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j4meX5lXNbX9U3s//YxqL+x//L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e4bfbeb99c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e4bfbeb99c_1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820280f8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b820280f8e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820280f8e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b820280f8e_1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820280f8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b820280f8e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820280f8e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b820280f8e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820280f8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b820280f8e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b820280f8e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b820280f8e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4bfbeb99c_2_2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e4bfbeb99c_2_2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4bfbeb99c_2_65"/>
          <p:cNvSpPr txBox="1"/>
          <p:nvPr>
            <p:ph type="title"/>
          </p:nvPr>
        </p:nvSpPr>
        <p:spPr>
          <a:xfrm>
            <a:off x="1523880" y="1122480"/>
            <a:ext cx="9143700" cy="23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ge4bfbeb99c_2_65"/>
          <p:cNvSpPr txBox="1"/>
          <p:nvPr>
            <p:ph idx="1" type="subTitle"/>
          </p:nvPr>
        </p:nvSpPr>
        <p:spPr>
          <a:xfrm>
            <a:off x="609480" y="1604520"/>
            <a:ext cx="109725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 algn="l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 algn="l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 algn="l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 algn="l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hyperlink" Target="https://drive.google.com/file/d/1oCeHF81hxOEHvdVxxx-iTlkDaDbSbDx9/view?usp=sharing" TargetMode="External"/><Relationship Id="rId5" Type="http://schemas.openxmlformats.org/officeDocument/2006/relationships/hyperlink" Target="https://drive.google.com/file/d/1oCeHF81hxOEHvdVxxx-iTlkDaDbSbDx9/view?usp=sharing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hyperlink" Target="https://drive.google.com/file/d/1t1x826r-CCIcYG-zWfsDH9yu0fOcTygW/view?usp=sharing" TargetMode="External"/><Relationship Id="rId5" Type="http://schemas.openxmlformats.org/officeDocument/2006/relationships/image" Target="../media/image16.jpg"/><Relationship Id="rId6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hyperlink" Target="https://www.saude.go.gov.br/transparencia/regulacao-estadual" TargetMode="External"/><Relationship Id="rId5" Type="http://schemas.openxmlformats.org/officeDocument/2006/relationships/hyperlink" Target="https://www.saude.go.gov.br/transparencia/regulacao-estadual" TargetMode="External"/><Relationship Id="rId6" Type="http://schemas.openxmlformats.org/officeDocument/2006/relationships/hyperlink" Target="https://www.saude.go.gov.br/transparencia/regulacao-estadual" TargetMode="External"/><Relationship Id="rId7" Type="http://schemas.openxmlformats.org/officeDocument/2006/relationships/image" Target="../media/image6.png"/><Relationship Id="rId8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hyperlink" Target="https://drive.google.com/file/d/1XJgA40-gsz-HQo7gJLEXyAQHaUWVfuEF/view?usp=sharing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7" Type="http://schemas.openxmlformats.org/officeDocument/2006/relationships/image" Target="../media/image14.png"/><Relationship Id="rId8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hyperlink" Target="https://www.saude.go.gov.br/transparencia/regulacao-estadual" TargetMode="External"/><Relationship Id="rId9" Type="http://schemas.openxmlformats.org/officeDocument/2006/relationships/image" Target="../media/image13.png"/><Relationship Id="rId5" Type="http://schemas.openxmlformats.org/officeDocument/2006/relationships/hyperlink" Target="https://www.saude.go.gov.br/transparencia/regulacao-estadual" TargetMode="External"/><Relationship Id="rId6" Type="http://schemas.openxmlformats.org/officeDocument/2006/relationships/image" Target="../media/image12.png"/><Relationship Id="rId7" Type="http://schemas.openxmlformats.org/officeDocument/2006/relationships/image" Target="../media/image8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/>
          <p:nvPr/>
        </p:nvSpPr>
        <p:spPr>
          <a:xfrm>
            <a:off x="1414951" y="2903450"/>
            <a:ext cx="93621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5400">
                <a:solidFill>
                  <a:srgbClr val="B7B7B7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Protocolo de Regulação de Cirurgias Eletivas </a:t>
            </a:r>
            <a:endParaRPr sz="2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5400">
                <a:solidFill>
                  <a:srgbClr val="B7B7B7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- Estado de Goiás -</a:t>
            </a:r>
            <a:endParaRPr sz="4800">
              <a:solidFill>
                <a:srgbClr val="A5A5A5"/>
              </a:solidFill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73874" y="5750533"/>
            <a:ext cx="2644252" cy="82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51200" y="208800"/>
            <a:ext cx="2763745" cy="260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e4bfbeb99c_1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45362" y="5222449"/>
            <a:ext cx="4301275" cy="134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e4bfbeb99c_1_1"/>
          <p:cNvSpPr txBox="1"/>
          <p:nvPr/>
        </p:nvSpPr>
        <p:spPr>
          <a:xfrm>
            <a:off x="1472700" y="2851800"/>
            <a:ext cx="92466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900">
                <a:solidFill>
                  <a:srgbClr val="21A249"/>
                </a:solidFill>
              </a:rPr>
              <a:t>Central Estadual de Regulação de Cirurgias Eletivas</a:t>
            </a:r>
            <a:endParaRPr sz="2900">
              <a:solidFill>
                <a:srgbClr val="21A249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21A249"/>
                </a:solidFill>
              </a:rPr>
              <a:t>62 3201-4922</a:t>
            </a:r>
            <a:endParaRPr sz="2000">
              <a:solidFill>
                <a:srgbClr val="21A249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21A249"/>
                </a:solidFill>
              </a:rPr>
              <a:t>eletivas.saude@goias.gov.br</a:t>
            </a:r>
            <a:endParaRPr sz="2000">
              <a:solidFill>
                <a:srgbClr val="21A249"/>
              </a:solidFill>
            </a:endParaRPr>
          </a:p>
        </p:txBody>
      </p:sp>
      <p:sp>
        <p:nvSpPr>
          <p:cNvPr id="173" name="Google Shape;173;ge4bfbeb99c_1_1"/>
          <p:cNvSpPr txBox="1"/>
          <p:nvPr/>
        </p:nvSpPr>
        <p:spPr>
          <a:xfrm>
            <a:off x="1161300" y="4509050"/>
            <a:ext cx="962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F9D700"/>
                </a:solidFill>
              </a:rPr>
              <a:t>Superintendência do Complexo Regulador em Saúde de Goiás</a:t>
            </a:r>
            <a:endParaRPr/>
          </a:p>
        </p:txBody>
      </p:sp>
      <p:pic>
        <p:nvPicPr>
          <p:cNvPr id="174" name="Google Shape;174;ge4bfbeb99c_1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5288" y="173025"/>
            <a:ext cx="4733925" cy="23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 txBox="1"/>
          <p:nvPr/>
        </p:nvSpPr>
        <p:spPr>
          <a:xfrm>
            <a:off x="814499" y="532225"/>
            <a:ext cx="10563000" cy="31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5000">
                <a:solidFill>
                  <a:srgbClr val="21A249"/>
                </a:solidFill>
              </a:rPr>
              <a:t>Objetivos</a:t>
            </a:r>
            <a:endParaRPr b="1" sz="5000">
              <a:solidFill>
                <a:srgbClr val="21A249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1A249"/>
              </a:buClr>
              <a:buSzPts val="1400"/>
              <a:buChar char="●"/>
            </a:pPr>
            <a:r>
              <a:rPr lang="pt-BR" sz="2500">
                <a:solidFill>
                  <a:srgbClr val="21A249"/>
                </a:solidFill>
              </a:rPr>
              <a:t>Viabilizar a equidade no acesso baseado em estratificação de risco e redução do tempo de espera;</a:t>
            </a:r>
            <a:endParaRPr sz="2500">
              <a:solidFill>
                <a:srgbClr val="21A249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A249"/>
              </a:buClr>
              <a:buSzPts val="1400"/>
              <a:buChar char="●"/>
            </a:pPr>
            <a:r>
              <a:rPr lang="pt-BR" sz="2400">
                <a:solidFill>
                  <a:srgbClr val="21A249"/>
                </a:solidFill>
              </a:rPr>
              <a:t>Instrumentalizar a Central Estadual de Regulação de Cirurgias Eletivas para realizar o gerenciamento da fila de espera; e</a:t>
            </a:r>
            <a:endParaRPr sz="2400">
              <a:solidFill>
                <a:srgbClr val="21A249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A249"/>
              </a:buClr>
              <a:buSzPts val="1400"/>
              <a:buChar char="●"/>
            </a:pPr>
            <a:r>
              <a:rPr lang="pt-BR" sz="2400">
                <a:solidFill>
                  <a:srgbClr val="21A249"/>
                </a:solidFill>
              </a:rPr>
              <a:t>Viabilizar a transparência </a:t>
            </a:r>
            <a:r>
              <a:rPr lang="pt-BR" sz="2500">
                <a:solidFill>
                  <a:srgbClr val="21A249"/>
                </a:solidFill>
              </a:rPr>
              <a:t>da fila de espera para cirurgias eletivas.</a:t>
            </a:r>
            <a:endParaRPr sz="3300">
              <a:solidFill>
                <a:srgbClr val="21A249"/>
              </a:solidFill>
            </a:endParaRPr>
          </a:p>
        </p:txBody>
      </p:sp>
      <p:pic>
        <p:nvPicPr>
          <p:cNvPr id="95" name="Google Shape;9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5996" y="4858675"/>
            <a:ext cx="3600001" cy="1999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820280f8e_0_14"/>
          <p:cNvSpPr txBox="1"/>
          <p:nvPr/>
        </p:nvSpPr>
        <p:spPr>
          <a:xfrm>
            <a:off x="508200" y="606300"/>
            <a:ext cx="11175600" cy="46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5000">
                <a:solidFill>
                  <a:srgbClr val="21A249"/>
                </a:solidFill>
              </a:rPr>
              <a:t>Introdução</a:t>
            </a:r>
            <a:endParaRPr b="1" sz="5000">
              <a:solidFill>
                <a:srgbClr val="21A249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rgbClr val="21A249"/>
                </a:solidFill>
              </a:rPr>
              <a:t>O modelo regulatório proposto neste protocolo tem como premissa o tripé: </a:t>
            </a:r>
            <a:endParaRPr sz="2500">
              <a:solidFill>
                <a:srgbClr val="21A249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21A249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2500" u="sng">
                <a:solidFill>
                  <a:srgbClr val="21A249"/>
                </a:solidFill>
              </a:rPr>
              <a:t>1</a:t>
            </a:r>
            <a:r>
              <a:rPr b="1" lang="pt-BR" sz="2500" u="sng">
                <a:solidFill>
                  <a:srgbClr val="21A249"/>
                </a:solidFill>
              </a:rPr>
              <a:t>- </a:t>
            </a:r>
            <a:r>
              <a:rPr b="1" lang="pt-BR" sz="2500" u="sng">
                <a:solidFill>
                  <a:srgbClr val="21A249"/>
                </a:solidFill>
              </a:rPr>
              <a:t>Procedimentos Operacionais Padrão</a:t>
            </a:r>
            <a:endParaRPr b="1" sz="2500" u="sng">
              <a:solidFill>
                <a:srgbClr val="21A249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500" u="sng">
                <a:solidFill>
                  <a:srgbClr val="21A249"/>
                </a:solidFill>
              </a:rPr>
              <a:t>2- Sistema Informatizado - REGNET</a:t>
            </a:r>
            <a:endParaRPr b="1" sz="2500" u="sng">
              <a:solidFill>
                <a:srgbClr val="21A249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2500" u="sng">
                <a:solidFill>
                  <a:srgbClr val="21A249"/>
                </a:solidFill>
              </a:rPr>
              <a:t>3- </a:t>
            </a:r>
            <a:r>
              <a:rPr b="1" lang="pt-BR" sz="2500" u="sng">
                <a:solidFill>
                  <a:srgbClr val="21A249"/>
                </a:solidFill>
              </a:rPr>
              <a:t>Critério de estratificação de risco - SWALIS</a:t>
            </a:r>
            <a:endParaRPr b="1" sz="2500" u="sng">
              <a:solidFill>
                <a:srgbClr val="21A24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500" u="sng">
              <a:solidFill>
                <a:srgbClr val="21A24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500" u="sng">
              <a:solidFill>
                <a:srgbClr val="21A249"/>
              </a:solidFill>
            </a:endParaRPr>
          </a:p>
        </p:txBody>
      </p:sp>
      <p:pic>
        <p:nvPicPr>
          <p:cNvPr id="101" name="Google Shape;101;gb820280f8e_0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5996" y="4858675"/>
            <a:ext cx="3600001" cy="1999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820280f8e_1_1"/>
          <p:cNvSpPr txBox="1"/>
          <p:nvPr/>
        </p:nvSpPr>
        <p:spPr>
          <a:xfrm>
            <a:off x="669050" y="981600"/>
            <a:ext cx="11275800" cy="49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3300">
                <a:solidFill>
                  <a:srgbClr val="21A249"/>
                </a:solidFill>
              </a:rPr>
              <a:t>Operacionalização da Regulação de Cirurgias Eletivas</a:t>
            </a:r>
            <a:endParaRPr b="1" sz="3300">
              <a:solidFill>
                <a:srgbClr val="21A249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1A249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3300">
                <a:solidFill>
                  <a:srgbClr val="F9D700"/>
                </a:solidFill>
                <a:highlight>
                  <a:srgbClr val="21A249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Fluxograma Operacional Padrão</a:t>
            </a:r>
            <a:endParaRPr b="1" sz="3300">
              <a:solidFill>
                <a:srgbClr val="F9D700"/>
              </a:solidFill>
              <a:highlight>
                <a:srgbClr val="21A249"/>
              </a:highlight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1A249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1A249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1A249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1A249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1A249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1A24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21A249"/>
              </a:solidFill>
            </a:endParaRPr>
          </a:p>
        </p:txBody>
      </p:sp>
      <p:pic>
        <p:nvPicPr>
          <p:cNvPr id="107" name="Google Shape;107;gb820280f8e_1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525" y="3135587"/>
            <a:ext cx="4570178" cy="304637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b820280f8e_1_1"/>
          <p:cNvSpPr/>
          <p:nvPr/>
        </p:nvSpPr>
        <p:spPr>
          <a:xfrm>
            <a:off x="5406500" y="3135575"/>
            <a:ext cx="6332700" cy="1291800"/>
          </a:xfrm>
          <a:prstGeom prst="rect">
            <a:avLst/>
          </a:prstGeom>
          <a:solidFill>
            <a:srgbClr val="F9D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A porta de entrada para acessar a cirurgia eletiva é a consulta pré-</a:t>
            </a:r>
            <a:r>
              <a:rPr lang="pt-BR" sz="2000"/>
              <a:t>cirúrgica</a:t>
            </a:r>
            <a:r>
              <a:rPr lang="pt-BR" sz="2000"/>
              <a:t> - regulada via SISREG III</a:t>
            </a:r>
            <a:endParaRPr sz="2000"/>
          </a:p>
        </p:txBody>
      </p:sp>
      <p:pic>
        <p:nvPicPr>
          <p:cNvPr id="109" name="Google Shape;109;gb820280f8e_1_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612353">
            <a:off x="2195215" y="1818956"/>
            <a:ext cx="762776" cy="66798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b820280f8e_1_1"/>
          <p:cNvSpPr txBox="1"/>
          <p:nvPr/>
        </p:nvSpPr>
        <p:spPr>
          <a:xfrm>
            <a:off x="5339925" y="4765950"/>
            <a:ext cx="6332700" cy="1416000"/>
          </a:xfrm>
          <a:prstGeom prst="rect">
            <a:avLst/>
          </a:prstGeom>
          <a:solidFill>
            <a:srgbClr val="F9D7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A data de ingresso na Fila de Espera é data da inserção da solicitação no REGNET que somente poderá ocorrer após a conclusão da avaliação pré-operatória.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820280f8e_0_23"/>
          <p:cNvSpPr txBox="1"/>
          <p:nvPr/>
        </p:nvSpPr>
        <p:spPr>
          <a:xfrm>
            <a:off x="814500" y="563150"/>
            <a:ext cx="11040300" cy="62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2500">
                <a:solidFill>
                  <a:srgbClr val="21A249"/>
                </a:solidFill>
              </a:rPr>
              <a:t>REGNET</a:t>
            </a:r>
            <a:endParaRPr b="1" sz="2500">
              <a:solidFill>
                <a:srgbClr val="21A249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21A249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rgbClr val="21A249"/>
                </a:solidFill>
              </a:rPr>
              <a:t>É o</a:t>
            </a:r>
            <a:r>
              <a:rPr b="1" lang="pt-BR" sz="2500" u="sng">
                <a:solidFill>
                  <a:srgbClr val="21A249"/>
                </a:solidFill>
              </a:rPr>
              <a:t> Sistema Estadual de Regulação de Cirurgias Eletivas</a:t>
            </a:r>
            <a:r>
              <a:rPr lang="pt-BR" sz="2500">
                <a:solidFill>
                  <a:srgbClr val="21A249"/>
                </a:solidFill>
              </a:rPr>
              <a:t>, desenvolvido pela Secretaria de Estado da Saúde Goiás, on line e gratuito, cujo acesso será disponibilizado na página de transparência da Regulação Estadual:</a:t>
            </a:r>
            <a:r>
              <a:rPr lang="pt-BR" sz="2500">
                <a:solidFill>
                  <a:srgbClr val="21A249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1" lang="pt-BR" sz="2500" u="sng">
                <a:solidFill>
                  <a:srgbClr val="21A249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</a:t>
            </a:r>
            <a:r>
              <a:rPr b="1" lang="pt-BR" sz="2500" u="sng">
                <a:solidFill>
                  <a:srgbClr val="21A249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ttps://www.saude.go.gov.br/transparencia/regulacao-estadual</a:t>
            </a:r>
            <a:r>
              <a:rPr b="1" lang="pt-BR" sz="2500">
                <a:solidFill>
                  <a:srgbClr val="21A249"/>
                </a:solidFill>
              </a:rPr>
              <a:t> </a:t>
            </a:r>
            <a:r>
              <a:rPr lang="pt-BR" sz="2500">
                <a:solidFill>
                  <a:srgbClr val="21A249"/>
                </a:solidFill>
              </a:rPr>
              <a:t>a partir de agosto/2021.</a:t>
            </a:r>
            <a:endParaRPr sz="2500">
              <a:solidFill>
                <a:srgbClr val="21A249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1A249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rgbClr val="21A249"/>
                </a:solidFill>
              </a:rPr>
              <a:t>OPERADORES:</a:t>
            </a:r>
            <a:endParaRPr sz="2500">
              <a:solidFill>
                <a:srgbClr val="21A249"/>
              </a:solidFill>
            </a:endParaRPr>
          </a:p>
          <a:p>
            <a:pPr indent="0" lvl="0" marL="2069999" marR="509936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2700" u="sng">
                <a:solidFill>
                  <a:srgbClr val="21A249"/>
                </a:solidFill>
              </a:rPr>
              <a:t>Gestor Estadual</a:t>
            </a:r>
            <a:endParaRPr sz="2700">
              <a:solidFill>
                <a:srgbClr val="21A249"/>
              </a:solidFill>
            </a:endParaRPr>
          </a:p>
          <a:p>
            <a:pPr indent="0" lvl="0" marL="2069999" marR="509936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2700" u="sng">
                <a:solidFill>
                  <a:srgbClr val="21A249"/>
                </a:solidFill>
              </a:rPr>
              <a:t>Médico Autorizador</a:t>
            </a:r>
            <a:endParaRPr b="1" sz="2700" u="sng">
              <a:solidFill>
                <a:srgbClr val="21A249"/>
              </a:solidFill>
            </a:endParaRPr>
          </a:p>
          <a:p>
            <a:pPr indent="0" lvl="0" marL="2069999" marR="5099360" rtl="0" algn="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700" u="sng">
                <a:solidFill>
                  <a:srgbClr val="21A249"/>
                </a:solidFill>
              </a:rPr>
              <a:t>Solicitante/Executante</a:t>
            </a:r>
            <a:endParaRPr sz="2700">
              <a:solidFill>
                <a:srgbClr val="21A249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700" u="sng">
              <a:solidFill>
                <a:srgbClr val="21A249"/>
              </a:solidFill>
            </a:endParaRPr>
          </a:p>
        </p:txBody>
      </p:sp>
      <p:pic>
        <p:nvPicPr>
          <p:cNvPr id="116" name="Google Shape;116;gb820280f8e_0_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4682000"/>
            <a:ext cx="2553975" cy="2175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b820280f8e_0_23"/>
          <p:cNvSpPr/>
          <p:nvPr/>
        </p:nvSpPr>
        <p:spPr>
          <a:xfrm>
            <a:off x="6785800" y="4547925"/>
            <a:ext cx="299100" cy="10725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b820280f8e_0_23"/>
          <p:cNvSpPr txBox="1"/>
          <p:nvPr/>
        </p:nvSpPr>
        <p:spPr>
          <a:xfrm>
            <a:off x="7288825" y="4714725"/>
            <a:ext cx="3174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Equipe Central Estadual de Regulação de Cirurgias Eletivas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9" name="Google Shape;119;gb820280f8e_0_23"/>
          <p:cNvCxnSpPr>
            <a:endCxn id="120" idx="1"/>
          </p:cNvCxnSpPr>
          <p:nvPr/>
        </p:nvCxnSpPr>
        <p:spPr>
          <a:xfrm flipH="1" rot="10800000">
            <a:off x="6734125" y="5952800"/>
            <a:ext cx="554700" cy="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0" name="Google Shape;120;gb820280f8e_0_23"/>
          <p:cNvSpPr txBox="1"/>
          <p:nvPr/>
        </p:nvSpPr>
        <p:spPr>
          <a:xfrm>
            <a:off x="7288825" y="5729600"/>
            <a:ext cx="2882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latin typeface="Calibri"/>
                <a:ea typeface="Calibri"/>
                <a:cs typeface="Calibri"/>
                <a:sym typeface="Calibri"/>
              </a:rPr>
              <a:t>Equipe Unidade Executante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gb820280f8e_0_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612363">
            <a:off x="280088" y="2659248"/>
            <a:ext cx="564127" cy="494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b820280f8e_0_50"/>
          <p:cNvSpPr txBox="1"/>
          <p:nvPr/>
        </p:nvSpPr>
        <p:spPr>
          <a:xfrm>
            <a:off x="0" y="1248950"/>
            <a:ext cx="9188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2500">
                <a:solidFill>
                  <a:srgbClr val="21A249"/>
                </a:solidFill>
              </a:rPr>
              <a:t>REGNET</a:t>
            </a:r>
            <a:endParaRPr b="1" sz="2500">
              <a:solidFill>
                <a:srgbClr val="21A249"/>
              </a:solidFill>
            </a:endParaRPr>
          </a:p>
          <a:p>
            <a:pPr indent="0" lvl="0" marL="4572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21A249"/>
              </a:solidFill>
            </a:endParaRPr>
          </a:p>
        </p:txBody>
      </p:sp>
      <p:pic>
        <p:nvPicPr>
          <p:cNvPr id="127" name="Google Shape;127;gb820280f8e_0_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741650"/>
            <a:ext cx="9237751" cy="50132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b820280f8e_0_50"/>
          <p:cNvSpPr/>
          <p:nvPr/>
        </p:nvSpPr>
        <p:spPr>
          <a:xfrm>
            <a:off x="2340750" y="995750"/>
            <a:ext cx="814800" cy="117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9D7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b820280f8e_0_50"/>
          <p:cNvSpPr txBox="1"/>
          <p:nvPr/>
        </p:nvSpPr>
        <p:spPr>
          <a:xfrm>
            <a:off x="1495200" y="195350"/>
            <a:ext cx="2505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21A249"/>
                </a:solidFill>
              </a:rPr>
              <a:t>Procedimento Operacional Padrão</a:t>
            </a:r>
            <a:endParaRPr sz="2000">
              <a:solidFill>
                <a:srgbClr val="21A249"/>
              </a:solidFill>
            </a:endParaRPr>
          </a:p>
        </p:txBody>
      </p:sp>
      <p:sp>
        <p:nvSpPr>
          <p:cNvPr id="130" name="Google Shape;130;gb820280f8e_0_50"/>
          <p:cNvSpPr txBox="1"/>
          <p:nvPr/>
        </p:nvSpPr>
        <p:spPr>
          <a:xfrm>
            <a:off x="4011425" y="195350"/>
            <a:ext cx="1959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21A249"/>
                </a:solidFill>
              </a:rPr>
              <a:t>Gerenciamento Informatizado</a:t>
            </a:r>
            <a:endParaRPr sz="2000">
              <a:solidFill>
                <a:srgbClr val="21A249"/>
              </a:solidFill>
            </a:endParaRPr>
          </a:p>
        </p:txBody>
      </p:sp>
      <p:sp>
        <p:nvSpPr>
          <p:cNvPr id="131" name="Google Shape;131;gb820280f8e_0_50"/>
          <p:cNvSpPr txBox="1"/>
          <p:nvPr/>
        </p:nvSpPr>
        <p:spPr>
          <a:xfrm>
            <a:off x="5963250" y="0"/>
            <a:ext cx="2850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21A249"/>
                </a:solidFill>
              </a:rPr>
              <a:t>Critério de estratificação de risco</a:t>
            </a:r>
            <a:endParaRPr sz="2000">
              <a:solidFill>
                <a:srgbClr val="21A24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21A249"/>
                </a:solidFill>
              </a:rPr>
              <a:t>SWALIS</a:t>
            </a:r>
            <a:endParaRPr sz="2000">
              <a:solidFill>
                <a:srgbClr val="21A249"/>
              </a:solidFill>
            </a:endParaRPr>
          </a:p>
        </p:txBody>
      </p:sp>
      <p:sp>
        <p:nvSpPr>
          <p:cNvPr id="132" name="Google Shape;132;gb820280f8e_0_50"/>
          <p:cNvSpPr/>
          <p:nvPr/>
        </p:nvSpPr>
        <p:spPr>
          <a:xfrm>
            <a:off x="4583675" y="948775"/>
            <a:ext cx="814800" cy="117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9D7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b820280f8e_0_50"/>
          <p:cNvSpPr/>
          <p:nvPr/>
        </p:nvSpPr>
        <p:spPr>
          <a:xfrm>
            <a:off x="6981300" y="995750"/>
            <a:ext cx="814800" cy="117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9D7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b820280f8e_0_50"/>
          <p:cNvSpPr/>
          <p:nvPr/>
        </p:nvSpPr>
        <p:spPr>
          <a:xfrm>
            <a:off x="8695975" y="2808650"/>
            <a:ext cx="990000" cy="711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9D7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b820280f8e_0_50"/>
          <p:cNvSpPr txBox="1"/>
          <p:nvPr/>
        </p:nvSpPr>
        <p:spPr>
          <a:xfrm>
            <a:off x="9685975" y="2656550"/>
            <a:ext cx="25059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21A249"/>
                </a:solidFill>
              </a:rPr>
              <a:t>Subsidiar Painel de Transparência das Filas de Espera</a:t>
            </a:r>
            <a:endParaRPr sz="2100">
              <a:solidFill>
                <a:srgbClr val="21A24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b820280f8e_0_27"/>
          <p:cNvSpPr/>
          <p:nvPr/>
        </p:nvSpPr>
        <p:spPr>
          <a:xfrm>
            <a:off x="711575" y="4032325"/>
            <a:ext cx="1701600" cy="1526400"/>
          </a:xfrm>
          <a:prstGeom prst="ellipse">
            <a:avLst/>
          </a:prstGeom>
          <a:solidFill>
            <a:srgbClr val="E6B8AF"/>
          </a:solidFill>
          <a:ln cap="flat" cmpd="sng" w="76200">
            <a:solidFill>
              <a:srgbClr val="21A2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b820280f8e_0_27"/>
          <p:cNvSpPr/>
          <p:nvPr/>
        </p:nvSpPr>
        <p:spPr>
          <a:xfrm>
            <a:off x="2978100" y="4032325"/>
            <a:ext cx="1701600" cy="1526400"/>
          </a:xfrm>
          <a:prstGeom prst="ellipse">
            <a:avLst/>
          </a:prstGeom>
          <a:solidFill>
            <a:srgbClr val="F4CCCC"/>
          </a:solidFill>
          <a:ln cap="flat" cmpd="sng" w="76200">
            <a:solidFill>
              <a:srgbClr val="21A2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b820280f8e_0_27"/>
          <p:cNvSpPr/>
          <p:nvPr/>
        </p:nvSpPr>
        <p:spPr>
          <a:xfrm>
            <a:off x="5141500" y="4032325"/>
            <a:ext cx="1701600" cy="1526400"/>
          </a:xfrm>
          <a:prstGeom prst="ellipse">
            <a:avLst/>
          </a:prstGeom>
          <a:solidFill>
            <a:srgbClr val="FCE5CD"/>
          </a:solidFill>
          <a:ln cap="flat" cmpd="sng" w="76200">
            <a:solidFill>
              <a:srgbClr val="21A2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b820280f8e_0_27"/>
          <p:cNvSpPr/>
          <p:nvPr/>
        </p:nvSpPr>
        <p:spPr>
          <a:xfrm>
            <a:off x="7181125" y="4032325"/>
            <a:ext cx="1701600" cy="1526400"/>
          </a:xfrm>
          <a:prstGeom prst="ellipse">
            <a:avLst/>
          </a:prstGeom>
          <a:solidFill>
            <a:srgbClr val="D9EAD3"/>
          </a:solidFill>
          <a:ln cap="flat" cmpd="sng" w="76200">
            <a:solidFill>
              <a:srgbClr val="21A2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b820280f8e_0_27"/>
          <p:cNvSpPr/>
          <p:nvPr/>
        </p:nvSpPr>
        <p:spPr>
          <a:xfrm>
            <a:off x="9066075" y="4032325"/>
            <a:ext cx="1701600" cy="1526400"/>
          </a:xfrm>
          <a:prstGeom prst="ellipse">
            <a:avLst/>
          </a:prstGeom>
          <a:solidFill>
            <a:srgbClr val="C9DAF8"/>
          </a:solidFill>
          <a:ln cap="flat" cmpd="sng" w="76200">
            <a:solidFill>
              <a:srgbClr val="21A2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b820280f8e_0_27"/>
          <p:cNvSpPr txBox="1"/>
          <p:nvPr/>
        </p:nvSpPr>
        <p:spPr>
          <a:xfrm>
            <a:off x="357300" y="583775"/>
            <a:ext cx="10563000" cy="5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2500">
                <a:solidFill>
                  <a:srgbClr val="21A249"/>
                </a:solidFill>
              </a:rPr>
              <a:t>SWALIS: </a:t>
            </a:r>
            <a:r>
              <a:rPr lang="pt-BR" sz="1900" u="sng">
                <a:solidFill>
                  <a:srgbClr val="21A249"/>
                </a:solidFill>
              </a:rPr>
              <a:t>A Web-based System to </a:t>
            </a:r>
            <a:r>
              <a:rPr lang="pt-BR" sz="1900" u="sng">
                <a:solidFill>
                  <a:srgbClr val="21A249"/>
                </a:solidFill>
              </a:rPr>
              <a:t>Manage</a:t>
            </a:r>
            <a:r>
              <a:rPr lang="pt-BR" sz="1900" u="sng">
                <a:solidFill>
                  <a:srgbClr val="21A249"/>
                </a:solidFill>
              </a:rPr>
              <a:t> and Audit Elective Surgery Wating Lists.</a:t>
            </a:r>
            <a:endParaRPr sz="1900" u="sng">
              <a:solidFill>
                <a:srgbClr val="21A249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21A249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2500" u="sng">
                <a:solidFill>
                  <a:srgbClr val="21A249"/>
                </a:solidFill>
                <a:highlight>
                  <a:srgbClr val="FFFF00"/>
                </a:highlight>
              </a:rPr>
              <a:t>Sistema de gerenciamento de lista de espera</a:t>
            </a:r>
            <a:r>
              <a:rPr lang="pt-BR" sz="2500">
                <a:solidFill>
                  <a:srgbClr val="21A249"/>
                </a:solidFill>
              </a:rPr>
              <a:t> desenvolvido no Hospital Universitário S. Martino de Génova (SMUH), na Itália, em 2005, com base em um </a:t>
            </a:r>
            <a:r>
              <a:rPr b="1" lang="pt-BR" sz="2500">
                <a:solidFill>
                  <a:srgbClr val="21A249"/>
                </a:solidFill>
              </a:rPr>
              <a:t>algoritmo de priorização </a:t>
            </a:r>
            <a:r>
              <a:rPr lang="pt-BR" sz="2500">
                <a:solidFill>
                  <a:srgbClr val="21A249"/>
                </a:solidFill>
              </a:rPr>
              <a:t>que atribui pontuações de critérios de prioridade de acordo com a gravidade do estado clínico do paciente e o máximo tempo de espera aceitável por </a:t>
            </a:r>
            <a:r>
              <a:rPr b="1" lang="pt-BR" sz="2500">
                <a:solidFill>
                  <a:srgbClr val="21A249"/>
                </a:solidFill>
              </a:rPr>
              <a:t>Grupo Relacionado à Urgência</a:t>
            </a:r>
            <a:r>
              <a:rPr lang="pt-BR" sz="2500">
                <a:solidFill>
                  <a:srgbClr val="21A249"/>
                </a:solidFill>
              </a:rPr>
              <a:t> (URG):</a:t>
            </a:r>
            <a:endParaRPr sz="2500">
              <a:solidFill>
                <a:srgbClr val="21A249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8500">
                <a:solidFill>
                  <a:srgbClr val="21A249"/>
                </a:solidFill>
              </a:rPr>
              <a:t>A1   A2    B    C    D</a:t>
            </a:r>
            <a:endParaRPr sz="8500">
              <a:solidFill>
                <a:srgbClr val="21A249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21A249"/>
              </a:solidFill>
            </a:endParaRPr>
          </a:p>
        </p:txBody>
      </p:sp>
      <p:sp>
        <p:nvSpPr>
          <p:cNvPr id="146" name="Google Shape;146;gb820280f8e_0_27"/>
          <p:cNvSpPr txBox="1"/>
          <p:nvPr/>
        </p:nvSpPr>
        <p:spPr>
          <a:xfrm>
            <a:off x="253975" y="5766550"/>
            <a:ext cx="9374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21A249"/>
                </a:solidFill>
              </a:rPr>
              <a:t>Foi implementado posteriormente com sucesso na Austrália, Nova Zelândia e no Canadá. No Brasil existe relato de sua utilização no DF a partir de 2017.</a:t>
            </a:r>
            <a:endParaRPr sz="2200">
              <a:solidFill>
                <a:srgbClr val="21A24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b820280f8e_0_42"/>
          <p:cNvSpPr txBox="1"/>
          <p:nvPr/>
        </p:nvSpPr>
        <p:spPr>
          <a:xfrm>
            <a:off x="614575" y="78950"/>
            <a:ext cx="11272200" cy="6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4572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2500">
                <a:solidFill>
                  <a:srgbClr val="21A249"/>
                </a:solidFill>
              </a:rPr>
              <a:t>SWALIS: </a:t>
            </a:r>
            <a:r>
              <a:rPr lang="pt-BR" sz="1900" u="sng">
                <a:solidFill>
                  <a:srgbClr val="21A249"/>
                </a:solidFill>
              </a:rPr>
              <a:t>A Web-based System to </a:t>
            </a:r>
            <a:r>
              <a:rPr lang="pt-BR" sz="1900" u="sng">
                <a:solidFill>
                  <a:srgbClr val="21A249"/>
                </a:solidFill>
              </a:rPr>
              <a:t>Manage</a:t>
            </a:r>
            <a:r>
              <a:rPr lang="pt-BR" sz="1900" u="sng">
                <a:solidFill>
                  <a:srgbClr val="21A249"/>
                </a:solidFill>
              </a:rPr>
              <a:t> and Audit Elective Surgery Wating Lists.</a:t>
            </a:r>
            <a:endParaRPr sz="1900" u="sng">
              <a:solidFill>
                <a:srgbClr val="21A249"/>
              </a:solidFill>
            </a:endParaRPr>
          </a:p>
          <a:p>
            <a:pPr indent="0" lvl="0" marL="4572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 u="sng">
              <a:solidFill>
                <a:srgbClr val="21A24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21A24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21A24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21A24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21A24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21A24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21A24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rgbClr val="21A249"/>
                </a:solidFill>
              </a:rPr>
              <a:t>Após a avaliação pré-operatória os cirurgiões atribuirão o URG para cada solicitação de cirurgia, avaliando as condições clínicas do paciente.</a:t>
            </a:r>
            <a:endParaRPr sz="2500">
              <a:solidFill>
                <a:srgbClr val="21A24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21A24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21A24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21A24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21A249"/>
              </a:solidFill>
            </a:endParaRPr>
          </a:p>
          <a:p>
            <a:pPr indent="0" lvl="0" marL="0" marR="1557545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21A249"/>
                </a:solidFill>
              </a:rPr>
              <a:t>Anexando o </a:t>
            </a:r>
            <a:r>
              <a:rPr lang="pt-BR" sz="3000" u="sng">
                <a:solidFill>
                  <a:srgbClr val="21A249"/>
                </a:solidFill>
                <a:highlight>
                  <a:srgbClr val="F9D700"/>
                </a:highlight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Formulário de Classificação de Prioridade</a:t>
            </a:r>
            <a:r>
              <a:rPr lang="pt-BR" sz="3000">
                <a:solidFill>
                  <a:srgbClr val="21A249"/>
                </a:solidFill>
                <a:highlight>
                  <a:srgbClr val="F9D700"/>
                </a:highlight>
              </a:rPr>
              <a:t> </a:t>
            </a:r>
            <a:r>
              <a:rPr lang="pt-BR" sz="3000">
                <a:solidFill>
                  <a:srgbClr val="21A249"/>
                </a:solidFill>
              </a:rPr>
              <a:t>junto ao Laudo de Solicitação de Cirurgia</a:t>
            </a:r>
            <a:endParaRPr sz="2500">
              <a:solidFill>
                <a:srgbClr val="21A249"/>
              </a:solidFill>
            </a:endParaRPr>
          </a:p>
        </p:txBody>
      </p:sp>
      <p:pic>
        <p:nvPicPr>
          <p:cNvPr id="152" name="Google Shape;152;gb820280f8e_0_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51825" y="4049725"/>
            <a:ext cx="1284620" cy="14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b820280f8e_0_42"/>
          <p:cNvPicPr preferRelativeResize="0"/>
          <p:nvPr/>
        </p:nvPicPr>
        <p:blipFill rotWithShape="1">
          <a:blip r:embed="rId6">
            <a:alphaModFix/>
          </a:blip>
          <a:srcRect b="-1050" l="55722" r="0" t="15638"/>
          <a:stretch/>
        </p:blipFill>
        <p:spPr>
          <a:xfrm>
            <a:off x="5436450" y="3992974"/>
            <a:ext cx="887003" cy="130460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b820280f8e_0_42"/>
          <p:cNvSpPr/>
          <p:nvPr/>
        </p:nvSpPr>
        <p:spPr>
          <a:xfrm>
            <a:off x="7314975" y="4680900"/>
            <a:ext cx="629100" cy="831000"/>
          </a:xfrm>
          <a:prstGeom prst="bentArrow">
            <a:avLst>
              <a:gd fmla="val 25000" name="adj1"/>
              <a:gd fmla="val 30903" name="adj2"/>
              <a:gd fmla="val 25000" name="adj3"/>
              <a:gd fmla="val 43750" name="adj4"/>
            </a:avLst>
          </a:prstGeom>
          <a:solidFill>
            <a:srgbClr val="F9D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b820280f8e_0_42"/>
          <p:cNvSpPr/>
          <p:nvPr/>
        </p:nvSpPr>
        <p:spPr>
          <a:xfrm>
            <a:off x="7944075" y="4347475"/>
            <a:ext cx="2536800" cy="1083000"/>
          </a:xfrm>
          <a:prstGeom prst="rect">
            <a:avLst/>
          </a:prstGeom>
          <a:solidFill>
            <a:srgbClr val="F9D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Poderá ser atualizado a qualquer momento.</a:t>
            </a:r>
            <a:endParaRPr sz="1800"/>
          </a:p>
        </p:txBody>
      </p:sp>
      <p:pic>
        <p:nvPicPr>
          <p:cNvPr id="156" name="Google Shape;156;gb820280f8e_0_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3988" y="555225"/>
            <a:ext cx="10464025" cy="24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b820280f8e_0_4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612383">
            <a:off x="2788133" y="5071033"/>
            <a:ext cx="534684" cy="468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4bfbeb99c_2_2"/>
          <p:cNvSpPr/>
          <p:nvPr/>
        </p:nvSpPr>
        <p:spPr>
          <a:xfrm>
            <a:off x="1676400" y="1716275"/>
            <a:ext cx="7199998" cy="2160002"/>
          </a:xfrm>
          <a:custGeom>
            <a:rect b="b" l="l" r="r" t="t"/>
            <a:pathLst>
              <a:path extrusionOk="0" h="3802" w="22202">
                <a:moveTo>
                  <a:pt x="633" y="0"/>
                </a:moveTo>
                <a:cubicBezTo>
                  <a:pt x="316" y="0"/>
                  <a:pt x="0" y="316"/>
                  <a:pt x="0" y="633"/>
                </a:cubicBezTo>
                <a:lnTo>
                  <a:pt x="0" y="3167"/>
                </a:lnTo>
                <a:cubicBezTo>
                  <a:pt x="0" y="3484"/>
                  <a:pt x="316" y="3801"/>
                  <a:pt x="633" y="3801"/>
                </a:cubicBezTo>
                <a:lnTo>
                  <a:pt x="21567" y="3801"/>
                </a:lnTo>
                <a:cubicBezTo>
                  <a:pt x="21884" y="3801"/>
                  <a:pt x="22201" y="3484"/>
                  <a:pt x="22201" y="3167"/>
                </a:cubicBezTo>
                <a:lnTo>
                  <a:pt x="22201" y="633"/>
                </a:lnTo>
                <a:cubicBezTo>
                  <a:pt x="22201" y="316"/>
                  <a:pt x="21884" y="0"/>
                  <a:pt x="21567" y="0"/>
                </a:cubicBezTo>
                <a:lnTo>
                  <a:pt x="633" y="0"/>
                </a:lnTo>
              </a:path>
            </a:pathLst>
          </a:cu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700">
                <a:solidFill>
                  <a:srgbClr val="FFFFF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Protocolos de Regulação Ambulatorial e Eletiva</a:t>
            </a:r>
            <a:r>
              <a:rPr b="1" lang="pt-BR" sz="3700">
                <a:solidFill>
                  <a:srgbClr val="FFFFFF"/>
                </a:solidFill>
              </a:rPr>
              <a:t> </a:t>
            </a:r>
            <a:endParaRPr b="1" sz="3700">
              <a:solidFill>
                <a:srgbClr val="FFFF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FFFF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800" u="sng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https://www.saude.go.gov.br/transparencia/regulacao-estadual</a:t>
            </a:r>
            <a:endParaRPr b="0" sz="1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ge4bfbeb99c_2_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69100" y="1367075"/>
            <a:ext cx="2858400" cy="28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e4bfbeb99c_2_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76396" y="4807125"/>
            <a:ext cx="3600001" cy="1999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e4bfbeb99c_2_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612362">
            <a:off x="154295" y="1836874"/>
            <a:ext cx="1440000" cy="1261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e4bfbeb99c_2_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2143199">
            <a:off x="9182770" y="4439150"/>
            <a:ext cx="1080000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2020-01-06T14:50:19Z</dcterms:created>
  <dc:creator>THIAGO SILVA</dc:creator>
</cp:coreProperties>
</file>