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82" r:id="rId3"/>
    <p:sldId id="283" r:id="rId4"/>
    <p:sldId id="285" r:id="rId5"/>
    <p:sldId id="286" r:id="rId6"/>
    <p:sldId id="288" r:id="rId7"/>
    <p:sldId id="266" r:id="rId8"/>
    <p:sldId id="303" r:id="rId9"/>
    <p:sldId id="267" r:id="rId10"/>
    <p:sldId id="289" r:id="rId11"/>
    <p:sldId id="290" r:id="rId12"/>
    <p:sldId id="291" r:id="rId13"/>
    <p:sldId id="304" r:id="rId14"/>
    <p:sldId id="276" r:id="rId15"/>
    <p:sldId id="300" r:id="rId16"/>
    <p:sldId id="305" r:id="rId17"/>
    <p:sldId id="298" r:id="rId18"/>
    <p:sldId id="299" r:id="rId19"/>
    <p:sldId id="296" r:id="rId20"/>
    <p:sldId id="295" r:id="rId21"/>
    <p:sldId id="297" r:id="rId22"/>
    <p:sldId id="301" r:id="rId23"/>
    <p:sldId id="306" r:id="rId24"/>
    <p:sldId id="277" r:id="rId25"/>
    <p:sldId id="275" r:id="rId26"/>
    <p:sldId id="265" r:id="rId27"/>
    <p:sldId id="273" r:id="rId28"/>
    <p:sldId id="280" r:id="rId29"/>
    <p:sldId id="262" r:id="rId30"/>
    <p:sldId id="260" r:id="rId31"/>
    <p:sldId id="281" r:id="rId32"/>
    <p:sldId id="268" r:id="rId33"/>
    <p:sldId id="258" r:id="rId34"/>
    <p:sldId id="302" r:id="rId35"/>
    <p:sldId id="261" r:id="rId36"/>
    <p:sldId id="292" r:id="rId37"/>
    <p:sldId id="263" r:id="rId38"/>
    <p:sldId id="293" r:id="rId39"/>
    <p:sldId id="294" r:id="rId40"/>
    <p:sldId id="259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C9570-B399-46DE-9390-F9017457795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AC55D2C-360C-4431-84C6-B3424418F912}">
      <dgm:prSet phldrT="[Texto]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dirty="0"/>
            <a:t>Critérios para definição de vagas</a:t>
          </a:r>
        </a:p>
      </dgm:t>
    </dgm:pt>
    <dgm:pt modelId="{4A57DD58-5A87-478D-803E-54210B93FBA8}" type="parTrans" cxnId="{3B16F959-EEB3-44E9-A8C1-282FEE446059}">
      <dgm:prSet/>
      <dgm:spPr/>
      <dgm:t>
        <a:bodyPr/>
        <a:lstStyle/>
        <a:p>
          <a:endParaRPr lang="pt-BR"/>
        </a:p>
      </dgm:t>
    </dgm:pt>
    <dgm:pt modelId="{86C54EFF-2688-4CFD-B8DD-21CF332ABEBC}" type="sibTrans" cxnId="{3B16F959-EEB3-44E9-A8C1-282FEE446059}">
      <dgm:prSet/>
      <dgm:spPr/>
      <dgm:t>
        <a:bodyPr/>
        <a:lstStyle/>
        <a:p>
          <a:endParaRPr lang="pt-BR"/>
        </a:p>
      </dgm:t>
    </dgm:pt>
    <dgm:pt modelId="{8477526A-F46F-444C-9FC3-36A187178EF9}">
      <dgm:prSet phldrT="[Texto]"/>
      <dgm:spPr/>
      <dgm:t>
        <a:bodyPr/>
        <a:lstStyle/>
        <a:p>
          <a:r>
            <a:rPr kumimoji="0" lang="pt-BR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Critérios de definição das vagas pouco transparente</a:t>
          </a:r>
          <a:endParaRPr lang="pt-BR" dirty="0"/>
        </a:p>
      </dgm:t>
    </dgm:pt>
    <dgm:pt modelId="{D46CBCC7-6BDA-43C3-A324-B8B2844BA3A5}" type="parTrans" cxnId="{485DA7DC-44E5-4F7E-B714-5616C9F2BFBF}">
      <dgm:prSet/>
      <dgm:spPr/>
      <dgm:t>
        <a:bodyPr/>
        <a:lstStyle/>
        <a:p>
          <a:endParaRPr lang="pt-BR"/>
        </a:p>
      </dgm:t>
    </dgm:pt>
    <dgm:pt modelId="{43E22C70-D62F-4DE8-B2B8-EF9A373CA0C3}" type="sibTrans" cxnId="{485DA7DC-44E5-4F7E-B714-5616C9F2BFBF}">
      <dgm:prSet/>
      <dgm:spPr/>
      <dgm:t>
        <a:bodyPr/>
        <a:lstStyle/>
        <a:p>
          <a:endParaRPr lang="pt-BR"/>
        </a:p>
      </dgm:t>
    </dgm:pt>
    <dgm:pt modelId="{7F6C6BF7-0525-445D-A676-F0B4FF5BD528}">
      <dgm:prSet phldrT="[Texto]"/>
      <dgm:spPr>
        <a:gradFill flip="none" rotWithShape="0">
          <a:gsLst>
            <a:gs pos="0">
              <a:schemeClr val="accent5">
                <a:hueOff val="-817038"/>
                <a:satOff val="-1136"/>
                <a:lumOff val="-436"/>
                <a:shade val="30000"/>
                <a:satMod val="115000"/>
              </a:schemeClr>
            </a:gs>
            <a:gs pos="50000">
              <a:schemeClr val="accent5">
                <a:hueOff val="-817038"/>
                <a:satOff val="-1136"/>
                <a:lumOff val="-436"/>
                <a:shade val="67500"/>
                <a:satMod val="115000"/>
              </a:schemeClr>
            </a:gs>
            <a:gs pos="100000">
              <a:schemeClr val="accent5">
                <a:hueOff val="-817038"/>
                <a:satOff val="-1136"/>
                <a:lumOff val="-436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t-BR" dirty="0"/>
            <a:t>Municípios beneficiários</a:t>
          </a:r>
        </a:p>
      </dgm:t>
    </dgm:pt>
    <dgm:pt modelId="{88939294-5E83-4B46-8575-767ADD9DC71E}" type="parTrans" cxnId="{FD7396D9-1930-4B8B-8DAB-366E9D4E8FB4}">
      <dgm:prSet/>
      <dgm:spPr/>
      <dgm:t>
        <a:bodyPr/>
        <a:lstStyle/>
        <a:p>
          <a:endParaRPr lang="pt-BR"/>
        </a:p>
      </dgm:t>
    </dgm:pt>
    <dgm:pt modelId="{99342A12-6ADD-4E7E-8045-12C8CE9E9A34}" type="sibTrans" cxnId="{FD7396D9-1930-4B8B-8DAB-366E9D4E8FB4}">
      <dgm:prSet/>
      <dgm:spPr/>
      <dgm:t>
        <a:bodyPr/>
        <a:lstStyle/>
        <a:p>
          <a:endParaRPr lang="pt-BR"/>
        </a:p>
      </dgm:t>
    </dgm:pt>
    <dgm:pt modelId="{553B246E-7634-4C79-BA2E-3810D6793DB2}">
      <dgm:prSet phldrT="[Texto]"/>
      <dgm:spPr/>
      <dgm:t>
        <a:bodyPr/>
        <a:lstStyle/>
        <a:p>
          <a:r>
            <a:rPr lang="pt-BR" dirty="0"/>
            <a:t>3.839 Municípios beneficiários e 34 DSEI</a:t>
          </a:r>
        </a:p>
      </dgm:t>
    </dgm:pt>
    <dgm:pt modelId="{BD2A4679-6A73-48F3-9C0A-A65BBC7E3A6B}" type="parTrans" cxnId="{103D8B98-0A9F-4FFF-AAF9-42553F691114}">
      <dgm:prSet/>
      <dgm:spPr/>
      <dgm:t>
        <a:bodyPr/>
        <a:lstStyle/>
        <a:p>
          <a:endParaRPr lang="pt-BR"/>
        </a:p>
      </dgm:t>
    </dgm:pt>
    <dgm:pt modelId="{B17FF29C-A131-456F-9446-4D616F2EFF9E}" type="sibTrans" cxnId="{103D8B98-0A9F-4FFF-AAF9-42553F691114}">
      <dgm:prSet/>
      <dgm:spPr/>
      <dgm:t>
        <a:bodyPr/>
        <a:lstStyle/>
        <a:p>
          <a:endParaRPr lang="pt-BR"/>
        </a:p>
      </dgm:t>
    </dgm:pt>
    <dgm:pt modelId="{3218D6FE-95EE-4C7D-9A16-877C1626CE50}">
      <dgm:prSet phldrT="[Texto]"/>
      <dgm:spPr>
        <a:gradFill flip="none" rotWithShape="0">
          <a:gsLst>
            <a:gs pos="0">
              <a:schemeClr val="accent5">
                <a:hueOff val="-1634077"/>
                <a:satOff val="-2273"/>
                <a:lumOff val="-872"/>
                <a:shade val="30000"/>
                <a:satMod val="115000"/>
              </a:schemeClr>
            </a:gs>
            <a:gs pos="50000">
              <a:schemeClr val="accent5">
                <a:hueOff val="-1634077"/>
                <a:satOff val="-2273"/>
                <a:lumOff val="-872"/>
                <a:shade val="67500"/>
                <a:satMod val="115000"/>
              </a:schemeClr>
            </a:gs>
            <a:gs pos="100000">
              <a:schemeClr val="accent5">
                <a:hueOff val="-1634077"/>
                <a:satOff val="-2273"/>
                <a:lumOff val="-872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t-BR" dirty="0"/>
            <a:t>Vagas em Municípios mais vulneráveis</a:t>
          </a:r>
        </a:p>
      </dgm:t>
    </dgm:pt>
    <dgm:pt modelId="{AD74F449-310E-43E0-902B-53FA5E99AD03}" type="parTrans" cxnId="{7FEDD217-139B-40E1-B617-53B9C7517A22}">
      <dgm:prSet/>
      <dgm:spPr/>
      <dgm:t>
        <a:bodyPr/>
        <a:lstStyle/>
        <a:p>
          <a:endParaRPr lang="pt-BR"/>
        </a:p>
      </dgm:t>
    </dgm:pt>
    <dgm:pt modelId="{C65967B0-0590-4EB8-8BEA-0A307C66C12B}" type="sibTrans" cxnId="{7FEDD217-139B-40E1-B617-53B9C7517A22}">
      <dgm:prSet/>
      <dgm:spPr/>
      <dgm:t>
        <a:bodyPr/>
        <a:lstStyle/>
        <a:p>
          <a:endParaRPr lang="pt-BR"/>
        </a:p>
      </dgm:t>
    </dgm:pt>
    <dgm:pt modelId="{7CE4CD71-6F41-4330-A1F0-5AE7BED7B1F3}">
      <dgm:prSet phldrT="[Texto]"/>
      <dgm:spPr/>
      <dgm:t>
        <a:bodyPr/>
        <a:lstStyle/>
        <a:p>
          <a:r>
            <a:rPr lang="pt-BR" dirty="0"/>
            <a:t>5.574</a:t>
          </a:r>
        </a:p>
      </dgm:t>
    </dgm:pt>
    <dgm:pt modelId="{BF8EBC01-44C8-483D-981B-562E061627F4}" type="parTrans" cxnId="{95E55F9F-3E2C-4E70-9528-62C54AA7ED66}">
      <dgm:prSet/>
      <dgm:spPr/>
      <dgm:t>
        <a:bodyPr/>
        <a:lstStyle/>
        <a:p>
          <a:endParaRPr lang="pt-BR"/>
        </a:p>
      </dgm:t>
    </dgm:pt>
    <dgm:pt modelId="{215630FE-9786-4696-AAB3-D32EDED534E7}" type="sibTrans" cxnId="{95E55F9F-3E2C-4E70-9528-62C54AA7ED66}">
      <dgm:prSet/>
      <dgm:spPr/>
      <dgm:t>
        <a:bodyPr/>
        <a:lstStyle/>
        <a:p>
          <a:endParaRPr lang="pt-BR"/>
        </a:p>
      </dgm:t>
    </dgm:pt>
    <dgm:pt modelId="{1BC0B27D-AD87-491E-960C-919C3C115877}">
      <dgm:prSet phldrT="[Texto]"/>
      <dgm:spPr>
        <a:gradFill flip="none" rotWithShape="0">
          <a:gsLst>
            <a:gs pos="0">
              <a:schemeClr val="accent5">
                <a:hueOff val="-2451115"/>
                <a:satOff val="-3409"/>
                <a:lumOff val="-1307"/>
                <a:shade val="30000"/>
                <a:satMod val="115000"/>
              </a:schemeClr>
            </a:gs>
            <a:gs pos="50000">
              <a:schemeClr val="accent5">
                <a:hueOff val="-2451115"/>
                <a:satOff val="-3409"/>
                <a:lumOff val="-1307"/>
                <a:shade val="67500"/>
                <a:satMod val="115000"/>
              </a:schemeClr>
            </a:gs>
            <a:gs pos="100000">
              <a:schemeClr val="accent5">
                <a:hueOff val="-2451115"/>
                <a:satOff val="-3409"/>
                <a:lumOff val="-1307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pt-BR" dirty="0"/>
            <a:t>Seleção</a:t>
          </a:r>
        </a:p>
      </dgm:t>
    </dgm:pt>
    <dgm:pt modelId="{314E23E5-94B3-4781-B17C-471A8937AC03}" type="parTrans" cxnId="{D780840D-B7B9-4F45-98FD-20C860C8E29F}">
      <dgm:prSet/>
      <dgm:spPr/>
      <dgm:t>
        <a:bodyPr/>
        <a:lstStyle/>
        <a:p>
          <a:endParaRPr lang="pt-BR"/>
        </a:p>
      </dgm:t>
    </dgm:pt>
    <dgm:pt modelId="{C9F176A9-B10E-40BB-8BA8-8D3054557C77}" type="sibTrans" cxnId="{D780840D-B7B9-4F45-98FD-20C860C8E29F}">
      <dgm:prSet/>
      <dgm:spPr/>
      <dgm:t>
        <a:bodyPr/>
        <a:lstStyle/>
        <a:p>
          <a:endParaRPr lang="pt-BR"/>
        </a:p>
      </dgm:t>
    </dgm:pt>
    <dgm:pt modelId="{6B0A079E-AE57-41C1-9E2B-5B80CCA827EF}">
      <dgm:prSet phldrT="[Texto]"/>
      <dgm:spPr>
        <a:gradFill flip="none" rotWithShape="0">
          <a:gsLst>
            <a:gs pos="0">
              <a:schemeClr val="accent5">
                <a:hueOff val="-3268153"/>
                <a:satOff val="-4546"/>
                <a:lumOff val="-1743"/>
                <a:shade val="30000"/>
                <a:satMod val="115000"/>
              </a:schemeClr>
            </a:gs>
            <a:gs pos="50000">
              <a:schemeClr val="accent5">
                <a:hueOff val="-3268153"/>
                <a:satOff val="-4546"/>
                <a:lumOff val="-1743"/>
                <a:shade val="67500"/>
                <a:satMod val="115000"/>
              </a:schemeClr>
            </a:gs>
            <a:gs pos="100000">
              <a:schemeClr val="accent5">
                <a:hueOff val="-3268153"/>
                <a:satOff val="-4546"/>
                <a:lumOff val="-1743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pt-BR" dirty="0"/>
            <a:t>Profissionais envolvidos</a:t>
          </a:r>
        </a:p>
      </dgm:t>
    </dgm:pt>
    <dgm:pt modelId="{0DA59741-C755-4017-8E18-BC9A4AB44429}" type="parTrans" cxnId="{92C6C4C7-F412-4860-9FBB-D2E4E0F5FBC0}">
      <dgm:prSet/>
      <dgm:spPr/>
      <dgm:t>
        <a:bodyPr/>
        <a:lstStyle/>
        <a:p>
          <a:endParaRPr lang="pt-BR"/>
        </a:p>
      </dgm:t>
    </dgm:pt>
    <dgm:pt modelId="{E805D2FA-F1C0-4AEC-83EF-23A0C676EF93}" type="sibTrans" cxnId="{92C6C4C7-F412-4860-9FBB-D2E4E0F5FBC0}">
      <dgm:prSet/>
      <dgm:spPr/>
      <dgm:t>
        <a:bodyPr/>
        <a:lstStyle/>
        <a:p>
          <a:endParaRPr lang="pt-BR"/>
        </a:p>
      </dgm:t>
    </dgm:pt>
    <dgm:pt modelId="{2A08AD8A-D01C-4A53-9E19-F2D575B851B4}">
      <dgm:prSet phldrT="[Texto]"/>
      <dgm:spPr>
        <a:gradFill flip="none" rotWithShape="0">
          <a:gsLst>
            <a:gs pos="0">
              <a:schemeClr val="accent5">
                <a:hueOff val="-4085191"/>
                <a:satOff val="-5682"/>
                <a:lumOff val="-2179"/>
                <a:shade val="30000"/>
                <a:satMod val="115000"/>
              </a:schemeClr>
            </a:gs>
            <a:gs pos="50000">
              <a:schemeClr val="accent5">
                <a:hueOff val="-4085191"/>
                <a:satOff val="-5682"/>
                <a:lumOff val="-2179"/>
                <a:shade val="67500"/>
                <a:satMod val="115000"/>
              </a:schemeClr>
            </a:gs>
            <a:gs pos="100000">
              <a:schemeClr val="accent5">
                <a:hueOff val="-4085191"/>
                <a:satOff val="-5682"/>
                <a:lumOff val="-2179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pt-BR" dirty="0"/>
            <a:t>Vínculo dos profissionais</a:t>
          </a:r>
        </a:p>
      </dgm:t>
    </dgm:pt>
    <dgm:pt modelId="{8758EA8C-39A6-43EA-AD6F-A1B2703A9490}" type="parTrans" cxnId="{EA75B3A0-EC7D-4711-A7ED-A1492458229A}">
      <dgm:prSet/>
      <dgm:spPr/>
      <dgm:t>
        <a:bodyPr/>
        <a:lstStyle/>
        <a:p>
          <a:endParaRPr lang="pt-BR"/>
        </a:p>
      </dgm:t>
    </dgm:pt>
    <dgm:pt modelId="{A6FAEF89-5F33-4AF2-9288-1540CD87ACCA}" type="sibTrans" cxnId="{EA75B3A0-EC7D-4711-A7ED-A1492458229A}">
      <dgm:prSet/>
      <dgm:spPr/>
      <dgm:t>
        <a:bodyPr/>
        <a:lstStyle/>
        <a:p>
          <a:endParaRPr lang="pt-BR"/>
        </a:p>
      </dgm:t>
    </dgm:pt>
    <dgm:pt modelId="{D83389F2-947B-4B39-BB96-E597FC82FD53}">
      <dgm:prSet phldrT="[Texto]"/>
      <dgm:spPr>
        <a:gradFill flip="none" rotWithShape="0">
          <a:gsLst>
            <a:gs pos="0">
              <a:schemeClr val="accent5">
                <a:hueOff val="-4902230"/>
                <a:satOff val="-6819"/>
                <a:lumOff val="-2615"/>
                <a:shade val="30000"/>
                <a:satMod val="115000"/>
              </a:schemeClr>
            </a:gs>
            <a:gs pos="50000">
              <a:schemeClr val="accent5">
                <a:hueOff val="-4902230"/>
                <a:satOff val="-6819"/>
                <a:lumOff val="-2615"/>
                <a:shade val="67500"/>
                <a:satMod val="115000"/>
              </a:schemeClr>
            </a:gs>
            <a:gs pos="100000">
              <a:schemeClr val="accent5">
                <a:hueOff val="-4902230"/>
                <a:satOff val="-6819"/>
                <a:lumOff val="-2615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pt-BR" dirty="0"/>
            <a:t>Plano de Cargos, Carreira e Salários</a:t>
          </a:r>
        </a:p>
      </dgm:t>
    </dgm:pt>
    <dgm:pt modelId="{2BE88ED8-8714-4C89-B73D-F1722B1A2413}" type="parTrans" cxnId="{92B49359-74FA-4CD9-BCB1-BC76AF1EAA4A}">
      <dgm:prSet/>
      <dgm:spPr/>
      <dgm:t>
        <a:bodyPr/>
        <a:lstStyle/>
        <a:p>
          <a:endParaRPr lang="pt-BR"/>
        </a:p>
      </dgm:t>
    </dgm:pt>
    <dgm:pt modelId="{E1C68516-03A4-4A88-A563-9F073869149C}" type="sibTrans" cxnId="{92B49359-74FA-4CD9-BCB1-BC76AF1EAA4A}">
      <dgm:prSet/>
      <dgm:spPr/>
      <dgm:t>
        <a:bodyPr/>
        <a:lstStyle/>
        <a:p>
          <a:endParaRPr lang="pt-BR"/>
        </a:p>
      </dgm:t>
    </dgm:pt>
    <dgm:pt modelId="{BDD2C652-1A7E-4A20-83F3-81EC8B36ACF9}">
      <dgm:prSet phldrT="[Texto]"/>
      <dgm:spPr>
        <a:gradFill flip="none" rotWithShape="0">
          <a:gsLst>
            <a:gs pos="0">
              <a:schemeClr val="accent5">
                <a:hueOff val="-5719268"/>
                <a:satOff val="-7955"/>
                <a:lumOff val="-3050"/>
                <a:shade val="30000"/>
                <a:satMod val="115000"/>
              </a:schemeClr>
            </a:gs>
            <a:gs pos="50000">
              <a:schemeClr val="accent5">
                <a:hueOff val="-5719268"/>
                <a:satOff val="-7955"/>
                <a:lumOff val="-3050"/>
                <a:shade val="67500"/>
                <a:satMod val="115000"/>
              </a:schemeClr>
            </a:gs>
            <a:gs pos="100000">
              <a:schemeClr val="accent5">
                <a:hueOff val="-5719268"/>
                <a:satOff val="-7955"/>
                <a:lumOff val="-305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pt-BR" dirty="0"/>
            <a:t>Qualificação Profissional</a:t>
          </a:r>
        </a:p>
      </dgm:t>
    </dgm:pt>
    <dgm:pt modelId="{92AA7675-4B11-4E98-ADB3-263177D622E6}" type="parTrans" cxnId="{8727D0AF-47BD-4719-AE22-630F69E06ADC}">
      <dgm:prSet/>
      <dgm:spPr/>
      <dgm:t>
        <a:bodyPr/>
        <a:lstStyle/>
        <a:p>
          <a:endParaRPr lang="pt-BR"/>
        </a:p>
      </dgm:t>
    </dgm:pt>
    <dgm:pt modelId="{47930F81-BC4E-4798-894A-E02FCAC754CA}" type="sibTrans" cxnId="{8727D0AF-47BD-4719-AE22-630F69E06ADC}">
      <dgm:prSet/>
      <dgm:spPr/>
      <dgm:t>
        <a:bodyPr/>
        <a:lstStyle/>
        <a:p>
          <a:endParaRPr lang="pt-BR"/>
        </a:p>
      </dgm:t>
    </dgm:pt>
    <dgm:pt modelId="{47AA06A2-50C0-4A2F-B4E6-8C91DCBFDCDA}">
      <dgm:prSet phldrT="[Texto]"/>
      <dgm:spPr>
        <a:gradFill flip="none" rotWithShape="0">
          <a:gsLst>
            <a:gs pos="0">
              <a:schemeClr val="accent5">
                <a:hueOff val="-6536306"/>
                <a:satOff val="-9092"/>
                <a:lumOff val="-3486"/>
                <a:shade val="30000"/>
                <a:satMod val="115000"/>
              </a:schemeClr>
            </a:gs>
            <a:gs pos="50000">
              <a:schemeClr val="accent5">
                <a:hueOff val="-6536306"/>
                <a:satOff val="-9092"/>
                <a:lumOff val="-3486"/>
                <a:shade val="67500"/>
                <a:satMod val="115000"/>
              </a:schemeClr>
            </a:gs>
            <a:gs pos="100000">
              <a:schemeClr val="accent5">
                <a:hueOff val="-6536306"/>
                <a:satOff val="-9092"/>
                <a:lumOff val="-3486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pt-BR" dirty="0"/>
            <a:t>Suporte aos Médicos</a:t>
          </a:r>
        </a:p>
      </dgm:t>
    </dgm:pt>
    <dgm:pt modelId="{7D00A54D-B2C9-4E75-BD57-26515504712E}" type="parTrans" cxnId="{1B3EE109-ED24-4F8D-BDD3-85B59147821E}">
      <dgm:prSet/>
      <dgm:spPr/>
      <dgm:t>
        <a:bodyPr/>
        <a:lstStyle/>
        <a:p>
          <a:endParaRPr lang="pt-BR"/>
        </a:p>
      </dgm:t>
    </dgm:pt>
    <dgm:pt modelId="{4BE43B20-3915-4999-A6BB-5E253BAC5EA5}" type="sibTrans" cxnId="{1B3EE109-ED24-4F8D-BDD3-85B59147821E}">
      <dgm:prSet/>
      <dgm:spPr/>
      <dgm:t>
        <a:bodyPr/>
        <a:lstStyle/>
        <a:p>
          <a:endParaRPr lang="pt-BR"/>
        </a:p>
      </dgm:t>
    </dgm:pt>
    <dgm:pt modelId="{6B2AEAF5-39BC-46D1-992D-57C19C6199FF}">
      <dgm:prSet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pt-BR" dirty="0"/>
            <a:t>Qualidade da Atenção</a:t>
          </a:r>
        </a:p>
      </dgm:t>
    </dgm:pt>
    <dgm:pt modelId="{01AC3300-4796-47C0-87B1-2A1EA205F4A0}" type="parTrans" cxnId="{81B07999-7DB6-41E4-9075-8D5E5684BF90}">
      <dgm:prSet/>
      <dgm:spPr/>
      <dgm:t>
        <a:bodyPr/>
        <a:lstStyle/>
        <a:p>
          <a:endParaRPr lang="pt-BR"/>
        </a:p>
      </dgm:t>
    </dgm:pt>
    <dgm:pt modelId="{02C327AC-4D2A-43AD-91F8-7DF2601A82A9}" type="sibTrans" cxnId="{81B07999-7DB6-41E4-9075-8D5E5684BF90}">
      <dgm:prSet/>
      <dgm:spPr/>
      <dgm:t>
        <a:bodyPr/>
        <a:lstStyle/>
        <a:p>
          <a:endParaRPr lang="pt-BR"/>
        </a:p>
      </dgm:t>
    </dgm:pt>
    <dgm:pt modelId="{EF18154C-99F7-49AA-9B2E-A6D6E2A4DD5F}">
      <dgm:prSet/>
      <dgm:spPr/>
      <dgm:t>
        <a:bodyPr/>
        <a:lstStyle/>
        <a:p>
          <a:r>
            <a:rPr kumimoji="0" lang="pt-BR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1.894 vagas de médicos em capitais estaduais. </a:t>
          </a:r>
        </a:p>
      </dgm:t>
    </dgm:pt>
    <dgm:pt modelId="{8CC6FBEA-5FC9-4037-8D89-16033ABEBDE3}" type="parTrans" cxnId="{2C300DB3-418A-4211-B554-9A1084E848FF}">
      <dgm:prSet/>
      <dgm:spPr/>
      <dgm:t>
        <a:bodyPr/>
        <a:lstStyle/>
        <a:p>
          <a:endParaRPr lang="pt-BR"/>
        </a:p>
      </dgm:t>
    </dgm:pt>
    <dgm:pt modelId="{C17B4D9E-2811-4213-9CA0-2BED5D42C4B9}" type="sibTrans" cxnId="{2C300DB3-418A-4211-B554-9A1084E848FF}">
      <dgm:prSet/>
      <dgm:spPr/>
      <dgm:t>
        <a:bodyPr/>
        <a:lstStyle/>
        <a:p>
          <a:endParaRPr lang="pt-BR"/>
        </a:p>
      </dgm:t>
    </dgm:pt>
    <dgm:pt modelId="{7BF5875D-BC8A-4FAA-ABA2-BD1C3CF38056}">
      <dgm:prSet/>
      <dgm:spPr/>
      <dgm:t>
        <a:bodyPr/>
        <a:lstStyle/>
        <a:p>
          <a:r>
            <a:rPr kumimoji="0" lang="pt-BR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22% dos médicos chegaram a ser alocados em locais não-prioritários, de acordo com as definições do próprio PMM</a:t>
          </a:r>
        </a:p>
      </dgm:t>
    </dgm:pt>
    <dgm:pt modelId="{95316D97-2755-4DBD-A34C-BEE778ED7683}" type="parTrans" cxnId="{057C1FAF-2195-4953-8159-60A5A0866EAC}">
      <dgm:prSet/>
      <dgm:spPr/>
      <dgm:t>
        <a:bodyPr/>
        <a:lstStyle/>
        <a:p>
          <a:endParaRPr lang="pt-BR"/>
        </a:p>
      </dgm:t>
    </dgm:pt>
    <dgm:pt modelId="{379147EB-EA0C-4CD7-855D-8971CEFA4E54}" type="sibTrans" cxnId="{057C1FAF-2195-4953-8159-60A5A0866EAC}">
      <dgm:prSet/>
      <dgm:spPr/>
      <dgm:t>
        <a:bodyPr/>
        <a:lstStyle/>
        <a:p>
          <a:endParaRPr lang="pt-BR"/>
        </a:p>
      </dgm:t>
    </dgm:pt>
    <dgm:pt modelId="{F27FD7B8-AC84-4310-BEE6-53B10718B031}" type="pres">
      <dgm:prSet presAssocID="{A55C9570-B399-46DE-9390-F90174577958}" presName="Name0" presStyleCnt="0">
        <dgm:presLayoutVars>
          <dgm:dir/>
          <dgm:animLvl val="lvl"/>
          <dgm:resizeHandles val="exact"/>
        </dgm:presLayoutVars>
      </dgm:prSet>
      <dgm:spPr/>
    </dgm:pt>
    <dgm:pt modelId="{52173EDD-F89A-414C-BAB9-24ACDC98A451}" type="pres">
      <dgm:prSet presAssocID="{0AC55D2C-360C-4431-84C6-B3424418F912}" presName="linNode" presStyleCnt="0"/>
      <dgm:spPr/>
    </dgm:pt>
    <dgm:pt modelId="{2F2AF195-3E8B-4107-B84B-7DD4FB819601}" type="pres">
      <dgm:prSet presAssocID="{0AC55D2C-360C-4431-84C6-B3424418F912}" presName="parentText" presStyleLbl="node1" presStyleIdx="0" presStyleCnt="10" custScaleX="78630" custScaleY="79768" custLinFactNeighborX="-138" custLinFactNeighborY="6740">
        <dgm:presLayoutVars>
          <dgm:chMax val="1"/>
          <dgm:bulletEnabled val="1"/>
        </dgm:presLayoutVars>
      </dgm:prSet>
      <dgm:spPr/>
    </dgm:pt>
    <dgm:pt modelId="{5393D233-2360-4EE6-9A87-0717F4DEA822}" type="pres">
      <dgm:prSet presAssocID="{0AC55D2C-360C-4431-84C6-B3424418F912}" presName="descendantText" presStyleLbl="alignAccFollowNode1" presStyleIdx="0" presStyleCnt="3" custLinFactNeighborX="6556" custLinFactNeighborY="5956">
        <dgm:presLayoutVars>
          <dgm:bulletEnabled val="1"/>
        </dgm:presLayoutVars>
      </dgm:prSet>
      <dgm:spPr/>
    </dgm:pt>
    <dgm:pt modelId="{3F0ACC6D-60F6-420A-A793-17D516AD9623}" type="pres">
      <dgm:prSet presAssocID="{86C54EFF-2688-4CFD-B8DD-21CF332ABEBC}" presName="sp" presStyleCnt="0"/>
      <dgm:spPr/>
    </dgm:pt>
    <dgm:pt modelId="{063FAE5F-C93A-4984-AB5A-2A004E81B9DB}" type="pres">
      <dgm:prSet presAssocID="{7F6C6BF7-0525-445D-A676-F0B4FF5BD528}" presName="linNode" presStyleCnt="0"/>
      <dgm:spPr/>
    </dgm:pt>
    <dgm:pt modelId="{01010571-4EEF-431A-A27D-39229BAA2F2F}" type="pres">
      <dgm:prSet presAssocID="{7F6C6BF7-0525-445D-A676-F0B4FF5BD528}" presName="parentText" presStyleLbl="node1" presStyleIdx="1" presStyleCnt="10" custScaleX="78630" custScaleY="84517">
        <dgm:presLayoutVars>
          <dgm:chMax val="1"/>
          <dgm:bulletEnabled val="1"/>
        </dgm:presLayoutVars>
      </dgm:prSet>
      <dgm:spPr/>
    </dgm:pt>
    <dgm:pt modelId="{AD4AD4BB-1AF3-47F7-8575-341020AECFC0}" type="pres">
      <dgm:prSet presAssocID="{7F6C6BF7-0525-445D-A676-F0B4FF5BD528}" presName="descendantText" presStyleLbl="alignAccFollowNode1" presStyleIdx="1" presStyleCnt="3" custLinFactNeighborX="6555" custLinFactNeighborY="14607">
        <dgm:presLayoutVars>
          <dgm:bulletEnabled val="1"/>
        </dgm:presLayoutVars>
      </dgm:prSet>
      <dgm:spPr/>
    </dgm:pt>
    <dgm:pt modelId="{7E728004-ED9F-47F2-BF59-A97A01D722EF}" type="pres">
      <dgm:prSet presAssocID="{99342A12-6ADD-4E7E-8045-12C8CE9E9A34}" presName="sp" presStyleCnt="0"/>
      <dgm:spPr/>
    </dgm:pt>
    <dgm:pt modelId="{88FD899E-E970-4CD4-AF0A-4541E8F0E417}" type="pres">
      <dgm:prSet presAssocID="{3218D6FE-95EE-4C7D-9A16-877C1626CE50}" presName="linNode" presStyleCnt="0"/>
      <dgm:spPr/>
    </dgm:pt>
    <dgm:pt modelId="{7F085872-B6E9-4E02-8833-5BCD1D60B9A6}" type="pres">
      <dgm:prSet presAssocID="{3218D6FE-95EE-4C7D-9A16-877C1626CE50}" presName="parentText" presStyleLbl="node1" presStyleIdx="2" presStyleCnt="10" custScaleX="78630" custScaleY="84992" custLinFactNeighborY="4427">
        <dgm:presLayoutVars>
          <dgm:chMax val="1"/>
          <dgm:bulletEnabled val="1"/>
        </dgm:presLayoutVars>
      </dgm:prSet>
      <dgm:spPr/>
    </dgm:pt>
    <dgm:pt modelId="{A04F2D0C-10CC-4809-984A-83A56F75A27B}" type="pres">
      <dgm:prSet presAssocID="{3218D6FE-95EE-4C7D-9A16-877C1626CE50}" presName="descendantText" presStyleLbl="alignAccFollowNode1" presStyleIdx="2" presStyleCnt="3" custLinFactNeighborX="7375" custLinFactNeighborY="21048">
        <dgm:presLayoutVars>
          <dgm:bulletEnabled val="1"/>
        </dgm:presLayoutVars>
      </dgm:prSet>
      <dgm:spPr/>
    </dgm:pt>
    <dgm:pt modelId="{94882D1B-816C-444C-BCAA-51B0C13CF8D3}" type="pres">
      <dgm:prSet presAssocID="{C65967B0-0590-4EB8-8BEA-0A307C66C12B}" presName="sp" presStyleCnt="0"/>
      <dgm:spPr/>
    </dgm:pt>
    <dgm:pt modelId="{6A705B1B-9BBE-4107-9989-A3ACC4E4A167}" type="pres">
      <dgm:prSet presAssocID="{1BC0B27D-AD87-491E-960C-919C3C115877}" presName="linNode" presStyleCnt="0"/>
      <dgm:spPr/>
    </dgm:pt>
    <dgm:pt modelId="{4440BB4C-146B-40C3-96EF-431F21D7529D}" type="pres">
      <dgm:prSet presAssocID="{1BC0B27D-AD87-491E-960C-919C3C115877}" presName="parentText" presStyleLbl="node1" presStyleIdx="3" presStyleCnt="10" custScaleX="79516" custScaleY="98248" custLinFactNeighborX="-410" custLinFactNeighborY="4878">
        <dgm:presLayoutVars>
          <dgm:chMax val="1"/>
          <dgm:bulletEnabled val="1"/>
        </dgm:presLayoutVars>
      </dgm:prSet>
      <dgm:spPr/>
    </dgm:pt>
    <dgm:pt modelId="{DA084B44-7149-4335-B726-6A7860C32E24}" type="pres">
      <dgm:prSet presAssocID="{C9F176A9-B10E-40BB-8BA8-8D3054557C77}" presName="sp" presStyleCnt="0"/>
      <dgm:spPr/>
    </dgm:pt>
    <dgm:pt modelId="{4BD5B142-7B54-426E-82CC-6906F679DD80}" type="pres">
      <dgm:prSet presAssocID="{6B0A079E-AE57-41C1-9E2B-5B80CCA827EF}" presName="linNode" presStyleCnt="0"/>
      <dgm:spPr/>
    </dgm:pt>
    <dgm:pt modelId="{7F41B231-EB04-4745-B662-24EDACB0336F}" type="pres">
      <dgm:prSet presAssocID="{6B0A079E-AE57-41C1-9E2B-5B80CCA827EF}" presName="parentText" presStyleLbl="node1" presStyleIdx="4" presStyleCnt="10" custScaleX="77056" custLinFactNeighborX="960" custLinFactNeighborY="6344">
        <dgm:presLayoutVars>
          <dgm:chMax val="1"/>
          <dgm:bulletEnabled val="1"/>
        </dgm:presLayoutVars>
      </dgm:prSet>
      <dgm:spPr/>
    </dgm:pt>
    <dgm:pt modelId="{E900C6F2-763A-413A-8006-7D0C050F3A2B}" type="pres">
      <dgm:prSet presAssocID="{E805D2FA-F1C0-4AEC-83EF-23A0C676EF93}" presName="sp" presStyleCnt="0"/>
      <dgm:spPr/>
    </dgm:pt>
    <dgm:pt modelId="{EDCBC858-095E-4995-BC13-F3CA2D699AF3}" type="pres">
      <dgm:prSet presAssocID="{2A08AD8A-D01C-4A53-9E19-F2D575B851B4}" presName="linNode" presStyleCnt="0"/>
      <dgm:spPr/>
    </dgm:pt>
    <dgm:pt modelId="{21614940-642E-4937-B99C-A202D6B566E6}" type="pres">
      <dgm:prSet presAssocID="{2A08AD8A-D01C-4A53-9E19-F2D575B851B4}" presName="parentText" presStyleLbl="node1" presStyleIdx="5" presStyleCnt="10" custScaleX="77745" custLinFactNeighborX="1229" custLinFactNeighborY="5043">
        <dgm:presLayoutVars>
          <dgm:chMax val="1"/>
          <dgm:bulletEnabled val="1"/>
        </dgm:presLayoutVars>
      </dgm:prSet>
      <dgm:spPr/>
    </dgm:pt>
    <dgm:pt modelId="{D18E5241-52C2-4DD0-8AEA-C2B72B0F635C}" type="pres">
      <dgm:prSet presAssocID="{A6FAEF89-5F33-4AF2-9288-1540CD87ACCA}" presName="sp" presStyleCnt="0"/>
      <dgm:spPr/>
    </dgm:pt>
    <dgm:pt modelId="{143568A1-8F77-4B32-88CA-3F73770D0011}" type="pres">
      <dgm:prSet presAssocID="{D83389F2-947B-4B39-BB96-E597FC82FD53}" presName="linNode" presStyleCnt="0"/>
      <dgm:spPr/>
    </dgm:pt>
    <dgm:pt modelId="{1BAAC310-EEF6-42CD-B29E-DB9ACD1F075F}" type="pres">
      <dgm:prSet presAssocID="{D83389F2-947B-4B39-BB96-E597FC82FD53}" presName="parentText" presStyleLbl="node1" presStyleIdx="6" presStyleCnt="10" custScaleX="77876" custLinFactNeighborX="1639" custLinFactNeighborY="1354">
        <dgm:presLayoutVars>
          <dgm:chMax val="1"/>
          <dgm:bulletEnabled val="1"/>
        </dgm:presLayoutVars>
      </dgm:prSet>
      <dgm:spPr/>
    </dgm:pt>
    <dgm:pt modelId="{46156FC1-4DBD-45C1-95B1-9F1FF3D90B1F}" type="pres">
      <dgm:prSet presAssocID="{E1C68516-03A4-4A88-A563-9F073869149C}" presName="sp" presStyleCnt="0"/>
      <dgm:spPr/>
    </dgm:pt>
    <dgm:pt modelId="{808357E8-4F5A-4DF4-A81C-0690B4CE6E08}" type="pres">
      <dgm:prSet presAssocID="{BDD2C652-1A7E-4A20-83F3-81EC8B36ACF9}" presName="linNode" presStyleCnt="0"/>
      <dgm:spPr/>
    </dgm:pt>
    <dgm:pt modelId="{DEBB8494-F192-4EBE-BD47-0A1CD336F55F}" type="pres">
      <dgm:prSet presAssocID="{BDD2C652-1A7E-4A20-83F3-81EC8B36ACF9}" presName="parentText" presStyleLbl="node1" presStyleIdx="7" presStyleCnt="10" custScaleX="79384" custLinFactNeighborY="2604">
        <dgm:presLayoutVars>
          <dgm:chMax val="1"/>
          <dgm:bulletEnabled val="1"/>
        </dgm:presLayoutVars>
      </dgm:prSet>
      <dgm:spPr/>
    </dgm:pt>
    <dgm:pt modelId="{B91B684E-0FC3-4E99-8AAE-111B06E8AF86}" type="pres">
      <dgm:prSet presAssocID="{47930F81-BC4E-4798-894A-E02FCAC754CA}" presName="sp" presStyleCnt="0"/>
      <dgm:spPr/>
    </dgm:pt>
    <dgm:pt modelId="{18540802-1480-43B9-B278-909D01C412D9}" type="pres">
      <dgm:prSet presAssocID="{47AA06A2-50C0-4A2F-B4E6-8C91DCBFDCDA}" presName="linNode" presStyleCnt="0"/>
      <dgm:spPr/>
    </dgm:pt>
    <dgm:pt modelId="{5637A0A4-939A-4CD0-B6F0-18B7C0A7ADE4}" type="pres">
      <dgm:prSet presAssocID="{47AA06A2-50C0-4A2F-B4E6-8C91DCBFDCDA}" presName="parentText" presStyleLbl="node1" presStyleIdx="8" presStyleCnt="10" custScaleX="80204" custLinFactNeighborY="3710">
        <dgm:presLayoutVars>
          <dgm:chMax val="1"/>
          <dgm:bulletEnabled val="1"/>
        </dgm:presLayoutVars>
      </dgm:prSet>
      <dgm:spPr/>
    </dgm:pt>
    <dgm:pt modelId="{CF55D90E-46BE-42C7-A199-E0D9D8481A1C}" type="pres">
      <dgm:prSet presAssocID="{4BE43B20-3915-4999-A6BB-5E253BAC5EA5}" presName="sp" presStyleCnt="0"/>
      <dgm:spPr/>
    </dgm:pt>
    <dgm:pt modelId="{5409A551-085E-492B-AB4D-4A170F77016E}" type="pres">
      <dgm:prSet presAssocID="{6B2AEAF5-39BC-46D1-992D-57C19C6199FF}" presName="linNode" presStyleCnt="0"/>
      <dgm:spPr/>
    </dgm:pt>
    <dgm:pt modelId="{CF3C50B2-F36B-44EA-9BF5-447D7C6A0627}" type="pres">
      <dgm:prSet presAssocID="{6B2AEAF5-39BC-46D1-992D-57C19C6199FF}" presName="parentText" presStyleLbl="node1" presStyleIdx="9" presStyleCnt="10" custScaleX="80204" custLinFactNeighborY="621">
        <dgm:presLayoutVars>
          <dgm:chMax val="1"/>
          <dgm:bulletEnabled val="1"/>
        </dgm:presLayoutVars>
      </dgm:prSet>
      <dgm:spPr/>
    </dgm:pt>
  </dgm:ptLst>
  <dgm:cxnLst>
    <dgm:cxn modelId="{33AF6203-D2F1-4D4A-8FE1-1DA25D5EB6AB}" type="presOf" srcId="{7BF5875D-BC8A-4FAA-ABA2-BD1C3CF38056}" destId="{5393D233-2360-4EE6-9A87-0717F4DEA822}" srcOrd="0" destOrd="2" presId="urn:microsoft.com/office/officeart/2005/8/layout/vList5"/>
    <dgm:cxn modelId="{1B3EE109-ED24-4F8D-BDD3-85B59147821E}" srcId="{A55C9570-B399-46DE-9390-F90174577958}" destId="{47AA06A2-50C0-4A2F-B4E6-8C91DCBFDCDA}" srcOrd="8" destOrd="0" parTransId="{7D00A54D-B2C9-4E75-BD57-26515504712E}" sibTransId="{4BE43B20-3915-4999-A6BB-5E253BAC5EA5}"/>
    <dgm:cxn modelId="{D780840D-B7B9-4F45-98FD-20C860C8E29F}" srcId="{A55C9570-B399-46DE-9390-F90174577958}" destId="{1BC0B27D-AD87-491E-960C-919C3C115877}" srcOrd="3" destOrd="0" parTransId="{314E23E5-94B3-4781-B17C-471A8937AC03}" sibTransId="{C9F176A9-B10E-40BB-8BA8-8D3054557C77}"/>
    <dgm:cxn modelId="{B441B617-8C26-468A-BBB3-AC651E4023B5}" type="presOf" srcId="{0AC55D2C-360C-4431-84C6-B3424418F912}" destId="{2F2AF195-3E8B-4107-B84B-7DD4FB819601}" srcOrd="0" destOrd="0" presId="urn:microsoft.com/office/officeart/2005/8/layout/vList5"/>
    <dgm:cxn modelId="{7FEDD217-139B-40E1-B617-53B9C7517A22}" srcId="{A55C9570-B399-46DE-9390-F90174577958}" destId="{3218D6FE-95EE-4C7D-9A16-877C1626CE50}" srcOrd="2" destOrd="0" parTransId="{AD74F449-310E-43E0-902B-53FA5E99AD03}" sibTransId="{C65967B0-0590-4EB8-8BEA-0A307C66C12B}"/>
    <dgm:cxn modelId="{5F761D20-4280-478E-A8A2-B163B61F8F43}" type="presOf" srcId="{BDD2C652-1A7E-4A20-83F3-81EC8B36ACF9}" destId="{DEBB8494-F192-4EBE-BD47-0A1CD336F55F}" srcOrd="0" destOrd="0" presId="urn:microsoft.com/office/officeart/2005/8/layout/vList5"/>
    <dgm:cxn modelId="{4C15C12F-E412-4CA0-803D-0C31F50EF7A9}" type="presOf" srcId="{8477526A-F46F-444C-9FC3-36A187178EF9}" destId="{5393D233-2360-4EE6-9A87-0717F4DEA822}" srcOrd="0" destOrd="0" presId="urn:microsoft.com/office/officeart/2005/8/layout/vList5"/>
    <dgm:cxn modelId="{D9C4F947-43C8-4999-B9E4-37BDE0B51A55}" type="presOf" srcId="{7CE4CD71-6F41-4330-A1F0-5AE7BED7B1F3}" destId="{A04F2D0C-10CC-4809-984A-83A56F75A27B}" srcOrd="0" destOrd="0" presId="urn:microsoft.com/office/officeart/2005/8/layout/vList5"/>
    <dgm:cxn modelId="{C69EB26E-729F-4539-8600-53E46E7F0601}" type="presOf" srcId="{47AA06A2-50C0-4A2F-B4E6-8C91DCBFDCDA}" destId="{5637A0A4-939A-4CD0-B6F0-18B7C0A7ADE4}" srcOrd="0" destOrd="0" presId="urn:microsoft.com/office/officeart/2005/8/layout/vList5"/>
    <dgm:cxn modelId="{4F111474-0925-4B16-AFEB-E9B1D4ECBA36}" type="presOf" srcId="{6B0A079E-AE57-41C1-9E2B-5B80CCA827EF}" destId="{7F41B231-EB04-4745-B662-24EDACB0336F}" srcOrd="0" destOrd="0" presId="urn:microsoft.com/office/officeart/2005/8/layout/vList5"/>
    <dgm:cxn modelId="{92B49359-74FA-4CD9-BCB1-BC76AF1EAA4A}" srcId="{A55C9570-B399-46DE-9390-F90174577958}" destId="{D83389F2-947B-4B39-BB96-E597FC82FD53}" srcOrd="6" destOrd="0" parTransId="{2BE88ED8-8714-4C89-B73D-F1722B1A2413}" sibTransId="{E1C68516-03A4-4A88-A563-9F073869149C}"/>
    <dgm:cxn modelId="{3B16F959-EEB3-44E9-A8C1-282FEE446059}" srcId="{A55C9570-B399-46DE-9390-F90174577958}" destId="{0AC55D2C-360C-4431-84C6-B3424418F912}" srcOrd="0" destOrd="0" parTransId="{4A57DD58-5A87-478D-803E-54210B93FBA8}" sibTransId="{86C54EFF-2688-4CFD-B8DD-21CF332ABEBC}"/>
    <dgm:cxn modelId="{699FA397-E8C5-41F9-A78C-FE8653F17E93}" type="presOf" srcId="{EF18154C-99F7-49AA-9B2E-A6D6E2A4DD5F}" destId="{5393D233-2360-4EE6-9A87-0717F4DEA822}" srcOrd="0" destOrd="1" presId="urn:microsoft.com/office/officeart/2005/8/layout/vList5"/>
    <dgm:cxn modelId="{103D8B98-0A9F-4FFF-AAF9-42553F691114}" srcId="{7F6C6BF7-0525-445D-A676-F0B4FF5BD528}" destId="{553B246E-7634-4C79-BA2E-3810D6793DB2}" srcOrd="0" destOrd="0" parTransId="{BD2A4679-6A73-48F3-9C0A-A65BBC7E3A6B}" sibTransId="{B17FF29C-A131-456F-9446-4D616F2EFF9E}"/>
    <dgm:cxn modelId="{81B07999-7DB6-41E4-9075-8D5E5684BF90}" srcId="{A55C9570-B399-46DE-9390-F90174577958}" destId="{6B2AEAF5-39BC-46D1-992D-57C19C6199FF}" srcOrd="9" destOrd="0" parTransId="{01AC3300-4796-47C0-87B1-2A1EA205F4A0}" sibTransId="{02C327AC-4D2A-43AD-91F8-7DF2601A82A9}"/>
    <dgm:cxn modelId="{12C2C69C-579C-4C54-934F-854B96B2CFFE}" type="presOf" srcId="{7F6C6BF7-0525-445D-A676-F0B4FF5BD528}" destId="{01010571-4EEF-431A-A27D-39229BAA2F2F}" srcOrd="0" destOrd="0" presId="urn:microsoft.com/office/officeart/2005/8/layout/vList5"/>
    <dgm:cxn modelId="{95E55F9F-3E2C-4E70-9528-62C54AA7ED66}" srcId="{3218D6FE-95EE-4C7D-9A16-877C1626CE50}" destId="{7CE4CD71-6F41-4330-A1F0-5AE7BED7B1F3}" srcOrd="0" destOrd="0" parTransId="{BF8EBC01-44C8-483D-981B-562E061627F4}" sibTransId="{215630FE-9786-4696-AAB3-D32EDED534E7}"/>
    <dgm:cxn modelId="{EA75B3A0-EC7D-4711-A7ED-A1492458229A}" srcId="{A55C9570-B399-46DE-9390-F90174577958}" destId="{2A08AD8A-D01C-4A53-9E19-F2D575B851B4}" srcOrd="5" destOrd="0" parTransId="{8758EA8C-39A6-43EA-AD6F-A1B2703A9490}" sibTransId="{A6FAEF89-5F33-4AF2-9288-1540CD87ACCA}"/>
    <dgm:cxn modelId="{0D4C6EA4-3C33-41B1-9A9B-DB3E0582FA1B}" type="presOf" srcId="{3218D6FE-95EE-4C7D-9A16-877C1626CE50}" destId="{7F085872-B6E9-4E02-8833-5BCD1D60B9A6}" srcOrd="0" destOrd="0" presId="urn:microsoft.com/office/officeart/2005/8/layout/vList5"/>
    <dgm:cxn modelId="{057C1FAF-2195-4953-8159-60A5A0866EAC}" srcId="{0AC55D2C-360C-4431-84C6-B3424418F912}" destId="{7BF5875D-BC8A-4FAA-ABA2-BD1C3CF38056}" srcOrd="2" destOrd="0" parTransId="{95316D97-2755-4DBD-A34C-BEE778ED7683}" sibTransId="{379147EB-EA0C-4CD7-855D-8971CEFA4E54}"/>
    <dgm:cxn modelId="{8727D0AF-47BD-4719-AE22-630F69E06ADC}" srcId="{A55C9570-B399-46DE-9390-F90174577958}" destId="{BDD2C652-1A7E-4A20-83F3-81EC8B36ACF9}" srcOrd="7" destOrd="0" parTransId="{92AA7675-4B11-4E98-ADB3-263177D622E6}" sibTransId="{47930F81-BC4E-4798-894A-E02FCAC754CA}"/>
    <dgm:cxn modelId="{2C300DB3-418A-4211-B554-9A1084E848FF}" srcId="{0AC55D2C-360C-4431-84C6-B3424418F912}" destId="{EF18154C-99F7-49AA-9B2E-A6D6E2A4DD5F}" srcOrd="1" destOrd="0" parTransId="{8CC6FBEA-5FC9-4037-8D89-16033ABEBDE3}" sibTransId="{C17B4D9E-2811-4213-9CA0-2BED5D42C4B9}"/>
    <dgm:cxn modelId="{92C6C4C7-F412-4860-9FBB-D2E4E0F5FBC0}" srcId="{A55C9570-B399-46DE-9390-F90174577958}" destId="{6B0A079E-AE57-41C1-9E2B-5B80CCA827EF}" srcOrd="4" destOrd="0" parTransId="{0DA59741-C755-4017-8E18-BC9A4AB44429}" sibTransId="{E805D2FA-F1C0-4AEC-83EF-23A0C676EF93}"/>
    <dgm:cxn modelId="{204A79CB-7CEE-4AF0-A5C7-0DE91F44C0F8}" type="presOf" srcId="{A55C9570-B399-46DE-9390-F90174577958}" destId="{F27FD7B8-AC84-4310-BEE6-53B10718B031}" srcOrd="0" destOrd="0" presId="urn:microsoft.com/office/officeart/2005/8/layout/vList5"/>
    <dgm:cxn modelId="{08DEF4CC-F561-4895-A7F9-C909C0FC3769}" type="presOf" srcId="{2A08AD8A-D01C-4A53-9E19-F2D575B851B4}" destId="{21614940-642E-4937-B99C-A202D6B566E6}" srcOrd="0" destOrd="0" presId="urn:microsoft.com/office/officeart/2005/8/layout/vList5"/>
    <dgm:cxn modelId="{2993E9D5-BDA9-4C2E-83D7-E0F02B3E297F}" type="presOf" srcId="{553B246E-7634-4C79-BA2E-3810D6793DB2}" destId="{AD4AD4BB-1AF3-47F7-8575-341020AECFC0}" srcOrd="0" destOrd="0" presId="urn:microsoft.com/office/officeart/2005/8/layout/vList5"/>
    <dgm:cxn modelId="{70D2F1D6-9303-401D-9ACE-8E2F2C5721D8}" type="presOf" srcId="{D83389F2-947B-4B39-BB96-E597FC82FD53}" destId="{1BAAC310-EEF6-42CD-B29E-DB9ACD1F075F}" srcOrd="0" destOrd="0" presId="urn:microsoft.com/office/officeart/2005/8/layout/vList5"/>
    <dgm:cxn modelId="{FD7396D9-1930-4B8B-8DAB-366E9D4E8FB4}" srcId="{A55C9570-B399-46DE-9390-F90174577958}" destId="{7F6C6BF7-0525-445D-A676-F0B4FF5BD528}" srcOrd="1" destOrd="0" parTransId="{88939294-5E83-4B46-8575-767ADD9DC71E}" sibTransId="{99342A12-6ADD-4E7E-8045-12C8CE9E9A34}"/>
    <dgm:cxn modelId="{485DA7DC-44E5-4F7E-B714-5616C9F2BFBF}" srcId="{0AC55D2C-360C-4431-84C6-B3424418F912}" destId="{8477526A-F46F-444C-9FC3-36A187178EF9}" srcOrd="0" destOrd="0" parTransId="{D46CBCC7-6BDA-43C3-A324-B8B2844BA3A5}" sibTransId="{43E22C70-D62F-4DE8-B2B8-EF9A373CA0C3}"/>
    <dgm:cxn modelId="{D442E8E1-EC5A-4D8B-A094-7431F4654AF3}" type="presOf" srcId="{6B2AEAF5-39BC-46D1-992D-57C19C6199FF}" destId="{CF3C50B2-F36B-44EA-9BF5-447D7C6A0627}" srcOrd="0" destOrd="0" presId="urn:microsoft.com/office/officeart/2005/8/layout/vList5"/>
    <dgm:cxn modelId="{217541EA-7CB1-4880-96EE-D020A4626923}" type="presOf" srcId="{1BC0B27D-AD87-491E-960C-919C3C115877}" destId="{4440BB4C-146B-40C3-96EF-431F21D7529D}" srcOrd="0" destOrd="0" presId="urn:microsoft.com/office/officeart/2005/8/layout/vList5"/>
    <dgm:cxn modelId="{CBD47724-5686-408B-B783-EC2BD3D23021}" type="presParOf" srcId="{F27FD7B8-AC84-4310-BEE6-53B10718B031}" destId="{52173EDD-F89A-414C-BAB9-24ACDC98A451}" srcOrd="0" destOrd="0" presId="urn:microsoft.com/office/officeart/2005/8/layout/vList5"/>
    <dgm:cxn modelId="{FC67DF85-06C2-43F5-B94C-B3EF7F601C50}" type="presParOf" srcId="{52173EDD-F89A-414C-BAB9-24ACDC98A451}" destId="{2F2AF195-3E8B-4107-B84B-7DD4FB819601}" srcOrd="0" destOrd="0" presId="urn:microsoft.com/office/officeart/2005/8/layout/vList5"/>
    <dgm:cxn modelId="{2A51FD92-911E-4D31-A6BB-F4B1E4A077FF}" type="presParOf" srcId="{52173EDD-F89A-414C-BAB9-24ACDC98A451}" destId="{5393D233-2360-4EE6-9A87-0717F4DEA822}" srcOrd="1" destOrd="0" presId="urn:microsoft.com/office/officeart/2005/8/layout/vList5"/>
    <dgm:cxn modelId="{F3779177-522F-4D92-B646-C3A66C5AF026}" type="presParOf" srcId="{F27FD7B8-AC84-4310-BEE6-53B10718B031}" destId="{3F0ACC6D-60F6-420A-A793-17D516AD9623}" srcOrd="1" destOrd="0" presId="urn:microsoft.com/office/officeart/2005/8/layout/vList5"/>
    <dgm:cxn modelId="{5DD3948F-F013-482D-A272-82BD12FC31E6}" type="presParOf" srcId="{F27FD7B8-AC84-4310-BEE6-53B10718B031}" destId="{063FAE5F-C93A-4984-AB5A-2A004E81B9DB}" srcOrd="2" destOrd="0" presId="urn:microsoft.com/office/officeart/2005/8/layout/vList5"/>
    <dgm:cxn modelId="{10B2D390-49C3-485D-85DD-B135C84E88C5}" type="presParOf" srcId="{063FAE5F-C93A-4984-AB5A-2A004E81B9DB}" destId="{01010571-4EEF-431A-A27D-39229BAA2F2F}" srcOrd="0" destOrd="0" presId="urn:microsoft.com/office/officeart/2005/8/layout/vList5"/>
    <dgm:cxn modelId="{2B3D9F7A-DBDD-4AF0-A096-63FC5F85EA4D}" type="presParOf" srcId="{063FAE5F-C93A-4984-AB5A-2A004E81B9DB}" destId="{AD4AD4BB-1AF3-47F7-8575-341020AECFC0}" srcOrd="1" destOrd="0" presId="urn:microsoft.com/office/officeart/2005/8/layout/vList5"/>
    <dgm:cxn modelId="{8BF543BC-53F9-4464-87B9-C79C74289BB9}" type="presParOf" srcId="{F27FD7B8-AC84-4310-BEE6-53B10718B031}" destId="{7E728004-ED9F-47F2-BF59-A97A01D722EF}" srcOrd="3" destOrd="0" presId="urn:microsoft.com/office/officeart/2005/8/layout/vList5"/>
    <dgm:cxn modelId="{0A24E11F-4AEC-4227-9384-56274C71D212}" type="presParOf" srcId="{F27FD7B8-AC84-4310-BEE6-53B10718B031}" destId="{88FD899E-E970-4CD4-AF0A-4541E8F0E417}" srcOrd="4" destOrd="0" presId="urn:microsoft.com/office/officeart/2005/8/layout/vList5"/>
    <dgm:cxn modelId="{A8A1E2DC-C293-404B-BB76-0713361E4847}" type="presParOf" srcId="{88FD899E-E970-4CD4-AF0A-4541E8F0E417}" destId="{7F085872-B6E9-4E02-8833-5BCD1D60B9A6}" srcOrd="0" destOrd="0" presId="urn:microsoft.com/office/officeart/2005/8/layout/vList5"/>
    <dgm:cxn modelId="{F1E0DF26-AB9E-4DAE-8E3F-F8CD29FFB1DA}" type="presParOf" srcId="{88FD899E-E970-4CD4-AF0A-4541E8F0E417}" destId="{A04F2D0C-10CC-4809-984A-83A56F75A27B}" srcOrd="1" destOrd="0" presId="urn:microsoft.com/office/officeart/2005/8/layout/vList5"/>
    <dgm:cxn modelId="{F382118B-49E1-4514-BE01-C8BB224D5A28}" type="presParOf" srcId="{F27FD7B8-AC84-4310-BEE6-53B10718B031}" destId="{94882D1B-816C-444C-BCAA-51B0C13CF8D3}" srcOrd="5" destOrd="0" presId="urn:microsoft.com/office/officeart/2005/8/layout/vList5"/>
    <dgm:cxn modelId="{C856C807-6058-4F83-9B7B-7E23A1622AC9}" type="presParOf" srcId="{F27FD7B8-AC84-4310-BEE6-53B10718B031}" destId="{6A705B1B-9BBE-4107-9989-A3ACC4E4A167}" srcOrd="6" destOrd="0" presId="urn:microsoft.com/office/officeart/2005/8/layout/vList5"/>
    <dgm:cxn modelId="{6E8FC22E-BDF0-4F81-8670-DCB89A3C9900}" type="presParOf" srcId="{6A705B1B-9BBE-4107-9989-A3ACC4E4A167}" destId="{4440BB4C-146B-40C3-96EF-431F21D7529D}" srcOrd="0" destOrd="0" presId="urn:microsoft.com/office/officeart/2005/8/layout/vList5"/>
    <dgm:cxn modelId="{32CD61AE-26A2-4E06-8F6A-3513F34AA825}" type="presParOf" srcId="{F27FD7B8-AC84-4310-BEE6-53B10718B031}" destId="{DA084B44-7149-4335-B726-6A7860C32E24}" srcOrd="7" destOrd="0" presId="urn:microsoft.com/office/officeart/2005/8/layout/vList5"/>
    <dgm:cxn modelId="{6FA7D628-79A2-47A9-885B-82654837E3CD}" type="presParOf" srcId="{F27FD7B8-AC84-4310-BEE6-53B10718B031}" destId="{4BD5B142-7B54-426E-82CC-6906F679DD80}" srcOrd="8" destOrd="0" presId="urn:microsoft.com/office/officeart/2005/8/layout/vList5"/>
    <dgm:cxn modelId="{FE55AA89-56A4-406E-8E3C-5BD99DD8FD1F}" type="presParOf" srcId="{4BD5B142-7B54-426E-82CC-6906F679DD80}" destId="{7F41B231-EB04-4745-B662-24EDACB0336F}" srcOrd="0" destOrd="0" presId="urn:microsoft.com/office/officeart/2005/8/layout/vList5"/>
    <dgm:cxn modelId="{A6942F3C-4C83-4B66-A6AB-F85BBF7E5E23}" type="presParOf" srcId="{F27FD7B8-AC84-4310-BEE6-53B10718B031}" destId="{E900C6F2-763A-413A-8006-7D0C050F3A2B}" srcOrd="9" destOrd="0" presId="urn:microsoft.com/office/officeart/2005/8/layout/vList5"/>
    <dgm:cxn modelId="{2487A8D4-01E8-4EF5-99BB-C61DBE9A5930}" type="presParOf" srcId="{F27FD7B8-AC84-4310-BEE6-53B10718B031}" destId="{EDCBC858-095E-4995-BC13-F3CA2D699AF3}" srcOrd="10" destOrd="0" presId="urn:microsoft.com/office/officeart/2005/8/layout/vList5"/>
    <dgm:cxn modelId="{18FF9C0F-3133-4198-A964-109D0E9B7CD8}" type="presParOf" srcId="{EDCBC858-095E-4995-BC13-F3CA2D699AF3}" destId="{21614940-642E-4937-B99C-A202D6B566E6}" srcOrd="0" destOrd="0" presId="urn:microsoft.com/office/officeart/2005/8/layout/vList5"/>
    <dgm:cxn modelId="{D026CAC7-6149-4B42-8EFA-D0066F6E9787}" type="presParOf" srcId="{F27FD7B8-AC84-4310-BEE6-53B10718B031}" destId="{D18E5241-52C2-4DD0-8AEA-C2B72B0F635C}" srcOrd="11" destOrd="0" presId="urn:microsoft.com/office/officeart/2005/8/layout/vList5"/>
    <dgm:cxn modelId="{190A93A9-56A0-46A7-8162-BDA5F55F22C6}" type="presParOf" srcId="{F27FD7B8-AC84-4310-BEE6-53B10718B031}" destId="{143568A1-8F77-4B32-88CA-3F73770D0011}" srcOrd="12" destOrd="0" presId="urn:microsoft.com/office/officeart/2005/8/layout/vList5"/>
    <dgm:cxn modelId="{D553CED1-B7BE-4CE8-8E3A-0C154F8CC692}" type="presParOf" srcId="{143568A1-8F77-4B32-88CA-3F73770D0011}" destId="{1BAAC310-EEF6-42CD-B29E-DB9ACD1F075F}" srcOrd="0" destOrd="0" presId="urn:microsoft.com/office/officeart/2005/8/layout/vList5"/>
    <dgm:cxn modelId="{E348F84A-4ADA-441B-AFC8-38C484498856}" type="presParOf" srcId="{F27FD7B8-AC84-4310-BEE6-53B10718B031}" destId="{46156FC1-4DBD-45C1-95B1-9F1FF3D90B1F}" srcOrd="13" destOrd="0" presId="urn:microsoft.com/office/officeart/2005/8/layout/vList5"/>
    <dgm:cxn modelId="{93753CF2-94B4-4829-8AED-B637BBC5CCCF}" type="presParOf" srcId="{F27FD7B8-AC84-4310-BEE6-53B10718B031}" destId="{808357E8-4F5A-4DF4-A81C-0690B4CE6E08}" srcOrd="14" destOrd="0" presId="urn:microsoft.com/office/officeart/2005/8/layout/vList5"/>
    <dgm:cxn modelId="{9C5AD698-920F-414C-B710-BAC60B3A07CA}" type="presParOf" srcId="{808357E8-4F5A-4DF4-A81C-0690B4CE6E08}" destId="{DEBB8494-F192-4EBE-BD47-0A1CD336F55F}" srcOrd="0" destOrd="0" presId="urn:microsoft.com/office/officeart/2005/8/layout/vList5"/>
    <dgm:cxn modelId="{EF6249AF-A758-4312-944A-4CC811BF940B}" type="presParOf" srcId="{F27FD7B8-AC84-4310-BEE6-53B10718B031}" destId="{B91B684E-0FC3-4E99-8AAE-111B06E8AF86}" srcOrd="15" destOrd="0" presId="urn:microsoft.com/office/officeart/2005/8/layout/vList5"/>
    <dgm:cxn modelId="{2743E903-2254-455C-B15E-D1B2A0D7590E}" type="presParOf" srcId="{F27FD7B8-AC84-4310-BEE6-53B10718B031}" destId="{18540802-1480-43B9-B278-909D01C412D9}" srcOrd="16" destOrd="0" presId="urn:microsoft.com/office/officeart/2005/8/layout/vList5"/>
    <dgm:cxn modelId="{14445A1A-8D6F-4680-9B42-85ADB822AE97}" type="presParOf" srcId="{18540802-1480-43B9-B278-909D01C412D9}" destId="{5637A0A4-939A-4CD0-B6F0-18B7C0A7ADE4}" srcOrd="0" destOrd="0" presId="urn:microsoft.com/office/officeart/2005/8/layout/vList5"/>
    <dgm:cxn modelId="{92A06C1A-790F-4180-8D10-5CB06EC2AB3A}" type="presParOf" srcId="{F27FD7B8-AC84-4310-BEE6-53B10718B031}" destId="{CF55D90E-46BE-42C7-A199-E0D9D8481A1C}" srcOrd="17" destOrd="0" presId="urn:microsoft.com/office/officeart/2005/8/layout/vList5"/>
    <dgm:cxn modelId="{D92059B1-0EA2-45DA-8B5A-4BC5463AD788}" type="presParOf" srcId="{F27FD7B8-AC84-4310-BEE6-53B10718B031}" destId="{5409A551-085E-492B-AB4D-4A170F77016E}" srcOrd="18" destOrd="0" presId="urn:microsoft.com/office/officeart/2005/8/layout/vList5"/>
    <dgm:cxn modelId="{36E977B3-C6D9-4EE7-9192-A1E66578093A}" type="presParOf" srcId="{5409A551-085E-492B-AB4D-4A170F77016E}" destId="{CF3C50B2-F36B-44EA-9BF5-447D7C6A062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03F30-B146-924B-AFDE-88135F61DB2C}" type="doc">
      <dgm:prSet loTypeId="urn:microsoft.com/office/officeart/2005/8/layout/hierarchy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BB9147D8-8D71-3946-9E20-1CF2ED8FB4E6}">
      <dgm:prSet phldrT="[Texto]"/>
      <dgm:spPr/>
      <dgm:t>
        <a:bodyPr/>
        <a:lstStyle/>
        <a:p>
          <a:r>
            <a:rPr lang="pt-BR" dirty="0"/>
            <a:t>Homologação dos Resultados do Processo Seletivo</a:t>
          </a:r>
        </a:p>
      </dgm:t>
    </dgm:pt>
    <dgm:pt modelId="{373F5B1E-412C-7140-A6FF-D41C74D83815}" type="parTrans" cxnId="{613A9988-B676-4C4E-8324-2A9CD19C4452}">
      <dgm:prSet/>
      <dgm:spPr/>
      <dgm:t>
        <a:bodyPr/>
        <a:lstStyle/>
        <a:p>
          <a:endParaRPr lang="pt-BR"/>
        </a:p>
      </dgm:t>
    </dgm:pt>
    <dgm:pt modelId="{7E61FFB4-FAF7-B740-8205-44583F3F01FE}" type="sibTrans" cxnId="{613A9988-B676-4C4E-8324-2A9CD19C4452}">
      <dgm:prSet/>
      <dgm:spPr/>
      <dgm:t>
        <a:bodyPr/>
        <a:lstStyle/>
        <a:p>
          <a:endParaRPr lang="pt-BR"/>
        </a:p>
      </dgm:t>
    </dgm:pt>
    <dgm:pt modelId="{822A653E-14D8-AC41-836C-3BE80308D527}">
      <dgm:prSet phldrT="[Texto]"/>
      <dgm:spPr/>
      <dgm:t>
        <a:bodyPr/>
        <a:lstStyle/>
        <a:p>
          <a:r>
            <a:rPr lang="pt-BR" dirty="0"/>
            <a:t>Convocação Médicos</a:t>
          </a:r>
        </a:p>
      </dgm:t>
    </dgm:pt>
    <dgm:pt modelId="{18ACD93F-C6E8-6749-9562-D3B0080846BD}" type="parTrans" cxnId="{D3F6543A-F821-1A4C-94C7-0447BB50F074}">
      <dgm:prSet/>
      <dgm:spPr/>
      <dgm:t>
        <a:bodyPr/>
        <a:lstStyle/>
        <a:p>
          <a:endParaRPr lang="pt-BR"/>
        </a:p>
      </dgm:t>
    </dgm:pt>
    <dgm:pt modelId="{93EE00B3-C5B5-8B40-8062-295F654B2622}" type="sibTrans" cxnId="{D3F6543A-F821-1A4C-94C7-0447BB50F074}">
      <dgm:prSet/>
      <dgm:spPr/>
      <dgm:t>
        <a:bodyPr/>
        <a:lstStyle/>
        <a:p>
          <a:endParaRPr lang="pt-BR"/>
        </a:p>
      </dgm:t>
    </dgm:pt>
    <dgm:pt modelId="{F8F059C4-ADF6-9B4F-AD0B-8F3C2AE0A4A0}">
      <dgm:prSet phldrT="[Texto]"/>
      <dgm:spPr/>
      <dgm:t>
        <a:bodyPr/>
        <a:lstStyle/>
        <a:p>
          <a:r>
            <a:rPr lang="pt-BR" dirty="0"/>
            <a:t>Admissão Digital</a:t>
          </a:r>
        </a:p>
      </dgm:t>
    </dgm:pt>
    <dgm:pt modelId="{DBAD3FB3-E8A7-1E48-AB17-88B2893C5FEC}" type="parTrans" cxnId="{A676E091-9485-754E-BAC1-A24C878EF93C}">
      <dgm:prSet/>
      <dgm:spPr/>
      <dgm:t>
        <a:bodyPr/>
        <a:lstStyle/>
        <a:p>
          <a:endParaRPr lang="pt-BR"/>
        </a:p>
      </dgm:t>
    </dgm:pt>
    <dgm:pt modelId="{0B37B2A2-A4E0-1646-BCEA-2133543323EC}" type="sibTrans" cxnId="{A676E091-9485-754E-BAC1-A24C878EF93C}">
      <dgm:prSet/>
      <dgm:spPr/>
      <dgm:t>
        <a:bodyPr/>
        <a:lstStyle/>
        <a:p>
          <a:endParaRPr lang="pt-BR"/>
        </a:p>
      </dgm:t>
    </dgm:pt>
    <dgm:pt modelId="{F1C0B333-1505-DA43-B6E4-FDD4E2C1635F}">
      <dgm:prSet phldrT="[Texto]"/>
      <dgm:spPr/>
      <dgm:t>
        <a:bodyPr/>
        <a:lstStyle/>
        <a:p>
          <a:r>
            <a:rPr lang="pt-BR" dirty="0"/>
            <a:t>Validação dos documentos pela </a:t>
          </a:r>
          <a:r>
            <a:rPr lang="pt-BR" dirty="0" err="1"/>
            <a:t>Adaps</a:t>
          </a:r>
          <a:endParaRPr lang="pt-BR" dirty="0"/>
        </a:p>
      </dgm:t>
    </dgm:pt>
    <dgm:pt modelId="{994EF8D6-BAE9-5E43-81C3-471529005B56}" type="parTrans" cxnId="{FCBA0B73-29CD-5F4C-BD47-E1B4B28925CF}">
      <dgm:prSet/>
      <dgm:spPr/>
      <dgm:t>
        <a:bodyPr/>
        <a:lstStyle/>
        <a:p>
          <a:endParaRPr lang="pt-BR"/>
        </a:p>
      </dgm:t>
    </dgm:pt>
    <dgm:pt modelId="{735F7113-6B79-434A-AF75-B516355E3342}" type="sibTrans" cxnId="{FCBA0B73-29CD-5F4C-BD47-E1B4B28925CF}">
      <dgm:prSet/>
      <dgm:spPr/>
      <dgm:t>
        <a:bodyPr/>
        <a:lstStyle/>
        <a:p>
          <a:endParaRPr lang="pt-BR"/>
        </a:p>
      </dgm:t>
    </dgm:pt>
    <dgm:pt modelId="{CCC138CD-CDCD-2644-9835-FE2D710EF352}">
      <dgm:prSet phldrT="[Texto]"/>
      <dgm:spPr/>
      <dgm:t>
        <a:bodyPr/>
        <a:lstStyle/>
        <a:p>
          <a:r>
            <a:rPr lang="pt-BR" dirty="0"/>
            <a:t>Vacância Médica APS Ministério da Saúde + programação de ocupação de vagas gestores municipais</a:t>
          </a:r>
        </a:p>
      </dgm:t>
    </dgm:pt>
    <dgm:pt modelId="{4E03F41B-FEEB-D24D-91C3-F5250CABBF00}" type="parTrans" cxnId="{3BDB55E4-9276-CC48-9E96-289EFB886EFF}">
      <dgm:prSet/>
      <dgm:spPr/>
      <dgm:t>
        <a:bodyPr/>
        <a:lstStyle/>
        <a:p>
          <a:endParaRPr lang="pt-BR"/>
        </a:p>
      </dgm:t>
    </dgm:pt>
    <dgm:pt modelId="{BA7A058C-0EEA-8349-A053-BC84C8A7C9FC}" type="sibTrans" cxnId="{3BDB55E4-9276-CC48-9E96-289EFB886EFF}">
      <dgm:prSet/>
      <dgm:spPr/>
      <dgm:t>
        <a:bodyPr/>
        <a:lstStyle/>
        <a:p>
          <a:endParaRPr lang="pt-BR"/>
        </a:p>
      </dgm:t>
    </dgm:pt>
    <dgm:pt modelId="{23256545-4008-F943-BDA7-D72DFA9AD9D5}">
      <dgm:prSet/>
      <dgm:spPr/>
      <dgm:t>
        <a:bodyPr/>
        <a:lstStyle/>
        <a:p>
          <a:r>
            <a:rPr lang="pt-BR" dirty="0"/>
            <a:t>Carta de Apresentação</a:t>
          </a:r>
        </a:p>
      </dgm:t>
    </dgm:pt>
    <dgm:pt modelId="{C0EA5559-3B71-6B4F-BC9F-6347A10BD10E}" type="parTrans" cxnId="{FA298516-2823-0142-B325-91CF72E1D3FE}">
      <dgm:prSet/>
      <dgm:spPr/>
      <dgm:t>
        <a:bodyPr/>
        <a:lstStyle/>
        <a:p>
          <a:endParaRPr lang="pt-BR"/>
        </a:p>
      </dgm:t>
    </dgm:pt>
    <dgm:pt modelId="{B8E636AA-D17F-8745-BC80-DF5432FE939D}" type="sibTrans" cxnId="{FA298516-2823-0142-B325-91CF72E1D3FE}">
      <dgm:prSet/>
      <dgm:spPr/>
      <dgm:t>
        <a:bodyPr/>
        <a:lstStyle/>
        <a:p>
          <a:endParaRPr lang="pt-BR"/>
        </a:p>
      </dgm:t>
    </dgm:pt>
    <dgm:pt modelId="{EA816C8D-0FD5-9F41-A9FC-0B3609E56928}">
      <dgm:prSet phldrT="[Texto]"/>
      <dgm:spPr/>
      <dgm:t>
        <a:bodyPr/>
        <a:lstStyle/>
        <a:p>
          <a:r>
            <a:rPr lang="pt-BR" dirty="0"/>
            <a:t>Comunicado aos Gestores sobre a apresentação dos médicos</a:t>
          </a:r>
        </a:p>
      </dgm:t>
    </dgm:pt>
    <dgm:pt modelId="{94C5E82D-EB64-1247-B5F7-368BB53F0E35}" type="parTrans" cxnId="{077445F9-6A39-6748-9072-7BB96B441B07}">
      <dgm:prSet/>
      <dgm:spPr/>
      <dgm:t>
        <a:bodyPr/>
        <a:lstStyle/>
        <a:p>
          <a:endParaRPr lang="pt-BR"/>
        </a:p>
      </dgm:t>
    </dgm:pt>
    <dgm:pt modelId="{182BBD49-B618-8F42-9BE6-CEA548006E6A}" type="sibTrans" cxnId="{077445F9-6A39-6748-9072-7BB96B441B07}">
      <dgm:prSet/>
      <dgm:spPr/>
      <dgm:t>
        <a:bodyPr/>
        <a:lstStyle/>
        <a:p>
          <a:endParaRPr lang="pt-BR"/>
        </a:p>
      </dgm:t>
    </dgm:pt>
    <dgm:pt modelId="{B776D1ED-4830-2447-A41A-6794895F7CB5}">
      <dgm:prSet/>
      <dgm:spPr/>
      <dgm:t>
        <a:bodyPr/>
        <a:lstStyle/>
        <a:p>
          <a:r>
            <a:rPr lang="pt-BR" dirty="0"/>
            <a:t>Confirmação da Apresentação do Médico</a:t>
          </a:r>
        </a:p>
      </dgm:t>
    </dgm:pt>
    <dgm:pt modelId="{8B74CE6A-E755-CA48-A1B8-13A16D2CF32E}" type="parTrans" cxnId="{64928840-0ABE-9540-989C-A7BA2F224288}">
      <dgm:prSet/>
      <dgm:spPr/>
      <dgm:t>
        <a:bodyPr/>
        <a:lstStyle/>
        <a:p>
          <a:endParaRPr lang="pt-BR"/>
        </a:p>
      </dgm:t>
    </dgm:pt>
    <dgm:pt modelId="{EC254D61-AA94-3945-B6C5-7E5F24AA2A05}" type="sibTrans" cxnId="{64928840-0ABE-9540-989C-A7BA2F224288}">
      <dgm:prSet/>
      <dgm:spPr/>
      <dgm:t>
        <a:bodyPr/>
        <a:lstStyle/>
        <a:p>
          <a:endParaRPr lang="pt-BR"/>
        </a:p>
      </dgm:t>
    </dgm:pt>
    <dgm:pt modelId="{9519EA4C-1827-2D4C-90B5-883C5B74B765}">
      <dgm:prSet/>
      <dgm:spPr/>
      <dgm:t>
        <a:bodyPr/>
        <a:lstStyle/>
        <a:p>
          <a:r>
            <a:rPr lang="pt-BR" dirty="0"/>
            <a:t>Apresentação no município e assinatura do contrato/bolsa</a:t>
          </a:r>
        </a:p>
      </dgm:t>
    </dgm:pt>
    <dgm:pt modelId="{3C0DB2FE-5278-8D49-9A10-1584408030FD}" type="parTrans" cxnId="{7A3E32CF-4D01-DC4B-B9B8-82A6DA983CF6}">
      <dgm:prSet/>
      <dgm:spPr/>
      <dgm:t>
        <a:bodyPr/>
        <a:lstStyle/>
        <a:p>
          <a:endParaRPr lang="pt-BR"/>
        </a:p>
      </dgm:t>
    </dgm:pt>
    <dgm:pt modelId="{4C2C178D-3C66-F849-A0EC-81B008DA29B3}" type="sibTrans" cxnId="{7A3E32CF-4D01-DC4B-B9B8-82A6DA983CF6}">
      <dgm:prSet/>
      <dgm:spPr/>
      <dgm:t>
        <a:bodyPr/>
        <a:lstStyle/>
        <a:p>
          <a:endParaRPr lang="pt-BR"/>
        </a:p>
      </dgm:t>
    </dgm:pt>
    <dgm:pt modelId="{B9BA7FFD-CBEF-4B46-B6BD-A98481844DB0}" type="pres">
      <dgm:prSet presAssocID="{ACE03F30-B146-924B-AFDE-88135F61DB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79BFEB-B36C-9E4E-A51E-EE79825B8C1B}" type="pres">
      <dgm:prSet presAssocID="{BB9147D8-8D71-3946-9E20-1CF2ED8FB4E6}" presName="hierRoot1" presStyleCnt="0"/>
      <dgm:spPr/>
    </dgm:pt>
    <dgm:pt modelId="{696B2B2E-E9C9-C549-A6CF-5B12BC41C5A1}" type="pres">
      <dgm:prSet presAssocID="{BB9147D8-8D71-3946-9E20-1CF2ED8FB4E6}" presName="composite" presStyleCnt="0"/>
      <dgm:spPr/>
    </dgm:pt>
    <dgm:pt modelId="{B76376F3-070D-8948-A2AB-AAC93CFE17DB}" type="pres">
      <dgm:prSet presAssocID="{BB9147D8-8D71-3946-9E20-1CF2ED8FB4E6}" presName="background" presStyleLbl="node0" presStyleIdx="0" presStyleCnt="1"/>
      <dgm:spPr/>
    </dgm:pt>
    <dgm:pt modelId="{C34F241D-EA24-8A4D-ABB2-DA15B5AC8C85}" type="pres">
      <dgm:prSet presAssocID="{BB9147D8-8D71-3946-9E20-1CF2ED8FB4E6}" presName="text" presStyleLbl="fgAcc0" presStyleIdx="0" presStyleCnt="1" custLinFactNeighborX="-14782" custLinFactNeighborY="-2027">
        <dgm:presLayoutVars>
          <dgm:chPref val="3"/>
        </dgm:presLayoutVars>
      </dgm:prSet>
      <dgm:spPr/>
    </dgm:pt>
    <dgm:pt modelId="{6D22F8C4-3B00-DF4B-83E8-971C14798869}" type="pres">
      <dgm:prSet presAssocID="{BB9147D8-8D71-3946-9E20-1CF2ED8FB4E6}" presName="hierChild2" presStyleCnt="0"/>
      <dgm:spPr/>
    </dgm:pt>
    <dgm:pt modelId="{AFF05C6B-1E43-DE4B-B1E9-BDFBBBD5521D}" type="pres">
      <dgm:prSet presAssocID="{18ACD93F-C6E8-6749-9562-D3B0080846BD}" presName="Name10" presStyleLbl="parChTrans1D2" presStyleIdx="0" presStyleCnt="2"/>
      <dgm:spPr/>
    </dgm:pt>
    <dgm:pt modelId="{C733B33C-F1B2-164A-9BAA-B7998C71D970}" type="pres">
      <dgm:prSet presAssocID="{822A653E-14D8-AC41-836C-3BE80308D527}" presName="hierRoot2" presStyleCnt="0"/>
      <dgm:spPr/>
    </dgm:pt>
    <dgm:pt modelId="{CB1C2237-1988-214D-A33F-DA60BAA3A987}" type="pres">
      <dgm:prSet presAssocID="{822A653E-14D8-AC41-836C-3BE80308D527}" presName="composite2" presStyleCnt="0"/>
      <dgm:spPr/>
    </dgm:pt>
    <dgm:pt modelId="{B37AEEBC-46FB-B946-9BFB-A35B38335C3F}" type="pres">
      <dgm:prSet presAssocID="{822A653E-14D8-AC41-836C-3BE80308D527}" presName="background2" presStyleLbl="node2" presStyleIdx="0" presStyleCnt="2"/>
      <dgm:spPr/>
    </dgm:pt>
    <dgm:pt modelId="{837C98EF-4EF6-8A46-9DC7-A00955DACE04}" type="pres">
      <dgm:prSet presAssocID="{822A653E-14D8-AC41-836C-3BE80308D527}" presName="text2" presStyleLbl="fgAcc2" presStyleIdx="0" presStyleCnt="2" custLinFactNeighborX="-26451" custLinFactNeighborY="36545">
        <dgm:presLayoutVars>
          <dgm:chPref val="3"/>
        </dgm:presLayoutVars>
      </dgm:prSet>
      <dgm:spPr/>
    </dgm:pt>
    <dgm:pt modelId="{E8100745-83F8-AF43-B8EB-832CCE498C8F}" type="pres">
      <dgm:prSet presAssocID="{822A653E-14D8-AC41-836C-3BE80308D527}" presName="hierChild3" presStyleCnt="0"/>
      <dgm:spPr/>
    </dgm:pt>
    <dgm:pt modelId="{D3164F9D-99B9-5A4F-A934-081920F4B0C0}" type="pres">
      <dgm:prSet presAssocID="{DBAD3FB3-E8A7-1E48-AB17-88B2893C5FEC}" presName="Name17" presStyleLbl="parChTrans1D3" presStyleIdx="0" presStyleCnt="3"/>
      <dgm:spPr/>
    </dgm:pt>
    <dgm:pt modelId="{308F2A8C-E8DB-7D40-A832-AF95CDE90A3F}" type="pres">
      <dgm:prSet presAssocID="{F8F059C4-ADF6-9B4F-AD0B-8F3C2AE0A4A0}" presName="hierRoot3" presStyleCnt="0"/>
      <dgm:spPr/>
    </dgm:pt>
    <dgm:pt modelId="{13DA7D82-0E45-6345-ADB7-FAE47D4AF297}" type="pres">
      <dgm:prSet presAssocID="{F8F059C4-ADF6-9B4F-AD0B-8F3C2AE0A4A0}" presName="composite3" presStyleCnt="0"/>
      <dgm:spPr/>
    </dgm:pt>
    <dgm:pt modelId="{1E57D23C-854E-F441-87C1-FFDF26A74488}" type="pres">
      <dgm:prSet presAssocID="{F8F059C4-ADF6-9B4F-AD0B-8F3C2AE0A4A0}" presName="background3" presStyleLbl="node3" presStyleIdx="0" presStyleCnt="3"/>
      <dgm:spPr/>
    </dgm:pt>
    <dgm:pt modelId="{3F677E4A-D2B9-DD47-9AA0-5BD49711DDA4}" type="pres">
      <dgm:prSet presAssocID="{F8F059C4-ADF6-9B4F-AD0B-8F3C2AE0A4A0}" presName="text3" presStyleLbl="fgAcc3" presStyleIdx="0" presStyleCnt="3" custLinFactNeighborX="-67076" custLinFactNeighborY="10978">
        <dgm:presLayoutVars>
          <dgm:chPref val="3"/>
        </dgm:presLayoutVars>
      </dgm:prSet>
      <dgm:spPr/>
    </dgm:pt>
    <dgm:pt modelId="{A68ED3E3-A519-064B-84F8-CBF8A885B0EC}" type="pres">
      <dgm:prSet presAssocID="{F8F059C4-ADF6-9B4F-AD0B-8F3C2AE0A4A0}" presName="hierChild4" presStyleCnt="0"/>
      <dgm:spPr/>
    </dgm:pt>
    <dgm:pt modelId="{DA2D411F-8213-9B44-A673-0F039AAF51CF}" type="pres">
      <dgm:prSet presAssocID="{994EF8D6-BAE9-5E43-81C3-471529005B56}" presName="Name17" presStyleLbl="parChTrans1D3" presStyleIdx="1" presStyleCnt="3"/>
      <dgm:spPr/>
    </dgm:pt>
    <dgm:pt modelId="{0F55C35F-F6B7-D54F-AFAF-26706F8C9715}" type="pres">
      <dgm:prSet presAssocID="{F1C0B333-1505-DA43-B6E4-FDD4E2C1635F}" presName="hierRoot3" presStyleCnt="0"/>
      <dgm:spPr/>
    </dgm:pt>
    <dgm:pt modelId="{B3C2721F-FA84-6A40-A3C0-6E4DD6B9D553}" type="pres">
      <dgm:prSet presAssocID="{F1C0B333-1505-DA43-B6E4-FDD4E2C1635F}" presName="composite3" presStyleCnt="0"/>
      <dgm:spPr/>
    </dgm:pt>
    <dgm:pt modelId="{2EA7C9CD-AF1C-D04B-9FFE-9B7B091650FD}" type="pres">
      <dgm:prSet presAssocID="{F1C0B333-1505-DA43-B6E4-FDD4E2C1635F}" presName="background3" presStyleLbl="node3" presStyleIdx="1" presStyleCnt="3"/>
      <dgm:spPr/>
    </dgm:pt>
    <dgm:pt modelId="{0D7ED13F-A3CC-BD43-B7B0-6378E684C143}" type="pres">
      <dgm:prSet presAssocID="{F1C0B333-1505-DA43-B6E4-FDD4E2C1635F}" presName="text3" presStyleLbl="fgAcc3" presStyleIdx="1" presStyleCnt="3" custLinFactNeighborX="-21496" custLinFactNeighborY="10978">
        <dgm:presLayoutVars>
          <dgm:chPref val="3"/>
        </dgm:presLayoutVars>
      </dgm:prSet>
      <dgm:spPr/>
    </dgm:pt>
    <dgm:pt modelId="{C16EA3FA-B2F5-8F49-B113-AC8ABE751294}" type="pres">
      <dgm:prSet presAssocID="{F1C0B333-1505-DA43-B6E4-FDD4E2C1635F}" presName="hierChild4" presStyleCnt="0"/>
      <dgm:spPr/>
    </dgm:pt>
    <dgm:pt modelId="{6F0DE991-2620-5249-8EDC-CDA4C862B1AF}" type="pres">
      <dgm:prSet presAssocID="{C0EA5559-3B71-6B4F-BC9F-6347A10BD10E}" presName="Name23" presStyleLbl="parChTrans1D4" presStyleIdx="0" presStyleCnt="3"/>
      <dgm:spPr/>
    </dgm:pt>
    <dgm:pt modelId="{8AB2E4C6-1736-3049-9664-FE399250F51D}" type="pres">
      <dgm:prSet presAssocID="{23256545-4008-F943-BDA7-D72DFA9AD9D5}" presName="hierRoot4" presStyleCnt="0"/>
      <dgm:spPr/>
    </dgm:pt>
    <dgm:pt modelId="{DFA05B8D-D305-7A4C-AD07-F7F85EEA581E}" type="pres">
      <dgm:prSet presAssocID="{23256545-4008-F943-BDA7-D72DFA9AD9D5}" presName="composite4" presStyleCnt="0"/>
      <dgm:spPr/>
    </dgm:pt>
    <dgm:pt modelId="{5EFE3E28-426E-CD4B-A014-6E03B28E0356}" type="pres">
      <dgm:prSet presAssocID="{23256545-4008-F943-BDA7-D72DFA9AD9D5}" presName="background4" presStyleLbl="node4" presStyleIdx="0" presStyleCnt="3"/>
      <dgm:spPr/>
    </dgm:pt>
    <dgm:pt modelId="{3E6B7AFD-3A98-3E46-8FF0-A21BDA568021}" type="pres">
      <dgm:prSet presAssocID="{23256545-4008-F943-BDA7-D72DFA9AD9D5}" presName="text4" presStyleLbl="fgAcc4" presStyleIdx="0" presStyleCnt="3" custLinFactNeighborX="-21496" custLinFactNeighborY="-24854">
        <dgm:presLayoutVars>
          <dgm:chPref val="3"/>
        </dgm:presLayoutVars>
      </dgm:prSet>
      <dgm:spPr/>
    </dgm:pt>
    <dgm:pt modelId="{33CC5B2A-83EF-BB43-98C6-95535B99A598}" type="pres">
      <dgm:prSet presAssocID="{23256545-4008-F943-BDA7-D72DFA9AD9D5}" presName="hierChild5" presStyleCnt="0"/>
      <dgm:spPr/>
    </dgm:pt>
    <dgm:pt modelId="{8E05B27B-B592-9F42-BBFD-BF7A1849EB04}" type="pres">
      <dgm:prSet presAssocID="{3C0DB2FE-5278-8D49-9A10-1584408030FD}" presName="Name23" presStyleLbl="parChTrans1D4" presStyleIdx="1" presStyleCnt="3"/>
      <dgm:spPr/>
    </dgm:pt>
    <dgm:pt modelId="{8C203615-C196-F54F-A52C-D69A9385CA38}" type="pres">
      <dgm:prSet presAssocID="{9519EA4C-1827-2D4C-90B5-883C5B74B765}" presName="hierRoot4" presStyleCnt="0"/>
      <dgm:spPr/>
    </dgm:pt>
    <dgm:pt modelId="{0612C596-21AB-CF41-BA61-E3F2CCB2A838}" type="pres">
      <dgm:prSet presAssocID="{9519EA4C-1827-2D4C-90B5-883C5B74B765}" presName="composite4" presStyleCnt="0"/>
      <dgm:spPr/>
    </dgm:pt>
    <dgm:pt modelId="{E7EE224D-00CE-8140-9846-36E7A99545B3}" type="pres">
      <dgm:prSet presAssocID="{9519EA4C-1827-2D4C-90B5-883C5B74B765}" presName="background4" presStyleLbl="node4" presStyleIdx="1" presStyleCnt="3"/>
      <dgm:spPr/>
    </dgm:pt>
    <dgm:pt modelId="{C94FAFA2-7469-8148-8DED-2E219C66F2B1}" type="pres">
      <dgm:prSet presAssocID="{9519EA4C-1827-2D4C-90B5-883C5B74B765}" presName="text4" presStyleLbl="fgAcc4" presStyleIdx="1" presStyleCnt="3" custLinFactNeighborX="52901">
        <dgm:presLayoutVars>
          <dgm:chPref val="3"/>
        </dgm:presLayoutVars>
      </dgm:prSet>
      <dgm:spPr/>
    </dgm:pt>
    <dgm:pt modelId="{F3C5B23D-480C-7041-B832-BE1809A9D308}" type="pres">
      <dgm:prSet presAssocID="{9519EA4C-1827-2D4C-90B5-883C5B74B765}" presName="hierChild5" presStyleCnt="0"/>
      <dgm:spPr/>
    </dgm:pt>
    <dgm:pt modelId="{0123033E-0131-6046-9299-6E49FBDEDE62}" type="pres">
      <dgm:prSet presAssocID="{4E03F41B-FEEB-D24D-91C3-F5250CABBF00}" presName="Name10" presStyleLbl="parChTrans1D2" presStyleIdx="1" presStyleCnt="2"/>
      <dgm:spPr/>
    </dgm:pt>
    <dgm:pt modelId="{44B61817-A9D3-CC4E-BCC8-D13F2EE587CB}" type="pres">
      <dgm:prSet presAssocID="{CCC138CD-CDCD-2644-9835-FE2D710EF352}" presName="hierRoot2" presStyleCnt="0"/>
      <dgm:spPr/>
    </dgm:pt>
    <dgm:pt modelId="{7F1A2054-6558-644D-8E1C-3C09B325495D}" type="pres">
      <dgm:prSet presAssocID="{CCC138CD-CDCD-2644-9835-FE2D710EF352}" presName="composite2" presStyleCnt="0"/>
      <dgm:spPr/>
    </dgm:pt>
    <dgm:pt modelId="{48D103FD-F496-0646-8FC1-7C5C1D1483D8}" type="pres">
      <dgm:prSet presAssocID="{CCC138CD-CDCD-2644-9835-FE2D710EF352}" presName="background2" presStyleLbl="node2" presStyleIdx="1" presStyleCnt="2"/>
      <dgm:spPr/>
    </dgm:pt>
    <dgm:pt modelId="{C3F41BE7-3F7A-704A-8688-5C5B3D4849BD}" type="pres">
      <dgm:prSet presAssocID="{CCC138CD-CDCD-2644-9835-FE2D710EF352}" presName="text2" presStyleLbl="fgAcc2" presStyleIdx="1" presStyleCnt="2" custLinFactNeighborX="38899" custLinFactNeighborY="-32259">
        <dgm:presLayoutVars>
          <dgm:chPref val="3"/>
        </dgm:presLayoutVars>
      </dgm:prSet>
      <dgm:spPr/>
    </dgm:pt>
    <dgm:pt modelId="{04F5D12D-77D6-3D45-A6AA-6F10FD1023DA}" type="pres">
      <dgm:prSet presAssocID="{CCC138CD-CDCD-2644-9835-FE2D710EF352}" presName="hierChild3" presStyleCnt="0"/>
      <dgm:spPr/>
    </dgm:pt>
    <dgm:pt modelId="{FAE2BF70-BC3A-4C26-B738-4F80F0B10481}" type="pres">
      <dgm:prSet presAssocID="{94C5E82D-EB64-1247-B5F7-368BB53F0E35}" presName="Name17" presStyleLbl="parChTrans1D3" presStyleIdx="2" presStyleCnt="3"/>
      <dgm:spPr/>
    </dgm:pt>
    <dgm:pt modelId="{BB50303A-5C17-480E-B301-0F15E763D94B}" type="pres">
      <dgm:prSet presAssocID="{EA816C8D-0FD5-9F41-A9FC-0B3609E56928}" presName="hierRoot3" presStyleCnt="0"/>
      <dgm:spPr/>
    </dgm:pt>
    <dgm:pt modelId="{7EEE1BFC-95E9-4EC9-8632-BA3BDBCE7731}" type="pres">
      <dgm:prSet presAssocID="{EA816C8D-0FD5-9F41-A9FC-0B3609E56928}" presName="composite3" presStyleCnt="0"/>
      <dgm:spPr/>
    </dgm:pt>
    <dgm:pt modelId="{4FA679A9-1AAE-45D0-8C6F-1F021FA83084}" type="pres">
      <dgm:prSet presAssocID="{EA816C8D-0FD5-9F41-A9FC-0B3609E56928}" presName="background3" presStyleLbl="node3" presStyleIdx="2" presStyleCnt="3"/>
      <dgm:spPr/>
    </dgm:pt>
    <dgm:pt modelId="{4658E3ED-5B48-440C-A6D0-064FD3C1D7AD}" type="pres">
      <dgm:prSet presAssocID="{EA816C8D-0FD5-9F41-A9FC-0B3609E56928}" presName="text3" presStyleLbl="fgAcc3" presStyleIdx="2" presStyleCnt="3" custLinFactNeighborX="2334" custLinFactNeighborY="11146">
        <dgm:presLayoutVars>
          <dgm:chPref val="3"/>
        </dgm:presLayoutVars>
      </dgm:prSet>
      <dgm:spPr/>
    </dgm:pt>
    <dgm:pt modelId="{D379AD69-E584-4521-8904-A9E5986FB1BB}" type="pres">
      <dgm:prSet presAssocID="{EA816C8D-0FD5-9F41-A9FC-0B3609E56928}" presName="hierChild4" presStyleCnt="0"/>
      <dgm:spPr/>
    </dgm:pt>
    <dgm:pt modelId="{DF43D773-24F2-0D4A-88ED-B1E5675D505C}" type="pres">
      <dgm:prSet presAssocID="{8B74CE6A-E755-CA48-A1B8-13A16D2CF32E}" presName="Name23" presStyleLbl="parChTrans1D4" presStyleIdx="2" presStyleCnt="3"/>
      <dgm:spPr/>
    </dgm:pt>
    <dgm:pt modelId="{53F83A18-115C-B54A-986E-D2C6409178D5}" type="pres">
      <dgm:prSet presAssocID="{B776D1ED-4830-2447-A41A-6794895F7CB5}" presName="hierRoot4" presStyleCnt="0"/>
      <dgm:spPr/>
    </dgm:pt>
    <dgm:pt modelId="{2324CDDB-C77C-5643-8810-C228D44D8E4C}" type="pres">
      <dgm:prSet presAssocID="{B776D1ED-4830-2447-A41A-6794895F7CB5}" presName="composite4" presStyleCnt="0"/>
      <dgm:spPr/>
    </dgm:pt>
    <dgm:pt modelId="{9AF0CBD8-510A-1740-A62E-0DB1B3809A64}" type="pres">
      <dgm:prSet presAssocID="{B776D1ED-4830-2447-A41A-6794895F7CB5}" presName="background4" presStyleLbl="node4" presStyleIdx="2" presStyleCnt="3"/>
      <dgm:spPr/>
    </dgm:pt>
    <dgm:pt modelId="{67520622-6797-2146-AF29-1EC714741693}" type="pres">
      <dgm:prSet presAssocID="{B776D1ED-4830-2447-A41A-6794895F7CB5}" presName="text4" presStyleLbl="fgAcc4" presStyleIdx="2" presStyleCnt="3" custLinFactNeighborX="6224" custLinFactNeighborY="-8576">
        <dgm:presLayoutVars>
          <dgm:chPref val="3"/>
        </dgm:presLayoutVars>
      </dgm:prSet>
      <dgm:spPr/>
    </dgm:pt>
    <dgm:pt modelId="{314BB2EA-7D56-5446-847D-C1F1E20DE166}" type="pres">
      <dgm:prSet presAssocID="{B776D1ED-4830-2447-A41A-6794895F7CB5}" presName="hierChild5" presStyleCnt="0"/>
      <dgm:spPr/>
    </dgm:pt>
  </dgm:ptLst>
  <dgm:cxnLst>
    <dgm:cxn modelId="{FFDA2F0A-67F2-3047-906D-5FE2A127215F}" type="presOf" srcId="{18ACD93F-C6E8-6749-9562-D3B0080846BD}" destId="{AFF05C6B-1E43-DE4B-B1E9-BDFBBBD5521D}" srcOrd="0" destOrd="0" presId="urn:microsoft.com/office/officeart/2005/8/layout/hierarchy1"/>
    <dgm:cxn modelId="{FA298516-2823-0142-B325-91CF72E1D3FE}" srcId="{F1C0B333-1505-DA43-B6E4-FDD4E2C1635F}" destId="{23256545-4008-F943-BDA7-D72DFA9AD9D5}" srcOrd="0" destOrd="0" parTransId="{C0EA5559-3B71-6B4F-BC9F-6347A10BD10E}" sibTransId="{B8E636AA-D17F-8745-BC80-DF5432FE939D}"/>
    <dgm:cxn modelId="{95A99416-DB13-8A4F-AF21-8202DAC39D83}" type="presOf" srcId="{994EF8D6-BAE9-5E43-81C3-471529005B56}" destId="{DA2D411F-8213-9B44-A673-0F039AAF51CF}" srcOrd="0" destOrd="0" presId="urn:microsoft.com/office/officeart/2005/8/layout/hierarchy1"/>
    <dgm:cxn modelId="{83E74B18-0529-2F44-AAC6-28B627DE4C14}" type="presOf" srcId="{822A653E-14D8-AC41-836C-3BE80308D527}" destId="{837C98EF-4EF6-8A46-9DC7-A00955DACE04}" srcOrd="0" destOrd="0" presId="urn:microsoft.com/office/officeart/2005/8/layout/hierarchy1"/>
    <dgm:cxn modelId="{047BCD39-56A6-4F46-BA98-436C0B128F4A}" type="presOf" srcId="{94C5E82D-EB64-1247-B5F7-368BB53F0E35}" destId="{FAE2BF70-BC3A-4C26-B738-4F80F0B10481}" srcOrd="0" destOrd="0" presId="urn:microsoft.com/office/officeart/2005/8/layout/hierarchy1"/>
    <dgm:cxn modelId="{D3F6543A-F821-1A4C-94C7-0447BB50F074}" srcId="{BB9147D8-8D71-3946-9E20-1CF2ED8FB4E6}" destId="{822A653E-14D8-AC41-836C-3BE80308D527}" srcOrd="0" destOrd="0" parTransId="{18ACD93F-C6E8-6749-9562-D3B0080846BD}" sibTransId="{93EE00B3-C5B5-8B40-8062-295F654B2622}"/>
    <dgm:cxn modelId="{7325713D-E2C0-034D-96FE-D5DA9A0F3E98}" type="presOf" srcId="{4E03F41B-FEEB-D24D-91C3-F5250CABBF00}" destId="{0123033E-0131-6046-9299-6E49FBDEDE62}" srcOrd="0" destOrd="0" presId="urn:microsoft.com/office/officeart/2005/8/layout/hierarchy1"/>
    <dgm:cxn modelId="{64928840-0ABE-9540-989C-A7BA2F224288}" srcId="{EA816C8D-0FD5-9F41-A9FC-0B3609E56928}" destId="{B776D1ED-4830-2447-A41A-6794895F7CB5}" srcOrd="0" destOrd="0" parTransId="{8B74CE6A-E755-CA48-A1B8-13A16D2CF32E}" sibTransId="{EC254D61-AA94-3945-B6C5-7E5F24AA2A05}"/>
    <dgm:cxn modelId="{AB21565C-3886-9B41-9B36-182C7A99F1A1}" type="presOf" srcId="{BB9147D8-8D71-3946-9E20-1CF2ED8FB4E6}" destId="{C34F241D-EA24-8A4D-ABB2-DA15B5AC8C85}" srcOrd="0" destOrd="0" presId="urn:microsoft.com/office/officeart/2005/8/layout/hierarchy1"/>
    <dgm:cxn modelId="{FCBA0B73-29CD-5F4C-BD47-E1B4B28925CF}" srcId="{822A653E-14D8-AC41-836C-3BE80308D527}" destId="{F1C0B333-1505-DA43-B6E4-FDD4E2C1635F}" srcOrd="1" destOrd="0" parTransId="{994EF8D6-BAE9-5E43-81C3-471529005B56}" sibTransId="{735F7113-6B79-434A-AF75-B516355E3342}"/>
    <dgm:cxn modelId="{7A4D0E75-14F2-4E93-8A9E-C1971132DDC3}" type="presOf" srcId="{8B74CE6A-E755-CA48-A1B8-13A16D2CF32E}" destId="{DF43D773-24F2-0D4A-88ED-B1E5675D505C}" srcOrd="0" destOrd="0" presId="urn:microsoft.com/office/officeart/2005/8/layout/hierarchy1"/>
    <dgm:cxn modelId="{59957A5A-E86E-4108-9F49-3967635458DE}" type="presOf" srcId="{EA816C8D-0FD5-9F41-A9FC-0B3609E56928}" destId="{4658E3ED-5B48-440C-A6D0-064FD3C1D7AD}" srcOrd="0" destOrd="0" presId="urn:microsoft.com/office/officeart/2005/8/layout/hierarchy1"/>
    <dgm:cxn modelId="{613A9988-B676-4C4E-8324-2A9CD19C4452}" srcId="{ACE03F30-B146-924B-AFDE-88135F61DB2C}" destId="{BB9147D8-8D71-3946-9E20-1CF2ED8FB4E6}" srcOrd="0" destOrd="0" parTransId="{373F5B1E-412C-7140-A6FF-D41C74D83815}" sibTransId="{7E61FFB4-FAF7-B740-8205-44583F3F01FE}"/>
    <dgm:cxn modelId="{AE42C68A-FB53-394A-A600-2EB8FD7F7311}" type="presOf" srcId="{F8F059C4-ADF6-9B4F-AD0B-8F3C2AE0A4A0}" destId="{3F677E4A-D2B9-DD47-9AA0-5BD49711DDA4}" srcOrd="0" destOrd="0" presId="urn:microsoft.com/office/officeart/2005/8/layout/hierarchy1"/>
    <dgm:cxn modelId="{A676E091-9485-754E-BAC1-A24C878EF93C}" srcId="{822A653E-14D8-AC41-836C-3BE80308D527}" destId="{F8F059C4-ADF6-9B4F-AD0B-8F3C2AE0A4A0}" srcOrd="0" destOrd="0" parTransId="{DBAD3FB3-E8A7-1E48-AB17-88B2893C5FEC}" sibTransId="{0B37B2A2-A4E0-1646-BCEA-2133543323EC}"/>
    <dgm:cxn modelId="{5694D69F-B6C2-1748-AF34-AE0F15CA5002}" type="presOf" srcId="{ACE03F30-B146-924B-AFDE-88135F61DB2C}" destId="{B9BA7FFD-CBEF-4B46-B6BD-A98481844DB0}" srcOrd="0" destOrd="0" presId="urn:microsoft.com/office/officeart/2005/8/layout/hierarchy1"/>
    <dgm:cxn modelId="{BE4EA2A4-B34F-E54C-BE2A-8EF09EBA460A}" type="presOf" srcId="{C0EA5559-3B71-6B4F-BC9F-6347A10BD10E}" destId="{6F0DE991-2620-5249-8EDC-CDA4C862B1AF}" srcOrd="0" destOrd="0" presId="urn:microsoft.com/office/officeart/2005/8/layout/hierarchy1"/>
    <dgm:cxn modelId="{24D72AA6-17D6-2E45-9899-9ED5C752C7C9}" type="presOf" srcId="{DBAD3FB3-E8A7-1E48-AB17-88B2893C5FEC}" destId="{D3164F9D-99B9-5A4F-A934-081920F4B0C0}" srcOrd="0" destOrd="0" presId="urn:microsoft.com/office/officeart/2005/8/layout/hierarchy1"/>
    <dgm:cxn modelId="{515C49A9-F00C-1043-9838-408CB003276E}" type="presOf" srcId="{3C0DB2FE-5278-8D49-9A10-1584408030FD}" destId="{8E05B27B-B592-9F42-BBFD-BF7A1849EB04}" srcOrd="0" destOrd="0" presId="urn:microsoft.com/office/officeart/2005/8/layout/hierarchy1"/>
    <dgm:cxn modelId="{8DD322CA-8268-6F42-9234-8D4DF673C29B}" type="presOf" srcId="{CCC138CD-CDCD-2644-9835-FE2D710EF352}" destId="{C3F41BE7-3F7A-704A-8688-5C5B3D4849BD}" srcOrd="0" destOrd="0" presId="urn:microsoft.com/office/officeart/2005/8/layout/hierarchy1"/>
    <dgm:cxn modelId="{4DAE6ACD-96A3-5F46-A13E-87AF1784952F}" type="presOf" srcId="{F1C0B333-1505-DA43-B6E4-FDD4E2C1635F}" destId="{0D7ED13F-A3CC-BD43-B7B0-6378E684C143}" srcOrd="0" destOrd="0" presId="urn:microsoft.com/office/officeart/2005/8/layout/hierarchy1"/>
    <dgm:cxn modelId="{7A3E32CF-4D01-DC4B-B9B8-82A6DA983CF6}" srcId="{23256545-4008-F943-BDA7-D72DFA9AD9D5}" destId="{9519EA4C-1827-2D4C-90B5-883C5B74B765}" srcOrd="0" destOrd="0" parTransId="{3C0DB2FE-5278-8D49-9A10-1584408030FD}" sibTransId="{4C2C178D-3C66-F849-A0EC-81B008DA29B3}"/>
    <dgm:cxn modelId="{67C3E4D3-551E-CF48-9B24-49CBD746E9B1}" type="presOf" srcId="{9519EA4C-1827-2D4C-90B5-883C5B74B765}" destId="{C94FAFA2-7469-8148-8DED-2E219C66F2B1}" srcOrd="0" destOrd="0" presId="urn:microsoft.com/office/officeart/2005/8/layout/hierarchy1"/>
    <dgm:cxn modelId="{BB5DB4E2-E592-7C49-9DF0-1682053C6CEE}" type="presOf" srcId="{23256545-4008-F943-BDA7-D72DFA9AD9D5}" destId="{3E6B7AFD-3A98-3E46-8FF0-A21BDA568021}" srcOrd="0" destOrd="0" presId="urn:microsoft.com/office/officeart/2005/8/layout/hierarchy1"/>
    <dgm:cxn modelId="{3BDB55E4-9276-CC48-9E96-289EFB886EFF}" srcId="{BB9147D8-8D71-3946-9E20-1CF2ED8FB4E6}" destId="{CCC138CD-CDCD-2644-9835-FE2D710EF352}" srcOrd="1" destOrd="0" parTransId="{4E03F41B-FEEB-D24D-91C3-F5250CABBF00}" sibTransId="{BA7A058C-0EEA-8349-A053-BC84C8A7C9FC}"/>
    <dgm:cxn modelId="{83566FED-F806-459B-BD16-431FD6040A2B}" type="presOf" srcId="{B776D1ED-4830-2447-A41A-6794895F7CB5}" destId="{67520622-6797-2146-AF29-1EC714741693}" srcOrd="0" destOrd="0" presId="urn:microsoft.com/office/officeart/2005/8/layout/hierarchy1"/>
    <dgm:cxn modelId="{077445F9-6A39-6748-9072-7BB96B441B07}" srcId="{CCC138CD-CDCD-2644-9835-FE2D710EF352}" destId="{EA816C8D-0FD5-9F41-A9FC-0B3609E56928}" srcOrd="0" destOrd="0" parTransId="{94C5E82D-EB64-1247-B5F7-368BB53F0E35}" sibTransId="{182BBD49-B618-8F42-9BE6-CEA548006E6A}"/>
    <dgm:cxn modelId="{189E6E81-9085-AD40-B208-BB15D8D5DA17}" type="presParOf" srcId="{B9BA7FFD-CBEF-4B46-B6BD-A98481844DB0}" destId="{6879BFEB-B36C-9E4E-A51E-EE79825B8C1B}" srcOrd="0" destOrd="0" presId="urn:microsoft.com/office/officeart/2005/8/layout/hierarchy1"/>
    <dgm:cxn modelId="{681DB014-DF14-9546-88DE-94584FB502E9}" type="presParOf" srcId="{6879BFEB-B36C-9E4E-A51E-EE79825B8C1B}" destId="{696B2B2E-E9C9-C549-A6CF-5B12BC41C5A1}" srcOrd="0" destOrd="0" presId="urn:microsoft.com/office/officeart/2005/8/layout/hierarchy1"/>
    <dgm:cxn modelId="{1EB5ABAE-D838-1D4A-806F-FB9A91A8C9F2}" type="presParOf" srcId="{696B2B2E-E9C9-C549-A6CF-5B12BC41C5A1}" destId="{B76376F3-070D-8948-A2AB-AAC93CFE17DB}" srcOrd="0" destOrd="0" presId="urn:microsoft.com/office/officeart/2005/8/layout/hierarchy1"/>
    <dgm:cxn modelId="{4E312AA2-73AB-D24F-831D-8690ED35F5B9}" type="presParOf" srcId="{696B2B2E-E9C9-C549-A6CF-5B12BC41C5A1}" destId="{C34F241D-EA24-8A4D-ABB2-DA15B5AC8C85}" srcOrd="1" destOrd="0" presId="urn:microsoft.com/office/officeart/2005/8/layout/hierarchy1"/>
    <dgm:cxn modelId="{6CEB3B64-E7C5-6C43-9FCE-A6A7BC34DEF5}" type="presParOf" srcId="{6879BFEB-B36C-9E4E-A51E-EE79825B8C1B}" destId="{6D22F8C4-3B00-DF4B-83E8-971C14798869}" srcOrd="1" destOrd="0" presId="urn:microsoft.com/office/officeart/2005/8/layout/hierarchy1"/>
    <dgm:cxn modelId="{4A16436A-37A5-DB4B-A76F-F0C797043BB3}" type="presParOf" srcId="{6D22F8C4-3B00-DF4B-83E8-971C14798869}" destId="{AFF05C6B-1E43-DE4B-B1E9-BDFBBBD5521D}" srcOrd="0" destOrd="0" presId="urn:microsoft.com/office/officeart/2005/8/layout/hierarchy1"/>
    <dgm:cxn modelId="{C7DECF8D-817F-954C-967F-95E3ADC87109}" type="presParOf" srcId="{6D22F8C4-3B00-DF4B-83E8-971C14798869}" destId="{C733B33C-F1B2-164A-9BAA-B7998C71D970}" srcOrd="1" destOrd="0" presId="urn:microsoft.com/office/officeart/2005/8/layout/hierarchy1"/>
    <dgm:cxn modelId="{16ADFD82-BFD8-F34C-A8A4-69F9D4775010}" type="presParOf" srcId="{C733B33C-F1B2-164A-9BAA-B7998C71D970}" destId="{CB1C2237-1988-214D-A33F-DA60BAA3A987}" srcOrd="0" destOrd="0" presId="urn:microsoft.com/office/officeart/2005/8/layout/hierarchy1"/>
    <dgm:cxn modelId="{D4CB6E75-277C-4B4C-BC5F-77E6DD47E082}" type="presParOf" srcId="{CB1C2237-1988-214D-A33F-DA60BAA3A987}" destId="{B37AEEBC-46FB-B946-9BFB-A35B38335C3F}" srcOrd="0" destOrd="0" presId="urn:microsoft.com/office/officeart/2005/8/layout/hierarchy1"/>
    <dgm:cxn modelId="{4EEA716B-5252-F440-A418-E30D84E521A5}" type="presParOf" srcId="{CB1C2237-1988-214D-A33F-DA60BAA3A987}" destId="{837C98EF-4EF6-8A46-9DC7-A00955DACE04}" srcOrd="1" destOrd="0" presId="urn:microsoft.com/office/officeart/2005/8/layout/hierarchy1"/>
    <dgm:cxn modelId="{8E998E44-8DD9-624D-920D-E535F366CE43}" type="presParOf" srcId="{C733B33C-F1B2-164A-9BAA-B7998C71D970}" destId="{E8100745-83F8-AF43-B8EB-832CCE498C8F}" srcOrd="1" destOrd="0" presId="urn:microsoft.com/office/officeart/2005/8/layout/hierarchy1"/>
    <dgm:cxn modelId="{2DEF1569-0B9B-AD46-9DA6-C651E917F723}" type="presParOf" srcId="{E8100745-83F8-AF43-B8EB-832CCE498C8F}" destId="{D3164F9D-99B9-5A4F-A934-081920F4B0C0}" srcOrd="0" destOrd="0" presId="urn:microsoft.com/office/officeart/2005/8/layout/hierarchy1"/>
    <dgm:cxn modelId="{81AA8DC7-DA72-B640-9E50-64A673629C2A}" type="presParOf" srcId="{E8100745-83F8-AF43-B8EB-832CCE498C8F}" destId="{308F2A8C-E8DB-7D40-A832-AF95CDE90A3F}" srcOrd="1" destOrd="0" presId="urn:microsoft.com/office/officeart/2005/8/layout/hierarchy1"/>
    <dgm:cxn modelId="{E9FB907E-6B56-D04C-9BA1-93637A07C9BE}" type="presParOf" srcId="{308F2A8C-E8DB-7D40-A832-AF95CDE90A3F}" destId="{13DA7D82-0E45-6345-ADB7-FAE47D4AF297}" srcOrd="0" destOrd="0" presId="urn:microsoft.com/office/officeart/2005/8/layout/hierarchy1"/>
    <dgm:cxn modelId="{12F88E5F-FE5C-0347-92C1-21F9D2A279D1}" type="presParOf" srcId="{13DA7D82-0E45-6345-ADB7-FAE47D4AF297}" destId="{1E57D23C-854E-F441-87C1-FFDF26A74488}" srcOrd="0" destOrd="0" presId="urn:microsoft.com/office/officeart/2005/8/layout/hierarchy1"/>
    <dgm:cxn modelId="{402FBE7C-AE29-FB42-BA80-0608C25E653C}" type="presParOf" srcId="{13DA7D82-0E45-6345-ADB7-FAE47D4AF297}" destId="{3F677E4A-D2B9-DD47-9AA0-5BD49711DDA4}" srcOrd="1" destOrd="0" presId="urn:microsoft.com/office/officeart/2005/8/layout/hierarchy1"/>
    <dgm:cxn modelId="{2949745F-87EE-DC4E-8EFF-0C3C2B8FA05D}" type="presParOf" srcId="{308F2A8C-E8DB-7D40-A832-AF95CDE90A3F}" destId="{A68ED3E3-A519-064B-84F8-CBF8A885B0EC}" srcOrd="1" destOrd="0" presId="urn:microsoft.com/office/officeart/2005/8/layout/hierarchy1"/>
    <dgm:cxn modelId="{07D59A52-D99F-EE46-8937-672CAF2F4E84}" type="presParOf" srcId="{E8100745-83F8-AF43-B8EB-832CCE498C8F}" destId="{DA2D411F-8213-9B44-A673-0F039AAF51CF}" srcOrd="2" destOrd="0" presId="urn:microsoft.com/office/officeart/2005/8/layout/hierarchy1"/>
    <dgm:cxn modelId="{95103E64-84FE-F14B-BC95-0A73816B90B9}" type="presParOf" srcId="{E8100745-83F8-AF43-B8EB-832CCE498C8F}" destId="{0F55C35F-F6B7-D54F-AFAF-26706F8C9715}" srcOrd="3" destOrd="0" presId="urn:microsoft.com/office/officeart/2005/8/layout/hierarchy1"/>
    <dgm:cxn modelId="{0EF3E9AD-9341-D949-8707-5A8D5E40FF81}" type="presParOf" srcId="{0F55C35F-F6B7-D54F-AFAF-26706F8C9715}" destId="{B3C2721F-FA84-6A40-A3C0-6E4DD6B9D553}" srcOrd="0" destOrd="0" presId="urn:microsoft.com/office/officeart/2005/8/layout/hierarchy1"/>
    <dgm:cxn modelId="{2B62083F-9D87-F644-93C6-3DEDE657D86D}" type="presParOf" srcId="{B3C2721F-FA84-6A40-A3C0-6E4DD6B9D553}" destId="{2EA7C9CD-AF1C-D04B-9FFE-9B7B091650FD}" srcOrd="0" destOrd="0" presId="urn:microsoft.com/office/officeart/2005/8/layout/hierarchy1"/>
    <dgm:cxn modelId="{1C633E58-A9CC-1946-8168-CFDA579A8DB0}" type="presParOf" srcId="{B3C2721F-FA84-6A40-A3C0-6E4DD6B9D553}" destId="{0D7ED13F-A3CC-BD43-B7B0-6378E684C143}" srcOrd="1" destOrd="0" presId="urn:microsoft.com/office/officeart/2005/8/layout/hierarchy1"/>
    <dgm:cxn modelId="{1DA0F045-39F1-4F4C-9C83-BC4AB12007D1}" type="presParOf" srcId="{0F55C35F-F6B7-D54F-AFAF-26706F8C9715}" destId="{C16EA3FA-B2F5-8F49-B113-AC8ABE751294}" srcOrd="1" destOrd="0" presId="urn:microsoft.com/office/officeart/2005/8/layout/hierarchy1"/>
    <dgm:cxn modelId="{D12B4009-9371-8944-8F9D-DD9155766B6F}" type="presParOf" srcId="{C16EA3FA-B2F5-8F49-B113-AC8ABE751294}" destId="{6F0DE991-2620-5249-8EDC-CDA4C862B1AF}" srcOrd="0" destOrd="0" presId="urn:microsoft.com/office/officeart/2005/8/layout/hierarchy1"/>
    <dgm:cxn modelId="{E4FE4F0A-2018-7348-AA76-F21714B5D4B7}" type="presParOf" srcId="{C16EA3FA-B2F5-8F49-B113-AC8ABE751294}" destId="{8AB2E4C6-1736-3049-9664-FE399250F51D}" srcOrd="1" destOrd="0" presId="urn:microsoft.com/office/officeart/2005/8/layout/hierarchy1"/>
    <dgm:cxn modelId="{996197AE-3CF6-7C46-A785-F985A491F044}" type="presParOf" srcId="{8AB2E4C6-1736-3049-9664-FE399250F51D}" destId="{DFA05B8D-D305-7A4C-AD07-F7F85EEA581E}" srcOrd="0" destOrd="0" presId="urn:microsoft.com/office/officeart/2005/8/layout/hierarchy1"/>
    <dgm:cxn modelId="{0238802F-D485-B548-9E46-7BF865C57763}" type="presParOf" srcId="{DFA05B8D-D305-7A4C-AD07-F7F85EEA581E}" destId="{5EFE3E28-426E-CD4B-A014-6E03B28E0356}" srcOrd="0" destOrd="0" presId="urn:microsoft.com/office/officeart/2005/8/layout/hierarchy1"/>
    <dgm:cxn modelId="{11774F66-F376-354A-94F9-927F0B9652E9}" type="presParOf" srcId="{DFA05B8D-D305-7A4C-AD07-F7F85EEA581E}" destId="{3E6B7AFD-3A98-3E46-8FF0-A21BDA568021}" srcOrd="1" destOrd="0" presId="urn:microsoft.com/office/officeart/2005/8/layout/hierarchy1"/>
    <dgm:cxn modelId="{A94F3D0A-C8DA-544F-99EB-DDDAC9F56414}" type="presParOf" srcId="{8AB2E4C6-1736-3049-9664-FE399250F51D}" destId="{33CC5B2A-83EF-BB43-98C6-95535B99A598}" srcOrd="1" destOrd="0" presId="urn:microsoft.com/office/officeart/2005/8/layout/hierarchy1"/>
    <dgm:cxn modelId="{E822AFAD-756C-314C-9656-108E0F957080}" type="presParOf" srcId="{33CC5B2A-83EF-BB43-98C6-95535B99A598}" destId="{8E05B27B-B592-9F42-BBFD-BF7A1849EB04}" srcOrd="0" destOrd="0" presId="urn:microsoft.com/office/officeart/2005/8/layout/hierarchy1"/>
    <dgm:cxn modelId="{9E3E8BA0-76A1-8747-B753-13B918EA6E9B}" type="presParOf" srcId="{33CC5B2A-83EF-BB43-98C6-95535B99A598}" destId="{8C203615-C196-F54F-A52C-D69A9385CA38}" srcOrd="1" destOrd="0" presId="urn:microsoft.com/office/officeart/2005/8/layout/hierarchy1"/>
    <dgm:cxn modelId="{F196389C-7E1E-F24D-AF6B-98D0F50C9E2B}" type="presParOf" srcId="{8C203615-C196-F54F-A52C-D69A9385CA38}" destId="{0612C596-21AB-CF41-BA61-E3F2CCB2A838}" srcOrd="0" destOrd="0" presId="urn:microsoft.com/office/officeart/2005/8/layout/hierarchy1"/>
    <dgm:cxn modelId="{14314D58-27BC-BB4D-BC69-EA9E02FB2DF2}" type="presParOf" srcId="{0612C596-21AB-CF41-BA61-E3F2CCB2A838}" destId="{E7EE224D-00CE-8140-9846-36E7A99545B3}" srcOrd="0" destOrd="0" presId="urn:microsoft.com/office/officeart/2005/8/layout/hierarchy1"/>
    <dgm:cxn modelId="{59ABDAF5-BD9E-CC42-A1E0-82E178AB2B1C}" type="presParOf" srcId="{0612C596-21AB-CF41-BA61-E3F2CCB2A838}" destId="{C94FAFA2-7469-8148-8DED-2E219C66F2B1}" srcOrd="1" destOrd="0" presId="urn:microsoft.com/office/officeart/2005/8/layout/hierarchy1"/>
    <dgm:cxn modelId="{F226E8D9-CBBD-5845-8DF3-B4A9F4B5C378}" type="presParOf" srcId="{8C203615-C196-F54F-A52C-D69A9385CA38}" destId="{F3C5B23D-480C-7041-B832-BE1809A9D308}" srcOrd="1" destOrd="0" presId="urn:microsoft.com/office/officeart/2005/8/layout/hierarchy1"/>
    <dgm:cxn modelId="{FA282937-4ED6-4F40-9D34-3A53F75078F5}" type="presParOf" srcId="{6D22F8C4-3B00-DF4B-83E8-971C14798869}" destId="{0123033E-0131-6046-9299-6E49FBDEDE62}" srcOrd="2" destOrd="0" presId="urn:microsoft.com/office/officeart/2005/8/layout/hierarchy1"/>
    <dgm:cxn modelId="{AB950E26-B78C-6F46-91AB-399E86A3AEB5}" type="presParOf" srcId="{6D22F8C4-3B00-DF4B-83E8-971C14798869}" destId="{44B61817-A9D3-CC4E-BCC8-D13F2EE587CB}" srcOrd="3" destOrd="0" presId="urn:microsoft.com/office/officeart/2005/8/layout/hierarchy1"/>
    <dgm:cxn modelId="{2D158FDB-39E4-524F-BF07-575760F9A2F2}" type="presParOf" srcId="{44B61817-A9D3-CC4E-BCC8-D13F2EE587CB}" destId="{7F1A2054-6558-644D-8E1C-3C09B325495D}" srcOrd="0" destOrd="0" presId="urn:microsoft.com/office/officeart/2005/8/layout/hierarchy1"/>
    <dgm:cxn modelId="{E11A8F40-BC49-A04E-BF7B-D7F66E2B8CD6}" type="presParOf" srcId="{7F1A2054-6558-644D-8E1C-3C09B325495D}" destId="{48D103FD-F496-0646-8FC1-7C5C1D1483D8}" srcOrd="0" destOrd="0" presId="urn:microsoft.com/office/officeart/2005/8/layout/hierarchy1"/>
    <dgm:cxn modelId="{093B1E48-B928-E54E-9525-43650A274BDA}" type="presParOf" srcId="{7F1A2054-6558-644D-8E1C-3C09B325495D}" destId="{C3F41BE7-3F7A-704A-8688-5C5B3D4849BD}" srcOrd="1" destOrd="0" presId="urn:microsoft.com/office/officeart/2005/8/layout/hierarchy1"/>
    <dgm:cxn modelId="{CDE73853-FEF2-F745-8FED-2ECF240BFEF0}" type="presParOf" srcId="{44B61817-A9D3-CC4E-BCC8-D13F2EE587CB}" destId="{04F5D12D-77D6-3D45-A6AA-6F10FD1023DA}" srcOrd="1" destOrd="0" presId="urn:microsoft.com/office/officeart/2005/8/layout/hierarchy1"/>
    <dgm:cxn modelId="{15F1E4EF-0F79-469C-8960-EEA923D87ADD}" type="presParOf" srcId="{04F5D12D-77D6-3D45-A6AA-6F10FD1023DA}" destId="{FAE2BF70-BC3A-4C26-B738-4F80F0B10481}" srcOrd="0" destOrd="0" presId="urn:microsoft.com/office/officeart/2005/8/layout/hierarchy1"/>
    <dgm:cxn modelId="{3D6C544F-1420-4F94-83F7-DF8B4AA47D36}" type="presParOf" srcId="{04F5D12D-77D6-3D45-A6AA-6F10FD1023DA}" destId="{BB50303A-5C17-480E-B301-0F15E763D94B}" srcOrd="1" destOrd="0" presId="urn:microsoft.com/office/officeart/2005/8/layout/hierarchy1"/>
    <dgm:cxn modelId="{CF8CABA4-EC2D-4C4E-BDC6-F4E0D55A35CA}" type="presParOf" srcId="{BB50303A-5C17-480E-B301-0F15E763D94B}" destId="{7EEE1BFC-95E9-4EC9-8632-BA3BDBCE7731}" srcOrd="0" destOrd="0" presId="urn:microsoft.com/office/officeart/2005/8/layout/hierarchy1"/>
    <dgm:cxn modelId="{CF66B3AF-8EFD-408C-9834-045554A8226E}" type="presParOf" srcId="{7EEE1BFC-95E9-4EC9-8632-BA3BDBCE7731}" destId="{4FA679A9-1AAE-45D0-8C6F-1F021FA83084}" srcOrd="0" destOrd="0" presId="urn:microsoft.com/office/officeart/2005/8/layout/hierarchy1"/>
    <dgm:cxn modelId="{58F54D0D-B095-4021-9231-C6F7D466AF04}" type="presParOf" srcId="{7EEE1BFC-95E9-4EC9-8632-BA3BDBCE7731}" destId="{4658E3ED-5B48-440C-A6D0-064FD3C1D7AD}" srcOrd="1" destOrd="0" presId="urn:microsoft.com/office/officeart/2005/8/layout/hierarchy1"/>
    <dgm:cxn modelId="{F26306BF-2040-4F30-9273-2BB80FE6D38E}" type="presParOf" srcId="{BB50303A-5C17-480E-B301-0F15E763D94B}" destId="{D379AD69-E584-4521-8904-A9E5986FB1BB}" srcOrd="1" destOrd="0" presId="urn:microsoft.com/office/officeart/2005/8/layout/hierarchy1"/>
    <dgm:cxn modelId="{2F7B12D4-C449-4438-B706-555A2936676D}" type="presParOf" srcId="{D379AD69-E584-4521-8904-A9E5986FB1BB}" destId="{DF43D773-24F2-0D4A-88ED-B1E5675D505C}" srcOrd="0" destOrd="0" presId="urn:microsoft.com/office/officeart/2005/8/layout/hierarchy1"/>
    <dgm:cxn modelId="{C1D9B884-DB10-43BD-B271-D281B919A005}" type="presParOf" srcId="{D379AD69-E584-4521-8904-A9E5986FB1BB}" destId="{53F83A18-115C-B54A-986E-D2C6409178D5}" srcOrd="1" destOrd="0" presId="urn:microsoft.com/office/officeart/2005/8/layout/hierarchy1"/>
    <dgm:cxn modelId="{20626D6E-78E5-490D-A8EE-B9D115F786A7}" type="presParOf" srcId="{53F83A18-115C-B54A-986E-D2C6409178D5}" destId="{2324CDDB-C77C-5643-8810-C228D44D8E4C}" srcOrd="0" destOrd="0" presId="urn:microsoft.com/office/officeart/2005/8/layout/hierarchy1"/>
    <dgm:cxn modelId="{CE0FAB54-3CE3-46B8-A1CF-750B5BE759EC}" type="presParOf" srcId="{2324CDDB-C77C-5643-8810-C228D44D8E4C}" destId="{9AF0CBD8-510A-1740-A62E-0DB1B3809A64}" srcOrd="0" destOrd="0" presId="urn:microsoft.com/office/officeart/2005/8/layout/hierarchy1"/>
    <dgm:cxn modelId="{06162AAD-9C2F-4020-AB4A-19F43513C228}" type="presParOf" srcId="{2324CDDB-C77C-5643-8810-C228D44D8E4C}" destId="{67520622-6797-2146-AF29-1EC714741693}" srcOrd="1" destOrd="0" presId="urn:microsoft.com/office/officeart/2005/8/layout/hierarchy1"/>
    <dgm:cxn modelId="{2CDC825D-FD99-4600-AD06-DFD564CFE828}" type="presParOf" srcId="{53F83A18-115C-B54A-986E-D2C6409178D5}" destId="{314BB2EA-7D56-5446-847D-C1F1E20DE1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3D233-2360-4EE6-9A87-0717F4DEA822}">
      <dsp:nvSpPr>
        <dsp:cNvPr id="0" name=""/>
        <dsp:cNvSpPr/>
      </dsp:nvSpPr>
      <dsp:spPr>
        <a:xfrm rot="5400000">
          <a:off x="3580831" y="-1570714"/>
          <a:ext cx="474627" cy="36738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t-B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Critérios de definição das vagas pouco transparente</a:t>
          </a:r>
          <a:endParaRPr lang="pt-BR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t-B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1.894 vagas de médicos em capitais estaduais.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t-B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22% dos médicos chegaram a ser alocados em locais não-prioritários, de acordo com as definições do próprio PMM</a:t>
          </a:r>
        </a:p>
      </dsp:txBody>
      <dsp:txXfrm rot="-5400000">
        <a:off x="1981217" y="52069"/>
        <a:ext cx="3650687" cy="428289"/>
      </dsp:txXfrm>
    </dsp:sp>
    <dsp:sp modelId="{2F2AF195-3E8B-4107-B84B-7DD4FB819601}">
      <dsp:nvSpPr>
        <dsp:cNvPr id="0" name=""/>
        <dsp:cNvSpPr/>
      </dsp:nvSpPr>
      <dsp:spPr>
        <a:xfrm>
          <a:off x="215740" y="41306"/>
          <a:ext cx="1624923" cy="473251"/>
        </a:xfrm>
        <a:prstGeom prst="roundRect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Critérios para definição de vagas</a:t>
          </a:r>
        </a:p>
      </dsp:txBody>
      <dsp:txXfrm>
        <a:off x="238842" y="64408"/>
        <a:ext cx="1578719" cy="427047"/>
      </dsp:txXfrm>
    </dsp:sp>
    <dsp:sp modelId="{AD4AD4BB-1AF3-47F7-8575-341020AECFC0}">
      <dsp:nvSpPr>
        <dsp:cNvPr id="0" name=""/>
        <dsp:cNvSpPr/>
      </dsp:nvSpPr>
      <dsp:spPr>
        <a:xfrm rot="5400000">
          <a:off x="3580810" y="-1011963"/>
          <a:ext cx="474627" cy="3673856"/>
        </a:xfrm>
        <a:prstGeom prst="round2SameRect">
          <a:avLst/>
        </a:prstGeom>
        <a:solidFill>
          <a:schemeClr val="accent5">
            <a:tint val="40000"/>
            <a:alpha val="90000"/>
            <a:hueOff val="-3694024"/>
            <a:satOff val="36608"/>
            <a:lumOff val="32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94024"/>
              <a:satOff val="36608"/>
              <a:lumOff val="3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600" kern="1200" dirty="0"/>
            <a:t>3.839 Municípios beneficiários e 34 DSEI</a:t>
          </a:r>
        </a:p>
      </dsp:txBody>
      <dsp:txXfrm rot="-5400000">
        <a:off x="1981196" y="610820"/>
        <a:ext cx="3650687" cy="428289"/>
      </dsp:txXfrm>
    </dsp:sp>
    <dsp:sp modelId="{01010571-4EEF-431A-A27D-39229BAA2F2F}">
      <dsp:nvSpPr>
        <dsp:cNvPr id="0" name=""/>
        <dsp:cNvSpPr/>
      </dsp:nvSpPr>
      <dsp:spPr>
        <a:xfrm>
          <a:off x="220810" y="504922"/>
          <a:ext cx="1624923" cy="501426"/>
        </a:xfrm>
        <a:prstGeom prst="roundRect">
          <a:avLst/>
        </a:prstGeom>
        <a:gradFill flip="none" rotWithShape="0">
          <a:gsLst>
            <a:gs pos="0">
              <a:schemeClr val="accent5">
                <a:hueOff val="-817038"/>
                <a:satOff val="-1136"/>
                <a:lumOff val="-436"/>
                <a:shade val="30000"/>
                <a:satMod val="115000"/>
              </a:schemeClr>
            </a:gs>
            <a:gs pos="50000">
              <a:schemeClr val="accent5">
                <a:hueOff val="-817038"/>
                <a:satOff val="-1136"/>
                <a:lumOff val="-436"/>
                <a:shade val="67500"/>
                <a:satMod val="115000"/>
              </a:schemeClr>
            </a:gs>
            <a:gs pos="100000">
              <a:schemeClr val="accent5">
                <a:hueOff val="-817038"/>
                <a:satOff val="-1136"/>
                <a:lumOff val="-436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Municípios beneficiários</a:t>
          </a:r>
        </a:p>
      </dsp:txBody>
      <dsp:txXfrm>
        <a:off x="245288" y="529400"/>
        <a:ext cx="1575967" cy="452470"/>
      </dsp:txXfrm>
    </dsp:sp>
    <dsp:sp modelId="{A04F2D0C-10CC-4809-984A-83A56F75A27B}">
      <dsp:nvSpPr>
        <dsp:cNvPr id="0" name=""/>
        <dsp:cNvSpPr/>
      </dsp:nvSpPr>
      <dsp:spPr>
        <a:xfrm rot="5400000">
          <a:off x="3597756" y="-448893"/>
          <a:ext cx="474627" cy="3673856"/>
        </a:xfrm>
        <a:prstGeom prst="round2SameRect">
          <a:avLst/>
        </a:prstGeom>
        <a:solidFill>
          <a:schemeClr val="accent5">
            <a:tint val="40000"/>
            <a:alpha val="90000"/>
            <a:hueOff val="-7388049"/>
            <a:satOff val="73216"/>
            <a:lumOff val="646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88049"/>
              <a:satOff val="73216"/>
              <a:lumOff val="64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600" kern="1200" dirty="0"/>
            <a:t>5.574</a:t>
          </a:r>
        </a:p>
      </dsp:txBody>
      <dsp:txXfrm rot="-5400000">
        <a:off x="1998142" y="1173890"/>
        <a:ext cx="3650687" cy="428289"/>
      </dsp:txXfrm>
    </dsp:sp>
    <dsp:sp modelId="{7F085872-B6E9-4E02-8833-5BCD1D60B9A6}">
      <dsp:nvSpPr>
        <dsp:cNvPr id="0" name=""/>
        <dsp:cNvSpPr/>
      </dsp:nvSpPr>
      <dsp:spPr>
        <a:xfrm>
          <a:off x="220810" y="1062277"/>
          <a:ext cx="1624923" cy="504244"/>
        </a:xfrm>
        <a:prstGeom prst="roundRect">
          <a:avLst/>
        </a:prstGeom>
        <a:gradFill flip="none" rotWithShape="0">
          <a:gsLst>
            <a:gs pos="0">
              <a:schemeClr val="accent5">
                <a:hueOff val="-1634077"/>
                <a:satOff val="-2273"/>
                <a:lumOff val="-872"/>
                <a:shade val="30000"/>
                <a:satMod val="115000"/>
              </a:schemeClr>
            </a:gs>
            <a:gs pos="50000">
              <a:schemeClr val="accent5">
                <a:hueOff val="-1634077"/>
                <a:satOff val="-2273"/>
                <a:lumOff val="-872"/>
                <a:shade val="67500"/>
                <a:satMod val="115000"/>
              </a:schemeClr>
            </a:gs>
            <a:gs pos="100000">
              <a:schemeClr val="accent5">
                <a:hueOff val="-1634077"/>
                <a:satOff val="-2273"/>
                <a:lumOff val="-872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Vagas em Municípios mais vulneráveis</a:t>
          </a:r>
        </a:p>
      </dsp:txBody>
      <dsp:txXfrm>
        <a:off x="245425" y="1086892"/>
        <a:ext cx="1575693" cy="455014"/>
      </dsp:txXfrm>
    </dsp:sp>
    <dsp:sp modelId="{4440BB4C-146B-40C3-96EF-431F21D7529D}">
      <dsp:nvSpPr>
        <dsp:cNvPr id="0" name=""/>
        <dsp:cNvSpPr/>
      </dsp:nvSpPr>
      <dsp:spPr>
        <a:xfrm>
          <a:off x="212337" y="1598861"/>
          <a:ext cx="1643233" cy="582890"/>
        </a:xfrm>
        <a:prstGeom prst="roundRect">
          <a:avLst/>
        </a:prstGeom>
        <a:gradFill flip="none" rotWithShape="0">
          <a:gsLst>
            <a:gs pos="0">
              <a:schemeClr val="accent5">
                <a:hueOff val="-2451115"/>
                <a:satOff val="-3409"/>
                <a:lumOff val="-1307"/>
                <a:shade val="30000"/>
                <a:satMod val="115000"/>
              </a:schemeClr>
            </a:gs>
            <a:gs pos="50000">
              <a:schemeClr val="accent5">
                <a:hueOff val="-2451115"/>
                <a:satOff val="-3409"/>
                <a:lumOff val="-1307"/>
                <a:shade val="67500"/>
                <a:satMod val="115000"/>
              </a:schemeClr>
            </a:gs>
            <a:gs pos="100000">
              <a:schemeClr val="accent5">
                <a:hueOff val="-2451115"/>
                <a:satOff val="-3409"/>
                <a:lumOff val="-1307"/>
                <a:shade val="100000"/>
                <a:satMod val="115000"/>
              </a:schemeClr>
            </a:gs>
          </a:gsLst>
          <a:lin ang="81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Seleção</a:t>
          </a:r>
        </a:p>
      </dsp:txBody>
      <dsp:txXfrm>
        <a:off x="240791" y="1627315"/>
        <a:ext cx="1586325" cy="525982"/>
      </dsp:txXfrm>
    </dsp:sp>
    <dsp:sp modelId="{7F41B231-EB04-4745-B662-24EDACB0336F}">
      <dsp:nvSpPr>
        <dsp:cNvPr id="0" name=""/>
        <dsp:cNvSpPr/>
      </dsp:nvSpPr>
      <dsp:spPr>
        <a:xfrm>
          <a:off x="240649" y="2220113"/>
          <a:ext cx="1592396" cy="593284"/>
        </a:xfrm>
        <a:prstGeom prst="roundRect">
          <a:avLst/>
        </a:prstGeom>
        <a:gradFill flip="none" rotWithShape="0">
          <a:gsLst>
            <a:gs pos="0">
              <a:schemeClr val="accent5">
                <a:hueOff val="-3268153"/>
                <a:satOff val="-4546"/>
                <a:lumOff val="-1743"/>
                <a:shade val="30000"/>
                <a:satMod val="115000"/>
              </a:schemeClr>
            </a:gs>
            <a:gs pos="50000">
              <a:schemeClr val="accent5">
                <a:hueOff val="-3268153"/>
                <a:satOff val="-4546"/>
                <a:lumOff val="-1743"/>
                <a:shade val="67500"/>
                <a:satMod val="115000"/>
              </a:schemeClr>
            </a:gs>
            <a:gs pos="100000">
              <a:schemeClr val="accent5">
                <a:hueOff val="-3268153"/>
                <a:satOff val="-4546"/>
                <a:lumOff val="-1743"/>
                <a:shade val="100000"/>
                <a:satMod val="115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Profissionais envolvidos</a:t>
          </a:r>
        </a:p>
      </dsp:txBody>
      <dsp:txXfrm>
        <a:off x="269611" y="2249075"/>
        <a:ext cx="1534472" cy="535360"/>
      </dsp:txXfrm>
    </dsp:sp>
    <dsp:sp modelId="{21614940-642E-4937-B99C-A202D6B566E6}">
      <dsp:nvSpPr>
        <dsp:cNvPr id="0" name=""/>
        <dsp:cNvSpPr/>
      </dsp:nvSpPr>
      <dsp:spPr>
        <a:xfrm>
          <a:off x="246208" y="2835343"/>
          <a:ext cx="1606634" cy="593284"/>
        </a:xfrm>
        <a:prstGeom prst="roundRect">
          <a:avLst/>
        </a:prstGeom>
        <a:gradFill flip="none" rotWithShape="0">
          <a:gsLst>
            <a:gs pos="0">
              <a:schemeClr val="accent5">
                <a:hueOff val="-4085191"/>
                <a:satOff val="-5682"/>
                <a:lumOff val="-2179"/>
                <a:shade val="30000"/>
                <a:satMod val="115000"/>
              </a:schemeClr>
            </a:gs>
            <a:gs pos="50000">
              <a:schemeClr val="accent5">
                <a:hueOff val="-4085191"/>
                <a:satOff val="-5682"/>
                <a:lumOff val="-2179"/>
                <a:shade val="67500"/>
                <a:satMod val="115000"/>
              </a:schemeClr>
            </a:gs>
            <a:gs pos="100000">
              <a:schemeClr val="accent5">
                <a:hueOff val="-4085191"/>
                <a:satOff val="-5682"/>
                <a:lumOff val="-2179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Vínculo dos profissionais</a:t>
          </a:r>
        </a:p>
      </dsp:txBody>
      <dsp:txXfrm>
        <a:off x="275170" y="2864305"/>
        <a:ext cx="1548710" cy="535360"/>
      </dsp:txXfrm>
    </dsp:sp>
    <dsp:sp modelId="{1BAAC310-EEF6-42CD-B29E-DB9ACD1F075F}">
      <dsp:nvSpPr>
        <dsp:cNvPr id="0" name=""/>
        <dsp:cNvSpPr/>
      </dsp:nvSpPr>
      <dsp:spPr>
        <a:xfrm>
          <a:off x="254680" y="3436405"/>
          <a:ext cx="1609342" cy="593284"/>
        </a:xfrm>
        <a:prstGeom prst="roundRect">
          <a:avLst/>
        </a:prstGeom>
        <a:gradFill flip="none" rotWithShape="0">
          <a:gsLst>
            <a:gs pos="0">
              <a:schemeClr val="accent5">
                <a:hueOff val="-4902230"/>
                <a:satOff val="-6819"/>
                <a:lumOff val="-2615"/>
                <a:shade val="30000"/>
                <a:satMod val="115000"/>
              </a:schemeClr>
            </a:gs>
            <a:gs pos="50000">
              <a:schemeClr val="accent5">
                <a:hueOff val="-4902230"/>
                <a:satOff val="-6819"/>
                <a:lumOff val="-2615"/>
                <a:shade val="67500"/>
                <a:satMod val="115000"/>
              </a:schemeClr>
            </a:gs>
            <a:gs pos="100000">
              <a:schemeClr val="accent5">
                <a:hueOff val="-4902230"/>
                <a:satOff val="-6819"/>
                <a:lumOff val="-2615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Plano de Cargos, Carreira e Salários</a:t>
          </a:r>
        </a:p>
      </dsp:txBody>
      <dsp:txXfrm>
        <a:off x="283642" y="3465367"/>
        <a:ext cx="1551418" cy="535360"/>
      </dsp:txXfrm>
    </dsp:sp>
    <dsp:sp modelId="{DEBB8494-F192-4EBE-BD47-0A1CD336F55F}">
      <dsp:nvSpPr>
        <dsp:cNvPr id="0" name=""/>
        <dsp:cNvSpPr/>
      </dsp:nvSpPr>
      <dsp:spPr>
        <a:xfrm>
          <a:off x="220810" y="4066770"/>
          <a:ext cx="1640505" cy="593284"/>
        </a:xfrm>
        <a:prstGeom prst="roundRect">
          <a:avLst/>
        </a:prstGeom>
        <a:gradFill flip="none" rotWithShape="0">
          <a:gsLst>
            <a:gs pos="0">
              <a:schemeClr val="accent5">
                <a:hueOff val="-5719268"/>
                <a:satOff val="-7955"/>
                <a:lumOff val="-3050"/>
                <a:shade val="30000"/>
                <a:satMod val="115000"/>
              </a:schemeClr>
            </a:gs>
            <a:gs pos="50000">
              <a:schemeClr val="accent5">
                <a:hueOff val="-5719268"/>
                <a:satOff val="-7955"/>
                <a:lumOff val="-3050"/>
                <a:shade val="67500"/>
                <a:satMod val="115000"/>
              </a:schemeClr>
            </a:gs>
            <a:gs pos="100000">
              <a:schemeClr val="accent5">
                <a:hueOff val="-5719268"/>
                <a:satOff val="-7955"/>
                <a:lumOff val="-3050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Qualificação Profissional</a:t>
          </a:r>
        </a:p>
      </dsp:txBody>
      <dsp:txXfrm>
        <a:off x="249772" y="4095732"/>
        <a:ext cx="1582581" cy="535360"/>
      </dsp:txXfrm>
    </dsp:sp>
    <dsp:sp modelId="{5637A0A4-939A-4CD0-B6F0-18B7C0A7ADE4}">
      <dsp:nvSpPr>
        <dsp:cNvPr id="0" name=""/>
        <dsp:cNvSpPr/>
      </dsp:nvSpPr>
      <dsp:spPr>
        <a:xfrm>
          <a:off x="220810" y="4696280"/>
          <a:ext cx="1657451" cy="593284"/>
        </a:xfrm>
        <a:prstGeom prst="roundRect">
          <a:avLst/>
        </a:prstGeom>
        <a:gradFill flip="none" rotWithShape="0">
          <a:gsLst>
            <a:gs pos="0">
              <a:schemeClr val="accent5">
                <a:hueOff val="-6536306"/>
                <a:satOff val="-9092"/>
                <a:lumOff val="-3486"/>
                <a:shade val="30000"/>
                <a:satMod val="115000"/>
              </a:schemeClr>
            </a:gs>
            <a:gs pos="50000">
              <a:schemeClr val="accent5">
                <a:hueOff val="-6536306"/>
                <a:satOff val="-9092"/>
                <a:lumOff val="-3486"/>
                <a:shade val="67500"/>
                <a:satMod val="115000"/>
              </a:schemeClr>
            </a:gs>
            <a:gs pos="100000">
              <a:schemeClr val="accent5">
                <a:hueOff val="-6536306"/>
                <a:satOff val="-9092"/>
                <a:lumOff val="-3486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Suporte aos Médicos</a:t>
          </a:r>
        </a:p>
      </dsp:txBody>
      <dsp:txXfrm>
        <a:off x="249772" y="4725242"/>
        <a:ext cx="1599527" cy="535360"/>
      </dsp:txXfrm>
    </dsp:sp>
    <dsp:sp modelId="{CF3C50B2-F36B-44EA-9BF5-447D7C6A0627}">
      <dsp:nvSpPr>
        <dsp:cNvPr id="0" name=""/>
        <dsp:cNvSpPr/>
      </dsp:nvSpPr>
      <dsp:spPr>
        <a:xfrm>
          <a:off x="220810" y="5297849"/>
          <a:ext cx="1657451" cy="593284"/>
        </a:xfrm>
        <a:prstGeom prst="roundRect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Qualidade da Atenção</a:t>
          </a:r>
        </a:p>
      </dsp:txBody>
      <dsp:txXfrm>
        <a:off x="249772" y="5326811"/>
        <a:ext cx="1599527" cy="535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3D773-24F2-0D4A-88ED-B1E5675D505C}">
      <dsp:nvSpPr>
        <dsp:cNvPr id="0" name=""/>
        <dsp:cNvSpPr/>
      </dsp:nvSpPr>
      <dsp:spPr>
        <a:xfrm>
          <a:off x="7189161" y="3237645"/>
          <a:ext cx="91440" cy="209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306"/>
              </a:lnTo>
              <a:lnTo>
                <a:pt x="94935" y="92306"/>
              </a:lnTo>
              <a:lnTo>
                <a:pt x="94935" y="209511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BF70-BC3A-4C26-B738-4F80F0B10481}">
      <dsp:nvSpPr>
        <dsp:cNvPr id="0" name=""/>
        <dsp:cNvSpPr/>
      </dsp:nvSpPr>
      <dsp:spPr>
        <a:xfrm>
          <a:off x="7234881" y="1717592"/>
          <a:ext cx="462611" cy="716665"/>
        </a:xfrm>
        <a:custGeom>
          <a:avLst/>
          <a:gdLst/>
          <a:ahLst/>
          <a:cxnLst/>
          <a:rect l="0" t="0" r="0" b="0"/>
          <a:pathLst>
            <a:path>
              <a:moveTo>
                <a:pt x="462611" y="0"/>
              </a:moveTo>
              <a:lnTo>
                <a:pt x="462611" y="599461"/>
              </a:lnTo>
              <a:lnTo>
                <a:pt x="0" y="599461"/>
              </a:lnTo>
              <a:lnTo>
                <a:pt x="0" y="716665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3033E-0131-6046-9299-6E49FBDEDE62}">
      <dsp:nvSpPr>
        <dsp:cNvPr id="0" name=""/>
        <dsp:cNvSpPr/>
      </dsp:nvSpPr>
      <dsp:spPr>
        <a:xfrm>
          <a:off x="5858588" y="789129"/>
          <a:ext cx="1838904" cy="12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0"/>
              </a:lnTo>
              <a:lnTo>
                <a:pt x="1838904" y="7870"/>
              </a:lnTo>
              <a:lnTo>
                <a:pt x="1838904" y="12507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5B27B-B592-9F42-BBFD-BF7A1849EB04}">
      <dsp:nvSpPr>
        <dsp:cNvPr id="0" name=""/>
        <dsp:cNvSpPr/>
      </dsp:nvSpPr>
      <dsp:spPr>
        <a:xfrm>
          <a:off x="5387062" y="4119768"/>
          <a:ext cx="941253" cy="56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424"/>
              </a:lnTo>
              <a:lnTo>
                <a:pt x="941253" y="450424"/>
              </a:lnTo>
              <a:lnTo>
                <a:pt x="941253" y="567629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DE991-2620-5249-8EDC-CDA4C862B1AF}">
      <dsp:nvSpPr>
        <dsp:cNvPr id="0" name=""/>
        <dsp:cNvSpPr/>
      </dsp:nvSpPr>
      <dsp:spPr>
        <a:xfrm>
          <a:off x="5341342" y="319057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5805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D411F-8213-9B44-A673-0F039AAF51CF}">
      <dsp:nvSpPr>
        <dsp:cNvPr id="0" name=""/>
        <dsp:cNvSpPr/>
      </dsp:nvSpPr>
      <dsp:spPr>
        <a:xfrm>
          <a:off x="4551209" y="2270355"/>
          <a:ext cx="835852" cy="16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8"/>
              </a:lnTo>
              <a:lnTo>
                <a:pt x="835852" y="45348"/>
              </a:lnTo>
              <a:lnTo>
                <a:pt x="835852" y="16255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64F9D-99B9-5A4F-A934-081920F4B0C0}">
      <dsp:nvSpPr>
        <dsp:cNvPr id="0" name=""/>
        <dsp:cNvSpPr/>
      </dsp:nvSpPr>
      <dsp:spPr>
        <a:xfrm>
          <a:off x="3264068" y="2270355"/>
          <a:ext cx="1287141" cy="162553"/>
        </a:xfrm>
        <a:custGeom>
          <a:avLst/>
          <a:gdLst/>
          <a:ahLst/>
          <a:cxnLst/>
          <a:rect l="0" t="0" r="0" b="0"/>
          <a:pathLst>
            <a:path>
              <a:moveTo>
                <a:pt x="1287141" y="0"/>
              </a:moveTo>
              <a:lnTo>
                <a:pt x="1287141" y="45348"/>
              </a:lnTo>
              <a:lnTo>
                <a:pt x="0" y="45348"/>
              </a:lnTo>
              <a:lnTo>
                <a:pt x="0" y="16255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05C6B-1E43-DE4B-B1E9-BDFBBBD5521D}">
      <dsp:nvSpPr>
        <dsp:cNvPr id="0" name=""/>
        <dsp:cNvSpPr/>
      </dsp:nvSpPr>
      <dsp:spPr>
        <a:xfrm>
          <a:off x="4551209" y="789129"/>
          <a:ext cx="1307378" cy="677837"/>
        </a:xfrm>
        <a:custGeom>
          <a:avLst/>
          <a:gdLst/>
          <a:ahLst/>
          <a:cxnLst/>
          <a:rect l="0" t="0" r="0" b="0"/>
          <a:pathLst>
            <a:path>
              <a:moveTo>
                <a:pt x="1307378" y="0"/>
              </a:moveTo>
              <a:lnTo>
                <a:pt x="1307378" y="560633"/>
              </a:lnTo>
              <a:lnTo>
                <a:pt x="0" y="560633"/>
              </a:lnTo>
              <a:lnTo>
                <a:pt x="0" y="67783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376F3-070D-8948-A2AB-AAC93CFE17DB}">
      <dsp:nvSpPr>
        <dsp:cNvPr id="0" name=""/>
        <dsp:cNvSpPr/>
      </dsp:nvSpPr>
      <dsp:spPr>
        <a:xfrm>
          <a:off x="5225999" y="-14257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F241D-EA24-8A4D-ABB2-DA15B5AC8C85}">
      <dsp:nvSpPr>
        <dsp:cNvPr id="0" name=""/>
        <dsp:cNvSpPr/>
      </dsp:nvSpPr>
      <dsp:spPr>
        <a:xfrm>
          <a:off x="5366575" y="119289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Homologação dos Resultados do Processo Seletivo</a:t>
          </a:r>
        </a:p>
      </dsp:txBody>
      <dsp:txXfrm>
        <a:off x="5390105" y="142819"/>
        <a:ext cx="1218116" cy="756327"/>
      </dsp:txXfrm>
    </dsp:sp>
    <dsp:sp modelId="{B37AEEBC-46FB-B946-9BFB-A35B38335C3F}">
      <dsp:nvSpPr>
        <dsp:cNvPr id="0" name=""/>
        <dsp:cNvSpPr/>
      </dsp:nvSpPr>
      <dsp:spPr>
        <a:xfrm>
          <a:off x="3918621" y="1466967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C98EF-4EF6-8A46-9DC7-A00955DACE04}">
      <dsp:nvSpPr>
        <dsp:cNvPr id="0" name=""/>
        <dsp:cNvSpPr/>
      </dsp:nvSpPr>
      <dsp:spPr>
        <a:xfrm>
          <a:off x="4059196" y="1600514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Convocação Médicos</a:t>
          </a:r>
        </a:p>
      </dsp:txBody>
      <dsp:txXfrm>
        <a:off x="4082726" y="1624044"/>
        <a:ext cx="1218116" cy="756327"/>
      </dsp:txXfrm>
    </dsp:sp>
    <dsp:sp modelId="{1E57D23C-854E-F441-87C1-FFDF26A74488}">
      <dsp:nvSpPr>
        <dsp:cNvPr id="0" name=""/>
        <dsp:cNvSpPr/>
      </dsp:nvSpPr>
      <dsp:spPr>
        <a:xfrm>
          <a:off x="2631479" y="2432908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77E4A-D2B9-DD47-9AA0-5BD49711DDA4}">
      <dsp:nvSpPr>
        <dsp:cNvPr id="0" name=""/>
        <dsp:cNvSpPr/>
      </dsp:nvSpPr>
      <dsp:spPr>
        <a:xfrm>
          <a:off x="2772055" y="2566454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Admissão Digital</a:t>
          </a:r>
        </a:p>
      </dsp:txBody>
      <dsp:txXfrm>
        <a:off x="2795585" y="2589984"/>
        <a:ext cx="1218116" cy="756327"/>
      </dsp:txXfrm>
    </dsp:sp>
    <dsp:sp modelId="{2EA7C9CD-AF1C-D04B-9FFE-9B7B091650FD}">
      <dsp:nvSpPr>
        <dsp:cNvPr id="0" name=""/>
        <dsp:cNvSpPr/>
      </dsp:nvSpPr>
      <dsp:spPr>
        <a:xfrm>
          <a:off x="4754474" y="2432908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ED13F-A3CC-BD43-B7B0-6378E684C143}">
      <dsp:nvSpPr>
        <dsp:cNvPr id="0" name=""/>
        <dsp:cNvSpPr/>
      </dsp:nvSpPr>
      <dsp:spPr>
        <a:xfrm>
          <a:off x="4895049" y="2566454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Validação dos documentos pela </a:t>
          </a:r>
          <a:r>
            <a:rPr lang="pt-BR" sz="900" kern="1200" dirty="0" err="1"/>
            <a:t>Adaps</a:t>
          </a:r>
          <a:endParaRPr lang="pt-BR" sz="900" kern="1200" dirty="0"/>
        </a:p>
      </dsp:txBody>
      <dsp:txXfrm>
        <a:off x="4918579" y="2589984"/>
        <a:ext cx="1218116" cy="756327"/>
      </dsp:txXfrm>
    </dsp:sp>
    <dsp:sp modelId="{5EFE3E28-426E-CD4B-A014-6E03B28E0356}">
      <dsp:nvSpPr>
        <dsp:cNvPr id="0" name=""/>
        <dsp:cNvSpPr/>
      </dsp:nvSpPr>
      <dsp:spPr>
        <a:xfrm>
          <a:off x="4754474" y="3316381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B7AFD-3A98-3E46-8FF0-A21BDA568021}">
      <dsp:nvSpPr>
        <dsp:cNvPr id="0" name=""/>
        <dsp:cNvSpPr/>
      </dsp:nvSpPr>
      <dsp:spPr>
        <a:xfrm>
          <a:off x="4895049" y="3449927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Carta de Apresentação</a:t>
          </a:r>
        </a:p>
      </dsp:txBody>
      <dsp:txXfrm>
        <a:off x="4918579" y="3473457"/>
        <a:ext cx="1218116" cy="756327"/>
      </dsp:txXfrm>
    </dsp:sp>
    <dsp:sp modelId="{E7EE224D-00CE-8140-9846-36E7A99545B3}">
      <dsp:nvSpPr>
        <dsp:cNvPr id="0" name=""/>
        <dsp:cNvSpPr/>
      </dsp:nvSpPr>
      <dsp:spPr>
        <a:xfrm>
          <a:off x="5695727" y="4687397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FAFA2-7469-8148-8DED-2E219C66F2B1}">
      <dsp:nvSpPr>
        <dsp:cNvPr id="0" name=""/>
        <dsp:cNvSpPr/>
      </dsp:nvSpPr>
      <dsp:spPr>
        <a:xfrm>
          <a:off x="5836302" y="4820944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Apresentação no município e assinatura do contrato/bolsa</a:t>
          </a:r>
        </a:p>
      </dsp:txBody>
      <dsp:txXfrm>
        <a:off x="5859832" y="4844474"/>
        <a:ext cx="1218116" cy="756327"/>
      </dsp:txXfrm>
    </dsp:sp>
    <dsp:sp modelId="{48D103FD-F496-0646-8FC1-7C5C1D1483D8}">
      <dsp:nvSpPr>
        <dsp:cNvPr id="0" name=""/>
        <dsp:cNvSpPr/>
      </dsp:nvSpPr>
      <dsp:spPr>
        <a:xfrm>
          <a:off x="7064904" y="914205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41BE7-3F7A-704A-8688-5C5B3D4849BD}">
      <dsp:nvSpPr>
        <dsp:cNvPr id="0" name=""/>
        <dsp:cNvSpPr/>
      </dsp:nvSpPr>
      <dsp:spPr>
        <a:xfrm>
          <a:off x="7205479" y="1047751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Vacância Médica APS Ministério da Saúde + programação de ocupação de vagas gestores municipais</a:t>
          </a:r>
        </a:p>
      </dsp:txBody>
      <dsp:txXfrm>
        <a:off x="7229009" y="1071281"/>
        <a:ext cx="1218116" cy="756327"/>
      </dsp:txXfrm>
    </dsp:sp>
    <dsp:sp modelId="{4FA679A9-1AAE-45D0-8C6F-1F021FA83084}">
      <dsp:nvSpPr>
        <dsp:cNvPr id="0" name=""/>
        <dsp:cNvSpPr/>
      </dsp:nvSpPr>
      <dsp:spPr>
        <a:xfrm>
          <a:off x="6602292" y="2434258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8E3ED-5B48-440C-A6D0-064FD3C1D7AD}">
      <dsp:nvSpPr>
        <dsp:cNvPr id="0" name=""/>
        <dsp:cNvSpPr/>
      </dsp:nvSpPr>
      <dsp:spPr>
        <a:xfrm>
          <a:off x="6742867" y="2567804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Comunicado aos Gestores sobre a apresentação dos médicos</a:t>
          </a:r>
        </a:p>
      </dsp:txBody>
      <dsp:txXfrm>
        <a:off x="6766397" y="2591334"/>
        <a:ext cx="1218116" cy="756327"/>
      </dsp:txXfrm>
    </dsp:sp>
    <dsp:sp modelId="{9AF0CBD8-510A-1740-A62E-0DB1B3809A64}">
      <dsp:nvSpPr>
        <dsp:cNvPr id="0" name=""/>
        <dsp:cNvSpPr/>
      </dsp:nvSpPr>
      <dsp:spPr>
        <a:xfrm>
          <a:off x="6651508" y="3447156"/>
          <a:ext cx="1265176" cy="803387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20622-6797-2146-AF29-1EC714741693}">
      <dsp:nvSpPr>
        <dsp:cNvPr id="0" name=""/>
        <dsp:cNvSpPr/>
      </dsp:nvSpPr>
      <dsp:spPr>
        <a:xfrm>
          <a:off x="6792083" y="3580703"/>
          <a:ext cx="1265176" cy="803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Confirmação da Apresentação do Médico</a:t>
          </a:r>
        </a:p>
      </dsp:txBody>
      <dsp:txXfrm>
        <a:off x="6815613" y="3604233"/>
        <a:ext cx="1218116" cy="75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A221-07BB-46D2-80B5-7CFCE97E96BA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0BE0-3750-4999-98DC-162EC8DEB3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31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db10e24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db10e24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db10e24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db10e24f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8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db10e24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db10e24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db10e24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db10e24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23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db10e24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db10e24f3_0_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35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db10e24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db10e24f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38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db10e24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db10e24f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787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db10e24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db10e24f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db10e24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db10e24f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91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74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19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33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CB5-E3EA-4102-8332-34156A40DAD0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3F2B-583F-478F-827E-BDA86723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90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33" b="0" i="0">
                <a:solidFill>
                  <a:srgbClr val="043438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81431" y="1487799"/>
            <a:ext cx="4638887" cy="377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1" i="0">
                <a:solidFill>
                  <a:srgbClr val="043438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41159" y="1396362"/>
            <a:ext cx="4868333" cy="377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1" i="0">
                <a:solidFill>
                  <a:srgbClr val="043438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36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61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3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15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8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78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53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03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4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367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200000" y="2158665"/>
            <a:ext cx="7792000" cy="188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5333" b="1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Programa Médicos pelo Brasil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200000" y="5126348"/>
            <a:ext cx="7666892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8B1B1A-48A6-6D46-FB24-717FBBF9AB51}"/>
              </a:ext>
            </a:extLst>
          </p:cNvPr>
          <p:cNvSpPr txBox="1"/>
          <p:nvPr/>
        </p:nvSpPr>
        <p:spPr>
          <a:xfrm>
            <a:off x="4643717" y="5317697"/>
            <a:ext cx="495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Goiânia, 10 de maio de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3341"/>
            <a:ext cx="10565553" cy="513816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>
              <a:spcBef>
                <a:spcPts val="100"/>
              </a:spcBef>
              <a:buSzPts val="3600"/>
            </a:pPr>
            <a:r>
              <a:rPr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A </a:t>
            </a:r>
            <a:r>
              <a:rPr sz="3200" b="1" kern="1200" spc="20" dirty="0" err="1">
                <a:solidFill>
                  <a:schemeClr val="bg1"/>
                </a:solidFill>
                <a:latin typeface="Roboto"/>
                <a:ea typeface="+mn-ea"/>
                <a:cs typeface="+mn-cs"/>
              </a:rPr>
              <a:t>priorização</a:t>
            </a:r>
            <a:r>
              <a:rPr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 e</a:t>
            </a:r>
            <a:r>
              <a:rPr lang="pt-BR"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 </a:t>
            </a:r>
            <a:r>
              <a:rPr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o dimensionamento das  vagas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511" y="2113846"/>
            <a:ext cx="88900" cy="888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5605" y="1186673"/>
            <a:ext cx="10914379" cy="194324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67" b="1" i="0" u="none" strike="noStrike" kern="1200" cap="none" spc="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PORTARIA</a:t>
            </a:r>
            <a:r>
              <a:rPr kumimoji="0" sz="22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GM/MS </a:t>
            </a:r>
            <a:r>
              <a:rPr kumimoji="0" sz="22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Nº </a:t>
            </a:r>
            <a:r>
              <a:rPr kumimoji="0" sz="2267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3.352,</a:t>
            </a:r>
            <a:r>
              <a:rPr kumimoji="0" sz="22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2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r>
              <a:rPr kumimoji="0" sz="22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2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DEZEMBRO</a:t>
            </a:r>
            <a:r>
              <a:rPr kumimoji="0" sz="22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2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2021: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497442" marR="3387" lvl="0" indent="0" algn="just" defTabSz="914400" rtl="0" eaLnBrk="1" fontAlgn="auto" latinLnBrk="0" hangingPunct="1">
              <a:lnSpc>
                <a:spcPct val="115799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67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dispõe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sobre a </a:t>
            </a:r>
            <a:r>
              <a:rPr kumimoji="0" sz="2267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metodologia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2267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priorização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municípios </a:t>
            </a:r>
            <a:r>
              <a:rPr kumimoji="0" sz="2267" b="0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2267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dimensionamento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2267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vagas </a:t>
            </a:r>
            <a:r>
              <a:rPr kumimoji="0" sz="2267" b="0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22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define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 </a:t>
            </a:r>
            <a:r>
              <a:rPr kumimoji="0" sz="2267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relação dos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municípios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elegíveis </a:t>
            </a:r>
            <a:r>
              <a:rPr kumimoji="0" sz="2267" b="0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22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 </a:t>
            </a:r>
            <a:r>
              <a:rPr kumimoji="0" sz="2267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quantitativo </a:t>
            </a:r>
            <a:r>
              <a:rPr kumimoji="0" sz="2267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máximo 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22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vagas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no</a:t>
            </a:r>
            <a:r>
              <a:rPr kumimoji="0" sz="22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âmbito</a:t>
            </a:r>
            <a:r>
              <a:rPr kumimoji="0" sz="22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</a:t>
            </a:r>
            <a:r>
              <a:rPr kumimoji="0" sz="22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Programa</a:t>
            </a:r>
            <a:r>
              <a:rPr kumimoji="0" sz="22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Médicos</a:t>
            </a:r>
            <a:r>
              <a:rPr kumimoji="0" sz="22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pelo</a:t>
            </a:r>
            <a:r>
              <a:rPr kumimoji="0" sz="22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Brasil</a:t>
            </a: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8082" y="313851"/>
            <a:ext cx="4095749" cy="25844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9976" y="3120021"/>
            <a:ext cx="4095749" cy="25844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19805"/>
            <a:ext cx="4978399" cy="50291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01056" y="368724"/>
            <a:ext cx="2209800" cy="619315"/>
          </a:xfrm>
          <a:prstGeom prst="rect">
            <a:avLst/>
          </a:prstGeom>
        </p:spPr>
        <p:txBody>
          <a:bodyPr spcFirstLastPara="1" vert="horz" wrap="square" lIns="0" tIns="8043" rIns="0" bIns="0" rtlCol="0" anchor="t" anchorCtr="0">
            <a:spAutoFit/>
          </a:bodyPr>
          <a:lstStyle/>
          <a:p>
            <a:pPr marL="240465" marR="3387" indent="-232422">
              <a:lnSpc>
                <a:spcPct val="107800"/>
              </a:lnSpc>
              <a:spcBef>
                <a:spcPts val="63"/>
              </a:spcBef>
            </a:pPr>
            <a:r>
              <a:rPr sz="1800" b="1" spc="17" dirty="0">
                <a:solidFill>
                  <a:schemeClr val="accent3">
                    <a:lumMod val="50000"/>
                  </a:schemeClr>
                </a:solidFill>
                <a:latin typeface="Roboto"/>
                <a:cs typeface="Roboto"/>
              </a:rPr>
              <a:t>LOCAIS</a:t>
            </a:r>
            <a:r>
              <a:rPr sz="1800" b="1" spc="-27" dirty="0">
                <a:solidFill>
                  <a:schemeClr val="accent3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1800" b="1" spc="-3" dirty="0">
                <a:solidFill>
                  <a:schemeClr val="accent3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1800" b="1" spc="-23" dirty="0">
                <a:solidFill>
                  <a:schemeClr val="accent3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1800" b="1" spc="-3" dirty="0">
                <a:solidFill>
                  <a:schemeClr val="accent3">
                    <a:lumMod val="50000"/>
                  </a:schemeClr>
                </a:solidFill>
                <a:latin typeface="Roboto"/>
                <a:cs typeface="Roboto"/>
              </a:rPr>
              <a:t>DIFÍCIL </a:t>
            </a:r>
            <a:r>
              <a:rPr sz="1800" b="1" spc="-497" dirty="0">
                <a:solidFill>
                  <a:schemeClr val="accent3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1800" b="1" spc="20" dirty="0">
                <a:solidFill>
                  <a:schemeClr val="accent3">
                    <a:lumMod val="50000"/>
                  </a:schemeClr>
                </a:solidFill>
                <a:latin typeface="Roboto"/>
                <a:cs typeface="Roboto"/>
              </a:rPr>
              <a:t>PROVIMENTO: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50936" y="1042912"/>
            <a:ext cx="3310043" cy="171502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69342" marR="164261" lvl="0" indent="0" algn="ctr" defTabSz="914400" rtl="0" eaLnBrk="1" fontAlgn="auto" latinLnBrk="0" hangingPunct="1">
              <a:lnSpc>
                <a:spcPct val="1159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pequeno</a:t>
            </a:r>
            <a:r>
              <a:rPr kumimoji="0" sz="13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tamanho</a:t>
            </a:r>
            <a:r>
              <a:rPr kumimoji="0" sz="13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populacional,</a:t>
            </a:r>
            <a:r>
              <a:rPr kumimoji="0" sz="13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baixa </a:t>
            </a:r>
            <a:r>
              <a:rPr kumimoji="0" sz="1367" b="0" i="0" u="none" strike="noStrike" kern="1200" cap="none" spc="-3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densidade</a:t>
            </a:r>
            <a:r>
              <a:rPr kumimoji="0" sz="13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demográfica</a:t>
            </a:r>
            <a:r>
              <a:rPr kumimoji="0" sz="13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3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distância</a:t>
            </a:r>
            <a:endParaRPr kumimoji="0" sz="13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relevante</a:t>
            </a:r>
            <a:r>
              <a:rPr kumimoji="0" sz="13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3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centros</a:t>
            </a:r>
            <a:r>
              <a:rPr kumimoji="0" sz="13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urbanos,</a:t>
            </a:r>
            <a:r>
              <a:rPr kumimoji="0" sz="1367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0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conforme</a:t>
            </a:r>
            <a:endParaRPr kumimoji="0" sz="13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ctr" defTabSz="914400" rtl="0" eaLnBrk="1" fontAlgn="auto" latinLnBrk="0" hangingPunct="1">
              <a:lnSpc>
                <a:spcPts val="19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7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classificação</a:t>
            </a:r>
            <a:r>
              <a:rPr kumimoji="0" sz="13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1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estabelecida</a:t>
            </a:r>
            <a:r>
              <a:rPr kumimoji="0" sz="1367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1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pela</a:t>
            </a:r>
            <a:r>
              <a:rPr kumimoji="0" sz="13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Fundação </a:t>
            </a:r>
            <a:r>
              <a:rPr kumimoji="0" sz="1367" b="1" i="0" u="none" strike="noStrike" kern="1200" cap="none" spc="-3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Instituto </a:t>
            </a:r>
            <a:r>
              <a:rPr kumimoji="0" sz="1367" b="1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Brasileiro </a:t>
            </a:r>
            <a:r>
              <a:rPr kumimoji="0" sz="1367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1367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Geografia </a:t>
            </a:r>
            <a:r>
              <a:rPr kumimoji="0" sz="1367" b="1" i="0" u="none" strike="noStrike" kern="1200" cap="none" spc="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1367" b="1" i="0" u="none" strike="noStrike" kern="1200" cap="none" spc="3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Estatística </a:t>
            </a:r>
            <a:r>
              <a:rPr kumimoji="0" sz="1367" b="1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(IBGE) </a:t>
            </a:r>
            <a:r>
              <a:rPr kumimoji="0" sz="1367" b="1" i="0" u="none" strike="noStrike" kern="1200" cap="none" spc="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1367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localidades </a:t>
            </a:r>
            <a:r>
              <a:rPr kumimoji="0" sz="1367" b="1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específicas</a:t>
            </a:r>
            <a:r>
              <a:rPr kumimoji="0" sz="1367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definidas</a:t>
            </a:r>
            <a:r>
              <a:rPr kumimoji="0" sz="1367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1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pelo</a:t>
            </a:r>
            <a:r>
              <a:rPr kumimoji="0" sz="1367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367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PMpB</a:t>
            </a:r>
            <a:endParaRPr kumimoji="0" sz="13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9814" y="3429000"/>
            <a:ext cx="2993390" cy="20341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18274" marR="471194" lvl="0" indent="57576" algn="ctr" defTabSz="914400" rtl="0" eaLnBrk="1" fontAlgn="auto" latinLnBrk="0" hangingPunct="1">
              <a:lnSpc>
                <a:spcPct val="1068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33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LOCAIS </a:t>
            </a:r>
            <a:r>
              <a:rPr kumimoji="0" sz="1833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1833" b="1" i="0" u="none" strike="noStrike" kern="1200" cap="none" spc="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ALTA </a:t>
            </a:r>
            <a:r>
              <a:rPr kumimoji="0" sz="1833" b="1" i="0" u="none" strike="noStrike" kern="1200" cap="none" spc="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VULNERABILIDADE:</a:t>
            </a:r>
            <a:endParaRPr kumimoji="0" sz="18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ctr" defTabSz="914400" rtl="0" eaLnBrk="1" fontAlgn="auto" latinLnBrk="0" hangingPunct="1">
              <a:lnSpc>
                <a:spcPct val="114599"/>
              </a:lnSpc>
              <a:spcBef>
                <a:spcPts val="1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Localidades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alta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proporção 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pessoas</a:t>
            </a:r>
            <a:r>
              <a:rPr kumimoji="0" sz="16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cadastradas</a:t>
            </a:r>
            <a:r>
              <a:rPr kumimoji="0" sz="16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nas 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eSF </a:t>
            </a:r>
            <a:r>
              <a:rPr kumimoji="0" sz="1600" b="0" i="0" u="none" strike="noStrike" kern="1200" cap="none" spc="-38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que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recebem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Bolsa 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Família, 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BPC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ou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INSSno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valor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máximo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1600" b="0" i="0" u="none" strike="noStrike" kern="1200" cap="none" spc="-39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(dois)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salários-mínimos.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934C6D9-4CE9-489A-BB40-BEE15193BDE6}"/>
              </a:ext>
            </a:extLst>
          </p:cNvPr>
          <p:cNvSpPr txBox="1"/>
          <p:nvPr/>
        </p:nvSpPr>
        <p:spPr>
          <a:xfrm>
            <a:off x="10496501" y="1324772"/>
            <a:ext cx="135901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Arrecadação per capita do Município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8451EE-72A9-46E5-B276-585DDC9643EF}"/>
              </a:ext>
            </a:extLst>
          </p:cNvPr>
          <p:cNvSpPr txBox="1"/>
          <p:nvPr/>
        </p:nvSpPr>
        <p:spPr>
          <a:xfrm>
            <a:off x="10496501" y="2326512"/>
            <a:ext cx="135901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Cobertura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esf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4285F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369091-03ED-4301-9785-EC5E7D84DFAE}"/>
              </a:ext>
            </a:extLst>
          </p:cNvPr>
          <p:cNvSpPr txBox="1"/>
          <p:nvPr/>
        </p:nvSpPr>
        <p:spPr>
          <a:xfrm>
            <a:off x="10496501" y="2931515"/>
            <a:ext cx="1359017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Internações por condições sensíveis APS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936D2E-1BA1-4737-A1CD-71E2C918D6E7}"/>
              </a:ext>
            </a:extLst>
          </p:cNvPr>
          <p:cNvSpPr txBox="1"/>
          <p:nvPr/>
        </p:nvSpPr>
        <p:spPr>
          <a:xfrm>
            <a:off x="10514776" y="4454642"/>
            <a:ext cx="135901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4285F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População SUS dependente</a:t>
            </a:r>
          </a:p>
        </p:txBody>
      </p:sp>
      <p:sp>
        <p:nvSpPr>
          <p:cNvPr id="14" name="Sinal de Adição 13">
            <a:extLst>
              <a:ext uri="{FF2B5EF4-FFF2-40B4-BE49-F238E27FC236}">
                <a16:creationId xmlns:a16="http://schemas.microsoft.com/office/drawing/2014/main" id="{2B28570F-6ECB-4A77-96FE-E522013316C5}"/>
              </a:ext>
            </a:extLst>
          </p:cNvPr>
          <p:cNvSpPr/>
          <p:nvPr/>
        </p:nvSpPr>
        <p:spPr>
          <a:xfrm>
            <a:off x="9502657" y="2424418"/>
            <a:ext cx="529098" cy="584743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have Direita 15">
            <a:extLst>
              <a:ext uri="{FF2B5EF4-FFF2-40B4-BE49-F238E27FC236}">
                <a16:creationId xmlns:a16="http://schemas.microsoft.com/office/drawing/2014/main" id="{0F882BC8-1D25-48F9-8B82-6E73BFBBBA52}"/>
              </a:ext>
            </a:extLst>
          </p:cNvPr>
          <p:cNvSpPr/>
          <p:nvPr/>
        </p:nvSpPr>
        <p:spPr>
          <a:xfrm>
            <a:off x="10103649" y="1294140"/>
            <a:ext cx="339233" cy="40412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AF8F9849-50A7-479D-9653-84C858C71A63}"/>
              </a:ext>
            </a:extLst>
          </p:cNvPr>
          <p:cNvSpPr txBox="1">
            <a:spLocks/>
          </p:cNvSpPr>
          <p:nvPr/>
        </p:nvSpPr>
        <p:spPr>
          <a:xfrm>
            <a:off x="0" y="13341"/>
            <a:ext cx="10565553" cy="513816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33" b="0" i="0" u="none" strike="noStrike" cap="none">
                <a:solidFill>
                  <a:srgbClr val="043438"/>
                </a:solidFill>
                <a:latin typeface="Roboto"/>
                <a:ea typeface="Arial"/>
                <a:cs typeface="Roboto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32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rPr>
              <a:t>A priorização e o dimensionamento das  vagas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CDD82B0-6437-48A1-A3D7-4B82318C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97" y="1553055"/>
            <a:ext cx="103441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3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C887F-C160-1578-6332-177486B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B3CFA-8790-CF09-F59A-1A23D360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223BAB2-C863-B2B0-569A-ABFFC2367BCB}"/>
              </a:ext>
            </a:extLst>
          </p:cNvPr>
          <p:cNvSpPr/>
          <p:nvPr/>
        </p:nvSpPr>
        <p:spPr>
          <a:xfrm>
            <a:off x="0" y="63"/>
            <a:ext cx="12290612" cy="6858000"/>
          </a:xfrm>
          <a:custGeom>
            <a:avLst/>
            <a:gdLst/>
            <a:ahLst/>
            <a:cxnLst/>
            <a:rect l="l" t="t" r="r" b="b"/>
            <a:pathLst>
              <a:path w="5937250" h="10287000">
                <a:moveTo>
                  <a:pt x="5569400" y="10286807"/>
                </a:moveTo>
                <a:lnTo>
                  <a:pt x="8993" y="10286807"/>
                </a:lnTo>
                <a:lnTo>
                  <a:pt x="0" y="10286245"/>
                </a:lnTo>
                <a:lnTo>
                  <a:pt x="0" y="561"/>
                </a:lnTo>
                <a:lnTo>
                  <a:pt x="8993" y="0"/>
                </a:lnTo>
                <a:lnTo>
                  <a:pt x="5569400" y="0"/>
                </a:lnTo>
                <a:lnTo>
                  <a:pt x="5615446" y="2874"/>
                </a:lnTo>
                <a:lnTo>
                  <a:pt x="5659810" y="11264"/>
                </a:lnTo>
                <a:lnTo>
                  <a:pt x="5702146" y="24822"/>
                </a:lnTo>
                <a:lnTo>
                  <a:pt x="5742103" y="43199"/>
                </a:lnTo>
                <a:lnTo>
                  <a:pt x="5779334" y="66046"/>
                </a:lnTo>
                <a:lnTo>
                  <a:pt x="5813490" y="93015"/>
                </a:lnTo>
                <a:lnTo>
                  <a:pt x="5844222" y="123757"/>
                </a:lnTo>
                <a:lnTo>
                  <a:pt x="5871183" y="157923"/>
                </a:lnTo>
                <a:lnTo>
                  <a:pt x="5894023" y="195165"/>
                </a:lnTo>
                <a:lnTo>
                  <a:pt x="5912394" y="235135"/>
                </a:lnTo>
                <a:lnTo>
                  <a:pt x="5925948" y="277483"/>
                </a:lnTo>
                <a:lnTo>
                  <a:pt x="5934336" y="321862"/>
                </a:lnTo>
                <a:lnTo>
                  <a:pt x="5937209" y="367922"/>
                </a:lnTo>
                <a:lnTo>
                  <a:pt x="5937209" y="9918885"/>
                </a:lnTo>
                <a:lnTo>
                  <a:pt x="5934336" y="9964945"/>
                </a:lnTo>
                <a:lnTo>
                  <a:pt x="5925948" y="10009323"/>
                </a:lnTo>
                <a:lnTo>
                  <a:pt x="5912394" y="10051671"/>
                </a:lnTo>
                <a:lnTo>
                  <a:pt x="5894023" y="10091641"/>
                </a:lnTo>
                <a:lnTo>
                  <a:pt x="5871183" y="10128883"/>
                </a:lnTo>
                <a:lnTo>
                  <a:pt x="5844222" y="10163050"/>
                </a:lnTo>
                <a:lnTo>
                  <a:pt x="5813490" y="10193791"/>
                </a:lnTo>
                <a:lnTo>
                  <a:pt x="5779334" y="10220760"/>
                </a:lnTo>
                <a:lnTo>
                  <a:pt x="5742103" y="10243607"/>
                </a:lnTo>
                <a:lnTo>
                  <a:pt x="5702146" y="10261984"/>
                </a:lnTo>
                <a:lnTo>
                  <a:pt x="5659810" y="10275542"/>
                </a:lnTo>
                <a:lnTo>
                  <a:pt x="5615446" y="10283932"/>
                </a:lnTo>
                <a:lnTo>
                  <a:pt x="5569400" y="102868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ject 10">
            <a:extLst>
              <a:ext uri="{FF2B5EF4-FFF2-40B4-BE49-F238E27FC236}">
                <a16:creationId xmlns:a16="http://schemas.microsoft.com/office/drawing/2014/main" id="{1636471F-B7C3-0300-EF7F-A5640040A7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615" y="4660082"/>
            <a:ext cx="3244849" cy="1898649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C524972-7C56-2C38-CE7F-AFD43DE08E57}"/>
              </a:ext>
            </a:extLst>
          </p:cNvPr>
          <p:cNvSpPr txBox="1"/>
          <p:nvPr/>
        </p:nvSpPr>
        <p:spPr>
          <a:xfrm>
            <a:off x="4014744" y="1676511"/>
            <a:ext cx="5783680" cy="201390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l" defTabSz="914400" rtl="0" eaLnBrk="1" fontAlgn="auto" latinLnBrk="0" hangingPunct="1">
              <a:lnSpc>
                <a:spcPct val="1077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Formação e desenvolvimento de competências</a:t>
            </a:r>
            <a:endParaRPr kumimoji="0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7573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945" y="957913"/>
            <a:ext cx="9677400" cy="819150"/>
          </a:xfrm>
          <a:custGeom>
            <a:avLst/>
            <a:gdLst/>
            <a:ahLst/>
            <a:cxnLst/>
            <a:rect l="l" t="t" r="r" b="b"/>
            <a:pathLst>
              <a:path w="14516100" h="1228725">
                <a:moveTo>
                  <a:pt x="14284009" y="1228724"/>
                </a:moveTo>
                <a:lnTo>
                  <a:pt x="231653" y="1228724"/>
                </a:lnTo>
                <a:lnTo>
                  <a:pt x="185051" y="1224008"/>
                </a:lnTo>
                <a:lnTo>
                  <a:pt x="141607" y="1210486"/>
                </a:lnTo>
                <a:lnTo>
                  <a:pt x="102262" y="1189099"/>
                </a:lnTo>
                <a:lnTo>
                  <a:pt x="67959" y="1160790"/>
                </a:lnTo>
                <a:lnTo>
                  <a:pt x="39640" y="1126500"/>
                </a:lnTo>
                <a:lnTo>
                  <a:pt x="18245" y="1087170"/>
                </a:lnTo>
                <a:lnTo>
                  <a:pt x="4718" y="1043742"/>
                </a:lnTo>
                <a:lnTo>
                  <a:pt x="0" y="997157"/>
                </a:lnTo>
                <a:lnTo>
                  <a:pt x="0" y="231567"/>
                </a:lnTo>
                <a:lnTo>
                  <a:pt x="4718" y="184982"/>
                </a:lnTo>
                <a:lnTo>
                  <a:pt x="18245" y="141554"/>
                </a:lnTo>
                <a:lnTo>
                  <a:pt x="39640" y="102224"/>
                </a:lnTo>
                <a:lnTo>
                  <a:pt x="67959" y="67934"/>
                </a:lnTo>
                <a:lnTo>
                  <a:pt x="102262" y="39625"/>
                </a:lnTo>
                <a:lnTo>
                  <a:pt x="141607" y="18238"/>
                </a:lnTo>
                <a:lnTo>
                  <a:pt x="185051" y="4716"/>
                </a:lnTo>
                <a:lnTo>
                  <a:pt x="231653" y="0"/>
                </a:lnTo>
                <a:lnTo>
                  <a:pt x="14284009" y="0"/>
                </a:lnTo>
                <a:lnTo>
                  <a:pt x="14330611" y="4716"/>
                </a:lnTo>
                <a:lnTo>
                  <a:pt x="14374056" y="18238"/>
                </a:lnTo>
                <a:lnTo>
                  <a:pt x="14413400" y="39625"/>
                </a:lnTo>
                <a:lnTo>
                  <a:pt x="14447704" y="67934"/>
                </a:lnTo>
                <a:lnTo>
                  <a:pt x="14476023" y="102224"/>
                </a:lnTo>
                <a:lnTo>
                  <a:pt x="14497418" y="141554"/>
                </a:lnTo>
                <a:lnTo>
                  <a:pt x="14510945" y="184982"/>
                </a:lnTo>
                <a:lnTo>
                  <a:pt x="14515664" y="231567"/>
                </a:lnTo>
                <a:lnTo>
                  <a:pt x="14515664" y="997157"/>
                </a:lnTo>
                <a:lnTo>
                  <a:pt x="14510945" y="1043742"/>
                </a:lnTo>
                <a:lnTo>
                  <a:pt x="14497418" y="1087170"/>
                </a:lnTo>
                <a:lnTo>
                  <a:pt x="14476023" y="1126500"/>
                </a:lnTo>
                <a:lnTo>
                  <a:pt x="14447704" y="1160790"/>
                </a:lnTo>
                <a:lnTo>
                  <a:pt x="14413400" y="1189099"/>
                </a:lnTo>
                <a:lnTo>
                  <a:pt x="14374056" y="1210486"/>
                </a:lnTo>
                <a:lnTo>
                  <a:pt x="14330611" y="1224008"/>
                </a:lnTo>
                <a:lnTo>
                  <a:pt x="14284009" y="1228724"/>
                </a:lnTo>
                <a:close/>
              </a:path>
            </a:pathLst>
          </a:custGeom>
          <a:solidFill>
            <a:srgbClr val="B0D8A0">
              <a:alpha val="7097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22943"/>
            <a:ext cx="11425806" cy="887422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>
              <a:spcBef>
                <a:spcPts val="100"/>
              </a:spcBef>
              <a:buSzPts val="3600"/>
            </a:pPr>
            <a:r>
              <a:rPr lang="pt-BR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Formação : Preparação de </a:t>
            </a:r>
            <a:r>
              <a:rPr b="1" kern="1200" spc="20" dirty="0" err="1">
                <a:solidFill>
                  <a:schemeClr val="bg1"/>
                </a:solidFill>
                <a:latin typeface="Roboto"/>
                <a:ea typeface="+mn-ea"/>
                <a:cs typeface="+mn-cs"/>
              </a:rPr>
              <a:t>especialistas</a:t>
            </a:r>
            <a:r>
              <a:rPr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 </a:t>
            </a:r>
            <a:r>
              <a:rPr b="1" kern="1200" spc="20" dirty="0" err="1">
                <a:solidFill>
                  <a:schemeClr val="bg1"/>
                </a:solidFill>
                <a:latin typeface="Roboto"/>
                <a:ea typeface="+mn-ea"/>
                <a:cs typeface="+mn-cs"/>
              </a:rPr>
              <a:t>em</a:t>
            </a:r>
            <a:r>
              <a:rPr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 MFC</a:t>
            </a:r>
            <a:r>
              <a:rPr lang="pt-BR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 e aperfeiçoamento durante Estágio Experimental Remunerado</a:t>
            </a:r>
            <a:endParaRPr b="1" kern="1200" spc="20" dirty="0">
              <a:solidFill>
                <a:schemeClr val="bg1"/>
              </a:solidFill>
              <a:latin typeface="Roboto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1293" y="685801"/>
            <a:ext cx="546099" cy="5460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28132" y="830207"/>
            <a:ext cx="211667" cy="2239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r>
              <a:rPr kumimoji="0" sz="14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45" y="2226197"/>
            <a:ext cx="9677400" cy="819150"/>
          </a:xfrm>
          <a:custGeom>
            <a:avLst/>
            <a:gdLst/>
            <a:ahLst/>
            <a:cxnLst/>
            <a:rect l="l" t="t" r="r" b="b"/>
            <a:pathLst>
              <a:path w="14516100" h="1228725">
                <a:moveTo>
                  <a:pt x="14284009" y="1228724"/>
                </a:moveTo>
                <a:lnTo>
                  <a:pt x="231653" y="1228724"/>
                </a:lnTo>
                <a:lnTo>
                  <a:pt x="185051" y="1224008"/>
                </a:lnTo>
                <a:lnTo>
                  <a:pt x="141607" y="1210486"/>
                </a:lnTo>
                <a:lnTo>
                  <a:pt x="102262" y="1189099"/>
                </a:lnTo>
                <a:lnTo>
                  <a:pt x="67959" y="1160790"/>
                </a:lnTo>
                <a:lnTo>
                  <a:pt x="39640" y="1126500"/>
                </a:lnTo>
                <a:lnTo>
                  <a:pt x="18245" y="1087170"/>
                </a:lnTo>
                <a:lnTo>
                  <a:pt x="4718" y="1043742"/>
                </a:lnTo>
                <a:lnTo>
                  <a:pt x="0" y="997157"/>
                </a:lnTo>
                <a:lnTo>
                  <a:pt x="0" y="231567"/>
                </a:lnTo>
                <a:lnTo>
                  <a:pt x="4718" y="184982"/>
                </a:lnTo>
                <a:lnTo>
                  <a:pt x="18245" y="141554"/>
                </a:lnTo>
                <a:lnTo>
                  <a:pt x="39640" y="102224"/>
                </a:lnTo>
                <a:lnTo>
                  <a:pt x="67959" y="67934"/>
                </a:lnTo>
                <a:lnTo>
                  <a:pt x="102262" y="39625"/>
                </a:lnTo>
                <a:lnTo>
                  <a:pt x="141607" y="18238"/>
                </a:lnTo>
                <a:lnTo>
                  <a:pt x="185051" y="4716"/>
                </a:lnTo>
                <a:lnTo>
                  <a:pt x="231653" y="0"/>
                </a:lnTo>
                <a:lnTo>
                  <a:pt x="14284009" y="0"/>
                </a:lnTo>
                <a:lnTo>
                  <a:pt x="14330611" y="4716"/>
                </a:lnTo>
                <a:lnTo>
                  <a:pt x="14374056" y="18238"/>
                </a:lnTo>
                <a:lnTo>
                  <a:pt x="14413400" y="39625"/>
                </a:lnTo>
                <a:lnTo>
                  <a:pt x="14447704" y="67934"/>
                </a:lnTo>
                <a:lnTo>
                  <a:pt x="14476023" y="102224"/>
                </a:lnTo>
                <a:lnTo>
                  <a:pt x="14497418" y="141554"/>
                </a:lnTo>
                <a:lnTo>
                  <a:pt x="14510945" y="184982"/>
                </a:lnTo>
                <a:lnTo>
                  <a:pt x="14515664" y="231567"/>
                </a:lnTo>
                <a:lnTo>
                  <a:pt x="14515664" y="997157"/>
                </a:lnTo>
                <a:lnTo>
                  <a:pt x="14510945" y="1043742"/>
                </a:lnTo>
                <a:lnTo>
                  <a:pt x="14497418" y="1087170"/>
                </a:lnTo>
                <a:lnTo>
                  <a:pt x="14476023" y="1126500"/>
                </a:lnTo>
                <a:lnTo>
                  <a:pt x="14447704" y="1160790"/>
                </a:lnTo>
                <a:lnTo>
                  <a:pt x="14413400" y="1189099"/>
                </a:lnTo>
                <a:lnTo>
                  <a:pt x="14374056" y="1210486"/>
                </a:lnTo>
                <a:lnTo>
                  <a:pt x="14330611" y="1224008"/>
                </a:lnTo>
                <a:lnTo>
                  <a:pt x="14284009" y="1228724"/>
                </a:lnTo>
                <a:close/>
              </a:path>
            </a:pathLst>
          </a:custGeom>
          <a:solidFill>
            <a:srgbClr val="B0D8A0">
              <a:alpha val="7097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8234" y="3536950"/>
            <a:ext cx="9677400" cy="819150"/>
          </a:xfrm>
          <a:custGeom>
            <a:avLst/>
            <a:gdLst/>
            <a:ahLst/>
            <a:cxnLst/>
            <a:rect l="l" t="t" r="r" b="b"/>
            <a:pathLst>
              <a:path w="14516100" h="1228725">
                <a:moveTo>
                  <a:pt x="14284009" y="1228724"/>
                </a:moveTo>
                <a:lnTo>
                  <a:pt x="231653" y="1228724"/>
                </a:lnTo>
                <a:lnTo>
                  <a:pt x="185051" y="1224008"/>
                </a:lnTo>
                <a:lnTo>
                  <a:pt x="141607" y="1210486"/>
                </a:lnTo>
                <a:lnTo>
                  <a:pt x="102262" y="1189099"/>
                </a:lnTo>
                <a:lnTo>
                  <a:pt x="67959" y="1160790"/>
                </a:lnTo>
                <a:lnTo>
                  <a:pt x="39640" y="1126500"/>
                </a:lnTo>
                <a:lnTo>
                  <a:pt x="18245" y="1087170"/>
                </a:lnTo>
                <a:lnTo>
                  <a:pt x="4718" y="1043742"/>
                </a:lnTo>
                <a:lnTo>
                  <a:pt x="0" y="997157"/>
                </a:lnTo>
                <a:lnTo>
                  <a:pt x="0" y="231567"/>
                </a:lnTo>
                <a:lnTo>
                  <a:pt x="4718" y="184982"/>
                </a:lnTo>
                <a:lnTo>
                  <a:pt x="18245" y="141554"/>
                </a:lnTo>
                <a:lnTo>
                  <a:pt x="39640" y="102224"/>
                </a:lnTo>
                <a:lnTo>
                  <a:pt x="67959" y="67934"/>
                </a:lnTo>
                <a:lnTo>
                  <a:pt x="102262" y="39625"/>
                </a:lnTo>
                <a:lnTo>
                  <a:pt x="141607" y="18238"/>
                </a:lnTo>
                <a:lnTo>
                  <a:pt x="185051" y="4716"/>
                </a:lnTo>
                <a:lnTo>
                  <a:pt x="231653" y="0"/>
                </a:lnTo>
                <a:lnTo>
                  <a:pt x="14284009" y="0"/>
                </a:lnTo>
                <a:lnTo>
                  <a:pt x="14330611" y="4716"/>
                </a:lnTo>
                <a:lnTo>
                  <a:pt x="14374056" y="18238"/>
                </a:lnTo>
                <a:lnTo>
                  <a:pt x="14413400" y="39625"/>
                </a:lnTo>
                <a:lnTo>
                  <a:pt x="14447704" y="67934"/>
                </a:lnTo>
                <a:lnTo>
                  <a:pt x="14476023" y="102224"/>
                </a:lnTo>
                <a:lnTo>
                  <a:pt x="14497418" y="141554"/>
                </a:lnTo>
                <a:lnTo>
                  <a:pt x="14510945" y="184982"/>
                </a:lnTo>
                <a:lnTo>
                  <a:pt x="14515664" y="231567"/>
                </a:lnTo>
                <a:lnTo>
                  <a:pt x="14515664" y="997157"/>
                </a:lnTo>
                <a:lnTo>
                  <a:pt x="14510945" y="1043742"/>
                </a:lnTo>
                <a:lnTo>
                  <a:pt x="14497418" y="1087170"/>
                </a:lnTo>
                <a:lnTo>
                  <a:pt x="14476023" y="1126500"/>
                </a:lnTo>
                <a:lnTo>
                  <a:pt x="14447704" y="1160790"/>
                </a:lnTo>
                <a:lnTo>
                  <a:pt x="14413400" y="1189099"/>
                </a:lnTo>
                <a:lnTo>
                  <a:pt x="14374056" y="1210486"/>
                </a:lnTo>
                <a:lnTo>
                  <a:pt x="14330611" y="1224008"/>
                </a:lnTo>
                <a:lnTo>
                  <a:pt x="14284009" y="1228724"/>
                </a:lnTo>
                <a:close/>
              </a:path>
            </a:pathLst>
          </a:custGeom>
          <a:solidFill>
            <a:srgbClr val="B0D8A0">
              <a:alpha val="7097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4540" y="1237064"/>
            <a:ext cx="6942920" cy="337312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0" marR="231575" lvl="0" indent="0" algn="ctr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40 </a:t>
            </a:r>
            <a:r>
              <a:rPr kumimoji="0" lang="pt-BR" sz="1700" b="1" i="0" u="none" strike="noStrike" kern="1200" cap="none" spc="-5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hs</a:t>
            </a:r>
            <a:r>
              <a:rPr kumimoji="0" lang="pt-BR" sz="1700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assistenciais + </a:t>
            </a:r>
            <a:r>
              <a:rPr kumimoji="0" sz="1700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20</a:t>
            </a:r>
            <a:r>
              <a:rPr kumimoji="0" sz="17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h</a:t>
            </a:r>
            <a:r>
              <a:rPr kumimoji="0" sz="1700" b="1" i="0" u="none" strike="noStrike" kern="1200" cap="none" spc="-10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700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700" b="1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700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700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700" b="1" i="0" u="none" strike="noStrike" kern="1200" cap="none" spc="-6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700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ai</a:t>
            </a:r>
            <a:r>
              <a:rPr kumimoji="0" sz="17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700" b="1" i="0" u="none" strike="noStrike" kern="1200" cap="none" spc="-10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700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700" b="1" i="0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700" b="1" i="0" u="none" strike="noStrike" kern="1200" cap="none" spc="-10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700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700" b="1" i="0" u="none" strike="noStrike" kern="1200" cap="none" spc="-7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700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700" b="1" i="0" u="none" strike="noStrike" kern="1200" cap="none" spc="-6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</a:t>
            </a:r>
            <a:r>
              <a:rPr kumimoji="0" sz="1700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idad</a:t>
            </a:r>
            <a:r>
              <a:rPr kumimoji="0" sz="1700" b="1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7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700" b="1" i="0" u="none" strike="noStrike" kern="1200" cap="none" spc="-10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700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7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700" b="1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-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Curso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633" b="1" i="0" u="none" strike="noStrike" kern="1200" cap="none" spc="-9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formação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realizado</a:t>
            </a:r>
            <a:r>
              <a:rPr kumimoji="0" sz="1633" b="1" i="0" u="none" strike="noStrike" kern="1200" cap="none" spc="-9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por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Instituição</a:t>
            </a:r>
            <a:r>
              <a:rPr kumimoji="0" sz="1633" b="1" i="0" u="none" strike="noStrike" kern="1200" cap="none" spc="-9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633" b="1" i="0" u="none" strike="noStrike" kern="1200" cap="none" spc="-9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Ensino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3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parceira</a:t>
            </a:r>
            <a:endParaRPr kumimoji="0" lang="pt-BR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33" b="1" i="0" u="none" strike="noStrike" kern="1200" cap="none" spc="23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33" b="1" i="0" u="none" strike="noStrike" kern="1200" cap="none" spc="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                       </a:t>
            </a:r>
            <a:r>
              <a:rPr kumimoji="0" sz="1633" b="1" i="0" u="none" strike="noStrike" kern="1200" cap="none" spc="2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6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33" b="1" i="0" u="none" strike="noStrike" kern="1200" cap="none" spc="-7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4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5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ad</a:t>
            </a:r>
            <a:r>
              <a:rPr kumimoji="0" sz="1633" b="1" i="0" u="none" strike="noStrike" kern="1200" cap="none" spc="-2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ê</a:t>
            </a:r>
            <a:r>
              <a:rPr kumimoji="0" sz="1633" b="1" i="0" u="none" strike="noStrike" kern="1200" cap="none" spc="-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33" b="1" i="0" u="none" strike="noStrike" kern="1200" cap="none" spc="-5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4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pt-BR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+ Tutoria Clínica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endParaRPr kumimoji="0" lang="pt-BR" sz="1633" b="1" i="0" u="none" strike="noStrike" kern="1200" cap="none" spc="-3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1720936" marR="1792906" lvl="0" indent="77897" algn="l" defTabSz="914400" rtl="0" eaLnBrk="1" fontAlgn="auto" latinLnBrk="0" hangingPunct="1">
              <a:lnSpc>
                <a:spcPts val="5227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6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</a:t>
            </a:r>
            <a:r>
              <a:rPr kumimoji="0" sz="1633" b="1" i="0" u="none" strike="noStrike" kern="1200" cap="none" spc="-5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alia</a:t>
            </a:r>
            <a:r>
              <a:rPr kumimoji="0" sz="1633" b="1" i="0" u="none" strike="noStrike" kern="1200" cap="none" spc="-4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ç</a:t>
            </a:r>
            <a:r>
              <a:rPr kumimoji="0" sz="1633" b="1" i="0" u="none" strike="noStrike" kern="1200" cap="none" spc="-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õ</a:t>
            </a:r>
            <a:r>
              <a:rPr kumimoji="0" sz="1633" b="1" i="0" u="none" strike="noStrike" kern="1200" cap="none" spc="-2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lang="pt-BR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2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33" b="1" i="0" u="none" strike="noStrike" kern="1200" cap="none" spc="-2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5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7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ai</a:t>
            </a:r>
            <a:r>
              <a:rPr kumimoji="0" sz="1633" b="1" i="0" u="none" strike="noStrike" kern="1200" cap="none" spc="-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endParaRPr kumimoji="0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994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-3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Trabalho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Conclusão: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intervenção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em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indicadores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UBS</a:t>
            </a:r>
            <a:endParaRPr kumimoji="0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607090" marR="0" lvl="0" indent="0" algn="l" defTabSz="914400" rtl="0" eaLnBrk="1" fontAlgn="auto" latinLnBrk="0" hangingPunct="1">
              <a:lnSpc>
                <a:spcPct val="10000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-4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6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al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: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la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ç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ã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33" b="1" i="0" u="none" strike="noStrike" kern="1200" cap="none" spc="-6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</a:t>
            </a:r>
            <a:r>
              <a:rPr kumimoji="0" sz="1633" b="1" i="0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(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4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ss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rr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)</a:t>
            </a:r>
            <a:endParaRPr kumimoji="0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4060" y="5538343"/>
            <a:ext cx="3295650" cy="819150"/>
          </a:xfrm>
          <a:custGeom>
            <a:avLst/>
            <a:gdLst/>
            <a:ahLst/>
            <a:cxnLst/>
            <a:rect l="l" t="t" r="r" b="b"/>
            <a:pathLst>
              <a:path w="4943475" h="1228725">
                <a:moveTo>
                  <a:pt x="4711631" y="1228724"/>
                </a:moveTo>
                <a:lnTo>
                  <a:pt x="231819" y="1228724"/>
                </a:lnTo>
                <a:lnTo>
                  <a:pt x="185183" y="1224008"/>
                </a:lnTo>
                <a:lnTo>
                  <a:pt x="141708" y="1210486"/>
                </a:lnTo>
                <a:lnTo>
                  <a:pt x="102335" y="1189099"/>
                </a:lnTo>
                <a:lnTo>
                  <a:pt x="68008" y="1160790"/>
                </a:lnTo>
                <a:lnTo>
                  <a:pt x="39668" y="1126500"/>
                </a:lnTo>
                <a:lnTo>
                  <a:pt x="18258" y="1087170"/>
                </a:lnTo>
                <a:lnTo>
                  <a:pt x="4721" y="1043742"/>
                </a:lnTo>
                <a:lnTo>
                  <a:pt x="0" y="997157"/>
                </a:lnTo>
                <a:lnTo>
                  <a:pt x="0" y="231567"/>
                </a:lnTo>
                <a:lnTo>
                  <a:pt x="4721" y="184982"/>
                </a:lnTo>
                <a:lnTo>
                  <a:pt x="18258" y="141554"/>
                </a:lnTo>
                <a:lnTo>
                  <a:pt x="39668" y="102224"/>
                </a:lnTo>
                <a:lnTo>
                  <a:pt x="68008" y="67934"/>
                </a:lnTo>
                <a:lnTo>
                  <a:pt x="102335" y="39625"/>
                </a:lnTo>
                <a:lnTo>
                  <a:pt x="141708" y="18238"/>
                </a:lnTo>
                <a:lnTo>
                  <a:pt x="185183" y="4716"/>
                </a:lnTo>
                <a:lnTo>
                  <a:pt x="231819" y="0"/>
                </a:lnTo>
                <a:lnTo>
                  <a:pt x="4711631" y="0"/>
                </a:lnTo>
                <a:lnTo>
                  <a:pt x="4758267" y="4716"/>
                </a:lnTo>
                <a:lnTo>
                  <a:pt x="4801742" y="18238"/>
                </a:lnTo>
                <a:lnTo>
                  <a:pt x="4841115" y="39625"/>
                </a:lnTo>
                <a:lnTo>
                  <a:pt x="4875442" y="67934"/>
                </a:lnTo>
                <a:lnTo>
                  <a:pt x="4903782" y="102224"/>
                </a:lnTo>
                <a:lnTo>
                  <a:pt x="4925191" y="141554"/>
                </a:lnTo>
                <a:lnTo>
                  <a:pt x="4938728" y="184982"/>
                </a:lnTo>
                <a:lnTo>
                  <a:pt x="4943450" y="231567"/>
                </a:lnTo>
                <a:lnTo>
                  <a:pt x="4943450" y="997157"/>
                </a:lnTo>
                <a:lnTo>
                  <a:pt x="4938728" y="1043742"/>
                </a:lnTo>
                <a:lnTo>
                  <a:pt x="4925191" y="1087170"/>
                </a:lnTo>
                <a:lnTo>
                  <a:pt x="4903782" y="1126500"/>
                </a:lnTo>
                <a:lnTo>
                  <a:pt x="4875442" y="1160790"/>
                </a:lnTo>
                <a:lnTo>
                  <a:pt x="4841115" y="1189099"/>
                </a:lnTo>
                <a:lnTo>
                  <a:pt x="4801742" y="1210486"/>
                </a:lnTo>
                <a:lnTo>
                  <a:pt x="4758267" y="1224008"/>
                </a:lnTo>
                <a:lnTo>
                  <a:pt x="4711631" y="1228724"/>
                </a:lnTo>
                <a:close/>
              </a:path>
            </a:pathLst>
          </a:custGeom>
          <a:solidFill>
            <a:srgbClr val="FFBD58">
              <a:alpha val="7097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773" y="5650891"/>
            <a:ext cx="2607310" cy="53145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739600" marR="3387" lvl="0" indent="-731557" algn="l" defTabSz="914400" rtl="0" eaLnBrk="1" fontAlgn="auto" latinLnBrk="0" hangingPunct="1">
              <a:lnSpc>
                <a:spcPct val="1071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U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</a:t>
            </a:r>
            <a:r>
              <a:rPr kumimoji="0" sz="1633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lsis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  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idad</a:t>
            </a:r>
            <a:r>
              <a:rPr kumimoji="0" sz="1633" b="1" i="0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endParaRPr kumimoji="0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4307" y="5104356"/>
            <a:ext cx="1292859" cy="2598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23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lí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08037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endParaRPr kumimoji="0" sz="16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22340" y="4963609"/>
            <a:ext cx="5937250" cy="1803823"/>
          </a:xfrm>
          <a:custGeom>
            <a:avLst/>
            <a:gdLst/>
            <a:ahLst/>
            <a:cxnLst/>
            <a:rect l="l" t="t" r="r" b="b"/>
            <a:pathLst>
              <a:path w="8905875" h="2705734">
                <a:moveTo>
                  <a:pt x="4943449" y="231571"/>
                </a:moveTo>
                <a:lnTo>
                  <a:pt x="4938725" y="184988"/>
                </a:lnTo>
                <a:lnTo>
                  <a:pt x="4925199" y="141554"/>
                </a:lnTo>
                <a:lnTo>
                  <a:pt x="4903787" y="102222"/>
                </a:lnTo>
                <a:lnTo>
                  <a:pt x="4875441" y="67932"/>
                </a:lnTo>
                <a:lnTo>
                  <a:pt x="4841113" y="39624"/>
                </a:lnTo>
                <a:lnTo>
                  <a:pt x="4801743" y="18237"/>
                </a:lnTo>
                <a:lnTo>
                  <a:pt x="4758271" y="4711"/>
                </a:lnTo>
                <a:lnTo>
                  <a:pt x="4711636" y="0"/>
                </a:lnTo>
                <a:lnTo>
                  <a:pt x="231825" y="0"/>
                </a:lnTo>
                <a:lnTo>
                  <a:pt x="185191" y="4711"/>
                </a:lnTo>
                <a:lnTo>
                  <a:pt x="141706" y="18237"/>
                </a:lnTo>
                <a:lnTo>
                  <a:pt x="102336" y="39624"/>
                </a:lnTo>
                <a:lnTo>
                  <a:pt x="68008" y="67932"/>
                </a:lnTo>
                <a:lnTo>
                  <a:pt x="39674" y="102222"/>
                </a:lnTo>
                <a:lnTo>
                  <a:pt x="18262" y="141554"/>
                </a:lnTo>
                <a:lnTo>
                  <a:pt x="4724" y="184988"/>
                </a:lnTo>
                <a:lnTo>
                  <a:pt x="0" y="231571"/>
                </a:lnTo>
                <a:lnTo>
                  <a:pt x="0" y="997153"/>
                </a:lnTo>
                <a:lnTo>
                  <a:pt x="4724" y="1043736"/>
                </a:lnTo>
                <a:lnTo>
                  <a:pt x="18262" y="1087170"/>
                </a:lnTo>
                <a:lnTo>
                  <a:pt x="39674" y="1126502"/>
                </a:lnTo>
                <a:lnTo>
                  <a:pt x="68008" y="1160792"/>
                </a:lnTo>
                <a:lnTo>
                  <a:pt x="102336" y="1189101"/>
                </a:lnTo>
                <a:lnTo>
                  <a:pt x="141706" y="1210487"/>
                </a:lnTo>
                <a:lnTo>
                  <a:pt x="185191" y="1224013"/>
                </a:lnTo>
                <a:lnTo>
                  <a:pt x="231825" y="1228725"/>
                </a:lnTo>
                <a:lnTo>
                  <a:pt x="4711636" y="1228725"/>
                </a:lnTo>
                <a:lnTo>
                  <a:pt x="4758271" y="1224013"/>
                </a:lnTo>
                <a:lnTo>
                  <a:pt x="4801743" y="1210487"/>
                </a:lnTo>
                <a:lnTo>
                  <a:pt x="4841113" y="1189101"/>
                </a:lnTo>
                <a:lnTo>
                  <a:pt x="4875441" y="1160792"/>
                </a:lnTo>
                <a:lnTo>
                  <a:pt x="4903787" y="1126502"/>
                </a:lnTo>
                <a:lnTo>
                  <a:pt x="4925199" y="1087170"/>
                </a:lnTo>
                <a:lnTo>
                  <a:pt x="4938725" y="1043736"/>
                </a:lnTo>
                <a:lnTo>
                  <a:pt x="4943449" y="997153"/>
                </a:lnTo>
                <a:lnTo>
                  <a:pt x="4943449" y="231571"/>
                </a:lnTo>
                <a:close/>
              </a:path>
              <a:path w="8905875" h="2705734">
                <a:moveTo>
                  <a:pt x="8905748" y="1708277"/>
                </a:moveTo>
                <a:lnTo>
                  <a:pt x="8901024" y="1661693"/>
                </a:lnTo>
                <a:lnTo>
                  <a:pt x="8887498" y="1618272"/>
                </a:lnTo>
                <a:lnTo>
                  <a:pt x="8866124" y="1578940"/>
                </a:lnTo>
                <a:lnTo>
                  <a:pt x="8837816" y="1544650"/>
                </a:lnTo>
                <a:lnTo>
                  <a:pt x="8803526" y="1516341"/>
                </a:lnTo>
                <a:lnTo>
                  <a:pt x="8764194" y="1494955"/>
                </a:lnTo>
                <a:lnTo>
                  <a:pt x="8720760" y="1481429"/>
                </a:lnTo>
                <a:lnTo>
                  <a:pt x="8674176" y="1476717"/>
                </a:lnTo>
                <a:lnTo>
                  <a:pt x="231673" y="1476717"/>
                </a:lnTo>
                <a:lnTo>
                  <a:pt x="185089" y="1481429"/>
                </a:lnTo>
                <a:lnTo>
                  <a:pt x="141668" y="1494955"/>
                </a:lnTo>
                <a:lnTo>
                  <a:pt x="102336" y="1516341"/>
                </a:lnTo>
                <a:lnTo>
                  <a:pt x="68046" y="1544650"/>
                </a:lnTo>
                <a:lnTo>
                  <a:pt x="39738" y="1578940"/>
                </a:lnTo>
                <a:lnTo>
                  <a:pt x="18351" y="1618272"/>
                </a:lnTo>
                <a:lnTo>
                  <a:pt x="4826" y="1661693"/>
                </a:lnTo>
                <a:lnTo>
                  <a:pt x="114" y="1708277"/>
                </a:lnTo>
                <a:lnTo>
                  <a:pt x="114" y="2473871"/>
                </a:lnTo>
                <a:lnTo>
                  <a:pt x="4826" y="2520454"/>
                </a:lnTo>
                <a:lnTo>
                  <a:pt x="18351" y="2563888"/>
                </a:lnTo>
                <a:lnTo>
                  <a:pt x="39738" y="2603220"/>
                </a:lnTo>
                <a:lnTo>
                  <a:pt x="68046" y="2637510"/>
                </a:lnTo>
                <a:lnTo>
                  <a:pt x="102336" y="2665819"/>
                </a:lnTo>
                <a:lnTo>
                  <a:pt x="141668" y="2687205"/>
                </a:lnTo>
                <a:lnTo>
                  <a:pt x="185089" y="2700718"/>
                </a:lnTo>
                <a:lnTo>
                  <a:pt x="231673" y="2705443"/>
                </a:lnTo>
                <a:lnTo>
                  <a:pt x="8674176" y="2705443"/>
                </a:lnTo>
                <a:lnTo>
                  <a:pt x="8720760" y="2700718"/>
                </a:lnTo>
                <a:lnTo>
                  <a:pt x="8764194" y="2687205"/>
                </a:lnTo>
                <a:lnTo>
                  <a:pt x="8803526" y="2665819"/>
                </a:lnTo>
                <a:lnTo>
                  <a:pt x="8837816" y="2637510"/>
                </a:lnTo>
                <a:lnTo>
                  <a:pt x="8866124" y="2603220"/>
                </a:lnTo>
                <a:lnTo>
                  <a:pt x="8887498" y="2563888"/>
                </a:lnTo>
                <a:lnTo>
                  <a:pt x="8901024" y="2520454"/>
                </a:lnTo>
                <a:lnTo>
                  <a:pt x="8905748" y="2473871"/>
                </a:lnTo>
                <a:lnTo>
                  <a:pt x="8905748" y="1708277"/>
                </a:lnTo>
                <a:close/>
              </a:path>
            </a:pathLst>
          </a:custGeom>
          <a:solidFill>
            <a:srgbClr val="008037">
              <a:alpha val="7097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8088" y="5086524"/>
            <a:ext cx="2187286" cy="541901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2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ia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endParaRPr kumimoji="0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9751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1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"ombro</a:t>
            </a:r>
            <a:r>
              <a:rPr kumimoji="0" sz="1633" b="1" i="1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 </a:t>
            </a:r>
            <a:r>
              <a:rPr kumimoji="0" sz="1633" b="1" i="1" u="none" strike="noStrike" kern="1200" cap="none" spc="9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a</a:t>
            </a:r>
            <a:r>
              <a:rPr kumimoji="0" sz="1633" b="1" i="1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 </a:t>
            </a:r>
            <a:r>
              <a:rPr kumimoji="0" sz="1633" b="1" i="1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ombro"</a:t>
            </a:r>
            <a:endParaRPr kumimoji="0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n"/>
              <a:ea typeface="+mn-ea"/>
              <a:cs typeface="Roboto C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8412" y="5927279"/>
            <a:ext cx="5747597" cy="800690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1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-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ia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endParaRPr kumimoji="0" sz="16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044" marR="3387" lvl="0" indent="0" algn="ctr" defTabSz="914400" rtl="0" eaLnBrk="1" fontAlgn="auto" latinLnBrk="0" hangingPunct="1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Bolsista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3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sai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eSF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633" b="1" i="0" u="none" strike="noStrike" kern="1200" cap="none" spc="-9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origem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3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para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acompanhar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9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tutor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na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UBS</a:t>
            </a:r>
            <a:r>
              <a:rPr kumimoji="0" sz="1633" b="1" i="0" u="none" strike="noStrike" kern="1200" cap="none" spc="-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 </a:t>
            </a:r>
            <a:r>
              <a:rPr kumimoji="0" sz="1633" b="1" i="0" u="none" strike="noStrike" kern="1200" cap="none" spc="-3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ad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6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0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dia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í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33" b="1" i="0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33" b="1" i="0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33" b="1" i="0" u="none" strike="noStrike" kern="1200" cap="none" spc="-7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33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</a:t>
            </a:r>
            <a:r>
              <a:rPr kumimoji="0" sz="1633" b="1" i="0" u="none" strike="noStrike" kern="1200" cap="none" spc="-5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idad</a:t>
            </a:r>
            <a:r>
              <a:rPr kumimoji="0" sz="1633" b="1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33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endParaRPr kumimoji="0" sz="16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77494" y="5360039"/>
            <a:ext cx="2049357" cy="1095163"/>
            <a:chOff x="5516241" y="8040058"/>
            <a:chExt cx="3074035" cy="1642745"/>
          </a:xfrm>
        </p:grpSpPr>
        <p:sp>
          <p:nvSpPr>
            <p:cNvPr id="16" name="object 16"/>
            <p:cNvSpPr/>
            <p:nvPr/>
          </p:nvSpPr>
          <p:spPr>
            <a:xfrm>
              <a:off x="5553820" y="8106422"/>
              <a:ext cx="2999740" cy="962660"/>
            </a:xfrm>
            <a:custGeom>
              <a:avLst/>
              <a:gdLst/>
              <a:ahLst/>
              <a:cxnLst/>
              <a:rect l="l" t="t" r="r" b="b"/>
              <a:pathLst>
                <a:path w="2999740" h="962659">
                  <a:moveTo>
                    <a:pt x="0" y="962342"/>
                  </a:moveTo>
                  <a:lnTo>
                    <a:pt x="2999739" y="0"/>
                  </a:lnTo>
                </a:path>
              </a:pathLst>
            </a:custGeom>
            <a:ln w="47630">
              <a:solidFill>
                <a:srgbClr val="0434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452270" y="8063893"/>
              <a:ext cx="113030" cy="136525"/>
            </a:xfrm>
            <a:custGeom>
              <a:avLst/>
              <a:gdLst/>
              <a:ahLst/>
              <a:cxnLst/>
              <a:rect l="l" t="t" r="r" b="b"/>
              <a:pathLst>
                <a:path w="113029" h="136525">
                  <a:moveTo>
                    <a:pt x="0" y="0"/>
                  </a:moveTo>
                  <a:lnTo>
                    <a:pt x="112641" y="38887"/>
                  </a:lnTo>
                  <a:lnTo>
                    <a:pt x="43644" y="136045"/>
                  </a:lnTo>
                </a:path>
              </a:pathLst>
            </a:custGeom>
            <a:ln w="47663">
              <a:solidFill>
                <a:srgbClr val="0434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540054" y="9102615"/>
              <a:ext cx="3014345" cy="499109"/>
            </a:xfrm>
            <a:custGeom>
              <a:avLst/>
              <a:gdLst/>
              <a:ahLst/>
              <a:cxnLst/>
              <a:rect l="l" t="t" r="r" b="b"/>
              <a:pathLst>
                <a:path w="3014345" h="499109">
                  <a:moveTo>
                    <a:pt x="0" y="0"/>
                  </a:moveTo>
                  <a:lnTo>
                    <a:pt x="3014181" y="498968"/>
                  </a:lnTo>
                </a:path>
              </a:pathLst>
            </a:custGeom>
            <a:ln w="47624">
              <a:solidFill>
                <a:srgbClr val="0434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460379" y="9517500"/>
              <a:ext cx="106045" cy="140970"/>
            </a:xfrm>
            <a:custGeom>
              <a:avLst/>
              <a:gdLst/>
              <a:ahLst/>
              <a:cxnLst/>
              <a:rect l="l" t="t" r="r" b="b"/>
              <a:pathLst>
                <a:path w="106045" h="140970">
                  <a:moveTo>
                    <a:pt x="23334" y="0"/>
                  </a:moveTo>
                  <a:lnTo>
                    <a:pt x="105597" y="86027"/>
                  </a:lnTo>
                  <a:lnTo>
                    <a:pt x="0" y="140956"/>
                  </a:lnTo>
                </a:path>
              </a:pathLst>
            </a:custGeom>
            <a:ln w="47611">
              <a:solidFill>
                <a:srgbClr val="04343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/>
        </p:nvSpPr>
        <p:spPr>
          <a:xfrm>
            <a:off x="2775618" y="128400"/>
            <a:ext cx="7874453" cy="61551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ACOMPANHAMENTO E AVALIAÇÃO PROFISSIONAL</a:t>
            </a:r>
            <a:endParaRPr kumimoji="0" sz="37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" name="Google Shape;5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085" y="1028701"/>
            <a:ext cx="6401100" cy="4657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C887F-C160-1578-6332-177486B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B3CFA-8790-CF09-F59A-1A23D360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223BAB2-C863-B2B0-569A-ABFFC2367BCB}"/>
              </a:ext>
            </a:extLst>
          </p:cNvPr>
          <p:cNvSpPr/>
          <p:nvPr/>
        </p:nvSpPr>
        <p:spPr>
          <a:xfrm>
            <a:off x="0" y="63"/>
            <a:ext cx="12290612" cy="6858000"/>
          </a:xfrm>
          <a:custGeom>
            <a:avLst/>
            <a:gdLst/>
            <a:ahLst/>
            <a:cxnLst/>
            <a:rect l="l" t="t" r="r" b="b"/>
            <a:pathLst>
              <a:path w="5937250" h="10287000">
                <a:moveTo>
                  <a:pt x="5569400" y="10286807"/>
                </a:moveTo>
                <a:lnTo>
                  <a:pt x="8993" y="10286807"/>
                </a:lnTo>
                <a:lnTo>
                  <a:pt x="0" y="10286245"/>
                </a:lnTo>
                <a:lnTo>
                  <a:pt x="0" y="561"/>
                </a:lnTo>
                <a:lnTo>
                  <a:pt x="8993" y="0"/>
                </a:lnTo>
                <a:lnTo>
                  <a:pt x="5569400" y="0"/>
                </a:lnTo>
                <a:lnTo>
                  <a:pt x="5615446" y="2874"/>
                </a:lnTo>
                <a:lnTo>
                  <a:pt x="5659810" y="11264"/>
                </a:lnTo>
                <a:lnTo>
                  <a:pt x="5702146" y="24822"/>
                </a:lnTo>
                <a:lnTo>
                  <a:pt x="5742103" y="43199"/>
                </a:lnTo>
                <a:lnTo>
                  <a:pt x="5779334" y="66046"/>
                </a:lnTo>
                <a:lnTo>
                  <a:pt x="5813490" y="93015"/>
                </a:lnTo>
                <a:lnTo>
                  <a:pt x="5844222" y="123757"/>
                </a:lnTo>
                <a:lnTo>
                  <a:pt x="5871183" y="157923"/>
                </a:lnTo>
                <a:lnTo>
                  <a:pt x="5894023" y="195165"/>
                </a:lnTo>
                <a:lnTo>
                  <a:pt x="5912394" y="235135"/>
                </a:lnTo>
                <a:lnTo>
                  <a:pt x="5925948" y="277483"/>
                </a:lnTo>
                <a:lnTo>
                  <a:pt x="5934336" y="321862"/>
                </a:lnTo>
                <a:lnTo>
                  <a:pt x="5937209" y="367922"/>
                </a:lnTo>
                <a:lnTo>
                  <a:pt x="5937209" y="9918885"/>
                </a:lnTo>
                <a:lnTo>
                  <a:pt x="5934336" y="9964945"/>
                </a:lnTo>
                <a:lnTo>
                  <a:pt x="5925948" y="10009323"/>
                </a:lnTo>
                <a:lnTo>
                  <a:pt x="5912394" y="10051671"/>
                </a:lnTo>
                <a:lnTo>
                  <a:pt x="5894023" y="10091641"/>
                </a:lnTo>
                <a:lnTo>
                  <a:pt x="5871183" y="10128883"/>
                </a:lnTo>
                <a:lnTo>
                  <a:pt x="5844222" y="10163050"/>
                </a:lnTo>
                <a:lnTo>
                  <a:pt x="5813490" y="10193791"/>
                </a:lnTo>
                <a:lnTo>
                  <a:pt x="5779334" y="10220760"/>
                </a:lnTo>
                <a:lnTo>
                  <a:pt x="5742103" y="10243607"/>
                </a:lnTo>
                <a:lnTo>
                  <a:pt x="5702146" y="10261984"/>
                </a:lnTo>
                <a:lnTo>
                  <a:pt x="5659810" y="10275542"/>
                </a:lnTo>
                <a:lnTo>
                  <a:pt x="5615446" y="10283932"/>
                </a:lnTo>
                <a:lnTo>
                  <a:pt x="5569400" y="102868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ject 10">
            <a:extLst>
              <a:ext uri="{FF2B5EF4-FFF2-40B4-BE49-F238E27FC236}">
                <a16:creationId xmlns:a16="http://schemas.microsoft.com/office/drawing/2014/main" id="{1636471F-B7C3-0300-EF7F-A5640040A7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615" y="4660082"/>
            <a:ext cx="3244849" cy="1898649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C524972-7C56-2C38-CE7F-AFD43DE08E57}"/>
              </a:ext>
            </a:extLst>
          </p:cNvPr>
          <p:cNvSpPr txBox="1"/>
          <p:nvPr/>
        </p:nvSpPr>
        <p:spPr>
          <a:xfrm>
            <a:off x="4014744" y="1676511"/>
            <a:ext cx="5783680" cy="133250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l" defTabSz="914400" rtl="0" eaLnBrk="1" fontAlgn="auto" latinLnBrk="0" hangingPunct="1">
              <a:lnSpc>
                <a:spcPct val="1077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Carreira e compromisso com resultados</a:t>
            </a:r>
            <a:endParaRPr kumimoji="0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8735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38080" y="365040"/>
            <a:ext cx="10515240" cy="7248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1" i="0" u="sng" strike="noStrike" kern="1200" cap="none" spc="-1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Espaço Reservado para Texto 2"/>
          <p:cNvSpPr txBox="1">
            <a:spLocks/>
          </p:cNvSpPr>
          <p:nvPr/>
        </p:nvSpPr>
        <p:spPr>
          <a:xfrm>
            <a:off x="164486" y="804333"/>
            <a:ext cx="11491107" cy="60536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510403B-71A5-4CB2-A886-B622443ECB97}"/>
              </a:ext>
            </a:extLst>
          </p:cNvPr>
          <p:cNvGraphicFramePr>
            <a:graphicFrameLocks noGrp="1"/>
          </p:cNvGraphicFramePr>
          <p:nvPr/>
        </p:nvGraphicFramePr>
        <p:xfrm>
          <a:off x="382148" y="821575"/>
          <a:ext cx="9193425" cy="5031712"/>
        </p:xfrm>
        <a:graphic>
          <a:graphicData uri="http://schemas.openxmlformats.org/drawingml/2006/table">
            <a:tbl>
              <a:tblPr/>
              <a:tblGrid>
                <a:gridCol w="6383048">
                  <a:extLst>
                    <a:ext uri="{9D8B030D-6E8A-4147-A177-3AD203B41FA5}">
                      <a16:colId xmlns:a16="http://schemas.microsoft.com/office/drawing/2014/main" val="309943185"/>
                    </a:ext>
                  </a:extLst>
                </a:gridCol>
                <a:gridCol w="2810377">
                  <a:extLst>
                    <a:ext uri="{9D8B030D-6E8A-4147-A177-3AD203B41FA5}">
                      <a16:colId xmlns:a16="http://schemas.microsoft.com/office/drawing/2014/main" val="2862157846"/>
                    </a:ext>
                  </a:extLst>
                </a:gridCol>
              </a:tblGrid>
              <a:tr h="2436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MÉDICO DE FAMÍLIA E COMUNIDADE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656687"/>
                  </a:ext>
                </a:extLst>
              </a:tr>
              <a:tr h="2436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PRÉ-REQUISITOS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477621"/>
                  </a:ext>
                </a:extLst>
              </a:tr>
              <a:tr h="2192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Avaliar, tratar e contribuir com a prevenção de condições médicas mais comuns e frequentes na Atenção Primária à Saúde, assim como encaminhar e acompanhar as condições que requeiram o referenciamento para outros pontos de atenção, responsabilizando-se pelas pessoas e fortalecendo o  a efetividade da atenção.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CRM ativo                             Aprovação no estágio experimental* remunerado  da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Título de especialista em medicina de família e comunidade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82884"/>
                  </a:ext>
                </a:extLst>
              </a:tr>
              <a:tr h="2436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FUNÇÕES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93743"/>
                  </a:ext>
                </a:extLst>
              </a:tr>
              <a:tr h="2436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atendimento médico de pacientes de todas as idades, gêneros e etnias na APS.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95455"/>
                  </a:ext>
                </a:extLst>
              </a:tr>
              <a:tr h="4591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diagnóstico de saúde dos pacientes por meio de avaliações clínicas, exames, e articulação com outros profissionais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51599"/>
                  </a:ext>
                </a:extLst>
              </a:tr>
              <a:tr h="4591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Determinar e orientar pacientes quanto à conduta terapêuitca e todo plano de cuidado e tratamento.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31941"/>
                  </a:ext>
                </a:extLst>
              </a:tr>
              <a:tr h="4591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visitas domiciliares às pessoas sob sua responsabilidade, e de acordo com as prioridades estabelecidas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758190"/>
                  </a:ext>
                </a:extLst>
              </a:tr>
              <a:tr h="2436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Desenvolver e promover campanhas de promoção e prevenção em saúde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67725"/>
                  </a:ext>
                </a:extLst>
              </a:tr>
              <a:tr h="2436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registro e atualização do histórico de saúde do paciente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9056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673155D-19E0-41A6-B3FE-79AFF489AD18}"/>
              </a:ext>
            </a:extLst>
          </p:cNvPr>
          <p:cNvSpPr txBox="1"/>
          <p:nvPr/>
        </p:nvSpPr>
        <p:spPr>
          <a:xfrm>
            <a:off x="-9133" y="6321244"/>
            <a:ext cx="11491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médicos aprovados na 1ª etapa de seleção, ingressarão no estágio experimental remunerado, constituído enquanto etapa eliminatória e classificatória e terão sua atuação regulamentada pelo Regulamento do Estágio Experimental Remunerado dos Médicos de Família e Comunidade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CB815E1-CB07-412B-A4FB-610C27931D2C}"/>
              </a:ext>
            </a:extLst>
          </p:cNvPr>
          <p:cNvSpPr txBox="1">
            <a:spLocks/>
          </p:cNvSpPr>
          <p:nvPr/>
        </p:nvSpPr>
        <p:spPr>
          <a:xfrm>
            <a:off x="-9133" y="-27185"/>
            <a:ext cx="11425806" cy="456535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rPr>
              <a:t>Carreira: Tutores Médicos e MFC-Atribuições</a:t>
            </a:r>
            <a:endParaRPr kumimoji="0" lang="pt-BR" sz="2800" b="1" i="1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560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2"/>
          <p:cNvSpPr txBox="1">
            <a:spLocks/>
          </p:cNvSpPr>
          <p:nvPr/>
        </p:nvSpPr>
        <p:spPr>
          <a:xfrm>
            <a:off x="164486" y="804333"/>
            <a:ext cx="11491107" cy="60536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B710656-F391-4496-BE69-0C9CB6E1CE24}"/>
              </a:ext>
            </a:extLst>
          </p:cNvPr>
          <p:cNvGraphicFramePr>
            <a:graphicFrameLocks noGrp="1"/>
          </p:cNvGraphicFramePr>
          <p:nvPr/>
        </p:nvGraphicFramePr>
        <p:xfrm>
          <a:off x="293321" y="429350"/>
          <a:ext cx="11233435" cy="5453985"/>
        </p:xfrm>
        <a:graphic>
          <a:graphicData uri="http://schemas.openxmlformats.org/drawingml/2006/table">
            <a:tbl>
              <a:tblPr/>
              <a:tblGrid>
                <a:gridCol w="7799462">
                  <a:extLst>
                    <a:ext uri="{9D8B030D-6E8A-4147-A177-3AD203B41FA5}">
                      <a16:colId xmlns:a16="http://schemas.microsoft.com/office/drawing/2014/main" val="1580209418"/>
                    </a:ext>
                  </a:extLst>
                </a:gridCol>
                <a:gridCol w="3433973">
                  <a:extLst>
                    <a:ext uri="{9D8B030D-6E8A-4147-A177-3AD203B41FA5}">
                      <a16:colId xmlns:a16="http://schemas.microsoft.com/office/drawing/2014/main" val="416540894"/>
                    </a:ext>
                  </a:extLst>
                </a:gridCol>
              </a:tblGrid>
              <a:tr h="1640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TUTOR MÉDICO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016180"/>
                  </a:ext>
                </a:extLst>
              </a:tr>
              <a:tr h="16405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PRÉ-REQUISITOS 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68544"/>
                  </a:ext>
                </a:extLst>
              </a:tr>
              <a:tr h="19686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Avaliar, tratar e contribuir com a prevenção de condições médicas mais comuns e frequentes na Atenção Primária à Saúde, assim como encaminhar e acompanhar as condições que requeiram o referenciamento para outros pontos de atenção, responsabilizando-se pelas pessoas e fortalecendo o  a efetividade da atenção, de modo integrado à orientação e acompanhamento do processo formativo dos médicos que integram o programa de estágio experimental remunerado disponibilizado pela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Adaps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CRM ativo                                                              Título de especialista em medicina de família e comunidade ou título de especialista em clínica médica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284448"/>
                  </a:ext>
                </a:extLst>
              </a:tr>
              <a:tr h="1640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FUNÇÕES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27289"/>
                  </a:ext>
                </a:extLst>
              </a:tr>
              <a:tr h="1640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atendimento médico de pacientes de todas as idades, gêneros e etnias na APS.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40779"/>
                  </a:ext>
                </a:extLst>
              </a:tr>
              <a:tr h="3091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diagnóstico de saúde dos pacientes por meio de avaliações clínicas, exames, e articulação com outros profissionais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193319"/>
                  </a:ext>
                </a:extLst>
              </a:tr>
              <a:tr h="3091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Determinar e orientar pacientes quanto à conduta terapêutica e todo plano de cuidado e tratamento.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529232"/>
                  </a:ext>
                </a:extLst>
              </a:tr>
              <a:tr h="3091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visitas domiciliares às pessoas sob sua responsabilidade, e de acordo com as prioridades estabelecidas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6841"/>
                  </a:ext>
                </a:extLst>
              </a:tr>
              <a:tr h="1640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Desenvolver e promover campanhas de promoção e prevenção em saúde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84650"/>
                  </a:ext>
                </a:extLst>
              </a:tr>
              <a:tr h="1640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registro e atualização do histórico de saúde do paciente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473815"/>
                  </a:ext>
                </a:extLst>
              </a:tr>
              <a:tr h="460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Orientar médicos integrantes do programa de estágio experimental remunerado quanto aos problemas e decisões clínicas que envolvem a saúde das pessoas, de modo presencial e remoto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23215"/>
                  </a:ext>
                </a:extLst>
              </a:tr>
              <a:tr h="460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Oferecer e solicitar suporte dos médicos integrantes do programa de estágio experimental remunerado nas situações que configuram oportunidades de desenvolvimento profissional 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6509"/>
                  </a:ext>
                </a:extLst>
              </a:tr>
              <a:tr h="3091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Contribuir para a gestão do conhecimento no suporte ao registro das práticas assistenciais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13221"/>
                  </a:ext>
                </a:extLst>
              </a:tr>
              <a:tr h="3217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Articular-se  com os profissionais responsáveis pelo suporte acadêmico fornecido aos médicos em estágio experimental remunerado</a:t>
                      </a:r>
                    </a:p>
                  </a:txBody>
                  <a:tcPr marL="5054" marR="5054" marT="5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71392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id="{6BECE5BB-5181-4C5D-8A7E-E61CAF27D95E}"/>
              </a:ext>
            </a:extLst>
          </p:cNvPr>
          <p:cNvSpPr txBox="1">
            <a:spLocks/>
          </p:cNvSpPr>
          <p:nvPr/>
        </p:nvSpPr>
        <p:spPr>
          <a:xfrm>
            <a:off x="-9133" y="-27185"/>
            <a:ext cx="11425806" cy="456535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rPr>
              <a:t>Carreira: Tutores Médicos e MFC-Atribuições</a:t>
            </a:r>
            <a:endParaRPr kumimoji="0" lang="pt-BR" sz="2800" b="1" i="1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154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775327" y="0"/>
            <a:ext cx="10515240" cy="7248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1" i="0" u="sng" strike="noStrike" kern="1200" cap="none" spc="-1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Espaço Reservado para Texto 2"/>
          <p:cNvSpPr txBox="1">
            <a:spLocks/>
          </p:cNvSpPr>
          <p:nvPr/>
        </p:nvSpPr>
        <p:spPr>
          <a:xfrm>
            <a:off x="649221" y="583239"/>
            <a:ext cx="10515240" cy="5147743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Contribuição INSS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13º salário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Férias anuais de 30 dias, incluindo 1/3 constitucional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Licença-maternidade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Licença paternidade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 desemprego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 de horas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Incentivo de desempenho inicial de R$ 1.400,00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Incentivo de localidades remotas e DSEI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Incentivo de tutoria (apenas para tutores acadêmicos)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Auxílio alimentação de R$ 1.100,00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Canal de denúncias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Possibilidade de remuneração adicional exercendo também a tutoria clínica (apenas para tutores médicos)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Iniciativas de Educação Continuada (treinamento profissional, patrocínio para participação em congressos, conferências e workshops, premiações de boas práticas)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695C8F-80C1-415F-AEBE-DD321D4FB2D9}"/>
              </a:ext>
            </a:extLst>
          </p:cNvPr>
          <p:cNvSpPr txBox="1"/>
          <p:nvPr/>
        </p:nvSpPr>
        <p:spPr>
          <a:xfrm>
            <a:off x="0" y="6455833"/>
            <a:ext cx="11491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D27AB1D-F4F1-407C-ADDD-975F613932F2}"/>
              </a:ext>
            </a:extLst>
          </p:cNvPr>
          <p:cNvSpPr txBox="1">
            <a:spLocks/>
          </p:cNvSpPr>
          <p:nvPr/>
        </p:nvSpPr>
        <p:spPr>
          <a:xfrm>
            <a:off x="-9133" y="-181073"/>
            <a:ext cx="11425806" cy="764312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rPr>
              <a:t>Carreira: Tutores Médicos e MFC (daqui a 2 anos)- </a:t>
            </a:r>
            <a:r>
              <a:rPr kumimoji="0" lang="pt-BR" sz="2000" b="1" i="1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rPr>
              <a:t>Resolução Nº 6 do CD de 20/12/2022 e retificação de 20/01/2022</a:t>
            </a:r>
            <a:endParaRPr kumimoji="0" lang="pt-BR" sz="2800" b="1" i="1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1847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16">
            <a:extLst>
              <a:ext uri="{FF2B5EF4-FFF2-40B4-BE49-F238E27FC236}">
                <a16:creationId xmlns:a16="http://schemas.microsoft.com/office/drawing/2014/main" id="{BEA2CCB7-1036-4F24-BE55-606D2ADB6A07}"/>
              </a:ext>
            </a:extLst>
          </p:cNvPr>
          <p:cNvSpPr txBox="1"/>
          <p:nvPr/>
        </p:nvSpPr>
        <p:spPr>
          <a:xfrm>
            <a:off x="5073554" y="1673878"/>
            <a:ext cx="5762435" cy="20328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just" defTabSz="914400" rtl="0" eaLnBrk="1" fontAlgn="auto" latinLnBrk="0" hangingPunct="1">
              <a:lnSpc>
                <a:spcPct val="1147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Lei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13.958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autoriza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Poder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Executivo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Federal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instituir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Serviço </a:t>
            </a:r>
            <a:r>
              <a:rPr kumimoji="0" sz="1400" b="0" i="0" u="none" strike="noStrike" kern="1200" cap="none" spc="-59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Social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Autônomo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denominado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Agência</a:t>
            </a:r>
            <a:r>
              <a:rPr kumimoji="0" sz="1400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para o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Desenvolvimento 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 </a:t>
            </a: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Atenção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Primária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à 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Saúde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para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execução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Programa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69215" lvl="0" indent="0" algn="just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pelo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Brasil,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dentre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outras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competências.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6360" marR="78740" lvl="0" indent="0" algn="just" defTabSz="914400" rtl="0" eaLnBrk="1" fontAlgn="auto" latinLnBrk="0" hangingPunct="1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91635" algn="l"/>
              </a:tabLst>
              <a:defRPr/>
            </a:pP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ADAPS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configura-se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como	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serviço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social autônomo,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na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forma </a:t>
            </a:r>
            <a:r>
              <a:rPr kumimoji="0" sz="1400" b="0" i="0" u="none" strike="noStrike" kern="1200" cap="none" spc="-59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pessoa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jurídica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direito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privado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sem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fins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lucrativos,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interesse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coletivo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4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utilidade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pública.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96D2FC51-0766-4E55-BDE9-CE0B66D48F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6445873" cy="772160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b="1" spc="20" dirty="0">
                <a:solidFill>
                  <a:schemeClr val="bg1"/>
                </a:solidFill>
                <a:latin typeface="Roboto"/>
                <a:cs typeface="Roboto"/>
              </a:rPr>
              <a:t>Criação</a:t>
            </a:r>
            <a:r>
              <a:rPr sz="4900" b="1" spc="-4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4900" b="1" spc="-10" dirty="0">
                <a:solidFill>
                  <a:schemeClr val="bg1"/>
                </a:solidFill>
                <a:latin typeface="Roboto"/>
                <a:cs typeface="Roboto"/>
              </a:rPr>
              <a:t>da</a:t>
            </a:r>
            <a:r>
              <a:rPr sz="4900" b="1" spc="-4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4900" b="1" spc="25" dirty="0">
                <a:solidFill>
                  <a:schemeClr val="bg1"/>
                </a:solidFill>
                <a:latin typeface="Roboto"/>
                <a:cs typeface="Roboto"/>
              </a:rPr>
              <a:t>Adaps</a:t>
            </a:r>
            <a:endParaRPr sz="49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id="{C964D9E0-D2AC-4DB5-97A9-1E0479B40413}"/>
              </a:ext>
            </a:extLst>
          </p:cNvPr>
          <p:cNvSpPr txBox="1"/>
          <p:nvPr/>
        </p:nvSpPr>
        <p:spPr>
          <a:xfrm>
            <a:off x="-166246" y="1938959"/>
            <a:ext cx="3567496" cy="12439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Lei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13.958,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18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dezembro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2019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2019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C6348DB8-B54B-4810-A6A8-376601B0891D}"/>
              </a:ext>
            </a:extLst>
          </p:cNvPr>
          <p:cNvSpPr/>
          <p:nvPr/>
        </p:nvSpPr>
        <p:spPr>
          <a:xfrm>
            <a:off x="3020175" y="2588373"/>
            <a:ext cx="1451295" cy="2977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7013E165-D6A6-4E13-8298-F960924E2F80}"/>
              </a:ext>
            </a:extLst>
          </p:cNvPr>
          <p:cNvSpPr txBox="1"/>
          <p:nvPr/>
        </p:nvSpPr>
        <p:spPr>
          <a:xfrm>
            <a:off x="1230207" y="4331453"/>
            <a:ext cx="3579935" cy="118404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2020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12065" marR="5080" lvl="0" indent="0" algn="ctr" defTabSz="914400" rtl="0" eaLnBrk="1" fontAlgn="auto" latinLnBrk="0" hangingPunct="1">
              <a:lnSpc>
                <a:spcPct val="1139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Decreto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10.283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20 </a:t>
            </a:r>
            <a:r>
              <a:rPr kumimoji="0" sz="2000" b="0" i="0" u="none" strike="noStrike" kern="1200" cap="none" spc="-54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março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2020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4EA4C08C-21A0-4805-8424-E4DB6F1FE41E}"/>
              </a:ext>
            </a:extLst>
          </p:cNvPr>
          <p:cNvSpPr/>
          <p:nvPr/>
        </p:nvSpPr>
        <p:spPr>
          <a:xfrm>
            <a:off x="5266021" y="4848338"/>
            <a:ext cx="1451295" cy="2977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bject 21">
            <a:extLst>
              <a:ext uri="{FF2B5EF4-FFF2-40B4-BE49-F238E27FC236}">
                <a16:creationId xmlns:a16="http://schemas.microsoft.com/office/drawing/2014/main" id="{79B2E6A1-DC28-4B98-B6B3-C72273EC2A08}"/>
              </a:ext>
            </a:extLst>
          </p:cNvPr>
          <p:cNvSpPr txBox="1"/>
          <p:nvPr/>
        </p:nvSpPr>
        <p:spPr>
          <a:xfrm>
            <a:off x="7599328" y="4417945"/>
            <a:ext cx="4289989" cy="123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167640" lvl="0" indent="0" algn="just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1605" algn="l"/>
              </a:tabLst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Decreto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10.283	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institui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Serviço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Social </a:t>
            </a:r>
            <a:r>
              <a:rPr kumimoji="0" sz="1400" b="0" i="0" u="none" strike="noStrike" kern="1200" cap="none" spc="-58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Autônomo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reforçando os aspectos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legais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12065" marR="5080" lvl="0" indent="0" algn="just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que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dizem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respeito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às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atribuições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Adaps, </a:t>
            </a:r>
            <a:r>
              <a:rPr kumimoji="0" sz="1400" b="0" i="0" u="none" strike="noStrike" kern="1200" cap="none" spc="-58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bem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competências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rede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interna </a:t>
            </a:r>
            <a:r>
              <a:rPr kumimoji="0" sz="1400" b="0" i="0" u="none" strike="noStrike" kern="1200" cap="none" spc="-58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externa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governança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Agência.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91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FE8F1ED9-1B03-400A-9355-A5ABC0A56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446417"/>
              </p:ext>
            </p:extLst>
          </p:nvPr>
        </p:nvGraphicFramePr>
        <p:xfrm>
          <a:off x="528504" y="1186536"/>
          <a:ext cx="10220775" cy="4350336"/>
        </p:xfrm>
        <a:graphic>
          <a:graphicData uri="http://schemas.openxmlformats.org/drawingml/2006/table">
            <a:tbl>
              <a:tblPr firstRow="1" firstCol="1" bandRow="1"/>
              <a:tblGrid>
                <a:gridCol w="1515812">
                  <a:extLst>
                    <a:ext uri="{9D8B030D-6E8A-4147-A177-3AD203B41FA5}">
                      <a16:colId xmlns:a16="http://schemas.microsoft.com/office/drawing/2014/main" val="1716758548"/>
                    </a:ext>
                  </a:extLst>
                </a:gridCol>
                <a:gridCol w="1381291">
                  <a:extLst>
                    <a:ext uri="{9D8B030D-6E8A-4147-A177-3AD203B41FA5}">
                      <a16:colId xmlns:a16="http://schemas.microsoft.com/office/drawing/2014/main" val="2003819268"/>
                    </a:ext>
                  </a:extLst>
                </a:gridCol>
                <a:gridCol w="1519712">
                  <a:extLst>
                    <a:ext uri="{9D8B030D-6E8A-4147-A177-3AD203B41FA5}">
                      <a16:colId xmlns:a16="http://schemas.microsoft.com/office/drawing/2014/main" val="3069706249"/>
                    </a:ext>
                  </a:extLst>
                </a:gridCol>
                <a:gridCol w="2901980">
                  <a:extLst>
                    <a:ext uri="{9D8B030D-6E8A-4147-A177-3AD203B41FA5}">
                      <a16:colId xmlns:a16="http://schemas.microsoft.com/office/drawing/2014/main" val="3473370361"/>
                    </a:ext>
                  </a:extLst>
                </a:gridCol>
                <a:gridCol w="2901980">
                  <a:extLst>
                    <a:ext uri="{9D8B030D-6E8A-4147-A177-3AD203B41FA5}">
                      <a16:colId xmlns:a16="http://schemas.microsoft.com/office/drawing/2014/main" val="765660519"/>
                    </a:ext>
                  </a:extLst>
                </a:gridCol>
              </a:tblGrid>
              <a:tr h="662584">
                <a:tc gridSpan="5"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Salário-base do tutor médico e médico de família e comunidade aprovado em todas as etapas de seleção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02657"/>
                  </a:ext>
                </a:extLst>
              </a:tr>
              <a:tr h="307313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FAIXA Salarial por nível de senioridade (R$)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100163"/>
                  </a:ext>
                </a:extLst>
              </a:tr>
              <a:tr h="3073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Nível 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46195"/>
                  </a:ext>
                </a:extLst>
              </a:tr>
              <a:tr h="614625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MFC e Tutor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R$ 15.750,00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R$ 18.487,50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R$ 21.000,00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R$ 23.000,00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795928"/>
                  </a:ext>
                </a:extLst>
              </a:tr>
              <a:tr h="92193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Adicional Desempenho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R$ 1.400,00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R$ 2.210,00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R$ 3.200,00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R$ 4.600,00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912191"/>
                  </a:ext>
                </a:extLst>
              </a:tr>
              <a:tr h="92193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Adicional Tutor Médico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R$ 1.000,00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58318"/>
                  </a:ext>
                </a:extLst>
              </a:tr>
              <a:tr h="614625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Adicional Localidade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R$ 3.000,00 local remoto e R$ 6.000,00 DSEI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164917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id="{44CF338F-E111-43DD-AF58-B8B615DFDF33}"/>
              </a:ext>
            </a:extLst>
          </p:cNvPr>
          <p:cNvSpPr txBox="1">
            <a:spLocks/>
          </p:cNvSpPr>
          <p:nvPr/>
        </p:nvSpPr>
        <p:spPr>
          <a:xfrm>
            <a:off x="-9133" y="-181073"/>
            <a:ext cx="11425806" cy="764312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rPr>
              <a:t>Carreira: Tutores Médicos e MFC (daqui a 2 anos)- </a:t>
            </a:r>
            <a:r>
              <a:rPr kumimoji="0" lang="pt-BR" sz="2000" b="1" i="1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Arial"/>
                <a:sym typeface="Arial"/>
              </a:rPr>
              <a:t>Resolução Nº 6 do CD de 20/12/2022 e retificação de 20/01/2022</a:t>
            </a:r>
            <a:endParaRPr kumimoji="0" lang="pt-BR" sz="2800" b="1" i="1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30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0" y="-158039"/>
            <a:ext cx="10515240" cy="764312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L="12700" marR="0" lv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800" b="1" i="0" u="none" strike="noStrike" cap="none" spc="20">
                <a:solidFill>
                  <a:schemeClr val="bg1"/>
                </a:solidFill>
                <a:latin typeface="Roboto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28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Progressão e mobilidade-</a:t>
            </a:r>
            <a:r>
              <a:rPr kumimoji="0" lang="pt-BR" sz="2800" b="1" i="1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Resolução Nº 6 do CD de 20/12/2022 e retificação de 20/01/2022</a:t>
            </a:r>
            <a:endParaRPr kumimoji="0" lang="pt-BR" sz="2800" b="1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" name="Espaço Reservado para Texto 2"/>
          <p:cNvSpPr txBox="1">
            <a:spLocks/>
          </p:cNvSpPr>
          <p:nvPr/>
        </p:nvSpPr>
        <p:spPr>
          <a:xfrm>
            <a:off x="0" y="402166"/>
            <a:ext cx="11491107" cy="6053667"/>
          </a:xfrm>
          <a:prstGeom prst="rect">
            <a:avLst/>
          </a:prstGeom>
        </p:spPr>
        <p:txBody>
          <a:bodyPr numCol="2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e Desempenho como condicionantes da progressão funcional e de eventuais movimentações durante a carreira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1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Premissas do Programa de Avaliação de Desempenho</a:t>
            </a:r>
            <a:endParaRPr kumimoji="0" lang="pt-BR" sz="1800" b="1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Finalidade: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Estrutura o conjunto de critérios e fatores a serem analisados para a promoção da mobilidade entre os níveis da carreira e para o pagamento do incentivo de desempenho.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Componentes: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Proficiência 360º: Autoavaliação + avaliação de pares + avaliação gestor local + avaliação tutor/médico bolsista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de resultados: produtividade e usuários, compatível com P4P Previne Brasil (efeito sinérgico para benefício Município e profissional)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Movimentações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Seleções internas para tutoria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Condicionada à disponibilidade de vagas e interesse público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Condicionada ao tempo mínimo de atuação e desempenho pregresso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Condicionada ao perfil de vulnerabilidade da vaga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Permutas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799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4252800" y="308534"/>
            <a:ext cx="3686400" cy="135417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DOMÍNIOS AVALIADOS AVALIAÇÃO DE DESEMPENHO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1987523" y="2936577"/>
            <a:ext cx="2657600" cy="984845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AVALIAÇÃO PROFICIÊNCIA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1928800" y="4365567"/>
            <a:ext cx="2657600" cy="98484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RESULTADOS EM SAÚDE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5303767" y="2444155"/>
            <a:ext cx="6126400" cy="984845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Abordagem clínica e relacionamento interpessoal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5303767" y="3535301"/>
            <a:ext cx="6126400" cy="615513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Competências profissionais amplas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5303767" y="4181400"/>
            <a:ext cx="6126400" cy="61551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Indicadores Previne Brasil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66;p7"/>
          <p:cNvSpPr txBox="1"/>
          <p:nvPr/>
        </p:nvSpPr>
        <p:spPr>
          <a:xfrm>
            <a:off x="5303767" y="4827500"/>
            <a:ext cx="6126400" cy="61551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Experiência com o cuidado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C887F-C160-1578-6332-177486B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B3CFA-8790-CF09-F59A-1A23D360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223BAB2-C863-B2B0-569A-ABFFC2367BCB}"/>
              </a:ext>
            </a:extLst>
          </p:cNvPr>
          <p:cNvSpPr/>
          <p:nvPr/>
        </p:nvSpPr>
        <p:spPr>
          <a:xfrm>
            <a:off x="0" y="63"/>
            <a:ext cx="12290612" cy="6858000"/>
          </a:xfrm>
          <a:custGeom>
            <a:avLst/>
            <a:gdLst/>
            <a:ahLst/>
            <a:cxnLst/>
            <a:rect l="l" t="t" r="r" b="b"/>
            <a:pathLst>
              <a:path w="5937250" h="10287000">
                <a:moveTo>
                  <a:pt x="5569400" y="10286807"/>
                </a:moveTo>
                <a:lnTo>
                  <a:pt x="8993" y="10286807"/>
                </a:lnTo>
                <a:lnTo>
                  <a:pt x="0" y="10286245"/>
                </a:lnTo>
                <a:lnTo>
                  <a:pt x="0" y="561"/>
                </a:lnTo>
                <a:lnTo>
                  <a:pt x="8993" y="0"/>
                </a:lnTo>
                <a:lnTo>
                  <a:pt x="5569400" y="0"/>
                </a:lnTo>
                <a:lnTo>
                  <a:pt x="5615446" y="2874"/>
                </a:lnTo>
                <a:lnTo>
                  <a:pt x="5659810" y="11264"/>
                </a:lnTo>
                <a:lnTo>
                  <a:pt x="5702146" y="24822"/>
                </a:lnTo>
                <a:lnTo>
                  <a:pt x="5742103" y="43199"/>
                </a:lnTo>
                <a:lnTo>
                  <a:pt x="5779334" y="66046"/>
                </a:lnTo>
                <a:lnTo>
                  <a:pt x="5813490" y="93015"/>
                </a:lnTo>
                <a:lnTo>
                  <a:pt x="5844222" y="123757"/>
                </a:lnTo>
                <a:lnTo>
                  <a:pt x="5871183" y="157923"/>
                </a:lnTo>
                <a:lnTo>
                  <a:pt x="5894023" y="195165"/>
                </a:lnTo>
                <a:lnTo>
                  <a:pt x="5912394" y="235135"/>
                </a:lnTo>
                <a:lnTo>
                  <a:pt x="5925948" y="277483"/>
                </a:lnTo>
                <a:lnTo>
                  <a:pt x="5934336" y="321862"/>
                </a:lnTo>
                <a:lnTo>
                  <a:pt x="5937209" y="367922"/>
                </a:lnTo>
                <a:lnTo>
                  <a:pt x="5937209" y="9918885"/>
                </a:lnTo>
                <a:lnTo>
                  <a:pt x="5934336" y="9964945"/>
                </a:lnTo>
                <a:lnTo>
                  <a:pt x="5925948" y="10009323"/>
                </a:lnTo>
                <a:lnTo>
                  <a:pt x="5912394" y="10051671"/>
                </a:lnTo>
                <a:lnTo>
                  <a:pt x="5894023" y="10091641"/>
                </a:lnTo>
                <a:lnTo>
                  <a:pt x="5871183" y="10128883"/>
                </a:lnTo>
                <a:lnTo>
                  <a:pt x="5844222" y="10163050"/>
                </a:lnTo>
                <a:lnTo>
                  <a:pt x="5813490" y="10193791"/>
                </a:lnTo>
                <a:lnTo>
                  <a:pt x="5779334" y="10220760"/>
                </a:lnTo>
                <a:lnTo>
                  <a:pt x="5742103" y="10243607"/>
                </a:lnTo>
                <a:lnTo>
                  <a:pt x="5702146" y="10261984"/>
                </a:lnTo>
                <a:lnTo>
                  <a:pt x="5659810" y="10275542"/>
                </a:lnTo>
                <a:lnTo>
                  <a:pt x="5615446" y="10283932"/>
                </a:lnTo>
                <a:lnTo>
                  <a:pt x="5569400" y="102868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ject 10">
            <a:extLst>
              <a:ext uri="{FF2B5EF4-FFF2-40B4-BE49-F238E27FC236}">
                <a16:creationId xmlns:a16="http://schemas.microsoft.com/office/drawing/2014/main" id="{1636471F-B7C3-0300-EF7F-A5640040A7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615" y="4660082"/>
            <a:ext cx="3244849" cy="1898649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C524972-7C56-2C38-CE7F-AFD43DE08E57}"/>
              </a:ext>
            </a:extLst>
          </p:cNvPr>
          <p:cNvSpPr txBox="1"/>
          <p:nvPr/>
        </p:nvSpPr>
        <p:spPr>
          <a:xfrm>
            <a:off x="4014744" y="1676511"/>
            <a:ext cx="5783680" cy="65109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l" defTabSz="914400" rtl="0" eaLnBrk="1" fontAlgn="auto" latinLnBrk="0" hangingPunct="1">
              <a:lnSpc>
                <a:spcPct val="1077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Seleção e resultados</a:t>
            </a:r>
            <a:endParaRPr kumimoji="0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01364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6" y="3694375"/>
            <a:ext cx="12189037" cy="740410"/>
            <a:chOff x="4763" y="5541562"/>
            <a:chExt cx="18283555" cy="1110615"/>
          </a:xfrm>
        </p:grpSpPr>
        <p:sp>
          <p:nvSpPr>
            <p:cNvPr id="3" name="object 3"/>
            <p:cNvSpPr/>
            <p:nvPr/>
          </p:nvSpPr>
          <p:spPr>
            <a:xfrm>
              <a:off x="4763" y="6111835"/>
              <a:ext cx="18283555" cy="9525"/>
            </a:xfrm>
            <a:custGeom>
              <a:avLst/>
              <a:gdLst/>
              <a:ahLst/>
              <a:cxnLst/>
              <a:rect l="l" t="t" r="r" b="b"/>
              <a:pathLst>
                <a:path w="18283555" h="9525">
                  <a:moveTo>
                    <a:pt x="0" y="0"/>
                  </a:moveTo>
                  <a:lnTo>
                    <a:pt x="18283236" y="0"/>
                  </a:lnTo>
                  <a:lnTo>
                    <a:pt x="18283236" y="9524"/>
                  </a:lnTo>
                  <a:lnTo>
                    <a:pt x="0" y="9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1740" y="5541562"/>
              <a:ext cx="1057274" cy="10572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10310" y="5719472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662" y="695324"/>
                  </a:moveTo>
                  <a:lnTo>
                    <a:pt x="300486" y="692151"/>
                  </a:lnTo>
                  <a:lnTo>
                    <a:pt x="255240" y="682906"/>
                  </a:lnTo>
                  <a:lnTo>
                    <a:pt x="212336" y="668003"/>
                  </a:lnTo>
                  <a:lnTo>
                    <a:pt x="172190" y="647858"/>
                  </a:lnTo>
                  <a:lnTo>
                    <a:pt x="135216" y="622885"/>
                  </a:lnTo>
                  <a:lnTo>
                    <a:pt x="101827" y="593496"/>
                  </a:lnTo>
                  <a:lnTo>
                    <a:pt x="72439" y="560108"/>
                  </a:lnTo>
                  <a:lnTo>
                    <a:pt x="47466" y="523134"/>
                  </a:lnTo>
                  <a:lnTo>
                    <a:pt x="27321" y="482988"/>
                  </a:lnTo>
                  <a:lnTo>
                    <a:pt x="12418" y="440084"/>
                  </a:lnTo>
                  <a:lnTo>
                    <a:pt x="3173" y="394838"/>
                  </a:lnTo>
                  <a:lnTo>
                    <a:pt x="0" y="347662"/>
                  </a:lnTo>
                  <a:lnTo>
                    <a:pt x="3173" y="300486"/>
                  </a:lnTo>
                  <a:lnTo>
                    <a:pt x="12418" y="255240"/>
                  </a:lnTo>
                  <a:lnTo>
                    <a:pt x="27321" y="212336"/>
                  </a:lnTo>
                  <a:lnTo>
                    <a:pt x="47466" y="172190"/>
                  </a:lnTo>
                  <a:lnTo>
                    <a:pt x="72439" y="135216"/>
                  </a:lnTo>
                  <a:lnTo>
                    <a:pt x="101827" y="101827"/>
                  </a:lnTo>
                  <a:lnTo>
                    <a:pt x="135216" y="72439"/>
                  </a:lnTo>
                  <a:lnTo>
                    <a:pt x="172190" y="47466"/>
                  </a:lnTo>
                  <a:lnTo>
                    <a:pt x="212336" y="27321"/>
                  </a:lnTo>
                  <a:lnTo>
                    <a:pt x="255240" y="12418"/>
                  </a:lnTo>
                  <a:lnTo>
                    <a:pt x="300486" y="3173"/>
                  </a:lnTo>
                  <a:lnTo>
                    <a:pt x="347662" y="0"/>
                  </a:lnTo>
                  <a:lnTo>
                    <a:pt x="394838" y="3173"/>
                  </a:lnTo>
                  <a:lnTo>
                    <a:pt x="440084" y="12418"/>
                  </a:lnTo>
                  <a:lnTo>
                    <a:pt x="482988" y="27321"/>
                  </a:lnTo>
                  <a:lnTo>
                    <a:pt x="523134" y="47466"/>
                  </a:lnTo>
                  <a:lnTo>
                    <a:pt x="560108" y="72439"/>
                  </a:lnTo>
                  <a:lnTo>
                    <a:pt x="593496" y="101827"/>
                  </a:lnTo>
                  <a:lnTo>
                    <a:pt x="622885" y="135216"/>
                  </a:lnTo>
                  <a:lnTo>
                    <a:pt x="647858" y="172190"/>
                  </a:lnTo>
                  <a:lnTo>
                    <a:pt x="668003" y="212336"/>
                  </a:lnTo>
                  <a:lnTo>
                    <a:pt x="682906" y="255240"/>
                  </a:lnTo>
                  <a:lnTo>
                    <a:pt x="692151" y="300486"/>
                  </a:lnTo>
                  <a:lnTo>
                    <a:pt x="695324" y="347662"/>
                  </a:lnTo>
                  <a:lnTo>
                    <a:pt x="692151" y="394838"/>
                  </a:lnTo>
                  <a:lnTo>
                    <a:pt x="682906" y="440084"/>
                  </a:lnTo>
                  <a:lnTo>
                    <a:pt x="668003" y="482988"/>
                  </a:lnTo>
                  <a:lnTo>
                    <a:pt x="647858" y="523134"/>
                  </a:lnTo>
                  <a:lnTo>
                    <a:pt x="622885" y="560108"/>
                  </a:lnTo>
                  <a:lnTo>
                    <a:pt x="593496" y="593496"/>
                  </a:lnTo>
                  <a:lnTo>
                    <a:pt x="560108" y="622885"/>
                  </a:lnTo>
                  <a:lnTo>
                    <a:pt x="523134" y="647858"/>
                  </a:lnTo>
                  <a:lnTo>
                    <a:pt x="482988" y="668003"/>
                  </a:lnTo>
                  <a:lnTo>
                    <a:pt x="440084" y="682906"/>
                  </a:lnTo>
                  <a:lnTo>
                    <a:pt x="394838" y="692151"/>
                  </a:lnTo>
                  <a:lnTo>
                    <a:pt x="347662" y="695324"/>
                  </a:lnTo>
                  <a:close/>
                </a:path>
              </a:pathLst>
            </a:custGeom>
            <a:solidFill>
              <a:srgbClr val="B0D8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6281" y="5541562"/>
              <a:ext cx="1057274" cy="10572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94852" y="5719472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662" y="695324"/>
                  </a:moveTo>
                  <a:lnTo>
                    <a:pt x="300486" y="692151"/>
                  </a:lnTo>
                  <a:lnTo>
                    <a:pt x="255240" y="682906"/>
                  </a:lnTo>
                  <a:lnTo>
                    <a:pt x="212336" y="668003"/>
                  </a:lnTo>
                  <a:lnTo>
                    <a:pt x="172190" y="647858"/>
                  </a:lnTo>
                  <a:lnTo>
                    <a:pt x="135216" y="622885"/>
                  </a:lnTo>
                  <a:lnTo>
                    <a:pt x="101827" y="593496"/>
                  </a:lnTo>
                  <a:lnTo>
                    <a:pt x="72439" y="560108"/>
                  </a:lnTo>
                  <a:lnTo>
                    <a:pt x="47466" y="523134"/>
                  </a:lnTo>
                  <a:lnTo>
                    <a:pt x="27321" y="482988"/>
                  </a:lnTo>
                  <a:lnTo>
                    <a:pt x="12418" y="440084"/>
                  </a:lnTo>
                  <a:lnTo>
                    <a:pt x="3173" y="394838"/>
                  </a:lnTo>
                  <a:lnTo>
                    <a:pt x="0" y="347662"/>
                  </a:lnTo>
                  <a:lnTo>
                    <a:pt x="3173" y="300486"/>
                  </a:lnTo>
                  <a:lnTo>
                    <a:pt x="12418" y="255240"/>
                  </a:lnTo>
                  <a:lnTo>
                    <a:pt x="27321" y="212336"/>
                  </a:lnTo>
                  <a:lnTo>
                    <a:pt x="47466" y="172190"/>
                  </a:lnTo>
                  <a:lnTo>
                    <a:pt x="72439" y="135216"/>
                  </a:lnTo>
                  <a:lnTo>
                    <a:pt x="101827" y="101827"/>
                  </a:lnTo>
                  <a:lnTo>
                    <a:pt x="135216" y="72439"/>
                  </a:lnTo>
                  <a:lnTo>
                    <a:pt x="172190" y="47466"/>
                  </a:lnTo>
                  <a:lnTo>
                    <a:pt x="212336" y="27321"/>
                  </a:lnTo>
                  <a:lnTo>
                    <a:pt x="255240" y="12418"/>
                  </a:lnTo>
                  <a:lnTo>
                    <a:pt x="300486" y="3173"/>
                  </a:lnTo>
                  <a:lnTo>
                    <a:pt x="347662" y="0"/>
                  </a:lnTo>
                  <a:lnTo>
                    <a:pt x="394838" y="3173"/>
                  </a:lnTo>
                  <a:lnTo>
                    <a:pt x="440084" y="12418"/>
                  </a:lnTo>
                  <a:lnTo>
                    <a:pt x="482988" y="27321"/>
                  </a:lnTo>
                  <a:lnTo>
                    <a:pt x="523134" y="47466"/>
                  </a:lnTo>
                  <a:lnTo>
                    <a:pt x="560108" y="72439"/>
                  </a:lnTo>
                  <a:lnTo>
                    <a:pt x="593496" y="101827"/>
                  </a:lnTo>
                  <a:lnTo>
                    <a:pt x="622885" y="135216"/>
                  </a:lnTo>
                  <a:lnTo>
                    <a:pt x="647858" y="172190"/>
                  </a:lnTo>
                  <a:lnTo>
                    <a:pt x="668003" y="212336"/>
                  </a:lnTo>
                  <a:lnTo>
                    <a:pt x="682906" y="255240"/>
                  </a:lnTo>
                  <a:lnTo>
                    <a:pt x="692151" y="300486"/>
                  </a:lnTo>
                  <a:lnTo>
                    <a:pt x="695324" y="347662"/>
                  </a:lnTo>
                  <a:lnTo>
                    <a:pt x="692151" y="394838"/>
                  </a:lnTo>
                  <a:lnTo>
                    <a:pt x="682906" y="440084"/>
                  </a:lnTo>
                  <a:lnTo>
                    <a:pt x="668003" y="482988"/>
                  </a:lnTo>
                  <a:lnTo>
                    <a:pt x="647858" y="523134"/>
                  </a:lnTo>
                  <a:lnTo>
                    <a:pt x="622885" y="560108"/>
                  </a:lnTo>
                  <a:lnTo>
                    <a:pt x="593496" y="593496"/>
                  </a:lnTo>
                  <a:lnTo>
                    <a:pt x="560108" y="622885"/>
                  </a:lnTo>
                  <a:lnTo>
                    <a:pt x="523134" y="647858"/>
                  </a:lnTo>
                  <a:lnTo>
                    <a:pt x="482988" y="668003"/>
                  </a:lnTo>
                  <a:lnTo>
                    <a:pt x="440084" y="682906"/>
                  </a:lnTo>
                  <a:lnTo>
                    <a:pt x="394838" y="692151"/>
                  </a:lnTo>
                  <a:lnTo>
                    <a:pt x="347662" y="695324"/>
                  </a:lnTo>
                  <a:close/>
                </a:path>
              </a:pathLst>
            </a:custGeom>
            <a:solidFill>
              <a:srgbClr val="B0D8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0992" y="5594760"/>
              <a:ext cx="1057274" cy="10572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89562" y="5772672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662" y="695324"/>
                  </a:moveTo>
                  <a:lnTo>
                    <a:pt x="300486" y="692151"/>
                  </a:lnTo>
                  <a:lnTo>
                    <a:pt x="255240" y="682906"/>
                  </a:lnTo>
                  <a:lnTo>
                    <a:pt x="212336" y="668003"/>
                  </a:lnTo>
                  <a:lnTo>
                    <a:pt x="172190" y="647858"/>
                  </a:lnTo>
                  <a:lnTo>
                    <a:pt x="135216" y="622885"/>
                  </a:lnTo>
                  <a:lnTo>
                    <a:pt x="101827" y="593496"/>
                  </a:lnTo>
                  <a:lnTo>
                    <a:pt x="72439" y="560108"/>
                  </a:lnTo>
                  <a:lnTo>
                    <a:pt x="47466" y="523134"/>
                  </a:lnTo>
                  <a:lnTo>
                    <a:pt x="27321" y="482988"/>
                  </a:lnTo>
                  <a:lnTo>
                    <a:pt x="12418" y="440084"/>
                  </a:lnTo>
                  <a:lnTo>
                    <a:pt x="3173" y="394838"/>
                  </a:lnTo>
                  <a:lnTo>
                    <a:pt x="0" y="347662"/>
                  </a:lnTo>
                  <a:lnTo>
                    <a:pt x="3173" y="300486"/>
                  </a:lnTo>
                  <a:lnTo>
                    <a:pt x="12418" y="255240"/>
                  </a:lnTo>
                  <a:lnTo>
                    <a:pt x="27321" y="212336"/>
                  </a:lnTo>
                  <a:lnTo>
                    <a:pt x="47466" y="172190"/>
                  </a:lnTo>
                  <a:lnTo>
                    <a:pt x="72439" y="135216"/>
                  </a:lnTo>
                  <a:lnTo>
                    <a:pt x="101827" y="101827"/>
                  </a:lnTo>
                  <a:lnTo>
                    <a:pt x="135216" y="72439"/>
                  </a:lnTo>
                  <a:lnTo>
                    <a:pt x="172190" y="47466"/>
                  </a:lnTo>
                  <a:lnTo>
                    <a:pt x="212336" y="27321"/>
                  </a:lnTo>
                  <a:lnTo>
                    <a:pt x="255240" y="12418"/>
                  </a:lnTo>
                  <a:lnTo>
                    <a:pt x="300486" y="3173"/>
                  </a:lnTo>
                  <a:lnTo>
                    <a:pt x="347662" y="0"/>
                  </a:lnTo>
                  <a:lnTo>
                    <a:pt x="394838" y="3173"/>
                  </a:lnTo>
                  <a:lnTo>
                    <a:pt x="440084" y="12418"/>
                  </a:lnTo>
                  <a:lnTo>
                    <a:pt x="482988" y="27321"/>
                  </a:lnTo>
                  <a:lnTo>
                    <a:pt x="523134" y="47466"/>
                  </a:lnTo>
                  <a:lnTo>
                    <a:pt x="560108" y="72439"/>
                  </a:lnTo>
                  <a:lnTo>
                    <a:pt x="593496" y="101827"/>
                  </a:lnTo>
                  <a:lnTo>
                    <a:pt x="622885" y="135216"/>
                  </a:lnTo>
                  <a:lnTo>
                    <a:pt x="647858" y="172190"/>
                  </a:lnTo>
                  <a:lnTo>
                    <a:pt x="668003" y="212336"/>
                  </a:lnTo>
                  <a:lnTo>
                    <a:pt x="682906" y="255240"/>
                  </a:lnTo>
                  <a:lnTo>
                    <a:pt x="692151" y="300486"/>
                  </a:lnTo>
                  <a:lnTo>
                    <a:pt x="695324" y="347662"/>
                  </a:lnTo>
                  <a:lnTo>
                    <a:pt x="692151" y="394838"/>
                  </a:lnTo>
                  <a:lnTo>
                    <a:pt x="682906" y="440084"/>
                  </a:lnTo>
                  <a:lnTo>
                    <a:pt x="668003" y="482988"/>
                  </a:lnTo>
                  <a:lnTo>
                    <a:pt x="647858" y="523134"/>
                  </a:lnTo>
                  <a:lnTo>
                    <a:pt x="622885" y="560108"/>
                  </a:lnTo>
                  <a:lnTo>
                    <a:pt x="593496" y="593496"/>
                  </a:lnTo>
                  <a:lnTo>
                    <a:pt x="560108" y="622885"/>
                  </a:lnTo>
                  <a:lnTo>
                    <a:pt x="523134" y="647858"/>
                  </a:lnTo>
                  <a:lnTo>
                    <a:pt x="482988" y="668003"/>
                  </a:lnTo>
                  <a:lnTo>
                    <a:pt x="440084" y="682906"/>
                  </a:lnTo>
                  <a:lnTo>
                    <a:pt x="394838" y="692151"/>
                  </a:lnTo>
                  <a:lnTo>
                    <a:pt x="347662" y="695324"/>
                  </a:lnTo>
                  <a:close/>
                </a:path>
              </a:pathLst>
            </a:custGeom>
            <a:solidFill>
              <a:srgbClr val="B0D8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66920" y="5594760"/>
              <a:ext cx="1057274" cy="10572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45490" y="5772672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662" y="695324"/>
                  </a:moveTo>
                  <a:lnTo>
                    <a:pt x="300486" y="692151"/>
                  </a:lnTo>
                  <a:lnTo>
                    <a:pt x="255240" y="682906"/>
                  </a:lnTo>
                  <a:lnTo>
                    <a:pt x="212336" y="668003"/>
                  </a:lnTo>
                  <a:lnTo>
                    <a:pt x="172190" y="647858"/>
                  </a:lnTo>
                  <a:lnTo>
                    <a:pt x="135216" y="622885"/>
                  </a:lnTo>
                  <a:lnTo>
                    <a:pt x="101827" y="593496"/>
                  </a:lnTo>
                  <a:lnTo>
                    <a:pt x="72439" y="560108"/>
                  </a:lnTo>
                  <a:lnTo>
                    <a:pt x="47466" y="523134"/>
                  </a:lnTo>
                  <a:lnTo>
                    <a:pt x="27321" y="482988"/>
                  </a:lnTo>
                  <a:lnTo>
                    <a:pt x="12418" y="440084"/>
                  </a:lnTo>
                  <a:lnTo>
                    <a:pt x="3173" y="394838"/>
                  </a:lnTo>
                  <a:lnTo>
                    <a:pt x="0" y="347662"/>
                  </a:lnTo>
                  <a:lnTo>
                    <a:pt x="3173" y="300486"/>
                  </a:lnTo>
                  <a:lnTo>
                    <a:pt x="12418" y="255240"/>
                  </a:lnTo>
                  <a:lnTo>
                    <a:pt x="27321" y="212336"/>
                  </a:lnTo>
                  <a:lnTo>
                    <a:pt x="47466" y="172190"/>
                  </a:lnTo>
                  <a:lnTo>
                    <a:pt x="72439" y="135216"/>
                  </a:lnTo>
                  <a:lnTo>
                    <a:pt x="101827" y="101827"/>
                  </a:lnTo>
                  <a:lnTo>
                    <a:pt x="135216" y="72439"/>
                  </a:lnTo>
                  <a:lnTo>
                    <a:pt x="172190" y="47466"/>
                  </a:lnTo>
                  <a:lnTo>
                    <a:pt x="212336" y="27321"/>
                  </a:lnTo>
                  <a:lnTo>
                    <a:pt x="255240" y="12418"/>
                  </a:lnTo>
                  <a:lnTo>
                    <a:pt x="300486" y="3173"/>
                  </a:lnTo>
                  <a:lnTo>
                    <a:pt x="347662" y="0"/>
                  </a:lnTo>
                  <a:lnTo>
                    <a:pt x="394838" y="3173"/>
                  </a:lnTo>
                  <a:lnTo>
                    <a:pt x="440084" y="12418"/>
                  </a:lnTo>
                  <a:lnTo>
                    <a:pt x="482988" y="27321"/>
                  </a:lnTo>
                  <a:lnTo>
                    <a:pt x="523134" y="47466"/>
                  </a:lnTo>
                  <a:lnTo>
                    <a:pt x="560108" y="72439"/>
                  </a:lnTo>
                  <a:lnTo>
                    <a:pt x="593496" y="101827"/>
                  </a:lnTo>
                  <a:lnTo>
                    <a:pt x="622885" y="135216"/>
                  </a:lnTo>
                  <a:lnTo>
                    <a:pt x="647858" y="172190"/>
                  </a:lnTo>
                  <a:lnTo>
                    <a:pt x="668003" y="212336"/>
                  </a:lnTo>
                  <a:lnTo>
                    <a:pt x="682906" y="255240"/>
                  </a:lnTo>
                  <a:lnTo>
                    <a:pt x="692151" y="300486"/>
                  </a:lnTo>
                  <a:lnTo>
                    <a:pt x="695324" y="347662"/>
                  </a:lnTo>
                  <a:lnTo>
                    <a:pt x="692151" y="394838"/>
                  </a:lnTo>
                  <a:lnTo>
                    <a:pt x="682906" y="440084"/>
                  </a:lnTo>
                  <a:lnTo>
                    <a:pt x="668003" y="482988"/>
                  </a:lnTo>
                  <a:lnTo>
                    <a:pt x="647858" y="523134"/>
                  </a:lnTo>
                  <a:lnTo>
                    <a:pt x="622885" y="560108"/>
                  </a:lnTo>
                  <a:lnTo>
                    <a:pt x="593496" y="593496"/>
                  </a:lnTo>
                  <a:lnTo>
                    <a:pt x="560108" y="622885"/>
                  </a:lnTo>
                  <a:lnTo>
                    <a:pt x="523134" y="647858"/>
                  </a:lnTo>
                  <a:lnTo>
                    <a:pt x="482988" y="668003"/>
                  </a:lnTo>
                  <a:lnTo>
                    <a:pt x="440084" y="682906"/>
                  </a:lnTo>
                  <a:lnTo>
                    <a:pt x="394838" y="692151"/>
                  </a:lnTo>
                  <a:lnTo>
                    <a:pt x="347662" y="695324"/>
                  </a:lnTo>
                  <a:close/>
                </a:path>
              </a:pathLst>
            </a:custGeom>
            <a:solidFill>
              <a:srgbClr val="B0D8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5939" y="5541562"/>
              <a:ext cx="1057274" cy="10572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94509" y="5719472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662" y="695324"/>
                  </a:moveTo>
                  <a:lnTo>
                    <a:pt x="300486" y="692151"/>
                  </a:lnTo>
                  <a:lnTo>
                    <a:pt x="255240" y="682906"/>
                  </a:lnTo>
                  <a:lnTo>
                    <a:pt x="212336" y="668003"/>
                  </a:lnTo>
                  <a:lnTo>
                    <a:pt x="172190" y="647858"/>
                  </a:lnTo>
                  <a:lnTo>
                    <a:pt x="135216" y="622885"/>
                  </a:lnTo>
                  <a:lnTo>
                    <a:pt x="101827" y="593496"/>
                  </a:lnTo>
                  <a:lnTo>
                    <a:pt x="72439" y="560108"/>
                  </a:lnTo>
                  <a:lnTo>
                    <a:pt x="47466" y="523134"/>
                  </a:lnTo>
                  <a:lnTo>
                    <a:pt x="27321" y="482988"/>
                  </a:lnTo>
                  <a:lnTo>
                    <a:pt x="12418" y="440084"/>
                  </a:lnTo>
                  <a:lnTo>
                    <a:pt x="3173" y="394838"/>
                  </a:lnTo>
                  <a:lnTo>
                    <a:pt x="0" y="347662"/>
                  </a:lnTo>
                  <a:lnTo>
                    <a:pt x="3173" y="300486"/>
                  </a:lnTo>
                  <a:lnTo>
                    <a:pt x="12418" y="255240"/>
                  </a:lnTo>
                  <a:lnTo>
                    <a:pt x="27321" y="212336"/>
                  </a:lnTo>
                  <a:lnTo>
                    <a:pt x="47466" y="172190"/>
                  </a:lnTo>
                  <a:lnTo>
                    <a:pt x="72439" y="135216"/>
                  </a:lnTo>
                  <a:lnTo>
                    <a:pt x="101827" y="101827"/>
                  </a:lnTo>
                  <a:lnTo>
                    <a:pt x="135216" y="72439"/>
                  </a:lnTo>
                  <a:lnTo>
                    <a:pt x="172190" y="47466"/>
                  </a:lnTo>
                  <a:lnTo>
                    <a:pt x="212336" y="27321"/>
                  </a:lnTo>
                  <a:lnTo>
                    <a:pt x="255240" y="12418"/>
                  </a:lnTo>
                  <a:lnTo>
                    <a:pt x="300486" y="3173"/>
                  </a:lnTo>
                  <a:lnTo>
                    <a:pt x="347662" y="0"/>
                  </a:lnTo>
                  <a:lnTo>
                    <a:pt x="394838" y="3173"/>
                  </a:lnTo>
                  <a:lnTo>
                    <a:pt x="440084" y="12418"/>
                  </a:lnTo>
                  <a:lnTo>
                    <a:pt x="482988" y="27321"/>
                  </a:lnTo>
                  <a:lnTo>
                    <a:pt x="523134" y="47466"/>
                  </a:lnTo>
                  <a:lnTo>
                    <a:pt x="560108" y="72439"/>
                  </a:lnTo>
                  <a:lnTo>
                    <a:pt x="593496" y="101827"/>
                  </a:lnTo>
                  <a:lnTo>
                    <a:pt x="622885" y="135216"/>
                  </a:lnTo>
                  <a:lnTo>
                    <a:pt x="647858" y="172190"/>
                  </a:lnTo>
                  <a:lnTo>
                    <a:pt x="668003" y="212336"/>
                  </a:lnTo>
                  <a:lnTo>
                    <a:pt x="682906" y="255240"/>
                  </a:lnTo>
                  <a:lnTo>
                    <a:pt x="692151" y="300486"/>
                  </a:lnTo>
                  <a:lnTo>
                    <a:pt x="695324" y="347662"/>
                  </a:lnTo>
                  <a:lnTo>
                    <a:pt x="692151" y="394838"/>
                  </a:lnTo>
                  <a:lnTo>
                    <a:pt x="682906" y="440084"/>
                  </a:lnTo>
                  <a:lnTo>
                    <a:pt x="668003" y="482988"/>
                  </a:lnTo>
                  <a:lnTo>
                    <a:pt x="647858" y="523134"/>
                  </a:lnTo>
                  <a:lnTo>
                    <a:pt x="622885" y="560108"/>
                  </a:lnTo>
                  <a:lnTo>
                    <a:pt x="593496" y="593496"/>
                  </a:lnTo>
                  <a:lnTo>
                    <a:pt x="560108" y="622885"/>
                  </a:lnTo>
                  <a:lnTo>
                    <a:pt x="523134" y="647858"/>
                  </a:lnTo>
                  <a:lnTo>
                    <a:pt x="482988" y="668003"/>
                  </a:lnTo>
                  <a:lnTo>
                    <a:pt x="440084" y="682906"/>
                  </a:lnTo>
                  <a:lnTo>
                    <a:pt x="394838" y="692151"/>
                  </a:lnTo>
                  <a:lnTo>
                    <a:pt x="347662" y="695324"/>
                  </a:lnTo>
                  <a:close/>
                </a:path>
              </a:pathLst>
            </a:custGeom>
            <a:solidFill>
              <a:srgbClr val="B0D8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71804" y="5541562"/>
              <a:ext cx="1057274" cy="10572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250374" y="5719472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662" y="695324"/>
                  </a:moveTo>
                  <a:lnTo>
                    <a:pt x="300486" y="692151"/>
                  </a:lnTo>
                  <a:lnTo>
                    <a:pt x="255240" y="682906"/>
                  </a:lnTo>
                  <a:lnTo>
                    <a:pt x="212336" y="668003"/>
                  </a:lnTo>
                  <a:lnTo>
                    <a:pt x="172190" y="647858"/>
                  </a:lnTo>
                  <a:lnTo>
                    <a:pt x="135216" y="622885"/>
                  </a:lnTo>
                  <a:lnTo>
                    <a:pt x="101827" y="593496"/>
                  </a:lnTo>
                  <a:lnTo>
                    <a:pt x="72439" y="560108"/>
                  </a:lnTo>
                  <a:lnTo>
                    <a:pt x="47466" y="523134"/>
                  </a:lnTo>
                  <a:lnTo>
                    <a:pt x="27321" y="482988"/>
                  </a:lnTo>
                  <a:lnTo>
                    <a:pt x="12418" y="440084"/>
                  </a:lnTo>
                  <a:lnTo>
                    <a:pt x="3173" y="394838"/>
                  </a:lnTo>
                  <a:lnTo>
                    <a:pt x="0" y="347662"/>
                  </a:lnTo>
                  <a:lnTo>
                    <a:pt x="3173" y="300486"/>
                  </a:lnTo>
                  <a:lnTo>
                    <a:pt x="12418" y="255240"/>
                  </a:lnTo>
                  <a:lnTo>
                    <a:pt x="27321" y="212336"/>
                  </a:lnTo>
                  <a:lnTo>
                    <a:pt x="47466" y="172190"/>
                  </a:lnTo>
                  <a:lnTo>
                    <a:pt x="72439" y="135216"/>
                  </a:lnTo>
                  <a:lnTo>
                    <a:pt x="101827" y="101827"/>
                  </a:lnTo>
                  <a:lnTo>
                    <a:pt x="135216" y="72439"/>
                  </a:lnTo>
                  <a:lnTo>
                    <a:pt x="172190" y="47466"/>
                  </a:lnTo>
                  <a:lnTo>
                    <a:pt x="212336" y="27321"/>
                  </a:lnTo>
                  <a:lnTo>
                    <a:pt x="255240" y="12418"/>
                  </a:lnTo>
                  <a:lnTo>
                    <a:pt x="300486" y="3173"/>
                  </a:lnTo>
                  <a:lnTo>
                    <a:pt x="347662" y="0"/>
                  </a:lnTo>
                  <a:lnTo>
                    <a:pt x="394838" y="3173"/>
                  </a:lnTo>
                  <a:lnTo>
                    <a:pt x="440084" y="12418"/>
                  </a:lnTo>
                  <a:lnTo>
                    <a:pt x="482988" y="27321"/>
                  </a:lnTo>
                  <a:lnTo>
                    <a:pt x="523134" y="47466"/>
                  </a:lnTo>
                  <a:lnTo>
                    <a:pt x="560108" y="72439"/>
                  </a:lnTo>
                  <a:lnTo>
                    <a:pt x="593496" y="101827"/>
                  </a:lnTo>
                  <a:lnTo>
                    <a:pt x="622885" y="135216"/>
                  </a:lnTo>
                  <a:lnTo>
                    <a:pt x="647858" y="172190"/>
                  </a:lnTo>
                  <a:lnTo>
                    <a:pt x="668003" y="212336"/>
                  </a:lnTo>
                  <a:lnTo>
                    <a:pt x="682906" y="255240"/>
                  </a:lnTo>
                  <a:lnTo>
                    <a:pt x="692151" y="300486"/>
                  </a:lnTo>
                  <a:lnTo>
                    <a:pt x="695324" y="347662"/>
                  </a:lnTo>
                  <a:lnTo>
                    <a:pt x="692151" y="394838"/>
                  </a:lnTo>
                  <a:lnTo>
                    <a:pt x="682906" y="440084"/>
                  </a:lnTo>
                  <a:lnTo>
                    <a:pt x="668003" y="482988"/>
                  </a:lnTo>
                  <a:lnTo>
                    <a:pt x="647858" y="523134"/>
                  </a:lnTo>
                  <a:lnTo>
                    <a:pt x="622885" y="560108"/>
                  </a:lnTo>
                  <a:lnTo>
                    <a:pt x="593496" y="593496"/>
                  </a:lnTo>
                  <a:lnTo>
                    <a:pt x="560108" y="622885"/>
                  </a:lnTo>
                  <a:lnTo>
                    <a:pt x="523134" y="647858"/>
                  </a:lnTo>
                  <a:lnTo>
                    <a:pt x="482988" y="668003"/>
                  </a:lnTo>
                  <a:lnTo>
                    <a:pt x="440084" y="682906"/>
                  </a:lnTo>
                  <a:lnTo>
                    <a:pt x="394838" y="692151"/>
                  </a:lnTo>
                  <a:lnTo>
                    <a:pt x="347662" y="695324"/>
                  </a:lnTo>
                  <a:close/>
                </a:path>
              </a:pathLst>
            </a:custGeom>
            <a:solidFill>
              <a:srgbClr val="B0D8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61330" y="5541562"/>
              <a:ext cx="1057274" cy="10572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439899" y="5719472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662" y="695324"/>
                  </a:moveTo>
                  <a:lnTo>
                    <a:pt x="300486" y="692151"/>
                  </a:lnTo>
                  <a:lnTo>
                    <a:pt x="255240" y="682906"/>
                  </a:lnTo>
                  <a:lnTo>
                    <a:pt x="212336" y="668003"/>
                  </a:lnTo>
                  <a:lnTo>
                    <a:pt x="172190" y="647858"/>
                  </a:lnTo>
                  <a:lnTo>
                    <a:pt x="135216" y="622885"/>
                  </a:lnTo>
                  <a:lnTo>
                    <a:pt x="101827" y="593496"/>
                  </a:lnTo>
                  <a:lnTo>
                    <a:pt x="72439" y="560108"/>
                  </a:lnTo>
                  <a:lnTo>
                    <a:pt x="47466" y="523134"/>
                  </a:lnTo>
                  <a:lnTo>
                    <a:pt x="27321" y="482988"/>
                  </a:lnTo>
                  <a:lnTo>
                    <a:pt x="12418" y="440084"/>
                  </a:lnTo>
                  <a:lnTo>
                    <a:pt x="3173" y="394838"/>
                  </a:lnTo>
                  <a:lnTo>
                    <a:pt x="0" y="347662"/>
                  </a:lnTo>
                  <a:lnTo>
                    <a:pt x="3173" y="300486"/>
                  </a:lnTo>
                  <a:lnTo>
                    <a:pt x="12418" y="255240"/>
                  </a:lnTo>
                  <a:lnTo>
                    <a:pt x="27321" y="212336"/>
                  </a:lnTo>
                  <a:lnTo>
                    <a:pt x="47466" y="172190"/>
                  </a:lnTo>
                  <a:lnTo>
                    <a:pt x="72439" y="135216"/>
                  </a:lnTo>
                  <a:lnTo>
                    <a:pt x="101827" y="101827"/>
                  </a:lnTo>
                  <a:lnTo>
                    <a:pt x="135216" y="72439"/>
                  </a:lnTo>
                  <a:lnTo>
                    <a:pt x="172190" y="47466"/>
                  </a:lnTo>
                  <a:lnTo>
                    <a:pt x="212336" y="27321"/>
                  </a:lnTo>
                  <a:lnTo>
                    <a:pt x="255240" y="12418"/>
                  </a:lnTo>
                  <a:lnTo>
                    <a:pt x="300486" y="3173"/>
                  </a:lnTo>
                  <a:lnTo>
                    <a:pt x="347662" y="0"/>
                  </a:lnTo>
                  <a:lnTo>
                    <a:pt x="394838" y="3173"/>
                  </a:lnTo>
                  <a:lnTo>
                    <a:pt x="440084" y="12418"/>
                  </a:lnTo>
                  <a:lnTo>
                    <a:pt x="482988" y="27321"/>
                  </a:lnTo>
                  <a:lnTo>
                    <a:pt x="523134" y="47466"/>
                  </a:lnTo>
                  <a:lnTo>
                    <a:pt x="560108" y="72439"/>
                  </a:lnTo>
                  <a:lnTo>
                    <a:pt x="593496" y="101827"/>
                  </a:lnTo>
                  <a:lnTo>
                    <a:pt x="622885" y="135216"/>
                  </a:lnTo>
                  <a:lnTo>
                    <a:pt x="647858" y="172190"/>
                  </a:lnTo>
                  <a:lnTo>
                    <a:pt x="668003" y="212336"/>
                  </a:lnTo>
                  <a:lnTo>
                    <a:pt x="682906" y="255240"/>
                  </a:lnTo>
                  <a:lnTo>
                    <a:pt x="692151" y="300486"/>
                  </a:lnTo>
                  <a:lnTo>
                    <a:pt x="695324" y="347662"/>
                  </a:lnTo>
                  <a:lnTo>
                    <a:pt x="692151" y="394838"/>
                  </a:lnTo>
                  <a:lnTo>
                    <a:pt x="682906" y="440084"/>
                  </a:lnTo>
                  <a:lnTo>
                    <a:pt x="668003" y="482988"/>
                  </a:lnTo>
                  <a:lnTo>
                    <a:pt x="647858" y="523134"/>
                  </a:lnTo>
                  <a:lnTo>
                    <a:pt x="622885" y="560108"/>
                  </a:lnTo>
                  <a:lnTo>
                    <a:pt x="593496" y="593496"/>
                  </a:lnTo>
                  <a:lnTo>
                    <a:pt x="560108" y="622885"/>
                  </a:lnTo>
                  <a:lnTo>
                    <a:pt x="523134" y="647858"/>
                  </a:lnTo>
                  <a:lnTo>
                    <a:pt x="482988" y="668003"/>
                  </a:lnTo>
                  <a:lnTo>
                    <a:pt x="440084" y="682906"/>
                  </a:lnTo>
                  <a:lnTo>
                    <a:pt x="394838" y="692151"/>
                  </a:lnTo>
                  <a:lnTo>
                    <a:pt x="347662" y="695324"/>
                  </a:lnTo>
                  <a:close/>
                </a:path>
              </a:pathLst>
            </a:custGeom>
            <a:solidFill>
              <a:srgbClr val="B0D8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23359" y="5541562"/>
              <a:ext cx="1057274" cy="105727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501930" y="5719472"/>
              <a:ext cx="695325" cy="695325"/>
            </a:xfrm>
            <a:custGeom>
              <a:avLst/>
              <a:gdLst/>
              <a:ahLst/>
              <a:cxnLst/>
              <a:rect l="l" t="t" r="r" b="b"/>
              <a:pathLst>
                <a:path w="695325" h="695325">
                  <a:moveTo>
                    <a:pt x="347662" y="695324"/>
                  </a:moveTo>
                  <a:lnTo>
                    <a:pt x="300486" y="692151"/>
                  </a:lnTo>
                  <a:lnTo>
                    <a:pt x="255240" y="682906"/>
                  </a:lnTo>
                  <a:lnTo>
                    <a:pt x="212336" y="668003"/>
                  </a:lnTo>
                  <a:lnTo>
                    <a:pt x="172190" y="647858"/>
                  </a:lnTo>
                  <a:lnTo>
                    <a:pt x="135216" y="622885"/>
                  </a:lnTo>
                  <a:lnTo>
                    <a:pt x="101827" y="593496"/>
                  </a:lnTo>
                  <a:lnTo>
                    <a:pt x="72439" y="560108"/>
                  </a:lnTo>
                  <a:lnTo>
                    <a:pt x="47466" y="523134"/>
                  </a:lnTo>
                  <a:lnTo>
                    <a:pt x="27321" y="482988"/>
                  </a:lnTo>
                  <a:lnTo>
                    <a:pt x="12418" y="440084"/>
                  </a:lnTo>
                  <a:lnTo>
                    <a:pt x="3173" y="394838"/>
                  </a:lnTo>
                  <a:lnTo>
                    <a:pt x="0" y="347662"/>
                  </a:lnTo>
                  <a:lnTo>
                    <a:pt x="3173" y="300486"/>
                  </a:lnTo>
                  <a:lnTo>
                    <a:pt x="12418" y="255240"/>
                  </a:lnTo>
                  <a:lnTo>
                    <a:pt x="27321" y="212336"/>
                  </a:lnTo>
                  <a:lnTo>
                    <a:pt x="47466" y="172190"/>
                  </a:lnTo>
                  <a:lnTo>
                    <a:pt x="72439" y="135216"/>
                  </a:lnTo>
                  <a:lnTo>
                    <a:pt x="101827" y="101827"/>
                  </a:lnTo>
                  <a:lnTo>
                    <a:pt x="135216" y="72439"/>
                  </a:lnTo>
                  <a:lnTo>
                    <a:pt x="172190" y="47466"/>
                  </a:lnTo>
                  <a:lnTo>
                    <a:pt x="212336" y="27321"/>
                  </a:lnTo>
                  <a:lnTo>
                    <a:pt x="255240" y="12418"/>
                  </a:lnTo>
                  <a:lnTo>
                    <a:pt x="300486" y="3173"/>
                  </a:lnTo>
                  <a:lnTo>
                    <a:pt x="347662" y="0"/>
                  </a:lnTo>
                  <a:lnTo>
                    <a:pt x="394838" y="3173"/>
                  </a:lnTo>
                  <a:lnTo>
                    <a:pt x="440084" y="12418"/>
                  </a:lnTo>
                  <a:lnTo>
                    <a:pt x="482988" y="27321"/>
                  </a:lnTo>
                  <a:lnTo>
                    <a:pt x="523134" y="47466"/>
                  </a:lnTo>
                  <a:lnTo>
                    <a:pt x="560108" y="72439"/>
                  </a:lnTo>
                  <a:lnTo>
                    <a:pt x="593496" y="101827"/>
                  </a:lnTo>
                  <a:lnTo>
                    <a:pt x="622885" y="135216"/>
                  </a:lnTo>
                  <a:lnTo>
                    <a:pt x="647858" y="172190"/>
                  </a:lnTo>
                  <a:lnTo>
                    <a:pt x="668003" y="212336"/>
                  </a:lnTo>
                  <a:lnTo>
                    <a:pt x="682906" y="255240"/>
                  </a:lnTo>
                  <a:lnTo>
                    <a:pt x="692151" y="300486"/>
                  </a:lnTo>
                  <a:lnTo>
                    <a:pt x="695324" y="347662"/>
                  </a:lnTo>
                  <a:lnTo>
                    <a:pt x="692151" y="394838"/>
                  </a:lnTo>
                  <a:lnTo>
                    <a:pt x="682906" y="440084"/>
                  </a:lnTo>
                  <a:lnTo>
                    <a:pt x="668003" y="482988"/>
                  </a:lnTo>
                  <a:lnTo>
                    <a:pt x="647858" y="523134"/>
                  </a:lnTo>
                  <a:lnTo>
                    <a:pt x="622885" y="560108"/>
                  </a:lnTo>
                  <a:lnTo>
                    <a:pt x="593496" y="593496"/>
                  </a:lnTo>
                  <a:lnTo>
                    <a:pt x="560108" y="622885"/>
                  </a:lnTo>
                  <a:lnTo>
                    <a:pt x="523134" y="647858"/>
                  </a:lnTo>
                  <a:lnTo>
                    <a:pt x="482988" y="668003"/>
                  </a:lnTo>
                  <a:lnTo>
                    <a:pt x="440084" y="682906"/>
                  </a:lnTo>
                  <a:lnTo>
                    <a:pt x="394838" y="692151"/>
                  </a:lnTo>
                  <a:lnTo>
                    <a:pt x="347662" y="695324"/>
                  </a:lnTo>
                  <a:close/>
                </a:path>
              </a:pathLst>
            </a:custGeom>
            <a:solidFill>
              <a:srgbClr val="B0D8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9855" y="1951846"/>
            <a:ext cx="1383876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Resolução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nº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5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8302" y="2195686"/>
            <a:ext cx="1167130" cy="12351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ctr" defTabSz="914400" rtl="0" eaLnBrk="1" fontAlgn="auto" latinLnBrk="0" hangingPunct="1">
              <a:lnSpc>
                <a:spcPct val="114599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Contrato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1600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Gestão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MS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1600" b="0" i="0" u="none" strike="noStrike" kern="1200" cap="none" spc="-38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Adaps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15/10/21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8452" y="2272521"/>
            <a:ext cx="1342390" cy="115253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lvl="0" indent="85094" algn="l" defTabSz="914400" rtl="0" eaLnBrk="1" fontAlgn="auto" latinLnBrk="0" hangingPunct="1">
              <a:lnSpc>
                <a:spcPct val="116300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33" b="0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Ato </a:t>
            </a:r>
            <a:r>
              <a:rPr kumimoji="0" sz="1433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nº </a:t>
            </a:r>
            <a:r>
              <a:rPr kumimoji="0" sz="1433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1/2021 </a:t>
            </a:r>
            <a:r>
              <a:rPr kumimoji="0" sz="1433" b="0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33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Resultado</a:t>
            </a:r>
            <a:r>
              <a:rPr kumimoji="0" sz="1433" b="0" i="0" u="none" strike="noStrike" kern="1200" cap="none" spc="-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33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Edital </a:t>
            </a:r>
            <a:r>
              <a:rPr kumimoji="0" sz="1433" b="0" i="0" u="none" strike="noStrike" kern="1200" cap="none" spc="-3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33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dos</a:t>
            </a:r>
            <a:r>
              <a:rPr kumimoji="0" sz="1433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33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municípios</a:t>
            </a:r>
            <a:endParaRPr kumimoji="0" sz="14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174422" marR="0" lvl="0" indent="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30/12/21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80261" y="4578472"/>
            <a:ext cx="1631103" cy="895524"/>
          </a:xfrm>
          <a:prstGeom prst="rect">
            <a:avLst/>
          </a:prstGeom>
        </p:spPr>
        <p:txBody>
          <a:bodyPr vert="horz" wrap="square" lIns="0" tIns="73237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02/12/21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ctr" defTabSz="914400" rtl="0" eaLnBrk="1" fontAlgn="auto" latinLnBrk="0" hangingPunct="1">
              <a:lnSpc>
                <a:spcPct val="1139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Portaria</a:t>
            </a:r>
            <a:r>
              <a:rPr kumimoji="0" sz="1500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5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GM/MS</a:t>
            </a:r>
            <a:r>
              <a:rPr kumimoji="0" sz="1500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5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500" b="1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º </a:t>
            </a:r>
            <a:r>
              <a:rPr kumimoji="0" sz="1500" b="1" i="0" u="none" strike="noStrike" kern="1200" cap="none" spc="-36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5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3.352/2021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2756" y="4584012"/>
            <a:ext cx="1746250" cy="1200051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15/12/21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Edital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nº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11/21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ctr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Interesse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Adesão </a:t>
            </a:r>
            <a:r>
              <a:rPr kumimoji="0" sz="1600" b="0" i="0" u="none" strike="noStrike" kern="1200" cap="none" spc="-38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municípios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6743" y="4457231"/>
            <a:ext cx="1499023" cy="157709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31/12/21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ctr" defTabSz="914400" rtl="0" eaLnBrk="1" fontAlgn="auto" latinLnBrk="0" hangingPunct="1">
              <a:lnSpc>
                <a:spcPct val="115599"/>
              </a:lnSpc>
              <a:spcBef>
                <a:spcPts val="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67" b="1" i="1" u="none" strike="noStrike" kern="1200" cap="none" spc="7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Edital </a:t>
            </a:r>
            <a:r>
              <a:rPr kumimoji="0" sz="1767" b="1" i="1" u="none" strike="noStrike" kern="1200" cap="none" spc="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nº </a:t>
            </a:r>
            <a:r>
              <a:rPr kumimoji="0" sz="1767" b="1" i="1" u="none" strike="noStrike" kern="1200" cap="none" spc="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1/21 </a:t>
            </a:r>
            <a:r>
              <a:rPr kumimoji="0" sz="1767" b="1" i="1" u="none" strike="noStrike" kern="1200" cap="none" spc="6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 </a:t>
            </a:r>
            <a:r>
              <a:rPr kumimoji="0" sz="1767" b="1" i="1" u="none" strike="noStrike" kern="1200" cap="none" spc="10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Seleção</a:t>
            </a:r>
            <a:r>
              <a:rPr kumimoji="0" sz="1767" b="1" i="1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 </a:t>
            </a:r>
            <a:r>
              <a:rPr kumimoji="0" sz="1767" b="1" i="1" u="none" strike="noStrike" kern="1200" cap="none" spc="1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Adaps</a:t>
            </a:r>
            <a:endParaRPr kumimoji="0" sz="17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n"/>
              <a:ea typeface="+mn-ea"/>
              <a:cs typeface="Roboto C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0" y="37836"/>
            <a:ext cx="8898467" cy="1010533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>
              <a:spcBef>
                <a:spcPts val="100"/>
              </a:spcBef>
              <a:buSzPts val="3600"/>
            </a:pPr>
            <a:r>
              <a:rPr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1º processo  seletivo dos médicos do Médicos pelo Brasil-  MS e ADAPS</a:t>
            </a: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1293" y="685801"/>
            <a:ext cx="546099" cy="5460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1128133" y="830208"/>
            <a:ext cx="211667" cy="2239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r>
              <a:rPr kumimoji="0" sz="14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70534" y="2526520"/>
            <a:ext cx="1576917" cy="896763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lvl="0" indent="0" algn="ctr" defTabSz="914400" rtl="0" eaLnBrk="1" fontAlgn="auto" latinLnBrk="0" hangingPunct="1">
              <a:lnSpc>
                <a:spcPct val="116300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33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Portaria</a:t>
            </a:r>
            <a:r>
              <a:rPr kumimoji="0" sz="1433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33" b="0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GM/MS</a:t>
            </a:r>
            <a:r>
              <a:rPr kumimoji="0" sz="1433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33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nº </a:t>
            </a:r>
            <a:r>
              <a:rPr kumimoji="0" sz="1433" b="0" i="0" u="none" strike="noStrike" kern="1200" cap="none" spc="-34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33" b="0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3.353/2021</a:t>
            </a:r>
            <a:endParaRPr kumimoji="0" sz="14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02/12/21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16625" y="2073245"/>
            <a:ext cx="1010073" cy="166408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68583" marR="14394" lvl="0" indent="-49109" algn="just" defTabSz="914400" rtl="0" eaLnBrk="1" fontAlgn="auto" latinLnBrk="0" hangingPunct="1">
              <a:lnSpc>
                <a:spcPct val="116300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33" b="1" i="1" u="none" strike="noStrike" kern="1200" cap="none" spc="9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Provas</a:t>
            </a:r>
            <a:r>
              <a:rPr kumimoji="0" sz="1433" b="1" i="1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 </a:t>
            </a:r>
            <a:r>
              <a:rPr kumimoji="0" sz="1433" b="1" i="1" u="none" strike="noStrike" kern="1200" cap="none" spc="8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para </a:t>
            </a:r>
            <a:r>
              <a:rPr kumimoji="0" sz="1433" b="1" i="1" u="none" strike="noStrike" kern="1200" cap="none" spc="-3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 </a:t>
            </a:r>
            <a:r>
              <a:rPr kumimoji="0" sz="1433" b="1" i="1" u="none" strike="noStrike" kern="1200" cap="none" spc="9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seleção </a:t>
            </a:r>
            <a:r>
              <a:rPr kumimoji="0" sz="1433" b="1" i="1" u="none" strike="noStrike" kern="1200" cap="none" spc="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de </a:t>
            </a:r>
            <a:r>
              <a:rPr kumimoji="0" sz="1433" b="1" i="1" u="none" strike="noStrike" kern="1200" cap="none" spc="-3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 </a:t>
            </a:r>
            <a:r>
              <a:rPr kumimoji="0" sz="1433" b="1" i="1" u="none" strike="noStrike" kern="1200" cap="none" spc="10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 Cn"/>
                <a:ea typeface="+mn-ea"/>
                <a:cs typeface="Roboto Cn"/>
              </a:rPr>
              <a:t>Médicos</a:t>
            </a:r>
            <a:endParaRPr kumimoji="0" sz="14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n"/>
              <a:ea typeface="+mn-ea"/>
              <a:cs typeface="Roboto Cn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06</a:t>
            </a:r>
            <a:r>
              <a:rPr kumimoji="0" sz="1867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/</a:t>
            </a:r>
            <a:r>
              <a:rPr kumimoji="0" sz="18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03</a:t>
            </a:r>
            <a:r>
              <a:rPr kumimoji="0" sz="1867" b="1" i="0" u="none" strike="noStrike" kern="1200" cap="none" spc="-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/</a:t>
            </a:r>
            <a:r>
              <a:rPr kumimoji="0" sz="18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65005" y="4457954"/>
            <a:ext cx="1501987" cy="101376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ctr" defTabSz="914400" rtl="0" eaLnBrk="1" fontAlgn="auto" latinLnBrk="0" hangingPunct="1">
              <a:lnSpc>
                <a:spcPct val="1161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Homo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r>
              <a:rPr kumimoji="0" sz="18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867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867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ç</a:t>
            </a:r>
            <a:r>
              <a:rPr kumimoji="0" sz="18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ã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  resultado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05/04/2022</a:t>
            </a:r>
            <a:endParaRPr kumimoji="0" sz="1867" b="1" i="0" u="none" strike="noStrike" kern="1200" cap="none" spc="-3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"/>
            <a:ext cx="5753100" cy="6858000"/>
          </a:xfrm>
          <a:custGeom>
            <a:avLst/>
            <a:gdLst/>
            <a:ahLst/>
            <a:cxnLst/>
            <a:rect l="l" t="t" r="r" b="b"/>
            <a:pathLst>
              <a:path w="8629650" h="10287000">
                <a:moveTo>
                  <a:pt x="8261416" y="10286986"/>
                </a:moveTo>
                <a:lnTo>
                  <a:pt x="91393" y="10286986"/>
                </a:lnTo>
                <a:lnTo>
                  <a:pt x="45502" y="10284124"/>
                </a:lnTo>
                <a:lnTo>
                  <a:pt x="1100" y="10275734"/>
                </a:lnTo>
                <a:lnTo>
                  <a:pt x="0" y="10275381"/>
                </a:lnTo>
                <a:lnTo>
                  <a:pt x="0" y="11617"/>
                </a:lnTo>
                <a:lnTo>
                  <a:pt x="1100" y="11264"/>
                </a:lnTo>
                <a:lnTo>
                  <a:pt x="45502" y="2874"/>
                </a:lnTo>
                <a:lnTo>
                  <a:pt x="91587" y="0"/>
                </a:lnTo>
                <a:lnTo>
                  <a:pt x="8261222" y="0"/>
                </a:lnTo>
                <a:lnTo>
                  <a:pt x="8307307" y="2874"/>
                </a:lnTo>
                <a:lnTo>
                  <a:pt x="8351709" y="11264"/>
                </a:lnTo>
                <a:lnTo>
                  <a:pt x="8394080" y="24822"/>
                </a:lnTo>
                <a:lnTo>
                  <a:pt x="8434071" y="43200"/>
                </a:lnTo>
                <a:lnTo>
                  <a:pt x="8471333" y="66047"/>
                </a:lnTo>
                <a:lnTo>
                  <a:pt x="8505518" y="93017"/>
                </a:lnTo>
                <a:lnTo>
                  <a:pt x="8536277" y="123759"/>
                </a:lnTo>
                <a:lnTo>
                  <a:pt x="8563260" y="157926"/>
                </a:lnTo>
                <a:lnTo>
                  <a:pt x="8586119" y="195169"/>
                </a:lnTo>
                <a:lnTo>
                  <a:pt x="8604506" y="235140"/>
                </a:lnTo>
                <a:lnTo>
                  <a:pt x="8618071" y="277489"/>
                </a:lnTo>
                <a:lnTo>
                  <a:pt x="8626466" y="321868"/>
                </a:lnTo>
                <a:lnTo>
                  <a:pt x="8629342" y="367929"/>
                </a:lnTo>
                <a:lnTo>
                  <a:pt x="8629342" y="9919070"/>
                </a:lnTo>
                <a:lnTo>
                  <a:pt x="8626466" y="9965130"/>
                </a:lnTo>
                <a:lnTo>
                  <a:pt x="8618071" y="10009510"/>
                </a:lnTo>
                <a:lnTo>
                  <a:pt x="8604506" y="10051859"/>
                </a:lnTo>
                <a:lnTo>
                  <a:pt x="8586119" y="10091829"/>
                </a:lnTo>
                <a:lnTo>
                  <a:pt x="8563260" y="10129072"/>
                </a:lnTo>
                <a:lnTo>
                  <a:pt x="8536277" y="10163239"/>
                </a:lnTo>
                <a:lnTo>
                  <a:pt x="8505518" y="10193982"/>
                </a:lnTo>
                <a:lnTo>
                  <a:pt x="8471333" y="10220951"/>
                </a:lnTo>
                <a:lnTo>
                  <a:pt x="8434071" y="10243798"/>
                </a:lnTo>
                <a:lnTo>
                  <a:pt x="8394080" y="10262176"/>
                </a:lnTo>
                <a:lnTo>
                  <a:pt x="8351709" y="10275734"/>
                </a:lnTo>
                <a:lnTo>
                  <a:pt x="8307307" y="10284124"/>
                </a:lnTo>
                <a:lnTo>
                  <a:pt x="8261416" y="10286986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479" y="749951"/>
            <a:ext cx="1739899" cy="1739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145" y="3266924"/>
            <a:ext cx="1739899" cy="1739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4" y="885658"/>
            <a:ext cx="1465642" cy="14656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5094" y="3376153"/>
            <a:ext cx="1465642" cy="14656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25746" y="289640"/>
            <a:ext cx="1432654" cy="596018"/>
          </a:xfrm>
          <a:prstGeom prst="rect">
            <a:avLst/>
          </a:prstGeom>
        </p:spPr>
        <p:txBody>
          <a:bodyPr spcFirstLastPara="1" vert="horz" wrap="square" lIns="0" tIns="8467" rIns="0" bIns="0" rtlCol="0" anchor="t" anchorCtr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867" b="1" spc="80" dirty="0"/>
              <a:t>T</a:t>
            </a:r>
            <a:r>
              <a:rPr sz="1867" b="1" spc="-13" dirty="0"/>
              <a:t>u</a:t>
            </a:r>
            <a:r>
              <a:rPr sz="1867" b="1" spc="-20" dirty="0"/>
              <a:t>t</a:t>
            </a:r>
            <a:r>
              <a:rPr sz="1867" b="1" spc="-3" dirty="0"/>
              <a:t>o</a:t>
            </a:r>
            <a:r>
              <a:rPr sz="1867" b="1" spc="23" dirty="0"/>
              <a:t>r</a:t>
            </a:r>
            <a:r>
              <a:rPr lang="pt-BR" sz="1867" b="1" spc="23" dirty="0"/>
              <a:t> Médico</a:t>
            </a:r>
            <a:endParaRPr sz="1867" dirty="0"/>
          </a:p>
        </p:txBody>
      </p:sp>
      <p:sp>
        <p:nvSpPr>
          <p:cNvPr id="8" name="object 8"/>
          <p:cNvSpPr txBox="1"/>
          <p:nvPr/>
        </p:nvSpPr>
        <p:spPr>
          <a:xfrm>
            <a:off x="8625746" y="885658"/>
            <a:ext cx="2691002" cy="175761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243852" lvl="0" indent="0" algn="l" defTabSz="914400" rtl="0" eaLnBrk="1" fontAlgn="auto" latinLnBrk="0" hangingPunct="1">
              <a:lnSpc>
                <a:spcPct val="114599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Especialista</a:t>
            </a:r>
            <a:r>
              <a:rPr kumimoji="0" sz="1400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em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MFC</a:t>
            </a:r>
            <a:r>
              <a:rPr kumimoji="0" sz="1400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ou </a:t>
            </a:r>
            <a:r>
              <a:rPr kumimoji="0" sz="1400" b="0" i="0" u="none" strike="noStrike" kern="1200" cap="none" spc="-38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clínica</a:t>
            </a:r>
            <a:r>
              <a:rPr kumimoji="0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Seleção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em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pt-BR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 fase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Efetivação</a:t>
            </a:r>
            <a:r>
              <a:rPr kumimoji="0" sz="14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na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carreira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 </a:t>
            </a:r>
            <a:r>
              <a:rPr kumimoji="0" sz="1400" b="0" i="0" u="none" strike="noStrike" kern="1200" cap="none" spc="-39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vínculo</a:t>
            </a:r>
            <a:r>
              <a:rPr kumimoji="0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CLT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Atribuições na assistência e na formação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5746" y="2706782"/>
            <a:ext cx="3295010" cy="2860184"/>
          </a:xfrm>
          <a:prstGeom prst="rect">
            <a:avLst/>
          </a:prstGeom>
        </p:spPr>
        <p:txBody>
          <a:bodyPr vert="horz" wrap="square" lIns="0" tIns="74083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-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Bolsista</a:t>
            </a:r>
            <a:r>
              <a:rPr kumimoji="0" lang="pt-BR" sz="18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(futuro médico de família e comunidade)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just" defTabSz="914400" rtl="0" eaLnBrk="1" fontAlgn="auto" latinLnBrk="0" hangingPunct="1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 CRM</a:t>
            </a:r>
          </a:p>
          <a:p>
            <a:pPr marL="8467" marR="0" lvl="0" indent="0" algn="just" defTabSz="914400" rtl="0" eaLnBrk="1" fontAlgn="auto" latinLnBrk="0" hangingPunct="1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Seleção em 3 fases:</a:t>
            </a:r>
          </a:p>
          <a:p>
            <a:pPr marL="8467" marR="0" lvl="0" indent="0" algn="just" defTabSz="914400" rtl="0" eaLnBrk="1" fontAlgn="auto" latinLnBrk="0" hangingPunct="1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1ª fase: Prova objetiva;</a:t>
            </a:r>
          </a:p>
          <a:p>
            <a:pPr marL="8467" marR="0" lvl="0" indent="0" algn="just" defTabSz="914400" rtl="0" eaLnBrk="1" fontAlgn="auto" latinLnBrk="0" hangingPunct="1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2ªfase:Estágio experimental remunerado de 2 anos, com curso de especialização em MFC ou curso de aperfeiçoamento de competências.</a:t>
            </a:r>
          </a:p>
          <a:p>
            <a:pPr marL="8467" marR="0" lvl="0" indent="0" algn="just" defTabSz="914400" rtl="0" eaLnBrk="1" fontAlgn="auto" latinLnBrk="0" hangingPunct="1">
              <a:lnSpc>
                <a:spcPct val="100000"/>
              </a:lnSpc>
              <a:spcBef>
                <a:spcPts val="4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3ª fase: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prova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título</a:t>
            </a:r>
            <a:r>
              <a:rPr kumimoji="0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AMB/SBMFC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117269" lvl="0" indent="0" algn="just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3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Efetivação</a:t>
            </a:r>
            <a:r>
              <a:rPr kumimoji="0" sz="14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na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carreira</a:t>
            </a:r>
            <a:r>
              <a:rPr kumimoji="0" sz="14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 </a:t>
            </a:r>
            <a:r>
              <a:rPr kumimoji="0" sz="1400" b="0" i="0" u="none" strike="noStrike" kern="1200" cap="none" spc="-39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vínculo</a:t>
            </a:r>
            <a:r>
              <a:rPr kumimoji="0" sz="14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CLT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5738" y="1367370"/>
            <a:ext cx="2886710" cy="348289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l" defTabSz="914400" rtl="0" eaLnBrk="1" fontAlgn="auto" latinLnBrk="0" hangingPunct="1">
              <a:lnSpc>
                <a:spcPct val="1074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>
                <a:tab pos="1464807" algn="l"/>
              </a:tabLst>
              <a:defRPr/>
            </a:pPr>
            <a:r>
              <a:rPr kumimoji="0" sz="4267" b="1" i="0" u="none" strike="noStrike" kern="1200" cap="none" spc="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Perfil	</a:t>
            </a:r>
            <a:r>
              <a:rPr kumimoji="0" sz="4267" b="1" i="0" u="none" strike="noStrike" kern="1200" cap="none" spc="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4267" b="1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lang="pt-BR" sz="4267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candidatos e cargos da seleção do </a:t>
            </a:r>
            <a:r>
              <a:rPr kumimoji="0" lang="pt-BR" sz="4267" b="1" i="0" u="none" strike="noStrike" kern="1200" cap="none" spc="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PMpB</a:t>
            </a:r>
            <a:endParaRPr kumimoji="0" sz="42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C49DE-ECF6-4D85-88EB-0739FB22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0" y="496600"/>
            <a:ext cx="2906000" cy="4303400"/>
          </a:xfrm>
        </p:spPr>
        <p:txBody>
          <a:bodyPr>
            <a:normAutofit/>
          </a:bodyPr>
          <a:lstStyle/>
          <a:p>
            <a:r>
              <a:rPr lang="pt-BR" sz="2667" b="1" dirty="0">
                <a:solidFill>
                  <a:srgbClr val="1F2247"/>
                </a:solidFill>
                <a:latin typeface="Roboto"/>
                <a:ea typeface="Roboto"/>
              </a:rPr>
              <a:t>1º Processo Seletivo: vagas e inscritos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5C5A4816-72FB-4CC3-AFE4-04CFD973C8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2983" y="251670"/>
            <a:ext cx="8321879" cy="575699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2CDF39E-307D-AA06-83DE-8A5FF05F8790}"/>
              </a:ext>
            </a:extLst>
          </p:cNvPr>
          <p:cNvSpPr/>
          <p:nvPr/>
        </p:nvSpPr>
        <p:spPr>
          <a:xfrm>
            <a:off x="3227294" y="2151529"/>
            <a:ext cx="8301318" cy="1255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8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;p17">
            <a:extLst>
              <a:ext uri="{FF2B5EF4-FFF2-40B4-BE49-F238E27FC236}">
                <a16:creationId xmlns:a16="http://schemas.microsoft.com/office/drawing/2014/main" id="{245DFFA7-1947-4C82-94BF-706EDF48D9CC}"/>
              </a:ext>
            </a:extLst>
          </p:cNvPr>
          <p:cNvSpPr txBox="1"/>
          <p:nvPr/>
        </p:nvSpPr>
        <p:spPr>
          <a:xfrm>
            <a:off x="214413" y="1944808"/>
            <a:ext cx="2157472" cy="229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2667" b="1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Provas realizadas em todo o país no dia 06/03/22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ráfico 215">
            <a:extLst>
              <a:ext uri="{FF2B5EF4-FFF2-40B4-BE49-F238E27FC236}">
                <a16:creationId xmlns:a16="http://schemas.microsoft.com/office/drawing/2014/main" id="{B93F1F00-5B99-4C0B-B30C-3D01E42D3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1885" y="577517"/>
            <a:ext cx="9475019" cy="50326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1997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63057E8-6BBE-4C01-9708-95BF7F86F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7200" y="495885"/>
          <a:ext cx="5915600" cy="541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3" imgW="4390885" imgH="5533911" progId="Excel.Sheet.12">
                  <p:embed/>
                </p:oleObj>
              </mc:Choice>
              <mc:Fallback>
                <p:oleObj name="Worksheet" r:id="rId3" imgW="4390885" imgH="5533911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63057E8-6BBE-4C01-9708-95BF7F86F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7200" y="495885"/>
                        <a:ext cx="5915600" cy="5413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F287DD47-3193-423F-938A-72D43EE58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326" y="1080659"/>
            <a:ext cx="2509359" cy="3760744"/>
          </a:xfrm>
          <a:prstGeom prst="rect">
            <a:avLst/>
          </a:prstGeom>
        </p:spPr>
      </p:pic>
      <p:sp>
        <p:nvSpPr>
          <p:cNvPr id="6" name="Google Shape;73;p16">
            <a:extLst>
              <a:ext uri="{FF2B5EF4-FFF2-40B4-BE49-F238E27FC236}">
                <a16:creationId xmlns:a16="http://schemas.microsoft.com/office/drawing/2014/main" id="{872EC1D5-F735-4FCC-AB7F-5328386DBA51}"/>
              </a:ext>
            </a:extLst>
          </p:cNvPr>
          <p:cNvSpPr txBox="1"/>
          <p:nvPr/>
        </p:nvSpPr>
        <p:spPr>
          <a:xfrm rot="16200000">
            <a:off x="-2089343" y="1851771"/>
            <a:ext cx="68956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2667" b="1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Resultado do Processo Seletivo- Homologação em 05/04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DB3D55C-AD54-79CA-F301-0AD70CD90EF8}"/>
              </a:ext>
            </a:extLst>
          </p:cNvPr>
          <p:cNvSpPr/>
          <p:nvPr/>
        </p:nvSpPr>
        <p:spPr>
          <a:xfrm>
            <a:off x="5537200" y="2187388"/>
            <a:ext cx="5915600" cy="18825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0"/>
            <a:ext cx="6026912" cy="394980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marR="0" lv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400" b="1" i="0" u="none" strike="noStrike" cap="none" spc="20">
                <a:solidFill>
                  <a:schemeClr val="bg1"/>
                </a:solidFill>
                <a:latin typeface="Roboto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Roboto"/>
              </a:rPr>
              <a:t>Orientadores das Convocações</a:t>
            </a:r>
            <a:endParaRPr kumimoji="0" sz="2400" b="1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  <a:sym typeface="Roboto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FBB296-A32A-F52C-A7CC-BF2E6E09F8CC}"/>
              </a:ext>
            </a:extLst>
          </p:cNvPr>
          <p:cNvSpPr txBox="1"/>
          <p:nvPr/>
        </p:nvSpPr>
        <p:spPr>
          <a:xfrm>
            <a:off x="1871331" y="3941135"/>
            <a:ext cx="1663664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65;p15">
            <a:extLst>
              <a:ext uri="{FF2B5EF4-FFF2-40B4-BE49-F238E27FC236}">
                <a16:creationId xmlns:a16="http://schemas.microsoft.com/office/drawing/2014/main" id="{860ACC42-2C52-051C-2CAB-4C454D1C6533}"/>
              </a:ext>
            </a:extLst>
          </p:cNvPr>
          <p:cNvSpPr txBox="1"/>
          <p:nvPr/>
        </p:nvSpPr>
        <p:spPr>
          <a:xfrm>
            <a:off x="184298" y="568520"/>
            <a:ext cx="11467556" cy="498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Convocação dos médicos considera: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Para a necessidade de médicos: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Planejamento da ocupação das vagas pactuado com o Ministério da Saúde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Programação da ocupação das vagas realizada pelos gestores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Resultado e classificação do processo seletivo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Para a alocação dos aprovados: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Nota na seleção</a:t>
            </a: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Escolha dos Municípios em 1ª, 2ª, 3ª opção e demais critérios de alocação do Edital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Etapas já realizadas: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Programação realizada em março/abril de 2022 pelo Ministério da Saúde e pelos gestores municipais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80 municípios não responderam no prazo sua programação de ocupação de vagas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Nova data para os gestores que não enviaram informação: final do mês de abril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Reprogramação da ocupação das vagas: abertura do sistema em junho considerando um prazo mínimo de alteração de 60 dias para viabilizar a convocação dos médicos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66;p15">
            <a:extLst>
              <a:ext uri="{FF2B5EF4-FFF2-40B4-BE49-F238E27FC236}">
                <a16:creationId xmlns:a16="http://schemas.microsoft.com/office/drawing/2014/main" id="{655D738B-DA17-711E-9DE4-A4B14C49D7B5}"/>
              </a:ext>
            </a:extLst>
          </p:cNvPr>
          <p:cNvSpPr txBox="1"/>
          <p:nvPr/>
        </p:nvSpPr>
        <p:spPr>
          <a:xfrm>
            <a:off x="113178" y="5144432"/>
            <a:ext cx="11609796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OBS: Vagas </a:t>
            </a:r>
            <a:r>
              <a:rPr kumimoji="0" lang="pt-BR" sz="1867" b="1" i="0" u="none" strike="noStrike" kern="0" cap="none" spc="0" normalizeH="0" baseline="0" noProof="0" dirty="0" err="1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Adaps</a:t>
            </a: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2022 considerou a substituição de vagas do Projeto Mais Médicos para o Brasil e a </a:t>
            </a:r>
            <a:r>
              <a:rPr kumimoji="0" lang="pt-BR" sz="1867" b="1" i="0" u="none" strike="noStrike" kern="0" cap="none" spc="0" normalizeH="0" baseline="0" noProof="0" dirty="0" err="1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eSF</a:t>
            </a:r>
            <a:r>
              <a:rPr kumimoji="0" lang="pt-BR" sz="1867" b="1" i="0" u="none" strike="noStrike" kern="0" cap="none" spc="0" normalizeH="0" baseline="0" noProof="0" dirty="0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sem médico cadastradas no CNES</a:t>
            </a: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119CFC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1189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3">
            <a:extLst>
              <a:ext uri="{FF2B5EF4-FFF2-40B4-BE49-F238E27FC236}">
                <a16:creationId xmlns:a16="http://schemas.microsoft.com/office/drawing/2014/main" id="{E0FC116E-9766-40D5-A2B4-C5E23D3CF413}"/>
              </a:ext>
            </a:extLst>
          </p:cNvPr>
          <p:cNvSpPr/>
          <p:nvPr/>
        </p:nvSpPr>
        <p:spPr>
          <a:xfrm>
            <a:off x="-1" y="-69091"/>
            <a:ext cx="7105475" cy="518091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pt-BR" sz="32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Arial"/>
              </a:rPr>
              <a:t>ORGANOGRAMA ADAPS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C8388149-42CA-496F-98BB-E7B4CA7F5CF2}"/>
              </a:ext>
            </a:extLst>
          </p:cNvPr>
          <p:cNvSpPr/>
          <p:nvPr/>
        </p:nvSpPr>
        <p:spPr>
          <a:xfrm>
            <a:off x="4740480" y="611280"/>
            <a:ext cx="2151000" cy="3646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Diretor Presidente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5">
            <a:extLst>
              <a:ext uri="{FF2B5EF4-FFF2-40B4-BE49-F238E27FC236}">
                <a16:creationId xmlns:a16="http://schemas.microsoft.com/office/drawing/2014/main" id="{51D60209-8253-4FD4-9ADC-9A9AB40F641C}"/>
              </a:ext>
            </a:extLst>
          </p:cNvPr>
          <p:cNvSpPr/>
          <p:nvPr/>
        </p:nvSpPr>
        <p:spPr>
          <a:xfrm>
            <a:off x="143640" y="613440"/>
            <a:ext cx="2249640" cy="36468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 deliberativo</a:t>
            </a: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6">
            <a:extLst>
              <a:ext uri="{FF2B5EF4-FFF2-40B4-BE49-F238E27FC236}">
                <a16:creationId xmlns:a16="http://schemas.microsoft.com/office/drawing/2014/main" id="{9BEE329E-6503-4BD5-BF77-547AAF9E9AC7}"/>
              </a:ext>
            </a:extLst>
          </p:cNvPr>
          <p:cNvSpPr/>
          <p:nvPr/>
        </p:nvSpPr>
        <p:spPr>
          <a:xfrm>
            <a:off x="9637920" y="587520"/>
            <a:ext cx="2205000" cy="36468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 fiscal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ector reto 8">
            <a:extLst>
              <a:ext uri="{FF2B5EF4-FFF2-40B4-BE49-F238E27FC236}">
                <a16:creationId xmlns:a16="http://schemas.microsoft.com/office/drawing/2014/main" id="{23ECF32D-6045-4932-B57C-2537483CDF0E}"/>
              </a:ext>
            </a:extLst>
          </p:cNvPr>
          <p:cNvSpPr/>
          <p:nvPr/>
        </p:nvSpPr>
        <p:spPr>
          <a:xfrm flipV="1">
            <a:off x="2393280" y="795600"/>
            <a:ext cx="2346840" cy="2160"/>
          </a:xfrm>
          <a:prstGeom prst="line">
            <a:avLst/>
          </a:prstGeom>
          <a:ln>
            <a:solidFill>
              <a:srgbClr val="5B9B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onector reto 13">
            <a:extLst>
              <a:ext uri="{FF2B5EF4-FFF2-40B4-BE49-F238E27FC236}">
                <a16:creationId xmlns:a16="http://schemas.microsoft.com/office/drawing/2014/main" id="{D4C3440C-7D28-44C7-8951-6BF74C9BD0C2}"/>
              </a:ext>
            </a:extLst>
          </p:cNvPr>
          <p:cNvSpPr/>
          <p:nvPr/>
        </p:nvSpPr>
        <p:spPr>
          <a:xfrm flipV="1">
            <a:off x="6891840" y="772200"/>
            <a:ext cx="2745720" cy="23400"/>
          </a:xfrm>
          <a:prstGeom prst="line">
            <a:avLst/>
          </a:prstGeom>
          <a:ln>
            <a:solidFill>
              <a:srgbClr val="5B9B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onector reto 15">
            <a:extLst>
              <a:ext uri="{FF2B5EF4-FFF2-40B4-BE49-F238E27FC236}">
                <a16:creationId xmlns:a16="http://schemas.microsoft.com/office/drawing/2014/main" id="{63BF336C-FBB1-4220-ADA8-CC85F758CA82}"/>
              </a:ext>
            </a:extLst>
          </p:cNvPr>
          <p:cNvSpPr/>
          <p:nvPr/>
        </p:nvSpPr>
        <p:spPr>
          <a:xfrm flipH="1">
            <a:off x="5946480" y="980280"/>
            <a:ext cx="12960" cy="197640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493E278D-E772-44A9-B835-E9A9FD07952A}"/>
              </a:ext>
            </a:extLst>
          </p:cNvPr>
          <p:cNvSpPr/>
          <p:nvPr/>
        </p:nvSpPr>
        <p:spPr>
          <a:xfrm>
            <a:off x="675360" y="1155600"/>
            <a:ext cx="260820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Diretor de Comunicação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ixaDeTexto 17">
            <a:extLst>
              <a:ext uri="{FF2B5EF4-FFF2-40B4-BE49-F238E27FC236}">
                <a16:creationId xmlns:a16="http://schemas.microsoft.com/office/drawing/2014/main" id="{0C26BB3B-7813-4C34-9A6E-2B4B5EACB09C}"/>
              </a:ext>
            </a:extLst>
          </p:cNvPr>
          <p:cNvSpPr/>
          <p:nvPr/>
        </p:nvSpPr>
        <p:spPr>
          <a:xfrm>
            <a:off x="8306280" y="1180080"/>
            <a:ext cx="252756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Secretaria Executiva 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aixaDeTexto 18">
            <a:extLst>
              <a:ext uri="{FF2B5EF4-FFF2-40B4-BE49-F238E27FC236}">
                <a16:creationId xmlns:a16="http://schemas.microsoft.com/office/drawing/2014/main" id="{44DABA00-03A2-4BFC-A221-CC1C92309C4D}"/>
              </a:ext>
            </a:extLst>
          </p:cNvPr>
          <p:cNvSpPr/>
          <p:nvPr/>
        </p:nvSpPr>
        <p:spPr>
          <a:xfrm>
            <a:off x="652680" y="1658880"/>
            <a:ext cx="244692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Jurídica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ixaDeTexto 19">
            <a:extLst>
              <a:ext uri="{FF2B5EF4-FFF2-40B4-BE49-F238E27FC236}">
                <a16:creationId xmlns:a16="http://schemas.microsoft.com/office/drawing/2014/main" id="{BE377179-D182-4EF8-8690-687BC7A78C64}"/>
              </a:ext>
            </a:extLst>
          </p:cNvPr>
          <p:cNvSpPr/>
          <p:nvPr/>
        </p:nvSpPr>
        <p:spPr>
          <a:xfrm>
            <a:off x="7642800" y="1678320"/>
            <a:ext cx="319104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Chefia de gabinete 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aixaDeTexto 20">
            <a:extLst>
              <a:ext uri="{FF2B5EF4-FFF2-40B4-BE49-F238E27FC236}">
                <a16:creationId xmlns:a16="http://schemas.microsoft.com/office/drawing/2014/main" id="{C752C9F7-46D0-4B1E-BFF0-8D94023F51A4}"/>
              </a:ext>
            </a:extLst>
          </p:cNvPr>
          <p:cNvSpPr/>
          <p:nvPr/>
        </p:nvSpPr>
        <p:spPr>
          <a:xfrm>
            <a:off x="637920" y="2110320"/>
            <a:ext cx="387252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Integridade e Ouvidoria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aixaDeTexto 21">
            <a:extLst>
              <a:ext uri="{FF2B5EF4-FFF2-40B4-BE49-F238E27FC236}">
                <a16:creationId xmlns:a16="http://schemas.microsoft.com/office/drawing/2014/main" id="{CDA25BDA-DE43-4A5A-86D3-E1A8F3013DE5}"/>
              </a:ext>
            </a:extLst>
          </p:cNvPr>
          <p:cNvSpPr/>
          <p:nvPr/>
        </p:nvSpPr>
        <p:spPr>
          <a:xfrm>
            <a:off x="7427880" y="2129760"/>
            <a:ext cx="340632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Gestão Estratégica 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ector reto 23">
            <a:extLst>
              <a:ext uri="{FF2B5EF4-FFF2-40B4-BE49-F238E27FC236}">
                <a16:creationId xmlns:a16="http://schemas.microsoft.com/office/drawing/2014/main" id="{344FCE8D-7C66-4E2E-8F33-9E311A55758B}"/>
              </a:ext>
            </a:extLst>
          </p:cNvPr>
          <p:cNvSpPr/>
          <p:nvPr/>
        </p:nvSpPr>
        <p:spPr>
          <a:xfrm>
            <a:off x="3283920" y="1339920"/>
            <a:ext cx="5022360" cy="2484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onector reto 27">
            <a:extLst>
              <a:ext uri="{FF2B5EF4-FFF2-40B4-BE49-F238E27FC236}">
                <a16:creationId xmlns:a16="http://schemas.microsoft.com/office/drawing/2014/main" id="{74AB7F9E-3B72-4D5C-AE84-243BF16C45A9}"/>
              </a:ext>
            </a:extLst>
          </p:cNvPr>
          <p:cNvSpPr/>
          <p:nvPr/>
        </p:nvSpPr>
        <p:spPr>
          <a:xfrm>
            <a:off x="3099600" y="1843200"/>
            <a:ext cx="4543200" cy="1944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onector reto 29">
            <a:extLst>
              <a:ext uri="{FF2B5EF4-FFF2-40B4-BE49-F238E27FC236}">
                <a16:creationId xmlns:a16="http://schemas.microsoft.com/office/drawing/2014/main" id="{380C5743-C457-4A7E-8FE6-31C25E9271A3}"/>
              </a:ext>
            </a:extLst>
          </p:cNvPr>
          <p:cNvSpPr/>
          <p:nvPr/>
        </p:nvSpPr>
        <p:spPr>
          <a:xfrm>
            <a:off x="4510800" y="2294640"/>
            <a:ext cx="2916720" cy="1944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onector reto 37">
            <a:extLst>
              <a:ext uri="{FF2B5EF4-FFF2-40B4-BE49-F238E27FC236}">
                <a16:creationId xmlns:a16="http://schemas.microsoft.com/office/drawing/2014/main" id="{2F3D0432-D291-41A9-AD70-95F519E1C385}"/>
              </a:ext>
            </a:extLst>
          </p:cNvPr>
          <p:cNvSpPr/>
          <p:nvPr/>
        </p:nvSpPr>
        <p:spPr>
          <a:xfrm>
            <a:off x="3985560" y="2955960"/>
            <a:ext cx="5278320" cy="1548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aixaDeTexto 40">
            <a:extLst>
              <a:ext uri="{FF2B5EF4-FFF2-40B4-BE49-F238E27FC236}">
                <a16:creationId xmlns:a16="http://schemas.microsoft.com/office/drawing/2014/main" id="{BDAEBDB2-1DAC-406B-925E-9A55508F75E6}"/>
              </a:ext>
            </a:extLst>
          </p:cNvPr>
          <p:cNvSpPr/>
          <p:nvPr/>
        </p:nvSpPr>
        <p:spPr>
          <a:xfrm>
            <a:off x="2340000" y="3240000"/>
            <a:ext cx="211536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Diretoria Técnica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CaixaDeTexto 41">
            <a:extLst>
              <a:ext uri="{FF2B5EF4-FFF2-40B4-BE49-F238E27FC236}">
                <a16:creationId xmlns:a16="http://schemas.microsoft.com/office/drawing/2014/main" id="{18F17C0D-FE6D-4840-9B11-619BCA4C252A}"/>
              </a:ext>
            </a:extLst>
          </p:cNvPr>
          <p:cNvSpPr/>
          <p:nvPr/>
        </p:nvSpPr>
        <p:spPr>
          <a:xfrm>
            <a:off x="180000" y="3182040"/>
            <a:ext cx="1741320" cy="729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Núcleo de Monitoramento e avaliação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onector reto 45">
            <a:extLst>
              <a:ext uri="{FF2B5EF4-FFF2-40B4-BE49-F238E27FC236}">
                <a16:creationId xmlns:a16="http://schemas.microsoft.com/office/drawing/2014/main" id="{EAED25D7-9F15-4074-AF40-EC4B09C11A1F}"/>
              </a:ext>
            </a:extLst>
          </p:cNvPr>
          <p:cNvSpPr/>
          <p:nvPr/>
        </p:nvSpPr>
        <p:spPr>
          <a:xfrm>
            <a:off x="540000" y="4228200"/>
            <a:ext cx="5708880" cy="115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aixaDeTexto 46">
            <a:extLst>
              <a:ext uri="{FF2B5EF4-FFF2-40B4-BE49-F238E27FC236}">
                <a16:creationId xmlns:a16="http://schemas.microsoft.com/office/drawing/2014/main" id="{CD4CD6B0-83C1-4D47-8CA0-49F5091BBE30}"/>
              </a:ext>
            </a:extLst>
          </p:cNvPr>
          <p:cNvSpPr/>
          <p:nvPr/>
        </p:nvSpPr>
        <p:spPr>
          <a:xfrm>
            <a:off x="48960" y="4757040"/>
            <a:ext cx="1206720" cy="729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recrutamento e seleção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aixaDeTexto 47">
            <a:extLst>
              <a:ext uri="{FF2B5EF4-FFF2-40B4-BE49-F238E27FC236}">
                <a16:creationId xmlns:a16="http://schemas.microsoft.com/office/drawing/2014/main" id="{4CAF7679-C672-41DE-9980-FA39066E378F}"/>
              </a:ext>
            </a:extLst>
          </p:cNvPr>
          <p:cNvSpPr/>
          <p:nvPr/>
        </p:nvSpPr>
        <p:spPr>
          <a:xfrm>
            <a:off x="1332720" y="4743000"/>
            <a:ext cx="1177200" cy="942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Gestão da força de trabalho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CaixaDeTexto 48">
            <a:extLst>
              <a:ext uri="{FF2B5EF4-FFF2-40B4-BE49-F238E27FC236}">
                <a16:creationId xmlns:a16="http://schemas.microsoft.com/office/drawing/2014/main" id="{EECA275C-6C55-4CE0-9A26-3AA6C6008637}"/>
              </a:ext>
            </a:extLst>
          </p:cNvPr>
          <p:cNvSpPr/>
          <p:nvPr/>
        </p:nvSpPr>
        <p:spPr>
          <a:xfrm>
            <a:off x="2608920" y="4750560"/>
            <a:ext cx="1336680" cy="942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Formação Ensino e Pesquisa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CaixaDeTexto 49">
            <a:extLst>
              <a:ext uri="{FF2B5EF4-FFF2-40B4-BE49-F238E27FC236}">
                <a16:creationId xmlns:a16="http://schemas.microsoft.com/office/drawing/2014/main" id="{D8DDA714-1E4E-41F9-A5D5-E482437EBD97}"/>
              </a:ext>
            </a:extLst>
          </p:cNvPr>
          <p:cNvSpPr/>
          <p:nvPr/>
        </p:nvSpPr>
        <p:spPr>
          <a:xfrm>
            <a:off x="3985560" y="4757760"/>
            <a:ext cx="1472400" cy="942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Desenvolvimento tecnológico e Inovação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onector reto 65">
            <a:extLst>
              <a:ext uri="{FF2B5EF4-FFF2-40B4-BE49-F238E27FC236}">
                <a16:creationId xmlns:a16="http://schemas.microsoft.com/office/drawing/2014/main" id="{893C7449-D9E4-4A8E-9C40-B5CD911F279B}"/>
              </a:ext>
            </a:extLst>
          </p:cNvPr>
          <p:cNvSpPr/>
          <p:nvPr/>
        </p:nvSpPr>
        <p:spPr>
          <a:xfrm>
            <a:off x="3985560" y="2955960"/>
            <a:ext cx="0" cy="2491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aixaDeTexto 66">
            <a:extLst>
              <a:ext uri="{FF2B5EF4-FFF2-40B4-BE49-F238E27FC236}">
                <a16:creationId xmlns:a16="http://schemas.microsoft.com/office/drawing/2014/main" id="{5C6CABC1-5DF7-4F7C-8054-1F84D4273B1D}"/>
              </a:ext>
            </a:extLst>
          </p:cNvPr>
          <p:cNvSpPr/>
          <p:nvPr/>
        </p:nvSpPr>
        <p:spPr>
          <a:xfrm>
            <a:off x="5498280" y="4773960"/>
            <a:ext cx="1265040" cy="1155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Articulação e colaboração com entes federativos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CaixaDeTexto 67">
            <a:extLst>
              <a:ext uri="{FF2B5EF4-FFF2-40B4-BE49-F238E27FC236}">
                <a16:creationId xmlns:a16="http://schemas.microsoft.com/office/drawing/2014/main" id="{71503379-E335-49EC-A06B-57122FC0C843}"/>
              </a:ext>
            </a:extLst>
          </p:cNvPr>
          <p:cNvSpPr/>
          <p:nvPr/>
        </p:nvSpPr>
        <p:spPr>
          <a:xfrm>
            <a:off x="5040000" y="3139560"/>
            <a:ext cx="1265040" cy="6448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Núcleo de articulação com os DSEI</a:t>
            </a:r>
            <a:endParaRPr kumimoji="0" lang="pt-BR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Conector reto 69">
            <a:extLst>
              <a:ext uri="{FF2B5EF4-FFF2-40B4-BE49-F238E27FC236}">
                <a16:creationId xmlns:a16="http://schemas.microsoft.com/office/drawing/2014/main" id="{5BD6ED72-6B6A-4C77-B54F-AB0949619F33}"/>
              </a:ext>
            </a:extLst>
          </p:cNvPr>
          <p:cNvSpPr/>
          <p:nvPr/>
        </p:nvSpPr>
        <p:spPr>
          <a:xfrm flipV="1">
            <a:off x="1921320" y="3420000"/>
            <a:ext cx="418680" cy="13320"/>
          </a:xfrm>
          <a:prstGeom prst="line">
            <a:avLst/>
          </a:prstGeom>
          <a:ln>
            <a:solidFill>
              <a:srgbClr val="5B9BD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" name="Conector reto 71">
            <a:extLst>
              <a:ext uri="{FF2B5EF4-FFF2-40B4-BE49-F238E27FC236}">
                <a16:creationId xmlns:a16="http://schemas.microsoft.com/office/drawing/2014/main" id="{AFDC0435-9D3F-4A45-B26A-05C6F022E207}"/>
              </a:ext>
            </a:extLst>
          </p:cNvPr>
          <p:cNvSpPr/>
          <p:nvPr/>
        </p:nvSpPr>
        <p:spPr>
          <a:xfrm>
            <a:off x="4455360" y="3420000"/>
            <a:ext cx="58464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" name="Conector reto 74">
            <a:extLst>
              <a:ext uri="{FF2B5EF4-FFF2-40B4-BE49-F238E27FC236}">
                <a16:creationId xmlns:a16="http://schemas.microsoft.com/office/drawing/2014/main" id="{B39C560D-3EAE-452E-A386-A7A87BB65146}"/>
              </a:ext>
            </a:extLst>
          </p:cNvPr>
          <p:cNvSpPr/>
          <p:nvPr/>
        </p:nvSpPr>
        <p:spPr>
          <a:xfrm flipH="1">
            <a:off x="6265800" y="4228200"/>
            <a:ext cx="10800" cy="55800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CaixaDeTexto 89">
            <a:extLst>
              <a:ext uri="{FF2B5EF4-FFF2-40B4-BE49-F238E27FC236}">
                <a16:creationId xmlns:a16="http://schemas.microsoft.com/office/drawing/2014/main" id="{F98A3AE3-72CA-4491-8CC9-0E1CD420101C}"/>
              </a:ext>
            </a:extLst>
          </p:cNvPr>
          <p:cNvSpPr/>
          <p:nvPr/>
        </p:nvSpPr>
        <p:spPr>
          <a:xfrm>
            <a:off x="7300440" y="3267720"/>
            <a:ext cx="3481920" cy="364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Diretoria de Gestão Administrativa</a:t>
            </a: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aixaDeTexto 91">
            <a:extLst>
              <a:ext uri="{FF2B5EF4-FFF2-40B4-BE49-F238E27FC236}">
                <a16:creationId xmlns:a16="http://schemas.microsoft.com/office/drawing/2014/main" id="{EF55B2E7-C944-4372-88B7-A5998802E034}"/>
              </a:ext>
            </a:extLst>
          </p:cNvPr>
          <p:cNvSpPr/>
          <p:nvPr/>
        </p:nvSpPr>
        <p:spPr>
          <a:xfrm>
            <a:off x="6830280" y="4821840"/>
            <a:ext cx="1468080" cy="637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aquisição, contratos convênios e Serviços </a:t>
            </a:r>
            <a:endParaRPr kumimoji="0" lang="pt-BR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CaixaDeTexto 92">
            <a:extLst>
              <a:ext uri="{FF2B5EF4-FFF2-40B4-BE49-F238E27FC236}">
                <a16:creationId xmlns:a16="http://schemas.microsoft.com/office/drawing/2014/main" id="{DBEE8F85-10BF-432B-A7CE-8AB8E885C7A2}"/>
              </a:ext>
            </a:extLst>
          </p:cNvPr>
          <p:cNvSpPr/>
          <p:nvPr/>
        </p:nvSpPr>
        <p:spPr>
          <a:xfrm>
            <a:off x="8459280" y="4743000"/>
            <a:ext cx="1164240" cy="729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Recursos Humanos 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CaixaDeTexto 93">
            <a:extLst>
              <a:ext uri="{FF2B5EF4-FFF2-40B4-BE49-F238E27FC236}">
                <a16:creationId xmlns:a16="http://schemas.microsoft.com/office/drawing/2014/main" id="{A7722BAD-7EC1-4566-9D4C-39469D66A438}"/>
              </a:ext>
            </a:extLst>
          </p:cNvPr>
          <p:cNvSpPr/>
          <p:nvPr/>
        </p:nvSpPr>
        <p:spPr>
          <a:xfrm>
            <a:off x="9722160" y="4750560"/>
            <a:ext cx="1018080" cy="1155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Orçamento, finanças e contabilidade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CaixaDeTexto 94">
            <a:extLst>
              <a:ext uri="{FF2B5EF4-FFF2-40B4-BE49-F238E27FC236}">
                <a16:creationId xmlns:a16="http://schemas.microsoft.com/office/drawing/2014/main" id="{59623777-6414-4823-88FE-29B071C65205}"/>
              </a:ext>
            </a:extLst>
          </p:cNvPr>
          <p:cNvSpPr/>
          <p:nvPr/>
        </p:nvSpPr>
        <p:spPr>
          <a:xfrm>
            <a:off x="10834560" y="4786200"/>
            <a:ext cx="1324440" cy="942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Unidade de Tecnologia da informação e comunicação</a:t>
            </a:r>
            <a:endParaRPr kumimoji="0" lang="pt-BR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Conector reto 98">
            <a:extLst>
              <a:ext uri="{FF2B5EF4-FFF2-40B4-BE49-F238E27FC236}">
                <a16:creationId xmlns:a16="http://schemas.microsoft.com/office/drawing/2014/main" id="{7FD12989-CE22-41A7-8B75-C73075B1785B}"/>
              </a:ext>
            </a:extLst>
          </p:cNvPr>
          <p:cNvSpPr/>
          <p:nvPr/>
        </p:nvSpPr>
        <p:spPr>
          <a:xfrm>
            <a:off x="9263880" y="2971440"/>
            <a:ext cx="360" cy="2653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onector reto 101">
            <a:extLst>
              <a:ext uri="{FF2B5EF4-FFF2-40B4-BE49-F238E27FC236}">
                <a16:creationId xmlns:a16="http://schemas.microsoft.com/office/drawing/2014/main" id="{FB795631-90A6-40E8-9269-F3B3008067DC}"/>
              </a:ext>
            </a:extLst>
          </p:cNvPr>
          <p:cNvSpPr/>
          <p:nvPr/>
        </p:nvSpPr>
        <p:spPr>
          <a:xfrm>
            <a:off x="9263880" y="3636720"/>
            <a:ext cx="360" cy="6739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onector reto 103">
            <a:extLst>
              <a:ext uri="{FF2B5EF4-FFF2-40B4-BE49-F238E27FC236}">
                <a16:creationId xmlns:a16="http://schemas.microsoft.com/office/drawing/2014/main" id="{9D1CBA9E-E9C0-452E-A1B0-C3E45AC09AAE}"/>
              </a:ext>
            </a:extLst>
          </p:cNvPr>
          <p:cNvSpPr/>
          <p:nvPr/>
        </p:nvSpPr>
        <p:spPr>
          <a:xfrm>
            <a:off x="7380000" y="4299480"/>
            <a:ext cx="4324320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onector reto 106">
            <a:extLst>
              <a:ext uri="{FF2B5EF4-FFF2-40B4-BE49-F238E27FC236}">
                <a16:creationId xmlns:a16="http://schemas.microsoft.com/office/drawing/2014/main" id="{D68785F0-387F-4FD0-B9DD-4847FBF3926B}"/>
              </a:ext>
            </a:extLst>
          </p:cNvPr>
          <p:cNvSpPr/>
          <p:nvPr/>
        </p:nvSpPr>
        <p:spPr>
          <a:xfrm>
            <a:off x="7380000" y="4299480"/>
            <a:ext cx="360" cy="47520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onector reto 108">
            <a:extLst>
              <a:ext uri="{FF2B5EF4-FFF2-40B4-BE49-F238E27FC236}">
                <a16:creationId xmlns:a16="http://schemas.microsoft.com/office/drawing/2014/main" id="{F7203F21-3B32-42A9-B52A-D774356AFB6F}"/>
              </a:ext>
            </a:extLst>
          </p:cNvPr>
          <p:cNvSpPr/>
          <p:nvPr/>
        </p:nvSpPr>
        <p:spPr>
          <a:xfrm>
            <a:off x="8839080" y="4310640"/>
            <a:ext cx="360" cy="44640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onector reto 110">
            <a:extLst>
              <a:ext uri="{FF2B5EF4-FFF2-40B4-BE49-F238E27FC236}">
                <a16:creationId xmlns:a16="http://schemas.microsoft.com/office/drawing/2014/main" id="{833660BC-E035-47B0-A22D-C80950EE677E}"/>
              </a:ext>
            </a:extLst>
          </p:cNvPr>
          <p:cNvSpPr/>
          <p:nvPr/>
        </p:nvSpPr>
        <p:spPr>
          <a:xfrm>
            <a:off x="10231200" y="4290480"/>
            <a:ext cx="360" cy="4597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onector reto 114">
            <a:extLst>
              <a:ext uri="{FF2B5EF4-FFF2-40B4-BE49-F238E27FC236}">
                <a16:creationId xmlns:a16="http://schemas.microsoft.com/office/drawing/2014/main" id="{69D3FC1E-27A5-4598-B949-5967C4548D7C}"/>
              </a:ext>
            </a:extLst>
          </p:cNvPr>
          <p:cNvSpPr/>
          <p:nvPr/>
        </p:nvSpPr>
        <p:spPr>
          <a:xfrm>
            <a:off x="11674440" y="4290480"/>
            <a:ext cx="18720" cy="4957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onector reto 116">
            <a:extLst>
              <a:ext uri="{FF2B5EF4-FFF2-40B4-BE49-F238E27FC236}">
                <a16:creationId xmlns:a16="http://schemas.microsoft.com/office/drawing/2014/main" id="{2B0F4658-7029-4288-A1B1-F6F0605A8868}"/>
              </a:ext>
            </a:extLst>
          </p:cNvPr>
          <p:cNvSpPr/>
          <p:nvPr/>
        </p:nvSpPr>
        <p:spPr>
          <a:xfrm flipH="1">
            <a:off x="4721760" y="4228200"/>
            <a:ext cx="9000" cy="52920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onector reto 119">
            <a:extLst>
              <a:ext uri="{FF2B5EF4-FFF2-40B4-BE49-F238E27FC236}">
                <a16:creationId xmlns:a16="http://schemas.microsoft.com/office/drawing/2014/main" id="{AE53BC05-CA35-4D91-BCDF-8635713FC9B1}"/>
              </a:ext>
            </a:extLst>
          </p:cNvPr>
          <p:cNvSpPr/>
          <p:nvPr/>
        </p:nvSpPr>
        <p:spPr>
          <a:xfrm flipH="1">
            <a:off x="3164400" y="3564000"/>
            <a:ext cx="11520" cy="116460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onector reto 121">
            <a:extLst>
              <a:ext uri="{FF2B5EF4-FFF2-40B4-BE49-F238E27FC236}">
                <a16:creationId xmlns:a16="http://schemas.microsoft.com/office/drawing/2014/main" id="{0E3FED4F-7875-47ED-8284-109249DE693A}"/>
              </a:ext>
            </a:extLst>
          </p:cNvPr>
          <p:cNvSpPr/>
          <p:nvPr/>
        </p:nvSpPr>
        <p:spPr>
          <a:xfrm>
            <a:off x="1921320" y="4239720"/>
            <a:ext cx="0" cy="50328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onector reto 123">
            <a:extLst>
              <a:ext uri="{FF2B5EF4-FFF2-40B4-BE49-F238E27FC236}">
                <a16:creationId xmlns:a16="http://schemas.microsoft.com/office/drawing/2014/main" id="{ABEB22FB-30B8-47BF-A7FD-90F6228408C2}"/>
              </a:ext>
            </a:extLst>
          </p:cNvPr>
          <p:cNvSpPr/>
          <p:nvPr/>
        </p:nvSpPr>
        <p:spPr>
          <a:xfrm flipH="1">
            <a:off x="515880" y="4239720"/>
            <a:ext cx="24120" cy="51732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28262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13360" y="366822"/>
            <a:ext cx="2901317" cy="764312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marR="0" lv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400" b="1" i="0" u="none" strike="noStrike" cap="none" spc="20">
                <a:solidFill>
                  <a:schemeClr val="bg1"/>
                </a:solidFill>
                <a:latin typeface="Roboto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Roboto"/>
              </a:rPr>
              <a:t>Convocação dos médicos</a:t>
            </a:r>
            <a:endParaRPr kumimoji="0" sz="2400" b="1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  <a:sym typeface="Roboto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FBB296-A32A-F52C-A7CC-BF2E6E09F8CC}"/>
              </a:ext>
            </a:extLst>
          </p:cNvPr>
          <p:cNvSpPr txBox="1"/>
          <p:nvPr/>
        </p:nvSpPr>
        <p:spPr>
          <a:xfrm>
            <a:off x="1871331" y="3941135"/>
            <a:ext cx="1663664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FDBC0D4-5E43-D8C0-DAB1-1EF0EFF2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303" y="526425"/>
            <a:ext cx="7720418" cy="500668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228AAD5-64BE-16BD-F6FC-FC3078AF802B}"/>
              </a:ext>
            </a:extLst>
          </p:cNvPr>
          <p:cNvSpPr/>
          <p:nvPr/>
        </p:nvSpPr>
        <p:spPr>
          <a:xfrm rot="16200000">
            <a:off x="1043111" y="3354171"/>
            <a:ext cx="3571812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https://</a:t>
            </a:r>
            <a:r>
              <a:rPr kumimoji="0" lang="pt-BR" sz="18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www.adapsbrasil.com.br</a:t>
            </a: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39947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16">
            <a:extLst>
              <a:ext uri="{FF2B5EF4-FFF2-40B4-BE49-F238E27FC236}">
                <a16:creationId xmlns:a16="http://schemas.microsoft.com/office/drawing/2014/main" id="{6850CE2A-91C3-4013-A999-1F653BB0658C}"/>
              </a:ext>
            </a:extLst>
          </p:cNvPr>
          <p:cNvSpPr txBox="1"/>
          <p:nvPr/>
        </p:nvSpPr>
        <p:spPr>
          <a:xfrm rot="16200000">
            <a:off x="-2530943" y="1845788"/>
            <a:ext cx="68956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2667" b="1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Convocações Abril- 1ª e 2ª listas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B0BAEB2-151D-4ADB-B985-83DEDEEFB8A8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448200"/>
          <a:ext cx="8160000" cy="5961600"/>
        </p:xfrm>
        <a:graphic>
          <a:graphicData uri="http://schemas.openxmlformats.org/drawingml/2006/table">
            <a:tbl>
              <a:tblPr/>
              <a:tblGrid>
                <a:gridCol w="1644179">
                  <a:extLst>
                    <a:ext uri="{9D8B030D-6E8A-4147-A177-3AD203B41FA5}">
                      <a16:colId xmlns:a16="http://schemas.microsoft.com/office/drawing/2014/main" val="1339853730"/>
                    </a:ext>
                  </a:extLst>
                </a:gridCol>
                <a:gridCol w="2831640">
                  <a:extLst>
                    <a:ext uri="{9D8B030D-6E8A-4147-A177-3AD203B41FA5}">
                      <a16:colId xmlns:a16="http://schemas.microsoft.com/office/drawing/2014/main" val="1226759898"/>
                    </a:ext>
                  </a:extLst>
                </a:gridCol>
                <a:gridCol w="1979105">
                  <a:extLst>
                    <a:ext uri="{9D8B030D-6E8A-4147-A177-3AD203B41FA5}">
                      <a16:colId xmlns:a16="http://schemas.microsoft.com/office/drawing/2014/main" val="3948020169"/>
                    </a:ext>
                  </a:extLst>
                </a:gridCol>
                <a:gridCol w="1705076">
                  <a:extLst>
                    <a:ext uri="{9D8B030D-6E8A-4147-A177-3AD203B41FA5}">
                      <a16:colId xmlns:a16="http://schemas.microsoft.com/office/drawing/2014/main" val="2788287933"/>
                    </a:ext>
                  </a:extLst>
                </a:gridCol>
              </a:tblGrid>
              <a:tr h="3897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6327" marR="6327" marT="6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Médico de Família e Comunidade</a:t>
                      </a:r>
                    </a:p>
                  </a:txBody>
                  <a:tcPr marL="6327" marR="6327" marT="6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Médico Tutor</a:t>
                      </a:r>
                    </a:p>
                  </a:txBody>
                  <a:tcPr marL="6327" marR="6327" marT="6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6327" marR="6327" marT="63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1691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681022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922950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171838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748377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307356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667128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958081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07163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077296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18261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921809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276006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993505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842654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876521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781586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361072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22151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502048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145522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401568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075712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536921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340850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376259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055589"/>
                  </a:ext>
                </a:extLst>
              </a:tr>
              <a:tr h="194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244564"/>
                  </a:ext>
                </a:extLst>
              </a:tr>
              <a:tr h="3100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1507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6327" marR="6327" marT="63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55418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53F307D5-4456-BA3B-F5AC-E72964273938}"/>
              </a:ext>
            </a:extLst>
          </p:cNvPr>
          <p:cNvSpPr/>
          <p:nvPr/>
        </p:nvSpPr>
        <p:spPr>
          <a:xfrm>
            <a:off x="2496000" y="2393576"/>
            <a:ext cx="8160000" cy="19722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72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84666"/>
            <a:ext cx="11897360" cy="1626086"/>
          </a:xfr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>
              <a:spcBef>
                <a:spcPts val="100"/>
              </a:spcBef>
              <a:buSzPts val="3600"/>
            </a:pPr>
            <a:br>
              <a:rPr lang="pt-BR" sz="24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  <a:sym typeface="Roboto"/>
              </a:rPr>
            </a:br>
            <a:r>
              <a:rPr lang="pt-BR" sz="24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  <a:sym typeface="Roboto"/>
              </a:rPr>
              <a:t>Etapas de convocação, apresentação e início das atividades dos médicos- MÉDICOS E GESTORES</a:t>
            </a:r>
            <a:br>
              <a:rPr lang="pt-BR"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  <a:sym typeface="Roboto"/>
              </a:rPr>
            </a:br>
            <a:endParaRPr lang="pt-BR" sz="3200" b="1" kern="1200" spc="20" dirty="0">
              <a:solidFill>
                <a:schemeClr val="bg1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Envio de documentação requerida no sistema de admissão digital, </a:t>
            </a:r>
            <a:r>
              <a:rPr lang="pt-BR" b="1" u="sng" dirty="0"/>
              <a:t>em até 5 dias corridos a partir da convocação.</a:t>
            </a:r>
            <a:endParaRPr lang="pt-BR" dirty="0"/>
          </a:p>
          <a:p>
            <a:pPr lvl="0"/>
            <a:r>
              <a:rPr lang="pt-BR" dirty="0"/>
              <a:t>Validação documental e envio de Ofício de Apresentação pela equipe </a:t>
            </a:r>
            <a:r>
              <a:rPr lang="pt-BR" dirty="0" err="1"/>
              <a:t>Adaps</a:t>
            </a:r>
            <a:r>
              <a:rPr lang="pt-BR" dirty="0"/>
              <a:t> </a:t>
            </a:r>
            <a:r>
              <a:rPr lang="pt-BR" b="1" u="sng" dirty="0"/>
              <a:t>em até 4 dias úteis, a partir da expiração do prazo de submissão de documentação.</a:t>
            </a:r>
            <a:endParaRPr lang="pt-BR" dirty="0"/>
          </a:p>
          <a:p>
            <a:pPr lvl="0"/>
            <a:r>
              <a:rPr lang="pt-BR" dirty="0"/>
              <a:t>Apresentação do médico no Município </a:t>
            </a:r>
            <a:r>
              <a:rPr lang="pt-BR" b="1" u="sng" dirty="0"/>
              <a:t>em até 7 dias úteis a partir do recebimento do Ofício de Apresentação.</a:t>
            </a:r>
            <a:endParaRPr lang="pt-BR" dirty="0"/>
          </a:p>
          <a:p>
            <a:pPr lvl="0"/>
            <a:r>
              <a:rPr lang="pt-BR" dirty="0"/>
              <a:t>Confirmação da apresentação do médico pelo gestor municipal </a:t>
            </a:r>
            <a:r>
              <a:rPr lang="pt-BR" b="1" u="sng" dirty="0"/>
              <a:t>em 1 dia</a:t>
            </a:r>
          </a:p>
          <a:p>
            <a:pPr lvl="0"/>
            <a:r>
              <a:rPr lang="pt-BR" dirty="0"/>
              <a:t>Cadastro no e-social e disponibilização de termo de bolsa ou contrato para assinatura do médico após confirmação da apresentação no Município pelo gestor municipal</a:t>
            </a:r>
          </a:p>
          <a:p>
            <a:pPr lvl="0"/>
            <a:r>
              <a:rPr lang="pt-BR" dirty="0"/>
              <a:t>Indicação do CNES e INE no qual o médico será lotado </a:t>
            </a:r>
            <a:r>
              <a:rPr lang="pt-BR" b="1" u="sng" dirty="0"/>
              <a:t>em até 72 horas (3 dias).</a:t>
            </a:r>
          </a:p>
          <a:p>
            <a:r>
              <a:rPr lang="pt-BR" dirty="0"/>
              <a:t>Início das atividades no </a:t>
            </a:r>
            <a:r>
              <a:rPr lang="pt-BR" b="1" u="sng" dirty="0"/>
              <a:t>4º dia útil</a:t>
            </a:r>
          </a:p>
          <a:p>
            <a:pPr marL="114300" lv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381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85865" y="1358450"/>
            <a:ext cx="4524505" cy="283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Passos e etapas: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Seleção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Convocação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Apresentação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Admissão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67" b="0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Tempo médio para início das atividades estimado em 20 dias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E7ADC-517F-2E88-6B8F-4AB0A4299D68}"/>
              </a:ext>
            </a:extLst>
          </p:cNvPr>
          <p:cNvGraphicFramePr/>
          <p:nvPr/>
        </p:nvGraphicFramePr>
        <p:xfrm>
          <a:off x="1950720" y="987801"/>
          <a:ext cx="11458625" cy="562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36CC5D4-AD4F-4CA0-9963-F16BD72C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60800" cy="887422"/>
          </a:xfr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>
              <a:spcBef>
                <a:spcPts val="100"/>
              </a:spcBef>
              <a:buSzPts val="3600"/>
            </a:pPr>
            <a:r>
              <a:rPr lang="pt-BR" sz="24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  <a:sym typeface="Roboto"/>
              </a:rPr>
              <a:t>Etapas de convocação, apresentação e início das atividades dos médicos</a:t>
            </a:r>
            <a:br>
              <a:rPr lang="pt-BR"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  <a:sym typeface="Roboto"/>
              </a:rPr>
            </a:br>
            <a:endParaRPr lang="pt-BR" sz="3200" b="1" kern="1200" spc="20" dirty="0">
              <a:solidFill>
                <a:schemeClr val="bg1"/>
              </a:solidFill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06D22503-37D6-4878-9A5D-7EE1ADE64AF7}"/>
              </a:ext>
            </a:extLst>
          </p:cNvPr>
          <p:cNvSpPr txBox="1"/>
          <p:nvPr/>
        </p:nvSpPr>
        <p:spPr>
          <a:xfrm rot="16200000">
            <a:off x="-1916982" y="2384104"/>
            <a:ext cx="5408537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2667" b="1" i="0" u="none" strike="noStrike" kern="0" cap="none" spc="0" normalizeH="0" baseline="0" noProof="0" dirty="0">
                <a:ln>
                  <a:noFill/>
                </a:ln>
                <a:solidFill>
                  <a:srgbClr val="1F2247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Status médicos contratados e em apresentação-1ª e 2ª listas-PR</a:t>
            </a:r>
            <a:endParaRPr kumimoji="0" sz="2667" b="1" i="0" u="none" strike="noStrike" kern="0" cap="none" spc="0" normalizeH="0" baseline="0" noProof="0" dirty="0">
              <a:ln>
                <a:noFill/>
              </a:ln>
              <a:solidFill>
                <a:srgbClr val="1F2247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03495F2-4B9B-38CF-D684-4EC09C917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10983"/>
              </p:ext>
            </p:extLst>
          </p:nvPr>
        </p:nvGraphicFramePr>
        <p:xfrm>
          <a:off x="2088776" y="2752165"/>
          <a:ext cx="8875060" cy="1591394"/>
        </p:xfrm>
        <a:graphic>
          <a:graphicData uri="http://schemas.openxmlformats.org/drawingml/2006/table">
            <a:tbl>
              <a:tblPr/>
              <a:tblGrid>
                <a:gridCol w="1329859">
                  <a:extLst>
                    <a:ext uri="{9D8B030D-6E8A-4147-A177-3AD203B41FA5}">
                      <a16:colId xmlns:a16="http://schemas.microsoft.com/office/drawing/2014/main" val="1664628736"/>
                    </a:ext>
                  </a:extLst>
                </a:gridCol>
                <a:gridCol w="1553835">
                  <a:extLst>
                    <a:ext uri="{9D8B030D-6E8A-4147-A177-3AD203B41FA5}">
                      <a16:colId xmlns:a16="http://schemas.microsoft.com/office/drawing/2014/main" val="4231558765"/>
                    </a:ext>
                  </a:extLst>
                </a:gridCol>
                <a:gridCol w="1665824">
                  <a:extLst>
                    <a:ext uri="{9D8B030D-6E8A-4147-A177-3AD203B41FA5}">
                      <a16:colId xmlns:a16="http://schemas.microsoft.com/office/drawing/2014/main" val="2945650108"/>
                    </a:ext>
                  </a:extLst>
                </a:gridCol>
                <a:gridCol w="1161877">
                  <a:extLst>
                    <a:ext uri="{9D8B030D-6E8A-4147-A177-3AD203B41FA5}">
                      <a16:colId xmlns:a16="http://schemas.microsoft.com/office/drawing/2014/main" val="1688463700"/>
                    </a:ext>
                  </a:extLst>
                </a:gridCol>
                <a:gridCol w="1539837">
                  <a:extLst>
                    <a:ext uri="{9D8B030D-6E8A-4147-A177-3AD203B41FA5}">
                      <a16:colId xmlns:a16="http://schemas.microsoft.com/office/drawing/2014/main" val="2169961097"/>
                    </a:ext>
                  </a:extLst>
                </a:gridCol>
                <a:gridCol w="1623828">
                  <a:extLst>
                    <a:ext uri="{9D8B030D-6E8A-4147-A177-3AD203B41FA5}">
                      <a16:colId xmlns:a16="http://schemas.microsoft.com/office/drawing/2014/main" val="4267198703"/>
                    </a:ext>
                  </a:extLst>
                </a:gridCol>
              </a:tblGrid>
              <a:tr h="10075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DE MÉDICOS BOLSISTAS CONVOCADOS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DE TUTORES MÉDICOS CONVOCADOS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BOLSISTA CONTRATADO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TUTOR CONTRATADO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BOLSISTA EM APRESENTAÇÃO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TUTOR EM APRESENTAÇÃO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03724"/>
                  </a:ext>
                </a:extLst>
              </a:tr>
              <a:tr h="583893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93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709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0"/>
            <a:ext cx="6026912" cy="394980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marR="0" lv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400" b="1" i="0" u="none" strike="noStrike" cap="none" spc="20">
                <a:solidFill>
                  <a:schemeClr val="bg1"/>
                </a:solidFill>
                <a:latin typeface="Roboto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  <a:sym typeface="Roboto"/>
              </a:rPr>
              <a:t>Confirmação da Apresentação do médico</a:t>
            </a:r>
            <a:endParaRPr kumimoji="0" sz="2400" b="1" i="0" u="none" strike="noStrike" kern="1200" cap="none" spc="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  <a:sym typeface="Roboto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FBB296-A32A-F52C-A7CC-BF2E6E09F8CC}"/>
              </a:ext>
            </a:extLst>
          </p:cNvPr>
          <p:cNvSpPr txBox="1"/>
          <p:nvPr/>
        </p:nvSpPr>
        <p:spPr>
          <a:xfrm>
            <a:off x="1871331" y="3941135"/>
            <a:ext cx="1663664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Imagem 2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1D7462C3-05CE-370E-764A-7124559B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1" y="851565"/>
            <a:ext cx="9423944" cy="4914367"/>
          </a:xfrm>
          <a:prstGeom prst="rect">
            <a:avLst/>
          </a:prstGeom>
        </p:spPr>
      </p:pic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467965C2-5A0A-8F83-8AED-B4D30051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377" y="1239867"/>
            <a:ext cx="1033479" cy="263184"/>
          </a:xfrm>
          <a:prstGeom prst="rect">
            <a:avLst/>
          </a:prstGeom>
        </p:spPr>
      </p:pic>
      <p:sp>
        <p:nvSpPr>
          <p:cNvPr id="11" name="Rosca 10">
            <a:extLst>
              <a:ext uri="{FF2B5EF4-FFF2-40B4-BE49-F238E27FC236}">
                <a16:creationId xmlns:a16="http://schemas.microsoft.com/office/drawing/2014/main" id="{0A465994-8619-ABAD-BE9E-C0A5A7BC54ED}"/>
              </a:ext>
            </a:extLst>
          </p:cNvPr>
          <p:cNvSpPr/>
          <p:nvPr/>
        </p:nvSpPr>
        <p:spPr>
          <a:xfrm>
            <a:off x="8453120" y="1047597"/>
            <a:ext cx="2245359" cy="689763"/>
          </a:xfrm>
          <a:prstGeom prst="donut">
            <a:avLst>
              <a:gd name="adj" fmla="val 643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724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316;p7"/>
          <p:cNvSpPr/>
          <p:nvPr/>
        </p:nvSpPr>
        <p:spPr>
          <a:xfrm>
            <a:off x="95916" y="68381"/>
            <a:ext cx="9986880" cy="3939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21920" bIns="1219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Confirmação da Apresentação do médico: Área do Gestor:</a:t>
            </a: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" name="Google Shape;317;p7"/>
          <p:cNvSpPr/>
          <p:nvPr/>
        </p:nvSpPr>
        <p:spPr>
          <a:xfrm>
            <a:off x="1871520" y="3941280"/>
            <a:ext cx="1662720" cy="4094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Google Shape;318;p7"/>
          <p:cNvSpPr/>
          <p:nvPr/>
        </p:nvSpPr>
        <p:spPr>
          <a:xfrm rot="16200000">
            <a:off x="3840480" y="3038253"/>
            <a:ext cx="4298880" cy="6958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867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http://www.adapsbrasil.com.br/areagestor/login.php</a:t>
            </a:r>
            <a:endParaRPr kumimoji="0" lang="pt-BR" sz="18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4" name="Google Shape;319;p7"/>
          <p:cNvPicPr/>
          <p:nvPr/>
        </p:nvPicPr>
        <p:blipFill>
          <a:blip r:embed="rId2"/>
          <a:srcRect l="18376" t="9331" r="19845" b="3040"/>
          <a:stretch/>
        </p:blipFill>
        <p:spPr>
          <a:xfrm>
            <a:off x="6632160" y="1569120"/>
            <a:ext cx="4647840" cy="4283520"/>
          </a:xfrm>
          <a:prstGeom prst="rect">
            <a:avLst/>
          </a:prstGeom>
          <a:ln w="0">
            <a:noFill/>
          </a:ln>
        </p:spPr>
      </p:pic>
      <p:sp>
        <p:nvSpPr>
          <p:cNvPr id="255" name="Google Shape;320;p7"/>
          <p:cNvSpPr/>
          <p:nvPr/>
        </p:nvSpPr>
        <p:spPr>
          <a:xfrm>
            <a:off x="465600" y="2299201"/>
            <a:ext cx="4897920" cy="1929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21920" bIns="1219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267" b="1" i="0" u="none" strike="noStrike" kern="1200" cap="none" spc="-1" normalizeH="0" baseline="0" noProof="0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A confirmação no site deverá ser feita em até 24hs após apresentação do médico no município</a:t>
            </a:r>
            <a:endParaRPr kumimoji="0" lang="pt-BR" sz="22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18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97907" y="236051"/>
            <a:ext cx="6026912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Interlocução com os gestores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119CFC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FBB296-A32A-F52C-A7CC-BF2E6E09F8CC}"/>
              </a:ext>
            </a:extLst>
          </p:cNvPr>
          <p:cNvSpPr txBox="1"/>
          <p:nvPr/>
        </p:nvSpPr>
        <p:spPr>
          <a:xfrm>
            <a:off x="1871331" y="3941135"/>
            <a:ext cx="1663664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Imagem 4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BD5F5939-6341-1504-2FCC-413E7C983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026" y="221118"/>
            <a:ext cx="4829068" cy="5046921"/>
          </a:xfrm>
          <a:prstGeom prst="rect">
            <a:avLst/>
          </a:prstGeom>
        </p:spPr>
      </p:pic>
      <p:pic>
        <p:nvPicPr>
          <p:cNvPr id="11" name="Imagem 10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68B0B004-7620-3156-7B61-10CDC7661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35" y="1553200"/>
            <a:ext cx="5275688" cy="37516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758E32AD-01E9-0133-15C5-72010FA71984}"/>
              </a:ext>
            </a:extLst>
          </p:cNvPr>
          <p:cNvSpPr/>
          <p:nvPr/>
        </p:nvSpPr>
        <p:spPr>
          <a:xfrm rot="16200000">
            <a:off x="-1105799" y="3114875"/>
            <a:ext cx="4041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https://</a:t>
            </a:r>
            <a:r>
              <a:rPr kumimoji="0" lang="pt-B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forms.gle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/kvGaCh6AduNvaq1QA</a:t>
            </a:r>
          </a:p>
        </p:txBody>
      </p:sp>
      <p:sp>
        <p:nvSpPr>
          <p:cNvPr id="14" name="Google Shape;66;p15">
            <a:extLst>
              <a:ext uri="{FF2B5EF4-FFF2-40B4-BE49-F238E27FC236}">
                <a16:creationId xmlns:a16="http://schemas.microsoft.com/office/drawing/2014/main" id="{9F1B9CBD-D173-A315-A6F9-4F2D946EA56E}"/>
              </a:ext>
            </a:extLst>
          </p:cNvPr>
          <p:cNvSpPr txBox="1"/>
          <p:nvPr/>
        </p:nvSpPr>
        <p:spPr>
          <a:xfrm>
            <a:off x="1824391" y="851564"/>
            <a:ext cx="6026912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gestor@adapsbrasil.com.br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90591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325;p3"/>
          <p:cNvPicPr/>
          <p:nvPr/>
        </p:nvPicPr>
        <p:blipFill>
          <a:blip r:embed="rId2"/>
          <a:srcRect l="24259" t="18535" r="24114" b="7192"/>
          <a:stretch/>
        </p:blipFill>
        <p:spPr>
          <a:xfrm>
            <a:off x="4617120" y="492480"/>
            <a:ext cx="6294240" cy="5092800"/>
          </a:xfrm>
          <a:prstGeom prst="rect">
            <a:avLst/>
          </a:prstGeom>
          <a:ln w="0">
            <a:noFill/>
          </a:ln>
        </p:spPr>
      </p:pic>
      <p:sp>
        <p:nvSpPr>
          <p:cNvPr id="257" name="Google Shape;326;p3"/>
          <p:cNvSpPr/>
          <p:nvPr/>
        </p:nvSpPr>
        <p:spPr>
          <a:xfrm>
            <a:off x="575520" y="783840"/>
            <a:ext cx="4236960" cy="9848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21920" bIns="1219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400" b="1" i="0" u="none" strike="noStrike" kern="1200" cap="none" spc="-1" normalizeH="0" baseline="0" noProof="0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Documento Orientador para os gestores </a:t>
            </a: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8" name="Google Shape;327;p3"/>
          <p:cNvSpPr/>
          <p:nvPr/>
        </p:nvSpPr>
        <p:spPr>
          <a:xfrm>
            <a:off x="616800" y="4861920"/>
            <a:ext cx="3999360" cy="533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21920" bIns="1219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867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https://www.adapsbrasil.com.br/</a:t>
            </a:r>
            <a:endParaRPr kumimoji="0" lang="pt-BR" sz="18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332;g127b1503ba9_0_140"/>
          <p:cNvPicPr/>
          <p:nvPr/>
        </p:nvPicPr>
        <p:blipFill>
          <a:blip r:embed="rId2"/>
          <a:srcRect l="27785" t="24755" r="12106" b="12415"/>
          <a:stretch/>
        </p:blipFill>
        <p:spPr>
          <a:xfrm>
            <a:off x="5530080" y="1579680"/>
            <a:ext cx="5589120" cy="4273440"/>
          </a:xfrm>
          <a:prstGeom prst="rect">
            <a:avLst/>
          </a:prstGeom>
          <a:ln w="0">
            <a:noFill/>
          </a:ln>
        </p:spPr>
      </p:pic>
      <p:pic>
        <p:nvPicPr>
          <p:cNvPr id="260" name="Google Shape;333;g127b1503ba9_0_140"/>
          <p:cNvPicPr/>
          <p:nvPr/>
        </p:nvPicPr>
        <p:blipFill>
          <a:blip r:embed="rId3"/>
          <a:srcRect l="1764" t="19716" r="4304" b="10175"/>
          <a:stretch/>
        </p:blipFill>
        <p:spPr>
          <a:xfrm>
            <a:off x="404160" y="2204160"/>
            <a:ext cx="4812480" cy="2020320"/>
          </a:xfrm>
          <a:prstGeom prst="rect">
            <a:avLst/>
          </a:prstGeom>
          <a:ln w="0">
            <a:noFill/>
          </a:ln>
        </p:spPr>
      </p:pic>
      <p:sp>
        <p:nvSpPr>
          <p:cNvPr id="261" name="Google Shape;334;g127b1503ba9_0_140"/>
          <p:cNvSpPr/>
          <p:nvPr/>
        </p:nvSpPr>
        <p:spPr>
          <a:xfrm>
            <a:off x="1151040" y="5045760"/>
            <a:ext cx="3999360" cy="533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21920" bIns="1219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1867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https://www.adapsbrasil.com.br/</a:t>
            </a:r>
            <a:endParaRPr kumimoji="0" lang="pt-BR" sz="1867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2" name="Google Shape;335;g127b1503ba9_0_140"/>
          <p:cNvSpPr/>
          <p:nvPr/>
        </p:nvSpPr>
        <p:spPr>
          <a:xfrm>
            <a:off x="906240" y="526560"/>
            <a:ext cx="8657760" cy="5744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21920" bIns="1219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pt-BR" sz="2133" b="1" i="0" u="none" strike="noStrike" kern="1200" cap="none" spc="-1" normalizeH="0" baseline="0" noProof="0">
                <a:ln>
                  <a:noFill/>
                </a:ln>
                <a:solidFill>
                  <a:srgbClr val="119CFC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Perguntas Frequentes para orientações aos gestores e médicos</a:t>
            </a:r>
            <a:endParaRPr kumimoji="0" lang="pt-BR" sz="2133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935EE178-A8FC-49B7-8C88-9C62874009C5}"/>
              </a:ext>
            </a:extLst>
          </p:cNvPr>
          <p:cNvSpPr txBox="1"/>
          <p:nvPr/>
        </p:nvSpPr>
        <p:spPr>
          <a:xfrm>
            <a:off x="453007" y="1670738"/>
            <a:ext cx="10662406" cy="2199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lvl="0" indent="0" algn="just" defTabSz="914400" rtl="0" eaLnBrk="1" fontAlgn="auto" latinLnBrk="0" hangingPunct="1">
              <a:lnSpc>
                <a:spcPct val="1157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00910" algn="l"/>
                <a:tab pos="3039110" algn="l"/>
                <a:tab pos="4617085" algn="l"/>
                <a:tab pos="6475730" algn="l"/>
                <a:tab pos="6938645" algn="l"/>
                <a:tab pos="9023985" algn="l"/>
                <a:tab pos="9732010" algn="l"/>
                <a:tab pos="11622405" algn="l"/>
                <a:tab pos="12329795" algn="l"/>
                <a:tab pos="15883890" algn="l"/>
              </a:tabLst>
              <a:defRPr/>
            </a:pP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omo</a:t>
            </a:r>
            <a:r>
              <a:rPr kumimoji="0" sz="1600" b="0" i="0" u="none" strike="noStrike" kern="1200" cap="none" spc="-7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,</a:t>
            </a:r>
            <a:r>
              <a:rPr kumimoji="0" lang="pt-BR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lang="pt-BR" sz="16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â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it</a:t>
            </a:r>
            <a:r>
              <a:rPr kumimoji="0" sz="1600" b="0" i="0" u="none" strike="noStrike" kern="1200" cap="none" spc="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lang="pt-BR" sz="16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r>
              <a:rPr kumimoji="0" lang="pt-BR" sz="1600" b="0" i="0" u="none" strike="noStrike" kern="1200" cap="none" spc="-3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lang="pt-BR" sz="1600" b="1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1" i="0" u="none" strike="noStrike" kern="1200" cap="none" spc="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1" i="0" u="none" strike="noStrike" kern="1200" cap="none" spc="-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x</a:t>
            </a:r>
            <a:r>
              <a:rPr kumimoji="0" sz="1600" b="1" i="0" u="none" strike="noStrike" kern="1200" cap="none" spc="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1" i="0" u="none" strike="noStrike" kern="1200" cap="none" spc="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1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</a:t>
            </a:r>
            <a:r>
              <a:rPr kumimoji="0" sz="1600" b="1" i="0" u="none" strike="noStrike" kern="1200" cap="none" spc="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ç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ã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1" i="0" u="none" strike="noStrike" kern="1200" cap="none" spc="5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í</a:t>
            </a:r>
            <a:r>
              <a:rPr kumimoji="0" sz="1600" b="1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1" i="0" u="none" strike="noStrike" kern="1200" cap="none" spc="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lang="pt-BR" sz="1600" b="1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1" i="0" u="none" strike="noStrike" kern="1200" cap="none" spc="5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1" i="0" u="none" strike="noStrike" kern="1200" cap="none" spc="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00" b="1" i="0" u="none" strike="noStrike" kern="1200" cap="none" spc="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1" i="0" u="none" strike="noStrike" kern="1200" cap="none" spc="-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1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r>
              <a:rPr kumimoji="0" sz="1600" b="1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00" b="1" i="0" u="none" strike="noStrike" kern="1200" cap="none" spc="5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1" i="0" u="none" strike="noStrike" kern="1200" cap="none" spc="-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1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	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 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atenção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primária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à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saúde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,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ênfase: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40449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44170" algn="l"/>
              </a:tabLst>
              <a:defRPr/>
            </a:pP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ú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í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li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15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29781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54965" algn="l"/>
              </a:tabLst>
              <a:defRPr/>
            </a:pPr>
            <a:r>
              <a:rPr kumimoji="0" sz="1600" b="0" i="0" u="none" strike="noStrike" kern="1200" cap="none" spc="-49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nos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locais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difícil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provimento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ou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alta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vulnerabilidade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;</a:t>
            </a:r>
            <a:endParaRPr kumimoji="0" lang="pt-BR" sz="1600" b="0" i="0" u="none" strike="noStrike" kern="1200" cap="none" spc="-40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29781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54965" algn="l"/>
              </a:tabLst>
              <a:defRPr/>
            </a:pPr>
            <a:r>
              <a:rPr kumimoji="0" lang="pt-BR" sz="1600" b="0" i="0" u="none" strike="noStrike" kern="1200" cap="none" spc="-4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na valorização da presença de médicos na atenção primária à saúde;</a:t>
            </a:r>
          </a:p>
          <a:p>
            <a:pPr marL="29781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54965" algn="l"/>
              </a:tabLst>
              <a:defRPr/>
            </a:pPr>
            <a:r>
              <a:rPr kumimoji="0" lang="pt-BR" sz="1600" b="0" i="0" u="none" strike="noStrike" kern="1200" cap="none" spc="-4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na promoção da </a:t>
            </a:r>
            <a:r>
              <a:rPr kumimoji="0" sz="1600" b="0" i="0" u="none" strike="noStrike" kern="1200" cap="none" spc="6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ç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ã</a:t>
            </a:r>
            <a:r>
              <a:rPr kumimoji="0" sz="1600" b="0" i="0" u="none" strike="noStrike" kern="1200" cap="none" spc="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	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6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ss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,</a:t>
            </a:r>
            <a:r>
              <a:rPr kumimoji="0" lang="pt-BR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sp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00" b="0" i="0" u="none" strike="noStrike" kern="1200" cap="none" spc="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lang="pt-BR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á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lang="pt-BR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ú</a:t>
            </a:r>
            <a:r>
              <a:rPr kumimoji="0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0" i="0" u="none" strike="noStrike" kern="1200" cap="none" spc="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  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família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;</a:t>
            </a:r>
            <a:endParaRPr kumimoji="0" lang="pt-BR" sz="1600" b="0" i="0" u="none" strike="noStrike" kern="1200" cap="none" spc="-30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297815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354965" algn="l"/>
              </a:tabLst>
              <a:defRPr/>
            </a:pP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lang="pt-BR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ç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ã</a:t>
            </a:r>
            <a:r>
              <a:rPr kumimoji="0" sz="1600" b="0" i="0" u="none" strike="noStrike" kern="1200" cap="none" spc="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lang="pt-BR" sz="16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as</a:t>
            </a:r>
            <a:r>
              <a:rPr kumimoji="0" lang="pt-BR" sz="16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ss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lang="pt-BR" sz="16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lang="pt-BR" sz="1600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g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3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ã</a:t>
            </a:r>
            <a:r>
              <a:rPr kumimoji="0" sz="1600" b="0" i="0" u="none" strike="noStrike" kern="1200" cap="none" spc="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lang="pt-BR" sz="16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4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</a:t>
            </a:r>
            <a:r>
              <a:rPr kumimoji="0" sz="1600" b="0" i="0" u="none" strike="noStrike" kern="1200" cap="none" spc="1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0" i="0" u="none" strike="noStrike" kern="1200" cap="none" spc="-3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-6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600" b="0" i="0" u="none" strike="noStrike" kern="1200" cap="none" spc="-20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</a:t>
            </a:r>
            <a:r>
              <a:rPr kumimoji="0" sz="1600" b="0" i="0" u="none" strike="noStrike" kern="1200" cap="none" spc="-25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as</a:t>
            </a:r>
            <a:r>
              <a:rPr kumimoji="0" lang="pt-BR" sz="16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</a:t>
            </a:r>
            <a:r>
              <a:rPr kumimoji="0" lang="pt-BR" sz="1600" b="0" i="0" u="none" strike="noStrike" kern="1200" cap="none" spc="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 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atenção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primária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saúde.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B4DFE49-5F12-4B22-8FE5-4547ED91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6988" cy="518091"/>
          </a:xfr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pt-BR"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Finalidades </a:t>
            </a:r>
            <a:r>
              <a:rPr lang="pt-BR" sz="3200" b="1" kern="1200" spc="20" dirty="0" err="1">
                <a:solidFill>
                  <a:schemeClr val="bg1"/>
                </a:solidFill>
                <a:latin typeface="Roboto"/>
                <a:ea typeface="+mn-ea"/>
                <a:cs typeface="+mn-cs"/>
              </a:rPr>
              <a:t>Adaps</a:t>
            </a:r>
            <a:endParaRPr lang="pt-BR" sz="3200" b="1" kern="1200" spc="20" dirty="0">
              <a:solidFill>
                <a:schemeClr val="bg1"/>
              </a:solidFill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10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247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467" y="2741401"/>
            <a:ext cx="3283967" cy="119776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6291334" y="2652700"/>
            <a:ext cx="3674301" cy="147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61. 3041-9591 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ww.adapsbrasil.com.br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SBS Quadra 2, bloco J, Lote 10, 7° andar,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Edifício Carlton Tower, Asa Sul, Brasília - DF</a:t>
            </a:r>
            <a:endParaRPr kumimoji="0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"/>
            <a:ext cx="5037667" cy="6858000"/>
          </a:xfrm>
          <a:custGeom>
            <a:avLst/>
            <a:gdLst/>
            <a:ahLst/>
            <a:cxnLst/>
            <a:rect l="l" t="t" r="r" b="b"/>
            <a:pathLst>
              <a:path w="7556500" h="10287000">
                <a:moveTo>
                  <a:pt x="7188680" y="10286845"/>
                </a:moveTo>
                <a:lnTo>
                  <a:pt x="8962" y="10286845"/>
                </a:lnTo>
                <a:lnTo>
                  <a:pt x="0" y="10286285"/>
                </a:lnTo>
                <a:lnTo>
                  <a:pt x="0" y="559"/>
                </a:lnTo>
                <a:lnTo>
                  <a:pt x="8962" y="0"/>
                </a:lnTo>
                <a:lnTo>
                  <a:pt x="7188680" y="0"/>
                </a:lnTo>
                <a:lnTo>
                  <a:pt x="7234722" y="2874"/>
                </a:lnTo>
                <a:lnTo>
                  <a:pt x="7279083" y="11264"/>
                </a:lnTo>
                <a:lnTo>
                  <a:pt x="7321415" y="24822"/>
                </a:lnTo>
                <a:lnTo>
                  <a:pt x="7361369" y="43199"/>
                </a:lnTo>
                <a:lnTo>
                  <a:pt x="7398596" y="66046"/>
                </a:lnTo>
                <a:lnTo>
                  <a:pt x="7432750" y="93015"/>
                </a:lnTo>
                <a:lnTo>
                  <a:pt x="7463479" y="123757"/>
                </a:lnTo>
                <a:lnTo>
                  <a:pt x="7490438" y="157924"/>
                </a:lnTo>
                <a:lnTo>
                  <a:pt x="7513276" y="195166"/>
                </a:lnTo>
                <a:lnTo>
                  <a:pt x="7531646" y="235136"/>
                </a:lnTo>
                <a:lnTo>
                  <a:pt x="7545198" y="277484"/>
                </a:lnTo>
                <a:lnTo>
                  <a:pt x="7553585" y="321863"/>
                </a:lnTo>
                <a:lnTo>
                  <a:pt x="7556458" y="367923"/>
                </a:lnTo>
                <a:lnTo>
                  <a:pt x="7556458" y="9918922"/>
                </a:lnTo>
                <a:lnTo>
                  <a:pt x="7553585" y="9964982"/>
                </a:lnTo>
                <a:lnTo>
                  <a:pt x="7545198" y="10009360"/>
                </a:lnTo>
                <a:lnTo>
                  <a:pt x="7531646" y="10051709"/>
                </a:lnTo>
                <a:lnTo>
                  <a:pt x="7513276" y="10091678"/>
                </a:lnTo>
                <a:lnTo>
                  <a:pt x="7490438" y="10128921"/>
                </a:lnTo>
                <a:lnTo>
                  <a:pt x="7463479" y="10163087"/>
                </a:lnTo>
                <a:lnTo>
                  <a:pt x="7432750" y="10193829"/>
                </a:lnTo>
                <a:lnTo>
                  <a:pt x="7398596" y="10220798"/>
                </a:lnTo>
                <a:lnTo>
                  <a:pt x="7361369" y="10243645"/>
                </a:lnTo>
                <a:lnTo>
                  <a:pt x="7321415" y="10262022"/>
                </a:lnTo>
                <a:lnTo>
                  <a:pt x="7279083" y="10275580"/>
                </a:lnTo>
                <a:lnTo>
                  <a:pt x="7234722" y="10283971"/>
                </a:lnTo>
                <a:lnTo>
                  <a:pt x="7188680" y="1028684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215" y="600750"/>
            <a:ext cx="3152987" cy="2065588"/>
          </a:xfrm>
          <a:prstGeom prst="rect">
            <a:avLst/>
          </a:prstGeom>
        </p:spPr>
        <p:txBody>
          <a:bodyPr spcFirstLastPara="1" vert="horz" wrap="square" lIns="0" tIns="8467" rIns="0" bIns="0" rtlCol="0" anchor="t" anchorCtr="0">
            <a:spAutoFit/>
          </a:bodyPr>
          <a:lstStyle/>
          <a:p>
            <a:pPr marL="8467" marR="3387">
              <a:lnSpc>
                <a:spcPct val="107700"/>
              </a:lnSpc>
              <a:spcBef>
                <a:spcPts val="67"/>
              </a:spcBef>
            </a:pPr>
            <a:r>
              <a:rPr sz="4100" b="1" spc="7" dirty="0">
                <a:solidFill>
                  <a:schemeClr val="bg1"/>
                </a:solidFill>
                <a:latin typeface="Roboto"/>
                <a:cs typeface="Roboto"/>
              </a:rPr>
              <a:t>Diretrizes </a:t>
            </a:r>
            <a:r>
              <a:rPr sz="4100" b="1" spc="-7" dirty="0">
                <a:solidFill>
                  <a:schemeClr val="bg1"/>
                </a:solidFill>
                <a:latin typeface="Roboto"/>
                <a:cs typeface="Roboto"/>
              </a:rPr>
              <a:t>do </a:t>
            </a:r>
            <a:r>
              <a:rPr sz="4100" b="1" spc="-3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4100" b="1" spc="10" dirty="0">
                <a:solidFill>
                  <a:schemeClr val="bg1"/>
                </a:solidFill>
                <a:latin typeface="Roboto"/>
                <a:cs typeface="Roboto"/>
              </a:rPr>
              <a:t>Médicos</a:t>
            </a:r>
            <a:r>
              <a:rPr sz="4100" b="1" spc="-63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4100" b="1" spc="10" dirty="0">
                <a:solidFill>
                  <a:schemeClr val="bg1"/>
                </a:solidFill>
                <a:latin typeface="Roboto"/>
                <a:cs typeface="Roboto"/>
              </a:rPr>
              <a:t>pelo </a:t>
            </a:r>
            <a:r>
              <a:rPr sz="4100" b="1" spc="-1013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4100" b="1" dirty="0">
                <a:solidFill>
                  <a:schemeClr val="bg1"/>
                </a:solidFill>
                <a:latin typeface="Roboto"/>
                <a:cs typeface="Roboto"/>
              </a:rPr>
              <a:t>Brasil</a:t>
            </a:r>
            <a:endParaRPr sz="41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2201" y="1533255"/>
            <a:ext cx="101600" cy="101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05347" y="1143652"/>
            <a:ext cx="5060103" cy="2285348"/>
          </a:xfrm>
          <a:prstGeom prst="rect">
            <a:avLst/>
          </a:prstGeom>
        </p:spPr>
        <p:txBody>
          <a:bodyPr vert="horz" wrap="square" lIns="0" tIns="74083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5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67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Classificação</a:t>
            </a:r>
            <a:r>
              <a:rPr kumimoji="0" sz="25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567" b="1" i="0" u="none" strike="noStrike" kern="1200" cap="none" spc="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Técnica</a:t>
            </a:r>
            <a:endParaRPr kumimoji="0" sz="25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l" defTabSz="914400" rtl="0" eaLnBrk="1" fontAlgn="auto" latinLnBrk="0" hangingPunct="1">
              <a:lnSpc>
                <a:spcPct val="116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67" b="0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(IBGE/OCDE) </a:t>
            </a:r>
            <a:r>
              <a:rPr kumimoji="0" sz="25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das </a:t>
            </a:r>
            <a:r>
              <a:rPr kumimoji="0" sz="25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cidades </a:t>
            </a:r>
            <a:r>
              <a:rPr kumimoji="0" sz="2567" b="0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em </a:t>
            </a:r>
            <a:r>
              <a:rPr kumimoji="0" sz="2567" b="0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567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locais </a:t>
            </a:r>
            <a:r>
              <a:rPr kumimoji="0" sz="2567" b="0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567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567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difícil</a:t>
            </a:r>
            <a:r>
              <a:rPr kumimoji="0" sz="25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567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provimento</a:t>
            </a:r>
            <a:r>
              <a:rPr kumimoji="0" sz="25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5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ou</a:t>
            </a:r>
            <a:r>
              <a:rPr kumimoji="0" sz="25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567" b="1" i="0" u="none" strike="noStrike" kern="1200" cap="none" spc="-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alta</a:t>
            </a:r>
            <a:r>
              <a:rPr kumimoji="0" sz="25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567" b="1" i="0" u="none" strike="noStrike" kern="1200" cap="none" spc="-629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567" b="1" i="0" u="none" strike="noStrike" kern="1200" cap="none" spc="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vulnerabilidade</a:t>
            </a:r>
            <a:r>
              <a:rPr kumimoji="0" lang="pt-BR" sz="2567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+ vulnerabilidade das pessoas</a:t>
            </a:r>
            <a:endParaRPr kumimoji="0" sz="25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6801" y="3768455"/>
            <a:ext cx="95249" cy="952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05347" y="3540913"/>
            <a:ext cx="4811606" cy="1706150"/>
          </a:xfrm>
          <a:prstGeom prst="rect">
            <a:avLst/>
          </a:prstGeom>
        </p:spPr>
        <p:txBody>
          <a:bodyPr vert="horz" wrap="square" lIns="0" tIns="66463" rIns="0" bIns="0" rtlCol="0">
            <a:spAutoFit/>
          </a:bodyPr>
          <a:lstStyle/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5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Formação</a:t>
            </a:r>
            <a:r>
              <a:rPr kumimoji="0" sz="23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367" b="0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3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367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especialistas</a:t>
            </a:r>
            <a:r>
              <a:rPr kumimoji="0" sz="23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367" b="0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em</a:t>
            </a:r>
            <a:endParaRPr kumimoji="0" sz="23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67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Medicina</a:t>
            </a:r>
            <a:r>
              <a:rPr kumimoji="0" sz="23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367" b="1" i="0" u="none" strike="noStrike" kern="1200" cap="none" spc="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23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Família </a:t>
            </a:r>
            <a:r>
              <a:rPr kumimoji="0" sz="2367" b="1" i="0" u="none" strike="noStrike" kern="1200" cap="none" spc="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23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367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Comunidade</a:t>
            </a:r>
            <a:endParaRPr kumimoji="0" sz="23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Melhor </a:t>
            </a:r>
            <a:r>
              <a:rPr kumimoji="0" sz="2367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vínculo,</a:t>
            </a:r>
            <a:r>
              <a:rPr kumimoji="0" sz="23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367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carreira</a:t>
            </a:r>
            <a:r>
              <a:rPr kumimoji="0" sz="2367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367" b="1" i="0" u="none" strike="noStrike" kern="1200" cap="none" spc="4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2367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367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avaliação</a:t>
            </a:r>
            <a:endParaRPr kumimoji="0" sz="23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6801" y="5025755"/>
            <a:ext cx="95249" cy="952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695" y="4215503"/>
            <a:ext cx="4000499" cy="23431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516D2A0-810B-4CEA-8602-776688750499}"/>
              </a:ext>
            </a:extLst>
          </p:cNvPr>
          <p:cNvGraphicFramePr/>
          <p:nvPr/>
        </p:nvGraphicFramePr>
        <p:xfrm>
          <a:off x="262466" y="771676"/>
          <a:ext cx="5740401" cy="589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edondar Retângulo em um Canto Único 6">
            <a:extLst>
              <a:ext uri="{FF2B5EF4-FFF2-40B4-BE49-F238E27FC236}">
                <a16:creationId xmlns:a16="http://schemas.microsoft.com/office/drawing/2014/main" id="{A0721C71-1A8D-43F6-A68A-E057277FBA88}"/>
              </a:ext>
            </a:extLst>
          </p:cNvPr>
          <p:cNvSpPr/>
          <p:nvPr/>
        </p:nvSpPr>
        <p:spPr>
          <a:xfrm>
            <a:off x="2269065" y="3071050"/>
            <a:ext cx="3623734" cy="500073"/>
          </a:xfrm>
          <a:prstGeom prst="round1Rect">
            <a:avLst/>
          </a:prstGeom>
          <a:solidFill>
            <a:srgbClr val="CF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Médicos com CRM e sem CRM: cooperados cubanos e profissionais formados no exterior, sem diploma de medicina revalidado no Brasil.</a:t>
            </a:r>
          </a:p>
        </p:txBody>
      </p:sp>
      <p:sp>
        <p:nvSpPr>
          <p:cNvPr id="6" name="Arredondar Retângulo em um Canto Único 7">
            <a:extLst>
              <a:ext uri="{FF2B5EF4-FFF2-40B4-BE49-F238E27FC236}">
                <a16:creationId xmlns:a16="http://schemas.microsoft.com/office/drawing/2014/main" id="{A13619CD-CF26-4741-9061-08B29638BA19}"/>
              </a:ext>
            </a:extLst>
          </p:cNvPr>
          <p:cNvSpPr/>
          <p:nvPr/>
        </p:nvSpPr>
        <p:spPr>
          <a:xfrm>
            <a:off x="2269067" y="5530267"/>
            <a:ext cx="3623732" cy="487157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Previsão de tutoria, mas em 2019, constatou-se que 31% não receberam a supervisão definida pelo programa.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edondar Retângulo em um Canto Único 8">
            <a:extLst>
              <a:ext uri="{FF2B5EF4-FFF2-40B4-BE49-F238E27FC236}">
                <a16:creationId xmlns:a16="http://schemas.microsoft.com/office/drawing/2014/main" id="{4D30C31C-57D5-4BC3-8556-1D08B9C00D3C}"/>
              </a:ext>
            </a:extLst>
          </p:cNvPr>
          <p:cNvSpPr/>
          <p:nvPr/>
        </p:nvSpPr>
        <p:spPr>
          <a:xfrm>
            <a:off x="2269067" y="6135122"/>
            <a:ext cx="3623732" cy="533508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Diversidade de qualidade de formação dos profissionais sem CRM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Insuficiência de indicadores para acompanhamento dos resultados</a:t>
            </a:r>
          </a:p>
        </p:txBody>
      </p:sp>
      <p:sp>
        <p:nvSpPr>
          <p:cNvPr id="8" name="Arredondar Retângulo em um Canto Único 9">
            <a:extLst>
              <a:ext uri="{FF2B5EF4-FFF2-40B4-BE49-F238E27FC236}">
                <a16:creationId xmlns:a16="http://schemas.microsoft.com/office/drawing/2014/main" id="{ABCBF2A0-87BA-4ABC-BCEA-D4D5B5F94BE9}"/>
              </a:ext>
            </a:extLst>
          </p:cNvPr>
          <p:cNvSpPr/>
          <p:nvPr/>
        </p:nvSpPr>
        <p:spPr>
          <a:xfrm>
            <a:off x="2269065" y="3686280"/>
            <a:ext cx="3623734" cy="500073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Frágil: bolsa-formação de 3 anos</a:t>
            </a:r>
          </a:p>
        </p:txBody>
      </p:sp>
      <p:sp>
        <p:nvSpPr>
          <p:cNvPr id="9" name="Arredondar Retângulo em um Canto Único 10">
            <a:extLst>
              <a:ext uri="{FF2B5EF4-FFF2-40B4-BE49-F238E27FC236}">
                <a16:creationId xmlns:a16="http://schemas.microsoft.com/office/drawing/2014/main" id="{E8880B97-9580-436B-8731-539B32C75472}"/>
              </a:ext>
            </a:extLst>
          </p:cNvPr>
          <p:cNvSpPr/>
          <p:nvPr/>
        </p:nvSpPr>
        <p:spPr>
          <a:xfrm>
            <a:off x="2269065" y="4363379"/>
            <a:ext cx="3623734" cy="500073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há plano de carreira.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 bruto mensal da bolsa 12.386,50</a:t>
            </a:r>
          </a:p>
        </p:txBody>
      </p:sp>
      <p:sp>
        <p:nvSpPr>
          <p:cNvPr id="10" name="Arredondar Retângulo em um Canto Único 11">
            <a:extLst>
              <a:ext uri="{FF2B5EF4-FFF2-40B4-BE49-F238E27FC236}">
                <a16:creationId xmlns:a16="http://schemas.microsoft.com/office/drawing/2014/main" id="{8CD0901A-A8E2-4A93-B3E2-698F62FF9030}"/>
              </a:ext>
            </a:extLst>
          </p:cNvPr>
          <p:cNvSpPr/>
          <p:nvPr/>
        </p:nvSpPr>
        <p:spPr>
          <a:xfrm>
            <a:off x="2269065" y="4933054"/>
            <a:ext cx="3623734" cy="500073"/>
          </a:xfrm>
          <a:prstGeom prst="round1Rect">
            <a:avLst/>
          </a:prstGeom>
          <a:solidFill>
            <a:srgbClr val="CF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Especialização em temáticas diversas com valor de uso questionável para o serviço</a:t>
            </a:r>
          </a:p>
        </p:txBody>
      </p:sp>
      <p:sp>
        <p:nvSpPr>
          <p:cNvPr id="11" name="Arredondar Retângulo em um Canto Único 12">
            <a:extLst>
              <a:ext uri="{FF2B5EF4-FFF2-40B4-BE49-F238E27FC236}">
                <a16:creationId xmlns:a16="http://schemas.microsoft.com/office/drawing/2014/main" id="{95397B0F-7F66-4D9B-B119-D2E994A2C438}"/>
              </a:ext>
            </a:extLst>
          </p:cNvPr>
          <p:cNvSpPr/>
          <p:nvPr/>
        </p:nvSpPr>
        <p:spPr>
          <a:xfrm>
            <a:off x="2269066" y="2482301"/>
            <a:ext cx="3623733" cy="519147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Seleção não baseada em mérito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Seleção sem cadastro de reserva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Inúmeras judicializações decorrentes da fragilidade da seleção</a:t>
            </a:r>
          </a:p>
        </p:txBody>
      </p:sp>
      <p:sp>
        <p:nvSpPr>
          <p:cNvPr id="12" name="Arredondar Retângulo em um Canto Único 14">
            <a:extLst>
              <a:ext uri="{FF2B5EF4-FFF2-40B4-BE49-F238E27FC236}">
                <a16:creationId xmlns:a16="http://schemas.microsoft.com/office/drawing/2014/main" id="{D4AC5240-6FA9-4057-916D-CDC26D293394}"/>
              </a:ext>
            </a:extLst>
          </p:cNvPr>
          <p:cNvSpPr/>
          <p:nvPr/>
        </p:nvSpPr>
        <p:spPr>
          <a:xfrm>
            <a:off x="7075822" y="824046"/>
            <a:ext cx="4088170" cy="462185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Definição das vagas baseada em classificação IBGE e OCDE baseada em densidade demográfica e distância de grandes centros urbanos.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Incremento de critérios pelo MS em 2021</a:t>
            </a:r>
          </a:p>
        </p:txBody>
      </p:sp>
      <p:sp>
        <p:nvSpPr>
          <p:cNvPr id="13" name="Arredondar Retângulo em um Canto Único 15">
            <a:extLst>
              <a:ext uri="{FF2B5EF4-FFF2-40B4-BE49-F238E27FC236}">
                <a16:creationId xmlns:a16="http://schemas.microsoft.com/office/drawing/2014/main" id="{F0B14028-ACC4-46BA-9118-3DAC356357D3}"/>
              </a:ext>
            </a:extLst>
          </p:cNvPr>
          <p:cNvSpPr/>
          <p:nvPr/>
        </p:nvSpPr>
        <p:spPr>
          <a:xfrm>
            <a:off x="7075822" y="3109344"/>
            <a:ext cx="4088170" cy="500073"/>
          </a:xfrm>
          <a:prstGeom prst="round1Rect">
            <a:avLst/>
          </a:prstGeom>
          <a:solidFill>
            <a:srgbClr val="CF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Médicos com CRM</a:t>
            </a:r>
          </a:p>
        </p:txBody>
      </p:sp>
      <p:sp>
        <p:nvSpPr>
          <p:cNvPr id="14" name="Arredondar Retângulo em um Canto Único 16">
            <a:extLst>
              <a:ext uri="{FF2B5EF4-FFF2-40B4-BE49-F238E27FC236}">
                <a16:creationId xmlns:a16="http://schemas.microsoft.com/office/drawing/2014/main" id="{A8B59723-29FE-4C3C-80F0-07028EEB935C}"/>
              </a:ext>
            </a:extLst>
          </p:cNvPr>
          <p:cNvSpPr/>
          <p:nvPr/>
        </p:nvSpPr>
        <p:spPr>
          <a:xfrm>
            <a:off x="7075822" y="3748161"/>
            <a:ext cx="4088170" cy="474285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Profissionais regidos pela CLT e contratados pela </a:t>
            </a:r>
            <a:r>
              <a:rPr kumimoji="0" lang="pt-BR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Adaps</a:t>
            </a: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para carreira federal</a:t>
            </a:r>
          </a:p>
        </p:txBody>
      </p:sp>
      <p:sp>
        <p:nvSpPr>
          <p:cNvPr id="15" name="Arredondar Retângulo em um Canto Único 17">
            <a:extLst>
              <a:ext uri="{FF2B5EF4-FFF2-40B4-BE49-F238E27FC236}">
                <a16:creationId xmlns:a16="http://schemas.microsoft.com/office/drawing/2014/main" id="{478333DC-3E6C-48AC-A438-A9293CDA8968}"/>
              </a:ext>
            </a:extLst>
          </p:cNvPr>
          <p:cNvSpPr/>
          <p:nvPr/>
        </p:nvSpPr>
        <p:spPr>
          <a:xfrm>
            <a:off x="7075822" y="4363379"/>
            <a:ext cx="4088170" cy="500073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Plano de carreira com progressão quinquenal, em 4 níveis.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Gratificação para a atuação em áreas remotas (R$ 3.000,00) e Distritos Sanitários Indígenas ) (R$ 6.000,00), e adicional de tutoria (até R$ 1.000,00).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Remuneração que pode iniciar em R$ 15.000,00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Salários que iniciam em até R$ 24,1 mil e podem chegar a R$ 34,6 mil no maior nível da carreira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6" name="Arredondar Retângulo em um Canto Único 18">
            <a:extLst>
              <a:ext uri="{FF2B5EF4-FFF2-40B4-BE49-F238E27FC236}">
                <a16:creationId xmlns:a16="http://schemas.microsoft.com/office/drawing/2014/main" id="{D7231B49-ACDB-41B4-802B-44CAB01A088E}"/>
              </a:ext>
            </a:extLst>
          </p:cNvPr>
          <p:cNvSpPr/>
          <p:nvPr/>
        </p:nvSpPr>
        <p:spPr>
          <a:xfrm>
            <a:off x="7075821" y="4942353"/>
            <a:ext cx="4021669" cy="587914"/>
          </a:xfrm>
          <a:prstGeom prst="round1Rect">
            <a:avLst/>
          </a:prstGeom>
          <a:solidFill>
            <a:srgbClr val="CF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Especialização em medicina de família e comunidade que o habilita ao título em 2 anos. </a:t>
            </a:r>
          </a:p>
        </p:txBody>
      </p:sp>
      <p:sp>
        <p:nvSpPr>
          <p:cNvPr id="17" name="Arredondar Retângulo em um Canto Único 19">
            <a:extLst>
              <a:ext uri="{FF2B5EF4-FFF2-40B4-BE49-F238E27FC236}">
                <a16:creationId xmlns:a16="http://schemas.microsoft.com/office/drawing/2014/main" id="{D61B1977-CFBB-4638-961A-BCACCDFB8CCE}"/>
              </a:ext>
            </a:extLst>
          </p:cNvPr>
          <p:cNvSpPr/>
          <p:nvPr/>
        </p:nvSpPr>
        <p:spPr>
          <a:xfrm>
            <a:off x="7075822" y="5591541"/>
            <a:ext cx="4088170" cy="500073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Profissionais da carreira de tutor.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Tutoria na mesma UBS.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 áreas remotas: tutoria presencial a cada 60 dias.</a:t>
            </a:r>
          </a:p>
        </p:txBody>
      </p:sp>
      <p:sp>
        <p:nvSpPr>
          <p:cNvPr id="18" name="Arredondar Retângulo em um Canto Único 20">
            <a:extLst>
              <a:ext uri="{FF2B5EF4-FFF2-40B4-BE49-F238E27FC236}">
                <a16:creationId xmlns:a16="http://schemas.microsoft.com/office/drawing/2014/main" id="{7CF14AA6-4943-4EE9-9CB0-27A8DD476973}"/>
              </a:ext>
            </a:extLst>
          </p:cNvPr>
          <p:cNvSpPr/>
          <p:nvPr/>
        </p:nvSpPr>
        <p:spPr>
          <a:xfrm>
            <a:off x="7075822" y="6162737"/>
            <a:ext cx="4088170" cy="500073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Programa de Avaliação do Desempenho dos médicos: avaliação de competências e avaliação resultados indicadores Previne Brasil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Indicadores de satisfação da população e qualidade da atenção</a:t>
            </a:r>
          </a:p>
        </p:txBody>
      </p:sp>
      <p:sp>
        <p:nvSpPr>
          <p:cNvPr id="19" name="Arredondar Retângulo em um Canto Único 21">
            <a:extLst>
              <a:ext uri="{FF2B5EF4-FFF2-40B4-BE49-F238E27FC236}">
                <a16:creationId xmlns:a16="http://schemas.microsoft.com/office/drawing/2014/main" id="{E74A5FDF-A561-476A-8927-A86B22E55BB4}"/>
              </a:ext>
            </a:extLst>
          </p:cNvPr>
          <p:cNvSpPr/>
          <p:nvPr/>
        </p:nvSpPr>
        <p:spPr>
          <a:xfrm>
            <a:off x="7075822" y="1398362"/>
            <a:ext cx="4088170" cy="462886"/>
          </a:xfrm>
          <a:prstGeom prst="round1Rect">
            <a:avLst/>
          </a:prstGeom>
          <a:solidFill>
            <a:srgbClr val="CF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5.199 Municípios beneficiários e 34 DSEI</a:t>
            </a:r>
          </a:p>
        </p:txBody>
      </p:sp>
      <p:sp>
        <p:nvSpPr>
          <p:cNvPr id="20" name="Arredondar Retângulo em um Canto Único 22">
            <a:extLst>
              <a:ext uri="{FF2B5EF4-FFF2-40B4-BE49-F238E27FC236}">
                <a16:creationId xmlns:a16="http://schemas.microsoft.com/office/drawing/2014/main" id="{17A6C5F9-2E82-4174-816A-6E730AC8E996}"/>
              </a:ext>
            </a:extLst>
          </p:cNvPr>
          <p:cNvSpPr/>
          <p:nvPr/>
        </p:nvSpPr>
        <p:spPr>
          <a:xfrm>
            <a:off x="7075821" y="1940659"/>
            <a:ext cx="4088171" cy="506292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9.376 vagas</a:t>
            </a:r>
          </a:p>
        </p:txBody>
      </p:sp>
      <p:sp>
        <p:nvSpPr>
          <p:cNvPr id="21" name="Arredondar Retângulo em um Canto Único 23">
            <a:extLst>
              <a:ext uri="{FF2B5EF4-FFF2-40B4-BE49-F238E27FC236}">
                <a16:creationId xmlns:a16="http://schemas.microsoft.com/office/drawing/2014/main" id="{8EDF66FA-143A-4162-AA19-C129409A304B}"/>
              </a:ext>
            </a:extLst>
          </p:cNvPr>
          <p:cNvSpPr/>
          <p:nvPr/>
        </p:nvSpPr>
        <p:spPr>
          <a:xfrm>
            <a:off x="7075822" y="2543073"/>
            <a:ext cx="4088170" cy="500073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Processo seletivo baseado em mérito, de caráter eliminatório e classificatório.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Cadastro de reserva e celeridade na reposição de vagas</a:t>
            </a:r>
          </a:p>
        </p:txBody>
      </p:sp>
      <p:sp>
        <p:nvSpPr>
          <p:cNvPr id="22" name="Arredondar Retângulo em um Canto Único 24">
            <a:extLst>
              <a:ext uri="{FF2B5EF4-FFF2-40B4-BE49-F238E27FC236}">
                <a16:creationId xmlns:a16="http://schemas.microsoft.com/office/drawing/2014/main" id="{552665F6-BBD6-43BB-B1EB-0EBDB52EB516}"/>
              </a:ext>
            </a:extLst>
          </p:cNvPr>
          <p:cNvSpPr/>
          <p:nvPr/>
        </p:nvSpPr>
        <p:spPr>
          <a:xfrm>
            <a:off x="2238126" y="259462"/>
            <a:ext cx="3764741" cy="374073"/>
          </a:xfrm>
          <a:prstGeom prst="round1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 era no Mais Médicos</a:t>
            </a:r>
          </a:p>
        </p:txBody>
      </p:sp>
      <p:sp>
        <p:nvSpPr>
          <p:cNvPr id="23" name="Arredondar Retângulo em um Canto Único 25">
            <a:extLst>
              <a:ext uri="{FF2B5EF4-FFF2-40B4-BE49-F238E27FC236}">
                <a16:creationId xmlns:a16="http://schemas.microsoft.com/office/drawing/2014/main" id="{572D45DE-F23B-4A9B-BF7E-28D41B70734D}"/>
              </a:ext>
            </a:extLst>
          </p:cNvPr>
          <p:cNvSpPr/>
          <p:nvPr/>
        </p:nvSpPr>
        <p:spPr>
          <a:xfrm>
            <a:off x="516544" y="259463"/>
            <a:ext cx="1586576" cy="374073"/>
          </a:xfrm>
          <a:prstGeom prst="round1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Características</a:t>
            </a:r>
          </a:p>
        </p:txBody>
      </p:sp>
      <p:sp>
        <p:nvSpPr>
          <p:cNvPr id="24" name="Arredondar Retângulo em um Canto Único 26">
            <a:extLst>
              <a:ext uri="{FF2B5EF4-FFF2-40B4-BE49-F238E27FC236}">
                <a16:creationId xmlns:a16="http://schemas.microsoft.com/office/drawing/2014/main" id="{3A48301F-2BA8-4932-9AE2-87B72AF9D700}"/>
              </a:ext>
            </a:extLst>
          </p:cNvPr>
          <p:cNvSpPr/>
          <p:nvPr/>
        </p:nvSpPr>
        <p:spPr>
          <a:xfrm>
            <a:off x="7075821" y="265386"/>
            <a:ext cx="4088171" cy="374073"/>
          </a:xfrm>
          <a:prstGeom prst="round1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 será no Médicos pelo Brasil</a:t>
            </a:r>
          </a:p>
        </p:txBody>
      </p:sp>
      <p:sp>
        <p:nvSpPr>
          <p:cNvPr id="25" name="Seta para a Direita 27">
            <a:extLst>
              <a:ext uri="{FF2B5EF4-FFF2-40B4-BE49-F238E27FC236}">
                <a16:creationId xmlns:a16="http://schemas.microsoft.com/office/drawing/2014/main" id="{44096617-0567-442C-B176-E762A01199EE}"/>
              </a:ext>
            </a:extLst>
          </p:cNvPr>
          <p:cNvSpPr/>
          <p:nvPr/>
        </p:nvSpPr>
        <p:spPr>
          <a:xfrm>
            <a:off x="5892799" y="2300929"/>
            <a:ext cx="1183022" cy="157694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Transição gradativa</a:t>
            </a:r>
          </a:p>
        </p:txBody>
      </p:sp>
    </p:spTree>
    <p:extLst>
      <p:ext uri="{BB962C8B-B14F-4D97-AF65-F5344CB8AC3E}">
        <p14:creationId xmlns:p14="http://schemas.microsoft.com/office/powerpoint/2010/main" val="228166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3958167" cy="6858000"/>
          </a:xfrm>
          <a:custGeom>
            <a:avLst/>
            <a:gdLst/>
            <a:ahLst/>
            <a:cxnLst/>
            <a:rect l="l" t="t" r="r" b="b"/>
            <a:pathLst>
              <a:path w="5937250" h="10287000">
                <a:moveTo>
                  <a:pt x="5569400" y="10286807"/>
                </a:moveTo>
                <a:lnTo>
                  <a:pt x="8993" y="10286807"/>
                </a:lnTo>
                <a:lnTo>
                  <a:pt x="0" y="10286245"/>
                </a:lnTo>
                <a:lnTo>
                  <a:pt x="0" y="561"/>
                </a:lnTo>
                <a:lnTo>
                  <a:pt x="8993" y="0"/>
                </a:lnTo>
                <a:lnTo>
                  <a:pt x="5569400" y="0"/>
                </a:lnTo>
                <a:lnTo>
                  <a:pt x="5615446" y="2874"/>
                </a:lnTo>
                <a:lnTo>
                  <a:pt x="5659810" y="11264"/>
                </a:lnTo>
                <a:lnTo>
                  <a:pt x="5702146" y="24822"/>
                </a:lnTo>
                <a:lnTo>
                  <a:pt x="5742103" y="43199"/>
                </a:lnTo>
                <a:lnTo>
                  <a:pt x="5779334" y="66046"/>
                </a:lnTo>
                <a:lnTo>
                  <a:pt x="5813490" y="93015"/>
                </a:lnTo>
                <a:lnTo>
                  <a:pt x="5844222" y="123757"/>
                </a:lnTo>
                <a:lnTo>
                  <a:pt x="5871183" y="157923"/>
                </a:lnTo>
                <a:lnTo>
                  <a:pt x="5894023" y="195165"/>
                </a:lnTo>
                <a:lnTo>
                  <a:pt x="5912394" y="235135"/>
                </a:lnTo>
                <a:lnTo>
                  <a:pt x="5925948" y="277483"/>
                </a:lnTo>
                <a:lnTo>
                  <a:pt x="5934336" y="321862"/>
                </a:lnTo>
                <a:lnTo>
                  <a:pt x="5937209" y="367922"/>
                </a:lnTo>
                <a:lnTo>
                  <a:pt x="5937209" y="9918885"/>
                </a:lnTo>
                <a:lnTo>
                  <a:pt x="5934336" y="9964945"/>
                </a:lnTo>
                <a:lnTo>
                  <a:pt x="5925948" y="10009323"/>
                </a:lnTo>
                <a:lnTo>
                  <a:pt x="5912394" y="10051671"/>
                </a:lnTo>
                <a:lnTo>
                  <a:pt x="5894023" y="10091641"/>
                </a:lnTo>
                <a:lnTo>
                  <a:pt x="5871183" y="10128883"/>
                </a:lnTo>
                <a:lnTo>
                  <a:pt x="5844222" y="10163050"/>
                </a:lnTo>
                <a:lnTo>
                  <a:pt x="5813490" y="10193791"/>
                </a:lnTo>
                <a:lnTo>
                  <a:pt x="5779334" y="10220760"/>
                </a:lnTo>
                <a:lnTo>
                  <a:pt x="5742103" y="10243607"/>
                </a:lnTo>
                <a:lnTo>
                  <a:pt x="5702146" y="10261984"/>
                </a:lnTo>
                <a:lnTo>
                  <a:pt x="5659810" y="10275542"/>
                </a:lnTo>
                <a:lnTo>
                  <a:pt x="5615446" y="10283932"/>
                </a:lnTo>
                <a:lnTo>
                  <a:pt x="5569400" y="102868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215" y="600746"/>
            <a:ext cx="3152987" cy="201390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l" defTabSz="914400" rtl="0" eaLnBrk="1" fontAlgn="auto" latinLnBrk="0" hangingPunct="1">
              <a:lnSpc>
                <a:spcPct val="1077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Objetivos </a:t>
            </a:r>
            <a:r>
              <a:rPr kumimoji="0" sz="4100" b="1" i="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 </a:t>
            </a:r>
            <a:r>
              <a:rPr kumimoji="0" sz="4100" b="1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41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Médicos</a:t>
            </a:r>
            <a:r>
              <a:rPr kumimoji="0" sz="4100" b="1" i="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41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pelo </a:t>
            </a:r>
            <a:r>
              <a:rPr kumimoji="0" sz="4100" b="1" i="0" u="none" strike="noStrike" kern="1200" cap="none" spc="-10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4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Brasil</a:t>
            </a:r>
            <a:endParaRPr kumimoji="0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0916" y="1033745"/>
            <a:ext cx="95249" cy="952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0318" y="879512"/>
            <a:ext cx="6743277" cy="1092436"/>
          </a:xfrm>
          <a:prstGeom prst="rect">
            <a:avLst/>
          </a:prstGeom>
        </p:spPr>
        <p:txBody>
          <a:bodyPr spcFirstLastPara="1" vert="horz" wrap="square" lIns="0" tIns="8467" rIns="0" bIns="0" rtlCol="0" anchor="t" anchorCtr="0">
            <a:spAutoFit/>
          </a:bodyPr>
          <a:lstStyle/>
          <a:p>
            <a:pPr marL="8467" marR="3387" algn="just">
              <a:lnSpc>
                <a:spcPct val="116300"/>
              </a:lnSpc>
              <a:spcBef>
                <a:spcPts val="67"/>
              </a:spcBef>
            </a:pPr>
            <a:r>
              <a:rPr sz="2000" spc="-40" dirty="0"/>
              <a:t>Conformar-se</a:t>
            </a:r>
            <a:r>
              <a:rPr sz="2000" dirty="0"/>
              <a:t> </a:t>
            </a:r>
            <a:r>
              <a:rPr sz="2000" spc="-23" dirty="0"/>
              <a:t>enquanto</a:t>
            </a:r>
            <a:r>
              <a:rPr sz="2000" spc="3" dirty="0"/>
              <a:t> </a:t>
            </a:r>
            <a:r>
              <a:rPr sz="2000" b="1" spc="3" dirty="0">
                <a:latin typeface="Roboto"/>
                <a:cs typeface="Roboto"/>
              </a:rPr>
              <a:t>programa</a:t>
            </a:r>
            <a:r>
              <a:rPr sz="2000" b="1" dirty="0">
                <a:latin typeface="Roboto"/>
                <a:cs typeface="Roboto"/>
              </a:rPr>
              <a:t> </a:t>
            </a:r>
            <a:r>
              <a:rPr sz="2000" b="1" spc="17" dirty="0">
                <a:latin typeface="Roboto"/>
                <a:cs typeface="Roboto"/>
              </a:rPr>
              <a:t>de</a:t>
            </a:r>
            <a:r>
              <a:rPr sz="2000" b="1" dirty="0">
                <a:latin typeface="Roboto"/>
                <a:cs typeface="Roboto"/>
              </a:rPr>
              <a:t> </a:t>
            </a:r>
            <a:r>
              <a:rPr sz="2000" b="1" spc="-3" dirty="0">
                <a:latin typeface="Roboto"/>
                <a:cs typeface="Roboto"/>
              </a:rPr>
              <a:t>provimento </a:t>
            </a:r>
            <a:r>
              <a:rPr sz="2000" b="1" spc="-587" dirty="0">
                <a:latin typeface="Roboto"/>
                <a:cs typeface="Roboto"/>
              </a:rPr>
              <a:t> </a:t>
            </a:r>
            <a:r>
              <a:rPr sz="2000" b="1" spc="3" dirty="0">
                <a:latin typeface="Roboto"/>
                <a:cs typeface="Roboto"/>
              </a:rPr>
              <a:t>médico </a:t>
            </a:r>
            <a:r>
              <a:rPr sz="2000" b="1" spc="13" dirty="0">
                <a:latin typeface="Roboto"/>
                <a:cs typeface="Roboto"/>
              </a:rPr>
              <a:t>federal </a:t>
            </a:r>
            <a:r>
              <a:rPr sz="2000" b="1" spc="-10" dirty="0">
                <a:latin typeface="Roboto"/>
                <a:cs typeface="Roboto"/>
              </a:rPr>
              <a:t>longitudinal </a:t>
            </a:r>
            <a:r>
              <a:rPr sz="2000" b="1" dirty="0">
                <a:latin typeface="Roboto"/>
                <a:cs typeface="Roboto"/>
              </a:rPr>
              <a:t>para </a:t>
            </a:r>
            <a:r>
              <a:rPr sz="2000" b="1" spc="-3" dirty="0">
                <a:latin typeface="Roboto"/>
                <a:cs typeface="Roboto"/>
              </a:rPr>
              <a:t>a </a:t>
            </a:r>
            <a:r>
              <a:rPr sz="2000" b="1" spc="13" dirty="0">
                <a:latin typeface="Roboto"/>
                <a:cs typeface="Roboto"/>
              </a:rPr>
              <a:t>APS, </a:t>
            </a:r>
            <a:r>
              <a:rPr sz="2000" b="1" spc="17" dirty="0">
                <a:latin typeface="Roboto"/>
                <a:cs typeface="Roboto"/>
              </a:rPr>
              <a:t> </a:t>
            </a:r>
            <a:r>
              <a:rPr sz="2000" spc="-10" dirty="0"/>
              <a:t>aperfeiçoando</a:t>
            </a:r>
            <a:r>
              <a:rPr sz="2000" spc="-7" dirty="0"/>
              <a:t> </a:t>
            </a:r>
            <a:r>
              <a:rPr sz="2000" spc="-13" dirty="0"/>
              <a:t>aspectos</a:t>
            </a:r>
            <a:r>
              <a:rPr sz="2000" spc="-3" dirty="0"/>
              <a:t> </a:t>
            </a:r>
            <a:r>
              <a:rPr sz="2000" spc="-7" dirty="0"/>
              <a:t>do </a:t>
            </a:r>
            <a:r>
              <a:rPr sz="2000" spc="-17" dirty="0"/>
              <a:t>Projeto</a:t>
            </a:r>
            <a:r>
              <a:rPr sz="2000" spc="-3" dirty="0"/>
              <a:t> </a:t>
            </a:r>
            <a:r>
              <a:rPr sz="2000" spc="-13" dirty="0"/>
              <a:t>Mais</a:t>
            </a:r>
            <a:r>
              <a:rPr sz="2000" spc="-7" dirty="0"/>
              <a:t> Médicos </a:t>
            </a:r>
            <a:r>
              <a:rPr sz="2000" spc="-587" dirty="0"/>
              <a:t> </a:t>
            </a:r>
            <a:r>
              <a:rPr sz="2000" spc="-23" dirty="0"/>
              <a:t>para</a:t>
            </a:r>
            <a:r>
              <a:rPr sz="2000" spc="-7" dirty="0"/>
              <a:t> </a:t>
            </a:r>
            <a:r>
              <a:rPr sz="2000" spc="3" dirty="0"/>
              <a:t>o</a:t>
            </a:r>
            <a:r>
              <a:rPr sz="2000" spc="-3" dirty="0"/>
              <a:t> </a:t>
            </a:r>
            <a:r>
              <a:rPr sz="2000" spc="-27" dirty="0"/>
              <a:t>Brasil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390916" y="2118615"/>
            <a:ext cx="7573867" cy="2877540"/>
          </a:xfrm>
          <a:prstGeom prst="rect">
            <a:avLst/>
          </a:prstGeom>
        </p:spPr>
        <p:txBody>
          <a:bodyPr spcFirstLastPara="1" vert="horz" wrap="square" lIns="0" tIns="8467" rIns="0" bIns="0" rtlCol="0" anchor="t" anchorCtr="0">
            <a:spAutoFit/>
          </a:bodyPr>
          <a:lstStyle/>
          <a:p>
            <a:pPr marL="8467" marR="3387" algn="just">
              <a:lnSpc>
                <a:spcPct val="116300"/>
              </a:lnSpc>
              <a:spcBef>
                <a:spcPts val="67"/>
              </a:spcBef>
            </a:pPr>
            <a:r>
              <a:rPr sz="2000" spc="-40" dirty="0">
                <a:solidFill>
                  <a:schemeClr val="dk1"/>
                </a:solidFill>
              </a:rPr>
              <a:t>Realizar o provimento médico federal com  </a:t>
            </a:r>
            <a:r>
              <a:rPr sz="2000" b="1" spc="-40" dirty="0">
                <a:solidFill>
                  <a:schemeClr val="dk1"/>
                </a:solidFill>
              </a:rPr>
              <a:t>adequada seleção de municípios e  dimensionamento de vagas, </a:t>
            </a:r>
            <a:r>
              <a:rPr sz="2000" spc="-40" dirty="0">
                <a:solidFill>
                  <a:schemeClr val="dk1"/>
                </a:solidFill>
              </a:rPr>
              <a:t>de acordo com  conformação territorial que dificulta o provimento e  fixação</a:t>
            </a:r>
          </a:p>
          <a:p>
            <a:pPr marL="8467" marR="569835" algn="just">
              <a:lnSpc>
                <a:spcPct val="116300"/>
              </a:lnSpc>
            </a:pPr>
            <a:r>
              <a:rPr sz="2000" spc="-40" dirty="0">
                <a:solidFill>
                  <a:schemeClr val="dk1"/>
                </a:solidFill>
              </a:rPr>
              <a:t>Formar especialistas em </a:t>
            </a:r>
            <a:r>
              <a:rPr sz="2000" b="1" spc="-40" dirty="0">
                <a:solidFill>
                  <a:schemeClr val="dk1"/>
                </a:solidFill>
              </a:rPr>
              <a:t>Medicina de Família e  Comunidade</a:t>
            </a:r>
          </a:p>
          <a:p>
            <a:pPr marL="8467" marR="569412" algn="just">
              <a:lnSpc>
                <a:spcPct val="116300"/>
              </a:lnSpc>
            </a:pPr>
            <a:r>
              <a:rPr sz="2000" spc="-40" dirty="0">
                <a:solidFill>
                  <a:schemeClr val="dk1"/>
                </a:solidFill>
              </a:rPr>
              <a:t>Estruturar a </a:t>
            </a:r>
            <a:r>
              <a:rPr sz="2000" b="1" spc="-40" dirty="0">
                <a:solidFill>
                  <a:schemeClr val="dk1"/>
                </a:solidFill>
              </a:rPr>
              <a:t>carreira médica federal </a:t>
            </a:r>
            <a:r>
              <a:rPr sz="2000" spc="-40" dirty="0">
                <a:solidFill>
                  <a:schemeClr val="dk1"/>
                </a:solidFill>
              </a:rPr>
              <a:t>para locais  com dificuldade de provimento e alta  vulnerabilidade social, com compromisso com  </a:t>
            </a:r>
            <a:r>
              <a:rPr sz="2000" b="1" spc="-40" dirty="0">
                <a:solidFill>
                  <a:schemeClr val="dk1"/>
                </a:solidFill>
              </a:rPr>
              <a:t>resultados em saúde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615" y="4660082"/>
            <a:ext cx="3244849" cy="18986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C887F-C160-1578-6332-177486B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B3CFA-8790-CF09-F59A-1A23D360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223BAB2-C863-B2B0-569A-ABFFC2367BCB}"/>
              </a:ext>
            </a:extLst>
          </p:cNvPr>
          <p:cNvSpPr/>
          <p:nvPr/>
        </p:nvSpPr>
        <p:spPr>
          <a:xfrm>
            <a:off x="0" y="63"/>
            <a:ext cx="12290612" cy="6858000"/>
          </a:xfrm>
          <a:custGeom>
            <a:avLst/>
            <a:gdLst/>
            <a:ahLst/>
            <a:cxnLst/>
            <a:rect l="l" t="t" r="r" b="b"/>
            <a:pathLst>
              <a:path w="5937250" h="10287000">
                <a:moveTo>
                  <a:pt x="5569400" y="10286807"/>
                </a:moveTo>
                <a:lnTo>
                  <a:pt x="8993" y="10286807"/>
                </a:lnTo>
                <a:lnTo>
                  <a:pt x="0" y="10286245"/>
                </a:lnTo>
                <a:lnTo>
                  <a:pt x="0" y="561"/>
                </a:lnTo>
                <a:lnTo>
                  <a:pt x="8993" y="0"/>
                </a:lnTo>
                <a:lnTo>
                  <a:pt x="5569400" y="0"/>
                </a:lnTo>
                <a:lnTo>
                  <a:pt x="5615446" y="2874"/>
                </a:lnTo>
                <a:lnTo>
                  <a:pt x="5659810" y="11264"/>
                </a:lnTo>
                <a:lnTo>
                  <a:pt x="5702146" y="24822"/>
                </a:lnTo>
                <a:lnTo>
                  <a:pt x="5742103" y="43199"/>
                </a:lnTo>
                <a:lnTo>
                  <a:pt x="5779334" y="66046"/>
                </a:lnTo>
                <a:lnTo>
                  <a:pt x="5813490" y="93015"/>
                </a:lnTo>
                <a:lnTo>
                  <a:pt x="5844222" y="123757"/>
                </a:lnTo>
                <a:lnTo>
                  <a:pt x="5871183" y="157923"/>
                </a:lnTo>
                <a:lnTo>
                  <a:pt x="5894023" y="195165"/>
                </a:lnTo>
                <a:lnTo>
                  <a:pt x="5912394" y="235135"/>
                </a:lnTo>
                <a:lnTo>
                  <a:pt x="5925948" y="277483"/>
                </a:lnTo>
                <a:lnTo>
                  <a:pt x="5934336" y="321862"/>
                </a:lnTo>
                <a:lnTo>
                  <a:pt x="5937209" y="367922"/>
                </a:lnTo>
                <a:lnTo>
                  <a:pt x="5937209" y="9918885"/>
                </a:lnTo>
                <a:lnTo>
                  <a:pt x="5934336" y="9964945"/>
                </a:lnTo>
                <a:lnTo>
                  <a:pt x="5925948" y="10009323"/>
                </a:lnTo>
                <a:lnTo>
                  <a:pt x="5912394" y="10051671"/>
                </a:lnTo>
                <a:lnTo>
                  <a:pt x="5894023" y="10091641"/>
                </a:lnTo>
                <a:lnTo>
                  <a:pt x="5871183" y="10128883"/>
                </a:lnTo>
                <a:lnTo>
                  <a:pt x="5844222" y="10163050"/>
                </a:lnTo>
                <a:lnTo>
                  <a:pt x="5813490" y="10193791"/>
                </a:lnTo>
                <a:lnTo>
                  <a:pt x="5779334" y="10220760"/>
                </a:lnTo>
                <a:lnTo>
                  <a:pt x="5742103" y="10243607"/>
                </a:lnTo>
                <a:lnTo>
                  <a:pt x="5702146" y="10261984"/>
                </a:lnTo>
                <a:lnTo>
                  <a:pt x="5659810" y="10275542"/>
                </a:lnTo>
                <a:lnTo>
                  <a:pt x="5615446" y="10283932"/>
                </a:lnTo>
                <a:lnTo>
                  <a:pt x="5569400" y="10286807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ject 10">
            <a:extLst>
              <a:ext uri="{FF2B5EF4-FFF2-40B4-BE49-F238E27FC236}">
                <a16:creationId xmlns:a16="http://schemas.microsoft.com/office/drawing/2014/main" id="{1636471F-B7C3-0300-EF7F-A5640040A7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615" y="4660082"/>
            <a:ext cx="3244849" cy="1898649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C524972-7C56-2C38-CE7F-AFD43DE08E57}"/>
              </a:ext>
            </a:extLst>
          </p:cNvPr>
          <p:cNvSpPr txBox="1"/>
          <p:nvPr/>
        </p:nvSpPr>
        <p:spPr>
          <a:xfrm>
            <a:off x="4014744" y="1676511"/>
            <a:ext cx="5783680" cy="133250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lvl="0" indent="0" algn="l" defTabSz="914400" rtl="0" eaLnBrk="1" fontAlgn="auto" latinLnBrk="0" hangingPunct="1">
              <a:lnSpc>
                <a:spcPct val="1077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Municípios elegíveis e vagas</a:t>
            </a:r>
            <a:endParaRPr kumimoji="0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2988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126133" cy="513816"/>
          </a:xfrm>
          <a:prstGeom prst="rect">
            <a:avLst/>
          </a:prstGeom>
          <a:gradFill flip="none" rotWithShape="1">
            <a:gsLst>
              <a:gs pos="0">
                <a:srgbClr val="427CA8">
                  <a:shade val="30000"/>
                  <a:satMod val="115000"/>
                </a:srgbClr>
              </a:gs>
              <a:gs pos="50000">
                <a:srgbClr val="427CA8">
                  <a:shade val="67500"/>
                  <a:satMod val="115000"/>
                </a:srgbClr>
              </a:gs>
              <a:gs pos="100000">
                <a:srgbClr val="427CA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/>
          <a:p>
            <a:pPr marL="12700">
              <a:spcBef>
                <a:spcPts val="100"/>
              </a:spcBef>
              <a:buSzPts val="3600"/>
            </a:pPr>
            <a:r>
              <a:rPr sz="3200" b="1" kern="1200" spc="20" dirty="0">
                <a:solidFill>
                  <a:schemeClr val="bg1"/>
                </a:solidFill>
                <a:latin typeface="Roboto"/>
                <a:ea typeface="+mn-ea"/>
                <a:cs typeface="+mn-cs"/>
              </a:rPr>
              <a:t>Competências	do Ministério da Saúde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552" y="1048147"/>
            <a:ext cx="10914803" cy="4420783"/>
          </a:xfrm>
          <a:prstGeom prst="rect">
            <a:avLst/>
          </a:prstGeom>
        </p:spPr>
        <p:txBody>
          <a:bodyPr vert="horz" wrap="square" lIns="0" tIns="63077" rIns="0" bIns="0" rtlCol="0">
            <a:spAutoFit/>
          </a:bodyPr>
          <a:lstStyle/>
          <a:p>
            <a:pPr marL="8467" marR="0" lvl="0" indent="0" algn="just" defTabSz="914400" rtl="0" eaLnBrk="1" fontAlgn="auto" latinLnBrk="0" hangingPunct="1">
              <a:lnSpc>
                <a:spcPct val="100000"/>
              </a:lnSpc>
              <a:spcBef>
                <a:spcPts val="4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Compete </a:t>
            </a:r>
            <a:r>
              <a:rPr kumimoji="0" sz="2267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ao</a:t>
            </a:r>
            <a:r>
              <a:rPr kumimoji="0" sz="2267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Ministério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Saúde,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entre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outras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competências,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definir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2267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2267" b="0" i="0" u="none" strike="noStrike" kern="1200" cap="none" spc="-2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divulgar</a:t>
            </a:r>
            <a:r>
              <a:rPr kumimoji="0" sz="2267" b="0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:</a:t>
            </a:r>
            <a:endParaRPr kumimoji="0" lang="pt-BR" sz="2267" b="0" i="0" u="none" strike="noStrike" kern="1200" cap="none" spc="-27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0" lvl="0" indent="0" algn="just" defTabSz="914400" rtl="0" eaLnBrk="1" fontAlgn="auto" latinLnBrk="0" hangingPunct="1">
              <a:lnSpc>
                <a:spcPct val="100000"/>
              </a:lnSpc>
              <a:spcBef>
                <a:spcPts val="49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5080" lvl="0" indent="0" algn="just" defTabSz="914400" rtl="0" eaLnBrk="1" fontAlgn="auto" latinLnBrk="0" hangingPunct="1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>
                <a:tab pos="205750" algn="l"/>
              </a:tabLst>
              <a:defRPr/>
            </a:pPr>
            <a:r>
              <a:rPr kumimoji="0" lang="pt-BR" sz="2267" b="1" i="0" u="none" strike="noStrike" kern="1200" cap="none" spc="-39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    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relação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dos Municípios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aptos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 </a:t>
            </a:r>
            <a:r>
              <a:rPr kumimoji="0" sz="1800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serem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incluídos no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Programa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Médicos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pelo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Brasil,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acordo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com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definição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locais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difícil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provimento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ou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alta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vulnerabilidade,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observado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disposto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no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art. 2º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desta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Lei;</a:t>
            </a:r>
            <a:endParaRPr kumimoji="0" lang="pt-BR" sz="1800" b="1" i="0" u="none" strike="noStrike" kern="1200" cap="none" spc="-10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5080" lvl="0" indent="0" algn="just" defTabSz="914400" rtl="0" eaLnBrk="1" fontAlgn="auto" latinLnBrk="0" hangingPunct="1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>
                <a:tab pos="20575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810" lvl="0" indent="0" algn="just" defTabSz="914400" rtl="0" eaLnBrk="1" fontAlgn="auto" latinLnBrk="0" hangingPunct="1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>
                <a:tab pos="286611" algn="l"/>
              </a:tabLst>
              <a:defRPr/>
            </a:pP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os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procedimentos </a:t>
            </a:r>
            <a:r>
              <a:rPr kumimoji="0" sz="1800" b="1" i="0" u="none" strike="noStrike" kern="1200" cap="none" spc="3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requisitos para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adesão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dos Municípios ao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Programa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Médicos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pelo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7" normalizeH="0" baseline="0" noProof="0" dirty="0" err="1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Brasil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;</a:t>
            </a:r>
            <a:endParaRPr kumimoji="0" lang="pt-BR" sz="1800" b="1" i="0" u="none" strike="noStrike" kern="1200" cap="none" spc="-7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810" lvl="0" indent="0" algn="just" defTabSz="914400" rtl="0" eaLnBrk="1" fontAlgn="auto" latinLnBrk="0" hangingPunct="1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>
                <a:tab pos="286611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just" defTabSz="914400" rtl="0" eaLnBrk="1" fontAlgn="auto" latinLnBrk="0" hangingPunct="1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>
                <a:tab pos="363238" algn="l"/>
              </a:tabLst>
              <a:defRPr/>
            </a:pP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relação 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final dos Municípios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incluídos no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Programa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Médicos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pelo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Brasil </a:t>
            </a:r>
            <a:r>
              <a:rPr kumimoji="0" sz="1800" b="1" i="0" u="none" strike="noStrike" kern="1200" cap="none" spc="3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o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quantitativo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médicos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da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Adaps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que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atuarão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1" i="0" u="none" strike="noStrike" kern="1200" cap="none" spc="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em</a:t>
            </a:r>
            <a:r>
              <a:rPr kumimoji="0" sz="1800" b="1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cada </a:t>
            </a:r>
            <a:r>
              <a:rPr kumimoji="0" sz="1800" b="1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Município</a:t>
            </a:r>
            <a:r>
              <a:rPr kumimoji="0" sz="1800" b="0" i="0" u="none" strike="noStrike" kern="1200" cap="none" spc="-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;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endParaRPr kumimoji="0" lang="pt-BR" sz="1800" b="0" i="0" u="none" strike="noStrike" kern="1200" cap="none" spc="13" normalizeH="0" baseline="0" noProof="0" dirty="0">
              <a:ln>
                <a:noFill/>
              </a:ln>
              <a:solidFill>
                <a:srgbClr val="043438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just" defTabSz="914400" rtl="0" eaLnBrk="1" fontAlgn="auto" latinLnBrk="0" hangingPunct="1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>
                <a:tab pos="363238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  <a:p>
            <a:pPr marL="8467" marR="3387" lvl="0" indent="0" algn="just" defTabSz="914400" rtl="0" eaLnBrk="1" fontAlgn="auto" latinLnBrk="0" hangingPunct="1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>
                <a:tab pos="391180" algn="l"/>
              </a:tabLst>
              <a:defRPr/>
            </a:pPr>
            <a:r>
              <a:rPr kumimoji="0" sz="18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as 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formas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 </a:t>
            </a:r>
            <a:r>
              <a:rPr kumimoji="0" sz="18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participação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dos </a:t>
            </a:r>
            <a:r>
              <a:rPr kumimoji="0" sz="1800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usuários </a:t>
            </a:r>
            <a:r>
              <a:rPr kumimoji="0" sz="18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 </a:t>
            </a:r>
            <a:r>
              <a:rPr kumimoji="0" sz="18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Programa </a:t>
            </a:r>
            <a:r>
              <a:rPr kumimoji="0" sz="18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Médicos pelo </a:t>
            </a:r>
            <a:r>
              <a:rPr kumimoji="0" sz="1800" b="0" i="0" u="none" strike="noStrike" kern="1200" cap="none" spc="-2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Brasil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na </a:t>
            </a:r>
            <a:r>
              <a:rPr kumimoji="0" sz="1800" b="0" i="0" u="none" strike="noStrike" kern="1200" cap="none" spc="-2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avaliação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dos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serviços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prestados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1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-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do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-17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cumprimento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de</a:t>
            </a:r>
            <a:r>
              <a:rPr kumimoji="0" sz="1800" b="0" i="0" u="none" strike="noStrike" kern="1200" cap="none" spc="-3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43438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metas.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2992</Words>
  <Application>Microsoft Office PowerPoint</Application>
  <PresentationFormat>Widescreen</PresentationFormat>
  <Paragraphs>496</Paragraphs>
  <Slides>40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Roboto</vt:lpstr>
      <vt:lpstr>Roboto Cn</vt:lpstr>
      <vt:lpstr>Wingdings</vt:lpstr>
      <vt:lpstr>Simple Light</vt:lpstr>
      <vt:lpstr>Worksheet</vt:lpstr>
      <vt:lpstr>Apresentação do PowerPoint</vt:lpstr>
      <vt:lpstr>Criação da Adaps</vt:lpstr>
      <vt:lpstr>Apresentação do PowerPoint</vt:lpstr>
      <vt:lpstr>Finalidades Adaps</vt:lpstr>
      <vt:lpstr>Diretrizes do  Médicos pelo  Brasil</vt:lpstr>
      <vt:lpstr>Apresentação do PowerPoint</vt:lpstr>
      <vt:lpstr>Conformar-se enquanto programa de provimento  médico federal longitudinal para a APS,  aperfeiçoando aspectos do Projeto Mais Médicos  para o Brasil</vt:lpstr>
      <vt:lpstr>Apresentação do PowerPoint</vt:lpstr>
      <vt:lpstr>Competências do Ministério da Saúde</vt:lpstr>
      <vt:lpstr>A priorização e o dimensionamento das  vagas</vt:lpstr>
      <vt:lpstr>LOCAIS DE DIFÍCIL  PROVIMENTO:</vt:lpstr>
      <vt:lpstr>Apresentação do PowerPoint</vt:lpstr>
      <vt:lpstr>Apresentação do PowerPoint</vt:lpstr>
      <vt:lpstr>Formação : Preparação de especialistas em MFC e aperfeiçoamento durante Estágio Experimental Remunerado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1º processo  seletivo dos médicos do Médicos pelo Brasil-  MS e ADAPS</vt:lpstr>
      <vt:lpstr>Tutor Médico</vt:lpstr>
      <vt:lpstr>1º Processo Seletivo: vagas e inscritos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Etapas de convocação, apresentação e início das atividades dos médicos- MÉDICOS E GESTORES </vt:lpstr>
      <vt:lpstr>Etapas de convocação, apresentação e início das atividades dos médicos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Martins santos</dc:creator>
  <cp:lastModifiedBy>Caroline Martins santos</cp:lastModifiedBy>
  <cp:revision>4</cp:revision>
  <dcterms:created xsi:type="dcterms:W3CDTF">2022-05-10T01:29:07Z</dcterms:created>
  <dcterms:modified xsi:type="dcterms:W3CDTF">2022-05-10T03:39:36Z</dcterms:modified>
</cp:coreProperties>
</file>