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ink/ink1.xml" ContentType="application/inkml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7" r:id="rId4"/>
    <p:sldMasterId id="2147483659" r:id="rId5"/>
    <p:sldMasterId id="2147483724" r:id="rId6"/>
  </p:sldMasterIdLst>
  <p:notesMasterIdLst>
    <p:notesMasterId r:id="rId176"/>
  </p:notesMasterIdLst>
  <p:sldIdLst>
    <p:sldId id="585" r:id="rId7"/>
    <p:sldId id="617" r:id="rId8"/>
    <p:sldId id="754" r:id="rId9"/>
    <p:sldId id="258" r:id="rId10"/>
    <p:sldId id="260" r:id="rId11"/>
    <p:sldId id="261" r:id="rId12"/>
    <p:sldId id="356" r:id="rId13"/>
    <p:sldId id="610" r:id="rId14"/>
    <p:sldId id="269" r:id="rId15"/>
    <p:sldId id="377" r:id="rId16"/>
    <p:sldId id="262" r:id="rId17"/>
    <p:sldId id="263" r:id="rId18"/>
    <p:sldId id="264" r:id="rId19"/>
    <p:sldId id="543" r:id="rId20"/>
    <p:sldId id="265" r:id="rId21"/>
    <p:sldId id="271" r:id="rId22"/>
    <p:sldId id="268" r:id="rId23"/>
    <p:sldId id="272" r:id="rId24"/>
    <p:sldId id="544" r:id="rId25"/>
    <p:sldId id="545" r:id="rId26"/>
    <p:sldId id="275" r:id="rId27"/>
    <p:sldId id="276" r:id="rId28"/>
    <p:sldId id="277" r:id="rId29"/>
    <p:sldId id="278" r:id="rId30"/>
    <p:sldId id="279" r:id="rId31"/>
    <p:sldId id="606" r:id="rId32"/>
    <p:sldId id="280" r:id="rId33"/>
    <p:sldId id="281" r:id="rId34"/>
    <p:sldId id="605" r:id="rId35"/>
    <p:sldId id="609" r:id="rId36"/>
    <p:sldId id="607" r:id="rId37"/>
    <p:sldId id="608" r:id="rId38"/>
    <p:sldId id="283" r:id="rId39"/>
    <p:sldId id="284" r:id="rId40"/>
    <p:sldId id="595" r:id="rId41"/>
    <p:sldId id="600" r:id="rId42"/>
    <p:sldId id="601" r:id="rId43"/>
    <p:sldId id="441" r:id="rId44"/>
    <p:sldId id="594" r:id="rId45"/>
    <p:sldId id="442" r:id="rId46"/>
    <p:sldId id="443" r:id="rId47"/>
    <p:sldId id="444" r:id="rId48"/>
    <p:sldId id="266" r:id="rId49"/>
    <p:sldId id="597" r:id="rId50"/>
    <p:sldId id="598" r:id="rId51"/>
    <p:sldId id="445" r:id="rId52"/>
    <p:sldId id="611" r:id="rId53"/>
    <p:sldId id="612" r:id="rId54"/>
    <p:sldId id="448" r:id="rId55"/>
    <p:sldId id="451" r:id="rId56"/>
    <p:sldId id="449" r:id="rId57"/>
    <p:sldId id="450" r:id="rId58"/>
    <p:sldId id="613" r:id="rId59"/>
    <p:sldId id="599" r:id="rId60"/>
    <p:sldId id="287" r:id="rId61"/>
    <p:sldId id="288" r:id="rId62"/>
    <p:sldId id="349" r:id="rId63"/>
    <p:sldId id="289" r:id="rId64"/>
    <p:sldId id="350" r:id="rId65"/>
    <p:sldId id="290" r:id="rId66"/>
    <p:sldId id="295" r:id="rId67"/>
    <p:sldId id="309" r:id="rId68"/>
    <p:sldId id="310" r:id="rId69"/>
    <p:sldId id="520" r:id="rId70"/>
    <p:sldId id="621" r:id="rId71"/>
    <p:sldId id="521" r:id="rId72"/>
    <p:sldId id="614" r:id="rId73"/>
    <p:sldId id="525" r:id="rId74"/>
    <p:sldId id="581" r:id="rId75"/>
    <p:sldId id="527" r:id="rId76"/>
    <p:sldId id="528" r:id="rId77"/>
    <p:sldId id="529" r:id="rId78"/>
    <p:sldId id="530" r:id="rId79"/>
    <p:sldId id="531" r:id="rId80"/>
    <p:sldId id="532" r:id="rId81"/>
    <p:sldId id="533" r:id="rId82"/>
    <p:sldId id="534" r:id="rId83"/>
    <p:sldId id="535" r:id="rId84"/>
    <p:sldId id="536" r:id="rId85"/>
    <p:sldId id="537" r:id="rId86"/>
    <p:sldId id="538" r:id="rId87"/>
    <p:sldId id="539" r:id="rId88"/>
    <p:sldId id="540" r:id="rId89"/>
    <p:sldId id="541" r:id="rId90"/>
    <p:sldId id="542" r:id="rId91"/>
    <p:sldId id="602" r:id="rId92"/>
    <p:sldId id="358" r:id="rId93"/>
    <p:sldId id="546" r:id="rId94"/>
    <p:sldId id="753" r:id="rId95"/>
    <p:sldId id="752" r:id="rId96"/>
    <p:sldId id="751" r:id="rId97"/>
    <p:sldId id="615" r:id="rId98"/>
    <p:sldId id="549" r:id="rId99"/>
    <p:sldId id="748" r:id="rId100"/>
    <p:sldId id="747" r:id="rId101"/>
    <p:sldId id="746" r:id="rId102"/>
    <p:sldId id="745" r:id="rId103"/>
    <p:sldId id="555" r:id="rId104"/>
    <p:sldId id="556" r:id="rId105"/>
    <p:sldId id="557" r:id="rId106"/>
    <p:sldId id="558" r:id="rId107"/>
    <p:sldId id="559" r:id="rId108"/>
    <p:sldId id="560" r:id="rId109"/>
    <p:sldId id="561" r:id="rId110"/>
    <p:sldId id="496" r:id="rId111"/>
    <p:sldId id="495" r:id="rId112"/>
    <p:sldId id="582" r:id="rId113"/>
    <p:sldId id="618" r:id="rId114"/>
    <p:sldId id="494" r:id="rId115"/>
    <p:sldId id="584" r:id="rId116"/>
    <p:sldId id="589" r:id="rId117"/>
    <p:sldId id="619" r:id="rId118"/>
    <p:sldId id="620" r:id="rId119"/>
    <p:sldId id="493" r:id="rId120"/>
    <p:sldId id="492" r:id="rId121"/>
    <p:sldId id="491" r:id="rId122"/>
    <p:sldId id="490" r:id="rId123"/>
    <p:sldId id="489" r:id="rId124"/>
    <p:sldId id="587" r:id="rId125"/>
    <p:sldId id="487" r:id="rId126"/>
    <p:sldId id="486" r:id="rId127"/>
    <p:sldId id="485" r:id="rId128"/>
    <p:sldId id="484" r:id="rId129"/>
    <p:sldId id="483" r:id="rId130"/>
    <p:sldId id="482" r:id="rId131"/>
    <p:sldId id="481" r:id="rId132"/>
    <p:sldId id="480" r:id="rId133"/>
    <p:sldId id="591" r:id="rId134"/>
    <p:sldId id="592" r:id="rId135"/>
    <p:sldId id="479" r:id="rId136"/>
    <p:sldId id="478" r:id="rId137"/>
    <p:sldId id="477" r:id="rId138"/>
    <p:sldId id="476" r:id="rId139"/>
    <p:sldId id="475" r:id="rId140"/>
    <p:sldId id="474" r:id="rId141"/>
    <p:sldId id="473" r:id="rId142"/>
    <p:sldId id="472" r:id="rId143"/>
    <p:sldId id="471" r:id="rId144"/>
    <p:sldId id="470" r:id="rId145"/>
    <p:sldId id="364" r:id="rId146"/>
    <p:sldId id="322" r:id="rId147"/>
    <p:sldId id="497" r:id="rId148"/>
    <p:sldId id="469" r:id="rId149"/>
    <p:sldId id="562" r:id="rId150"/>
    <p:sldId id="563" r:id="rId151"/>
    <p:sldId id="583" r:id="rId152"/>
    <p:sldId id="564" r:id="rId153"/>
    <p:sldId id="616" r:id="rId154"/>
    <p:sldId id="565" r:id="rId155"/>
    <p:sldId id="566" r:id="rId156"/>
    <p:sldId id="567" r:id="rId157"/>
    <p:sldId id="570" r:id="rId158"/>
    <p:sldId id="571" r:id="rId159"/>
    <p:sldId id="572" r:id="rId160"/>
    <p:sldId id="573" r:id="rId161"/>
    <p:sldId id="574" r:id="rId162"/>
    <p:sldId id="575" r:id="rId163"/>
    <p:sldId id="568" r:id="rId164"/>
    <p:sldId id="569" r:id="rId165"/>
    <p:sldId id="590" r:id="rId166"/>
    <p:sldId id="334" r:id="rId167"/>
    <p:sldId id="335" r:id="rId168"/>
    <p:sldId id="338" r:id="rId169"/>
    <p:sldId id="342" r:id="rId170"/>
    <p:sldId id="343" r:id="rId171"/>
    <p:sldId id="344" r:id="rId172"/>
    <p:sldId id="346" r:id="rId173"/>
    <p:sldId id="603" r:id="rId174"/>
    <p:sldId id="347" r:id="rId175"/>
  </p:sldIdLst>
  <p:sldSz cx="12192000" cy="6858000"/>
  <p:notesSz cx="9982200" cy="67945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r:id="rId213" roundtripDataSignature="AMtx7mhWv5JvYqCEFZWyFCip5Nrd5GFgOQ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Emelise Gobbi" initials="" lastIdx="24" clrIdx="0"/>
  <p:cmAuthor id="1" name="Amanda Carletto" initials="" lastIdx="6" clrIdx="1"/>
  <p:cmAuthor id="2" name="Erika Rodrigues" initials="" lastIdx="12" clrIdx="2"/>
  <p:cmAuthor id="3" name="CARLA FERRAZ" initials="" lastIdx="1" clrIdx="3"/>
  <p:cmAuthor id="4" name="João Pedro Braga Felix" initials="" lastIdx="2" clrIdx="4"/>
  <p:cmAuthor id="5" name="Wendy Fernandes" initials="" lastIdx="1" clrIdx="5"/>
  <p:cmAuthor id="6" name="Nayara Rezende Amaral" initials="NRA" lastIdx="1" clrIdx="6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E75B6"/>
    <a:srgbClr val="CAB6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B3E302A-4171-4672-A4F1-683F32D66B55}" v="2" dt="2022-05-09T19:58:18.480"/>
    <p1510:client id="{051263E3-E5A2-41A0-A256-95FC8196496F}" v="48" dt="2022-05-09T13:30:14.957"/>
    <p1510:client id="{31956D7A-3042-48AB-B8B7-D44B25FD802D}" v="251" dt="2022-05-09T14:13:57.263"/>
    <p1510:client id="{462FAFC3-B684-4395-82EE-5322550E9D4F}" v="1" dt="2022-05-08T23:30:23.126"/>
    <p1510:client id="{37141E8F-909D-4A04-A0D7-642F43F05839}" v="249" dt="2022-05-09T13:20:37.479"/>
    <p1510:client id="{CC3241AC-EC68-494C-AED5-485271AF5A7F}" v="288" dt="2022-05-08T23:45:24.880"/>
    <p1510:client id="{A5113A67-4D10-47B3-9040-6E50CC2021AA}" v="11" dt="2022-05-09T15:21:15.746"/>
    <p1510:client id="{D32F3405-6371-471D-919E-EF5E78484C3E}" v="12" dt="2022-05-09T20:07:49.252"/>
    <p1510:client id="{E0B06193-D90F-4B0A-93BB-D5C64F869622}" v="3" dt="2022-05-08T23:05:38.358"/>
    <p1510:client id="{F4540887-D4C8-428E-8849-5327A19AF863}" v="8" dt="2022-05-09T19:34:43.199"/>
  </p1510:revLst>
</p1510:revInfo>
</file>

<file path=ppt/tableStyles.xml><?xml version="1.0" encoding="utf-8"?>
<a:tblStyleLst xmlns:a="http://schemas.openxmlformats.org/drawingml/2006/main" def="{3EA6ECFF-8581-4237-8AB4-93D0BB898382}">
  <a:tblStyle styleId="{3EA6ECFF-8581-4237-8AB4-93D0BB89838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B0200100-BE76-4FED-9CC0-4CF3BA897B1E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AFA073F5-57EA-47E7-A908-975092C2F296}" styleName="Table_2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9EFF7"/>
          </a:solidFill>
        </a:fill>
      </a:tcStyle>
    </a:wholeTbl>
    <a:band1H>
      <a:tcTxStyle/>
      <a:tcStyle>
        <a:tcBdr/>
        <a:fill>
          <a:solidFill>
            <a:srgbClr val="D0DEEF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D0DEEF"/>
          </a:solidFill>
        </a:fill>
      </a:tcStyle>
    </a:band1V>
    <a:band2V>
      <a:tcTxStyle/>
      <a:tcStyle>
        <a:tcBdr/>
      </a:tcStyle>
    </a:band2V>
    <a:lastCol>
      <a:tcTxStyle b="on" i="off"/>
      <a:tcStyle>
        <a:tcBdr/>
      </a:tcStyle>
    </a:lastCol>
    <a:firstCol>
      <a:tcTxStyle b="on" i="off"/>
      <a:tcStyle>
        <a:tcBdr/>
      </a:tcStyle>
    </a:firstCol>
    <a:lastRow>
      <a:tcTxStyle b="on" i="off"/>
      <a:tcStyle>
        <a:tcBdr>
          <a:top>
            <a:ln w="254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rgbClr val="E9EFF7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/>
      <a:tcStyle>
        <a:tcBdr/>
        <a:fill>
          <a:solidFill>
            <a:srgbClr val="E9EFF7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9A787DD8-71F3-4615-AB8B-B8385A6428B6}" styleName="Table_3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BAB4B3D7-D4F8-4A0C-A87D-250974D30923}" styleName="Table_4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chemeClr val="accent1">
              <a:alpha val="20000"/>
            </a:schemeClr>
          </a:solidFill>
        </a:fill>
      </a:tcStyle>
    </a:band1V>
    <a:band2V>
      <a:tcTxStyle/>
      <a:tcStyle>
        <a:tcBdr/>
      </a:tcStyle>
    </a:band2V>
    <a:lastCol>
      <a:tcTxStyle b="on" i="off"/>
      <a:tcStyle>
        <a:tcBdr/>
      </a:tcStyle>
    </a:lastCol>
    <a:firstCol>
      <a:tcTxStyle b="on" i="off"/>
      <a:tcStyle>
        <a:tcBdr/>
      </a:tcStyle>
    </a:firstCol>
    <a:lastRow>
      <a:tcTxStyle b="on" i="off"/>
      <a:tcStyle>
        <a:tcBdr>
          <a:top>
            <a:ln w="508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rgbClr val="FFFFFF">
              <a:alpha val="0"/>
            </a:srgbClr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/>
      <a:tcStyle>
        <a:tcBdr>
          <a:bottom>
            <a:ln w="2540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rgbClr val="FFFFFF">
              <a:alpha val="0"/>
            </a:srgbClr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7A5A3583-DF84-4294-8473-DA3D65F7C1EA}" styleName="Table_5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9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1.xml"/><Relationship Id="rId21" Type="http://schemas.openxmlformats.org/officeDocument/2006/relationships/slide" Target="slides/slide15.xml"/><Relationship Id="rId42" Type="http://schemas.openxmlformats.org/officeDocument/2006/relationships/slide" Target="slides/slide36.xml"/><Relationship Id="rId63" Type="http://schemas.openxmlformats.org/officeDocument/2006/relationships/slide" Target="slides/slide57.xml"/><Relationship Id="rId84" Type="http://schemas.openxmlformats.org/officeDocument/2006/relationships/slide" Target="slides/slide78.xml"/><Relationship Id="rId138" Type="http://schemas.openxmlformats.org/officeDocument/2006/relationships/slide" Target="slides/slide132.xml"/><Relationship Id="rId159" Type="http://schemas.openxmlformats.org/officeDocument/2006/relationships/slide" Target="slides/slide153.xml"/><Relationship Id="rId170" Type="http://schemas.openxmlformats.org/officeDocument/2006/relationships/slide" Target="slides/slide164.xml"/><Relationship Id="rId107" Type="http://schemas.openxmlformats.org/officeDocument/2006/relationships/slide" Target="slides/slide101.xml"/><Relationship Id="rId11" Type="http://schemas.openxmlformats.org/officeDocument/2006/relationships/slide" Target="slides/slide5.xml"/><Relationship Id="rId32" Type="http://schemas.openxmlformats.org/officeDocument/2006/relationships/slide" Target="slides/slide26.xml"/><Relationship Id="rId53" Type="http://schemas.openxmlformats.org/officeDocument/2006/relationships/slide" Target="slides/slide47.xml"/><Relationship Id="rId74" Type="http://schemas.openxmlformats.org/officeDocument/2006/relationships/slide" Target="slides/slide68.xml"/><Relationship Id="rId128" Type="http://schemas.openxmlformats.org/officeDocument/2006/relationships/slide" Target="slides/slide122.xml"/><Relationship Id="rId149" Type="http://schemas.openxmlformats.org/officeDocument/2006/relationships/slide" Target="slides/slide143.xml"/><Relationship Id="rId5" Type="http://schemas.openxmlformats.org/officeDocument/2006/relationships/slideMaster" Target="slideMasters/slideMaster2.xml"/><Relationship Id="rId95" Type="http://schemas.openxmlformats.org/officeDocument/2006/relationships/slide" Target="slides/slide89.xml"/><Relationship Id="rId160" Type="http://schemas.openxmlformats.org/officeDocument/2006/relationships/slide" Target="slides/slide154.xml"/><Relationship Id="rId216" Type="http://schemas.openxmlformats.org/officeDocument/2006/relationships/viewProps" Target="viewProps.xml"/><Relationship Id="rId22" Type="http://schemas.openxmlformats.org/officeDocument/2006/relationships/slide" Target="slides/slide16.xml"/><Relationship Id="rId43" Type="http://schemas.openxmlformats.org/officeDocument/2006/relationships/slide" Target="slides/slide37.xml"/><Relationship Id="rId64" Type="http://schemas.openxmlformats.org/officeDocument/2006/relationships/slide" Target="slides/slide58.xml"/><Relationship Id="rId118" Type="http://schemas.openxmlformats.org/officeDocument/2006/relationships/slide" Target="slides/slide112.xml"/><Relationship Id="rId139" Type="http://schemas.openxmlformats.org/officeDocument/2006/relationships/slide" Target="slides/slide133.xml"/><Relationship Id="rId85" Type="http://schemas.openxmlformats.org/officeDocument/2006/relationships/slide" Target="slides/slide79.xml"/><Relationship Id="rId150" Type="http://schemas.openxmlformats.org/officeDocument/2006/relationships/slide" Target="slides/slide144.xml"/><Relationship Id="rId171" Type="http://schemas.openxmlformats.org/officeDocument/2006/relationships/slide" Target="slides/slide165.xml"/><Relationship Id="rId12" Type="http://schemas.openxmlformats.org/officeDocument/2006/relationships/slide" Target="slides/slide6.xml"/><Relationship Id="rId33" Type="http://schemas.openxmlformats.org/officeDocument/2006/relationships/slide" Target="slides/slide27.xml"/><Relationship Id="rId108" Type="http://schemas.openxmlformats.org/officeDocument/2006/relationships/slide" Target="slides/slide102.xml"/><Relationship Id="rId129" Type="http://schemas.openxmlformats.org/officeDocument/2006/relationships/slide" Target="slides/slide123.xml"/><Relationship Id="rId54" Type="http://schemas.openxmlformats.org/officeDocument/2006/relationships/slide" Target="slides/slide48.xml"/><Relationship Id="rId75" Type="http://schemas.openxmlformats.org/officeDocument/2006/relationships/slide" Target="slides/slide69.xml"/><Relationship Id="rId96" Type="http://schemas.openxmlformats.org/officeDocument/2006/relationships/slide" Target="slides/slide90.xml"/><Relationship Id="rId140" Type="http://schemas.openxmlformats.org/officeDocument/2006/relationships/slide" Target="slides/slide134.xml"/><Relationship Id="rId161" Type="http://schemas.openxmlformats.org/officeDocument/2006/relationships/slide" Target="slides/slide155.xml"/><Relationship Id="rId217" Type="http://schemas.openxmlformats.org/officeDocument/2006/relationships/theme" Target="theme/theme1.xml"/><Relationship Id="rId6" Type="http://schemas.openxmlformats.org/officeDocument/2006/relationships/slideMaster" Target="slideMasters/slideMaster3.xml"/><Relationship Id="rId23" Type="http://schemas.openxmlformats.org/officeDocument/2006/relationships/slide" Target="slides/slide17.xml"/><Relationship Id="rId119" Type="http://schemas.openxmlformats.org/officeDocument/2006/relationships/slide" Target="slides/slide113.xml"/><Relationship Id="rId44" Type="http://schemas.openxmlformats.org/officeDocument/2006/relationships/slide" Target="slides/slide38.xml"/><Relationship Id="rId60" Type="http://schemas.openxmlformats.org/officeDocument/2006/relationships/slide" Target="slides/slide54.xml"/><Relationship Id="rId65" Type="http://schemas.openxmlformats.org/officeDocument/2006/relationships/slide" Target="slides/slide59.xml"/><Relationship Id="rId81" Type="http://schemas.openxmlformats.org/officeDocument/2006/relationships/slide" Target="slides/slide75.xml"/><Relationship Id="rId86" Type="http://schemas.openxmlformats.org/officeDocument/2006/relationships/slide" Target="slides/slide80.xml"/><Relationship Id="rId130" Type="http://schemas.openxmlformats.org/officeDocument/2006/relationships/slide" Target="slides/slide124.xml"/><Relationship Id="rId135" Type="http://schemas.openxmlformats.org/officeDocument/2006/relationships/slide" Target="slides/slide129.xml"/><Relationship Id="rId151" Type="http://schemas.openxmlformats.org/officeDocument/2006/relationships/slide" Target="slides/slide145.xml"/><Relationship Id="rId156" Type="http://schemas.openxmlformats.org/officeDocument/2006/relationships/slide" Target="slides/slide150.xml"/><Relationship Id="rId172" Type="http://schemas.openxmlformats.org/officeDocument/2006/relationships/slide" Target="slides/slide166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slide" Target="slides/slide33.xml"/><Relationship Id="rId109" Type="http://schemas.openxmlformats.org/officeDocument/2006/relationships/slide" Target="slides/slide103.xml"/><Relationship Id="rId34" Type="http://schemas.openxmlformats.org/officeDocument/2006/relationships/slide" Target="slides/slide28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76" Type="http://schemas.openxmlformats.org/officeDocument/2006/relationships/slide" Target="slides/slide70.xml"/><Relationship Id="rId97" Type="http://schemas.openxmlformats.org/officeDocument/2006/relationships/slide" Target="slides/slide91.xml"/><Relationship Id="rId104" Type="http://schemas.openxmlformats.org/officeDocument/2006/relationships/slide" Target="slides/slide98.xml"/><Relationship Id="rId120" Type="http://schemas.openxmlformats.org/officeDocument/2006/relationships/slide" Target="slides/slide114.xml"/><Relationship Id="rId125" Type="http://schemas.openxmlformats.org/officeDocument/2006/relationships/slide" Target="slides/slide119.xml"/><Relationship Id="rId141" Type="http://schemas.openxmlformats.org/officeDocument/2006/relationships/slide" Target="slides/slide135.xml"/><Relationship Id="rId146" Type="http://schemas.openxmlformats.org/officeDocument/2006/relationships/slide" Target="slides/slide140.xml"/><Relationship Id="rId167" Type="http://schemas.openxmlformats.org/officeDocument/2006/relationships/slide" Target="slides/slide161.xml"/><Relationship Id="rId7" Type="http://schemas.openxmlformats.org/officeDocument/2006/relationships/slide" Target="slides/slide1.xml"/><Relationship Id="rId71" Type="http://schemas.openxmlformats.org/officeDocument/2006/relationships/slide" Target="slides/slide65.xml"/><Relationship Id="rId92" Type="http://schemas.openxmlformats.org/officeDocument/2006/relationships/slide" Target="slides/slide86.xml"/><Relationship Id="rId162" Type="http://schemas.openxmlformats.org/officeDocument/2006/relationships/slide" Target="slides/slide156.xml"/><Relationship Id="rId213" Type="http://customschemas.google.com/relationships/presentationmetadata" Target="metadata"/><Relationship Id="rId218" Type="http://schemas.openxmlformats.org/officeDocument/2006/relationships/tableStyles" Target="tableStyles.xml"/><Relationship Id="rId2" Type="http://schemas.openxmlformats.org/officeDocument/2006/relationships/customXml" Target="../customXml/item2.xml"/><Relationship Id="rId29" Type="http://schemas.openxmlformats.org/officeDocument/2006/relationships/slide" Target="slides/slide23.xml"/><Relationship Id="rId24" Type="http://schemas.openxmlformats.org/officeDocument/2006/relationships/slide" Target="slides/slide18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66" Type="http://schemas.openxmlformats.org/officeDocument/2006/relationships/slide" Target="slides/slide60.xml"/><Relationship Id="rId87" Type="http://schemas.openxmlformats.org/officeDocument/2006/relationships/slide" Target="slides/slide81.xml"/><Relationship Id="rId110" Type="http://schemas.openxmlformats.org/officeDocument/2006/relationships/slide" Target="slides/slide104.xml"/><Relationship Id="rId115" Type="http://schemas.openxmlformats.org/officeDocument/2006/relationships/slide" Target="slides/slide109.xml"/><Relationship Id="rId131" Type="http://schemas.openxmlformats.org/officeDocument/2006/relationships/slide" Target="slides/slide125.xml"/><Relationship Id="rId136" Type="http://schemas.openxmlformats.org/officeDocument/2006/relationships/slide" Target="slides/slide130.xml"/><Relationship Id="rId157" Type="http://schemas.openxmlformats.org/officeDocument/2006/relationships/slide" Target="slides/slide151.xml"/><Relationship Id="rId61" Type="http://schemas.openxmlformats.org/officeDocument/2006/relationships/slide" Target="slides/slide55.xml"/><Relationship Id="rId82" Type="http://schemas.openxmlformats.org/officeDocument/2006/relationships/slide" Target="slides/slide76.xml"/><Relationship Id="rId152" Type="http://schemas.openxmlformats.org/officeDocument/2006/relationships/slide" Target="slides/slide146.xml"/><Relationship Id="rId173" Type="http://schemas.openxmlformats.org/officeDocument/2006/relationships/slide" Target="slides/slide167.xml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56" Type="http://schemas.openxmlformats.org/officeDocument/2006/relationships/slide" Target="slides/slide50.xml"/><Relationship Id="rId77" Type="http://schemas.openxmlformats.org/officeDocument/2006/relationships/slide" Target="slides/slide71.xml"/><Relationship Id="rId100" Type="http://schemas.openxmlformats.org/officeDocument/2006/relationships/slide" Target="slides/slide94.xml"/><Relationship Id="rId105" Type="http://schemas.openxmlformats.org/officeDocument/2006/relationships/slide" Target="slides/slide99.xml"/><Relationship Id="rId126" Type="http://schemas.openxmlformats.org/officeDocument/2006/relationships/slide" Target="slides/slide120.xml"/><Relationship Id="rId147" Type="http://schemas.openxmlformats.org/officeDocument/2006/relationships/slide" Target="slides/slide141.xml"/><Relationship Id="rId168" Type="http://schemas.openxmlformats.org/officeDocument/2006/relationships/slide" Target="slides/slide162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slide" Target="slides/slide66.xml"/><Relationship Id="rId93" Type="http://schemas.openxmlformats.org/officeDocument/2006/relationships/slide" Target="slides/slide87.xml"/><Relationship Id="rId98" Type="http://schemas.openxmlformats.org/officeDocument/2006/relationships/slide" Target="slides/slide92.xml"/><Relationship Id="rId121" Type="http://schemas.openxmlformats.org/officeDocument/2006/relationships/slide" Target="slides/slide115.xml"/><Relationship Id="rId142" Type="http://schemas.openxmlformats.org/officeDocument/2006/relationships/slide" Target="slides/slide136.xml"/><Relationship Id="rId163" Type="http://schemas.openxmlformats.org/officeDocument/2006/relationships/slide" Target="slides/slide157.xml"/><Relationship Id="rId219" Type="http://schemas.microsoft.com/office/2015/10/relationships/revisionInfo" Target="revisionInfo.xml"/><Relationship Id="rId3" Type="http://schemas.openxmlformats.org/officeDocument/2006/relationships/customXml" Target="../customXml/item3.xml"/><Relationship Id="rId214" Type="http://schemas.openxmlformats.org/officeDocument/2006/relationships/commentAuthors" Target="commentAuthors.xml"/><Relationship Id="rId25" Type="http://schemas.openxmlformats.org/officeDocument/2006/relationships/slide" Target="slides/slide19.xml"/><Relationship Id="rId46" Type="http://schemas.openxmlformats.org/officeDocument/2006/relationships/slide" Target="slides/slide40.xml"/><Relationship Id="rId67" Type="http://schemas.openxmlformats.org/officeDocument/2006/relationships/slide" Target="slides/slide61.xml"/><Relationship Id="rId116" Type="http://schemas.openxmlformats.org/officeDocument/2006/relationships/slide" Target="slides/slide110.xml"/><Relationship Id="rId137" Type="http://schemas.openxmlformats.org/officeDocument/2006/relationships/slide" Target="slides/slide131.xml"/><Relationship Id="rId158" Type="http://schemas.openxmlformats.org/officeDocument/2006/relationships/slide" Target="slides/slide152.xml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62" Type="http://schemas.openxmlformats.org/officeDocument/2006/relationships/slide" Target="slides/slide56.xml"/><Relationship Id="rId83" Type="http://schemas.openxmlformats.org/officeDocument/2006/relationships/slide" Target="slides/slide77.xml"/><Relationship Id="rId88" Type="http://schemas.openxmlformats.org/officeDocument/2006/relationships/slide" Target="slides/slide82.xml"/><Relationship Id="rId111" Type="http://schemas.openxmlformats.org/officeDocument/2006/relationships/slide" Target="slides/slide105.xml"/><Relationship Id="rId132" Type="http://schemas.openxmlformats.org/officeDocument/2006/relationships/slide" Target="slides/slide126.xml"/><Relationship Id="rId153" Type="http://schemas.openxmlformats.org/officeDocument/2006/relationships/slide" Target="slides/slide147.xml"/><Relationship Id="rId174" Type="http://schemas.openxmlformats.org/officeDocument/2006/relationships/slide" Target="slides/slide168.xml"/><Relationship Id="rId15" Type="http://schemas.openxmlformats.org/officeDocument/2006/relationships/slide" Target="slides/slide9.xml"/><Relationship Id="rId36" Type="http://schemas.openxmlformats.org/officeDocument/2006/relationships/slide" Target="slides/slide30.xml"/><Relationship Id="rId57" Type="http://schemas.openxmlformats.org/officeDocument/2006/relationships/slide" Target="slides/slide51.xml"/><Relationship Id="rId106" Type="http://schemas.openxmlformats.org/officeDocument/2006/relationships/slide" Target="slides/slide100.xml"/><Relationship Id="rId127" Type="http://schemas.openxmlformats.org/officeDocument/2006/relationships/slide" Target="slides/slide12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52" Type="http://schemas.openxmlformats.org/officeDocument/2006/relationships/slide" Target="slides/slide46.xml"/><Relationship Id="rId73" Type="http://schemas.openxmlformats.org/officeDocument/2006/relationships/slide" Target="slides/slide67.xml"/><Relationship Id="rId78" Type="http://schemas.openxmlformats.org/officeDocument/2006/relationships/slide" Target="slides/slide72.xml"/><Relationship Id="rId94" Type="http://schemas.openxmlformats.org/officeDocument/2006/relationships/slide" Target="slides/slide88.xml"/><Relationship Id="rId99" Type="http://schemas.openxmlformats.org/officeDocument/2006/relationships/slide" Target="slides/slide93.xml"/><Relationship Id="rId101" Type="http://schemas.openxmlformats.org/officeDocument/2006/relationships/slide" Target="slides/slide95.xml"/><Relationship Id="rId122" Type="http://schemas.openxmlformats.org/officeDocument/2006/relationships/slide" Target="slides/slide116.xml"/><Relationship Id="rId143" Type="http://schemas.openxmlformats.org/officeDocument/2006/relationships/slide" Target="slides/slide137.xml"/><Relationship Id="rId148" Type="http://schemas.openxmlformats.org/officeDocument/2006/relationships/slide" Target="slides/slide142.xml"/><Relationship Id="rId164" Type="http://schemas.openxmlformats.org/officeDocument/2006/relationships/slide" Target="slides/slide158.xml"/><Relationship Id="rId169" Type="http://schemas.openxmlformats.org/officeDocument/2006/relationships/slide" Target="slides/slide163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215" Type="http://schemas.openxmlformats.org/officeDocument/2006/relationships/presProps" Target="presProps.xml"/><Relationship Id="rId26" Type="http://schemas.openxmlformats.org/officeDocument/2006/relationships/slide" Target="slides/slide20.xml"/><Relationship Id="rId47" Type="http://schemas.openxmlformats.org/officeDocument/2006/relationships/slide" Target="slides/slide41.xml"/><Relationship Id="rId68" Type="http://schemas.openxmlformats.org/officeDocument/2006/relationships/slide" Target="slides/slide62.xml"/><Relationship Id="rId89" Type="http://schemas.openxmlformats.org/officeDocument/2006/relationships/slide" Target="slides/slide83.xml"/><Relationship Id="rId112" Type="http://schemas.openxmlformats.org/officeDocument/2006/relationships/slide" Target="slides/slide106.xml"/><Relationship Id="rId133" Type="http://schemas.openxmlformats.org/officeDocument/2006/relationships/slide" Target="slides/slide127.xml"/><Relationship Id="rId154" Type="http://schemas.openxmlformats.org/officeDocument/2006/relationships/slide" Target="slides/slide148.xml"/><Relationship Id="rId175" Type="http://schemas.openxmlformats.org/officeDocument/2006/relationships/slide" Target="slides/slide169.xml"/><Relationship Id="rId16" Type="http://schemas.openxmlformats.org/officeDocument/2006/relationships/slide" Target="slides/slide10.xml"/><Relationship Id="rId37" Type="http://schemas.openxmlformats.org/officeDocument/2006/relationships/slide" Target="slides/slide31.xml"/><Relationship Id="rId58" Type="http://schemas.openxmlformats.org/officeDocument/2006/relationships/slide" Target="slides/slide52.xml"/><Relationship Id="rId79" Type="http://schemas.openxmlformats.org/officeDocument/2006/relationships/slide" Target="slides/slide73.xml"/><Relationship Id="rId102" Type="http://schemas.openxmlformats.org/officeDocument/2006/relationships/slide" Target="slides/slide96.xml"/><Relationship Id="rId123" Type="http://schemas.openxmlformats.org/officeDocument/2006/relationships/slide" Target="slides/slide117.xml"/><Relationship Id="rId144" Type="http://schemas.openxmlformats.org/officeDocument/2006/relationships/slide" Target="slides/slide138.xml"/><Relationship Id="rId90" Type="http://schemas.openxmlformats.org/officeDocument/2006/relationships/slide" Target="slides/slide84.xml"/><Relationship Id="rId165" Type="http://schemas.openxmlformats.org/officeDocument/2006/relationships/slide" Target="slides/slide159.xml"/><Relationship Id="rId27" Type="http://schemas.openxmlformats.org/officeDocument/2006/relationships/slide" Target="slides/slide21.xml"/><Relationship Id="rId48" Type="http://schemas.openxmlformats.org/officeDocument/2006/relationships/slide" Target="slides/slide42.xml"/><Relationship Id="rId69" Type="http://schemas.openxmlformats.org/officeDocument/2006/relationships/slide" Target="slides/slide63.xml"/><Relationship Id="rId113" Type="http://schemas.openxmlformats.org/officeDocument/2006/relationships/slide" Target="slides/slide107.xml"/><Relationship Id="rId134" Type="http://schemas.openxmlformats.org/officeDocument/2006/relationships/slide" Target="slides/slide128.xml"/><Relationship Id="rId80" Type="http://schemas.openxmlformats.org/officeDocument/2006/relationships/slide" Target="slides/slide74.xml"/><Relationship Id="rId155" Type="http://schemas.openxmlformats.org/officeDocument/2006/relationships/slide" Target="slides/slide149.xml"/><Relationship Id="rId176" Type="http://schemas.openxmlformats.org/officeDocument/2006/relationships/notesMaster" Target="notesMasters/notesMaster1.xml"/><Relationship Id="rId17" Type="http://schemas.openxmlformats.org/officeDocument/2006/relationships/slide" Target="slides/slide11.xml"/><Relationship Id="rId38" Type="http://schemas.openxmlformats.org/officeDocument/2006/relationships/slide" Target="slides/slide32.xml"/><Relationship Id="rId59" Type="http://schemas.openxmlformats.org/officeDocument/2006/relationships/slide" Target="slides/slide53.xml"/><Relationship Id="rId103" Type="http://schemas.openxmlformats.org/officeDocument/2006/relationships/slide" Target="slides/slide97.xml"/><Relationship Id="rId124" Type="http://schemas.openxmlformats.org/officeDocument/2006/relationships/slide" Target="slides/slide118.xml"/><Relationship Id="rId70" Type="http://schemas.openxmlformats.org/officeDocument/2006/relationships/slide" Target="slides/slide64.xml"/><Relationship Id="rId91" Type="http://schemas.openxmlformats.org/officeDocument/2006/relationships/slide" Target="slides/slide85.xml"/><Relationship Id="rId145" Type="http://schemas.openxmlformats.org/officeDocument/2006/relationships/slide" Target="slides/slide139.xml"/><Relationship Id="rId166" Type="http://schemas.openxmlformats.org/officeDocument/2006/relationships/slide" Target="slides/slide160.xml"/><Relationship Id="rId1" Type="http://schemas.openxmlformats.org/officeDocument/2006/relationships/customXml" Target="../customXml/item1.xml"/><Relationship Id="rId28" Type="http://schemas.openxmlformats.org/officeDocument/2006/relationships/slide" Target="slides/slide22.xml"/><Relationship Id="rId49" Type="http://schemas.openxmlformats.org/officeDocument/2006/relationships/slide" Target="slides/slide43.xml"/><Relationship Id="rId114" Type="http://schemas.openxmlformats.org/officeDocument/2006/relationships/slide" Target="slides/slide10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D:\Users\gregory.carvalho\Downloads\rel_calculo_capitacao_202202_20220304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D:\Users\gregory.carvalho\Downloads\rel_calculo_capitacao_202202_20220304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raisa.garcia\Desktop\CONSOLIDADO_GR&#193;FICOS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raisa.garcia\Desktop\CONSOLIDADO_GR&#193;FICOS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raisa.garcia\Desktop\CONSOLIDADO_GR&#193;FICOS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en-US"/>
              <a:t>Evolução do número de pessoas cadastradas no Brasil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'síntese evolução'!$A$2</c:f>
              <c:strCache>
                <c:ptCount val="1"/>
                <c:pt idx="0">
                  <c:v>cadastro</c:v>
                </c:pt>
              </c:strCache>
            </c:strRef>
          </c:tx>
          <c:spPr>
            <a:ln w="34925" cap="rnd">
              <a:solidFill>
                <a:schemeClr val="accent1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cat>
            <c:strRef>
              <c:f>'síntese evolução'!$B$1:$N$1</c:f>
              <c:strCache>
                <c:ptCount val="13"/>
                <c:pt idx="0">
                  <c:v>abr/18</c:v>
                </c:pt>
                <c:pt idx="1">
                  <c:v>ago/18</c:v>
                </c:pt>
                <c:pt idx="2">
                  <c:v>dez/18</c:v>
                </c:pt>
                <c:pt idx="3">
                  <c:v>abr/19</c:v>
                </c:pt>
                <c:pt idx="4">
                  <c:v>ago/19</c:v>
                </c:pt>
                <c:pt idx="5">
                  <c:v>dez/19</c:v>
                </c:pt>
                <c:pt idx="6">
                  <c:v>abr/20</c:v>
                </c:pt>
                <c:pt idx="7">
                  <c:v>ago/20</c:v>
                </c:pt>
                <c:pt idx="8">
                  <c:v>dez/20</c:v>
                </c:pt>
                <c:pt idx="9">
                  <c:v>abr/21</c:v>
                </c:pt>
                <c:pt idx="10">
                  <c:v>ago/21</c:v>
                </c:pt>
                <c:pt idx="11">
                  <c:v>dez/21</c:v>
                </c:pt>
                <c:pt idx="12">
                  <c:v>jan/2022*</c:v>
                </c:pt>
              </c:strCache>
            </c:strRef>
          </c:cat>
          <c:val>
            <c:numRef>
              <c:f>'síntese evolução'!$B$2:$N$2</c:f>
              <c:numCache>
                <c:formatCode>#,##0</c:formatCode>
                <c:ptCount val="13"/>
                <c:pt idx="0">
                  <c:v>70855788</c:v>
                </c:pt>
                <c:pt idx="1">
                  <c:v>77020081</c:v>
                </c:pt>
                <c:pt idx="2">
                  <c:v>82129202</c:v>
                </c:pt>
                <c:pt idx="3">
                  <c:v>87645273</c:v>
                </c:pt>
                <c:pt idx="4">
                  <c:v>93258185</c:v>
                </c:pt>
                <c:pt idx="5">
                  <c:v>98922662</c:v>
                </c:pt>
                <c:pt idx="6">
                  <c:v>105101649</c:v>
                </c:pt>
                <c:pt idx="7">
                  <c:v>115214927</c:v>
                </c:pt>
                <c:pt idx="8">
                  <c:v>122458708</c:v>
                </c:pt>
                <c:pt idx="9">
                  <c:v>137075826</c:v>
                </c:pt>
                <c:pt idx="10">
                  <c:v>147274860</c:v>
                </c:pt>
                <c:pt idx="11">
                  <c:v>154182021</c:v>
                </c:pt>
                <c:pt idx="12">
                  <c:v>154848168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C019-4214-9BAB-49A902B9EE5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-1898168016"/>
        <c:axId val="-1854343104"/>
      </c:lineChart>
      <c:catAx>
        <c:axId val="-189816801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-1854343104"/>
        <c:crosses val="autoZero"/>
        <c:auto val="1"/>
        <c:lblAlgn val="ctr"/>
        <c:lblOffset val="100"/>
        <c:noMultiLvlLbl val="0"/>
      </c:catAx>
      <c:valAx>
        <c:axId val="-18543431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-1898168016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>
            <a:solidFill>
              <a:schemeClr val="lt1">
                <a:lumMod val="95000"/>
                <a:alpha val="54000"/>
              </a:schemeClr>
            </a:solidFill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05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100" baseline="0">
                <a:solidFill>
                  <a:schemeClr val="lt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pPr>
            <a:r>
              <a:rPr lang="pt-BR" sz="1400"/>
              <a:t>Evolução de equipes pagas - De dez/2018 a mar/2022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100" baseline="0">
              <a:solidFill>
                <a:schemeClr val="lt1">
                  <a:lumMod val="95000"/>
                </a:schemeClr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'síntese evolução'!$E$10</c:f>
              <c:strCache>
                <c:ptCount val="1"/>
                <c:pt idx="0">
                  <c:v>eSF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cat>
            <c:numRef>
              <c:f>'síntese evolução'!$F$9:$J$9</c:f>
              <c:numCache>
                <c:formatCode>mmm\-yy</c:formatCode>
                <c:ptCount val="5"/>
                <c:pt idx="0">
                  <c:v>43435</c:v>
                </c:pt>
                <c:pt idx="1">
                  <c:v>43800</c:v>
                </c:pt>
                <c:pt idx="2">
                  <c:v>44166</c:v>
                </c:pt>
                <c:pt idx="3">
                  <c:v>44531</c:v>
                </c:pt>
                <c:pt idx="4">
                  <c:v>44621</c:v>
                </c:pt>
              </c:numCache>
            </c:numRef>
          </c:cat>
          <c:val>
            <c:numRef>
              <c:f>'síntese evolução'!$F$10:$J$10</c:f>
              <c:numCache>
                <c:formatCode>_-* #,##0_-;\-* #,##0_-;_-* "-"??_-;_-@_-</c:formatCode>
                <c:ptCount val="5"/>
                <c:pt idx="0">
                  <c:v>42975</c:v>
                </c:pt>
                <c:pt idx="1">
                  <c:v>43223</c:v>
                </c:pt>
                <c:pt idx="2">
                  <c:v>45443</c:v>
                </c:pt>
                <c:pt idx="3">
                  <c:v>47278</c:v>
                </c:pt>
                <c:pt idx="4">
                  <c:v>47690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22C-41A3-B6BF-5B1274F753A2}"/>
            </c:ext>
          </c:extLst>
        </c:ser>
        <c:ser>
          <c:idx val="1"/>
          <c:order val="1"/>
          <c:tx>
            <c:strRef>
              <c:f>'síntese evolução'!$E$11</c:f>
              <c:strCache>
                <c:ptCount val="1"/>
                <c:pt idx="0">
                  <c:v>eAP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invertIfNegative val="0"/>
          <c:cat>
            <c:numRef>
              <c:f>'síntese evolução'!$F$9:$J$9</c:f>
              <c:numCache>
                <c:formatCode>mmm\-yy</c:formatCode>
                <c:ptCount val="5"/>
                <c:pt idx="0">
                  <c:v>43435</c:v>
                </c:pt>
                <c:pt idx="1">
                  <c:v>43800</c:v>
                </c:pt>
                <c:pt idx="2">
                  <c:v>44166</c:v>
                </c:pt>
                <c:pt idx="3">
                  <c:v>44531</c:v>
                </c:pt>
                <c:pt idx="4">
                  <c:v>44621</c:v>
                </c:pt>
              </c:numCache>
            </c:numRef>
          </c:cat>
          <c:val>
            <c:numRef>
              <c:f>'síntese evolução'!$F$11:$J$11</c:f>
              <c:numCache>
                <c:formatCode>_-* #,##0_-;\-* #,##0_-;_-* "-"??_-;_-@_-</c:formatCode>
                <c:ptCount val="5"/>
                <c:pt idx="0">
                  <c:v>0</c:v>
                </c:pt>
                <c:pt idx="1">
                  <c:v>1249</c:v>
                </c:pt>
                <c:pt idx="2">
                  <c:v>2842</c:v>
                </c:pt>
                <c:pt idx="3">
                  <c:v>3835</c:v>
                </c:pt>
                <c:pt idx="4">
                  <c:v>3895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22C-41A3-B6BF-5B1274F753A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1819561248"/>
        <c:axId val="-1819558496"/>
      </c:barChart>
      <c:lineChart>
        <c:grouping val="standard"/>
        <c:varyColors val="0"/>
        <c:ser>
          <c:idx val="2"/>
          <c:order val="2"/>
          <c:tx>
            <c:strRef>
              <c:f>'síntese evolução'!$E$12</c:f>
              <c:strCache>
                <c:ptCount val="1"/>
                <c:pt idx="0">
                  <c:v>Total</c:v>
                </c:pt>
              </c:strCache>
            </c:strRef>
          </c:tx>
          <c:spPr>
            <a:ln w="34925" cap="rnd">
              <a:solidFill>
                <a:schemeClr val="accent3"/>
              </a:solidFill>
              <a:round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marker>
            <c:symbol val="none"/>
          </c:marker>
          <c:cat>
            <c:numRef>
              <c:f>'síntese evolução'!$F$9:$J$9</c:f>
              <c:numCache>
                <c:formatCode>mmm\-yy</c:formatCode>
                <c:ptCount val="5"/>
                <c:pt idx="0">
                  <c:v>43435</c:v>
                </c:pt>
                <c:pt idx="1">
                  <c:v>43800</c:v>
                </c:pt>
                <c:pt idx="2">
                  <c:v>44166</c:v>
                </c:pt>
                <c:pt idx="3">
                  <c:v>44531</c:v>
                </c:pt>
                <c:pt idx="4">
                  <c:v>44621</c:v>
                </c:pt>
              </c:numCache>
            </c:numRef>
          </c:cat>
          <c:val>
            <c:numRef>
              <c:f>'síntese evolução'!$F$12:$J$12</c:f>
              <c:numCache>
                <c:formatCode>_-* #,##0_-;\-* #,##0_-;_-* "-"??_-;_-@_-</c:formatCode>
                <c:ptCount val="5"/>
                <c:pt idx="0">
                  <c:v>42975</c:v>
                </c:pt>
                <c:pt idx="1">
                  <c:v>44472</c:v>
                </c:pt>
                <c:pt idx="2">
                  <c:v>48285</c:v>
                </c:pt>
                <c:pt idx="3">
                  <c:v>51113</c:v>
                </c:pt>
                <c:pt idx="4">
                  <c:v>51585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D22C-41A3-B6BF-5B1274F753A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1819561248"/>
        <c:axId val="-1819558496"/>
      </c:lineChart>
      <c:catAx>
        <c:axId val="-1819561248"/>
        <c:scaling>
          <c:orientation val="minMax"/>
        </c:scaling>
        <c:delete val="0"/>
        <c:axPos val="b"/>
        <c:numFmt formatCode="mmm\-yy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lt1">
                <a:lumMod val="95000"/>
                <a:alpha val="54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-1819558496"/>
        <c:crosses val="autoZero"/>
        <c:auto val="0"/>
        <c:lblAlgn val="ctr"/>
        <c:lblOffset val="100"/>
        <c:noMultiLvlLbl val="0"/>
      </c:catAx>
      <c:valAx>
        <c:axId val="-1819558496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lt1">
                  <a:lumMod val="95000"/>
                  <a:alpha val="10000"/>
                </a:schemeClr>
              </a:solidFill>
              <a:round/>
            </a:ln>
            <a:effectLst/>
          </c:spPr>
        </c:majorGridlines>
        <c:numFmt formatCode="_-* #,##0_-;\-* #,##0_-;_-* &quot;-&quot;??_-;_-@_-" sourceLinked="1"/>
        <c:majorTickMark val="none"/>
        <c:minorTickMark val="none"/>
        <c:tickLblPos val="nextTo"/>
        <c:crossAx val="-1819561248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>
            <a:solidFill>
              <a:schemeClr val="lt1">
                <a:lumMod val="95000"/>
                <a:alpha val="54000"/>
              </a:schemeClr>
            </a:solidFill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200" b="0" i="0" u="none" strike="noStrike" kern="1200" baseline="0">
                <a:solidFill>
                  <a:schemeClr val="lt1">
                    <a:lumMod val="8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dk1">
            <a:lumMod val="65000"/>
            <a:lumOff val="35000"/>
          </a:schemeClr>
        </a:gs>
        <a:gs pos="100000">
          <a:schemeClr val="dk1">
            <a:lumMod val="85000"/>
            <a:lumOff val="15000"/>
          </a:schemeClr>
        </a:gs>
      </a:gsLst>
      <a:path path="circle">
        <a:fillToRect l="50000" t="50000" r="50000" b="50000"/>
      </a:path>
      <a:tileRect/>
    </a:gradFill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HAS!$B$6</c:f>
              <c:strCache>
                <c:ptCount val="1"/>
                <c:pt idx="0">
                  <c:v>BRASIL</c:v>
                </c:pt>
              </c:strCache>
            </c:strRef>
          </c:tx>
          <c:spPr>
            <a:ln w="57150" cap="rnd" cmpd="sng" algn="ctr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486-4E45-9CA9-A48F828E5718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486-4E45-9CA9-A48F828E5718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7486-4E45-9CA9-A48F828E5718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486-4E45-9CA9-A48F828E5718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7486-4E45-9CA9-A48F828E5718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7486-4E45-9CA9-A48F828E5718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7486-4E45-9CA9-A48F828E5718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7486-4E45-9CA9-A48F828E5718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7486-4E45-9CA9-A48F828E5718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7486-4E45-9CA9-A48F828E5718}"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7486-4E45-9CA9-A48F828E571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Montserrat" panose="00000500000000000000" pitchFamily="2" charset="0"/>
                    <a:ea typeface="+mn-ea"/>
                    <a:cs typeface="+mn-cs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HAS!$C$5:$N$5</c:f>
              <c:strCache>
                <c:ptCount val="12"/>
                <c:pt idx="0">
                  <c:v>2018 Q1</c:v>
                </c:pt>
                <c:pt idx="1">
                  <c:v>2018 Q2</c:v>
                </c:pt>
                <c:pt idx="2">
                  <c:v>2018 Q3</c:v>
                </c:pt>
                <c:pt idx="3">
                  <c:v>2019 Q1</c:v>
                </c:pt>
                <c:pt idx="4">
                  <c:v>2019 Q2</c:v>
                </c:pt>
                <c:pt idx="5">
                  <c:v>2019 Q3</c:v>
                </c:pt>
                <c:pt idx="6">
                  <c:v>2020 Q1</c:v>
                </c:pt>
                <c:pt idx="7">
                  <c:v>2020 Q2</c:v>
                </c:pt>
                <c:pt idx="8">
                  <c:v>2020 Q3</c:v>
                </c:pt>
                <c:pt idx="9">
                  <c:v>2021 Q1</c:v>
                </c:pt>
                <c:pt idx="10">
                  <c:v>2021 Q2</c:v>
                </c:pt>
                <c:pt idx="11">
                  <c:v>2021 Q3</c:v>
                </c:pt>
              </c:strCache>
            </c:strRef>
          </c:cat>
          <c:val>
            <c:numRef>
              <c:f>HAS!$C$6:$N$6</c:f>
              <c:numCache>
                <c:formatCode>0%</c:formatCode>
                <c:ptCount val="12"/>
                <c:pt idx="0">
                  <c:v>0.02</c:v>
                </c:pt>
                <c:pt idx="1">
                  <c:v>0.02</c:v>
                </c:pt>
                <c:pt idx="2">
                  <c:v>0.02</c:v>
                </c:pt>
                <c:pt idx="3">
                  <c:v>0.03</c:v>
                </c:pt>
                <c:pt idx="4">
                  <c:v>0.03</c:v>
                </c:pt>
                <c:pt idx="5">
                  <c:v>0.03</c:v>
                </c:pt>
                <c:pt idx="6">
                  <c:v>0.03</c:v>
                </c:pt>
                <c:pt idx="7">
                  <c:v>0.03</c:v>
                </c:pt>
                <c:pt idx="8">
                  <c:v>0.04</c:v>
                </c:pt>
                <c:pt idx="9">
                  <c:v>0.06</c:v>
                </c:pt>
                <c:pt idx="10">
                  <c:v>0.08</c:v>
                </c:pt>
                <c:pt idx="11">
                  <c:v>0.11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B-7486-4E45-9CA9-A48F828E5718}"/>
            </c:ext>
          </c:extLst>
        </c:ser>
        <c:ser>
          <c:idx val="3"/>
          <c:order val="3"/>
          <c:tx>
            <c:strRef>
              <c:f>HAS!$B$9</c:f>
              <c:strCache>
                <c:ptCount val="1"/>
                <c:pt idx="0">
                  <c:v>GOIÁS</c:v>
                </c:pt>
              </c:strCache>
              <c:extLst xmlns:c15="http://schemas.microsoft.com/office/drawing/2012/chart"/>
            </c:strRef>
          </c:tx>
          <c:spPr>
            <a:ln w="53975" cap="rnd" cmpd="sng" algn="ctr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7486-4E45-9CA9-A48F828E5718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7486-4E45-9CA9-A48F828E5718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7486-4E45-9CA9-A48F828E5718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7486-4E45-9CA9-A48F828E5718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7486-4E45-9CA9-A48F828E5718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7486-4E45-9CA9-A48F828E5718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7486-4E45-9CA9-A48F828E5718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7486-4E45-9CA9-A48F828E5718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7486-4E45-9CA9-A48F828E5718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7486-4E45-9CA9-A48F828E5718}"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7486-4E45-9CA9-A48F828E5718}"/>
                </c:ext>
              </c:extLst>
            </c:dLbl>
            <c:dLbl>
              <c:idx val="1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latin typeface="Montserrat" panose="00000500000000000000" pitchFamily="50" charset="0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7-7486-4E45-9CA9-A48F828E571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HAS!$C$5:$N$5</c:f>
              <c:strCache>
                <c:ptCount val="12"/>
                <c:pt idx="0">
                  <c:v>2018 Q1</c:v>
                </c:pt>
                <c:pt idx="1">
                  <c:v>2018 Q2</c:v>
                </c:pt>
                <c:pt idx="2">
                  <c:v>2018 Q3</c:v>
                </c:pt>
                <c:pt idx="3">
                  <c:v>2019 Q1</c:v>
                </c:pt>
                <c:pt idx="4">
                  <c:v>2019 Q2</c:v>
                </c:pt>
                <c:pt idx="5">
                  <c:v>2019 Q3</c:v>
                </c:pt>
                <c:pt idx="6">
                  <c:v>2020 Q1</c:v>
                </c:pt>
                <c:pt idx="7">
                  <c:v>2020 Q2</c:v>
                </c:pt>
                <c:pt idx="8">
                  <c:v>2020 Q3</c:v>
                </c:pt>
                <c:pt idx="9">
                  <c:v>2021 Q1</c:v>
                </c:pt>
                <c:pt idx="10">
                  <c:v>2021 Q2</c:v>
                </c:pt>
                <c:pt idx="11">
                  <c:v>2021 Q3</c:v>
                </c:pt>
              </c:strCache>
              <c:extLst xmlns:c15="http://schemas.microsoft.com/office/drawing/2012/chart"/>
            </c:strRef>
          </c:cat>
          <c:val>
            <c:numRef>
              <c:f>HAS!$C$9:$N$9</c:f>
              <c:numCache>
                <c:formatCode>0%</c:formatCode>
                <c:ptCount val="12"/>
                <c:pt idx="0">
                  <c:v>0.02</c:v>
                </c:pt>
                <c:pt idx="1">
                  <c:v>0.02</c:v>
                </c:pt>
                <c:pt idx="2">
                  <c:v>0.03</c:v>
                </c:pt>
                <c:pt idx="3">
                  <c:v>0.03</c:v>
                </c:pt>
                <c:pt idx="4">
                  <c:v>0.03</c:v>
                </c:pt>
                <c:pt idx="5">
                  <c:v>0.03</c:v>
                </c:pt>
                <c:pt idx="6">
                  <c:v>0.04</c:v>
                </c:pt>
                <c:pt idx="7">
                  <c:v>0.04</c:v>
                </c:pt>
                <c:pt idx="8">
                  <c:v>0.04</c:v>
                </c:pt>
                <c:pt idx="9">
                  <c:v>0.04</c:v>
                </c:pt>
                <c:pt idx="10">
                  <c:v>0.06</c:v>
                </c:pt>
                <c:pt idx="11">
                  <c:v>0.08</c:v>
                </c:pt>
              </c:numCache>
              <c:extLst xmlns:c15="http://schemas.microsoft.com/office/drawing/2012/chart"/>
            </c:numRef>
          </c: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18-7486-4E45-9CA9-A48F828E571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solidFill>
                <a:schemeClr val="dk1">
                  <a:lumMod val="35000"/>
                  <a:lumOff val="65000"/>
                  <a:alpha val="33000"/>
                </a:schemeClr>
              </a:solidFill>
              <a:round/>
            </a:ln>
            <a:effectLst/>
          </c:spPr>
        </c:dropLines>
        <c:smooth val="0"/>
        <c:axId val="1876460623"/>
        <c:axId val="1876457295"/>
        <c:extLst>
          <c:ext xmlns:c15="http://schemas.microsoft.com/office/drawing/2012/chart" uri="{02D57815-91ED-43cb-92C2-25804820EDAC}">
            <c15:filteredLineSeries>
              <c15:ser>
                <c:idx val="1"/>
                <c:order val="1"/>
                <c:tx>
                  <c:strRef>
                    <c:extLst>
                      <c:ext uri="{02D57815-91ED-43cb-92C2-25804820EDAC}">
                        <c15:formulaRef>
                          <c15:sqref>HAS!$B$7</c15:sqref>
                        </c15:formulaRef>
                      </c:ext>
                    </c:extLst>
                    <c:strCache>
                      <c:ptCount val="1"/>
                      <c:pt idx="0">
                        <c:v>RIO GRANDE DO NORTE</c:v>
                      </c:pt>
                    </c:strCache>
                  </c:strRef>
                </c:tx>
                <c:spPr>
                  <a:ln w="22225" cap="rnd" cmpd="sng" algn="ctr">
                    <a:solidFill>
                      <a:schemeClr val="accent2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>
                      <c:ext uri="{02D57815-91ED-43cb-92C2-25804820EDAC}">
                        <c15:formulaRef>
                          <c15:sqref>HAS!$C$5:$N$5</c15:sqref>
                        </c15:formulaRef>
                      </c:ext>
                    </c:extLst>
                    <c:strCache>
                      <c:ptCount val="12"/>
                      <c:pt idx="0">
                        <c:v>2018 Q1</c:v>
                      </c:pt>
                      <c:pt idx="1">
                        <c:v>2018 Q2</c:v>
                      </c:pt>
                      <c:pt idx="2">
                        <c:v>2018 Q3</c:v>
                      </c:pt>
                      <c:pt idx="3">
                        <c:v>2019 Q1</c:v>
                      </c:pt>
                      <c:pt idx="4">
                        <c:v>2019 Q2</c:v>
                      </c:pt>
                      <c:pt idx="5">
                        <c:v>2019 Q3</c:v>
                      </c:pt>
                      <c:pt idx="6">
                        <c:v>2020 Q1</c:v>
                      </c:pt>
                      <c:pt idx="7">
                        <c:v>2020 Q2</c:v>
                      </c:pt>
                      <c:pt idx="8">
                        <c:v>2020 Q3</c:v>
                      </c:pt>
                      <c:pt idx="9">
                        <c:v>2021 Q1</c:v>
                      </c:pt>
                      <c:pt idx="10">
                        <c:v>2021 Q2</c:v>
                      </c:pt>
                      <c:pt idx="11">
                        <c:v>2021 Q3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HAS!$C$7:$N$7</c15:sqref>
                        </c15:formulaRef>
                      </c:ext>
                    </c:extLst>
                    <c:numCache>
                      <c:formatCode>0%</c:formatCode>
                      <c:ptCount val="12"/>
                      <c:pt idx="0">
                        <c:v>0</c:v>
                      </c:pt>
                      <c:pt idx="1">
                        <c:v>0.01</c:v>
                      </c:pt>
                      <c:pt idx="2">
                        <c:v>0.01</c:v>
                      </c:pt>
                      <c:pt idx="3">
                        <c:v>0.01</c:v>
                      </c:pt>
                      <c:pt idx="4">
                        <c:v>0.01</c:v>
                      </c:pt>
                      <c:pt idx="5">
                        <c:v>0.01</c:v>
                      </c:pt>
                      <c:pt idx="6">
                        <c:v>0.01</c:v>
                      </c:pt>
                      <c:pt idx="7">
                        <c:v>0.02</c:v>
                      </c:pt>
                      <c:pt idx="8">
                        <c:v>0.03</c:v>
                      </c:pt>
                      <c:pt idx="9">
                        <c:v>0.05</c:v>
                      </c:pt>
                      <c:pt idx="10">
                        <c:v>7.0000000000000007E-2</c:v>
                      </c:pt>
                      <c:pt idx="11">
                        <c:v>0.08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19-7486-4E45-9CA9-A48F828E5718}"/>
                  </c:ext>
                </c:extLst>
              </c15:ser>
            </c15:filteredLineSeries>
            <c15:filteredLine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HAS!$B$8</c15:sqref>
                        </c15:formulaRef>
                      </c:ext>
                    </c:extLst>
                    <c:strCache>
                      <c:ptCount val="1"/>
                      <c:pt idx="0">
                        <c:v>ALAGOAS</c:v>
                      </c:pt>
                    </c:strCache>
                  </c:strRef>
                </c:tx>
                <c:spPr>
                  <a:ln w="22225" cap="rnd" cmpd="sng" algn="ctr">
                    <a:solidFill>
                      <a:schemeClr val="accent3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HAS!$C$5:$N$5</c15:sqref>
                        </c15:formulaRef>
                      </c:ext>
                    </c:extLst>
                    <c:strCache>
                      <c:ptCount val="12"/>
                      <c:pt idx="0">
                        <c:v>2018 Q1</c:v>
                      </c:pt>
                      <c:pt idx="1">
                        <c:v>2018 Q2</c:v>
                      </c:pt>
                      <c:pt idx="2">
                        <c:v>2018 Q3</c:v>
                      </c:pt>
                      <c:pt idx="3">
                        <c:v>2019 Q1</c:v>
                      </c:pt>
                      <c:pt idx="4">
                        <c:v>2019 Q2</c:v>
                      </c:pt>
                      <c:pt idx="5">
                        <c:v>2019 Q3</c:v>
                      </c:pt>
                      <c:pt idx="6">
                        <c:v>2020 Q1</c:v>
                      </c:pt>
                      <c:pt idx="7">
                        <c:v>2020 Q2</c:v>
                      </c:pt>
                      <c:pt idx="8">
                        <c:v>2020 Q3</c:v>
                      </c:pt>
                      <c:pt idx="9">
                        <c:v>2021 Q1</c:v>
                      </c:pt>
                      <c:pt idx="10">
                        <c:v>2021 Q2</c:v>
                      </c:pt>
                      <c:pt idx="11">
                        <c:v>2021 Q3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HAS!$C$8:$N$8</c15:sqref>
                        </c15:formulaRef>
                      </c:ext>
                    </c:extLst>
                    <c:numCache>
                      <c:formatCode>0%</c:formatCode>
                      <c:ptCount val="12"/>
                      <c:pt idx="0">
                        <c:v>0.02</c:v>
                      </c:pt>
                      <c:pt idx="1">
                        <c:v>0.03</c:v>
                      </c:pt>
                      <c:pt idx="2">
                        <c:v>0.03</c:v>
                      </c:pt>
                      <c:pt idx="3">
                        <c:v>0.03</c:v>
                      </c:pt>
                      <c:pt idx="4">
                        <c:v>0.03</c:v>
                      </c:pt>
                      <c:pt idx="5">
                        <c:v>0.04</c:v>
                      </c:pt>
                      <c:pt idx="6">
                        <c:v>0.04</c:v>
                      </c:pt>
                      <c:pt idx="7">
                        <c:v>0.05</c:v>
                      </c:pt>
                      <c:pt idx="8">
                        <c:v>7.0000000000000007E-2</c:v>
                      </c:pt>
                      <c:pt idx="9">
                        <c:v>0.1</c:v>
                      </c:pt>
                      <c:pt idx="10">
                        <c:v>0.16</c:v>
                      </c:pt>
                      <c:pt idx="11">
                        <c:v>0.21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A-7486-4E45-9CA9-A48F828E5718}"/>
                  </c:ext>
                </c:extLst>
              </c15:ser>
            </c15:filteredLineSeries>
            <c15:filteredLineSeries>
              <c15:ser>
                <c:idx val="4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HAS!$B$10</c15:sqref>
                        </c15:formulaRef>
                      </c:ext>
                    </c:extLst>
                    <c:strCache>
                      <c:ptCount val="1"/>
                      <c:pt idx="0">
                        <c:v>PARÁ</c:v>
                      </c:pt>
                    </c:strCache>
                  </c:strRef>
                </c:tx>
                <c:spPr>
                  <a:ln w="22225" cap="rnd" cmpd="sng" algn="ctr">
                    <a:solidFill>
                      <a:schemeClr val="accent5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HAS!$C$5:$N$5</c15:sqref>
                        </c15:formulaRef>
                      </c:ext>
                    </c:extLst>
                    <c:strCache>
                      <c:ptCount val="12"/>
                      <c:pt idx="0">
                        <c:v>2018 Q1</c:v>
                      </c:pt>
                      <c:pt idx="1">
                        <c:v>2018 Q2</c:v>
                      </c:pt>
                      <c:pt idx="2">
                        <c:v>2018 Q3</c:v>
                      </c:pt>
                      <c:pt idx="3">
                        <c:v>2019 Q1</c:v>
                      </c:pt>
                      <c:pt idx="4">
                        <c:v>2019 Q2</c:v>
                      </c:pt>
                      <c:pt idx="5">
                        <c:v>2019 Q3</c:v>
                      </c:pt>
                      <c:pt idx="6">
                        <c:v>2020 Q1</c:v>
                      </c:pt>
                      <c:pt idx="7">
                        <c:v>2020 Q2</c:v>
                      </c:pt>
                      <c:pt idx="8">
                        <c:v>2020 Q3</c:v>
                      </c:pt>
                      <c:pt idx="9">
                        <c:v>2021 Q1</c:v>
                      </c:pt>
                      <c:pt idx="10">
                        <c:v>2021 Q2</c:v>
                      </c:pt>
                      <c:pt idx="11">
                        <c:v>2021 Q3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HAS!$C$10:$N$10</c15:sqref>
                        </c15:formulaRef>
                      </c:ext>
                    </c:extLst>
                    <c:numCache>
                      <c:formatCode>0%</c:formatCode>
                      <c:ptCount val="12"/>
                      <c:pt idx="0">
                        <c:v>0</c:v>
                      </c:pt>
                      <c:pt idx="1">
                        <c:v>0.01</c:v>
                      </c:pt>
                      <c:pt idx="2">
                        <c:v>0.01</c:v>
                      </c:pt>
                      <c:pt idx="3">
                        <c:v>0.01</c:v>
                      </c:pt>
                      <c:pt idx="4">
                        <c:v>0.01</c:v>
                      </c:pt>
                      <c:pt idx="5">
                        <c:v>0.01</c:v>
                      </c:pt>
                      <c:pt idx="6">
                        <c:v>0.01</c:v>
                      </c:pt>
                      <c:pt idx="7">
                        <c:v>0.02</c:v>
                      </c:pt>
                      <c:pt idx="8">
                        <c:v>0.03</c:v>
                      </c:pt>
                      <c:pt idx="9">
                        <c:v>0.05</c:v>
                      </c:pt>
                      <c:pt idx="10">
                        <c:v>7.0000000000000007E-2</c:v>
                      </c:pt>
                      <c:pt idx="11">
                        <c:v>0.09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B-7486-4E45-9CA9-A48F828E5718}"/>
                  </c:ext>
                </c:extLst>
              </c15:ser>
            </c15:filteredLineSeries>
            <c15:filteredLineSeries>
              <c15:ser>
                <c:idx val="5"/>
                <c:order val="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HAS!$B$11</c15:sqref>
                        </c15:formulaRef>
                      </c:ext>
                    </c:extLst>
                    <c:strCache>
                      <c:ptCount val="1"/>
                      <c:pt idx="0">
                        <c:v>SANTA CATARINA</c:v>
                      </c:pt>
                    </c:strCache>
                  </c:strRef>
                </c:tx>
                <c:spPr>
                  <a:ln w="22225" cap="rnd" cmpd="sng" algn="ctr">
                    <a:solidFill>
                      <a:schemeClr val="accent6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HAS!$C$5:$N$5</c15:sqref>
                        </c15:formulaRef>
                      </c:ext>
                    </c:extLst>
                    <c:strCache>
                      <c:ptCount val="12"/>
                      <c:pt idx="0">
                        <c:v>2018 Q1</c:v>
                      </c:pt>
                      <c:pt idx="1">
                        <c:v>2018 Q2</c:v>
                      </c:pt>
                      <c:pt idx="2">
                        <c:v>2018 Q3</c:v>
                      </c:pt>
                      <c:pt idx="3">
                        <c:v>2019 Q1</c:v>
                      </c:pt>
                      <c:pt idx="4">
                        <c:v>2019 Q2</c:v>
                      </c:pt>
                      <c:pt idx="5">
                        <c:v>2019 Q3</c:v>
                      </c:pt>
                      <c:pt idx="6">
                        <c:v>2020 Q1</c:v>
                      </c:pt>
                      <c:pt idx="7">
                        <c:v>2020 Q2</c:v>
                      </c:pt>
                      <c:pt idx="8">
                        <c:v>2020 Q3</c:v>
                      </c:pt>
                      <c:pt idx="9">
                        <c:v>2021 Q1</c:v>
                      </c:pt>
                      <c:pt idx="10">
                        <c:v>2021 Q2</c:v>
                      </c:pt>
                      <c:pt idx="11">
                        <c:v>2021 Q3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HAS!$C$11:$N$11</c15:sqref>
                        </c15:formulaRef>
                      </c:ext>
                    </c:extLst>
                    <c:numCache>
                      <c:formatCode>0%</c:formatCode>
                      <c:ptCount val="12"/>
                      <c:pt idx="0">
                        <c:v>0.05</c:v>
                      </c:pt>
                      <c:pt idx="1">
                        <c:v>0.05</c:v>
                      </c:pt>
                      <c:pt idx="2">
                        <c:v>0.04</c:v>
                      </c:pt>
                      <c:pt idx="3">
                        <c:v>0.04</c:v>
                      </c:pt>
                      <c:pt idx="4">
                        <c:v>0.04</c:v>
                      </c:pt>
                      <c:pt idx="5">
                        <c:v>0.04</c:v>
                      </c:pt>
                      <c:pt idx="6">
                        <c:v>0.04</c:v>
                      </c:pt>
                      <c:pt idx="7">
                        <c:v>0.04</c:v>
                      </c:pt>
                      <c:pt idx="8">
                        <c:v>0.06</c:v>
                      </c:pt>
                      <c:pt idx="9">
                        <c:v>7.0000000000000007E-2</c:v>
                      </c:pt>
                      <c:pt idx="10">
                        <c:v>0.1</c:v>
                      </c:pt>
                      <c:pt idx="11">
                        <c:v>0.13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C-7486-4E45-9CA9-A48F828E5718}"/>
                  </c:ext>
                </c:extLst>
              </c15:ser>
            </c15:filteredLineSeries>
            <c15:filteredLineSeries>
              <c15:ser>
                <c:idx val="6"/>
                <c:order val="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HAS!$B$12</c15:sqref>
                        </c15:formulaRef>
                      </c:ext>
                    </c:extLst>
                    <c:strCache>
                      <c:ptCount val="1"/>
                      <c:pt idx="0">
                        <c:v>SÃO PAULO</c:v>
                      </c:pt>
                    </c:strCache>
                  </c:strRef>
                </c:tx>
                <c:spPr>
                  <a:ln w="22225" cap="rnd" cmpd="sng" algn="ctr">
                    <a:solidFill>
                      <a:schemeClr val="accent1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HAS!$C$5:$N$5</c15:sqref>
                        </c15:formulaRef>
                      </c:ext>
                    </c:extLst>
                    <c:strCache>
                      <c:ptCount val="12"/>
                      <c:pt idx="0">
                        <c:v>2018 Q1</c:v>
                      </c:pt>
                      <c:pt idx="1">
                        <c:v>2018 Q2</c:v>
                      </c:pt>
                      <c:pt idx="2">
                        <c:v>2018 Q3</c:v>
                      </c:pt>
                      <c:pt idx="3">
                        <c:v>2019 Q1</c:v>
                      </c:pt>
                      <c:pt idx="4">
                        <c:v>2019 Q2</c:v>
                      </c:pt>
                      <c:pt idx="5">
                        <c:v>2019 Q3</c:v>
                      </c:pt>
                      <c:pt idx="6">
                        <c:v>2020 Q1</c:v>
                      </c:pt>
                      <c:pt idx="7">
                        <c:v>2020 Q2</c:v>
                      </c:pt>
                      <c:pt idx="8">
                        <c:v>2020 Q3</c:v>
                      </c:pt>
                      <c:pt idx="9">
                        <c:v>2021 Q1</c:v>
                      </c:pt>
                      <c:pt idx="10">
                        <c:v>2021 Q2</c:v>
                      </c:pt>
                      <c:pt idx="11">
                        <c:v>2021 Q3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HAS!$C$12:$N$12</c15:sqref>
                        </c15:formulaRef>
                      </c:ext>
                    </c:extLst>
                    <c:numCache>
                      <c:formatCode>0%</c:formatCode>
                      <c:ptCount val="12"/>
                      <c:pt idx="0">
                        <c:v>0.02</c:v>
                      </c:pt>
                      <c:pt idx="1">
                        <c:v>0.02</c:v>
                      </c:pt>
                      <c:pt idx="2">
                        <c:v>0.03</c:v>
                      </c:pt>
                      <c:pt idx="3">
                        <c:v>0.03</c:v>
                      </c:pt>
                      <c:pt idx="4">
                        <c:v>0.03</c:v>
                      </c:pt>
                      <c:pt idx="5">
                        <c:v>0.04</c:v>
                      </c:pt>
                      <c:pt idx="6">
                        <c:v>0.03</c:v>
                      </c:pt>
                      <c:pt idx="7">
                        <c:v>0.03</c:v>
                      </c:pt>
                      <c:pt idx="8">
                        <c:v>0.04</c:v>
                      </c:pt>
                      <c:pt idx="9">
                        <c:v>0.06</c:v>
                      </c:pt>
                      <c:pt idx="10">
                        <c:v>7.0000000000000007E-2</c:v>
                      </c:pt>
                      <c:pt idx="11">
                        <c:v>0.09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D-7486-4E45-9CA9-A48F828E5718}"/>
                  </c:ext>
                </c:extLst>
              </c15:ser>
            </c15:filteredLineSeries>
            <c15:filteredLineSeries>
              <c15:ser>
                <c:idx val="7"/>
                <c:order val="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HAS!$B$13</c15:sqref>
                        </c15:formulaRef>
                      </c:ext>
                    </c:extLst>
                    <c:strCache>
                      <c:ptCount val="1"/>
                      <c:pt idx="0">
                        <c:v>PARANÁ</c:v>
                      </c:pt>
                    </c:strCache>
                  </c:strRef>
                </c:tx>
                <c:spPr>
                  <a:ln w="22225" cap="rnd" cmpd="sng" algn="ctr">
                    <a:solidFill>
                      <a:schemeClr val="accent2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HAS!$C$5:$N$5</c15:sqref>
                        </c15:formulaRef>
                      </c:ext>
                    </c:extLst>
                    <c:strCache>
                      <c:ptCount val="12"/>
                      <c:pt idx="0">
                        <c:v>2018 Q1</c:v>
                      </c:pt>
                      <c:pt idx="1">
                        <c:v>2018 Q2</c:v>
                      </c:pt>
                      <c:pt idx="2">
                        <c:v>2018 Q3</c:v>
                      </c:pt>
                      <c:pt idx="3">
                        <c:v>2019 Q1</c:v>
                      </c:pt>
                      <c:pt idx="4">
                        <c:v>2019 Q2</c:v>
                      </c:pt>
                      <c:pt idx="5">
                        <c:v>2019 Q3</c:v>
                      </c:pt>
                      <c:pt idx="6">
                        <c:v>2020 Q1</c:v>
                      </c:pt>
                      <c:pt idx="7">
                        <c:v>2020 Q2</c:v>
                      </c:pt>
                      <c:pt idx="8">
                        <c:v>2020 Q3</c:v>
                      </c:pt>
                      <c:pt idx="9">
                        <c:v>2021 Q1</c:v>
                      </c:pt>
                      <c:pt idx="10">
                        <c:v>2021 Q2</c:v>
                      </c:pt>
                      <c:pt idx="11">
                        <c:v>2021 Q3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HAS!$C$13:$N$13</c15:sqref>
                        </c15:formulaRef>
                      </c:ext>
                    </c:extLst>
                    <c:numCache>
                      <c:formatCode>0%</c:formatCode>
                      <c:ptCount val="12"/>
                      <c:pt idx="0">
                        <c:v>0.02</c:v>
                      </c:pt>
                      <c:pt idx="1">
                        <c:v>0.03</c:v>
                      </c:pt>
                      <c:pt idx="2">
                        <c:v>0.03</c:v>
                      </c:pt>
                      <c:pt idx="3">
                        <c:v>0.03</c:v>
                      </c:pt>
                      <c:pt idx="4">
                        <c:v>0.04</c:v>
                      </c:pt>
                      <c:pt idx="5">
                        <c:v>0.05</c:v>
                      </c:pt>
                      <c:pt idx="6">
                        <c:v>0.04</c:v>
                      </c:pt>
                      <c:pt idx="7">
                        <c:v>0.04</c:v>
                      </c:pt>
                      <c:pt idx="8">
                        <c:v>0.05</c:v>
                      </c:pt>
                      <c:pt idx="9">
                        <c:v>7.0000000000000007E-2</c:v>
                      </c:pt>
                      <c:pt idx="10">
                        <c:v>0.09</c:v>
                      </c:pt>
                      <c:pt idx="11">
                        <c:v>0.12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E-7486-4E45-9CA9-A48F828E5718}"/>
                  </c:ext>
                </c:extLst>
              </c15:ser>
            </c15:filteredLineSeries>
            <c15:filteredLineSeries>
              <c15:ser>
                <c:idx val="8"/>
                <c:order val="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HAS!$B$14</c15:sqref>
                        </c15:formulaRef>
                      </c:ext>
                    </c:extLst>
                    <c:strCache>
                      <c:ptCount val="1"/>
                      <c:pt idx="0">
                        <c:v>SERGIPE</c:v>
                      </c:pt>
                    </c:strCache>
                  </c:strRef>
                </c:tx>
                <c:spPr>
                  <a:ln w="22225" cap="rnd" cmpd="sng" algn="ctr">
                    <a:solidFill>
                      <a:schemeClr val="accent3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HAS!$C$5:$N$5</c15:sqref>
                        </c15:formulaRef>
                      </c:ext>
                    </c:extLst>
                    <c:strCache>
                      <c:ptCount val="12"/>
                      <c:pt idx="0">
                        <c:v>2018 Q1</c:v>
                      </c:pt>
                      <c:pt idx="1">
                        <c:v>2018 Q2</c:v>
                      </c:pt>
                      <c:pt idx="2">
                        <c:v>2018 Q3</c:v>
                      </c:pt>
                      <c:pt idx="3">
                        <c:v>2019 Q1</c:v>
                      </c:pt>
                      <c:pt idx="4">
                        <c:v>2019 Q2</c:v>
                      </c:pt>
                      <c:pt idx="5">
                        <c:v>2019 Q3</c:v>
                      </c:pt>
                      <c:pt idx="6">
                        <c:v>2020 Q1</c:v>
                      </c:pt>
                      <c:pt idx="7">
                        <c:v>2020 Q2</c:v>
                      </c:pt>
                      <c:pt idx="8">
                        <c:v>2020 Q3</c:v>
                      </c:pt>
                      <c:pt idx="9">
                        <c:v>2021 Q1</c:v>
                      </c:pt>
                      <c:pt idx="10">
                        <c:v>2021 Q2</c:v>
                      </c:pt>
                      <c:pt idx="11">
                        <c:v>2021 Q3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HAS!$C$14:$N$14</c15:sqref>
                        </c15:formulaRef>
                      </c:ext>
                    </c:extLst>
                    <c:numCache>
                      <c:formatCode>0%</c:formatCode>
                      <c:ptCount val="12"/>
                      <c:pt idx="0">
                        <c:v>0</c:v>
                      </c:pt>
                      <c:pt idx="1">
                        <c:v>0</c:v>
                      </c:pt>
                      <c:pt idx="2">
                        <c:v>0</c:v>
                      </c:pt>
                      <c:pt idx="3">
                        <c:v>0</c:v>
                      </c:pt>
                      <c:pt idx="4">
                        <c:v>0</c:v>
                      </c:pt>
                      <c:pt idx="5">
                        <c:v>0</c:v>
                      </c:pt>
                      <c:pt idx="6">
                        <c:v>0</c:v>
                      </c:pt>
                      <c:pt idx="7">
                        <c:v>0.01</c:v>
                      </c:pt>
                      <c:pt idx="8">
                        <c:v>0.01</c:v>
                      </c:pt>
                      <c:pt idx="9">
                        <c:v>0.03</c:v>
                      </c:pt>
                      <c:pt idx="10">
                        <c:v>0.06</c:v>
                      </c:pt>
                      <c:pt idx="11">
                        <c:v>0.09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F-7486-4E45-9CA9-A48F828E5718}"/>
                  </c:ext>
                </c:extLst>
              </c15:ser>
            </c15:filteredLineSeries>
            <c15:filteredLineSeries>
              <c15:ser>
                <c:idx val="9"/>
                <c:order val="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HAS!$B$15</c15:sqref>
                        </c15:formulaRef>
                      </c:ext>
                    </c:extLst>
                    <c:strCache>
                      <c:ptCount val="1"/>
                      <c:pt idx="0">
                        <c:v>MATO GROSSO</c:v>
                      </c:pt>
                    </c:strCache>
                  </c:strRef>
                </c:tx>
                <c:spPr>
                  <a:ln w="22225" cap="rnd" cmpd="sng" algn="ctr">
                    <a:solidFill>
                      <a:schemeClr val="accent4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HAS!$C$5:$N$5</c15:sqref>
                        </c15:formulaRef>
                      </c:ext>
                    </c:extLst>
                    <c:strCache>
                      <c:ptCount val="12"/>
                      <c:pt idx="0">
                        <c:v>2018 Q1</c:v>
                      </c:pt>
                      <c:pt idx="1">
                        <c:v>2018 Q2</c:v>
                      </c:pt>
                      <c:pt idx="2">
                        <c:v>2018 Q3</c:v>
                      </c:pt>
                      <c:pt idx="3">
                        <c:v>2019 Q1</c:v>
                      </c:pt>
                      <c:pt idx="4">
                        <c:v>2019 Q2</c:v>
                      </c:pt>
                      <c:pt idx="5">
                        <c:v>2019 Q3</c:v>
                      </c:pt>
                      <c:pt idx="6">
                        <c:v>2020 Q1</c:v>
                      </c:pt>
                      <c:pt idx="7">
                        <c:v>2020 Q2</c:v>
                      </c:pt>
                      <c:pt idx="8">
                        <c:v>2020 Q3</c:v>
                      </c:pt>
                      <c:pt idx="9">
                        <c:v>2021 Q1</c:v>
                      </c:pt>
                      <c:pt idx="10">
                        <c:v>2021 Q2</c:v>
                      </c:pt>
                      <c:pt idx="11">
                        <c:v>2021 Q3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HAS!$C$15:$N$15</c15:sqref>
                        </c15:formulaRef>
                      </c:ext>
                    </c:extLst>
                    <c:numCache>
                      <c:formatCode>0%</c:formatCode>
                      <c:ptCount val="12"/>
                      <c:pt idx="0">
                        <c:v>0.04</c:v>
                      </c:pt>
                      <c:pt idx="1">
                        <c:v>0.04</c:v>
                      </c:pt>
                      <c:pt idx="2">
                        <c:v>0.05</c:v>
                      </c:pt>
                      <c:pt idx="3">
                        <c:v>0.05</c:v>
                      </c:pt>
                      <c:pt idx="4">
                        <c:v>0.06</c:v>
                      </c:pt>
                      <c:pt idx="5">
                        <c:v>7.0000000000000007E-2</c:v>
                      </c:pt>
                      <c:pt idx="6">
                        <c:v>7.0000000000000007E-2</c:v>
                      </c:pt>
                      <c:pt idx="7">
                        <c:v>0.06</c:v>
                      </c:pt>
                      <c:pt idx="8">
                        <c:v>0.06</c:v>
                      </c:pt>
                      <c:pt idx="9">
                        <c:v>7.0000000000000007E-2</c:v>
                      </c:pt>
                      <c:pt idx="10">
                        <c:v>0.1</c:v>
                      </c:pt>
                      <c:pt idx="11">
                        <c:v>0.13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0-7486-4E45-9CA9-A48F828E5718}"/>
                  </c:ext>
                </c:extLst>
              </c15:ser>
            </c15:filteredLineSeries>
            <c15:filteredLineSeries>
              <c15:ser>
                <c:idx val="10"/>
                <c:order val="1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HAS!$B$16</c15:sqref>
                        </c15:formulaRef>
                      </c:ext>
                    </c:extLst>
                    <c:strCache>
                      <c:ptCount val="1"/>
                      <c:pt idx="0">
                        <c:v>RIO GRANDE DO SUL</c:v>
                      </c:pt>
                    </c:strCache>
                  </c:strRef>
                </c:tx>
                <c:spPr>
                  <a:ln w="22225" cap="rnd" cmpd="sng" algn="ctr">
                    <a:solidFill>
                      <a:schemeClr val="accent5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HAS!$C$5:$N$5</c15:sqref>
                        </c15:formulaRef>
                      </c:ext>
                    </c:extLst>
                    <c:strCache>
                      <c:ptCount val="12"/>
                      <c:pt idx="0">
                        <c:v>2018 Q1</c:v>
                      </c:pt>
                      <c:pt idx="1">
                        <c:v>2018 Q2</c:v>
                      </c:pt>
                      <c:pt idx="2">
                        <c:v>2018 Q3</c:v>
                      </c:pt>
                      <c:pt idx="3">
                        <c:v>2019 Q1</c:v>
                      </c:pt>
                      <c:pt idx="4">
                        <c:v>2019 Q2</c:v>
                      </c:pt>
                      <c:pt idx="5">
                        <c:v>2019 Q3</c:v>
                      </c:pt>
                      <c:pt idx="6">
                        <c:v>2020 Q1</c:v>
                      </c:pt>
                      <c:pt idx="7">
                        <c:v>2020 Q2</c:v>
                      </c:pt>
                      <c:pt idx="8">
                        <c:v>2020 Q3</c:v>
                      </c:pt>
                      <c:pt idx="9">
                        <c:v>2021 Q1</c:v>
                      </c:pt>
                      <c:pt idx="10">
                        <c:v>2021 Q2</c:v>
                      </c:pt>
                      <c:pt idx="11">
                        <c:v>2021 Q3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HAS!$C$16:$N$16</c15:sqref>
                        </c15:formulaRef>
                      </c:ext>
                    </c:extLst>
                    <c:numCache>
                      <c:formatCode>0%</c:formatCode>
                      <c:ptCount val="12"/>
                      <c:pt idx="0">
                        <c:v>0.04</c:v>
                      </c:pt>
                      <c:pt idx="1">
                        <c:v>0.04</c:v>
                      </c:pt>
                      <c:pt idx="2">
                        <c:v>0.04</c:v>
                      </c:pt>
                      <c:pt idx="3">
                        <c:v>0.04</c:v>
                      </c:pt>
                      <c:pt idx="4">
                        <c:v>0.05</c:v>
                      </c:pt>
                      <c:pt idx="5">
                        <c:v>0.05</c:v>
                      </c:pt>
                      <c:pt idx="6">
                        <c:v>0.04</c:v>
                      </c:pt>
                      <c:pt idx="7">
                        <c:v>0.04</c:v>
                      </c:pt>
                      <c:pt idx="8">
                        <c:v>0.05</c:v>
                      </c:pt>
                      <c:pt idx="9">
                        <c:v>7.0000000000000007E-2</c:v>
                      </c:pt>
                      <c:pt idx="10">
                        <c:v>0.09</c:v>
                      </c:pt>
                      <c:pt idx="11">
                        <c:v>0.11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1-7486-4E45-9CA9-A48F828E5718}"/>
                  </c:ext>
                </c:extLst>
              </c15:ser>
            </c15:filteredLineSeries>
            <c15:filteredLineSeries>
              <c15:ser>
                <c:idx val="11"/>
                <c:order val="1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HAS!$B$17</c15:sqref>
                        </c15:formulaRef>
                      </c:ext>
                    </c:extLst>
                    <c:strCache>
                      <c:ptCount val="1"/>
                      <c:pt idx="0">
                        <c:v>PARAÍBA</c:v>
                      </c:pt>
                    </c:strCache>
                  </c:strRef>
                </c:tx>
                <c:spPr>
                  <a:ln w="22225" cap="rnd" cmpd="sng" algn="ctr">
                    <a:solidFill>
                      <a:schemeClr val="accent6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HAS!$C$5:$N$5</c15:sqref>
                        </c15:formulaRef>
                      </c:ext>
                    </c:extLst>
                    <c:strCache>
                      <c:ptCount val="12"/>
                      <c:pt idx="0">
                        <c:v>2018 Q1</c:v>
                      </c:pt>
                      <c:pt idx="1">
                        <c:v>2018 Q2</c:v>
                      </c:pt>
                      <c:pt idx="2">
                        <c:v>2018 Q3</c:v>
                      </c:pt>
                      <c:pt idx="3">
                        <c:v>2019 Q1</c:v>
                      </c:pt>
                      <c:pt idx="4">
                        <c:v>2019 Q2</c:v>
                      </c:pt>
                      <c:pt idx="5">
                        <c:v>2019 Q3</c:v>
                      </c:pt>
                      <c:pt idx="6">
                        <c:v>2020 Q1</c:v>
                      </c:pt>
                      <c:pt idx="7">
                        <c:v>2020 Q2</c:v>
                      </c:pt>
                      <c:pt idx="8">
                        <c:v>2020 Q3</c:v>
                      </c:pt>
                      <c:pt idx="9">
                        <c:v>2021 Q1</c:v>
                      </c:pt>
                      <c:pt idx="10">
                        <c:v>2021 Q2</c:v>
                      </c:pt>
                      <c:pt idx="11">
                        <c:v>2021 Q3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HAS!$C$17:$N$17</c15:sqref>
                        </c15:formulaRef>
                      </c:ext>
                    </c:extLst>
                    <c:numCache>
                      <c:formatCode>0%</c:formatCode>
                      <c:ptCount val="12"/>
                      <c:pt idx="0">
                        <c:v>0</c:v>
                      </c:pt>
                      <c:pt idx="1">
                        <c:v>0.01</c:v>
                      </c:pt>
                      <c:pt idx="2">
                        <c:v>0.01</c:v>
                      </c:pt>
                      <c:pt idx="3">
                        <c:v>0.02</c:v>
                      </c:pt>
                      <c:pt idx="4">
                        <c:v>0.02</c:v>
                      </c:pt>
                      <c:pt idx="5">
                        <c:v>0.03</c:v>
                      </c:pt>
                      <c:pt idx="6">
                        <c:v>0.03</c:v>
                      </c:pt>
                      <c:pt idx="7">
                        <c:v>0.03</c:v>
                      </c:pt>
                      <c:pt idx="8">
                        <c:v>0.04</c:v>
                      </c:pt>
                      <c:pt idx="9">
                        <c:v>0.06</c:v>
                      </c:pt>
                      <c:pt idx="10">
                        <c:v>0.1</c:v>
                      </c:pt>
                      <c:pt idx="11">
                        <c:v>0.13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2-7486-4E45-9CA9-A48F828E5718}"/>
                  </c:ext>
                </c:extLst>
              </c15:ser>
            </c15:filteredLineSeries>
            <c15:filteredLineSeries>
              <c15:ser>
                <c:idx val="12"/>
                <c:order val="1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HAS!$B$18</c15:sqref>
                        </c15:formulaRef>
                      </c:ext>
                    </c:extLst>
                    <c:strCache>
                      <c:ptCount val="1"/>
                      <c:pt idx="0">
                        <c:v>BAHIA</c:v>
                      </c:pt>
                    </c:strCache>
                  </c:strRef>
                </c:tx>
                <c:spPr>
                  <a:ln w="22225" cap="rnd" cmpd="sng" algn="ctr">
                    <a:solidFill>
                      <a:schemeClr val="accent1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HAS!$C$5:$N$5</c15:sqref>
                        </c15:formulaRef>
                      </c:ext>
                    </c:extLst>
                    <c:strCache>
                      <c:ptCount val="12"/>
                      <c:pt idx="0">
                        <c:v>2018 Q1</c:v>
                      </c:pt>
                      <c:pt idx="1">
                        <c:v>2018 Q2</c:v>
                      </c:pt>
                      <c:pt idx="2">
                        <c:v>2018 Q3</c:v>
                      </c:pt>
                      <c:pt idx="3">
                        <c:v>2019 Q1</c:v>
                      </c:pt>
                      <c:pt idx="4">
                        <c:v>2019 Q2</c:v>
                      </c:pt>
                      <c:pt idx="5">
                        <c:v>2019 Q3</c:v>
                      </c:pt>
                      <c:pt idx="6">
                        <c:v>2020 Q1</c:v>
                      </c:pt>
                      <c:pt idx="7">
                        <c:v>2020 Q2</c:v>
                      </c:pt>
                      <c:pt idx="8">
                        <c:v>2020 Q3</c:v>
                      </c:pt>
                      <c:pt idx="9">
                        <c:v>2021 Q1</c:v>
                      </c:pt>
                      <c:pt idx="10">
                        <c:v>2021 Q2</c:v>
                      </c:pt>
                      <c:pt idx="11">
                        <c:v>2021 Q3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HAS!$C$18:$N$18</c15:sqref>
                        </c15:formulaRef>
                      </c:ext>
                    </c:extLst>
                    <c:numCache>
                      <c:formatCode>0%</c:formatCode>
                      <c:ptCount val="12"/>
                      <c:pt idx="0">
                        <c:v>0.01</c:v>
                      </c:pt>
                      <c:pt idx="1">
                        <c:v>0.02</c:v>
                      </c:pt>
                      <c:pt idx="2">
                        <c:v>0.02</c:v>
                      </c:pt>
                      <c:pt idx="3">
                        <c:v>0.02</c:v>
                      </c:pt>
                      <c:pt idx="4">
                        <c:v>0.03</c:v>
                      </c:pt>
                      <c:pt idx="5">
                        <c:v>0.03</c:v>
                      </c:pt>
                      <c:pt idx="6">
                        <c:v>0.03</c:v>
                      </c:pt>
                      <c:pt idx="7">
                        <c:v>0.03</c:v>
                      </c:pt>
                      <c:pt idx="8">
                        <c:v>0.04</c:v>
                      </c:pt>
                      <c:pt idx="9">
                        <c:v>0.05</c:v>
                      </c:pt>
                      <c:pt idx="10">
                        <c:v>0.08</c:v>
                      </c:pt>
                      <c:pt idx="11">
                        <c:v>0.11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3-7486-4E45-9CA9-A48F828E5718}"/>
                  </c:ext>
                </c:extLst>
              </c15:ser>
            </c15:filteredLineSeries>
            <c15:filteredLineSeries>
              <c15:ser>
                <c:idx val="13"/>
                <c:order val="1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HAS!$B$19</c15:sqref>
                        </c15:formulaRef>
                      </c:ext>
                    </c:extLst>
                    <c:strCache>
                      <c:ptCount val="1"/>
                      <c:pt idx="0">
                        <c:v>MARANHÃO</c:v>
                      </c:pt>
                    </c:strCache>
                  </c:strRef>
                </c:tx>
                <c:spPr>
                  <a:ln w="22225" cap="rnd" cmpd="sng" algn="ctr">
                    <a:solidFill>
                      <a:schemeClr val="accent2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HAS!$C$5:$N$5</c15:sqref>
                        </c15:formulaRef>
                      </c:ext>
                    </c:extLst>
                    <c:strCache>
                      <c:ptCount val="12"/>
                      <c:pt idx="0">
                        <c:v>2018 Q1</c:v>
                      </c:pt>
                      <c:pt idx="1">
                        <c:v>2018 Q2</c:v>
                      </c:pt>
                      <c:pt idx="2">
                        <c:v>2018 Q3</c:v>
                      </c:pt>
                      <c:pt idx="3">
                        <c:v>2019 Q1</c:v>
                      </c:pt>
                      <c:pt idx="4">
                        <c:v>2019 Q2</c:v>
                      </c:pt>
                      <c:pt idx="5">
                        <c:v>2019 Q3</c:v>
                      </c:pt>
                      <c:pt idx="6">
                        <c:v>2020 Q1</c:v>
                      </c:pt>
                      <c:pt idx="7">
                        <c:v>2020 Q2</c:v>
                      </c:pt>
                      <c:pt idx="8">
                        <c:v>2020 Q3</c:v>
                      </c:pt>
                      <c:pt idx="9">
                        <c:v>2021 Q1</c:v>
                      </c:pt>
                      <c:pt idx="10">
                        <c:v>2021 Q2</c:v>
                      </c:pt>
                      <c:pt idx="11">
                        <c:v>2021 Q3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HAS!$C$19:$N$19</c15:sqref>
                        </c15:formulaRef>
                      </c:ext>
                    </c:extLst>
                    <c:numCache>
                      <c:formatCode>0%</c:formatCode>
                      <c:ptCount val="12"/>
                      <c:pt idx="0">
                        <c:v>0</c:v>
                      </c:pt>
                      <c:pt idx="1">
                        <c:v>0</c:v>
                      </c:pt>
                      <c:pt idx="2">
                        <c:v>0.01</c:v>
                      </c:pt>
                      <c:pt idx="3">
                        <c:v>0.01</c:v>
                      </c:pt>
                      <c:pt idx="4">
                        <c:v>0.01</c:v>
                      </c:pt>
                      <c:pt idx="5">
                        <c:v>0.01</c:v>
                      </c:pt>
                      <c:pt idx="6">
                        <c:v>0.01</c:v>
                      </c:pt>
                      <c:pt idx="7">
                        <c:v>0.02</c:v>
                      </c:pt>
                      <c:pt idx="8">
                        <c:v>0.03</c:v>
                      </c:pt>
                      <c:pt idx="9">
                        <c:v>0.04</c:v>
                      </c:pt>
                      <c:pt idx="10">
                        <c:v>0.06</c:v>
                      </c:pt>
                      <c:pt idx="11">
                        <c:v>0.11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4-7486-4E45-9CA9-A48F828E5718}"/>
                  </c:ext>
                </c:extLst>
              </c15:ser>
            </c15:filteredLineSeries>
            <c15:filteredLineSeries>
              <c15:ser>
                <c:idx val="14"/>
                <c:order val="1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HAS!$B$20</c15:sqref>
                        </c15:formulaRef>
                      </c:ext>
                    </c:extLst>
                    <c:strCache>
                      <c:ptCount val="1"/>
                      <c:pt idx="0">
                        <c:v>RONDÔNIA</c:v>
                      </c:pt>
                    </c:strCache>
                  </c:strRef>
                </c:tx>
                <c:spPr>
                  <a:ln w="57150" cap="rnd" cmpd="sng" algn="ctr">
                    <a:solidFill>
                      <a:schemeClr val="accent4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dLbl>
                    <c:idx val="0"/>
                    <c:delete val="1"/>
                    <c:extLst xmlns:c15="http://schemas.microsoft.com/office/drawing/2012/chart">
                      <c:ext xmlns:c15="http://schemas.microsoft.com/office/drawing/2012/chart" uri="{CE6537A1-D6FC-4f65-9D91-7224C49458BB}"/>
                      <c:ext xmlns:c16="http://schemas.microsoft.com/office/drawing/2014/chart" uri="{C3380CC4-5D6E-409C-BE32-E72D297353CC}">
                        <c16:uniqueId val="{00000025-7486-4E45-9CA9-A48F828E5718}"/>
                      </c:ext>
                    </c:extLst>
                  </c:dLbl>
                  <c:dLbl>
                    <c:idx val="1"/>
                    <c:delete val="1"/>
                    <c:extLst xmlns:c15="http://schemas.microsoft.com/office/drawing/2012/chart">
                      <c:ext xmlns:c15="http://schemas.microsoft.com/office/drawing/2012/chart" uri="{CE6537A1-D6FC-4f65-9D91-7224C49458BB}"/>
                      <c:ext xmlns:c16="http://schemas.microsoft.com/office/drawing/2014/chart" uri="{C3380CC4-5D6E-409C-BE32-E72D297353CC}">
                        <c16:uniqueId val="{00000026-7486-4E45-9CA9-A48F828E5718}"/>
                      </c:ext>
                    </c:extLst>
                  </c:dLbl>
                  <c:dLbl>
                    <c:idx val="2"/>
                    <c:delete val="1"/>
                    <c:extLst xmlns:c15="http://schemas.microsoft.com/office/drawing/2012/chart">
                      <c:ext xmlns:c15="http://schemas.microsoft.com/office/drawing/2012/chart" uri="{CE6537A1-D6FC-4f65-9D91-7224C49458BB}"/>
                      <c:ext xmlns:c16="http://schemas.microsoft.com/office/drawing/2014/chart" uri="{C3380CC4-5D6E-409C-BE32-E72D297353CC}">
                        <c16:uniqueId val="{00000027-7486-4E45-9CA9-A48F828E5718}"/>
                      </c:ext>
                    </c:extLst>
                  </c:dLbl>
                  <c:dLbl>
                    <c:idx val="3"/>
                    <c:delete val="1"/>
                    <c:extLst xmlns:c15="http://schemas.microsoft.com/office/drawing/2012/chart">
                      <c:ext xmlns:c15="http://schemas.microsoft.com/office/drawing/2012/chart" uri="{CE6537A1-D6FC-4f65-9D91-7224C49458BB}"/>
                      <c:ext xmlns:c16="http://schemas.microsoft.com/office/drawing/2014/chart" uri="{C3380CC4-5D6E-409C-BE32-E72D297353CC}">
                        <c16:uniqueId val="{00000028-7486-4E45-9CA9-A48F828E5718}"/>
                      </c:ext>
                    </c:extLst>
                  </c:dLbl>
                  <c:dLbl>
                    <c:idx val="4"/>
                    <c:delete val="1"/>
                    <c:extLst xmlns:c15="http://schemas.microsoft.com/office/drawing/2012/chart">
                      <c:ext xmlns:c15="http://schemas.microsoft.com/office/drawing/2012/chart" uri="{CE6537A1-D6FC-4f65-9D91-7224C49458BB}"/>
                      <c:ext xmlns:c16="http://schemas.microsoft.com/office/drawing/2014/chart" uri="{C3380CC4-5D6E-409C-BE32-E72D297353CC}">
                        <c16:uniqueId val="{00000029-7486-4E45-9CA9-A48F828E5718}"/>
                      </c:ext>
                    </c:extLst>
                  </c:dLbl>
                  <c:dLbl>
                    <c:idx val="5"/>
                    <c:delete val="1"/>
                    <c:extLst xmlns:c15="http://schemas.microsoft.com/office/drawing/2012/chart">
                      <c:ext xmlns:c15="http://schemas.microsoft.com/office/drawing/2012/chart" uri="{CE6537A1-D6FC-4f65-9D91-7224C49458BB}"/>
                      <c:ext xmlns:c16="http://schemas.microsoft.com/office/drawing/2014/chart" uri="{C3380CC4-5D6E-409C-BE32-E72D297353CC}">
                        <c16:uniqueId val="{0000002A-7486-4E45-9CA9-A48F828E5718}"/>
                      </c:ext>
                    </c:extLst>
                  </c:dLbl>
                  <c:dLbl>
                    <c:idx val="6"/>
                    <c:delete val="1"/>
                    <c:extLst xmlns:c15="http://schemas.microsoft.com/office/drawing/2012/chart">
                      <c:ext xmlns:c15="http://schemas.microsoft.com/office/drawing/2012/chart" uri="{CE6537A1-D6FC-4f65-9D91-7224C49458BB}"/>
                      <c:ext xmlns:c16="http://schemas.microsoft.com/office/drawing/2014/chart" uri="{C3380CC4-5D6E-409C-BE32-E72D297353CC}">
                        <c16:uniqueId val="{0000002B-7486-4E45-9CA9-A48F828E5718}"/>
                      </c:ext>
                    </c:extLst>
                  </c:dLbl>
                  <c:dLbl>
                    <c:idx val="7"/>
                    <c:delete val="1"/>
                    <c:extLst xmlns:c15="http://schemas.microsoft.com/office/drawing/2012/chart">
                      <c:ext xmlns:c15="http://schemas.microsoft.com/office/drawing/2012/chart" uri="{CE6537A1-D6FC-4f65-9D91-7224C49458BB}"/>
                      <c:ext xmlns:c16="http://schemas.microsoft.com/office/drawing/2014/chart" uri="{C3380CC4-5D6E-409C-BE32-E72D297353CC}">
                        <c16:uniqueId val="{0000002C-7486-4E45-9CA9-A48F828E5718}"/>
                      </c:ext>
                    </c:extLst>
                  </c:dLbl>
                  <c:dLbl>
                    <c:idx val="8"/>
                    <c:delete val="1"/>
                    <c:extLst xmlns:c15="http://schemas.microsoft.com/office/drawing/2012/chart">
                      <c:ext xmlns:c15="http://schemas.microsoft.com/office/drawing/2012/chart" uri="{CE6537A1-D6FC-4f65-9D91-7224C49458BB}"/>
                      <c:ext xmlns:c16="http://schemas.microsoft.com/office/drawing/2014/chart" uri="{C3380CC4-5D6E-409C-BE32-E72D297353CC}">
                        <c16:uniqueId val="{0000002D-7486-4E45-9CA9-A48F828E5718}"/>
                      </c:ext>
                    </c:extLst>
                  </c:dLbl>
                  <c:dLbl>
                    <c:idx val="9"/>
                    <c:delete val="1"/>
                    <c:extLst xmlns:c15="http://schemas.microsoft.com/office/drawing/2012/chart">
                      <c:ext xmlns:c15="http://schemas.microsoft.com/office/drawing/2012/chart" uri="{CE6537A1-D6FC-4f65-9D91-7224C49458BB}"/>
                      <c:ext xmlns:c16="http://schemas.microsoft.com/office/drawing/2014/chart" uri="{C3380CC4-5D6E-409C-BE32-E72D297353CC}">
                        <c16:uniqueId val="{0000002E-7486-4E45-9CA9-A48F828E5718}"/>
                      </c:ext>
                    </c:extLst>
                  </c:dLbl>
                  <c:dLbl>
                    <c:idx val="10"/>
                    <c:delete val="1"/>
                    <c:extLst xmlns:c15="http://schemas.microsoft.com/office/drawing/2012/chart">
                      <c:ext xmlns:c15="http://schemas.microsoft.com/office/drawing/2012/chart" uri="{CE6537A1-D6FC-4f65-9D91-7224C49458BB}"/>
                      <c:ext xmlns:c16="http://schemas.microsoft.com/office/drawing/2014/chart" uri="{C3380CC4-5D6E-409C-BE32-E72D297353CC}">
                        <c16:uniqueId val="{0000002F-7486-4E45-9CA9-A48F828E5718}"/>
                      </c:ext>
                    </c:extLst>
                  </c:dLbl>
                  <c:dLbl>
                    <c:idx val="11"/>
                    <c:layout>
                      <c:manualLayout>
                        <c:x val="5.9270594236164242E-3"/>
                        <c:y val="-2.3775968681880866E-2"/>
                      </c:manualLayout>
                    </c:layout>
                    <c:dLblPos val="r"/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/>
                      <c:ext xmlns:c16="http://schemas.microsoft.com/office/drawing/2014/chart" uri="{C3380CC4-5D6E-409C-BE32-E72D297353CC}">
                        <c16:uniqueId val="{00000030-7486-4E45-9CA9-A48F828E5718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200" b="1" i="0" u="none" strike="noStrike" kern="1200" baseline="0">
                          <a:solidFill>
                            <a:schemeClr val="dk1">
                              <a:lumMod val="65000"/>
                              <a:lumOff val="35000"/>
                            </a:schemeClr>
                          </a:solidFill>
                          <a:latin typeface="Montserrat" panose="00000500000000000000" pitchFamily="2" charset="0"/>
                          <a:ea typeface="+mn-ea"/>
                          <a:cs typeface="+mn-cs"/>
                        </a:defRPr>
                      </a:pPr>
                      <a:endParaRPr lang="pt-BR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dk1">
                                <a:lumMod val="35000"/>
                                <a:lumOff val="65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HAS!$C$5:$N$5</c15:sqref>
                        </c15:formulaRef>
                      </c:ext>
                    </c:extLst>
                    <c:strCache>
                      <c:ptCount val="12"/>
                      <c:pt idx="0">
                        <c:v>2018 Q1</c:v>
                      </c:pt>
                      <c:pt idx="1">
                        <c:v>2018 Q2</c:v>
                      </c:pt>
                      <c:pt idx="2">
                        <c:v>2018 Q3</c:v>
                      </c:pt>
                      <c:pt idx="3">
                        <c:v>2019 Q1</c:v>
                      </c:pt>
                      <c:pt idx="4">
                        <c:v>2019 Q2</c:v>
                      </c:pt>
                      <c:pt idx="5">
                        <c:v>2019 Q3</c:v>
                      </c:pt>
                      <c:pt idx="6">
                        <c:v>2020 Q1</c:v>
                      </c:pt>
                      <c:pt idx="7">
                        <c:v>2020 Q2</c:v>
                      </c:pt>
                      <c:pt idx="8">
                        <c:v>2020 Q3</c:v>
                      </c:pt>
                      <c:pt idx="9">
                        <c:v>2021 Q1</c:v>
                      </c:pt>
                      <c:pt idx="10">
                        <c:v>2021 Q2</c:v>
                      </c:pt>
                      <c:pt idx="11">
                        <c:v>2021 Q3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HAS!$C$20:$N$20</c15:sqref>
                        </c15:formulaRef>
                      </c:ext>
                    </c:extLst>
                    <c:numCache>
                      <c:formatCode>0%</c:formatCode>
                      <c:ptCount val="12"/>
                      <c:pt idx="0">
                        <c:v>0.05</c:v>
                      </c:pt>
                      <c:pt idx="1">
                        <c:v>0.06</c:v>
                      </c:pt>
                      <c:pt idx="2">
                        <c:v>0.06</c:v>
                      </c:pt>
                      <c:pt idx="3">
                        <c:v>7.0000000000000007E-2</c:v>
                      </c:pt>
                      <c:pt idx="4">
                        <c:v>7.0000000000000007E-2</c:v>
                      </c:pt>
                      <c:pt idx="5">
                        <c:v>0.08</c:v>
                      </c:pt>
                      <c:pt idx="6">
                        <c:v>7.0000000000000007E-2</c:v>
                      </c:pt>
                      <c:pt idx="7">
                        <c:v>7.0000000000000007E-2</c:v>
                      </c:pt>
                      <c:pt idx="8">
                        <c:v>7.0000000000000007E-2</c:v>
                      </c:pt>
                      <c:pt idx="9">
                        <c:v>7.0000000000000007E-2</c:v>
                      </c:pt>
                      <c:pt idx="10">
                        <c:v>0.08</c:v>
                      </c:pt>
                      <c:pt idx="11">
                        <c:v>0.1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31-7486-4E45-9CA9-A48F828E5718}"/>
                  </c:ext>
                </c:extLst>
              </c15:ser>
            </c15:filteredLineSeries>
            <c15:filteredLineSeries>
              <c15:ser>
                <c:idx val="15"/>
                <c:order val="1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HAS!$B$21</c15:sqref>
                        </c15:formulaRef>
                      </c:ext>
                    </c:extLst>
                    <c:strCache>
                      <c:ptCount val="1"/>
                      <c:pt idx="0">
                        <c:v>TOCANTINS</c:v>
                      </c:pt>
                    </c:strCache>
                  </c:strRef>
                </c:tx>
                <c:spPr>
                  <a:ln w="22225" cap="rnd" cmpd="sng" algn="ctr">
                    <a:solidFill>
                      <a:schemeClr val="accent4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HAS!$C$5:$N$5</c15:sqref>
                        </c15:formulaRef>
                      </c:ext>
                    </c:extLst>
                    <c:strCache>
                      <c:ptCount val="12"/>
                      <c:pt idx="0">
                        <c:v>2018 Q1</c:v>
                      </c:pt>
                      <c:pt idx="1">
                        <c:v>2018 Q2</c:v>
                      </c:pt>
                      <c:pt idx="2">
                        <c:v>2018 Q3</c:v>
                      </c:pt>
                      <c:pt idx="3">
                        <c:v>2019 Q1</c:v>
                      </c:pt>
                      <c:pt idx="4">
                        <c:v>2019 Q2</c:v>
                      </c:pt>
                      <c:pt idx="5">
                        <c:v>2019 Q3</c:v>
                      </c:pt>
                      <c:pt idx="6">
                        <c:v>2020 Q1</c:v>
                      </c:pt>
                      <c:pt idx="7">
                        <c:v>2020 Q2</c:v>
                      </c:pt>
                      <c:pt idx="8">
                        <c:v>2020 Q3</c:v>
                      </c:pt>
                      <c:pt idx="9">
                        <c:v>2021 Q1</c:v>
                      </c:pt>
                      <c:pt idx="10">
                        <c:v>2021 Q2</c:v>
                      </c:pt>
                      <c:pt idx="11">
                        <c:v>2021 Q3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HAS!$C$21:$N$21</c15:sqref>
                        </c15:formulaRef>
                      </c:ext>
                    </c:extLst>
                    <c:numCache>
                      <c:formatCode>0%</c:formatCode>
                      <c:ptCount val="12"/>
                      <c:pt idx="0">
                        <c:v>0.06</c:v>
                      </c:pt>
                      <c:pt idx="1">
                        <c:v>7.0000000000000007E-2</c:v>
                      </c:pt>
                      <c:pt idx="2">
                        <c:v>0.08</c:v>
                      </c:pt>
                      <c:pt idx="3">
                        <c:v>0.08</c:v>
                      </c:pt>
                      <c:pt idx="4">
                        <c:v>0.09</c:v>
                      </c:pt>
                      <c:pt idx="5">
                        <c:v>0.1</c:v>
                      </c:pt>
                      <c:pt idx="6">
                        <c:v>0.1</c:v>
                      </c:pt>
                      <c:pt idx="7">
                        <c:v>0.09</c:v>
                      </c:pt>
                      <c:pt idx="8">
                        <c:v>0.09</c:v>
                      </c:pt>
                      <c:pt idx="9">
                        <c:v>0.09</c:v>
                      </c:pt>
                      <c:pt idx="10">
                        <c:v>0.13</c:v>
                      </c:pt>
                      <c:pt idx="11">
                        <c:v>0.18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32-7486-4E45-9CA9-A48F828E5718}"/>
                  </c:ext>
                </c:extLst>
              </c15:ser>
            </c15:filteredLineSeries>
            <c15:filteredLineSeries>
              <c15:ser>
                <c:idx val="16"/>
                <c:order val="1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HAS!$B$22</c15:sqref>
                        </c15:formulaRef>
                      </c:ext>
                    </c:extLst>
                    <c:strCache>
                      <c:ptCount val="1"/>
                      <c:pt idx="0">
                        <c:v>DISTRITO FEDERAL</c:v>
                      </c:pt>
                    </c:strCache>
                  </c:strRef>
                </c:tx>
                <c:spPr>
                  <a:ln w="22225" cap="rnd" cmpd="sng" algn="ctr">
                    <a:solidFill>
                      <a:schemeClr val="accent5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HAS!$C$5:$N$5</c15:sqref>
                        </c15:formulaRef>
                      </c:ext>
                    </c:extLst>
                    <c:strCache>
                      <c:ptCount val="12"/>
                      <c:pt idx="0">
                        <c:v>2018 Q1</c:v>
                      </c:pt>
                      <c:pt idx="1">
                        <c:v>2018 Q2</c:v>
                      </c:pt>
                      <c:pt idx="2">
                        <c:v>2018 Q3</c:v>
                      </c:pt>
                      <c:pt idx="3">
                        <c:v>2019 Q1</c:v>
                      </c:pt>
                      <c:pt idx="4">
                        <c:v>2019 Q2</c:v>
                      </c:pt>
                      <c:pt idx="5">
                        <c:v>2019 Q3</c:v>
                      </c:pt>
                      <c:pt idx="6">
                        <c:v>2020 Q1</c:v>
                      </c:pt>
                      <c:pt idx="7">
                        <c:v>2020 Q2</c:v>
                      </c:pt>
                      <c:pt idx="8">
                        <c:v>2020 Q3</c:v>
                      </c:pt>
                      <c:pt idx="9">
                        <c:v>2021 Q1</c:v>
                      </c:pt>
                      <c:pt idx="10">
                        <c:v>2021 Q2</c:v>
                      </c:pt>
                      <c:pt idx="11">
                        <c:v>2021 Q3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HAS!$C$22:$N$22</c15:sqref>
                        </c15:formulaRef>
                      </c:ext>
                    </c:extLst>
                    <c:numCache>
                      <c:formatCode>0%</c:formatCode>
                      <c:ptCount val="12"/>
                      <c:pt idx="0">
                        <c:v>0</c:v>
                      </c:pt>
                      <c:pt idx="1">
                        <c:v>0.02</c:v>
                      </c:pt>
                      <c:pt idx="2">
                        <c:v>0.04</c:v>
                      </c:pt>
                      <c:pt idx="3">
                        <c:v>7.0000000000000007E-2</c:v>
                      </c:pt>
                      <c:pt idx="4">
                        <c:v>0.08</c:v>
                      </c:pt>
                      <c:pt idx="5">
                        <c:v>0.09</c:v>
                      </c:pt>
                      <c:pt idx="6">
                        <c:v>7.0000000000000007E-2</c:v>
                      </c:pt>
                      <c:pt idx="7">
                        <c:v>0.06</c:v>
                      </c:pt>
                      <c:pt idx="8">
                        <c:v>0.06</c:v>
                      </c:pt>
                      <c:pt idx="9">
                        <c:v>0.06</c:v>
                      </c:pt>
                      <c:pt idx="10">
                        <c:v>7.0000000000000007E-2</c:v>
                      </c:pt>
                      <c:pt idx="11">
                        <c:v>7.0000000000000007E-2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33-7486-4E45-9CA9-A48F828E5718}"/>
                  </c:ext>
                </c:extLst>
              </c15:ser>
            </c15:filteredLineSeries>
            <c15:filteredLineSeries>
              <c15:ser>
                <c:idx val="17"/>
                <c:order val="1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HAS!$B$23</c15:sqref>
                        </c15:formulaRef>
                      </c:ext>
                    </c:extLst>
                    <c:strCache>
                      <c:ptCount val="1"/>
                      <c:pt idx="0">
                        <c:v>RORAIMA</c:v>
                      </c:pt>
                    </c:strCache>
                  </c:strRef>
                </c:tx>
                <c:spPr>
                  <a:ln w="22225" cap="rnd" cmpd="sng" algn="ctr">
                    <a:solidFill>
                      <a:schemeClr val="accent6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HAS!$C$5:$N$5</c15:sqref>
                        </c15:formulaRef>
                      </c:ext>
                    </c:extLst>
                    <c:strCache>
                      <c:ptCount val="12"/>
                      <c:pt idx="0">
                        <c:v>2018 Q1</c:v>
                      </c:pt>
                      <c:pt idx="1">
                        <c:v>2018 Q2</c:v>
                      </c:pt>
                      <c:pt idx="2">
                        <c:v>2018 Q3</c:v>
                      </c:pt>
                      <c:pt idx="3">
                        <c:v>2019 Q1</c:v>
                      </c:pt>
                      <c:pt idx="4">
                        <c:v>2019 Q2</c:v>
                      </c:pt>
                      <c:pt idx="5">
                        <c:v>2019 Q3</c:v>
                      </c:pt>
                      <c:pt idx="6">
                        <c:v>2020 Q1</c:v>
                      </c:pt>
                      <c:pt idx="7">
                        <c:v>2020 Q2</c:v>
                      </c:pt>
                      <c:pt idx="8">
                        <c:v>2020 Q3</c:v>
                      </c:pt>
                      <c:pt idx="9">
                        <c:v>2021 Q1</c:v>
                      </c:pt>
                      <c:pt idx="10">
                        <c:v>2021 Q2</c:v>
                      </c:pt>
                      <c:pt idx="11">
                        <c:v>2021 Q3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HAS!$C$23:$N$23</c15:sqref>
                        </c15:formulaRef>
                      </c:ext>
                    </c:extLst>
                    <c:numCache>
                      <c:formatCode>0%</c:formatCode>
                      <c:ptCount val="12"/>
                      <c:pt idx="0">
                        <c:v>0.03</c:v>
                      </c:pt>
                      <c:pt idx="1">
                        <c:v>0.01</c:v>
                      </c:pt>
                      <c:pt idx="2">
                        <c:v>0.01</c:v>
                      </c:pt>
                      <c:pt idx="3">
                        <c:v>0.01</c:v>
                      </c:pt>
                      <c:pt idx="4">
                        <c:v>0.05</c:v>
                      </c:pt>
                      <c:pt idx="5">
                        <c:v>0.06</c:v>
                      </c:pt>
                      <c:pt idx="6">
                        <c:v>0.06</c:v>
                      </c:pt>
                      <c:pt idx="7">
                        <c:v>0.06</c:v>
                      </c:pt>
                      <c:pt idx="8">
                        <c:v>0.06</c:v>
                      </c:pt>
                      <c:pt idx="9">
                        <c:v>0.09</c:v>
                      </c:pt>
                      <c:pt idx="10">
                        <c:v>0.11</c:v>
                      </c:pt>
                      <c:pt idx="11">
                        <c:v>0.13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34-7486-4E45-9CA9-A48F828E5718}"/>
                  </c:ext>
                </c:extLst>
              </c15:ser>
            </c15:filteredLineSeries>
            <c15:filteredLineSeries>
              <c15:ser>
                <c:idx val="18"/>
                <c:order val="1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HAS!$B$24</c15:sqref>
                        </c15:formulaRef>
                      </c:ext>
                    </c:extLst>
                    <c:strCache>
                      <c:ptCount val="1"/>
                      <c:pt idx="0">
                        <c:v>CEARÁ</c:v>
                      </c:pt>
                    </c:strCache>
                  </c:strRef>
                </c:tx>
                <c:spPr>
                  <a:ln w="22225" cap="rnd" cmpd="sng" algn="ctr">
                    <a:solidFill>
                      <a:schemeClr val="accent1">
                        <a:lumMod val="8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HAS!$C$5:$N$5</c15:sqref>
                        </c15:formulaRef>
                      </c:ext>
                    </c:extLst>
                    <c:strCache>
                      <c:ptCount val="12"/>
                      <c:pt idx="0">
                        <c:v>2018 Q1</c:v>
                      </c:pt>
                      <c:pt idx="1">
                        <c:v>2018 Q2</c:v>
                      </c:pt>
                      <c:pt idx="2">
                        <c:v>2018 Q3</c:v>
                      </c:pt>
                      <c:pt idx="3">
                        <c:v>2019 Q1</c:v>
                      </c:pt>
                      <c:pt idx="4">
                        <c:v>2019 Q2</c:v>
                      </c:pt>
                      <c:pt idx="5">
                        <c:v>2019 Q3</c:v>
                      </c:pt>
                      <c:pt idx="6">
                        <c:v>2020 Q1</c:v>
                      </c:pt>
                      <c:pt idx="7">
                        <c:v>2020 Q2</c:v>
                      </c:pt>
                      <c:pt idx="8">
                        <c:v>2020 Q3</c:v>
                      </c:pt>
                      <c:pt idx="9">
                        <c:v>2021 Q1</c:v>
                      </c:pt>
                      <c:pt idx="10">
                        <c:v>2021 Q2</c:v>
                      </c:pt>
                      <c:pt idx="11">
                        <c:v>2021 Q3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HAS!$C$24:$N$24</c15:sqref>
                        </c15:formulaRef>
                      </c:ext>
                    </c:extLst>
                    <c:numCache>
                      <c:formatCode>0%</c:formatCode>
                      <c:ptCount val="12"/>
                      <c:pt idx="0">
                        <c:v>0</c:v>
                      </c:pt>
                      <c:pt idx="1">
                        <c:v>0.01</c:v>
                      </c:pt>
                      <c:pt idx="2">
                        <c:v>0.01</c:v>
                      </c:pt>
                      <c:pt idx="3">
                        <c:v>0.01</c:v>
                      </c:pt>
                      <c:pt idx="4">
                        <c:v>0.01</c:v>
                      </c:pt>
                      <c:pt idx="5">
                        <c:v>0.01</c:v>
                      </c:pt>
                      <c:pt idx="6">
                        <c:v>0.01</c:v>
                      </c:pt>
                      <c:pt idx="7">
                        <c:v>0.03</c:v>
                      </c:pt>
                      <c:pt idx="8">
                        <c:v>0.06</c:v>
                      </c:pt>
                      <c:pt idx="9">
                        <c:v>0.09</c:v>
                      </c:pt>
                      <c:pt idx="10">
                        <c:v>0.14000000000000001</c:v>
                      </c:pt>
                      <c:pt idx="11">
                        <c:v>0.18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35-7486-4E45-9CA9-A48F828E5718}"/>
                  </c:ext>
                </c:extLst>
              </c15:ser>
            </c15:filteredLineSeries>
            <c15:filteredLineSeries>
              <c15:ser>
                <c:idx val="19"/>
                <c:order val="1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HAS!$B$25</c15:sqref>
                        </c15:formulaRef>
                      </c:ext>
                    </c:extLst>
                    <c:strCache>
                      <c:ptCount val="1"/>
                      <c:pt idx="0">
                        <c:v>PIAUÍ</c:v>
                      </c:pt>
                    </c:strCache>
                  </c:strRef>
                </c:tx>
                <c:spPr>
                  <a:ln w="22225" cap="rnd" cmpd="sng" algn="ctr">
                    <a:solidFill>
                      <a:schemeClr val="accent2">
                        <a:lumMod val="8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HAS!$C$5:$N$5</c15:sqref>
                        </c15:formulaRef>
                      </c:ext>
                    </c:extLst>
                    <c:strCache>
                      <c:ptCount val="12"/>
                      <c:pt idx="0">
                        <c:v>2018 Q1</c:v>
                      </c:pt>
                      <c:pt idx="1">
                        <c:v>2018 Q2</c:v>
                      </c:pt>
                      <c:pt idx="2">
                        <c:v>2018 Q3</c:v>
                      </c:pt>
                      <c:pt idx="3">
                        <c:v>2019 Q1</c:v>
                      </c:pt>
                      <c:pt idx="4">
                        <c:v>2019 Q2</c:v>
                      </c:pt>
                      <c:pt idx="5">
                        <c:v>2019 Q3</c:v>
                      </c:pt>
                      <c:pt idx="6">
                        <c:v>2020 Q1</c:v>
                      </c:pt>
                      <c:pt idx="7">
                        <c:v>2020 Q2</c:v>
                      </c:pt>
                      <c:pt idx="8">
                        <c:v>2020 Q3</c:v>
                      </c:pt>
                      <c:pt idx="9">
                        <c:v>2021 Q1</c:v>
                      </c:pt>
                      <c:pt idx="10">
                        <c:v>2021 Q2</c:v>
                      </c:pt>
                      <c:pt idx="11">
                        <c:v>2021 Q3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HAS!$C$25:$N$25</c15:sqref>
                        </c15:formulaRef>
                      </c:ext>
                    </c:extLst>
                    <c:numCache>
                      <c:formatCode>0%</c:formatCode>
                      <c:ptCount val="12"/>
                      <c:pt idx="0">
                        <c:v>0.03</c:v>
                      </c:pt>
                      <c:pt idx="1">
                        <c:v>0.05</c:v>
                      </c:pt>
                      <c:pt idx="2">
                        <c:v>0.05</c:v>
                      </c:pt>
                      <c:pt idx="3">
                        <c:v>0.06</c:v>
                      </c:pt>
                      <c:pt idx="4">
                        <c:v>0.06</c:v>
                      </c:pt>
                      <c:pt idx="5">
                        <c:v>7.0000000000000007E-2</c:v>
                      </c:pt>
                      <c:pt idx="6">
                        <c:v>0.06</c:v>
                      </c:pt>
                      <c:pt idx="7">
                        <c:v>0.06</c:v>
                      </c:pt>
                      <c:pt idx="8">
                        <c:v>7.0000000000000007E-2</c:v>
                      </c:pt>
                      <c:pt idx="9">
                        <c:v>0.09</c:v>
                      </c:pt>
                      <c:pt idx="10">
                        <c:v>0.13</c:v>
                      </c:pt>
                      <c:pt idx="11">
                        <c:v>0.17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36-7486-4E45-9CA9-A48F828E5718}"/>
                  </c:ext>
                </c:extLst>
              </c15:ser>
            </c15:filteredLineSeries>
            <c15:filteredLineSeries>
              <c15:ser>
                <c:idx val="20"/>
                <c:order val="2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HAS!$B$26</c15:sqref>
                        </c15:formulaRef>
                      </c:ext>
                    </c:extLst>
                    <c:strCache>
                      <c:ptCount val="1"/>
                      <c:pt idx="0">
                        <c:v>AMAPÁ</c:v>
                      </c:pt>
                    </c:strCache>
                  </c:strRef>
                </c:tx>
                <c:spPr>
                  <a:ln w="22225" cap="rnd" cmpd="sng" algn="ctr">
                    <a:solidFill>
                      <a:schemeClr val="accent3">
                        <a:lumMod val="8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HAS!$C$5:$N$5</c15:sqref>
                        </c15:formulaRef>
                      </c:ext>
                    </c:extLst>
                    <c:strCache>
                      <c:ptCount val="12"/>
                      <c:pt idx="0">
                        <c:v>2018 Q1</c:v>
                      </c:pt>
                      <c:pt idx="1">
                        <c:v>2018 Q2</c:v>
                      </c:pt>
                      <c:pt idx="2">
                        <c:v>2018 Q3</c:v>
                      </c:pt>
                      <c:pt idx="3">
                        <c:v>2019 Q1</c:v>
                      </c:pt>
                      <c:pt idx="4">
                        <c:v>2019 Q2</c:v>
                      </c:pt>
                      <c:pt idx="5">
                        <c:v>2019 Q3</c:v>
                      </c:pt>
                      <c:pt idx="6">
                        <c:v>2020 Q1</c:v>
                      </c:pt>
                      <c:pt idx="7">
                        <c:v>2020 Q2</c:v>
                      </c:pt>
                      <c:pt idx="8">
                        <c:v>2020 Q3</c:v>
                      </c:pt>
                      <c:pt idx="9">
                        <c:v>2021 Q1</c:v>
                      </c:pt>
                      <c:pt idx="10">
                        <c:v>2021 Q2</c:v>
                      </c:pt>
                      <c:pt idx="11">
                        <c:v>2021 Q3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HAS!$C$26:$N$26</c15:sqref>
                        </c15:formulaRef>
                      </c:ext>
                    </c:extLst>
                    <c:numCache>
                      <c:formatCode>0%</c:formatCode>
                      <c:ptCount val="12"/>
                      <c:pt idx="0">
                        <c:v>0</c:v>
                      </c:pt>
                      <c:pt idx="1">
                        <c:v>0</c:v>
                      </c:pt>
                      <c:pt idx="2">
                        <c:v>0</c:v>
                      </c:pt>
                      <c:pt idx="3">
                        <c:v>0</c:v>
                      </c:pt>
                      <c:pt idx="4">
                        <c:v>0</c:v>
                      </c:pt>
                      <c:pt idx="5">
                        <c:v>0</c:v>
                      </c:pt>
                      <c:pt idx="6">
                        <c:v>0</c:v>
                      </c:pt>
                      <c:pt idx="7">
                        <c:v>0.01</c:v>
                      </c:pt>
                      <c:pt idx="8">
                        <c:v>0.02</c:v>
                      </c:pt>
                      <c:pt idx="9">
                        <c:v>0.03</c:v>
                      </c:pt>
                      <c:pt idx="10">
                        <c:v>0.05</c:v>
                      </c:pt>
                      <c:pt idx="11">
                        <c:v>7.0000000000000007E-2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37-7486-4E45-9CA9-A48F828E5718}"/>
                  </c:ext>
                </c:extLst>
              </c15:ser>
            </c15:filteredLineSeries>
            <c15:filteredLineSeries>
              <c15:ser>
                <c:idx val="21"/>
                <c:order val="2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HAS!$B$27</c15:sqref>
                        </c15:formulaRef>
                      </c:ext>
                    </c:extLst>
                    <c:strCache>
                      <c:ptCount val="1"/>
                      <c:pt idx="0">
                        <c:v>MATO GROSSO DO SUL</c:v>
                      </c:pt>
                    </c:strCache>
                  </c:strRef>
                </c:tx>
                <c:spPr>
                  <a:ln w="22225" cap="rnd" cmpd="sng" algn="ctr">
                    <a:solidFill>
                      <a:schemeClr val="accent4">
                        <a:lumMod val="8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HAS!$C$5:$N$5</c15:sqref>
                        </c15:formulaRef>
                      </c:ext>
                    </c:extLst>
                    <c:strCache>
                      <c:ptCount val="12"/>
                      <c:pt idx="0">
                        <c:v>2018 Q1</c:v>
                      </c:pt>
                      <c:pt idx="1">
                        <c:v>2018 Q2</c:v>
                      </c:pt>
                      <c:pt idx="2">
                        <c:v>2018 Q3</c:v>
                      </c:pt>
                      <c:pt idx="3">
                        <c:v>2019 Q1</c:v>
                      </c:pt>
                      <c:pt idx="4">
                        <c:v>2019 Q2</c:v>
                      </c:pt>
                      <c:pt idx="5">
                        <c:v>2019 Q3</c:v>
                      </c:pt>
                      <c:pt idx="6">
                        <c:v>2020 Q1</c:v>
                      </c:pt>
                      <c:pt idx="7">
                        <c:v>2020 Q2</c:v>
                      </c:pt>
                      <c:pt idx="8">
                        <c:v>2020 Q3</c:v>
                      </c:pt>
                      <c:pt idx="9">
                        <c:v>2021 Q1</c:v>
                      </c:pt>
                      <c:pt idx="10">
                        <c:v>2021 Q2</c:v>
                      </c:pt>
                      <c:pt idx="11">
                        <c:v>2021 Q3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HAS!$C$27:$N$27</c15:sqref>
                        </c15:formulaRef>
                      </c:ext>
                    </c:extLst>
                    <c:numCache>
                      <c:formatCode>0%</c:formatCode>
                      <c:ptCount val="12"/>
                      <c:pt idx="0">
                        <c:v>0.03</c:v>
                      </c:pt>
                      <c:pt idx="1">
                        <c:v>0.04</c:v>
                      </c:pt>
                      <c:pt idx="2">
                        <c:v>0.04</c:v>
                      </c:pt>
                      <c:pt idx="3">
                        <c:v>0.05</c:v>
                      </c:pt>
                      <c:pt idx="4">
                        <c:v>0.06</c:v>
                      </c:pt>
                      <c:pt idx="5">
                        <c:v>0.06</c:v>
                      </c:pt>
                      <c:pt idx="6">
                        <c:v>0.06</c:v>
                      </c:pt>
                      <c:pt idx="7">
                        <c:v>0.06</c:v>
                      </c:pt>
                      <c:pt idx="8">
                        <c:v>7.0000000000000007E-2</c:v>
                      </c:pt>
                      <c:pt idx="9">
                        <c:v>0.1</c:v>
                      </c:pt>
                      <c:pt idx="10">
                        <c:v>0.12</c:v>
                      </c:pt>
                      <c:pt idx="11">
                        <c:v>0.14000000000000001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38-7486-4E45-9CA9-A48F828E5718}"/>
                  </c:ext>
                </c:extLst>
              </c15:ser>
            </c15:filteredLineSeries>
            <c15:filteredLineSeries>
              <c15:ser>
                <c:idx val="22"/>
                <c:order val="2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HAS!$B$28</c15:sqref>
                        </c15:formulaRef>
                      </c:ext>
                    </c:extLst>
                    <c:strCache>
                      <c:ptCount val="1"/>
                      <c:pt idx="0">
                        <c:v>AMAZONAS</c:v>
                      </c:pt>
                    </c:strCache>
                  </c:strRef>
                </c:tx>
                <c:spPr>
                  <a:ln w="22225" cap="rnd" cmpd="sng" algn="ctr">
                    <a:solidFill>
                      <a:schemeClr val="accent5">
                        <a:lumMod val="8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HAS!$C$5:$N$5</c15:sqref>
                        </c15:formulaRef>
                      </c:ext>
                    </c:extLst>
                    <c:strCache>
                      <c:ptCount val="12"/>
                      <c:pt idx="0">
                        <c:v>2018 Q1</c:v>
                      </c:pt>
                      <c:pt idx="1">
                        <c:v>2018 Q2</c:v>
                      </c:pt>
                      <c:pt idx="2">
                        <c:v>2018 Q3</c:v>
                      </c:pt>
                      <c:pt idx="3">
                        <c:v>2019 Q1</c:v>
                      </c:pt>
                      <c:pt idx="4">
                        <c:v>2019 Q2</c:v>
                      </c:pt>
                      <c:pt idx="5">
                        <c:v>2019 Q3</c:v>
                      </c:pt>
                      <c:pt idx="6">
                        <c:v>2020 Q1</c:v>
                      </c:pt>
                      <c:pt idx="7">
                        <c:v>2020 Q2</c:v>
                      </c:pt>
                      <c:pt idx="8">
                        <c:v>2020 Q3</c:v>
                      </c:pt>
                      <c:pt idx="9">
                        <c:v>2021 Q1</c:v>
                      </c:pt>
                      <c:pt idx="10">
                        <c:v>2021 Q2</c:v>
                      </c:pt>
                      <c:pt idx="11">
                        <c:v>2021 Q3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HAS!$C$28:$N$28</c15:sqref>
                        </c15:formulaRef>
                      </c:ext>
                    </c:extLst>
                    <c:numCache>
                      <c:formatCode>0%</c:formatCode>
                      <c:ptCount val="12"/>
                      <c:pt idx="0">
                        <c:v>0.01</c:v>
                      </c:pt>
                      <c:pt idx="1">
                        <c:v>0.01</c:v>
                      </c:pt>
                      <c:pt idx="2">
                        <c:v>0.01</c:v>
                      </c:pt>
                      <c:pt idx="3">
                        <c:v>0.02</c:v>
                      </c:pt>
                      <c:pt idx="4">
                        <c:v>0.04</c:v>
                      </c:pt>
                      <c:pt idx="5">
                        <c:v>0.05</c:v>
                      </c:pt>
                      <c:pt idx="6">
                        <c:v>0.06</c:v>
                      </c:pt>
                      <c:pt idx="7">
                        <c:v>7.0000000000000007E-2</c:v>
                      </c:pt>
                      <c:pt idx="8">
                        <c:v>0.1</c:v>
                      </c:pt>
                      <c:pt idx="9">
                        <c:v>0.16</c:v>
                      </c:pt>
                      <c:pt idx="10">
                        <c:v>0.16</c:v>
                      </c:pt>
                      <c:pt idx="11">
                        <c:v>0.2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39-7486-4E45-9CA9-A48F828E5718}"/>
                  </c:ext>
                </c:extLst>
              </c15:ser>
            </c15:filteredLineSeries>
            <c15:filteredLineSeries>
              <c15:ser>
                <c:idx val="23"/>
                <c:order val="2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HAS!$B$29</c15:sqref>
                        </c15:formulaRef>
                      </c:ext>
                    </c:extLst>
                    <c:strCache>
                      <c:ptCount val="1"/>
                      <c:pt idx="0">
                        <c:v>MINAS GERAIS</c:v>
                      </c:pt>
                    </c:strCache>
                  </c:strRef>
                </c:tx>
                <c:spPr>
                  <a:ln w="22225" cap="rnd" cmpd="sng" algn="ctr">
                    <a:solidFill>
                      <a:schemeClr val="accent6">
                        <a:lumMod val="8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HAS!$C$5:$N$5</c15:sqref>
                        </c15:formulaRef>
                      </c:ext>
                    </c:extLst>
                    <c:strCache>
                      <c:ptCount val="12"/>
                      <c:pt idx="0">
                        <c:v>2018 Q1</c:v>
                      </c:pt>
                      <c:pt idx="1">
                        <c:v>2018 Q2</c:v>
                      </c:pt>
                      <c:pt idx="2">
                        <c:v>2018 Q3</c:v>
                      </c:pt>
                      <c:pt idx="3">
                        <c:v>2019 Q1</c:v>
                      </c:pt>
                      <c:pt idx="4">
                        <c:v>2019 Q2</c:v>
                      </c:pt>
                      <c:pt idx="5">
                        <c:v>2019 Q3</c:v>
                      </c:pt>
                      <c:pt idx="6">
                        <c:v>2020 Q1</c:v>
                      </c:pt>
                      <c:pt idx="7">
                        <c:v>2020 Q2</c:v>
                      </c:pt>
                      <c:pt idx="8">
                        <c:v>2020 Q3</c:v>
                      </c:pt>
                      <c:pt idx="9">
                        <c:v>2021 Q1</c:v>
                      </c:pt>
                      <c:pt idx="10">
                        <c:v>2021 Q2</c:v>
                      </c:pt>
                      <c:pt idx="11">
                        <c:v>2021 Q3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HAS!$C$29:$N$29</c15:sqref>
                        </c15:formulaRef>
                      </c:ext>
                    </c:extLst>
                    <c:numCache>
                      <c:formatCode>0%</c:formatCode>
                      <c:ptCount val="12"/>
                      <c:pt idx="0">
                        <c:v>0.02</c:v>
                      </c:pt>
                      <c:pt idx="1">
                        <c:v>0.02</c:v>
                      </c:pt>
                      <c:pt idx="2">
                        <c:v>0.02</c:v>
                      </c:pt>
                      <c:pt idx="3">
                        <c:v>0.02</c:v>
                      </c:pt>
                      <c:pt idx="4">
                        <c:v>0.03</c:v>
                      </c:pt>
                      <c:pt idx="5">
                        <c:v>0.03</c:v>
                      </c:pt>
                      <c:pt idx="6">
                        <c:v>0.03</c:v>
                      </c:pt>
                      <c:pt idx="7">
                        <c:v>0.03</c:v>
                      </c:pt>
                      <c:pt idx="8">
                        <c:v>0.04</c:v>
                      </c:pt>
                      <c:pt idx="9">
                        <c:v>0.06</c:v>
                      </c:pt>
                      <c:pt idx="10">
                        <c:v>0.08</c:v>
                      </c:pt>
                      <c:pt idx="11">
                        <c:v>0.11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3A-7486-4E45-9CA9-A48F828E5718}"/>
                  </c:ext>
                </c:extLst>
              </c15:ser>
            </c15:filteredLineSeries>
            <c15:filteredLineSeries>
              <c15:ser>
                <c:idx val="24"/>
                <c:order val="2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HAS!$B$30</c15:sqref>
                        </c15:formulaRef>
                      </c:ext>
                    </c:extLst>
                    <c:strCache>
                      <c:ptCount val="1"/>
                      <c:pt idx="0">
                        <c:v>RIO DE JANEIRO</c:v>
                      </c:pt>
                    </c:strCache>
                  </c:strRef>
                </c:tx>
                <c:spPr>
                  <a:ln w="22225" cap="rnd" cmpd="sng" algn="ctr">
                    <a:solidFill>
                      <a:schemeClr val="accent1">
                        <a:lumMod val="60000"/>
                        <a:lumOff val="4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HAS!$C$5:$N$5</c15:sqref>
                        </c15:formulaRef>
                      </c:ext>
                    </c:extLst>
                    <c:strCache>
                      <c:ptCount val="12"/>
                      <c:pt idx="0">
                        <c:v>2018 Q1</c:v>
                      </c:pt>
                      <c:pt idx="1">
                        <c:v>2018 Q2</c:v>
                      </c:pt>
                      <c:pt idx="2">
                        <c:v>2018 Q3</c:v>
                      </c:pt>
                      <c:pt idx="3">
                        <c:v>2019 Q1</c:v>
                      </c:pt>
                      <c:pt idx="4">
                        <c:v>2019 Q2</c:v>
                      </c:pt>
                      <c:pt idx="5">
                        <c:v>2019 Q3</c:v>
                      </c:pt>
                      <c:pt idx="6">
                        <c:v>2020 Q1</c:v>
                      </c:pt>
                      <c:pt idx="7">
                        <c:v>2020 Q2</c:v>
                      </c:pt>
                      <c:pt idx="8">
                        <c:v>2020 Q3</c:v>
                      </c:pt>
                      <c:pt idx="9">
                        <c:v>2021 Q1</c:v>
                      </c:pt>
                      <c:pt idx="10">
                        <c:v>2021 Q2</c:v>
                      </c:pt>
                      <c:pt idx="11">
                        <c:v>2021 Q3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HAS!$C$30:$N$30</c15:sqref>
                        </c15:formulaRef>
                      </c:ext>
                    </c:extLst>
                    <c:numCache>
                      <c:formatCode>0%</c:formatCode>
                      <c:ptCount val="12"/>
                      <c:pt idx="0">
                        <c:v>0.01</c:v>
                      </c:pt>
                      <c:pt idx="1">
                        <c:v>0.01</c:v>
                      </c:pt>
                      <c:pt idx="2">
                        <c:v>0.01</c:v>
                      </c:pt>
                      <c:pt idx="3">
                        <c:v>0.01</c:v>
                      </c:pt>
                      <c:pt idx="4">
                        <c:v>0.02</c:v>
                      </c:pt>
                      <c:pt idx="5">
                        <c:v>0.02</c:v>
                      </c:pt>
                      <c:pt idx="6">
                        <c:v>0.02</c:v>
                      </c:pt>
                      <c:pt idx="7">
                        <c:v>0.02</c:v>
                      </c:pt>
                      <c:pt idx="8">
                        <c:v>0.02</c:v>
                      </c:pt>
                      <c:pt idx="9">
                        <c:v>0.04</c:v>
                      </c:pt>
                      <c:pt idx="10">
                        <c:v>0.04</c:v>
                      </c:pt>
                      <c:pt idx="11">
                        <c:v>0.05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3B-7486-4E45-9CA9-A48F828E5718}"/>
                  </c:ext>
                </c:extLst>
              </c15:ser>
            </c15:filteredLineSeries>
            <c15:filteredLineSeries>
              <c15:ser>
                <c:idx val="25"/>
                <c:order val="2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HAS!$B$31</c15:sqref>
                        </c15:formulaRef>
                      </c:ext>
                    </c:extLst>
                    <c:strCache>
                      <c:ptCount val="1"/>
                      <c:pt idx="0">
                        <c:v>ACRE</c:v>
                      </c:pt>
                    </c:strCache>
                  </c:strRef>
                </c:tx>
                <c:spPr>
                  <a:ln w="22225" cap="rnd" cmpd="sng" algn="ctr">
                    <a:solidFill>
                      <a:schemeClr val="accent2">
                        <a:lumMod val="60000"/>
                        <a:lumOff val="4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HAS!$C$5:$N$5</c15:sqref>
                        </c15:formulaRef>
                      </c:ext>
                    </c:extLst>
                    <c:strCache>
                      <c:ptCount val="12"/>
                      <c:pt idx="0">
                        <c:v>2018 Q1</c:v>
                      </c:pt>
                      <c:pt idx="1">
                        <c:v>2018 Q2</c:v>
                      </c:pt>
                      <c:pt idx="2">
                        <c:v>2018 Q3</c:v>
                      </c:pt>
                      <c:pt idx="3">
                        <c:v>2019 Q1</c:v>
                      </c:pt>
                      <c:pt idx="4">
                        <c:v>2019 Q2</c:v>
                      </c:pt>
                      <c:pt idx="5">
                        <c:v>2019 Q3</c:v>
                      </c:pt>
                      <c:pt idx="6">
                        <c:v>2020 Q1</c:v>
                      </c:pt>
                      <c:pt idx="7">
                        <c:v>2020 Q2</c:v>
                      </c:pt>
                      <c:pt idx="8">
                        <c:v>2020 Q3</c:v>
                      </c:pt>
                      <c:pt idx="9">
                        <c:v>2021 Q1</c:v>
                      </c:pt>
                      <c:pt idx="10">
                        <c:v>2021 Q2</c:v>
                      </c:pt>
                      <c:pt idx="11">
                        <c:v>2021 Q3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HAS!$C$31:$N$31</c15:sqref>
                        </c15:formulaRef>
                      </c:ext>
                    </c:extLst>
                    <c:numCache>
                      <c:formatCode>0%</c:formatCode>
                      <c:ptCount val="12"/>
                      <c:pt idx="0">
                        <c:v>0</c:v>
                      </c:pt>
                      <c:pt idx="1">
                        <c:v>0</c:v>
                      </c:pt>
                      <c:pt idx="2">
                        <c:v>0</c:v>
                      </c:pt>
                      <c:pt idx="3">
                        <c:v>0</c:v>
                      </c:pt>
                      <c:pt idx="4">
                        <c:v>0</c:v>
                      </c:pt>
                      <c:pt idx="5">
                        <c:v>0</c:v>
                      </c:pt>
                      <c:pt idx="6">
                        <c:v>0</c:v>
                      </c:pt>
                      <c:pt idx="7">
                        <c:v>0.01</c:v>
                      </c:pt>
                      <c:pt idx="8">
                        <c:v>0.02</c:v>
                      </c:pt>
                      <c:pt idx="9">
                        <c:v>0.03</c:v>
                      </c:pt>
                      <c:pt idx="10">
                        <c:v>0.05</c:v>
                      </c:pt>
                      <c:pt idx="11">
                        <c:v>7.0000000000000007E-2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3C-7486-4E45-9CA9-A48F828E5718}"/>
                  </c:ext>
                </c:extLst>
              </c15:ser>
            </c15:filteredLineSeries>
            <c15:filteredLineSeries>
              <c15:ser>
                <c:idx val="26"/>
                <c:order val="2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HAS!$B$32</c15:sqref>
                        </c15:formulaRef>
                      </c:ext>
                    </c:extLst>
                    <c:strCache>
                      <c:ptCount val="1"/>
                      <c:pt idx="0">
                        <c:v>PERNAMBUCO</c:v>
                      </c:pt>
                    </c:strCache>
                  </c:strRef>
                </c:tx>
                <c:spPr>
                  <a:ln w="57150" cap="rnd" cmpd="sng" algn="ctr">
                    <a:solidFill>
                      <a:schemeClr val="accent4">
                        <a:lumMod val="60000"/>
                        <a:lumOff val="4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dLbl>
                    <c:idx val="0"/>
                    <c:delete val="1"/>
                    <c:extLst xmlns:c15="http://schemas.microsoft.com/office/drawing/2012/chart">
                      <c:ext xmlns:c15="http://schemas.microsoft.com/office/drawing/2012/chart" uri="{CE6537A1-D6FC-4f65-9D91-7224C49458BB}"/>
                      <c:ext xmlns:c16="http://schemas.microsoft.com/office/drawing/2014/chart" uri="{C3380CC4-5D6E-409C-BE32-E72D297353CC}">
                        <c16:uniqueId val="{0000003D-7486-4E45-9CA9-A48F828E5718}"/>
                      </c:ext>
                    </c:extLst>
                  </c:dLbl>
                  <c:dLbl>
                    <c:idx val="1"/>
                    <c:delete val="1"/>
                    <c:extLst xmlns:c15="http://schemas.microsoft.com/office/drawing/2012/chart">
                      <c:ext xmlns:c15="http://schemas.microsoft.com/office/drawing/2012/chart" uri="{CE6537A1-D6FC-4f65-9D91-7224C49458BB}"/>
                      <c:ext xmlns:c16="http://schemas.microsoft.com/office/drawing/2014/chart" uri="{C3380CC4-5D6E-409C-BE32-E72D297353CC}">
                        <c16:uniqueId val="{0000003E-7486-4E45-9CA9-A48F828E5718}"/>
                      </c:ext>
                    </c:extLst>
                  </c:dLbl>
                  <c:dLbl>
                    <c:idx val="2"/>
                    <c:delete val="1"/>
                    <c:extLst xmlns:c15="http://schemas.microsoft.com/office/drawing/2012/chart">
                      <c:ext xmlns:c15="http://schemas.microsoft.com/office/drawing/2012/chart" uri="{CE6537A1-D6FC-4f65-9D91-7224C49458BB}"/>
                      <c:ext xmlns:c16="http://schemas.microsoft.com/office/drawing/2014/chart" uri="{C3380CC4-5D6E-409C-BE32-E72D297353CC}">
                        <c16:uniqueId val="{0000003F-7486-4E45-9CA9-A48F828E5718}"/>
                      </c:ext>
                    </c:extLst>
                  </c:dLbl>
                  <c:dLbl>
                    <c:idx val="3"/>
                    <c:delete val="1"/>
                    <c:extLst xmlns:c15="http://schemas.microsoft.com/office/drawing/2012/chart">
                      <c:ext xmlns:c15="http://schemas.microsoft.com/office/drawing/2012/chart" uri="{CE6537A1-D6FC-4f65-9D91-7224C49458BB}"/>
                      <c:ext xmlns:c16="http://schemas.microsoft.com/office/drawing/2014/chart" uri="{C3380CC4-5D6E-409C-BE32-E72D297353CC}">
                        <c16:uniqueId val="{00000040-7486-4E45-9CA9-A48F828E5718}"/>
                      </c:ext>
                    </c:extLst>
                  </c:dLbl>
                  <c:dLbl>
                    <c:idx val="4"/>
                    <c:delete val="1"/>
                    <c:extLst xmlns:c15="http://schemas.microsoft.com/office/drawing/2012/chart">
                      <c:ext xmlns:c15="http://schemas.microsoft.com/office/drawing/2012/chart" uri="{CE6537A1-D6FC-4f65-9D91-7224C49458BB}"/>
                      <c:ext xmlns:c16="http://schemas.microsoft.com/office/drawing/2014/chart" uri="{C3380CC4-5D6E-409C-BE32-E72D297353CC}">
                        <c16:uniqueId val="{00000041-7486-4E45-9CA9-A48F828E5718}"/>
                      </c:ext>
                    </c:extLst>
                  </c:dLbl>
                  <c:dLbl>
                    <c:idx val="5"/>
                    <c:delete val="1"/>
                    <c:extLst xmlns:c15="http://schemas.microsoft.com/office/drawing/2012/chart">
                      <c:ext xmlns:c15="http://schemas.microsoft.com/office/drawing/2012/chart" uri="{CE6537A1-D6FC-4f65-9D91-7224C49458BB}"/>
                      <c:ext xmlns:c16="http://schemas.microsoft.com/office/drawing/2014/chart" uri="{C3380CC4-5D6E-409C-BE32-E72D297353CC}">
                        <c16:uniqueId val="{00000042-7486-4E45-9CA9-A48F828E5718}"/>
                      </c:ext>
                    </c:extLst>
                  </c:dLbl>
                  <c:dLbl>
                    <c:idx val="6"/>
                    <c:delete val="1"/>
                    <c:extLst xmlns:c15="http://schemas.microsoft.com/office/drawing/2012/chart">
                      <c:ext xmlns:c15="http://schemas.microsoft.com/office/drawing/2012/chart" uri="{CE6537A1-D6FC-4f65-9D91-7224C49458BB}"/>
                      <c:ext xmlns:c16="http://schemas.microsoft.com/office/drawing/2014/chart" uri="{C3380CC4-5D6E-409C-BE32-E72D297353CC}">
                        <c16:uniqueId val="{00000043-7486-4E45-9CA9-A48F828E5718}"/>
                      </c:ext>
                    </c:extLst>
                  </c:dLbl>
                  <c:dLbl>
                    <c:idx val="7"/>
                    <c:delete val="1"/>
                    <c:extLst xmlns:c15="http://schemas.microsoft.com/office/drawing/2012/chart">
                      <c:ext xmlns:c15="http://schemas.microsoft.com/office/drawing/2012/chart" uri="{CE6537A1-D6FC-4f65-9D91-7224C49458BB}"/>
                      <c:ext xmlns:c16="http://schemas.microsoft.com/office/drawing/2014/chart" uri="{C3380CC4-5D6E-409C-BE32-E72D297353CC}">
                        <c16:uniqueId val="{00000044-7486-4E45-9CA9-A48F828E5718}"/>
                      </c:ext>
                    </c:extLst>
                  </c:dLbl>
                  <c:dLbl>
                    <c:idx val="8"/>
                    <c:delete val="1"/>
                    <c:extLst xmlns:c15="http://schemas.microsoft.com/office/drawing/2012/chart">
                      <c:ext xmlns:c15="http://schemas.microsoft.com/office/drawing/2012/chart" uri="{CE6537A1-D6FC-4f65-9D91-7224C49458BB}"/>
                      <c:ext xmlns:c16="http://schemas.microsoft.com/office/drawing/2014/chart" uri="{C3380CC4-5D6E-409C-BE32-E72D297353CC}">
                        <c16:uniqueId val="{00000045-7486-4E45-9CA9-A48F828E5718}"/>
                      </c:ext>
                    </c:extLst>
                  </c:dLbl>
                  <c:dLbl>
                    <c:idx val="9"/>
                    <c:delete val="1"/>
                    <c:extLst xmlns:c15="http://schemas.microsoft.com/office/drawing/2012/chart">
                      <c:ext xmlns:c15="http://schemas.microsoft.com/office/drawing/2012/chart" uri="{CE6537A1-D6FC-4f65-9D91-7224C49458BB}"/>
                      <c:ext xmlns:c16="http://schemas.microsoft.com/office/drawing/2014/chart" uri="{C3380CC4-5D6E-409C-BE32-E72D297353CC}">
                        <c16:uniqueId val="{00000046-7486-4E45-9CA9-A48F828E5718}"/>
                      </c:ext>
                    </c:extLst>
                  </c:dLbl>
                  <c:dLbl>
                    <c:idx val="10"/>
                    <c:delete val="1"/>
                    <c:extLst xmlns:c15="http://schemas.microsoft.com/office/drawing/2012/chart">
                      <c:ext xmlns:c15="http://schemas.microsoft.com/office/drawing/2012/chart" uri="{CE6537A1-D6FC-4f65-9D91-7224C49458BB}"/>
                      <c:ext xmlns:c16="http://schemas.microsoft.com/office/drawing/2014/chart" uri="{C3380CC4-5D6E-409C-BE32-E72D297353CC}">
                        <c16:uniqueId val="{00000047-7486-4E45-9CA9-A48F828E5718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dk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pt-BR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dk1">
                                <a:lumMod val="35000"/>
                                <a:lumOff val="65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HAS!$C$5:$N$5</c15:sqref>
                        </c15:formulaRef>
                      </c:ext>
                    </c:extLst>
                    <c:strCache>
                      <c:ptCount val="12"/>
                      <c:pt idx="0">
                        <c:v>2018 Q1</c:v>
                      </c:pt>
                      <c:pt idx="1">
                        <c:v>2018 Q2</c:v>
                      </c:pt>
                      <c:pt idx="2">
                        <c:v>2018 Q3</c:v>
                      </c:pt>
                      <c:pt idx="3">
                        <c:v>2019 Q1</c:v>
                      </c:pt>
                      <c:pt idx="4">
                        <c:v>2019 Q2</c:v>
                      </c:pt>
                      <c:pt idx="5">
                        <c:v>2019 Q3</c:v>
                      </c:pt>
                      <c:pt idx="6">
                        <c:v>2020 Q1</c:v>
                      </c:pt>
                      <c:pt idx="7">
                        <c:v>2020 Q2</c:v>
                      </c:pt>
                      <c:pt idx="8">
                        <c:v>2020 Q3</c:v>
                      </c:pt>
                      <c:pt idx="9">
                        <c:v>2021 Q1</c:v>
                      </c:pt>
                      <c:pt idx="10">
                        <c:v>2021 Q2</c:v>
                      </c:pt>
                      <c:pt idx="11">
                        <c:v>2021 Q3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HAS!$C$32:$N$32</c15:sqref>
                        </c15:formulaRef>
                      </c:ext>
                    </c:extLst>
                    <c:numCache>
                      <c:formatCode>0%</c:formatCode>
                      <c:ptCount val="12"/>
                      <c:pt idx="0">
                        <c:v>0.01</c:v>
                      </c:pt>
                      <c:pt idx="1">
                        <c:v>0.01</c:v>
                      </c:pt>
                      <c:pt idx="2">
                        <c:v>0.01</c:v>
                      </c:pt>
                      <c:pt idx="3">
                        <c:v>0.02</c:v>
                      </c:pt>
                      <c:pt idx="4">
                        <c:v>0.02</c:v>
                      </c:pt>
                      <c:pt idx="5">
                        <c:v>0.02</c:v>
                      </c:pt>
                      <c:pt idx="6">
                        <c:v>0.02</c:v>
                      </c:pt>
                      <c:pt idx="7">
                        <c:v>0.02</c:v>
                      </c:pt>
                      <c:pt idx="8">
                        <c:v>0.03</c:v>
                      </c:pt>
                      <c:pt idx="9">
                        <c:v>0.04</c:v>
                      </c:pt>
                      <c:pt idx="10">
                        <c:v>0.06</c:v>
                      </c:pt>
                      <c:pt idx="11">
                        <c:v>0.08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48-7486-4E45-9CA9-A48F828E5718}"/>
                  </c:ext>
                </c:extLst>
              </c15:ser>
            </c15:filteredLineSeries>
            <c15:filteredLineSeries>
              <c15:ser>
                <c:idx val="27"/>
                <c:order val="2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HAS!$B$33</c15:sqref>
                        </c15:formulaRef>
                      </c:ext>
                    </c:extLst>
                    <c:strCache>
                      <c:ptCount val="1"/>
                      <c:pt idx="0">
                        <c:v>ESPÍRITO SANTO</c:v>
                      </c:pt>
                    </c:strCache>
                  </c:strRef>
                </c:tx>
                <c:spPr>
                  <a:ln w="57150" cap="rnd" cmpd="sng" algn="ctr">
                    <a:solidFill>
                      <a:schemeClr val="accent4">
                        <a:lumMod val="60000"/>
                        <a:lumOff val="4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HAS!$C$5:$N$5</c15:sqref>
                        </c15:formulaRef>
                      </c:ext>
                    </c:extLst>
                    <c:strCache>
                      <c:ptCount val="12"/>
                      <c:pt idx="0">
                        <c:v>2018 Q1</c:v>
                      </c:pt>
                      <c:pt idx="1">
                        <c:v>2018 Q2</c:v>
                      </c:pt>
                      <c:pt idx="2">
                        <c:v>2018 Q3</c:v>
                      </c:pt>
                      <c:pt idx="3">
                        <c:v>2019 Q1</c:v>
                      </c:pt>
                      <c:pt idx="4">
                        <c:v>2019 Q2</c:v>
                      </c:pt>
                      <c:pt idx="5">
                        <c:v>2019 Q3</c:v>
                      </c:pt>
                      <c:pt idx="6">
                        <c:v>2020 Q1</c:v>
                      </c:pt>
                      <c:pt idx="7">
                        <c:v>2020 Q2</c:v>
                      </c:pt>
                      <c:pt idx="8">
                        <c:v>2020 Q3</c:v>
                      </c:pt>
                      <c:pt idx="9">
                        <c:v>2021 Q1</c:v>
                      </c:pt>
                      <c:pt idx="10">
                        <c:v>2021 Q2</c:v>
                      </c:pt>
                      <c:pt idx="11">
                        <c:v>2021 Q3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HAS!$C$33:$N$33</c15:sqref>
                        </c15:formulaRef>
                      </c:ext>
                    </c:extLst>
                    <c:numCache>
                      <c:formatCode>0%</c:formatCode>
                      <c:ptCount val="12"/>
                      <c:pt idx="0">
                        <c:v>0.01</c:v>
                      </c:pt>
                      <c:pt idx="1">
                        <c:v>0.02</c:v>
                      </c:pt>
                      <c:pt idx="2">
                        <c:v>0.03</c:v>
                      </c:pt>
                      <c:pt idx="3">
                        <c:v>0.02</c:v>
                      </c:pt>
                      <c:pt idx="4">
                        <c:v>0.03</c:v>
                      </c:pt>
                      <c:pt idx="5">
                        <c:v>0.03</c:v>
                      </c:pt>
                      <c:pt idx="6">
                        <c:v>0.03</c:v>
                      </c:pt>
                      <c:pt idx="7">
                        <c:v>0.02</c:v>
                      </c:pt>
                      <c:pt idx="8">
                        <c:v>0.03</c:v>
                      </c:pt>
                      <c:pt idx="9">
                        <c:v>0.05</c:v>
                      </c:pt>
                      <c:pt idx="10">
                        <c:v>0.08</c:v>
                      </c:pt>
                      <c:pt idx="11">
                        <c:v>0.13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49-7486-4E45-9CA9-A48F828E5718}"/>
                  </c:ext>
                </c:extLst>
              </c15:ser>
            </c15:filteredLineSeries>
          </c:ext>
        </c:extLst>
      </c:lineChart>
      <c:catAx>
        <c:axId val="187646062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spc="2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876457295"/>
        <c:crosses val="autoZero"/>
        <c:auto val="1"/>
        <c:lblAlgn val="ctr"/>
        <c:lblOffset val="100"/>
        <c:noMultiLvlLbl val="0"/>
      </c:catAx>
      <c:valAx>
        <c:axId val="1876457295"/>
        <c:scaling>
          <c:orientation val="minMax"/>
        </c:scaling>
        <c:delete val="0"/>
        <c:axPos val="l"/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spc="2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876460623"/>
        <c:crosses val="autoZero"/>
        <c:crossBetween val="between"/>
      </c:valAx>
      <c:spPr>
        <a:gradFill>
          <a:gsLst>
            <a:gs pos="100000">
              <a:schemeClr val="lt1">
                <a:lumMod val="95000"/>
              </a:schemeClr>
            </a:gs>
            <a:gs pos="0">
              <a:schemeClr val="lt1"/>
            </a:gs>
          </a:gsLst>
          <a:lin ang="5400000" scaled="0"/>
        </a:gradFill>
        <a:ln w="57150">
          <a:noFill/>
        </a:ln>
        <a:effectLst/>
      </c:spPr>
    </c:plotArea>
    <c:legend>
      <c:legendPos val="t"/>
      <c:layout>
        <c:manualLayout>
          <c:xMode val="edge"/>
          <c:yMode val="edge"/>
          <c:x val="0.42809958183139318"/>
          <c:y val="0.2448210922787194"/>
          <c:w val="0.14377964804896709"/>
          <c:h val="6.426828002431898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solidFill>
      <a:schemeClr val="lt1"/>
    </a:solidFill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DM!$B$6</c:f>
              <c:strCache>
                <c:ptCount val="1"/>
                <c:pt idx="0">
                  <c:v>BRASIL</c:v>
                </c:pt>
              </c:strCache>
            </c:strRef>
          </c:tx>
          <c:spPr>
            <a:ln w="57150" cap="rnd" cmpd="sng" algn="ctr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D957-44DD-B1D4-8F7034F09DC6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957-44DD-B1D4-8F7034F09DC6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D957-44DD-B1D4-8F7034F09DC6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957-44DD-B1D4-8F7034F09DC6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D957-44DD-B1D4-8F7034F09DC6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D957-44DD-B1D4-8F7034F09DC6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D957-44DD-B1D4-8F7034F09DC6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D957-44DD-B1D4-8F7034F09DC6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D957-44DD-B1D4-8F7034F09DC6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D957-44DD-B1D4-8F7034F09DC6}"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D957-44DD-B1D4-8F7034F09DC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Montserrat" panose="00000500000000000000" pitchFamily="2" charset="0"/>
                    <a:ea typeface="+mn-ea"/>
                    <a:cs typeface="+mn-cs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DM!$C$5:$N$5</c:f>
              <c:strCache>
                <c:ptCount val="12"/>
                <c:pt idx="0">
                  <c:v>2018 Q1</c:v>
                </c:pt>
                <c:pt idx="1">
                  <c:v>2018 Q2</c:v>
                </c:pt>
                <c:pt idx="2">
                  <c:v>2018 Q3</c:v>
                </c:pt>
                <c:pt idx="3">
                  <c:v>2019 Q1</c:v>
                </c:pt>
                <c:pt idx="4">
                  <c:v>2019 Q2</c:v>
                </c:pt>
                <c:pt idx="5">
                  <c:v>2019 Q3</c:v>
                </c:pt>
                <c:pt idx="6">
                  <c:v>2020 Q1</c:v>
                </c:pt>
                <c:pt idx="7">
                  <c:v>2020 Q2</c:v>
                </c:pt>
                <c:pt idx="8">
                  <c:v>2020 Q3</c:v>
                </c:pt>
                <c:pt idx="9">
                  <c:v>2021 Q1</c:v>
                </c:pt>
                <c:pt idx="10">
                  <c:v>2021 Q2</c:v>
                </c:pt>
                <c:pt idx="11">
                  <c:v>2021 Q3</c:v>
                </c:pt>
              </c:strCache>
            </c:strRef>
          </c:cat>
          <c:val>
            <c:numRef>
              <c:f>DM!$C$6:$N$6</c:f>
              <c:numCache>
                <c:formatCode>0%</c:formatCode>
                <c:ptCount val="12"/>
                <c:pt idx="0">
                  <c:v>0.04</c:v>
                </c:pt>
                <c:pt idx="1">
                  <c:v>0.04</c:v>
                </c:pt>
                <c:pt idx="2">
                  <c:v>0.04</c:v>
                </c:pt>
                <c:pt idx="3">
                  <c:v>0.05</c:v>
                </c:pt>
                <c:pt idx="4">
                  <c:v>0.05</c:v>
                </c:pt>
                <c:pt idx="5">
                  <c:v>0.06</c:v>
                </c:pt>
                <c:pt idx="6">
                  <c:v>0.06</c:v>
                </c:pt>
                <c:pt idx="7">
                  <c:v>0.08</c:v>
                </c:pt>
                <c:pt idx="8">
                  <c:v>0.11</c:v>
                </c:pt>
                <c:pt idx="9">
                  <c:v>0.13</c:v>
                </c:pt>
                <c:pt idx="10">
                  <c:v>0.18</c:v>
                </c:pt>
                <c:pt idx="11">
                  <c:v>0.23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B-D957-44DD-B1D4-8F7034F09DC6}"/>
            </c:ext>
          </c:extLst>
        </c:ser>
        <c:ser>
          <c:idx val="4"/>
          <c:order val="4"/>
          <c:tx>
            <c:strRef>
              <c:f>DM!$B$10</c:f>
              <c:strCache>
                <c:ptCount val="1"/>
                <c:pt idx="0">
                  <c:v>GOIÁS</c:v>
                </c:pt>
              </c:strCache>
              <c:extLst xmlns:c15="http://schemas.microsoft.com/office/drawing/2012/chart"/>
            </c:strRef>
          </c:tx>
          <c:spPr>
            <a:ln w="53975" cap="rnd" cmpd="sng" algn="ctr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D957-44DD-B1D4-8F7034F09DC6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D957-44DD-B1D4-8F7034F09DC6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D957-44DD-B1D4-8F7034F09DC6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D957-44DD-B1D4-8F7034F09DC6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D957-44DD-B1D4-8F7034F09DC6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D957-44DD-B1D4-8F7034F09DC6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D957-44DD-B1D4-8F7034F09DC6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D957-44DD-B1D4-8F7034F09DC6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D957-44DD-B1D4-8F7034F09DC6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D957-44DD-B1D4-8F7034F09DC6}"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D957-44DD-B1D4-8F7034F09DC6}"/>
                </c:ext>
              </c:extLst>
            </c:dLbl>
            <c:dLbl>
              <c:idx val="1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200" b="1" i="0" u="none" strike="noStrike" kern="1200" baseline="0">
                      <a:solidFill>
                        <a:schemeClr val="dk1">
                          <a:lumMod val="65000"/>
                          <a:lumOff val="35000"/>
                        </a:schemeClr>
                      </a:solidFill>
                      <a:latin typeface="Montserrat" panose="00000500000000000000" pitchFamily="50" charset="0"/>
                      <a:ea typeface="+mn-ea"/>
                      <a:cs typeface="+mn-cs"/>
                    </a:defRPr>
                  </a:pPr>
                  <a:endParaRPr lang="pt-BR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17-D957-44DD-B1D4-8F7034F09DC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DM!$C$5:$N$5</c:f>
              <c:strCache>
                <c:ptCount val="12"/>
                <c:pt idx="0">
                  <c:v>2018 Q1</c:v>
                </c:pt>
                <c:pt idx="1">
                  <c:v>2018 Q2</c:v>
                </c:pt>
                <c:pt idx="2">
                  <c:v>2018 Q3</c:v>
                </c:pt>
                <c:pt idx="3">
                  <c:v>2019 Q1</c:v>
                </c:pt>
                <c:pt idx="4">
                  <c:v>2019 Q2</c:v>
                </c:pt>
                <c:pt idx="5">
                  <c:v>2019 Q3</c:v>
                </c:pt>
                <c:pt idx="6">
                  <c:v>2020 Q1</c:v>
                </c:pt>
                <c:pt idx="7">
                  <c:v>2020 Q2</c:v>
                </c:pt>
                <c:pt idx="8">
                  <c:v>2020 Q3</c:v>
                </c:pt>
                <c:pt idx="9">
                  <c:v>2021 Q1</c:v>
                </c:pt>
                <c:pt idx="10">
                  <c:v>2021 Q2</c:v>
                </c:pt>
                <c:pt idx="11">
                  <c:v>2021 Q3</c:v>
                </c:pt>
              </c:strCache>
              <c:extLst xmlns:c15="http://schemas.microsoft.com/office/drawing/2012/chart"/>
            </c:strRef>
          </c:cat>
          <c:val>
            <c:numRef>
              <c:f>DM!$C$10:$N$10</c:f>
              <c:numCache>
                <c:formatCode>0%</c:formatCode>
                <c:ptCount val="12"/>
                <c:pt idx="0">
                  <c:v>0.01</c:v>
                </c:pt>
                <c:pt idx="1">
                  <c:v>0.01</c:v>
                </c:pt>
                <c:pt idx="2">
                  <c:v>0.02</c:v>
                </c:pt>
                <c:pt idx="3">
                  <c:v>0.02</c:v>
                </c:pt>
                <c:pt idx="4">
                  <c:v>0.02</c:v>
                </c:pt>
                <c:pt idx="5">
                  <c:v>0.02</c:v>
                </c:pt>
                <c:pt idx="6">
                  <c:v>0.02</c:v>
                </c:pt>
                <c:pt idx="7">
                  <c:v>0.04</c:v>
                </c:pt>
                <c:pt idx="8">
                  <c:v>0.05</c:v>
                </c:pt>
                <c:pt idx="9">
                  <c:v>7.0000000000000007E-2</c:v>
                </c:pt>
                <c:pt idx="10">
                  <c:v>0.1</c:v>
                </c:pt>
                <c:pt idx="11">
                  <c:v>0.14000000000000001</c:v>
                </c:pt>
              </c:numCache>
              <c:extLst xmlns:c15="http://schemas.microsoft.com/office/drawing/2012/chart"/>
            </c:numRef>
          </c: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18-D957-44DD-B1D4-8F7034F09DC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solidFill>
                <a:schemeClr val="dk1">
                  <a:lumMod val="35000"/>
                  <a:lumOff val="65000"/>
                  <a:alpha val="33000"/>
                </a:schemeClr>
              </a:solidFill>
              <a:round/>
            </a:ln>
            <a:effectLst/>
          </c:spPr>
        </c:dropLines>
        <c:smooth val="0"/>
        <c:axId val="1876460623"/>
        <c:axId val="1876457295"/>
        <c:extLst>
          <c:ext xmlns:c15="http://schemas.microsoft.com/office/drawing/2012/chart" uri="{02D57815-91ED-43cb-92C2-25804820EDAC}">
            <c15:filteredLineSeries>
              <c15:ser>
                <c:idx val="1"/>
                <c:order val="1"/>
                <c:tx>
                  <c:strRef>
                    <c:extLst>
                      <c:ext uri="{02D57815-91ED-43cb-92C2-25804820EDAC}">
                        <c15:formulaRef>
                          <c15:sqref>DM!$B$7</c15:sqref>
                        </c15:formulaRef>
                      </c:ext>
                    </c:extLst>
                    <c:strCache>
                      <c:ptCount val="1"/>
                      <c:pt idx="0">
                        <c:v>SANTA CATARINA</c:v>
                      </c:pt>
                    </c:strCache>
                  </c:strRef>
                </c:tx>
                <c:spPr>
                  <a:ln w="22225" cap="rnd" cmpd="sng" algn="ctr">
                    <a:solidFill>
                      <a:schemeClr val="accent2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>
                      <c:ext uri="{02D57815-91ED-43cb-92C2-25804820EDAC}">
                        <c15:formulaRef>
                          <c15:sqref>DM!$C$5:$N$5</c15:sqref>
                        </c15:formulaRef>
                      </c:ext>
                    </c:extLst>
                    <c:strCache>
                      <c:ptCount val="12"/>
                      <c:pt idx="0">
                        <c:v>2018 Q1</c:v>
                      </c:pt>
                      <c:pt idx="1">
                        <c:v>2018 Q2</c:v>
                      </c:pt>
                      <c:pt idx="2">
                        <c:v>2018 Q3</c:v>
                      </c:pt>
                      <c:pt idx="3">
                        <c:v>2019 Q1</c:v>
                      </c:pt>
                      <c:pt idx="4">
                        <c:v>2019 Q2</c:v>
                      </c:pt>
                      <c:pt idx="5">
                        <c:v>2019 Q3</c:v>
                      </c:pt>
                      <c:pt idx="6">
                        <c:v>2020 Q1</c:v>
                      </c:pt>
                      <c:pt idx="7">
                        <c:v>2020 Q2</c:v>
                      </c:pt>
                      <c:pt idx="8">
                        <c:v>2020 Q3</c:v>
                      </c:pt>
                      <c:pt idx="9">
                        <c:v>2021 Q1</c:v>
                      </c:pt>
                      <c:pt idx="10">
                        <c:v>2021 Q2</c:v>
                      </c:pt>
                      <c:pt idx="11">
                        <c:v>2021 Q3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DM!$C$7:$N$7</c15:sqref>
                        </c15:formulaRef>
                      </c:ext>
                    </c:extLst>
                    <c:numCache>
                      <c:formatCode>0%</c:formatCode>
                      <c:ptCount val="12"/>
                      <c:pt idx="0">
                        <c:v>7.0000000000000007E-2</c:v>
                      </c:pt>
                      <c:pt idx="1">
                        <c:v>0.08</c:v>
                      </c:pt>
                      <c:pt idx="2">
                        <c:v>0.08</c:v>
                      </c:pt>
                      <c:pt idx="3">
                        <c:v>0.09</c:v>
                      </c:pt>
                      <c:pt idx="4">
                        <c:v>0.11</c:v>
                      </c:pt>
                      <c:pt idx="5">
                        <c:v>0.13</c:v>
                      </c:pt>
                      <c:pt idx="6">
                        <c:v>0.13</c:v>
                      </c:pt>
                      <c:pt idx="7">
                        <c:v>0.14000000000000001</c:v>
                      </c:pt>
                      <c:pt idx="8">
                        <c:v>0.16</c:v>
                      </c:pt>
                      <c:pt idx="9">
                        <c:v>0.19</c:v>
                      </c:pt>
                      <c:pt idx="10">
                        <c:v>0.26</c:v>
                      </c:pt>
                      <c:pt idx="11">
                        <c:v>0.33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19-D957-44DD-B1D4-8F7034F09DC6}"/>
                  </c:ext>
                </c:extLst>
              </c15:ser>
            </c15:filteredLineSeries>
            <c15:filteredLine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DM!$B$8</c15:sqref>
                        </c15:formulaRef>
                      </c:ext>
                    </c:extLst>
                    <c:strCache>
                      <c:ptCount val="1"/>
                      <c:pt idx="0">
                        <c:v>PARÁ</c:v>
                      </c:pt>
                    </c:strCache>
                  </c:strRef>
                </c:tx>
                <c:spPr>
                  <a:ln w="22225" cap="rnd" cmpd="sng" algn="ctr">
                    <a:solidFill>
                      <a:schemeClr val="accent3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DM!$C$5:$N$5</c15:sqref>
                        </c15:formulaRef>
                      </c:ext>
                    </c:extLst>
                    <c:strCache>
                      <c:ptCount val="12"/>
                      <c:pt idx="0">
                        <c:v>2018 Q1</c:v>
                      </c:pt>
                      <c:pt idx="1">
                        <c:v>2018 Q2</c:v>
                      </c:pt>
                      <c:pt idx="2">
                        <c:v>2018 Q3</c:v>
                      </c:pt>
                      <c:pt idx="3">
                        <c:v>2019 Q1</c:v>
                      </c:pt>
                      <c:pt idx="4">
                        <c:v>2019 Q2</c:v>
                      </c:pt>
                      <c:pt idx="5">
                        <c:v>2019 Q3</c:v>
                      </c:pt>
                      <c:pt idx="6">
                        <c:v>2020 Q1</c:v>
                      </c:pt>
                      <c:pt idx="7">
                        <c:v>2020 Q2</c:v>
                      </c:pt>
                      <c:pt idx="8">
                        <c:v>2020 Q3</c:v>
                      </c:pt>
                      <c:pt idx="9">
                        <c:v>2021 Q1</c:v>
                      </c:pt>
                      <c:pt idx="10">
                        <c:v>2021 Q2</c:v>
                      </c:pt>
                      <c:pt idx="11">
                        <c:v>2021 Q3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DM!$C$8:$N$8</c15:sqref>
                        </c15:formulaRef>
                      </c:ext>
                    </c:extLst>
                    <c:numCache>
                      <c:formatCode>0%</c:formatCode>
                      <c:ptCount val="12"/>
                      <c:pt idx="0">
                        <c:v>0.02</c:v>
                      </c:pt>
                      <c:pt idx="1">
                        <c:v>0.02</c:v>
                      </c:pt>
                      <c:pt idx="2">
                        <c:v>0.02</c:v>
                      </c:pt>
                      <c:pt idx="3">
                        <c:v>0.02</c:v>
                      </c:pt>
                      <c:pt idx="4">
                        <c:v>0.03</c:v>
                      </c:pt>
                      <c:pt idx="5">
                        <c:v>0.03</c:v>
                      </c:pt>
                      <c:pt idx="6">
                        <c:v>0.04</c:v>
                      </c:pt>
                      <c:pt idx="7">
                        <c:v>0.06</c:v>
                      </c:pt>
                      <c:pt idx="8">
                        <c:v>0.09</c:v>
                      </c:pt>
                      <c:pt idx="9">
                        <c:v>0.12</c:v>
                      </c:pt>
                      <c:pt idx="10">
                        <c:v>0.16</c:v>
                      </c:pt>
                      <c:pt idx="11">
                        <c:v>0.21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A-D957-44DD-B1D4-8F7034F09DC6}"/>
                  </c:ext>
                </c:extLst>
              </c15:ser>
            </c15:filteredLineSeries>
            <c15:filteredLineSeries>
              <c15:ser>
                <c:idx val="3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DM!$B$9</c15:sqref>
                        </c15:formulaRef>
                      </c:ext>
                    </c:extLst>
                    <c:strCache>
                      <c:ptCount val="1"/>
                      <c:pt idx="0">
                        <c:v>RIO GRANDE DO NORTE</c:v>
                      </c:pt>
                    </c:strCache>
                  </c:strRef>
                </c:tx>
                <c:spPr>
                  <a:ln w="22225" cap="rnd" cmpd="sng" algn="ctr">
                    <a:solidFill>
                      <a:schemeClr val="accent4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DM!$C$5:$N$5</c15:sqref>
                        </c15:formulaRef>
                      </c:ext>
                    </c:extLst>
                    <c:strCache>
                      <c:ptCount val="12"/>
                      <c:pt idx="0">
                        <c:v>2018 Q1</c:v>
                      </c:pt>
                      <c:pt idx="1">
                        <c:v>2018 Q2</c:v>
                      </c:pt>
                      <c:pt idx="2">
                        <c:v>2018 Q3</c:v>
                      </c:pt>
                      <c:pt idx="3">
                        <c:v>2019 Q1</c:v>
                      </c:pt>
                      <c:pt idx="4">
                        <c:v>2019 Q2</c:v>
                      </c:pt>
                      <c:pt idx="5">
                        <c:v>2019 Q3</c:v>
                      </c:pt>
                      <c:pt idx="6">
                        <c:v>2020 Q1</c:v>
                      </c:pt>
                      <c:pt idx="7">
                        <c:v>2020 Q2</c:v>
                      </c:pt>
                      <c:pt idx="8">
                        <c:v>2020 Q3</c:v>
                      </c:pt>
                      <c:pt idx="9">
                        <c:v>2021 Q1</c:v>
                      </c:pt>
                      <c:pt idx="10">
                        <c:v>2021 Q2</c:v>
                      </c:pt>
                      <c:pt idx="11">
                        <c:v>2021 Q3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DM!$C$9:$N$9</c15:sqref>
                        </c15:formulaRef>
                      </c:ext>
                    </c:extLst>
                    <c:numCache>
                      <c:formatCode>0%</c:formatCode>
                      <c:ptCount val="12"/>
                      <c:pt idx="0">
                        <c:v>0.03</c:v>
                      </c:pt>
                      <c:pt idx="1">
                        <c:v>0.03</c:v>
                      </c:pt>
                      <c:pt idx="2">
                        <c:v>0.04</c:v>
                      </c:pt>
                      <c:pt idx="3">
                        <c:v>0.04</c:v>
                      </c:pt>
                      <c:pt idx="4">
                        <c:v>0.04</c:v>
                      </c:pt>
                      <c:pt idx="5">
                        <c:v>0.05</c:v>
                      </c:pt>
                      <c:pt idx="6">
                        <c:v>0.05</c:v>
                      </c:pt>
                      <c:pt idx="7">
                        <c:v>0.06</c:v>
                      </c:pt>
                      <c:pt idx="8">
                        <c:v>0.09</c:v>
                      </c:pt>
                      <c:pt idx="9">
                        <c:v>0.11</c:v>
                      </c:pt>
                      <c:pt idx="10">
                        <c:v>0.17</c:v>
                      </c:pt>
                      <c:pt idx="11">
                        <c:v>0.22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B-D957-44DD-B1D4-8F7034F09DC6}"/>
                  </c:ext>
                </c:extLst>
              </c15:ser>
            </c15:filteredLineSeries>
            <c15:filteredLineSeries>
              <c15:ser>
                <c:idx val="5"/>
                <c:order val="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DM!$B$11</c15:sqref>
                        </c15:formulaRef>
                      </c:ext>
                    </c:extLst>
                    <c:strCache>
                      <c:ptCount val="1"/>
                      <c:pt idx="0">
                        <c:v>ALAGOAS</c:v>
                      </c:pt>
                    </c:strCache>
                  </c:strRef>
                </c:tx>
                <c:spPr>
                  <a:ln w="22225" cap="rnd" cmpd="sng" algn="ctr">
                    <a:solidFill>
                      <a:schemeClr val="accent6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DM!$C$5:$N$5</c15:sqref>
                        </c15:formulaRef>
                      </c:ext>
                    </c:extLst>
                    <c:strCache>
                      <c:ptCount val="12"/>
                      <c:pt idx="0">
                        <c:v>2018 Q1</c:v>
                      </c:pt>
                      <c:pt idx="1">
                        <c:v>2018 Q2</c:v>
                      </c:pt>
                      <c:pt idx="2">
                        <c:v>2018 Q3</c:v>
                      </c:pt>
                      <c:pt idx="3">
                        <c:v>2019 Q1</c:v>
                      </c:pt>
                      <c:pt idx="4">
                        <c:v>2019 Q2</c:v>
                      </c:pt>
                      <c:pt idx="5">
                        <c:v>2019 Q3</c:v>
                      </c:pt>
                      <c:pt idx="6">
                        <c:v>2020 Q1</c:v>
                      </c:pt>
                      <c:pt idx="7">
                        <c:v>2020 Q2</c:v>
                      </c:pt>
                      <c:pt idx="8">
                        <c:v>2020 Q3</c:v>
                      </c:pt>
                      <c:pt idx="9">
                        <c:v>2021 Q1</c:v>
                      </c:pt>
                      <c:pt idx="10">
                        <c:v>2021 Q2</c:v>
                      </c:pt>
                      <c:pt idx="11">
                        <c:v>2021 Q3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DM!$C$11:$N$11</c15:sqref>
                        </c15:formulaRef>
                      </c:ext>
                    </c:extLst>
                    <c:numCache>
                      <c:formatCode>0%</c:formatCode>
                      <c:ptCount val="12"/>
                      <c:pt idx="0">
                        <c:v>0.04</c:v>
                      </c:pt>
                      <c:pt idx="1">
                        <c:v>0.05</c:v>
                      </c:pt>
                      <c:pt idx="2">
                        <c:v>0.05</c:v>
                      </c:pt>
                      <c:pt idx="3">
                        <c:v>0.05</c:v>
                      </c:pt>
                      <c:pt idx="4">
                        <c:v>0.05</c:v>
                      </c:pt>
                      <c:pt idx="5">
                        <c:v>0.05</c:v>
                      </c:pt>
                      <c:pt idx="6">
                        <c:v>7.0000000000000007E-2</c:v>
                      </c:pt>
                      <c:pt idx="7">
                        <c:v>0.08</c:v>
                      </c:pt>
                      <c:pt idx="8">
                        <c:v>0.14000000000000001</c:v>
                      </c:pt>
                      <c:pt idx="9">
                        <c:v>0.2</c:v>
                      </c:pt>
                      <c:pt idx="10">
                        <c:v>0.3</c:v>
                      </c:pt>
                      <c:pt idx="11">
                        <c:v>0.37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C-D957-44DD-B1D4-8F7034F09DC6}"/>
                  </c:ext>
                </c:extLst>
              </c15:ser>
            </c15:filteredLineSeries>
            <c15:filteredLineSeries>
              <c15:ser>
                <c:idx val="6"/>
                <c:order val="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DM!$B$12</c15:sqref>
                        </c15:formulaRef>
                      </c:ext>
                    </c:extLst>
                    <c:strCache>
                      <c:ptCount val="1"/>
                      <c:pt idx="0">
                        <c:v>SÃO PAULO</c:v>
                      </c:pt>
                    </c:strCache>
                  </c:strRef>
                </c:tx>
                <c:spPr>
                  <a:ln w="22225" cap="rnd" cmpd="sng" algn="ctr">
                    <a:solidFill>
                      <a:schemeClr val="accent1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DM!$C$5:$N$5</c15:sqref>
                        </c15:formulaRef>
                      </c:ext>
                    </c:extLst>
                    <c:strCache>
                      <c:ptCount val="12"/>
                      <c:pt idx="0">
                        <c:v>2018 Q1</c:v>
                      </c:pt>
                      <c:pt idx="1">
                        <c:v>2018 Q2</c:v>
                      </c:pt>
                      <c:pt idx="2">
                        <c:v>2018 Q3</c:v>
                      </c:pt>
                      <c:pt idx="3">
                        <c:v>2019 Q1</c:v>
                      </c:pt>
                      <c:pt idx="4">
                        <c:v>2019 Q2</c:v>
                      </c:pt>
                      <c:pt idx="5">
                        <c:v>2019 Q3</c:v>
                      </c:pt>
                      <c:pt idx="6">
                        <c:v>2020 Q1</c:v>
                      </c:pt>
                      <c:pt idx="7">
                        <c:v>2020 Q2</c:v>
                      </c:pt>
                      <c:pt idx="8">
                        <c:v>2020 Q3</c:v>
                      </c:pt>
                      <c:pt idx="9">
                        <c:v>2021 Q1</c:v>
                      </c:pt>
                      <c:pt idx="10">
                        <c:v>2021 Q2</c:v>
                      </c:pt>
                      <c:pt idx="11">
                        <c:v>2021 Q3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DM!$C$12:$N$12</c15:sqref>
                        </c15:formulaRef>
                      </c:ext>
                    </c:extLst>
                    <c:numCache>
                      <c:formatCode>0%</c:formatCode>
                      <c:ptCount val="12"/>
                      <c:pt idx="0">
                        <c:v>0.05</c:v>
                      </c:pt>
                      <c:pt idx="1">
                        <c:v>0.05</c:v>
                      </c:pt>
                      <c:pt idx="2">
                        <c:v>0.06</c:v>
                      </c:pt>
                      <c:pt idx="3">
                        <c:v>0.06</c:v>
                      </c:pt>
                      <c:pt idx="4">
                        <c:v>0.06</c:v>
                      </c:pt>
                      <c:pt idx="5">
                        <c:v>0.06</c:v>
                      </c:pt>
                      <c:pt idx="6">
                        <c:v>0.06</c:v>
                      </c:pt>
                      <c:pt idx="7">
                        <c:v>7.0000000000000007E-2</c:v>
                      </c:pt>
                      <c:pt idx="8">
                        <c:v>0.1</c:v>
                      </c:pt>
                      <c:pt idx="9">
                        <c:v>0.12</c:v>
                      </c:pt>
                      <c:pt idx="10">
                        <c:v>0.14000000000000001</c:v>
                      </c:pt>
                      <c:pt idx="11">
                        <c:v>0.18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D-D957-44DD-B1D4-8F7034F09DC6}"/>
                  </c:ext>
                </c:extLst>
              </c15:ser>
            </c15:filteredLineSeries>
            <c15:filteredLineSeries>
              <c15:ser>
                <c:idx val="7"/>
                <c:order val="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DM!$B$13</c15:sqref>
                        </c15:formulaRef>
                      </c:ext>
                    </c:extLst>
                    <c:strCache>
                      <c:ptCount val="1"/>
                      <c:pt idx="0">
                        <c:v>PARANÁ</c:v>
                      </c:pt>
                    </c:strCache>
                  </c:strRef>
                </c:tx>
                <c:spPr>
                  <a:ln w="22225" cap="rnd" cmpd="sng" algn="ctr">
                    <a:solidFill>
                      <a:schemeClr val="accent2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DM!$C$5:$N$5</c15:sqref>
                        </c15:formulaRef>
                      </c:ext>
                    </c:extLst>
                    <c:strCache>
                      <c:ptCount val="12"/>
                      <c:pt idx="0">
                        <c:v>2018 Q1</c:v>
                      </c:pt>
                      <c:pt idx="1">
                        <c:v>2018 Q2</c:v>
                      </c:pt>
                      <c:pt idx="2">
                        <c:v>2018 Q3</c:v>
                      </c:pt>
                      <c:pt idx="3">
                        <c:v>2019 Q1</c:v>
                      </c:pt>
                      <c:pt idx="4">
                        <c:v>2019 Q2</c:v>
                      </c:pt>
                      <c:pt idx="5">
                        <c:v>2019 Q3</c:v>
                      </c:pt>
                      <c:pt idx="6">
                        <c:v>2020 Q1</c:v>
                      </c:pt>
                      <c:pt idx="7">
                        <c:v>2020 Q2</c:v>
                      </c:pt>
                      <c:pt idx="8">
                        <c:v>2020 Q3</c:v>
                      </c:pt>
                      <c:pt idx="9">
                        <c:v>2021 Q1</c:v>
                      </c:pt>
                      <c:pt idx="10">
                        <c:v>2021 Q2</c:v>
                      </c:pt>
                      <c:pt idx="11">
                        <c:v>2021 Q3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DM!$C$13:$N$13</c15:sqref>
                        </c15:formulaRef>
                      </c:ext>
                    </c:extLst>
                    <c:numCache>
                      <c:formatCode>0%</c:formatCode>
                      <c:ptCount val="12"/>
                      <c:pt idx="0">
                        <c:v>0.08</c:v>
                      </c:pt>
                      <c:pt idx="1">
                        <c:v>0.1</c:v>
                      </c:pt>
                      <c:pt idx="2">
                        <c:v>0.11</c:v>
                      </c:pt>
                      <c:pt idx="3">
                        <c:v>0.11</c:v>
                      </c:pt>
                      <c:pt idx="4">
                        <c:v>0.12</c:v>
                      </c:pt>
                      <c:pt idx="5">
                        <c:v>0.13</c:v>
                      </c:pt>
                      <c:pt idx="6">
                        <c:v>0.13</c:v>
                      </c:pt>
                      <c:pt idx="7">
                        <c:v>0.14000000000000001</c:v>
                      </c:pt>
                      <c:pt idx="8">
                        <c:v>0.17</c:v>
                      </c:pt>
                      <c:pt idx="9">
                        <c:v>0.18</c:v>
                      </c:pt>
                      <c:pt idx="10">
                        <c:v>0.21</c:v>
                      </c:pt>
                      <c:pt idx="11">
                        <c:v>0.3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E-D957-44DD-B1D4-8F7034F09DC6}"/>
                  </c:ext>
                </c:extLst>
              </c15:ser>
            </c15:filteredLineSeries>
            <c15:filteredLineSeries>
              <c15:ser>
                <c:idx val="8"/>
                <c:order val="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DM!$B$14</c15:sqref>
                        </c15:formulaRef>
                      </c:ext>
                    </c:extLst>
                    <c:strCache>
                      <c:ptCount val="1"/>
                      <c:pt idx="0">
                        <c:v>MATO GROSSO</c:v>
                      </c:pt>
                    </c:strCache>
                  </c:strRef>
                </c:tx>
                <c:spPr>
                  <a:ln w="22225" cap="rnd" cmpd="sng" algn="ctr">
                    <a:solidFill>
                      <a:schemeClr val="accent3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DM!$C$5:$N$5</c15:sqref>
                        </c15:formulaRef>
                      </c:ext>
                    </c:extLst>
                    <c:strCache>
                      <c:ptCount val="12"/>
                      <c:pt idx="0">
                        <c:v>2018 Q1</c:v>
                      </c:pt>
                      <c:pt idx="1">
                        <c:v>2018 Q2</c:v>
                      </c:pt>
                      <c:pt idx="2">
                        <c:v>2018 Q3</c:v>
                      </c:pt>
                      <c:pt idx="3">
                        <c:v>2019 Q1</c:v>
                      </c:pt>
                      <c:pt idx="4">
                        <c:v>2019 Q2</c:v>
                      </c:pt>
                      <c:pt idx="5">
                        <c:v>2019 Q3</c:v>
                      </c:pt>
                      <c:pt idx="6">
                        <c:v>2020 Q1</c:v>
                      </c:pt>
                      <c:pt idx="7">
                        <c:v>2020 Q2</c:v>
                      </c:pt>
                      <c:pt idx="8">
                        <c:v>2020 Q3</c:v>
                      </c:pt>
                      <c:pt idx="9">
                        <c:v>2021 Q1</c:v>
                      </c:pt>
                      <c:pt idx="10">
                        <c:v>2021 Q2</c:v>
                      </c:pt>
                      <c:pt idx="11">
                        <c:v>2021 Q3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DM!$C$14:$N$14</c15:sqref>
                        </c15:formulaRef>
                      </c:ext>
                    </c:extLst>
                    <c:numCache>
                      <c:formatCode>0%</c:formatCode>
                      <c:ptCount val="12"/>
                      <c:pt idx="0">
                        <c:v>0.02</c:v>
                      </c:pt>
                      <c:pt idx="1">
                        <c:v>0.03</c:v>
                      </c:pt>
                      <c:pt idx="2">
                        <c:v>0.03</c:v>
                      </c:pt>
                      <c:pt idx="3">
                        <c:v>0.03</c:v>
                      </c:pt>
                      <c:pt idx="4">
                        <c:v>0.03</c:v>
                      </c:pt>
                      <c:pt idx="5">
                        <c:v>0.03</c:v>
                      </c:pt>
                      <c:pt idx="6">
                        <c:v>0.04</c:v>
                      </c:pt>
                      <c:pt idx="7">
                        <c:v>0.05</c:v>
                      </c:pt>
                      <c:pt idx="8">
                        <c:v>7.0000000000000007E-2</c:v>
                      </c:pt>
                      <c:pt idx="9">
                        <c:v>0.08</c:v>
                      </c:pt>
                      <c:pt idx="10">
                        <c:v>0.12</c:v>
                      </c:pt>
                      <c:pt idx="11">
                        <c:v>0.17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F-D957-44DD-B1D4-8F7034F09DC6}"/>
                  </c:ext>
                </c:extLst>
              </c15:ser>
            </c15:filteredLineSeries>
            <c15:filteredLineSeries>
              <c15:ser>
                <c:idx val="9"/>
                <c:order val="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DM!$B$15</c15:sqref>
                        </c15:formulaRef>
                      </c:ext>
                    </c:extLst>
                    <c:strCache>
                      <c:ptCount val="1"/>
                      <c:pt idx="0">
                        <c:v>SERGIPE</c:v>
                      </c:pt>
                    </c:strCache>
                  </c:strRef>
                </c:tx>
                <c:spPr>
                  <a:ln w="22225" cap="rnd" cmpd="sng" algn="ctr">
                    <a:solidFill>
                      <a:schemeClr val="accent4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DM!$C$5:$N$5</c15:sqref>
                        </c15:formulaRef>
                      </c:ext>
                    </c:extLst>
                    <c:strCache>
                      <c:ptCount val="12"/>
                      <c:pt idx="0">
                        <c:v>2018 Q1</c:v>
                      </c:pt>
                      <c:pt idx="1">
                        <c:v>2018 Q2</c:v>
                      </c:pt>
                      <c:pt idx="2">
                        <c:v>2018 Q3</c:v>
                      </c:pt>
                      <c:pt idx="3">
                        <c:v>2019 Q1</c:v>
                      </c:pt>
                      <c:pt idx="4">
                        <c:v>2019 Q2</c:v>
                      </c:pt>
                      <c:pt idx="5">
                        <c:v>2019 Q3</c:v>
                      </c:pt>
                      <c:pt idx="6">
                        <c:v>2020 Q1</c:v>
                      </c:pt>
                      <c:pt idx="7">
                        <c:v>2020 Q2</c:v>
                      </c:pt>
                      <c:pt idx="8">
                        <c:v>2020 Q3</c:v>
                      </c:pt>
                      <c:pt idx="9">
                        <c:v>2021 Q1</c:v>
                      </c:pt>
                      <c:pt idx="10">
                        <c:v>2021 Q2</c:v>
                      </c:pt>
                      <c:pt idx="11">
                        <c:v>2021 Q3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DM!$C$15:$N$15</c15:sqref>
                        </c15:formulaRef>
                      </c:ext>
                    </c:extLst>
                    <c:numCache>
                      <c:formatCode>0%</c:formatCode>
                      <c:ptCount val="12"/>
                      <c:pt idx="0">
                        <c:v>0.02</c:v>
                      </c:pt>
                      <c:pt idx="1">
                        <c:v>0.02</c:v>
                      </c:pt>
                      <c:pt idx="2">
                        <c:v>0.03</c:v>
                      </c:pt>
                      <c:pt idx="3">
                        <c:v>0.05</c:v>
                      </c:pt>
                      <c:pt idx="4">
                        <c:v>0.05</c:v>
                      </c:pt>
                      <c:pt idx="5">
                        <c:v>0.06</c:v>
                      </c:pt>
                      <c:pt idx="6">
                        <c:v>7.0000000000000007E-2</c:v>
                      </c:pt>
                      <c:pt idx="7">
                        <c:v>0.08</c:v>
                      </c:pt>
                      <c:pt idx="8">
                        <c:v>0.11</c:v>
                      </c:pt>
                      <c:pt idx="9">
                        <c:v>0.15</c:v>
                      </c:pt>
                      <c:pt idx="10">
                        <c:v>0.2</c:v>
                      </c:pt>
                      <c:pt idx="11">
                        <c:v>0.24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0-D957-44DD-B1D4-8F7034F09DC6}"/>
                  </c:ext>
                </c:extLst>
              </c15:ser>
            </c15:filteredLineSeries>
            <c15:filteredLineSeries>
              <c15:ser>
                <c:idx val="10"/>
                <c:order val="1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DM!$B$16</c15:sqref>
                        </c15:formulaRef>
                      </c:ext>
                    </c:extLst>
                    <c:strCache>
                      <c:ptCount val="1"/>
                      <c:pt idx="0">
                        <c:v>BAHIA</c:v>
                      </c:pt>
                    </c:strCache>
                  </c:strRef>
                </c:tx>
                <c:spPr>
                  <a:ln w="22225" cap="rnd" cmpd="sng" algn="ctr">
                    <a:solidFill>
                      <a:schemeClr val="accent5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DM!$C$5:$N$5</c15:sqref>
                        </c15:formulaRef>
                      </c:ext>
                    </c:extLst>
                    <c:strCache>
                      <c:ptCount val="12"/>
                      <c:pt idx="0">
                        <c:v>2018 Q1</c:v>
                      </c:pt>
                      <c:pt idx="1">
                        <c:v>2018 Q2</c:v>
                      </c:pt>
                      <c:pt idx="2">
                        <c:v>2018 Q3</c:v>
                      </c:pt>
                      <c:pt idx="3">
                        <c:v>2019 Q1</c:v>
                      </c:pt>
                      <c:pt idx="4">
                        <c:v>2019 Q2</c:v>
                      </c:pt>
                      <c:pt idx="5">
                        <c:v>2019 Q3</c:v>
                      </c:pt>
                      <c:pt idx="6">
                        <c:v>2020 Q1</c:v>
                      </c:pt>
                      <c:pt idx="7">
                        <c:v>2020 Q2</c:v>
                      </c:pt>
                      <c:pt idx="8">
                        <c:v>2020 Q3</c:v>
                      </c:pt>
                      <c:pt idx="9">
                        <c:v>2021 Q1</c:v>
                      </c:pt>
                      <c:pt idx="10">
                        <c:v>2021 Q2</c:v>
                      </c:pt>
                      <c:pt idx="11">
                        <c:v>2021 Q3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DM!$C$16:$N$16</c15:sqref>
                        </c15:formulaRef>
                      </c:ext>
                    </c:extLst>
                    <c:numCache>
                      <c:formatCode>0%</c:formatCode>
                      <c:ptCount val="12"/>
                      <c:pt idx="0">
                        <c:v>0.03</c:v>
                      </c:pt>
                      <c:pt idx="1">
                        <c:v>0.03</c:v>
                      </c:pt>
                      <c:pt idx="2">
                        <c:v>0.03</c:v>
                      </c:pt>
                      <c:pt idx="3">
                        <c:v>0.04</c:v>
                      </c:pt>
                      <c:pt idx="4">
                        <c:v>0.04</c:v>
                      </c:pt>
                      <c:pt idx="5">
                        <c:v>0.05</c:v>
                      </c:pt>
                      <c:pt idx="6">
                        <c:v>0.05</c:v>
                      </c:pt>
                      <c:pt idx="7">
                        <c:v>0.06</c:v>
                      </c:pt>
                      <c:pt idx="8">
                        <c:v>0.08</c:v>
                      </c:pt>
                      <c:pt idx="9">
                        <c:v>0.11</c:v>
                      </c:pt>
                      <c:pt idx="10">
                        <c:v>0.18</c:v>
                      </c:pt>
                      <c:pt idx="11">
                        <c:v>0.23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1-D957-44DD-B1D4-8F7034F09DC6}"/>
                  </c:ext>
                </c:extLst>
              </c15:ser>
            </c15:filteredLineSeries>
            <c15:filteredLineSeries>
              <c15:ser>
                <c:idx val="11"/>
                <c:order val="1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DM!$B$17</c15:sqref>
                        </c15:formulaRef>
                      </c:ext>
                    </c:extLst>
                    <c:strCache>
                      <c:ptCount val="1"/>
                      <c:pt idx="0">
                        <c:v>MARANHÃO</c:v>
                      </c:pt>
                    </c:strCache>
                  </c:strRef>
                </c:tx>
                <c:spPr>
                  <a:ln w="22225" cap="rnd" cmpd="sng" algn="ctr">
                    <a:solidFill>
                      <a:schemeClr val="accent6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DM!$C$5:$N$5</c15:sqref>
                        </c15:formulaRef>
                      </c:ext>
                    </c:extLst>
                    <c:strCache>
                      <c:ptCount val="12"/>
                      <c:pt idx="0">
                        <c:v>2018 Q1</c:v>
                      </c:pt>
                      <c:pt idx="1">
                        <c:v>2018 Q2</c:v>
                      </c:pt>
                      <c:pt idx="2">
                        <c:v>2018 Q3</c:v>
                      </c:pt>
                      <c:pt idx="3">
                        <c:v>2019 Q1</c:v>
                      </c:pt>
                      <c:pt idx="4">
                        <c:v>2019 Q2</c:v>
                      </c:pt>
                      <c:pt idx="5">
                        <c:v>2019 Q3</c:v>
                      </c:pt>
                      <c:pt idx="6">
                        <c:v>2020 Q1</c:v>
                      </c:pt>
                      <c:pt idx="7">
                        <c:v>2020 Q2</c:v>
                      </c:pt>
                      <c:pt idx="8">
                        <c:v>2020 Q3</c:v>
                      </c:pt>
                      <c:pt idx="9">
                        <c:v>2021 Q1</c:v>
                      </c:pt>
                      <c:pt idx="10">
                        <c:v>2021 Q2</c:v>
                      </c:pt>
                      <c:pt idx="11">
                        <c:v>2021 Q3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DM!$C$17:$N$17</c15:sqref>
                        </c15:formulaRef>
                      </c:ext>
                    </c:extLst>
                    <c:numCache>
                      <c:formatCode>0%</c:formatCode>
                      <c:ptCount val="12"/>
                      <c:pt idx="0">
                        <c:v>0.01</c:v>
                      </c:pt>
                      <c:pt idx="1">
                        <c:v>0.01</c:v>
                      </c:pt>
                      <c:pt idx="2">
                        <c:v>0.01</c:v>
                      </c:pt>
                      <c:pt idx="3">
                        <c:v>0.02</c:v>
                      </c:pt>
                      <c:pt idx="4">
                        <c:v>0.02</c:v>
                      </c:pt>
                      <c:pt idx="5">
                        <c:v>0.02</c:v>
                      </c:pt>
                      <c:pt idx="6">
                        <c:v>0.03</c:v>
                      </c:pt>
                      <c:pt idx="7">
                        <c:v>0.04</c:v>
                      </c:pt>
                      <c:pt idx="8">
                        <c:v>0.05</c:v>
                      </c:pt>
                      <c:pt idx="9">
                        <c:v>7.0000000000000007E-2</c:v>
                      </c:pt>
                      <c:pt idx="10">
                        <c:v>0.14000000000000001</c:v>
                      </c:pt>
                      <c:pt idx="11">
                        <c:v>0.23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2-D957-44DD-B1D4-8F7034F09DC6}"/>
                  </c:ext>
                </c:extLst>
              </c15:ser>
            </c15:filteredLineSeries>
            <c15:filteredLineSeries>
              <c15:ser>
                <c:idx val="12"/>
                <c:order val="1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DM!$B$18</c15:sqref>
                        </c15:formulaRef>
                      </c:ext>
                    </c:extLst>
                    <c:strCache>
                      <c:ptCount val="1"/>
                      <c:pt idx="0">
                        <c:v>RIO GRANDE DO SUL</c:v>
                      </c:pt>
                    </c:strCache>
                  </c:strRef>
                </c:tx>
                <c:spPr>
                  <a:ln w="22225" cap="rnd" cmpd="sng" algn="ctr">
                    <a:solidFill>
                      <a:schemeClr val="accent1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DM!$C$5:$N$5</c15:sqref>
                        </c15:formulaRef>
                      </c:ext>
                    </c:extLst>
                    <c:strCache>
                      <c:ptCount val="12"/>
                      <c:pt idx="0">
                        <c:v>2018 Q1</c:v>
                      </c:pt>
                      <c:pt idx="1">
                        <c:v>2018 Q2</c:v>
                      </c:pt>
                      <c:pt idx="2">
                        <c:v>2018 Q3</c:v>
                      </c:pt>
                      <c:pt idx="3">
                        <c:v>2019 Q1</c:v>
                      </c:pt>
                      <c:pt idx="4">
                        <c:v>2019 Q2</c:v>
                      </c:pt>
                      <c:pt idx="5">
                        <c:v>2019 Q3</c:v>
                      </c:pt>
                      <c:pt idx="6">
                        <c:v>2020 Q1</c:v>
                      </c:pt>
                      <c:pt idx="7">
                        <c:v>2020 Q2</c:v>
                      </c:pt>
                      <c:pt idx="8">
                        <c:v>2020 Q3</c:v>
                      </c:pt>
                      <c:pt idx="9">
                        <c:v>2021 Q1</c:v>
                      </c:pt>
                      <c:pt idx="10">
                        <c:v>2021 Q2</c:v>
                      </c:pt>
                      <c:pt idx="11">
                        <c:v>2021 Q3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DM!$C$18:$N$18</c15:sqref>
                        </c15:formulaRef>
                      </c:ext>
                    </c:extLst>
                    <c:numCache>
                      <c:formatCode>0%</c:formatCode>
                      <c:ptCount val="12"/>
                      <c:pt idx="0">
                        <c:v>0.04</c:v>
                      </c:pt>
                      <c:pt idx="1">
                        <c:v>0.04</c:v>
                      </c:pt>
                      <c:pt idx="2">
                        <c:v>0.04</c:v>
                      </c:pt>
                      <c:pt idx="3">
                        <c:v>0.04</c:v>
                      </c:pt>
                      <c:pt idx="4">
                        <c:v>0.05</c:v>
                      </c:pt>
                      <c:pt idx="5">
                        <c:v>0.05</c:v>
                      </c:pt>
                      <c:pt idx="6">
                        <c:v>0.05</c:v>
                      </c:pt>
                      <c:pt idx="7">
                        <c:v>7.0000000000000007E-2</c:v>
                      </c:pt>
                      <c:pt idx="8">
                        <c:v>0.09</c:v>
                      </c:pt>
                      <c:pt idx="9">
                        <c:v>0.11</c:v>
                      </c:pt>
                      <c:pt idx="10">
                        <c:v>0.14000000000000001</c:v>
                      </c:pt>
                      <c:pt idx="11">
                        <c:v>0.18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3-D957-44DD-B1D4-8F7034F09DC6}"/>
                  </c:ext>
                </c:extLst>
              </c15:ser>
            </c15:filteredLineSeries>
            <c15:filteredLineSeries>
              <c15:ser>
                <c:idx val="13"/>
                <c:order val="1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DM!$B$19</c15:sqref>
                        </c15:formulaRef>
                      </c:ext>
                    </c:extLst>
                    <c:strCache>
                      <c:ptCount val="1"/>
                      <c:pt idx="0">
                        <c:v>PARAÍBA</c:v>
                      </c:pt>
                    </c:strCache>
                  </c:strRef>
                </c:tx>
                <c:spPr>
                  <a:ln w="22225" cap="rnd" cmpd="sng" algn="ctr">
                    <a:solidFill>
                      <a:schemeClr val="accent2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DM!$C$5:$N$5</c15:sqref>
                        </c15:formulaRef>
                      </c:ext>
                    </c:extLst>
                    <c:strCache>
                      <c:ptCount val="12"/>
                      <c:pt idx="0">
                        <c:v>2018 Q1</c:v>
                      </c:pt>
                      <c:pt idx="1">
                        <c:v>2018 Q2</c:v>
                      </c:pt>
                      <c:pt idx="2">
                        <c:v>2018 Q3</c:v>
                      </c:pt>
                      <c:pt idx="3">
                        <c:v>2019 Q1</c:v>
                      </c:pt>
                      <c:pt idx="4">
                        <c:v>2019 Q2</c:v>
                      </c:pt>
                      <c:pt idx="5">
                        <c:v>2019 Q3</c:v>
                      </c:pt>
                      <c:pt idx="6">
                        <c:v>2020 Q1</c:v>
                      </c:pt>
                      <c:pt idx="7">
                        <c:v>2020 Q2</c:v>
                      </c:pt>
                      <c:pt idx="8">
                        <c:v>2020 Q3</c:v>
                      </c:pt>
                      <c:pt idx="9">
                        <c:v>2021 Q1</c:v>
                      </c:pt>
                      <c:pt idx="10">
                        <c:v>2021 Q2</c:v>
                      </c:pt>
                      <c:pt idx="11">
                        <c:v>2021 Q3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DM!$C$19:$N$19</c15:sqref>
                        </c15:formulaRef>
                      </c:ext>
                    </c:extLst>
                    <c:numCache>
                      <c:formatCode>0%</c:formatCode>
                      <c:ptCount val="12"/>
                      <c:pt idx="0">
                        <c:v>0.03</c:v>
                      </c:pt>
                      <c:pt idx="1">
                        <c:v>0.03</c:v>
                      </c:pt>
                      <c:pt idx="2">
                        <c:v>0.04</c:v>
                      </c:pt>
                      <c:pt idx="3">
                        <c:v>0.04</c:v>
                      </c:pt>
                      <c:pt idx="4">
                        <c:v>0.04</c:v>
                      </c:pt>
                      <c:pt idx="5">
                        <c:v>0.05</c:v>
                      </c:pt>
                      <c:pt idx="6">
                        <c:v>0.06</c:v>
                      </c:pt>
                      <c:pt idx="7">
                        <c:v>0.08</c:v>
                      </c:pt>
                      <c:pt idx="8">
                        <c:v>0.13</c:v>
                      </c:pt>
                      <c:pt idx="9">
                        <c:v>0.18</c:v>
                      </c:pt>
                      <c:pt idx="10">
                        <c:v>0.3</c:v>
                      </c:pt>
                      <c:pt idx="11">
                        <c:v>0.38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4-D957-44DD-B1D4-8F7034F09DC6}"/>
                  </c:ext>
                </c:extLst>
              </c15:ser>
            </c15:filteredLineSeries>
            <c15:filteredLineSeries>
              <c15:ser>
                <c:idx val="14"/>
                <c:order val="1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DM!$B$20</c15:sqref>
                        </c15:formulaRef>
                      </c:ext>
                    </c:extLst>
                    <c:strCache>
                      <c:ptCount val="1"/>
                      <c:pt idx="0">
                        <c:v>TOCANTINS</c:v>
                      </c:pt>
                    </c:strCache>
                  </c:strRef>
                </c:tx>
                <c:spPr>
                  <a:ln w="22225" cap="rnd" cmpd="sng" algn="ctr">
                    <a:solidFill>
                      <a:schemeClr val="accent3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DM!$C$5:$N$5</c15:sqref>
                        </c15:formulaRef>
                      </c:ext>
                    </c:extLst>
                    <c:strCache>
                      <c:ptCount val="12"/>
                      <c:pt idx="0">
                        <c:v>2018 Q1</c:v>
                      </c:pt>
                      <c:pt idx="1">
                        <c:v>2018 Q2</c:v>
                      </c:pt>
                      <c:pt idx="2">
                        <c:v>2018 Q3</c:v>
                      </c:pt>
                      <c:pt idx="3">
                        <c:v>2019 Q1</c:v>
                      </c:pt>
                      <c:pt idx="4">
                        <c:v>2019 Q2</c:v>
                      </c:pt>
                      <c:pt idx="5">
                        <c:v>2019 Q3</c:v>
                      </c:pt>
                      <c:pt idx="6">
                        <c:v>2020 Q1</c:v>
                      </c:pt>
                      <c:pt idx="7">
                        <c:v>2020 Q2</c:v>
                      </c:pt>
                      <c:pt idx="8">
                        <c:v>2020 Q3</c:v>
                      </c:pt>
                      <c:pt idx="9">
                        <c:v>2021 Q1</c:v>
                      </c:pt>
                      <c:pt idx="10">
                        <c:v>2021 Q2</c:v>
                      </c:pt>
                      <c:pt idx="11">
                        <c:v>2021 Q3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DM!$C$20:$N$20</c15:sqref>
                        </c15:formulaRef>
                      </c:ext>
                    </c:extLst>
                    <c:numCache>
                      <c:formatCode>0%</c:formatCode>
                      <c:ptCount val="12"/>
                      <c:pt idx="0">
                        <c:v>0.03</c:v>
                      </c:pt>
                      <c:pt idx="1">
                        <c:v>0.03</c:v>
                      </c:pt>
                      <c:pt idx="2">
                        <c:v>0.04</c:v>
                      </c:pt>
                      <c:pt idx="3">
                        <c:v>0.04</c:v>
                      </c:pt>
                      <c:pt idx="4">
                        <c:v>0.05</c:v>
                      </c:pt>
                      <c:pt idx="5">
                        <c:v>0.05</c:v>
                      </c:pt>
                      <c:pt idx="6">
                        <c:v>0.06</c:v>
                      </c:pt>
                      <c:pt idx="7">
                        <c:v>7.0000000000000007E-2</c:v>
                      </c:pt>
                      <c:pt idx="8">
                        <c:v>0.1</c:v>
                      </c:pt>
                      <c:pt idx="9">
                        <c:v>0.12</c:v>
                      </c:pt>
                      <c:pt idx="10">
                        <c:v>0.19</c:v>
                      </c:pt>
                      <c:pt idx="11">
                        <c:v>0.26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5-D957-44DD-B1D4-8F7034F09DC6}"/>
                  </c:ext>
                </c:extLst>
              </c15:ser>
            </c15:filteredLineSeries>
            <c15:filteredLineSeries>
              <c15:ser>
                <c:idx val="15"/>
                <c:order val="1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DM!$B$21</c15:sqref>
                        </c15:formulaRef>
                      </c:ext>
                    </c:extLst>
                    <c:strCache>
                      <c:ptCount val="1"/>
                      <c:pt idx="0">
                        <c:v>RONDÔNIA</c:v>
                      </c:pt>
                    </c:strCache>
                  </c:strRef>
                </c:tx>
                <c:spPr>
                  <a:ln w="57150" cap="rnd" cmpd="sng" algn="ctr">
                    <a:solidFill>
                      <a:schemeClr val="accent4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dLbl>
                    <c:idx val="0"/>
                    <c:delete val="1"/>
                    <c:extLst xmlns:c15="http://schemas.microsoft.com/office/drawing/2012/chart">
                      <c:ext xmlns:c15="http://schemas.microsoft.com/office/drawing/2012/chart" uri="{CE6537A1-D6FC-4f65-9D91-7224C49458BB}"/>
                      <c:ext xmlns:c16="http://schemas.microsoft.com/office/drawing/2014/chart" uri="{C3380CC4-5D6E-409C-BE32-E72D297353CC}">
                        <c16:uniqueId val="{00000026-D957-44DD-B1D4-8F7034F09DC6}"/>
                      </c:ext>
                    </c:extLst>
                  </c:dLbl>
                  <c:dLbl>
                    <c:idx val="1"/>
                    <c:delete val="1"/>
                    <c:extLst xmlns:c15="http://schemas.microsoft.com/office/drawing/2012/chart">
                      <c:ext xmlns:c15="http://schemas.microsoft.com/office/drawing/2012/chart" uri="{CE6537A1-D6FC-4f65-9D91-7224C49458BB}"/>
                      <c:ext xmlns:c16="http://schemas.microsoft.com/office/drawing/2014/chart" uri="{C3380CC4-5D6E-409C-BE32-E72D297353CC}">
                        <c16:uniqueId val="{00000027-D957-44DD-B1D4-8F7034F09DC6}"/>
                      </c:ext>
                    </c:extLst>
                  </c:dLbl>
                  <c:dLbl>
                    <c:idx val="2"/>
                    <c:delete val="1"/>
                    <c:extLst xmlns:c15="http://schemas.microsoft.com/office/drawing/2012/chart">
                      <c:ext xmlns:c15="http://schemas.microsoft.com/office/drawing/2012/chart" uri="{CE6537A1-D6FC-4f65-9D91-7224C49458BB}"/>
                      <c:ext xmlns:c16="http://schemas.microsoft.com/office/drawing/2014/chart" uri="{C3380CC4-5D6E-409C-BE32-E72D297353CC}">
                        <c16:uniqueId val="{00000028-D957-44DD-B1D4-8F7034F09DC6}"/>
                      </c:ext>
                    </c:extLst>
                  </c:dLbl>
                  <c:dLbl>
                    <c:idx val="3"/>
                    <c:delete val="1"/>
                    <c:extLst xmlns:c15="http://schemas.microsoft.com/office/drawing/2012/chart">
                      <c:ext xmlns:c15="http://schemas.microsoft.com/office/drawing/2012/chart" uri="{CE6537A1-D6FC-4f65-9D91-7224C49458BB}"/>
                      <c:ext xmlns:c16="http://schemas.microsoft.com/office/drawing/2014/chart" uri="{C3380CC4-5D6E-409C-BE32-E72D297353CC}">
                        <c16:uniqueId val="{00000029-D957-44DD-B1D4-8F7034F09DC6}"/>
                      </c:ext>
                    </c:extLst>
                  </c:dLbl>
                  <c:dLbl>
                    <c:idx val="4"/>
                    <c:delete val="1"/>
                    <c:extLst xmlns:c15="http://schemas.microsoft.com/office/drawing/2012/chart">
                      <c:ext xmlns:c15="http://schemas.microsoft.com/office/drawing/2012/chart" uri="{CE6537A1-D6FC-4f65-9D91-7224C49458BB}"/>
                      <c:ext xmlns:c16="http://schemas.microsoft.com/office/drawing/2014/chart" uri="{C3380CC4-5D6E-409C-BE32-E72D297353CC}">
                        <c16:uniqueId val="{0000002A-D957-44DD-B1D4-8F7034F09DC6}"/>
                      </c:ext>
                    </c:extLst>
                  </c:dLbl>
                  <c:dLbl>
                    <c:idx val="5"/>
                    <c:delete val="1"/>
                    <c:extLst xmlns:c15="http://schemas.microsoft.com/office/drawing/2012/chart">
                      <c:ext xmlns:c15="http://schemas.microsoft.com/office/drawing/2012/chart" uri="{CE6537A1-D6FC-4f65-9D91-7224C49458BB}"/>
                      <c:ext xmlns:c16="http://schemas.microsoft.com/office/drawing/2014/chart" uri="{C3380CC4-5D6E-409C-BE32-E72D297353CC}">
                        <c16:uniqueId val="{0000002B-D957-44DD-B1D4-8F7034F09DC6}"/>
                      </c:ext>
                    </c:extLst>
                  </c:dLbl>
                  <c:dLbl>
                    <c:idx val="6"/>
                    <c:delete val="1"/>
                    <c:extLst xmlns:c15="http://schemas.microsoft.com/office/drawing/2012/chart">
                      <c:ext xmlns:c15="http://schemas.microsoft.com/office/drawing/2012/chart" uri="{CE6537A1-D6FC-4f65-9D91-7224C49458BB}"/>
                      <c:ext xmlns:c16="http://schemas.microsoft.com/office/drawing/2014/chart" uri="{C3380CC4-5D6E-409C-BE32-E72D297353CC}">
                        <c16:uniqueId val="{0000002C-D957-44DD-B1D4-8F7034F09DC6}"/>
                      </c:ext>
                    </c:extLst>
                  </c:dLbl>
                  <c:dLbl>
                    <c:idx val="7"/>
                    <c:delete val="1"/>
                    <c:extLst xmlns:c15="http://schemas.microsoft.com/office/drawing/2012/chart">
                      <c:ext xmlns:c15="http://schemas.microsoft.com/office/drawing/2012/chart" uri="{CE6537A1-D6FC-4f65-9D91-7224C49458BB}"/>
                      <c:ext xmlns:c16="http://schemas.microsoft.com/office/drawing/2014/chart" uri="{C3380CC4-5D6E-409C-BE32-E72D297353CC}">
                        <c16:uniqueId val="{0000002D-D957-44DD-B1D4-8F7034F09DC6}"/>
                      </c:ext>
                    </c:extLst>
                  </c:dLbl>
                  <c:dLbl>
                    <c:idx val="8"/>
                    <c:delete val="1"/>
                    <c:extLst xmlns:c15="http://schemas.microsoft.com/office/drawing/2012/chart">
                      <c:ext xmlns:c15="http://schemas.microsoft.com/office/drawing/2012/chart" uri="{CE6537A1-D6FC-4f65-9D91-7224C49458BB}"/>
                      <c:ext xmlns:c16="http://schemas.microsoft.com/office/drawing/2014/chart" uri="{C3380CC4-5D6E-409C-BE32-E72D297353CC}">
                        <c16:uniqueId val="{0000002E-D957-44DD-B1D4-8F7034F09DC6}"/>
                      </c:ext>
                    </c:extLst>
                  </c:dLbl>
                  <c:dLbl>
                    <c:idx val="9"/>
                    <c:delete val="1"/>
                    <c:extLst xmlns:c15="http://schemas.microsoft.com/office/drawing/2012/chart">
                      <c:ext xmlns:c15="http://schemas.microsoft.com/office/drawing/2012/chart" uri="{CE6537A1-D6FC-4f65-9D91-7224C49458BB}"/>
                      <c:ext xmlns:c16="http://schemas.microsoft.com/office/drawing/2014/chart" uri="{C3380CC4-5D6E-409C-BE32-E72D297353CC}">
                        <c16:uniqueId val="{0000002F-D957-44DD-B1D4-8F7034F09DC6}"/>
                      </c:ext>
                    </c:extLst>
                  </c:dLbl>
                  <c:dLbl>
                    <c:idx val="10"/>
                    <c:delete val="1"/>
                    <c:extLst xmlns:c15="http://schemas.microsoft.com/office/drawing/2012/chart">
                      <c:ext xmlns:c15="http://schemas.microsoft.com/office/drawing/2012/chart" uri="{CE6537A1-D6FC-4f65-9D91-7224C49458BB}"/>
                      <c:ext xmlns:c16="http://schemas.microsoft.com/office/drawing/2014/chart" uri="{C3380CC4-5D6E-409C-BE32-E72D297353CC}">
                        <c16:uniqueId val="{00000030-D957-44DD-B1D4-8F7034F09DC6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200" b="1" i="0" u="none" strike="noStrike" kern="1200" baseline="0">
                          <a:solidFill>
                            <a:schemeClr val="dk1">
                              <a:lumMod val="65000"/>
                              <a:lumOff val="35000"/>
                            </a:schemeClr>
                          </a:solidFill>
                          <a:latin typeface="Montserrat" panose="00000500000000000000" pitchFamily="2" charset="0"/>
                          <a:ea typeface="+mn-ea"/>
                          <a:cs typeface="+mn-cs"/>
                        </a:defRPr>
                      </a:pPr>
                      <a:endParaRPr lang="pt-BR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dk1">
                                <a:lumMod val="35000"/>
                                <a:lumOff val="65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DM!$C$5:$N$5</c15:sqref>
                        </c15:formulaRef>
                      </c:ext>
                    </c:extLst>
                    <c:strCache>
                      <c:ptCount val="12"/>
                      <c:pt idx="0">
                        <c:v>2018 Q1</c:v>
                      </c:pt>
                      <c:pt idx="1">
                        <c:v>2018 Q2</c:v>
                      </c:pt>
                      <c:pt idx="2">
                        <c:v>2018 Q3</c:v>
                      </c:pt>
                      <c:pt idx="3">
                        <c:v>2019 Q1</c:v>
                      </c:pt>
                      <c:pt idx="4">
                        <c:v>2019 Q2</c:v>
                      </c:pt>
                      <c:pt idx="5">
                        <c:v>2019 Q3</c:v>
                      </c:pt>
                      <c:pt idx="6">
                        <c:v>2020 Q1</c:v>
                      </c:pt>
                      <c:pt idx="7">
                        <c:v>2020 Q2</c:v>
                      </c:pt>
                      <c:pt idx="8">
                        <c:v>2020 Q3</c:v>
                      </c:pt>
                      <c:pt idx="9">
                        <c:v>2021 Q1</c:v>
                      </c:pt>
                      <c:pt idx="10">
                        <c:v>2021 Q2</c:v>
                      </c:pt>
                      <c:pt idx="11">
                        <c:v>2021 Q3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DM!$C$21:$N$21</c15:sqref>
                        </c15:formulaRef>
                      </c:ext>
                    </c:extLst>
                    <c:numCache>
                      <c:formatCode>0%</c:formatCode>
                      <c:ptCount val="12"/>
                      <c:pt idx="0">
                        <c:v>0.02</c:v>
                      </c:pt>
                      <c:pt idx="1">
                        <c:v>0.03</c:v>
                      </c:pt>
                      <c:pt idx="2">
                        <c:v>0.03</c:v>
                      </c:pt>
                      <c:pt idx="3">
                        <c:v>0.03</c:v>
                      </c:pt>
                      <c:pt idx="4">
                        <c:v>0.04</c:v>
                      </c:pt>
                      <c:pt idx="5">
                        <c:v>0.04</c:v>
                      </c:pt>
                      <c:pt idx="6">
                        <c:v>0.05</c:v>
                      </c:pt>
                      <c:pt idx="7">
                        <c:v>0.06</c:v>
                      </c:pt>
                      <c:pt idx="8">
                        <c:v>7.0000000000000007E-2</c:v>
                      </c:pt>
                      <c:pt idx="9">
                        <c:v>0.08</c:v>
                      </c:pt>
                      <c:pt idx="10">
                        <c:v>0.11</c:v>
                      </c:pt>
                      <c:pt idx="11">
                        <c:v>0.13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31-D957-44DD-B1D4-8F7034F09DC6}"/>
                  </c:ext>
                </c:extLst>
              </c15:ser>
            </c15:filteredLineSeries>
            <c15:filteredLineSeries>
              <c15:ser>
                <c:idx val="16"/>
                <c:order val="1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DM!$B$22</c15:sqref>
                        </c15:formulaRef>
                      </c:ext>
                    </c:extLst>
                    <c:strCache>
                      <c:ptCount val="1"/>
                      <c:pt idx="0">
                        <c:v>RORAIMA</c:v>
                      </c:pt>
                    </c:strCache>
                  </c:strRef>
                </c:tx>
                <c:spPr>
                  <a:ln w="22225" cap="rnd" cmpd="sng" algn="ctr">
                    <a:solidFill>
                      <a:schemeClr val="accent5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DM!$C$5:$N$5</c15:sqref>
                        </c15:formulaRef>
                      </c:ext>
                    </c:extLst>
                    <c:strCache>
                      <c:ptCount val="12"/>
                      <c:pt idx="0">
                        <c:v>2018 Q1</c:v>
                      </c:pt>
                      <c:pt idx="1">
                        <c:v>2018 Q2</c:v>
                      </c:pt>
                      <c:pt idx="2">
                        <c:v>2018 Q3</c:v>
                      </c:pt>
                      <c:pt idx="3">
                        <c:v>2019 Q1</c:v>
                      </c:pt>
                      <c:pt idx="4">
                        <c:v>2019 Q2</c:v>
                      </c:pt>
                      <c:pt idx="5">
                        <c:v>2019 Q3</c:v>
                      </c:pt>
                      <c:pt idx="6">
                        <c:v>2020 Q1</c:v>
                      </c:pt>
                      <c:pt idx="7">
                        <c:v>2020 Q2</c:v>
                      </c:pt>
                      <c:pt idx="8">
                        <c:v>2020 Q3</c:v>
                      </c:pt>
                      <c:pt idx="9">
                        <c:v>2021 Q1</c:v>
                      </c:pt>
                      <c:pt idx="10">
                        <c:v>2021 Q2</c:v>
                      </c:pt>
                      <c:pt idx="11">
                        <c:v>2021 Q3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DM!$C$22:$N$22</c15:sqref>
                        </c15:formulaRef>
                      </c:ext>
                    </c:extLst>
                    <c:numCache>
                      <c:formatCode>0%</c:formatCode>
                      <c:ptCount val="12"/>
                      <c:pt idx="0">
                        <c:v>0.02</c:v>
                      </c:pt>
                      <c:pt idx="1">
                        <c:v>0.03</c:v>
                      </c:pt>
                      <c:pt idx="2">
                        <c:v>0.03</c:v>
                      </c:pt>
                      <c:pt idx="3">
                        <c:v>0.03</c:v>
                      </c:pt>
                      <c:pt idx="4">
                        <c:v>0.04</c:v>
                      </c:pt>
                      <c:pt idx="5">
                        <c:v>0.05</c:v>
                      </c:pt>
                      <c:pt idx="6">
                        <c:v>0.04</c:v>
                      </c:pt>
                      <c:pt idx="7">
                        <c:v>0.05</c:v>
                      </c:pt>
                      <c:pt idx="8">
                        <c:v>0.06</c:v>
                      </c:pt>
                      <c:pt idx="9">
                        <c:v>0.11</c:v>
                      </c:pt>
                      <c:pt idx="10">
                        <c:v>0.18</c:v>
                      </c:pt>
                      <c:pt idx="11">
                        <c:v>0.2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32-D957-44DD-B1D4-8F7034F09DC6}"/>
                  </c:ext>
                </c:extLst>
              </c15:ser>
            </c15:filteredLineSeries>
            <c15:filteredLineSeries>
              <c15:ser>
                <c:idx val="17"/>
                <c:order val="1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DM!$B$23</c15:sqref>
                        </c15:formulaRef>
                      </c:ext>
                    </c:extLst>
                    <c:strCache>
                      <c:ptCount val="1"/>
                      <c:pt idx="0">
                        <c:v>DISTRITO FEDERAL</c:v>
                      </c:pt>
                    </c:strCache>
                  </c:strRef>
                </c:tx>
                <c:spPr>
                  <a:ln w="22225" cap="rnd" cmpd="sng" algn="ctr">
                    <a:solidFill>
                      <a:schemeClr val="accent6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DM!$C$5:$N$5</c15:sqref>
                        </c15:formulaRef>
                      </c:ext>
                    </c:extLst>
                    <c:strCache>
                      <c:ptCount val="12"/>
                      <c:pt idx="0">
                        <c:v>2018 Q1</c:v>
                      </c:pt>
                      <c:pt idx="1">
                        <c:v>2018 Q2</c:v>
                      </c:pt>
                      <c:pt idx="2">
                        <c:v>2018 Q3</c:v>
                      </c:pt>
                      <c:pt idx="3">
                        <c:v>2019 Q1</c:v>
                      </c:pt>
                      <c:pt idx="4">
                        <c:v>2019 Q2</c:v>
                      </c:pt>
                      <c:pt idx="5">
                        <c:v>2019 Q3</c:v>
                      </c:pt>
                      <c:pt idx="6">
                        <c:v>2020 Q1</c:v>
                      </c:pt>
                      <c:pt idx="7">
                        <c:v>2020 Q2</c:v>
                      </c:pt>
                      <c:pt idx="8">
                        <c:v>2020 Q3</c:v>
                      </c:pt>
                      <c:pt idx="9">
                        <c:v>2021 Q1</c:v>
                      </c:pt>
                      <c:pt idx="10">
                        <c:v>2021 Q2</c:v>
                      </c:pt>
                      <c:pt idx="11">
                        <c:v>2021 Q3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DM!$C$23:$N$23</c15:sqref>
                        </c15:formulaRef>
                      </c:ext>
                    </c:extLst>
                    <c:numCache>
                      <c:formatCode>0%</c:formatCode>
                      <c:ptCount val="12"/>
                      <c:pt idx="0">
                        <c:v>0.01</c:v>
                      </c:pt>
                      <c:pt idx="1">
                        <c:v>0.02</c:v>
                      </c:pt>
                      <c:pt idx="2">
                        <c:v>0.02</c:v>
                      </c:pt>
                      <c:pt idx="3">
                        <c:v>0.03</c:v>
                      </c:pt>
                      <c:pt idx="4">
                        <c:v>0.04</c:v>
                      </c:pt>
                      <c:pt idx="5">
                        <c:v>0.04</c:v>
                      </c:pt>
                      <c:pt idx="6">
                        <c:v>0.04</c:v>
                      </c:pt>
                      <c:pt idx="7">
                        <c:v>0.05</c:v>
                      </c:pt>
                      <c:pt idx="8">
                        <c:v>7.0000000000000007E-2</c:v>
                      </c:pt>
                      <c:pt idx="9">
                        <c:v>0.08</c:v>
                      </c:pt>
                      <c:pt idx="10">
                        <c:v>0.1</c:v>
                      </c:pt>
                      <c:pt idx="11">
                        <c:v>0.12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33-D957-44DD-B1D4-8F7034F09DC6}"/>
                  </c:ext>
                </c:extLst>
              </c15:ser>
            </c15:filteredLineSeries>
            <c15:filteredLineSeries>
              <c15:ser>
                <c:idx val="18"/>
                <c:order val="1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DM!$B$24</c15:sqref>
                        </c15:formulaRef>
                      </c:ext>
                    </c:extLst>
                    <c:strCache>
                      <c:ptCount val="1"/>
                      <c:pt idx="0">
                        <c:v>CEARÁ</c:v>
                      </c:pt>
                    </c:strCache>
                  </c:strRef>
                </c:tx>
                <c:spPr>
                  <a:ln w="22225" cap="rnd" cmpd="sng" algn="ctr">
                    <a:solidFill>
                      <a:schemeClr val="accent1">
                        <a:lumMod val="8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DM!$C$5:$N$5</c15:sqref>
                        </c15:formulaRef>
                      </c:ext>
                    </c:extLst>
                    <c:strCache>
                      <c:ptCount val="12"/>
                      <c:pt idx="0">
                        <c:v>2018 Q1</c:v>
                      </c:pt>
                      <c:pt idx="1">
                        <c:v>2018 Q2</c:v>
                      </c:pt>
                      <c:pt idx="2">
                        <c:v>2018 Q3</c:v>
                      </c:pt>
                      <c:pt idx="3">
                        <c:v>2019 Q1</c:v>
                      </c:pt>
                      <c:pt idx="4">
                        <c:v>2019 Q2</c:v>
                      </c:pt>
                      <c:pt idx="5">
                        <c:v>2019 Q3</c:v>
                      </c:pt>
                      <c:pt idx="6">
                        <c:v>2020 Q1</c:v>
                      </c:pt>
                      <c:pt idx="7">
                        <c:v>2020 Q2</c:v>
                      </c:pt>
                      <c:pt idx="8">
                        <c:v>2020 Q3</c:v>
                      </c:pt>
                      <c:pt idx="9">
                        <c:v>2021 Q1</c:v>
                      </c:pt>
                      <c:pt idx="10">
                        <c:v>2021 Q2</c:v>
                      </c:pt>
                      <c:pt idx="11">
                        <c:v>2021 Q3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DM!$C$24:$N$24</c15:sqref>
                        </c15:formulaRef>
                      </c:ext>
                    </c:extLst>
                    <c:numCache>
                      <c:formatCode>0%</c:formatCode>
                      <c:ptCount val="12"/>
                      <c:pt idx="0">
                        <c:v>0.09</c:v>
                      </c:pt>
                      <c:pt idx="1">
                        <c:v>7.0000000000000007E-2</c:v>
                      </c:pt>
                      <c:pt idx="2">
                        <c:v>0.05</c:v>
                      </c:pt>
                      <c:pt idx="3">
                        <c:v>0.03</c:v>
                      </c:pt>
                      <c:pt idx="4">
                        <c:v>0.03</c:v>
                      </c:pt>
                      <c:pt idx="5">
                        <c:v>0.03</c:v>
                      </c:pt>
                      <c:pt idx="6">
                        <c:v>0.05</c:v>
                      </c:pt>
                      <c:pt idx="7">
                        <c:v>0.12</c:v>
                      </c:pt>
                      <c:pt idx="8">
                        <c:v>0.23</c:v>
                      </c:pt>
                      <c:pt idx="9">
                        <c:v>0.28999999999999998</c:v>
                      </c:pt>
                      <c:pt idx="10">
                        <c:v>0.39</c:v>
                      </c:pt>
                      <c:pt idx="11">
                        <c:v>0.5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34-D957-44DD-B1D4-8F7034F09DC6}"/>
                  </c:ext>
                </c:extLst>
              </c15:ser>
            </c15:filteredLineSeries>
            <c15:filteredLineSeries>
              <c15:ser>
                <c:idx val="19"/>
                <c:order val="1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DM!$B$25</c15:sqref>
                        </c15:formulaRef>
                      </c:ext>
                    </c:extLst>
                    <c:strCache>
                      <c:ptCount val="1"/>
                      <c:pt idx="0">
                        <c:v>PIAUÍ</c:v>
                      </c:pt>
                    </c:strCache>
                  </c:strRef>
                </c:tx>
                <c:spPr>
                  <a:ln w="22225" cap="rnd" cmpd="sng" algn="ctr">
                    <a:solidFill>
                      <a:schemeClr val="accent2">
                        <a:lumMod val="8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DM!$C$5:$N$5</c15:sqref>
                        </c15:formulaRef>
                      </c:ext>
                    </c:extLst>
                    <c:strCache>
                      <c:ptCount val="12"/>
                      <c:pt idx="0">
                        <c:v>2018 Q1</c:v>
                      </c:pt>
                      <c:pt idx="1">
                        <c:v>2018 Q2</c:v>
                      </c:pt>
                      <c:pt idx="2">
                        <c:v>2018 Q3</c:v>
                      </c:pt>
                      <c:pt idx="3">
                        <c:v>2019 Q1</c:v>
                      </c:pt>
                      <c:pt idx="4">
                        <c:v>2019 Q2</c:v>
                      </c:pt>
                      <c:pt idx="5">
                        <c:v>2019 Q3</c:v>
                      </c:pt>
                      <c:pt idx="6">
                        <c:v>2020 Q1</c:v>
                      </c:pt>
                      <c:pt idx="7">
                        <c:v>2020 Q2</c:v>
                      </c:pt>
                      <c:pt idx="8">
                        <c:v>2020 Q3</c:v>
                      </c:pt>
                      <c:pt idx="9">
                        <c:v>2021 Q1</c:v>
                      </c:pt>
                      <c:pt idx="10">
                        <c:v>2021 Q2</c:v>
                      </c:pt>
                      <c:pt idx="11">
                        <c:v>2021 Q3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DM!$C$25:$N$25</c15:sqref>
                        </c15:formulaRef>
                      </c:ext>
                    </c:extLst>
                    <c:numCache>
                      <c:formatCode>0%</c:formatCode>
                      <c:ptCount val="12"/>
                      <c:pt idx="0">
                        <c:v>0.04</c:v>
                      </c:pt>
                      <c:pt idx="1">
                        <c:v>0.05</c:v>
                      </c:pt>
                      <c:pt idx="2">
                        <c:v>0.05</c:v>
                      </c:pt>
                      <c:pt idx="3">
                        <c:v>0.05</c:v>
                      </c:pt>
                      <c:pt idx="4">
                        <c:v>0.06</c:v>
                      </c:pt>
                      <c:pt idx="5">
                        <c:v>7.0000000000000007E-2</c:v>
                      </c:pt>
                      <c:pt idx="6">
                        <c:v>0.1</c:v>
                      </c:pt>
                      <c:pt idx="7">
                        <c:v>0.11</c:v>
                      </c:pt>
                      <c:pt idx="8">
                        <c:v>0.15</c:v>
                      </c:pt>
                      <c:pt idx="9">
                        <c:v>0.18</c:v>
                      </c:pt>
                      <c:pt idx="10">
                        <c:v>0.28999999999999998</c:v>
                      </c:pt>
                      <c:pt idx="11">
                        <c:v>0.35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35-D957-44DD-B1D4-8F7034F09DC6}"/>
                  </c:ext>
                </c:extLst>
              </c15:ser>
            </c15:filteredLineSeries>
            <c15:filteredLineSeries>
              <c15:ser>
                <c:idx val="20"/>
                <c:order val="2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DM!$B$26</c15:sqref>
                        </c15:formulaRef>
                      </c:ext>
                    </c:extLst>
                    <c:strCache>
                      <c:ptCount val="1"/>
                      <c:pt idx="0">
                        <c:v>AMAZONAS</c:v>
                      </c:pt>
                    </c:strCache>
                  </c:strRef>
                </c:tx>
                <c:spPr>
                  <a:ln w="22225" cap="rnd" cmpd="sng" algn="ctr">
                    <a:solidFill>
                      <a:schemeClr val="accent3">
                        <a:lumMod val="8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DM!$C$5:$N$5</c15:sqref>
                        </c15:formulaRef>
                      </c:ext>
                    </c:extLst>
                    <c:strCache>
                      <c:ptCount val="12"/>
                      <c:pt idx="0">
                        <c:v>2018 Q1</c:v>
                      </c:pt>
                      <c:pt idx="1">
                        <c:v>2018 Q2</c:v>
                      </c:pt>
                      <c:pt idx="2">
                        <c:v>2018 Q3</c:v>
                      </c:pt>
                      <c:pt idx="3">
                        <c:v>2019 Q1</c:v>
                      </c:pt>
                      <c:pt idx="4">
                        <c:v>2019 Q2</c:v>
                      </c:pt>
                      <c:pt idx="5">
                        <c:v>2019 Q3</c:v>
                      </c:pt>
                      <c:pt idx="6">
                        <c:v>2020 Q1</c:v>
                      </c:pt>
                      <c:pt idx="7">
                        <c:v>2020 Q2</c:v>
                      </c:pt>
                      <c:pt idx="8">
                        <c:v>2020 Q3</c:v>
                      </c:pt>
                      <c:pt idx="9">
                        <c:v>2021 Q1</c:v>
                      </c:pt>
                      <c:pt idx="10">
                        <c:v>2021 Q2</c:v>
                      </c:pt>
                      <c:pt idx="11">
                        <c:v>2021 Q3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DM!$C$26:$N$26</c15:sqref>
                        </c15:formulaRef>
                      </c:ext>
                    </c:extLst>
                    <c:numCache>
                      <c:formatCode>0%</c:formatCode>
                      <c:ptCount val="12"/>
                      <c:pt idx="0">
                        <c:v>0.04</c:v>
                      </c:pt>
                      <c:pt idx="1">
                        <c:v>0.04</c:v>
                      </c:pt>
                      <c:pt idx="2">
                        <c:v>0.05</c:v>
                      </c:pt>
                      <c:pt idx="3">
                        <c:v>0.05</c:v>
                      </c:pt>
                      <c:pt idx="4">
                        <c:v>0.06</c:v>
                      </c:pt>
                      <c:pt idx="5">
                        <c:v>7.0000000000000007E-2</c:v>
                      </c:pt>
                      <c:pt idx="6">
                        <c:v>0.09</c:v>
                      </c:pt>
                      <c:pt idx="7">
                        <c:v>0.12</c:v>
                      </c:pt>
                      <c:pt idx="8">
                        <c:v>0.14000000000000001</c:v>
                      </c:pt>
                      <c:pt idx="9">
                        <c:v>0.18</c:v>
                      </c:pt>
                      <c:pt idx="10">
                        <c:v>0.2</c:v>
                      </c:pt>
                      <c:pt idx="11">
                        <c:v>0.31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36-D957-44DD-B1D4-8F7034F09DC6}"/>
                  </c:ext>
                </c:extLst>
              </c15:ser>
            </c15:filteredLineSeries>
            <c15:filteredLineSeries>
              <c15:ser>
                <c:idx val="21"/>
                <c:order val="2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DM!$B$27</c15:sqref>
                        </c15:formulaRef>
                      </c:ext>
                    </c:extLst>
                    <c:strCache>
                      <c:ptCount val="1"/>
                      <c:pt idx="0">
                        <c:v>MATO GROSSO DO SUL</c:v>
                      </c:pt>
                    </c:strCache>
                  </c:strRef>
                </c:tx>
                <c:spPr>
                  <a:ln w="22225" cap="rnd" cmpd="sng" algn="ctr">
                    <a:solidFill>
                      <a:schemeClr val="accent4">
                        <a:lumMod val="8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DM!$C$5:$N$5</c15:sqref>
                        </c15:formulaRef>
                      </c:ext>
                    </c:extLst>
                    <c:strCache>
                      <c:ptCount val="12"/>
                      <c:pt idx="0">
                        <c:v>2018 Q1</c:v>
                      </c:pt>
                      <c:pt idx="1">
                        <c:v>2018 Q2</c:v>
                      </c:pt>
                      <c:pt idx="2">
                        <c:v>2018 Q3</c:v>
                      </c:pt>
                      <c:pt idx="3">
                        <c:v>2019 Q1</c:v>
                      </c:pt>
                      <c:pt idx="4">
                        <c:v>2019 Q2</c:v>
                      </c:pt>
                      <c:pt idx="5">
                        <c:v>2019 Q3</c:v>
                      </c:pt>
                      <c:pt idx="6">
                        <c:v>2020 Q1</c:v>
                      </c:pt>
                      <c:pt idx="7">
                        <c:v>2020 Q2</c:v>
                      </c:pt>
                      <c:pt idx="8">
                        <c:v>2020 Q3</c:v>
                      </c:pt>
                      <c:pt idx="9">
                        <c:v>2021 Q1</c:v>
                      </c:pt>
                      <c:pt idx="10">
                        <c:v>2021 Q2</c:v>
                      </c:pt>
                      <c:pt idx="11">
                        <c:v>2021 Q3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DM!$C$27:$N$27</c15:sqref>
                        </c15:formulaRef>
                      </c:ext>
                    </c:extLst>
                    <c:numCache>
                      <c:formatCode>0%</c:formatCode>
                      <c:ptCount val="12"/>
                      <c:pt idx="0">
                        <c:v>0.01</c:v>
                      </c:pt>
                      <c:pt idx="1">
                        <c:v>0.01</c:v>
                      </c:pt>
                      <c:pt idx="2">
                        <c:v>0.02</c:v>
                      </c:pt>
                      <c:pt idx="3">
                        <c:v>0.02</c:v>
                      </c:pt>
                      <c:pt idx="4">
                        <c:v>0.02</c:v>
                      </c:pt>
                      <c:pt idx="5">
                        <c:v>0.02</c:v>
                      </c:pt>
                      <c:pt idx="6">
                        <c:v>0.02</c:v>
                      </c:pt>
                      <c:pt idx="7">
                        <c:v>0.03</c:v>
                      </c:pt>
                      <c:pt idx="8">
                        <c:v>0.04</c:v>
                      </c:pt>
                      <c:pt idx="9">
                        <c:v>0.06</c:v>
                      </c:pt>
                      <c:pt idx="10">
                        <c:v>0.08</c:v>
                      </c:pt>
                      <c:pt idx="11">
                        <c:v>0.1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37-D957-44DD-B1D4-8F7034F09DC6}"/>
                  </c:ext>
                </c:extLst>
              </c15:ser>
            </c15:filteredLineSeries>
            <c15:filteredLineSeries>
              <c15:ser>
                <c:idx val="22"/>
                <c:order val="2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DM!$B$28</c15:sqref>
                        </c15:formulaRef>
                      </c:ext>
                    </c:extLst>
                    <c:strCache>
                      <c:ptCount val="1"/>
                      <c:pt idx="0">
                        <c:v>AMAPÁ</c:v>
                      </c:pt>
                    </c:strCache>
                  </c:strRef>
                </c:tx>
                <c:spPr>
                  <a:ln w="22225" cap="rnd" cmpd="sng" algn="ctr">
                    <a:solidFill>
                      <a:schemeClr val="accent5">
                        <a:lumMod val="8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DM!$C$5:$N$5</c15:sqref>
                        </c15:formulaRef>
                      </c:ext>
                    </c:extLst>
                    <c:strCache>
                      <c:ptCount val="12"/>
                      <c:pt idx="0">
                        <c:v>2018 Q1</c:v>
                      </c:pt>
                      <c:pt idx="1">
                        <c:v>2018 Q2</c:v>
                      </c:pt>
                      <c:pt idx="2">
                        <c:v>2018 Q3</c:v>
                      </c:pt>
                      <c:pt idx="3">
                        <c:v>2019 Q1</c:v>
                      </c:pt>
                      <c:pt idx="4">
                        <c:v>2019 Q2</c:v>
                      </c:pt>
                      <c:pt idx="5">
                        <c:v>2019 Q3</c:v>
                      </c:pt>
                      <c:pt idx="6">
                        <c:v>2020 Q1</c:v>
                      </c:pt>
                      <c:pt idx="7">
                        <c:v>2020 Q2</c:v>
                      </c:pt>
                      <c:pt idx="8">
                        <c:v>2020 Q3</c:v>
                      </c:pt>
                      <c:pt idx="9">
                        <c:v>2021 Q1</c:v>
                      </c:pt>
                      <c:pt idx="10">
                        <c:v>2021 Q2</c:v>
                      </c:pt>
                      <c:pt idx="11">
                        <c:v>2021 Q3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DM!$C$28:$N$28</c15:sqref>
                        </c15:formulaRef>
                      </c:ext>
                    </c:extLst>
                    <c:numCache>
                      <c:formatCode>0%</c:formatCode>
                      <c:ptCount val="12"/>
                      <c:pt idx="0">
                        <c:v>0.01</c:v>
                      </c:pt>
                      <c:pt idx="1">
                        <c:v>0.01</c:v>
                      </c:pt>
                      <c:pt idx="2">
                        <c:v>0.01</c:v>
                      </c:pt>
                      <c:pt idx="3">
                        <c:v>0.02</c:v>
                      </c:pt>
                      <c:pt idx="4">
                        <c:v>0.01</c:v>
                      </c:pt>
                      <c:pt idx="5">
                        <c:v>0.01</c:v>
                      </c:pt>
                      <c:pt idx="6">
                        <c:v>0.02</c:v>
                      </c:pt>
                      <c:pt idx="7">
                        <c:v>0.04</c:v>
                      </c:pt>
                      <c:pt idx="8">
                        <c:v>0.05</c:v>
                      </c:pt>
                      <c:pt idx="9">
                        <c:v>7.0000000000000007E-2</c:v>
                      </c:pt>
                      <c:pt idx="10">
                        <c:v>0.1</c:v>
                      </c:pt>
                      <c:pt idx="11">
                        <c:v>0.16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38-D957-44DD-B1D4-8F7034F09DC6}"/>
                  </c:ext>
                </c:extLst>
              </c15:ser>
            </c15:filteredLineSeries>
            <c15:filteredLineSeries>
              <c15:ser>
                <c:idx val="23"/>
                <c:order val="2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DM!$B$29</c15:sqref>
                        </c15:formulaRef>
                      </c:ext>
                    </c:extLst>
                    <c:strCache>
                      <c:ptCount val="1"/>
                      <c:pt idx="0">
                        <c:v>MINAS GERAIS</c:v>
                      </c:pt>
                    </c:strCache>
                  </c:strRef>
                </c:tx>
                <c:spPr>
                  <a:ln w="22225" cap="rnd" cmpd="sng" algn="ctr">
                    <a:solidFill>
                      <a:schemeClr val="accent6">
                        <a:lumMod val="8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DM!$C$5:$N$5</c15:sqref>
                        </c15:formulaRef>
                      </c:ext>
                    </c:extLst>
                    <c:strCache>
                      <c:ptCount val="12"/>
                      <c:pt idx="0">
                        <c:v>2018 Q1</c:v>
                      </c:pt>
                      <c:pt idx="1">
                        <c:v>2018 Q2</c:v>
                      </c:pt>
                      <c:pt idx="2">
                        <c:v>2018 Q3</c:v>
                      </c:pt>
                      <c:pt idx="3">
                        <c:v>2019 Q1</c:v>
                      </c:pt>
                      <c:pt idx="4">
                        <c:v>2019 Q2</c:v>
                      </c:pt>
                      <c:pt idx="5">
                        <c:v>2019 Q3</c:v>
                      </c:pt>
                      <c:pt idx="6">
                        <c:v>2020 Q1</c:v>
                      </c:pt>
                      <c:pt idx="7">
                        <c:v>2020 Q2</c:v>
                      </c:pt>
                      <c:pt idx="8">
                        <c:v>2020 Q3</c:v>
                      </c:pt>
                      <c:pt idx="9">
                        <c:v>2021 Q1</c:v>
                      </c:pt>
                      <c:pt idx="10">
                        <c:v>2021 Q2</c:v>
                      </c:pt>
                      <c:pt idx="11">
                        <c:v>2021 Q3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DM!$C$29:$N$29</c15:sqref>
                        </c15:formulaRef>
                      </c:ext>
                    </c:extLst>
                    <c:numCache>
                      <c:formatCode>0%</c:formatCode>
                      <c:ptCount val="12"/>
                      <c:pt idx="0">
                        <c:v>0.04</c:v>
                      </c:pt>
                      <c:pt idx="1">
                        <c:v>0.05</c:v>
                      </c:pt>
                      <c:pt idx="2">
                        <c:v>0.05</c:v>
                      </c:pt>
                      <c:pt idx="3">
                        <c:v>0.06</c:v>
                      </c:pt>
                      <c:pt idx="4">
                        <c:v>7.0000000000000007E-2</c:v>
                      </c:pt>
                      <c:pt idx="5">
                        <c:v>0.08</c:v>
                      </c:pt>
                      <c:pt idx="6">
                        <c:v>0.08</c:v>
                      </c:pt>
                      <c:pt idx="7">
                        <c:v>0.09</c:v>
                      </c:pt>
                      <c:pt idx="8">
                        <c:v>0.11</c:v>
                      </c:pt>
                      <c:pt idx="9">
                        <c:v>0.12</c:v>
                      </c:pt>
                      <c:pt idx="10">
                        <c:v>0.17</c:v>
                      </c:pt>
                      <c:pt idx="11">
                        <c:v>0.23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39-D957-44DD-B1D4-8F7034F09DC6}"/>
                  </c:ext>
                </c:extLst>
              </c15:ser>
            </c15:filteredLineSeries>
            <c15:filteredLineSeries>
              <c15:ser>
                <c:idx val="24"/>
                <c:order val="2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DM!$B$30</c15:sqref>
                        </c15:formulaRef>
                      </c:ext>
                    </c:extLst>
                    <c:strCache>
                      <c:ptCount val="1"/>
                      <c:pt idx="0">
                        <c:v>RIO DE JANEIRO</c:v>
                      </c:pt>
                    </c:strCache>
                  </c:strRef>
                </c:tx>
                <c:spPr>
                  <a:ln w="22225" cap="rnd" cmpd="sng" algn="ctr">
                    <a:solidFill>
                      <a:schemeClr val="accent1">
                        <a:lumMod val="60000"/>
                        <a:lumOff val="4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DM!$C$5:$N$5</c15:sqref>
                        </c15:formulaRef>
                      </c:ext>
                    </c:extLst>
                    <c:strCache>
                      <c:ptCount val="12"/>
                      <c:pt idx="0">
                        <c:v>2018 Q1</c:v>
                      </c:pt>
                      <c:pt idx="1">
                        <c:v>2018 Q2</c:v>
                      </c:pt>
                      <c:pt idx="2">
                        <c:v>2018 Q3</c:v>
                      </c:pt>
                      <c:pt idx="3">
                        <c:v>2019 Q1</c:v>
                      </c:pt>
                      <c:pt idx="4">
                        <c:v>2019 Q2</c:v>
                      </c:pt>
                      <c:pt idx="5">
                        <c:v>2019 Q3</c:v>
                      </c:pt>
                      <c:pt idx="6">
                        <c:v>2020 Q1</c:v>
                      </c:pt>
                      <c:pt idx="7">
                        <c:v>2020 Q2</c:v>
                      </c:pt>
                      <c:pt idx="8">
                        <c:v>2020 Q3</c:v>
                      </c:pt>
                      <c:pt idx="9">
                        <c:v>2021 Q1</c:v>
                      </c:pt>
                      <c:pt idx="10">
                        <c:v>2021 Q2</c:v>
                      </c:pt>
                      <c:pt idx="11">
                        <c:v>2021 Q3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DM!$C$30:$N$30</c15:sqref>
                        </c15:formulaRef>
                      </c:ext>
                    </c:extLst>
                    <c:numCache>
                      <c:formatCode>0%</c:formatCode>
                      <c:ptCount val="12"/>
                      <c:pt idx="0">
                        <c:v>0.03</c:v>
                      </c:pt>
                      <c:pt idx="1">
                        <c:v>0.03</c:v>
                      </c:pt>
                      <c:pt idx="2">
                        <c:v>0.03</c:v>
                      </c:pt>
                      <c:pt idx="3">
                        <c:v>0.05</c:v>
                      </c:pt>
                      <c:pt idx="4">
                        <c:v>0.06</c:v>
                      </c:pt>
                      <c:pt idx="5">
                        <c:v>0.08</c:v>
                      </c:pt>
                      <c:pt idx="6">
                        <c:v>7.0000000000000007E-2</c:v>
                      </c:pt>
                      <c:pt idx="7">
                        <c:v>0.12</c:v>
                      </c:pt>
                      <c:pt idx="8">
                        <c:v>0.13</c:v>
                      </c:pt>
                      <c:pt idx="9">
                        <c:v>0.14000000000000001</c:v>
                      </c:pt>
                      <c:pt idx="10">
                        <c:v>0.16</c:v>
                      </c:pt>
                      <c:pt idx="11">
                        <c:v>0.17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3A-D957-44DD-B1D4-8F7034F09DC6}"/>
                  </c:ext>
                </c:extLst>
              </c15:ser>
            </c15:filteredLineSeries>
            <c15:filteredLineSeries>
              <c15:ser>
                <c:idx val="25"/>
                <c:order val="2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DM!$B$31</c15:sqref>
                        </c15:formulaRef>
                      </c:ext>
                    </c:extLst>
                    <c:strCache>
                      <c:ptCount val="1"/>
                      <c:pt idx="0">
                        <c:v>ACRE</c:v>
                      </c:pt>
                    </c:strCache>
                  </c:strRef>
                </c:tx>
                <c:spPr>
                  <a:ln w="22225" cap="rnd" cmpd="sng" algn="ctr">
                    <a:solidFill>
                      <a:schemeClr val="accent2">
                        <a:lumMod val="60000"/>
                        <a:lumOff val="4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DM!$C$5:$N$5</c15:sqref>
                        </c15:formulaRef>
                      </c:ext>
                    </c:extLst>
                    <c:strCache>
                      <c:ptCount val="12"/>
                      <c:pt idx="0">
                        <c:v>2018 Q1</c:v>
                      </c:pt>
                      <c:pt idx="1">
                        <c:v>2018 Q2</c:v>
                      </c:pt>
                      <c:pt idx="2">
                        <c:v>2018 Q3</c:v>
                      </c:pt>
                      <c:pt idx="3">
                        <c:v>2019 Q1</c:v>
                      </c:pt>
                      <c:pt idx="4">
                        <c:v>2019 Q2</c:v>
                      </c:pt>
                      <c:pt idx="5">
                        <c:v>2019 Q3</c:v>
                      </c:pt>
                      <c:pt idx="6">
                        <c:v>2020 Q1</c:v>
                      </c:pt>
                      <c:pt idx="7">
                        <c:v>2020 Q2</c:v>
                      </c:pt>
                      <c:pt idx="8">
                        <c:v>2020 Q3</c:v>
                      </c:pt>
                      <c:pt idx="9">
                        <c:v>2021 Q1</c:v>
                      </c:pt>
                      <c:pt idx="10">
                        <c:v>2021 Q2</c:v>
                      </c:pt>
                      <c:pt idx="11">
                        <c:v>2021 Q3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DM!$C$31:$N$31</c15:sqref>
                        </c15:formulaRef>
                      </c:ext>
                    </c:extLst>
                    <c:numCache>
                      <c:formatCode>0%</c:formatCode>
                      <c:ptCount val="12"/>
                      <c:pt idx="0">
                        <c:v>0.02</c:v>
                      </c:pt>
                      <c:pt idx="1">
                        <c:v>0.02</c:v>
                      </c:pt>
                      <c:pt idx="2">
                        <c:v>0.02</c:v>
                      </c:pt>
                      <c:pt idx="3">
                        <c:v>0.02</c:v>
                      </c:pt>
                      <c:pt idx="4">
                        <c:v>0.02</c:v>
                      </c:pt>
                      <c:pt idx="5">
                        <c:v>0.02</c:v>
                      </c:pt>
                      <c:pt idx="6">
                        <c:v>0.03</c:v>
                      </c:pt>
                      <c:pt idx="7">
                        <c:v>0.03</c:v>
                      </c:pt>
                      <c:pt idx="8">
                        <c:v>0.04</c:v>
                      </c:pt>
                      <c:pt idx="9">
                        <c:v>7.0000000000000007E-2</c:v>
                      </c:pt>
                      <c:pt idx="10">
                        <c:v>0.1</c:v>
                      </c:pt>
                      <c:pt idx="11">
                        <c:v>0.12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3B-D957-44DD-B1D4-8F7034F09DC6}"/>
                  </c:ext>
                </c:extLst>
              </c15:ser>
            </c15:filteredLineSeries>
            <c15:filteredLineSeries>
              <c15:ser>
                <c:idx val="26"/>
                <c:order val="2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DM!$B$32</c15:sqref>
                        </c15:formulaRef>
                      </c:ext>
                    </c:extLst>
                    <c:strCache>
                      <c:ptCount val="1"/>
                      <c:pt idx="0">
                        <c:v>PERNAMBUCO</c:v>
                      </c:pt>
                    </c:strCache>
                  </c:strRef>
                </c:tx>
                <c:spPr>
                  <a:ln w="57150" cap="rnd" cmpd="sng" algn="ctr">
                    <a:solidFill>
                      <a:schemeClr val="accent4">
                        <a:lumMod val="60000"/>
                        <a:lumOff val="4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dLbl>
                    <c:idx val="0"/>
                    <c:delete val="1"/>
                    <c:extLst xmlns:c15="http://schemas.microsoft.com/office/drawing/2012/chart">
                      <c:ext xmlns:c15="http://schemas.microsoft.com/office/drawing/2012/chart" uri="{CE6537A1-D6FC-4f65-9D91-7224C49458BB}"/>
                      <c:ext xmlns:c16="http://schemas.microsoft.com/office/drawing/2014/chart" uri="{C3380CC4-5D6E-409C-BE32-E72D297353CC}">
                        <c16:uniqueId val="{0000003C-D957-44DD-B1D4-8F7034F09DC6}"/>
                      </c:ext>
                    </c:extLst>
                  </c:dLbl>
                  <c:dLbl>
                    <c:idx val="1"/>
                    <c:delete val="1"/>
                    <c:extLst xmlns:c15="http://schemas.microsoft.com/office/drawing/2012/chart">
                      <c:ext xmlns:c15="http://schemas.microsoft.com/office/drawing/2012/chart" uri="{CE6537A1-D6FC-4f65-9D91-7224C49458BB}"/>
                      <c:ext xmlns:c16="http://schemas.microsoft.com/office/drawing/2014/chart" uri="{C3380CC4-5D6E-409C-BE32-E72D297353CC}">
                        <c16:uniqueId val="{0000003D-D957-44DD-B1D4-8F7034F09DC6}"/>
                      </c:ext>
                    </c:extLst>
                  </c:dLbl>
                  <c:dLbl>
                    <c:idx val="2"/>
                    <c:delete val="1"/>
                    <c:extLst xmlns:c15="http://schemas.microsoft.com/office/drawing/2012/chart">
                      <c:ext xmlns:c15="http://schemas.microsoft.com/office/drawing/2012/chart" uri="{CE6537A1-D6FC-4f65-9D91-7224C49458BB}"/>
                      <c:ext xmlns:c16="http://schemas.microsoft.com/office/drawing/2014/chart" uri="{C3380CC4-5D6E-409C-BE32-E72D297353CC}">
                        <c16:uniqueId val="{0000003E-D957-44DD-B1D4-8F7034F09DC6}"/>
                      </c:ext>
                    </c:extLst>
                  </c:dLbl>
                  <c:dLbl>
                    <c:idx val="3"/>
                    <c:delete val="1"/>
                    <c:extLst xmlns:c15="http://schemas.microsoft.com/office/drawing/2012/chart">
                      <c:ext xmlns:c15="http://schemas.microsoft.com/office/drawing/2012/chart" uri="{CE6537A1-D6FC-4f65-9D91-7224C49458BB}"/>
                      <c:ext xmlns:c16="http://schemas.microsoft.com/office/drawing/2014/chart" uri="{C3380CC4-5D6E-409C-BE32-E72D297353CC}">
                        <c16:uniqueId val="{0000003F-D957-44DD-B1D4-8F7034F09DC6}"/>
                      </c:ext>
                    </c:extLst>
                  </c:dLbl>
                  <c:dLbl>
                    <c:idx val="4"/>
                    <c:delete val="1"/>
                    <c:extLst xmlns:c15="http://schemas.microsoft.com/office/drawing/2012/chart">
                      <c:ext xmlns:c15="http://schemas.microsoft.com/office/drawing/2012/chart" uri="{CE6537A1-D6FC-4f65-9D91-7224C49458BB}"/>
                      <c:ext xmlns:c16="http://schemas.microsoft.com/office/drawing/2014/chart" uri="{C3380CC4-5D6E-409C-BE32-E72D297353CC}">
                        <c16:uniqueId val="{00000040-D957-44DD-B1D4-8F7034F09DC6}"/>
                      </c:ext>
                    </c:extLst>
                  </c:dLbl>
                  <c:dLbl>
                    <c:idx val="5"/>
                    <c:delete val="1"/>
                    <c:extLst xmlns:c15="http://schemas.microsoft.com/office/drawing/2012/chart">
                      <c:ext xmlns:c15="http://schemas.microsoft.com/office/drawing/2012/chart" uri="{CE6537A1-D6FC-4f65-9D91-7224C49458BB}"/>
                      <c:ext xmlns:c16="http://schemas.microsoft.com/office/drawing/2014/chart" uri="{C3380CC4-5D6E-409C-BE32-E72D297353CC}">
                        <c16:uniqueId val="{00000041-D957-44DD-B1D4-8F7034F09DC6}"/>
                      </c:ext>
                    </c:extLst>
                  </c:dLbl>
                  <c:dLbl>
                    <c:idx val="6"/>
                    <c:delete val="1"/>
                    <c:extLst xmlns:c15="http://schemas.microsoft.com/office/drawing/2012/chart">
                      <c:ext xmlns:c15="http://schemas.microsoft.com/office/drawing/2012/chart" uri="{CE6537A1-D6FC-4f65-9D91-7224C49458BB}"/>
                      <c:ext xmlns:c16="http://schemas.microsoft.com/office/drawing/2014/chart" uri="{C3380CC4-5D6E-409C-BE32-E72D297353CC}">
                        <c16:uniqueId val="{00000042-D957-44DD-B1D4-8F7034F09DC6}"/>
                      </c:ext>
                    </c:extLst>
                  </c:dLbl>
                  <c:dLbl>
                    <c:idx val="7"/>
                    <c:delete val="1"/>
                    <c:extLst xmlns:c15="http://schemas.microsoft.com/office/drawing/2012/chart">
                      <c:ext xmlns:c15="http://schemas.microsoft.com/office/drawing/2012/chart" uri="{CE6537A1-D6FC-4f65-9D91-7224C49458BB}"/>
                      <c:ext xmlns:c16="http://schemas.microsoft.com/office/drawing/2014/chart" uri="{C3380CC4-5D6E-409C-BE32-E72D297353CC}">
                        <c16:uniqueId val="{00000043-D957-44DD-B1D4-8F7034F09DC6}"/>
                      </c:ext>
                    </c:extLst>
                  </c:dLbl>
                  <c:dLbl>
                    <c:idx val="8"/>
                    <c:delete val="1"/>
                    <c:extLst xmlns:c15="http://schemas.microsoft.com/office/drawing/2012/chart">
                      <c:ext xmlns:c15="http://schemas.microsoft.com/office/drawing/2012/chart" uri="{CE6537A1-D6FC-4f65-9D91-7224C49458BB}"/>
                      <c:ext xmlns:c16="http://schemas.microsoft.com/office/drawing/2014/chart" uri="{C3380CC4-5D6E-409C-BE32-E72D297353CC}">
                        <c16:uniqueId val="{00000044-D957-44DD-B1D4-8F7034F09DC6}"/>
                      </c:ext>
                    </c:extLst>
                  </c:dLbl>
                  <c:dLbl>
                    <c:idx val="9"/>
                    <c:delete val="1"/>
                    <c:extLst xmlns:c15="http://schemas.microsoft.com/office/drawing/2012/chart">
                      <c:ext xmlns:c15="http://schemas.microsoft.com/office/drawing/2012/chart" uri="{CE6537A1-D6FC-4f65-9D91-7224C49458BB}"/>
                      <c:ext xmlns:c16="http://schemas.microsoft.com/office/drawing/2014/chart" uri="{C3380CC4-5D6E-409C-BE32-E72D297353CC}">
                        <c16:uniqueId val="{00000045-D957-44DD-B1D4-8F7034F09DC6}"/>
                      </c:ext>
                    </c:extLst>
                  </c:dLbl>
                  <c:dLbl>
                    <c:idx val="10"/>
                    <c:delete val="1"/>
                    <c:extLst xmlns:c15="http://schemas.microsoft.com/office/drawing/2012/chart">
                      <c:ext xmlns:c15="http://schemas.microsoft.com/office/drawing/2012/chart" uri="{CE6537A1-D6FC-4f65-9D91-7224C49458BB}"/>
                      <c:ext xmlns:c16="http://schemas.microsoft.com/office/drawing/2014/chart" uri="{C3380CC4-5D6E-409C-BE32-E72D297353CC}">
                        <c16:uniqueId val="{00000046-D957-44DD-B1D4-8F7034F09DC6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dk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pt-BR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dk1">
                                <a:lumMod val="35000"/>
                                <a:lumOff val="65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DM!$C$5:$N$5</c15:sqref>
                        </c15:formulaRef>
                      </c:ext>
                    </c:extLst>
                    <c:strCache>
                      <c:ptCount val="12"/>
                      <c:pt idx="0">
                        <c:v>2018 Q1</c:v>
                      </c:pt>
                      <c:pt idx="1">
                        <c:v>2018 Q2</c:v>
                      </c:pt>
                      <c:pt idx="2">
                        <c:v>2018 Q3</c:v>
                      </c:pt>
                      <c:pt idx="3">
                        <c:v>2019 Q1</c:v>
                      </c:pt>
                      <c:pt idx="4">
                        <c:v>2019 Q2</c:v>
                      </c:pt>
                      <c:pt idx="5">
                        <c:v>2019 Q3</c:v>
                      </c:pt>
                      <c:pt idx="6">
                        <c:v>2020 Q1</c:v>
                      </c:pt>
                      <c:pt idx="7">
                        <c:v>2020 Q2</c:v>
                      </c:pt>
                      <c:pt idx="8">
                        <c:v>2020 Q3</c:v>
                      </c:pt>
                      <c:pt idx="9">
                        <c:v>2021 Q1</c:v>
                      </c:pt>
                      <c:pt idx="10">
                        <c:v>2021 Q2</c:v>
                      </c:pt>
                      <c:pt idx="11">
                        <c:v>2021 Q3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DM!$C$32:$N$32</c15:sqref>
                        </c15:formulaRef>
                      </c:ext>
                    </c:extLst>
                    <c:numCache>
                      <c:formatCode>0%</c:formatCode>
                      <c:ptCount val="12"/>
                      <c:pt idx="0">
                        <c:v>0.02</c:v>
                      </c:pt>
                      <c:pt idx="1">
                        <c:v>0.03</c:v>
                      </c:pt>
                      <c:pt idx="2">
                        <c:v>0.03</c:v>
                      </c:pt>
                      <c:pt idx="3">
                        <c:v>0.03</c:v>
                      </c:pt>
                      <c:pt idx="4">
                        <c:v>0.03</c:v>
                      </c:pt>
                      <c:pt idx="5">
                        <c:v>0.04</c:v>
                      </c:pt>
                      <c:pt idx="6">
                        <c:v>0.04</c:v>
                      </c:pt>
                      <c:pt idx="7">
                        <c:v>0.05</c:v>
                      </c:pt>
                      <c:pt idx="8">
                        <c:v>0.08</c:v>
                      </c:pt>
                      <c:pt idx="9">
                        <c:v>0.11</c:v>
                      </c:pt>
                      <c:pt idx="10">
                        <c:v>0.17</c:v>
                      </c:pt>
                      <c:pt idx="11">
                        <c:v>0.23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47-D957-44DD-B1D4-8F7034F09DC6}"/>
                  </c:ext>
                </c:extLst>
              </c15:ser>
            </c15:filteredLineSeries>
            <c15:filteredLineSeries>
              <c15:ser>
                <c:idx val="27"/>
                <c:order val="2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DM!$B$33</c15:sqref>
                        </c15:formulaRef>
                      </c:ext>
                    </c:extLst>
                    <c:strCache>
                      <c:ptCount val="1"/>
                      <c:pt idx="0">
                        <c:v>ESPÍRITO SANTO</c:v>
                      </c:pt>
                    </c:strCache>
                  </c:strRef>
                </c:tx>
                <c:spPr>
                  <a:ln w="57150" cap="rnd" cmpd="sng" algn="ctr">
                    <a:solidFill>
                      <a:schemeClr val="accent4">
                        <a:lumMod val="60000"/>
                        <a:lumOff val="4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DM!$C$5:$N$5</c15:sqref>
                        </c15:formulaRef>
                      </c:ext>
                    </c:extLst>
                    <c:strCache>
                      <c:ptCount val="12"/>
                      <c:pt idx="0">
                        <c:v>2018 Q1</c:v>
                      </c:pt>
                      <c:pt idx="1">
                        <c:v>2018 Q2</c:v>
                      </c:pt>
                      <c:pt idx="2">
                        <c:v>2018 Q3</c:v>
                      </c:pt>
                      <c:pt idx="3">
                        <c:v>2019 Q1</c:v>
                      </c:pt>
                      <c:pt idx="4">
                        <c:v>2019 Q2</c:v>
                      </c:pt>
                      <c:pt idx="5">
                        <c:v>2019 Q3</c:v>
                      </c:pt>
                      <c:pt idx="6">
                        <c:v>2020 Q1</c:v>
                      </c:pt>
                      <c:pt idx="7">
                        <c:v>2020 Q2</c:v>
                      </c:pt>
                      <c:pt idx="8">
                        <c:v>2020 Q3</c:v>
                      </c:pt>
                      <c:pt idx="9">
                        <c:v>2021 Q1</c:v>
                      </c:pt>
                      <c:pt idx="10">
                        <c:v>2021 Q2</c:v>
                      </c:pt>
                      <c:pt idx="11">
                        <c:v>2021 Q3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DM!$C$33:$N$33</c15:sqref>
                        </c15:formulaRef>
                      </c:ext>
                    </c:extLst>
                    <c:numCache>
                      <c:formatCode>0%</c:formatCode>
                      <c:ptCount val="12"/>
                      <c:pt idx="0">
                        <c:v>0.02</c:v>
                      </c:pt>
                      <c:pt idx="1">
                        <c:v>0.02</c:v>
                      </c:pt>
                      <c:pt idx="2">
                        <c:v>0.03</c:v>
                      </c:pt>
                      <c:pt idx="3">
                        <c:v>0.03</c:v>
                      </c:pt>
                      <c:pt idx="4">
                        <c:v>0.04</c:v>
                      </c:pt>
                      <c:pt idx="5">
                        <c:v>0.04</c:v>
                      </c:pt>
                      <c:pt idx="6">
                        <c:v>0.04</c:v>
                      </c:pt>
                      <c:pt idx="7">
                        <c:v>0.05</c:v>
                      </c:pt>
                      <c:pt idx="8">
                        <c:v>0.11</c:v>
                      </c:pt>
                      <c:pt idx="9">
                        <c:v>0.14000000000000001</c:v>
                      </c:pt>
                      <c:pt idx="10">
                        <c:v>0.22</c:v>
                      </c:pt>
                      <c:pt idx="11">
                        <c:v>0.28000000000000003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48-D957-44DD-B1D4-8F7034F09DC6}"/>
                  </c:ext>
                </c:extLst>
              </c15:ser>
            </c15:filteredLineSeries>
          </c:ext>
        </c:extLst>
      </c:lineChart>
      <c:catAx>
        <c:axId val="187646062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spc="2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876457295"/>
        <c:crosses val="autoZero"/>
        <c:auto val="1"/>
        <c:lblAlgn val="ctr"/>
        <c:lblOffset val="100"/>
        <c:noMultiLvlLbl val="0"/>
      </c:catAx>
      <c:valAx>
        <c:axId val="1876457295"/>
        <c:scaling>
          <c:orientation val="minMax"/>
        </c:scaling>
        <c:delete val="0"/>
        <c:axPos val="l"/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spc="2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876460623"/>
        <c:crosses val="autoZero"/>
        <c:crossBetween val="between"/>
      </c:valAx>
      <c:spPr>
        <a:gradFill>
          <a:gsLst>
            <a:gs pos="100000">
              <a:schemeClr val="lt1">
                <a:lumMod val="95000"/>
              </a:schemeClr>
            </a:gs>
            <a:gs pos="0">
              <a:schemeClr val="lt1"/>
            </a:gs>
          </a:gsLst>
          <a:lin ang="5400000" scaled="0"/>
        </a:gradFill>
        <a:ln w="57150">
          <a:noFill/>
        </a:ln>
        <a:effectLst/>
      </c:spPr>
    </c:plotArea>
    <c:legend>
      <c:legendPos val="t"/>
      <c:layout>
        <c:manualLayout>
          <c:xMode val="edge"/>
          <c:yMode val="edge"/>
          <c:x val="0.4241891301913398"/>
          <c:y val="0.33898305084745761"/>
          <c:w val="0.15162173961732059"/>
          <c:h val="6.426828002431898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solidFill>
      <a:schemeClr val="lt1"/>
    </a:solidFill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CITO!$B$6</c:f>
              <c:strCache>
                <c:ptCount val="1"/>
                <c:pt idx="0">
                  <c:v>BRASIL</c:v>
                </c:pt>
              </c:strCache>
            </c:strRef>
          </c:tx>
          <c:spPr>
            <a:ln w="57150" cap="rnd" cmpd="sng" algn="ctr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FAD-4217-B44E-3146C241A66E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FAD-4217-B44E-3146C241A66E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1FAD-4217-B44E-3146C241A66E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1FAD-4217-B44E-3146C241A66E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1FAD-4217-B44E-3146C241A66E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1FAD-4217-B44E-3146C241A66E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1FAD-4217-B44E-3146C241A66E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1FAD-4217-B44E-3146C241A66E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1FAD-4217-B44E-3146C241A66E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1FAD-4217-B44E-3146C241A66E}"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1FAD-4217-B44E-3146C241A66E}"/>
                </c:ext>
              </c:extLst>
            </c:dLbl>
            <c:dLbl>
              <c:idx val="11"/>
              <c:layout>
                <c:manualLayout>
                  <c:x val="-4.3636626523444327E-3"/>
                  <c:y val="-1.315449975532719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1FAD-4217-B44E-3146C241A66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Montserrat" panose="00000500000000000000" pitchFamily="2" charset="0"/>
                    <a:ea typeface="+mn-ea"/>
                    <a:cs typeface="+mn-cs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CITO!$C$5:$N$5</c:f>
              <c:strCache>
                <c:ptCount val="12"/>
                <c:pt idx="0">
                  <c:v>2018 Q1</c:v>
                </c:pt>
                <c:pt idx="1">
                  <c:v>2018 Q2</c:v>
                </c:pt>
                <c:pt idx="2">
                  <c:v>2018 Q3</c:v>
                </c:pt>
                <c:pt idx="3">
                  <c:v>2019 Q1</c:v>
                </c:pt>
                <c:pt idx="4">
                  <c:v>2019 Q2</c:v>
                </c:pt>
                <c:pt idx="5">
                  <c:v>2019 Q3</c:v>
                </c:pt>
                <c:pt idx="6">
                  <c:v>2020 Q1</c:v>
                </c:pt>
                <c:pt idx="7">
                  <c:v>2020 Q2</c:v>
                </c:pt>
                <c:pt idx="8">
                  <c:v>2020 Q3</c:v>
                </c:pt>
                <c:pt idx="9">
                  <c:v>2021 Q1</c:v>
                </c:pt>
                <c:pt idx="10">
                  <c:v>2021 Q2</c:v>
                </c:pt>
                <c:pt idx="11">
                  <c:v>2021 Q3</c:v>
                </c:pt>
              </c:strCache>
            </c:strRef>
          </c:cat>
          <c:val>
            <c:numRef>
              <c:f>CITO!$C$6:$N$6</c:f>
              <c:numCache>
                <c:formatCode>0%</c:formatCode>
                <c:ptCount val="12"/>
                <c:pt idx="0">
                  <c:v>0.09</c:v>
                </c:pt>
                <c:pt idx="1">
                  <c:v>0.1</c:v>
                </c:pt>
                <c:pt idx="2">
                  <c:v>0.11</c:v>
                </c:pt>
                <c:pt idx="3">
                  <c:v>0.12</c:v>
                </c:pt>
                <c:pt idx="4">
                  <c:v>0.13</c:v>
                </c:pt>
                <c:pt idx="5">
                  <c:v>0.14000000000000001</c:v>
                </c:pt>
                <c:pt idx="6">
                  <c:v>0.14000000000000001</c:v>
                </c:pt>
                <c:pt idx="7">
                  <c:v>0.14000000000000001</c:v>
                </c:pt>
                <c:pt idx="8">
                  <c:v>0.14000000000000001</c:v>
                </c:pt>
                <c:pt idx="9">
                  <c:v>0.14000000000000001</c:v>
                </c:pt>
                <c:pt idx="10">
                  <c:v>0.14000000000000001</c:v>
                </c:pt>
                <c:pt idx="11">
                  <c:v>0.15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C-1FAD-4217-B44E-3146C241A66E}"/>
            </c:ext>
          </c:extLst>
        </c:ser>
        <c:ser>
          <c:idx val="1"/>
          <c:order val="1"/>
          <c:tx>
            <c:strRef>
              <c:f>CITO!$B$7</c:f>
              <c:strCache>
                <c:ptCount val="1"/>
                <c:pt idx="0">
                  <c:v>GOIÁS</c:v>
                </c:pt>
              </c:strCache>
              <c:extLst xmlns:c15="http://schemas.microsoft.com/office/drawing/2012/chart"/>
            </c:strRef>
          </c:tx>
          <c:spPr>
            <a:ln w="53975" cap="rnd" cmpd="sng" algn="ctr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1FAD-4217-B44E-3146C241A66E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1FAD-4217-B44E-3146C241A66E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1FAD-4217-B44E-3146C241A66E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1FAD-4217-B44E-3146C241A66E}"/>
                </c:ext>
              </c:extLst>
            </c:dLbl>
            <c:dLbl>
              <c:idx val="4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1FAD-4217-B44E-3146C241A66E}"/>
                </c:ext>
              </c:extLst>
            </c:dLbl>
            <c:dLbl>
              <c:idx val="5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1FAD-4217-B44E-3146C241A66E}"/>
                </c:ext>
              </c:extLst>
            </c:dLbl>
            <c:dLbl>
              <c:idx val="6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1FAD-4217-B44E-3146C241A66E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1FAD-4217-B44E-3146C241A66E}"/>
                </c:ext>
              </c:extLst>
            </c:dLbl>
            <c:dLbl>
              <c:idx val="8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1FAD-4217-B44E-3146C241A66E}"/>
                </c:ext>
              </c:extLst>
            </c:dLbl>
            <c:dLbl>
              <c:idx val="9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1FAD-4217-B44E-3146C241A66E}"/>
                </c:ext>
              </c:extLst>
            </c:dLbl>
            <c:dLbl>
              <c:idx val="1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1FAD-4217-B44E-3146C241A66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Montserrat" panose="00000500000000000000" pitchFamily="50" charset="0"/>
                    <a:ea typeface="+mn-ea"/>
                    <a:cs typeface="+mn-cs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CITO!$C$5:$N$5</c:f>
              <c:strCache>
                <c:ptCount val="12"/>
                <c:pt idx="0">
                  <c:v>2018 Q1</c:v>
                </c:pt>
                <c:pt idx="1">
                  <c:v>2018 Q2</c:v>
                </c:pt>
                <c:pt idx="2">
                  <c:v>2018 Q3</c:v>
                </c:pt>
                <c:pt idx="3">
                  <c:v>2019 Q1</c:v>
                </c:pt>
                <c:pt idx="4">
                  <c:v>2019 Q2</c:v>
                </c:pt>
                <c:pt idx="5">
                  <c:v>2019 Q3</c:v>
                </c:pt>
                <c:pt idx="6">
                  <c:v>2020 Q1</c:v>
                </c:pt>
                <c:pt idx="7">
                  <c:v>2020 Q2</c:v>
                </c:pt>
                <c:pt idx="8">
                  <c:v>2020 Q3</c:v>
                </c:pt>
                <c:pt idx="9">
                  <c:v>2021 Q1</c:v>
                </c:pt>
                <c:pt idx="10">
                  <c:v>2021 Q2</c:v>
                </c:pt>
                <c:pt idx="11">
                  <c:v>2021 Q3</c:v>
                </c:pt>
              </c:strCache>
              <c:extLst xmlns:c15="http://schemas.microsoft.com/office/drawing/2012/chart"/>
            </c:strRef>
          </c:cat>
          <c:val>
            <c:numRef>
              <c:f>CITO!$C$7:$N$7</c:f>
              <c:numCache>
                <c:formatCode>0%</c:formatCode>
                <c:ptCount val="12"/>
                <c:pt idx="0">
                  <c:v>0.05</c:v>
                </c:pt>
                <c:pt idx="1">
                  <c:v>0.06</c:v>
                </c:pt>
                <c:pt idx="2">
                  <c:v>7.0000000000000007E-2</c:v>
                </c:pt>
                <c:pt idx="3">
                  <c:v>7.0000000000000007E-2</c:v>
                </c:pt>
                <c:pt idx="4">
                  <c:v>0.08</c:v>
                </c:pt>
                <c:pt idx="5">
                  <c:v>0.08</c:v>
                </c:pt>
                <c:pt idx="6">
                  <c:v>0.08</c:v>
                </c:pt>
                <c:pt idx="7">
                  <c:v>0.08</c:v>
                </c:pt>
                <c:pt idx="8">
                  <c:v>0.09</c:v>
                </c:pt>
                <c:pt idx="9">
                  <c:v>0.09</c:v>
                </c:pt>
                <c:pt idx="10">
                  <c:v>0.09</c:v>
                </c:pt>
                <c:pt idx="11">
                  <c:v>0.1</c:v>
                </c:pt>
              </c:numCache>
              <c:extLst xmlns:c15="http://schemas.microsoft.com/office/drawing/2012/chart"/>
            </c:numRef>
          </c:val>
          <c:smooth val="0"/>
          <c:extLst xmlns:c15="http://schemas.microsoft.com/office/drawing/2012/chart">
            <c:ext xmlns:c16="http://schemas.microsoft.com/office/drawing/2014/chart" uri="{C3380CC4-5D6E-409C-BE32-E72D297353CC}">
              <c16:uniqueId val="{00000018-1FAD-4217-B44E-3146C241A66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solidFill>
                <a:schemeClr val="dk1">
                  <a:lumMod val="35000"/>
                  <a:lumOff val="65000"/>
                  <a:alpha val="33000"/>
                </a:schemeClr>
              </a:solidFill>
              <a:round/>
            </a:ln>
            <a:effectLst/>
          </c:spPr>
        </c:dropLines>
        <c:smooth val="0"/>
        <c:axId val="1876460623"/>
        <c:axId val="1876457295"/>
        <c:extLst>
          <c:ext xmlns:c15="http://schemas.microsoft.com/office/drawing/2012/chart" uri="{02D57815-91ED-43cb-92C2-25804820EDAC}">
            <c15:filteredLineSeries>
              <c15:ser>
                <c:idx val="2"/>
                <c:order val="2"/>
                <c:tx>
                  <c:strRef>
                    <c:extLst>
                      <c:ext uri="{02D57815-91ED-43cb-92C2-25804820EDAC}">
                        <c15:formulaRef>
                          <c15:sqref>CITO!$B$8</c15:sqref>
                        </c15:formulaRef>
                      </c:ext>
                    </c:extLst>
                    <c:strCache>
                      <c:ptCount val="1"/>
                      <c:pt idx="0">
                        <c:v>RIO GRANDE DO NORTE</c:v>
                      </c:pt>
                    </c:strCache>
                  </c:strRef>
                </c:tx>
                <c:spPr>
                  <a:ln w="22225" cap="rnd" cmpd="sng" algn="ctr">
                    <a:solidFill>
                      <a:schemeClr val="accent3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>
                      <c:ext uri="{02D57815-91ED-43cb-92C2-25804820EDAC}">
                        <c15:formulaRef>
                          <c15:sqref>CITO!$C$5:$N$5</c15:sqref>
                        </c15:formulaRef>
                      </c:ext>
                    </c:extLst>
                    <c:strCache>
                      <c:ptCount val="12"/>
                      <c:pt idx="0">
                        <c:v>2018 Q1</c:v>
                      </c:pt>
                      <c:pt idx="1">
                        <c:v>2018 Q2</c:v>
                      </c:pt>
                      <c:pt idx="2">
                        <c:v>2018 Q3</c:v>
                      </c:pt>
                      <c:pt idx="3">
                        <c:v>2019 Q1</c:v>
                      </c:pt>
                      <c:pt idx="4">
                        <c:v>2019 Q2</c:v>
                      </c:pt>
                      <c:pt idx="5">
                        <c:v>2019 Q3</c:v>
                      </c:pt>
                      <c:pt idx="6">
                        <c:v>2020 Q1</c:v>
                      </c:pt>
                      <c:pt idx="7">
                        <c:v>2020 Q2</c:v>
                      </c:pt>
                      <c:pt idx="8">
                        <c:v>2020 Q3</c:v>
                      </c:pt>
                      <c:pt idx="9">
                        <c:v>2021 Q1</c:v>
                      </c:pt>
                      <c:pt idx="10">
                        <c:v>2021 Q2</c:v>
                      </c:pt>
                      <c:pt idx="11">
                        <c:v>2021 Q3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CITO!$C$8:$N$8</c15:sqref>
                        </c15:formulaRef>
                      </c:ext>
                    </c:extLst>
                    <c:numCache>
                      <c:formatCode>0%</c:formatCode>
                      <c:ptCount val="12"/>
                      <c:pt idx="0">
                        <c:v>0.11</c:v>
                      </c:pt>
                      <c:pt idx="1">
                        <c:v>0.12</c:v>
                      </c:pt>
                      <c:pt idx="2">
                        <c:v>0.13</c:v>
                      </c:pt>
                      <c:pt idx="3">
                        <c:v>0.14000000000000001</c:v>
                      </c:pt>
                      <c:pt idx="4">
                        <c:v>0.15</c:v>
                      </c:pt>
                      <c:pt idx="5">
                        <c:v>0.16</c:v>
                      </c:pt>
                      <c:pt idx="6">
                        <c:v>0.16</c:v>
                      </c:pt>
                      <c:pt idx="7">
                        <c:v>0.16</c:v>
                      </c:pt>
                      <c:pt idx="8">
                        <c:v>0.16</c:v>
                      </c:pt>
                      <c:pt idx="9">
                        <c:v>0.15</c:v>
                      </c:pt>
                      <c:pt idx="10">
                        <c:v>0.15</c:v>
                      </c:pt>
                      <c:pt idx="11">
                        <c:v>0.15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19-1FAD-4217-B44E-3146C241A66E}"/>
                  </c:ext>
                </c:extLst>
              </c15:ser>
            </c15:filteredLineSeries>
            <c15:filteredLineSeries>
              <c15:ser>
                <c:idx val="3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CITO!$B$9</c15:sqref>
                        </c15:formulaRef>
                      </c:ext>
                    </c:extLst>
                    <c:strCache>
                      <c:ptCount val="1"/>
                      <c:pt idx="0">
                        <c:v>SANTA CATARINA</c:v>
                      </c:pt>
                    </c:strCache>
                  </c:strRef>
                </c:tx>
                <c:spPr>
                  <a:ln w="22225" cap="rnd" cmpd="sng" algn="ctr">
                    <a:solidFill>
                      <a:schemeClr val="accent4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CITO!$C$5:$N$5</c15:sqref>
                        </c15:formulaRef>
                      </c:ext>
                    </c:extLst>
                    <c:strCache>
                      <c:ptCount val="12"/>
                      <c:pt idx="0">
                        <c:v>2018 Q1</c:v>
                      </c:pt>
                      <c:pt idx="1">
                        <c:v>2018 Q2</c:v>
                      </c:pt>
                      <c:pt idx="2">
                        <c:v>2018 Q3</c:v>
                      </c:pt>
                      <c:pt idx="3">
                        <c:v>2019 Q1</c:v>
                      </c:pt>
                      <c:pt idx="4">
                        <c:v>2019 Q2</c:v>
                      </c:pt>
                      <c:pt idx="5">
                        <c:v>2019 Q3</c:v>
                      </c:pt>
                      <c:pt idx="6">
                        <c:v>2020 Q1</c:v>
                      </c:pt>
                      <c:pt idx="7">
                        <c:v>2020 Q2</c:v>
                      </c:pt>
                      <c:pt idx="8">
                        <c:v>2020 Q3</c:v>
                      </c:pt>
                      <c:pt idx="9">
                        <c:v>2021 Q1</c:v>
                      </c:pt>
                      <c:pt idx="10">
                        <c:v>2021 Q2</c:v>
                      </c:pt>
                      <c:pt idx="11">
                        <c:v>2021 Q3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CITO!$C$9:$N$9</c15:sqref>
                        </c15:formulaRef>
                      </c:ext>
                    </c:extLst>
                    <c:numCache>
                      <c:formatCode>0%</c:formatCode>
                      <c:ptCount val="12"/>
                      <c:pt idx="0">
                        <c:v>0.17</c:v>
                      </c:pt>
                      <c:pt idx="1">
                        <c:v>0.19</c:v>
                      </c:pt>
                      <c:pt idx="2">
                        <c:v>0.21</c:v>
                      </c:pt>
                      <c:pt idx="3">
                        <c:v>0.21</c:v>
                      </c:pt>
                      <c:pt idx="4">
                        <c:v>0.21</c:v>
                      </c:pt>
                      <c:pt idx="5">
                        <c:v>0.22</c:v>
                      </c:pt>
                      <c:pt idx="6">
                        <c:v>0.21</c:v>
                      </c:pt>
                      <c:pt idx="7">
                        <c:v>0.2</c:v>
                      </c:pt>
                      <c:pt idx="8">
                        <c:v>0.19</c:v>
                      </c:pt>
                      <c:pt idx="9">
                        <c:v>0.18</c:v>
                      </c:pt>
                      <c:pt idx="10">
                        <c:v>0.18</c:v>
                      </c:pt>
                      <c:pt idx="11">
                        <c:v>0.19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A-1FAD-4217-B44E-3146C241A66E}"/>
                  </c:ext>
                </c:extLst>
              </c15:ser>
            </c15:filteredLineSeries>
            <c15:filteredLineSeries>
              <c15:ser>
                <c:idx val="4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CITO!$B$10</c15:sqref>
                        </c15:formulaRef>
                      </c:ext>
                    </c:extLst>
                    <c:strCache>
                      <c:ptCount val="1"/>
                      <c:pt idx="0">
                        <c:v>PARÁ</c:v>
                      </c:pt>
                    </c:strCache>
                  </c:strRef>
                </c:tx>
                <c:spPr>
                  <a:ln w="22225" cap="rnd" cmpd="sng" algn="ctr">
                    <a:solidFill>
                      <a:schemeClr val="accent5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CITO!$C$5:$N$5</c15:sqref>
                        </c15:formulaRef>
                      </c:ext>
                    </c:extLst>
                    <c:strCache>
                      <c:ptCount val="12"/>
                      <c:pt idx="0">
                        <c:v>2018 Q1</c:v>
                      </c:pt>
                      <c:pt idx="1">
                        <c:v>2018 Q2</c:v>
                      </c:pt>
                      <c:pt idx="2">
                        <c:v>2018 Q3</c:v>
                      </c:pt>
                      <c:pt idx="3">
                        <c:v>2019 Q1</c:v>
                      </c:pt>
                      <c:pt idx="4">
                        <c:v>2019 Q2</c:v>
                      </c:pt>
                      <c:pt idx="5">
                        <c:v>2019 Q3</c:v>
                      </c:pt>
                      <c:pt idx="6">
                        <c:v>2020 Q1</c:v>
                      </c:pt>
                      <c:pt idx="7">
                        <c:v>2020 Q2</c:v>
                      </c:pt>
                      <c:pt idx="8">
                        <c:v>2020 Q3</c:v>
                      </c:pt>
                      <c:pt idx="9">
                        <c:v>2021 Q1</c:v>
                      </c:pt>
                      <c:pt idx="10">
                        <c:v>2021 Q2</c:v>
                      </c:pt>
                      <c:pt idx="11">
                        <c:v>2021 Q3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CITO!$C$10:$N$10</c15:sqref>
                        </c15:formulaRef>
                      </c:ext>
                    </c:extLst>
                    <c:numCache>
                      <c:formatCode>0%</c:formatCode>
                      <c:ptCount val="12"/>
                      <c:pt idx="0">
                        <c:v>0.04</c:v>
                      </c:pt>
                      <c:pt idx="1">
                        <c:v>0.05</c:v>
                      </c:pt>
                      <c:pt idx="2">
                        <c:v>0.06</c:v>
                      </c:pt>
                      <c:pt idx="3">
                        <c:v>7.0000000000000007E-2</c:v>
                      </c:pt>
                      <c:pt idx="4">
                        <c:v>0.08</c:v>
                      </c:pt>
                      <c:pt idx="5">
                        <c:v>0.09</c:v>
                      </c:pt>
                      <c:pt idx="6">
                        <c:v>0.09</c:v>
                      </c:pt>
                      <c:pt idx="7">
                        <c:v>0.1</c:v>
                      </c:pt>
                      <c:pt idx="8">
                        <c:v>0.1</c:v>
                      </c:pt>
                      <c:pt idx="9">
                        <c:v>0.1</c:v>
                      </c:pt>
                      <c:pt idx="10">
                        <c:v>0.1</c:v>
                      </c:pt>
                      <c:pt idx="11">
                        <c:v>0.1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B-1FAD-4217-B44E-3146C241A66E}"/>
                  </c:ext>
                </c:extLst>
              </c15:ser>
            </c15:filteredLineSeries>
            <c15:filteredLineSeries>
              <c15:ser>
                <c:idx val="5"/>
                <c:order val="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CITO!$B$11</c15:sqref>
                        </c15:formulaRef>
                      </c:ext>
                    </c:extLst>
                    <c:strCache>
                      <c:ptCount val="1"/>
                      <c:pt idx="0">
                        <c:v>ALAGOAS</c:v>
                      </c:pt>
                    </c:strCache>
                  </c:strRef>
                </c:tx>
                <c:spPr>
                  <a:ln w="22225" cap="rnd" cmpd="sng" algn="ctr">
                    <a:solidFill>
                      <a:schemeClr val="accent6"/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CITO!$C$5:$N$5</c15:sqref>
                        </c15:formulaRef>
                      </c:ext>
                    </c:extLst>
                    <c:strCache>
                      <c:ptCount val="12"/>
                      <c:pt idx="0">
                        <c:v>2018 Q1</c:v>
                      </c:pt>
                      <c:pt idx="1">
                        <c:v>2018 Q2</c:v>
                      </c:pt>
                      <c:pt idx="2">
                        <c:v>2018 Q3</c:v>
                      </c:pt>
                      <c:pt idx="3">
                        <c:v>2019 Q1</c:v>
                      </c:pt>
                      <c:pt idx="4">
                        <c:v>2019 Q2</c:v>
                      </c:pt>
                      <c:pt idx="5">
                        <c:v>2019 Q3</c:v>
                      </c:pt>
                      <c:pt idx="6">
                        <c:v>2020 Q1</c:v>
                      </c:pt>
                      <c:pt idx="7">
                        <c:v>2020 Q2</c:v>
                      </c:pt>
                      <c:pt idx="8">
                        <c:v>2020 Q3</c:v>
                      </c:pt>
                      <c:pt idx="9">
                        <c:v>2021 Q1</c:v>
                      </c:pt>
                      <c:pt idx="10">
                        <c:v>2021 Q2</c:v>
                      </c:pt>
                      <c:pt idx="11">
                        <c:v>2021 Q3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CITO!$C$11:$N$11</c15:sqref>
                        </c15:formulaRef>
                      </c:ext>
                    </c:extLst>
                    <c:numCache>
                      <c:formatCode>0%</c:formatCode>
                      <c:ptCount val="12"/>
                      <c:pt idx="0">
                        <c:v>0.11</c:v>
                      </c:pt>
                      <c:pt idx="1">
                        <c:v>0.13</c:v>
                      </c:pt>
                      <c:pt idx="2">
                        <c:v>0.15</c:v>
                      </c:pt>
                      <c:pt idx="3">
                        <c:v>0.16</c:v>
                      </c:pt>
                      <c:pt idx="4">
                        <c:v>0.18</c:v>
                      </c:pt>
                      <c:pt idx="5">
                        <c:v>0.2</c:v>
                      </c:pt>
                      <c:pt idx="6">
                        <c:v>0.2</c:v>
                      </c:pt>
                      <c:pt idx="7">
                        <c:v>0.18</c:v>
                      </c:pt>
                      <c:pt idx="8">
                        <c:v>0.19</c:v>
                      </c:pt>
                      <c:pt idx="9">
                        <c:v>0.18</c:v>
                      </c:pt>
                      <c:pt idx="10">
                        <c:v>0.2</c:v>
                      </c:pt>
                      <c:pt idx="11">
                        <c:v>0.21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C-1FAD-4217-B44E-3146C241A66E}"/>
                  </c:ext>
                </c:extLst>
              </c15:ser>
            </c15:filteredLineSeries>
            <c15:filteredLineSeries>
              <c15:ser>
                <c:idx val="6"/>
                <c:order val="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CITO!$B$12</c15:sqref>
                        </c15:formulaRef>
                      </c:ext>
                    </c:extLst>
                    <c:strCache>
                      <c:ptCount val="1"/>
                      <c:pt idx="0">
                        <c:v>MATO GROSSO</c:v>
                      </c:pt>
                    </c:strCache>
                  </c:strRef>
                </c:tx>
                <c:spPr>
                  <a:ln w="22225" cap="rnd" cmpd="sng" algn="ctr">
                    <a:solidFill>
                      <a:schemeClr val="accent1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CITO!$C$5:$N$5</c15:sqref>
                        </c15:formulaRef>
                      </c:ext>
                    </c:extLst>
                    <c:strCache>
                      <c:ptCount val="12"/>
                      <c:pt idx="0">
                        <c:v>2018 Q1</c:v>
                      </c:pt>
                      <c:pt idx="1">
                        <c:v>2018 Q2</c:v>
                      </c:pt>
                      <c:pt idx="2">
                        <c:v>2018 Q3</c:v>
                      </c:pt>
                      <c:pt idx="3">
                        <c:v>2019 Q1</c:v>
                      </c:pt>
                      <c:pt idx="4">
                        <c:v>2019 Q2</c:v>
                      </c:pt>
                      <c:pt idx="5">
                        <c:v>2019 Q3</c:v>
                      </c:pt>
                      <c:pt idx="6">
                        <c:v>2020 Q1</c:v>
                      </c:pt>
                      <c:pt idx="7">
                        <c:v>2020 Q2</c:v>
                      </c:pt>
                      <c:pt idx="8">
                        <c:v>2020 Q3</c:v>
                      </c:pt>
                      <c:pt idx="9">
                        <c:v>2021 Q1</c:v>
                      </c:pt>
                      <c:pt idx="10">
                        <c:v>2021 Q2</c:v>
                      </c:pt>
                      <c:pt idx="11">
                        <c:v>2021 Q3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CITO!$C$12:$N$12</c15:sqref>
                        </c15:formulaRef>
                      </c:ext>
                    </c:extLst>
                    <c:numCache>
                      <c:formatCode>0%</c:formatCode>
                      <c:ptCount val="12"/>
                      <c:pt idx="0">
                        <c:v>0.13</c:v>
                      </c:pt>
                      <c:pt idx="1">
                        <c:v>0.15</c:v>
                      </c:pt>
                      <c:pt idx="2">
                        <c:v>0.17</c:v>
                      </c:pt>
                      <c:pt idx="3">
                        <c:v>0.17</c:v>
                      </c:pt>
                      <c:pt idx="4">
                        <c:v>0.18</c:v>
                      </c:pt>
                      <c:pt idx="5">
                        <c:v>0.19</c:v>
                      </c:pt>
                      <c:pt idx="6">
                        <c:v>0.18</c:v>
                      </c:pt>
                      <c:pt idx="7">
                        <c:v>0.17</c:v>
                      </c:pt>
                      <c:pt idx="8">
                        <c:v>0.17</c:v>
                      </c:pt>
                      <c:pt idx="9">
                        <c:v>0.16</c:v>
                      </c:pt>
                      <c:pt idx="10">
                        <c:v>0.16</c:v>
                      </c:pt>
                      <c:pt idx="11">
                        <c:v>0.16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D-1FAD-4217-B44E-3146C241A66E}"/>
                  </c:ext>
                </c:extLst>
              </c15:ser>
            </c15:filteredLineSeries>
            <c15:filteredLineSeries>
              <c15:ser>
                <c:idx val="7"/>
                <c:order val="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CITO!$B$13</c15:sqref>
                        </c15:formulaRef>
                      </c:ext>
                    </c:extLst>
                    <c:strCache>
                      <c:ptCount val="1"/>
                      <c:pt idx="0">
                        <c:v>PARANÁ</c:v>
                      </c:pt>
                    </c:strCache>
                  </c:strRef>
                </c:tx>
                <c:spPr>
                  <a:ln w="22225" cap="rnd" cmpd="sng" algn="ctr">
                    <a:solidFill>
                      <a:schemeClr val="accent2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CITO!$C$5:$N$5</c15:sqref>
                        </c15:formulaRef>
                      </c:ext>
                    </c:extLst>
                    <c:strCache>
                      <c:ptCount val="12"/>
                      <c:pt idx="0">
                        <c:v>2018 Q1</c:v>
                      </c:pt>
                      <c:pt idx="1">
                        <c:v>2018 Q2</c:v>
                      </c:pt>
                      <c:pt idx="2">
                        <c:v>2018 Q3</c:v>
                      </c:pt>
                      <c:pt idx="3">
                        <c:v>2019 Q1</c:v>
                      </c:pt>
                      <c:pt idx="4">
                        <c:v>2019 Q2</c:v>
                      </c:pt>
                      <c:pt idx="5">
                        <c:v>2019 Q3</c:v>
                      </c:pt>
                      <c:pt idx="6">
                        <c:v>2020 Q1</c:v>
                      </c:pt>
                      <c:pt idx="7">
                        <c:v>2020 Q2</c:v>
                      </c:pt>
                      <c:pt idx="8">
                        <c:v>2020 Q3</c:v>
                      </c:pt>
                      <c:pt idx="9">
                        <c:v>2021 Q1</c:v>
                      </c:pt>
                      <c:pt idx="10">
                        <c:v>2021 Q2</c:v>
                      </c:pt>
                      <c:pt idx="11">
                        <c:v>2021 Q3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CITO!$C$13:$N$13</c15:sqref>
                        </c15:formulaRef>
                      </c:ext>
                    </c:extLst>
                    <c:numCache>
                      <c:formatCode>0%</c:formatCode>
                      <c:ptCount val="12"/>
                      <c:pt idx="0">
                        <c:v>0.09</c:v>
                      </c:pt>
                      <c:pt idx="1">
                        <c:v>0.1</c:v>
                      </c:pt>
                      <c:pt idx="2">
                        <c:v>0.11</c:v>
                      </c:pt>
                      <c:pt idx="3">
                        <c:v>0.12</c:v>
                      </c:pt>
                      <c:pt idx="4">
                        <c:v>0.13</c:v>
                      </c:pt>
                      <c:pt idx="5">
                        <c:v>0.15</c:v>
                      </c:pt>
                      <c:pt idx="6">
                        <c:v>0.15</c:v>
                      </c:pt>
                      <c:pt idx="7">
                        <c:v>0.15</c:v>
                      </c:pt>
                      <c:pt idx="8">
                        <c:v>0.14000000000000001</c:v>
                      </c:pt>
                      <c:pt idx="9">
                        <c:v>0.14000000000000001</c:v>
                      </c:pt>
                      <c:pt idx="10">
                        <c:v>0.14000000000000001</c:v>
                      </c:pt>
                      <c:pt idx="11">
                        <c:v>0.16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E-1FAD-4217-B44E-3146C241A66E}"/>
                  </c:ext>
                </c:extLst>
              </c15:ser>
            </c15:filteredLineSeries>
            <c15:filteredLineSeries>
              <c15:ser>
                <c:idx val="8"/>
                <c:order val="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CITO!$B$14</c15:sqref>
                        </c15:formulaRef>
                      </c:ext>
                    </c:extLst>
                    <c:strCache>
                      <c:ptCount val="1"/>
                      <c:pt idx="0">
                        <c:v>SÃO PAULO</c:v>
                      </c:pt>
                    </c:strCache>
                  </c:strRef>
                </c:tx>
                <c:spPr>
                  <a:ln w="22225" cap="rnd" cmpd="sng" algn="ctr">
                    <a:solidFill>
                      <a:schemeClr val="accent3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CITO!$C$5:$N$5</c15:sqref>
                        </c15:formulaRef>
                      </c:ext>
                    </c:extLst>
                    <c:strCache>
                      <c:ptCount val="12"/>
                      <c:pt idx="0">
                        <c:v>2018 Q1</c:v>
                      </c:pt>
                      <c:pt idx="1">
                        <c:v>2018 Q2</c:v>
                      </c:pt>
                      <c:pt idx="2">
                        <c:v>2018 Q3</c:v>
                      </c:pt>
                      <c:pt idx="3">
                        <c:v>2019 Q1</c:v>
                      </c:pt>
                      <c:pt idx="4">
                        <c:v>2019 Q2</c:v>
                      </c:pt>
                      <c:pt idx="5">
                        <c:v>2019 Q3</c:v>
                      </c:pt>
                      <c:pt idx="6">
                        <c:v>2020 Q1</c:v>
                      </c:pt>
                      <c:pt idx="7">
                        <c:v>2020 Q2</c:v>
                      </c:pt>
                      <c:pt idx="8">
                        <c:v>2020 Q3</c:v>
                      </c:pt>
                      <c:pt idx="9">
                        <c:v>2021 Q1</c:v>
                      </c:pt>
                      <c:pt idx="10">
                        <c:v>2021 Q2</c:v>
                      </c:pt>
                      <c:pt idx="11">
                        <c:v>2021 Q3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CITO!$C$14:$N$14</c15:sqref>
                        </c15:formulaRef>
                      </c:ext>
                    </c:extLst>
                    <c:numCache>
                      <c:formatCode>0%</c:formatCode>
                      <c:ptCount val="12"/>
                      <c:pt idx="0">
                        <c:v>0.08</c:v>
                      </c:pt>
                      <c:pt idx="1">
                        <c:v>0.09</c:v>
                      </c:pt>
                      <c:pt idx="2">
                        <c:v>0.1</c:v>
                      </c:pt>
                      <c:pt idx="3">
                        <c:v>0.11</c:v>
                      </c:pt>
                      <c:pt idx="4">
                        <c:v>0.11</c:v>
                      </c:pt>
                      <c:pt idx="5">
                        <c:v>0.12</c:v>
                      </c:pt>
                      <c:pt idx="6">
                        <c:v>0.11</c:v>
                      </c:pt>
                      <c:pt idx="7">
                        <c:v>0.11</c:v>
                      </c:pt>
                      <c:pt idx="8">
                        <c:v>0.12</c:v>
                      </c:pt>
                      <c:pt idx="9">
                        <c:v>0.12</c:v>
                      </c:pt>
                      <c:pt idx="10">
                        <c:v>0.11</c:v>
                      </c:pt>
                      <c:pt idx="11">
                        <c:v>0.13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1F-1FAD-4217-B44E-3146C241A66E}"/>
                  </c:ext>
                </c:extLst>
              </c15:ser>
            </c15:filteredLineSeries>
            <c15:filteredLineSeries>
              <c15:ser>
                <c:idx val="9"/>
                <c:order val="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CITO!$B$15</c15:sqref>
                        </c15:formulaRef>
                      </c:ext>
                    </c:extLst>
                    <c:strCache>
                      <c:ptCount val="1"/>
                      <c:pt idx="0">
                        <c:v>SERGIPE</c:v>
                      </c:pt>
                    </c:strCache>
                  </c:strRef>
                </c:tx>
                <c:spPr>
                  <a:ln w="22225" cap="rnd" cmpd="sng" algn="ctr">
                    <a:solidFill>
                      <a:schemeClr val="accent4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CITO!$C$5:$N$5</c15:sqref>
                        </c15:formulaRef>
                      </c:ext>
                    </c:extLst>
                    <c:strCache>
                      <c:ptCount val="12"/>
                      <c:pt idx="0">
                        <c:v>2018 Q1</c:v>
                      </c:pt>
                      <c:pt idx="1">
                        <c:v>2018 Q2</c:v>
                      </c:pt>
                      <c:pt idx="2">
                        <c:v>2018 Q3</c:v>
                      </c:pt>
                      <c:pt idx="3">
                        <c:v>2019 Q1</c:v>
                      </c:pt>
                      <c:pt idx="4">
                        <c:v>2019 Q2</c:v>
                      </c:pt>
                      <c:pt idx="5">
                        <c:v>2019 Q3</c:v>
                      </c:pt>
                      <c:pt idx="6">
                        <c:v>2020 Q1</c:v>
                      </c:pt>
                      <c:pt idx="7">
                        <c:v>2020 Q2</c:v>
                      </c:pt>
                      <c:pt idx="8">
                        <c:v>2020 Q3</c:v>
                      </c:pt>
                      <c:pt idx="9">
                        <c:v>2021 Q1</c:v>
                      </c:pt>
                      <c:pt idx="10">
                        <c:v>2021 Q2</c:v>
                      </c:pt>
                      <c:pt idx="11">
                        <c:v>2021 Q3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CITO!$C$15:$N$15</c15:sqref>
                        </c15:formulaRef>
                      </c:ext>
                    </c:extLst>
                    <c:numCache>
                      <c:formatCode>0%</c:formatCode>
                      <c:ptCount val="12"/>
                      <c:pt idx="0">
                        <c:v>0.06</c:v>
                      </c:pt>
                      <c:pt idx="1">
                        <c:v>7.0000000000000007E-2</c:v>
                      </c:pt>
                      <c:pt idx="2">
                        <c:v>0.08</c:v>
                      </c:pt>
                      <c:pt idx="3">
                        <c:v>0.09</c:v>
                      </c:pt>
                      <c:pt idx="4">
                        <c:v>0.1</c:v>
                      </c:pt>
                      <c:pt idx="5">
                        <c:v>0.11</c:v>
                      </c:pt>
                      <c:pt idx="6">
                        <c:v>0.12</c:v>
                      </c:pt>
                      <c:pt idx="7">
                        <c:v>0.12</c:v>
                      </c:pt>
                      <c:pt idx="8">
                        <c:v>0.13</c:v>
                      </c:pt>
                      <c:pt idx="9">
                        <c:v>0.13</c:v>
                      </c:pt>
                      <c:pt idx="10">
                        <c:v>0.13</c:v>
                      </c:pt>
                      <c:pt idx="11">
                        <c:v>0.14000000000000001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0-1FAD-4217-B44E-3146C241A66E}"/>
                  </c:ext>
                </c:extLst>
              </c15:ser>
            </c15:filteredLineSeries>
            <c15:filteredLineSeries>
              <c15:ser>
                <c:idx val="10"/>
                <c:order val="1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CITO!$B$16</c15:sqref>
                        </c15:formulaRef>
                      </c:ext>
                    </c:extLst>
                    <c:strCache>
                      <c:ptCount val="1"/>
                      <c:pt idx="0">
                        <c:v>RIO GRANDE DO SUL</c:v>
                      </c:pt>
                    </c:strCache>
                  </c:strRef>
                </c:tx>
                <c:spPr>
                  <a:ln w="22225" cap="rnd" cmpd="sng" algn="ctr">
                    <a:solidFill>
                      <a:schemeClr val="accent5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CITO!$C$5:$N$5</c15:sqref>
                        </c15:formulaRef>
                      </c:ext>
                    </c:extLst>
                    <c:strCache>
                      <c:ptCount val="12"/>
                      <c:pt idx="0">
                        <c:v>2018 Q1</c:v>
                      </c:pt>
                      <c:pt idx="1">
                        <c:v>2018 Q2</c:v>
                      </c:pt>
                      <c:pt idx="2">
                        <c:v>2018 Q3</c:v>
                      </c:pt>
                      <c:pt idx="3">
                        <c:v>2019 Q1</c:v>
                      </c:pt>
                      <c:pt idx="4">
                        <c:v>2019 Q2</c:v>
                      </c:pt>
                      <c:pt idx="5">
                        <c:v>2019 Q3</c:v>
                      </c:pt>
                      <c:pt idx="6">
                        <c:v>2020 Q1</c:v>
                      </c:pt>
                      <c:pt idx="7">
                        <c:v>2020 Q2</c:v>
                      </c:pt>
                      <c:pt idx="8">
                        <c:v>2020 Q3</c:v>
                      </c:pt>
                      <c:pt idx="9">
                        <c:v>2021 Q1</c:v>
                      </c:pt>
                      <c:pt idx="10">
                        <c:v>2021 Q2</c:v>
                      </c:pt>
                      <c:pt idx="11">
                        <c:v>2021 Q3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CITO!$C$16:$N$16</c15:sqref>
                        </c15:formulaRef>
                      </c:ext>
                    </c:extLst>
                    <c:numCache>
                      <c:formatCode>0%</c:formatCode>
                      <c:ptCount val="12"/>
                      <c:pt idx="0">
                        <c:v>0.13</c:v>
                      </c:pt>
                      <c:pt idx="1">
                        <c:v>0.14000000000000001</c:v>
                      </c:pt>
                      <c:pt idx="2">
                        <c:v>0.15</c:v>
                      </c:pt>
                      <c:pt idx="3">
                        <c:v>0.15</c:v>
                      </c:pt>
                      <c:pt idx="4">
                        <c:v>0.16</c:v>
                      </c:pt>
                      <c:pt idx="5">
                        <c:v>0.16</c:v>
                      </c:pt>
                      <c:pt idx="6">
                        <c:v>0.16</c:v>
                      </c:pt>
                      <c:pt idx="7">
                        <c:v>0.16</c:v>
                      </c:pt>
                      <c:pt idx="8">
                        <c:v>0.17</c:v>
                      </c:pt>
                      <c:pt idx="9">
                        <c:v>0.18</c:v>
                      </c:pt>
                      <c:pt idx="10">
                        <c:v>0.18</c:v>
                      </c:pt>
                      <c:pt idx="11">
                        <c:v>0.2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1-1FAD-4217-B44E-3146C241A66E}"/>
                  </c:ext>
                </c:extLst>
              </c15:ser>
            </c15:filteredLineSeries>
            <c15:filteredLineSeries>
              <c15:ser>
                <c:idx val="11"/>
                <c:order val="1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CITO!$B$17</c15:sqref>
                        </c15:formulaRef>
                      </c:ext>
                    </c:extLst>
                    <c:strCache>
                      <c:ptCount val="1"/>
                      <c:pt idx="0">
                        <c:v>RONDÔNIA</c:v>
                      </c:pt>
                    </c:strCache>
                  </c:strRef>
                </c:tx>
                <c:spPr>
                  <a:ln w="57150" cap="rnd" cmpd="sng" algn="ctr">
                    <a:solidFill>
                      <a:schemeClr val="accent4"/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dLbl>
                    <c:idx val="0"/>
                    <c:delete val="1"/>
                    <c:extLst xmlns:c15="http://schemas.microsoft.com/office/drawing/2012/chart">
                      <c:ext xmlns:c15="http://schemas.microsoft.com/office/drawing/2012/chart" uri="{CE6537A1-D6FC-4f65-9D91-7224C49458BB}"/>
                      <c:ext xmlns:c16="http://schemas.microsoft.com/office/drawing/2014/chart" uri="{C3380CC4-5D6E-409C-BE32-E72D297353CC}">
                        <c16:uniqueId val="{00000022-1FAD-4217-B44E-3146C241A66E}"/>
                      </c:ext>
                    </c:extLst>
                  </c:dLbl>
                  <c:dLbl>
                    <c:idx val="1"/>
                    <c:delete val="1"/>
                    <c:extLst xmlns:c15="http://schemas.microsoft.com/office/drawing/2012/chart">
                      <c:ext xmlns:c15="http://schemas.microsoft.com/office/drawing/2012/chart" uri="{CE6537A1-D6FC-4f65-9D91-7224C49458BB}"/>
                      <c:ext xmlns:c16="http://schemas.microsoft.com/office/drawing/2014/chart" uri="{C3380CC4-5D6E-409C-BE32-E72D297353CC}">
                        <c16:uniqueId val="{00000023-1FAD-4217-B44E-3146C241A66E}"/>
                      </c:ext>
                    </c:extLst>
                  </c:dLbl>
                  <c:dLbl>
                    <c:idx val="2"/>
                    <c:delete val="1"/>
                    <c:extLst xmlns:c15="http://schemas.microsoft.com/office/drawing/2012/chart">
                      <c:ext xmlns:c15="http://schemas.microsoft.com/office/drawing/2012/chart" uri="{CE6537A1-D6FC-4f65-9D91-7224C49458BB}"/>
                      <c:ext xmlns:c16="http://schemas.microsoft.com/office/drawing/2014/chart" uri="{C3380CC4-5D6E-409C-BE32-E72D297353CC}">
                        <c16:uniqueId val="{00000024-1FAD-4217-B44E-3146C241A66E}"/>
                      </c:ext>
                    </c:extLst>
                  </c:dLbl>
                  <c:dLbl>
                    <c:idx val="3"/>
                    <c:delete val="1"/>
                    <c:extLst xmlns:c15="http://schemas.microsoft.com/office/drawing/2012/chart">
                      <c:ext xmlns:c15="http://schemas.microsoft.com/office/drawing/2012/chart" uri="{CE6537A1-D6FC-4f65-9D91-7224C49458BB}"/>
                      <c:ext xmlns:c16="http://schemas.microsoft.com/office/drawing/2014/chart" uri="{C3380CC4-5D6E-409C-BE32-E72D297353CC}">
                        <c16:uniqueId val="{00000025-1FAD-4217-B44E-3146C241A66E}"/>
                      </c:ext>
                    </c:extLst>
                  </c:dLbl>
                  <c:dLbl>
                    <c:idx val="4"/>
                    <c:delete val="1"/>
                    <c:extLst xmlns:c15="http://schemas.microsoft.com/office/drawing/2012/chart">
                      <c:ext xmlns:c15="http://schemas.microsoft.com/office/drawing/2012/chart" uri="{CE6537A1-D6FC-4f65-9D91-7224C49458BB}"/>
                      <c:ext xmlns:c16="http://schemas.microsoft.com/office/drawing/2014/chart" uri="{C3380CC4-5D6E-409C-BE32-E72D297353CC}">
                        <c16:uniqueId val="{00000026-1FAD-4217-B44E-3146C241A66E}"/>
                      </c:ext>
                    </c:extLst>
                  </c:dLbl>
                  <c:dLbl>
                    <c:idx val="5"/>
                    <c:delete val="1"/>
                    <c:extLst xmlns:c15="http://schemas.microsoft.com/office/drawing/2012/chart">
                      <c:ext xmlns:c15="http://schemas.microsoft.com/office/drawing/2012/chart" uri="{CE6537A1-D6FC-4f65-9D91-7224C49458BB}"/>
                      <c:ext xmlns:c16="http://schemas.microsoft.com/office/drawing/2014/chart" uri="{C3380CC4-5D6E-409C-BE32-E72D297353CC}">
                        <c16:uniqueId val="{00000027-1FAD-4217-B44E-3146C241A66E}"/>
                      </c:ext>
                    </c:extLst>
                  </c:dLbl>
                  <c:dLbl>
                    <c:idx val="6"/>
                    <c:delete val="1"/>
                    <c:extLst xmlns:c15="http://schemas.microsoft.com/office/drawing/2012/chart">
                      <c:ext xmlns:c15="http://schemas.microsoft.com/office/drawing/2012/chart" uri="{CE6537A1-D6FC-4f65-9D91-7224C49458BB}"/>
                      <c:ext xmlns:c16="http://schemas.microsoft.com/office/drawing/2014/chart" uri="{C3380CC4-5D6E-409C-BE32-E72D297353CC}">
                        <c16:uniqueId val="{00000028-1FAD-4217-B44E-3146C241A66E}"/>
                      </c:ext>
                    </c:extLst>
                  </c:dLbl>
                  <c:dLbl>
                    <c:idx val="7"/>
                    <c:delete val="1"/>
                    <c:extLst xmlns:c15="http://schemas.microsoft.com/office/drawing/2012/chart">
                      <c:ext xmlns:c15="http://schemas.microsoft.com/office/drawing/2012/chart" uri="{CE6537A1-D6FC-4f65-9D91-7224C49458BB}"/>
                      <c:ext xmlns:c16="http://schemas.microsoft.com/office/drawing/2014/chart" uri="{C3380CC4-5D6E-409C-BE32-E72D297353CC}">
                        <c16:uniqueId val="{00000029-1FAD-4217-B44E-3146C241A66E}"/>
                      </c:ext>
                    </c:extLst>
                  </c:dLbl>
                  <c:dLbl>
                    <c:idx val="8"/>
                    <c:delete val="1"/>
                    <c:extLst xmlns:c15="http://schemas.microsoft.com/office/drawing/2012/chart">
                      <c:ext xmlns:c15="http://schemas.microsoft.com/office/drawing/2012/chart" uri="{CE6537A1-D6FC-4f65-9D91-7224C49458BB}"/>
                      <c:ext xmlns:c16="http://schemas.microsoft.com/office/drawing/2014/chart" uri="{C3380CC4-5D6E-409C-BE32-E72D297353CC}">
                        <c16:uniqueId val="{0000002A-1FAD-4217-B44E-3146C241A66E}"/>
                      </c:ext>
                    </c:extLst>
                  </c:dLbl>
                  <c:dLbl>
                    <c:idx val="9"/>
                    <c:delete val="1"/>
                    <c:extLst xmlns:c15="http://schemas.microsoft.com/office/drawing/2012/chart">
                      <c:ext xmlns:c15="http://schemas.microsoft.com/office/drawing/2012/chart" uri="{CE6537A1-D6FC-4f65-9D91-7224C49458BB}"/>
                      <c:ext xmlns:c16="http://schemas.microsoft.com/office/drawing/2014/chart" uri="{C3380CC4-5D6E-409C-BE32-E72D297353CC}">
                        <c16:uniqueId val="{0000002B-1FAD-4217-B44E-3146C241A66E}"/>
                      </c:ext>
                    </c:extLst>
                  </c:dLbl>
                  <c:dLbl>
                    <c:idx val="10"/>
                    <c:delete val="1"/>
                    <c:extLst xmlns:c15="http://schemas.microsoft.com/office/drawing/2012/chart">
                      <c:ext xmlns:c15="http://schemas.microsoft.com/office/drawing/2012/chart" uri="{CE6537A1-D6FC-4f65-9D91-7224C49458BB}"/>
                      <c:ext xmlns:c16="http://schemas.microsoft.com/office/drawing/2014/chart" uri="{C3380CC4-5D6E-409C-BE32-E72D297353CC}">
                        <c16:uniqueId val="{0000002C-1FAD-4217-B44E-3146C241A66E}"/>
                      </c:ext>
                    </c:extLst>
                  </c:dLbl>
                  <c:dLbl>
                    <c:idx val="11"/>
                    <c:layout>
                      <c:manualLayout>
                        <c:x val="1.3593671869822699E-3"/>
                        <c:y val="1.3888814745614425E-2"/>
                      </c:manualLayout>
                    </c:layout>
                    <c:spPr>
                      <a:noFill/>
                      <a:ln>
                        <a:noFill/>
                      </a:ln>
                      <a:effectLst/>
                    </c:spPr>
                    <c:txPr>
                      <a:bodyPr rot="0" spcFirstLastPara="1" vertOverflow="ellipsis" vert="horz" wrap="square" lIns="38100" tIns="19050" rIns="38100" bIns="19050" anchor="ctr" anchorCtr="1">
                        <a:spAutoFit/>
                      </a:bodyPr>
                      <a:lstStyle/>
                      <a:p>
                        <a:pPr>
                          <a:defRPr sz="1200" b="1" i="0" u="none" strike="noStrike" kern="1200" baseline="0">
                            <a:solidFill>
                              <a:schemeClr val="dk1">
                                <a:lumMod val="65000"/>
                                <a:lumOff val="35000"/>
                              </a:schemeClr>
                            </a:solidFill>
                            <a:latin typeface="Montserrat" panose="00000500000000000000" pitchFamily="2" charset="0"/>
                            <a:ea typeface="+mn-ea"/>
                            <a:cs typeface="+mn-cs"/>
                          </a:defRPr>
                        </a:pPr>
                        <a:endParaRPr lang="pt-BR"/>
                      </a:p>
                    </c:txPr>
                    <c:dLblPos val="r"/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 xmlns:c15="http://schemas.microsoft.com/office/drawing/2012/chart">
                      <c:ext xmlns:c15="http://schemas.microsoft.com/office/drawing/2012/chart" uri="{CE6537A1-D6FC-4f65-9D91-7224C49458BB}"/>
                      <c:ext xmlns:c16="http://schemas.microsoft.com/office/drawing/2014/chart" uri="{C3380CC4-5D6E-409C-BE32-E72D297353CC}">
                        <c16:uniqueId val="{0000002D-1FAD-4217-B44E-3146C241A66E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900" b="0" i="0" u="none" strike="noStrike" kern="1200" baseline="0">
                          <a:solidFill>
                            <a:schemeClr val="dk1">
                              <a:lumMod val="65000"/>
                              <a:lumOff val="3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pt-BR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dk1">
                                <a:lumMod val="35000"/>
                                <a:lumOff val="65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CITO!$C$5:$N$5</c15:sqref>
                        </c15:formulaRef>
                      </c:ext>
                    </c:extLst>
                    <c:strCache>
                      <c:ptCount val="12"/>
                      <c:pt idx="0">
                        <c:v>2018 Q1</c:v>
                      </c:pt>
                      <c:pt idx="1">
                        <c:v>2018 Q2</c:v>
                      </c:pt>
                      <c:pt idx="2">
                        <c:v>2018 Q3</c:v>
                      </c:pt>
                      <c:pt idx="3">
                        <c:v>2019 Q1</c:v>
                      </c:pt>
                      <c:pt idx="4">
                        <c:v>2019 Q2</c:v>
                      </c:pt>
                      <c:pt idx="5">
                        <c:v>2019 Q3</c:v>
                      </c:pt>
                      <c:pt idx="6">
                        <c:v>2020 Q1</c:v>
                      </c:pt>
                      <c:pt idx="7">
                        <c:v>2020 Q2</c:v>
                      </c:pt>
                      <c:pt idx="8">
                        <c:v>2020 Q3</c:v>
                      </c:pt>
                      <c:pt idx="9">
                        <c:v>2021 Q1</c:v>
                      </c:pt>
                      <c:pt idx="10">
                        <c:v>2021 Q2</c:v>
                      </c:pt>
                      <c:pt idx="11">
                        <c:v>2021 Q3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CITO!$C$17:$N$17</c15:sqref>
                        </c15:formulaRef>
                      </c:ext>
                    </c:extLst>
                    <c:numCache>
                      <c:formatCode>0%</c:formatCode>
                      <c:ptCount val="12"/>
                      <c:pt idx="0">
                        <c:v>0.13</c:v>
                      </c:pt>
                      <c:pt idx="1">
                        <c:v>0.14000000000000001</c:v>
                      </c:pt>
                      <c:pt idx="2">
                        <c:v>0.15</c:v>
                      </c:pt>
                      <c:pt idx="3">
                        <c:v>0.15</c:v>
                      </c:pt>
                      <c:pt idx="4">
                        <c:v>0.15</c:v>
                      </c:pt>
                      <c:pt idx="5">
                        <c:v>0.16</c:v>
                      </c:pt>
                      <c:pt idx="6">
                        <c:v>0.15</c:v>
                      </c:pt>
                      <c:pt idx="7">
                        <c:v>0.14000000000000001</c:v>
                      </c:pt>
                      <c:pt idx="8">
                        <c:v>0.14000000000000001</c:v>
                      </c:pt>
                      <c:pt idx="9">
                        <c:v>0.13</c:v>
                      </c:pt>
                      <c:pt idx="10">
                        <c:v>0.13</c:v>
                      </c:pt>
                      <c:pt idx="11">
                        <c:v>0.13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E-1FAD-4217-B44E-3146C241A66E}"/>
                  </c:ext>
                </c:extLst>
              </c15:ser>
            </c15:filteredLineSeries>
            <c15:filteredLineSeries>
              <c15:ser>
                <c:idx val="12"/>
                <c:order val="1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CITO!$B$18</c15:sqref>
                        </c15:formulaRef>
                      </c:ext>
                    </c:extLst>
                    <c:strCache>
                      <c:ptCount val="1"/>
                      <c:pt idx="0">
                        <c:v>BAHIA</c:v>
                      </c:pt>
                    </c:strCache>
                  </c:strRef>
                </c:tx>
                <c:spPr>
                  <a:ln w="22225" cap="rnd" cmpd="sng" algn="ctr">
                    <a:solidFill>
                      <a:schemeClr val="accent1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CITO!$C$5:$N$5</c15:sqref>
                        </c15:formulaRef>
                      </c:ext>
                    </c:extLst>
                    <c:strCache>
                      <c:ptCount val="12"/>
                      <c:pt idx="0">
                        <c:v>2018 Q1</c:v>
                      </c:pt>
                      <c:pt idx="1">
                        <c:v>2018 Q2</c:v>
                      </c:pt>
                      <c:pt idx="2">
                        <c:v>2018 Q3</c:v>
                      </c:pt>
                      <c:pt idx="3">
                        <c:v>2019 Q1</c:v>
                      </c:pt>
                      <c:pt idx="4">
                        <c:v>2019 Q2</c:v>
                      </c:pt>
                      <c:pt idx="5">
                        <c:v>2019 Q3</c:v>
                      </c:pt>
                      <c:pt idx="6">
                        <c:v>2020 Q1</c:v>
                      </c:pt>
                      <c:pt idx="7">
                        <c:v>2020 Q2</c:v>
                      </c:pt>
                      <c:pt idx="8">
                        <c:v>2020 Q3</c:v>
                      </c:pt>
                      <c:pt idx="9">
                        <c:v>2021 Q1</c:v>
                      </c:pt>
                      <c:pt idx="10">
                        <c:v>2021 Q2</c:v>
                      </c:pt>
                      <c:pt idx="11">
                        <c:v>2021 Q3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CITO!$C$18:$N$18</c15:sqref>
                        </c15:formulaRef>
                      </c:ext>
                    </c:extLst>
                    <c:numCache>
                      <c:formatCode>0%</c:formatCode>
                      <c:ptCount val="12"/>
                      <c:pt idx="0">
                        <c:v>0.08</c:v>
                      </c:pt>
                      <c:pt idx="1">
                        <c:v>0.09</c:v>
                      </c:pt>
                      <c:pt idx="2">
                        <c:v>0.1</c:v>
                      </c:pt>
                      <c:pt idx="3">
                        <c:v>0.11</c:v>
                      </c:pt>
                      <c:pt idx="4">
                        <c:v>0.12</c:v>
                      </c:pt>
                      <c:pt idx="5">
                        <c:v>0.13</c:v>
                      </c:pt>
                      <c:pt idx="6">
                        <c:v>0.13</c:v>
                      </c:pt>
                      <c:pt idx="7">
                        <c:v>0.13</c:v>
                      </c:pt>
                      <c:pt idx="8">
                        <c:v>0.12</c:v>
                      </c:pt>
                      <c:pt idx="9">
                        <c:v>0.12</c:v>
                      </c:pt>
                      <c:pt idx="10">
                        <c:v>0.12</c:v>
                      </c:pt>
                      <c:pt idx="11">
                        <c:v>0.14000000000000001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2F-1FAD-4217-B44E-3146C241A66E}"/>
                  </c:ext>
                </c:extLst>
              </c15:ser>
            </c15:filteredLineSeries>
            <c15:filteredLineSeries>
              <c15:ser>
                <c:idx val="13"/>
                <c:order val="1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CITO!$B$19</c15:sqref>
                        </c15:formulaRef>
                      </c:ext>
                    </c:extLst>
                    <c:strCache>
                      <c:ptCount val="1"/>
                      <c:pt idx="0">
                        <c:v>MARANHÃO</c:v>
                      </c:pt>
                    </c:strCache>
                  </c:strRef>
                </c:tx>
                <c:spPr>
                  <a:ln w="22225" cap="rnd" cmpd="sng" algn="ctr">
                    <a:solidFill>
                      <a:schemeClr val="accent2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CITO!$C$5:$N$5</c15:sqref>
                        </c15:formulaRef>
                      </c:ext>
                    </c:extLst>
                    <c:strCache>
                      <c:ptCount val="12"/>
                      <c:pt idx="0">
                        <c:v>2018 Q1</c:v>
                      </c:pt>
                      <c:pt idx="1">
                        <c:v>2018 Q2</c:v>
                      </c:pt>
                      <c:pt idx="2">
                        <c:v>2018 Q3</c:v>
                      </c:pt>
                      <c:pt idx="3">
                        <c:v>2019 Q1</c:v>
                      </c:pt>
                      <c:pt idx="4">
                        <c:v>2019 Q2</c:v>
                      </c:pt>
                      <c:pt idx="5">
                        <c:v>2019 Q3</c:v>
                      </c:pt>
                      <c:pt idx="6">
                        <c:v>2020 Q1</c:v>
                      </c:pt>
                      <c:pt idx="7">
                        <c:v>2020 Q2</c:v>
                      </c:pt>
                      <c:pt idx="8">
                        <c:v>2020 Q3</c:v>
                      </c:pt>
                      <c:pt idx="9">
                        <c:v>2021 Q1</c:v>
                      </c:pt>
                      <c:pt idx="10">
                        <c:v>2021 Q2</c:v>
                      </c:pt>
                      <c:pt idx="11">
                        <c:v>2021 Q3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CITO!$C$19:$N$19</c15:sqref>
                        </c15:formulaRef>
                      </c:ext>
                    </c:extLst>
                    <c:numCache>
                      <c:formatCode>0%</c:formatCode>
                      <c:ptCount val="12"/>
                      <c:pt idx="0">
                        <c:v>7.0000000000000007E-2</c:v>
                      </c:pt>
                      <c:pt idx="1">
                        <c:v>0.08</c:v>
                      </c:pt>
                      <c:pt idx="2">
                        <c:v>0.09</c:v>
                      </c:pt>
                      <c:pt idx="3">
                        <c:v>0.09</c:v>
                      </c:pt>
                      <c:pt idx="4">
                        <c:v>0.1</c:v>
                      </c:pt>
                      <c:pt idx="5">
                        <c:v>0.11</c:v>
                      </c:pt>
                      <c:pt idx="6">
                        <c:v>0.11</c:v>
                      </c:pt>
                      <c:pt idx="7">
                        <c:v>0.11</c:v>
                      </c:pt>
                      <c:pt idx="8">
                        <c:v>0.1</c:v>
                      </c:pt>
                      <c:pt idx="9">
                        <c:v>0.1</c:v>
                      </c:pt>
                      <c:pt idx="10">
                        <c:v>0.11</c:v>
                      </c:pt>
                      <c:pt idx="11">
                        <c:v>0.12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30-1FAD-4217-B44E-3146C241A66E}"/>
                  </c:ext>
                </c:extLst>
              </c15:ser>
            </c15:filteredLineSeries>
            <c15:filteredLineSeries>
              <c15:ser>
                <c:idx val="14"/>
                <c:order val="1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CITO!$B$20</c15:sqref>
                        </c15:formulaRef>
                      </c:ext>
                    </c:extLst>
                    <c:strCache>
                      <c:ptCount val="1"/>
                      <c:pt idx="0">
                        <c:v>TOCANTINS</c:v>
                      </c:pt>
                    </c:strCache>
                  </c:strRef>
                </c:tx>
                <c:spPr>
                  <a:ln w="22225" cap="rnd" cmpd="sng" algn="ctr">
                    <a:solidFill>
                      <a:schemeClr val="accent3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CITO!$C$5:$N$5</c15:sqref>
                        </c15:formulaRef>
                      </c:ext>
                    </c:extLst>
                    <c:strCache>
                      <c:ptCount val="12"/>
                      <c:pt idx="0">
                        <c:v>2018 Q1</c:v>
                      </c:pt>
                      <c:pt idx="1">
                        <c:v>2018 Q2</c:v>
                      </c:pt>
                      <c:pt idx="2">
                        <c:v>2018 Q3</c:v>
                      </c:pt>
                      <c:pt idx="3">
                        <c:v>2019 Q1</c:v>
                      </c:pt>
                      <c:pt idx="4">
                        <c:v>2019 Q2</c:v>
                      </c:pt>
                      <c:pt idx="5">
                        <c:v>2019 Q3</c:v>
                      </c:pt>
                      <c:pt idx="6">
                        <c:v>2020 Q1</c:v>
                      </c:pt>
                      <c:pt idx="7">
                        <c:v>2020 Q2</c:v>
                      </c:pt>
                      <c:pt idx="8">
                        <c:v>2020 Q3</c:v>
                      </c:pt>
                      <c:pt idx="9">
                        <c:v>2021 Q1</c:v>
                      </c:pt>
                      <c:pt idx="10">
                        <c:v>2021 Q2</c:v>
                      </c:pt>
                      <c:pt idx="11">
                        <c:v>2021 Q3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CITO!$C$20:$N$20</c15:sqref>
                        </c15:formulaRef>
                      </c:ext>
                    </c:extLst>
                    <c:numCache>
                      <c:formatCode>0%</c:formatCode>
                      <c:ptCount val="12"/>
                      <c:pt idx="0">
                        <c:v>0.11</c:v>
                      </c:pt>
                      <c:pt idx="1">
                        <c:v>0.12</c:v>
                      </c:pt>
                      <c:pt idx="2">
                        <c:v>0.13</c:v>
                      </c:pt>
                      <c:pt idx="3">
                        <c:v>0.13</c:v>
                      </c:pt>
                      <c:pt idx="4">
                        <c:v>0.12</c:v>
                      </c:pt>
                      <c:pt idx="5">
                        <c:v>0.13</c:v>
                      </c:pt>
                      <c:pt idx="6">
                        <c:v>0.12</c:v>
                      </c:pt>
                      <c:pt idx="7">
                        <c:v>0.11</c:v>
                      </c:pt>
                      <c:pt idx="8">
                        <c:v>0.11</c:v>
                      </c:pt>
                      <c:pt idx="9">
                        <c:v>0.11</c:v>
                      </c:pt>
                      <c:pt idx="10">
                        <c:v>0.11</c:v>
                      </c:pt>
                      <c:pt idx="11">
                        <c:v>0.13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31-1FAD-4217-B44E-3146C241A66E}"/>
                  </c:ext>
                </c:extLst>
              </c15:ser>
            </c15:filteredLineSeries>
            <c15:filteredLineSeries>
              <c15:ser>
                <c:idx val="15"/>
                <c:order val="1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CITO!$B$21</c15:sqref>
                        </c15:formulaRef>
                      </c:ext>
                    </c:extLst>
                    <c:strCache>
                      <c:ptCount val="1"/>
                      <c:pt idx="0">
                        <c:v>PARAÍBA</c:v>
                      </c:pt>
                    </c:strCache>
                  </c:strRef>
                </c:tx>
                <c:spPr>
                  <a:ln w="22225" cap="rnd" cmpd="sng" algn="ctr">
                    <a:solidFill>
                      <a:schemeClr val="accent4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CITO!$C$5:$N$5</c15:sqref>
                        </c15:formulaRef>
                      </c:ext>
                    </c:extLst>
                    <c:strCache>
                      <c:ptCount val="12"/>
                      <c:pt idx="0">
                        <c:v>2018 Q1</c:v>
                      </c:pt>
                      <c:pt idx="1">
                        <c:v>2018 Q2</c:v>
                      </c:pt>
                      <c:pt idx="2">
                        <c:v>2018 Q3</c:v>
                      </c:pt>
                      <c:pt idx="3">
                        <c:v>2019 Q1</c:v>
                      </c:pt>
                      <c:pt idx="4">
                        <c:v>2019 Q2</c:v>
                      </c:pt>
                      <c:pt idx="5">
                        <c:v>2019 Q3</c:v>
                      </c:pt>
                      <c:pt idx="6">
                        <c:v>2020 Q1</c:v>
                      </c:pt>
                      <c:pt idx="7">
                        <c:v>2020 Q2</c:v>
                      </c:pt>
                      <c:pt idx="8">
                        <c:v>2020 Q3</c:v>
                      </c:pt>
                      <c:pt idx="9">
                        <c:v>2021 Q1</c:v>
                      </c:pt>
                      <c:pt idx="10">
                        <c:v>2021 Q2</c:v>
                      </c:pt>
                      <c:pt idx="11">
                        <c:v>2021 Q3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CITO!$C$21:$N$21</c15:sqref>
                        </c15:formulaRef>
                      </c:ext>
                    </c:extLst>
                    <c:numCache>
                      <c:formatCode>0%</c:formatCode>
                      <c:ptCount val="12"/>
                      <c:pt idx="0">
                        <c:v>0.13</c:v>
                      </c:pt>
                      <c:pt idx="1">
                        <c:v>0.14000000000000001</c:v>
                      </c:pt>
                      <c:pt idx="2">
                        <c:v>0.15</c:v>
                      </c:pt>
                      <c:pt idx="3">
                        <c:v>0.15</c:v>
                      </c:pt>
                      <c:pt idx="4">
                        <c:v>0.15</c:v>
                      </c:pt>
                      <c:pt idx="5">
                        <c:v>0.16</c:v>
                      </c:pt>
                      <c:pt idx="6">
                        <c:v>0.16</c:v>
                      </c:pt>
                      <c:pt idx="7">
                        <c:v>0.15</c:v>
                      </c:pt>
                      <c:pt idx="8">
                        <c:v>0.16</c:v>
                      </c:pt>
                      <c:pt idx="9">
                        <c:v>0.16</c:v>
                      </c:pt>
                      <c:pt idx="10">
                        <c:v>0.17</c:v>
                      </c:pt>
                      <c:pt idx="11">
                        <c:v>0.19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32-1FAD-4217-B44E-3146C241A66E}"/>
                  </c:ext>
                </c:extLst>
              </c15:ser>
            </c15:filteredLineSeries>
            <c15:filteredLineSeries>
              <c15:ser>
                <c:idx val="16"/>
                <c:order val="1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CITO!$B$22</c15:sqref>
                        </c15:formulaRef>
                      </c:ext>
                    </c:extLst>
                    <c:strCache>
                      <c:ptCount val="1"/>
                      <c:pt idx="0">
                        <c:v>RORAIMA</c:v>
                      </c:pt>
                    </c:strCache>
                  </c:strRef>
                </c:tx>
                <c:spPr>
                  <a:ln w="22225" cap="rnd" cmpd="sng" algn="ctr">
                    <a:solidFill>
                      <a:schemeClr val="accent5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CITO!$C$5:$N$5</c15:sqref>
                        </c15:formulaRef>
                      </c:ext>
                    </c:extLst>
                    <c:strCache>
                      <c:ptCount val="12"/>
                      <c:pt idx="0">
                        <c:v>2018 Q1</c:v>
                      </c:pt>
                      <c:pt idx="1">
                        <c:v>2018 Q2</c:v>
                      </c:pt>
                      <c:pt idx="2">
                        <c:v>2018 Q3</c:v>
                      </c:pt>
                      <c:pt idx="3">
                        <c:v>2019 Q1</c:v>
                      </c:pt>
                      <c:pt idx="4">
                        <c:v>2019 Q2</c:v>
                      </c:pt>
                      <c:pt idx="5">
                        <c:v>2019 Q3</c:v>
                      </c:pt>
                      <c:pt idx="6">
                        <c:v>2020 Q1</c:v>
                      </c:pt>
                      <c:pt idx="7">
                        <c:v>2020 Q2</c:v>
                      </c:pt>
                      <c:pt idx="8">
                        <c:v>2020 Q3</c:v>
                      </c:pt>
                      <c:pt idx="9">
                        <c:v>2021 Q1</c:v>
                      </c:pt>
                      <c:pt idx="10">
                        <c:v>2021 Q2</c:v>
                      </c:pt>
                      <c:pt idx="11">
                        <c:v>2021 Q3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CITO!$C$22:$N$22</c15:sqref>
                        </c15:formulaRef>
                      </c:ext>
                    </c:extLst>
                    <c:numCache>
                      <c:formatCode>0%</c:formatCode>
                      <c:ptCount val="12"/>
                      <c:pt idx="0">
                        <c:v>0.08</c:v>
                      </c:pt>
                      <c:pt idx="1">
                        <c:v>0.1</c:v>
                      </c:pt>
                      <c:pt idx="2">
                        <c:v>0.1</c:v>
                      </c:pt>
                      <c:pt idx="3">
                        <c:v>0.12</c:v>
                      </c:pt>
                      <c:pt idx="4">
                        <c:v>0.13</c:v>
                      </c:pt>
                      <c:pt idx="5">
                        <c:v>0.14000000000000001</c:v>
                      </c:pt>
                      <c:pt idx="6">
                        <c:v>0.14000000000000001</c:v>
                      </c:pt>
                      <c:pt idx="7">
                        <c:v>0.13</c:v>
                      </c:pt>
                      <c:pt idx="8">
                        <c:v>0.13</c:v>
                      </c:pt>
                      <c:pt idx="9">
                        <c:v>0.13</c:v>
                      </c:pt>
                      <c:pt idx="10">
                        <c:v>0.13</c:v>
                      </c:pt>
                      <c:pt idx="11">
                        <c:v>0.13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33-1FAD-4217-B44E-3146C241A66E}"/>
                  </c:ext>
                </c:extLst>
              </c15:ser>
            </c15:filteredLineSeries>
            <c15:filteredLineSeries>
              <c15:ser>
                <c:idx val="17"/>
                <c:order val="1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CITO!$B$23</c15:sqref>
                        </c15:formulaRef>
                      </c:ext>
                    </c:extLst>
                    <c:strCache>
                      <c:ptCount val="1"/>
                      <c:pt idx="0">
                        <c:v>DISTRITO FEDERAL</c:v>
                      </c:pt>
                    </c:strCache>
                  </c:strRef>
                </c:tx>
                <c:spPr>
                  <a:ln w="22225" cap="rnd" cmpd="sng" algn="ctr">
                    <a:solidFill>
                      <a:schemeClr val="accent6">
                        <a:lumMod val="80000"/>
                        <a:lumOff val="2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CITO!$C$5:$N$5</c15:sqref>
                        </c15:formulaRef>
                      </c:ext>
                    </c:extLst>
                    <c:strCache>
                      <c:ptCount val="12"/>
                      <c:pt idx="0">
                        <c:v>2018 Q1</c:v>
                      </c:pt>
                      <c:pt idx="1">
                        <c:v>2018 Q2</c:v>
                      </c:pt>
                      <c:pt idx="2">
                        <c:v>2018 Q3</c:v>
                      </c:pt>
                      <c:pt idx="3">
                        <c:v>2019 Q1</c:v>
                      </c:pt>
                      <c:pt idx="4">
                        <c:v>2019 Q2</c:v>
                      </c:pt>
                      <c:pt idx="5">
                        <c:v>2019 Q3</c:v>
                      </c:pt>
                      <c:pt idx="6">
                        <c:v>2020 Q1</c:v>
                      </c:pt>
                      <c:pt idx="7">
                        <c:v>2020 Q2</c:v>
                      </c:pt>
                      <c:pt idx="8">
                        <c:v>2020 Q3</c:v>
                      </c:pt>
                      <c:pt idx="9">
                        <c:v>2021 Q1</c:v>
                      </c:pt>
                      <c:pt idx="10">
                        <c:v>2021 Q2</c:v>
                      </c:pt>
                      <c:pt idx="11">
                        <c:v>2021 Q3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CITO!$C$23:$N$23</c15:sqref>
                        </c15:formulaRef>
                      </c:ext>
                    </c:extLst>
                    <c:numCache>
                      <c:formatCode>0%</c:formatCode>
                      <c:ptCount val="12"/>
                      <c:pt idx="0">
                        <c:v>0.01</c:v>
                      </c:pt>
                      <c:pt idx="1">
                        <c:v>0.02</c:v>
                      </c:pt>
                      <c:pt idx="2">
                        <c:v>0.03</c:v>
                      </c:pt>
                      <c:pt idx="3">
                        <c:v>0.04</c:v>
                      </c:pt>
                      <c:pt idx="4">
                        <c:v>0.06</c:v>
                      </c:pt>
                      <c:pt idx="5">
                        <c:v>7.0000000000000007E-2</c:v>
                      </c:pt>
                      <c:pt idx="6">
                        <c:v>7.0000000000000007E-2</c:v>
                      </c:pt>
                      <c:pt idx="7">
                        <c:v>0.09</c:v>
                      </c:pt>
                      <c:pt idx="8">
                        <c:v>0.1</c:v>
                      </c:pt>
                      <c:pt idx="9">
                        <c:v>0.11</c:v>
                      </c:pt>
                      <c:pt idx="10">
                        <c:v>0.11</c:v>
                      </c:pt>
                      <c:pt idx="11">
                        <c:v>0.11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34-1FAD-4217-B44E-3146C241A66E}"/>
                  </c:ext>
                </c:extLst>
              </c15:ser>
            </c15:filteredLineSeries>
            <c15:filteredLineSeries>
              <c15:ser>
                <c:idx val="18"/>
                <c:order val="18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CITO!$B$24</c15:sqref>
                        </c15:formulaRef>
                      </c:ext>
                    </c:extLst>
                    <c:strCache>
                      <c:ptCount val="1"/>
                      <c:pt idx="0">
                        <c:v>CEARÁ</c:v>
                      </c:pt>
                    </c:strCache>
                  </c:strRef>
                </c:tx>
                <c:spPr>
                  <a:ln w="22225" cap="rnd" cmpd="sng" algn="ctr">
                    <a:solidFill>
                      <a:schemeClr val="accent1">
                        <a:lumMod val="8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CITO!$C$5:$N$5</c15:sqref>
                        </c15:formulaRef>
                      </c:ext>
                    </c:extLst>
                    <c:strCache>
                      <c:ptCount val="12"/>
                      <c:pt idx="0">
                        <c:v>2018 Q1</c:v>
                      </c:pt>
                      <c:pt idx="1">
                        <c:v>2018 Q2</c:v>
                      </c:pt>
                      <c:pt idx="2">
                        <c:v>2018 Q3</c:v>
                      </c:pt>
                      <c:pt idx="3">
                        <c:v>2019 Q1</c:v>
                      </c:pt>
                      <c:pt idx="4">
                        <c:v>2019 Q2</c:v>
                      </c:pt>
                      <c:pt idx="5">
                        <c:v>2019 Q3</c:v>
                      </c:pt>
                      <c:pt idx="6">
                        <c:v>2020 Q1</c:v>
                      </c:pt>
                      <c:pt idx="7">
                        <c:v>2020 Q2</c:v>
                      </c:pt>
                      <c:pt idx="8">
                        <c:v>2020 Q3</c:v>
                      </c:pt>
                      <c:pt idx="9">
                        <c:v>2021 Q1</c:v>
                      </c:pt>
                      <c:pt idx="10">
                        <c:v>2021 Q2</c:v>
                      </c:pt>
                      <c:pt idx="11">
                        <c:v>2021 Q3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CITO!$C$24:$N$24</c15:sqref>
                        </c15:formulaRef>
                      </c:ext>
                    </c:extLst>
                    <c:numCache>
                      <c:formatCode>0%</c:formatCode>
                      <c:ptCount val="12"/>
                      <c:pt idx="0">
                        <c:v>0.12</c:v>
                      </c:pt>
                      <c:pt idx="1">
                        <c:v>0.13</c:v>
                      </c:pt>
                      <c:pt idx="2">
                        <c:v>0.15</c:v>
                      </c:pt>
                      <c:pt idx="3">
                        <c:v>0.16</c:v>
                      </c:pt>
                      <c:pt idx="4">
                        <c:v>0.17</c:v>
                      </c:pt>
                      <c:pt idx="5">
                        <c:v>0.18</c:v>
                      </c:pt>
                      <c:pt idx="6">
                        <c:v>0.18</c:v>
                      </c:pt>
                      <c:pt idx="7">
                        <c:v>0.17</c:v>
                      </c:pt>
                      <c:pt idx="8">
                        <c:v>0.18</c:v>
                      </c:pt>
                      <c:pt idx="9">
                        <c:v>0.16</c:v>
                      </c:pt>
                      <c:pt idx="10">
                        <c:v>0.15</c:v>
                      </c:pt>
                      <c:pt idx="11">
                        <c:v>0.17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35-1FAD-4217-B44E-3146C241A66E}"/>
                  </c:ext>
                </c:extLst>
              </c15:ser>
            </c15:filteredLineSeries>
            <c15:filteredLineSeries>
              <c15:ser>
                <c:idx val="19"/>
                <c:order val="19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CITO!$B$25</c15:sqref>
                        </c15:formulaRef>
                      </c:ext>
                    </c:extLst>
                    <c:strCache>
                      <c:ptCount val="1"/>
                      <c:pt idx="0">
                        <c:v>PIAUÍ</c:v>
                      </c:pt>
                    </c:strCache>
                  </c:strRef>
                </c:tx>
                <c:spPr>
                  <a:ln w="22225" cap="rnd" cmpd="sng" algn="ctr">
                    <a:solidFill>
                      <a:schemeClr val="accent2">
                        <a:lumMod val="8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CITO!$C$5:$N$5</c15:sqref>
                        </c15:formulaRef>
                      </c:ext>
                    </c:extLst>
                    <c:strCache>
                      <c:ptCount val="12"/>
                      <c:pt idx="0">
                        <c:v>2018 Q1</c:v>
                      </c:pt>
                      <c:pt idx="1">
                        <c:v>2018 Q2</c:v>
                      </c:pt>
                      <c:pt idx="2">
                        <c:v>2018 Q3</c:v>
                      </c:pt>
                      <c:pt idx="3">
                        <c:v>2019 Q1</c:v>
                      </c:pt>
                      <c:pt idx="4">
                        <c:v>2019 Q2</c:v>
                      </c:pt>
                      <c:pt idx="5">
                        <c:v>2019 Q3</c:v>
                      </c:pt>
                      <c:pt idx="6">
                        <c:v>2020 Q1</c:v>
                      </c:pt>
                      <c:pt idx="7">
                        <c:v>2020 Q2</c:v>
                      </c:pt>
                      <c:pt idx="8">
                        <c:v>2020 Q3</c:v>
                      </c:pt>
                      <c:pt idx="9">
                        <c:v>2021 Q1</c:v>
                      </c:pt>
                      <c:pt idx="10">
                        <c:v>2021 Q2</c:v>
                      </c:pt>
                      <c:pt idx="11">
                        <c:v>2021 Q3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CITO!$C$25:$N$25</c15:sqref>
                        </c15:formulaRef>
                      </c:ext>
                    </c:extLst>
                    <c:numCache>
                      <c:formatCode>0%</c:formatCode>
                      <c:ptCount val="12"/>
                      <c:pt idx="0">
                        <c:v>0.12</c:v>
                      </c:pt>
                      <c:pt idx="1">
                        <c:v>0.13</c:v>
                      </c:pt>
                      <c:pt idx="2">
                        <c:v>0.14000000000000001</c:v>
                      </c:pt>
                      <c:pt idx="3">
                        <c:v>0.14000000000000001</c:v>
                      </c:pt>
                      <c:pt idx="4">
                        <c:v>0.15</c:v>
                      </c:pt>
                      <c:pt idx="5">
                        <c:v>0.16</c:v>
                      </c:pt>
                      <c:pt idx="6">
                        <c:v>0.16</c:v>
                      </c:pt>
                      <c:pt idx="7">
                        <c:v>0.15</c:v>
                      </c:pt>
                      <c:pt idx="8">
                        <c:v>0.14000000000000001</c:v>
                      </c:pt>
                      <c:pt idx="9">
                        <c:v>0.14000000000000001</c:v>
                      </c:pt>
                      <c:pt idx="10">
                        <c:v>0.14000000000000001</c:v>
                      </c:pt>
                      <c:pt idx="11">
                        <c:v>0.15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36-1FAD-4217-B44E-3146C241A66E}"/>
                  </c:ext>
                </c:extLst>
              </c15:ser>
            </c15:filteredLineSeries>
            <c15:filteredLineSeries>
              <c15:ser>
                <c:idx val="20"/>
                <c:order val="20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CITO!$B$26</c15:sqref>
                        </c15:formulaRef>
                      </c:ext>
                    </c:extLst>
                    <c:strCache>
                      <c:ptCount val="1"/>
                      <c:pt idx="0">
                        <c:v>AMAPÁ</c:v>
                      </c:pt>
                    </c:strCache>
                  </c:strRef>
                </c:tx>
                <c:spPr>
                  <a:ln w="22225" cap="rnd" cmpd="sng" algn="ctr">
                    <a:solidFill>
                      <a:schemeClr val="accent3">
                        <a:lumMod val="8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CITO!$C$5:$N$5</c15:sqref>
                        </c15:formulaRef>
                      </c:ext>
                    </c:extLst>
                    <c:strCache>
                      <c:ptCount val="12"/>
                      <c:pt idx="0">
                        <c:v>2018 Q1</c:v>
                      </c:pt>
                      <c:pt idx="1">
                        <c:v>2018 Q2</c:v>
                      </c:pt>
                      <c:pt idx="2">
                        <c:v>2018 Q3</c:v>
                      </c:pt>
                      <c:pt idx="3">
                        <c:v>2019 Q1</c:v>
                      </c:pt>
                      <c:pt idx="4">
                        <c:v>2019 Q2</c:v>
                      </c:pt>
                      <c:pt idx="5">
                        <c:v>2019 Q3</c:v>
                      </c:pt>
                      <c:pt idx="6">
                        <c:v>2020 Q1</c:v>
                      </c:pt>
                      <c:pt idx="7">
                        <c:v>2020 Q2</c:v>
                      </c:pt>
                      <c:pt idx="8">
                        <c:v>2020 Q3</c:v>
                      </c:pt>
                      <c:pt idx="9">
                        <c:v>2021 Q1</c:v>
                      </c:pt>
                      <c:pt idx="10">
                        <c:v>2021 Q2</c:v>
                      </c:pt>
                      <c:pt idx="11">
                        <c:v>2021 Q3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CITO!$C$26:$N$26</c15:sqref>
                        </c15:formulaRef>
                      </c:ext>
                    </c:extLst>
                    <c:numCache>
                      <c:formatCode>0%</c:formatCode>
                      <c:ptCount val="12"/>
                      <c:pt idx="0">
                        <c:v>0.01</c:v>
                      </c:pt>
                      <c:pt idx="1">
                        <c:v>0.01</c:v>
                      </c:pt>
                      <c:pt idx="2">
                        <c:v>0.01</c:v>
                      </c:pt>
                      <c:pt idx="3">
                        <c:v>0.02</c:v>
                      </c:pt>
                      <c:pt idx="4">
                        <c:v>0.02</c:v>
                      </c:pt>
                      <c:pt idx="5">
                        <c:v>0.03</c:v>
                      </c:pt>
                      <c:pt idx="6">
                        <c:v>0.03</c:v>
                      </c:pt>
                      <c:pt idx="7">
                        <c:v>0.04</c:v>
                      </c:pt>
                      <c:pt idx="8">
                        <c:v>0.05</c:v>
                      </c:pt>
                      <c:pt idx="9">
                        <c:v>0.05</c:v>
                      </c:pt>
                      <c:pt idx="10">
                        <c:v>0.05</c:v>
                      </c:pt>
                      <c:pt idx="11">
                        <c:v>0.05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37-1FAD-4217-B44E-3146C241A66E}"/>
                  </c:ext>
                </c:extLst>
              </c15:ser>
            </c15:filteredLineSeries>
            <c15:filteredLineSeries>
              <c15:ser>
                <c:idx val="21"/>
                <c:order val="21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CITO!$B$27</c15:sqref>
                        </c15:formulaRef>
                      </c:ext>
                    </c:extLst>
                    <c:strCache>
                      <c:ptCount val="1"/>
                      <c:pt idx="0">
                        <c:v>MATO GROSSO DO SUL</c:v>
                      </c:pt>
                    </c:strCache>
                  </c:strRef>
                </c:tx>
                <c:spPr>
                  <a:ln w="22225" cap="rnd" cmpd="sng" algn="ctr">
                    <a:solidFill>
                      <a:schemeClr val="accent4">
                        <a:lumMod val="8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CITO!$C$5:$N$5</c15:sqref>
                        </c15:formulaRef>
                      </c:ext>
                    </c:extLst>
                    <c:strCache>
                      <c:ptCount val="12"/>
                      <c:pt idx="0">
                        <c:v>2018 Q1</c:v>
                      </c:pt>
                      <c:pt idx="1">
                        <c:v>2018 Q2</c:v>
                      </c:pt>
                      <c:pt idx="2">
                        <c:v>2018 Q3</c:v>
                      </c:pt>
                      <c:pt idx="3">
                        <c:v>2019 Q1</c:v>
                      </c:pt>
                      <c:pt idx="4">
                        <c:v>2019 Q2</c:v>
                      </c:pt>
                      <c:pt idx="5">
                        <c:v>2019 Q3</c:v>
                      </c:pt>
                      <c:pt idx="6">
                        <c:v>2020 Q1</c:v>
                      </c:pt>
                      <c:pt idx="7">
                        <c:v>2020 Q2</c:v>
                      </c:pt>
                      <c:pt idx="8">
                        <c:v>2020 Q3</c:v>
                      </c:pt>
                      <c:pt idx="9">
                        <c:v>2021 Q1</c:v>
                      </c:pt>
                      <c:pt idx="10">
                        <c:v>2021 Q2</c:v>
                      </c:pt>
                      <c:pt idx="11">
                        <c:v>2021 Q3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CITO!$C$27:$N$27</c15:sqref>
                        </c15:formulaRef>
                      </c:ext>
                    </c:extLst>
                    <c:numCache>
                      <c:formatCode>0%</c:formatCode>
                      <c:ptCount val="12"/>
                      <c:pt idx="0">
                        <c:v>0.11</c:v>
                      </c:pt>
                      <c:pt idx="1">
                        <c:v>0.12</c:v>
                      </c:pt>
                      <c:pt idx="2">
                        <c:v>0.13</c:v>
                      </c:pt>
                      <c:pt idx="3">
                        <c:v>0.14000000000000001</c:v>
                      </c:pt>
                      <c:pt idx="4">
                        <c:v>0.14000000000000001</c:v>
                      </c:pt>
                      <c:pt idx="5">
                        <c:v>0.15</c:v>
                      </c:pt>
                      <c:pt idx="6">
                        <c:v>0.14000000000000001</c:v>
                      </c:pt>
                      <c:pt idx="7">
                        <c:v>0.15</c:v>
                      </c:pt>
                      <c:pt idx="8">
                        <c:v>0.14000000000000001</c:v>
                      </c:pt>
                      <c:pt idx="9">
                        <c:v>0.13</c:v>
                      </c:pt>
                      <c:pt idx="10">
                        <c:v>0.13</c:v>
                      </c:pt>
                      <c:pt idx="11">
                        <c:v>0.14000000000000001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38-1FAD-4217-B44E-3146C241A66E}"/>
                  </c:ext>
                </c:extLst>
              </c15:ser>
            </c15:filteredLineSeries>
            <c15:filteredLineSeries>
              <c15:ser>
                <c:idx val="22"/>
                <c:order val="2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CITO!$B$28</c15:sqref>
                        </c15:formulaRef>
                      </c:ext>
                    </c:extLst>
                    <c:strCache>
                      <c:ptCount val="1"/>
                      <c:pt idx="0">
                        <c:v>AMAZONAS</c:v>
                      </c:pt>
                    </c:strCache>
                  </c:strRef>
                </c:tx>
                <c:spPr>
                  <a:ln w="22225" cap="rnd" cmpd="sng" algn="ctr">
                    <a:solidFill>
                      <a:schemeClr val="accent5">
                        <a:lumMod val="8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CITO!$C$5:$N$5</c15:sqref>
                        </c15:formulaRef>
                      </c:ext>
                    </c:extLst>
                    <c:strCache>
                      <c:ptCount val="12"/>
                      <c:pt idx="0">
                        <c:v>2018 Q1</c:v>
                      </c:pt>
                      <c:pt idx="1">
                        <c:v>2018 Q2</c:v>
                      </c:pt>
                      <c:pt idx="2">
                        <c:v>2018 Q3</c:v>
                      </c:pt>
                      <c:pt idx="3">
                        <c:v>2019 Q1</c:v>
                      </c:pt>
                      <c:pt idx="4">
                        <c:v>2019 Q2</c:v>
                      </c:pt>
                      <c:pt idx="5">
                        <c:v>2019 Q3</c:v>
                      </c:pt>
                      <c:pt idx="6">
                        <c:v>2020 Q1</c:v>
                      </c:pt>
                      <c:pt idx="7">
                        <c:v>2020 Q2</c:v>
                      </c:pt>
                      <c:pt idx="8">
                        <c:v>2020 Q3</c:v>
                      </c:pt>
                      <c:pt idx="9">
                        <c:v>2021 Q1</c:v>
                      </c:pt>
                      <c:pt idx="10">
                        <c:v>2021 Q2</c:v>
                      </c:pt>
                      <c:pt idx="11">
                        <c:v>2021 Q3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CITO!$C$28:$N$28</c15:sqref>
                        </c15:formulaRef>
                      </c:ext>
                    </c:extLst>
                    <c:numCache>
                      <c:formatCode>0%</c:formatCode>
                      <c:ptCount val="12"/>
                      <c:pt idx="0">
                        <c:v>0.15</c:v>
                      </c:pt>
                      <c:pt idx="1">
                        <c:v>0.17</c:v>
                      </c:pt>
                      <c:pt idx="2">
                        <c:v>0.19</c:v>
                      </c:pt>
                      <c:pt idx="3">
                        <c:v>0.2</c:v>
                      </c:pt>
                      <c:pt idx="4">
                        <c:v>0.2</c:v>
                      </c:pt>
                      <c:pt idx="5">
                        <c:v>0.22</c:v>
                      </c:pt>
                      <c:pt idx="6">
                        <c:v>0.22</c:v>
                      </c:pt>
                      <c:pt idx="7">
                        <c:v>0.21</c:v>
                      </c:pt>
                      <c:pt idx="8">
                        <c:v>0.21</c:v>
                      </c:pt>
                      <c:pt idx="9">
                        <c:v>0.19</c:v>
                      </c:pt>
                      <c:pt idx="10">
                        <c:v>0.19</c:v>
                      </c:pt>
                      <c:pt idx="11">
                        <c:v>0.22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39-1FAD-4217-B44E-3146C241A66E}"/>
                  </c:ext>
                </c:extLst>
              </c15:ser>
            </c15:filteredLineSeries>
            <c15:filteredLineSeries>
              <c15:ser>
                <c:idx val="23"/>
                <c:order val="2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CITO!$B$29</c15:sqref>
                        </c15:formulaRef>
                      </c:ext>
                    </c:extLst>
                    <c:strCache>
                      <c:ptCount val="1"/>
                      <c:pt idx="0">
                        <c:v>MINAS GERAIS</c:v>
                      </c:pt>
                    </c:strCache>
                  </c:strRef>
                </c:tx>
                <c:spPr>
                  <a:ln w="22225" cap="rnd" cmpd="sng" algn="ctr">
                    <a:solidFill>
                      <a:schemeClr val="accent6">
                        <a:lumMod val="8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CITO!$C$5:$N$5</c15:sqref>
                        </c15:formulaRef>
                      </c:ext>
                    </c:extLst>
                    <c:strCache>
                      <c:ptCount val="12"/>
                      <c:pt idx="0">
                        <c:v>2018 Q1</c:v>
                      </c:pt>
                      <c:pt idx="1">
                        <c:v>2018 Q2</c:v>
                      </c:pt>
                      <c:pt idx="2">
                        <c:v>2018 Q3</c:v>
                      </c:pt>
                      <c:pt idx="3">
                        <c:v>2019 Q1</c:v>
                      </c:pt>
                      <c:pt idx="4">
                        <c:v>2019 Q2</c:v>
                      </c:pt>
                      <c:pt idx="5">
                        <c:v>2019 Q3</c:v>
                      </c:pt>
                      <c:pt idx="6">
                        <c:v>2020 Q1</c:v>
                      </c:pt>
                      <c:pt idx="7">
                        <c:v>2020 Q2</c:v>
                      </c:pt>
                      <c:pt idx="8">
                        <c:v>2020 Q3</c:v>
                      </c:pt>
                      <c:pt idx="9">
                        <c:v>2021 Q1</c:v>
                      </c:pt>
                      <c:pt idx="10">
                        <c:v>2021 Q2</c:v>
                      </c:pt>
                      <c:pt idx="11">
                        <c:v>2021 Q3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CITO!$C$29:$N$29</c15:sqref>
                        </c15:formulaRef>
                      </c:ext>
                    </c:extLst>
                    <c:numCache>
                      <c:formatCode>0%</c:formatCode>
                      <c:ptCount val="12"/>
                      <c:pt idx="0">
                        <c:v>0.11</c:v>
                      </c:pt>
                      <c:pt idx="1">
                        <c:v>0.12</c:v>
                      </c:pt>
                      <c:pt idx="2">
                        <c:v>0.13</c:v>
                      </c:pt>
                      <c:pt idx="3">
                        <c:v>0.14000000000000001</c:v>
                      </c:pt>
                      <c:pt idx="4">
                        <c:v>0.15</c:v>
                      </c:pt>
                      <c:pt idx="5">
                        <c:v>0.17</c:v>
                      </c:pt>
                      <c:pt idx="6">
                        <c:v>0.17</c:v>
                      </c:pt>
                      <c:pt idx="7">
                        <c:v>0.16</c:v>
                      </c:pt>
                      <c:pt idx="8">
                        <c:v>0.16</c:v>
                      </c:pt>
                      <c:pt idx="9">
                        <c:v>0.16</c:v>
                      </c:pt>
                      <c:pt idx="10">
                        <c:v>0.16</c:v>
                      </c:pt>
                      <c:pt idx="11">
                        <c:v>0.17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3A-1FAD-4217-B44E-3146C241A66E}"/>
                  </c:ext>
                </c:extLst>
              </c15:ser>
            </c15:filteredLineSeries>
            <c15:filteredLineSeries>
              <c15:ser>
                <c:idx val="24"/>
                <c:order val="2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CITO!$B$30</c15:sqref>
                        </c15:formulaRef>
                      </c:ext>
                    </c:extLst>
                    <c:strCache>
                      <c:ptCount val="1"/>
                      <c:pt idx="0">
                        <c:v>ACRE</c:v>
                      </c:pt>
                    </c:strCache>
                  </c:strRef>
                </c:tx>
                <c:spPr>
                  <a:ln w="22225" cap="rnd" cmpd="sng" algn="ctr">
                    <a:solidFill>
                      <a:schemeClr val="accent1">
                        <a:lumMod val="60000"/>
                        <a:lumOff val="4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CITO!$C$5:$N$5</c15:sqref>
                        </c15:formulaRef>
                      </c:ext>
                    </c:extLst>
                    <c:strCache>
                      <c:ptCount val="12"/>
                      <c:pt idx="0">
                        <c:v>2018 Q1</c:v>
                      </c:pt>
                      <c:pt idx="1">
                        <c:v>2018 Q2</c:v>
                      </c:pt>
                      <c:pt idx="2">
                        <c:v>2018 Q3</c:v>
                      </c:pt>
                      <c:pt idx="3">
                        <c:v>2019 Q1</c:v>
                      </c:pt>
                      <c:pt idx="4">
                        <c:v>2019 Q2</c:v>
                      </c:pt>
                      <c:pt idx="5">
                        <c:v>2019 Q3</c:v>
                      </c:pt>
                      <c:pt idx="6">
                        <c:v>2020 Q1</c:v>
                      </c:pt>
                      <c:pt idx="7">
                        <c:v>2020 Q2</c:v>
                      </c:pt>
                      <c:pt idx="8">
                        <c:v>2020 Q3</c:v>
                      </c:pt>
                      <c:pt idx="9">
                        <c:v>2021 Q1</c:v>
                      </c:pt>
                      <c:pt idx="10">
                        <c:v>2021 Q2</c:v>
                      </c:pt>
                      <c:pt idx="11">
                        <c:v>2021 Q3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CITO!$C$30:$N$30</c15:sqref>
                        </c15:formulaRef>
                      </c:ext>
                    </c:extLst>
                    <c:numCache>
                      <c:formatCode>0%</c:formatCode>
                      <c:ptCount val="12"/>
                      <c:pt idx="0">
                        <c:v>0.19</c:v>
                      </c:pt>
                      <c:pt idx="1">
                        <c:v>0.2</c:v>
                      </c:pt>
                      <c:pt idx="2">
                        <c:v>0.22</c:v>
                      </c:pt>
                      <c:pt idx="3">
                        <c:v>0.23</c:v>
                      </c:pt>
                      <c:pt idx="4">
                        <c:v>0.23</c:v>
                      </c:pt>
                      <c:pt idx="5">
                        <c:v>0.25</c:v>
                      </c:pt>
                      <c:pt idx="6">
                        <c:v>0.24</c:v>
                      </c:pt>
                      <c:pt idx="7">
                        <c:v>0.22</c:v>
                      </c:pt>
                      <c:pt idx="8">
                        <c:v>0.2</c:v>
                      </c:pt>
                      <c:pt idx="9">
                        <c:v>0.18</c:v>
                      </c:pt>
                      <c:pt idx="10">
                        <c:v>0.18</c:v>
                      </c:pt>
                      <c:pt idx="11">
                        <c:v>0.18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3B-1FAD-4217-B44E-3146C241A66E}"/>
                  </c:ext>
                </c:extLst>
              </c15:ser>
            </c15:filteredLineSeries>
            <c15:filteredLineSeries>
              <c15:ser>
                <c:idx val="25"/>
                <c:order val="2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CITO!$B$31</c15:sqref>
                        </c15:formulaRef>
                      </c:ext>
                    </c:extLst>
                    <c:strCache>
                      <c:ptCount val="1"/>
                      <c:pt idx="0">
                        <c:v>RIO DE JANEIRO</c:v>
                      </c:pt>
                    </c:strCache>
                  </c:strRef>
                </c:tx>
                <c:spPr>
                  <a:ln w="22225" cap="rnd" cmpd="sng" algn="ctr">
                    <a:solidFill>
                      <a:schemeClr val="accent2">
                        <a:lumMod val="60000"/>
                        <a:lumOff val="4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CITO!$C$5:$N$5</c15:sqref>
                        </c15:formulaRef>
                      </c:ext>
                    </c:extLst>
                    <c:strCache>
                      <c:ptCount val="12"/>
                      <c:pt idx="0">
                        <c:v>2018 Q1</c:v>
                      </c:pt>
                      <c:pt idx="1">
                        <c:v>2018 Q2</c:v>
                      </c:pt>
                      <c:pt idx="2">
                        <c:v>2018 Q3</c:v>
                      </c:pt>
                      <c:pt idx="3">
                        <c:v>2019 Q1</c:v>
                      </c:pt>
                      <c:pt idx="4">
                        <c:v>2019 Q2</c:v>
                      </c:pt>
                      <c:pt idx="5">
                        <c:v>2019 Q3</c:v>
                      </c:pt>
                      <c:pt idx="6">
                        <c:v>2020 Q1</c:v>
                      </c:pt>
                      <c:pt idx="7">
                        <c:v>2020 Q2</c:v>
                      </c:pt>
                      <c:pt idx="8">
                        <c:v>2020 Q3</c:v>
                      </c:pt>
                      <c:pt idx="9">
                        <c:v>2021 Q1</c:v>
                      </c:pt>
                      <c:pt idx="10">
                        <c:v>2021 Q2</c:v>
                      </c:pt>
                      <c:pt idx="11">
                        <c:v>2021 Q3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CITO!$C$31:$N$31</c15:sqref>
                        </c15:formulaRef>
                      </c:ext>
                    </c:extLst>
                    <c:numCache>
                      <c:formatCode>0%</c:formatCode>
                      <c:ptCount val="12"/>
                      <c:pt idx="0">
                        <c:v>0.03</c:v>
                      </c:pt>
                      <c:pt idx="1">
                        <c:v>0.04</c:v>
                      </c:pt>
                      <c:pt idx="2">
                        <c:v>0.04</c:v>
                      </c:pt>
                      <c:pt idx="3">
                        <c:v>0.05</c:v>
                      </c:pt>
                      <c:pt idx="4">
                        <c:v>0.05</c:v>
                      </c:pt>
                      <c:pt idx="5">
                        <c:v>0.06</c:v>
                      </c:pt>
                      <c:pt idx="6">
                        <c:v>0.06</c:v>
                      </c:pt>
                      <c:pt idx="7">
                        <c:v>7.0000000000000007E-2</c:v>
                      </c:pt>
                      <c:pt idx="8">
                        <c:v>0.08</c:v>
                      </c:pt>
                      <c:pt idx="9">
                        <c:v>0.09</c:v>
                      </c:pt>
                      <c:pt idx="10">
                        <c:v>0.09</c:v>
                      </c:pt>
                      <c:pt idx="11">
                        <c:v>0.11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3C-1FAD-4217-B44E-3146C241A66E}"/>
                  </c:ext>
                </c:extLst>
              </c15:ser>
            </c15:filteredLineSeries>
            <c15:filteredLineSeries>
              <c15:ser>
                <c:idx val="26"/>
                <c:order val="26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CITO!$B$32</c15:sqref>
                        </c15:formulaRef>
                      </c:ext>
                    </c:extLst>
                    <c:strCache>
                      <c:ptCount val="1"/>
                      <c:pt idx="0">
                        <c:v>PERNAMBUCO</c:v>
                      </c:pt>
                    </c:strCache>
                  </c:strRef>
                </c:tx>
                <c:spPr>
                  <a:ln w="57150" cap="rnd" cmpd="sng" algn="ctr">
                    <a:solidFill>
                      <a:schemeClr val="accent4">
                        <a:lumMod val="60000"/>
                        <a:lumOff val="4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dLbls>
                  <c:dLbl>
                    <c:idx val="1"/>
                    <c:delete val="1"/>
                    <c:extLst xmlns:c15="http://schemas.microsoft.com/office/drawing/2012/chart">
                      <c:ext xmlns:c15="http://schemas.microsoft.com/office/drawing/2012/chart" uri="{CE6537A1-D6FC-4f65-9D91-7224C49458BB}"/>
                      <c:ext xmlns:c16="http://schemas.microsoft.com/office/drawing/2014/chart" uri="{C3380CC4-5D6E-409C-BE32-E72D297353CC}">
                        <c16:uniqueId val="{0000003D-1FAD-4217-B44E-3146C241A66E}"/>
                      </c:ext>
                    </c:extLst>
                  </c:dLbl>
                  <c:dLbl>
                    <c:idx val="2"/>
                    <c:delete val="1"/>
                    <c:extLst xmlns:c15="http://schemas.microsoft.com/office/drawing/2012/chart">
                      <c:ext xmlns:c15="http://schemas.microsoft.com/office/drawing/2012/chart" uri="{CE6537A1-D6FC-4f65-9D91-7224C49458BB}"/>
                      <c:ext xmlns:c16="http://schemas.microsoft.com/office/drawing/2014/chart" uri="{C3380CC4-5D6E-409C-BE32-E72D297353CC}">
                        <c16:uniqueId val="{0000003E-1FAD-4217-B44E-3146C241A66E}"/>
                      </c:ext>
                    </c:extLst>
                  </c:dLbl>
                  <c:dLbl>
                    <c:idx val="3"/>
                    <c:delete val="1"/>
                    <c:extLst xmlns:c15="http://schemas.microsoft.com/office/drawing/2012/chart">
                      <c:ext xmlns:c15="http://schemas.microsoft.com/office/drawing/2012/chart" uri="{CE6537A1-D6FC-4f65-9D91-7224C49458BB}"/>
                      <c:ext xmlns:c16="http://schemas.microsoft.com/office/drawing/2014/chart" uri="{C3380CC4-5D6E-409C-BE32-E72D297353CC}">
                        <c16:uniqueId val="{0000003F-1FAD-4217-B44E-3146C241A66E}"/>
                      </c:ext>
                    </c:extLst>
                  </c:dLbl>
                  <c:dLbl>
                    <c:idx val="4"/>
                    <c:delete val="1"/>
                    <c:extLst xmlns:c15="http://schemas.microsoft.com/office/drawing/2012/chart">
                      <c:ext xmlns:c15="http://schemas.microsoft.com/office/drawing/2012/chart" uri="{CE6537A1-D6FC-4f65-9D91-7224C49458BB}"/>
                      <c:ext xmlns:c16="http://schemas.microsoft.com/office/drawing/2014/chart" uri="{C3380CC4-5D6E-409C-BE32-E72D297353CC}">
                        <c16:uniqueId val="{00000040-1FAD-4217-B44E-3146C241A66E}"/>
                      </c:ext>
                    </c:extLst>
                  </c:dLbl>
                  <c:dLbl>
                    <c:idx val="5"/>
                    <c:delete val="1"/>
                    <c:extLst xmlns:c15="http://schemas.microsoft.com/office/drawing/2012/chart">
                      <c:ext xmlns:c15="http://schemas.microsoft.com/office/drawing/2012/chart" uri="{CE6537A1-D6FC-4f65-9D91-7224C49458BB}"/>
                      <c:ext xmlns:c16="http://schemas.microsoft.com/office/drawing/2014/chart" uri="{C3380CC4-5D6E-409C-BE32-E72D297353CC}">
                        <c16:uniqueId val="{00000041-1FAD-4217-B44E-3146C241A66E}"/>
                      </c:ext>
                    </c:extLst>
                  </c:dLbl>
                  <c:dLbl>
                    <c:idx val="6"/>
                    <c:delete val="1"/>
                    <c:extLst xmlns:c15="http://schemas.microsoft.com/office/drawing/2012/chart">
                      <c:ext xmlns:c15="http://schemas.microsoft.com/office/drawing/2012/chart" uri="{CE6537A1-D6FC-4f65-9D91-7224C49458BB}"/>
                      <c:ext xmlns:c16="http://schemas.microsoft.com/office/drawing/2014/chart" uri="{C3380CC4-5D6E-409C-BE32-E72D297353CC}">
                        <c16:uniqueId val="{00000042-1FAD-4217-B44E-3146C241A66E}"/>
                      </c:ext>
                    </c:extLst>
                  </c:dLbl>
                  <c:dLbl>
                    <c:idx val="7"/>
                    <c:delete val="1"/>
                    <c:extLst xmlns:c15="http://schemas.microsoft.com/office/drawing/2012/chart">
                      <c:ext xmlns:c15="http://schemas.microsoft.com/office/drawing/2012/chart" uri="{CE6537A1-D6FC-4f65-9D91-7224C49458BB}"/>
                      <c:ext xmlns:c16="http://schemas.microsoft.com/office/drawing/2014/chart" uri="{C3380CC4-5D6E-409C-BE32-E72D297353CC}">
                        <c16:uniqueId val="{00000043-1FAD-4217-B44E-3146C241A66E}"/>
                      </c:ext>
                    </c:extLst>
                  </c:dLbl>
                  <c:dLbl>
                    <c:idx val="8"/>
                    <c:delete val="1"/>
                    <c:extLst xmlns:c15="http://schemas.microsoft.com/office/drawing/2012/chart">
                      <c:ext xmlns:c15="http://schemas.microsoft.com/office/drawing/2012/chart" uri="{CE6537A1-D6FC-4f65-9D91-7224C49458BB}"/>
                      <c:ext xmlns:c16="http://schemas.microsoft.com/office/drawing/2014/chart" uri="{C3380CC4-5D6E-409C-BE32-E72D297353CC}">
                        <c16:uniqueId val="{00000044-1FAD-4217-B44E-3146C241A66E}"/>
                      </c:ext>
                    </c:extLst>
                  </c:dLbl>
                  <c:dLbl>
                    <c:idx val="9"/>
                    <c:delete val="1"/>
                    <c:extLst xmlns:c15="http://schemas.microsoft.com/office/drawing/2012/chart">
                      <c:ext xmlns:c15="http://schemas.microsoft.com/office/drawing/2012/chart" uri="{CE6537A1-D6FC-4f65-9D91-7224C49458BB}"/>
                      <c:ext xmlns:c16="http://schemas.microsoft.com/office/drawing/2014/chart" uri="{C3380CC4-5D6E-409C-BE32-E72D297353CC}">
                        <c16:uniqueId val="{00000045-1FAD-4217-B44E-3146C241A66E}"/>
                      </c:ext>
                    </c:extLst>
                  </c:dLbl>
                  <c:dLbl>
                    <c:idx val="10"/>
                    <c:delete val="1"/>
                    <c:extLst xmlns:c15="http://schemas.microsoft.com/office/drawing/2012/chart">
                      <c:ext xmlns:c15="http://schemas.microsoft.com/office/drawing/2012/chart" uri="{CE6537A1-D6FC-4f65-9D91-7224C49458BB}"/>
                      <c:ext xmlns:c16="http://schemas.microsoft.com/office/drawing/2014/chart" uri="{C3380CC4-5D6E-409C-BE32-E72D297353CC}">
                        <c16:uniqueId val="{00000046-1FAD-4217-B44E-3146C241A66E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200" b="1" i="0" u="none" strike="noStrike" kern="1200" baseline="0">
                          <a:solidFill>
                            <a:schemeClr val="dk1">
                              <a:lumMod val="65000"/>
                              <a:lumOff val="35000"/>
                            </a:schemeClr>
                          </a:solidFill>
                          <a:latin typeface="Montserrat" panose="00000500000000000000" pitchFamily="2" charset="0"/>
                          <a:ea typeface="+mn-ea"/>
                          <a:cs typeface="+mn-cs"/>
                        </a:defRPr>
                      </a:pPr>
                      <a:endParaRPr lang="pt-BR"/>
                    </a:p>
                  </c:txPr>
                  <c:dLblPos val="t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dk1">
                                <a:lumMod val="35000"/>
                                <a:lumOff val="65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CITO!$C$5:$N$5</c15:sqref>
                        </c15:formulaRef>
                      </c:ext>
                    </c:extLst>
                    <c:strCache>
                      <c:ptCount val="12"/>
                      <c:pt idx="0">
                        <c:v>2018 Q1</c:v>
                      </c:pt>
                      <c:pt idx="1">
                        <c:v>2018 Q2</c:v>
                      </c:pt>
                      <c:pt idx="2">
                        <c:v>2018 Q3</c:v>
                      </c:pt>
                      <c:pt idx="3">
                        <c:v>2019 Q1</c:v>
                      </c:pt>
                      <c:pt idx="4">
                        <c:v>2019 Q2</c:v>
                      </c:pt>
                      <c:pt idx="5">
                        <c:v>2019 Q3</c:v>
                      </c:pt>
                      <c:pt idx="6">
                        <c:v>2020 Q1</c:v>
                      </c:pt>
                      <c:pt idx="7">
                        <c:v>2020 Q2</c:v>
                      </c:pt>
                      <c:pt idx="8">
                        <c:v>2020 Q3</c:v>
                      </c:pt>
                      <c:pt idx="9">
                        <c:v>2021 Q1</c:v>
                      </c:pt>
                      <c:pt idx="10">
                        <c:v>2021 Q2</c:v>
                      </c:pt>
                      <c:pt idx="11">
                        <c:v>2021 Q3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CITO!$C$32:$N$32</c15:sqref>
                        </c15:formulaRef>
                      </c:ext>
                    </c:extLst>
                    <c:numCache>
                      <c:formatCode>0%</c:formatCode>
                      <c:ptCount val="12"/>
                      <c:pt idx="0">
                        <c:v>0.09</c:v>
                      </c:pt>
                      <c:pt idx="1">
                        <c:v>0.11</c:v>
                      </c:pt>
                      <c:pt idx="2">
                        <c:v>0.12</c:v>
                      </c:pt>
                      <c:pt idx="3">
                        <c:v>0.13</c:v>
                      </c:pt>
                      <c:pt idx="4">
                        <c:v>0.13</c:v>
                      </c:pt>
                      <c:pt idx="5">
                        <c:v>0.14000000000000001</c:v>
                      </c:pt>
                      <c:pt idx="6">
                        <c:v>0.14000000000000001</c:v>
                      </c:pt>
                      <c:pt idx="7">
                        <c:v>0.15</c:v>
                      </c:pt>
                      <c:pt idx="8">
                        <c:v>0.15</c:v>
                      </c:pt>
                      <c:pt idx="9">
                        <c:v>0.15</c:v>
                      </c:pt>
                      <c:pt idx="10">
                        <c:v>0.15</c:v>
                      </c:pt>
                      <c:pt idx="11">
                        <c:v>0.16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47-1FAD-4217-B44E-3146C241A66E}"/>
                  </c:ext>
                </c:extLst>
              </c15:ser>
            </c15:filteredLineSeries>
            <c15:filteredLineSeries>
              <c15:ser>
                <c:idx val="27"/>
                <c:order val="27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CITO!$B$33</c15:sqref>
                        </c15:formulaRef>
                      </c:ext>
                    </c:extLst>
                    <c:strCache>
                      <c:ptCount val="1"/>
                      <c:pt idx="0">
                        <c:v>ESPÍRITO SANTO</c:v>
                      </c:pt>
                    </c:strCache>
                  </c:strRef>
                </c:tx>
                <c:spPr>
                  <a:ln w="57150" cap="rnd" cmpd="sng" algn="ctr">
                    <a:solidFill>
                      <a:schemeClr val="accent4">
                        <a:lumMod val="60000"/>
                        <a:lumOff val="40000"/>
                      </a:schemeClr>
                    </a:solidFill>
                    <a:round/>
                  </a:ln>
                  <a:effectLst/>
                </c:spPr>
                <c:marker>
                  <c:symbol val="none"/>
                </c:marker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CITO!$C$5:$N$5</c15:sqref>
                        </c15:formulaRef>
                      </c:ext>
                    </c:extLst>
                    <c:strCache>
                      <c:ptCount val="12"/>
                      <c:pt idx="0">
                        <c:v>2018 Q1</c:v>
                      </c:pt>
                      <c:pt idx="1">
                        <c:v>2018 Q2</c:v>
                      </c:pt>
                      <c:pt idx="2">
                        <c:v>2018 Q3</c:v>
                      </c:pt>
                      <c:pt idx="3">
                        <c:v>2019 Q1</c:v>
                      </c:pt>
                      <c:pt idx="4">
                        <c:v>2019 Q2</c:v>
                      </c:pt>
                      <c:pt idx="5">
                        <c:v>2019 Q3</c:v>
                      </c:pt>
                      <c:pt idx="6">
                        <c:v>2020 Q1</c:v>
                      </c:pt>
                      <c:pt idx="7">
                        <c:v>2020 Q2</c:v>
                      </c:pt>
                      <c:pt idx="8">
                        <c:v>2020 Q3</c:v>
                      </c:pt>
                      <c:pt idx="9">
                        <c:v>2021 Q1</c:v>
                      </c:pt>
                      <c:pt idx="10">
                        <c:v>2021 Q2</c:v>
                      </c:pt>
                      <c:pt idx="11">
                        <c:v>2021 Q3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CITO!$C$33:$N$33</c15:sqref>
                        </c15:formulaRef>
                      </c:ext>
                    </c:extLst>
                    <c:numCache>
                      <c:formatCode>0%</c:formatCode>
                      <c:ptCount val="12"/>
                      <c:pt idx="0">
                        <c:v>0.1</c:v>
                      </c:pt>
                      <c:pt idx="1">
                        <c:v>0.11</c:v>
                      </c:pt>
                      <c:pt idx="2">
                        <c:v>0.12</c:v>
                      </c:pt>
                      <c:pt idx="3">
                        <c:v>0.13</c:v>
                      </c:pt>
                      <c:pt idx="4">
                        <c:v>0.15</c:v>
                      </c:pt>
                      <c:pt idx="5">
                        <c:v>0.16</c:v>
                      </c:pt>
                      <c:pt idx="6">
                        <c:v>0.15</c:v>
                      </c:pt>
                      <c:pt idx="7">
                        <c:v>0.15</c:v>
                      </c:pt>
                      <c:pt idx="8">
                        <c:v>0.16</c:v>
                      </c:pt>
                      <c:pt idx="9">
                        <c:v>0.17</c:v>
                      </c:pt>
                      <c:pt idx="10">
                        <c:v>0.17</c:v>
                      </c:pt>
                      <c:pt idx="11">
                        <c:v>0.18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48-1FAD-4217-B44E-3146C241A66E}"/>
                  </c:ext>
                </c:extLst>
              </c15:ser>
            </c15:filteredLineSeries>
          </c:ext>
        </c:extLst>
      </c:lineChart>
      <c:catAx>
        <c:axId val="187646062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spc="2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876457295"/>
        <c:crosses val="autoZero"/>
        <c:auto val="1"/>
        <c:lblAlgn val="ctr"/>
        <c:lblOffset val="100"/>
        <c:noMultiLvlLbl val="0"/>
      </c:catAx>
      <c:valAx>
        <c:axId val="1876457295"/>
        <c:scaling>
          <c:orientation val="minMax"/>
        </c:scaling>
        <c:delete val="0"/>
        <c:axPos val="l"/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spc="2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876460623"/>
        <c:crosses val="autoZero"/>
        <c:crossBetween val="between"/>
      </c:valAx>
      <c:spPr>
        <a:gradFill>
          <a:gsLst>
            <a:gs pos="100000">
              <a:schemeClr val="lt1">
                <a:lumMod val="95000"/>
              </a:schemeClr>
            </a:gs>
            <a:gs pos="0">
              <a:schemeClr val="lt1"/>
            </a:gs>
          </a:gsLst>
          <a:lin ang="5400000" scaled="0"/>
        </a:gradFill>
        <a:ln w="57150"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chemeClr val="dk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solidFill>
      <a:schemeClr val="lt1"/>
    </a:solidFill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Planilha1!$B$1</c:f>
              <c:strCache>
                <c:ptCount val="1"/>
                <c:pt idx="0">
                  <c:v>Brasil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4"/>
            <c:invertIfNegative val="0"/>
            <c:bubble3D val="0"/>
            <c:spPr>
              <a:solidFill>
                <a:schemeClr val="accent6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A91F-4942-B17D-638146E4B468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6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A91F-4942-B17D-638146E4B468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6">
                  <a:lumMod val="7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A91F-4942-B17D-638146E4B468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Planilha1!$A$2:$A$8</c:f>
              <c:numCache>
                <c:formatCode>General</c:formatCode>
                <c:ptCount val="7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</c:numCache>
            </c:numRef>
          </c:cat>
          <c:val>
            <c:numRef>
              <c:f>Planilha1!$B$2:$B$8</c:f>
              <c:numCache>
                <c:formatCode>#,##0</c:formatCode>
                <c:ptCount val="7"/>
                <c:pt idx="0">
                  <c:v>742078</c:v>
                </c:pt>
                <c:pt idx="1">
                  <c:v>868917</c:v>
                </c:pt>
                <c:pt idx="2">
                  <c:v>899620</c:v>
                </c:pt>
                <c:pt idx="3">
                  <c:v>969615</c:v>
                </c:pt>
                <c:pt idx="4">
                  <c:v>560779</c:v>
                </c:pt>
                <c:pt idx="5">
                  <c:v>783659</c:v>
                </c:pt>
                <c:pt idx="6">
                  <c:v>920857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962-4529-9303-EC4538EBBAB7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-1815806608"/>
        <c:axId val="-1815804288"/>
      </c:barChart>
      <c:catAx>
        <c:axId val="-181580660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-1815804288"/>
        <c:crosses val="autoZero"/>
        <c:auto val="1"/>
        <c:lblAlgn val="ctr"/>
        <c:lblOffset val="100"/>
        <c:noMultiLvlLbl val="0"/>
      </c:catAx>
      <c:valAx>
        <c:axId val="-18158042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-18158066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33">
  <cs:axisTitle>
    <cs:lnRef idx="0"/>
    <cs:fillRef idx="0"/>
    <cs:effectRef idx="0"/>
    <cs:fontRef idx="minor">
      <a:schemeClr val="lt1">
        <a:lumMod val="85000"/>
      </a:schemeClr>
    </cs:fontRef>
    <cs:defRPr sz="900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  <cs:defRPr sz="900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000" kern="1200"/>
  </cs:chartArea>
  <cs:dataLabel>
    <cs:lnRef idx="0"/>
    <cs:fillRef idx="0"/>
    <cs:effectRef idx="0"/>
    <cs:fontRef idx="minor">
      <a:schemeClr val="lt1">
        <a:lumMod val="8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>
        <a:solidFill>
          <a:schemeClr val="lt1">
            <a:lumMod val="95000"/>
            <a:alpha val="54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900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1600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>
        <a:solidFill>
          <a:schemeClr val="lt1">
            <a:lumMod val="95000"/>
            <a:alpha val="54000"/>
          </a:schemeClr>
        </a:solidFill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900" kern="1200"/>
  </cs:valueAxis>
  <cs:wall>
    <cs:lnRef idx="0"/>
    <cs:fillRef idx="0"/>
    <cs:effectRef idx="0"/>
    <cs:fontRef idx="minor">
      <a:schemeClr val="tx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328">
  <cs:axisTitle>
    <cs:lnRef idx="0"/>
    <cs:fillRef idx="0"/>
    <cs:effectRef idx="0"/>
    <cs:fontRef idx="minor">
      <a:schemeClr val="lt1">
        <a:lumMod val="85000"/>
      </a:schemeClr>
    </cs:fontRef>
    <cs:defRPr sz="900" b="1" kern="1200" cap="all"/>
  </cs:axisTitle>
  <cs:category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dk1">
              <a:lumMod val="65000"/>
              <a:lumOff val="35000"/>
            </a:schemeClr>
          </a:gs>
          <a:gs pos="100000">
            <a:schemeClr val="dk1">
              <a:lumMod val="85000"/>
              <a:lumOff val="15000"/>
            </a:schemeClr>
          </a:gs>
        </a:gsLst>
        <a:path path="circle">
          <a:fillToRect l="50000" t="50000" r="50000" b="50000"/>
        </a:path>
        <a:tileRect/>
      </a:gradFill>
    </cs:spPr>
    <cs:defRPr sz="1000" kern="1200"/>
  </cs:chartArea>
  <cs:dataLabel>
    <cs:lnRef idx="0"/>
    <cs:fillRef idx="0"/>
    <cs:effectRef idx="0"/>
    <cs:fontRef idx="minor">
      <a:schemeClr val="lt1">
        <a:lumMod val="8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lt1">
        <a:lumMod val="85000"/>
      </a:schemeClr>
    </cs:fontRef>
    <cs:spPr>
      <a:ln w="9525">
        <a:solidFill>
          <a:schemeClr val="lt1">
            <a:lumMod val="95000"/>
            <a:alpha val="54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gradFill>
        <a:gsLst>
          <a:gs pos="100000">
            <a:schemeClr val="dk1">
              <a:lumMod val="95000"/>
              <a:lumOff val="5000"/>
            </a:schemeClr>
          </a:gs>
          <a:gs pos="0">
            <a:schemeClr val="dk1">
              <a:lumMod val="75000"/>
              <a:lumOff val="25000"/>
            </a:schemeClr>
          </a:gs>
        </a:gsLst>
        <a:path path="circle">
          <a:fillToRect l="50000" t="50000" r="50000" b="50000"/>
        </a:path>
      </a:gradFill>
      <a:ln w="9525">
        <a:solidFill>
          <a:schemeClr val="dk1">
            <a:lumMod val="75000"/>
            <a:lumOff val="2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/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>
            <a:lumMod val="95000"/>
            <a:alpha val="10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>
        <a:solidFill>
          <a:schemeClr val="lt1">
            <a:lumMod val="95000"/>
            <a:alpha val="5000"/>
          </a:schemeClr>
        </a:solidFill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lt1"/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>
        <a:solidFill>
          <a:schemeClr val="lt1">
            <a:lumMod val="95000"/>
            <a:alpha val="54000"/>
          </a:schemeClr>
        </a:solidFill>
      </a:ln>
    </cs:spPr>
  </cs:leaderLine>
  <cs:legend>
    <cs:lnRef idx="0"/>
    <cs:fillRef idx="0"/>
    <cs:effectRef idx="0"/>
    <cs:fontRef idx="minor">
      <a:schemeClr val="lt1">
        <a:lumMod val="85000"/>
      </a:schemeClr>
    </cs:fontRef>
    <cs:defRPr sz="900" kern="1200"/>
  </cs:legend>
  <cs:plotArea>
    <cs:lnRef idx="0"/>
    <cs:fillRef idx="0"/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lt1">
        <a:lumMod val="85000"/>
      </a:schemeClr>
    </cs:fontRef>
    <cs:spPr>
      <a:ln w="12700" cap="flat" cmpd="sng" algn="ctr">
        <a:solidFill>
          <a:schemeClr val="lt1">
            <a:lumMod val="95000"/>
            <a:alpha val="54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lt1"/>
    </cs:fontRef>
    <cs:spPr>
      <a:ln w="9525" cap="flat" cmpd="sng" algn="ctr">
        <a:solidFill>
          <a:schemeClr val="lt1">
            <a:lumMod val="95000"/>
            <a:alpha val="54000"/>
          </a:schemeClr>
        </a:solidFill>
        <a:round/>
      </a:ln>
    </cs:spPr>
  </cs:seriesLine>
  <cs:title>
    <cs:lnRef idx="0"/>
    <cs:fillRef idx="0"/>
    <cs:effectRef idx="0"/>
    <cs:fontRef idx="minor">
      <a:schemeClr val="lt1">
        <a:lumMod val="95000"/>
      </a:schemeClr>
    </cs:fontRef>
    <cs:defRPr sz="1600" b="1" kern="1200" spc="100" baseline="0">
      <a:effectLst>
        <a:outerShdw blurRad="50800" dist="38100" dir="5400000" algn="t" rotWithShape="0">
          <a:prstClr val="black">
            <a:alpha val="40000"/>
          </a:prstClr>
        </a:outerShdw>
      </a:effectLst>
    </cs:defRPr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lt1">
        <a:lumMod val="8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gradFill>
        <a:gsLst>
          <a:gs pos="100000">
            <a:schemeClr val="lt1">
              <a:lumMod val="85000"/>
            </a:schemeClr>
          </a:gs>
          <a:gs pos="0">
            <a:schemeClr val="lt1"/>
          </a:gs>
        </a:gsLst>
        <a:path path="circle">
          <a:fillToRect l="50000" t="50000" r="50000" b="50000"/>
        </a:path>
      </a:gradFill>
      <a:ln w="9525" cap="flat" cmpd="sng" algn="ctr">
        <a:solidFill>
          <a:schemeClr val="lt1"/>
        </a:solidFill>
        <a:round/>
      </a:ln>
    </cs:spPr>
  </cs:upBar>
  <cs:valueAxis>
    <cs:lnRef idx="0"/>
    <cs:fillRef idx="0"/>
    <cs:effectRef idx="0"/>
    <cs:fontRef idx="minor">
      <a:schemeClr val="lt1">
        <a:lumMod val="85000"/>
      </a:schemeClr>
    </cs:fontRef>
    <cs:defRPr sz="900" kern="1200"/>
  </cs:valueAxis>
  <cs:wall>
    <cs:lnRef idx="0"/>
    <cs:fillRef idx="0"/>
    <cs:effectRef idx="0"/>
    <cs:fontRef idx="minor">
      <a:schemeClr val="tx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30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b="0" kern="1200" spc="20" baseline="0"/>
  </cs:categoryAxis>
  <cs:chartArea mods="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 cmpd="sng" algn="ctr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</cs:dataPointMarker>
  <cs:dataPointMarkerLayout symbol="circle" size="4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  <a:alpha val="33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dk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dk1"/>
    </cs:fontRef>
    <cs:spPr>
      <a:gradFill>
        <a:gsLst>
          <a:gs pos="100000">
            <a:schemeClr val="lt1">
              <a:lumMod val="95000"/>
            </a:schemeClr>
          </a:gs>
          <a:gs pos="0">
            <a:schemeClr val="lt1"/>
          </a:gs>
        </a:gsLst>
        <a:lin ang="5400000" scaled="0"/>
      </a:gradFill>
    </cs:spPr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dk1">
        <a:lumMod val="50000"/>
        <a:lumOff val="50000"/>
      </a:schemeClr>
    </cs:fontRef>
    <cs:defRPr sz="1400" kern="1200" cap="none" spc="2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30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b="0" kern="1200" spc="20" baseline="0"/>
  </cs:categoryAxis>
  <cs:chartArea mods="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 cmpd="sng" algn="ctr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</cs:dataPointMarker>
  <cs:dataPointMarkerLayout symbol="circle" size="4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  <a:alpha val="33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dk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dk1"/>
    </cs:fontRef>
    <cs:spPr>
      <a:gradFill>
        <a:gsLst>
          <a:gs pos="100000">
            <a:schemeClr val="lt1">
              <a:lumMod val="95000"/>
            </a:schemeClr>
          </a:gs>
          <a:gs pos="0">
            <a:schemeClr val="lt1"/>
          </a:gs>
        </a:gsLst>
        <a:lin ang="5400000" scaled="0"/>
      </a:gradFill>
    </cs:spPr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dk1">
        <a:lumMod val="50000"/>
        <a:lumOff val="50000"/>
      </a:schemeClr>
    </cs:fontRef>
    <cs:defRPr sz="1400" kern="1200" cap="none" spc="2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30">
  <cs:axisTitle>
    <cs:lnRef idx="0"/>
    <cs:fillRef idx="0"/>
    <cs:effectRef idx="0"/>
    <cs:fontRef idx="minor">
      <a:schemeClr val="dk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b="0" kern="1200" spc="20" baseline="0"/>
  </cs:categoryAxis>
  <cs:chartArea mods="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 cmpd="sng" algn="ctr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 cap="flat" cmpd="sng" algn="ctr">
        <a:solidFill>
          <a:schemeClr val="phClr"/>
        </a:solidFill>
        <a:round/>
      </a:ln>
    </cs:spPr>
  </cs:dataPointMarker>
  <cs:dataPointMarkerLayout symbol="circle" size="4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65000"/>
        <a:lumOff val="35000"/>
      </a:schemeClr>
    </cs:fontRef>
    <cs:spPr>
      <a:ln w="9525">
        <a:solidFill>
          <a:schemeClr val="dk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dk1">
            <a:lumMod val="35000"/>
            <a:lumOff val="65000"/>
            <a:alpha val="33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dk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dk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dk1"/>
    </cs:fontRef>
    <cs:spPr>
      <a:gradFill>
        <a:gsLst>
          <a:gs pos="100000">
            <a:schemeClr val="lt1">
              <a:lumMod val="95000"/>
            </a:schemeClr>
          </a:gs>
          <a:gs pos="0">
            <a:schemeClr val="lt1"/>
          </a:gs>
        </a:gsLst>
        <a:lin ang="5400000" scaled="0"/>
      </a:gradFill>
    </cs:spPr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dk1">
        <a:lumMod val="50000"/>
        <a:lumOff val="50000"/>
      </a:schemeClr>
    </cs:fontRef>
    <cs:defRPr sz="1400" kern="1200" cap="none" spc="2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65000"/>
        <a:lumOff val="35000"/>
      </a:schemeClr>
    </cs:fontRef>
    <cs:defRPr sz="900" kern="1200" spc="20" baseline="0"/>
  </cs:valueAxis>
  <cs:wall>
    <cs:lnRef idx="0"/>
    <cs:fillRef idx="0"/>
    <cs:effectRef idx="0"/>
    <cs:fontRef idx="minor">
      <a:schemeClr val="dk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1B48D17-D104-494B-930C-D7B33BF7AF1F}" type="doc">
      <dgm:prSet loTypeId="urn:microsoft.com/office/officeart/2005/8/layout/chevron1" loCatId="" qsTypeId="urn:microsoft.com/office/officeart/2005/8/quickstyle/simple1" qsCatId="simple" csTypeId="urn:microsoft.com/office/officeart/2005/8/colors/accent1_2" csCatId="accent1" phldr="1"/>
      <dgm:spPr/>
    </dgm:pt>
    <dgm:pt modelId="{4A5B919F-300D-E54D-9E24-69F81E8EAB1A}">
      <dgm:prSet phldrT="[Texto]"/>
      <dgm:spPr/>
      <dgm:t>
        <a:bodyPr/>
        <a:lstStyle/>
        <a:p>
          <a:r>
            <a:rPr lang="pt-BR"/>
            <a:t>SET</a:t>
          </a:r>
        </a:p>
      </dgm:t>
    </dgm:pt>
    <dgm:pt modelId="{5C938EBA-AF5C-B54D-B911-9F11F2B80568}" type="parTrans" cxnId="{85C8AAF7-633B-4B46-8361-9AF3A7915607}">
      <dgm:prSet/>
      <dgm:spPr/>
      <dgm:t>
        <a:bodyPr/>
        <a:lstStyle/>
        <a:p>
          <a:endParaRPr lang="pt-BR"/>
        </a:p>
      </dgm:t>
    </dgm:pt>
    <dgm:pt modelId="{14809C06-7896-D047-B182-C7185FAEBDDD}" type="sibTrans" cxnId="{85C8AAF7-633B-4B46-8361-9AF3A7915607}">
      <dgm:prSet/>
      <dgm:spPr/>
      <dgm:t>
        <a:bodyPr/>
        <a:lstStyle/>
        <a:p>
          <a:endParaRPr lang="pt-BR"/>
        </a:p>
      </dgm:t>
    </dgm:pt>
    <dgm:pt modelId="{A11602EB-E114-984F-965E-D9A8E2C44932}">
      <dgm:prSet phldrT="[Texto]"/>
      <dgm:spPr/>
      <dgm:t>
        <a:bodyPr/>
        <a:lstStyle/>
        <a:p>
          <a:r>
            <a:rPr lang="pt-BR"/>
            <a:t>OUT</a:t>
          </a:r>
        </a:p>
      </dgm:t>
    </dgm:pt>
    <dgm:pt modelId="{BCFE15C1-EF03-144C-A035-075D194B0580}" type="parTrans" cxnId="{0B005E25-9997-474B-8ADF-4A4B7AC65FF2}">
      <dgm:prSet/>
      <dgm:spPr/>
      <dgm:t>
        <a:bodyPr/>
        <a:lstStyle/>
        <a:p>
          <a:endParaRPr lang="pt-BR"/>
        </a:p>
      </dgm:t>
    </dgm:pt>
    <dgm:pt modelId="{849FB4E1-403B-2145-8965-795D92766EAA}" type="sibTrans" cxnId="{0B005E25-9997-474B-8ADF-4A4B7AC65FF2}">
      <dgm:prSet/>
      <dgm:spPr/>
      <dgm:t>
        <a:bodyPr/>
        <a:lstStyle/>
        <a:p>
          <a:endParaRPr lang="pt-BR"/>
        </a:p>
      </dgm:t>
    </dgm:pt>
    <dgm:pt modelId="{AD781094-7DDE-184D-9B63-144678EDF142}">
      <dgm:prSet phldrT="[Texto]"/>
      <dgm:spPr/>
      <dgm:t>
        <a:bodyPr/>
        <a:lstStyle/>
        <a:p>
          <a:r>
            <a:rPr lang="pt-BR"/>
            <a:t>NOV</a:t>
          </a:r>
        </a:p>
      </dgm:t>
    </dgm:pt>
    <dgm:pt modelId="{3A3426F4-6DA7-E847-B306-9779C2D446E4}" type="parTrans" cxnId="{5D4BD12F-759D-8448-80D9-F69B553A01CD}">
      <dgm:prSet/>
      <dgm:spPr/>
      <dgm:t>
        <a:bodyPr/>
        <a:lstStyle/>
        <a:p>
          <a:endParaRPr lang="pt-BR"/>
        </a:p>
      </dgm:t>
    </dgm:pt>
    <dgm:pt modelId="{FA275B16-A9F5-C74B-9027-BE87C27FEAF0}" type="sibTrans" cxnId="{5D4BD12F-759D-8448-80D9-F69B553A01CD}">
      <dgm:prSet/>
      <dgm:spPr/>
      <dgm:t>
        <a:bodyPr/>
        <a:lstStyle/>
        <a:p>
          <a:endParaRPr lang="pt-BR"/>
        </a:p>
      </dgm:t>
    </dgm:pt>
    <dgm:pt modelId="{028EFC34-9512-9A4D-98E6-90FC7A342561}">
      <dgm:prSet phldrT="[Texto]"/>
      <dgm:spPr/>
      <dgm:t>
        <a:bodyPr/>
        <a:lstStyle/>
        <a:p>
          <a:r>
            <a:rPr lang="pt-BR"/>
            <a:t>DEZ</a:t>
          </a:r>
        </a:p>
      </dgm:t>
    </dgm:pt>
    <dgm:pt modelId="{A64B8683-4EFC-D449-83B6-A5C770CBC7FD}" type="parTrans" cxnId="{68AC97DF-344C-AE41-A523-3B9F21B03979}">
      <dgm:prSet/>
      <dgm:spPr/>
      <dgm:t>
        <a:bodyPr/>
        <a:lstStyle/>
        <a:p>
          <a:endParaRPr lang="pt-BR"/>
        </a:p>
      </dgm:t>
    </dgm:pt>
    <dgm:pt modelId="{EAFD7063-4EF4-8C42-8CF6-0909272FCFA3}" type="sibTrans" cxnId="{68AC97DF-344C-AE41-A523-3B9F21B03979}">
      <dgm:prSet/>
      <dgm:spPr/>
      <dgm:t>
        <a:bodyPr/>
        <a:lstStyle/>
        <a:p>
          <a:endParaRPr lang="pt-BR"/>
        </a:p>
      </dgm:t>
    </dgm:pt>
    <dgm:pt modelId="{B77CFFD1-89B5-9242-823D-67909692D629}">
      <dgm:prSet phldrT="[Texto]"/>
      <dgm:spPr>
        <a:solidFill>
          <a:schemeClr val="tx2">
            <a:lumMod val="50000"/>
          </a:schemeClr>
        </a:solidFill>
      </dgm:spPr>
      <dgm:t>
        <a:bodyPr/>
        <a:lstStyle/>
        <a:p>
          <a:r>
            <a:rPr lang="pt-BR"/>
            <a:t>JAN</a:t>
          </a:r>
        </a:p>
      </dgm:t>
    </dgm:pt>
    <dgm:pt modelId="{2DFD1BD7-5E7A-3840-8E3D-D688CD4A50ED}" type="parTrans" cxnId="{D0A764A2-C697-8941-B29E-38A25DDF341C}">
      <dgm:prSet/>
      <dgm:spPr/>
      <dgm:t>
        <a:bodyPr/>
        <a:lstStyle/>
        <a:p>
          <a:endParaRPr lang="pt-BR"/>
        </a:p>
      </dgm:t>
    </dgm:pt>
    <dgm:pt modelId="{528E8835-32ED-D444-9131-5FFE211BF96E}" type="sibTrans" cxnId="{D0A764A2-C697-8941-B29E-38A25DDF341C}">
      <dgm:prSet/>
      <dgm:spPr/>
      <dgm:t>
        <a:bodyPr/>
        <a:lstStyle/>
        <a:p>
          <a:endParaRPr lang="pt-BR"/>
        </a:p>
      </dgm:t>
    </dgm:pt>
    <dgm:pt modelId="{EE128043-2740-0C48-90B8-3DD786F121FC}">
      <dgm:prSet phldrT="[Texto]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pt-BR"/>
            <a:t>FER</a:t>
          </a:r>
        </a:p>
      </dgm:t>
    </dgm:pt>
    <dgm:pt modelId="{479299C9-B3F4-1E4B-B39C-44C5CF6E7F86}" type="parTrans" cxnId="{0729A32B-CE40-5146-A699-31D5AC961B4F}">
      <dgm:prSet/>
      <dgm:spPr/>
      <dgm:t>
        <a:bodyPr/>
        <a:lstStyle/>
        <a:p>
          <a:endParaRPr lang="pt-BR"/>
        </a:p>
      </dgm:t>
    </dgm:pt>
    <dgm:pt modelId="{C69BE88E-955C-AB47-A5B4-85482B70DFDF}" type="sibTrans" cxnId="{0729A32B-CE40-5146-A699-31D5AC961B4F}">
      <dgm:prSet/>
      <dgm:spPr/>
      <dgm:t>
        <a:bodyPr/>
        <a:lstStyle/>
        <a:p>
          <a:endParaRPr lang="pt-BR"/>
        </a:p>
      </dgm:t>
    </dgm:pt>
    <dgm:pt modelId="{AB369036-F4D5-744D-A8E7-3F372769D363}">
      <dgm:prSet phldrT="[Texto]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pt-BR"/>
            <a:t>MAR</a:t>
          </a:r>
        </a:p>
      </dgm:t>
    </dgm:pt>
    <dgm:pt modelId="{FD627495-F7F8-5748-B750-9DE40B977F15}" type="parTrans" cxnId="{1E082D2A-6A10-4646-9484-426E076A8C08}">
      <dgm:prSet/>
      <dgm:spPr/>
      <dgm:t>
        <a:bodyPr/>
        <a:lstStyle/>
        <a:p>
          <a:endParaRPr lang="pt-BR"/>
        </a:p>
      </dgm:t>
    </dgm:pt>
    <dgm:pt modelId="{F59A17F1-BFB2-3447-980D-D0718AE381FE}" type="sibTrans" cxnId="{1E082D2A-6A10-4646-9484-426E076A8C08}">
      <dgm:prSet/>
      <dgm:spPr/>
      <dgm:t>
        <a:bodyPr/>
        <a:lstStyle/>
        <a:p>
          <a:endParaRPr lang="pt-BR"/>
        </a:p>
      </dgm:t>
    </dgm:pt>
    <dgm:pt modelId="{D051C2F0-3D1D-B142-BE12-416CB322D0D6}">
      <dgm:prSet phldrT="[Texto]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pt-BR"/>
            <a:t>ABR</a:t>
          </a:r>
        </a:p>
      </dgm:t>
    </dgm:pt>
    <dgm:pt modelId="{5D58DDA8-7303-8D44-9C56-34BEBE9DCBE3}" type="parTrans" cxnId="{EEAE4BDD-D370-D349-B979-D4F2BA002B83}">
      <dgm:prSet/>
      <dgm:spPr/>
      <dgm:t>
        <a:bodyPr/>
        <a:lstStyle/>
        <a:p>
          <a:endParaRPr lang="pt-BR"/>
        </a:p>
      </dgm:t>
    </dgm:pt>
    <dgm:pt modelId="{476D9CAD-DCB2-5F45-8CF2-EE08506075A0}" type="sibTrans" cxnId="{EEAE4BDD-D370-D349-B979-D4F2BA002B83}">
      <dgm:prSet/>
      <dgm:spPr/>
      <dgm:t>
        <a:bodyPr/>
        <a:lstStyle/>
        <a:p>
          <a:endParaRPr lang="pt-BR"/>
        </a:p>
      </dgm:t>
    </dgm:pt>
    <dgm:pt modelId="{AF4880B7-2F64-AB4F-AF8A-128512DA04AE}">
      <dgm:prSet phldrT="[Texto]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pt-BR"/>
            <a:t>MAI</a:t>
          </a:r>
        </a:p>
      </dgm:t>
    </dgm:pt>
    <dgm:pt modelId="{698AD919-FA2A-C74D-A456-19B1DB1C5DE8}" type="parTrans" cxnId="{968073E5-BA58-F644-8A7B-56B7F657AD90}">
      <dgm:prSet/>
      <dgm:spPr/>
      <dgm:t>
        <a:bodyPr/>
        <a:lstStyle/>
        <a:p>
          <a:endParaRPr lang="pt-BR"/>
        </a:p>
      </dgm:t>
    </dgm:pt>
    <dgm:pt modelId="{3D2BE899-5C4B-244F-8FC1-DA08A8F6A2E4}" type="sibTrans" cxnId="{968073E5-BA58-F644-8A7B-56B7F657AD90}">
      <dgm:prSet/>
      <dgm:spPr/>
      <dgm:t>
        <a:bodyPr/>
        <a:lstStyle/>
        <a:p>
          <a:endParaRPr lang="pt-BR"/>
        </a:p>
      </dgm:t>
    </dgm:pt>
    <dgm:pt modelId="{4D2EBABC-A452-4F4D-B209-058840DE9173}" type="pres">
      <dgm:prSet presAssocID="{61B48D17-D104-494B-930C-D7B33BF7AF1F}" presName="Name0" presStyleCnt="0">
        <dgm:presLayoutVars>
          <dgm:dir/>
          <dgm:animLvl val="lvl"/>
          <dgm:resizeHandles val="exact"/>
        </dgm:presLayoutVars>
      </dgm:prSet>
      <dgm:spPr/>
    </dgm:pt>
    <dgm:pt modelId="{C7179C99-CC57-1D48-B438-8AE351C5C2C6}" type="pres">
      <dgm:prSet presAssocID="{4A5B919F-300D-E54D-9E24-69F81E8EAB1A}" presName="parTxOnly" presStyleLbl="node1" presStyleIdx="0" presStyleCnt="9">
        <dgm:presLayoutVars>
          <dgm:chMax val="0"/>
          <dgm:chPref val="0"/>
          <dgm:bulletEnabled val="1"/>
        </dgm:presLayoutVars>
      </dgm:prSet>
      <dgm:spPr/>
    </dgm:pt>
    <dgm:pt modelId="{FD4D1FC2-F434-D449-978E-0B08A8F6302B}" type="pres">
      <dgm:prSet presAssocID="{14809C06-7896-D047-B182-C7185FAEBDDD}" presName="parTxOnlySpace" presStyleCnt="0"/>
      <dgm:spPr/>
    </dgm:pt>
    <dgm:pt modelId="{FEDB48A5-D26F-1544-A6AC-7D0932BE40A2}" type="pres">
      <dgm:prSet presAssocID="{A11602EB-E114-984F-965E-D9A8E2C44932}" presName="parTxOnly" presStyleLbl="node1" presStyleIdx="1" presStyleCnt="9">
        <dgm:presLayoutVars>
          <dgm:chMax val="0"/>
          <dgm:chPref val="0"/>
          <dgm:bulletEnabled val="1"/>
        </dgm:presLayoutVars>
      </dgm:prSet>
      <dgm:spPr/>
    </dgm:pt>
    <dgm:pt modelId="{59A791AE-B771-BD4F-8D9C-0FFA564374E0}" type="pres">
      <dgm:prSet presAssocID="{849FB4E1-403B-2145-8965-795D92766EAA}" presName="parTxOnlySpace" presStyleCnt="0"/>
      <dgm:spPr/>
    </dgm:pt>
    <dgm:pt modelId="{4F3B0AF9-362A-3C4E-92FD-F7739F83DEE6}" type="pres">
      <dgm:prSet presAssocID="{AD781094-7DDE-184D-9B63-144678EDF142}" presName="parTxOnly" presStyleLbl="node1" presStyleIdx="2" presStyleCnt="9">
        <dgm:presLayoutVars>
          <dgm:chMax val="0"/>
          <dgm:chPref val="0"/>
          <dgm:bulletEnabled val="1"/>
        </dgm:presLayoutVars>
      </dgm:prSet>
      <dgm:spPr/>
    </dgm:pt>
    <dgm:pt modelId="{6CAA44AB-C0F4-BC42-BC08-04599007467D}" type="pres">
      <dgm:prSet presAssocID="{FA275B16-A9F5-C74B-9027-BE87C27FEAF0}" presName="parTxOnlySpace" presStyleCnt="0"/>
      <dgm:spPr/>
    </dgm:pt>
    <dgm:pt modelId="{1FEAF4AF-BE01-704C-AC99-4A8B402E5D9A}" type="pres">
      <dgm:prSet presAssocID="{028EFC34-9512-9A4D-98E6-90FC7A342561}" presName="parTxOnly" presStyleLbl="node1" presStyleIdx="3" presStyleCnt="9">
        <dgm:presLayoutVars>
          <dgm:chMax val="0"/>
          <dgm:chPref val="0"/>
          <dgm:bulletEnabled val="1"/>
        </dgm:presLayoutVars>
      </dgm:prSet>
      <dgm:spPr/>
    </dgm:pt>
    <dgm:pt modelId="{39B2287A-A6B6-E147-A8C6-F1A0CF66696E}" type="pres">
      <dgm:prSet presAssocID="{EAFD7063-4EF4-8C42-8CF6-0909272FCFA3}" presName="parTxOnlySpace" presStyleCnt="0"/>
      <dgm:spPr/>
    </dgm:pt>
    <dgm:pt modelId="{16538EFD-5274-E049-9DAF-4CDC0B2AD7A7}" type="pres">
      <dgm:prSet presAssocID="{B77CFFD1-89B5-9242-823D-67909692D629}" presName="parTxOnly" presStyleLbl="node1" presStyleIdx="4" presStyleCnt="9">
        <dgm:presLayoutVars>
          <dgm:chMax val="0"/>
          <dgm:chPref val="0"/>
          <dgm:bulletEnabled val="1"/>
        </dgm:presLayoutVars>
      </dgm:prSet>
      <dgm:spPr/>
    </dgm:pt>
    <dgm:pt modelId="{A75946F1-64D1-6C47-837E-B59B13CA1930}" type="pres">
      <dgm:prSet presAssocID="{528E8835-32ED-D444-9131-5FFE211BF96E}" presName="parTxOnlySpace" presStyleCnt="0"/>
      <dgm:spPr/>
    </dgm:pt>
    <dgm:pt modelId="{E754D665-8640-8946-927A-41DF9D7EA630}" type="pres">
      <dgm:prSet presAssocID="{EE128043-2740-0C48-90B8-3DD786F121FC}" presName="parTxOnly" presStyleLbl="node1" presStyleIdx="5" presStyleCnt="9">
        <dgm:presLayoutVars>
          <dgm:chMax val="0"/>
          <dgm:chPref val="0"/>
          <dgm:bulletEnabled val="1"/>
        </dgm:presLayoutVars>
      </dgm:prSet>
      <dgm:spPr/>
    </dgm:pt>
    <dgm:pt modelId="{F50A2D53-B33B-044D-964D-2184CF0193CF}" type="pres">
      <dgm:prSet presAssocID="{C69BE88E-955C-AB47-A5B4-85482B70DFDF}" presName="parTxOnlySpace" presStyleCnt="0"/>
      <dgm:spPr/>
    </dgm:pt>
    <dgm:pt modelId="{587F16EF-346F-9B43-BA64-1F37E764D146}" type="pres">
      <dgm:prSet presAssocID="{AB369036-F4D5-744D-A8E7-3F372769D363}" presName="parTxOnly" presStyleLbl="node1" presStyleIdx="6" presStyleCnt="9">
        <dgm:presLayoutVars>
          <dgm:chMax val="0"/>
          <dgm:chPref val="0"/>
          <dgm:bulletEnabled val="1"/>
        </dgm:presLayoutVars>
      </dgm:prSet>
      <dgm:spPr/>
    </dgm:pt>
    <dgm:pt modelId="{B9996BCA-5B6A-3345-88CD-08F1D0B1EA76}" type="pres">
      <dgm:prSet presAssocID="{F59A17F1-BFB2-3447-980D-D0718AE381FE}" presName="parTxOnlySpace" presStyleCnt="0"/>
      <dgm:spPr/>
    </dgm:pt>
    <dgm:pt modelId="{C5BC9030-2D9F-CF41-8E97-5F4CA8AB8316}" type="pres">
      <dgm:prSet presAssocID="{D051C2F0-3D1D-B142-BE12-416CB322D0D6}" presName="parTxOnly" presStyleLbl="node1" presStyleIdx="7" presStyleCnt="9">
        <dgm:presLayoutVars>
          <dgm:chMax val="0"/>
          <dgm:chPref val="0"/>
          <dgm:bulletEnabled val="1"/>
        </dgm:presLayoutVars>
      </dgm:prSet>
      <dgm:spPr/>
    </dgm:pt>
    <dgm:pt modelId="{33121D86-231B-B24F-8C43-98CC641EE0BB}" type="pres">
      <dgm:prSet presAssocID="{476D9CAD-DCB2-5F45-8CF2-EE08506075A0}" presName="parTxOnlySpace" presStyleCnt="0"/>
      <dgm:spPr/>
    </dgm:pt>
    <dgm:pt modelId="{6620F4E1-6B13-A64F-BD81-2E3D509B0DC6}" type="pres">
      <dgm:prSet presAssocID="{AF4880B7-2F64-AB4F-AF8A-128512DA04AE}" presName="parTxOnly" presStyleLbl="node1" presStyleIdx="8" presStyleCnt="9">
        <dgm:presLayoutVars>
          <dgm:chMax val="0"/>
          <dgm:chPref val="0"/>
          <dgm:bulletEnabled val="1"/>
        </dgm:presLayoutVars>
      </dgm:prSet>
      <dgm:spPr/>
    </dgm:pt>
  </dgm:ptLst>
  <dgm:cxnLst>
    <dgm:cxn modelId="{4685A90B-07BC-A245-AE71-EDB0E9AB295C}" type="presOf" srcId="{028EFC34-9512-9A4D-98E6-90FC7A342561}" destId="{1FEAF4AF-BE01-704C-AC99-4A8B402E5D9A}" srcOrd="0" destOrd="0" presId="urn:microsoft.com/office/officeart/2005/8/layout/chevron1"/>
    <dgm:cxn modelId="{0B005E25-9997-474B-8ADF-4A4B7AC65FF2}" srcId="{61B48D17-D104-494B-930C-D7B33BF7AF1F}" destId="{A11602EB-E114-984F-965E-D9A8E2C44932}" srcOrd="1" destOrd="0" parTransId="{BCFE15C1-EF03-144C-A035-075D194B0580}" sibTransId="{849FB4E1-403B-2145-8965-795D92766EAA}"/>
    <dgm:cxn modelId="{1E082D2A-6A10-4646-9484-426E076A8C08}" srcId="{61B48D17-D104-494B-930C-D7B33BF7AF1F}" destId="{AB369036-F4D5-744D-A8E7-3F372769D363}" srcOrd="6" destOrd="0" parTransId="{FD627495-F7F8-5748-B750-9DE40B977F15}" sibTransId="{F59A17F1-BFB2-3447-980D-D0718AE381FE}"/>
    <dgm:cxn modelId="{0729A32B-CE40-5146-A699-31D5AC961B4F}" srcId="{61B48D17-D104-494B-930C-D7B33BF7AF1F}" destId="{EE128043-2740-0C48-90B8-3DD786F121FC}" srcOrd="5" destOrd="0" parTransId="{479299C9-B3F4-1E4B-B39C-44C5CF6E7F86}" sibTransId="{C69BE88E-955C-AB47-A5B4-85482B70DFDF}"/>
    <dgm:cxn modelId="{5D4BD12F-759D-8448-80D9-F69B553A01CD}" srcId="{61B48D17-D104-494B-930C-D7B33BF7AF1F}" destId="{AD781094-7DDE-184D-9B63-144678EDF142}" srcOrd="2" destOrd="0" parTransId="{3A3426F4-6DA7-E847-B306-9779C2D446E4}" sibTransId="{FA275B16-A9F5-C74B-9027-BE87C27FEAF0}"/>
    <dgm:cxn modelId="{A72E9232-65A0-7043-9501-351843EC2F09}" type="presOf" srcId="{AB369036-F4D5-744D-A8E7-3F372769D363}" destId="{587F16EF-346F-9B43-BA64-1F37E764D146}" srcOrd="0" destOrd="0" presId="urn:microsoft.com/office/officeart/2005/8/layout/chevron1"/>
    <dgm:cxn modelId="{07E0F435-1D47-0F41-A7B6-89246E7FD550}" type="presOf" srcId="{AF4880B7-2F64-AB4F-AF8A-128512DA04AE}" destId="{6620F4E1-6B13-A64F-BD81-2E3D509B0DC6}" srcOrd="0" destOrd="0" presId="urn:microsoft.com/office/officeart/2005/8/layout/chevron1"/>
    <dgm:cxn modelId="{B342763F-FD96-9048-9BCA-D5A121F7AFA7}" type="presOf" srcId="{AD781094-7DDE-184D-9B63-144678EDF142}" destId="{4F3B0AF9-362A-3C4E-92FD-F7739F83DEE6}" srcOrd="0" destOrd="0" presId="urn:microsoft.com/office/officeart/2005/8/layout/chevron1"/>
    <dgm:cxn modelId="{D7DA296C-12F1-974E-BFF7-0851302B636E}" type="presOf" srcId="{A11602EB-E114-984F-965E-D9A8E2C44932}" destId="{FEDB48A5-D26F-1544-A6AC-7D0932BE40A2}" srcOrd="0" destOrd="0" presId="urn:microsoft.com/office/officeart/2005/8/layout/chevron1"/>
    <dgm:cxn modelId="{68367A4F-04AD-5C48-9B55-CB900231B6D3}" type="presOf" srcId="{B77CFFD1-89B5-9242-823D-67909692D629}" destId="{16538EFD-5274-E049-9DAF-4CDC0B2AD7A7}" srcOrd="0" destOrd="0" presId="urn:microsoft.com/office/officeart/2005/8/layout/chevron1"/>
    <dgm:cxn modelId="{480B6555-5581-4C49-AEEB-886DB6589FCA}" type="presOf" srcId="{D051C2F0-3D1D-B142-BE12-416CB322D0D6}" destId="{C5BC9030-2D9F-CF41-8E97-5F4CA8AB8316}" srcOrd="0" destOrd="0" presId="urn:microsoft.com/office/officeart/2005/8/layout/chevron1"/>
    <dgm:cxn modelId="{6FF8637E-9406-3C4C-9575-EE63730D43C1}" type="presOf" srcId="{61B48D17-D104-494B-930C-D7B33BF7AF1F}" destId="{4D2EBABC-A452-4F4D-B209-058840DE9173}" srcOrd="0" destOrd="0" presId="urn:microsoft.com/office/officeart/2005/8/layout/chevron1"/>
    <dgm:cxn modelId="{E0860092-EB89-7849-B105-1F3346BF4D00}" type="presOf" srcId="{EE128043-2740-0C48-90B8-3DD786F121FC}" destId="{E754D665-8640-8946-927A-41DF9D7EA630}" srcOrd="0" destOrd="0" presId="urn:microsoft.com/office/officeart/2005/8/layout/chevron1"/>
    <dgm:cxn modelId="{17325EA0-786F-644D-9D09-9F919F964F09}" type="presOf" srcId="{4A5B919F-300D-E54D-9E24-69F81E8EAB1A}" destId="{C7179C99-CC57-1D48-B438-8AE351C5C2C6}" srcOrd="0" destOrd="0" presId="urn:microsoft.com/office/officeart/2005/8/layout/chevron1"/>
    <dgm:cxn modelId="{D0A764A2-C697-8941-B29E-38A25DDF341C}" srcId="{61B48D17-D104-494B-930C-D7B33BF7AF1F}" destId="{B77CFFD1-89B5-9242-823D-67909692D629}" srcOrd="4" destOrd="0" parTransId="{2DFD1BD7-5E7A-3840-8E3D-D688CD4A50ED}" sibTransId="{528E8835-32ED-D444-9131-5FFE211BF96E}"/>
    <dgm:cxn modelId="{EEAE4BDD-D370-D349-B979-D4F2BA002B83}" srcId="{61B48D17-D104-494B-930C-D7B33BF7AF1F}" destId="{D051C2F0-3D1D-B142-BE12-416CB322D0D6}" srcOrd="7" destOrd="0" parTransId="{5D58DDA8-7303-8D44-9C56-34BEBE9DCBE3}" sibTransId="{476D9CAD-DCB2-5F45-8CF2-EE08506075A0}"/>
    <dgm:cxn modelId="{68AC97DF-344C-AE41-A523-3B9F21B03979}" srcId="{61B48D17-D104-494B-930C-D7B33BF7AF1F}" destId="{028EFC34-9512-9A4D-98E6-90FC7A342561}" srcOrd="3" destOrd="0" parTransId="{A64B8683-4EFC-D449-83B6-A5C770CBC7FD}" sibTransId="{EAFD7063-4EF4-8C42-8CF6-0909272FCFA3}"/>
    <dgm:cxn modelId="{968073E5-BA58-F644-8A7B-56B7F657AD90}" srcId="{61B48D17-D104-494B-930C-D7B33BF7AF1F}" destId="{AF4880B7-2F64-AB4F-AF8A-128512DA04AE}" srcOrd="8" destOrd="0" parTransId="{698AD919-FA2A-C74D-A456-19B1DB1C5DE8}" sibTransId="{3D2BE899-5C4B-244F-8FC1-DA08A8F6A2E4}"/>
    <dgm:cxn modelId="{85C8AAF7-633B-4B46-8361-9AF3A7915607}" srcId="{61B48D17-D104-494B-930C-D7B33BF7AF1F}" destId="{4A5B919F-300D-E54D-9E24-69F81E8EAB1A}" srcOrd="0" destOrd="0" parTransId="{5C938EBA-AF5C-B54D-B911-9F11F2B80568}" sibTransId="{14809C06-7896-D047-B182-C7185FAEBDDD}"/>
    <dgm:cxn modelId="{3597ADE1-EB23-6144-A2B8-A57E9D1733C0}" type="presParOf" srcId="{4D2EBABC-A452-4F4D-B209-058840DE9173}" destId="{C7179C99-CC57-1D48-B438-8AE351C5C2C6}" srcOrd="0" destOrd="0" presId="urn:microsoft.com/office/officeart/2005/8/layout/chevron1"/>
    <dgm:cxn modelId="{69E18770-EB54-2848-BE83-2CADEC57B9C3}" type="presParOf" srcId="{4D2EBABC-A452-4F4D-B209-058840DE9173}" destId="{FD4D1FC2-F434-D449-978E-0B08A8F6302B}" srcOrd="1" destOrd="0" presId="urn:microsoft.com/office/officeart/2005/8/layout/chevron1"/>
    <dgm:cxn modelId="{FB9EE249-4F63-ED4A-8119-17528FDFCB16}" type="presParOf" srcId="{4D2EBABC-A452-4F4D-B209-058840DE9173}" destId="{FEDB48A5-D26F-1544-A6AC-7D0932BE40A2}" srcOrd="2" destOrd="0" presId="urn:microsoft.com/office/officeart/2005/8/layout/chevron1"/>
    <dgm:cxn modelId="{3B0BC7F8-8A4B-034D-88EF-4A1D329BBFD3}" type="presParOf" srcId="{4D2EBABC-A452-4F4D-B209-058840DE9173}" destId="{59A791AE-B771-BD4F-8D9C-0FFA564374E0}" srcOrd="3" destOrd="0" presId="urn:microsoft.com/office/officeart/2005/8/layout/chevron1"/>
    <dgm:cxn modelId="{58A8E09B-3216-FE4C-9890-B5BB77520FD3}" type="presParOf" srcId="{4D2EBABC-A452-4F4D-B209-058840DE9173}" destId="{4F3B0AF9-362A-3C4E-92FD-F7739F83DEE6}" srcOrd="4" destOrd="0" presId="urn:microsoft.com/office/officeart/2005/8/layout/chevron1"/>
    <dgm:cxn modelId="{FE1CA3AB-2A63-4144-A562-0EE9595BA027}" type="presParOf" srcId="{4D2EBABC-A452-4F4D-B209-058840DE9173}" destId="{6CAA44AB-C0F4-BC42-BC08-04599007467D}" srcOrd="5" destOrd="0" presId="urn:microsoft.com/office/officeart/2005/8/layout/chevron1"/>
    <dgm:cxn modelId="{63FB42AF-6268-F747-AE66-588169F06CE7}" type="presParOf" srcId="{4D2EBABC-A452-4F4D-B209-058840DE9173}" destId="{1FEAF4AF-BE01-704C-AC99-4A8B402E5D9A}" srcOrd="6" destOrd="0" presId="urn:microsoft.com/office/officeart/2005/8/layout/chevron1"/>
    <dgm:cxn modelId="{BA945759-BA6B-F54A-92AE-18CAE2F95968}" type="presParOf" srcId="{4D2EBABC-A452-4F4D-B209-058840DE9173}" destId="{39B2287A-A6B6-E147-A8C6-F1A0CF66696E}" srcOrd="7" destOrd="0" presId="urn:microsoft.com/office/officeart/2005/8/layout/chevron1"/>
    <dgm:cxn modelId="{1E54F428-2014-E14F-B860-BABBD364DB7B}" type="presParOf" srcId="{4D2EBABC-A452-4F4D-B209-058840DE9173}" destId="{16538EFD-5274-E049-9DAF-4CDC0B2AD7A7}" srcOrd="8" destOrd="0" presId="urn:microsoft.com/office/officeart/2005/8/layout/chevron1"/>
    <dgm:cxn modelId="{09E914DE-3C48-7344-B5DF-08076D1D13B2}" type="presParOf" srcId="{4D2EBABC-A452-4F4D-B209-058840DE9173}" destId="{A75946F1-64D1-6C47-837E-B59B13CA1930}" srcOrd="9" destOrd="0" presId="urn:microsoft.com/office/officeart/2005/8/layout/chevron1"/>
    <dgm:cxn modelId="{694E3F9E-2356-BB43-AFC6-784EE78CB486}" type="presParOf" srcId="{4D2EBABC-A452-4F4D-B209-058840DE9173}" destId="{E754D665-8640-8946-927A-41DF9D7EA630}" srcOrd="10" destOrd="0" presId="urn:microsoft.com/office/officeart/2005/8/layout/chevron1"/>
    <dgm:cxn modelId="{CC6B6E32-A368-5043-AF89-9963E2315D63}" type="presParOf" srcId="{4D2EBABC-A452-4F4D-B209-058840DE9173}" destId="{F50A2D53-B33B-044D-964D-2184CF0193CF}" srcOrd="11" destOrd="0" presId="urn:microsoft.com/office/officeart/2005/8/layout/chevron1"/>
    <dgm:cxn modelId="{E38CD4CA-2FF0-1C42-BE62-C797AF009B3B}" type="presParOf" srcId="{4D2EBABC-A452-4F4D-B209-058840DE9173}" destId="{587F16EF-346F-9B43-BA64-1F37E764D146}" srcOrd="12" destOrd="0" presId="urn:microsoft.com/office/officeart/2005/8/layout/chevron1"/>
    <dgm:cxn modelId="{EDC9A1DB-0365-E34D-8523-096C6F83F3A7}" type="presParOf" srcId="{4D2EBABC-A452-4F4D-B209-058840DE9173}" destId="{B9996BCA-5B6A-3345-88CD-08F1D0B1EA76}" srcOrd="13" destOrd="0" presId="urn:microsoft.com/office/officeart/2005/8/layout/chevron1"/>
    <dgm:cxn modelId="{9A33F76F-3803-4D45-B740-27C7AA825DDF}" type="presParOf" srcId="{4D2EBABC-A452-4F4D-B209-058840DE9173}" destId="{C5BC9030-2D9F-CF41-8E97-5F4CA8AB8316}" srcOrd="14" destOrd="0" presId="urn:microsoft.com/office/officeart/2005/8/layout/chevron1"/>
    <dgm:cxn modelId="{F4440180-326B-6D45-8B52-3047EC06DB4E}" type="presParOf" srcId="{4D2EBABC-A452-4F4D-B209-058840DE9173}" destId="{33121D86-231B-B24F-8C43-98CC641EE0BB}" srcOrd="15" destOrd="0" presId="urn:microsoft.com/office/officeart/2005/8/layout/chevron1"/>
    <dgm:cxn modelId="{A3619F39-DA3A-1246-B92E-E681A73702A5}" type="presParOf" srcId="{4D2EBABC-A452-4F4D-B209-058840DE9173}" destId="{6620F4E1-6B13-A64F-BD81-2E3D509B0DC6}" srcOrd="1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C7ADC5F-A727-4E49-8CA7-41C2FA71BB1C}" type="doc">
      <dgm:prSet loTypeId="urn:microsoft.com/office/officeart/2005/8/layout/b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D7F4EF68-BB31-4F61-B551-0AF904B63211}">
      <dgm:prSet phldrT="[Texto]" phldr="0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pt-BR"/>
            <a:t>Identificar o risco de forma sistemática em todos os casos</a:t>
          </a:r>
        </a:p>
      </dgm:t>
    </dgm:pt>
    <dgm:pt modelId="{CB19487C-C873-4129-8B96-81374939A21B}" type="parTrans" cxnId="{ABFB531F-3E72-4CFE-8D86-5276F6C44DA7}">
      <dgm:prSet/>
      <dgm:spPr/>
      <dgm:t>
        <a:bodyPr/>
        <a:lstStyle/>
        <a:p>
          <a:endParaRPr lang="pt-BR"/>
        </a:p>
      </dgm:t>
    </dgm:pt>
    <dgm:pt modelId="{B611FD6B-DC9F-4D1B-89A4-9DBD06102FE0}" type="sibTrans" cxnId="{ABFB531F-3E72-4CFE-8D86-5276F6C44DA7}">
      <dgm:prSet/>
      <dgm:spPr/>
      <dgm:t>
        <a:bodyPr/>
        <a:lstStyle/>
        <a:p>
          <a:endParaRPr lang="pt-BR"/>
        </a:p>
      </dgm:t>
    </dgm:pt>
    <dgm:pt modelId="{F56171BE-D23B-4D8C-A46A-892AF2EC1FB4}">
      <dgm:prSet phldrT="[Texto]" phldr="0"/>
      <dgm:spPr>
        <a:solidFill>
          <a:schemeClr val="accent4">
            <a:lumMod val="75000"/>
          </a:schemeClr>
        </a:solidFill>
      </dgm:spPr>
      <dgm:t>
        <a:bodyPr/>
        <a:lstStyle/>
        <a:p>
          <a:pPr rtl="0"/>
          <a:r>
            <a:rPr lang="pt-BR"/>
            <a:t>Conhecer as dimensões quantitativas e qualitativas do risco;</a:t>
          </a:r>
        </a:p>
      </dgm:t>
    </dgm:pt>
    <dgm:pt modelId="{CADC7F1C-8F60-44FB-AD9C-C1883657D23B}" type="parTrans" cxnId="{97F148D2-6BF6-466D-9C1A-377CC8B8CB05}">
      <dgm:prSet/>
      <dgm:spPr/>
      <dgm:t>
        <a:bodyPr/>
        <a:lstStyle/>
        <a:p>
          <a:endParaRPr lang="pt-BR"/>
        </a:p>
      </dgm:t>
    </dgm:pt>
    <dgm:pt modelId="{1A10F558-9090-4DA8-B9E8-2C28D7777EEF}" type="sibTrans" cxnId="{97F148D2-6BF6-466D-9C1A-377CC8B8CB05}">
      <dgm:prSet/>
      <dgm:spPr/>
      <dgm:t>
        <a:bodyPr/>
        <a:lstStyle/>
        <a:p>
          <a:endParaRPr lang="pt-BR"/>
        </a:p>
      </dgm:t>
    </dgm:pt>
    <dgm:pt modelId="{92B495F7-942B-4482-8E5D-2C42D359E8C7}">
      <dgm:prSet phldrT="[Texto]" phldr="0"/>
      <dgm:spPr>
        <a:solidFill>
          <a:schemeClr val="accent6">
            <a:lumMod val="75000"/>
          </a:schemeClr>
        </a:solidFill>
      </dgm:spPr>
      <dgm:t>
        <a:bodyPr/>
        <a:lstStyle/>
        <a:p>
          <a:pPr rtl="0"/>
          <a:r>
            <a:rPr lang="pt-BR"/>
            <a:t>Estabelecer medidas preventivas reconhecidamente efetivas</a:t>
          </a:r>
        </a:p>
      </dgm:t>
    </dgm:pt>
    <dgm:pt modelId="{31764685-E55E-46EB-8475-C49D5805FAC5}" type="parTrans" cxnId="{09712F3C-98B2-42FE-9543-66E9D0C69DD8}">
      <dgm:prSet/>
      <dgm:spPr/>
      <dgm:t>
        <a:bodyPr/>
        <a:lstStyle/>
        <a:p>
          <a:endParaRPr lang="pt-BR"/>
        </a:p>
      </dgm:t>
    </dgm:pt>
    <dgm:pt modelId="{8B684315-B0BF-4166-AEC2-C7D08AE3A4B1}" type="sibTrans" cxnId="{09712F3C-98B2-42FE-9543-66E9D0C69DD8}">
      <dgm:prSet/>
      <dgm:spPr/>
      <dgm:t>
        <a:bodyPr/>
        <a:lstStyle/>
        <a:p>
          <a:endParaRPr lang="pt-BR"/>
        </a:p>
      </dgm:t>
    </dgm:pt>
    <dgm:pt modelId="{39FB88F5-7C15-429B-B721-9922447FB949}">
      <dgm:prSet phldrT="[Texto]" phldr="0"/>
      <dgm:spPr/>
      <dgm:t>
        <a:bodyPr/>
        <a:lstStyle/>
        <a:p>
          <a:pPr rtl="0"/>
          <a:r>
            <a:rPr lang="pt-BR"/>
            <a:t>Estabelecer planos de ação para atender o evento, caso ele ocorra e mitigar os danos.</a:t>
          </a:r>
        </a:p>
      </dgm:t>
    </dgm:pt>
    <dgm:pt modelId="{C47A388A-92E9-45EA-949B-7820062F89BD}" type="parTrans" cxnId="{B8DFEA33-44D3-47C3-8493-A5578D8CB1ED}">
      <dgm:prSet/>
      <dgm:spPr/>
      <dgm:t>
        <a:bodyPr/>
        <a:lstStyle/>
        <a:p>
          <a:endParaRPr lang="pt-BR"/>
        </a:p>
      </dgm:t>
    </dgm:pt>
    <dgm:pt modelId="{16903684-05C8-4467-89FF-BFD0B607FCEA}" type="sibTrans" cxnId="{B8DFEA33-44D3-47C3-8493-A5578D8CB1ED}">
      <dgm:prSet/>
      <dgm:spPr/>
      <dgm:t>
        <a:bodyPr/>
        <a:lstStyle/>
        <a:p>
          <a:endParaRPr lang="pt-BR"/>
        </a:p>
      </dgm:t>
    </dgm:pt>
    <dgm:pt modelId="{54BED0BC-902E-4C4E-9AB1-BD11C3A3090C}">
      <dgm:prSet phldr="0"/>
      <dgm:spPr>
        <a:solidFill>
          <a:schemeClr val="accent4"/>
        </a:solidFill>
      </dgm:spPr>
      <dgm:t>
        <a:bodyPr/>
        <a:lstStyle/>
        <a:p>
          <a:pPr rtl="0"/>
          <a:r>
            <a:rPr lang="pt-BR">
              <a:latin typeface="Calibri"/>
              <a:cs typeface="Calibri"/>
            </a:rPr>
            <a:t> </a:t>
          </a:r>
          <a:r>
            <a:rPr lang="pt-BR" b="1">
              <a:solidFill>
                <a:schemeClr val="tx1"/>
              </a:solidFill>
              <a:latin typeface="Calibri"/>
              <a:cs typeface="Calibri"/>
            </a:rPr>
            <a:t>gestão do risco</a:t>
          </a:r>
          <a:r>
            <a:rPr lang="pt-BR">
              <a:latin typeface="Calibri"/>
              <a:cs typeface="Calibri"/>
            </a:rPr>
            <a:t> </a:t>
          </a:r>
          <a:r>
            <a:rPr lang="pt-BR">
              <a:solidFill>
                <a:schemeClr val="tx1"/>
              </a:solidFill>
              <a:latin typeface="Calibri"/>
              <a:cs typeface="Calibri"/>
            </a:rPr>
            <a:t>ao longo da gravidez</a:t>
          </a:r>
          <a:r>
            <a:rPr lang="pt-BR">
              <a:latin typeface="Calibri"/>
              <a:cs typeface="Calibri"/>
            </a:rPr>
            <a:t> </a:t>
          </a:r>
          <a:r>
            <a:rPr lang="pt-BR">
              <a:solidFill>
                <a:schemeClr val="tx1"/>
              </a:solidFill>
              <a:latin typeface="Calibri"/>
              <a:cs typeface="Calibri"/>
            </a:rPr>
            <a:t>risco não é uma variável categórica, nem estática, nem uniforme</a:t>
          </a:r>
          <a:endParaRPr lang="pt-BR"/>
        </a:p>
      </dgm:t>
    </dgm:pt>
    <dgm:pt modelId="{F3864871-120C-4621-8150-9C066CFB0FE5}" type="parTrans" cxnId="{F8563DA6-FA3C-4B61-A578-BA61E123B868}">
      <dgm:prSet/>
      <dgm:spPr/>
    </dgm:pt>
    <dgm:pt modelId="{34EAF475-4D48-4DB5-9B9A-72D2042AEA47}" type="sibTrans" cxnId="{F8563DA6-FA3C-4B61-A578-BA61E123B868}">
      <dgm:prSet/>
      <dgm:spPr/>
      <dgm:t>
        <a:bodyPr/>
        <a:lstStyle/>
        <a:p>
          <a:endParaRPr lang="pt-BR"/>
        </a:p>
      </dgm:t>
    </dgm:pt>
    <dgm:pt modelId="{7ADC74F3-025E-4011-B134-13A2C3440818}" type="pres">
      <dgm:prSet presAssocID="{7C7ADC5F-A727-4E49-8CA7-41C2FA71BB1C}" presName="Name0" presStyleCnt="0">
        <dgm:presLayoutVars>
          <dgm:dir/>
          <dgm:resizeHandles val="exact"/>
        </dgm:presLayoutVars>
      </dgm:prSet>
      <dgm:spPr/>
    </dgm:pt>
    <dgm:pt modelId="{123E1107-BF8B-4EA5-8B83-5053DA0CA191}" type="pres">
      <dgm:prSet presAssocID="{54BED0BC-902E-4C4E-9AB1-BD11C3A3090C}" presName="node" presStyleLbl="node1" presStyleIdx="0" presStyleCnt="5">
        <dgm:presLayoutVars>
          <dgm:bulletEnabled val="1"/>
        </dgm:presLayoutVars>
      </dgm:prSet>
      <dgm:spPr/>
    </dgm:pt>
    <dgm:pt modelId="{094A76AB-4C61-4625-9666-F043774AB71B}" type="pres">
      <dgm:prSet presAssocID="{34EAF475-4D48-4DB5-9B9A-72D2042AEA47}" presName="sibTrans" presStyleLbl="sibTrans1D1" presStyleIdx="0" presStyleCnt="4"/>
      <dgm:spPr/>
    </dgm:pt>
    <dgm:pt modelId="{F1626408-FEB7-422F-8472-ACF98C52F7D5}" type="pres">
      <dgm:prSet presAssocID="{34EAF475-4D48-4DB5-9B9A-72D2042AEA47}" presName="connectorText" presStyleLbl="sibTrans1D1" presStyleIdx="0" presStyleCnt="4"/>
      <dgm:spPr/>
    </dgm:pt>
    <dgm:pt modelId="{587B9470-E376-4716-9A68-7CFAE7FF475F}" type="pres">
      <dgm:prSet presAssocID="{D7F4EF68-BB31-4F61-B551-0AF904B63211}" presName="node" presStyleLbl="node1" presStyleIdx="1" presStyleCnt="5">
        <dgm:presLayoutVars>
          <dgm:bulletEnabled val="1"/>
        </dgm:presLayoutVars>
      </dgm:prSet>
      <dgm:spPr/>
    </dgm:pt>
    <dgm:pt modelId="{AE546AB2-D148-4E28-85AB-03339DD78085}" type="pres">
      <dgm:prSet presAssocID="{B611FD6B-DC9F-4D1B-89A4-9DBD06102FE0}" presName="sibTrans" presStyleLbl="sibTrans1D1" presStyleIdx="1" presStyleCnt="4"/>
      <dgm:spPr/>
    </dgm:pt>
    <dgm:pt modelId="{C0141E1E-DC22-451C-A9B6-20B1C98C98F6}" type="pres">
      <dgm:prSet presAssocID="{B611FD6B-DC9F-4D1B-89A4-9DBD06102FE0}" presName="connectorText" presStyleLbl="sibTrans1D1" presStyleIdx="1" presStyleCnt="4"/>
      <dgm:spPr/>
    </dgm:pt>
    <dgm:pt modelId="{82DBE14B-C81C-4142-8BE2-4CA639693636}" type="pres">
      <dgm:prSet presAssocID="{F56171BE-D23B-4D8C-A46A-892AF2EC1FB4}" presName="node" presStyleLbl="node1" presStyleIdx="2" presStyleCnt="5">
        <dgm:presLayoutVars>
          <dgm:bulletEnabled val="1"/>
        </dgm:presLayoutVars>
      </dgm:prSet>
      <dgm:spPr/>
    </dgm:pt>
    <dgm:pt modelId="{C5CDCCC1-2C84-49F8-943D-8B5ED468EAB8}" type="pres">
      <dgm:prSet presAssocID="{1A10F558-9090-4DA8-B9E8-2C28D7777EEF}" presName="sibTrans" presStyleLbl="sibTrans1D1" presStyleIdx="2" presStyleCnt="4"/>
      <dgm:spPr/>
    </dgm:pt>
    <dgm:pt modelId="{3441E215-AE65-4D33-AA68-3752402063B1}" type="pres">
      <dgm:prSet presAssocID="{1A10F558-9090-4DA8-B9E8-2C28D7777EEF}" presName="connectorText" presStyleLbl="sibTrans1D1" presStyleIdx="2" presStyleCnt="4"/>
      <dgm:spPr/>
    </dgm:pt>
    <dgm:pt modelId="{2DC71A8F-F362-4EF9-9EBF-45DF41C88EE0}" type="pres">
      <dgm:prSet presAssocID="{92B495F7-942B-4482-8E5D-2C42D359E8C7}" presName="node" presStyleLbl="node1" presStyleIdx="3" presStyleCnt="5">
        <dgm:presLayoutVars>
          <dgm:bulletEnabled val="1"/>
        </dgm:presLayoutVars>
      </dgm:prSet>
      <dgm:spPr/>
    </dgm:pt>
    <dgm:pt modelId="{355DBD42-20EA-4392-9422-FACDAE4422D4}" type="pres">
      <dgm:prSet presAssocID="{8B684315-B0BF-4166-AEC2-C7D08AE3A4B1}" presName="sibTrans" presStyleLbl="sibTrans1D1" presStyleIdx="3" presStyleCnt="4"/>
      <dgm:spPr/>
    </dgm:pt>
    <dgm:pt modelId="{790B79A4-D7EA-43D6-8C0C-4C3962CABC99}" type="pres">
      <dgm:prSet presAssocID="{8B684315-B0BF-4166-AEC2-C7D08AE3A4B1}" presName="connectorText" presStyleLbl="sibTrans1D1" presStyleIdx="3" presStyleCnt="4"/>
      <dgm:spPr/>
    </dgm:pt>
    <dgm:pt modelId="{959B91B2-E433-4753-8E88-DCC2E51DD79A}" type="pres">
      <dgm:prSet presAssocID="{39FB88F5-7C15-429B-B721-9922447FB949}" presName="node" presStyleLbl="node1" presStyleIdx="4" presStyleCnt="5">
        <dgm:presLayoutVars>
          <dgm:bulletEnabled val="1"/>
        </dgm:presLayoutVars>
      </dgm:prSet>
      <dgm:spPr/>
    </dgm:pt>
  </dgm:ptLst>
  <dgm:cxnLst>
    <dgm:cxn modelId="{0981E706-88EC-4EBA-B2B5-854AB8A7E918}" type="presOf" srcId="{39FB88F5-7C15-429B-B721-9922447FB949}" destId="{959B91B2-E433-4753-8E88-DCC2E51DD79A}" srcOrd="0" destOrd="0" presId="urn:microsoft.com/office/officeart/2005/8/layout/bProcess3"/>
    <dgm:cxn modelId="{8E045414-3B9A-43D0-B13D-1EF2B9563C26}" type="presOf" srcId="{7C7ADC5F-A727-4E49-8CA7-41C2FA71BB1C}" destId="{7ADC74F3-025E-4011-B134-13A2C3440818}" srcOrd="0" destOrd="0" presId="urn:microsoft.com/office/officeart/2005/8/layout/bProcess3"/>
    <dgm:cxn modelId="{5E1DB51D-F986-4074-BE89-171FE55E39DE}" type="presOf" srcId="{54BED0BC-902E-4C4E-9AB1-BD11C3A3090C}" destId="{123E1107-BF8B-4EA5-8B83-5053DA0CA191}" srcOrd="0" destOrd="0" presId="urn:microsoft.com/office/officeart/2005/8/layout/bProcess3"/>
    <dgm:cxn modelId="{ABFB531F-3E72-4CFE-8D86-5276F6C44DA7}" srcId="{7C7ADC5F-A727-4E49-8CA7-41C2FA71BB1C}" destId="{D7F4EF68-BB31-4F61-B551-0AF904B63211}" srcOrd="1" destOrd="0" parTransId="{CB19487C-C873-4129-8B96-81374939A21B}" sibTransId="{B611FD6B-DC9F-4D1B-89A4-9DBD06102FE0}"/>
    <dgm:cxn modelId="{B8DFEA33-44D3-47C3-8493-A5578D8CB1ED}" srcId="{7C7ADC5F-A727-4E49-8CA7-41C2FA71BB1C}" destId="{39FB88F5-7C15-429B-B721-9922447FB949}" srcOrd="4" destOrd="0" parTransId="{C47A388A-92E9-45EA-949B-7820062F89BD}" sibTransId="{16903684-05C8-4467-89FF-BFD0B607FCEA}"/>
    <dgm:cxn modelId="{09712F3C-98B2-42FE-9543-66E9D0C69DD8}" srcId="{7C7ADC5F-A727-4E49-8CA7-41C2FA71BB1C}" destId="{92B495F7-942B-4482-8E5D-2C42D359E8C7}" srcOrd="3" destOrd="0" parTransId="{31764685-E55E-46EB-8475-C49D5805FAC5}" sibTransId="{8B684315-B0BF-4166-AEC2-C7D08AE3A4B1}"/>
    <dgm:cxn modelId="{8A4B535D-B417-454B-A617-AB8C375827E2}" type="presOf" srcId="{34EAF475-4D48-4DB5-9B9A-72D2042AEA47}" destId="{094A76AB-4C61-4625-9666-F043774AB71B}" srcOrd="0" destOrd="0" presId="urn:microsoft.com/office/officeart/2005/8/layout/bProcess3"/>
    <dgm:cxn modelId="{5359C454-7CAB-4DD2-AD00-B8B7D5BF1C93}" type="presOf" srcId="{92B495F7-942B-4482-8E5D-2C42D359E8C7}" destId="{2DC71A8F-F362-4EF9-9EBF-45DF41C88EE0}" srcOrd="0" destOrd="0" presId="urn:microsoft.com/office/officeart/2005/8/layout/bProcess3"/>
    <dgm:cxn modelId="{CE81CB56-891F-403E-AF6C-82C633AEA9FB}" type="presOf" srcId="{D7F4EF68-BB31-4F61-B551-0AF904B63211}" destId="{587B9470-E376-4716-9A68-7CFAE7FF475F}" srcOrd="0" destOrd="0" presId="urn:microsoft.com/office/officeart/2005/8/layout/bProcess3"/>
    <dgm:cxn modelId="{F8F4C48F-D992-47A7-85B1-B7BB24146CBB}" type="presOf" srcId="{8B684315-B0BF-4166-AEC2-C7D08AE3A4B1}" destId="{355DBD42-20EA-4392-9422-FACDAE4422D4}" srcOrd="0" destOrd="0" presId="urn:microsoft.com/office/officeart/2005/8/layout/bProcess3"/>
    <dgm:cxn modelId="{858F549A-DDFE-4E66-B179-C59A6D424116}" type="presOf" srcId="{8B684315-B0BF-4166-AEC2-C7D08AE3A4B1}" destId="{790B79A4-D7EA-43D6-8C0C-4C3962CABC99}" srcOrd="1" destOrd="0" presId="urn:microsoft.com/office/officeart/2005/8/layout/bProcess3"/>
    <dgm:cxn modelId="{F8563DA6-FA3C-4B61-A578-BA61E123B868}" srcId="{7C7ADC5F-A727-4E49-8CA7-41C2FA71BB1C}" destId="{54BED0BC-902E-4C4E-9AB1-BD11C3A3090C}" srcOrd="0" destOrd="0" parTransId="{F3864871-120C-4621-8150-9C066CFB0FE5}" sibTransId="{34EAF475-4D48-4DB5-9B9A-72D2042AEA47}"/>
    <dgm:cxn modelId="{B6CF75A8-32D2-49C3-A256-B9CF8774C2B6}" type="presOf" srcId="{1A10F558-9090-4DA8-B9E8-2C28D7777EEF}" destId="{C5CDCCC1-2C84-49F8-943D-8B5ED468EAB8}" srcOrd="0" destOrd="0" presId="urn:microsoft.com/office/officeart/2005/8/layout/bProcess3"/>
    <dgm:cxn modelId="{CB8D5EC2-E7F2-427B-B847-E349776A1686}" type="presOf" srcId="{B611FD6B-DC9F-4D1B-89A4-9DBD06102FE0}" destId="{AE546AB2-D148-4E28-85AB-03339DD78085}" srcOrd="0" destOrd="0" presId="urn:microsoft.com/office/officeart/2005/8/layout/bProcess3"/>
    <dgm:cxn modelId="{C5A36EC8-B557-43DB-A0CC-E569CEAF3494}" type="presOf" srcId="{34EAF475-4D48-4DB5-9B9A-72D2042AEA47}" destId="{F1626408-FEB7-422F-8472-ACF98C52F7D5}" srcOrd="1" destOrd="0" presId="urn:microsoft.com/office/officeart/2005/8/layout/bProcess3"/>
    <dgm:cxn modelId="{97F148D2-6BF6-466D-9C1A-377CC8B8CB05}" srcId="{7C7ADC5F-A727-4E49-8CA7-41C2FA71BB1C}" destId="{F56171BE-D23B-4D8C-A46A-892AF2EC1FB4}" srcOrd="2" destOrd="0" parTransId="{CADC7F1C-8F60-44FB-AD9C-C1883657D23B}" sibTransId="{1A10F558-9090-4DA8-B9E8-2C28D7777EEF}"/>
    <dgm:cxn modelId="{2F6399D8-7796-4D5F-89AF-275E14015236}" type="presOf" srcId="{1A10F558-9090-4DA8-B9E8-2C28D7777EEF}" destId="{3441E215-AE65-4D33-AA68-3752402063B1}" srcOrd="1" destOrd="0" presId="urn:microsoft.com/office/officeart/2005/8/layout/bProcess3"/>
    <dgm:cxn modelId="{533807E4-08A4-430F-9483-7F01FA56E1B1}" type="presOf" srcId="{F56171BE-D23B-4D8C-A46A-892AF2EC1FB4}" destId="{82DBE14B-C81C-4142-8BE2-4CA639693636}" srcOrd="0" destOrd="0" presId="urn:microsoft.com/office/officeart/2005/8/layout/bProcess3"/>
    <dgm:cxn modelId="{3A51D8F0-8017-4B9E-9300-22D5D3A3DC04}" type="presOf" srcId="{B611FD6B-DC9F-4D1B-89A4-9DBD06102FE0}" destId="{C0141E1E-DC22-451C-A9B6-20B1C98C98F6}" srcOrd="1" destOrd="0" presId="urn:microsoft.com/office/officeart/2005/8/layout/bProcess3"/>
    <dgm:cxn modelId="{B80D7A96-4CB6-402B-9631-C02E289C5079}" type="presParOf" srcId="{7ADC74F3-025E-4011-B134-13A2C3440818}" destId="{123E1107-BF8B-4EA5-8B83-5053DA0CA191}" srcOrd="0" destOrd="0" presId="urn:microsoft.com/office/officeart/2005/8/layout/bProcess3"/>
    <dgm:cxn modelId="{0ED42319-739E-4A63-A1CF-F4A19AE7DE57}" type="presParOf" srcId="{7ADC74F3-025E-4011-B134-13A2C3440818}" destId="{094A76AB-4C61-4625-9666-F043774AB71B}" srcOrd="1" destOrd="0" presId="urn:microsoft.com/office/officeart/2005/8/layout/bProcess3"/>
    <dgm:cxn modelId="{F4F835E3-8F8C-40BE-9194-F9671336CA96}" type="presParOf" srcId="{094A76AB-4C61-4625-9666-F043774AB71B}" destId="{F1626408-FEB7-422F-8472-ACF98C52F7D5}" srcOrd="0" destOrd="0" presId="urn:microsoft.com/office/officeart/2005/8/layout/bProcess3"/>
    <dgm:cxn modelId="{AFB99973-4FE8-4305-B265-772821589F6B}" type="presParOf" srcId="{7ADC74F3-025E-4011-B134-13A2C3440818}" destId="{587B9470-E376-4716-9A68-7CFAE7FF475F}" srcOrd="2" destOrd="0" presId="urn:microsoft.com/office/officeart/2005/8/layout/bProcess3"/>
    <dgm:cxn modelId="{57D4260F-2A3D-4734-9902-AE74D400C501}" type="presParOf" srcId="{7ADC74F3-025E-4011-B134-13A2C3440818}" destId="{AE546AB2-D148-4E28-85AB-03339DD78085}" srcOrd="3" destOrd="0" presId="urn:microsoft.com/office/officeart/2005/8/layout/bProcess3"/>
    <dgm:cxn modelId="{E9F4105E-3C9C-4515-840D-F259492A3E81}" type="presParOf" srcId="{AE546AB2-D148-4E28-85AB-03339DD78085}" destId="{C0141E1E-DC22-451C-A9B6-20B1C98C98F6}" srcOrd="0" destOrd="0" presId="urn:microsoft.com/office/officeart/2005/8/layout/bProcess3"/>
    <dgm:cxn modelId="{ABD80938-8BBC-48FB-BD2A-70FF67764D2F}" type="presParOf" srcId="{7ADC74F3-025E-4011-B134-13A2C3440818}" destId="{82DBE14B-C81C-4142-8BE2-4CA639693636}" srcOrd="4" destOrd="0" presId="urn:microsoft.com/office/officeart/2005/8/layout/bProcess3"/>
    <dgm:cxn modelId="{979DEFD2-856B-487C-BE44-27ADF8185856}" type="presParOf" srcId="{7ADC74F3-025E-4011-B134-13A2C3440818}" destId="{C5CDCCC1-2C84-49F8-943D-8B5ED468EAB8}" srcOrd="5" destOrd="0" presId="urn:microsoft.com/office/officeart/2005/8/layout/bProcess3"/>
    <dgm:cxn modelId="{752CD5C9-2954-41E8-A24D-AB00D1045490}" type="presParOf" srcId="{C5CDCCC1-2C84-49F8-943D-8B5ED468EAB8}" destId="{3441E215-AE65-4D33-AA68-3752402063B1}" srcOrd="0" destOrd="0" presId="urn:microsoft.com/office/officeart/2005/8/layout/bProcess3"/>
    <dgm:cxn modelId="{C9E78EC3-7A4A-4A7E-8AE6-871820D7BD6F}" type="presParOf" srcId="{7ADC74F3-025E-4011-B134-13A2C3440818}" destId="{2DC71A8F-F362-4EF9-9EBF-45DF41C88EE0}" srcOrd="6" destOrd="0" presId="urn:microsoft.com/office/officeart/2005/8/layout/bProcess3"/>
    <dgm:cxn modelId="{3F032A58-6D32-4692-8465-AE0B4A195B1C}" type="presParOf" srcId="{7ADC74F3-025E-4011-B134-13A2C3440818}" destId="{355DBD42-20EA-4392-9422-FACDAE4422D4}" srcOrd="7" destOrd="0" presId="urn:microsoft.com/office/officeart/2005/8/layout/bProcess3"/>
    <dgm:cxn modelId="{01392AF9-1845-4227-85AF-D39024DAC735}" type="presParOf" srcId="{355DBD42-20EA-4392-9422-FACDAE4422D4}" destId="{790B79A4-D7EA-43D6-8C0C-4C3962CABC99}" srcOrd="0" destOrd="0" presId="urn:microsoft.com/office/officeart/2005/8/layout/bProcess3"/>
    <dgm:cxn modelId="{07E4898F-792C-4DFB-BF5E-FED9A8E47F28}" type="presParOf" srcId="{7ADC74F3-025E-4011-B134-13A2C3440818}" destId="{959B91B2-E433-4753-8E88-DCC2E51DD79A}" srcOrd="8" destOrd="0" presId="urn:microsoft.com/office/officeart/2005/8/layout/b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54B4582-5CB2-4032-875F-D298450EFC0D}" type="doc">
      <dgm:prSet loTypeId="urn:microsoft.com/office/officeart/2005/8/layout/pyramid3" loCatId="pyramid" qsTypeId="urn:microsoft.com/office/officeart/2005/8/quickstyle/simple1" qsCatId="simple" csTypeId="urn:microsoft.com/office/officeart/2005/8/colors/accent1_2" csCatId="accent1" phldr="1"/>
      <dgm:spPr/>
    </dgm:pt>
    <dgm:pt modelId="{079B680C-CE30-4781-A5F3-BF44759891C2}">
      <dgm:prSet phldrT="[Texto]" phldr="0"/>
      <dgm:spPr>
        <a:solidFill>
          <a:srgbClr val="FF0000"/>
        </a:solidFill>
      </dgm:spPr>
      <dgm:t>
        <a:bodyPr/>
        <a:lstStyle/>
        <a:p>
          <a:pPr rtl="0"/>
          <a:r>
            <a:rPr lang="pt-BR"/>
            <a:t>2020 foram notificados 115.371 casos de sífilis adquirida</a:t>
          </a:r>
          <a:r>
            <a:rPr lang="pt-BR">
              <a:latin typeface="Arial"/>
            </a:rPr>
            <a:t> </a:t>
          </a:r>
          <a:endParaRPr lang="pt-BR"/>
        </a:p>
      </dgm:t>
    </dgm:pt>
    <dgm:pt modelId="{6D0D9CC3-9AC8-441F-8461-F8DCB00D15FB}" type="parTrans" cxnId="{76EBD757-080F-4F52-BF17-3F3E2B1E5E09}">
      <dgm:prSet/>
      <dgm:spPr/>
    </dgm:pt>
    <dgm:pt modelId="{98696C03-87CB-46F9-A5A4-2EAB534B8902}" type="sibTrans" cxnId="{76EBD757-080F-4F52-BF17-3F3E2B1E5E09}">
      <dgm:prSet/>
      <dgm:spPr/>
    </dgm:pt>
    <dgm:pt modelId="{D0B2FF60-D038-4543-B503-F5F4DF8C481E}">
      <dgm:prSet phldrT="[Texto]" phldr="0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pPr rtl="0"/>
          <a:r>
            <a:rPr lang="pt-BR">
              <a:latin typeface="Arial"/>
            </a:rPr>
            <a:t> </a:t>
          </a:r>
          <a:r>
            <a:rPr lang="pt-BR"/>
            <a:t>115.371 casos de sífilis adquirida</a:t>
          </a:r>
          <a:r>
            <a:rPr lang="pt-BR">
              <a:latin typeface="Arial"/>
            </a:rPr>
            <a:t> </a:t>
          </a:r>
          <a:endParaRPr lang="pt-BR"/>
        </a:p>
      </dgm:t>
    </dgm:pt>
    <dgm:pt modelId="{7DA74535-AC86-424B-B2C4-C383314EBFBF}" type="parTrans" cxnId="{5A07F1C5-31EE-414F-A4E9-A752EC84DC39}">
      <dgm:prSet/>
      <dgm:spPr/>
    </dgm:pt>
    <dgm:pt modelId="{79474C7C-393C-4D69-A925-E9D6F34BA9A4}" type="sibTrans" cxnId="{5A07F1C5-31EE-414F-A4E9-A752EC84DC39}">
      <dgm:prSet/>
      <dgm:spPr/>
    </dgm:pt>
    <dgm:pt modelId="{3F9A18EE-CD9F-48BA-B921-61E721EF526C}">
      <dgm:prSet phldr="0"/>
      <dgm:spPr/>
      <dgm:t>
        <a:bodyPr/>
        <a:lstStyle/>
        <a:p>
          <a:endParaRPr lang="pt-BR"/>
        </a:p>
      </dgm:t>
    </dgm:pt>
    <dgm:pt modelId="{5E1913BF-9F81-4DB1-A590-7932A33E55B6}" type="parTrans" cxnId="{E9E4388B-C56B-40ED-95F2-15D7DCAFE973}">
      <dgm:prSet/>
      <dgm:spPr/>
    </dgm:pt>
    <dgm:pt modelId="{0A13C40B-E7B6-4F2C-B538-5C26ECCDB2B9}" type="sibTrans" cxnId="{E9E4388B-C56B-40ED-95F2-15D7DCAFE973}">
      <dgm:prSet/>
      <dgm:spPr/>
    </dgm:pt>
    <dgm:pt modelId="{FD4FAD85-0B1E-44D5-A175-C5219831585C}" type="pres">
      <dgm:prSet presAssocID="{354B4582-5CB2-4032-875F-D298450EFC0D}" presName="Name0" presStyleCnt="0">
        <dgm:presLayoutVars>
          <dgm:dir/>
          <dgm:animLvl val="lvl"/>
          <dgm:resizeHandles val="exact"/>
        </dgm:presLayoutVars>
      </dgm:prSet>
      <dgm:spPr/>
    </dgm:pt>
    <dgm:pt modelId="{C929A119-803D-47E8-8776-FD6B4B257BA2}" type="pres">
      <dgm:prSet presAssocID="{079B680C-CE30-4781-A5F3-BF44759891C2}" presName="Name8" presStyleCnt="0"/>
      <dgm:spPr/>
    </dgm:pt>
    <dgm:pt modelId="{D40F857F-78FF-4A08-99CD-D4DFE518C28C}" type="pres">
      <dgm:prSet presAssocID="{079B680C-CE30-4781-A5F3-BF44759891C2}" presName="level" presStyleLbl="node1" presStyleIdx="0" presStyleCnt="3">
        <dgm:presLayoutVars>
          <dgm:chMax val="1"/>
          <dgm:bulletEnabled val="1"/>
        </dgm:presLayoutVars>
      </dgm:prSet>
      <dgm:spPr/>
    </dgm:pt>
    <dgm:pt modelId="{FAD98183-DEE7-475D-9F48-10FA0610BD86}" type="pres">
      <dgm:prSet presAssocID="{079B680C-CE30-4781-A5F3-BF44759891C2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01931677-A33F-4BA3-B081-378CDC94E393}" type="pres">
      <dgm:prSet presAssocID="{D0B2FF60-D038-4543-B503-F5F4DF8C481E}" presName="Name8" presStyleCnt="0"/>
      <dgm:spPr/>
    </dgm:pt>
    <dgm:pt modelId="{D080EC21-6F41-421E-A7F8-B849DD9B6BC6}" type="pres">
      <dgm:prSet presAssocID="{D0B2FF60-D038-4543-B503-F5F4DF8C481E}" presName="level" presStyleLbl="node1" presStyleIdx="1" presStyleCnt="3">
        <dgm:presLayoutVars>
          <dgm:chMax val="1"/>
          <dgm:bulletEnabled val="1"/>
        </dgm:presLayoutVars>
      </dgm:prSet>
      <dgm:spPr/>
    </dgm:pt>
    <dgm:pt modelId="{64A17020-1F9C-4929-91D4-C8BB427703E9}" type="pres">
      <dgm:prSet presAssocID="{D0B2FF60-D038-4543-B503-F5F4DF8C481E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04A1D2CC-D084-47EA-B680-C2E7137130C4}" type="pres">
      <dgm:prSet presAssocID="{3F9A18EE-CD9F-48BA-B921-61E721EF526C}" presName="Name8" presStyleCnt="0"/>
      <dgm:spPr/>
    </dgm:pt>
    <dgm:pt modelId="{2D954095-0C26-4879-B6BA-48FA0DFC627F}" type="pres">
      <dgm:prSet presAssocID="{3F9A18EE-CD9F-48BA-B921-61E721EF526C}" presName="level" presStyleLbl="node1" presStyleIdx="2" presStyleCnt="3">
        <dgm:presLayoutVars>
          <dgm:chMax val="1"/>
          <dgm:bulletEnabled val="1"/>
        </dgm:presLayoutVars>
      </dgm:prSet>
      <dgm:spPr/>
    </dgm:pt>
    <dgm:pt modelId="{DA99D066-FD22-44DC-A3CA-32C8985C5541}" type="pres">
      <dgm:prSet presAssocID="{3F9A18EE-CD9F-48BA-B921-61E721EF526C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070A4030-F783-42FA-ABEB-2D84B6C6D639}" type="presOf" srcId="{3F9A18EE-CD9F-48BA-B921-61E721EF526C}" destId="{DA99D066-FD22-44DC-A3CA-32C8985C5541}" srcOrd="1" destOrd="0" presId="urn:microsoft.com/office/officeart/2005/8/layout/pyramid3"/>
    <dgm:cxn modelId="{21602964-088C-4206-AF53-069F76AE674A}" type="presOf" srcId="{D0B2FF60-D038-4543-B503-F5F4DF8C481E}" destId="{64A17020-1F9C-4929-91D4-C8BB427703E9}" srcOrd="1" destOrd="0" presId="urn:microsoft.com/office/officeart/2005/8/layout/pyramid3"/>
    <dgm:cxn modelId="{76EBD757-080F-4F52-BF17-3F3E2B1E5E09}" srcId="{354B4582-5CB2-4032-875F-D298450EFC0D}" destId="{079B680C-CE30-4781-A5F3-BF44759891C2}" srcOrd="0" destOrd="0" parTransId="{6D0D9CC3-9AC8-441F-8461-F8DCB00D15FB}" sibTransId="{98696C03-87CB-46F9-A5A4-2EAB534B8902}"/>
    <dgm:cxn modelId="{73A68788-3A84-4FA6-A3DF-939F06709BD4}" type="presOf" srcId="{D0B2FF60-D038-4543-B503-F5F4DF8C481E}" destId="{D080EC21-6F41-421E-A7F8-B849DD9B6BC6}" srcOrd="0" destOrd="0" presId="urn:microsoft.com/office/officeart/2005/8/layout/pyramid3"/>
    <dgm:cxn modelId="{E9E4388B-C56B-40ED-95F2-15D7DCAFE973}" srcId="{354B4582-5CB2-4032-875F-D298450EFC0D}" destId="{3F9A18EE-CD9F-48BA-B921-61E721EF526C}" srcOrd="2" destOrd="0" parTransId="{5E1913BF-9F81-4DB1-A590-7932A33E55B6}" sibTransId="{0A13C40B-E7B6-4F2C-B538-5C26ECCDB2B9}"/>
    <dgm:cxn modelId="{4ABD04B0-802D-4358-B113-CE67744D49AF}" type="presOf" srcId="{079B680C-CE30-4781-A5F3-BF44759891C2}" destId="{D40F857F-78FF-4A08-99CD-D4DFE518C28C}" srcOrd="0" destOrd="0" presId="urn:microsoft.com/office/officeart/2005/8/layout/pyramid3"/>
    <dgm:cxn modelId="{448AB7B1-A883-4D74-BEB3-668DB1E619B1}" type="presOf" srcId="{079B680C-CE30-4781-A5F3-BF44759891C2}" destId="{FAD98183-DEE7-475D-9F48-10FA0610BD86}" srcOrd="1" destOrd="0" presId="urn:microsoft.com/office/officeart/2005/8/layout/pyramid3"/>
    <dgm:cxn modelId="{5A07F1C5-31EE-414F-A4E9-A752EC84DC39}" srcId="{354B4582-5CB2-4032-875F-D298450EFC0D}" destId="{D0B2FF60-D038-4543-B503-F5F4DF8C481E}" srcOrd="1" destOrd="0" parTransId="{7DA74535-AC86-424B-B2C4-C383314EBFBF}" sibTransId="{79474C7C-393C-4D69-A925-E9D6F34BA9A4}"/>
    <dgm:cxn modelId="{A36742E8-4CD6-4127-977D-19C7693F7B9F}" type="presOf" srcId="{354B4582-5CB2-4032-875F-D298450EFC0D}" destId="{FD4FAD85-0B1E-44D5-A175-C5219831585C}" srcOrd="0" destOrd="0" presId="urn:microsoft.com/office/officeart/2005/8/layout/pyramid3"/>
    <dgm:cxn modelId="{E94F78F6-03B6-4ADC-BB42-62A780C3329C}" type="presOf" srcId="{3F9A18EE-CD9F-48BA-B921-61E721EF526C}" destId="{2D954095-0C26-4879-B6BA-48FA0DFC627F}" srcOrd="0" destOrd="0" presId="urn:microsoft.com/office/officeart/2005/8/layout/pyramid3"/>
    <dgm:cxn modelId="{5D318335-D3F7-48D1-AE12-7D60F3040538}" type="presParOf" srcId="{FD4FAD85-0B1E-44D5-A175-C5219831585C}" destId="{C929A119-803D-47E8-8776-FD6B4B257BA2}" srcOrd="0" destOrd="0" presId="urn:microsoft.com/office/officeart/2005/8/layout/pyramid3"/>
    <dgm:cxn modelId="{681967BF-7D8C-48F6-A698-2A31242A97BF}" type="presParOf" srcId="{C929A119-803D-47E8-8776-FD6B4B257BA2}" destId="{D40F857F-78FF-4A08-99CD-D4DFE518C28C}" srcOrd="0" destOrd="0" presId="urn:microsoft.com/office/officeart/2005/8/layout/pyramid3"/>
    <dgm:cxn modelId="{424A2077-8BAB-4992-A8B7-A336243EB2D4}" type="presParOf" srcId="{C929A119-803D-47E8-8776-FD6B4B257BA2}" destId="{FAD98183-DEE7-475D-9F48-10FA0610BD86}" srcOrd="1" destOrd="0" presId="urn:microsoft.com/office/officeart/2005/8/layout/pyramid3"/>
    <dgm:cxn modelId="{E0976DCD-ABE8-4441-8968-9F807FEC14E4}" type="presParOf" srcId="{FD4FAD85-0B1E-44D5-A175-C5219831585C}" destId="{01931677-A33F-4BA3-B081-378CDC94E393}" srcOrd="1" destOrd="0" presId="urn:microsoft.com/office/officeart/2005/8/layout/pyramid3"/>
    <dgm:cxn modelId="{120E96FF-9155-4D03-94B9-E362194B2D49}" type="presParOf" srcId="{01931677-A33F-4BA3-B081-378CDC94E393}" destId="{D080EC21-6F41-421E-A7F8-B849DD9B6BC6}" srcOrd="0" destOrd="0" presId="urn:microsoft.com/office/officeart/2005/8/layout/pyramid3"/>
    <dgm:cxn modelId="{28925DEB-7073-4B82-A762-424B0E86C666}" type="presParOf" srcId="{01931677-A33F-4BA3-B081-378CDC94E393}" destId="{64A17020-1F9C-4929-91D4-C8BB427703E9}" srcOrd="1" destOrd="0" presId="urn:microsoft.com/office/officeart/2005/8/layout/pyramid3"/>
    <dgm:cxn modelId="{F0832CFB-4323-4372-8FA0-BC3261A867D3}" type="presParOf" srcId="{FD4FAD85-0B1E-44D5-A175-C5219831585C}" destId="{04A1D2CC-D084-47EA-B680-C2E7137130C4}" srcOrd="2" destOrd="0" presId="urn:microsoft.com/office/officeart/2005/8/layout/pyramid3"/>
    <dgm:cxn modelId="{4F5FEE16-B945-4F98-819E-E43061220889}" type="presParOf" srcId="{04A1D2CC-D084-47EA-B680-C2E7137130C4}" destId="{2D954095-0C26-4879-B6BA-48FA0DFC627F}" srcOrd="0" destOrd="0" presId="urn:microsoft.com/office/officeart/2005/8/layout/pyramid3"/>
    <dgm:cxn modelId="{9D46EF12-C3B1-4FE5-82F4-335281F4343B}" type="presParOf" srcId="{04A1D2CC-D084-47EA-B680-C2E7137130C4}" destId="{DA99D066-FD22-44DC-A3CA-32C8985C5541}" srcOrd="1" destOrd="0" presId="urn:microsoft.com/office/officeart/2005/8/layout/pyramid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179C99-CC57-1D48-B438-8AE351C5C2C6}">
      <dsp:nvSpPr>
        <dsp:cNvPr id="0" name=""/>
        <dsp:cNvSpPr/>
      </dsp:nvSpPr>
      <dsp:spPr>
        <a:xfrm>
          <a:off x="144" y="1303035"/>
          <a:ext cx="1443907" cy="57756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0013" tIns="33338" rIns="33338" bIns="33338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500" kern="1200"/>
            <a:t>SET</a:t>
          </a:r>
        </a:p>
      </dsp:txBody>
      <dsp:txXfrm>
        <a:off x="288925" y="1303035"/>
        <a:ext cx="866345" cy="577562"/>
      </dsp:txXfrm>
    </dsp:sp>
    <dsp:sp modelId="{FEDB48A5-D26F-1544-A6AC-7D0932BE40A2}">
      <dsp:nvSpPr>
        <dsp:cNvPr id="0" name=""/>
        <dsp:cNvSpPr/>
      </dsp:nvSpPr>
      <dsp:spPr>
        <a:xfrm>
          <a:off x="1299661" y="1303035"/>
          <a:ext cx="1443907" cy="57756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0013" tIns="33338" rIns="33338" bIns="33338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500" kern="1200"/>
            <a:t>OUT</a:t>
          </a:r>
        </a:p>
      </dsp:txBody>
      <dsp:txXfrm>
        <a:off x="1588442" y="1303035"/>
        <a:ext cx="866345" cy="577562"/>
      </dsp:txXfrm>
    </dsp:sp>
    <dsp:sp modelId="{4F3B0AF9-362A-3C4E-92FD-F7739F83DEE6}">
      <dsp:nvSpPr>
        <dsp:cNvPr id="0" name=""/>
        <dsp:cNvSpPr/>
      </dsp:nvSpPr>
      <dsp:spPr>
        <a:xfrm>
          <a:off x="2599177" y="1303035"/>
          <a:ext cx="1443907" cy="57756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0013" tIns="33338" rIns="33338" bIns="33338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500" kern="1200"/>
            <a:t>NOV</a:t>
          </a:r>
        </a:p>
      </dsp:txBody>
      <dsp:txXfrm>
        <a:off x="2887958" y="1303035"/>
        <a:ext cx="866345" cy="577562"/>
      </dsp:txXfrm>
    </dsp:sp>
    <dsp:sp modelId="{1FEAF4AF-BE01-704C-AC99-4A8B402E5D9A}">
      <dsp:nvSpPr>
        <dsp:cNvPr id="0" name=""/>
        <dsp:cNvSpPr/>
      </dsp:nvSpPr>
      <dsp:spPr>
        <a:xfrm>
          <a:off x="3898694" y="1303035"/>
          <a:ext cx="1443907" cy="57756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0013" tIns="33338" rIns="33338" bIns="33338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500" kern="1200"/>
            <a:t>DEZ</a:t>
          </a:r>
        </a:p>
      </dsp:txBody>
      <dsp:txXfrm>
        <a:off x="4187475" y="1303035"/>
        <a:ext cx="866345" cy="577562"/>
      </dsp:txXfrm>
    </dsp:sp>
    <dsp:sp modelId="{16538EFD-5274-E049-9DAF-4CDC0B2AD7A7}">
      <dsp:nvSpPr>
        <dsp:cNvPr id="0" name=""/>
        <dsp:cNvSpPr/>
      </dsp:nvSpPr>
      <dsp:spPr>
        <a:xfrm>
          <a:off x="5198211" y="1303035"/>
          <a:ext cx="1443907" cy="577562"/>
        </a:xfrm>
        <a:prstGeom prst="chevron">
          <a:avLst/>
        </a:prstGeom>
        <a:solidFill>
          <a:schemeClr val="tx2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0013" tIns="33338" rIns="33338" bIns="33338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500" kern="1200"/>
            <a:t>JAN</a:t>
          </a:r>
        </a:p>
      </dsp:txBody>
      <dsp:txXfrm>
        <a:off x="5486992" y="1303035"/>
        <a:ext cx="866345" cy="577562"/>
      </dsp:txXfrm>
    </dsp:sp>
    <dsp:sp modelId="{E754D665-8640-8946-927A-41DF9D7EA630}">
      <dsp:nvSpPr>
        <dsp:cNvPr id="0" name=""/>
        <dsp:cNvSpPr/>
      </dsp:nvSpPr>
      <dsp:spPr>
        <a:xfrm>
          <a:off x="6497727" y="1303035"/>
          <a:ext cx="1443907" cy="577562"/>
        </a:xfrm>
        <a:prstGeom prst="chevron">
          <a:avLst/>
        </a:prstGeom>
        <a:solidFill>
          <a:schemeClr val="accent2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0013" tIns="33338" rIns="33338" bIns="33338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500" kern="1200"/>
            <a:t>FER</a:t>
          </a:r>
        </a:p>
      </dsp:txBody>
      <dsp:txXfrm>
        <a:off x="6786508" y="1303035"/>
        <a:ext cx="866345" cy="577562"/>
      </dsp:txXfrm>
    </dsp:sp>
    <dsp:sp modelId="{587F16EF-346F-9B43-BA64-1F37E764D146}">
      <dsp:nvSpPr>
        <dsp:cNvPr id="0" name=""/>
        <dsp:cNvSpPr/>
      </dsp:nvSpPr>
      <dsp:spPr>
        <a:xfrm>
          <a:off x="7797244" y="1303035"/>
          <a:ext cx="1443907" cy="577562"/>
        </a:xfrm>
        <a:prstGeom prst="chevron">
          <a:avLst/>
        </a:prstGeom>
        <a:solidFill>
          <a:schemeClr val="accent2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0013" tIns="33338" rIns="33338" bIns="33338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500" kern="1200"/>
            <a:t>MAR</a:t>
          </a:r>
        </a:p>
      </dsp:txBody>
      <dsp:txXfrm>
        <a:off x="8086025" y="1303035"/>
        <a:ext cx="866345" cy="577562"/>
      </dsp:txXfrm>
    </dsp:sp>
    <dsp:sp modelId="{C5BC9030-2D9F-CF41-8E97-5F4CA8AB8316}">
      <dsp:nvSpPr>
        <dsp:cNvPr id="0" name=""/>
        <dsp:cNvSpPr/>
      </dsp:nvSpPr>
      <dsp:spPr>
        <a:xfrm>
          <a:off x="9096761" y="1303035"/>
          <a:ext cx="1443907" cy="577562"/>
        </a:xfrm>
        <a:prstGeom prst="chevron">
          <a:avLst/>
        </a:prstGeom>
        <a:solidFill>
          <a:schemeClr val="accent2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0013" tIns="33338" rIns="33338" bIns="33338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500" kern="1200"/>
            <a:t>ABR</a:t>
          </a:r>
        </a:p>
      </dsp:txBody>
      <dsp:txXfrm>
        <a:off x="9385542" y="1303035"/>
        <a:ext cx="866345" cy="577562"/>
      </dsp:txXfrm>
    </dsp:sp>
    <dsp:sp modelId="{6620F4E1-6B13-A64F-BD81-2E3D509B0DC6}">
      <dsp:nvSpPr>
        <dsp:cNvPr id="0" name=""/>
        <dsp:cNvSpPr/>
      </dsp:nvSpPr>
      <dsp:spPr>
        <a:xfrm>
          <a:off x="10396278" y="1303035"/>
          <a:ext cx="1443907" cy="577562"/>
        </a:xfrm>
        <a:prstGeom prst="chevron">
          <a:avLst/>
        </a:prstGeom>
        <a:solidFill>
          <a:schemeClr val="accent2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0013" tIns="33338" rIns="33338" bIns="33338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500" kern="1200"/>
            <a:t>MAI</a:t>
          </a:r>
        </a:p>
      </dsp:txBody>
      <dsp:txXfrm>
        <a:off x="10685059" y="1303035"/>
        <a:ext cx="866345" cy="57756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4A76AB-4C61-4625-9666-F043774AB71B}">
      <dsp:nvSpPr>
        <dsp:cNvPr id="0" name=""/>
        <dsp:cNvSpPr/>
      </dsp:nvSpPr>
      <dsp:spPr>
        <a:xfrm>
          <a:off x="3261088" y="825198"/>
          <a:ext cx="63444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34446" y="45720"/>
              </a:lnTo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500" kern="1200"/>
        </a:p>
      </dsp:txBody>
      <dsp:txXfrm>
        <a:off x="3561685" y="867593"/>
        <a:ext cx="33252" cy="6650"/>
      </dsp:txXfrm>
    </dsp:sp>
    <dsp:sp modelId="{123E1107-BF8B-4EA5-8B83-5053DA0CA191}">
      <dsp:nvSpPr>
        <dsp:cNvPr id="0" name=""/>
        <dsp:cNvSpPr/>
      </dsp:nvSpPr>
      <dsp:spPr>
        <a:xfrm>
          <a:off x="371382" y="3467"/>
          <a:ext cx="2891505" cy="1734903"/>
        </a:xfrm>
        <a:prstGeom prst="rect">
          <a:avLst/>
        </a:prstGeom>
        <a:solidFill>
          <a:schemeClr val="accent4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kern="1200">
              <a:latin typeface="Calibri"/>
              <a:cs typeface="Calibri"/>
            </a:rPr>
            <a:t> </a:t>
          </a:r>
          <a:r>
            <a:rPr lang="pt-BR" sz="2000" b="1" kern="1200">
              <a:solidFill>
                <a:schemeClr val="tx1"/>
              </a:solidFill>
              <a:latin typeface="Calibri"/>
              <a:cs typeface="Calibri"/>
            </a:rPr>
            <a:t>gestão do risco</a:t>
          </a:r>
          <a:r>
            <a:rPr lang="pt-BR" sz="2000" kern="1200">
              <a:latin typeface="Calibri"/>
              <a:cs typeface="Calibri"/>
            </a:rPr>
            <a:t> </a:t>
          </a:r>
          <a:r>
            <a:rPr lang="pt-BR" sz="2000" kern="1200">
              <a:solidFill>
                <a:schemeClr val="tx1"/>
              </a:solidFill>
              <a:latin typeface="Calibri"/>
              <a:cs typeface="Calibri"/>
            </a:rPr>
            <a:t>ao longo da gravidez</a:t>
          </a:r>
          <a:r>
            <a:rPr lang="pt-BR" sz="2000" kern="1200">
              <a:latin typeface="Calibri"/>
              <a:cs typeface="Calibri"/>
            </a:rPr>
            <a:t> </a:t>
          </a:r>
          <a:r>
            <a:rPr lang="pt-BR" sz="2000" kern="1200">
              <a:solidFill>
                <a:schemeClr val="tx1"/>
              </a:solidFill>
              <a:latin typeface="Calibri"/>
              <a:cs typeface="Calibri"/>
            </a:rPr>
            <a:t>risco não é uma variável categórica, nem estática, nem uniforme</a:t>
          </a:r>
          <a:endParaRPr lang="pt-BR" sz="2000" kern="1200"/>
        </a:p>
      </dsp:txBody>
      <dsp:txXfrm>
        <a:off x="371382" y="3467"/>
        <a:ext cx="2891505" cy="1734903"/>
      </dsp:txXfrm>
    </dsp:sp>
    <dsp:sp modelId="{AE546AB2-D148-4E28-85AB-03339DD78085}">
      <dsp:nvSpPr>
        <dsp:cNvPr id="0" name=""/>
        <dsp:cNvSpPr/>
      </dsp:nvSpPr>
      <dsp:spPr>
        <a:xfrm>
          <a:off x="6817639" y="825198"/>
          <a:ext cx="63444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34446" y="45720"/>
              </a:lnTo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500" kern="1200"/>
        </a:p>
      </dsp:txBody>
      <dsp:txXfrm>
        <a:off x="7118236" y="867593"/>
        <a:ext cx="33252" cy="6650"/>
      </dsp:txXfrm>
    </dsp:sp>
    <dsp:sp modelId="{587B9470-E376-4716-9A68-7CFAE7FF475F}">
      <dsp:nvSpPr>
        <dsp:cNvPr id="0" name=""/>
        <dsp:cNvSpPr/>
      </dsp:nvSpPr>
      <dsp:spPr>
        <a:xfrm>
          <a:off x="3927934" y="3467"/>
          <a:ext cx="2891505" cy="1734903"/>
        </a:xfrm>
        <a:prstGeom prst="rect">
          <a:avLst/>
        </a:prstGeom>
        <a:solidFill>
          <a:schemeClr val="accent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kern="1200"/>
            <a:t>Identificar o risco de forma sistemática em todos os casos</a:t>
          </a:r>
        </a:p>
      </dsp:txBody>
      <dsp:txXfrm>
        <a:off x="3927934" y="3467"/>
        <a:ext cx="2891505" cy="1734903"/>
      </dsp:txXfrm>
    </dsp:sp>
    <dsp:sp modelId="{C5CDCCC1-2C84-49F8-943D-8B5ED468EAB8}">
      <dsp:nvSpPr>
        <dsp:cNvPr id="0" name=""/>
        <dsp:cNvSpPr/>
      </dsp:nvSpPr>
      <dsp:spPr>
        <a:xfrm>
          <a:off x="1817135" y="1736570"/>
          <a:ext cx="7113103" cy="634446"/>
        </a:xfrm>
        <a:custGeom>
          <a:avLst/>
          <a:gdLst/>
          <a:ahLst/>
          <a:cxnLst/>
          <a:rect l="0" t="0" r="0" b="0"/>
          <a:pathLst>
            <a:path>
              <a:moveTo>
                <a:pt x="7113103" y="0"/>
              </a:moveTo>
              <a:lnTo>
                <a:pt x="7113103" y="334323"/>
              </a:lnTo>
              <a:lnTo>
                <a:pt x="0" y="334323"/>
              </a:lnTo>
              <a:lnTo>
                <a:pt x="0" y="634446"/>
              </a:lnTo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500" kern="1200"/>
        </a:p>
      </dsp:txBody>
      <dsp:txXfrm>
        <a:off x="5195083" y="2050468"/>
        <a:ext cx="357206" cy="6650"/>
      </dsp:txXfrm>
    </dsp:sp>
    <dsp:sp modelId="{82DBE14B-C81C-4142-8BE2-4CA639693636}">
      <dsp:nvSpPr>
        <dsp:cNvPr id="0" name=""/>
        <dsp:cNvSpPr/>
      </dsp:nvSpPr>
      <dsp:spPr>
        <a:xfrm>
          <a:off x="7484485" y="3467"/>
          <a:ext cx="2891505" cy="1734903"/>
        </a:xfrm>
        <a:prstGeom prst="rect">
          <a:avLst/>
        </a:prstGeom>
        <a:solidFill>
          <a:schemeClr val="accent4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kern="1200"/>
            <a:t>Conhecer as dimensões quantitativas e qualitativas do risco;</a:t>
          </a:r>
        </a:p>
      </dsp:txBody>
      <dsp:txXfrm>
        <a:off x="7484485" y="3467"/>
        <a:ext cx="2891505" cy="1734903"/>
      </dsp:txXfrm>
    </dsp:sp>
    <dsp:sp modelId="{355DBD42-20EA-4392-9422-FACDAE4422D4}">
      <dsp:nvSpPr>
        <dsp:cNvPr id="0" name=""/>
        <dsp:cNvSpPr/>
      </dsp:nvSpPr>
      <dsp:spPr>
        <a:xfrm>
          <a:off x="3261088" y="3225148"/>
          <a:ext cx="63444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634446" y="45720"/>
              </a:lnTo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500" kern="1200"/>
        </a:p>
      </dsp:txBody>
      <dsp:txXfrm>
        <a:off x="3561685" y="3267543"/>
        <a:ext cx="33252" cy="6650"/>
      </dsp:txXfrm>
    </dsp:sp>
    <dsp:sp modelId="{2DC71A8F-F362-4EF9-9EBF-45DF41C88EE0}">
      <dsp:nvSpPr>
        <dsp:cNvPr id="0" name=""/>
        <dsp:cNvSpPr/>
      </dsp:nvSpPr>
      <dsp:spPr>
        <a:xfrm>
          <a:off x="371382" y="2403416"/>
          <a:ext cx="2891505" cy="1734903"/>
        </a:xfrm>
        <a:prstGeom prst="rect">
          <a:avLst/>
        </a:prstGeom>
        <a:solidFill>
          <a:schemeClr val="accent6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kern="1200"/>
            <a:t>Estabelecer medidas preventivas reconhecidamente efetivas</a:t>
          </a:r>
        </a:p>
      </dsp:txBody>
      <dsp:txXfrm>
        <a:off x="371382" y="2403416"/>
        <a:ext cx="2891505" cy="1734903"/>
      </dsp:txXfrm>
    </dsp:sp>
    <dsp:sp modelId="{959B91B2-E433-4753-8E88-DCC2E51DD79A}">
      <dsp:nvSpPr>
        <dsp:cNvPr id="0" name=""/>
        <dsp:cNvSpPr/>
      </dsp:nvSpPr>
      <dsp:spPr>
        <a:xfrm>
          <a:off x="3927934" y="2403416"/>
          <a:ext cx="2891505" cy="173490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kern="1200"/>
            <a:t>Estabelecer planos de ação para atender o evento, caso ele ocorra e mitigar os danos.</a:t>
          </a:r>
        </a:p>
      </dsp:txBody>
      <dsp:txXfrm>
        <a:off x="3927934" y="2403416"/>
        <a:ext cx="2891505" cy="173490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40F857F-78FF-4A08-99CD-D4DFE518C28C}">
      <dsp:nvSpPr>
        <dsp:cNvPr id="0" name=""/>
        <dsp:cNvSpPr/>
      </dsp:nvSpPr>
      <dsp:spPr>
        <a:xfrm rot="10800000">
          <a:off x="0" y="0"/>
          <a:ext cx="11099318" cy="1669690"/>
        </a:xfrm>
        <a:prstGeom prst="trapezoid">
          <a:avLst>
            <a:gd name="adj" fmla="val 110792"/>
          </a:avLst>
        </a:prstGeom>
        <a:solidFill>
          <a:srgbClr val="FF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ctr" defTabSz="1778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4000" kern="1200"/>
            <a:t>2020 foram notificados 115.371 casos de sífilis adquirida</a:t>
          </a:r>
          <a:r>
            <a:rPr lang="pt-BR" sz="4000" kern="1200">
              <a:latin typeface="Arial"/>
            </a:rPr>
            <a:t> </a:t>
          </a:r>
          <a:endParaRPr lang="pt-BR" sz="4000" kern="1200"/>
        </a:p>
      </dsp:txBody>
      <dsp:txXfrm rot="-10800000">
        <a:off x="1942380" y="0"/>
        <a:ext cx="7214556" cy="1669690"/>
      </dsp:txXfrm>
    </dsp:sp>
    <dsp:sp modelId="{D080EC21-6F41-421E-A7F8-B849DD9B6BC6}">
      <dsp:nvSpPr>
        <dsp:cNvPr id="0" name=""/>
        <dsp:cNvSpPr/>
      </dsp:nvSpPr>
      <dsp:spPr>
        <a:xfrm rot="10800000">
          <a:off x="1849886" y="1669690"/>
          <a:ext cx="7399545" cy="1669690"/>
        </a:xfrm>
        <a:prstGeom prst="trapezoid">
          <a:avLst>
            <a:gd name="adj" fmla="val 110792"/>
          </a:avLst>
        </a:prstGeom>
        <a:solidFill>
          <a:schemeClr val="accent2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ctr" defTabSz="1778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4000" kern="1200">
              <a:latin typeface="Arial"/>
            </a:rPr>
            <a:t> </a:t>
          </a:r>
          <a:r>
            <a:rPr lang="pt-BR" sz="4000" kern="1200"/>
            <a:t>115.371 casos de sífilis adquirida</a:t>
          </a:r>
          <a:r>
            <a:rPr lang="pt-BR" sz="4000" kern="1200">
              <a:latin typeface="Arial"/>
            </a:rPr>
            <a:t> </a:t>
          </a:r>
          <a:endParaRPr lang="pt-BR" sz="4000" kern="1200"/>
        </a:p>
      </dsp:txBody>
      <dsp:txXfrm rot="-10800000">
        <a:off x="3144806" y="1669690"/>
        <a:ext cx="4809704" cy="1669690"/>
      </dsp:txXfrm>
    </dsp:sp>
    <dsp:sp modelId="{2D954095-0C26-4879-B6BA-48FA0DFC627F}">
      <dsp:nvSpPr>
        <dsp:cNvPr id="0" name=""/>
        <dsp:cNvSpPr/>
      </dsp:nvSpPr>
      <dsp:spPr>
        <a:xfrm rot="10800000">
          <a:off x="3699772" y="3339380"/>
          <a:ext cx="3699772" cy="1669690"/>
        </a:xfrm>
        <a:prstGeom prst="trapezoid">
          <a:avLst>
            <a:gd name="adj" fmla="val 110792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4000" kern="1200"/>
        </a:p>
      </dsp:txBody>
      <dsp:txXfrm rot="-10800000">
        <a:off x="3699772" y="3339380"/>
        <a:ext cx="3699772" cy="166969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bProcess3">
  <dgm:title val=""/>
  <dgm:desc val=""/>
  <dgm:catLst>
    <dgm:cat type="process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yramid3">
  <dgm:title val=""/>
  <dgm:desc val=""/>
  <dgm:catLst>
    <dgm:cat type="pyramid" pri="2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T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T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rev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t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3-31T18:46:00.580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24448 12383 16383 0 0,'0'0'0'0'0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4325620" cy="3409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5654270" y="0"/>
            <a:ext cx="4325620" cy="3409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2952750" y="849313"/>
            <a:ext cx="4076700" cy="22939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998220" y="3269853"/>
            <a:ext cx="7985760" cy="2675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6453596"/>
            <a:ext cx="4325620" cy="3409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5654270" y="6453596"/>
            <a:ext cx="4325620" cy="3409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2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3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0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1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2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3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4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5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6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8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2:notes"/>
          <p:cNvSpPr txBox="1">
            <a:spLocks noGrp="1"/>
          </p:cNvSpPr>
          <p:nvPr>
            <p:ph type="body" idx="1"/>
          </p:nvPr>
        </p:nvSpPr>
        <p:spPr>
          <a:xfrm>
            <a:off x="998220" y="3269853"/>
            <a:ext cx="7985760" cy="2675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49" name="Google Shape;24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52750" y="849313"/>
            <a:ext cx="4076700" cy="22939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88291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g119620d960c_11_363:notes"/>
          <p:cNvSpPr txBox="1">
            <a:spLocks noGrp="1"/>
          </p:cNvSpPr>
          <p:nvPr>
            <p:ph type="body" idx="1"/>
          </p:nvPr>
        </p:nvSpPr>
        <p:spPr>
          <a:xfrm>
            <a:off x="998220" y="3269853"/>
            <a:ext cx="7985700" cy="267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83" name="Google Shape;383;g119620d960c_11_3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52750" y="849313"/>
            <a:ext cx="4076700" cy="22939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g119620d960c_9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52750" y="849313"/>
            <a:ext cx="4076700" cy="22939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5" name="Google Shape;525;g119620d960c_9_0:notes"/>
          <p:cNvSpPr txBox="1">
            <a:spLocks noGrp="1"/>
          </p:cNvSpPr>
          <p:nvPr>
            <p:ph type="body" idx="1"/>
          </p:nvPr>
        </p:nvSpPr>
        <p:spPr>
          <a:xfrm>
            <a:off x="998220" y="3269853"/>
            <a:ext cx="7985700" cy="2675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PRECISA ATUALIZAR</a:t>
            </a:r>
            <a:endParaRPr/>
          </a:p>
        </p:txBody>
      </p:sp>
      <p:sp>
        <p:nvSpPr>
          <p:cNvPr id="526" name="Google Shape;526;g119620d960c_9_0:notes"/>
          <p:cNvSpPr txBox="1">
            <a:spLocks noGrp="1"/>
          </p:cNvSpPr>
          <p:nvPr>
            <p:ph type="sldNum" idx="12"/>
          </p:nvPr>
        </p:nvSpPr>
        <p:spPr>
          <a:xfrm>
            <a:off x="5654270" y="6453596"/>
            <a:ext cx="4325700" cy="3408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16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g119620d960c_11_497:notes"/>
          <p:cNvSpPr txBox="1">
            <a:spLocks noGrp="1"/>
          </p:cNvSpPr>
          <p:nvPr>
            <p:ph type="body" idx="1"/>
          </p:nvPr>
        </p:nvSpPr>
        <p:spPr>
          <a:xfrm>
            <a:off x="998220" y="3269853"/>
            <a:ext cx="7985700" cy="267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82" name="Google Shape;482;g119620d960c_11_4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52750" y="849313"/>
            <a:ext cx="4076700" cy="22939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g118f1ce6acc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52750" y="849313"/>
            <a:ext cx="4076700" cy="22939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4" name="Google Shape;534;g118f1ce6acc_0_18:notes"/>
          <p:cNvSpPr txBox="1">
            <a:spLocks noGrp="1"/>
          </p:cNvSpPr>
          <p:nvPr>
            <p:ph type="body" idx="1"/>
          </p:nvPr>
        </p:nvSpPr>
        <p:spPr>
          <a:xfrm>
            <a:off x="998220" y="3269853"/>
            <a:ext cx="7985700" cy="2675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5" name="Google Shape;535;g118f1ce6acc_0_18:notes"/>
          <p:cNvSpPr txBox="1">
            <a:spLocks noGrp="1"/>
          </p:cNvSpPr>
          <p:nvPr>
            <p:ph type="sldNum" idx="12"/>
          </p:nvPr>
        </p:nvSpPr>
        <p:spPr>
          <a:xfrm>
            <a:off x="5654270" y="6453596"/>
            <a:ext cx="4325700" cy="3408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18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g118f1ce6acc_2_3661:notes"/>
          <p:cNvSpPr txBox="1">
            <a:spLocks noGrp="1"/>
          </p:cNvSpPr>
          <p:nvPr>
            <p:ph type="body" idx="1"/>
          </p:nvPr>
        </p:nvSpPr>
        <p:spPr>
          <a:xfrm>
            <a:off x="998220" y="3269853"/>
            <a:ext cx="7985700" cy="2675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0" name="Google Shape;560;g118f1ce6acc_2_36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52750" y="849313"/>
            <a:ext cx="4076700" cy="22939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52750" y="849313"/>
            <a:ext cx="4076700" cy="22939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70" name="Google Shape;570;p21:notes"/>
          <p:cNvSpPr txBox="1">
            <a:spLocks noGrp="1"/>
          </p:cNvSpPr>
          <p:nvPr>
            <p:ph type="body" idx="1"/>
          </p:nvPr>
        </p:nvSpPr>
        <p:spPr>
          <a:xfrm>
            <a:off x="998220" y="3269853"/>
            <a:ext cx="7985760" cy="2675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</p:txBody>
      </p:sp>
      <p:sp>
        <p:nvSpPr>
          <p:cNvPr id="571" name="Google Shape;571;p21:notes"/>
          <p:cNvSpPr txBox="1">
            <a:spLocks noGrp="1"/>
          </p:cNvSpPr>
          <p:nvPr>
            <p:ph type="sldNum" idx="12"/>
          </p:nvPr>
        </p:nvSpPr>
        <p:spPr>
          <a:xfrm>
            <a:off x="5654270" y="6453596"/>
            <a:ext cx="4325620" cy="3409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z="1200">
                <a:solidFill>
                  <a:schemeClr val="dk1"/>
                </a:solidFill>
              </a:rPr>
              <a:t>22</a:t>
            </a:fld>
            <a:endParaRPr sz="120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52750" y="849313"/>
            <a:ext cx="4076700" cy="22939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03" name="Google Shape;603;p23:notes"/>
          <p:cNvSpPr txBox="1">
            <a:spLocks noGrp="1"/>
          </p:cNvSpPr>
          <p:nvPr>
            <p:ph type="body" idx="1"/>
          </p:nvPr>
        </p:nvSpPr>
        <p:spPr>
          <a:xfrm>
            <a:off x="998220" y="3269853"/>
            <a:ext cx="7985760" cy="26753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</p:txBody>
      </p:sp>
      <p:sp>
        <p:nvSpPr>
          <p:cNvPr id="604" name="Google Shape;604;p23:notes"/>
          <p:cNvSpPr txBox="1">
            <a:spLocks noGrp="1"/>
          </p:cNvSpPr>
          <p:nvPr>
            <p:ph type="sldNum" idx="12"/>
          </p:nvPr>
        </p:nvSpPr>
        <p:spPr>
          <a:xfrm>
            <a:off x="5654270" y="6453596"/>
            <a:ext cx="4325620" cy="3409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z="1200">
                <a:solidFill>
                  <a:schemeClr val="dk1"/>
                </a:solidFill>
              </a:rPr>
              <a:t>23</a:t>
            </a:fld>
            <a:endParaRPr sz="120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p88:notes"/>
          <p:cNvSpPr txBox="1">
            <a:spLocks noGrp="1"/>
          </p:cNvSpPr>
          <p:nvPr>
            <p:ph type="body" idx="1"/>
          </p:nvPr>
        </p:nvSpPr>
        <p:spPr>
          <a:xfrm>
            <a:off x="998220" y="3269853"/>
            <a:ext cx="7985760" cy="267533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2" name="Google Shape;612;p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52750" y="849313"/>
            <a:ext cx="4076700" cy="22939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Google Shape;619;p90:notes"/>
          <p:cNvSpPr txBox="1">
            <a:spLocks noGrp="1"/>
          </p:cNvSpPr>
          <p:nvPr>
            <p:ph type="body" idx="1"/>
          </p:nvPr>
        </p:nvSpPr>
        <p:spPr>
          <a:xfrm>
            <a:off x="998220" y="3269853"/>
            <a:ext cx="7985760" cy="267533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0" name="Google Shape;620;p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52750" y="849313"/>
            <a:ext cx="4076700" cy="22939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Google Shape;619;p90:notes"/>
          <p:cNvSpPr txBox="1">
            <a:spLocks noGrp="1"/>
          </p:cNvSpPr>
          <p:nvPr>
            <p:ph type="body" idx="1"/>
          </p:nvPr>
        </p:nvSpPr>
        <p:spPr>
          <a:xfrm>
            <a:off x="998220" y="3269853"/>
            <a:ext cx="7985760" cy="267533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0" name="Google Shape;620;p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52750" y="849313"/>
            <a:ext cx="4076700" cy="22939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887596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118f1ce6acc_2_3643:notes"/>
          <p:cNvSpPr txBox="1">
            <a:spLocks noGrp="1"/>
          </p:cNvSpPr>
          <p:nvPr>
            <p:ph type="body" idx="1"/>
          </p:nvPr>
        </p:nvSpPr>
        <p:spPr>
          <a:xfrm>
            <a:off x="998220" y="3269853"/>
            <a:ext cx="7985700" cy="2675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g118f1ce6acc_2_36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52750" y="849313"/>
            <a:ext cx="4076700" cy="22939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g119620d960c_1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52750" y="849313"/>
            <a:ext cx="4076700" cy="22939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8" name="Google Shape;628;g119620d960c_1_23:notes"/>
          <p:cNvSpPr txBox="1">
            <a:spLocks noGrp="1"/>
          </p:cNvSpPr>
          <p:nvPr>
            <p:ph type="body" idx="1"/>
          </p:nvPr>
        </p:nvSpPr>
        <p:spPr>
          <a:xfrm>
            <a:off x="998220" y="3269853"/>
            <a:ext cx="7985700" cy="2675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9" name="Google Shape;629;g119620d960c_1_23:notes"/>
          <p:cNvSpPr txBox="1">
            <a:spLocks noGrp="1"/>
          </p:cNvSpPr>
          <p:nvPr>
            <p:ph type="sldNum" idx="12"/>
          </p:nvPr>
        </p:nvSpPr>
        <p:spPr>
          <a:xfrm>
            <a:off x="5654270" y="6453596"/>
            <a:ext cx="4325700" cy="3408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27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p91:notes"/>
          <p:cNvSpPr txBox="1">
            <a:spLocks noGrp="1"/>
          </p:cNvSpPr>
          <p:nvPr>
            <p:ph type="body" idx="1"/>
          </p:nvPr>
        </p:nvSpPr>
        <p:spPr>
          <a:xfrm>
            <a:off x="998220" y="3269853"/>
            <a:ext cx="7985760" cy="267533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5" name="Google Shape;635;p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52750" y="849313"/>
            <a:ext cx="4076700" cy="22939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Google Shape;642;p92:notes"/>
          <p:cNvSpPr txBox="1">
            <a:spLocks noGrp="1"/>
          </p:cNvSpPr>
          <p:nvPr>
            <p:ph type="body" idx="1"/>
          </p:nvPr>
        </p:nvSpPr>
        <p:spPr>
          <a:xfrm>
            <a:off x="998220" y="3269853"/>
            <a:ext cx="7985760" cy="267533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3" name="Google Shape;643;p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52750" y="849313"/>
            <a:ext cx="4076700" cy="22939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5884883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Google Shape;642;p92:notes"/>
          <p:cNvSpPr txBox="1">
            <a:spLocks noGrp="1"/>
          </p:cNvSpPr>
          <p:nvPr>
            <p:ph type="body" idx="1"/>
          </p:nvPr>
        </p:nvSpPr>
        <p:spPr>
          <a:xfrm>
            <a:off x="998220" y="3269853"/>
            <a:ext cx="7985760" cy="267533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3" name="Google Shape;643;p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52750" y="849313"/>
            <a:ext cx="4076700" cy="22939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1157476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Google Shape;642;p92:notes"/>
          <p:cNvSpPr txBox="1">
            <a:spLocks noGrp="1"/>
          </p:cNvSpPr>
          <p:nvPr>
            <p:ph type="body" idx="1"/>
          </p:nvPr>
        </p:nvSpPr>
        <p:spPr>
          <a:xfrm>
            <a:off x="998220" y="3269853"/>
            <a:ext cx="7985760" cy="267533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3" name="Google Shape;643;p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52750" y="849313"/>
            <a:ext cx="4076700" cy="22939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0965355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Google Shape;642;p92:notes"/>
          <p:cNvSpPr txBox="1">
            <a:spLocks noGrp="1"/>
          </p:cNvSpPr>
          <p:nvPr>
            <p:ph type="body" idx="1"/>
          </p:nvPr>
        </p:nvSpPr>
        <p:spPr>
          <a:xfrm>
            <a:off x="998220" y="3269853"/>
            <a:ext cx="7985760" cy="267533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3" name="Google Shape;643;p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52750" y="849313"/>
            <a:ext cx="4076700" cy="22939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8960904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Google Shape;670;p93:notes"/>
          <p:cNvSpPr txBox="1">
            <a:spLocks noGrp="1"/>
          </p:cNvSpPr>
          <p:nvPr>
            <p:ph type="body" idx="1"/>
          </p:nvPr>
        </p:nvSpPr>
        <p:spPr>
          <a:xfrm>
            <a:off x="998220" y="3269853"/>
            <a:ext cx="7985760" cy="267533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1" name="Google Shape;671;p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52750" y="849313"/>
            <a:ext cx="4076700" cy="22939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" name="Google Shape;685;g118f1ce6acc_2_89:notes"/>
          <p:cNvSpPr txBox="1">
            <a:spLocks noGrp="1"/>
          </p:cNvSpPr>
          <p:nvPr>
            <p:ph type="body" idx="1"/>
          </p:nvPr>
        </p:nvSpPr>
        <p:spPr>
          <a:xfrm>
            <a:off x="998220" y="3269853"/>
            <a:ext cx="7985700" cy="2675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6" name="Google Shape;686;g118f1ce6acc_2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52750" y="849313"/>
            <a:ext cx="4076700" cy="22939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Google Shape;693;g11987a1b0e7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52750" y="849313"/>
            <a:ext cx="4076700" cy="22939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4" name="Google Shape;694;g11987a1b0e7_0_7:notes"/>
          <p:cNvSpPr txBox="1">
            <a:spLocks noGrp="1"/>
          </p:cNvSpPr>
          <p:nvPr>
            <p:ph type="body" idx="1"/>
          </p:nvPr>
        </p:nvSpPr>
        <p:spPr>
          <a:xfrm>
            <a:off x="998220" y="3269853"/>
            <a:ext cx="7985700" cy="2675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5" name="Google Shape;695;g11987a1b0e7_0_7:notes"/>
          <p:cNvSpPr txBox="1">
            <a:spLocks noGrp="1"/>
          </p:cNvSpPr>
          <p:nvPr>
            <p:ph type="sldNum" idx="12"/>
          </p:nvPr>
        </p:nvSpPr>
        <p:spPr>
          <a:xfrm>
            <a:off x="5654270" y="6453596"/>
            <a:ext cx="4325700" cy="3408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38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2219874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" name="Google Shape;700;g11987a1b0e7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52750" y="849313"/>
            <a:ext cx="4076700" cy="22939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1" name="Google Shape;701;g11987a1b0e7_0_13:notes"/>
          <p:cNvSpPr txBox="1">
            <a:spLocks noGrp="1"/>
          </p:cNvSpPr>
          <p:nvPr>
            <p:ph type="body" idx="1"/>
          </p:nvPr>
        </p:nvSpPr>
        <p:spPr>
          <a:xfrm>
            <a:off x="998220" y="3269853"/>
            <a:ext cx="7985700" cy="2675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2" name="Google Shape;702;g11987a1b0e7_0_13:notes"/>
          <p:cNvSpPr txBox="1">
            <a:spLocks noGrp="1"/>
          </p:cNvSpPr>
          <p:nvPr>
            <p:ph type="sldNum" idx="12"/>
          </p:nvPr>
        </p:nvSpPr>
        <p:spPr>
          <a:xfrm>
            <a:off x="5654270" y="6453596"/>
            <a:ext cx="4325700" cy="3408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40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419571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119620d960c_11_118:notes"/>
          <p:cNvSpPr txBox="1">
            <a:spLocks noGrp="1"/>
          </p:cNvSpPr>
          <p:nvPr>
            <p:ph type="body" idx="1"/>
          </p:nvPr>
        </p:nvSpPr>
        <p:spPr>
          <a:xfrm>
            <a:off x="998220" y="3269853"/>
            <a:ext cx="7985700" cy="267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85" name="Google Shape;285;g119620d960c_11_1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52750" y="849313"/>
            <a:ext cx="4076700" cy="22939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" name="Google Shape;700;g11987a1b0e7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52750" y="849313"/>
            <a:ext cx="4076700" cy="22939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1" name="Google Shape;701;g11987a1b0e7_0_13:notes"/>
          <p:cNvSpPr txBox="1">
            <a:spLocks noGrp="1"/>
          </p:cNvSpPr>
          <p:nvPr>
            <p:ph type="body" idx="1"/>
          </p:nvPr>
        </p:nvSpPr>
        <p:spPr>
          <a:xfrm>
            <a:off x="998220" y="3269853"/>
            <a:ext cx="7985700" cy="2675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2" name="Google Shape;702;g11987a1b0e7_0_13:notes"/>
          <p:cNvSpPr txBox="1">
            <a:spLocks noGrp="1"/>
          </p:cNvSpPr>
          <p:nvPr>
            <p:ph type="sldNum" idx="12"/>
          </p:nvPr>
        </p:nvSpPr>
        <p:spPr>
          <a:xfrm>
            <a:off x="5654270" y="6453596"/>
            <a:ext cx="4325700" cy="3408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42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8547240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" name="Google Shape;700;g11987a1b0e7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52750" y="849313"/>
            <a:ext cx="4076700" cy="22939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1" name="Google Shape;701;g11987a1b0e7_0_13:notes"/>
          <p:cNvSpPr txBox="1">
            <a:spLocks noGrp="1"/>
          </p:cNvSpPr>
          <p:nvPr>
            <p:ph type="body" idx="1"/>
          </p:nvPr>
        </p:nvSpPr>
        <p:spPr>
          <a:xfrm>
            <a:off x="998220" y="3269853"/>
            <a:ext cx="7985700" cy="2675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2" name="Google Shape;702;g11987a1b0e7_0_13:notes"/>
          <p:cNvSpPr txBox="1">
            <a:spLocks noGrp="1"/>
          </p:cNvSpPr>
          <p:nvPr>
            <p:ph type="sldNum" idx="12"/>
          </p:nvPr>
        </p:nvSpPr>
        <p:spPr>
          <a:xfrm>
            <a:off x="5654270" y="6453596"/>
            <a:ext cx="4325700" cy="3408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49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1804517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" name="Google Shape;700;g11987a1b0e7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52750" y="849313"/>
            <a:ext cx="4076700" cy="22939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1" name="Google Shape;701;g11987a1b0e7_0_13:notes"/>
          <p:cNvSpPr txBox="1">
            <a:spLocks noGrp="1"/>
          </p:cNvSpPr>
          <p:nvPr>
            <p:ph type="body" idx="1"/>
          </p:nvPr>
        </p:nvSpPr>
        <p:spPr>
          <a:xfrm>
            <a:off x="998220" y="3269853"/>
            <a:ext cx="7985700" cy="2675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2" name="Google Shape;702;g11987a1b0e7_0_13:notes"/>
          <p:cNvSpPr txBox="1">
            <a:spLocks noGrp="1"/>
          </p:cNvSpPr>
          <p:nvPr>
            <p:ph type="sldNum" idx="12"/>
          </p:nvPr>
        </p:nvSpPr>
        <p:spPr>
          <a:xfrm>
            <a:off x="5654270" y="6453596"/>
            <a:ext cx="4325700" cy="3408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50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8069534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" name="Google Shape;700;g11987a1b0e7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52750" y="849313"/>
            <a:ext cx="4076700" cy="22939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1" name="Google Shape;701;g11987a1b0e7_0_13:notes"/>
          <p:cNvSpPr txBox="1">
            <a:spLocks noGrp="1"/>
          </p:cNvSpPr>
          <p:nvPr>
            <p:ph type="body" idx="1"/>
          </p:nvPr>
        </p:nvSpPr>
        <p:spPr>
          <a:xfrm>
            <a:off x="998220" y="3269853"/>
            <a:ext cx="7985700" cy="2675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2" name="Google Shape;702;g11987a1b0e7_0_13:notes"/>
          <p:cNvSpPr txBox="1">
            <a:spLocks noGrp="1"/>
          </p:cNvSpPr>
          <p:nvPr>
            <p:ph type="sldNum" idx="12"/>
          </p:nvPr>
        </p:nvSpPr>
        <p:spPr>
          <a:xfrm>
            <a:off x="5654270" y="6453596"/>
            <a:ext cx="4325700" cy="3408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51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6566669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" name="Google Shape;700;g11987a1b0e7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52750" y="849313"/>
            <a:ext cx="4076700" cy="22939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1" name="Google Shape;701;g11987a1b0e7_0_13:notes"/>
          <p:cNvSpPr txBox="1">
            <a:spLocks noGrp="1"/>
          </p:cNvSpPr>
          <p:nvPr>
            <p:ph type="body" idx="1"/>
          </p:nvPr>
        </p:nvSpPr>
        <p:spPr>
          <a:xfrm>
            <a:off x="998220" y="3269853"/>
            <a:ext cx="7985700" cy="2675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2" name="Google Shape;702;g11987a1b0e7_0_13:notes"/>
          <p:cNvSpPr txBox="1">
            <a:spLocks noGrp="1"/>
          </p:cNvSpPr>
          <p:nvPr>
            <p:ph type="sldNum" idx="12"/>
          </p:nvPr>
        </p:nvSpPr>
        <p:spPr>
          <a:xfrm>
            <a:off x="5654270" y="6453596"/>
            <a:ext cx="4325700" cy="3408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52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6741718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" name="Google Shape;700;g11987a1b0e7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52750" y="849313"/>
            <a:ext cx="4076700" cy="22939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1" name="Google Shape;701;g11987a1b0e7_0_13:notes"/>
          <p:cNvSpPr txBox="1">
            <a:spLocks noGrp="1"/>
          </p:cNvSpPr>
          <p:nvPr>
            <p:ph type="body" idx="1"/>
          </p:nvPr>
        </p:nvSpPr>
        <p:spPr>
          <a:xfrm>
            <a:off x="998220" y="3269853"/>
            <a:ext cx="7985700" cy="2675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2" name="Google Shape;702;g11987a1b0e7_0_13:notes"/>
          <p:cNvSpPr txBox="1">
            <a:spLocks noGrp="1"/>
          </p:cNvSpPr>
          <p:nvPr>
            <p:ph type="sldNum" idx="12"/>
          </p:nvPr>
        </p:nvSpPr>
        <p:spPr>
          <a:xfrm>
            <a:off x="5654270" y="6453596"/>
            <a:ext cx="4325700" cy="3408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53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8608334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Google Shape;707;g118f1ce6acc_2_101:notes"/>
          <p:cNvSpPr txBox="1">
            <a:spLocks noGrp="1"/>
          </p:cNvSpPr>
          <p:nvPr>
            <p:ph type="body" idx="1"/>
          </p:nvPr>
        </p:nvSpPr>
        <p:spPr>
          <a:xfrm>
            <a:off x="998220" y="3269853"/>
            <a:ext cx="7985700" cy="2675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8" name="Google Shape;708;g118f1ce6acc_2_1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52750" y="849313"/>
            <a:ext cx="4076700" cy="22939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g118f1ce6acc_2_141:notes"/>
          <p:cNvSpPr txBox="1">
            <a:spLocks noGrp="1"/>
          </p:cNvSpPr>
          <p:nvPr>
            <p:ph type="body" idx="1"/>
          </p:nvPr>
        </p:nvSpPr>
        <p:spPr>
          <a:xfrm>
            <a:off x="998220" y="3269853"/>
            <a:ext cx="7985700" cy="2675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8" name="Google Shape;748;g118f1ce6acc_2_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52750" y="849313"/>
            <a:ext cx="4076700" cy="22939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" name="Google Shape;755;g119620d960c_11_834:notes"/>
          <p:cNvSpPr txBox="1">
            <a:spLocks noGrp="1"/>
          </p:cNvSpPr>
          <p:nvPr>
            <p:ph type="body" idx="1"/>
          </p:nvPr>
        </p:nvSpPr>
        <p:spPr>
          <a:xfrm>
            <a:off x="998220" y="3269853"/>
            <a:ext cx="7985700" cy="267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56" name="Google Shape;756;g119620d960c_11_8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52750" y="849313"/>
            <a:ext cx="4076700" cy="22939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5" name="Google Shape;775;g119620d960c_11_853:notes"/>
          <p:cNvSpPr txBox="1">
            <a:spLocks noGrp="1"/>
          </p:cNvSpPr>
          <p:nvPr>
            <p:ph type="body" idx="1"/>
          </p:nvPr>
        </p:nvSpPr>
        <p:spPr>
          <a:xfrm>
            <a:off x="998220" y="3269853"/>
            <a:ext cx="7985700" cy="267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76" name="Google Shape;776;g119620d960c_11_8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52750" y="849313"/>
            <a:ext cx="4076700" cy="22939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119620d960c_11_2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52750" y="849313"/>
            <a:ext cx="4076700" cy="22939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0" name="Google Shape;300;g119620d960c_11_246:notes"/>
          <p:cNvSpPr txBox="1">
            <a:spLocks noGrp="1"/>
          </p:cNvSpPr>
          <p:nvPr>
            <p:ph type="body" idx="1"/>
          </p:nvPr>
        </p:nvSpPr>
        <p:spPr>
          <a:xfrm>
            <a:off x="998220" y="3269853"/>
            <a:ext cx="7985700" cy="267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/>
          </a:p>
        </p:txBody>
      </p:sp>
      <p:sp>
        <p:nvSpPr>
          <p:cNvPr id="301" name="Google Shape;301;g119620d960c_11_246:notes"/>
          <p:cNvSpPr txBox="1">
            <a:spLocks noGrp="1"/>
          </p:cNvSpPr>
          <p:nvPr>
            <p:ph type="sldNum" idx="12"/>
          </p:nvPr>
        </p:nvSpPr>
        <p:spPr>
          <a:xfrm>
            <a:off x="5654270" y="6453596"/>
            <a:ext cx="4325700" cy="34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pt-BR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6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" name="Google Shape;851;g118f1ce6acc_2_535:notes"/>
          <p:cNvSpPr txBox="1">
            <a:spLocks noGrp="1"/>
          </p:cNvSpPr>
          <p:nvPr>
            <p:ph type="body" idx="1"/>
          </p:nvPr>
        </p:nvSpPr>
        <p:spPr>
          <a:xfrm>
            <a:off x="998220" y="3269853"/>
            <a:ext cx="7985700" cy="2675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2" name="Google Shape;852;g118f1ce6acc_2_5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52750" y="849313"/>
            <a:ext cx="4076700" cy="22939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" name="Google Shape;1218;g118f1ce6acc_2_3609:notes"/>
          <p:cNvSpPr txBox="1">
            <a:spLocks noGrp="1"/>
          </p:cNvSpPr>
          <p:nvPr>
            <p:ph type="body" idx="1"/>
          </p:nvPr>
        </p:nvSpPr>
        <p:spPr>
          <a:xfrm>
            <a:off x="998220" y="3269853"/>
            <a:ext cx="7985700" cy="2675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9" name="Google Shape;1219;g118f1ce6acc_2_36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52750" y="849313"/>
            <a:ext cx="4076700" cy="22939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" name="Google Shape;1228;g118f1ce6acc_2_5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52750" y="849313"/>
            <a:ext cx="4076700" cy="22939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9" name="Google Shape;1229;g118f1ce6acc_2_514:notes"/>
          <p:cNvSpPr txBox="1">
            <a:spLocks noGrp="1"/>
          </p:cNvSpPr>
          <p:nvPr>
            <p:ph type="body" idx="1"/>
          </p:nvPr>
        </p:nvSpPr>
        <p:spPr>
          <a:xfrm>
            <a:off x="998220" y="3269853"/>
            <a:ext cx="7985700" cy="2675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0" name="Google Shape;1230;g118f1ce6acc_2_514:notes"/>
          <p:cNvSpPr txBox="1">
            <a:spLocks noGrp="1"/>
          </p:cNvSpPr>
          <p:nvPr>
            <p:ph type="sldNum" idx="12"/>
          </p:nvPr>
        </p:nvSpPr>
        <p:spPr>
          <a:xfrm>
            <a:off x="5654270" y="6453596"/>
            <a:ext cx="4325700" cy="3408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63</a:t>
            </a:fld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2" name="Google Shape;862;g118f1ce6acc_2_198:notes"/>
          <p:cNvSpPr txBox="1">
            <a:spLocks noGrp="1"/>
          </p:cNvSpPr>
          <p:nvPr>
            <p:ph type="body" idx="1"/>
          </p:nvPr>
        </p:nvSpPr>
        <p:spPr>
          <a:xfrm>
            <a:off x="998220" y="3269853"/>
            <a:ext cx="7985700" cy="2675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ontserrat" panose="00000500000000000000" pitchFamily="2" charset="0"/>
            </a:endParaRPr>
          </a:p>
        </p:txBody>
      </p:sp>
      <p:sp>
        <p:nvSpPr>
          <p:cNvPr id="863" name="Google Shape;863;g118f1ce6acc_2_1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52750" y="849313"/>
            <a:ext cx="4076700" cy="22939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3124123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2" name="Google Shape;1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9280506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8" name="Google Shape;858;g8fc48699c5_1_2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9" name="Google Shape;859;g8fc48699c5_1_2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5563540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g119620d960c_1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52750" y="849313"/>
            <a:ext cx="4076700" cy="22939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8" name="Google Shape;628;g119620d960c_1_23:notes"/>
          <p:cNvSpPr txBox="1">
            <a:spLocks noGrp="1"/>
          </p:cNvSpPr>
          <p:nvPr>
            <p:ph type="body" idx="1"/>
          </p:nvPr>
        </p:nvSpPr>
        <p:spPr>
          <a:xfrm>
            <a:off x="998220" y="3269853"/>
            <a:ext cx="7985700" cy="2675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ontserrat" panose="00000500000000000000" pitchFamily="2" charset="0"/>
            </a:endParaRPr>
          </a:p>
        </p:txBody>
      </p:sp>
      <p:sp>
        <p:nvSpPr>
          <p:cNvPr id="629" name="Google Shape;629;g119620d960c_1_23:notes"/>
          <p:cNvSpPr txBox="1">
            <a:spLocks noGrp="1"/>
          </p:cNvSpPr>
          <p:nvPr>
            <p:ph type="sldNum" idx="12"/>
          </p:nvPr>
        </p:nvSpPr>
        <p:spPr>
          <a:xfrm>
            <a:off x="5654270" y="6453596"/>
            <a:ext cx="4325700" cy="3408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pt-BR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75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 panose="00000500000000000000" pitchFamily="2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8646012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Google Shape;942;g118f1ce6acc_2_266:notes"/>
          <p:cNvSpPr txBox="1">
            <a:spLocks noGrp="1"/>
          </p:cNvSpPr>
          <p:nvPr>
            <p:ph type="body" idx="1"/>
          </p:nvPr>
        </p:nvSpPr>
        <p:spPr>
          <a:xfrm>
            <a:off x="998220" y="3269853"/>
            <a:ext cx="7985700" cy="2675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ontserrat" panose="00000500000000000000" pitchFamily="2" charset="0"/>
            </a:endParaRPr>
          </a:p>
        </p:txBody>
      </p:sp>
      <p:sp>
        <p:nvSpPr>
          <p:cNvPr id="943" name="Google Shape;943;g118f1ce6acc_2_2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52750" y="849313"/>
            <a:ext cx="4076700" cy="22939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0399703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" name="Google Shape;972;g118f1ce6acc_2_295:notes"/>
          <p:cNvSpPr txBox="1">
            <a:spLocks noGrp="1"/>
          </p:cNvSpPr>
          <p:nvPr>
            <p:ph type="body" idx="1"/>
          </p:nvPr>
        </p:nvSpPr>
        <p:spPr>
          <a:xfrm>
            <a:off x="998220" y="3269853"/>
            <a:ext cx="7985700" cy="2675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ontserrat" panose="00000500000000000000" pitchFamily="2" charset="0"/>
            </a:endParaRPr>
          </a:p>
        </p:txBody>
      </p:sp>
      <p:sp>
        <p:nvSpPr>
          <p:cNvPr id="973" name="Google Shape;973;g118f1ce6acc_2_2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52750" y="849313"/>
            <a:ext cx="4076700" cy="22939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6316828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2" name="Google Shape;1002;g118f1ce6acc_2_324:notes"/>
          <p:cNvSpPr txBox="1">
            <a:spLocks noGrp="1"/>
          </p:cNvSpPr>
          <p:nvPr>
            <p:ph type="body" idx="1"/>
          </p:nvPr>
        </p:nvSpPr>
        <p:spPr>
          <a:xfrm>
            <a:off x="998220" y="3269853"/>
            <a:ext cx="7985700" cy="2675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ontserrat" panose="00000500000000000000" pitchFamily="2" charset="0"/>
            </a:endParaRPr>
          </a:p>
        </p:txBody>
      </p:sp>
      <p:sp>
        <p:nvSpPr>
          <p:cNvPr id="1003" name="Google Shape;1003;g118f1ce6acc_2_3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52750" y="849313"/>
            <a:ext cx="4076700" cy="22939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758973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g119620d960c_11_523:notes"/>
          <p:cNvSpPr txBox="1">
            <a:spLocks noGrp="1"/>
          </p:cNvSpPr>
          <p:nvPr>
            <p:ph type="body" idx="1"/>
          </p:nvPr>
        </p:nvSpPr>
        <p:spPr>
          <a:xfrm>
            <a:off x="998220" y="3269853"/>
            <a:ext cx="7985700" cy="267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09" name="Google Shape;509;g119620d960c_11_5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52750" y="849313"/>
            <a:ext cx="4076700" cy="22939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8541744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" name="Google Shape;1116;g118f1ce6acc_2_435:notes"/>
          <p:cNvSpPr txBox="1">
            <a:spLocks noGrp="1"/>
          </p:cNvSpPr>
          <p:nvPr>
            <p:ph type="body" idx="1"/>
          </p:nvPr>
        </p:nvSpPr>
        <p:spPr>
          <a:xfrm>
            <a:off x="998220" y="3269853"/>
            <a:ext cx="7985700" cy="2675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ontserrat" panose="00000500000000000000" pitchFamily="2" charset="0"/>
            </a:endParaRPr>
          </a:p>
        </p:txBody>
      </p:sp>
      <p:sp>
        <p:nvSpPr>
          <p:cNvPr id="1117" name="Google Shape;1117;g118f1ce6acc_2_4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52750" y="849313"/>
            <a:ext cx="4076700" cy="22939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9473912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5" name="Google Shape;1145;g118f1ce6acc_2_463:notes"/>
          <p:cNvSpPr txBox="1">
            <a:spLocks noGrp="1"/>
          </p:cNvSpPr>
          <p:nvPr>
            <p:ph type="body" idx="1"/>
          </p:nvPr>
        </p:nvSpPr>
        <p:spPr>
          <a:xfrm>
            <a:off x="998220" y="3269853"/>
            <a:ext cx="7985700" cy="2675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ontserrat" panose="00000500000000000000" pitchFamily="2" charset="0"/>
            </a:endParaRPr>
          </a:p>
        </p:txBody>
      </p:sp>
      <p:sp>
        <p:nvSpPr>
          <p:cNvPr id="1146" name="Google Shape;1146;g118f1ce6acc_2_4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52750" y="849313"/>
            <a:ext cx="4076700" cy="22939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74079078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2" name="Google Shape;1002;g118f1ce6acc_2_324:notes"/>
          <p:cNvSpPr txBox="1">
            <a:spLocks noGrp="1"/>
          </p:cNvSpPr>
          <p:nvPr>
            <p:ph type="body" idx="1"/>
          </p:nvPr>
        </p:nvSpPr>
        <p:spPr>
          <a:xfrm>
            <a:off x="998220" y="3269853"/>
            <a:ext cx="7985700" cy="2675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ontserrat" panose="00000500000000000000" pitchFamily="2" charset="0"/>
            </a:endParaRPr>
          </a:p>
        </p:txBody>
      </p:sp>
      <p:sp>
        <p:nvSpPr>
          <p:cNvPr id="1003" name="Google Shape;1003;g118f1ce6acc_2_3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52750" y="849313"/>
            <a:ext cx="4076700" cy="22939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5714436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" name="Google Shape;1218;g118f1ce6acc_2_3609:notes"/>
          <p:cNvSpPr txBox="1">
            <a:spLocks noGrp="1"/>
          </p:cNvSpPr>
          <p:nvPr>
            <p:ph type="body" idx="1"/>
          </p:nvPr>
        </p:nvSpPr>
        <p:spPr>
          <a:xfrm>
            <a:off x="998220" y="3269853"/>
            <a:ext cx="7985700" cy="2675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9" name="Google Shape;1219;g118f1ce6acc_2_36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52750" y="849313"/>
            <a:ext cx="4076700" cy="22939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92161478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2" name="Google Shape;862;g118f1ce6acc_2_198:notes"/>
          <p:cNvSpPr txBox="1">
            <a:spLocks noGrp="1"/>
          </p:cNvSpPr>
          <p:nvPr>
            <p:ph type="body" idx="1"/>
          </p:nvPr>
        </p:nvSpPr>
        <p:spPr>
          <a:xfrm>
            <a:off x="998220" y="3269853"/>
            <a:ext cx="7985700" cy="2675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3" name="Google Shape;863;g118f1ce6acc_2_1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52750" y="849313"/>
            <a:ext cx="4076700" cy="22939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44214793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2" name="Google Shape;862;g118f1ce6acc_2_198:notes"/>
          <p:cNvSpPr txBox="1">
            <a:spLocks noGrp="1"/>
          </p:cNvSpPr>
          <p:nvPr>
            <p:ph type="body" idx="1"/>
          </p:nvPr>
        </p:nvSpPr>
        <p:spPr>
          <a:xfrm>
            <a:off x="998220" y="3269853"/>
            <a:ext cx="7985700" cy="2675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ontserrat" panose="00000500000000000000" pitchFamily="2" charset="0"/>
            </a:endParaRPr>
          </a:p>
        </p:txBody>
      </p:sp>
      <p:sp>
        <p:nvSpPr>
          <p:cNvPr id="863" name="Google Shape;863;g118f1ce6acc_2_1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52750" y="849313"/>
            <a:ext cx="4076700" cy="22939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64183167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>
              <a:latin typeface="Montserrat" panose="00000500000000000000" pitchFamily="2" charset="0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pt-BR" sz="12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95</a:t>
            </a:fld>
            <a:endParaRPr kumimoji="0" lang="pt-BR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ontserrat" panose="00000500000000000000" pitchFamily="2" charset="0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09805499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8" name="Google Shape;1598;p109:notes"/>
          <p:cNvSpPr txBox="1">
            <a:spLocks noGrp="1"/>
          </p:cNvSpPr>
          <p:nvPr>
            <p:ph type="body" idx="1"/>
          </p:nvPr>
        </p:nvSpPr>
        <p:spPr>
          <a:xfrm>
            <a:off x="998220" y="3269853"/>
            <a:ext cx="7985760" cy="267533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ontserrat" panose="00000500000000000000" pitchFamily="2" charset="0"/>
            </a:endParaRPr>
          </a:p>
        </p:txBody>
      </p:sp>
      <p:sp>
        <p:nvSpPr>
          <p:cNvPr id="1599" name="Google Shape;1599;p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52750" y="849313"/>
            <a:ext cx="4076700" cy="22939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15942998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8" name="Google Shape;1618;p110:notes"/>
          <p:cNvSpPr txBox="1">
            <a:spLocks noGrp="1"/>
          </p:cNvSpPr>
          <p:nvPr>
            <p:ph type="body" idx="1"/>
          </p:nvPr>
        </p:nvSpPr>
        <p:spPr>
          <a:xfrm>
            <a:off x="998220" y="3269853"/>
            <a:ext cx="7985760" cy="267533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ontserrat" panose="00000500000000000000" pitchFamily="2" charset="0"/>
            </a:endParaRPr>
          </a:p>
        </p:txBody>
      </p:sp>
      <p:sp>
        <p:nvSpPr>
          <p:cNvPr id="1619" name="Google Shape;1619;p1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52750" y="849313"/>
            <a:ext cx="4076700" cy="22939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72020417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6" name="Google Shape;1636;p111:notes"/>
          <p:cNvSpPr txBox="1">
            <a:spLocks noGrp="1"/>
          </p:cNvSpPr>
          <p:nvPr>
            <p:ph type="body" idx="1"/>
          </p:nvPr>
        </p:nvSpPr>
        <p:spPr>
          <a:xfrm>
            <a:off x="998220" y="3269853"/>
            <a:ext cx="7985760" cy="267533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Montserrat" panose="00000500000000000000" pitchFamily="2" charset="0"/>
            </a:endParaRPr>
          </a:p>
        </p:txBody>
      </p:sp>
      <p:sp>
        <p:nvSpPr>
          <p:cNvPr id="1637" name="Google Shape;1637;p1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52750" y="849313"/>
            <a:ext cx="4076700" cy="22939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321642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g119620d960c_11_523:notes"/>
          <p:cNvSpPr txBox="1">
            <a:spLocks noGrp="1"/>
          </p:cNvSpPr>
          <p:nvPr>
            <p:ph type="body" idx="1"/>
          </p:nvPr>
        </p:nvSpPr>
        <p:spPr>
          <a:xfrm>
            <a:off x="998220" y="3269853"/>
            <a:ext cx="7985700" cy="267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09" name="Google Shape;509;g119620d960c_11_5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52750" y="849313"/>
            <a:ext cx="4076700" cy="22939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4" name="Google Shape;1274;p95:notes"/>
          <p:cNvSpPr txBox="1">
            <a:spLocks noGrp="1"/>
          </p:cNvSpPr>
          <p:nvPr>
            <p:ph type="body" idx="1"/>
          </p:nvPr>
        </p:nvSpPr>
        <p:spPr>
          <a:xfrm>
            <a:off x="998220" y="3269853"/>
            <a:ext cx="7985760" cy="267533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5" name="Google Shape;1275;p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52750" y="849313"/>
            <a:ext cx="4076700" cy="22939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4" name="Google Shape;1314;p96:notes"/>
          <p:cNvSpPr txBox="1">
            <a:spLocks noGrp="1"/>
          </p:cNvSpPr>
          <p:nvPr>
            <p:ph type="body" idx="1"/>
          </p:nvPr>
        </p:nvSpPr>
        <p:spPr>
          <a:xfrm>
            <a:off x="998220" y="3269853"/>
            <a:ext cx="7985760" cy="267533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5" name="Google Shape;1315;p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52750" y="849313"/>
            <a:ext cx="4076700" cy="22939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4" name="Google Shape;1314;p96:notes"/>
          <p:cNvSpPr txBox="1">
            <a:spLocks noGrp="1"/>
          </p:cNvSpPr>
          <p:nvPr>
            <p:ph type="body" idx="1"/>
          </p:nvPr>
        </p:nvSpPr>
        <p:spPr>
          <a:xfrm>
            <a:off x="998220" y="3269853"/>
            <a:ext cx="7985760" cy="267533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5" name="Google Shape;1315;p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52750" y="849313"/>
            <a:ext cx="4076700" cy="22939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12612169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4" name="Google Shape;1334;p97:notes"/>
          <p:cNvSpPr txBox="1">
            <a:spLocks noGrp="1"/>
          </p:cNvSpPr>
          <p:nvPr>
            <p:ph type="body" idx="1"/>
          </p:nvPr>
        </p:nvSpPr>
        <p:spPr>
          <a:xfrm>
            <a:off x="998220" y="3269853"/>
            <a:ext cx="7985760" cy="267533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5" name="Google Shape;1335;p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52750" y="849313"/>
            <a:ext cx="4076700" cy="22939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4" name="Google Shape;1334;p97:notes"/>
          <p:cNvSpPr txBox="1">
            <a:spLocks noGrp="1"/>
          </p:cNvSpPr>
          <p:nvPr>
            <p:ph type="body" idx="1"/>
          </p:nvPr>
        </p:nvSpPr>
        <p:spPr>
          <a:xfrm>
            <a:off x="998220" y="3269853"/>
            <a:ext cx="7985760" cy="267533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5" name="Google Shape;1335;p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52750" y="849313"/>
            <a:ext cx="4076700" cy="22939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2062201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8" name="Google Shape;1358;p99:notes"/>
          <p:cNvSpPr txBox="1">
            <a:spLocks noGrp="1"/>
          </p:cNvSpPr>
          <p:nvPr>
            <p:ph type="body" idx="1"/>
          </p:nvPr>
        </p:nvSpPr>
        <p:spPr>
          <a:xfrm>
            <a:off x="998220" y="3269853"/>
            <a:ext cx="7985760" cy="267533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9" name="Google Shape;1359;p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52750" y="849313"/>
            <a:ext cx="4076700" cy="22939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1" name="Google Shape;1401;p100:notes"/>
          <p:cNvSpPr txBox="1">
            <a:spLocks noGrp="1"/>
          </p:cNvSpPr>
          <p:nvPr>
            <p:ph type="body" idx="1"/>
          </p:nvPr>
        </p:nvSpPr>
        <p:spPr>
          <a:xfrm>
            <a:off x="998220" y="3269853"/>
            <a:ext cx="7985760" cy="267533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2" name="Google Shape;1402;p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52750" y="849313"/>
            <a:ext cx="4076700" cy="22939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1" name="Google Shape;1401;p100:notes"/>
          <p:cNvSpPr txBox="1">
            <a:spLocks noGrp="1"/>
          </p:cNvSpPr>
          <p:nvPr>
            <p:ph type="body" idx="1"/>
          </p:nvPr>
        </p:nvSpPr>
        <p:spPr>
          <a:xfrm>
            <a:off x="998220" y="3269853"/>
            <a:ext cx="7985760" cy="267533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2" name="Google Shape;1402;p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52750" y="849313"/>
            <a:ext cx="4076700" cy="22939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96118568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1" name="Google Shape;1421;p101:notes"/>
          <p:cNvSpPr txBox="1">
            <a:spLocks noGrp="1"/>
          </p:cNvSpPr>
          <p:nvPr>
            <p:ph type="body" idx="1"/>
          </p:nvPr>
        </p:nvSpPr>
        <p:spPr>
          <a:xfrm>
            <a:off x="998220" y="3269853"/>
            <a:ext cx="7985760" cy="267533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2" name="Google Shape;1422;p1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52750" y="849313"/>
            <a:ext cx="4076700" cy="22939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1" name="Google Shape;1421;p101:notes"/>
          <p:cNvSpPr txBox="1">
            <a:spLocks noGrp="1"/>
          </p:cNvSpPr>
          <p:nvPr>
            <p:ph type="body" idx="1"/>
          </p:nvPr>
        </p:nvSpPr>
        <p:spPr>
          <a:xfrm>
            <a:off x="998220" y="3269853"/>
            <a:ext cx="7985760" cy="267533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2" name="Google Shape;1422;p1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52750" y="849313"/>
            <a:ext cx="4076700" cy="22939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217516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119620d960c_11_322:notes"/>
          <p:cNvSpPr txBox="1">
            <a:spLocks noGrp="1"/>
          </p:cNvSpPr>
          <p:nvPr>
            <p:ph type="body" idx="1"/>
          </p:nvPr>
        </p:nvSpPr>
        <p:spPr>
          <a:xfrm>
            <a:off x="998220" y="3269853"/>
            <a:ext cx="7985700" cy="267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39" name="Google Shape;339;g119620d960c_11_3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52750" y="849313"/>
            <a:ext cx="4076700" cy="22939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" name="Google Shape;1454;p10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55" name="Google Shape;1455;p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76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108339015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7" name="Google Shape;1517;p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76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18" name="Google Shape;1518;p10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pt-BR">
                <a:latin typeface="Calibri"/>
                <a:ea typeface="Calibri"/>
                <a:cs typeface="Calibri"/>
                <a:sym typeface="Calibri"/>
              </a:rPr>
              <a:t>O registro no PEC é mais lógico, caso seja um PEC integrado na unidade ou no município a informação de gestante constará na página de acompanhamento, e o Cirurgião dentista apenas deve registrar as ações e procedimentos realizados. Lembrando que a identificação, refere-se ao cadastro atualizado do cidadão no PEC.</a:t>
            </a:r>
            <a:endParaRPr/>
          </a:p>
        </p:txBody>
      </p:sp>
      <p:sp>
        <p:nvSpPr>
          <p:cNvPr id="1519" name="Google Shape;1519;p10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pt-BR" sz="1200">
                <a:solidFill>
                  <a:schemeClr val="dk1"/>
                </a:solidFill>
              </a:rPr>
              <a:t>153</a:t>
            </a:fld>
            <a:endParaRPr sz="120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2258821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160</a:t>
            </a:fld>
            <a:endParaRPr lang="pt-BR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58307906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1" name="Google Shape;1651;p87:notes"/>
          <p:cNvSpPr txBox="1">
            <a:spLocks noGrp="1"/>
          </p:cNvSpPr>
          <p:nvPr>
            <p:ph type="body" idx="1"/>
          </p:nvPr>
        </p:nvSpPr>
        <p:spPr>
          <a:xfrm>
            <a:off x="998220" y="3269853"/>
            <a:ext cx="7985760" cy="267533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2" name="Google Shape;1652;p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52750" y="849313"/>
            <a:ext cx="4076700" cy="22939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3" name="Google Shape;1663;g11435de9c11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52750" y="849313"/>
            <a:ext cx="4076700" cy="22939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4" name="Google Shape;1664;g11435de9c11_0_36:notes"/>
          <p:cNvSpPr txBox="1">
            <a:spLocks noGrp="1"/>
          </p:cNvSpPr>
          <p:nvPr>
            <p:ph type="body" idx="1"/>
          </p:nvPr>
        </p:nvSpPr>
        <p:spPr>
          <a:xfrm>
            <a:off x="998220" y="3269853"/>
            <a:ext cx="7985700" cy="2675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5" name="Google Shape;1665;g11435de9c11_0_36:notes"/>
          <p:cNvSpPr txBox="1">
            <a:spLocks noGrp="1"/>
          </p:cNvSpPr>
          <p:nvPr>
            <p:ph type="sldNum" idx="12"/>
          </p:nvPr>
        </p:nvSpPr>
        <p:spPr>
          <a:xfrm>
            <a:off x="5654270" y="6453596"/>
            <a:ext cx="4325700" cy="3408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pt-BR"/>
              <a:t>162</a:t>
            </a:fld>
            <a:endParaRPr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" name="Google Shape;1689;p22:notes"/>
          <p:cNvSpPr txBox="1">
            <a:spLocks noGrp="1"/>
          </p:cNvSpPr>
          <p:nvPr>
            <p:ph type="body" idx="1"/>
          </p:nvPr>
        </p:nvSpPr>
        <p:spPr>
          <a:xfrm>
            <a:off x="998220" y="3269853"/>
            <a:ext cx="7985760" cy="267533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0" name="Google Shape;1690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52750" y="849313"/>
            <a:ext cx="4076700" cy="22939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6" name="Google Shape;1766;g118f1ce6acc_2_22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52750" y="849313"/>
            <a:ext cx="4076700" cy="22939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67" name="Google Shape;1767;g118f1ce6acc_2_2270:notes"/>
          <p:cNvSpPr txBox="1">
            <a:spLocks noGrp="1"/>
          </p:cNvSpPr>
          <p:nvPr>
            <p:ph type="body" idx="1"/>
          </p:nvPr>
        </p:nvSpPr>
        <p:spPr>
          <a:xfrm>
            <a:off x="998220" y="3269853"/>
            <a:ext cx="7985700" cy="267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68" name="Google Shape;1768;g118f1ce6acc_2_2270:notes"/>
          <p:cNvSpPr txBox="1">
            <a:spLocks noGrp="1"/>
          </p:cNvSpPr>
          <p:nvPr>
            <p:ph type="sldNum" idx="12"/>
          </p:nvPr>
        </p:nvSpPr>
        <p:spPr>
          <a:xfrm>
            <a:off x="5654270" y="6453596"/>
            <a:ext cx="4325700" cy="34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pt-BR" sz="1200" b="0" i="0" u="none" strike="noStrike" cap="none">
                <a:solidFill>
                  <a:schemeClr val="dk1"/>
                </a:solidFill>
              </a:rPr>
              <a:t>164</a:t>
            </a:fld>
            <a:endParaRPr sz="1200" b="0" i="0" u="none" strike="noStrike" cap="none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6" name="Google Shape;1776;g118f1ce6acc_2_2279:notes"/>
          <p:cNvSpPr txBox="1">
            <a:spLocks noGrp="1"/>
          </p:cNvSpPr>
          <p:nvPr>
            <p:ph type="body" idx="1"/>
          </p:nvPr>
        </p:nvSpPr>
        <p:spPr>
          <a:xfrm>
            <a:off x="998220" y="3269853"/>
            <a:ext cx="7985700" cy="2675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7" name="Google Shape;1777;g118f1ce6acc_2_22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52750" y="849313"/>
            <a:ext cx="4076700" cy="22939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8" name="Google Shape;1788;g118f1ce6acc_2_2290:notes"/>
          <p:cNvSpPr txBox="1">
            <a:spLocks noGrp="1"/>
          </p:cNvSpPr>
          <p:nvPr>
            <p:ph type="body" idx="1"/>
          </p:nvPr>
        </p:nvSpPr>
        <p:spPr>
          <a:xfrm>
            <a:off x="998220" y="3269853"/>
            <a:ext cx="7985700" cy="2675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9" name="Google Shape;1789;g118f1ce6acc_2_22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52750" y="849313"/>
            <a:ext cx="4076700" cy="22939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5" name="Google Shape;1815;g118f1ce6acc_2_2326:notes"/>
          <p:cNvSpPr txBox="1">
            <a:spLocks noGrp="1"/>
          </p:cNvSpPr>
          <p:nvPr>
            <p:ph type="body" idx="1"/>
          </p:nvPr>
        </p:nvSpPr>
        <p:spPr>
          <a:xfrm>
            <a:off x="998220" y="3269853"/>
            <a:ext cx="7985700" cy="2675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6" name="Google Shape;1816;g118f1ce6acc_2_23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52750" y="849313"/>
            <a:ext cx="4076700" cy="22939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g119620d960c_11_332:notes"/>
          <p:cNvSpPr txBox="1">
            <a:spLocks noGrp="1"/>
          </p:cNvSpPr>
          <p:nvPr>
            <p:ph type="body" idx="1"/>
          </p:nvPr>
        </p:nvSpPr>
        <p:spPr>
          <a:xfrm>
            <a:off x="998220" y="3269853"/>
            <a:ext cx="7985700" cy="267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50" name="Google Shape;350;g119620d960c_11_3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52750" y="849313"/>
            <a:ext cx="4076700" cy="22939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" name="Google Shape;1218;g118f1ce6acc_2_3609:notes"/>
          <p:cNvSpPr txBox="1">
            <a:spLocks noGrp="1"/>
          </p:cNvSpPr>
          <p:nvPr>
            <p:ph type="body" idx="1"/>
          </p:nvPr>
        </p:nvSpPr>
        <p:spPr>
          <a:xfrm>
            <a:off x="998220" y="3269853"/>
            <a:ext cx="7985700" cy="2675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9" name="Google Shape;1219;g118f1ce6acc_2_36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52750" y="849313"/>
            <a:ext cx="4076700" cy="22939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89146653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6" name="Google Shape;1836;g118f1ce6acc_2_2346:notes"/>
          <p:cNvSpPr txBox="1">
            <a:spLocks noGrp="1"/>
          </p:cNvSpPr>
          <p:nvPr>
            <p:ph type="body" idx="1"/>
          </p:nvPr>
        </p:nvSpPr>
        <p:spPr>
          <a:xfrm>
            <a:off x="998220" y="3269853"/>
            <a:ext cx="7985700" cy="267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37" name="Google Shape;1837;g118f1ce6acc_2_23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52750" y="849313"/>
            <a:ext cx="4076700" cy="22939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g119620d960c_11_344:notes"/>
          <p:cNvSpPr txBox="1">
            <a:spLocks noGrp="1"/>
          </p:cNvSpPr>
          <p:nvPr>
            <p:ph type="body" idx="1"/>
          </p:nvPr>
        </p:nvSpPr>
        <p:spPr>
          <a:xfrm>
            <a:off x="998220" y="3269853"/>
            <a:ext cx="7985700" cy="267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63" name="Google Shape;363;g119620d960c_11_3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952750" y="849313"/>
            <a:ext cx="4076700" cy="229393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âmina Final">
  <p:cSld name="Lâmina Final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g118f1ce6acc_2_250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933823" y="3042737"/>
            <a:ext cx="4324351" cy="772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50;g118f1ce6acc_2_250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24723" y="4286250"/>
            <a:ext cx="4433452" cy="381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âmina tópicos com ícones">
  <p:cSld name="Lâmina tópicos com ícones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118f1ce6acc_2_3483"/>
          <p:cNvSpPr txBox="1">
            <a:spLocks noGrp="1"/>
          </p:cNvSpPr>
          <p:nvPr>
            <p:ph type="ctrTitle"/>
          </p:nvPr>
        </p:nvSpPr>
        <p:spPr>
          <a:xfrm>
            <a:off x="1190624" y="1092728"/>
            <a:ext cx="9628500" cy="96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4400"/>
              <a:buFont typeface="Montserrat"/>
              <a:buNone/>
              <a:defRPr sz="4400" b="1" i="0" u="none" strike="noStrike" cap="none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02" name="Google Shape;102;g118f1ce6acc_2_3483"/>
          <p:cNvSpPr txBox="1">
            <a:spLocks noGrp="1"/>
          </p:cNvSpPr>
          <p:nvPr>
            <p:ph type="sldNum" idx="12"/>
          </p:nvPr>
        </p:nvSpPr>
        <p:spPr>
          <a:xfrm>
            <a:off x="10819211" y="6296947"/>
            <a:ext cx="698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sp>
        <p:nvSpPr>
          <p:cNvPr id="103" name="Google Shape;103;g118f1ce6acc_2_3483"/>
          <p:cNvSpPr txBox="1">
            <a:spLocks noGrp="1"/>
          </p:cNvSpPr>
          <p:nvPr>
            <p:ph type="body" idx="1"/>
          </p:nvPr>
        </p:nvSpPr>
        <p:spPr>
          <a:xfrm>
            <a:off x="1190624" y="3767446"/>
            <a:ext cx="3886200" cy="6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04" name="Google Shape;104;g118f1ce6acc_2_3483"/>
          <p:cNvSpPr txBox="1">
            <a:spLocks noGrp="1"/>
          </p:cNvSpPr>
          <p:nvPr>
            <p:ph type="body" idx="2"/>
          </p:nvPr>
        </p:nvSpPr>
        <p:spPr>
          <a:xfrm>
            <a:off x="1190624" y="4558021"/>
            <a:ext cx="3886200" cy="89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05" name="Google Shape;105;g118f1ce6acc_2_3483"/>
          <p:cNvSpPr txBox="1">
            <a:spLocks noGrp="1"/>
          </p:cNvSpPr>
          <p:nvPr>
            <p:ph type="body" idx="3"/>
          </p:nvPr>
        </p:nvSpPr>
        <p:spPr>
          <a:xfrm>
            <a:off x="6933011" y="3767446"/>
            <a:ext cx="3886200" cy="66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06" name="Google Shape;106;g118f1ce6acc_2_3483"/>
          <p:cNvSpPr txBox="1">
            <a:spLocks noGrp="1"/>
          </p:cNvSpPr>
          <p:nvPr>
            <p:ph type="body" idx="4"/>
          </p:nvPr>
        </p:nvSpPr>
        <p:spPr>
          <a:xfrm>
            <a:off x="6933011" y="4558020"/>
            <a:ext cx="3886200" cy="89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âmina tópicos com imagens">
  <p:cSld name="Lâmina tópicos com imagens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118f1ce6acc_2_3490"/>
          <p:cNvSpPr txBox="1">
            <a:spLocks noGrp="1"/>
          </p:cNvSpPr>
          <p:nvPr>
            <p:ph type="ctrTitle"/>
          </p:nvPr>
        </p:nvSpPr>
        <p:spPr>
          <a:xfrm>
            <a:off x="1190624" y="1092728"/>
            <a:ext cx="9628500" cy="96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4400"/>
              <a:buFont typeface="Montserrat"/>
              <a:buNone/>
              <a:defRPr sz="4400" b="1" i="0" u="none" strike="noStrike" cap="none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09" name="Google Shape;109;g118f1ce6acc_2_3490"/>
          <p:cNvSpPr txBox="1">
            <a:spLocks noGrp="1"/>
          </p:cNvSpPr>
          <p:nvPr>
            <p:ph type="sldNum" idx="12"/>
          </p:nvPr>
        </p:nvSpPr>
        <p:spPr>
          <a:xfrm>
            <a:off x="10819211" y="6296947"/>
            <a:ext cx="698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sp>
        <p:nvSpPr>
          <p:cNvPr id="110" name="Google Shape;110;g118f1ce6acc_2_3490"/>
          <p:cNvSpPr txBox="1">
            <a:spLocks noGrp="1"/>
          </p:cNvSpPr>
          <p:nvPr>
            <p:ph type="body" idx="1"/>
          </p:nvPr>
        </p:nvSpPr>
        <p:spPr>
          <a:xfrm>
            <a:off x="1190624" y="3143556"/>
            <a:ext cx="3886200" cy="4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11" name="Google Shape;111;g118f1ce6acc_2_3490"/>
          <p:cNvSpPr txBox="1">
            <a:spLocks noGrp="1"/>
          </p:cNvSpPr>
          <p:nvPr>
            <p:ph type="body" idx="2"/>
          </p:nvPr>
        </p:nvSpPr>
        <p:spPr>
          <a:xfrm>
            <a:off x="1190624" y="5215246"/>
            <a:ext cx="3886200" cy="89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12" name="Google Shape;112;g118f1ce6acc_2_3490"/>
          <p:cNvSpPr>
            <a:spLocks noGrp="1"/>
          </p:cNvSpPr>
          <p:nvPr>
            <p:ph type="pic" idx="3"/>
          </p:nvPr>
        </p:nvSpPr>
        <p:spPr>
          <a:xfrm>
            <a:off x="1190624" y="3767138"/>
            <a:ext cx="3886200" cy="1238400"/>
          </a:xfrm>
          <a:prstGeom prst="rect">
            <a:avLst/>
          </a:prstGeom>
          <a:noFill/>
          <a:ln>
            <a:noFill/>
          </a:ln>
        </p:spPr>
      </p:sp>
      <p:sp>
        <p:nvSpPr>
          <p:cNvPr id="113" name="Google Shape;113;g118f1ce6acc_2_3490"/>
          <p:cNvSpPr txBox="1">
            <a:spLocks noGrp="1"/>
          </p:cNvSpPr>
          <p:nvPr>
            <p:ph type="body" idx="4"/>
          </p:nvPr>
        </p:nvSpPr>
        <p:spPr>
          <a:xfrm>
            <a:off x="6933010" y="3143556"/>
            <a:ext cx="3886200" cy="41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14" name="Google Shape;114;g118f1ce6acc_2_3490"/>
          <p:cNvSpPr txBox="1">
            <a:spLocks noGrp="1"/>
          </p:cNvSpPr>
          <p:nvPr>
            <p:ph type="body" idx="5"/>
          </p:nvPr>
        </p:nvSpPr>
        <p:spPr>
          <a:xfrm>
            <a:off x="6933010" y="5215246"/>
            <a:ext cx="3886200" cy="89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15" name="Google Shape;115;g118f1ce6acc_2_3490"/>
          <p:cNvSpPr>
            <a:spLocks noGrp="1"/>
          </p:cNvSpPr>
          <p:nvPr>
            <p:ph type="pic" idx="6"/>
          </p:nvPr>
        </p:nvSpPr>
        <p:spPr>
          <a:xfrm>
            <a:off x="6933010" y="3767138"/>
            <a:ext cx="3886200" cy="12384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âmina texto com gráfico direita">
  <p:cSld name="Lâmina texto com gráfico direita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118f1ce6acc_2_3499"/>
          <p:cNvSpPr txBox="1">
            <a:spLocks noGrp="1"/>
          </p:cNvSpPr>
          <p:nvPr>
            <p:ph type="sldNum" idx="12"/>
          </p:nvPr>
        </p:nvSpPr>
        <p:spPr>
          <a:xfrm>
            <a:off x="10819211" y="6296947"/>
            <a:ext cx="698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sp>
        <p:nvSpPr>
          <p:cNvPr id="118" name="Google Shape;118;g118f1ce6acc_2_3499"/>
          <p:cNvSpPr txBox="1">
            <a:spLocks noGrp="1"/>
          </p:cNvSpPr>
          <p:nvPr>
            <p:ph type="body" idx="1"/>
          </p:nvPr>
        </p:nvSpPr>
        <p:spPr>
          <a:xfrm>
            <a:off x="1000124" y="2457451"/>
            <a:ext cx="3886200" cy="112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3600"/>
              <a:buFont typeface="Arial"/>
              <a:buNone/>
              <a:defRPr sz="3600" b="1" i="0" u="none" strike="noStrike" cap="none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19" name="Google Shape;119;g118f1ce6acc_2_3499"/>
          <p:cNvSpPr txBox="1">
            <a:spLocks noGrp="1"/>
          </p:cNvSpPr>
          <p:nvPr>
            <p:ph type="body" idx="2"/>
          </p:nvPr>
        </p:nvSpPr>
        <p:spPr>
          <a:xfrm>
            <a:off x="1000124" y="3857625"/>
            <a:ext cx="3886200" cy="13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20" name="Google Shape;120;g118f1ce6acc_2_3499"/>
          <p:cNvSpPr>
            <a:spLocks noGrp="1"/>
          </p:cNvSpPr>
          <p:nvPr>
            <p:ph type="chart" idx="3"/>
          </p:nvPr>
        </p:nvSpPr>
        <p:spPr>
          <a:xfrm>
            <a:off x="5723336" y="1085850"/>
            <a:ext cx="5095800" cy="48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âmina ações com imagens">
  <p:cSld name="Lâmina ações com imagens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118f1ce6acc_2_3504"/>
          <p:cNvSpPr txBox="1">
            <a:spLocks noGrp="1"/>
          </p:cNvSpPr>
          <p:nvPr>
            <p:ph type="sldNum" idx="12"/>
          </p:nvPr>
        </p:nvSpPr>
        <p:spPr>
          <a:xfrm>
            <a:off x="10819211" y="6296947"/>
            <a:ext cx="698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sp>
        <p:nvSpPr>
          <p:cNvPr id="123" name="Google Shape;123;g118f1ce6acc_2_3504"/>
          <p:cNvSpPr txBox="1">
            <a:spLocks noGrp="1"/>
          </p:cNvSpPr>
          <p:nvPr>
            <p:ph type="body" idx="1"/>
          </p:nvPr>
        </p:nvSpPr>
        <p:spPr>
          <a:xfrm>
            <a:off x="7991475" y="1085850"/>
            <a:ext cx="2827800" cy="44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3600"/>
              <a:buFont typeface="Arial"/>
              <a:buNone/>
              <a:defRPr sz="3600" b="1" i="0" u="none" strike="noStrike" cap="none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24" name="Google Shape;124;g118f1ce6acc_2_3504"/>
          <p:cNvSpPr>
            <a:spLocks noGrp="1"/>
          </p:cNvSpPr>
          <p:nvPr>
            <p:ph type="pic" idx="2"/>
          </p:nvPr>
        </p:nvSpPr>
        <p:spPr>
          <a:xfrm>
            <a:off x="1276350" y="0"/>
            <a:ext cx="2105100" cy="4191000"/>
          </a:xfrm>
          <a:prstGeom prst="rect">
            <a:avLst/>
          </a:prstGeom>
          <a:noFill/>
          <a:ln>
            <a:noFill/>
          </a:ln>
        </p:spPr>
      </p:sp>
      <p:sp>
        <p:nvSpPr>
          <p:cNvPr id="125" name="Google Shape;125;g118f1ce6acc_2_3504"/>
          <p:cNvSpPr txBox="1">
            <a:spLocks noGrp="1"/>
          </p:cNvSpPr>
          <p:nvPr>
            <p:ph type="body" idx="3"/>
          </p:nvPr>
        </p:nvSpPr>
        <p:spPr>
          <a:xfrm>
            <a:off x="1360706" y="4466196"/>
            <a:ext cx="1857300" cy="6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26" name="Google Shape;126;g118f1ce6acc_2_3504"/>
          <p:cNvSpPr txBox="1">
            <a:spLocks noGrp="1"/>
          </p:cNvSpPr>
          <p:nvPr>
            <p:ph type="body" idx="4"/>
          </p:nvPr>
        </p:nvSpPr>
        <p:spPr>
          <a:xfrm>
            <a:off x="1360706" y="5256771"/>
            <a:ext cx="1857300" cy="89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27" name="Google Shape;127;g118f1ce6acc_2_3504"/>
          <p:cNvSpPr txBox="1">
            <a:spLocks noGrp="1"/>
          </p:cNvSpPr>
          <p:nvPr>
            <p:ph type="body" idx="5"/>
          </p:nvPr>
        </p:nvSpPr>
        <p:spPr>
          <a:xfrm>
            <a:off x="3500438" y="4466196"/>
            <a:ext cx="1857300" cy="6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28" name="Google Shape;128;g118f1ce6acc_2_3504"/>
          <p:cNvSpPr txBox="1">
            <a:spLocks noGrp="1"/>
          </p:cNvSpPr>
          <p:nvPr>
            <p:ph type="body" idx="6"/>
          </p:nvPr>
        </p:nvSpPr>
        <p:spPr>
          <a:xfrm>
            <a:off x="3500438" y="5256771"/>
            <a:ext cx="1857300" cy="89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29" name="Google Shape;129;g118f1ce6acc_2_3504"/>
          <p:cNvSpPr txBox="1">
            <a:spLocks noGrp="1"/>
          </p:cNvSpPr>
          <p:nvPr>
            <p:ph type="body" idx="7"/>
          </p:nvPr>
        </p:nvSpPr>
        <p:spPr>
          <a:xfrm>
            <a:off x="5638800" y="4466196"/>
            <a:ext cx="1857300" cy="6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30" name="Google Shape;130;g118f1ce6acc_2_3504"/>
          <p:cNvSpPr txBox="1">
            <a:spLocks noGrp="1"/>
          </p:cNvSpPr>
          <p:nvPr>
            <p:ph type="body" idx="8"/>
          </p:nvPr>
        </p:nvSpPr>
        <p:spPr>
          <a:xfrm>
            <a:off x="5638800" y="5256771"/>
            <a:ext cx="1857300" cy="89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31" name="Google Shape;131;g118f1ce6acc_2_3504"/>
          <p:cNvSpPr>
            <a:spLocks noGrp="1"/>
          </p:cNvSpPr>
          <p:nvPr>
            <p:ph type="pic" idx="9"/>
          </p:nvPr>
        </p:nvSpPr>
        <p:spPr>
          <a:xfrm>
            <a:off x="3381375" y="0"/>
            <a:ext cx="2105100" cy="4191000"/>
          </a:xfrm>
          <a:prstGeom prst="rect">
            <a:avLst/>
          </a:prstGeom>
          <a:noFill/>
          <a:ln>
            <a:noFill/>
          </a:ln>
        </p:spPr>
      </p:sp>
      <p:sp>
        <p:nvSpPr>
          <p:cNvPr id="132" name="Google Shape;132;g118f1ce6acc_2_3504"/>
          <p:cNvSpPr>
            <a:spLocks noGrp="1"/>
          </p:cNvSpPr>
          <p:nvPr>
            <p:ph type="pic" idx="13"/>
          </p:nvPr>
        </p:nvSpPr>
        <p:spPr>
          <a:xfrm>
            <a:off x="5486400" y="0"/>
            <a:ext cx="2105100" cy="4191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âmina ações sem imagem">
  <p:cSld name="Lâmina ações sem imagem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118f1ce6acc_2_3516"/>
          <p:cNvSpPr txBox="1">
            <a:spLocks noGrp="1"/>
          </p:cNvSpPr>
          <p:nvPr>
            <p:ph type="sldNum" idx="12"/>
          </p:nvPr>
        </p:nvSpPr>
        <p:spPr>
          <a:xfrm>
            <a:off x="10819211" y="6296947"/>
            <a:ext cx="698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sp>
        <p:nvSpPr>
          <p:cNvPr id="135" name="Google Shape;135;g118f1ce6acc_2_3516"/>
          <p:cNvSpPr txBox="1">
            <a:spLocks noGrp="1"/>
          </p:cNvSpPr>
          <p:nvPr>
            <p:ph type="body" idx="1"/>
          </p:nvPr>
        </p:nvSpPr>
        <p:spPr>
          <a:xfrm>
            <a:off x="1000124" y="1085850"/>
            <a:ext cx="3886200" cy="48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3600"/>
              <a:buFont typeface="Arial"/>
              <a:buNone/>
              <a:defRPr sz="3600" b="1" i="0" u="none" strike="noStrike" cap="none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36" name="Google Shape;136;g118f1ce6acc_2_3516"/>
          <p:cNvSpPr txBox="1">
            <a:spLocks noGrp="1"/>
          </p:cNvSpPr>
          <p:nvPr>
            <p:ph type="body" idx="2"/>
          </p:nvPr>
        </p:nvSpPr>
        <p:spPr>
          <a:xfrm>
            <a:off x="5723336" y="1085850"/>
            <a:ext cx="5095800" cy="3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37" name="Google Shape;137;g118f1ce6acc_2_3516"/>
          <p:cNvSpPr txBox="1">
            <a:spLocks noGrp="1"/>
          </p:cNvSpPr>
          <p:nvPr>
            <p:ph type="body" idx="3"/>
          </p:nvPr>
        </p:nvSpPr>
        <p:spPr>
          <a:xfrm>
            <a:off x="5723336" y="1612805"/>
            <a:ext cx="5095800" cy="5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38" name="Google Shape;138;g118f1ce6acc_2_3516"/>
          <p:cNvSpPr txBox="1">
            <a:spLocks noGrp="1"/>
          </p:cNvSpPr>
          <p:nvPr>
            <p:ph type="body" idx="4"/>
          </p:nvPr>
        </p:nvSpPr>
        <p:spPr>
          <a:xfrm>
            <a:off x="5723336" y="4847655"/>
            <a:ext cx="5095800" cy="3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39" name="Google Shape;139;g118f1ce6acc_2_3516"/>
          <p:cNvSpPr txBox="1">
            <a:spLocks noGrp="1"/>
          </p:cNvSpPr>
          <p:nvPr>
            <p:ph type="body" idx="5"/>
          </p:nvPr>
        </p:nvSpPr>
        <p:spPr>
          <a:xfrm>
            <a:off x="5723336" y="5374609"/>
            <a:ext cx="5095800" cy="5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40" name="Google Shape;140;g118f1ce6acc_2_3516"/>
          <p:cNvSpPr txBox="1">
            <a:spLocks noGrp="1"/>
          </p:cNvSpPr>
          <p:nvPr>
            <p:ph type="body" idx="6"/>
          </p:nvPr>
        </p:nvSpPr>
        <p:spPr>
          <a:xfrm>
            <a:off x="5723336" y="3593720"/>
            <a:ext cx="5095800" cy="3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41" name="Google Shape;141;g118f1ce6acc_2_3516"/>
          <p:cNvSpPr txBox="1">
            <a:spLocks noGrp="1"/>
          </p:cNvSpPr>
          <p:nvPr>
            <p:ph type="body" idx="7"/>
          </p:nvPr>
        </p:nvSpPr>
        <p:spPr>
          <a:xfrm>
            <a:off x="5723336" y="4120675"/>
            <a:ext cx="5095800" cy="5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42" name="Google Shape;142;g118f1ce6acc_2_3516"/>
          <p:cNvSpPr txBox="1">
            <a:spLocks noGrp="1"/>
          </p:cNvSpPr>
          <p:nvPr>
            <p:ph type="body" idx="8"/>
          </p:nvPr>
        </p:nvSpPr>
        <p:spPr>
          <a:xfrm>
            <a:off x="5723336" y="2339785"/>
            <a:ext cx="5095800" cy="3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43" name="Google Shape;143;g118f1ce6acc_2_3516"/>
          <p:cNvSpPr txBox="1">
            <a:spLocks noGrp="1"/>
          </p:cNvSpPr>
          <p:nvPr>
            <p:ph type="body" idx="9"/>
          </p:nvPr>
        </p:nvSpPr>
        <p:spPr>
          <a:xfrm>
            <a:off x="5723336" y="2866740"/>
            <a:ext cx="5095800" cy="5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âmina tópicos com ícones à direita">
  <p:cSld name="Lâmina tópicos com ícones à direita"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118f1ce6acc_2_3527"/>
          <p:cNvSpPr txBox="1">
            <a:spLocks noGrp="1"/>
          </p:cNvSpPr>
          <p:nvPr>
            <p:ph type="ctrTitle"/>
          </p:nvPr>
        </p:nvSpPr>
        <p:spPr>
          <a:xfrm>
            <a:off x="1190625" y="797453"/>
            <a:ext cx="8715300" cy="69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4400"/>
              <a:buFont typeface="Montserrat"/>
              <a:buNone/>
              <a:defRPr sz="4400" b="1" i="0" u="none" strike="noStrike" cap="none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46" name="Google Shape;146;g118f1ce6acc_2_3527"/>
          <p:cNvSpPr txBox="1">
            <a:spLocks noGrp="1"/>
          </p:cNvSpPr>
          <p:nvPr>
            <p:ph type="sldNum" idx="12"/>
          </p:nvPr>
        </p:nvSpPr>
        <p:spPr>
          <a:xfrm>
            <a:off x="10819211" y="6296947"/>
            <a:ext cx="698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sp>
        <p:nvSpPr>
          <p:cNvPr id="147" name="Google Shape;147;g118f1ce6acc_2_3527"/>
          <p:cNvSpPr txBox="1">
            <a:spLocks noGrp="1"/>
          </p:cNvSpPr>
          <p:nvPr>
            <p:ph type="body" idx="1"/>
          </p:nvPr>
        </p:nvSpPr>
        <p:spPr>
          <a:xfrm>
            <a:off x="1190625" y="2653021"/>
            <a:ext cx="3886200" cy="41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48" name="Google Shape;148;g118f1ce6acc_2_3527"/>
          <p:cNvSpPr txBox="1">
            <a:spLocks noGrp="1"/>
          </p:cNvSpPr>
          <p:nvPr>
            <p:ph type="body" idx="2"/>
          </p:nvPr>
        </p:nvSpPr>
        <p:spPr>
          <a:xfrm>
            <a:off x="1190625" y="3248490"/>
            <a:ext cx="3886200" cy="89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49" name="Google Shape;149;g118f1ce6acc_2_3527"/>
          <p:cNvSpPr txBox="1">
            <a:spLocks noGrp="1"/>
          </p:cNvSpPr>
          <p:nvPr>
            <p:ph type="body" idx="3"/>
          </p:nvPr>
        </p:nvSpPr>
        <p:spPr>
          <a:xfrm>
            <a:off x="1190625" y="4462771"/>
            <a:ext cx="3886200" cy="41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50" name="Google Shape;150;g118f1ce6acc_2_3527"/>
          <p:cNvSpPr txBox="1">
            <a:spLocks noGrp="1"/>
          </p:cNvSpPr>
          <p:nvPr>
            <p:ph type="body" idx="4"/>
          </p:nvPr>
        </p:nvSpPr>
        <p:spPr>
          <a:xfrm>
            <a:off x="1190625" y="5058240"/>
            <a:ext cx="3886200" cy="89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51" name="Google Shape;151;g118f1ce6acc_2_3527"/>
          <p:cNvSpPr txBox="1">
            <a:spLocks noGrp="1"/>
          </p:cNvSpPr>
          <p:nvPr>
            <p:ph type="body" idx="5"/>
          </p:nvPr>
        </p:nvSpPr>
        <p:spPr>
          <a:xfrm>
            <a:off x="6019801" y="2653021"/>
            <a:ext cx="3886200" cy="41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52" name="Google Shape;152;g118f1ce6acc_2_3527"/>
          <p:cNvSpPr txBox="1">
            <a:spLocks noGrp="1"/>
          </p:cNvSpPr>
          <p:nvPr>
            <p:ph type="body" idx="6"/>
          </p:nvPr>
        </p:nvSpPr>
        <p:spPr>
          <a:xfrm>
            <a:off x="6019801" y="3248490"/>
            <a:ext cx="3886200" cy="89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53" name="Google Shape;153;g118f1ce6acc_2_3527"/>
          <p:cNvSpPr txBox="1">
            <a:spLocks noGrp="1"/>
          </p:cNvSpPr>
          <p:nvPr>
            <p:ph type="body" idx="7"/>
          </p:nvPr>
        </p:nvSpPr>
        <p:spPr>
          <a:xfrm>
            <a:off x="6019801" y="4462771"/>
            <a:ext cx="3886200" cy="41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54" name="Google Shape;154;g118f1ce6acc_2_3527"/>
          <p:cNvSpPr txBox="1">
            <a:spLocks noGrp="1"/>
          </p:cNvSpPr>
          <p:nvPr>
            <p:ph type="body" idx="8"/>
          </p:nvPr>
        </p:nvSpPr>
        <p:spPr>
          <a:xfrm>
            <a:off x="6019801" y="5058240"/>
            <a:ext cx="3886200" cy="89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âmina foto com legenda">
  <p:cSld name="Lâmina foto com legenda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118f1ce6acc_2_3538"/>
          <p:cNvSpPr txBox="1">
            <a:spLocks noGrp="1"/>
          </p:cNvSpPr>
          <p:nvPr>
            <p:ph type="sldNum" idx="12"/>
          </p:nvPr>
        </p:nvSpPr>
        <p:spPr>
          <a:xfrm>
            <a:off x="10819211" y="6296947"/>
            <a:ext cx="698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sp>
        <p:nvSpPr>
          <p:cNvPr id="157" name="Google Shape;157;g118f1ce6acc_2_3538"/>
          <p:cNvSpPr>
            <a:spLocks noGrp="1"/>
          </p:cNvSpPr>
          <p:nvPr>
            <p:ph type="pic" idx="2"/>
          </p:nvPr>
        </p:nvSpPr>
        <p:spPr>
          <a:xfrm>
            <a:off x="0" y="971550"/>
            <a:ext cx="12192000" cy="4600500"/>
          </a:xfrm>
          <a:prstGeom prst="rect">
            <a:avLst/>
          </a:prstGeom>
          <a:noFill/>
          <a:ln>
            <a:noFill/>
          </a:ln>
        </p:spPr>
      </p:sp>
      <p:sp>
        <p:nvSpPr>
          <p:cNvPr id="158" name="Google Shape;158;g118f1ce6acc_2_3538"/>
          <p:cNvSpPr txBox="1">
            <a:spLocks noGrp="1"/>
          </p:cNvSpPr>
          <p:nvPr>
            <p:ph type="body" idx="1"/>
          </p:nvPr>
        </p:nvSpPr>
        <p:spPr>
          <a:xfrm>
            <a:off x="3567113" y="5667840"/>
            <a:ext cx="5057700" cy="62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âmina fotos com texto de apoio">
  <p:cSld name="Lâmina fotos com texto de apoio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118f1ce6acc_2_3542"/>
          <p:cNvSpPr txBox="1">
            <a:spLocks noGrp="1"/>
          </p:cNvSpPr>
          <p:nvPr>
            <p:ph type="sldNum" idx="12"/>
          </p:nvPr>
        </p:nvSpPr>
        <p:spPr>
          <a:xfrm>
            <a:off x="10819211" y="6296947"/>
            <a:ext cx="698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sp>
        <p:nvSpPr>
          <p:cNvPr id="161" name="Google Shape;161;g118f1ce6acc_2_3542"/>
          <p:cNvSpPr txBox="1">
            <a:spLocks noGrp="1"/>
          </p:cNvSpPr>
          <p:nvPr>
            <p:ph type="body" idx="1"/>
          </p:nvPr>
        </p:nvSpPr>
        <p:spPr>
          <a:xfrm>
            <a:off x="1000124" y="3857624"/>
            <a:ext cx="2943300" cy="204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62" name="Google Shape;162;g118f1ce6acc_2_3542"/>
          <p:cNvSpPr>
            <a:spLocks noGrp="1"/>
          </p:cNvSpPr>
          <p:nvPr>
            <p:ph type="pic" idx="2"/>
          </p:nvPr>
        </p:nvSpPr>
        <p:spPr>
          <a:xfrm>
            <a:off x="8143875" y="0"/>
            <a:ext cx="375300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163" name="Google Shape;163;g118f1ce6acc_2_3542"/>
          <p:cNvSpPr>
            <a:spLocks noGrp="1"/>
          </p:cNvSpPr>
          <p:nvPr>
            <p:ph type="pic" idx="3"/>
          </p:nvPr>
        </p:nvSpPr>
        <p:spPr>
          <a:xfrm>
            <a:off x="4391025" y="0"/>
            <a:ext cx="3753000" cy="6858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âmina tópicos com ícones 2">
  <p:cSld name="Lâmina tópicos com ícones 2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118f1ce6acc_2_3547"/>
          <p:cNvSpPr txBox="1">
            <a:spLocks noGrp="1"/>
          </p:cNvSpPr>
          <p:nvPr>
            <p:ph type="ctrTitle"/>
          </p:nvPr>
        </p:nvSpPr>
        <p:spPr>
          <a:xfrm>
            <a:off x="1190624" y="1092728"/>
            <a:ext cx="9628500" cy="64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4400"/>
              <a:buFont typeface="Montserrat"/>
              <a:buNone/>
              <a:defRPr sz="4400" b="1" i="0" u="none" strike="noStrike" cap="none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66" name="Google Shape;166;g118f1ce6acc_2_3547"/>
          <p:cNvSpPr txBox="1">
            <a:spLocks noGrp="1"/>
          </p:cNvSpPr>
          <p:nvPr>
            <p:ph type="sldNum" idx="12"/>
          </p:nvPr>
        </p:nvSpPr>
        <p:spPr>
          <a:xfrm>
            <a:off x="10819211" y="6296947"/>
            <a:ext cx="698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sp>
        <p:nvSpPr>
          <p:cNvPr id="167" name="Google Shape;167;g118f1ce6acc_2_3547"/>
          <p:cNvSpPr txBox="1">
            <a:spLocks noGrp="1"/>
          </p:cNvSpPr>
          <p:nvPr>
            <p:ph type="body" idx="1"/>
          </p:nvPr>
        </p:nvSpPr>
        <p:spPr>
          <a:xfrm>
            <a:off x="1654660" y="3767446"/>
            <a:ext cx="3238500" cy="38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68" name="Google Shape;168;g118f1ce6acc_2_3547"/>
          <p:cNvSpPr txBox="1">
            <a:spLocks noGrp="1"/>
          </p:cNvSpPr>
          <p:nvPr>
            <p:ph type="body" idx="2"/>
          </p:nvPr>
        </p:nvSpPr>
        <p:spPr>
          <a:xfrm>
            <a:off x="1654659" y="4291320"/>
            <a:ext cx="3238500" cy="89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69" name="Google Shape;169;g118f1ce6acc_2_3547"/>
          <p:cNvSpPr txBox="1">
            <a:spLocks noGrp="1"/>
          </p:cNvSpPr>
          <p:nvPr>
            <p:ph type="body" idx="3"/>
          </p:nvPr>
        </p:nvSpPr>
        <p:spPr>
          <a:xfrm>
            <a:off x="6988660" y="3767446"/>
            <a:ext cx="3238500" cy="38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70" name="Google Shape;170;g118f1ce6acc_2_3547"/>
          <p:cNvSpPr txBox="1">
            <a:spLocks noGrp="1"/>
          </p:cNvSpPr>
          <p:nvPr>
            <p:ph type="body" idx="4"/>
          </p:nvPr>
        </p:nvSpPr>
        <p:spPr>
          <a:xfrm>
            <a:off x="6988659" y="4291320"/>
            <a:ext cx="3238500" cy="89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âmina gráfico de progresso">
  <p:cSld name="Lâmina gráfico de progresso"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118f1ce6acc_2_3554"/>
          <p:cNvSpPr txBox="1">
            <a:spLocks noGrp="1"/>
          </p:cNvSpPr>
          <p:nvPr>
            <p:ph type="ctrTitle"/>
          </p:nvPr>
        </p:nvSpPr>
        <p:spPr>
          <a:xfrm>
            <a:off x="1190624" y="1092728"/>
            <a:ext cx="9628500" cy="64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4400"/>
              <a:buFont typeface="Montserrat"/>
              <a:buNone/>
              <a:defRPr sz="4400" b="1" i="0" u="none" strike="noStrike" cap="none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73" name="Google Shape;173;g118f1ce6acc_2_3554"/>
          <p:cNvSpPr txBox="1">
            <a:spLocks noGrp="1"/>
          </p:cNvSpPr>
          <p:nvPr>
            <p:ph type="sldNum" idx="12"/>
          </p:nvPr>
        </p:nvSpPr>
        <p:spPr>
          <a:xfrm>
            <a:off x="10819211" y="6296947"/>
            <a:ext cx="698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sp>
        <p:nvSpPr>
          <p:cNvPr id="174" name="Google Shape;174;g118f1ce6acc_2_3554"/>
          <p:cNvSpPr txBox="1">
            <a:spLocks noGrp="1"/>
          </p:cNvSpPr>
          <p:nvPr>
            <p:ph type="body" idx="1"/>
          </p:nvPr>
        </p:nvSpPr>
        <p:spPr>
          <a:xfrm>
            <a:off x="1190624" y="2803499"/>
            <a:ext cx="2871900" cy="2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75" name="Google Shape;175;g118f1ce6acc_2_3554"/>
          <p:cNvSpPr txBox="1">
            <a:spLocks noGrp="1"/>
          </p:cNvSpPr>
          <p:nvPr>
            <p:ph type="body" idx="2"/>
          </p:nvPr>
        </p:nvSpPr>
        <p:spPr>
          <a:xfrm>
            <a:off x="1877460" y="4205902"/>
            <a:ext cx="1498200" cy="38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76" name="Google Shape;176;g118f1ce6acc_2_3554"/>
          <p:cNvSpPr txBox="1">
            <a:spLocks noGrp="1"/>
          </p:cNvSpPr>
          <p:nvPr>
            <p:ph type="body" idx="3"/>
          </p:nvPr>
        </p:nvSpPr>
        <p:spPr>
          <a:xfrm>
            <a:off x="7947425" y="2803499"/>
            <a:ext cx="2871900" cy="2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77" name="Google Shape;177;g118f1ce6acc_2_3554"/>
          <p:cNvSpPr txBox="1">
            <a:spLocks noGrp="1"/>
          </p:cNvSpPr>
          <p:nvPr>
            <p:ph type="body" idx="4"/>
          </p:nvPr>
        </p:nvSpPr>
        <p:spPr>
          <a:xfrm>
            <a:off x="8634261" y="4205902"/>
            <a:ext cx="1498200" cy="38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78" name="Google Shape;178;g118f1ce6acc_2_3554"/>
          <p:cNvSpPr txBox="1">
            <a:spLocks noGrp="1"/>
          </p:cNvSpPr>
          <p:nvPr>
            <p:ph type="body" idx="5"/>
          </p:nvPr>
        </p:nvSpPr>
        <p:spPr>
          <a:xfrm>
            <a:off x="4565888" y="2803499"/>
            <a:ext cx="2871900" cy="2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79" name="Google Shape;179;g118f1ce6acc_2_3554"/>
          <p:cNvSpPr txBox="1">
            <a:spLocks noGrp="1"/>
          </p:cNvSpPr>
          <p:nvPr>
            <p:ph type="body" idx="6"/>
          </p:nvPr>
        </p:nvSpPr>
        <p:spPr>
          <a:xfrm>
            <a:off x="5252724" y="4205902"/>
            <a:ext cx="1498200" cy="38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80" name="Google Shape;180;g118f1ce6acc_2_3554"/>
          <p:cNvSpPr txBox="1">
            <a:spLocks noGrp="1"/>
          </p:cNvSpPr>
          <p:nvPr>
            <p:ph type="body" idx="7"/>
          </p:nvPr>
        </p:nvSpPr>
        <p:spPr>
          <a:xfrm>
            <a:off x="2619375" y="5222209"/>
            <a:ext cx="6858000" cy="71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âmina texto com gráfico esquerda">
  <p:cSld name="Lâmina texto com gráfico esquerda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118f1ce6acc_2_3438"/>
          <p:cNvSpPr txBox="1">
            <a:spLocks noGrp="1"/>
          </p:cNvSpPr>
          <p:nvPr>
            <p:ph type="sldNum" idx="12"/>
          </p:nvPr>
        </p:nvSpPr>
        <p:spPr>
          <a:xfrm>
            <a:off x="10819211" y="6296947"/>
            <a:ext cx="698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sp>
        <p:nvSpPr>
          <p:cNvPr id="57" name="Google Shape;57;g118f1ce6acc_2_3438"/>
          <p:cNvSpPr txBox="1">
            <a:spLocks noGrp="1"/>
          </p:cNvSpPr>
          <p:nvPr>
            <p:ph type="body" idx="1"/>
          </p:nvPr>
        </p:nvSpPr>
        <p:spPr>
          <a:xfrm>
            <a:off x="6933011" y="1085850"/>
            <a:ext cx="3886200" cy="12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3600"/>
              <a:buFont typeface="Arial"/>
              <a:buNone/>
              <a:defRPr sz="3600" b="1" i="0" u="none" strike="noStrike" cap="none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58" name="Google Shape;58;g118f1ce6acc_2_3438"/>
          <p:cNvSpPr txBox="1">
            <a:spLocks noGrp="1"/>
          </p:cNvSpPr>
          <p:nvPr>
            <p:ph type="body" idx="2"/>
          </p:nvPr>
        </p:nvSpPr>
        <p:spPr>
          <a:xfrm>
            <a:off x="6933011" y="2619375"/>
            <a:ext cx="3886200" cy="327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59" name="Google Shape;59;g118f1ce6acc_2_3438"/>
          <p:cNvSpPr>
            <a:spLocks noGrp="1"/>
          </p:cNvSpPr>
          <p:nvPr>
            <p:ph type="chart" idx="3"/>
          </p:nvPr>
        </p:nvSpPr>
        <p:spPr>
          <a:xfrm>
            <a:off x="1000124" y="1085850"/>
            <a:ext cx="5095800" cy="48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âmina de Título">
  <p:cSld name="1_Lâmina de Título"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119620d960c_11_896"/>
          <p:cNvSpPr txBox="1">
            <a:spLocks noGrp="1"/>
          </p:cNvSpPr>
          <p:nvPr>
            <p:ph type="ctrTitle"/>
          </p:nvPr>
        </p:nvSpPr>
        <p:spPr>
          <a:xfrm>
            <a:off x="646837" y="2551837"/>
            <a:ext cx="10898400" cy="17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0"/>
              <a:buFont typeface="Arial"/>
              <a:buNone/>
              <a:defRPr sz="6000" b="1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21" name="Google Shape;221;g119620d960c_11_896"/>
          <p:cNvSpPr txBox="1">
            <a:spLocks noGrp="1"/>
          </p:cNvSpPr>
          <p:nvPr>
            <p:ph type="sldNum" idx="12"/>
          </p:nvPr>
        </p:nvSpPr>
        <p:spPr>
          <a:xfrm>
            <a:off x="10819211" y="6296947"/>
            <a:ext cx="698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742509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7094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38744-AA9C-49B9-B05D-B5AE700D8679}" type="datetimeFigureOut">
              <a:rPr lang="pt-BR" smtClean="0"/>
              <a:t>10/05/2022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84AC5-0F6D-491D-88C2-FB9FCC9369B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450953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Lâmina texto com gráfico esquer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D3949-D325-4C02-B6F3-CA7E3C2E1BD9}" type="slidenum">
              <a:rPr lang="pt-BR" smtClean="0"/>
              <a:t>‹nº›</a:t>
            </a:fld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quarter" idx="14" hasCustomPrompt="1"/>
          </p:nvPr>
        </p:nvSpPr>
        <p:spPr>
          <a:xfrm>
            <a:off x="6933011" y="1085850"/>
            <a:ext cx="3886200" cy="12858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/>
              <a:t>Título</a:t>
            </a:r>
          </a:p>
        </p:txBody>
      </p:sp>
      <p:sp>
        <p:nvSpPr>
          <p:cNvPr id="14" name="Espaço Reservado para Texto 3"/>
          <p:cNvSpPr>
            <a:spLocks noGrp="1"/>
          </p:cNvSpPr>
          <p:nvPr>
            <p:ph type="body" sz="quarter" idx="16" hasCustomPrompt="1"/>
          </p:nvPr>
        </p:nvSpPr>
        <p:spPr>
          <a:xfrm>
            <a:off x="6933011" y="2619375"/>
            <a:ext cx="3886200" cy="327910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/>
              <a:t>Texto de apoio</a:t>
            </a:r>
          </a:p>
        </p:txBody>
      </p:sp>
      <p:sp>
        <p:nvSpPr>
          <p:cNvPr id="5" name="Espaço Reservado para Gráfico 4"/>
          <p:cNvSpPr>
            <a:spLocks noGrp="1"/>
          </p:cNvSpPr>
          <p:nvPr>
            <p:ph type="chart" sz="quarter" idx="17"/>
          </p:nvPr>
        </p:nvSpPr>
        <p:spPr>
          <a:xfrm>
            <a:off x="1000124" y="1085850"/>
            <a:ext cx="5095875" cy="4812634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25195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Lâmina aspa com 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D3949-D325-4C02-B6F3-CA7E3C2E1BD9}" type="slidenum">
              <a:rPr lang="pt-BR" smtClean="0"/>
              <a:t>‹nº›</a:t>
            </a:fld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quarter" idx="14" hasCustomPrompt="1"/>
          </p:nvPr>
        </p:nvSpPr>
        <p:spPr>
          <a:xfrm>
            <a:off x="1276350" y="1085850"/>
            <a:ext cx="9639301" cy="40767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bg2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/>
              <a:t>Aspas</a:t>
            </a:r>
          </a:p>
        </p:txBody>
      </p:sp>
      <p:sp>
        <p:nvSpPr>
          <p:cNvPr id="9" name="Espaço Reservado para Texto 3"/>
          <p:cNvSpPr>
            <a:spLocks noGrp="1"/>
          </p:cNvSpPr>
          <p:nvPr>
            <p:ph type="body" sz="quarter" idx="15" hasCustomPrompt="1"/>
          </p:nvPr>
        </p:nvSpPr>
        <p:spPr>
          <a:xfrm>
            <a:off x="1781175" y="5286375"/>
            <a:ext cx="9134476" cy="4000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>
                <a:solidFill>
                  <a:schemeClr val="bg2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/>
              <a:t>Pessoa</a:t>
            </a:r>
          </a:p>
        </p:txBody>
      </p:sp>
    </p:spTree>
    <p:extLst>
      <p:ext uri="{BB962C8B-B14F-4D97-AF65-F5344CB8AC3E}">
        <p14:creationId xmlns:p14="http://schemas.microsoft.com/office/powerpoint/2010/main" val="166184686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Lâmina aspa com 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D3949-D325-4C02-B6F3-CA7E3C2E1BD9}" type="slidenum">
              <a:rPr lang="pt-BR" smtClean="0"/>
              <a:t>‹nº›</a:t>
            </a:fld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quarter" idx="14" hasCustomPrompt="1"/>
          </p:nvPr>
        </p:nvSpPr>
        <p:spPr>
          <a:xfrm>
            <a:off x="1276350" y="1085850"/>
            <a:ext cx="9639301" cy="40767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bg2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/>
              <a:t>Aspas</a:t>
            </a:r>
          </a:p>
        </p:txBody>
      </p:sp>
      <p:sp>
        <p:nvSpPr>
          <p:cNvPr id="9" name="Espaço Reservado para Texto 3"/>
          <p:cNvSpPr>
            <a:spLocks noGrp="1"/>
          </p:cNvSpPr>
          <p:nvPr>
            <p:ph type="body" sz="quarter" idx="15" hasCustomPrompt="1"/>
          </p:nvPr>
        </p:nvSpPr>
        <p:spPr>
          <a:xfrm>
            <a:off x="1781175" y="5286375"/>
            <a:ext cx="9134476" cy="4000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>
                <a:solidFill>
                  <a:schemeClr val="bg2"/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/>
              <a:t>Pessoa</a:t>
            </a:r>
          </a:p>
        </p:txBody>
      </p:sp>
    </p:spTree>
    <p:extLst>
      <p:ext uri="{BB962C8B-B14F-4D97-AF65-F5344CB8AC3E}">
        <p14:creationId xmlns:p14="http://schemas.microsoft.com/office/powerpoint/2010/main" val="42919866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mente Título" type="titleOnly">
  <p:cSld name="Somente Título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23"/>
          <p:cNvSpPr txBox="1">
            <a:spLocks noGrp="1"/>
          </p:cNvSpPr>
          <p:nvPr>
            <p:ph type="title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Montserrat"/>
              <a:buNone/>
              <a:defRPr sz="4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5" name="Google Shape;45;p23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6" name="Google Shape;46;p23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7" name="Google Shape;47;p23"/>
          <p:cNvSpPr txBox="1">
            <a:spLocks noGrp="1"/>
          </p:cNvSpPr>
          <p:nvPr>
            <p:ph type="sldNum" idx="12"/>
          </p:nvPr>
        </p:nvSpPr>
        <p:spPr>
          <a:xfrm>
            <a:off x="10819211" y="6296947"/>
            <a:ext cx="69824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85A5C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85A5C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85A5C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85A5C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85A5C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85A5C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85A5C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85A5C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85A5C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686559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Lâmina 1/2 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D3949-D325-4C02-B6F3-CA7E3C2E1BD9}" type="slidenum">
              <a:rPr lang="pt-BR" smtClean="0"/>
              <a:t>‹nº›</a:t>
            </a:fld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quarter" idx="14" hasCustomPrompt="1"/>
          </p:nvPr>
        </p:nvSpPr>
        <p:spPr>
          <a:xfrm>
            <a:off x="1276351" y="1085850"/>
            <a:ext cx="3886200" cy="3476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/>
              <a:t>Título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sz="quarter" idx="15"/>
          </p:nvPr>
        </p:nvSpPr>
        <p:spPr>
          <a:xfrm>
            <a:off x="6096000" y="0"/>
            <a:ext cx="6096000" cy="6858000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14" name="Espaço Reservado para Texto 3"/>
          <p:cNvSpPr>
            <a:spLocks noGrp="1"/>
          </p:cNvSpPr>
          <p:nvPr>
            <p:ph type="body" sz="quarter" idx="16" hasCustomPrompt="1"/>
          </p:nvPr>
        </p:nvSpPr>
        <p:spPr>
          <a:xfrm>
            <a:off x="1276351" y="4765931"/>
            <a:ext cx="3886200" cy="113255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/>
              <a:t>Texto de apoio</a:t>
            </a:r>
          </a:p>
        </p:txBody>
      </p:sp>
    </p:spTree>
    <p:extLst>
      <p:ext uri="{BB962C8B-B14F-4D97-AF65-F5344CB8AC3E}">
        <p14:creationId xmlns:p14="http://schemas.microsoft.com/office/powerpoint/2010/main" val="219363118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2"/>
          <p:cNvSpPr txBox="1">
            <a:spLocks noGrp="1"/>
          </p:cNvSpPr>
          <p:nvPr>
            <p:ph type="title"/>
          </p:nvPr>
        </p:nvSpPr>
        <p:spPr>
          <a:xfrm>
            <a:off x="609600" y="547200"/>
            <a:ext cx="109728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None/>
              <a:defRPr sz="32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defRPr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2" name="Google Shape;42;p2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ABABA"/>
              </a:buClr>
              <a:buSzPts val="800"/>
              <a:buFont typeface="Montserrat"/>
              <a:buNone/>
              <a:defRPr sz="800" b="1" i="0" u="none" strike="noStrike" cap="none">
                <a:solidFill>
                  <a:srgbClr val="BABABA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ABABA"/>
              </a:buClr>
              <a:buSzPts val="800"/>
              <a:buFont typeface="Montserrat"/>
              <a:buNone/>
              <a:defRPr sz="800" b="1" i="0" u="none" strike="noStrike" cap="none">
                <a:solidFill>
                  <a:srgbClr val="BABABA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ABABA"/>
              </a:buClr>
              <a:buSzPts val="800"/>
              <a:buFont typeface="Montserrat"/>
              <a:buNone/>
              <a:defRPr sz="800" b="1" i="0" u="none" strike="noStrike" cap="none">
                <a:solidFill>
                  <a:srgbClr val="BABABA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ABABA"/>
              </a:buClr>
              <a:buSzPts val="800"/>
              <a:buFont typeface="Montserrat"/>
              <a:buNone/>
              <a:defRPr sz="800" b="1" i="0" u="none" strike="noStrike" cap="none">
                <a:solidFill>
                  <a:srgbClr val="BABABA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ABABA"/>
              </a:buClr>
              <a:buSzPts val="800"/>
              <a:buFont typeface="Montserrat"/>
              <a:buNone/>
              <a:defRPr sz="800" b="1" i="0" u="none" strike="noStrike" cap="none">
                <a:solidFill>
                  <a:srgbClr val="BABABA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ABABA"/>
              </a:buClr>
              <a:buSzPts val="800"/>
              <a:buFont typeface="Montserrat"/>
              <a:buNone/>
              <a:defRPr sz="800" b="1" i="0" u="none" strike="noStrike" cap="none">
                <a:solidFill>
                  <a:srgbClr val="BABABA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ABABA"/>
              </a:buClr>
              <a:buSzPts val="800"/>
              <a:buFont typeface="Montserrat"/>
              <a:buNone/>
              <a:defRPr sz="800" b="1" i="0" u="none" strike="noStrike" cap="none">
                <a:solidFill>
                  <a:srgbClr val="BABABA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ABABA"/>
              </a:buClr>
              <a:buSzPts val="800"/>
              <a:buFont typeface="Montserrat"/>
              <a:buNone/>
              <a:defRPr sz="800" b="1" i="0" u="none" strike="noStrike" cap="none">
                <a:solidFill>
                  <a:srgbClr val="BABABA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ABABA"/>
              </a:buClr>
              <a:buSzPts val="800"/>
              <a:buFont typeface="Montserrat"/>
              <a:buNone/>
              <a:defRPr sz="800" b="1" i="0" u="none" strike="noStrike" cap="none">
                <a:solidFill>
                  <a:srgbClr val="BABABA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5807627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âmina de Título">
  <p:cSld name="Lâmina de Título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118f1ce6acc_2_345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71" name="Google Shape;71;g118f1ce6acc_2_3452"/>
          <p:cNvSpPr txBox="1">
            <a:spLocks noGrp="1"/>
          </p:cNvSpPr>
          <p:nvPr>
            <p:ph type="ctrTitle"/>
          </p:nvPr>
        </p:nvSpPr>
        <p:spPr>
          <a:xfrm>
            <a:off x="646837" y="2551837"/>
            <a:ext cx="10898400" cy="17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6000"/>
              <a:buFont typeface="Montserrat"/>
              <a:buNone/>
              <a:defRPr sz="6000" b="1" i="0" u="none" strike="noStrike" cap="none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2" name="Google Shape;72;g118f1ce6acc_2_3452"/>
          <p:cNvSpPr txBox="1">
            <a:spLocks noGrp="1"/>
          </p:cNvSpPr>
          <p:nvPr>
            <p:ph type="sldNum" idx="12"/>
          </p:nvPr>
        </p:nvSpPr>
        <p:spPr>
          <a:xfrm>
            <a:off x="10819211" y="6296947"/>
            <a:ext cx="698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cxnSp>
        <p:nvCxnSpPr>
          <p:cNvPr id="73" name="Google Shape;73;g118f1ce6acc_2_3452"/>
          <p:cNvCxnSpPr/>
          <p:nvPr/>
        </p:nvCxnSpPr>
        <p:spPr>
          <a:xfrm>
            <a:off x="646837" y="2314575"/>
            <a:ext cx="10898400" cy="0"/>
          </a:xfrm>
          <a:prstGeom prst="straightConnector1">
            <a:avLst/>
          </a:prstGeom>
          <a:noFill/>
          <a:ln w="9525" cap="rnd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74" name="Google Shape;74;g118f1ce6acc_2_3452"/>
          <p:cNvCxnSpPr/>
          <p:nvPr/>
        </p:nvCxnSpPr>
        <p:spPr>
          <a:xfrm>
            <a:off x="646837" y="4572000"/>
            <a:ext cx="10898400" cy="0"/>
          </a:xfrm>
          <a:prstGeom prst="straightConnector1">
            <a:avLst/>
          </a:prstGeom>
          <a:noFill/>
          <a:ln w="9525" cap="rnd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1910035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âmina 1/2 imagem">
  <p:cSld name="Lâmina 1/2 imagem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118f1ce6acc_2_3443"/>
          <p:cNvSpPr txBox="1">
            <a:spLocks noGrp="1"/>
          </p:cNvSpPr>
          <p:nvPr>
            <p:ph type="sldNum" idx="12"/>
          </p:nvPr>
        </p:nvSpPr>
        <p:spPr>
          <a:xfrm>
            <a:off x="10819211" y="6296947"/>
            <a:ext cx="698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sp>
        <p:nvSpPr>
          <p:cNvPr id="62" name="Google Shape;62;g118f1ce6acc_2_3443"/>
          <p:cNvSpPr txBox="1">
            <a:spLocks noGrp="1"/>
          </p:cNvSpPr>
          <p:nvPr>
            <p:ph type="body" idx="1"/>
          </p:nvPr>
        </p:nvSpPr>
        <p:spPr>
          <a:xfrm>
            <a:off x="1276351" y="1085850"/>
            <a:ext cx="3886200" cy="347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3600"/>
              <a:buFont typeface="Arial"/>
              <a:buNone/>
              <a:defRPr sz="3600" b="1" i="0" u="none" strike="noStrike" cap="none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63" name="Google Shape;63;g118f1ce6acc_2_3443"/>
          <p:cNvSpPr>
            <a:spLocks noGrp="1"/>
          </p:cNvSpPr>
          <p:nvPr>
            <p:ph type="pic" idx="2"/>
          </p:nvPr>
        </p:nvSpPr>
        <p:spPr>
          <a:xfrm>
            <a:off x="6096000" y="0"/>
            <a:ext cx="609600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g118f1ce6acc_2_3443"/>
          <p:cNvSpPr txBox="1">
            <a:spLocks noGrp="1"/>
          </p:cNvSpPr>
          <p:nvPr>
            <p:ph type="body" idx="3"/>
          </p:nvPr>
        </p:nvSpPr>
        <p:spPr>
          <a:xfrm>
            <a:off x="1276351" y="4765931"/>
            <a:ext cx="3886200" cy="113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âmina aspa com imagem">
  <p:cSld name="Lâmina aspa com imagem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118f1ce6acc_2_3458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77" name="Google Shape;77;g118f1ce6acc_2_3458"/>
          <p:cNvSpPr txBox="1">
            <a:spLocks noGrp="1"/>
          </p:cNvSpPr>
          <p:nvPr>
            <p:ph type="sldNum" idx="12"/>
          </p:nvPr>
        </p:nvSpPr>
        <p:spPr>
          <a:xfrm>
            <a:off x="10819211" y="6296947"/>
            <a:ext cx="698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sp>
        <p:nvSpPr>
          <p:cNvPr id="78" name="Google Shape;78;g118f1ce6acc_2_3458"/>
          <p:cNvSpPr txBox="1">
            <a:spLocks noGrp="1"/>
          </p:cNvSpPr>
          <p:nvPr>
            <p:ph type="body" idx="1"/>
          </p:nvPr>
        </p:nvSpPr>
        <p:spPr>
          <a:xfrm>
            <a:off x="1276350" y="1085850"/>
            <a:ext cx="9639300" cy="407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3600"/>
              <a:buFont typeface="Arial"/>
              <a:buNone/>
              <a:defRPr sz="3600" b="1" i="0" u="none" strike="noStrike" cap="none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79" name="Google Shape;79;g118f1ce6acc_2_3458"/>
          <p:cNvSpPr txBox="1">
            <a:spLocks noGrp="1"/>
          </p:cNvSpPr>
          <p:nvPr>
            <p:ph type="body" idx="3"/>
          </p:nvPr>
        </p:nvSpPr>
        <p:spPr>
          <a:xfrm>
            <a:off x="1781175" y="5286375"/>
            <a:ext cx="9134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cxnSp>
        <p:nvCxnSpPr>
          <p:cNvPr id="80" name="Google Shape;80;g118f1ce6acc_2_3458"/>
          <p:cNvCxnSpPr>
            <a:stCxn id="79" idx="1"/>
          </p:cNvCxnSpPr>
          <p:nvPr/>
        </p:nvCxnSpPr>
        <p:spPr>
          <a:xfrm rot="10800000">
            <a:off x="1276275" y="5486475"/>
            <a:ext cx="504900" cy="0"/>
          </a:xfrm>
          <a:prstGeom prst="straightConnector1">
            <a:avLst/>
          </a:prstGeom>
          <a:noFill/>
          <a:ln w="9525" cap="flat" cmpd="sng">
            <a:solidFill>
              <a:srgbClr val="595959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81" name="Google Shape;81;g118f1ce6acc_2_3458"/>
          <p:cNvCxnSpPr/>
          <p:nvPr/>
        </p:nvCxnSpPr>
        <p:spPr>
          <a:xfrm>
            <a:off x="1276350" y="5991225"/>
            <a:ext cx="9639300" cy="0"/>
          </a:xfrm>
          <a:prstGeom prst="straightConnector1">
            <a:avLst/>
          </a:prstGeom>
          <a:noFill/>
          <a:ln w="9525" cap="rnd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82" name="Google Shape;82;g118f1ce6acc_2_3458"/>
          <p:cNvSpPr txBox="1"/>
          <p:nvPr/>
        </p:nvSpPr>
        <p:spPr>
          <a:xfrm>
            <a:off x="552450" y="295275"/>
            <a:ext cx="1048800" cy="264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600" b="1" i="0" u="none" strike="noStrike" cap="none">
                <a:solidFill>
                  <a:srgbClr val="595959"/>
                </a:solidFill>
                <a:latin typeface="Montserrat" panose="00000500000000000000" pitchFamily="2" charset="0"/>
                <a:ea typeface="Arial"/>
                <a:cs typeface="Arial"/>
                <a:sym typeface="Arial"/>
              </a:rPr>
              <a:t>“</a:t>
            </a:r>
            <a:endParaRPr>
              <a:latin typeface="Montserrat" panose="00000500000000000000" pitchFamily="2" charset="0"/>
            </a:endParaRPr>
          </a:p>
        </p:txBody>
      </p:sp>
      <p:sp>
        <p:nvSpPr>
          <p:cNvPr id="83" name="Google Shape;83;g118f1ce6acc_2_3458"/>
          <p:cNvSpPr txBox="1"/>
          <p:nvPr/>
        </p:nvSpPr>
        <p:spPr>
          <a:xfrm rot="10800000">
            <a:off x="10591686" y="3200850"/>
            <a:ext cx="1048800" cy="264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600" b="1" i="0" u="none" strike="noStrike" cap="none">
                <a:solidFill>
                  <a:srgbClr val="595959"/>
                </a:solidFill>
                <a:latin typeface="Montserrat" panose="00000500000000000000" pitchFamily="2" charset="0"/>
                <a:ea typeface="Arial"/>
                <a:cs typeface="Arial"/>
                <a:sym typeface="Arial"/>
              </a:rPr>
              <a:t>“</a:t>
            </a:r>
            <a:endParaRPr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5699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âmina aspa sem imagem">
  <p:cSld name="Lâmina aspa sem imagem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118f1ce6acc_2_3467"/>
          <p:cNvSpPr txBox="1">
            <a:spLocks noGrp="1"/>
          </p:cNvSpPr>
          <p:nvPr>
            <p:ph type="sldNum" idx="12"/>
          </p:nvPr>
        </p:nvSpPr>
        <p:spPr>
          <a:xfrm>
            <a:off x="10819211" y="6296947"/>
            <a:ext cx="698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sp>
        <p:nvSpPr>
          <p:cNvPr id="86" name="Google Shape;86;g118f1ce6acc_2_3467"/>
          <p:cNvSpPr txBox="1">
            <a:spLocks noGrp="1"/>
          </p:cNvSpPr>
          <p:nvPr>
            <p:ph type="body" idx="1"/>
          </p:nvPr>
        </p:nvSpPr>
        <p:spPr>
          <a:xfrm>
            <a:off x="1276350" y="1085850"/>
            <a:ext cx="9639300" cy="407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3600"/>
              <a:buFont typeface="Arial"/>
              <a:buNone/>
              <a:defRPr sz="3600" b="0" i="0" u="none" strike="noStrike" cap="none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7" name="Google Shape;87;g118f1ce6acc_2_3467"/>
          <p:cNvSpPr txBox="1">
            <a:spLocks noGrp="1"/>
          </p:cNvSpPr>
          <p:nvPr>
            <p:ph type="body" idx="2"/>
          </p:nvPr>
        </p:nvSpPr>
        <p:spPr>
          <a:xfrm>
            <a:off x="1276350" y="5286375"/>
            <a:ext cx="9639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8" name="Google Shape;88;g118f1ce6acc_2_3467"/>
          <p:cNvSpPr txBox="1"/>
          <p:nvPr/>
        </p:nvSpPr>
        <p:spPr>
          <a:xfrm>
            <a:off x="552450" y="295275"/>
            <a:ext cx="1048800" cy="264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600" b="1" i="0" u="none" strike="noStrike" cap="none">
                <a:solidFill>
                  <a:srgbClr val="595959"/>
                </a:solidFill>
                <a:latin typeface="Montserrat" panose="00000500000000000000" pitchFamily="2" charset="0"/>
                <a:ea typeface="Arial"/>
                <a:cs typeface="Arial"/>
                <a:sym typeface="Arial"/>
              </a:rPr>
              <a:t>“</a:t>
            </a:r>
            <a:endParaRPr>
              <a:latin typeface="Montserrat" panose="00000500000000000000" pitchFamily="2" charset="0"/>
            </a:endParaRPr>
          </a:p>
        </p:txBody>
      </p:sp>
      <p:sp>
        <p:nvSpPr>
          <p:cNvPr id="89" name="Google Shape;89;g118f1ce6acc_2_3467"/>
          <p:cNvSpPr txBox="1"/>
          <p:nvPr/>
        </p:nvSpPr>
        <p:spPr>
          <a:xfrm rot="10800000">
            <a:off x="10591686" y="3200850"/>
            <a:ext cx="1048800" cy="264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600" b="1" i="0" u="none" strike="noStrike" cap="none">
                <a:solidFill>
                  <a:srgbClr val="595959"/>
                </a:solidFill>
                <a:latin typeface="Montserrat" panose="00000500000000000000" pitchFamily="2" charset="0"/>
                <a:ea typeface="Arial"/>
                <a:cs typeface="Arial"/>
                <a:sym typeface="Arial"/>
              </a:rPr>
              <a:t>“</a:t>
            </a:r>
            <a:endParaRPr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3333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âmina 1/4 imagem">
  <p:cSld name="Lâmina 1/4 imagem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118f1ce6acc_2_3473"/>
          <p:cNvSpPr txBox="1">
            <a:spLocks noGrp="1"/>
          </p:cNvSpPr>
          <p:nvPr>
            <p:ph type="sldNum" idx="12"/>
          </p:nvPr>
        </p:nvSpPr>
        <p:spPr>
          <a:xfrm>
            <a:off x="10819211" y="6296947"/>
            <a:ext cx="698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sp>
        <p:nvSpPr>
          <p:cNvPr id="92" name="Google Shape;92;g118f1ce6acc_2_3473"/>
          <p:cNvSpPr txBox="1">
            <a:spLocks noGrp="1"/>
          </p:cNvSpPr>
          <p:nvPr>
            <p:ph type="body" idx="1"/>
          </p:nvPr>
        </p:nvSpPr>
        <p:spPr>
          <a:xfrm>
            <a:off x="1276351" y="1085850"/>
            <a:ext cx="6753300" cy="347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3600"/>
              <a:buFont typeface="Arial"/>
              <a:buNone/>
              <a:defRPr sz="3600" b="1" i="0" u="none" strike="noStrike" cap="none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3" name="Google Shape;93;g118f1ce6acc_2_3473"/>
          <p:cNvSpPr>
            <a:spLocks noGrp="1"/>
          </p:cNvSpPr>
          <p:nvPr>
            <p:ph type="pic" idx="2"/>
          </p:nvPr>
        </p:nvSpPr>
        <p:spPr>
          <a:xfrm>
            <a:off x="8820150" y="0"/>
            <a:ext cx="337200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94" name="Google Shape;94;g118f1ce6acc_2_3473"/>
          <p:cNvSpPr txBox="1">
            <a:spLocks noGrp="1"/>
          </p:cNvSpPr>
          <p:nvPr>
            <p:ph type="body" idx="3"/>
          </p:nvPr>
        </p:nvSpPr>
        <p:spPr>
          <a:xfrm>
            <a:off x="1276351" y="4765931"/>
            <a:ext cx="6753300" cy="113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81908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âmina tópicos com ícones">
  <p:cSld name="Lâmina tópicos com ícones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118f1ce6acc_2_3483"/>
          <p:cNvSpPr txBox="1">
            <a:spLocks noGrp="1"/>
          </p:cNvSpPr>
          <p:nvPr>
            <p:ph type="ctrTitle"/>
          </p:nvPr>
        </p:nvSpPr>
        <p:spPr>
          <a:xfrm>
            <a:off x="1190624" y="1092728"/>
            <a:ext cx="9628500" cy="96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4400"/>
              <a:buFont typeface="Montserrat"/>
              <a:buNone/>
              <a:defRPr sz="4400" b="1" i="0" u="none" strike="noStrike" cap="none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02" name="Google Shape;102;g118f1ce6acc_2_3483"/>
          <p:cNvSpPr txBox="1">
            <a:spLocks noGrp="1"/>
          </p:cNvSpPr>
          <p:nvPr>
            <p:ph type="sldNum" idx="12"/>
          </p:nvPr>
        </p:nvSpPr>
        <p:spPr>
          <a:xfrm>
            <a:off x="10819211" y="6296947"/>
            <a:ext cx="698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sp>
        <p:nvSpPr>
          <p:cNvPr id="103" name="Google Shape;103;g118f1ce6acc_2_3483"/>
          <p:cNvSpPr txBox="1">
            <a:spLocks noGrp="1"/>
          </p:cNvSpPr>
          <p:nvPr>
            <p:ph type="body" idx="1"/>
          </p:nvPr>
        </p:nvSpPr>
        <p:spPr>
          <a:xfrm>
            <a:off x="1190624" y="3767446"/>
            <a:ext cx="3886200" cy="6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04" name="Google Shape;104;g118f1ce6acc_2_3483"/>
          <p:cNvSpPr txBox="1">
            <a:spLocks noGrp="1"/>
          </p:cNvSpPr>
          <p:nvPr>
            <p:ph type="body" idx="2"/>
          </p:nvPr>
        </p:nvSpPr>
        <p:spPr>
          <a:xfrm>
            <a:off x="1190624" y="4558021"/>
            <a:ext cx="3886200" cy="89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05" name="Google Shape;105;g118f1ce6acc_2_3483"/>
          <p:cNvSpPr txBox="1">
            <a:spLocks noGrp="1"/>
          </p:cNvSpPr>
          <p:nvPr>
            <p:ph type="body" idx="3"/>
          </p:nvPr>
        </p:nvSpPr>
        <p:spPr>
          <a:xfrm>
            <a:off x="6933011" y="3767446"/>
            <a:ext cx="3886200" cy="66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06" name="Google Shape;106;g118f1ce6acc_2_3483"/>
          <p:cNvSpPr txBox="1">
            <a:spLocks noGrp="1"/>
          </p:cNvSpPr>
          <p:nvPr>
            <p:ph type="body" idx="4"/>
          </p:nvPr>
        </p:nvSpPr>
        <p:spPr>
          <a:xfrm>
            <a:off x="6933011" y="4558020"/>
            <a:ext cx="3886200" cy="89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5954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âmina tópicos com imagens">
  <p:cSld name="Lâmina tópicos com imagens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118f1ce6acc_2_3490"/>
          <p:cNvSpPr txBox="1">
            <a:spLocks noGrp="1"/>
          </p:cNvSpPr>
          <p:nvPr>
            <p:ph type="ctrTitle"/>
          </p:nvPr>
        </p:nvSpPr>
        <p:spPr>
          <a:xfrm>
            <a:off x="1190624" y="1092728"/>
            <a:ext cx="9628500" cy="96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4400"/>
              <a:buFont typeface="Montserrat"/>
              <a:buNone/>
              <a:defRPr sz="4400" b="1" i="0" u="none" strike="noStrike" cap="none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09" name="Google Shape;109;g118f1ce6acc_2_3490"/>
          <p:cNvSpPr txBox="1">
            <a:spLocks noGrp="1"/>
          </p:cNvSpPr>
          <p:nvPr>
            <p:ph type="sldNum" idx="12"/>
          </p:nvPr>
        </p:nvSpPr>
        <p:spPr>
          <a:xfrm>
            <a:off x="10819211" y="6296947"/>
            <a:ext cx="698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sp>
        <p:nvSpPr>
          <p:cNvPr id="110" name="Google Shape;110;g118f1ce6acc_2_3490"/>
          <p:cNvSpPr txBox="1">
            <a:spLocks noGrp="1"/>
          </p:cNvSpPr>
          <p:nvPr>
            <p:ph type="body" idx="1"/>
          </p:nvPr>
        </p:nvSpPr>
        <p:spPr>
          <a:xfrm>
            <a:off x="1190624" y="3143556"/>
            <a:ext cx="3886200" cy="41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11" name="Google Shape;111;g118f1ce6acc_2_3490"/>
          <p:cNvSpPr txBox="1">
            <a:spLocks noGrp="1"/>
          </p:cNvSpPr>
          <p:nvPr>
            <p:ph type="body" idx="2"/>
          </p:nvPr>
        </p:nvSpPr>
        <p:spPr>
          <a:xfrm>
            <a:off x="1190624" y="5215246"/>
            <a:ext cx="3886200" cy="89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12" name="Google Shape;112;g118f1ce6acc_2_3490"/>
          <p:cNvSpPr>
            <a:spLocks noGrp="1"/>
          </p:cNvSpPr>
          <p:nvPr>
            <p:ph type="pic" idx="3"/>
          </p:nvPr>
        </p:nvSpPr>
        <p:spPr>
          <a:xfrm>
            <a:off x="1190624" y="3767138"/>
            <a:ext cx="3886200" cy="1238400"/>
          </a:xfrm>
          <a:prstGeom prst="rect">
            <a:avLst/>
          </a:prstGeom>
          <a:noFill/>
          <a:ln>
            <a:noFill/>
          </a:ln>
        </p:spPr>
      </p:sp>
      <p:sp>
        <p:nvSpPr>
          <p:cNvPr id="113" name="Google Shape;113;g118f1ce6acc_2_3490"/>
          <p:cNvSpPr txBox="1">
            <a:spLocks noGrp="1"/>
          </p:cNvSpPr>
          <p:nvPr>
            <p:ph type="body" idx="4"/>
          </p:nvPr>
        </p:nvSpPr>
        <p:spPr>
          <a:xfrm>
            <a:off x="6933010" y="3143556"/>
            <a:ext cx="3886200" cy="41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14" name="Google Shape;114;g118f1ce6acc_2_3490"/>
          <p:cNvSpPr txBox="1">
            <a:spLocks noGrp="1"/>
          </p:cNvSpPr>
          <p:nvPr>
            <p:ph type="body" idx="5"/>
          </p:nvPr>
        </p:nvSpPr>
        <p:spPr>
          <a:xfrm>
            <a:off x="6933010" y="5215246"/>
            <a:ext cx="3886200" cy="89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15" name="Google Shape;115;g118f1ce6acc_2_3490"/>
          <p:cNvSpPr>
            <a:spLocks noGrp="1"/>
          </p:cNvSpPr>
          <p:nvPr>
            <p:ph type="pic" idx="6"/>
          </p:nvPr>
        </p:nvSpPr>
        <p:spPr>
          <a:xfrm>
            <a:off x="6933010" y="3767138"/>
            <a:ext cx="3886200" cy="12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89551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âmina texto com gráfico direita">
  <p:cSld name="Lâmina texto com gráfico direita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118f1ce6acc_2_3499"/>
          <p:cNvSpPr txBox="1">
            <a:spLocks noGrp="1"/>
          </p:cNvSpPr>
          <p:nvPr>
            <p:ph type="sldNum" idx="12"/>
          </p:nvPr>
        </p:nvSpPr>
        <p:spPr>
          <a:xfrm>
            <a:off x="10819211" y="6296947"/>
            <a:ext cx="698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sp>
        <p:nvSpPr>
          <p:cNvPr id="118" name="Google Shape;118;g118f1ce6acc_2_3499"/>
          <p:cNvSpPr txBox="1">
            <a:spLocks noGrp="1"/>
          </p:cNvSpPr>
          <p:nvPr>
            <p:ph type="body" idx="1"/>
          </p:nvPr>
        </p:nvSpPr>
        <p:spPr>
          <a:xfrm>
            <a:off x="1000124" y="2457451"/>
            <a:ext cx="3886200" cy="112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3600"/>
              <a:buFont typeface="Arial"/>
              <a:buNone/>
              <a:defRPr sz="3600" b="1" i="0" u="none" strike="noStrike" cap="none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19" name="Google Shape;119;g118f1ce6acc_2_3499"/>
          <p:cNvSpPr txBox="1">
            <a:spLocks noGrp="1"/>
          </p:cNvSpPr>
          <p:nvPr>
            <p:ph type="body" idx="2"/>
          </p:nvPr>
        </p:nvSpPr>
        <p:spPr>
          <a:xfrm>
            <a:off x="1000124" y="3857625"/>
            <a:ext cx="3886200" cy="13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20" name="Google Shape;120;g118f1ce6acc_2_3499"/>
          <p:cNvSpPr>
            <a:spLocks noGrp="1"/>
          </p:cNvSpPr>
          <p:nvPr>
            <p:ph type="chart" idx="3"/>
          </p:nvPr>
        </p:nvSpPr>
        <p:spPr>
          <a:xfrm>
            <a:off x="5723336" y="1085850"/>
            <a:ext cx="5095800" cy="48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00075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âmina ações com imagens">
  <p:cSld name="Lâmina ações com imagens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118f1ce6acc_2_3504"/>
          <p:cNvSpPr txBox="1">
            <a:spLocks noGrp="1"/>
          </p:cNvSpPr>
          <p:nvPr>
            <p:ph type="sldNum" idx="12"/>
          </p:nvPr>
        </p:nvSpPr>
        <p:spPr>
          <a:xfrm>
            <a:off x="10819211" y="6296947"/>
            <a:ext cx="698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sp>
        <p:nvSpPr>
          <p:cNvPr id="123" name="Google Shape;123;g118f1ce6acc_2_3504"/>
          <p:cNvSpPr txBox="1">
            <a:spLocks noGrp="1"/>
          </p:cNvSpPr>
          <p:nvPr>
            <p:ph type="body" idx="1"/>
          </p:nvPr>
        </p:nvSpPr>
        <p:spPr>
          <a:xfrm>
            <a:off x="7991475" y="1085850"/>
            <a:ext cx="2827800" cy="44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3600"/>
              <a:buFont typeface="Arial"/>
              <a:buNone/>
              <a:defRPr sz="3600" b="1" i="0" u="none" strike="noStrike" cap="none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24" name="Google Shape;124;g118f1ce6acc_2_3504"/>
          <p:cNvSpPr>
            <a:spLocks noGrp="1"/>
          </p:cNvSpPr>
          <p:nvPr>
            <p:ph type="pic" idx="2"/>
          </p:nvPr>
        </p:nvSpPr>
        <p:spPr>
          <a:xfrm>
            <a:off x="1276350" y="0"/>
            <a:ext cx="2105100" cy="4191000"/>
          </a:xfrm>
          <a:prstGeom prst="rect">
            <a:avLst/>
          </a:prstGeom>
          <a:noFill/>
          <a:ln>
            <a:noFill/>
          </a:ln>
        </p:spPr>
      </p:sp>
      <p:sp>
        <p:nvSpPr>
          <p:cNvPr id="125" name="Google Shape;125;g118f1ce6acc_2_3504"/>
          <p:cNvSpPr txBox="1">
            <a:spLocks noGrp="1"/>
          </p:cNvSpPr>
          <p:nvPr>
            <p:ph type="body" idx="3"/>
          </p:nvPr>
        </p:nvSpPr>
        <p:spPr>
          <a:xfrm>
            <a:off x="1360706" y="4466196"/>
            <a:ext cx="1857300" cy="6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26" name="Google Shape;126;g118f1ce6acc_2_3504"/>
          <p:cNvSpPr txBox="1">
            <a:spLocks noGrp="1"/>
          </p:cNvSpPr>
          <p:nvPr>
            <p:ph type="body" idx="4"/>
          </p:nvPr>
        </p:nvSpPr>
        <p:spPr>
          <a:xfrm>
            <a:off x="1360706" y="5256771"/>
            <a:ext cx="1857300" cy="89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27" name="Google Shape;127;g118f1ce6acc_2_3504"/>
          <p:cNvSpPr txBox="1">
            <a:spLocks noGrp="1"/>
          </p:cNvSpPr>
          <p:nvPr>
            <p:ph type="body" idx="5"/>
          </p:nvPr>
        </p:nvSpPr>
        <p:spPr>
          <a:xfrm>
            <a:off x="3500438" y="4466196"/>
            <a:ext cx="1857300" cy="6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28" name="Google Shape;128;g118f1ce6acc_2_3504"/>
          <p:cNvSpPr txBox="1">
            <a:spLocks noGrp="1"/>
          </p:cNvSpPr>
          <p:nvPr>
            <p:ph type="body" idx="6"/>
          </p:nvPr>
        </p:nvSpPr>
        <p:spPr>
          <a:xfrm>
            <a:off x="3500438" y="5256771"/>
            <a:ext cx="1857300" cy="89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29" name="Google Shape;129;g118f1ce6acc_2_3504"/>
          <p:cNvSpPr txBox="1">
            <a:spLocks noGrp="1"/>
          </p:cNvSpPr>
          <p:nvPr>
            <p:ph type="body" idx="7"/>
          </p:nvPr>
        </p:nvSpPr>
        <p:spPr>
          <a:xfrm>
            <a:off x="5638800" y="4466196"/>
            <a:ext cx="1857300" cy="65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30" name="Google Shape;130;g118f1ce6acc_2_3504"/>
          <p:cNvSpPr txBox="1">
            <a:spLocks noGrp="1"/>
          </p:cNvSpPr>
          <p:nvPr>
            <p:ph type="body" idx="8"/>
          </p:nvPr>
        </p:nvSpPr>
        <p:spPr>
          <a:xfrm>
            <a:off x="5638800" y="5256771"/>
            <a:ext cx="1857300" cy="89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31" name="Google Shape;131;g118f1ce6acc_2_3504"/>
          <p:cNvSpPr>
            <a:spLocks noGrp="1"/>
          </p:cNvSpPr>
          <p:nvPr>
            <p:ph type="pic" idx="9"/>
          </p:nvPr>
        </p:nvSpPr>
        <p:spPr>
          <a:xfrm>
            <a:off x="3381375" y="0"/>
            <a:ext cx="2105100" cy="4191000"/>
          </a:xfrm>
          <a:prstGeom prst="rect">
            <a:avLst/>
          </a:prstGeom>
          <a:noFill/>
          <a:ln>
            <a:noFill/>
          </a:ln>
        </p:spPr>
      </p:sp>
      <p:sp>
        <p:nvSpPr>
          <p:cNvPr id="132" name="Google Shape;132;g118f1ce6acc_2_3504"/>
          <p:cNvSpPr>
            <a:spLocks noGrp="1"/>
          </p:cNvSpPr>
          <p:nvPr>
            <p:ph type="pic" idx="13"/>
          </p:nvPr>
        </p:nvSpPr>
        <p:spPr>
          <a:xfrm>
            <a:off x="5486400" y="0"/>
            <a:ext cx="2105100" cy="4191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51822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âmina ações sem imagem">
  <p:cSld name="Lâmina ações sem imagem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118f1ce6acc_2_3516"/>
          <p:cNvSpPr txBox="1">
            <a:spLocks noGrp="1"/>
          </p:cNvSpPr>
          <p:nvPr>
            <p:ph type="sldNum" idx="12"/>
          </p:nvPr>
        </p:nvSpPr>
        <p:spPr>
          <a:xfrm>
            <a:off x="10819211" y="6296947"/>
            <a:ext cx="698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sp>
        <p:nvSpPr>
          <p:cNvPr id="135" name="Google Shape;135;g118f1ce6acc_2_3516"/>
          <p:cNvSpPr txBox="1">
            <a:spLocks noGrp="1"/>
          </p:cNvSpPr>
          <p:nvPr>
            <p:ph type="body" idx="1"/>
          </p:nvPr>
        </p:nvSpPr>
        <p:spPr>
          <a:xfrm>
            <a:off x="1000124" y="1085850"/>
            <a:ext cx="3886200" cy="48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3600"/>
              <a:buFont typeface="Arial"/>
              <a:buNone/>
              <a:defRPr sz="3600" b="1" i="0" u="none" strike="noStrike" cap="none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36" name="Google Shape;136;g118f1ce6acc_2_3516"/>
          <p:cNvSpPr txBox="1">
            <a:spLocks noGrp="1"/>
          </p:cNvSpPr>
          <p:nvPr>
            <p:ph type="body" idx="2"/>
          </p:nvPr>
        </p:nvSpPr>
        <p:spPr>
          <a:xfrm>
            <a:off x="5723336" y="1085850"/>
            <a:ext cx="5095800" cy="3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37" name="Google Shape;137;g118f1ce6acc_2_3516"/>
          <p:cNvSpPr txBox="1">
            <a:spLocks noGrp="1"/>
          </p:cNvSpPr>
          <p:nvPr>
            <p:ph type="body" idx="3"/>
          </p:nvPr>
        </p:nvSpPr>
        <p:spPr>
          <a:xfrm>
            <a:off x="5723336" y="1612805"/>
            <a:ext cx="5095800" cy="5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38" name="Google Shape;138;g118f1ce6acc_2_3516"/>
          <p:cNvSpPr txBox="1">
            <a:spLocks noGrp="1"/>
          </p:cNvSpPr>
          <p:nvPr>
            <p:ph type="body" idx="4"/>
          </p:nvPr>
        </p:nvSpPr>
        <p:spPr>
          <a:xfrm>
            <a:off x="5723336" y="4847655"/>
            <a:ext cx="5095800" cy="3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39" name="Google Shape;139;g118f1ce6acc_2_3516"/>
          <p:cNvSpPr txBox="1">
            <a:spLocks noGrp="1"/>
          </p:cNvSpPr>
          <p:nvPr>
            <p:ph type="body" idx="5"/>
          </p:nvPr>
        </p:nvSpPr>
        <p:spPr>
          <a:xfrm>
            <a:off x="5723336" y="5374609"/>
            <a:ext cx="5095800" cy="5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40" name="Google Shape;140;g118f1ce6acc_2_3516"/>
          <p:cNvSpPr txBox="1">
            <a:spLocks noGrp="1"/>
          </p:cNvSpPr>
          <p:nvPr>
            <p:ph type="body" idx="6"/>
          </p:nvPr>
        </p:nvSpPr>
        <p:spPr>
          <a:xfrm>
            <a:off x="5723336" y="3593720"/>
            <a:ext cx="5095800" cy="3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41" name="Google Shape;141;g118f1ce6acc_2_3516"/>
          <p:cNvSpPr txBox="1">
            <a:spLocks noGrp="1"/>
          </p:cNvSpPr>
          <p:nvPr>
            <p:ph type="body" idx="7"/>
          </p:nvPr>
        </p:nvSpPr>
        <p:spPr>
          <a:xfrm>
            <a:off x="5723336" y="4120675"/>
            <a:ext cx="5095800" cy="5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42" name="Google Shape;142;g118f1ce6acc_2_3516"/>
          <p:cNvSpPr txBox="1">
            <a:spLocks noGrp="1"/>
          </p:cNvSpPr>
          <p:nvPr>
            <p:ph type="body" idx="8"/>
          </p:nvPr>
        </p:nvSpPr>
        <p:spPr>
          <a:xfrm>
            <a:off x="5723336" y="2339785"/>
            <a:ext cx="5095800" cy="3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43" name="Google Shape;143;g118f1ce6acc_2_3516"/>
          <p:cNvSpPr txBox="1">
            <a:spLocks noGrp="1"/>
          </p:cNvSpPr>
          <p:nvPr>
            <p:ph type="body" idx="9"/>
          </p:nvPr>
        </p:nvSpPr>
        <p:spPr>
          <a:xfrm>
            <a:off x="5723336" y="2866740"/>
            <a:ext cx="5095800" cy="5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14464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âmina tópicos com ícones à direita">
  <p:cSld name="Lâmina tópicos com ícones à direita"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118f1ce6acc_2_3527"/>
          <p:cNvSpPr txBox="1">
            <a:spLocks noGrp="1"/>
          </p:cNvSpPr>
          <p:nvPr>
            <p:ph type="ctrTitle"/>
          </p:nvPr>
        </p:nvSpPr>
        <p:spPr>
          <a:xfrm>
            <a:off x="1190625" y="797453"/>
            <a:ext cx="8715300" cy="69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4400"/>
              <a:buFont typeface="Montserrat"/>
              <a:buNone/>
              <a:defRPr sz="4400" b="1" i="0" u="none" strike="noStrike" cap="none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46" name="Google Shape;146;g118f1ce6acc_2_3527"/>
          <p:cNvSpPr txBox="1">
            <a:spLocks noGrp="1"/>
          </p:cNvSpPr>
          <p:nvPr>
            <p:ph type="sldNum" idx="12"/>
          </p:nvPr>
        </p:nvSpPr>
        <p:spPr>
          <a:xfrm>
            <a:off x="10819211" y="6296947"/>
            <a:ext cx="698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sp>
        <p:nvSpPr>
          <p:cNvPr id="147" name="Google Shape;147;g118f1ce6acc_2_3527"/>
          <p:cNvSpPr txBox="1">
            <a:spLocks noGrp="1"/>
          </p:cNvSpPr>
          <p:nvPr>
            <p:ph type="body" idx="1"/>
          </p:nvPr>
        </p:nvSpPr>
        <p:spPr>
          <a:xfrm>
            <a:off x="1190625" y="2653021"/>
            <a:ext cx="3886200" cy="41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48" name="Google Shape;148;g118f1ce6acc_2_3527"/>
          <p:cNvSpPr txBox="1">
            <a:spLocks noGrp="1"/>
          </p:cNvSpPr>
          <p:nvPr>
            <p:ph type="body" idx="2"/>
          </p:nvPr>
        </p:nvSpPr>
        <p:spPr>
          <a:xfrm>
            <a:off x="1190625" y="3248490"/>
            <a:ext cx="3886200" cy="89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49" name="Google Shape;149;g118f1ce6acc_2_3527"/>
          <p:cNvSpPr txBox="1">
            <a:spLocks noGrp="1"/>
          </p:cNvSpPr>
          <p:nvPr>
            <p:ph type="body" idx="3"/>
          </p:nvPr>
        </p:nvSpPr>
        <p:spPr>
          <a:xfrm>
            <a:off x="1190625" y="4462771"/>
            <a:ext cx="3886200" cy="41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50" name="Google Shape;150;g118f1ce6acc_2_3527"/>
          <p:cNvSpPr txBox="1">
            <a:spLocks noGrp="1"/>
          </p:cNvSpPr>
          <p:nvPr>
            <p:ph type="body" idx="4"/>
          </p:nvPr>
        </p:nvSpPr>
        <p:spPr>
          <a:xfrm>
            <a:off x="1190625" y="5058240"/>
            <a:ext cx="3886200" cy="89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51" name="Google Shape;151;g118f1ce6acc_2_3527"/>
          <p:cNvSpPr txBox="1">
            <a:spLocks noGrp="1"/>
          </p:cNvSpPr>
          <p:nvPr>
            <p:ph type="body" idx="5"/>
          </p:nvPr>
        </p:nvSpPr>
        <p:spPr>
          <a:xfrm>
            <a:off x="6019801" y="2653021"/>
            <a:ext cx="3886200" cy="41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52" name="Google Shape;152;g118f1ce6acc_2_3527"/>
          <p:cNvSpPr txBox="1">
            <a:spLocks noGrp="1"/>
          </p:cNvSpPr>
          <p:nvPr>
            <p:ph type="body" idx="6"/>
          </p:nvPr>
        </p:nvSpPr>
        <p:spPr>
          <a:xfrm>
            <a:off x="6019801" y="3248490"/>
            <a:ext cx="3886200" cy="89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53" name="Google Shape;153;g118f1ce6acc_2_3527"/>
          <p:cNvSpPr txBox="1">
            <a:spLocks noGrp="1"/>
          </p:cNvSpPr>
          <p:nvPr>
            <p:ph type="body" idx="7"/>
          </p:nvPr>
        </p:nvSpPr>
        <p:spPr>
          <a:xfrm>
            <a:off x="6019801" y="4462771"/>
            <a:ext cx="3886200" cy="41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54" name="Google Shape;154;g118f1ce6acc_2_3527"/>
          <p:cNvSpPr txBox="1">
            <a:spLocks noGrp="1"/>
          </p:cNvSpPr>
          <p:nvPr>
            <p:ph type="body" idx="8"/>
          </p:nvPr>
        </p:nvSpPr>
        <p:spPr>
          <a:xfrm>
            <a:off x="6019801" y="5058240"/>
            <a:ext cx="3886200" cy="89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99115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âmina fotos com texto de apoio">
  <p:cSld name="Lâmina fotos com texto de apoio"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118f1ce6acc_2_3542"/>
          <p:cNvSpPr txBox="1">
            <a:spLocks noGrp="1"/>
          </p:cNvSpPr>
          <p:nvPr>
            <p:ph type="sldNum" idx="12"/>
          </p:nvPr>
        </p:nvSpPr>
        <p:spPr>
          <a:xfrm>
            <a:off x="10819211" y="6296947"/>
            <a:ext cx="698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sp>
        <p:nvSpPr>
          <p:cNvPr id="161" name="Google Shape;161;g118f1ce6acc_2_3542"/>
          <p:cNvSpPr txBox="1">
            <a:spLocks noGrp="1"/>
          </p:cNvSpPr>
          <p:nvPr>
            <p:ph type="body" idx="1"/>
          </p:nvPr>
        </p:nvSpPr>
        <p:spPr>
          <a:xfrm>
            <a:off x="1000124" y="3857624"/>
            <a:ext cx="2943300" cy="204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62" name="Google Shape;162;g118f1ce6acc_2_3542"/>
          <p:cNvSpPr>
            <a:spLocks noGrp="1"/>
          </p:cNvSpPr>
          <p:nvPr>
            <p:ph type="pic" idx="2"/>
          </p:nvPr>
        </p:nvSpPr>
        <p:spPr>
          <a:xfrm>
            <a:off x="8143875" y="0"/>
            <a:ext cx="375300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163" name="Google Shape;163;g118f1ce6acc_2_3542"/>
          <p:cNvSpPr>
            <a:spLocks noGrp="1"/>
          </p:cNvSpPr>
          <p:nvPr>
            <p:ph type="pic" idx="3"/>
          </p:nvPr>
        </p:nvSpPr>
        <p:spPr>
          <a:xfrm>
            <a:off x="4391025" y="0"/>
            <a:ext cx="3753000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15631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Lâmina aspa com imagem">
  <p:cSld name="1_Lâmina aspa com imagem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118f1ce6acc_2_3448"/>
          <p:cNvSpPr txBox="1">
            <a:spLocks noGrp="1"/>
          </p:cNvSpPr>
          <p:nvPr>
            <p:ph type="sldNum" idx="12"/>
          </p:nvPr>
        </p:nvSpPr>
        <p:spPr>
          <a:xfrm>
            <a:off x="10819211" y="6296947"/>
            <a:ext cx="698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sp>
        <p:nvSpPr>
          <p:cNvPr id="67" name="Google Shape;67;g118f1ce6acc_2_3448"/>
          <p:cNvSpPr txBox="1">
            <a:spLocks noGrp="1"/>
          </p:cNvSpPr>
          <p:nvPr>
            <p:ph type="body" idx="1"/>
          </p:nvPr>
        </p:nvSpPr>
        <p:spPr>
          <a:xfrm>
            <a:off x="1276350" y="1085850"/>
            <a:ext cx="9639300" cy="407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Arial"/>
              <a:buNone/>
              <a:defRPr sz="3600" b="1" i="0" u="none" strike="noStrike" cap="none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68" name="Google Shape;68;g118f1ce6acc_2_3448"/>
          <p:cNvSpPr txBox="1">
            <a:spLocks noGrp="1"/>
          </p:cNvSpPr>
          <p:nvPr>
            <p:ph type="body" idx="2"/>
          </p:nvPr>
        </p:nvSpPr>
        <p:spPr>
          <a:xfrm>
            <a:off x="1781175" y="5286375"/>
            <a:ext cx="9134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âmina tópicos com ícones 2">
  <p:cSld name="Lâmina tópicos com ícones 2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118f1ce6acc_2_3547"/>
          <p:cNvSpPr txBox="1">
            <a:spLocks noGrp="1"/>
          </p:cNvSpPr>
          <p:nvPr>
            <p:ph type="ctrTitle"/>
          </p:nvPr>
        </p:nvSpPr>
        <p:spPr>
          <a:xfrm>
            <a:off x="1190624" y="1092728"/>
            <a:ext cx="9628500" cy="64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4400"/>
              <a:buFont typeface="Montserrat"/>
              <a:buNone/>
              <a:defRPr sz="4400" b="1" i="0" u="none" strike="noStrike" cap="none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66" name="Google Shape;166;g118f1ce6acc_2_3547"/>
          <p:cNvSpPr txBox="1">
            <a:spLocks noGrp="1"/>
          </p:cNvSpPr>
          <p:nvPr>
            <p:ph type="sldNum" idx="12"/>
          </p:nvPr>
        </p:nvSpPr>
        <p:spPr>
          <a:xfrm>
            <a:off x="10819211" y="6296947"/>
            <a:ext cx="698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sp>
        <p:nvSpPr>
          <p:cNvPr id="167" name="Google Shape;167;g118f1ce6acc_2_3547"/>
          <p:cNvSpPr txBox="1">
            <a:spLocks noGrp="1"/>
          </p:cNvSpPr>
          <p:nvPr>
            <p:ph type="body" idx="1"/>
          </p:nvPr>
        </p:nvSpPr>
        <p:spPr>
          <a:xfrm>
            <a:off x="1654660" y="3767446"/>
            <a:ext cx="3238500" cy="38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68" name="Google Shape;168;g118f1ce6acc_2_3547"/>
          <p:cNvSpPr txBox="1">
            <a:spLocks noGrp="1"/>
          </p:cNvSpPr>
          <p:nvPr>
            <p:ph type="body" idx="2"/>
          </p:nvPr>
        </p:nvSpPr>
        <p:spPr>
          <a:xfrm>
            <a:off x="1654659" y="4291320"/>
            <a:ext cx="3238500" cy="89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69" name="Google Shape;169;g118f1ce6acc_2_3547"/>
          <p:cNvSpPr txBox="1">
            <a:spLocks noGrp="1"/>
          </p:cNvSpPr>
          <p:nvPr>
            <p:ph type="body" idx="3"/>
          </p:nvPr>
        </p:nvSpPr>
        <p:spPr>
          <a:xfrm>
            <a:off x="6988660" y="3767446"/>
            <a:ext cx="3238500" cy="38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70" name="Google Shape;170;g118f1ce6acc_2_3547"/>
          <p:cNvSpPr txBox="1">
            <a:spLocks noGrp="1"/>
          </p:cNvSpPr>
          <p:nvPr>
            <p:ph type="body" idx="4"/>
          </p:nvPr>
        </p:nvSpPr>
        <p:spPr>
          <a:xfrm>
            <a:off x="6988659" y="4291320"/>
            <a:ext cx="3238500" cy="89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19499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âmina gráfico de progresso">
  <p:cSld name="Lâmina gráfico de progresso"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118f1ce6acc_2_3554"/>
          <p:cNvSpPr txBox="1">
            <a:spLocks noGrp="1"/>
          </p:cNvSpPr>
          <p:nvPr>
            <p:ph type="ctrTitle"/>
          </p:nvPr>
        </p:nvSpPr>
        <p:spPr>
          <a:xfrm>
            <a:off x="1190624" y="1092728"/>
            <a:ext cx="9628500" cy="64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4400"/>
              <a:buFont typeface="Montserrat"/>
              <a:buNone/>
              <a:defRPr sz="4400" b="1" i="0" u="none" strike="noStrike" cap="none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73" name="Google Shape;173;g118f1ce6acc_2_3554"/>
          <p:cNvSpPr txBox="1">
            <a:spLocks noGrp="1"/>
          </p:cNvSpPr>
          <p:nvPr>
            <p:ph type="sldNum" idx="12"/>
          </p:nvPr>
        </p:nvSpPr>
        <p:spPr>
          <a:xfrm>
            <a:off x="10819211" y="6296947"/>
            <a:ext cx="698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sp>
        <p:nvSpPr>
          <p:cNvPr id="174" name="Google Shape;174;g118f1ce6acc_2_3554"/>
          <p:cNvSpPr txBox="1">
            <a:spLocks noGrp="1"/>
          </p:cNvSpPr>
          <p:nvPr>
            <p:ph type="body" idx="1"/>
          </p:nvPr>
        </p:nvSpPr>
        <p:spPr>
          <a:xfrm>
            <a:off x="1190624" y="2803499"/>
            <a:ext cx="2871900" cy="2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75" name="Google Shape;175;g118f1ce6acc_2_3554"/>
          <p:cNvSpPr txBox="1">
            <a:spLocks noGrp="1"/>
          </p:cNvSpPr>
          <p:nvPr>
            <p:ph type="body" idx="2"/>
          </p:nvPr>
        </p:nvSpPr>
        <p:spPr>
          <a:xfrm>
            <a:off x="1877460" y="4205902"/>
            <a:ext cx="1498200" cy="38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76" name="Google Shape;176;g118f1ce6acc_2_3554"/>
          <p:cNvSpPr txBox="1">
            <a:spLocks noGrp="1"/>
          </p:cNvSpPr>
          <p:nvPr>
            <p:ph type="body" idx="3"/>
          </p:nvPr>
        </p:nvSpPr>
        <p:spPr>
          <a:xfrm>
            <a:off x="7947425" y="2803499"/>
            <a:ext cx="2871900" cy="2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77" name="Google Shape;177;g118f1ce6acc_2_3554"/>
          <p:cNvSpPr txBox="1">
            <a:spLocks noGrp="1"/>
          </p:cNvSpPr>
          <p:nvPr>
            <p:ph type="body" idx="4"/>
          </p:nvPr>
        </p:nvSpPr>
        <p:spPr>
          <a:xfrm>
            <a:off x="8634261" y="4205902"/>
            <a:ext cx="1498200" cy="38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78" name="Google Shape;178;g118f1ce6acc_2_3554"/>
          <p:cNvSpPr txBox="1">
            <a:spLocks noGrp="1"/>
          </p:cNvSpPr>
          <p:nvPr>
            <p:ph type="body" idx="5"/>
          </p:nvPr>
        </p:nvSpPr>
        <p:spPr>
          <a:xfrm>
            <a:off x="4565888" y="2803499"/>
            <a:ext cx="2871900" cy="2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79" name="Google Shape;179;g118f1ce6acc_2_3554"/>
          <p:cNvSpPr txBox="1">
            <a:spLocks noGrp="1"/>
          </p:cNvSpPr>
          <p:nvPr>
            <p:ph type="body" idx="6"/>
          </p:nvPr>
        </p:nvSpPr>
        <p:spPr>
          <a:xfrm>
            <a:off x="5252724" y="4205902"/>
            <a:ext cx="1498200" cy="38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  <a:defRPr sz="2400" b="1" i="0" u="none" strike="noStrike" cap="none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80" name="Google Shape;180;g118f1ce6acc_2_3554"/>
          <p:cNvSpPr txBox="1">
            <a:spLocks noGrp="1"/>
          </p:cNvSpPr>
          <p:nvPr>
            <p:ph type="body" idx="7"/>
          </p:nvPr>
        </p:nvSpPr>
        <p:spPr>
          <a:xfrm>
            <a:off x="2619375" y="5222209"/>
            <a:ext cx="6858000" cy="71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96745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âmina de Título">
  <p:cSld name="1_Lâmina de Título"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119620d960c_11_896"/>
          <p:cNvSpPr txBox="1">
            <a:spLocks noGrp="1"/>
          </p:cNvSpPr>
          <p:nvPr>
            <p:ph type="ctrTitle"/>
          </p:nvPr>
        </p:nvSpPr>
        <p:spPr>
          <a:xfrm>
            <a:off x="646837" y="2551837"/>
            <a:ext cx="10898400" cy="17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0"/>
              <a:buFont typeface="Arial"/>
              <a:buNone/>
              <a:defRPr sz="6000" b="1" i="0" u="none" strike="noStrike" cap="none">
                <a:solidFill>
                  <a:schemeClr val="lt2"/>
                </a:solidFill>
                <a:latin typeface="Montserrat" panose="00000500000000000000" pitchFamily="2" charset="0"/>
                <a:ea typeface="Montserrat" panose="00000500000000000000" pitchFamily="2" charset="0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21" name="Google Shape;221;g119620d960c_11_896"/>
          <p:cNvSpPr txBox="1">
            <a:spLocks noGrp="1"/>
          </p:cNvSpPr>
          <p:nvPr>
            <p:ph type="sldNum" idx="12"/>
          </p:nvPr>
        </p:nvSpPr>
        <p:spPr>
          <a:xfrm>
            <a:off x="10819211" y="6296947"/>
            <a:ext cx="698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lt2"/>
                </a:solidFill>
                <a:latin typeface="Montserrat" panose="00000500000000000000" pitchFamily="2" charset="0"/>
                <a:ea typeface="Montserrat" panose="00000500000000000000" pitchFamily="2" charset="0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2115979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Montserrat" panose="00000500000000000000" pitchFamily="2" charset="0"/>
              </a:defRPr>
            </a:lvl1pPr>
          </a:lstStyle>
          <a:p>
            <a:fld id="{FA938744-AA9C-49B9-B05D-B5AE700D8679}" type="datetimeFigureOut">
              <a:rPr lang="pt-BR" smtClean="0"/>
              <a:pPr/>
              <a:t>10/05/2022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Montserrat" panose="00000500000000000000" pitchFamily="2" charset="0"/>
              </a:defRPr>
            </a:lvl1pPr>
          </a:lstStyle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84AC5-0F6D-491D-88C2-FB9FCC9369B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1074243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mente Título" type="titleOnly">
  <p:cSld name="Somente Título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23"/>
          <p:cNvSpPr txBox="1">
            <a:spLocks noGrp="1"/>
          </p:cNvSpPr>
          <p:nvPr>
            <p:ph type="title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Montserrat"/>
              <a:buNone/>
              <a:defRPr sz="4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5" name="Google Shape;45;p23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6" name="Google Shape;46;p23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7" name="Google Shape;47;p23"/>
          <p:cNvSpPr txBox="1">
            <a:spLocks noGrp="1"/>
          </p:cNvSpPr>
          <p:nvPr>
            <p:ph type="sldNum" idx="12"/>
          </p:nvPr>
        </p:nvSpPr>
        <p:spPr>
          <a:xfrm>
            <a:off x="10819211" y="6296947"/>
            <a:ext cx="69824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85A5C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85A5C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85A5C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85A5C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85A5C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85A5C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85A5C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85A5C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rgbClr val="85A5C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5847528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âmina 1/2 imag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D3949-D325-4C02-B6F3-CA7E3C2E1BD9}" type="slidenum">
              <a:rPr lang="pt-BR" smtClean="0"/>
              <a:t>‹nº›</a:t>
            </a:fld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quarter" idx="14" hasCustomPrompt="1"/>
          </p:nvPr>
        </p:nvSpPr>
        <p:spPr>
          <a:xfrm>
            <a:off x="1276351" y="1085850"/>
            <a:ext cx="3886200" cy="3476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6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 panose="00000500000000000000" pitchFamily="2" charset="0"/>
              </a:defRPr>
            </a:lvl1pPr>
          </a:lstStyle>
          <a:p>
            <a:pPr lvl="0"/>
            <a:r>
              <a:rPr lang="pt-BR"/>
              <a:t>Título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sz="quarter" idx="15"/>
          </p:nvPr>
        </p:nvSpPr>
        <p:spPr>
          <a:xfrm>
            <a:off x="6096000" y="0"/>
            <a:ext cx="6096000" cy="6858000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14" name="Espaço Reservado para Texto 3"/>
          <p:cNvSpPr>
            <a:spLocks noGrp="1"/>
          </p:cNvSpPr>
          <p:nvPr>
            <p:ph type="body" sz="quarter" idx="16" hasCustomPrompt="1"/>
          </p:nvPr>
        </p:nvSpPr>
        <p:spPr>
          <a:xfrm>
            <a:off x="1276351" y="4765931"/>
            <a:ext cx="3886200" cy="113255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/>
              <a:t>Texto de apoio</a:t>
            </a:r>
          </a:p>
        </p:txBody>
      </p:sp>
    </p:spTree>
    <p:extLst>
      <p:ext uri="{BB962C8B-B14F-4D97-AF65-F5344CB8AC3E}">
        <p14:creationId xmlns:p14="http://schemas.microsoft.com/office/powerpoint/2010/main" val="34471392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âmina de Título">
  <p:cSld name="Lâmina de Título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118f1ce6acc_2_345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71" name="Google Shape;71;g118f1ce6acc_2_3452"/>
          <p:cNvSpPr txBox="1">
            <a:spLocks noGrp="1"/>
          </p:cNvSpPr>
          <p:nvPr>
            <p:ph type="ctrTitle"/>
          </p:nvPr>
        </p:nvSpPr>
        <p:spPr>
          <a:xfrm>
            <a:off x="646837" y="2551837"/>
            <a:ext cx="10898400" cy="17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6000"/>
              <a:buFont typeface="Montserrat"/>
              <a:buNone/>
              <a:defRPr sz="6000" b="1" i="0" u="none" strike="noStrike" cap="none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2" name="Google Shape;72;g118f1ce6acc_2_3452"/>
          <p:cNvSpPr txBox="1">
            <a:spLocks noGrp="1"/>
          </p:cNvSpPr>
          <p:nvPr>
            <p:ph type="sldNum" idx="12"/>
          </p:nvPr>
        </p:nvSpPr>
        <p:spPr>
          <a:xfrm>
            <a:off x="10819211" y="6296947"/>
            <a:ext cx="698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cxnSp>
        <p:nvCxnSpPr>
          <p:cNvPr id="73" name="Google Shape;73;g118f1ce6acc_2_3452"/>
          <p:cNvCxnSpPr/>
          <p:nvPr/>
        </p:nvCxnSpPr>
        <p:spPr>
          <a:xfrm>
            <a:off x="646837" y="2314575"/>
            <a:ext cx="10898400" cy="0"/>
          </a:xfrm>
          <a:prstGeom prst="straightConnector1">
            <a:avLst/>
          </a:prstGeom>
          <a:noFill/>
          <a:ln w="9525" cap="rnd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74" name="Google Shape;74;g118f1ce6acc_2_3452"/>
          <p:cNvCxnSpPr/>
          <p:nvPr/>
        </p:nvCxnSpPr>
        <p:spPr>
          <a:xfrm>
            <a:off x="646837" y="4572000"/>
            <a:ext cx="10898400" cy="0"/>
          </a:xfrm>
          <a:prstGeom prst="straightConnector1">
            <a:avLst/>
          </a:prstGeom>
          <a:noFill/>
          <a:ln w="9525" cap="rnd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âmina aspa com imagem">
  <p:cSld name="Lâmina aspa com imagem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118f1ce6acc_2_3458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77" name="Google Shape;77;g118f1ce6acc_2_3458"/>
          <p:cNvSpPr txBox="1">
            <a:spLocks noGrp="1"/>
          </p:cNvSpPr>
          <p:nvPr>
            <p:ph type="sldNum" idx="12"/>
          </p:nvPr>
        </p:nvSpPr>
        <p:spPr>
          <a:xfrm>
            <a:off x="10819211" y="6296947"/>
            <a:ext cx="698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sp>
        <p:nvSpPr>
          <p:cNvPr id="78" name="Google Shape;78;g118f1ce6acc_2_3458"/>
          <p:cNvSpPr txBox="1">
            <a:spLocks noGrp="1"/>
          </p:cNvSpPr>
          <p:nvPr>
            <p:ph type="body" idx="1"/>
          </p:nvPr>
        </p:nvSpPr>
        <p:spPr>
          <a:xfrm>
            <a:off x="1276350" y="1085850"/>
            <a:ext cx="9639300" cy="407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3600"/>
              <a:buFont typeface="Arial"/>
              <a:buNone/>
              <a:defRPr sz="3600" b="1" i="0" u="none" strike="noStrike" cap="none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79" name="Google Shape;79;g118f1ce6acc_2_3458"/>
          <p:cNvSpPr txBox="1">
            <a:spLocks noGrp="1"/>
          </p:cNvSpPr>
          <p:nvPr>
            <p:ph type="body" idx="3"/>
          </p:nvPr>
        </p:nvSpPr>
        <p:spPr>
          <a:xfrm>
            <a:off x="1781175" y="5286375"/>
            <a:ext cx="9134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cxnSp>
        <p:nvCxnSpPr>
          <p:cNvPr id="80" name="Google Shape;80;g118f1ce6acc_2_3458"/>
          <p:cNvCxnSpPr>
            <a:stCxn id="79" idx="1"/>
          </p:cNvCxnSpPr>
          <p:nvPr/>
        </p:nvCxnSpPr>
        <p:spPr>
          <a:xfrm rot="10800000">
            <a:off x="1276275" y="5486475"/>
            <a:ext cx="504900" cy="0"/>
          </a:xfrm>
          <a:prstGeom prst="straightConnector1">
            <a:avLst/>
          </a:prstGeom>
          <a:noFill/>
          <a:ln w="9525" cap="flat" cmpd="sng">
            <a:solidFill>
              <a:srgbClr val="595959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81" name="Google Shape;81;g118f1ce6acc_2_3458"/>
          <p:cNvCxnSpPr/>
          <p:nvPr/>
        </p:nvCxnSpPr>
        <p:spPr>
          <a:xfrm>
            <a:off x="1276350" y="5991225"/>
            <a:ext cx="9639300" cy="0"/>
          </a:xfrm>
          <a:prstGeom prst="straightConnector1">
            <a:avLst/>
          </a:prstGeom>
          <a:noFill/>
          <a:ln w="9525" cap="rnd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82" name="Google Shape;82;g118f1ce6acc_2_3458"/>
          <p:cNvSpPr txBox="1"/>
          <p:nvPr/>
        </p:nvSpPr>
        <p:spPr>
          <a:xfrm>
            <a:off x="552450" y="295275"/>
            <a:ext cx="1048800" cy="264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600" b="1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/>
          </a:p>
        </p:txBody>
      </p:sp>
      <p:sp>
        <p:nvSpPr>
          <p:cNvPr id="83" name="Google Shape;83;g118f1ce6acc_2_3458"/>
          <p:cNvSpPr txBox="1"/>
          <p:nvPr/>
        </p:nvSpPr>
        <p:spPr>
          <a:xfrm rot="10800000">
            <a:off x="10591686" y="3200850"/>
            <a:ext cx="1048800" cy="264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600" b="1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âmina aspa sem imagem">
  <p:cSld name="Lâmina aspa sem imagem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118f1ce6acc_2_3467"/>
          <p:cNvSpPr txBox="1">
            <a:spLocks noGrp="1"/>
          </p:cNvSpPr>
          <p:nvPr>
            <p:ph type="sldNum" idx="12"/>
          </p:nvPr>
        </p:nvSpPr>
        <p:spPr>
          <a:xfrm>
            <a:off x="10819211" y="6296947"/>
            <a:ext cx="698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sp>
        <p:nvSpPr>
          <p:cNvPr id="86" name="Google Shape;86;g118f1ce6acc_2_3467"/>
          <p:cNvSpPr txBox="1">
            <a:spLocks noGrp="1"/>
          </p:cNvSpPr>
          <p:nvPr>
            <p:ph type="body" idx="1"/>
          </p:nvPr>
        </p:nvSpPr>
        <p:spPr>
          <a:xfrm>
            <a:off x="1276350" y="1085850"/>
            <a:ext cx="9639300" cy="407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3600"/>
              <a:buFont typeface="Arial"/>
              <a:buNone/>
              <a:defRPr sz="3600" b="0" i="0" u="none" strike="noStrike" cap="none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7" name="Google Shape;87;g118f1ce6acc_2_3467"/>
          <p:cNvSpPr txBox="1">
            <a:spLocks noGrp="1"/>
          </p:cNvSpPr>
          <p:nvPr>
            <p:ph type="body" idx="2"/>
          </p:nvPr>
        </p:nvSpPr>
        <p:spPr>
          <a:xfrm>
            <a:off x="1276350" y="5286375"/>
            <a:ext cx="9639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8" name="Google Shape;88;g118f1ce6acc_2_3467"/>
          <p:cNvSpPr txBox="1"/>
          <p:nvPr/>
        </p:nvSpPr>
        <p:spPr>
          <a:xfrm>
            <a:off x="552450" y="295275"/>
            <a:ext cx="1048800" cy="264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600" b="1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/>
          </a:p>
        </p:txBody>
      </p:sp>
      <p:sp>
        <p:nvSpPr>
          <p:cNvPr id="89" name="Google Shape;89;g118f1ce6acc_2_3467"/>
          <p:cNvSpPr txBox="1"/>
          <p:nvPr/>
        </p:nvSpPr>
        <p:spPr>
          <a:xfrm rot="10800000">
            <a:off x="10591686" y="3200850"/>
            <a:ext cx="1048800" cy="264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600" b="1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âmina 1/4 imagem">
  <p:cSld name="Lâmina 1/4 imagem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118f1ce6acc_2_3473"/>
          <p:cNvSpPr txBox="1">
            <a:spLocks noGrp="1"/>
          </p:cNvSpPr>
          <p:nvPr>
            <p:ph type="sldNum" idx="12"/>
          </p:nvPr>
        </p:nvSpPr>
        <p:spPr>
          <a:xfrm>
            <a:off x="10819211" y="6296947"/>
            <a:ext cx="698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sp>
        <p:nvSpPr>
          <p:cNvPr id="92" name="Google Shape;92;g118f1ce6acc_2_3473"/>
          <p:cNvSpPr txBox="1">
            <a:spLocks noGrp="1"/>
          </p:cNvSpPr>
          <p:nvPr>
            <p:ph type="body" idx="1"/>
          </p:nvPr>
        </p:nvSpPr>
        <p:spPr>
          <a:xfrm>
            <a:off x="1276351" y="1085850"/>
            <a:ext cx="6753300" cy="347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3600"/>
              <a:buFont typeface="Arial"/>
              <a:buNone/>
              <a:defRPr sz="3600" b="1" i="0" u="none" strike="noStrike" cap="none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3" name="Google Shape;93;g118f1ce6acc_2_3473"/>
          <p:cNvSpPr>
            <a:spLocks noGrp="1"/>
          </p:cNvSpPr>
          <p:nvPr>
            <p:ph type="pic" idx="2"/>
          </p:nvPr>
        </p:nvSpPr>
        <p:spPr>
          <a:xfrm>
            <a:off x="8820150" y="0"/>
            <a:ext cx="3372000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94" name="Google Shape;94;g118f1ce6acc_2_3473"/>
          <p:cNvSpPr txBox="1">
            <a:spLocks noGrp="1"/>
          </p:cNvSpPr>
          <p:nvPr>
            <p:ph type="body" idx="3"/>
          </p:nvPr>
        </p:nvSpPr>
        <p:spPr>
          <a:xfrm>
            <a:off x="1276351" y="4765931"/>
            <a:ext cx="6753300" cy="113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âmina foto com texto">
  <p:cSld name="Lâmina foto com texto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118f1ce6acc_2_3478"/>
          <p:cNvSpPr txBox="1">
            <a:spLocks noGrp="1"/>
          </p:cNvSpPr>
          <p:nvPr>
            <p:ph type="sldNum" idx="12"/>
          </p:nvPr>
        </p:nvSpPr>
        <p:spPr>
          <a:xfrm>
            <a:off x="10819211" y="6296947"/>
            <a:ext cx="698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marL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2pPr>
            <a:lvl3pPr marL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3pPr>
            <a:lvl4pPr marL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4pPr>
            <a:lvl5pPr marL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5pPr>
            <a:lvl6pPr marL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6pPr>
            <a:lvl7pPr marL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7pPr>
            <a:lvl8pPr marL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8pPr>
            <a:lvl9pPr marL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sp>
        <p:nvSpPr>
          <p:cNvPr id="97" name="Google Shape;97;g118f1ce6acc_2_3478"/>
          <p:cNvSpPr txBox="1">
            <a:spLocks noGrp="1"/>
          </p:cNvSpPr>
          <p:nvPr>
            <p:ph type="body" idx="1"/>
          </p:nvPr>
        </p:nvSpPr>
        <p:spPr>
          <a:xfrm>
            <a:off x="6933011" y="1924050"/>
            <a:ext cx="3886200" cy="17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3600"/>
              <a:buFont typeface="Arial"/>
              <a:buNone/>
              <a:defRPr sz="3600" b="1" i="0" u="none" strike="noStrike" cap="none">
                <a:solidFill>
                  <a:srgbClr val="595959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8" name="Google Shape;98;g118f1ce6acc_2_3478"/>
          <p:cNvSpPr>
            <a:spLocks noGrp="1"/>
          </p:cNvSpPr>
          <p:nvPr>
            <p:ph type="pic" idx="2"/>
          </p:nvPr>
        </p:nvSpPr>
        <p:spPr>
          <a:xfrm>
            <a:off x="0" y="1924050"/>
            <a:ext cx="6096000" cy="3648000"/>
          </a:xfrm>
          <a:prstGeom prst="rect">
            <a:avLst/>
          </a:prstGeom>
          <a:noFill/>
          <a:ln>
            <a:noFill/>
          </a:ln>
        </p:spPr>
      </p:sp>
      <p:sp>
        <p:nvSpPr>
          <p:cNvPr id="99" name="Google Shape;99;g118f1ce6acc_2_3478"/>
          <p:cNvSpPr txBox="1">
            <a:spLocks noGrp="1"/>
          </p:cNvSpPr>
          <p:nvPr>
            <p:ph type="body" idx="3"/>
          </p:nvPr>
        </p:nvSpPr>
        <p:spPr>
          <a:xfrm>
            <a:off x="6933011" y="3910474"/>
            <a:ext cx="3886200" cy="16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595959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4.xml"/><Relationship Id="rId18" Type="http://schemas.openxmlformats.org/officeDocument/2006/relationships/slideLayout" Target="../slideLayouts/slideLayout19.xml"/><Relationship Id="rId26" Type="http://schemas.openxmlformats.org/officeDocument/2006/relationships/slideLayout" Target="../slideLayouts/slideLayout27.xml"/><Relationship Id="rId3" Type="http://schemas.openxmlformats.org/officeDocument/2006/relationships/slideLayout" Target="../slideLayouts/slideLayout4.xml"/><Relationship Id="rId21" Type="http://schemas.openxmlformats.org/officeDocument/2006/relationships/slideLayout" Target="../slideLayouts/slideLayout22.xml"/><Relationship Id="rId7" Type="http://schemas.openxmlformats.org/officeDocument/2006/relationships/slideLayout" Target="../slideLayouts/slideLayout8.xml"/><Relationship Id="rId12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8.xml"/><Relationship Id="rId25" Type="http://schemas.openxmlformats.org/officeDocument/2006/relationships/slideLayout" Target="../slideLayouts/slideLayout26.xml"/><Relationship Id="rId2" Type="http://schemas.openxmlformats.org/officeDocument/2006/relationships/slideLayout" Target="../slideLayouts/slideLayout3.xml"/><Relationship Id="rId16" Type="http://schemas.openxmlformats.org/officeDocument/2006/relationships/slideLayout" Target="../slideLayouts/slideLayout17.xml"/><Relationship Id="rId20" Type="http://schemas.openxmlformats.org/officeDocument/2006/relationships/slideLayout" Target="../slideLayouts/slideLayout21.xml"/><Relationship Id="rId29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2.xml"/><Relationship Id="rId24" Type="http://schemas.openxmlformats.org/officeDocument/2006/relationships/slideLayout" Target="../slideLayouts/slideLayout25.xml"/><Relationship Id="rId5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6.xml"/><Relationship Id="rId23" Type="http://schemas.openxmlformats.org/officeDocument/2006/relationships/slideLayout" Target="../slideLayouts/slideLayout24.xml"/><Relationship Id="rId28" Type="http://schemas.openxmlformats.org/officeDocument/2006/relationships/theme" Target="../theme/theme2.xml"/><Relationship Id="rId10" Type="http://schemas.openxmlformats.org/officeDocument/2006/relationships/slideLayout" Target="../slideLayouts/slideLayout11.xml"/><Relationship Id="rId19" Type="http://schemas.openxmlformats.org/officeDocument/2006/relationships/slideLayout" Target="../slideLayouts/slideLayout20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Relationship Id="rId14" Type="http://schemas.openxmlformats.org/officeDocument/2006/relationships/slideLayout" Target="../slideLayouts/slideLayout15.xml"/><Relationship Id="rId22" Type="http://schemas.openxmlformats.org/officeDocument/2006/relationships/slideLayout" Target="../slideLayouts/slideLayout23.xml"/><Relationship Id="rId27" Type="http://schemas.openxmlformats.org/officeDocument/2006/relationships/slideLayout" Target="../slideLayouts/slideLayout28.xml"/><Relationship Id="rId30" Type="http://schemas.openxmlformats.org/officeDocument/2006/relationships/image" Target="../media/image5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17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0.xml"/><Relationship Id="rId16" Type="http://schemas.openxmlformats.org/officeDocument/2006/relationships/slideLayout" Target="../slideLayouts/slideLayout44.xml"/><Relationship Id="rId20" Type="http://schemas.openxmlformats.org/officeDocument/2006/relationships/image" Target="../media/image5.png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38.xml"/><Relationship Id="rId19" Type="http://schemas.openxmlformats.org/officeDocument/2006/relationships/image" Target="../media/image4.png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58" r:id="rId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9">
            <a:alphaModFix/>
          </a:blip>
          <a:stretch>
            <a:fillRect/>
          </a:stretch>
        </a:blip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g118f1ce6acc_2_3434"/>
          <p:cNvSpPr txBox="1">
            <a:spLocks noGrp="1"/>
          </p:cNvSpPr>
          <p:nvPr>
            <p:ph type="sldNum" idx="12"/>
          </p:nvPr>
        </p:nvSpPr>
        <p:spPr>
          <a:xfrm>
            <a:off x="10819211" y="6296947"/>
            <a:ext cx="698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1" i="0" u="none" strike="noStrike" cap="none">
                <a:solidFill>
                  <a:srgbClr val="AEABAB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1" i="0" u="none" strike="noStrike" cap="none">
                <a:solidFill>
                  <a:srgbClr val="AEABAB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1" i="0" u="none" strike="noStrike" cap="none">
                <a:solidFill>
                  <a:srgbClr val="AEABAB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1" i="0" u="none" strike="noStrike" cap="none">
                <a:solidFill>
                  <a:srgbClr val="AEABAB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1" i="0" u="none" strike="noStrike" cap="none">
                <a:solidFill>
                  <a:srgbClr val="AEABAB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1" i="0" u="none" strike="noStrike" cap="none">
                <a:solidFill>
                  <a:srgbClr val="AEABAB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1" i="0" u="none" strike="noStrike" cap="none">
                <a:solidFill>
                  <a:srgbClr val="AEABAB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1" i="0" u="none" strike="noStrike" cap="none">
                <a:solidFill>
                  <a:srgbClr val="AEABAB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1" i="0" u="none" strike="noStrike" cap="none">
                <a:solidFill>
                  <a:srgbClr val="AEABAB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cxnSp>
        <p:nvCxnSpPr>
          <p:cNvPr id="53" name="Google Shape;53;g118f1ce6acc_2_3434"/>
          <p:cNvCxnSpPr/>
          <p:nvPr/>
        </p:nvCxnSpPr>
        <p:spPr>
          <a:xfrm>
            <a:off x="11469826" y="6424613"/>
            <a:ext cx="0" cy="93000"/>
          </a:xfrm>
          <a:prstGeom prst="straightConnector1">
            <a:avLst/>
          </a:prstGeom>
          <a:noFill/>
          <a:ln w="9525" cap="rnd" cmpd="sng">
            <a:solidFill>
              <a:srgbClr val="AEABAB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54" name="Google Shape;54;g118f1ce6acc_2_3434"/>
          <p:cNvPicPr preferRelativeResize="0"/>
          <p:nvPr/>
        </p:nvPicPr>
        <p:blipFill rotWithShape="1">
          <a:blip r:embed="rId30">
            <a:alphaModFix/>
          </a:blip>
          <a:srcRect/>
          <a:stretch/>
        </p:blipFill>
        <p:spPr>
          <a:xfrm>
            <a:off x="11024542" y="395271"/>
            <a:ext cx="494951" cy="519129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  <p:sldLayoutId id="2147483674" r:id="rId15"/>
    <p:sldLayoutId id="2147483675" r:id="rId16"/>
    <p:sldLayoutId id="2147483676" r:id="rId17"/>
    <p:sldLayoutId id="2147483677" r:id="rId18"/>
    <p:sldLayoutId id="2147483695" r:id="rId19"/>
    <p:sldLayoutId id="2147483696" r:id="rId20"/>
    <p:sldLayoutId id="2147483697" r:id="rId21"/>
    <p:sldLayoutId id="2147483718" r:id="rId22"/>
    <p:sldLayoutId id="2147483719" r:id="rId23"/>
    <p:sldLayoutId id="2147483720" r:id="rId24"/>
    <p:sldLayoutId id="2147483722" r:id="rId25"/>
    <p:sldLayoutId id="2147483723" r:id="rId26"/>
    <p:sldLayoutId id="2147483742" r:id="rId2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9">
            <a:alphaModFix/>
          </a:blip>
          <a:stretch>
            <a:fillRect/>
          </a:stretch>
        </a:blip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g118f1ce6acc_2_3434"/>
          <p:cNvSpPr txBox="1">
            <a:spLocks noGrp="1"/>
          </p:cNvSpPr>
          <p:nvPr>
            <p:ph type="sldNum" idx="12"/>
          </p:nvPr>
        </p:nvSpPr>
        <p:spPr>
          <a:xfrm>
            <a:off x="10819211" y="6296947"/>
            <a:ext cx="698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1" i="0" u="none" strike="noStrike" cap="none">
                <a:solidFill>
                  <a:srgbClr val="AEABAB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1" i="0" u="none" strike="noStrike" cap="none">
                <a:solidFill>
                  <a:srgbClr val="AEABAB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1" i="0" u="none" strike="noStrike" cap="none">
                <a:solidFill>
                  <a:srgbClr val="AEABAB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1" i="0" u="none" strike="noStrike" cap="none">
                <a:solidFill>
                  <a:srgbClr val="AEABAB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1" i="0" u="none" strike="noStrike" cap="none">
                <a:solidFill>
                  <a:srgbClr val="AEABAB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1" i="0" u="none" strike="noStrike" cap="none">
                <a:solidFill>
                  <a:srgbClr val="AEABAB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1" i="0" u="none" strike="noStrike" cap="none">
                <a:solidFill>
                  <a:srgbClr val="AEABAB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1" i="0" u="none" strike="noStrike" cap="none">
                <a:solidFill>
                  <a:srgbClr val="AEABAB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800" b="1" i="0" u="none" strike="noStrike" cap="none">
                <a:solidFill>
                  <a:srgbClr val="AEABAB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  <p:cxnSp>
        <p:nvCxnSpPr>
          <p:cNvPr id="53" name="Google Shape;53;g118f1ce6acc_2_3434"/>
          <p:cNvCxnSpPr/>
          <p:nvPr/>
        </p:nvCxnSpPr>
        <p:spPr>
          <a:xfrm>
            <a:off x="11469826" y="6424613"/>
            <a:ext cx="0" cy="93000"/>
          </a:xfrm>
          <a:prstGeom prst="straightConnector1">
            <a:avLst/>
          </a:prstGeom>
          <a:noFill/>
          <a:ln w="9525" cap="rnd" cmpd="sng">
            <a:solidFill>
              <a:srgbClr val="AEABAB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54" name="Google Shape;54;g118f1ce6acc_2_3434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11024542" y="395271"/>
            <a:ext cx="494951" cy="51912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2552648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6" r:id="rId12"/>
    <p:sldLayoutId id="2147483737" r:id="rId13"/>
    <p:sldLayoutId id="2147483738" r:id="rId14"/>
    <p:sldLayoutId id="2147483739" r:id="rId15"/>
    <p:sldLayoutId id="2147483740" r:id="rId16"/>
    <p:sldLayoutId id="2147483741" r:id="rId1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0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0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43.png"/><Relationship Id="rId5" Type="http://schemas.openxmlformats.org/officeDocument/2006/relationships/image" Target="../media/image142.png"/><Relationship Id="rId4" Type="http://schemas.openxmlformats.org/officeDocument/2006/relationships/image" Target="../media/image141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44.svg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0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21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1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2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4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png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1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11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1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21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1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1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21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png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0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0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58.pn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60.png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0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62.jpe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63.png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0.xml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164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66.png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67.png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20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20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71.png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0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0.xml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58.png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6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3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0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73.png"/><Relationship Id="rId4" Type="http://schemas.openxmlformats.org/officeDocument/2006/relationships/image" Target="../media/image172.png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76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75.png"/><Relationship Id="rId5" Type="http://schemas.openxmlformats.org/officeDocument/2006/relationships/image" Target="../media/image163.png"/><Relationship Id="rId4" Type="http://schemas.openxmlformats.org/officeDocument/2006/relationships/image" Target="../media/image174.png"/></Relationships>
</file>

<file path=ppt/slides/_rels/slide1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1.png"/><Relationship Id="rId13" Type="http://schemas.openxmlformats.org/officeDocument/2006/relationships/image" Target="../media/image186.png"/><Relationship Id="rId3" Type="http://schemas.openxmlformats.org/officeDocument/2006/relationships/hyperlink" Target="http://189.28.128.100/dab/docs/portaldab/publicacoes/manual_gestacao_alto_risco.pdf" TargetMode="External"/><Relationship Id="rId7" Type="http://schemas.openxmlformats.org/officeDocument/2006/relationships/image" Target="../media/image180.png"/><Relationship Id="rId12" Type="http://schemas.openxmlformats.org/officeDocument/2006/relationships/image" Target="../media/image185.png"/><Relationship Id="rId17" Type="http://schemas.openxmlformats.org/officeDocument/2006/relationships/image" Target="../media/image189.png"/><Relationship Id="rId2" Type="http://schemas.openxmlformats.org/officeDocument/2006/relationships/image" Target="../media/image8.png"/><Relationship Id="rId16" Type="http://schemas.openxmlformats.org/officeDocument/2006/relationships/image" Target="../media/image188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79.png"/><Relationship Id="rId11" Type="http://schemas.openxmlformats.org/officeDocument/2006/relationships/image" Target="../media/image184.png"/><Relationship Id="rId5" Type="http://schemas.openxmlformats.org/officeDocument/2006/relationships/image" Target="../media/image178.png"/><Relationship Id="rId15" Type="http://schemas.openxmlformats.org/officeDocument/2006/relationships/image" Target="../media/image187.png"/><Relationship Id="rId10" Type="http://schemas.openxmlformats.org/officeDocument/2006/relationships/image" Target="../media/image183.png"/><Relationship Id="rId4" Type="http://schemas.openxmlformats.org/officeDocument/2006/relationships/image" Target="../media/image177.png"/><Relationship Id="rId9" Type="http://schemas.openxmlformats.org/officeDocument/2006/relationships/image" Target="../media/image182.png"/><Relationship Id="rId14" Type="http://schemas.openxmlformats.org/officeDocument/2006/relationships/hyperlink" Target="https://bvsms.saude.gov.br/bvs/publicacoes/caderneta_gestante_4ed.pdf" TargetMode="Externa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0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0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0.xml"/></Relationships>
</file>

<file path=ppt/slides/_rels/slide1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6.png"/><Relationship Id="rId3" Type="http://schemas.openxmlformats.org/officeDocument/2006/relationships/image" Target="../media/image191.png"/><Relationship Id="rId7" Type="http://schemas.openxmlformats.org/officeDocument/2006/relationships/image" Target="../media/image19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94.png"/><Relationship Id="rId5" Type="http://schemas.openxmlformats.org/officeDocument/2006/relationships/image" Target="../media/image193.png"/><Relationship Id="rId10" Type="http://schemas.openxmlformats.org/officeDocument/2006/relationships/image" Target="../media/image198.png"/><Relationship Id="rId4" Type="http://schemas.openxmlformats.org/officeDocument/2006/relationships/image" Target="../media/image192.png"/><Relationship Id="rId9" Type="http://schemas.openxmlformats.org/officeDocument/2006/relationships/image" Target="../media/image197.png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2" Type="http://schemas.openxmlformats.org/officeDocument/2006/relationships/image" Target="../media/image199.png"/><Relationship Id="rId1" Type="http://schemas.openxmlformats.org/officeDocument/2006/relationships/slideLayout" Target="../slideLayouts/slideLayout20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bvsms.saude.gov.br/bvs/saudelegis/gm/2017/prc0006_03_10_2017.html#TITULOII" TargetMode="Externa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1.png"/><Relationship Id="rId1" Type="http://schemas.openxmlformats.org/officeDocument/2006/relationships/slideLayout" Target="../slideLayouts/slideLayout20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0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0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4.png"/><Relationship Id="rId4" Type="http://schemas.openxmlformats.org/officeDocument/2006/relationships/image" Target="../media/image203.png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06.png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0.xml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09.png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1.png"/></Relationships>
</file>

<file path=ppt/slides/_rels/slide1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8.png"/><Relationship Id="rId3" Type="http://schemas.openxmlformats.org/officeDocument/2006/relationships/image" Target="../media/image213.png"/><Relationship Id="rId7" Type="http://schemas.openxmlformats.org/officeDocument/2006/relationships/image" Target="../media/image217.png"/><Relationship Id="rId2" Type="http://schemas.openxmlformats.org/officeDocument/2006/relationships/image" Target="../media/image212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16.png"/><Relationship Id="rId5" Type="http://schemas.openxmlformats.org/officeDocument/2006/relationships/image" Target="../media/image215.png"/><Relationship Id="rId4" Type="http://schemas.openxmlformats.org/officeDocument/2006/relationships/image" Target="../media/image214.png"/><Relationship Id="rId9" Type="http://schemas.openxmlformats.org/officeDocument/2006/relationships/image" Target="../media/image219.png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1.png"/><Relationship Id="rId2" Type="http://schemas.openxmlformats.org/officeDocument/2006/relationships/image" Target="../media/image220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223.png"/><Relationship Id="rId4" Type="http://schemas.openxmlformats.org/officeDocument/2006/relationships/image" Target="../media/image2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44.svg"/><Relationship Id="rId4" Type="http://schemas.openxmlformats.org/officeDocument/2006/relationships/image" Target="../media/image25.png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4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0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0.xml"/></Relationships>
</file>

<file path=ppt/slides/_rels/slide1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9.png"/><Relationship Id="rId3" Type="http://schemas.openxmlformats.org/officeDocument/2006/relationships/image" Target="../media/image8.png"/><Relationship Id="rId7" Type="http://schemas.openxmlformats.org/officeDocument/2006/relationships/image" Target="../media/image228.png"/><Relationship Id="rId12" Type="http://schemas.openxmlformats.org/officeDocument/2006/relationships/image" Target="../media/image233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27.png"/><Relationship Id="rId11" Type="http://schemas.openxmlformats.org/officeDocument/2006/relationships/image" Target="../media/image232.png"/><Relationship Id="rId5" Type="http://schemas.openxmlformats.org/officeDocument/2006/relationships/image" Target="../media/image226.png"/><Relationship Id="rId10" Type="http://schemas.openxmlformats.org/officeDocument/2006/relationships/image" Target="../media/image231.png"/><Relationship Id="rId4" Type="http://schemas.openxmlformats.org/officeDocument/2006/relationships/image" Target="../media/image225.png"/><Relationship Id="rId9" Type="http://schemas.openxmlformats.org/officeDocument/2006/relationships/image" Target="../media/image230.png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34.png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5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38.png"/><Relationship Id="rId5" Type="http://schemas.openxmlformats.org/officeDocument/2006/relationships/image" Target="../media/image237.png"/><Relationship Id="rId4" Type="http://schemas.openxmlformats.org/officeDocument/2006/relationships/image" Target="../media/image236.png"/></Relationships>
</file>

<file path=ppt/slides/_rels/slide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9.png"/></Relationships>
</file>

<file path=ppt/slides/_rels/slide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0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1.png"/></Relationships>
</file>

<file path=ppt/slides/_rels/slide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0.xml"/></Relationships>
</file>

<file path=ppt/slides/_rels/slide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2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bvsms.saude.gov.br/bvs/saudelegis/gm/2017/prc0006_03_10_2017.html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4.xml"/><Relationship Id="rId4" Type="http://schemas.openxmlformats.org/officeDocument/2006/relationships/chart" Target="../charts/char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0.xml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8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0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0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8.png"/><Relationship Id="rId4" Type="http://schemas.openxmlformats.org/officeDocument/2006/relationships/image" Target="../media/image2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0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33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bvsms.saude.gov.br/bvs/publicacoes/caderneta_crianca_menina_passaporte_cidadania_3ed.pdf" TargetMode="External"/><Relationship Id="rId7" Type="http://schemas.openxmlformats.org/officeDocument/2006/relationships/image" Target="../media/image3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hyperlink" Target="http://bvsms.saude.gov.br/bvs/publicacoes/caderneta_crianca_menino_passaporte_cidadania_3ed.pdf" TargetMode="Externa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linhasdecuidado.saude.gov.br/portal/puericultura/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5.jpe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1.xml"/><Relationship Id="rId5" Type="http://schemas.openxmlformats.org/officeDocument/2006/relationships/hyperlink" Target="https://portaldeboaspraticas.iff.fiocruz.br/" TargetMode="External"/><Relationship Id="rId4" Type="http://schemas.openxmlformats.org/officeDocument/2006/relationships/image" Target="../media/image6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66.png"/><Relationship Id="rId5" Type="http://schemas.openxmlformats.org/officeDocument/2006/relationships/image" Target="../media/image65.jpeg"/><Relationship Id="rId4" Type="http://schemas.openxmlformats.org/officeDocument/2006/relationships/hyperlink" Target="https://www.imapi.org/download/metodologia_manual-operacional.pdf" TargetMode="Externa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8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7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74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0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0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76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0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bvsms.saude.gov.br/bvs/saudelegis/gm/2017/prc0006_03_10_2017.html#TITULOII" TargetMode="Externa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8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25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0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0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86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43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88.sv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8.xml"/><Relationship Id="rId4" Type="http://schemas.openxmlformats.org/officeDocument/2006/relationships/hyperlink" Target="https://www.in.gov.br/en/web/dou/-/portaria-gm/ms-n-3.008-de-4-de-novembro-de-2021-356965606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6.xml"/><Relationship Id="rId4" Type="http://schemas.microsoft.com/office/2007/relationships/hdphoto" Target="../media/hdphoto1.wdp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92.png"/><Relationship Id="rId7" Type="http://schemas.openxmlformats.org/officeDocument/2006/relationships/image" Target="../media/image96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Relationship Id="rId9" Type="http://schemas.openxmlformats.org/officeDocument/2006/relationships/image" Target="../media/image98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0.xml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image" Target="../media/image100.png"/><Relationship Id="rId7" Type="http://schemas.openxmlformats.org/officeDocument/2006/relationships/image" Target="../media/image104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0.xml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3" Type="http://schemas.openxmlformats.org/officeDocument/2006/relationships/image" Target="../media/image101.png"/><Relationship Id="rId7" Type="http://schemas.openxmlformats.org/officeDocument/2006/relationships/image" Target="../media/image107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00.png"/><Relationship Id="rId11" Type="http://schemas.openxmlformats.org/officeDocument/2006/relationships/image" Target="../media/image111.png"/><Relationship Id="rId5" Type="http://schemas.openxmlformats.org/officeDocument/2006/relationships/image" Target="../media/image104.png"/><Relationship Id="rId10" Type="http://schemas.openxmlformats.org/officeDocument/2006/relationships/image" Target="../media/image110.png"/><Relationship Id="rId4" Type="http://schemas.openxmlformats.org/officeDocument/2006/relationships/image" Target="../media/image106.png"/><Relationship Id="rId9" Type="http://schemas.openxmlformats.org/officeDocument/2006/relationships/image" Target="../media/image109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0.xml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3" Type="http://schemas.openxmlformats.org/officeDocument/2006/relationships/image" Target="../media/image100.png"/><Relationship Id="rId7" Type="http://schemas.openxmlformats.org/officeDocument/2006/relationships/image" Target="../media/image113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0.xml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3" Type="http://schemas.openxmlformats.org/officeDocument/2006/relationships/image" Target="../media/image115.png"/><Relationship Id="rId7" Type="http://schemas.openxmlformats.org/officeDocument/2006/relationships/image" Target="../media/image107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13.png"/><Relationship Id="rId5" Type="http://schemas.openxmlformats.org/officeDocument/2006/relationships/image" Target="../media/image116.png"/><Relationship Id="rId10" Type="http://schemas.openxmlformats.org/officeDocument/2006/relationships/image" Target="../media/image119.png"/><Relationship Id="rId4" Type="http://schemas.openxmlformats.org/officeDocument/2006/relationships/image" Target="../media/image101.png"/><Relationship Id="rId9" Type="http://schemas.openxmlformats.org/officeDocument/2006/relationships/image" Target="../media/image118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0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0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0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0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123.png"/><Relationship Id="rId4" Type="http://schemas.openxmlformats.org/officeDocument/2006/relationships/image" Target="../media/image1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26.png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43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31.png"/><Relationship Id="rId4" Type="http://schemas.openxmlformats.org/officeDocument/2006/relationships/image" Target="../media/image130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135.png"/><Relationship Id="rId4" Type="http://schemas.openxmlformats.org/officeDocument/2006/relationships/image" Target="../media/image134.png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138.jpeg"/><Relationship Id="rId4" Type="http://schemas.openxmlformats.org/officeDocument/2006/relationships/image" Target="../media/image137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2" name="Google Shape;252;p2"/>
          <p:cNvCxnSpPr/>
          <p:nvPr/>
        </p:nvCxnSpPr>
        <p:spPr>
          <a:xfrm>
            <a:off x="11469826" y="6424613"/>
            <a:ext cx="0" cy="92868"/>
          </a:xfrm>
          <a:prstGeom prst="straightConnector1">
            <a:avLst/>
          </a:prstGeom>
          <a:noFill/>
          <a:ln w="9525" cap="rnd" cmpd="sng">
            <a:solidFill>
              <a:schemeClr val="lt2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255" name="Google Shape;255;p2"/>
          <p:cNvCxnSpPr/>
          <p:nvPr/>
        </p:nvCxnSpPr>
        <p:spPr>
          <a:xfrm>
            <a:off x="5095702" y="3133898"/>
            <a:ext cx="6493584" cy="41564"/>
          </a:xfrm>
          <a:prstGeom prst="straightConnector1">
            <a:avLst/>
          </a:prstGeom>
          <a:noFill/>
          <a:ln w="9525" cap="flat" cmpd="sng">
            <a:solidFill>
              <a:srgbClr val="F2F2F2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3" name="Imagem 3" descr="Uma imagem com texto&#10;&#10;Descrição gerada automaticamente">
            <a:extLst>
              <a:ext uri="{FF2B5EF4-FFF2-40B4-BE49-F238E27FC236}">
                <a16:creationId xmlns:a16="http://schemas.microsoft.com/office/drawing/2014/main" id="{3FA5C0A4-B555-9CAD-1EF3-F05D80C082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584" y="-376754"/>
            <a:ext cx="12208524" cy="6895411"/>
          </a:xfrm>
          <a:prstGeom prst="rect">
            <a:avLst/>
          </a:prstGeom>
        </p:spPr>
      </p:pic>
      <p:sp>
        <p:nvSpPr>
          <p:cNvPr id="6" name="Google Shape;290;g119620d960c_11_118">
            <a:extLst>
              <a:ext uri="{FF2B5EF4-FFF2-40B4-BE49-F238E27FC236}">
                <a16:creationId xmlns:a16="http://schemas.microsoft.com/office/drawing/2014/main" id="{CEBFCC96-482B-51D4-011E-39D63DD918E6}"/>
              </a:ext>
            </a:extLst>
          </p:cNvPr>
          <p:cNvSpPr txBox="1"/>
          <p:nvPr/>
        </p:nvSpPr>
        <p:spPr>
          <a:xfrm>
            <a:off x="8948831" y="3492097"/>
            <a:ext cx="3137427" cy="11461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lnSpc>
                <a:spcPct val="107000"/>
              </a:lnSpc>
            </a:pPr>
            <a:r>
              <a:rPr lang="pt-BR" sz="32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Goiás</a:t>
            </a:r>
          </a:p>
          <a:p>
            <a:pPr marL="0" marR="0" lvl="0" indent="0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3200" b="0" i="0" u="none" strike="noStrike" cap="none">
              <a:solidFill>
                <a:schemeClr val="accent5">
                  <a:lumMod val="75000"/>
                </a:schemeClr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1915700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m texto&#10;&#10;Descrição gerada automaticamente">
            <a:extLst>
              <a:ext uri="{FF2B5EF4-FFF2-40B4-BE49-F238E27FC236}">
                <a16:creationId xmlns:a16="http://schemas.microsoft.com/office/drawing/2014/main" id="{4ED9B673-4EAC-CE4C-FEFC-659EBDEFC2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3256" y="4246"/>
            <a:ext cx="12258720" cy="6895411"/>
          </a:xfrm>
          <a:prstGeom prst="rect">
            <a:avLst/>
          </a:prstGeom>
        </p:spPr>
      </p:pic>
      <p:sp>
        <p:nvSpPr>
          <p:cNvPr id="2" name="Espaço Reservado para Número de Slide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10</a:t>
            </a:fld>
            <a:endParaRPr lang="pt-BR"/>
          </a:p>
        </p:txBody>
      </p:sp>
      <p:pic>
        <p:nvPicPr>
          <p:cNvPr id="7" name="Imagem 6" descr="Interface gráfica do usuário, Site&#10;&#10;Descrição gerada automaticamente">
            <a:extLst>
              <a:ext uri="{FF2B5EF4-FFF2-40B4-BE49-F238E27FC236}">
                <a16:creationId xmlns:a16="http://schemas.microsoft.com/office/drawing/2014/main" id="{8A3F4726-55E3-446E-90E8-B8BC72656F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082" y="7670"/>
            <a:ext cx="3400220" cy="3381584"/>
          </a:xfrm>
          <a:prstGeom prst="rect">
            <a:avLst/>
          </a:prstGeom>
        </p:spPr>
      </p:pic>
      <p:pic>
        <p:nvPicPr>
          <p:cNvPr id="9" name="Imagem 8" descr="Interface gráfica do usuário, Texto, Aplicativo&#10;&#10;Descrição gerada automaticamente">
            <a:extLst>
              <a:ext uri="{FF2B5EF4-FFF2-40B4-BE49-F238E27FC236}">
                <a16:creationId xmlns:a16="http://schemas.microsoft.com/office/drawing/2014/main" id="{96A715A9-EE95-4B5C-99E8-D02E0581ED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7924" y="7670"/>
            <a:ext cx="3418257" cy="3381584"/>
          </a:xfrm>
          <a:prstGeom prst="rect">
            <a:avLst/>
          </a:prstGeom>
        </p:spPr>
      </p:pic>
      <p:pic>
        <p:nvPicPr>
          <p:cNvPr id="11" name="Imagem 10" descr="Interface gráfica do usuário, Texto, Aplicativo&#10;&#10;Descrição gerada automaticamente">
            <a:extLst>
              <a:ext uri="{FF2B5EF4-FFF2-40B4-BE49-F238E27FC236}">
                <a16:creationId xmlns:a16="http://schemas.microsoft.com/office/drawing/2014/main" id="{8D8FCA3A-FC1A-4776-9C5E-160A4B8723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18540" y="7670"/>
            <a:ext cx="3415198" cy="3381584"/>
          </a:xfrm>
          <a:prstGeom prst="rect">
            <a:avLst/>
          </a:prstGeom>
        </p:spPr>
      </p:pic>
      <p:pic>
        <p:nvPicPr>
          <p:cNvPr id="13" name="Imagem 12" descr="Interface gráfica do usuário, Texto, Aplicativo, chat ou mensagem de texto&#10;&#10;Descrição gerada automaticamente">
            <a:extLst>
              <a:ext uri="{FF2B5EF4-FFF2-40B4-BE49-F238E27FC236}">
                <a16:creationId xmlns:a16="http://schemas.microsoft.com/office/drawing/2014/main" id="{BD675AEF-8196-45E0-A383-5F479A4C72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3204" y="3503958"/>
            <a:ext cx="3406098" cy="3409126"/>
          </a:xfrm>
          <a:prstGeom prst="rect">
            <a:avLst/>
          </a:prstGeom>
        </p:spPr>
      </p:pic>
      <p:pic>
        <p:nvPicPr>
          <p:cNvPr id="15" name="Imagem 14" descr="Interface gráfica do usuário, Texto, Aplicativo, chat ou mensagem de texto&#10;&#10;Descrição gerada automaticamente">
            <a:extLst>
              <a:ext uri="{FF2B5EF4-FFF2-40B4-BE49-F238E27FC236}">
                <a16:creationId xmlns:a16="http://schemas.microsoft.com/office/drawing/2014/main" id="{646B9B17-1A42-487C-82EE-45B4AF8402B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67105" y="3503958"/>
            <a:ext cx="3409126" cy="3409126"/>
          </a:xfrm>
          <a:prstGeom prst="rect">
            <a:avLst/>
          </a:prstGeom>
        </p:spPr>
      </p:pic>
      <p:pic>
        <p:nvPicPr>
          <p:cNvPr id="17" name="Imagem 16" descr="Texto, Aplicativo&#10;&#10;Descrição gerada automaticamente">
            <a:extLst>
              <a:ext uri="{FF2B5EF4-FFF2-40B4-BE49-F238E27FC236}">
                <a16:creationId xmlns:a16="http://schemas.microsoft.com/office/drawing/2014/main" id="{E2C51C7C-6A86-45F0-B408-213A3EB40E6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15496" y="3503958"/>
            <a:ext cx="3418242" cy="3409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0435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2" descr="Uma imagem com texto&#10;&#10;Descrição gerada automaticamente">
            <a:extLst>
              <a:ext uri="{FF2B5EF4-FFF2-40B4-BE49-F238E27FC236}">
                <a16:creationId xmlns:a16="http://schemas.microsoft.com/office/drawing/2014/main" id="{B9F6E885-B716-F97E-4323-021F6A3ADD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3256" y="4246"/>
            <a:ext cx="12258720" cy="6895411"/>
          </a:xfrm>
          <a:prstGeom prst="rect">
            <a:avLst/>
          </a:prstGeom>
        </p:spPr>
      </p:pic>
      <p:sp>
        <p:nvSpPr>
          <p:cNvPr id="3" name="Espaço Reservado para Número de Slide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tabLst/>
              <a:defRPr/>
            </a:pPr>
            <a:fld id="{00000000-1234-1234-1234-123412341234}" type="slidenum">
              <a:rPr kumimoji="0" lang="pt-BR" sz="800" b="1" i="0" u="none" strike="noStrike" kern="0" cap="none" spc="0" normalizeH="0" baseline="0" noProof="0" smtClean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Montserrat" panose="00000500000000000000" pitchFamily="2" charset="0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  <a:tabLst/>
                <a:defRPr/>
              </a:pPr>
              <a:t>100</a:t>
            </a:fld>
            <a:endParaRPr kumimoji="0" lang="pt-BR" sz="800" b="1" i="0" u="none" strike="noStrike" kern="0" cap="none" spc="0" normalizeH="0" baseline="0" noProof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Montserrat" panose="00000500000000000000" pitchFamily="2" charset="0"/>
              <a:cs typeface="Calibri"/>
              <a:sym typeface="Calibri"/>
            </a:endParaRP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25E00A40-7C06-4359-8EA6-955FE771334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8911" y="2446329"/>
            <a:ext cx="10898400" cy="1754400"/>
          </a:xfrm>
        </p:spPr>
        <p:txBody>
          <a:bodyPr>
            <a:normAutofit/>
          </a:bodyPr>
          <a:lstStyle/>
          <a:p>
            <a:r>
              <a:rPr lang="pt-BR" sz="4000" b="0">
                <a:solidFill>
                  <a:schemeClr val="accent5">
                    <a:lumMod val="75000"/>
                  </a:schemeClr>
                </a:solidFill>
              </a:rPr>
              <a:t>Formas de Registro – </a:t>
            </a:r>
            <a:r>
              <a:rPr lang="pt-BR" sz="4000">
                <a:solidFill>
                  <a:schemeClr val="accent5">
                    <a:lumMod val="75000"/>
                  </a:schemeClr>
                </a:solidFill>
              </a:rPr>
              <a:t>DENOMINADOR</a:t>
            </a:r>
            <a:br>
              <a:rPr lang="pt-BR" sz="4000">
                <a:solidFill>
                  <a:schemeClr val="accent5">
                    <a:lumMod val="75000"/>
                  </a:schemeClr>
                </a:solidFill>
              </a:rPr>
            </a:br>
            <a:r>
              <a:rPr lang="pt-BR" sz="4000" b="0">
                <a:solidFill>
                  <a:schemeClr val="accent5">
                    <a:lumMod val="75000"/>
                  </a:schemeClr>
                </a:solidFill>
              </a:rPr>
              <a:t>PEC e-SUS APS / CDS e-SUS APS </a:t>
            </a:r>
          </a:p>
        </p:txBody>
      </p:sp>
    </p:spTree>
    <p:extLst>
      <p:ext uri="{BB962C8B-B14F-4D97-AF65-F5344CB8AC3E}">
        <p14:creationId xmlns:p14="http://schemas.microsoft.com/office/powerpoint/2010/main" val="735431324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tângulo: Cantos Arredondados 16">
            <a:extLst>
              <a:ext uri="{FF2B5EF4-FFF2-40B4-BE49-F238E27FC236}">
                <a16:creationId xmlns:a16="http://schemas.microsoft.com/office/drawing/2014/main" id="{8FCAC1EB-A6AB-454C-B51F-14FB0A1E13A2}"/>
              </a:ext>
            </a:extLst>
          </p:cNvPr>
          <p:cNvSpPr/>
          <p:nvPr/>
        </p:nvSpPr>
        <p:spPr>
          <a:xfrm>
            <a:off x="6136307" y="350797"/>
            <a:ext cx="5713677" cy="6040189"/>
          </a:xfrm>
          <a:prstGeom prst="roundRect">
            <a:avLst>
              <a:gd name="adj" fmla="val 14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pt-BR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  <a:sym typeface="Arial"/>
            </a:endParaRPr>
          </a:p>
        </p:txBody>
      </p:sp>
      <p:sp>
        <p:nvSpPr>
          <p:cNvPr id="18" name="Retângulo: Cantos Arredondados 17">
            <a:extLst>
              <a:ext uri="{FF2B5EF4-FFF2-40B4-BE49-F238E27FC236}">
                <a16:creationId xmlns:a16="http://schemas.microsoft.com/office/drawing/2014/main" id="{7FEB3F6C-64E4-4956-93D3-14507FDB1629}"/>
              </a:ext>
            </a:extLst>
          </p:cNvPr>
          <p:cNvSpPr/>
          <p:nvPr/>
        </p:nvSpPr>
        <p:spPr>
          <a:xfrm>
            <a:off x="312065" y="350797"/>
            <a:ext cx="5713677" cy="6040189"/>
          </a:xfrm>
          <a:prstGeom prst="roundRect">
            <a:avLst>
              <a:gd name="adj" fmla="val 14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pt-BR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  <a:sym typeface="Arial"/>
            </a:endParaRPr>
          </a:p>
        </p:txBody>
      </p:sp>
      <p:sp>
        <p:nvSpPr>
          <p:cNvPr id="1602" name="Google Shape;1602;p109"/>
          <p:cNvSpPr txBox="1">
            <a:spLocks noGrp="1"/>
          </p:cNvSpPr>
          <p:nvPr>
            <p:ph type="sldNum" idx="12"/>
          </p:nvPr>
        </p:nvSpPr>
        <p:spPr>
          <a:xfrm>
            <a:off x="10819211" y="6020722"/>
            <a:ext cx="698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tabLst/>
              <a:defRPr/>
            </a:pPr>
            <a:fld id="{00000000-1234-1234-1234-123412341234}" type="slidenum">
              <a:rPr kumimoji="0" lang="pt-BR" sz="800" b="1" i="0" u="none" strike="noStrike" kern="0" cap="none" spc="0" normalizeH="0" baseline="0" noProof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Montserrat" panose="00000500000000000000" pitchFamily="2" charset="0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  <a:tabLst/>
                <a:defRPr/>
              </a:pPr>
              <a:t>101</a:t>
            </a:fld>
            <a:endParaRPr kumimoji="0" sz="800" b="1" i="0" u="none" strike="noStrike" kern="0" cap="none" spc="0" normalizeH="0" baseline="0" noProof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Montserrat" panose="00000500000000000000" pitchFamily="2" charset="0"/>
              <a:cs typeface="Calibri"/>
              <a:sym typeface="Calibri"/>
            </a:endParaRPr>
          </a:p>
        </p:txBody>
      </p:sp>
      <p:sp>
        <p:nvSpPr>
          <p:cNvPr id="1603" name="Google Shape;1603;p109"/>
          <p:cNvSpPr txBox="1"/>
          <p:nvPr/>
        </p:nvSpPr>
        <p:spPr>
          <a:xfrm>
            <a:off x="1856212" y="442610"/>
            <a:ext cx="2743199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2000" b="1" i="0" u="none" strike="noStrike" kern="0" cap="none" spc="0" normalizeH="0" baseline="0" noProof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Montserrat" panose="00000500000000000000" pitchFamily="2" charset="0"/>
                <a:cs typeface="Arial"/>
                <a:sym typeface="Arial"/>
              </a:rPr>
              <a:t>PEC </a:t>
            </a:r>
            <a:r>
              <a:rPr kumimoji="0" lang="pt-BR" sz="2000" b="0" i="0" u="none" strike="noStrike" kern="0" cap="none" spc="0" normalizeH="0" baseline="0" noProof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Montserrat" panose="00000500000000000000" pitchFamily="2" charset="0"/>
                <a:cs typeface="Arial"/>
                <a:sym typeface="Arial"/>
              </a:rPr>
              <a:t>e-SUS APS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Montserrat" panose="00000500000000000000" pitchFamily="2" charset="0"/>
              <a:cs typeface="Arial"/>
              <a:sym typeface="Arial"/>
            </a:endParaRPr>
          </a:p>
        </p:txBody>
      </p:sp>
      <p:sp>
        <p:nvSpPr>
          <p:cNvPr id="1604" name="Google Shape;1604;p109"/>
          <p:cNvSpPr txBox="1"/>
          <p:nvPr/>
        </p:nvSpPr>
        <p:spPr>
          <a:xfrm>
            <a:off x="8073571" y="442610"/>
            <a:ext cx="2461984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2000" b="1" i="0" u="none" strike="noStrike" kern="0" cap="none" spc="0" normalizeH="0" baseline="0" noProof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Montserrat" panose="00000500000000000000" pitchFamily="2" charset="0"/>
                <a:cs typeface="Arial"/>
                <a:sym typeface="Arial"/>
              </a:rPr>
              <a:t>CDS </a:t>
            </a:r>
            <a:r>
              <a:rPr kumimoji="0" lang="pt-BR" sz="2000" b="0" i="0" u="none" strike="noStrike" kern="0" cap="none" spc="0" normalizeH="0" baseline="0" noProof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Montserrat" panose="00000500000000000000" pitchFamily="2" charset="0"/>
                <a:cs typeface="Arial"/>
                <a:sym typeface="Arial"/>
              </a:rPr>
              <a:t>e-SUS APS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Montserrat" panose="00000500000000000000" pitchFamily="2" charset="0"/>
              <a:cs typeface="Arial"/>
              <a:sym typeface="Arial"/>
            </a:endParaRPr>
          </a:p>
        </p:txBody>
      </p:sp>
      <p:sp>
        <p:nvSpPr>
          <p:cNvPr id="1605" name="Google Shape;1605;p109"/>
          <p:cNvSpPr/>
          <p:nvPr/>
        </p:nvSpPr>
        <p:spPr>
          <a:xfrm>
            <a:off x="7273669" y="2091761"/>
            <a:ext cx="979714" cy="480785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Montserrat" panose="00000500000000000000" pitchFamily="2" charset="0"/>
              <a:cs typeface="Arial"/>
              <a:sym typeface="Arial"/>
            </a:endParaRPr>
          </a:p>
        </p:txBody>
      </p:sp>
      <p:grpSp>
        <p:nvGrpSpPr>
          <p:cNvPr id="1606" name="Google Shape;1606;p109"/>
          <p:cNvGrpSpPr/>
          <p:nvPr/>
        </p:nvGrpSpPr>
        <p:grpSpPr>
          <a:xfrm>
            <a:off x="678543" y="1178306"/>
            <a:ext cx="11956341" cy="5246848"/>
            <a:chOff x="678543" y="1454531"/>
            <a:chExt cx="11956341" cy="5246848"/>
          </a:xfrm>
        </p:grpSpPr>
        <p:pic>
          <p:nvPicPr>
            <p:cNvPr id="1607" name="Google Shape;1607;p109" descr="Interface gráfica do usuário, Texto, Aplicativo, Email&#10;&#10;Descrição gerada automaticamente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678543" y="1617740"/>
              <a:ext cx="4902200" cy="324151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08" name="Google Shape;1608;p109" descr="Tabela&#10;&#10;Descrição gerada automaticamente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6175830" y="4075477"/>
              <a:ext cx="5546270" cy="262590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09" name="Google Shape;1609;p109" descr="Interface gráfica do usuário, Texto, Aplicativo, Email&#10;&#10;Descrição gerada automaticamente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6175827" y="1454531"/>
              <a:ext cx="5609770" cy="240679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10" name="Google Shape;1610;p109"/>
            <p:cNvSpPr/>
            <p:nvPr/>
          </p:nvSpPr>
          <p:spPr>
            <a:xfrm>
              <a:off x="7273670" y="2231914"/>
              <a:ext cx="979714" cy="480785"/>
            </a:xfrm>
            <a:prstGeom prst="leftArrow">
              <a:avLst>
                <a:gd name="adj1" fmla="val 50000"/>
                <a:gd name="adj2" fmla="val 50000"/>
              </a:avLst>
            </a:prstGeom>
            <a:solidFill>
              <a:srgbClr val="FF0000"/>
            </a:solidFill>
            <a:ln w="254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cs typeface="Arial"/>
                <a:sym typeface="Arial"/>
              </a:endParaRPr>
            </a:p>
          </p:txBody>
        </p:sp>
        <p:sp>
          <p:nvSpPr>
            <p:cNvPr id="1611" name="Google Shape;1611;p109"/>
            <p:cNvSpPr/>
            <p:nvPr/>
          </p:nvSpPr>
          <p:spPr>
            <a:xfrm rot="10800000">
              <a:off x="8462026" y="2549413"/>
              <a:ext cx="979714" cy="480785"/>
            </a:xfrm>
            <a:prstGeom prst="leftArrow">
              <a:avLst>
                <a:gd name="adj1" fmla="val 50000"/>
                <a:gd name="adj2" fmla="val 50000"/>
              </a:avLst>
            </a:prstGeom>
            <a:solidFill>
              <a:srgbClr val="FF0000"/>
            </a:solidFill>
            <a:ln w="254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cs typeface="Arial"/>
                <a:sym typeface="Arial"/>
              </a:endParaRPr>
            </a:p>
          </p:txBody>
        </p:sp>
        <p:sp>
          <p:nvSpPr>
            <p:cNvPr id="1612" name="Google Shape;1612;p109"/>
            <p:cNvSpPr/>
            <p:nvPr/>
          </p:nvSpPr>
          <p:spPr>
            <a:xfrm>
              <a:off x="3227812" y="2422413"/>
              <a:ext cx="979714" cy="480785"/>
            </a:xfrm>
            <a:prstGeom prst="leftArrow">
              <a:avLst>
                <a:gd name="adj1" fmla="val 50000"/>
                <a:gd name="adj2" fmla="val 50000"/>
              </a:avLst>
            </a:prstGeom>
            <a:solidFill>
              <a:srgbClr val="FF0000"/>
            </a:solidFill>
            <a:ln w="254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cs typeface="Arial"/>
                <a:sym typeface="Arial"/>
              </a:endParaRPr>
            </a:p>
          </p:txBody>
        </p:sp>
        <p:sp>
          <p:nvSpPr>
            <p:cNvPr id="1613" name="Google Shape;1613;p109"/>
            <p:cNvSpPr/>
            <p:nvPr/>
          </p:nvSpPr>
          <p:spPr>
            <a:xfrm>
              <a:off x="3227812" y="3002985"/>
              <a:ext cx="979714" cy="480785"/>
            </a:xfrm>
            <a:prstGeom prst="leftArrow">
              <a:avLst>
                <a:gd name="adj1" fmla="val 50000"/>
                <a:gd name="adj2" fmla="val 50000"/>
              </a:avLst>
            </a:prstGeom>
            <a:solidFill>
              <a:srgbClr val="FF0000"/>
            </a:solidFill>
            <a:ln w="254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cs typeface="Arial"/>
                <a:sym typeface="Arial"/>
              </a:endParaRPr>
            </a:p>
          </p:txBody>
        </p:sp>
        <p:sp>
          <p:nvSpPr>
            <p:cNvPr id="1614" name="Google Shape;1614;p109"/>
            <p:cNvSpPr/>
            <p:nvPr/>
          </p:nvSpPr>
          <p:spPr>
            <a:xfrm>
              <a:off x="7963098" y="4907985"/>
              <a:ext cx="979714" cy="480785"/>
            </a:xfrm>
            <a:prstGeom prst="leftArrow">
              <a:avLst>
                <a:gd name="adj1" fmla="val 50000"/>
                <a:gd name="adj2" fmla="val 50000"/>
              </a:avLst>
            </a:prstGeom>
            <a:solidFill>
              <a:srgbClr val="FF0000"/>
            </a:solidFill>
            <a:ln w="254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cs typeface="Arial"/>
                <a:sym typeface="Arial"/>
              </a:endParaRPr>
            </a:p>
          </p:txBody>
        </p:sp>
        <p:sp>
          <p:nvSpPr>
            <p:cNvPr id="1615" name="Google Shape;1615;p109"/>
            <p:cNvSpPr/>
            <p:nvPr/>
          </p:nvSpPr>
          <p:spPr>
            <a:xfrm>
              <a:off x="11655170" y="5343414"/>
              <a:ext cx="979714" cy="480785"/>
            </a:xfrm>
            <a:prstGeom prst="leftArrow">
              <a:avLst>
                <a:gd name="adj1" fmla="val 50000"/>
                <a:gd name="adj2" fmla="val 50000"/>
              </a:avLst>
            </a:prstGeom>
            <a:solidFill>
              <a:srgbClr val="FF0000"/>
            </a:solidFill>
            <a:ln w="254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cs typeface="Arial"/>
                <a:sym typeface="Arial"/>
              </a:endParaRPr>
            </a:p>
          </p:txBody>
        </p:sp>
      </p:grpSp>
      <p:pic>
        <p:nvPicPr>
          <p:cNvPr id="1616" name="Google Shape;1616;p109" descr="Linha do tempo&#10;&#10;Descrição gerada automaticamente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69985" y="4848873"/>
            <a:ext cx="4928558" cy="14529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86640760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2" descr="Uma imagem com texto&#10;&#10;Descrição gerada automaticamente">
            <a:extLst>
              <a:ext uri="{FF2B5EF4-FFF2-40B4-BE49-F238E27FC236}">
                <a16:creationId xmlns:a16="http://schemas.microsoft.com/office/drawing/2014/main" id="{F6A59452-9975-E773-A499-AD0A9E8140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3256" y="4246"/>
            <a:ext cx="12258720" cy="6895411"/>
          </a:xfrm>
          <a:prstGeom prst="rect">
            <a:avLst/>
          </a:prstGeom>
        </p:spPr>
      </p:pic>
      <p:sp>
        <p:nvSpPr>
          <p:cNvPr id="3" name="Espaço Reservado para Número de Slide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tabLst/>
              <a:defRPr/>
            </a:pPr>
            <a:fld id="{00000000-1234-1234-1234-123412341234}" type="slidenum">
              <a:rPr kumimoji="0" lang="pt-BR" sz="800" b="1" i="0" u="none" strike="noStrike" kern="0" cap="none" spc="0" normalizeH="0" baseline="0" noProof="0" smtClean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Montserrat" panose="00000500000000000000" pitchFamily="2" charset="0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  <a:tabLst/>
                <a:defRPr/>
              </a:pPr>
              <a:t>102</a:t>
            </a:fld>
            <a:endParaRPr kumimoji="0" lang="pt-BR" sz="800" b="1" i="0" u="none" strike="noStrike" kern="0" cap="none" spc="0" normalizeH="0" baseline="0" noProof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Montserrat" panose="00000500000000000000" pitchFamily="2" charset="0"/>
              <a:cs typeface="Calibri"/>
              <a:sym typeface="Calibri"/>
            </a:endParaRPr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337F72E2-DB66-4A26-998F-C8DC8AF295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8911" y="2446329"/>
            <a:ext cx="10898400" cy="1754400"/>
          </a:xfrm>
        </p:spPr>
        <p:txBody>
          <a:bodyPr>
            <a:normAutofit/>
          </a:bodyPr>
          <a:lstStyle/>
          <a:p>
            <a:r>
              <a:rPr lang="pt-BR" sz="4000" b="0">
                <a:solidFill>
                  <a:schemeClr val="accent5">
                    <a:lumMod val="75000"/>
                  </a:schemeClr>
                </a:solidFill>
              </a:rPr>
              <a:t>Formas de Registro – </a:t>
            </a:r>
            <a:r>
              <a:rPr lang="pt-BR" sz="4000">
                <a:solidFill>
                  <a:schemeClr val="accent5">
                    <a:lumMod val="75000"/>
                  </a:schemeClr>
                </a:solidFill>
              </a:rPr>
              <a:t>NUMERADOR</a:t>
            </a:r>
            <a:br>
              <a:rPr lang="pt-BR" sz="4000">
                <a:solidFill>
                  <a:schemeClr val="accent5">
                    <a:lumMod val="75000"/>
                  </a:schemeClr>
                </a:solidFill>
              </a:rPr>
            </a:br>
            <a:r>
              <a:rPr lang="pt-BR" sz="4000" b="0">
                <a:solidFill>
                  <a:schemeClr val="accent5">
                    <a:lumMod val="75000"/>
                  </a:schemeClr>
                </a:solidFill>
              </a:rPr>
              <a:t>PEC e-SUS APS / CDS e-SUS APS </a:t>
            </a:r>
          </a:p>
        </p:txBody>
      </p:sp>
    </p:spTree>
    <p:extLst>
      <p:ext uri="{BB962C8B-B14F-4D97-AF65-F5344CB8AC3E}">
        <p14:creationId xmlns:p14="http://schemas.microsoft.com/office/powerpoint/2010/main" val="4186537144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tângulo: Cantos Arredondados 15">
            <a:extLst>
              <a:ext uri="{FF2B5EF4-FFF2-40B4-BE49-F238E27FC236}">
                <a16:creationId xmlns:a16="http://schemas.microsoft.com/office/drawing/2014/main" id="{915117C4-20D8-4501-ABBC-BFE2BE9915CB}"/>
              </a:ext>
            </a:extLst>
          </p:cNvPr>
          <p:cNvSpPr/>
          <p:nvPr/>
        </p:nvSpPr>
        <p:spPr>
          <a:xfrm>
            <a:off x="312065" y="627022"/>
            <a:ext cx="11437023" cy="6040189"/>
          </a:xfrm>
          <a:prstGeom prst="roundRect">
            <a:avLst>
              <a:gd name="adj" fmla="val 14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pt-BR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  <a:sym typeface="Arial"/>
            </a:endParaRPr>
          </a:p>
        </p:txBody>
      </p:sp>
      <p:sp>
        <p:nvSpPr>
          <p:cNvPr id="1622" name="Google Shape;1622;p110"/>
          <p:cNvSpPr txBox="1">
            <a:spLocks noGrp="1"/>
          </p:cNvSpPr>
          <p:nvPr>
            <p:ph type="sldNum" idx="12"/>
          </p:nvPr>
        </p:nvSpPr>
        <p:spPr>
          <a:xfrm>
            <a:off x="10736083" y="5844365"/>
            <a:ext cx="698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tabLst/>
              <a:defRPr/>
            </a:pPr>
            <a:fld id="{00000000-1234-1234-1234-123412341234}" type="slidenum">
              <a:rPr kumimoji="0" lang="pt-BR" sz="800" b="1" i="0" u="none" strike="noStrike" kern="0" cap="none" spc="0" normalizeH="0" baseline="0" noProof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Montserrat" panose="00000500000000000000" pitchFamily="2" charset="0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  <a:tabLst/>
                <a:defRPr/>
              </a:pPr>
              <a:t>103</a:t>
            </a:fld>
            <a:endParaRPr kumimoji="0" sz="800" b="1" i="0" u="none" strike="noStrike" kern="0" cap="none" spc="0" normalizeH="0" baseline="0" noProof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Montserrat" panose="00000500000000000000" pitchFamily="2" charset="0"/>
              <a:cs typeface="Calibri"/>
              <a:sym typeface="Calibri"/>
            </a:endParaRPr>
          </a:p>
        </p:txBody>
      </p:sp>
      <p:sp>
        <p:nvSpPr>
          <p:cNvPr id="1623" name="Google Shape;1623;p110"/>
          <p:cNvSpPr txBox="1"/>
          <p:nvPr/>
        </p:nvSpPr>
        <p:spPr>
          <a:xfrm>
            <a:off x="1838201" y="670459"/>
            <a:ext cx="2743199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2000" b="1" i="0" u="none" strike="noStrike" kern="0" cap="none" spc="0" normalizeH="0" baseline="0" noProof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Montserrat" panose="00000500000000000000" pitchFamily="2" charset="0"/>
                <a:cs typeface="Arial"/>
                <a:sym typeface="Arial"/>
              </a:rPr>
              <a:t>PEC </a:t>
            </a:r>
            <a:r>
              <a:rPr kumimoji="0" lang="pt-BR" sz="2000" b="0" i="0" u="none" strike="noStrike" kern="0" cap="none" spc="0" normalizeH="0" baseline="0" noProof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Montserrat" panose="00000500000000000000" pitchFamily="2" charset="0"/>
                <a:cs typeface="Arial"/>
                <a:sym typeface="Arial"/>
              </a:rPr>
              <a:t>e-SUS APS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Montserrat" panose="00000500000000000000" pitchFamily="2" charset="0"/>
              <a:cs typeface="Arial"/>
              <a:sym typeface="Arial"/>
            </a:endParaRPr>
          </a:p>
        </p:txBody>
      </p:sp>
      <p:sp>
        <p:nvSpPr>
          <p:cNvPr id="1624" name="Google Shape;1624;p110"/>
          <p:cNvSpPr txBox="1"/>
          <p:nvPr/>
        </p:nvSpPr>
        <p:spPr>
          <a:xfrm>
            <a:off x="7389914" y="670458"/>
            <a:ext cx="2461984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2000" b="1" i="0" u="none" strike="noStrike" kern="0" cap="none" spc="0" normalizeH="0" baseline="0" noProof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Montserrat" panose="00000500000000000000" pitchFamily="2" charset="0"/>
                <a:cs typeface="Arial"/>
                <a:sym typeface="Arial"/>
              </a:rPr>
              <a:t>CDS </a:t>
            </a:r>
            <a:r>
              <a:rPr kumimoji="0" lang="pt-BR" sz="2000" b="0" i="0" u="none" strike="noStrike" kern="0" cap="none" spc="0" normalizeH="0" baseline="0" noProof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Montserrat" panose="00000500000000000000" pitchFamily="2" charset="0"/>
                <a:cs typeface="Arial"/>
                <a:sym typeface="Arial"/>
              </a:rPr>
              <a:t>e-SUS APS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Montserrat" panose="00000500000000000000" pitchFamily="2" charset="0"/>
              <a:cs typeface="Arial"/>
              <a:sym typeface="Arial"/>
            </a:endParaRPr>
          </a:p>
        </p:txBody>
      </p:sp>
      <p:grpSp>
        <p:nvGrpSpPr>
          <p:cNvPr id="1625" name="Google Shape;1625;p110"/>
          <p:cNvGrpSpPr/>
          <p:nvPr/>
        </p:nvGrpSpPr>
        <p:grpSpPr>
          <a:xfrm>
            <a:off x="613557" y="1096734"/>
            <a:ext cx="10925628" cy="4966029"/>
            <a:chOff x="696685" y="1549316"/>
            <a:chExt cx="10925628" cy="4966029"/>
          </a:xfrm>
        </p:grpSpPr>
        <p:pic>
          <p:nvPicPr>
            <p:cNvPr id="1626" name="Google Shape;1626;p110" descr="Interface gráfica do usuário, Texto, Aplicativo, Email&#10;&#10;Descrição gerada automaticamente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5695043" y="1591032"/>
              <a:ext cx="5927270" cy="426557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27" name="Google Shape;1627;p110"/>
            <p:cNvSpPr/>
            <p:nvPr/>
          </p:nvSpPr>
          <p:spPr>
            <a:xfrm>
              <a:off x="5720441" y="5475513"/>
              <a:ext cx="2140858" cy="308427"/>
            </a:xfrm>
            <a:prstGeom prst="rect">
              <a:avLst/>
            </a:prstGeom>
            <a:noFill/>
            <a:ln w="254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Montserrat" panose="00000500000000000000" pitchFamily="2" charset="0"/>
                <a:cs typeface="Arial"/>
                <a:sym typeface="Arial"/>
              </a:endParaRPr>
            </a:p>
          </p:txBody>
        </p:sp>
        <p:sp>
          <p:nvSpPr>
            <p:cNvPr id="1628" name="Google Shape;1628;p110"/>
            <p:cNvSpPr/>
            <p:nvPr/>
          </p:nvSpPr>
          <p:spPr>
            <a:xfrm>
              <a:off x="5820227" y="3525155"/>
              <a:ext cx="1587500" cy="353786"/>
            </a:xfrm>
            <a:prstGeom prst="rect">
              <a:avLst/>
            </a:prstGeom>
            <a:noFill/>
            <a:ln w="254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Montserrat" panose="00000500000000000000" pitchFamily="2" charset="0"/>
                <a:cs typeface="Arial"/>
                <a:sym typeface="Arial"/>
              </a:endParaRPr>
            </a:p>
          </p:txBody>
        </p:sp>
        <p:pic>
          <p:nvPicPr>
            <p:cNvPr id="1629" name="Google Shape;1629;p110" descr="Interface gráfica do usuário, Texto, Aplicativo, Email&#10;&#10;Descrição gerada automaticamente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696685" y="1549316"/>
              <a:ext cx="4630057" cy="26617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30" name="Google Shape;1630;p110"/>
            <p:cNvSpPr/>
            <p:nvPr/>
          </p:nvSpPr>
          <p:spPr>
            <a:xfrm>
              <a:off x="867227" y="2835729"/>
              <a:ext cx="2911929" cy="263071"/>
            </a:xfrm>
            <a:prstGeom prst="rect">
              <a:avLst/>
            </a:prstGeom>
            <a:noFill/>
            <a:ln w="254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Montserrat" panose="00000500000000000000" pitchFamily="2" charset="0"/>
                <a:cs typeface="Arial"/>
                <a:sym typeface="Arial"/>
              </a:endParaRPr>
            </a:p>
          </p:txBody>
        </p:sp>
        <p:sp>
          <p:nvSpPr>
            <p:cNvPr id="1631" name="Google Shape;1631;p110"/>
            <p:cNvSpPr/>
            <p:nvPr/>
          </p:nvSpPr>
          <p:spPr>
            <a:xfrm>
              <a:off x="4343600" y="2177487"/>
              <a:ext cx="979714" cy="480785"/>
            </a:xfrm>
            <a:prstGeom prst="leftArrow">
              <a:avLst>
                <a:gd name="adj1" fmla="val 50000"/>
                <a:gd name="adj2" fmla="val 50000"/>
              </a:avLst>
            </a:prstGeom>
            <a:solidFill>
              <a:srgbClr val="FF0000"/>
            </a:solidFill>
            <a:ln w="254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Montserrat" panose="00000500000000000000" pitchFamily="2" charset="0"/>
                <a:cs typeface="Arial"/>
                <a:sym typeface="Arial"/>
              </a:endParaRPr>
            </a:p>
          </p:txBody>
        </p:sp>
        <p:pic>
          <p:nvPicPr>
            <p:cNvPr id="1632" name="Google Shape;1632;p110" descr="Tabela&#10;&#10;Descrição gerada automaticamente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696686" y="4388509"/>
              <a:ext cx="4657271" cy="212683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33" name="Google Shape;1633;p110" descr="Selo Tick1 com preenchimento sólido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2137228" y="6083299"/>
              <a:ext cx="224972" cy="22497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34" name="Google Shape;1634;p110" descr="Selo Tick1 com preenchimento sólido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2100941" y="4640941"/>
              <a:ext cx="224972" cy="224972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612044165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0" name="Google Shape;1640;p111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tabLst/>
              <a:defRPr/>
            </a:pPr>
            <a:fld id="{00000000-1234-1234-1234-123412341234}" type="slidenum">
              <a:rPr kumimoji="0" lang="pt-BR" sz="800" b="1" i="0" u="none" strike="noStrike" kern="0" cap="none" spc="0" normalizeH="0" baseline="0" noProof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Montserrat" panose="00000500000000000000" pitchFamily="2" charset="0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  <a:tabLst/>
                <a:defRPr/>
              </a:pPr>
              <a:t>104</a:t>
            </a:fld>
            <a:endParaRPr kumimoji="0" sz="800" b="1" i="0" u="none" strike="noStrike" kern="0" cap="none" spc="0" normalizeH="0" baseline="0" noProof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Montserrat" panose="00000500000000000000" pitchFamily="2" charset="0"/>
              <a:cs typeface="Calibri"/>
              <a:sym typeface="Calibri"/>
            </a:endParaRPr>
          </a:p>
        </p:txBody>
      </p:sp>
      <p:sp>
        <p:nvSpPr>
          <p:cNvPr id="12" name="Retângulo: Cantos Arredondados 11">
            <a:extLst>
              <a:ext uri="{FF2B5EF4-FFF2-40B4-BE49-F238E27FC236}">
                <a16:creationId xmlns:a16="http://schemas.microsoft.com/office/drawing/2014/main" id="{BBAF6E4E-C4BB-4CB1-84B1-65BD2AB50024}"/>
              </a:ext>
            </a:extLst>
          </p:cNvPr>
          <p:cNvSpPr/>
          <p:nvPr/>
        </p:nvSpPr>
        <p:spPr>
          <a:xfrm>
            <a:off x="736877" y="1463597"/>
            <a:ext cx="10780434" cy="4507589"/>
          </a:xfrm>
          <a:prstGeom prst="roundRect">
            <a:avLst>
              <a:gd name="adj" fmla="val 11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pt-BR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  <a:sym typeface="Arial"/>
            </a:endParaRP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E9AEAF29-0F9C-418E-B512-DA39C1D4C1CA}"/>
              </a:ext>
            </a:extLst>
          </p:cNvPr>
          <p:cNvSpPr txBox="1"/>
          <p:nvPr/>
        </p:nvSpPr>
        <p:spPr>
          <a:xfrm>
            <a:off x="306313" y="632600"/>
            <a:ext cx="114490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4800" b="0" i="0" u="none" strike="noStrike" kern="0" cap="none" spc="0" normalizeH="0" baseline="0" noProof="0">
                <a:ln>
                  <a:noFill/>
                </a:ln>
                <a:solidFill>
                  <a:srgbClr val="9CCFFA"/>
                </a:solidFill>
                <a:effectLst/>
                <a:uLnTx/>
                <a:uFillTx/>
                <a:latin typeface="Montserrat ExtraBold" panose="00000900000000000000" pitchFamily="2" charset="0"/>
                <a:cs typeface="Arial"/>
                <a:sym typeface="Arial"/>
              </a:rPr>
              <a:t>DÚVIDAS FREQUENTES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D71681D1-E38C-4509-BBE0-09D6F8B74F95}"/>
              </a:ext>
            </a:extLst>
          </p:cNvPr>
          <p:cNvSpPr txBox="1"/>
          <p:nvPr/>
        </p:nvSpPr>
        <p:spPr>
          <a:xfrm>
            <a:off x="1535367" y="1868877"/>
            <a:ext cx="95717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cs typeface="Arial"/>
                <a:sym typeface="Arial"/>
              </a:rPr>
              <a:t>Os procedimentos (coleta) feitos em toda APS (do município ou não) são contabilizados ou só se feito na equipe de vinculação/cadastro?</a:t>
            </a:r>
          </a:p>
        </p:txBody>
      </p:sp>
      <p:pic>
        <p:nvPicPr>
          <p:cNvPr id="18" name="Gráfico 17" descr="Selo ponto de interrogação com preenchimento sólido">
            <a:extLst>
              <a:ext uri="{FF2B5EF4-FFF2-40B4-BE49-F238E27FC236}">
                <a16:creationId xmlns:a16="http://schemas.microsoft.com/office/drawing/2014/main" id="{909B53B7-6352-476F-9762-E34608EC76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73973" y="1881687"/>
            <a:ext cx="536369" cy="536369"/>
          </a:xfrm>
          <a:prstGeom prst="rect">
            <a:avLst/>
          </a:prstGeom>
        </p:spPr>
      </p:pic>
      <p:sp>
        <p:nvSpPr>
          <p:cNvPr id="20" name="CaixaDeTexto 19">
            <a:extLst>
              <a:ext uri="{FF2B5EF4-FFF2-40B4-BE49-F238E27FC236}">
                <a16:creationId xmlns:a16="http://schemas.microsoft.com/office/drawing/2014/main" id="{57B1443B-2822-4213-99AA-EF0E4394EFDF}"/>
              </a:ext>
            </a:extLst>
          </p:cNvPr>
          <p:cNvSpPr txBox="1"/>
          <p:nvPr/>
        </p:nvSpPr>
        <p:spPr>
          <a:xfrm>
            <a:off x="1610781" y="3224087"/>
            <a:ext cx="95717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cs typeface="Arial"/>
                <a:sym typeface="Arial"/>
              </a:rPr>
              <a:t>Considera mulheres com os exames avaliados?</a:t>
            </a:r>
          </a:p>
        </p:txBody>
      </p:sp>
      <p:pic>
        <p:nvPicPr>
          <p:cNvPr id="21" name="Gráfico 20" descr="Selo ponto de interrogação com preenchimento sólido">
            <a:extLst>
              <a:ext uri="{FF2B5EF4-FFF2-40B4-BE49-F238E27FC236}">
                <a16:creationId xmlns:a16="http://schemas.microsoft.com/office/drawing/2014/main" id="{5A9BED70-857F-4FD1-8AAD-90B021A934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73975" y="3086254"/>
            <a:ext cx="536369" cy="536369"/>
          </a:xfrm>
          <a:prstGeom prst="rect">
            <a:avLst/>
          </a:prstGeom>
        </p:spPr>
      </p:pic>
      <p:sp>
        <p:nvSpPr>
          <p:cNvPr id="22" name="CaixaDeTexto 21">
            <a:extLst>
              <a:ext uri="{FF2B5EF4-FFF2-40B4-BE49-F238E27FC236}">
                <a16:creationId xmlns:a16="http://schemas.microsoft.com/office/drawing/2014/main" id="{E16E5227-6ECA-4A01-94D0-3DFF12BD0AE1}"/>
              </a:ext>
            </a:extLst>
          </p:cNvPr>
          <p:cNvSpPr txBox="1"/>
          <p:nvPr/>
        </p:nvSpPr>
        <p:spPr>
          <a:xfrm>
            <a:off x="1610782" y="4209384"/>
            <a:ext cx="95717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cs typeface="Arial"/>
                <a:sym typeface="Arial"/>
              </a:rPr>
              <a:t>Mulheres que realizaram mais de um exame no período (36 meses) contabilizam duas ou mais vezes?</a:t>
            </a:r>
          </a:p>
        </p:txBody>
      </p:sp>
      <p:pic>
        <p:nvPicPr>
          <p:cNvPr id="23" name="Gráfico 22" descr="Selo ponto de interrogação com preenchimento sólido">
            <a:extLst>
              <a:ext uri="{FF2B5EF4-FFF2-40B4-BE49-F238E27FC236}">
                <a16:creationId xmlns:a16="http://schemas.microsoft.com/office/drawing/2014/main" id="{94D41751-4024-4ADD-8960-744A197F02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74413" y="4268727"/>
            <a:ext cx="536369" cy="536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78298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0" grpId="0"/>
      <p:bldP spid="22" grpId="0"/>
    </p:bld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2" descr="Uma imagem com texto&#10;&#10;Descrição gerada automaticamente">
            <a:extLst>
              <a:ext uri="{FF2B5EF4-FFF2-40B4-BE49-F238E27FC236}">
                <a16:creationId xmlns:a16="http://schemas.microsoft.com/office/drawing/2014/main" id="{881F9FEE-ECC9-D18B-5EB3-8E6559F348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3256" y="4246"/>
            <a:ext cx="12258720" cy="6895411"/>
          </a:xfrm>
          <a:prstGeom prst="rect">
            <a:avLst/>
          </a:prstGeom>
        </p:spPr>
      </p:pic>
      <p:sp>
        <p:nvSpPr>
          <p:cNvPr id="3" name="Marcador de Posição do Número do Diapositivo 2">
            <a:extLst>
              <a:ext uri="{FF2B5EF4-FFF2-40B4-BE49-F238E27FC236}">
                <a16:creationId xmlns:a16="http://schemas.microsoft.com/office/drawing/2014/main" id="{77DA15E0-5684-556E-4B7F-C80E0FEDE9C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105</a:t>
            </a:fld>
            <a:endParaRPr lang="pt-BR"/>
          </a:p>
        </p:txBody>
      </p:sp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888D95E5-FAAD-4A8F-E52B-181DCF932E62}"/>
              </a:ext>
            </a:extLst>
          </p:cNvPr>
          <p:cNvSpPr/>
          <p:nvPr/>
        </p:nvSpPr>
        <p:spPr>
          <a:xfrm>
            <a:off x="440531" y="3619500"/>
            <a:ext cx="11310938" cy="1480385"/>
          </a:xfrm>
          <a:prstGeom prst="roundRect">
            <a:avLst>
              <a:gd name="adj" fmla="val 2891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pt-BR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  <a:sym typeface="Arial"/>
            </a:endParaRPr>
          </a:p>
        </p:txBody>
      </p:sp>
      <p:sp>
        <p:nvSpPr>
          <p:cNvPr id="7" name="CaixaDeTexto 1">
            <a:extLst>
              <a:ext uri="{FF2B5EF4-FFF2-40B4-BE49-F238E27FC236}">
                <a16:creationId xmlns:a16="http://schemas.microsoft.com/office/drawing/2014/main" id="{B9C964E9-14F7-1B8E-8633-D389B2EFAE7C}"/>
              </a:ext>
            </a:extLst>
          </p:cNvPr>
          <p:cNvSpPr txBox="1"/>
          <p:nvPr/>
        </p:nvSpPr>
        <p:spPr>
          <a:xfrm>
            <a:off x="937379" y="3744118"/>
            <a:ext cx="10435261" cy="1477328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pt-BR" sz="2400">
                <a:solidFill>
                  <a:srgbClr val="2E75B6"/>
                </a:solidFill>
                <a:latin typeface="Montserrat ExtraBold"/>
              </a:rPr>
              <a:t>Proporção de gestantes com pelo menos 6 (seis) consultas pré-natal realizadas, sendo a 1ª (primeira) até a 12ª </a:t>
            </a:r>
            <a:endParaRPr lang="pt-PT" sz="2400">
              <a:solidFill>
                <a:srgbClr val="2E75B6"/>
              </a:solidFill>
              <a:latin typeface="Montserrat ExtraBold"/>
            </a:endParaRPr>
          </a:p>
          <a:p>
            <a:pPr algn="ctr"/>
            <a:r>
              <a:rPr lang="pt-BR" sz="2400">
                <a:solidFill>
                  <a:srgbClr val="2E75B6"/>
                </a:solidFill>
                <a:latin typeface="Montserrat ExtraBold"/>
              </a:rPr>
              <a:t>(décima segunda) semana de gestação</a:t>
            </a:r>
            <a:endParaRPr lang="pt-PT" sz="2400">
              <a:solidFill>
                <a:srgbClr val="2E75B6"/>
              </a:solidFill>
              <a:latin typeface="Montserrat ExtraBold"/>
            </a:endParaRPr>
          </a:p>
          <a:p>
            <a:pPr algn="ctr"/>
            <a:endParaRPr lang="pt-PT" sz="1800" b="1"/>
          </a:p>
        </p:txBody>
      </p:sp>
      <p:sp>
        <p:nvSpPr>
          <p:cNvPr id="9" name="Google Shape;867;g118f1ce6acc_2_198">
            <a:extLst>
              <a:ext uri="{FF2B5EF4-FFF2-40B4-BE49-F238E27FC236}">
                <a16:creationId xmlns:a16="http://schemas.microsoft.com/office/drawing/2014/main" id="{51F2D36C-544B-16C1-CF6B-7773B47EA13D}"/>
              </a:ext>
            </a:extLst>
          </p:cNvPr>
          <p:cNvSpPr txBox="1"/>
          <p:nvPr/>
        </p:nvSpPr>
        <p:spPr>
          <a:xfrm>
            <a:off x="370631" y="1771650"/>
            <a:ext cx="11455500" cy="2092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39700" marR="0" lvl="0" indent="-13970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pt-BR" sz="3600" b="0" i="0" u="none" strike="noStrike" kern="0" cap="none" spc="0" normalizeH="0" baseline="0" noProof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Montserrat ExtraBold"/>
                <a:ea typeface="Montserrat ExtraBold"/>
                <a:cs typeface="Montserrat ExtraBold"/>
                <a:sym typeface="Montserrat ExtraBold"/>
              </a:rPr>
              <a:t>ATENÇÃO À SAÚDE DA MULHER </a:t>
            </a:r>
          </a:p>
          <a:p>
            <a:pPr marL="139700" marR="0" lvl="0" indent="-13970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pt-BR" sz="2800" b="0" i="0" u="none" strike="noStrike" kern="0" cap="none" spc="0" normalizeH="0" baseline="0" noProof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Montserrat ExtraBold"/>
                <a:ea typeface="Montserrat ExtraBold"/>
                <a:cs typeface="Montserrat ExtraBold"/>
                <a:sym typeface="Montserrat ExtraBold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16"/>
                  </a:ext>
                </a:extLst>
              </a:rPr>
              <a:t>INDICADOR </a:t>
            </a:r>
            <a:r>
              <a:rPr lang="pt-BR" sz="2800">
                <a:solidFill>
                  <a:srgbClr val="4472C4"/>
                </a:solidFill>
                <a:latin typeface="Montserrat ExtraBold"/>
                <a:ea typeface="Montserrat ExtraBold"/>
                <a:cs typeface="Montserrat ExtraBold"/>
                <a:sym typeface="Montserrat ExtraBold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16"/>
                  </a:ext>
                </a:extLst>
              </a:rPr>
              <a:t>1</a:t>
            </a:r>
            <a:endParaRPr kumimoji="0" lang="pt-BR" sz="2800" b="0" i="0" u="none" strike="noStrike" kern="0" cap="none" spc="0" normalizeH="0" baseline="0" noProof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pt-BR" sz="3600" b="0" i="0" u="none" strike="noStrike" kern="0" cap="none" spc="0" normalizeH="0" baseline="0" noProof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Montserrat" panose="00000500000000000000" pitchFamily="2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71661510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F0241930-2AD0-4536-3C4C-9CAB27C9B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106</a:t>
            </a:fld>
            <a:endParaRPr lang="en-US"/>
          </a:p>
        </p:txBody>
      </p:sp>
      <p:pic>
        <p:nvPicPr>
          <p:cNvPr id="7" name="Imagem 7">
            <a:extLst>
              <a:ext uri="{FF2B5EF4-FFF2-40B4-BE49-F238E27FC236}">
                <a16:creationId xmlns:a16="http://schemas.microsoft.com/office/drawing/2014/main" id="{2025DA50-6B3E-C340-ACC8-F84F21D998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541" y="366810"/>
            <a:ext cx="11360815" cy="6112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238161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8A51A1C7-2ADF-69A1-AF57-459C2BDDC7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107</a:t>
            </a:fld>
            <a:endParaRPr lang="en-US"/>
          </a:p>
        </p:txBody>
      </p:sp>
      <p:pic>
        <p:nvPicPr>
          <p:cNvPr id="6" name="Imagem 6" descr="Linha do tempo&#10;&#10;Descrição gerada automaticamente">
            <a:extLst>
              <a:ext uri="{FF2B5EF4-FFF2-40B4-BE49-F238E27FC236}">
                <a16:creationId xmlns:a16="http://schemas.microsoft.com/office/drawing/2014/main" id="{DB37F600-084A-6E05-B8CC-00711EE165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463" y="554038"/>
            <a:ext cx="10577512" cy="5932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684800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F9836104-294B-B851-E3C4-C7594E9DE7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584AC5-0F6D-491D-88C2-FB9FCC9369B5}" type="slidenum">
              <a:rPr lang="pt-BR" smtClean="0"/>
              <a:t>108</a:t>
            </a:fld>
            <a:endParaRPr lang="pt-BR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9E6D823B-87EA-3869-33E1-B5DDA12E9ECB}"/>
              </a:ext>
            </a:extLst>
          </p:cNvPr>
          <p:cNvSpPr txBox="1"/>
          <p:nvPr/>
        </p:nvSpPr>
        <p:spPr>
          <a:xfrm>
            <a:off x="998827" y="228600"/>
            <a:ext cx="9873672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buClrTx/>
              <a:defRPr/>
            </a:pPr>
            <a:r>
              <a:rPr kumimoji="0" lang="pt-BR" sz="36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Razão de Mortalidade Materna - </a:t>
            </a:r>
            <a:r>
              <a:rPr lang="pt-BR" sz="3600" kern="1200">
                <a:latin typeface="Calibri" panose="020F0502020204030204"/>
                <a:ea typeface="+mn-ea"/>
                <a:cs typeface="+mn-cs"/>
              </a:rPr>
              <a:t>2015 a 2020</a:t>
            </a:r>
            <a:endParaRPr kumimoji="0" lang="pt-BR" sz="3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8BA4B1C5-C873-940E-208D-483FDA23B428}"/>
              </a:ext>
            </a:extLst>
          </p:cNvPr>
          <p:cNvSpPr txBox="1"/>
          <p:nvPr/>
        </p:nvSpPr>
        <p:spPr>
          <a:xfrm rot="10800000" flipV="1">
            <a:off x="885001" y="5820603"/>
            <a:ext cx="8680450" cy="230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900"/>
              <a:t>Fonte: MS/SVS/DASNT/CGIAE - Sistema de </a:t>
            </a:r>
            <a:r>
              <a:rPr lang="en-US" sz="900" err="1"/>
              <a:t>Informação</a:t>
            </a:r>
            <a:r>
              <a:rPr lang="en-US" sz="900"/>
              <a:t> </a:t>
            </a:r>
            <a:r>
              <a:rPr lang="en-US" sz="900" err="1"/>
              <a:t>Sobre</a:t>
            </a:r>
            <a:r>
              <a:rPr lang="en-US" sz="900"/>
              <a:t> </a:t>
            </a:r>
            <a:r>
              <a:rPr lang="en-US" sz="900" err="1"/>
              <a:t>Mortalidade</a:t>
            </a:r>
            <a:r>
              <a:rPr lang="en-US" sz="900"/>
              <a:t> (SIM) e Sistema de </a:t>
            </a:r>
            <a:r>
              <a:rPr lang="en-US" sz="900" err="1"/>
              <a:t>Informações</a:t>
            </a:r>
            <a:r>
              <a:rPr lang="en-US" sz="900"/>
              <a:t> </a:t>
            </a:r>
            <a:r>
              <a:rPr lang="en-US" sz="900" err="1"/>
              <a:t>sobre</a:t>
            </a:r>
            <a:r>
              <a:rPr lang="en-US" sz="900"/>
              <a:t> </a:t>
            </a:r>
            <a:r>
              <a:rPr lang="en-US" sz="900" err="1"/>
              <a:t>Nascidos</a:t>
            </a:r>
            <a:r>
              <a:rPr lang="en-US" sz="900"/>
              <a:t> Vivos (SINASC)</a:t>
            </a:r>
          </a:p>
        </p:txBody>
      </p:sp>
      <p:pic>
        <p:nvPicPr>
          <p:cNvPr id="4" name="Imagem 6" descr="Gráfico, Gráfico de barras&#10;&#10;Descrição gerada automaticamente">
            <a:extLst>
              <a:ext uri="{FF2B5EF4-FFF2-40B4-BE49-F238E27FC236}">
                <a16:creationId xmlns:a16="http://schemas.microsoft.com/office/drawing/2014/main" id="{D0254999-61DB-D23D-8A21-587A2E499E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336" y="1149951"/>
            <a:ext cx="10469714" cy="4664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103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2" descr="Uma imagem com texto&#10;&#10;Descrição gerada automaticamente">
            <a:extLst>
              <a:ext uri="{FF2B5EF4-FFF2-40B4-BE49-F238E27FC236}">
                <a16:creationId xmlns:a16="http://schemas.microsoft.com/office/drawing/2014/main" id="{0626CCAB-2350-B2A0-25DE-3FFBDD725F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3256" y="4246"/>
            <a:ext cx="12258720" cy="6895411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1006764" y="101600"/>
            <a:ext cx="98736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Razão de Mortalidade Materna - 2019</a:t>
            </a:r>
          </a:p>
        </p:txBody>
      </p:sp>
      <p:sp>
        <p:nvSpPr>
          <p:cNvPr id="3" name="Elipse 2"/>
          <p:cNvSpPr/>
          <p:nvPr/>
        </p:nvSpPr>
        <p:spPr>
          <a:xfrm>
            <a:off x="5156200" y="1701800"/>
            <a:ext cx="482600" cy="266700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Seta para a Direita 4"/>
          <p:cNvSpPr/>
          <p:nvPr/>
        </p:nvSpPr>
        <p:spPr>
          <a:xfrm rot="10800000" flipV="1">
            <a:off x="7524588" y="1184206"/>
            <a:ext cx="596900" cy="18419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9" name="Imagem 9" descr="Gráfico, Gráfico de barras&#10;&#10;Descrição gerada automaticamente">
            <a:extLst>
              <a:ext uri="{FF2B5EF4-FFF2-40B4-BE49-F238E27FC236}">
                <a16:creationId xmlns:a16="http://schemas.microsoft.com/office/drawing/2014/main" id="{555B2DB7-424A-9785-4142-35D9258D45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7303" y="789242"/>
            <a:ext cx="9291891" cy="5443385"/>
          </a:xfrm>
          <a:prstGeom prst="rect">
            <a:avLst/>
          </a:prstGeom>
        </p:spPr>
      </p:pic>
      <p:sp>
        <p:nvSpPr>
          <p:cNvPr id="11" name="Seta: para a Esquerda 10">
            <a:extLst>
              <a:ext uri="{FF2B5EF4-FFF2-40B4-BE49-F238E27FC236}">
                <a16:creationId xmlns:a16="http://schemas.microsoft.com/office/drawing/2014/main" id="{42F58B32-D82B-BC62-3E12-93D4F280E3FD}"/>
              </a:ext>
            </a:extLst>
          </p:cNvPr>
          <p:cNvSpPr/>
          <p:nvPr/>
        </p:nvSpPr>
        <p:spPr>
          <a:xfrm>
            <a:off x="6706268" y="1522369"/>
            <a:ext cx="450645" cy="213032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aphicFrame>
        <p:nvGraphicFramePr>
          <p:cNvPr id="16" name="Tabela 15">
            <a:extLst>
              <a:ext uri="{FF2B5EF4-FFF2-40B4-BE49-F238E27FC236}">
                <a16:creationId xmlns:a16="http://schemas.microsoft.com/office/drawing/2014/main" id="{6764B380-DE40-F032-CEE5-FCFE3ABD64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686561"/>
              </p:ext>
            </p:extLst>
          </p:nvPr>
        </p:nvGraphicFramePr>
        <p:xfrm>
          <a:off x="1034026" y="6296414"/>
          <a:ext cx="9288602" cy="137160"/>
        </p:xfrm>
        <a:graphic>
          <a:graphicData uri="http://schemas.openxmlformats.org/drawingml/2006/table">
            <a:tbl>
              <a:tblPr firstRow="1" bandRow="1">
                <a:tableStyleId>{3EA6ECFF-8581-4237-8AB4-93D0BB898382}</a:tableStyleId>
              </a:tblPr>
              <a:tblGrid>
                <a:gridCol w="9288602">
                  <a:extLst>
                    <a:ext uri="{9D8B030D-6E8A-4147-A177-3AD203B41FA5}">
                      <a16:colId xmlns:a16="http://schemas.microsoft.com/office/drawing/2014/main" val="266386596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pt-BR" sz="900">
                          <a:effectLst/>
                        </a:rPr>
                        <a:t>Fonte: MS/SVS/DASNT/CGIAE - Sistema de Informação Sobre Mortalidade (SIM) e Sistema de Informações sobre Nascidos Vivos (SINASC)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855099429"/>
                  </a:ext>
                </a:extLst>
              </a:tr>
            </a:tbl>
          </a:graphicData>
        </a:graphic>
      </p:graphicFrame>
      <p:sp>
        <p:nvSpPr>
          <p:cNvPr id="8" name="CaixaDeTexto 7">
            <a:extLst>
              <a:ext uri="{FF2B5EF4-FFF2-40B4-BE49-F238E27FC236}">
                <a16:creationId xmlns:a16="http://schemas.microsoft.com/office/drawing/2014/main" id="{A84C3AFB-C1E4-BBE2-8D26-BC0C90016FA1}"/>
              </a:ext>
            </a:extLst>
          </p:cNvPr>
          <p:cNvSpPr txBox="1"/>
          <p:nvPr/>
        </p:nvSpPr>
        <p:spPr>
          <a:xfrm>
            <a:off x="7373220" y="1739515"/>
            <a:ext cx="2445542" cy="169277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t-PT" sz="1800" b="1"/>
              <a:t>70% são Causas obstétrica Direta</a:t>
            </a:r>
            <a:endParaRPr lang="pt-PT" sz="1800"/>
          </a:p>
          <a:p>
            <a:pPr marL="285750" indent="-285750" algn="ctr">
              <a:buFont typeface="Wingdings"/>
              <a:buChar char="§"/>
            </a:pPr>
            <a:r>
              <a:rPr lang="pt-PT" sz="1800"/>
              <a:t>Hipertensão </a:t>
            </a:r>
          </a:p>
          <a:p>
            <a:pPr marL="285750" indent="-285750" algn="ctr">
              <a:buFont typeface="Wingdings"/>
              <a:buChar char="§"/>
            </a:pPr>
            <a:r>
              <a:rPr lang="pt-PT" sz="1800"/>
              <a:t>Hemorragia</a:t>
            </a:r>
          </a:p>
          <a:p>
            <a:pPr marL="285750" indent="-285750" algn="ctr">
              <a:buFont typeface="Wingdings"/>
              <a:buChar char="§"/>
            </a:pPr>
            <a:r>
              <a:rPr lang="pt-PT" sz="1800"/>
              <a:t>Causas infeciosas</a:t>
            </a:r>
          </a:p>
          <a:p>
            <a:pPr algn="l"/>
            <a:endParaRPr lang="pt-PT"/>
          </a:p>
        </p:txBody>
      </p:sp>
      <p:pic>
        <p:nvPicPr>
          <p:cNvPr id="4" name="Imagem 9" descr="Uma imagem contendo animal, coral, estrela&#10;&#10;Descrição gerada automaticamente">
            <a:extLst>
              <a:ext uri="{FF2B5EF4-FFF2-40B4-BE49-F238E27FC236}">
                <a16:creationId xmlns:a16="http://schemas.microsoft.com/office/drawing/2014/main" id="{72D7420A-3E4A-854C-1217-360974EE16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69313" y="3771900"/>
            <a:ext cx="1555750" cy="103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693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5" grpId="0" animBg="1"/>
      <p:bldP spid="11" grpId="0" animBg="1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2" descr="Uma imagem com texto&#10;&#10;Descrição gerada automaticamente">
            <a:extLst>
              <a:ext uri="{FF2B5EF4-FFF2-40B4-BE49-F238E27FC236}">
                <a16:creationId xmlns:a16="http://schemas.microsoft.com/office/drawing/2014/main" id="{E26C83DA-8052-8E49-BC98-59985B7B01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3256" y="4246"/>
            <a:ext cx="12258720" cy="6895411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192" y="1914051"/>
            <a:ext cx="9572625" cy="3114675"/>
          </a:xfrm>
          <a:prstGeom prst="rect">
            <a:avLst/>
          </a:prstGeom>
        </p:spPr>
      </p:pic>
      <p:sp>
        <p:nvSpPr>
          <p:cNvPr id="341" name="Google Shape;341;g119620d960c_11_322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lang="pt-BR"/>
              <a:t>11</a:t>
            </a:fld>
            <a:endParaRPr/>
          </a:p>
        </p:txBody>
      </p:sp>
      <p:sp>
        <p:nvSpPr>
          <p:cNvPr id="342" name="Google Shape;342;g119620d960c_11_322"/>
          <p:cNvSpPr txBox="1">
            <a:spLocks noGrp="1"/>
          </p:cNvSpPr>
          <p:nvPr>
            <p:ph type="body" idx="1"/>
          </p:nvPr>
        </p:nvSpPr>
        <p:spPr>
          <a:xfrm>
            <a:off x="512871" y="20529"/>
            <a:ext cx="9639300" cy="407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Arial"/>
              <a:buNone/>
            </a:pPr>
            <a:r>
              <a:rPr lang="pt-BR" sz="2800">
                <a:solidFill>
                  <a:schemeClr val="accent5">
                    <a:lumMod val="75000"/>
                  </a:schemeClr>
                </a:solidFill>
              </a:rPr>
              <a:t>Como saber/ver quantas pessoas </a:t>
            </a:r>
            <a:r>
              <a:rPr lang="pt-BR" sz="2800" i="1" u="sng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 ou sem  </a:t>
            </a:r>
            <a:r>
              <a:rPr lang="pt-BR" sz="2800">
                <a:solidFill>
                  <a:schemeClr val="accent5">
                    <a:lumMod val="75000"/>
                  </a:schemeClr>
                </a:solidFill>
              </a:rPr>
              <a:t>critério de vulnerabilidade tenho cadastradas?</a:t>
            </a:r>
            <a:endParaRPr sz="28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44" name="Google Shape;344;g119620d960c_11_322"/>
          <p:cNvSpPr txBox="1"/>
          <p:nvPr/>
        </p:nvSpPr>
        <p:spPr>
          <a:xfrm>
            <a:off x="1197205" y="1397165"/>
            <a:ext cx="6267354" cy="400069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pt-BR" sz="1400" b="0" i="0" u="none" strike="noStrike" cap="none">
                <a:solidFill>
                  <a:schemeClr val="accent5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1) Relatórios </a:t>
            </a:r>
            <a:r>
              <a:rPr lang="pt-BR" sz="2000" b="0" i="0" u="sng" strike="noStrike" cap="none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rPr>
              <a:t>públicos</a:t>
            </a:r>
            <a:r>
              <a:rPr lang="pt-BR" sz="1400" b="0" i="0" u="none" strike="noStrike" cap="none">
                <a:solidFill>
                  <a:schemeClr val="accent5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do e-gestor – aba SISAB - CADASTROS</a:t>
            </a:r>
            <a:endParaRPr sz="1400" b="0" i="0" u="none" strike="noStrike" cap="none">
              <a:solidFill>
                <a:schemeClr val="accent5">
                  <a:lumMod val="7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6" name="Google Shape;346;g119620d960c_11_322"/>
          <p:cNvSpPr txBox="1"/>
          <p:nvPr/>
        </p:nvSpPr>
        <p:spPr>
          <a:xfrm>
            <a:off x="576192" y="5212275"/>
            <a:ext cx="9575979" cy="52318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pt-BR" sz="1400" b="0" i="0" u="none" strike="noStrike" cap="none">
                <a:solidFill>
                  <a:schemeClr val="accent5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2) Clicar neste campo para identificar o quantitativo de pessoas COM critério (a diferença do total são as pessoas sem critério de vulnerabilidade)</a:t>
            </a:r>
            <a:endParaRPr sz="1400" b="0" i="0" u="none" strike="noStrike" cap="none">
              <a:solidFill>
                <a:schemeClr val="accent5">
                  <a:lumMod val="7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7" name="Google Shape;347;g119620d960c_11_322"/>
          <p:cNvSpPr/>
          <p:nvPr/>
        </p:nvSpPr>
        <p:spPr>
          <a:xfrm rot="9518540">
            <a:off x="3802571" y="4213153"/>
            <a:ext cx="340877" cy="480155"/>
          </a:xfrm>
          <a:prstGeom prst="downArrow">
            <a:avLst>
              <a:gd name="adj1" fmla="val 50000"/>
              <a:gd name="adj2" fmla="val 60510"/>
            </a:avLst>
          </a:prstGeom>
          <a:solidFill>
            <a:schemeClr val="accent5"/>
          </a:solidFill>
          <a:ln w="25400" cap="flat" cmpd="sng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Seta Dobrada 2"/>
          <p:cNvSpPr/>
          <p:nvPr/>
        </p:nvSpPr>
        <p:spPr>
          <a:xfrm rot="6597814">
            <a:off x="7495996" y="1526917"/>
            <a:ext cx="485631" cy="407168"/>
          </a:xfrm>
          <a:prstGeom prst="bentArrow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515CF18D-40B6-9BC5-51F8-A366D05545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110</a:t>
            </a:fld>
            <a:endParaRPr lang="en-US"/>
          </a:p>
        </p:txBody>
      </p:sp>
      <p:sp>
        <p:nvSpPr>
          <p:cNvPr id="5" name="Balão de Fala: Retângulo com Cantos Arredondados 4">
            <a:extLst>
              <a:ext uri="{FF2B5EF4-FFF2-40B4-BE49-F238E27FC236}">
                <a16:creationId xmlns:a16="http://schemas.microsoft.com/office/drawing/2014/main" id="{9BDE1421-BE18-FC77-C002-2873F489D3AF}"/>
              </a:ext>
            </a:extLst>
          </p:cNvPr>
          <p:cNvSpPr/>
          <p:nvPr/>
        </p:nvSpPr>
        <p:spPr>
          <a:xfrm>
            <a:off x="1289050" y="1344676"/>
            <a:ext cx="2706687" cy="1412874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pt-BR">
                <a:ea typeface="+mn-lt"/>
                <a:cs typeface="+mn-lt"/>
              </a:rPr>
              <a:t> </a:t>
            </a:r>
            <a:r>
              <a:rPr lang="pt-BR">
                <a:solidFill>
                  <a:schemeClr val="tx1"/>
                </a:solidFill>
                <a:ea typeface="+mn-lt"/>
                <a:cs typeface="+mn-lt"/>
              </a:rPr>
              <a:t>A</a:t>
            </a:r>
            <a:r>
              <a:rPr lang="pt-BR" b="1">
                <a:solidFill>
                  <a:schemeClr val="tx1"/>
                </a:solidFill>
                <a:ea typeface="+mn-lt"/>
                <a:cs typeface="+mn-lt"/>
              </a:rPr>
              <a:t>mplo pacote de cuidados oferecidos à mulher durante a gestação</a:t>
            </a:r>
            <a:endParaRPr lang="pt-BR">
              <a:solidFill>
                <a:schemeClr val="tx1"/>
              </a:solidFill>
              <a:cs typeface="Arial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6D31A481-8FFF-51D9-8AEE-A44D14819FAC}"/>
              </a:ext>
            </a:extLst>
          </p:cNvPr>
          <p:cNvSpPr txBox="1"/>
          <p:nvPr/>
        </p:nvSpPr>
        <p:spPr>
          <a:xfrm>
            <a:off x="2898775" y="374650"/>
            <a:ext cx="3814762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b="1">
                <a:latin typeface="Calibri"/>
                <a:cs typeface="Calibri"/>
              </a:rPr>
              <a:t>PRÉ-NATAL</a:t>
            </a:r>
            <a:endParaRPr lang="en-US" sz="2000"/>
          </a:p>
        </p:txBody>
      </p:sp>
      <p:sp>
        <p:nvSpPr>
          <p:cNvPr id="8" name="Balão de Fala: Retângulo com Cantos Arredondados 7">
            <a:extLst>
              <a:ext uri="{FF2B5EF4-FFF2-40B4-BE49-F238E27FC236}">
                <a16:creationId xmlns:a16="http://schemas.microsoft.com/office/drawing/2014/main" id="{A6E2BA8E-CEE8-0D6B-48D3-38AB2C767221}"/>
              </a:ext>
            </a:extLst>
          </p:cNvPr>
          <p:cNvSpPr/>
          <p:nvPr/>
        </p:nvSpPr>
        <p:spPr>
          <a:xfrm>
            <a:off x="7599363" y="1225612"/>
            <a:ext cx="3516311" cy="1531937"/>
          </a:xfrm>
          <a:prstGeom prst="wedgeRoundRectCallou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pt-BR">
                <a:solidFill>
                  <a:schemeClr val="tx1"/>
                </a:solidFill>
                <a:ea typeface="+mn-lt"/>
                <a:cs typeface="+mn-lt"/>
              </a:rPr>
              <a:t>componente central dos cuidados materno-infantil</a:t>
            </a:r>
            <a:endParaRPr lang="pt-BR">
              <a:solidFill>
                <a:schemeClr val="tx1"/>
              </a:solidFill>
              <a:cs typeface="Arial"/>
            </a:endParaRPr>
          </a:p>
        </p:txBody>
      </p:sp>
      <p:sp>
        <p:nvSpPr>
          <p:cNvPr id="9" name="Balão de Fala: Retângulo com Cantos Arredondados 8">
            <a:extLst>
              <a:ext uri="{FF2B5EF4-FFF2-40B4-BE49-F238E27FC236}">
                <a16:creationId xmlns:a16="http://schemas.microsoft.com/office/drawing/2014/main" id="{242A3BF7-2ABB-8359-8267-D9A93C7D8E72}"/>
              </a:ext>
            </a:extLst>
          </p:cNvPr>
          <p:cNvSpPr/>
          <p:nvPr/>
        </p:nvSpPr>
        <p:spPr>
          <a:xfrm>
            <a:off x="709612" y="3821174"/>
            <a:ext cx="2881312" cy="1825624"/>
          </a:xfrm>
          <a:prstGeom prst="wedgeRoundRectCallou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>
                <a:solidFill>
                  <a:schemeClr val="tx1"/>
                </a:solidFill>
                <a:ea typeface="+mn-lt"/>
                <a:cs typeface="+mn-lt"/>
              </a:rPr>
              <a:t>Pouco mais da metade das mulheres foram vinculadas à maternidade durante o pré-natal</a:t>
            </a:r>
          </a:p>
        </p:txBody>
      </p:sp>
      <p:sp>
        <p:nvSpPr>
          <p:cNvPr id="10" name="Balão de Fala: Retângulo com Cantos Arredondados 9">
            <a:extLst>
              <a:ext uri="{FF2B5EF4-FFF2-40B4-BE49-F238E27FC236}">
                <a16:creationId xmlns:a16="http://schemas.microsoft.com/office/drawing/2014/main" id="{CB5501E3-853B-0977-AE46-D1991FFB1952}"/>
              </a:ext>
            </a:extLst>
          </p:cNvPr>
          <p:cNvSpPr/>
          <p:nvPr/>
        </p:nvSpPr>
        <p:spPr>
          <a:xfrm>
            <a:off x="9258300" y="4098989"/>
            <a:ext cx="2778124" cy="1452563"/>
          </a:xfrm>
          <a:prstGeom prst="wedgeRoundRectCallout">
            <a:avLst/>
          </a:prstGeom>
          <a:solidFill>
            <a:srgbClr val="CAB6D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pt-BR" sz="1600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As ações prestadas pelas equipes não obedeciam à maioria dos padrões </a:t>
            </a:r>
            <a:endParaRPr lang="pt-BR" sz="1600">
              <a:solidFill>
                <a:schemeClr val="tx1"/>
              </a:solidFill>
              <a:latin typeface="Calibri"/>
              <a:cs typeface="Calibri"/>
            </a:endParaRPr>
          </a:p>
        </p:txBody>
      </p:sp>
      <p:sp>
        <p:nvSpPr>
          <p:cNvPr id="11" name="Balão de Fala: Retângulo com Cantos Arredondados 10">
            <a:extLst>
              <a:ext uri="{FF2B5EF4-FFF2-40B4-BE49-F238E27FC236}">
                <a16:creationId xmlns:a16="http://schemas.microsoft.com/office/drawing/2014/main" id="{4300D029-D330-6E08-5C13-1C43D9A01C1C}"/>
              </a:ext>
            </a:extLst>
          </p:cNvPr>
          <p:cNvSpPr/>
          <p:nvPr/>
        </p:nvSpPr>
        <p:spPr>
          <a:xfrm>
            <a:off x="5075238" y="4257737"/>
            <a:ext cx="3278187" cy="2198686"/>
          </a:xfrm>
          <a:prstGeom prst="wedgeRoundRectCallou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4472C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285750" indent="-285750" algn="ctr">
              <a:buChar char="•"/>
            </a:pPr>
            <a:r>
              <a:rPr lang="pt-BR" sz="1800">
                <a:solidFill>
                  <a:schemeClr val="tx1"/>
                </a:solidFill>
                <a:latin typeface="Calibri"/>
              </a:rPr>
              <a:t>Indisponibilidade de medicamentos e exames essenciais</a:t>
            </a:r>
            <a:endParaRPr lang="pt-BR" sz="1800">
              <a:solidFill>
                <a:schemeClr val="tx1"/>
              </a:solidFill>
              <a:latin typeface="Arial"/>
              <a:cs typeface="Arial"/>
            </a:endParaRPr>
          </a:p>
          <a:p>
            <a:pPr marL="285750" indent="-285750" algn="ctr">
              <a:buChar char="•"/>
            </a:pPr>
            <a:r>
              <a:rPr lang="pt-BR" sz="1800">
                <a:solidFill>
                  <a:schemeClr val="tx1"/>
                </a:solidFill>
                <a:latin typeface="Calibri"/>
                <a:cs typeface="Calibri"/>
              </a:rPr>
              <a:t>cuidado clínico, </a:t>
            </a:r>
          </a:p>
          <a:p>
            <a:pPr marL="285750" indent="-285750" algn="ctr">
              <a:buChar char="•"/>
            </a:pPr>
            <a:r>
              <a:rPr lang="pt-BR" sz="1800">
                <a:solidFill>
                  <a:schemeClr val="tx1"/>
                </a:solidFill>
                <a:latin typeface="Calibri"/>
                <a:cs typeface="Calibri"/>
              </a:rPr>
              <a:t>ações coletivas </a:t>
            </a:r>
          </a:p>
          <a:p>
            <a:pPr marL="285750" indent="-285750" algn="ctr">
              <a:buChar char="•"/>
            </a:pPr>
            <a:r>
              <a:rPr lang="pt-BR" sz="1800">
                <a:solidFill>
                  <a:schemeClr val="tx1"/>
                </a:solidFill>
                <a:latin typeface="Calibri"/>
                <a:cs typeface="Calibri"/>
              </a:rPr>
              <a:t> domiciliares ofertadas</a:t>
            </a:r>
            <a:endParaRPr lang="pt-BR" sz="1800">
              <a:solidFill>
                <a:schemeClr val="tx1"/>
              </a:solidFill>
              <a:ea typeface="+mn-lt"/>
              <a:cs typeface="+mn-lt"/>
            </a:endParaRPr>
          </a:p>
          <a:p>
            <a:pPr algn="ctr"/>
            <a:endParaRPr lang="pt-BR" sz="1800">
              <a:latin typeface="Calibri"/>
              <a:cs typeface="Calibri"/>
            </a:endParaRPr>
          </a:p>
        </p:txBody>
      </p:sp>
      <p:sp>
        <p:nvSpPr>
          <p:cNvPr id="2" name="Seta: da Esquerda para a Direita e para Cima 1">
            <a:extLst>
              <a:ext uri="{FF2B5EF4-FFF2-40B4-BE49-F238E27FC236}">
                <a16:creationId xmlns:a16="http://schemas.microsoft.com/office/drawing/2014/main" id="{47D90FA7-96B4-7CD8-ED15-3AC0A6904E3E}"/>
              </a:ext>
            </a:extLst>
          </p:cNvPr>
          <p:cNvSpPr/>
          <p:nvPr/>
        </p:nvSpPr>
        <p:spPr>
          <a:xfrm rot="10800000">
            <a:off x="5186298" y="1741742"/>
            <a:ext cx="1214437" cy="849312"/>
          </a:xfrm>
          <a:prstGeom prst="leftRight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Balão de Fala: Oval 2">
            <a:extLst>
              <a:ext uri="{FF2B5EF4-FFF2-40B4-BE49-F238E27FC236}">
                <a16:creationId xmlns:a16="http://schemas.microsoft.com/office/drawing/2014/main" id="{788C7220-7B47-FDB8-5BD9-110067CCF0A7}"/>
              </a:ext>
            </a:extLst>
          </p:cNvPr>
          <p:cNvSpPr/>
          <p:nvPr/>
        </p:nvSpPr>
        <p:spPr>
          <a:xfrm>
            <a:off x="5448300" y="3321112"/>
            <a:ext cx="1341437" cy="611187"/>
          </a:xfrm>
          <a:prstGeom prst="wedgeEllipseCallou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>
                <a:cs typeface="Arial"/>
              </a:rPr>
              <a:t>MAS ...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82268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 animBg="1"/>
      <p:bldP spid="10" grpId="0" animBg="1"/>
      <p:bldP spid="11" grpId="0" animBg="1"/>
      <p:bldP spid="2" grpId="0" animBg="1"/>
      <p:bldP spid="3" grpId="0" animBg="1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0F73E35-25D7-C934-6AAB-D56892D7F1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55686" y="291041"/>
            <a:ext cx="9628500" cy="964800"/>
          </a:xfrm>
        </p:spPr>
        <p:txBody>
          <a:bodyPr/>
          <a:lstStyle/>
          <a:p>
            <a:r>
              <a:rPr lang="pt-BR"/>
              <a:t>Pré-Natal</a:t>
            </a:r>
          </a:p>
        </p:txBody>
      </p:sp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id="{D4192D76-76D3-5AAA-5C6F-17E37BB248F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111</a:t>
            </a:fld>
            <a:endParaRPr lang="pt-BR"/>
          </a:p>
        </p:txBody>
      </p:sp>
      <p:graphicFrame>
        <p:nvGraphicFramePr>
          <p:cNvPr id="10" name="Diagrama 10">
            <a:extLst>
              <a:ext uri="{FF2B5EF4-FFF2-40B4-BE49-F238E27FC236}">
                <a16:creationId xmlns:a16="http://schemas.microsoft.com/office/drawing/2014/main" id="{D841C3AB-538E-6592-21D4-913F665AA53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49439352"/>
              </p:ext>
            </p:extLst>
          </p:nvPr>
        </p:nvGraphicFramePr>
        <p:xfrm>
          <a:off x="603250" y="1798637"/>
          <a:ext cx="10747374" cy="41417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43031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10" grpId="0">
        <p:bldAsOne/>
      </p:bldGraphic>
    </p:bld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0F73E35-25D7-C934-6AAB-D56892D7F1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47027" y="-3368"/>
            <a:ext cx="9628500" cy="419278"/>
          </a:xfrm>
        </p:spPr>
        <p:txBody>
          <a:bodyPr>
            <a:noAutofit/>
          </a:bodyPr>
          <a:lstStyle/>
          <a:p>
            <a:r>
              <a:rPr lang="pt-BR" sz="3600"/>
              <a:t>Pré-Natal</a:t>
            </a:r>
          </a:p>
        </p:txBody>
      </p:sp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id="{D4192D76-76D3-5AAA-5C6F-17E37BB248F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112</a:t>
            </a:fld>
            <a:endParaRPr lang="pt-BR"/>
          </a:p>
        </p:txBody>
      </p:sp>
      <p:pic>
        <p:nvPicPr>
          <p:cNvPr id="25" name="Imagem 25" descr="Linha do tempo&#10;&#10;Descrição gerada automaticamente">
            <a:extLst>
              <a:ext uri="{FF2B5EF4-FFF2-40B4-BE49-F238E27FC236}">
                <a16:creationId xmlns:a16="http://schemas.microsoft.com/office/drawing/2014/main" id="{6781C1A3-6AAD-F382-EA03-1B8BC5182B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787" y="414771"/>
            <a:ext cx="11722673" cy="6288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499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0F73E35-25D7-C934-6AAB-D56892D7F1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2618" y="-3368"/>
            <a:ext cx="10910045" cy="375983"/>
          </a:xfrm>
        </p:spPr>
        <p:txBody>
          <a:bodyPr>
            <a:normAutofit fontScale="90000"/>
          </a:bodyPr>
          <a:lstStyle/>
          <a:p>
            <a:r>
              <a:rPr lang="pt-BR" sz="3600"/>
              <a:t>Pré-Natal</a:t>
            </a:r>
          </a:p>
        </p:txBody>
      </p:sp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id="{D4192D76-76D3-5AAA-5C6F-17E37BB248F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113</a:t>
            </a:fld>
            <a:endParaRPr lang="pt-BR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C3433706-484D-AA09-E4D4-3EB72869F150}"/>
              </a:ext>
            </a:extLst>
          </p:cNvPr>
          <p:cNvSpPr txBox="1"/>
          <p:nvPr/>
        </p:nvSpPr>
        <p:spPr>
          <a:xfrm>
            <a:off x="126422" y="1659082"/>
            <a:ext cx="5678631" cy="489364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n-US" sz="1200" b="1"/>
              <a:t>1. </a:t>
            </a:r>
            <a:r>
              <a:rPr lang="en-US" sz="1200" err="1"/>
              <a:t>Não</a:t>
            </a:r>
            <a:r>
              <a:rPr lang="en-US" sz="1200"/>
              <a:t> </a:t>
            </a:r>
            <a:r>
              <a:rPr lang="en-US" sz="1200" err="1"/>
              <a:t>há</a:t>
            </a:r>
            <a:r>
              <a:rPr lang="en-US" sz="1200"/>
              <a:t> </a:t>
            </a:r>
            <a:r>
              <a:rPr lang="en-US" sz="1200" err="1"/>
              <a:t>alta</a:t>
            </a:r>
            <a:r>
              <a:rPr lang="en-US" sz="1200"/>
              <a:t> da </a:t>
            </a:r>
            <a:r>
              <a:rPr lang="en-US" sz="1200" err="1"/>
              <a:t>gestante</a:t>
            </a:r>
            <a:r>
              <a:rPr lang="en-US" sz="1200"/>
              <a:t> da </a:t>
            </a:r>
            <a:r>
              <a:rPr lang="en-US" sz="1200" err="1"/>
              <a:t>Atenção</a:t>
            </a:r>
            <a:r>
              <a:rPr lang="en-US" sz="1200"/>
              <a:t> </a:t>
            </a:r>
            <a:r>
              <a:rPr lang="en-US" sz="1200" err="1"/>
              <a:t>Primária</a:t>
            </a:r>
            <a:r>
              <a:rPr lang="en-US" sz="1200"/>
              <a:t> </a:t>
            </a:r>
            <a:r>
              <a:rPr lang="en-US" sz="1200" err="1"/>
              <a:t>em</a:t>
            </a:r>
            <a:r>
              <a:rPr lang="en-US" sz="1200"/>
              <a:t> </a:t>
            </a:r>
            <a:r>
              <a:rPr lang="en-US" sz="1200" err="1"/>
              <a:t>Saúde</a:t>
            </a:r>
            <a:r>
              <a:rPr lang="en-US" sz="1200"/>
              <a:t>. A </a:t>
            </a:r>
            <a:r>
              <a:rPr lang="en-US" sz="1200" err="1"/>
              <a:t>gestante</a:t>
            </a:r>
            <a:r>
              <a:rPr lang="en-US" sz="1200"/>
              <a:t> </a:t>
            </a:r>
            <a:r>
              <a:rPr lang="en-US" sz="1200" err="1"/>
              <a:t>deve</a:t>
            </a:r>
            <a:r>
              <a:rPr lang="en-US" sz="1200"/>
              <a:t> ser </a:t>
            </a:r>
            <a:r>
              <a:rPr lang="en-US" sz="1200" err="1"/>
              <a:t>acompanhada</a:t>
            </a:r>
            <a:r>
              <a:rPr lang="en-US" sz="1200"/>
              <a:t> </a:t>
            </a:r>
            <a:r>
              <a:rPr lang="en-US" sz="1200" err="1"/>
              <a:t>periodicamente</a:t>
            </a:r>
            <a:r>
              <a:rPr lang="en-US" sz="1200"/>
              <a:t> pela </a:t>
            </a:r>
            <a:r>
              <a:rPr lang="en-US" sz="1200" err="1"/>
              <a:t>equipe</a:t>
            </a:r>
            <a:r>
              <a:rPr lang="en-US" sz="1200"/>
              <a:t> da APS (</a:t>
            </a:r>
            <a:r>
              <a:rPr lang="en-US" sz="1200" err="1"/>
              <a:t>agentes</a:t>
            </a:r>
            <a:r>
              <a:rPr lang="en-US" sz="1200"/>
              <a:t> </a:t>
            </a:r>
            <a:r>
              <a:rPr lang="en-US" sz="1200" err="1"/>
              <a:t>comunitários</a:t>
            </a:r>
            <a:r>
              <a:rPr lang="en-US" sz="1200"/>
              <a:t> de </a:t>
            </a:r>
            <a:r>
              <a:rPr lang="en-US" sz="1200" err="1"/>
              <a:t>saúde</a:t>
            </a:r>
            <a:r>
              <a:rPr lang="en-US" sz="1200"/>
              <a:t>, </a:t>
            </a:r>
            <a:r>
              <a:rPr lang="en-US" sz="1200" err="1"/>
              <a:t>técnicos</a:t>
            </a:r>
            <a:r>
              <a:rPr lang="en-US" sz="1200"/>
              <a:t> de </a:t>
            </a:r>
            <a:r>
              <a:rPr lang="en-US" sz="1200" err="1"/>
              <a:t>enfermagem</a:t>
            </a:r>
            <a:r>
              <a:rPr lang="en-US" sz="1200"/>
              <a:t>, </a:t>
            </a:r>
            <a:r>
              <a:rPr lang="en-US" sz="1200" err="1"/>
              <a:t>enfermeiros</a:t>
            </a:r>
            <a:r>
              <a:rPr lang="en-US" sz="1200"/>
              <a:t> e </a:t>
            </a:r>
            <a:r>
              <a:rPr lang="en-US" sz="1200" err="1"/>
              <a:t>médicos</a:t>
            </a:r>
            <a:r>
              <a:rPr lang="en-US" sz="1200"/>
              <a:t>) do </a:t>
            </a:r>
            <a:r>
              <a:rPr lang="en-US" sz="1200" err="1"/>
              <a:t>território</a:t>
            </a:r>
            <a:r>
              <a:rPr lang="en-US" sz="1200"/>
              <a:t> </a:t>
            </a:r>
            <a:r>
              <a:rPr lang="en-US" sz="1200" err="1"/>
              <a:t>em</a:t>
            </a:r>
            <a:r>
              <a:rPr lang="en-US" sz="1200"/>
              <a:t> que </a:t>
            </a:r>
            <a:r>
              <a:rPr lang="en-US" sz="1200" err="1"/>
              <a:t>ela</a:t>
            </a:r>
            <a:r>
              <a:rPr lang="en-US" sz="1200"/>
              <a:t> </a:t>
            </a:r>
            <a:r>
              <a:rPr lang="en-US" sz="1200" err="1"/>
              <a:t>está</a:t>
            </a:r>
            <a:r>
              <a:rPr lang="en-US" sz="1200"/>
              <a:t> </a:t>
            </a:r>
            <a:r>
              <a:rPr lang="en-US" sz="1200" err="1"/>
              <a:t>adscrita</a:t>
            </a:r>
            <a:r>
              <a:rPr lang="en-US" sz="1200"/>
              <a:t>, </a:t>
            </a:r>
            <a:r>
              <a:rPr lang="en-US" sz="1200" err="1"/>
              <a:t>independentemente</a:t>
            </a:r>
            <a:r>
              <a:rPr lang="en-US" sz="1200"/>
              <a:t> do </a:t>
            </a:r>
            <a:r>
              <a:rPr lang="en-US" sz="1200" err="1"/>
              <a:t>seu</a:t>
            </a:r>
            <a:r>
              <a:rPr lang="en-US" sz="1200"/>
              <a:t> </a:t>
            </a:r>
            <a:r>
              <a:rPr lang="en-US" sz="1200" err="1"/>
              <a:t>perfil</a:t>
            </a:r>
            <a:r>
              <a:rPr lang="en-US" sz="1200"/>
              <a:t> de </a:t>
            </a:r>
            <a:r>
              <a:rPr lang="en-US" sz="1200" err="1"/>
              <a:t>risco</a:t>
            </a:r>
            <a:r>
              <a:rPr lang="en-US" sz="1200"/>
              <a:t>. </a:t>
            </a:r>
            <a:r>
              <a:rPr lang="en-US" sz="1200" err="1"/>
              <a:t>Algumas</a:t>
            </a:r>
            <a:r>
              <a:rPr lang="en-US" sz="1200"/>
              <a:t> </a:t>
            </a:r>
            <a:r>
              <a:rPr lang="en-US" sz="1200" err="1"/>
              <a:t>ações</a:t>
            </a:r>
            <a:r>
              <a:rPr lang="en-US" sz="1200"/>
              <a:t> que </a:t>
            </a:r>
            <a:r>
              <a:rPr lang="en-US" sz="1200" err="1"/>
              <a:t>ocorrem</a:t>
            </a:r>
            <a:r>
              <a:rPr lang="en-US" sz="1200"/>
              <a:t> </a:t>
            </a:r>
            <a:r>
              <a:rPr lang="en-US" sz="1200" err="1"/>
              <a:t>na</a:t>
            </a:r>
            <a:r>
              <a:rPr lang="en-US" sz="1200"/>
              <a:t> APS </a:t>
            </a:r>
            <a:r>
              <a:rPr lang="en-US" sz="1200" err="1"/>
              <a:t>não</a:t>
            </a:r>
            <a:r>
              <a:rPr lang="en-US" sz="1200"/>
              <a:t> </a:t>
            </a:r>
            <a:r>
              <a:rPr lang="en-US" sz="1200" err="1"/>
              <a:t>são</a:t>
            </a:r>
            <a:r>
              <a:rPr lang="en-US" sz="1200"/>
              <a:t> </a:t>
            </a:r>
            <a:r>
              <a:rPr lang="en-US" sz="1200" err="1"/>
              <a:t>oferecidas</a:t>
            </a:r>
            <a:r>
              <a:rPr lang="en-US" sz="1200"/>
              <a:t> </a:t>
            </a:r>
            <a:r>
              <a:rPr lang="en-US" sz="1200" err="1"/>
              <a:t>na</a:t>
            </a:r>
            <a:r>
              <a:rPr lang="en-US" sz="1200"/>
              <a:t> </a:t>
            </a:r>
            <a:r>
              <a:rPr lang="en-US" sz="1200" err="1"/>
              <a:t>assistência</a:t>
            </a:r>
            <a:r>
              <a:rPr lang="en-US" sz="1200"/>
              <a:t> </a:t>
            </a:r>
            <a:r>
              <a:rPr lang="en-US" sz="1200" err="1"/>
              <a:t>especializada</a:t>
            </a:r>
            <a:r>
              <a:rPr lang="en-US" sz="1200"/>
              <a:t>.</a:t>
            </a:r>
            <a:endParaRPr lang="pt-BR" sz="1200"/>
          </a:p>
          <a:p>
            <a:pPr algn="just"/>
            <a:endParaRPr lang="en-US" sz="1200"/>
          </a:p>
          <a:p>
            <a:pPr algn="just"/>
            <a:r>
              <a:rPr lang="en-US" sz="1200" b="1"/>
              <a:t>2.</a:t>
            </a:r>
            <a:r>
              <a:rPr lang="en-US" sz="1200"/>
              <a:t> A </a:t>
            </a:r>
            <a:r>
              <a:rPr lang="en-US" sz="1200" err="1"/>
              <a:t>estratificação</a:t>
            </a:r>
            <a:r>
              <a:rPr lang="en-US" sz="1200"/>
              <a:t> de </a:t>
            </a:r>
            <a:r>
              <a:rPr lang="en-US" sz="1200" err="1"/>
              <a:t>risco</a:t>
            </a:r>
            <a:r>
              <a:rPr lang="en-US" sz="1200"/>
              <a:t> é </a:t>
            </a:r>
            <a:r>
              <a:rPr lang="en-US" sz="1200" err="1"/>
              <a:t>contínua</a:t>
            </a:r>
            <a:r>
              <a:rPr lang="en-US" sz="1200"/>
              <a:t> e </a:t>
            </a:r>
            <a:r>
              <a:rPr lang="en-US" sz="1200" err="1"/>
              <a:t>deve</a:t>
            </a:r>
            <a:r>
              <a:rPr lang="en-US" sz="1200"/>
              <a:t> ser </a:t>
            </a:r>
            <a:r>
              <a:rPr lang="en-US" sz="1200" err="1"/>
              <a:t>realizada</a:t>
            </a:r>
            <a:r>
              <a:rPr lang="en-US" sz="1200"/>
              <a:t> </a:t>
            </a:r>
            <a:r>
              <a:rPr lang="en-US" sz="1200" err="1"/>
              <a:t>em</a:t>
            </a:r>
            <a:r>
              <a:rPr lang="en-US" sz="1200"/>
              <a:t> </a:t>
            </a:r>
            <a:r>
              <a:rPr lang="en-US" sz="1200" err="1"/>
              <a:t>todos</a:t>
            </a:r>
            <a:r>
              <a:rPr lang="en-US" sz="1200"/>
              <a:t> </a:t>
            </a:r>
            <a:r>
              <a:rPr lang="en-US" sz="1200" err="1"/>
              <a:t>os</a:t>
            </a:r>
            <a:r>
              <a:rPr lang="en-US" sz="1200"/>
              <a:t> </a:t>
            </a:r>
            <a:r>
              <a:rPr lang="en-US" sz="1200" err="1"/>
              <a:t>atendimentos</a:t>
            </a:r>
            <a:r>
              <a:rPr lang="en-US" sz="1200"/>
              <a:t>. </a:t>
            </a:r>
            <a:r>
              <a:rPr lang="en-US" sz="1200" err="1"/>
              <a:t>Desde</a:t>
            </a:r>
            <a:r>
              <a:rPr lang="en-US" sz="1200"/>
              <a:t> a </a:t>
            </a:r>
            <a:r>
              <a:rPr lang="en-US" sz="1200" err="1"/>
              <a:t>primeira</a:t>
            </a:r>
            <a:r>
              <a:rPr lang="en-US" sz="1200"/>
              <a:t> e a </a:t>
            </a:r>
            <a:r>
              <a:rPr lang="en-US" sz="1200" err="1"/>
              <a:t>cada</a:t>
            </a:r>
            <a:r>
              <a:rPr lang="en-US" sz="1200"/>
              <a:t> consulta de </a:t>
            </a:r>
            <a:r>
              <a:rPr lang="en-US" sz="1200" err="1"/>
              <a:t>pré</a:t>
            </a:r>
            <a:r>
              <a:rPr lang="en-US" sz="1200"/>
              <a:t>-natal, a </a:t>
            </a:r>
            <a:r>
              <a:rPr lang="en-US" sz="1200" err="1"/>
              <a:t>equipe</a:t>
            </a:r>
            <a:r>
              <a:rPr lang="en-US" sz="1200"/>
              <a:t> </a:t>
            </a:r>
            <a:r>
              <a:rPr lang="en-US" sz="1200" err="1"/>
              <a:t>assistente</a:t>
            </a:r>
            <a:r>
              <a:rPr lang="en-US" sz="1200"/>
              <a:t> </a:t>
            </a:r>
            <a:r>
              <a:rPr lang="en-US" sz="1200" err="1"/>
              <a:t>deve</a:t>
            </a:r>
            <a:r>
              <a:rPr lang="en-US" sz="1200"/>
              <a:t> </a:t>
            </a:r>
            <a:r>
              <a:rPr lang="en-US" sz="1200" err="1"/>
              <a:t>buscar</a:t>
            </a:r>
            <a:r>
              <a:rPr lang="en-US" sz="1200"/>
              <a:t> </a:t>
            </a:r>
            <a:r>
              <a:rPr lang="en-US" sz="1200" err="1"/>
              <a:t>sinais</a:t>
            </a:r>
            <a:r>
              <a:rPr lang="en-US" sz="1200"/>
              <a:t> de </a:t>
            </a:r>
            <a:r>
              <a:rPr lang="en-US" sz="1200" err="1"/>
              <a:t>risco</a:t>
            </a:r>
            <a:r>
              <a:rPr lang="en-US" sz="1200"/>
              <a:t>.</a:t>
            </a:r>
          </a:p>
          <a:p>
            <a:pPr algn="just"/>
            <a:endParaRPr lang="en-US" sz="1200"/>
          </a:p>
          <a:p>
            <a:pPr algn="just"/>
            <a:r>
              <a:rPr lang="en-US" sz="1200" b="1"/>
              <a:t>3.</a:t>
            </a:r>
            <a:r>
              <a:rPr lang="en-US" sz="1200"/>
              <a:t> O </a:t>
            </a:r>
            <a:r>
              <a:rPr lang="en-US" sz="1200" err="1"/>
              <a:t>compartilhamento</a:t>
            </a:r>
            <a:r>
              <a:rPr lang="en-US" sz="1200"/>
              <a:t> do </a:t>
            </a:r>
            <a:r>
              <a:rPr lang="en-US" sz="1200" err="1"/>
              <a:t>cuidado</a:t>
            </a:r>
            <a:r>
              <a:rPr lang="en-US" sz="1200"/>
              <a:t> da </a:t>
            </a:r>
            <a:r>
              <a:rPr lang="en-US" sz="1200" err="1"/>
              <a:t>gestante</a:t>
            </a:r>
            <a:r>
              <a:rPr lang="en-US" sz="1200"/>
              <a:t> com as </a:t>
            </a:r>
            <a:r>
              <a:rPr lang="en-US" sz="1200" err="1"/>
              <a:t>equipes</a:t>
            </a:r>
            <a:r>
              <a:rPr lang="en-US" sz="1200"/>
              <a:t> </a:t>
            </a:r>
            <a:r>
              <a:rPr lang="en-US" sz="1200" err="1"/>
              <a:t>especializadas</a:t>
            </a:r>
            <a:r>
              <a:rPr lang="en-US" sz="1200"/>
              <a:t> </a:t>
            </a:r>
            <a:r>
              <a:rPr lang="en-US" sz="1200" err="1"/>
              <a:t>pode</a:t>
            </a:r>
            <a:r>
              <a:rPr lang="en-US" sz="1200"/>
              <a:t> </a:t>
            </a:r>
            <a:r>
              <a:rPr lang="en-US" sz="1200" err="1"/>
              <a:t>ocorrer</a:t>
            </a:r>
            <a:r>
              <a:rPr lang="en-US" sz="1200"/>
              <a:t> </a:t>
            </a:r>
            <a:r>
              <a:rPr lang="en-US" sz="1200" err="1"/>
              <a:t>em</a:t>
            </a:r>
            <a:r>
              <a:rPr lang="en-US" sz="1200"/>
              <a:t> </a:t>
            </a:r>
            <a:r>
              <a:rPr lang="en-US" sz="1200" err="1"/>
              <a:t>qualquer</a:t>
            </a:r>
            <a:r>
              <a:rPr lang="en-US" sz="1200"/>
              <a:t> </a:t>
            </a:r>
            <a:r>
              <a:rPr lang="en-US" sz="1200" err="1"/>
              <a:t>momento</a:t>
            </a:r>
            <a:r>
              <a:rPr lang="en-US" sz="1200"/>
              <a:t> do </a:t>
            </a:r>
            <a:r>
              <a:rPr lang="en-US" sz="1200" err="1"/>
              <a:t>pré</a:t>
            </a:r>
            <a:r>
              <a:rPr lang="en-US" sz="1200"/>
              <a:t>-natal. A </a:t>
            </a:r>
            <a:r>
              <a:rPr lang="en-US" sz="1200" err="1"/>
              <a:t>partir</a:t>
            </a:r>
            <a:r>
              <a:rPr lang="en-US" sz="1200"/>
              <a:t> da </a:t>
            </a:r>
            <a:r>
              <a:rPr lang="en-US" sz="1200" err="1"/>
              <a:t>identificação</a:t>
            </a:r>
            <a:r>
              <a:rPr lang="en-US" sz="1200"/>
              <a:t> de </a:t>
            </a:r>
            <a:r>
              <a:rPr lang="en-US" sz="1200" err="1"/>
              <a:t>risco</a:t>
            </a:r>
            <a:r>
              <a:rPr lang="en-US" sz="1200"/>
              <a:t>, o </a:t>
            </a:r>
            <a:r>
              <a:rPr lang="en-US" sz="1200" err="1"/>
              <a:t>compartilhamento</a:t>
            </a:r>
            <a:r>
              <a:rPr lang="en-US" sz="1200"/>
              <a:t> </a:t>
            </a:r>
            <a:r>
              <a:rPr lang="en-US" sz="1200" err="1"/>
              <a:t>desse</a:t>
            </a:r>
            <a:r>
              <a:rPr lang="en-US" sz="1200"/>
              <a:t> </a:t>
            </a:r>
            <a:r>
              <a:rPr lang="en-US" sz="1200" err="1"/>
              <a:t>cuidado</a:t>
            </a:r>
            <a:r>
              <a:rPr lang="en-US" sz="1200"/>
              <a:t> </a:t>
            </a:r>
            <a:r>
              <a:rPr lang="en-US" sz="1200" err="1"/>
              <a:t>deve</a:t>
            </a:r>
            <a:r>
              <a:rPr lang="en-US" sz="1200"/>
              <a:t> ser </a:t>
            </a:r>
            <a:r>
              <a:rPr lang="en-US" sz="1200" err="1"/>
              <a:t>solicitado</a:t>
            </a:r>
            <a:r>
              <a:rPr lang="en-US" sz="1200"/>
              <a:t>, </a:t>
            </a:r>
            <a:r>
              <a:rPr lang="en-US" sz="1200" err="1"/>
              <a:t>independentemente</a:t>
            </a:r>
            <a:r>
              <a:rPr lang="en-US" sz="1200"/>
              <a:t> de </a:t>
            </a:r>
            <a:r>
              <a:rPr lang="en-US" sz="1200" err="1"/>
              <a:t>estar</a:t>
            </a:r>
            <a:r>
              <a:rPr lang="en-US" sz="1200"/>
              <a:t> no </a:t>
            </a:r>
            <a:r>
              <a:rPr lang="en-US" sz="1200" err="1"/>
              <a:t>início</a:t>
            </a:r>
            <a:r>
              <a:rPr lang="en-US" sz="1200"/>
              <a:t> </a:t>
            </a:r>
            <a:r>
              <a:rPr lang="en-US" sz="1200" err="1"/>
              <a:t>ou</a:t>
            </a:r>
            <a:r>
              <a:rPr lang="en-US" sz="1200"/>
              <a:t> </a:t>
            </a:r>
            <a:r>
              <a:rPr lang="en-US" sz="1200" err="1"/>
              <a:t>próximo</a:t>
            </a:r>
            <a:r>
              <a:rPr lang="en-US" sz="1200"/>
              <a:t> </a:t>
            </a:r>
            <a:r>
              <a:rPr lang="en-US" sz="1200" err="1"/>
              <a:t>ao</a:t>
            </a:r>
            <a:r>
              <a:rPr lang="en-US" sz="1200"/>
              <a:t> </a:t>
            </a:r>
            <a:r>
              <a:rPr lang="en-US" sz="1200" err="1"/>
              <a:t>termo</a:t>
            </a:r>
            <a:r>
              <a:rPr lang="en-US" sz="1200"/>
              <a:t>.</a:t>
            </a:r>
          </a:p>
          <a:p>
            <a:pPr algn="just"/>
            <a:endParaRPr lang="en-US" sz="1200"/>
          </a:p>
          <a:p>
            <a:pPr algn="just"/>
            <a:r>
              <a:rPr lang="en-US" sz="1200" b="1"/>
              <a:t>4.</a:t>
            </a:r>
            <a:r>
              <a:rPr lang="en-US" sz="1200"/>
              <a:t> A </a:t>
            </a:r>
            <a:r>
              <a:rPr lang="en-US" sz="1200" err="1"/>
              <a:t>estratificação</a:t>
            </a:r>
            <a:r>
              <a:rPr lang="en-US" sz="1200"/>
              <a:t> do </a:t>
            </a:r>
            <a:r>
              <a:rPr lang="en-US" sz="1200" err="1"/>
              <a:t>risco</a:t>
            </a:r>
            <a:r>
              <a:rPr lang="en-US" sz="1200"/>
              <a:t> é </a:t>
            </a:r>
            <a:r>
              <a:rPr lang="en-US" sz="1200" err="1"/>
              <a:t>absoluta</a:t>
            </a:r>
            <a:r>
              <a:rPr lang="en-US" sz="1200"/>
              <a:t>. </a:t>
            </a:r>
            <a:r>
              <a:rPr lang="en-US" sz="1200" err="1"/>
              <a:t>Isso</a:t>
            </a:r>
            <a:r>
              <a:rPr lang="en-US" sz="1200"/>
              <a:t> </a:t>
            </a:r>
            <a:r>
              <a:rPr lang="en-US" sz="1200" err="1"/>
              <a:t>quer</a:t>
            </a:r>
            <a:r>
              <a:rPr lang="en-US" sz="1200"/>
              <a:t> </a:t>
            </a:r>
            <a:r>
              <a:rPr lang="en-US" sz="1200" err="1"/>
              <a:t>dizer</a:t>
            </a:r>
            <a:r>
              <a:rPr lang="en-US" sz="1200"/>
              <a:t> que </a:t>
            </a:r>
            <a:r>
              <a:rPr lang="en-US" sz="1200" err="1"/>
              <a:t>predomina</a:t>
            </a:r>
            <a:r>
              <a:rPr lang="en-US" sz="1200"/>
              <a:t> o </a:t>
            </a:r>
            <a:r>
              <a:rPr lang="en-US" sz="1200" err="1"/>
              <a:t>critério</a:t>
            </a:r>
            <a:r>
              <a:rPr lang="en-US" sz="1200"/>
              <a:t> </a:t>
            </a:r>
            <a:r>
              <a:rPr lang="en-US" sz="1200" err="1"/>
              <a:t>relacionado</a:t>
            </a:r>
            <a:r>
              <a:rPr lang="en-US" sz="1200"/>
              <a:t> </a:t>
            </a:r>
            <a:r>
              <a:rPr lang="en-US" sz="1200" err="1"/>
              <a:t>ao</a:t>
            </a:r>
            <a:r>
              <a:rPr lang="en-US" sz="1200"/>
              <a:t> </a:t>
            </a:r>
            <a:r>
              <a:rPr lang="en-US" sz="1200" err="1"/>
              <a:t>maior</a:t>
            </a:r>
            <a:r>
              <a:rPr lang="en-US" sz="1200"/>
              <a:t> </a:t>
            </a:r>
            <a:r>
              <a:rPr lang="en-US" sz="1200" err="1"/>
              <a:t>risco</a:t>
            </a:r>
            <a:r>
              <a:rPr lang="en-US" sz="1200"/>
              <a:t> e, </a:t>
            </a:r>
            <a:r>
              <a:rPr lang="en-US" sz="1200" err="1"/>
              <a:t>uma</a:t>
            </a:r>
            <a:r>
              <a:rPr lang="en-US" sz="1200"/>
              <a:t> </a:t>
            </a:r>
            <a:r>
              <a:rPr lang="en-US" sz="1200" err="1"/>
              <a:t>vez</a:t>
            </a:r>
            <a:r>
              <a:rPr lang="en-US" sz="1200"/>
              <a:t> </a:t>
            </a:r>
            <a:r>
              <a:rPr lang="en-US" sz="1200" err="1"/>
              <a:t>diagnosticada</a:t>
            </a:r>
            <a:r>
              <a:rPr lang="en-US" sz="1200"/>
              <a:t> a </a:t>
            </a:r>
            <a:r>
              <a:rPr lang="en-US" sz="1200" err="1"/>
              <a:t>gestante</a:t>
            </a:r>
            <a:r>
              <a:rPr lang="en-US" sz="1200"/>
              <a:t> </a:t>
            </a:r>
            <a:r>
              <a:rPr lang="en-US" sz="1200" err="1"/>
              <a:t>como</a:t>
            </a:r>
            <a:r>
              <a:rPr lang="en-US" sz="1200"/>
              <a:t> de </a:t>
            </a:r>
            <a:r>
              <a:rPr lang="en-US" sz="1200" err="1"/>
              <a:t>maior</a:t>
            </a:r>
            <a:r>
              <a:rPr lang="en-US" sz="1200"/>
              <a:t> </a:t>
            </a:r>
            <a:r>
              <a:rPr lang="en-US" sz="1200" err="1"/>
              <a:t>risco</a:t>
            </a:r>
            <a:r>
              <a:rPr lang="en-US" sz="1200"/>
              <a:t> para </a:t>
            </a:r>
            <a:r>
              <a:rPr lang="en-US" sz="1200" err="1"/>
              <a:t>complicações</a:t>
            </a:r>
            <a:r>
              <a:rPr lang="en-US" sz="1200"/>
              <a:t>, </a:t>
            </a:r>
            <a:r>
              <a:rPr lang="en-US" sz="1200" err="1"/>
              <a:t>ela</a:t>
            </a:r>
            <a:r>
              <a:rPr lang="en-US" sz="1200"/>
              <a:t> </a:t>
            </a:r>
            <a:r>
              <a:rPr lang="en-US" sz="1200" err="1"/>
              <a:t>não</a:t>
            </a:r>
            <a:r>
              <a:rPr lang="en-US" sz="1200"/>
              <a:t> volta a ser de </a:t>
            </a:r>
            <a:r>
              <a:rPr lang="en-US" sz="1200" err="1"/>
              <a:t>risco</a:t>
            </a:r>
            <a:r>
              <a:rPr lang="en-US" sz="1200"/>
              <a:t> habitual </a:t>
            </a:r>
            <a:r>
              <a:rPr lang="en-US" sz="1200" err="1"/>
              <a:t>nessa</a:t>
            </a:r>
            <a:r>
              <a:rPr lang="en-US" sz="1200"/>
              <a:t> </a:t>
            </a:r>
            <a:r>
              <a:rPr lang="en-US" sz="1200" err="1"/>
              <a:t>gestação</a:t>
            </a:r>
            <a:r>
              <a:rPr lang="en-US" sz="1200"/>
              <a:t>.</a:t>
            </a:r>
          </a:p>
          <a:p>
            <a:pPr algn="just"/>
            <a:endParaRPr lang="en-US" sz="1200"/>
          </a:p>
          <a:p>
            <a:pPr algn="just"/>
            <a:r>
              <a:rPr lang="en-US" sz="1200" b="1"/>
              <a:t>5.</a:t>
            </a:r>
            <a:r>
              <a:rPr lang="en-US" sz="1200"/>
              <a:t> A </a:t>
            </a:r>
            <a:r>
              <a:rPr lang="en-US" sz="1200" err="1"/>
              <a:t>comunicação</a:t>
            </a:r>
            <a:r>
              <a:rPr lang="en-US" sz="1200"/>
              <a:t> </a:t>
            </a:r>
            <a:r>
              <a:rPr lang="en-US" sz="1200" err="1"/>
              <a:t>adequada</a:t>
            </a:r>
            <a:r>
              <a:rPr lang="en-US" sz="1200"/>
              <a:t> entre as </a:t>
            </a:r>
            <a:r>
              <a:rPr lang="en-US" sz="1200" err="1"/>
              <a:t>equipes</a:t>
            </a:r>
            <a:r>
              <a:rPr lang="en-US" sz="1200"/>
              <a:t> </a:t>
            </a:r>
            <a:r>
              <a:rPr lang="en-US" sz="1200" err="1"/>
              <a:t>assistenciais</a:t>
            </a:r>
            <a:r>
              <a:rPr lang="en-US" sz="1200"/>
              <a:t> no </a:t>
            </a:r>
            <a:r>
              <a:rPr lang="en-US" sz="1200" err="1"/>
              <a:t>compartilhamento</a:t>
            </a:r>
            <a:r>
              <a:rPr lang="en-US" sz="1200"/>
              <a:t> do </a:t>
            </a:r>
            <a:r>
              <a:rPr lang="en-US" sz="1200" err="1"/>
              <a:t>cuidado</a:t>
            </a:r>
            <a:r>
              <a:rPr lang="en-US" sz="1200"/>
              <a:t> é fundamental para o </a:t>
            </a:r>
            <a:r>
              <a:rPr lang="en-US" sz="1200" err="1"/>
              <a:t>sucesso</a:t>
            </a:r>
            <a:r>
              <a:rPr lang="en-US" sz="1200"/>
              <a:t> do </a:t>
            </a:r>
            <a:r>
              <a:rPr lang="en-US" sz="1200" err="1"/>
              <a:t>seguimento</a:t>
            </a:r>
            <a:r>
              <a:rPr lang="en-US" sz="1200"/>
              <a:t> da </a:t>
            </a:r>
            <a:r>
              <a:rPr lang="en-US" sz="1200" err="1"/>
              <a:t>gestante</a:t>
            </a:r>
            <a:r>
              <a:rPr lang="en-US" sz="1200"/>
              <a:t> de </a:t>
            </a:r>
            <a:r>
              <a:rPr lang="en-US" sz="1200" err="1"/>
              <a:t>risco</a:t>
            </a:r>
            <a:r>
              <a:rPr lang="en-US" sz="1200"/>
              <a:t>. As </a:t>
            </a:r>
            <a:r>
              <a:rPr lang="en-US" sz="1200" err="1"/>
              <a:t>equipes</a:t>
            </a:r>
            <a:r>
              <a:rPr lang="en-US" sz="1200"/>
              <a:t> </a:t>
            </a:r>
            <a:r>
              <a:rPr lang="en-US" sz="1200" err="1"/>
              <a:t>envolvidas</a:t>
            </a:r>
            <a:r>
              <a:rPr lang="en-US" sz="1200"/>
              <a:t> </a:t>
            </a:r>
            <a:r>
              <a:rPr lang="en-US" sz="1200" err="1"/>
              <a:t>na</a:t>
            </a:r>
            <a:r>
              <a:rPr lang="en-US" sz="1200"/>
              <a:t> </a:t>
            </a:r>
            <a:r>
              <a:rPr lang="en-US" sz="1200" err="1"/>
              <a:t>assistência</a:t>
            </a:r>
            <a:r>
              <a:rPr lang="en-US" sz="1200"/>
              <a:t> </a:t>
            </a:r>
            <a:r>
              <a:rPr lang="en-US" sz="1200" err="1"/>
              <a:t>devem</a:t>
            </a:r>
            <a:r>
              <a:rPr lang="en-US" sz="1200"/>
              <a:t> </a:t>
            </a:r>
            <a:r>
              <a:rPr lang="en-US" sz="1200" err="1"/>
              <a:t>atuar</a:t>
            </a:r>
            <a:r>
              <a:rPr lang="en-US" sz="1200"/>
              <a:t> </a:t>
            </a:r>
            <a:r>
              <a:rPr lang="en-US" sz="1200" err="1"/>
              <a:t>como</a:t>
            </a:r>
            <a:r>
              <a:rPr lang="en-US" sz="1200"/>
              <a:t> </a:t>
            </a:r>
            <a:r>
              <a:rPr lang="en-US" sz="1200" err="1"/>
              <a:t>uma</a:t>
            </a:r>
            <a:r>
              <a:rPr lang="en-US" sz="1200"/>
              <a:t> </a:t>
            </a:r>
            <a:r>
              <a:rPr lang="en-US" sz="1200" err="1"/>
              <a:t>única</a:t>
            </a:r>
            <a:r>
              <a:rPr lang="en-US" sz="1200"/>
              <a:t> </a:t>
            </a:r>
            <a:r>
              <a:rPr lang="en-US" sz="1200" err="1"/>
              <a:t>equipe</a:t>
            </a:r>
            <a:r>
              <a:rPr lang="en-US" sz="1200"/>
              <a:t>; para tanto, </a:t>
            </a:r>
            <a:r>
              <a:rPr lang="en-US" sz="1200" err="1"/>
              <a:t>devem</a:t>
            </a:r>
            <a:r>
              <a:rPr lang="en-US" sz="1200"/>
              <a:t> </a:t>
            </a:r>
            <a:r>
              <a:rPr lang="en-US" sz="1200" err="1"/>
              <a:t>buscar</a:t>
            </a:r>
            <a:r>
              <a:rPr lang="en-US" sz="1200"/>
              <a:t> </a:t>
            </a:r>
            <a:r>
              <a:rPr lang="en-US" sz="1200" err="1"/>
              <a:t>manter</a:t>
            </a:r>
            <a:r>
              <a:rPr lang="en-US" sz="1200"/>
              <a:t> claros, </a:t>
            </a:r>
            <a:r>
              <a:rPr lang="en-US" sz="1200" err="1"/>
              <a:t>ágeis</a:t>
            </a:r>
            <a:r>
              <a:rPr lang="en-US" sz="1200"/>
              <a:t> e </a:t>
            </a:r>
            <a:r>
              <a:rPr lang="en-US" sz="1200" err="1"/>
              <a:t>úteis</a:t>
            </a:r>
            <a:r>
              <a:rPr lang="en-US" sz="1200"/>
              <a:t> </a:t>
            </a:r>
            <a:r>
              <a:rPr lang="en-US" sz="1200" err="1"/>
              <a:t>os</a:t>
            </a:r>
            <a:r>
              <a:rPr lang="en-US" sz="1200"/>
              <a:t> </a:t>
            </a:r>
            <a:r>
              <a:rPr lang="en-US" sz="1200" err="1"/>
              <a:t>canais</a:t>
            </a:r>
            <a:r>
              <a:rPr lang="en-US" sz="1200"/>
              <a:t> de </a:t>
            </a:r>
            <a:r>
              <a:rPr lang="en-US" sz="1200" err="1"/>
              <a:t>comunicação</a:t>
            </a:r>
            <a:r>
              <a:rPr lang="en-US" sz="1200"/>
              <a:t> de </a:t>
            </a:r>
            <a:r>
              <a:rPr lang="en-US" sz="1200" err="1"/>
              <a:t>dupla</a:t>
            </a:r>
            <a:r>
              <a:rPr lang="en-US" sz="1200"/>
              <a:t> via, </a:t>
            </a:r>
            <a:r>
              <a:rPr lang="en-US" sz="1200" err="1"/>
              <a:t>assim</a:t>
            </a:r>
            <a:r>
              <a:rPr lang="en-US" sz="1200"/>
              <a:t> </a:t>
            </a:r>
            <a:r>
              <a:rPr lang="en-US" sz="1200" err="1"/>
              <a:t>como</a:t>
            </a:r>
            <a:r>
              <a:rPr lang="en-US" sz="1200"/>
              <a:t> a </a:t>
            </a:r>
            <a:r>
              <a:rPr lang="en-US" sz="1200" err="1"/>
              <a:t>comunicação</a:t>
            </a:r>
            <a:r>
              <a:rPr lang="en-US" sz="1200"/>
              <a:t> </a:t>
            </a:r>
            <a:r>
              <a:rPr lang="en-US" sz="1200" err="1"/>
              <a:t>deve</a:t>
            </a:r>
            <a:r>
              <a:rPr lang="en-US" sz="1200"/>
              <a:t> ser </a:t>
            </a:r>
            <a:r>
              <a:rPr lang="en-US" sz="1200" err="1"/>
              <a:t>qualificada</a:t>
            </a:r>
            <a:r>
              <a:rPr lang="en-US" sz="1200"/>
              <a:t> de </a:t>
            </a:r>
            <a:r>
              <a:rPr lang="en-US" sz="1200" err="1"/>
              <a:t>maneira</a:t>
            </a:r>
            <a:r>
              <a:rPr lang="en-US" sz="1200"/>
              <a:t> que tanto a APS </a:t>
            </a:r>
            <a:r>
              <a:rPr lang="en-US" sz="1200" err="1"/>
              <a:t>quanto</a:t>
            </a:r>
            <a:r>
              <a:rPr lang="en-US" sz="1200"/>
              <a:t> a </a:t>
            </a:r>
            <a:r>
              <a:rPr lang="en-US" sz="1200" err="1"/>
              <a:t>atenção</a:t>
            </a:r>
            <a:r>
              <a:rPr lang="en-US" sz="1200"/>
              <a:t> </a:t>
            </a:r>
            <a:r>
              <a:rPr lang="en-US" sz="1200" err="1"/>
              <a:t>especializada</a:t>
            </a:r>
            <a:r>
              <a:rPr lang="en-US" sz="1200"/>
              <a:t> </a:t>
            </a:r>
            <a:r>
              <a:rPr lang="en-US" sz="1200" err="1"/>
              <a:t>possam</a:t>
            </a:r>
            <a:r>
              <a:rPr lang="en-US" sz="1200"/>
              <a:t> se </a:t>
            </a:r>
            <a:r>
              <a:rPr lang="en-US" sz="1200" err="1"/>
              <a:t>apoiar</a:t>
            </a:r>
            <a:r>
              <a:rPr lang="en-US" sz="1200"/>
              <a:t> </a:t>
            </a:r>
            <a:r>
              <a:rPr lang="en-US" sz="1200" err="1"/>
              <a:t>na</a:t>
            </a:r>
            <a:r>
              <a:rPr lang="en-US" sz="1200"/>
              <a:t> </a:t>
            </a:r>
            <a:r>
              <a:rPr lang="en-US" sz="1200" err="1"/>
              <a:t>condução</a:t>
            </a:r>
            <a:r>
              <a:rPr lang="en-US" sz="1200"/>
              <a:t> dos </a:t>
            </a:r>
            <a:r>
              <a:rPr lang="en-US" sz="1200" err="1"/>
              <a:t>casos</a:t>
            </a:r>
            <a:r>
              <a:rPr lang="en-US" sz="1200"/>
              <a:t>.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03A13C39-0E38-3D57-9EAD-E07FB5B949D6}"/>
              </a:ext>
            </a:extLst>
          </p:cNvPr>
          <p:cNvSpPr txBox="1"/>
          <p:nvPr/>
        </p:nvSpPr>
        <p:spPr>
          <a:xfrm>
            <a:off x="819149" y="819150"/>
            <a:ext cx="750570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Quadro 3 – Dez pontos importantes na estratificação do risco obstétrico</a:t>
            </a:r>
            <a:r>
              <a:rPr lang="pt-BR"/>
              <a:t>​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ADE56FE9-C91F-FE7D-8144-8045145F0D33}"/>
              </a:ext>
            </a:extLst>
          </p:cNvPr>
          <p:cNvSpPr txBox="1"/>
          <p:nvPr/>
        </p:nvSpPr>
        <p:spPr>
          <a:xfrm>
            <a:off x="6205105" y="1503218"/>
            <a:ext cx="5947062" cy="498405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n-US" sz="1100" b="1"/>
              <a:t>6.</a:t>
            </a:r>
            <a:r>
              <a:rPr lang="en-US" sz="1100"/>
              <a:t> As </a:t>
            </a:r>
            <a:r>
              <a:rPr lang="en-US" sz="1100" err="1"/>
              <a:t>gestantes</a:t>
            </a:r>
            <a:r>
              <a:rPr lang="en-US" sz="1100"/>
              <a:t> de </a:t>
            </a:r>
            <a:r>
              <a:rPr lang="en-US" sz="1100" err="1"/>
              <a:t>risco</a:t>
            </a:r>
            <a:r>
              <a:rPr lang="en-US" sz="1100"/>
              <a:t> </a:t>
            </a:r>
            <a:r>
              <a:rPr lang="en-US" sz="1100" err="1"/>
              <a:t>intermediário</a:t>
            </a:r>
            <a:r>
              <a:rPr lang="en-US" sz="1100"/>
              <a:t> </a:t>
            </a:r>
            <a:r>
              <a:rPr lang="en-US" sz="1100" err="1"/>
              <a:t>poderão</a:t>
            </a:r>
            <a:r>
              <a:rPr lang="en-US" sz="1100"/>
              <a:t> ser </a:t>
            </a:r>
            <a:r>
              <a:rPr lang="en-US" sz="1100" err="1"/>
              <a:t>acompanhadas</a:t>
            </a:r>
            <a:r>
              <a:rPr lang="en-US" sz="1100"/>
              <a:t> </a:t>
            </a:r>
            <a:r>
              <a:rPr lang="en-US" sz="1100" err="1"/>
              <a:t>na</a:t>
            </a:r>
            <a:r>
              <a:rPr lang="en-US" sz="1100"/>
              <a:t> </a:t>
            </a:r>
            <a:r>
              <a:rPr lang="en-US" sz="1100" err="1"/>
              <a:t>Atenção</a:t>
            </a:r>
            <a:r>
              <a:rPr lang="en-US" sz="1100"/>
              <a:t> </a:t>
            </a:r>
            <a:r>
              <a:rPr lang="en-US" sz="1100" err="1"/>
              <a:t>Primária</a:t>
            </a:r>
            <a:r>
              <a:rPr lang="en-US" sz="1100"/>
              <a:t> </a:t>
            </a:r>
            <a:r>
              <a:rPr lang="en-US" sz="1100" err="1"/>
              <a:t>em</a:t>
            </a:r>
            <a:r>
              <a:rPr lang="en-US" sz="1100"/>
              <a:t> </a:t>
            </a:r>
            <a:r>
              <a:rPr lang="en-US" sz="1100" err="1"/>
              <a:t>Saúde</a:t>
            </a:r>
            <a:r>
              <a:rPr lang="en-US" sz="1100"/>
              <a:t> com </a:t>
            </a:r>
            <a:r>
              <a:rPr lang="en-US" sz="1100" err="1"/>
              <a:t>suporte</a:t>
            </a:r>
            <a:r>
              <a:rPr lang="en-US" sz="1100"/>
              <a:t> de </a:t>
            </a:r>
            <a:r>
              <a:rPr lang="en-US" sz="1100" err="1"/>
              <a:t>especialistas</a:t>
            </a:r>
            <a:r>
              <a:rPr lang="en-US" sz="1100"/>
              <a:t> </a:t>
            </a:r>
            <a:r>
              <a:rPr lang="en-US" sz="1100" err="1"/>
              <a:t>em</a:t>
            </a:r>
            <a:r>
              <a:rPr lang="en-US" sz="1100"/>
              <a:t> </a:t>
            </a:r>
            <a:r>
              <a:rPr lang="en-US" sz="1100" err="1"/>
              <a:t>obstetrícia</a:t>
            </a:r>
            <a:r>
              <a:rPr lang="en-US" sz="1100"/>
              <a:t>. A </a:t>
            </a:r>
            <a:r>
              <a:rPr lang="en-US" sz="1100" err="1"/>
              <a:t>proposição</a:t>
            </a:r>
            <a:r>
              <a:rPr lang="en-US" sz="1100"/>
              <a:t> de </a:t>
            </a:r>
            <a:r>
              <a:rPr lang="en-US" sz="1100" err="1"/>
              <a:t>uma</a:t>
            </a:r>
            <a:r>
              <a:rPr lang="en-US" sz="1100"/>
              <a:t> </a:t>
            </a:r>
            <a:r>
              <a:rPr lang="en-US" sz="1100" err="1"/>
              <a:t>estratificação</a:t>
            </a:r>
            <a:r>
              <a:rPr lang="en-US" sz="1100"/>
              <a:t> de </a:t>
            </a:r>
            <a:r>
              <a:rPr lang="en-US" sz="1100" err="1"/>
              <a:t>risco</a:t>
            </a:r>
            <a:r>
              <a:rPr lang="en-US" sz="1100"/>
              <a:t> </a:t>
            </a:r>
            <a:r>
              <a:rPr lang="en-US" sz="1100" err="1"/>
              <a:t>intermediário</a:t>
            </a:r>
            <a:r>
              <a:rPr lang="en-US" sz="1100"/>
              <a:t> </a:t>
            </a:r>
            <a:r>
              <a:rPr lang="en-US" sz="1100" err="1"/>
              <a:t>permite</a:t>
            </a:r>
            <a:r>
              <a:rPr lang="en-US" sz="1100"/>
              <a:t> que </a:t>
            </a:r>
            <a:r>
              <a:rPr lang="en-US" sz="1100" err="1"/>
              <a:t>os</a:t>
            </a:r>
            <a:r>
              <a:rPr lang="en-US" sz="1100"/>
              <a:t> </a:t>
            </a:r>
            <a:r>
              <a:rPr lang="en-US" sz="1100" err="1"/>
              <a:t>gestores</a:t>
            </a:r>
            <a:r>
              <a:rPr lang="en-US" sz="1100"/>
              <a:t> </a:t>
            </a:r>
            <a:r>
              <a:rPr lang="en-US" sz="1100" err="1"/>
              <a:t>ofereçam</a:t>
            </a:r>
            <a:r>
              <a:rPr lang="en-US" sz="1100"/>
              <a:t> </a:t>
            </a:r>
            <a:r>
              <a:rPr lang="en-US" sz="1100" err="1"/>
              <a:t>condições</a:t>
            </a:r>
            <a:r>
              <a:rPr lang="en-US" sz="1100"/>
              <a:t> para que as </a:t>
            </a:r>
            <a:r>
              <a:rPr lang="en-US" sz="1100" err="1"/>
              <a:t>gestantes</a:t>
            </a:r>
            <a:r>
              <a:rPr lang="en-US" sz="1100"/>
              <a:t> com </a:t>
            </a:r>
            <a:r>
              <a:rPr lang="en-US" sz="1100" err="1"/>
              <a:t>essas</a:t>
            </a:r>
            <a:r>
              <a:rPr lang="en-US" sz="1100"/>
              <a:t> </a:t>
            </a:r>
            <a:r>
              <a:rPr lang="en-US" sz="1100" err="1"/>
              <a:t>classificações</a:t>
            </a:r>
            <a:r>
              <a:rPr lang="en-US" sz="1100"/>
              <a:t> </a:t>
            </a:r>
            <a:r>
              <a:rPr lang="en-US" sz="1100" err="1"/>
              <a:t>possam</a:t>
            </a:r>
            <a:r>
              <a:rPr lang="en-US" sz="1100"/>
              <a:t> ser </a:t>
            </a:r>
            <a:r>
              <a:rPr lang="en-US" sz="1100" err="1"/>
              <a:t>acompanhadas</a:t>
            </a:r>
            <a:r>
              <a:rPr lang="en-US" sz="1100"/>
              <a:t> </a:t>
            </a:r>
            <a:r>
              <a:rPr lang="en-US" sz="1100" err="1"/>
              <a:t>pelas</a:t>
            </a:r>
            <a:r>
              <a:rPr lang="en-US" sz="1100"/>
              <a:t> </a:t>
            </a:r>
            <a:r>
              <a:rPr lang="en-US" sz="1100" err="1"/>
              <a:t>equipes</a:t>
            </a:r>
            <a:r>
              <a:rPr lang="en-US" sz="1100"/>
              <a:t> de </a:t>
            </a:r>
            <a:r>
              <a:rPr lang="en-US" sz="1100" err="1"/>
              <a:t>atenção</a:t>
            </a:r>
            <a:r>
              <a:rPr lang="en-US" sz="1100"/>
              <a:t> </a:t>
            </a:r>
            <a:r>
              <a:rPr lang="en-US" sz="1100" err="1"/>
              <a:t>básica</a:t>
            </a:r>
            <a:r>
              <a:rPr lang="en-US" sz="1100"/>
              <a:t> SEMPRE </a:t>
            </a:r>
            <a:r>
              <a:rPr lang="en-US" sz="1100" err="1"/>
              <a:t>em</a:t>
            </a:r>
            <a:r>
              <a:rPr lang="en-US" sz="1100"/>
              <a:t> conjunto com </a:t>
            </a:r>
            <a:r>
              <a:rPr lang="en-US" sz="1100" err="1"/>
              <a:t>equipes</a:t>
            </a:r>
            <a:r>
              <a:rPr lang="en-US" sz="1100"/>
              <a:t> de </a:t>
            </a:r>
            <a:r>
              <a:rPr lang="en-US" sz="1100" err="1"/>
              <a:t>especialistas</a:t>
            </a:r>
            <a:r>
              <a:rPr lang="en-US" sz="1100"/>
              <a:t> que </a:t>
            </a:r>
            <a:r>
              <a:rPr lang="en-US" sz="1100" err="1"/>
              <a:t>façam</a:t>
            </a:r>
            <a:r>
              <a:rPr lang="en-US" sz="1100"/>
              <a:t> o </a:t>
            </a:r>
            <a:r>
              <a:rPr lang="en-US" sz="1100" err="1"/>
              <a:t>matriciamento</a:t>
            </a:r>
            <a:r>
              <a:rPr lang="en-US" sz="1100"/>
              <a:t> e se </a:t>
            </a:r>
            <a:r>
              <a:rPr lang="en-US" sz="1100" err="1"/>
              <a:t>responsabilizem</a:t>
            </a:r>
            <a:r>
              <a:rPr lang="en-US" sz="1100"/>
              <a:t> </a:t>
            </a:r>
            <a:r>
              <a:rPr lang="en-US" sz="1100" err="1"/>
              <a:t>pelo</a:t>
            </a:r>
            <a:r>
              <a:rPr lang="en-US" sz="1100"/>
              <a:t> </a:t>
            </a:r>
            <a:r>
              <a:rPr lang="en-US" sz="1100" err="1"/>
              <a:t>compartilhamento</a:t>
            </a:r>
            <a:r>
              <a:rPr lang="en-US" sz="1100"/>
              <a:t> do </a:t>
            </a:r>
            <a:r>
              <a:rPr lang="en-US" sz="1100" err="1"/>
              <a:t>cuidado</a:t>
            </a:r>
            <a:r>
              <a:rPr lang="en-US" sz="1100"/>
              <a:t>.</a:t>
            </a:r>
          </a:p>
          <a:p>
            <a:pPr algn="just"/>
            <a:endParaRPr lang="en-US" sz="1100"/>
          </a:p>
          <a:p>
            <a:pPr algn="just"/>
            <a:r>
              <a:rPr lang="en-US" sz="1100" b="1"/>
              <a:t>7.</a:t>
            </a:r>
            <a:r>
              <a:rPr lang="en-US" sz="1100"/>
              <a:t> Quanto </a:t>
            </a:r>
            <a:r>
              <a:rPr lang="en-US" sz="1100" err="1"/>
              <a:t>maior</a:t>
            </a:r>
            <a:r>
              <a:rPr lang="en-US" sz="1100"/>
              <a:t> o </a:t>
            </a:r>
            <a:r>
              <a:rPr lang="en-US" sz="1100" err="1"/>
              <a:t>número</a:t>
            </a:r>
            <a:r>
              <a:rPr lang="en-US" sz="1100"/>
              <a:t> de </a:t>
            </a:r>
            <a:r>
              <a:rPr lang="en-US" sz="1100" err="1"/>
              <a:t>fatores</a:t>
            </a:r>
            <a:r>
              <a:rPr lang="en-US" sz="1100"/>
              <a:t> de </a:t>
            </a:r>
            <a:r>
              <a:rPr lang="en-US" sz="1100" err="1"/>
              <a:t>risco</a:t>
            </a:r>
            <a:r>
              <a:rPr lang="en-US" sz="1100"/>
              <a:t>, </a:t>
            </a:r>
            <a:r>
              <a:rPr lang="en-US" sz="1100" err="1"/>
              <a:t>maior</a:t>
            </a:r>
            <a:r>
              <a:rPr lang="en-US" sz="1100"/>
              <a:t> o </a:t>
            </a:r>
            <a:r>
              <a:rPr lang="en-US" sz="1100" err="1"/>
              <a:t>risco</a:t>
            </a:r>
            <a:r>
              <a:rPr lang="en-US" sz="1100"/>
              <a:t> </a:t>
            </a:r>
            <a:r>
              <a:rPr lang="en-US" sz="1100" err="1"/>
              <a:t>obstétrico</a:t>
            </a:r>
            <a:r>
              <a:rPr lang="en-US" sz="1100"/>
              <a:t> </a:t>
            </a:r>
            <a:r>
              <a:rPr lang="en-US" sz="1100" err="1"/>
              <a:t>individualizado</a:t>
            </a:r>
            <a:r>
              <a:rPr lang="en-US" sz="1100"/>
              <a:t>. </a:t>
            </a:r>
            <a:r>
              <a:rPr lang="en-US" sz="1100" err="1"/>
              <a:t>Há</a:t>
            </a:r>
            <a:r>
              <a:rPr lang="en-US" sz="1100"/>
              <a:t> </a:t>
            </a:r>
            <a:r>
              <a:rPr lang="en-US" sz="1100" err="1"/>
              <a:t>uma</a:t>
            </a:r>
            <a:r>
              <a:rPr lang="en-US" sz="1100"/>
              <a:t> </a:t>
            </a:r>
            <a:r>
              <a:rPr lang="en-US" sz="1100" err="1"/>
              <a:t>sinergia</a:t>
            </a:r>
            <a:r>
              <a:rPr lang="en-US" sz="1100"/>
              <a:t> entre </a:t>
            </a:r>
            <a:r>
              <a:rPr lang="en-US" sz="1100" err="1"/>
              <a:t>os</a:t>
            </a:r>
            <a:r>
              <a:rPr lang="en-US" sz="1100"/>
              <a:t> </a:t>
            </a:r>
            <a:r>
              <a:rPr lang="en-US" sz="1100" err="1"/>
              <a:t>fatores</a:t>
            </a:r>
            <a:r>
              <a:rPr lang="en-US" sz="1100"/>
              <a:t> de </a:t>
            </a:r>
            <a:r>
              <a:rPr lang="en-US" sz="1100" err="1"/>
              <a:t>risco</a:t>
            </a:r>
            <a:r>
              <a:rPr lang="en-US" sz="1100"/>
              <a:t>, </a:t>
            </a:r>
            <a:r>
              <a:rPr lang="en-US" sz="1100" err="1"/>
              <a:t>portanto</a:t>
            </a:r>
            <a:r>
              <a:rPr lang="en-US" sz="1100"/>
              <a:t> a </a:t>
            </a:r>
            <a:r>
              <a:rPr lang="en-US" sz="1100" err="1"/>
              <a:t>combinação</a:t>
            </a:r>
            <a:r>
              <a:rPr lang="en-US" sz="1100"/>
              <a:t> de </a:t>
            </a:r>
            <a:r>
              <a:rPr lang="en-US" sz="1100" err="1"/>
              <a:t>vários</a:t>
            </a:r>
            <a:r>
              <a:rPr lang="en-US" sz="1100"/>
              <a:t> </a:t>
            </a:r>
            <a:r>
              <a:rPr lang="en-US" sz="1100" err="1"/>
              <a:t>fatores</a:t>
            </a:r>
            <a:r>
              <a:rPr lang="en-US" sz="1100"/>
              <a:t> de </a:t>
            </a:r>
            <a:r>
              <a:rPr lang="en-US" sz="1100" err="1"/>
              <a:t>risco</a:t>
            </a:r>
            <a:r>
              <a:rPr lang="en-US" sz="1100"/>
              <a:t> </a:t>
            </a:r>
            <a:r>
              <a:rPr lang="en-US" sz="1100" err="1"/>
              <a:t>intermediários</a:t>
            </a:r>
            <a:r>
              <a:rPr lang="en-US" sz="1100"/>
              <a:t> </a:t>
            </a:r>
            <a:r>
              <a:rPr lang="en-US" sz="1100" err="1"/>
              <a:t>ou</a:t>
            </a:r>
            <a:r>
              <a:rPr lang="en-US" sz="1100"/>
              <a:t> de alto </a:t>
            </a:r>
            <a:r>
              <a:rPr lang="en-US" sz="1100" err="1"/>
              <a:t>risco</a:t>
            </a:r>
            <a:r>
              <a:rPr lang="en-US" sz="1100"/>
              <a:t> </a:t>
            </a:r>
            <a:r>
              <a:rPr lang="en-US" sz="1100" err="1"/>
              <a:t>aumentam</a:t>
            </a:r>
            <a:r>
              <a:rPr lang="en-US" sz="1100"/>
              <a:t> a </a:t>
            </a:r>
            <a:r>
              <a:rPr lang="en-US" sz="1100" err="1"/>
              <a:t>complexidade</a:t>
            </a:r>
            <a:r>
              <a:rPr lang="en-US" sz="1100"/>
              <a:t> da </a:t>
            </a:r>
            <a:r>
              <a:rPr lang="en-US" sz="1100" err="1"/>
              <a:t>situação</a:t>
            </a:r>
            <a:r>
              <a:rPr lang="en-US" sz="1100"/>
              <a:t>, </a:t>
            </a:r>
            <a:r>
              <a:rPr lang="en-US" sz="1100" err="1"/>
              <a:t>implicando</a:t>
            </a:r>
            <a:r>
              <a:rPr lang="en-US" sz="1100"/>
              <a:t> </a:t>
            </a:r>
            <a:r>
              <a:rPr lang="en-US" sz="1100" err="1"/>
              <a:t>maior</a:t>
            </a:r>
            <a:r>
              <a:rPr lang="en-US" sz="1100"/>
              <a:t> </a:t>
            </a:r>
            <a:r>
              <a:rPr lang="en-US" sz="1100" err="1"/>
              <a:t>vigilância</a:t>
            </a:r>
            <a:r>
              <a:rPr lang="en-US" sz="1100"/>
              <a:t> e </a:t>
            </a:r>
            <a:r>
              <a:rPr lang="en-US" sz="1100" err="1"/>
              <a:t>cuidado</a:t>
            </a:r>
            <a:r>
              <a:rPr lang="en-US" sz="1100"/>
              <a:t>.</a:t>
            </a:r>
          </a:p>
          <a:p>
            <a:pPr algn="just"/>
            <a:endParaRPr lang="en-US" sz="1100"/>
          </a:p>
          <a:p>
            <a:pPr algn="just"/>
            <a:r>
              <a:rPr lang="en-US" sz="1100" b="1"/>
              <a:t>8.</a:t>
            </a:r>
            <a:r>
              <a:rPr lang="en-US" sz="1100"/>
              <a:t> </a:t>
            </a:r>
            <a:r>
              <a:rPr lang="en-US" sz="1100" err="1"/>
              <a:t>Fatores</a:t>
            </a:r>
            <a:r>
              <a:rPr lang="en-US" sz="1100"/>
              <a:t> de </a:t>
            </a:r>
            <a:r>
              <a:rPr lang="en-US" sz="1100" err="1"/>
              <a:t>risco</a:t>
            </a:r>
            <a:r>
              <a:rPr lang="en-US" sz="1100"/>
              <a:t> </a:t>
            </a:r>
            <a:r>
              <a:rPr lang="en-US" sz="1100" err="1"/>
              <a:t>sociais</a:t>
            </a:r>
            <a:r>
              <a:rPr lang="en-US" sz="1100"/>
              <a:t> </a:t>
            </a:r>
            <a:r>
              <a:rPr lang="en-US" sz="1100" err="1"/>
              <a:t>exigem</a:t>
            </a:r>
            <a:r>
              <a:rPr lang="en-US" sz="1100"/>
              <a:t> </a:t>
            </a:r>
            <a:r>
              <a:rPr lang="en-US" sz="1100" err="1"/>
              <a:t>ações</a:t>
            </a:r>
            <a:r>
              <a:rPr lang="en-US" sz="1100"/>
              <a:t> </a:t>
            </a:r>
            <a:r>
              <a:rPr lang="en-US" sz="1100" err="1"/>
              <a:t>intersetoriais</a:t>
            </a:r>
            <a:r>
              <a:rPr lang="en-US" sz="1100"/>
              <a:t>. </a:t>
            </a:r>
            <a:r>
              <a:rPr lang="en-US" sz="1100" err="1"/>
              <a:t>Fatores</a:t>
            </a:r>
            <a:r>
              <a:rPr lang="en-US" sz="1100"/>
              <a:t> de </a:t>
            </a:r>
            <a:r>
              <a:rPr lang="en-US" sz="1100" err="1"/>
              <a:t>risco</a:t>
            </a:r>
            <a:r>
              <a:rPr lang="en-US" sz="1100"/>
              <a:t> </a:t>
            </a:r>
            <a:r>
              <a:rPr lang="en-US" sz="1100" err="1"/>
              <a:t>como</a:t>
            </a:r>
            <a:r>
              <a:rPr lang="en-US" sz="1100"/>
              <a:t> </a:t>
            </a:r>
            <a:r>
              <a:rPr lang="en-US" sz="1100" err="1"/>
              <a:t>vulnerabilidade</a:t>
            </a:r>
            <a:r>
              <a:rPr lang="en-US" sz="1100"/>
              <a:t> social, </a:t>
            </a:r>
            <a:r>
              <a:rPr lang="en-US" sz="1100" err="1"/>
              <a:t>situação</a:t>
            </a:r>
            <a:r>
              <a:rPr lang="en-US" sz="1100"/>
              <a:t> de </a:t>
            </a:r>
            <a:r>
              <a:rPr lang="en-US" sz="1100" err="1"/>
              <a:t>rua</a:t>
            </a:r>
            <a:r>
              <a:rPr lang="en-US" sz="1100"/>
              <a:t>, </a:t>
            </a:r>
            <a:r>
              <a:rPr lang="en-US" sz="1100" err="1"/>
              <a:t>violência</a:t>
            </a:r>
            <a:r>
              <a:rPr lang="en-US" sz="1100"/>
              <a:t> </a:t>
            </a:r>
            <a:r>
              <a:rPr lang="en-US" sz="1100" err="1"/>
              <a:t>doméstica</a:t>
            </a:r>
            <a:r>
              <a:rPr lang="en-US" sz="1100"/>
              <a:t> e de </a:t>
            </a:r>
            <a:r>
              <a:rPr lang="en-US" sz="1100" err="1"/>
              <a:t>gênero</a:t>
            </a:r>
            <a:r>
              <a:rPr lang="en-US" sz="1100"/>
              <a:t> e o </a:t>
            </a:r>
            <a:r>
              <a:rPr lang="en-US" sz="1100" err="1"/>
              <a:t>uso</a:t>
            </a:r>
            <a:r>
              <a:rPr lang="en-US" sz="1100"/>
              <a:t> de </a:t>
            </a:r>
            <a:r>
              <a:rPr lang="en-US" sz="1100" err="1"/>
              <a:t>drogas</a:t>
            </a:r>
            <a:r>
              <a:rPr lang="en-US" sz="1100"/>
              <a:t> </a:t>
            </a:r>
            <a:r>
              <a:rPr lang="en-US" sz="1100" err="1"/>
              <a:t>são</a:t>
            </a:r>
            <a:r>
              <a:rPr lang="en-US" sz="1100"/>
              <a:t> </a:t>
            </a:r>
            <a:r>
              <a:rPr lang="en-US" sz="1100" err="1"/>
              <a:t>fatores</a:t>
            </a:r>
            <a:r>
              <a:rPr lang="en-US" sz="1100"/>
              <a:t> de </a:t>
            </a:r>
            <a:r>
              <a:rPr lang="en-US" sz="1100" err="1"/>
              <a:t>enfrentamento</a:t>
            </a:r>
            <a:r>
              <a:rPr lang="en-US" sz="1100"/>
              <a:t> </a:t>
            </a:r>
            <a:r>
              <a:rPr lang="en-US" sz="1100" err="1"/>
              <a:t>difícil</a:t>
            </a:r>
            <a:r>
              <a:rPr lang="en-US" sz="1100"/>
              <a:t> e </a:t>
            </a:r>
            <a:r>
              <a:rPr lang="en-US" sz="1100" err="1"/>
              <a:t>exigem</a:t>
            </a:r>
            <a:r>
              <a:rPr lang="en-US" sz="1100"/>
              <a:t> </a:t>
            </a:r>
            <a:r>
              <a:rPr lang="en-US" sz="1100" err="1"/>
              <a:t>atenção</a:t>
            </a:r>
            <a:r>
              <a:rPr lang="en-US" sz="1100"/>
              <a:t> </a:t>
            </a:r>
            <a:r>
              <a:rPr lang="en-US" sz="1100" err="1"/>
              <a:t>redobrada</a:t>
            </a:r>
            <a:r>
              <a:rPr lang="en-US" sz="1100"/>
              <a:t> das </a:t>
            </a:r>
            <a:r>
              <a:rPr lang="en-US" sz="1100" err="1"/>
              <a:t>equipes</a:t>
            </a:r>
            <a:r>
              <a:rPr lang="en-US" sz="1100"/>
              <a:t>, </a:t>
            </a:r>
            <a:r>
              <a:rPr lang="en-US" sz="1100" err="1"/>
              <a:t>além</a:t>
            </a:r>
            <a:r>
              <a:rPr lang="en-US" sz="1100"/>
              <a:t> de </a:t>
            </a:r>
            <a:r>
              <a:rPr lang="en-US" sz="1100" err="1"/>
              <a:t>ações</a:t>
            </a:r>
            <a:r>
              <a:rPr lang="en-US" sz="1100"/>
              <a:t> </a:t>
            </a:r>
            <a:r>
              <a:rPr lang="en-US" sz="1100" err="1"/>
              <a:t>conjuntas</a:t>
            </a:r>
            <a:r>
              <a:rPr lang="en-US" sz="1100"/>
              <a:t> com </a:t>
            </a:r>
            <a:r>
              <a:rPr lang="en-US" sz="1100" err="1"/>
              <a:t>setores</a:t>
            </a:r>
            <a:r>
              <a:rPr lang="en-US" sz="1100"/>
              <a:t> da </a:t>
            </a:r>
            <a:r>
              <a:rPr lang="en-US" sz="1100" err="1"/>
              <a:t>educação</a:t>
            </a:r>
            <a:r>
              <a:rPr lang="en-US" sz="1100"/>
              <a:t>, </a:t>
            </a:r>
            <a:r>
              <a:rPr lang="en-US" sz="1100" err="1"/>
              <a:t>assistência</a:t>
            </a:r>
            <a:r>
              <a:rPr lang="en-US" sz="1100"/>
              <a:t> social, </a:t>
            </a:r>
            <a:r>
              <a:rPr lang="en-US" sz="1100" err="1"/>
              <a:t>economia</a:t>
            </a:r>
            <a:r>
              <a:rPr lang="en-US" sz="1100"/>
              <a:t> e </a:t>
            </a:r>
            <a:r>
              <a:rPr lang="en-US" sz="1100" err="1"/>
              <a:t>justiça</a:t>
            </a:r>
            <a:r>
              <a:rPr lang="en-US" sz="1100"/>
              <a:t>, entre outros.</a:t>
            </a:r>
          </a:p>
          <a:p>
            <a:pPr algn="just"/>
            <a:endParaRPr lang="en-US" sz="1100"/>
          </a:p>
          <a:p>
            <a:pPr algn="just"/>
            <a:r>
              <a:rPr lang="en-US" sz="1100" b="1"/>
              <a:t>9.</a:t>
            </a:r>
            <a:r>
              <a:rPr lang="en-US" sz="1100"/>
              <a:t> </a:t>
            </a:r>
            <a:r>
              <a:rPr lang="en-US" sz="1100" err="1"/>
              <a:t>Identificar</a:t>
            </a:r>
            <a:r>
              <a:rPr lang="en-US" sz="1100"/>
              <a:t> as </a:t>
            </a:r>
            <a:r>
              <a:rPr lang="en-US" sz="1100" err="1"/>
              <a:t>mulheres</a:t>
            </a:r>
            <a:r>
              <a:rPr lang="en-US" sz="1100"/>
              <a:t> com </a:t>
            </a:r>
            <a:r>
              <a:rPr lang="en-US" sz="1100" err="1"/>
              <a:t>maior</a:t>
            </a:r>
            <a:r>
              <a:rPr lang="en-US" sz="1100"/>
              <a:t> </a:t>
            </a:r>
            <a:r>
              <a:rPr lang="en-US" sz="1100" err="1"/>
              <a:t>risco</a:t>
            </a:r>
            <a:r>
              <a:rPr lang="en-US" sz="1100"/>
              <a:t> </a:t>
            </a:r>
            <a:r>
              <a:rPr lang="en-US" sz="1100" err="1"/>
              <a:t>obstétrico</a:t>
            </a:r>
            <a:r>
              <a:rPr lang="en-US" sz="1100"/>
              <a:t> </a:t>
            </a:r>
            <a:r>
              <a:rPr lang="en-US" sz="1100" err="1"/>
              <a:t>reduz</a:t>
            </a:r>
            <a:r>
              <a:rPr lang="en-US" sz="1100"/>
              <a:t> a </a:t>
            </a:r>
            <a:r>
              <a:rPr lang="en-US" sz="1100" err="1"/>
              <a:t>mortalidade</a:t>
            </a:r>
            <a:r>
              <a:rPr lang="en-US" sz="1100"/>
              <a:t> </a:t>
            </a:r>
            <a:r>
              <a:rPr lang="en-US" sz="1100" err="1"/>
              <a:t>materna</a:t>
            </a:r>
            <a:r>
              <a:rPr lang="en-US" sz="1100"/>
              <a:t> e perinatal. </a:t>
            </a:r>
            <a:r>
              <a:rPr lang="en-US" sz="1100" err="1"/>
              <a:t>Embora</a:t>
            </a:r>
            <a:r>
              <a:rPr lang="en-US" sz="1100"/>
              <a:t> a </a:t>
            </a:r>
            <a:r>
              <a:rPr lang="en-US" sz="1100" err="1"/>
              <a:t>maior</a:t>
            </a:r>
            <a:r>
              <a:rPr lang="en-US" sz="1100"/>
              <a:t> </a:t>
            </a:r>
            <a:r>
              <a:rPr lang="en-US" sz="1100" err="1"/>
              <a:t>parte</a:t>
            </a:r>
            <a:r>
              <a:rPr lang="en-US" sz="1100"/>
              <a:t> dos </a:t>
            </a:r>
            <a:r>
              <a:rPr lang="en-US" sz="1100" err="1"/>
              <a:t>óbitos</a:t>
            </a:r>
            <a:r>
              <a:rPr lang="en-US" sz="1100"/>
              <a:t> </a:t>
            </a:r>
            <a:r>
              <a:rPr lang="en-US" sz="1100" err="1"/>
              <a:t>maternos</a:t>
            </a:r>
            <a:r>
              <a:rPr lang="en-US" sz="1100"/>
              <a:t> </a:t>
            </a:r>
            <a:r>
              <a:rPr lang="en-US" sz="1100" err="1"/>
              <a:t>ocorra</a:t>
            </a:r>
            <a:r>
              <a:rPr lang="en-US" sz="1100"/>
              <a:t> </a:t>
            </a:r>
            <a:r>
              <a:rPr lang="en-US" sz="1100" err="1"/>
              <a:t>em</a:t>
            </a:r>
            <a:r>
              <a:rPr lang="en-US" sz="1100"/>
              <a:t> </a:t>
            </a:r>
            <a:r>
              <a:rPr lang="en-US" sz="1100" err="1"/>
              <a:t>mulheres</a:t>
            </a:r>
            <a:r>
              <a:rPr lang="en-US" sz="1100"/>
              <a:t> </a:t>
            </a:r>
            <a:r>
              <a:rPr lang="en-US" sz="1100" err="1"/>
              <a:t>sem</a:t>
            </a:r>
            <a:r>
              <a:rPr lang="en-US" sz="1100"/>
              <a:t> </a:t>
            </a:r>
            <a:r>
              <a:rPr lang="en-US" sz="1100" err="1"/>
              <a:t>antecedentes</a:t>
            </a:r>
            <a:r>
              <a:rPr lang="en-US" sz="1100"/>
              <a:t> de </a:t>
            </a:r>
            <a:r>
              <a:rPr lang="en-US" sz="1100" err="1"/>
              <a:t>risco</a:t>
            </a:r>
            <a:r>
              <a:rPr lang="en-US" sz="1100"/>
              <a:t> </a:t>
            </a:r>
            <a:r>
              <a:rPr lang="en-US" sz="1100" err="1"/>
              <a:t>obstétrico</a:t>
            </a:r>
            <a:r>
              <a:rPr lang="en-US" sz="1100"/>
              <a:t>, a </a:t>
            </a:r>
            <a:r>
              <a:rPr lang="en-US" sz="1100" err="1"/>
              <a:t>mortalidade</a:t>
            </a:r>
            <a:r>
              <a:rPr lang="en-US" sz="1100"/>
              <a:t> </a:t>
            </a:r>
            <a:r>
              <a:rPr lang="en-US" sz="1100" err="1"/>
              <a:t>materna</a:t>
            </a:r>
            <a:r>
              <a:rPr lang="en-US" sz="1100"/>
              <a:t> e perinatal é </a:t>
            </a:r>
            <a:r>
              <a:rPr lang="en-US" sz="1100" err="1"/>
              <a:t>proporcionalmente</a:t>
            </a:r>
            <a:r>
              <a:rPr lang="en-US" sz="1100"/>
              <a:t> </a:t>
            </a:r>
            <a:r>
              <a:rPr lang="en-US" sz="1100" err="1"/>
              <a:t>maior</a:t>
            </a:r>
            <a:r>
              <a:rPr lang="en-US" sz="1100"/>
              <a:t> </a:t>
            </a:r>
            <a:r>
              <a:rPr lang="en-US" sz="1100" err="1"/>
              <a:t>nas</a:t>
            </a:r>
            <a:r>
              <a:rPr lang="en-US" sz="1100"/>
              <a:t> </a:t>
            </a:r>
            <a:r>
              <a:rPr lang="en-US" sz="1100" err="1"/>
              <a:t>mulheres</a:t>
            </a:r>
            <a:r>
              <a:rPr lang="en-US" sz="1100"/>
              <a:t> com </a:t>
            </a:r>
            <a:r>
              <a:rPr lang="en-US" sz="1100" err="1"/>
              <a:t>risco</a:t>
            </a:r>
            <a:r>
              <a:rPr lang="en-US" sz="1100"/>
              <a:t> </a:t>
            </a:r>
            <a:r>
              <a:rPr lang="en-US" sz="1100" err="1"/>
              <a:t>identificado</a:t>
            </a:r>
            <a:r>
              <a:rPr lang="en-US" sz="1100"/>
              <a:t> e, </a:t>
            </a:r>
            <a:r>
              <a:rPr lang="en-US" sz="1100" err="1"/>
              <a:t>assim</a:t>
            </a:r>
            <a:r>
              <a:rPr lang="en-US" sz="1100"/>
              <a:t>, a </a:t>
            </a:r>
            <a:r>
              <a:rPr lang="en-US" sz="1100" err="1"/>
              <a:t>estratificação</a:t>
            </a:r>
            <a:r>
              <a:rPr lang="en-US" sz="1100"/>
              <a:t> de </a:t>
            </a:r>
            <a:r>
              <a:rPr lang="en-US" sz="1100" err="1"/>
              <a:t>risco</a:t>
            </a:r>
            <a:r>
              <a:rPr lang="en-US" sz="1100"/>
              <a:t> no </a:t>
            </a:r>
            <a:r>
              <a:rPr lang="en-US" sz="1100" err="1"/>
              <a:t>pré</a:t>
            </a:r>
            <a:r>
              <a:rPr lang="en-US" sz="1100"/>
              <a:t>-natal </a:t>
            </a:r>
            <a:r>
              <a:rPr lang="en-US" sz="1100" err="1"/>
              <a:t>permite</a:t>
            </a:r>
            <a:r>
              <a:rPr lang="en-US" sz="1100"/>
              <a:t> </a:t>
            </a:r>
            <a:r>
              <a:rPr lang="en-US" sz="1100" err="1"/>
              <a:t>reduzir</a:t>
            </a:r>
            <a:r>
              <a:rPr lang="en-US" sz="1100"/>
              <a:t> as </a:t>
            </a:r>
            <a:r>
              <a:rPr lang="en-US" sz="1100" err="1"/>
              <a:t>demoras</a:t>
            </a:r>
            <a:r>
              <a:rPr lang="en-US" sz="1100"/>
              <a:t> </a:t>
            </a:r>
            <a:r>
              <a:rPr lang="en-US" sz="1100" err="1"/>
              <a:t>na</a:t>
            </a:r>
            <a:r>
              <a:rPr lang="en-US" sz="1100"/>
              <a:t> </a:t>
            </a:r>
            <a:r>
              <a:rPr lang="en-US" sz="1100" err="1"/>
              <a:t>identificação</a:t>
            </a:r>
            <a:r>
              <a:rPr lang="en-US" sz="1100"/>
              <a:t> e no </a:t>
            </a:r>
            <a:r>
              <a:rPr lang="en-US" sz="1100" err="1"/>
              <a:t>manejo</a:t>
            </a:r>
            <a:r>
              <a:rPr lang="en-US" sz="1100"/>
              <a:t> das </a:t>
            </a:r>
            <a:r>
              <a:rPr lang="en-US" sz="1100" err="1"/>
              <a:t>condições</a:t>
            </a:r>
            <a:r>
              <a:rPr lang="en-US" sz="1100"/>
              <a:t> </a:t>
            </a:r>
            <a:r>
              <a:rPr lang="en-US" sz="1100" err="1"/>
              <a:t>associadas</a:t>
            </a:r>
            <a:r>
              <a:rPr lang="en-US" sz="1100"/>
              <a:t> à </a:t>
            </a:r>
            <a:r>
              <a:rPr lang="en-US" sz="1100" err="1"/>
              <a:t>morte</a:t>
            </a:r>
            <a:r>
              <a:rPr lang="en-US" sz="1100"/>
              <a:t> </a:t>
            </a:r>
            <a:r>
              <a:rPr lang="en-US" sz="1100" err="1"/>
              <a:t>materna</a:t>
            </a:r>
            <a:r>
              <a:rPr lang="en-US" sz="1100"/>
              <a:t>.</a:t>
            </a:r>
          </a:p>
          <a:p>
            <a:pPr algn="just"/>
            <a:endParaRPr lang="en-US" sz="1100"/>
          </a:p>
          <a:p>
            <a:pPr algn="just"/>
            <a:r>
              <a:rPr lang="en-US" sz="1100" b="1"/>
              <a:t>10</a:t>
            </a:r>
            <a:r>
              <a:rPr lang="en-US" sz="1100"/>
              <a:t>. As </a:t>
            </a:r>
            <a:r>
              <a:rPr lang="en-US" sz="1100" err="1"/>
              <a:t>situações</a:t>
            </a:r>
            <a:r>
              <a:rPr lang="en-US" sz="1100"/>
              <a:t> de </a:t>
            </a:r>
            <a:r>
              <a:rPr lang="en-US" sz="1100" err="1"/>
              <a:t>urgência</a:t>
            </a:r>
            <a:r>
              <a:rPr lang="en-US" sz="1100"/>
              <a:t> e </a:t>
            </a:r>
            <a:r>
              <a:rPr lang="en-US" sz="1100" err="1"/>
              <a:t>emergência</a:t>
            </a:r>
            <a:r>
              <a:rPr lang="en-US" sz="1100"/>
              <a:t> </a:t>
            </a:r>
            <a:r>
              <a:rPr lang="en-US" sz="1100" err="1"/>
              <a:t>obstétrica</a:t>
            </a:r>
            <a:r>
              <a:rPr lang="en-US" sz="1100"/>
              <a:t> </a:t>
            </a:r>
            <a:r>
              <a:rPr lang="en-US" sz="1100" err="1"/>
              <a:t>requerem</a:t>
            </a:r>
            <a:r>
              <a:rPr lang="en-US" sz="1100"/>
              <a:t> </a:t>
            </a:r>
            <a:r>
              <a:rPr lang="en-US" sz="1100" err="1"/>
              <a:t>assistência</a:t>
            </a:r>
            <a:r>
              <a:rPr lang="en-US" sz="1100"/>
              <a:t> </a:t>
            </a:r>
            <a:r>
              <a:rPr lang="en-US" sz="1100" err="1"/>
              <a:t>imediata</a:t>
            </a:r>
            <a:r>
              <a:rPr lang="en-US" sz="1100"/>
              <a:t>. A rede de </a:t>
            </a:r>
            <a:r>
              <a:rPr lang="en-US" sz="1100" err="1"/>
              <a:t>assistência</a:t>
            </a:r>
            <a:r>
              <a:rPr lang="en-US" sz="1100"/>
              <a:t> ambulatorial </a:t>
            </a:r>
            <a:r>
              <a:rPr lang="en-US" sz="1100" err="1"/>
              <a:t>precisa</a:t>
            </a:r>
            <a:r>
              <a:rPr lang="en-US" sz="1100"/>
              <a:t> </a:t>
            </a:r>
            <a:r>
              <a:rPr lang="en-US" sz="1100" err="1"/>
              <a:t>ter</a:t>
            </a:r>
            <a:r>
              <a:rPr lang="en-US" sz="1100"/>
              <a:t> </a:t>
            </a:r>
            <a:r>
              <a:rPr lang="en-US" sz="1100" err="1"/>
              <a:t>uma</a:t>
            </a:r>
            <a:r>
              <a:rPr lang="en-US" sz="1100"/>
              <a:t> </a:t>
            </a:r>
            <a:r>
              <a:rPr lang="en-US" sz="1100" err="1"/>
              <a:t>aproximação</a:t>
            </a:r>
            <a:r>
              <a:rPr lang="en-US" sz="1100"/>
              <a:t> com a rede de </a:t>
            </a:r>
            <a:r>
              <a:rPr lang="en-US" sz="1100" err="1"/>
              <a:t>urgência</a:t>
            </a:r>
            <a:r>
              <a:rPr lang="en-US" sz="1100"/>
              <a:t> e </a:t>
            </a:r>
            <a:r>
              <a:rPr lang="en-US" sz="1100" err="1"/>
              <a:t>emergência</a:t>
            </a:r>
            <a:r>
              <a:rPr lang="en-US" sz="1100"/>
              <a:t> e um </a:t>
            </a:r>
            <a:r>
              <a:rPr lang="en-US" sz="1100" err="1"/>
              <a:t>fluxo</a:t>
            </a:r>
            <a:r>
              <a:rPr lang="en-US" sz="1100"/>
              <a:t> </a:t>
            </a:r>
            <a:r>
              <a:rPr lang="en-US" sz="1100" err="1"/>
              <a:t>bem</a:t>
            </a:r>
            <a:r>
              <a:rPr lang="en-US" sz="1100"/>
              <a:t> </a:t>
            </a:r>
            <a:r>
              <a:rPr lang="en-US" sz="1100" err="1"/>
              <a:t>construído</a:t>
            </a:r>
            <a:r>
              <a:rPr lang="en-US" sz="1100"/>
              <a:t>, de </a:t>
            </a:r>
            <a:r>
              <a:rPr lang="en-US" sz="1100" err="1"/>
              <a:t>maneira</a:t>
            </a:r>
            <a:r>
              <a:rPr lang="en-US" sz="1100"/>
              <a:t> que </a:t>
            </a:r>
            <a:r>
              <a:rPr lang="en-US" sz="1100" err="1"/>
              <a:t>esta</a:t>
            </a:r>
            <a:r>
              <a:rPr lang="en-US" sz="1100"/>
              <a:t> </a:t>
            </a:r>
            <a:r>
              <a:rPr lang="en-US" sz="1100" err="1"/>
              <a:t>possa</a:t>
            </a:r>
            <a:r>
              <a:rPr lang="en-US" sz="1100"/>
              <a:t> </a:t>
            </a:r>
            <a:r>
              <a:rPr lang="en-US" sz="1100" err="1"/>
              <a:t>acolher</a:t>
            </a:r>
            <a:r>
              <a:rPr lang="en-US" sz="1100"/>
              <a:t> </a:t>
            </a:r>
            <a:r>
              <a:rPr lang="en-US" sz="1100" err="1"/>
              <a:t>rapidamente</a:t>
            </a:r>
            <a:r>
              <a:rPr lang="en-US" sz="1100"/>
              <a:t> </a:t>
            </a:r>
            <a:r>
              <a:rPr lang="en-US" sz="1100" err="1"/>
              <a:t>os</a:t>
            </a:r>
            <a:r>
              <a:rPr lang="en-US" sz="1100"/>
              <a:t> </a:t>
            </a:r>
            <a:r>
              <a:rPr lang="en-US" sz="1100" err="1"/>
              <a:t>casos</a:t>
            </a:r>
            <a:r>
              <a:rPr lang="en-US" sz="1100"/>
              <a:t> </a:t>
            </a:r>
            <a:r>
              <a:rPr lang="en-US" sz="1100" err="1"/>
              <a:t>identificados</a:t>
            </a:r>
            <a:r>
              <a:rPr lang="en-US" sz="1100"/>
              <a:t> </a:t>
            </a:r>
            <a:r>
              <a:rPr lang="en-US" sz="1100" err="1"/>
              <a:t>durante</a:t>
            </a:r>
            <a:r>
              <a:rPr lang="en-US" sz="1100"/>
              <a:t> o </a:t>
            </a:r>
            <a:r>
              <a:rPr lang="en-US" sz="1100" err="1"/>
              <a:t>acompanhamento</a:t>
            </a:r>
            <a:r>
              <a:rPr lang="en-US" sz="1100"/>
              <a:t> </a:t>
            </a:r>
            <a:r>
              <a:rPr lang="en-US" sz="1100" err="1"/>
              <a:t>pré</a:t>
            </a:r>
            <a:r>
              <a:rPr lang="en-US" sz="1100"/>
              <a:t>-natal.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D4A55272-1CE7-C09B-67CB-DD9B1074A0A3}"/>
              </a:ext>
            </a:extLst>
          </p:cNvPr>
          <p:cNvSpPr txBox="1"/>
          <p:nvPr/>
        </p:nvSpPr>
        <p:spPr>
          <a:xfrm>
            <a:off x="542059" y="420832"/>
            <a:ext cx="8969085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sz="2000">
                <a:solidFill>
                  <a:srgbClr val="002060"/>
                </a:solidFill>
              </a:rPr>
              <a:t>1. Estratificação do risco obstétrico no pré-natal </a:t>
            </a:r>
          </a:p>
        </p:txBody>
      </p:sp>
    </p:spTree>
    <p:extLst>
      <p:ext uri="{BB962C8B-B14F-4D97-AF65-F5344CB8AC3E}">
        <p14:creationId xmlns:p14="http://schemas.microsoft.com/office/powerpoint/2010/main" val="3202369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2" descr="Uma imagem com texto&#10;&#10;Descrição gerada automaticamente">
            <a:extLst>
              <a:ext uri="{FF2B5EF4-FFF2-40B4-BE49-F238E27FC236}">
                <a16:creationId xmlns:a16="http://schemas.microsoft.com/office/drawing/2014/main" id="{9028CA87-71A9-CD3E-AA35-A21824EB26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3256" y="4246"/>
            <a:ext cx="12258720" cy="6895411"/>
          </a:xfrm>
          <a:prstGeom prst="rect">
            <a:avLst/>
          </a:prstGeom>
        </p:spPr>
      </p:pic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6D57719D-4E44-3F08-4C34-C4817D4AC1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114</a:t>
            </a:fld>
            <a:endParaRPr lang="en-US"/>
          </a:p>
        </p:txBody>
      </p:sp>
      <p:pic>
        <p:nvPicPr>
          <p:cNvPr id="5" name="Imagem 5">
            <a:extLst>
              <a:ext uri="{FF2B5EF4-FFF2-40B4-BE49-F238E27FC236}">
                <a16:creationId xmlns:a16="http://schemas.microsoft.com/office/drawing/2014/main" id="{7B462A83-CAAA-59BA-6ACB-428D3FDBE2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057" y="1719324"/>
            <a:ext cx="10410823" cy="4419477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C72772C7-F40A-0F56-1289-425B1775189B}"/>
              </a:ext>
            </a:extLst>
          </p:cNvPr>
          <p:cNvSpPr txBox="1"/>
          <p:nvPr/>
        </p:nvSpPr>
        <p:spPr>
          <a:xfrm>
            <a:off x="4402931" y="485775"/>
            <a:ext cx="2743200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sz="4400" b="1" kern="1200">
                <a:solidFill>
                  <a:schemeClr val="tx1"/>
                </a:solidFill>
                <a:latin typeface="Calibri Light"/>
                <a:ea typeface="+mj-ea"/>
                <a:cs typeface="+mj-cs"/>
              </a:rPr>
              <a:t>Pré-Natal</a:t>
            </a:r>
            <a:endParaRPr lang="pt-PT"/>
          </a:p>
        </p:txBody>
      </p:sp>
      <p:sp>
        <p:nvSpPr>
          <p:cNvPr id="8" name="Bolha de Discurso: Retângulo com Cantos Arredondados 7">
            <a:extLst>
              <a:ext uri="{FF2B5EF4-FFF2-40B4-BE49-F238E27FC236}">
                <a16:creationId xmlns:a16="http://schemas.microsoft.com/office/drawing/2014/main" id="{9CB39867-8629-66C2-CF8F-CACC78D2FA35}"/>
              </a:ext>
            </a:extLst>
          </p:cNvPr>
          <p:cNvSpPr/>
          <p:nvPr/>
        </p:nvSpPr>
        <p:spPr>
          <a:xfrm>
            <a:off x="7788819" y="621738"/>
            <a:ext cx="2350543" cy="1548437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pt-BR" sz="1800" b="1">
                <a:solidFill>
                  <a:srgbClr val="000000"/>
                </a:solidFill>
                <a:latin typeface="Calibri Light"/>
              </a:rPr>
              <a:t>Sendo</a:t>
            </a:r>
            <a:r>
              <a:rPr lang="pt-BR" sz="1800" b="1" i="0" u="none" strike="noStrike">
                <a:solidFill>
                  <a:srgbClr val="000000"/>
                </a:solidFill>
                <a:latin typeface="Calibri Light"/>
              </a:rPr>
              <a:t> a 1ª até a 12 ª semana de gestação</a:t>
            </a:r>
          </a:p>
          <a:p>
            <a:pPr algn="ctr"/>
            <a:r>
              <a:rPr lang="pt-BR">
                <a:solidFill>
                  <a:schemeClr val="tx1"/>
                </a:solidFill>
                <a:ea typeface="+mn-lt"/>
                <a:cs typeface="+mn-lt"/>
              </a:rPr>
              <a:t>indicador maior da </a:t>
            </a:r>
            <a:r>
              <a:rPr lang="pt-BR" b="1">
                <a:solidFill>
                  <a:schemeClr val="tx1"/>
                </a:solidFill>
                <a:ea typeface="+mn-lt"/>
                <a:cs typeface="+mn-lt"/>
              </a:rPr>
              <a:t>qualidade</a:t>
            </a:r>
            <a:r>
              <a:rPr lang="pt-BR">
                <a:solidFill>
                  <a:schemeClr val="tx1"/>
                </a:solidFill>
                <a:ea typeface="+mn-lt"/>
                <a:cs typeface="+mn-lt"/>
              </a:rPr>
              <a:t> dos </a:t>
            </a:r>
            <a:r>
              <a:rPr lang="pt-BR" b="1">
                <a:solidFill>
                  <a:schemeClr val="tx1"/>
                </a:solidFill>
                <a:ea typeface="+mn-lt"/>
                <a:cs typeface="+mn-lt"/>
              </a:rPr>
              <a:t>cuidados maternos</a:t>
            </a:r>
            <a:endParaRPr lang="pt-BR" b="1">
              <a:solidFill>
                <a:schemeClr val="tx1"/>
              </a:solidFill>
              <a:cs typeface="Arial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42825D3B-E22C-3C01-14FF-E51937AA09EF}"/>
              </a:ext>
            </a:extLst>
          </p:cNvPr>
          <p:cNvSpPr txBox="1"/>
          <p:nvPr/>
        </p:nvSpPr>
        <p:spPr>
          <a:xfrm>
            <a:off x="6208713" y="3160713"/>
            <a:ext cx="2195513" cy="116955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/>
              <a:t>Desenvolvimento saudável do bebê e redução do risco para gestante durante todo ciclo gravídico puerperal</a:t>
            </a:r>
          </a:p>
        </p:txBody>
      </p:sp>
    </p:spTree>
    <p:extLst>
      <p:ext uri="{BB962C8B-B14F-4D97-AF65-F5344CB8AC3E}">
        <p14:creationId xmlns:p14="http://schemas.microsoft.com/office/powerpoint/2010/main" val="1181644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</p:bld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F4027C59-4D26-C1CB-EC8C-AEA098BE71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115</a:t>
            </a:fld>
            <a:endParaRPr lang="en-US"/>
          </a:p>
        </p:txBody>
      </p:sp>
      <p:pic>
        <p:nvPicPr>
          <p:cNvPr id="7" name="Imagem 7" descr="Forma&#10;&#10;Descrição gerada automaticamente">
            <a:extLst>
              <a:ext uri="{FF2B5EF4-FFF2-40B4-BE49-F238E27FC236}">
                <a16:creationId xmlns:a16="http://schemas.microsoft.com/office/drawing/2014/main" id="{37DACD21-A7AF-1C68-8780-A694679D2B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535" y="316696"/>
            <a:ext cx="10553699" cy="5815199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6AFD0933-9BC1-BA81-38B1-883008D78DB9}"/>
              </a:ext>
            </a:extLst>
          </p:cNvPr>
          <p:cNvSpPr txBox="1"/>
          <p:nvPr/>
        </p:nvSpPr>
        <p:spPr>
          <a:xfrm>
            <a:off x="5224462" y="5446713"/>
            <a:ext cx="2592388" cy="4616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t-BR" sz="1200">
                <a:solidFill>
                  <a:srgbClr val="FF0000"/>
                </a:solidFill>
              </a:rPr>
              <a:t>Garantir esquema de imunização completa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56259221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2" descr="Uma imagem com texto&#10;&#10;Descrição gerada automaticamente">
            <a:extLst>
              <a:ext uri="{FF2B5EF4-FFF2-40B4-BE49-F238E27FC236}">
                <a16:creationId xmlns:a16="http://schemas.microsoft.com/office/drawing/2014/main" id="{5655455F-232B-09DD-2928-F0F53D5A79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3256" y="4246"/>
            <a:ext cx="12258720" cy="6895411"/>
          </a:xfrm>
          <a:prstGeom prst="rect">
            <a:avLst/>
          </a:prstGeom>
        </p:spPr>
      </p:pic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6D57719D-4E44-3F08-4C34-C4817D4AC1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116</a:t>
            </a:fld>
            <a:endParaRPr lang="en-US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C72772C7-F40A-0F56-1289-425B1775189B}"/>
              </a:ext>
            </a:extLst>
          </p:cNvPr>
          <p:cNvSpPr txBox="1"/>
          <p:nvPr/>
        </p:nvSpPr>
        <p:spPr>
          <a:xfrm>
            <a:off x="4402931" y="485775"/>
            <a:ext cx="2743200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sz="4400" b="1" kern="1200">
                <a:solidFill>
                  <a:schemeClr val="tx1"/>
                </a:solidFill>
                <a:latin typeface="Calibri Light"/>
                <a:ea typeface="+mj-ea"/>
                <a:cs typeface="+mj-cs"/>
              </a:rPr>
              <a:t>Pré-Natal</a:t>
            </a:r>
            <a:endParaRPr lang="pt-PT"/>
          </a:p>
        </p:txBody>
      </p:sp>
      <p:pic>
        <p:nvPicPr>
          <p:cNvPr id="9" name="Imagem 9" descr="Uma imagem com texto, ave aquática, captura de ecrã&#10;&#10;Descrição gerada automaticamente">
            <a:extLst>
              <a:ext uri="{FF2B5EF4-FFF2-40B4-BE49-F238E27FC236}">
                <a16:creationId xmlns:a16="http://schemas.microsoft.com/office/drawing/2014/main" id="{A0721531-E7EA-8624-D212-A061DDC290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6776" y="1545663"/>
            <a:ext cx="10506073" cy="4826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769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2" descr="Uma imagem com texto&#10;&#10;Descrição gerada automaticamente">
            <a:extLst>
              <a:ext uri="{FF2B5EF4-FFF2-40B4-BE49-F238E27FC236}">
                <a16:creationId xmlns:a16="http://schemas.microsoft.com/office/drawing/2014/main" id="{345C6D9D-D891-0438-C437-BB7E1A6A08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3256" y="4246"/>
            <a:ext cx="12258720" cy="6895411"/>
          </a:xfrm>
          <a:prstGeom prst="rect">
            <a:avLst/>
          </a:prstGeom>
        </p:spPr>
      </p:pic>
      <p:graphicFrame>
        <p:nvGraphicFramePr>
          <p:cNvPr id="6" name="Espaço Reservado para Conteúdo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80679092"/>
              </p:ext>
            </p:extLst>
          </p:nvPr>
        </p:nvGraphicFramePr>
        <p:xfrm>
          <a:off x="1139414" y="2006600"/>
          <a:ext cx="105156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Retângulo 6"/>
          <p:cNvSpPr/>
          <p:nvPr/>
        </p:nvSpPr>
        <p:spPr>
          <a:xfrm>
            <a:off x="1488266" y="6176963"/>
            <a:ext cx="257397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400"/>
              <a:t>Fonte: </a:t>
            </a:r>
            <a:r>
              <a:rPr lang="pt-BR" sz="1400" err="1"/>
              <a:t>SISPré</a:t>
            </a:r>
            <a:r>
              <a:rPr lang="pt-BR" sz="1400"/>
              <a:t>-Natal/SISAB (2021)</a:t>
            </a:r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F0BE9FCA-2FEB-4625-8697-70649867DF6D}"/>
              </a:ext>
            </a:extLst>
          </p:cNvPr>
          <p:cNvSpPr txBox="1">
            <a:spLocks/>
          </p:cNvSpPr>
          <p:nvPr/>
        </p:nvSpPr>
        <p:spPr>
          <a:xfrm>
            <a:off x="546340" y="385043"/>
            <a:ext cx="10515600" cy="1325563"/>
          </a:xfrm>
        </p:spPr>
        <p:txBody>
          <a:bodyPr>
            <a:normAutofit fontScale="925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pt-BR" sz="3200" b="1">
                <a:solidFill>
                  <a:schemeClr val="accent1">
                    <a:lumMod val="75000"/>
                  </a:schemeClr>
                </a:solidFill>
              </a:rPr>
              <a:t>Número de gestantes que fizeram a 1ª consulta pré-natal até a 12ª semana de gestação. Brasil, 2014 a 2020</a:t>
            </a:r>
          </a:p>
        </p:txBody>
      </p:sp>
    </p:spTree>
    <p:extLst>
      <p:ext uri="{BB962C8B-B14F-4D97-AF65-F5344CB8AC3E}">
        <p14:creationId xmlns:p14="http://schemas.microsoft.com/office/powerpoint/2010/main" val="2025906179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0BB07730-F1A9-4A5F-A7D2-AB2A0CFE8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118</a:t>
            </a:fld>
            <a:endParaRPr lang="en-US"/>
          </a:p>
        </p:txBody>
      </p:sp>
      <p:pic>
        <p:nvPicPr>
          <p:cNvPr id="6" name="Imagem 6">
            <a:extLst>
              <a:ext uri="{FF2B5EF4-FFF2-40B4-BE49-F238E27FC236}">
                <a16:creationId xmlns:a16="http://schemas.microsoft.com/office/drawing/2014/main" id="{A336E96E-F2AD-47B1-14C4-B17967135C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8039" y="224369"/>
            <a:ext cx="8881810" cy="1328425"/>
          </a:xfrm>
          <a:prstGeom prst="rect">
            <a:avLst/>
          </a:prstGeom>
        </p:spPr>
      </p:pic>
      <p:pic>
        <p:nvPicPr>
          <p:cNvPr id="8" name="Imagem 8">
            <a:extLst>
              <a:ext uri="{FF2B5EF4-FFF2-40B4-BE49-F238E27FC236}">
                <a16:creationId xmlns:a16="http://schemas.microsoft.com/office/drawing/2014/main" id="{C8B5DE1A-F00B-DF3D-207B-8D0957D8DE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556" y="1457399"/>
            <a:ext cx="10529886" cy="4976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084860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33E1BD5-1B86-44D8-8A2F-4DE34256AC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413" y="417576"/>
            <a:ext cx="11231108" cy="1249394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3600" b="1" kern="120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Indicador</a:t>
            </a:r>
            <a:r>
              <a:rPr lang="en-US"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- </a:t>
            </a:r>
            <a:r>
              <a:rPr lang="en-US" sz="3600" b="1" kern="120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Gestantes</a:t>
            </a:r>
            <a:r>
              <a:rPr lang="en-US"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com 06(seis) </a:t>
            </a:r>
            <a:r>
              <a:rPr lang="en-US" sz="3600" b="1" kern="120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consultas</a:t>
            </a:r>
            <a:r>
              <a:rPr lang="en-US"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e com </a:t>
            </a:r>
            <a:r>
              <a:rPr lang="en-US" sz="3600" b="1" kern="120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início</a:t>
            </a:r>
            <a:r>
              <a:rPr lang="en-US"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b="1" kern="120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até</a:t>
            </a:r>
            <a:r>
              <a:rPr lang="en-US"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12ª </a:t>
            </a:r>
            <a:r>
              <a:rPr lang="en-US" sz="3600" b="1" kern="120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semana</a:t>
            </a:r>
            <a:r>
              <a:rPr lang="en-US"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b="1" kern="120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por</a:t>
            </a:r>
            <a:r>
              <a:rPr lang="en-US"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 </a:t>
            </a:r>
            <a:r>
              <a:rPr lang="en-US" sz="3600" b="1" kern="120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Macroregião</a:t>
            </a:r>
            <a:r>
              <a:rPr lang="en-US" sz="36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/GO- 3º Q - 2021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F4F488F7-905F-4385-A85D-DC3D7C26BBB4}"/>
              </a:ext>
            </a:extLst>
          </p:cNvPr>
          <p:cNvSpPr txBox="1"/>
          <p:nvPr/>
        </p:nvSpPr>
        <p:spPr>
          <a:xfrm>
            <a:off x="1313033" y="6012603"/>
            <a:ext cx="9354943" cy="44627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b="1" err="1">
                <a:latin typeface="Calibri Light"/>
                <a:cs typeface="Calibri Light"/>
              </a:rPr>
              <a:t>Os</a:t>
            </a:r>
            <a:r>
              <a:rPr lang="en-US" sz="1200" b="1">
                <a:latin typeface="Calibri Light"/>
                <a:cs typeface="Calibri Light"/>
              </a:rPr>
              <a:t> </a:t>
            </a:r>
            <a:r>
              <a:rPr lang="en-US" sz="1200" b="1" err="1">
                <a:latin typeface="Calibri Light"/>
                <a:cs typeface="Calibri Light"/>
              </a:rPr>
              <a:t>Municipios</a:t>
            </a:r>
            <a:r>
              <a:rPr lang="en-US" sz="1200" b="1">
                <a:latin typeface="Calibri Light"/>
                <a:cs typeface="Calibri Light"/>
              </a:rPr>
              <a:t> que </a:t>
            </a:r>
            <a:r>
              <a:rPr lang="en-US" sz="1200" b="1" err="1">
                <a:latin typeface="Calibri Light"/>
                <a:cs typeface="Calibri Light"/>
              </a:rPr>
              <a:t>não</a:t>
            </a:r>
            <a:r>
              <a:rPr lang="en-US" sz="1200" b="1">
                <a:latin typeface="Calibri Light"/>
                <a:cs typeface="Calibri Light"/>
              </a:rPr>
              <a:t> </a:t>
            </a:r>
            <a:r>
              <a:rPr lang="en-US" sz="1200" b="1" err="1">
                <a:latin typeface="Calibri Light"/>
                <a:cs typeface="Calibri Light"/>
              </a:rPr>
              <a:t>apresentoram</a:t>
            </a:r>
            <a:r>
              <a:rPr lang="en-US" sz="1200" b="1">
                <a:latin typeface="Calibri Light"/>
                <a:cs typeface="Calibri Light"/>
              </a:rPr>
              <a:t> </a:t>
            </a:r>
            <a:r>
              <a:rPr lang="en-US" sz="1200" b="1" err="1">
                <a:latin typeface="Calibri Light"/>
                <a:cs typeface="Calibri Light"/>
              </a:rPr>
              <a:t>registro</a:t>
            </a:r>
            <a:r>
              <a:rPr lang="en-US" sz="1200" b="1">
                <a:latin typeface="Calibri Light"/>
                <a:cs typeface="Calibri Light"/>
              </a:rPr>
              <a:t> para o </a:t>
            </a:r>
            <a:r>
              <a:rPr lang="en-US" sz="1200" b="1" err="1">
                <a:latin typeface="Calibri Light"/>
                <a:cs typeface="Calibri Light"/>
              </a:rPr>
              <a:t>Indicador</a:t>
            </a:r>
            <a:r>
              <a:rPr lang="en-US" sz="1200">
                <a:latin typeface="Calibri Light"/>
                <a:cs typeface="Calibri Light"/>
              </a:rPr>
              <a:t>  </a:t>
            </a:r>
            <a:r>
              <a:rPr lang="en-US" sz="1200"/>
              <a:t>LAGOA SANTA, SANTA RITA DO ARAGUAIA</a:t>
            </a:r>
            <a:r>
              <a:rPr lang="en-US" sz="1200">
                <a:latin typeface="Calibri Light"/>
                <a:cs typeface="Calibri Light"/>
              </a:rPr>
              <a:t>:</a:t>
            </a:r>
            <a:r>
              <a:rPr lang="en-US" sz="1100">
                <a:latin typeface="Calibri Light"/>
                <a:cs typeface="Calibri Light"/>
              </a:rPr>
              <a:t> , </a:t>
            </a:r>
            <a:r>
              <a:rPr lang="en-US" sz="1100"/>
              <a:t>TURVELÂNDIA</a:t>
            </a:r>
            <a:endParaRPr lang="pt-BR" sz="1100"/>
          </a:p>
          <a:p>
            <a:endParaRPr lang="en-US" sz="1100">
              <a:latin typeface="Calibri Light"/>
              <a:cs typeface="Calibri Light"/>
            </a:endParaRP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1F7BFC28-B93A-EE90-9547-834A306A06DA}"/>
              </a:ext>
            </a:extLst>
          </p:cNvPr>
          <p:cNvSpPr/>
          <p:nvPr/>
        </p:nvSpPr>
        <p:spPr>
          <a:xfrm>
            <a:off x="10306050" y="3567113"/>
            <a:ext cx="912812" cy="420687"/>
          </a:xfrm>
          <a:prstGeom prst="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pt-BR">
                <a:solidFill>
                  <a:srgbClr val="000000"/>
                </a:solidFill>
                <a:cs typeface="Arial"/>
              </a:rPr>
              <a:t>30,67%</a:t>
            </a:r>
            <a:endParaRPr lang="pt-BR">
              <a:solidFill>
                <a:srgbClr val="000000"/>
              </a:solidFill>
            </a:endParaRPr>
          </a:p>
        </p:txBody>
      </p:sp>
      <p:pic>
        <p:nvPicPr>
          <p:cNvPr id="6" name="Imagem 6" descr="Gráfico, Gráfico de barras&#10;&#10;Descrição gerada automaticamente">
            <a:extLst>
              <a:ext uri="{FF2B5EF4-FFF2-40B4-BE49-F238E27FC236}">
                <a16:creationId xmlns:a16="http://schemas.microsoft.com/office/drawing/2014/main" id="{C5EA23DF-8F24-BDB5-6493-8C3134CD02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4302" y="1665964"/>
            <a:ext cx="9076543" cy="4225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9544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2" descr="Uma imagem com texto&#10;&#10;Descrição gerada automaticamente">
            <a:extLst>
              <a:ext uri="{FF2B5EF4-FFF2-40B4-BE49-F238E27FC236}">
                <a16:creationId xmlns:a16="http://schemas.microsoft.com/office/drawing/2014/main" id="{1F5C57ED-0E8C-C8F1-B038-5A6855FB67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3256" y="4246"/>
            <a:ext cx="12258720" cy="6895411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768" y="1670538"/>
            <a:ext cx="11896725" cy="4514850"/>
          </a:xfrm>
          <a:prstGeom prst="rect">
            <a:avLst/>
          </a:prstGeom>
        </p:spPr>
      </p:pic>
      <p:sp>
        <p:nvSpPr>
          <p:cNvPr id="352" name="Google Shape;352;g119620d960c_11_332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lang="pt-BR"/>
              <a:t>12</a:t>
            </a:fld>
            <a:endParaRPr/>
          </a:p>
        </p:txBody>
      </p:sp>
      <p:sp>
        <p:nvSpPr>
          <p:cNvPr id="353" name="Google Shape;353;g119620d960c_11_332"/>
          <p:cNvSpPr txBox="1">
            <a:spLocks noGrp="1"/>
          </p:cNvSpPr>
          <p:nvPr>
            <p:ph type="body" idx="1"/>
          </p:nvPr>
        </p:nvSpPr>
        <p:spPr>
          <a:xfrm>
            <a:off x="553511" y="148064"/>
            <a:ext cx="10963800" cy="116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Arial"/>
              <a:buNone/>
            </a:pPr>
            <a:r>
              <a:rPr lang="pt-BR" sz="2800">
                <a:solidFill>
                  <a:schemeClr val="accent5">
                    <a:lumMod val="75000"/>
                  </a:schemeClr>
                </a:solidFill>
              </a:rPr>
              <a:t>Como saber/ver quem são as pessoas </a:t>
            </a:r>
            <a:r>
              <a:rPr lang="pt-BR" sz="2800" i="1" u="sng">
                <a:solidFill>
                  <a:schemeClr val="accent5">
                    <a:lumMod val="75000"/>
                  </a:schemeClr>
                </a:solidFill>
              </a:rPr>
              <a:t>com ou sem </a:t>
            </a:r>
            <a:r>
              <a:rPr lang="pt-BR" sz="2800">
                <a:solidFill>
                  <a:schemeClr val="accent5">
                    <a:lumMod val="75000"/>
                  </a:schemeClr>
                </a:solidFill>
              </a:rPr>
              <a:t>critério de vulnerabilidade que tenho cadastrad</a:t>
            </a:r>
            <a:r>
              <a:rPr lang="pt-BR" sz="2800">
                <a:solidFill>
                  <a:schemeClr val="accent5">
                    <a:lumMod val="75000"/>
                  </a:schemeClr>
                </a:solidFill>
                <a:extLst>
                  <a:ext uri="http://customooxmlschemas.google.com/">
                    <go:slidesCustomData xmlns=""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textRoundtripDataId="7"/>
                  </a:ext>
                </a:extLst>
              </a:rPr>
              <a:t>as?</a:t>
            </a:r>
            <a:endParaRPr lang="pt-BR" sz="28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Retângulo Arredondado 2"/>
          <p:cNvSpPr/>
          <p:nvPr/>
        </p:nvSpPr>
        <p:spPr>
          <a:xfrm>
            <a:off x="10626970" y="1670538"/>
            <a:ext cx="1459523" cy="14947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CaixaDeTexto 3"/>
          <p:cNvSpPr txBox="1"/>
          <p:nvPr/>
        </p:nvSpPr>
        <p:spPr>
          <a:xfrm>
            <a:off x="641838" y="1295137"/>
            <a:ext cx="20636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>
                <a:solidFill>
                  <a:schemeClr val="accent5">
                    <a:lumMod val="75000"/>
                  </a:schemeClr>
                </a:solidFill>
              </a:rPr>
              <a:t>&gt; Acesso </a:t>
            </a:r>
            <a:r>
              <a:rPr lang="pt-BR" sz="1800" u="sng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Restrito</a:t>
            </a:r>
            <a:endParaRPr lang="pt-BR" u="sng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Seta Dobrada 4"/>
          <p:cNvSpPr/>
          <p:nvPr/>
        </p:nvSpPr>
        <p:spPr>
          <a:xfrm rot="5400000">
            <a:off x="2381864" y="1481367"/>
            <a:ext cx="208003" cy="155223"/>
          </a:xfrm>
          <a:prstGeom prst="bentArrow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7" name="Google Shape;1277;p95"/>
          <p:cNvSpPr txBox="1">
            <a:spLocks noGrp="1"/>
          </p:cNvSpPr>
          <p:nvPr>
            <p:ph type="ctrTitle"/>
          </p:nvPr>
        </p:nvSpPr>
        <p:spPr>
          <a:xfrm>
            <a:off x="619125" y="163480"/>
            <a:ext cx="10898327" cy="491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0"/>
              <a:buFont typeface="Arial"/>
              <a:buNone/>
            </a:pPr>
            <a:r>
              <a:rPr lang="pt-BR" sz="4000">
                <a:solidFill>
                  <a:schemeClr val="accent5">
                    <a:lumMod val="75000"/>
                  </a:schemeClr>
                </a:solidFill>
                <a:sym typeface="Calibri"/>
              </a:rPr>
              <a:t>PRÉ-NATAL - Consultas</a:t>
            </a:r>
            <a:endParaRPr sz="4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278" name="Google Shape;1278;p95"/>
          <p:cNvSpPr txBox="1">
            <a:spLocks noGrp="1"/>
          </p:cNvSpPr>
          <p:nvPr>
            <p:ph type="sldNum" idx="12"/>
          </p:nvPr>
        </p:nvSpPr>
        <p:spPr>
          <a:xfrm>
            <a:off x="11012642" y="6340908"/>
            <a:ext cx="698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lang="pt-BR" sz="1200" dirty="0">
                <a:solidFill>
                  <a:schemeClr val="lt1"/>
                </a:solidFill>
              </a:rPr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</a:pPr>
              <a:t>120</a:t>
            </a:fld>
            <a:endParaRPr sz="1200">
              <a:solidFill>
                <a:schemeClr val="lt1"/>
              </a:solidFill>
            </a:endParaRPr>
          </a:p>
        </p:txBody>
      </p:sp>
      <p:sp>
        <p:nvSpPr>
          <p:cNvPr id="1279" name="Google Shape;1279;p95"/>
          <p:cNvSpPr/>
          <p:nvPr/>
        </p:nvSpPr>
        <p:spPr>
          <a:xfrm>
            <a:off x="3134435" y="960771"/>
            <a:ext cx="5923129" cy="9417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0" i="0" u="none" strike="noStrike" cap="none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Proporção de gestantes com pelo menos 6 (seis) consultas pré-natal realizadas, </a:t>
            </a:r>
            <a:r>
              <a:rPr lang="pt-BR" sz="1600" b="0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sendo a 1ª (primeira) até a 12ª (décima segunda) semana de gestação</a:t>
            </a:r>
            <a:endParaRPr lang="pt-BR">
              <a:solidFill>
                <a:srgbClr val="FF0000"/>
              </a:solidFill>
            </a:endParaRPr>
          </a:p>
        </p:txBody>
      </p:sp>
      <p:grpSp>
        <p:nvGrpSpPr>
          <p:cNvPr id="1282" name="Google Shape;1282;p95"/>
          <p:cNvGrpSpPr/>
          <p:nvPr/>
        </p:nvGrpSpPr>
        <p:grpSpPr>
          <a:xfrm>
            <a:off x="329717" y="820532"/>
            <a:ext cx="11835781" cy="1100019"/>
            <a:chOff x="168425" y="978246"/>
            <a:chExt cx="11835781" cy="1100019"/>
          </a:xfrm>
        </p:grpSpPr>
        <p:sp>
          <p:nvSpPr>
            <p:cNvPr id="1283" name="Google Shape;1283;p95"/>
            <p:cNvSpPr/>
            <p:nvPr/>
          </p:nvSpPr>
          <p:spPr>
            <a:xfrm rot="-5400000">
              <a:off x="-223904" y="1370575"/>
              <a:ext cx="1100019" cy="315361"/>
            </a:xfrm>
            <a:prstGeom prst="rect">
              <a:avLst/>
            </a:prstGeom>
            <a:solidFill>
              <a:schemeClr val="accent5"/>
            </a:solidFill>
            <a:ln w="25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20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Nome</a:t>
              </a:r>
              <a:endParaRPr/>
            </a:p>
          </p:txBody>
        </p:sp>
        <p:cxnSp>
          <p:nvCxnSpPr>
            <p:cNvPr id="1284" name="Google Shape;1284;p95"/>
            <p:cNvCxnSpPr>
              <a:stCxn id="1283" idx="1"/>
            </p:cNvCxnSpPr>
            <p:nvPr/>
          </p:nvCxnSpPr>
          <p:spPr>
            <a:xfrm>
              <a:off x="326106" y="2078265"/>
              <a:ext cx="11678100" cy="0"/>
            </a:xfrm>
            <a:prstGeom prst="straightConnector1">
              <a:avLst/>
            </a:prstGeom>
            <a:noFill/>
            <a:ln w="9525" cap="flat" cmpd="sng">
              <a:solidFill>
                <a:srgbClr val="DDEAF6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1287" name="Google Shape;1287;p95"/>
          <p:cNvGrpSpPr/>
          <p:nvPr/>
        </p:nvGrpSpPr>
        <p:grpSpPr>
          <a:xfrm>
            <a:off x="343856" y="1858666"/>
            <a:ext cx="11919900" cy="1282186"/>
            <a:chOff x="168429" y="751228"/>
            <a:chExt cx="11919900" cy="1024500"/>
          </a:xfrm>
        </p:grpSpPr>
        <p:sp>
          <p:nvSpPr>
            <p:cNvPr id="1288" name="Google Shape;1288;p95"/>
            <p:cNvSpPr/>
            <p:nvPr/>
          </p:nvSpPr>
          <p:spPr>
            <a:xfrm rot="-5400000">
              <a:off x="-193221" y="1112878"/>
              <a:ext cx="1024500" cy="301200"/>
            </a:xfrm>
            <a:prstGeom prst="rect">
              <a:avLst/>
            </a:prstGeom>
            <a:solidFill>
              <a:schemeClr val="accent5"/>
            </a:solidFill>
            <a:ln w="25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20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Avaliação</a:t>
              </a:r>
              <a:endParaRPr/>
            </a:p>
          </p:txBody>
        </p:sp>
        <p:cxnSp>
          <p:nvCxnSpPr>
            <p:cNvPr id="1289" name="Google Shape;1289;p95"/>
            <p:cNvCxnSpPr>
              <a:stCxn id="1288" idx="1"/>
            </p:cNvCxnSpPr>
            <p:nvPr/>
          </p:nvCxnSpPr>
          <p:spPr>
            <a:xfrm>
              <a:off x="319029" y="1775728"/>
              <a:ext cx="11769300" cy="0"/>
            </a:xfrm>
            <a:prstGeom prst="straightConnector1">
              <a:avLst/>
            </a:prstGeom>
            <a:noFill/>
            <a:ln w="9525" cap="flat" cmpd="sng">
              <a:solidFill>
                <a:srgbClr val="DDEAF6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1291" name="Google Shape;1291;p95"/>
          <p:cNvGrpSpPr/>
          <p:nvPr/>
        </p:nvGrpSpPr>
        <p:grpSpPr>
          <a:xfrm>
            <a:off x="330715" y="3208228"/>
            <a:ext cx="11919781" cy="1416157"/>
            <a:chOff x="168426" y="857956"/>
            <a:chExt cx="11919781" cy="1416157"/>
          </a:xfrm>
        </p:grpSpPr>
        <p:sp>
          <p:nvSpPr>
            <p:cNvPr id="1292" name="Google Shape;1292;p95"/>
            <p:cNvSpPr/>
            <p:nvPr/>
          </p:nvSpPr>
          <p:spPr>
            <a:xfrm rot="-5400000">
              <a:off x="-381972" y="1408354"/>
              <a:ext cx="1416157" cy="315361"/>
            </a:xfrm>
            <a:prstGeom prst="rect">
              <a:avLst/>
            </a:prstGeom>
            <a:solidFill>
              <a:schemeClr val="accent5"/>
            </a:solidFill>
            <a:ln w="25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20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Numerador</a:t>
              </a:r>
              <a:endParaRPr/>
            </a:p>
          </p:txBody>
        </p:sp>
        <p:cxnSp>
          <p:nvCxnSpPr>
            <p:cNvPr id="1293" name="Google Shape;1293;p95"/>
            <p:cNvCxnSpPr>
              <a:stCxn id="1292" idx="1"/>
            </p:cNvCxnSpPr>
            <p:nvPr/>
          </p:nvCxnSpPr>
          <p:spPr>
            <a:xfrm>
              <a:off x="326107" y="2274113"/>
              <a:ext cx="11762100" cy="0"/>
            </a:xfrm>
            <a:prstGeom prst="straightConnector1">
              <a:avLst/>
            </a:prstGeom>
            <a:noFill/>
            <a:ln w="9525" cap="flat" cmpd="sng">
              <a:solidFill>
                <a:srgbClr val="DDEAF6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aphicFrame>
        <p:nvGraphicFramePr>
          <p:cNvPr id="1294" name="Google Shape;1294;p95"/>
          <p:cNvGraphicFramePr/>
          <p:nvPr>
            <p:extLst>
              <p:ext uri="{D42A27DB-BD31-4B8C-83A1-F6EECF244321}">
                <p14:modId xmlns:p14="http://schemas.microsoft.com/office/powerpoint/2010/main" val="39706391"/>
              </p:ext>
            </p:extLst>
          </p:nvPr>
        </p:nvGraphicFramePr>
        <p:xfrm>
          <a:off x="3188659" y="2229532"/>
          <a:ext cx="5527775" cy="848100"/>
        </p:xfrm>
        <a:graphic>
          <a:graphicData uri="http://schemas.openxmlformats.org/drawingml/2006/table">
            <a:tbl>
              <a:tblPr firstRow="1" firstCol="1">
                <a:noFill/>
                <a:tableStyleId>{9A787DD8-71F3-4615-AB8B-B8385A6428B6}</a:tableStyleId>
              </a:tblPr>
              <a:tblGrid>
                <a:gridCol w="12875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619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743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039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240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600" b="1" i="0" u="none" strike="noStrike" cap="none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Parâmetro</a:t>
                      </a:r>
                      <a:endParaRPr sz="1600" b="1" i="0" u="none" strike="noStrike" cap="none">
                        <a:solidFill>
                          <a:schemeClr val="accent5">
                            <a:lumMod val="75000"/>
                          </a:schemeClr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3025" marR="33025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600" b="1" i="0" u="none" strike="noStrike" cap="none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Meta</a:t>
                      </a:r>
                      <a:endParaRPr sz="1600" b="1" i="0" u="none" strike="noStrike" cap="none">
                        <a:solidFill>
                          <a:schemeClr val="accent5">
                            <a:lumMod val="75000"/>
                          </a:schemeClr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3025" marR="33025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600" b="1" i="0" u="none" strike="noStrike" cap="none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Peso¹</a:t>
                      </a:r>
                      <a:endParaRPr sz="1600" b="1" i="0" u="none" strike="noStrike" cap="none">
                        <a:solidFill>
                          <a:schemeClr val="accent5">
                            <a:lumMod val="75000"/>
                          </a:schemeClr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3025" marR="3302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600" b="1" i="0" u="none" strike="noStrike" cap="none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Medição</a:t>
                      </a:r>
                      <a:endParaRPr/>
                    </a:p>
                  </a:txBody>
                  <a:tcPr marL="33025" marR="33025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40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600" b="0" i="0" u="none" strike="noStrike" cap="none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100%</a:t>
                      </a:r>
                      <a:endParaRPr/>
                    </a:p>
                  </a:txBody>
                  <a:tcPr marL="33025" marR="33025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600" b="0" i="0" u="none" strike="noStrike" cap="none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45%</a:t>
                      </a:r>
                      <a:endParaRPr sz="1600" b="0" i="0" u="none" strike="noStrike" cap="none">
                        <a:solidFill>
                          <a:srgbClr val="FF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3025" marR="33025" marT="0" marB="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600" b="0" i="0" u="none" strike="noStrike" cap="none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</a:t>
                      </a:r>
                      <a:endParaRPr>
                        <a:solidFill>
                          <a:schemeClr val="accent5">
                            <a:lumMod val="75000"/>
                          </a:schemeClr>
                        </a:solidFill>
                      </a:endParaRPr>
                    </a:p>
                  </a:txBody>
                  <a:tcPr marL="33025" marR="3302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600" b="0" i="0" u="none" strike="noStrike" cap="none">
                          <a:solidFill>
                            <a:srgbClr val="FF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Últimos 12 meses</a:t>
                      </a:r>
                      <a:r>
                        <a:rPr lang="pt-BR" sz="1600" b="0" i="0" u="none" strike="noStrike" cap="none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 sz="1600" b="0" i="0" u="none" strike="noStrike" cap="none">
                        <a:solidFill>
                          <a:schemeClr val="accent5">
                            <a:lumMod val="75000"/>
                          </a:schemeClr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3025" marR="33025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1295" name="Google Shape;1295;p95"/>
          <p:cNvGrpSpPr/>
          <p:nvPr/>
        </p:nvGrpSpPr>
        <p:grpSpPr>
          <a:xfrm>
            <a:off x="329715" y="4714422"/>
            <a:ext cx="11934049" cy="1626485"/>
            <a:chOff x="168426" y="857955"/>
            <a:chExt cx="11934049" cy="1626485"/>
          </a:xfrm>
        </p:grpSpPr>
        <p:sp>
          <p:nvSpPr>
            <p:cNvPr id="1296" name="Google Shape;1296;p95"/>
            <p:cNvSpPr/>
            <p:nvPr/>
          </p:nvSpPr>
          <p:spPr>
            <a:xfrm rot="-5400000">
              <a:off x="-480068" y="1506449"/>
              <a:ext cx="1626485" cy="329498"/>
            </a:xfrm>
            <a:prstGeom prst="rect">
              <a:avLst/>
            </a:prstGeom>
            <a:solidFill>
              <a:schemeClr val="accent5"/>
            </a:solidFill>
            <a:ln w="25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20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Denominador</a:t>
              </a:r>
              <a:endParaRPr/>
            </a:p>
          </p:txBody>
        </p:sp>
        <p:cxnSp>
          <p:nvCxnSpPr>
            <p:cNvPr id="1297" name="Google Shape;1297;p95"/>
            <p:cNvCxnSpPr>
              <a:stCxn id="1296" idx="1"/>
            </p:cNvCxnSpPr>
            <p:nvPr/>
          </p:nvCxnSpPr>
          <p:spPr>
            <a:xfrm>
              <a:off x="333175" y="2484441"/>
              <a:ext cx="11769300" cy="0"/>
            </a:xfrm>
            <a:prstGeom prst="straightConnector1">
              <a:avLst/>
            </a:prstGeom>
            <a:noFill/>
            <a:ln w="9525" cap="flat" cmpd="sng">
              <a:solidFill>
                <a:srgbClr val="DDEAF6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1298" name="Google Shape;1298;p95"/>
          <p:cNvSpPr/>
          <p:nvPr/>
        </p:nvSpPr>
        <p:spPr>
          <a:xfrm>
            <a:off x="800469" y="6413229"/>
            <a:ext cx="4259322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0" i="0" u="none" strike="noStrike" cap="none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¹ Informação mantidas na Portaria nº 102/2022</a:t>
            </a:r>
            <a:endParaRPr sz="1600" b="0" i="0" u="none" strike="noStrike" cap="none">
              <a:solidFill>
                <a:schemeClr val="accent5">
                  <a:lumMod val="7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0" name="Google Shape;1300;p95"/>
          <p:cNvSpPr/>
          <p:nvPr/>
        </p:nvSpPr>
        <p:spPr>
          <a:xfrm>
            <a:off x="3134435" y="3608439"/>
            <a:ext cx="609600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0" i="0" u="none" strike="noStrike" cap="none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Número de gestantes com pelo menos 6 (seis) consultas pré-natal, sendo a 1ª até a 12ª semana de gestação</a:t>
            </a:r>
            <a:endParaRPr sz="1600" b="0" i="0" u="none" strike="noStrike" cap="none">
              <a:solidFill>
                <a:schemeClr val="accent5">
                  <a:lumMod val="7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1" name="Google Shape;1301;p95"/>
          <p:cNvSpPr/>
          <p:nvPr/>
        </p:nvSpPr>
        <p:spPr>
          <a:xfrm>
            <a:off x="1110281" y="4844544"/>
            <a:ext cx="377379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0" i="0" u="none" strike="noStrike" cap="none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Número de gestantes com pré-natal na APS</a:t>
            </a:r>
            <a:endParaRPr sz="1600" b="0" i="0" u="none" strike="noStrike" cap="none">
              <a:solidFill>
                <a:schemeClr val="accent5">
                  <a:lumMod val="7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2" name="Google Shape;1302;p95"/>
          <p:cNvSpPr/>
          <p:nvPr/>
        </p:nvSpPr>
        <p:spPr>
          <a:xfrm>
            <a:off x="5313803" y="4994360"/>
            <a:ext cx="636495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1" i="0" u="none" strike="noStrike" cap="none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OU</a:t>
            </a:r>
            <a:endParaRPr sz="1600" b="1" i="0" u="none" strike="noStrike" cap="none">
              <a:solidFill>
                <a:schemeClr val="accent5">
                  <a:lumMod val="7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4" name="Google Shape;1304;p95"/>
          <p:cNvSpPr/>
          <p:nvPr/>
        </p:nvSpPr>
        <p:spPr>
          <a:xfrm>
            <a:off x="5952547" y="3319073"/>
            <a:ext cx="451659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 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309" name="Google Shape;1309;p95"/>
          <p:cNvGrpSpPr/>
          <p:nvPr/>
        </p:nvGrpSpPr>
        <p:grpSpPr>
          <a:xfrm>
            <a:off x="5881524" y="4927666"/>
            <a:ext cx="4710293" cy="749080"/>
            <a:chOff x="6461139" y="5301812"/>
            <a:chExt cx="4710293" cy="749080"/>
          </a:xfrm>
        </p:grpSpPr>
        <p:sp>
          <p:nvSpPr>
            <p:cNvPr id="1310" name="Google Shape;1310;p95"/>
            <p:cNvSpPr/>
            <p:nvPr/>
          </p:nvSpPr>
          <p:spPr>
            <a:xfrm>
              <a:off x="8552123" y="5466157"/>
              <a:ext cx="2619309" cy="5847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600" b="0" i="0" u="none" strike="noStrike" cap="none">
                  <a:solidFill>
                    <a:schemeClr val="accent5">
                      <a:lumMod val="75000"/>
                    </a:schemeClr>
                  </a:solidFill>
                  <a:latin typeface="Calibri"/>
                  <a:ea typeface="Calibri"/>
                  <a:cs typeface="Calibri"/>
                  <a:sym typeface="Calibri"/>
                </a:rPr>
                <a:t>x nº de nascidos vivos SINASC</a:t>
              </a:r>
              <a:endParaRPr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1311" name="Google Shape;1311;p95"/>
            <p:cNvSpPr/>
            <p:nvPr/>
          </p:nvSpPr>
          <p:spPr>
            <a:xfrm>
              <a:off x="6461139" y="5301812"/>
              <a:ext cx="3330359" cy="5375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400" b="0" i="0" u="none" strike="noStrike" cap="none">
                  <a:solidFill>
                    <a:schemeClr val="accent5">
                      <a:lumMod val="75000"/>
                    </a:schemeClr>
                  </a:solidFill>
                  <a:latin typeface="Calibri"/>
                  <a:ea typeface="Calibri"/>
                  <a:cs typeface="Calibri"/>
                  <a:sym typeface="Calibri"/>
                </a:rPr>
                <a:t>      Potencial de cadastro</a:t>
              </a:r>
              <a:endParaRPr sz="1400" b="0" i="0" u="none" strike="noStrike" cap="none">
                <a:solidFill>
                  <a:schemeClr val="accent5">
                    <a:lumMod val="75000"/>
                  </a:schemeClr>
                </a:solidFill>
                <a:sym typeface="Arial"/>
              </a:endParaRP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400" b="0" i="0" u="none" strike="noStrike" cap="none">
                  <a:solidFill>
                    <a:schemeClr val="accent5">
                      <a:lumMod val="75000"/>
                    </a:schemeClr>
                  </a:solidFill>
                  <a:latin typeface="Calibri"/>
                  <a:ea typeface="Calibri"/>
                  <a:cs typeface="Calibri"/>
                  <a:sym typeface="Calibri"/>
                </a:rPr>
                <a:t>          População IBGE </a:t>
              </a:r>
              <a:endParaRPr sz="1400" b="0" i="0" u="none" strike="noStrike" cap="none">
                <a:solidFill>
                  <a:schemeClr val="accent5">
                    <a:lumMod val="75000"/>
                  </a:schemeClr>
                </a:solidFill>
                <a:sym typeface="Arial"/>
              </a:endParaRPr>
            </a:p>
          </p:txBody>
        </p:sp>
        <p:sp>
          <p:nvSpPr>
            <p:cNvPr id="1312" name="Google Shape;1312;p95"/>
            <p:cNvSpPr/>
            <p:nvPr/>
          </p:nvSpPr>
          <p:spPr>
            <a:xfrm>
              <a:off x="6529913" y="5307497"/>
              <a:ext cx="2704187" cy="3385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600" b="0" i="0" u="none" strike="noStrike" cap="none">
                  <a:solidFill>
                    <a:schemeClr val="accent5">
                      <a:lumMod val="75000"/>
                    </a:schemeClr>
                  </a:solidFill>
                  <a:latin typeface="Calibri"/>
                  <a:ea typeface="Calibri"/>
                  <a:cs typeface="Calibri"/>
                  <a:sym typeface="Calibri"/>
                </a:rPr>
                <a:t> </a:t>
              </a:r>
              <a:r>
                <a:rPr lang="pt-BR" sz="1200" b="0" i="0" u="none" strike="noStrike" cap="none">
                  <a:solidFill>
                    <a:schemeClr val="accent5">
                      <a:lumMod val="75000"/>
                    </a:schemeClr>
                  </a:solidFill>
                  <a:latin typeface="Calibri"/>
                  <a:ea typeface="Calibri"/>
                  <a:cs typeface="Calibri"/>
                  <a:sym typeface="Calibri"/>
                </a:rPr>
                <a:t>_______________________</a:t>
              </a:r>
              <a:endParaRPr>
                <a:solidFill>
                  <a:schemeClr val="accent5">
                    <a:lumMod val="7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81196821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2" descr="Uma imagem com texto&#10;&#10;Descrição gerada automaticamente">
            <a:extLst>
              <a:ext uri="{FF2B5EF4-FFF2-40B4-BE49-F238E27FC236}">
                <a16:creationId xmlns:a16="http://schemas.microsoft.com/office/drawing/2014/main" id="{6BB1FD1D-0DDD-D15A-64F6-96F3F9043A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3256" y="4246"/>
            <a:ext cx="12258720" cy="6895411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18911" y="2446329"/>
            <a:ext cx="10898400" cy="1754400"/>
          </a:xfrm>
        </p:spPr>
        <p:txBody>
          <a:bodyPr>
            <a:normAutofit fontScale="90000"/>
          </a:bodyPr>
          <a:lstStyle/>
          <a:p>
            <a:r>
              <a:rPr lang="pt-BR" b="0">
                <a:solidFill>
                  <a:schemeClr val="accent5">
                    <a:lumMod val="75000"/>
                  </a:schemeClr>
                </a:solidFill>
              </a:rPr>
              <a:t>Formas de Registro – </a:t>
            </a:r>
            <a:r>
              <a:rPr lang="pt-BR" u="sng">
                <a:solidFill>
                  <a:schemeClr val="accent5">
                    <a:lumMod val="75000"/>
                  </a:schemeClr>
                </a:solidFill>
              </a:rPr>
              <a:t>Denominador</a:t>
            </a:r>
            <a:br>
              <a:rPr lang="pt-BR" u="sng">
                <a:solidFill>
                  <a:schemeClr val="accent5">
                    <a:lumMod val="75000"/>
                  </a:schemeClr>
                </a:solidFill>
              </a:rPr>
            </a:br>
            <a:r>
              <a:rPr lang="pt-BR" b="0">
                <a:solidFill>
                  <a:schemeClr val="accent5">
                    <a:lumMod val="75000"/>
                  </a:schemeClr>
                </a:solidFill>
              </a:rPr>
              <a:t>PEC e-SUS APS / CDS e-SUS APS </a:t>
            </a:r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dirty="0" smtClean="0"/>
              <a:t>121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17145279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8" name="Google Shape;1318;p96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lang="pt-BR" dirty="0"/>
              <a:t>122</a:t>
            </a:fld>
            <a:endParaRPr/>
          </a:p>
        </p:txBody>
      </p:sp>
      <p:sp>
        <p:nvSpPr>
          <p:cNvPr id="1319" name="Google Shape;1319;p96"/>
          <p:cNvSpPr txBox="1"/>
          <p:nvPr/>
        </p:nvSpPr>
        <p:spPr>
          <a:xfrm>
            <a:off x="3521374" y="274449"/>
            <a:ext cx="2743199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 i="0" u="none" strike="noStrike" cap="none">
                <a:solidFill>
                  <a:schemeClr val="accent5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PEC </a:t>
            </a:r>
            <a:r>
              <a:rPr lang="pt-BR" sz="2000" b="0" i="0" u="none" strike="noStrike" cap="none">
                <a:solidFill>
                  <a:schemeClr val="accent5">
                    <a:lumMod val="75000"/>
                  </a:schemeClr>
                </a:solidFill>
                <a:sym typeface="Arial"/>
              </a:rPr>
              <a:t>e-SUS APS</a:t>
            </a:r>
            <a:endParaRPr>
              <a:solidFill>
                <a:schemeClr val="accent5">
                  <a:lumMod val="75000"/>
                </a:schemeClr>
              </a:solidFill>
            </a:endParaRPr>
          </a:p>
        </p:txBody>
      </p:sp>
      <p:grpSp>
        <p:nvGrpSpPr>
          <p:cNvPr id="1321" name="Google Shape;1321;p96"/>
          <p:cNvGrpSpPr/>
          <p:nvPr/>
        </p:nvGrpSpPr>
        <p:grpSpPr>
          <a:xfrm>
            <a:off x="556448" y="1066177"/>
            <a:ext cx="10043661" cy="4979458"/>
            <a:chOff x="45126" y="1489577"/>
            <a:chExt cx="10043661" cy="4172962"/>
          </a:xfrm>
        </p:grpSpPr>
        <p:pic>
          <p:nvPicPr>
            <p:cNvPr id="1322" name="Google Shape;1322;p96" descr="Interface gráfica do usuário, Aplicativo&#10;&#10;Descrição gerada automaticamente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5126" y="1489577"/>
              <a:ext cx="4571797" cy="402420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23" name="Google Shape;1323;p96" descr="Interface gráfica do usuário, Texto, Aplicativo, Email&#10;&#10;Descrição gerada automaticamente"/>
            <p:cNvPicPr preferRelativeResize="0"/>
            <p:nvPr/>
          </p:nvPicPr>
          <p:blipFill rotWithShape="1">
            <a:blip r:embed="rId4">
              <a:alphaModFix/>
            </a:blip>
            <a:srcRect t="2548" b="22547"/>
            <a:stretch/>
          </p:blipFill>
          <p:spPr>
            <a:xfrm>
              <a:off x="4726997" y="1793349"/>
              <a:ext cx="5361790" cy="386919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24" name="Google Shape;1324;p96"/>
            <p:cNvSpPr/>
            <p:nvPr/>
          </p:nvSpPr>
          <p:spPr>
            <a:xfrm>
              <a:off x="2787468" y="4195131"/>
              <a:ext cx="1000698" cy="257060"/>
            </a:xfrm>
            <a:prstGeom prst="leftArrow">
              <a:avLst>
                <a:gd name="adj1" fmla="val 50000"/>
                <a:gd name="adj2" fmla="val 50000"/>
              </a:avLst>
            </a:prstGeom>
            <a:solidFill>
              <a:srgbClr val="FF5050"/>
            </a:solidFill>
            <a:ln w="25400" cap="flat" cmpd="sng">
              <a:solidFill>
                <a:srgbClr val="42719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5" name="Google Shape;1325;p96"/>
            <p:cNvSpPr/>
            <p:nvPr/>
          </p:nvSpPr>
          <p:spPr>
            <a:xfrm>
              <a:off x="7095439" y="3455063"/>
              <a:ext cx="918072" cy="247880"/>
            </a:xfrm>
            <a:prstGeom prst="leftArrow">
              <a:avLst>
                <a:gd name="adj1" fmla="val 50000"/>
                <a:gd name="adj2" fmla="val 50000"/>
              </a:avLst>
            </a:prstGeom>
            <a:solidFill>
              <a:srgbClr val="FF5050"/>
            </a:solidFill>
            <a:ln w="25400" cap="flat" cmpd="sng">
              <a:solidFill>
                <a:srgbClr val="42719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6" name="Google Shape;1326;p96"/>
            <p:cNvSpPr/>
            <p:nvPr/>
          </p:nvSpPr>
          <p:spPr>
            <a:xfrm>
              <a:off x="5019038" y="5091340"/>
              <a:ext cx="3277517" cy="431494"/>
            </a:xfrm>
            <a:prstGeom prst="rect">
              <a:avLst/>
            </a:prstGeom>
            <a:noFill/>
            <a:ln w="254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98808724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8" name="Google Shape;1318;p96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lang="pt-BR" dirty="0"/>
              <a:t>123</a:t>
            </a:fld>
            <a:endParaRPr/>
          </a:p>
        </p:txBody>
      </p:sp>
      <p:sp>
        <p:nvSpPr>
          <p:cNvPr id="1320" name="Google Shape;1320;p96"/>
          <p:cNvSpPr txBox="1"/>
          <p:nvPr/>
        </p:nvSpPr>
        <p:spPr>
          <a:xfrm>
            <a:off x="3542764" y="465125"/>
            <a:ext cx="3913029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 i="0" u="none" strike="noStrike" cap="none">
                <a:solidFill>
                  <a:schemeClr val="accent5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CDS </a:t>
            </a:r>
            <a:r>
              <a:rPr lang="pt-BR" sz="2000" b="0" i="0" u="none" strike="noStrike" cap="none">
                <a:solidFill>
                  <a:schemeClr val="accent5">
                    <a:lumMod val="75000"/>
                  </a:schemeClr>
                </a:solidFill>
                <a:sym typeface="Arial"/>
              </a:rPr>
              <a:t>e-SUS APS (FAI)</a:t>
            </a:r>
            <a:endParaRPr>
              <a:solidFill>
                <a:schemeClr val="accent5">
                  <a:lumMod val="75000"/>
                </a:schemeClr>
              </a:solidFill>
            </a:endParaRPr>
          </a:p>
        </p:txBody>
      </p:sp>
      <p:grpSp>
        <p:nvGrpSpPr>
          <p:cNvPr id="1321" name="Google Shape;1321;p96"/>
          <p:cNvGrpSpPr/>
          <p:nvPr/>
        </p:nvGrpSpPr>
        <p:grpSpPr>
          <a:xfrm>
            <a:off x="1353760" y="928050"/>
            <a:ext cx="9117217" cy="5729885"/>
            <a:chOff x="6056120" y="1439949"/>
            <a:chExt cx="6019087" cy="5044105"/>
          </a:xfrm>
        </p:grpSpPr>
        <p:pic>
          <p:nvPicPr>
            <p:cNvPr id="1327" name="Google Shape;1327;p96" descr="Tabela&#10;&#10;Descrição gerada automaticamente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6056122" y="1439949"/>
              <a:ext cx="6019085" cy="415613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28" name="Google Shape;1328;p96"/>
            <p:cNvSpPr/>
            <p:nvPr/>
          </p:nvSpPr>
          <p:spPr>
            <a:xfrm>
              <a:off x="6093648" y="3705842"/>
              <a:ext cx="2458116" cy="600180"/>
            </a:xfrm>
            <a:prstGeom prst="rect">
              <a:avLst/>
            </a:prstGeom>
            <a:noFill/>
            <a:ln w="254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9" name="Google Shape;1329;p96"/>
            <p:cNvSpPr/>
            <p:nvPr/>
          </p:nvSpPr>
          <p:spPr>
            <a:xfrm>
              <a:off x="6093647" y="1462570"/>
              <a:ext cx="2458116" cy="600180"/>
            </a:xfrm>
            <a:prstGeom prst="rect">
              <a:avLst/>
            </a:prstGeom>
            <a:noFill/>
            <a:ln w="254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0" name="Google Shape;1330;p96"/>
            <p:cNvSpPr/>
            <p:nvPr/>
          </p:nvSpPr>
          <p:spPr>
            <a:xfrm>
              <a:off x="6822854" y="5178384"/>
              <a:ext cx="918072" cy="247880"/>
            </a:xfrm>
            <a:prstGeom prst="leftArrow">
              <a:avLst>
                <a:gd name="adj1" fmla="val 50000"/>
                <a:gd name="adj2" fmla="val 50000"/>
              </a:avLst>
            </a:prstGeom>
            <a:solidFill>
              <a:srgbClr val="FF5050"/>
            </a:solidFill>
            <a:ln w="25400" cap="flat" cmpd="sng">
              <a:solidFill>
                <a:srgbClr val="42719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331" name="Google Shape;1331;p96" descr="Padrão do plano de fundo&#10;&#10;Descrição gerada automaticamente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6056120" y="5779159"/>
              <a:ext cx="3320041" cy="70489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32" name="Google Shape;1332;p96"/>
            <p:cNvSpPr/>
            <p:nvPr/>
          </p:nvSpPr>
          <p:spPr>
            <a:xfrm>
              <a:off x="7093470" y="5983112"/>
              <a:ext cx="918072" cy="247880"/>
            </a:xfrm>
            <a:prstGeom prst="leftArrow">
              <a:avLst>
                <a:gd name="adj1" fmla="val 50000"/>
                <a:gd name="adj2" fmla="val 50000"/>
              </a:avLst>
            </a:prstGeom>
            <a:solidFill>
              <a:srgbClr val="FF5050"/>
            </a:solidFill>
            <a:ln w="25400" cap="flat" cmpd="sng">
              <a:solidFill>
                <a:srgbClr val="42719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39992868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2" descr="Uma imagem com texto&#10;&#10;Descrição gerada automaticamente">
            <a:extLst>
              <a:ext uri="{FF2B5EF4-FFF2-40B4-BE49-F238E27FC236}">
                <a16:creationId xmlns:a16="http://schemas.microsoft.com/office/drawing/2014/main" id="{6511D042-F0F5-B3BD-AB64-332E73BF8F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3256" y="4246"/>
            <a:ext cx="12258720" cy="6895411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18911" y="2446329"/>
            <a:ext cx="10898400" cy="1754400"/>
          </a:xfrm>
        </p:spPr>
        <p:txBody>
          <a:bodyPr>
            <a:normAutofit/>
          </a:bodyPr>
          <a:lstStyle/>
          <a:p>
            <a:r>
              <a:rPr lang="pt-BR" b="0">
                <a:solidFill>
                  <a:schemeClr val="accent5">
                    <a:lumMod val="75000"/>
                  </a:schemeClr>
                </a:solidFill>
              </a:rPr>
              <a:t>Formas de Registro – </a:t>
            </a:r>
            <a:r>
              <a:rPr lang="pt-BR" u="sng">
                <a:solidFill>
                  <a:schemeClr val="accent5">
                    <a:lumMod val="75000"/>
                  </a:schemeClr>
                </a:solidFill>
              </a:rPr>
              <a:t>Numerador</a:t>
            </a:r>
            <a:br>
              <a:rPr lang="pt-BR" u="sng">
                <a:solidFill>
                  <a:schemeClr val="accent5">
                    <a:lumMod val="75000"/>
                  </a:schemeClr>
                </a:solidFill>
              </a:rPr>
            </a:br>
            <a:r>
              <a:rPr lang="pt-BR" b="0">
                <a:solidFill>
                  <a:schemeClr val="accent5">
                    <a:lumMod val="75000"/>
                  </a:schemeClr>
                </a:solidFill>
              </a:rPr>
              <a:t>PEC e-SUS APS / CDS e-SUS APS </a:t>
            </a:r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dirty="0" smtClean="0"/>
              <a:t>124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91244036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8" name="Google Shape;1338;p97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lang="pt-BR" dirty="0"/>
              <a:t>125</a:t>
            </a:fld>
            <a:endParaRPr/>
          </a:p>
        </p:txBody>
      </p:sp>
      <p:sp>
        <p:nvSpPr>
          <p:cNvPr id="1339" name="Google Shape;1339;p97"/>
          <p:cNvSpPr txBox="1"/>
          <p:nvPr/>
        </p:nvSpPr>
        <p:spPr>
          <a:xfrm>
            <a:off x="3844099" y="405877"/>
            <a:ext cx="2743199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 i="0" u="none" strike="noStrike" cap="none">
                <a:solidFill>
                  <a:schemeClr val="accent5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PEC </a:t>
            </a:r>
            <a:r>
              <a:rPr lang="pt-BR" sz="2000" b="0" i="0" u="none" strike="noStrike" cap="none">
                <a:solidFill>
                  <a:schemeClr val="accent5">
                    <a:lumMod val="75000"/>
                  </a:schemeClr>
                </a:solidFill>
                <a:sym typeface="Arial"/>
              </a:rPr>
              <a:t>e-SUS APS</a:t>
            </a:r>
            <a:endParaRPr>
              <a:solidFill>
                <a:schemeClr val="accent5">
                  <a:lumMod val="75000"/>
                </a:schemeClr>
              </a:solidFill>
            </a:endParaRPr>
          </a:p>
        </p:txBody>
      </p:sp>
      <p:grpSp>
        <p:nvGrpSpPr>
          <p:cNvPr id="1341" name="Google Shape;1341;p97"/>
          <p:cNvGrpSpPr/>
          <p:nvPr/>
        </p:nvGrpSpPr>
        <p:grpSpPr>
          <a:xfrm>
            <a:off x="1428883" y="808787"/>
            <a:ext cx="9544907" cy="5460628"/>
            <a:chOff x="336014" y="1741234"/>
            <a:chExt cx="5313803" cy="3525550"/>
          </a:xfrm>
        </p:grpSpPr>
        <p:pic>
          <p:nvPicPr>
            <p:cNvPr id="1347" name="Google Shape;1347;p97" descr="Interface gráfica do usuário, Texto, Aplicativo&#10;&#10;Descrição gerada automaticamente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63557" y="3133577"/>
              <a:ext cx="5286260" cy="213320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48" name="Google Shape;1348;p97" descr="Interface gráfica do usuário, Texto, Aplicativo, Email&#10;&#10;Descrição gerada automaticamente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36014" y="1741234"/>
              <a:ext cx="5313802" cy="127314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49" name="Google Shape;1349;p97"/>
            <p:cNvSpPr/>
            <p:nvPr/>
          </p:nvSpPr>
          <p:spPr>
            <a:xfrm>
              <a:off x="456424" y="3519827"/>
              <a:ext cx="5001176" cy="636902"/>
            </a:xfrm>
            <a:prstGeom prst="rect">
              <a:avLst/>
            </a:prstGeom>
            <a:noFill/>
            <a:ln w="254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63666324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8" name="Google Shape;1338;p97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lang="pt-BR" dirty="0"/>
              <a:t>126</a:t>
            </a:fld>
            <a:endParaRPr/>
          </a:p>
        </p:txBody>
      </p:sp>
      <p:sp>
        <p:nvSpPr>
          <p:cNvPr id="1340" name="Google Shape;1340;p97"/>
          <p:cNvSpPr txBox="1"/>
          <p:nvPr/>
        </p:nvSpPr>
        <p:spPr>
          <a:xfrm>
            <a:off x="3484179" y="214953"/>
            <a:ext cx="3913029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 i="0" u="none" strike="noStrike" cap="none">
                <a:solidFill>
                  <a:schemeClr val="accent5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CDS </a:t>
            </a:r>
            <a:r>
              <a:rPr lang="pt-BR" sz="2000" b="0" i="0" u="none" strike="noStrike" cap="none">
                <a:solidFill>
                  <a:schemeClr val="accent5">
                    <a:lumMod val="75000"/>
                  </a:schemeClr>
                </a:solidFill>
                <a:sym typeface="Arial"/>
              </a:rPr>
              <a:t>e-SUS APS (FAI)</a:t>
            </a:r>
            <a:endParaRPr>
              <a:solidFill>
                <a:schemeClr val="accent5">
                  <a:lumMod val="75000"/>
                </a:schemeClr>
              </a:solidFill>
            </a:endParaRPr>
          </a:p>
        </p:txBody>
      </p:sp>
      <p:grpSp>
        <p:nvGrpSpPr>
          <p:cNvPr id="1341" name="Google Shape;1341;p97"/>
          <p:cNvGrpSpPr/>
          <p:nvPr/>
        </p:nvGrpSpPr>
        <p:grpSpPr>
          <a:xfrm>
            <a:off x="1072986" y="678356"/>
            <a:ext cx="10050568" cy="6037430"/>
            <a:chOff x="5915696" y="1420303"/>
            <a:chExt cx="6019990" cy="5345615"/>
          </a:xfrm>
        </p:grpSpPr>
        <p:pic>
          <p:nvPicPr>
            <p:cNvPr id="1342" name="Google Shape;1342;p97" descr="Tabela&#10;&#10;Descrição gerada automaticamente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5916601" y="2609780"/>
              <a:ext cx="6019085" cy="415613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43" name="Google Shape;1343;p97"/>
            <p:cNvSpPr/>
            <p:nvPr/>
          </p:nvSpPr>
          <p:spPr>
            <a:xfrm>
              <a:off x="5964858" y="2610936"/>
              <a:ext cx="2458116" cy="600180"/>
            </a:xfrm>
            <a:prstGeom prst="rect">
              <a:avLst/>
            </a:prstGeom>
            <a:noFill/>
            <a:ln w="254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4" name="Google Shape;1344;p97"/>
            <p:cNvSpPr/>
            <p:nvPr/>
          </p:nvSpPr>
          <p:spPr>
            <a:xfrm>
              <a:off x="6694065" y="6358947"/>
              <a:ext cx="918072" cy="247880"/>
            </a:xfrm>
            <a:prstGeom prst="leftArrow">
              <a:avLst>
                <a:gd name="adj1" fmla="val 50000"/>
                <a:gd name="adj2" fmla="val 50000"/>
              </a:avLst>
            </a:prstGeom>
            <a:solidFill>
              <a:srgbClr val="FF5050"/>
            </a:solidFill>
            <a:ln w="25400" cap="flat" cmpd="sng">
              <a:solidFill>
                <a:srgbClr val="42719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345" name="Google Shape;1345;p97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5915696" y="1420303"/>
              <a:ext cx="4503312" cy="106598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46" name="Google Shape;1346;p97"/>
            <p:cNvSpPr/>
            <p:nvPr/>
          </p:nvSpPr>
          <p:spPr>
            <a:xfrm>
              <a:off x="8057079" y="2184045"/>
              <a:ext cx="918072" cy="247880"/>
            </a:xfrm>
            <a:prstGeom prst="leftArrow">
              <a:avLst>
                <a:gd name="adj1" fmla="val 50000"/>
                <a:gd name="adj2" fmla="val 50000"/>
              </a:avLst>
            </a:prstGeom>
            <a:solidFill>
              <a:srgbClr val="FF5050"/>
            </a:solidFill>
            <a:ln w="25400" cap="flat" cmpd="sng">
              <a:solidFill>
                <a:srgbClr val="42719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06901726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2" descr="Uma imagem com texto&#10;&#10;Descrição gerada automaticamente">
            <a:extLst>
              <a:ext uri="{FF2B5EF4-FFF2-40B4-BE49-F238E27FC236}">
                <a16:creationId xmlns:a16="http://schemas.microsoft.com/office/drawing/2014/main" id="{2FBC1415-66B8-F150-9C08-405AF58978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3256" y="4246"/>
            <a:ext cx="12258720" cy="6895411"/>
          </a:xfrm>
          <a:prstGeom prst="rect">
            <a:avLst/>
          </a:prstGeom>
        </p:spPr>
      </p:pic>
      <p:sp>
        <p:nvSpPr>
          <p:cNvPr id="3" name="Marcador de Posição do Número do Diapositivo 2">
            <a:extLst>
              <a:ext uri="{FF2B5EF4-FFF2-40B4-BE49-F238E27FC236}">
                <a16:creationId xmlns:a16="http://schemas.microsoft.com/office/drawing/2014/main" id="{4C8049C7-3371-4969-35FB-41B1C5600BD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dirty="0"/>
              <a:t>127</a:t>
            </a:fld>
            <a:endParaRPr lang="pt-BR"/>
          </a:p>
        </p:txBody>
      </p:sp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E0C26071-0B65-4CEC-556A-D7E6112B4FCC}"/>
              </a:ext>
            </a:extLst>
          </p:cNvPr>
          <p:cNvSpPr/>
          <p:nvPr/>
        </p:nvSpPr>
        <p:spPr>
          <a:xfrm>
            <a:off x="440531" y="3048000"/>
            <a:ext cx="11310938" cy="1249780"/>
          </a:xfrm>
          <a:prstGeom prst="roundRect">
            <a:avLst>
              <a:gd name="adj" fmla="val 2891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pt-BR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  <a:sym typeface="Arial"/>
            </a:endParaRPr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6358A1C6-F21C-C35B-4834-A117D15BBA96}"/>
              </a:ext>
            </a:extLst>
          </p:cNvPr>
          <p:cNvSpPr>
            <a:spLocks noGrp="1"/>
          </p:cNvSpPr>
          <p:nvPr/>
        </p:nvSpPr>
        <p:spPr>
          <a:xfrm>
            <a:off x="396179" y="1524558"/>
            <a:ext cx="11289426" cy="2651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0"/>
              <a:buFont typeface="Arial"/>
              <a:buNone/>
              <a:defRPr sz="6000" b="1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pt-PT" b="0">
                <a:solidFill>
                  <a:srgbClr val="1E4E79"/>
                </a:solidFill>
              </a:rPr>
              <a:t>ATENÇÃO À SAÚDE DA MULHER</a:t>
            </a:r>
            <a:endParaRPr lang="pt-PT" b="0"/>
          </a:p>
          <a:p>
            <a:br>
              <a:rPr lang="pt-PT"/>
            </a:br>
            <a:r>
              <a:rPr lang="pt-PT" sz="2400" b="0">
                <a:solidFill>
                  <a:srgbClr val="2E75B6"/>
                </a:solidFill>
                <a:latin typeface="Montserrat ExtraBold"/>
                <a:cs typeface="Arial"/>
                <a:sym typeface="Arial"/>
              </a:rPr>
              <a:t>Proporção de gestantes com realização de exames para </a:t>
            </a:r>
            <a:r>
              <a:rPr lang="pt-PT" sz="2400" b="0" err="1">
                <a:solidFill>
                  <a:srgbClr val="2E75B6"/>
                </a:solidFill>
                <a:latin typeface="Montserrat ExtraBold"/>
                <a:cs typeface="Arial"/>
                <a:sym typeface="Arial"/>
              </a:rPr>
              <a:t>Síﬁlis</a:t>
            </a:r>
            <a:r>
              <a:rPr lang="pt-PT" sz="2400" b="0">
                <a:solidFill>
                  <a:srgbClr val="2E75B6"/>
                </a:solidFill>
                <a:latin typeface="Montserrat ExtraBold"/>
                <a:cs typeface="Arial"/>
                <a:sym typeface="Arial"/>
              </a:rPr>
              <a:t> e HIV</a:t>
            </a:r>
            <a:endParaRPr lang="pt-PT" sz="2400" b="0">
              <a:solidFill>
                <a:srgbClr val="2E75B6"/>
              </a:solidFill>
              <a:latin typeface="Montserrat ExtraBold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02090046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355B18A9-E561-B975-8E91-F83F1D0675E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128</a:t>
            </a:fld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53306C46-0051-A589-11DA-6CFFBD12C3E1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803515" y="254300"/>
            <a:ext cx="9939531" cy="400200"/>
          </a:xfrm>
        </p:spPr>
        <p:txBody>
          <a:bodyPr/>
          <a:lstStyle/>
          <a:p>
            <a:r>
              <a:rPr lang="pt-BR" b="1">
                <a:solidFill>
                  <a:schemeClr val="tx1"/>
                </a:solidFill>
              </a:rPr>
              <a:t> Sífilis na gravidez é um grave problema de saúde pública</a:t>
            </a:r>
          </a:p>
        </p:txBody>
      </p:sp>
      <p:graphicFrame>
        <p:nvGraphicFramePr>
          <p:cNvPr id="284" name="Diagrama 284">
            <a:extLst>
              <a:ext uri="{FF2B5EF4-FFF2-40B4-BE49-F238E27FC236}">
                <a16:creationId xmlns:a16="http://schemas.microsoft.com/office/drawing/2014/main" id="{5171B476-8A27-86F7-DC7D-5A3ADD9886E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18664942"/>
              </p:ext>
            </p:extLst>
          </p:nvPr>
        </p:nvGraphicFramePr>
        <p:xfrm>
          <a:off x="474454" y="1327030"/>
          <a:ext cx="11099318" cy="50090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55" name="Texto Explicativo: Linha 354">
            <a:extLst>
              <a:ext uri="{FF2B5EF4-FFF2-40B4-BE49-F238E27FC236}">
                <a16:creationId xmlns:a16="http://schemas.microsoft.com/office/drawing/2014/main" id="{136163CD-92C0-DF99-6B09-BC90D55028C1}"/>
              </a:ext>
            </a:extLst>
          </p:cNvPr>
          <p:cNvSpPr/>
          <p:nvPr/>
        </p:nvSpPr>
        <p:spPr>
          <a:xfrm>
            <a:off x="8169755" y="4879769"/>
            <a:ext cx="3076753" cy="877018"/>
          </a:xfrm>
          <a:prstGeom prst="borderCallout1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>
                <a:solidFill>
                  <a:schemeClr val="tx1"/>
                </a:solidFill>
                <a:ea typeface="+mn-lt"/>
                <a:cs typeface="+mn-lt"/>
              </a:rPr>
              <a:t>186 óbitos por sífilis congênita</a:t>
            </a:r>
            <a:endParaRPr lang="pt-BR">
              <a:solidFill>
                <a:schemeClr val="tx1"/>
              </a:solidFill>
            </a:endParaRPr>
          </a:p>
        </p:txBody>
      </p:sp>
      <p:sp>
        <p:nvSpPr>
          <p:cNvPr id="388" name="Retângulo 387">
            <a:extLst>
              <a:ext uri="{FF2B5EF4-FFF2-40B4-BE49-F238E27FC236}">
                <a16:creationId xmlns:a16="http://schemas.microsoft.com/office/drawing/2014/main" id="{9FEDB32B-7CF7-50C7-EB8D-7B68C270852C}"/>
              </a:ext>
            </a:extLst>
          </p:cNvPr>
          <p:cNvSpPr/>
          <p:nvPr/>
        </p:nvSpPr>
        <p:spPr>
          <a:xfrm>
            <a:off x="5105400" y="4724400"/>
            <a:ext cx="1905000" cy="7334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>
                <a:solidFill>
                  <a:schemeClr val="tx1"/>
                </a:solidFill>
                <a:latin typeface="Calibri"/>
              </a:rPr>
              <a:t>22.065 casos de sífilis congênita</a:t>
            </a:r>
            <a:r>
              <a:rPr lang="pt-BR" b="1">
                <a:solidFill>
                  <a:schemeClr val="tx1"/>
                </a:solidFill>
                <a:latin typeface="Calibri"/>
                <a:ea typeface="Calibri"/>
                <a:cs typeface="Calibri"/>
              </a:rPr>
              <a:t>​</a:t>
            </a:r>
            <a:endParaRPr lang="pt-BR" b="1">
              <a:solidFill>
                <a:schemeClr val="tx1"/>
              </a:solidFill>
              <a:cs typeface="Arial"/>
            </a:endParaRPr>
          </a:p>
        </p:txBody>
      </p:sp>
      <p:sp>
        <p:nvSpPr>
          <p:cNvPr id="400" name="Retângulo 399">
            <a:extLst>
              <a:ext uri="{FF2B5EF4-FFF2-40B4-BE49-F238E27FC236}">
                <a16:creationId xmlns:a16="http://schemas.microsoft.com/office/drawing/2014/main" id="{34AACE2C-2D44-8D19-C4DF-1DC58D2C1554}"/>
              </a:ext>
            </a:extLst>
          </p:cNvPr>
          <p:cNvSpPr/>
          <p:nvPr/>
        </p:nvSpPr>
        <p:spPr>
          <a:xfrm>
            <a:off x="3981450" y="3305175"/>
            <a:ext cx="4076700" cy="1143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pt-BR">
                <a:latin typeface="Calibri"/>
              </a:rPr>
              <a:t> </a:t>
            </a:r>
            <a:r>
              <a:rPr lang="pt-BR" b="1">
                <a:solidFill>
                  <a:schemeClr val="tx1"/>
                </a:solidFill>
                <a:ea typeface="+mn-lt"/>
                <a:cs typeface="+mn-lt"/>
              </a:rPr>
              <a:t>61.441 casos de sífilis em gestantes</a:t>
            </a:r>
          </a:p>
        </p:txBody>
      </p:sp>
      <p:sp>
        <p:nvSpPr>
          <p:cNvPr id="401" name="Retângulo 400">
            <a:extLst>
              <a:ext uri="{FF2B5EF4-FFF2-40B4-BE49-F238E27FC236}">
                <a16:creationId xmlns:a16="http://schemas.microsoft.com/office/drawing/2014/main" id="{1F6D45C7-02DC-D92A-A1E9-C8EECB01B925}"/>
              </a:ext>
            </a:extLst>
          </p:cNvPr>
          <p:cNvSpPr/>
          <p:nvPr/>
        </p:nvSpPr>
        <p:spPr>
          <a:xfrm>
            <a:off x="2486025" y="1571625"/>
            <a:ext cx="7115175" cy="112395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>
                <a:solidFill>
                  <a:schemeClr val="tx1"/>
                </a:solidFill>
                <a:ea typeface="+mn-lt"/>
                <a:cs typeface="+mn-lt"/>
              </a:rPr>
              <a:t>2020 foram notificados 115.371 casos de sífilis adquirida </a:t>
            </a:r>
          </a:p>
          <a:p>
            <a:pPr algn="ctr"/>
            <a:endParaRPr lang="pt-BR">
              <a:cs typeface="Arial"/>
            </a:endParaRPr>
          </a:p>
        </p:txBody>
      </p:sp>
      <p:pic>
        <p:nvPicPr>
          <p:cNvPr id="16" name="Imagem 16" descr="Desenho animado para crianças&#10;&#10;Descrição gerada automaticamente">
            <a:extLst>
              <a:ext uri="{FF2B5EF4-FFF2-40B4-BE49-F238E27FC236}">
                <a16:creationId xmlns:a16="http://schemas.microsoft.com/office/drawing/2014/main" id="{AB7062D2-0D2A-B108-6CC0-4F8E6C1CC29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6587" y="3640138"/>
            <a:ext cx="1981200" cy="2847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438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Graphic spid="284" grpId="0">
        <p:bldAsOne/>
      </p:bldGraphic>
      <p:bldP spid="355" grpId="0" animBg="1"/>
    </p:bld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2" descr="Uma imagem com texto&#10;&#10;Descrição gerada automaticamente">
            <a:extLst>
              <a:ext uri="{FF2B5EF4-FFF2-40B4-BE49-F238E27FC236}">
                <a16:creationId xmlns:a16="http://schemas.microsoft.com/office/drawing/2014/main" id="{4A59A77B-B33E-BD37-525C-A9AF9F431A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3256" y="4246"/>
            <a:ext cx="12258720" cy="6895411"/>
          </a:xfrm>
          <a:prstGeom prst="rect">
            <a:avLst/>
          </a:prstGeom>
        </p:spPr>
      </p:pic>
      <p:sp>
        <p:nvSpPr>
          <p:cNvPr id="3" name="Título 2">
            <a:extLst>
              <a:ext uri="{FF2B5EF4-FFF2-40B4-BE49-F238E27FC236}">
                <a16:creationId xmlns:a16="http://schemas.microsoft.com/office/drawing/2014/main" id="{89511A95-D2B0-AA49-FCC0-65CDEE247C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0611" y="524630"/>
            <a:ext cx="10898400" cy="1754400"/>
          </a:xfrm>
        </p:spPr>
        <p:txBody>
          <a:bodyPr/>
          <a:lstStyle/>
          <a:p>
            <a:r>
              <a:rPr lang="pt-BR" b="0"/>
              <a:t>Incidência</a:t>
            </a: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2376DD2D-0B53-F191-8A13-57A2BD1D96C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129</a:t>
            </a:fld>
            <a:endParaRPr lang="pt-BR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869A8BD7-B8DE-6FF4-B712-089B33174CC4}"/>
              </a:ext>
            </a:extLst>
          </p:cNvPr>
          <p:cNvSpPr txBox="1"/>
          <p:nvPr/>
        </p:nvSpPr>
        <p:spPr>
          <a:xfrm>
            <a:off x="462987" y="2539042"/>
            <a:ext cx="11543872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4000" err="1">
                <a:latin typeface="Calibri"/>
                <a:cs typeface="Calibri"/>
              </a:rPr>
              <a:t>Em</a:t>
            </a:r>
            <a:r>
              <a:rPr lang="en-US" sz="4000">
                <a:latin typeface="Calibri"/>
                <a:cs typeface="Calibri"/>
              </a:rPr>
              <a:t> 2009, a taxa era de 2,1 </a:t>
            </a:r>
            <a:r>
              <a:rPr lang="en-US" sz="4000" err="1">
                <a:latin typeface="Calibri"/>
                <a:cs typeface="Calibri"/>
              </a:rPr>
              <a:t>casos</a:t>
            </a:r>
            <a:r>
              <a:rPr lang="en-US" sz="4000">
                <a:latin typeface="Calibri"/>
                <a:cs typeface="Calibri"/>
              </a:rPr>
              <a:t>/1.000 </a:t>
            </a:r>
            <a:r>
              <a:rPr lang="en-US" sz="4000" err="1">
                <a:latin typeface="Calibri"/>
                <a:cs typeface="Calibri"/>
              </a:rPr>
              <a:t>nascidos</a:t>
            </a:r>
            <a:r>
              <a:rPr lang="en-US" sz="4000">
                <a:latin typeface="Calibri"/>
                <a:cs typeface="Calibri"/>
              </a:rPr>
              <a:t> </a:t>
            </a:r>
            <a:r>
              <a:rPr lang="en-US" sz="4000" err="1">
                <a:latin typeface="Calibri"/>
                <a:cs typeface="Calibri"/>
              </a:rPr>
              <a:t>vivos</a:t>
            </a:r>
            <a:r>
              <a:rPr lang="en-US" sz="4000">
                <a:latin typeface="Calibri"/>
                <a:cs typeface="Calibri"/>
              </a:rPr>
              <a:t> </a:t>
            </a:r>
            <a:endParaRPr lang="en-US" sz="4000"/>
          </a:p>
          <a:p>
            <a:r>
              <a:rPr lang="en-US" sz="4000">
                <a:latin typeface="Calibri"/>
                <a:cs typeface="Calibri"/>
              </a:rPr>
              <a:t> 2018 </a:t>
            </a:r>
            <a:r>
              <a:rPr lang="en-US" sz="4000" err="1">
                <a:latin typeface="Calibri"/>
                <a:cs typeface="Calibri"/>
              </a:rPr>
              <a:t>chegou</a:t>
            </a:r>
            <a:r>
              <a:rPr lang="en-US" sz="4000">
                <a:latin typeface="Calibri"/>
                <a:cs typeface="Calibri"/>
              </a:rPr>
              <a:t> a 9,0 </a:t>
            </a:r>
            <a:r>
              <a:rPr lang="en-US" sz="4000" err="1">
                <a:latin typeface="Calibri"/>
                <a:cs typeface="Calibri"/>
              </a:rPr>
              <a:t>casos</a:t>
            </a:r>
            <a:r>
              <a:rPr lang="en-US" sz="4000">
                <a:latin typeface="Calibri"/>
                <a:cs typeface="Calibri"/>
              </a:rPr>
              <a:t>/1.000 </a:t>
            </a:r>
            <a:r>
              <a:rPr lang="en-US" sz="4000" err="1">
                <a:latin typeface="Calibri"/>
                <a:cs typeface="Calibri"/>
              </a:rPr>
              <a:t>nascidos</a:t>
            </a:r>
            <a:r>
              <a:rPr lang="en-US" sz="4000">
                <a:latin typeface="Calibri"/>
                <a:cs typeface="Calibri"/>
              </a:rPr>
              <a:t> vivo</a:t>
            </a:r>
            <a:endParaRPr lang="en-US" sz="4000"/>
          </a:p>
        </p:txBody>
      </p:sp>
    </p:spTree>
    <p:extLst>
      <p:ext uri="{BB962C8B-B14F-4D97-AF65-F5344CB8AC3E}">
        <p14:creationId xmlns:p14="http://schemas.microsoft.com/office/powerpoint/2010/main" val="1806759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2" descr="Uma imagem com texto&#10;&#10;Descrição gerada automaticamente">
            <a:extLst>
              <a:ext uri="{FF2B5EF4-FFF2-40B4-BE49-F238E27FC236}">
                <a16:creationId xmlns:a16="http://schemas.microsoft.com/office/drawing/2014/main" id="{7E3F6487-E03E-4979-9695-23E8F6353D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3256" y="4246"/>
            <a:ext cx="12258720" cy="6895411"/>
          </a:xfrm>
          <a:prstGeom prst="rect">
            <a:avLst/>
          </a:prstGeom>
        </p:spPr>
      </p:pic>
      <p:sp>
        <p:nvSpPr>
          <p:cNvPr id="365" name="Google Shape;365;g119620d960c_11_344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lang="pt-BR"/>
              <a:t>13</a:t>
            </a:fld>
            <a:endParaRPr/>
          </a:p>
        </p:txBody>
      </p:sp>
      <p:sp>
        <p:nvSpPr>
          <p:cNvPr id="366" name="Google Shape;366;g119620d960c_11_344"/>
          <p:cNvSpPr txBox="1">
            <a:spLocks noGrp="1"/>
          </p:cNvSpPr>
          <p:nvPr>
            <p:ph type="body" idx="1"/>
          </p:nvPr>
        </p:nvSpPr>
        <p:spPr>
          <a:xfrm>
            <a:off x="-13393" y="54123"/>
            <a:ext cx="11651212" cy="116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Arial"/>
              <a:buNone/>
            </a:pPr>
            <a:r>
              <a:rPr lang="pt-BR" sz="2800">
                <a:solidFill>
                  <a:schemeClr val="accent5">
                    <a:lumMod val="75000"/>
                  </a:schemeClr>
                </a:solidFill>
              </a:rPr>
              <a:t>Como saber/ver quem são as pessoas </a:t>
            </a:r>
            <a:r>
              <a:rPr lang="pt-BR" sz="2800" i="1" u="sng">
                <a:solidFill>
                  <a:schemeClr val="accent5">
                    <a:lumMod val="75000"/>
                  </a:schemeClr>
                </a:solidFill>
              </a:rPr>
              <a:t>com ou sem </a:t>
            </a:r>
            <a:r>
              <a:rPr lang="pt-BR" sz="2800">
                <a:solidFill>
                  <a:schemeClr val="accent5">
                    <a:lumMod val="75000"/>
                  </a:schemeClr>
                </a:solidFill>
              </a:rPr>
              <a:t>critério de vulnerabilidade que tenho cadastradas?</a:t>
            </a:r>
            <a:endParaRPr sz="28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67" name="Google Shape;367;g119620d960c_11_344"/>
          <p:cNvSpPr txBox="1"/>
          <p:nvPr/>
        </p:nvSpPr>
        <p:spPr>
          <a:xfrm>
            <a:off x="6697372" y="2319127"/>
            <a:ext cx="5129569" cy="7389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pt-BR" sz="1400" b="0" i="0" u="none" strike="noStrike" cap="none">
                <a:solidFill>
                  <a:schemeClr val="accent5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2) Ao clicar em cada UBS/INE, aparecerá relatório nominal, com nome, CPF, CNS, DN e ponderação (socioeconômico e/ou demográfico)</a:t>
            </a:r>
            <a:endParaRPr sz="1400" b="0" i="0" u="none" strike="noStrike" cap="none">
              <a:solidFill>
                <a:schemeClr val="accent5">
                  <a:lumMod val="7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8" name="Google Shape;368;g119620d960c_11_344"/>
          <p:cNvSpPr/>
          <p:nvPr/>
        </p:nvSpPr>
        <p:spPr>
          <a:xfrm rot="5400000">
            <a:off x="6823018" y="1634799"/>
            <a:ext cx="294949" cy="546241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5"/>
          </a:solidFill>
          <a:ln w="254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9" name="Google Shape;369;g119620d960c_11_344"/>
          <p:cNvSpPr/>
          <p:nvPr/>
        </p:nvSpPr>
        <p:spPr>
          <a:xfrm rot="21357171">
            <a:off x="8951961" y="3147266"/>
            <a:ext cx="295089" cy="438471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5"/>
          </a:solidFill>
          <a:ln w="254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73" name="Google Shape;373;g119620d960c_11_344"/>
          <p:cNvGrpSpPr/>
          <p:nvPr/>
        </p:nvGrpSpPr>
        <p:grpSpPr>
          <a:xfrm>
            <a:off x="249768" y="1434644"/>
            <a:ext cx="6400685" cy="2959293"/>
            <a:chOff x="97655" y="1241019"/>
            <a:chExt cx="5930285" cy="2606191"/>
          </a:xfrm>
        </p:grpSpPr>
        <p:grpSp>
          <p:nvGrpSpPr>
            <p:cNvPr id="374" name="Google Shape;374;g119620d960c_11_344"/>
            <p:cNvGrpSpPr/>
            <p:nvPr/>
          </p:nvGrpSpPr>
          <p:grpSpPr>
            <a:xfrm>
              <a:off x="97655" y="1241019"/>
              <a:ext cx="5930285" cy="2606191"/>
              <a:chOff x="97655" y="1241019"/>
              <a:chExt cx="5930285" cy="2606191"/>
            </a:xfrm>
          </p:grpSpPr>
          <p:pic>
            <p:nvPicPr>
              <p:cNvPr id="375" name="Google Shape;375;g119620d960c_11_344"/>
              <p:cNvPicPr preferRelativeResize="0"/>
              <p:nvPr/>
            </p:nvPicPr>
            <p:blipFill rotWithShape="1">
              <a:blip r:embed="rId4">
                <a:alphaModFix/>
              </a:blip>
              <a:srcRect t="12430" r="754" b="10026"/>
              <a:stretch/>
            </p:blipFill>
            <p:spPr>
              <a:xfrm>
                <a:off x="97655" y="1241019"/>
                <a:ext cx="5930285" cy="2606191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376" name="Google Shape;376;g119620d960c_11_344"/>
              <p:cNvSpPr/>
              <p:nvPr/>
            </p:nvSpPr>
            <p:spPr>
              <a:xfrm>
                <a:off x="665825" y="1924705"/>
                <a:ext cx="470400" cy="53400"/>
              </a:xfrm>
              <a:prstGeom prst="rect">
                <a:avLst/>
              </a:prstGeom>
              <a:solidFill>
                <a:schemeClr val="accent1"/>
              </a:solidFill>
              <a:ln w="25400" cap="flat" cmpd="sng">
                <a:solidFill>
                  <a:srgbClr val="42719B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7" name="Google Shape;377;g119620d960c_11_344"/>
              <p:cNvSpPr/>
              <p:nvPr/>
            </p:nvSpPr>
            <p:spPr>
              <a:xfrm>
                <a:off x="430566" y="2635024"/>
                <a:ext cx="2179500" cy="870000"/>
              </a:xfrm>
              <a:prstGeom prst="rect">
                <a:avLst/>
              </a:prstGeom>
              <a:solidFill>
                <a:schemeClr val="accent1"/>
              </a:solidFill>
              <a:ln w="25400" cap="flat" cmpd="sng">
                <a:solidFill>
                  <a:srgbClr val="42719B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78" name="Google Shape;378;g119620d960c_11_344"/>
            <p:cNvSpPr/>
            <p:nvPr/>
          </p:nvSpPr>
          <p:spPr>
            <a:xfrm>
              <a:off x="543017" y="1854342"/>
              <a:ext cx="470400" cy="53400"/>
            </a:xfrm>
            <a:prstGeom prst="rect">
              <a:avLst/>
            </a:prstGeom>
            <a:solidFill>
              <a:schemeClr val="accent1"/>
            </a:solidFill>
            <a:ln w="25400" cap="flat" cmpd="sng">
              <a:solidFill>
                <a:srgbClr val="42719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" name="Google Shape;379;g119620d960c_11_344"/>
            <p:cNvSpPr/>
            <p:nvPr/>
          </p:nvSpPr>
          <p:spPr>
            <a:xfrm>
              <a:off x="1208843" y="2004605"/>
              <a:ext cx="470400" cy="53400"/>
            </a:xfrm>
            <a:prstGeom prst="rect">
              <a:avLst/>
            </a:prstGeom>
            <a:solidFill>
              <a:schemeClr val="accent1"/>
            </a:solidFill>
            <a:ln w="25400" cap="flat" cmpd="sng">
              <a:solidFill>
                <a:srgbClr val="42719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80" name="Google Shape;380;g119620d960c_11_344"/>
          <p:cNvSpPr/>
          <p:nvPr/>
        </p:nvSpPr>
        <p:spPr>
          <a:xfrm>
            <a:off x="5113537" y="3240960"/>
            <a:ext cx="470400" cy="71100"/>
          </a:xfrm>
          <a:prstGeom prst="rect">
            <a:avLst/>
          </a:prstGeom>
          <a:solidFill>
            <a:schemeClr val="accent1"/>
          </a:solidFill>
          <a:ln w="25400" cap="flat" cmpd="sng">
            <a:solidFill>
              <a:srgbClr val="42719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" name="Agrupar 2">
            <a:extLst>
              <a:ext uri="{FF2B5EF4-FFF2-40B4-BE49-F238E27FC236}">
                <a16:creationId xmlns:a16="http://schemas.microsoft.com/office/drawing/2014/main" id="{74DC828F-5906-4E03-84B0-F0F59DF5CD03}"/>
              </a:ext>
            </a:extLst>
          </p:cNvPr>
          <p:cNvGrpSpPr/>
          <p:nvPr/>
        </p:nvGrpSpPr>
        <p:grpSpPr>
          <a:xfrm>
            <a:off x="4968215" y="3635904"/>
            <a:ext cx="6549096" cy="2987068"/>
            <a:chOff x="4968215" y="3635904"/>
            <a:chExt cx="6549096" cy="2987068"/>
          </a:xfrm>
        </p:grpSpPr>
        <p:grpSp>
          <p:nvGrpSpPr>
            <p:cNvPr id="370" name="Google Shape;370;g119620d960c_11_344"/>
            <p:cNvGrpSpPr/>
            <p:nvPr/>
          </p:nvGrpSpPr>
          <p:grpSpPr>
            <a:xfrm>
              <a:off x="4968215" y="3635904"/>
              <a:ext cx="6549096" cy="2987068"/>
              <a:chOff x="5545251" y="3600023"/>
              <a:chExt cx="6549096" cy="2987068"/>
            </a:xfrm>
          </p:grpSpPr>
          <p:pic>
            <p:nvPicPr>
              <p:cNvPr id="371" name="Google Shape;371;g119620d960c_11_344"/>
              <p:cNvPicPr preferRelativeResize="0"/>
              <p:nvPr/>
            </p:nvPicPr>
            <p:blipFill rotWithShape="1">
              <a:blip r:embed="rId5">
                <a:alphaModFix/>
              </a:blip>
              <a:srcRect t="14888" r="1332" b="5111"/>
              <a:stretch/>
            </p:blipFill>
            <p:spPr>
              <a:xfrm>
                <a:off x="5545251" y="3600023"/>
                <a:ext cx="6549096" cy="2986967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372" name="Google Shape;372;g119620d960c_11_344"/>
              <p:cNvSpPr/>
              <p:nvPr/>
            </p:nvSpPr>
            <p:spPr>
              <a:xfrm>
                <a:off x="5894773" y="5291091"/>
                <a:ext cx="3027300" cy="1296000"/>
              </a:xfrm>
              <a:prstGeom prst="rect">
                <a:avLst/>
              </a:prstGeom>
              <a:solidFill>
                <a:schemeClr val="accent1"/>
              </a:solidFill>
              <a:ln w="25400" cap="flat" cmpd="sng">
                <a:solidFill>
                  <a:srgbClr val="42719B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" name="Retângulo 1">
              <a:extLst>
                <a:ext uri="{FF2B5EF4-FFF2-40B4-BE49-F238E27FC236}">
                  <a16:creationId xmlns:a16="http://schemas.microsoft.com/office/drawing/2014/main" id="{7690A33C-8BB1-4FA9-BC19-D8FF34CA91D5}"/>
                </a:ext>
              </a:extLst>
            </p:cNvPr>
            <p:cNvSpPr/>
            <p:nvPr/>
          </p:nvSpPr>
          <p:spPr>
            <a:xfrm>
              <a:off x="10616650" y="4121114"/>
              <a:ext cx="888756" cy="20439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2" descr="Uma imagem com texto&#10;&#10;Descrição gerada automaticamente">
            <a:extLst>
              <a:ext uri="{FF2B5EF4-FFF2-40B4-BE49-F238E27FC236}">
                <a16:creationId xmlns:a16="http://schemas.microsoft.com/office/drawing/2014/main" id="{12A837FA-FA6C-E02F-7A7C-42470EEC79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3256" y="4246"/>
            <a:ext cx="12258720" cy="6895411"/>
          </a:xfrm>
          <a:prstGeom prst="rect">
            <a:avLst/>
          </a:prstGeom>
        </p:spPr>
      </p:pic>
      <p:sp>
        <p:nvSpPr>
          <p:cNvPr id="3" name="Marcador de Posição do Número do Diapositivo 2">
            <a:extLst>
              <a:ext uri="{FF2B5EF4-FFF2-40B4-BE49-F238E27FC236}">
                <a16:creationId xmlns:a16="http://schemas.microsoft.com/office/drawing/2014/main" id="{24AC6745-D7F9-D68A-A7B6-CE6706A581F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130</a:t>
            </a:fld>
            <a:endParaRPr lang="pt-BR"/>
          </a:p>
        </p:txBody>
      </p:sp>
      <p:pic>
        <p:nvPicPr>
          <p:cNvPr id="4" name="Imagem 4">
            <a:extLst>
              <a:ext uri="{FF2B5EF4-FFF2-40B4-BE49-F238E27FC236}">
                <a16:creationId xmlns:a16="http://schemas.microsoft.com/office/drawing/2014/main" id="{EE51B16F-1CCB-9B83-9F07-6E777DA76D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4587" y="449761"/>
            <a:ext cx="4826793" cy="969757"/>
          </a:xfrm>
          <a:prstGeom prst="rect">
            <a:avLst/>
          </a:prstGeom>
        </p:spPr>
      </p:pic>
      <p:pic>
        <p:nvPicPr>
          <p:cNvPr id="6" name="Imagem 6">
            <a:extLst>
              <a:ext uri="{FF2B5EF4-FFF2-40B4-BE49-F238E27FC236}">
                <a16:creationId xmlns:a16="http://schemas.microsoft.com/office/drawing/2014/main" id="{D151C4B6-9712-3B6D-7377-B66F1E0CF8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0120" y="1560301"/>
            <a:ext cx="10136979" cy="4666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693857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2" descr="Uma imagem com texto&#10;&#10;Descrição gerada automaticamente">
            <a:extLst>
              <a:ext uri="{FF2B5EF4-FFF2-40B4-BE49-F238E27FC236}">
                <a16:creationId xmlns:a16="http://schemas.microsoft.com/office/drawing/2014/main" id="{CA2F4135-014B-232A-C4DF-65E1ACFECF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3256" y="4246"/>
            <a:ext cx="12258720" cy="6895411"/>
          </a:xfrm>
          <a:prstGeom prst="rect">
            <a:avLst/>
          </a:prstGeom>
        </p:spPr>
      </p:pic>
      <p:sp>
        <p:nvSpPr>
          <p:cNvPr id="3" name="Marcador de Posição do Número do Diapositivo 2">
            <a:extLst>
              <a:ext uri="{FF2B5EF4-FFF2-40B4-BE49-F238E27FC236}">
                <a16:creationId xmlns:a16="http://schemas.microsoft.com/office/drawing/2014/main" id="{24AC6745-D7F9-D68A-A7B6-CE6706A581F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dirty="0"/>
              <a:t>131</a:t>
            </a:fld>
            <a:endParaRPr lang="pt-BR"/>
          </a:p>
        </p:txBody>
      </p:sp>
      <p:pic>
        <p:nvPicPr>
          <p:cNvPr id="4" name="Imagem 4">
            <a:extLst>
              <a:ext uri="{FF2B5EF4-FFF2-40B4-BE49-F238E27FC236}">
                <a16:creationId xmlns:a16="http://schemas.microsoft.com/office/drawing/2014/main" id="{EE51B16F-1CCB-9B83-9F07-6E777DA76D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14587" y="449761"/>
            <a:ext cx="4826793" cy="969757"/>
          </a:xfrm>
          <a:prstGeom prst="rect">
            <a:avLst/>
          </a:prstGeom>
        </p:spPr>
      </p:pic>
      <p:pic>
        <p:nvPicPr>
          <p:cNvPr id="5" name="Imagem 6">
            <a:extLst>
              <a:ext uri="{FF2B5EF4-FFF2-40B4-BE49-F238E27FC236}">
                <a16:creationId xmlns:a16="http://schemas.microsoft.com/office/drawing/2014/main" id="{A91B8391-CA6D-8BE6-11E5-A336443C15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337" y="1503345"/>
            <a:ext cx="11518105" cy="4601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947982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Número de Slide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132</a:t>
            </a:fld>
            <a:endParaRPr lang="pt-BR"/>
          </a:p>
        </p:txBody>
      </p:sp>
      <p:sp>
        <p:nvSpPr>
          <p:cNvPr id="6" name="Retângulo 5"/>
          <p:cNvSpPr/>
          <p:nvPr/>
        </p:nvSpPr>
        <p:spPr>
          <a:xfrm>
            <a:off x="1155700" y="218230"/>
            <a:ext cx="101727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800"/>
              <a:t>Taxa de detecção de sífilis adquirida (por 100.000 habitantes), taxa de detecção de sífilis em gestantes e taxa de incidência de sífilis congênita (por 1.000 nascidos vivos), segundo ano de diagnóstico. Brasil, 2010 a 2020</a:t>
            </a:r>
          </a:p>
        </p:txBody>
      </p:sp>
      <p:pic>
        <p:nvPicPr>
          <p:cNvPr id="2" name="Imagem 3">
            <a:extLst>
              <a:ext uri="{FF2B5EF4-FFF2-40B4-BE49-F238E27FC236}">
                <a16:creationId xmlns:a16="http://schemas.microsoft.com/office/drawing/2014/main" id="{84160066-C936-6448-A50F-CA4F9D1D72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0120" y="1280541"/>
            <a:ext cx="10375104" cy="5392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233897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Número de Slide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133</a:t>
            </a:fld>
            <a:endParaRPr lang="pt-BR"/>
          </a:p>
        </p:txBody>
      </p:sp>
      <p:sp>
        <p:nvSpPr>
          <p:cNvPr id="6" name="CaixaDeTexto 5"/>
          <p:cNvSpPr txBox="1"/>
          <p:nvPr/>
        </p:nvSpPr>
        <p:spPr>
          <a:xfrm>
            <a:off x="1504950" y="406400"/>
            <a:ext cx="8966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/>
              <a:t>Taxa de detecção de sífilis em gestantes e taxa de incidência de sífilis congênita por 1.000 nascidos vivos, segundo região. Brasil, 2020</a:t>
            </a:r>
          </a:p>
        </p:txBody>
      </p:sp>
      <p:pic>
        <p:nvPicPr>
          <p:cNvPr id="8" name="Imagem 8">
            <a:extLst>
              <a:ext uri="{FF2B5EF4-FFF2-40B4-BE49-F238E27FC236}">
                <a16:creationId xmlns:a16="http://schemas.microsoft.com/office/drawing/2014/main" id="{ED7098CD-E253-85B7-D29B-3161AEC79C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6900" y="1605015"/>
            <a:ext cx="8470105" cy="4802874"/>
          </a:xfrm>
          <a:prstGeom prst="rect">
            <a:avLst/>
          </a:prstGeom>
        </p:spPr>
      </p:pic>
      <p:sp>
        <p:nvSpPr>
          <p:cNvPr id="2" name="Seta: para Baixo 1">
            <a:extLst>
              <a:ext uri="{FF2B5EF4-FFF2-40B4-BE49-F238E27FC236}">
                <a16:creationId xmlns:a16="http://schemas.microsoft.com/office/drawing/2014/main" id="{93D0E675-ABDC-1162-15F3-7AA43D80D7F6}"/>
              </a:ext>
            </a:extLst>
          </p:cNvPr>
          <p:cNvSpPr/>
          <p:nvPr/>
        </p:nvSpPr>
        <p:spPr>
          <a:xfrm>
            <a:off x="9162188" y="1950991"/>
            <a:ext cx="293687" cy="47625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08122052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Número de Slide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134</a:t>
            </a:fld>
            <a:endParaRPr lang="pt-BR"/>
          </a:p>
        </p:txBody>
      </p:sp>
      <p:sp>
        <p:nvSpPr>
          <p:cNvPr id="6" name="Retângulo 5"/>
          <p:cNvSpPr/>
          <p:nvPr/>
        </p:nvSpPr>
        <p:spPr>
          <a:xfrm>
            <a:off x="977900" y="316468"/>
            <a:ext cx="9677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000"/>
              <a:t>Taxa de detecção de sífilis em gestantes e taxa de incidência de sífilis congênita por 1.000 nascidos vivos, segundo Unidade da Federação. Brasil, 2020</a:t>
            </a:r>
          </a:p>
        </p:txBody>
      </p:sp>
      <p:pic>
        <p:nvPicPr>
          <p:cNvPr id="9" name="Imagem 9">
            <a:extLst>
              <a:ext uri="{FF2B5EF4-FFF2-40B4-BE49-F238E27FC236}">
                <a16:creationId xmlns:a16="http://schemas.microsoft.com/office/drawing/2014/main" id="{DE3B3CDE-6F4D-5FE6-D5D9-FD0CEFDA76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277" y="1069731"/>
            <a:ext cx="10803728" cy="5313849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0" name="Tinta 9">
                <a:extLst>
                  <a:ext uri="{FF2B5EF4-FFF2-40B4-BE49-F238E27FC236}">
                    <a16:creationId xmlns:a16="http://schemas.microsoft.com/office/drawing/2014/main" id="{D68F3F49-762D-1A17-3699-61A0B06E8695}"/>
                  </a:ext>
                </a:extLst>
              </p14:cNvPr>
              <p14:cNvContentPartPr/>
              <p14:nvPr/>
            </p14:nvContentPartPr>
            <p14:xfrm>
              <a:off x="9108281" y="5429250"/>
              <a:ext cx="9524" cy="9524"/>
            </p14:xfrm>
          </p:contentPart>
        </mc:Choice>
        <mc:Fallback xmlns="">
          <p:pic>
            <p:nvPicPr>
              <p:cNvPr id="10" name="Tinta 9">
                <a:extLst>
                  <a:ext uri="{FF2B5EF4-FFF2-40B4-BE49-F238E27FC236}">
                    <a16:creationId xmlns:a16="http://schemas.microsoft.com/office/drawing/2014/main" id="{D68F3F49-762D-1A17-3699-61A0B06E8695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632081" y="4953050"/>
                <a:ext cx="952400" cy="952400"/>
              </a:xfrm>
              <a:prstGeom prst="rect">
                <a:avLst/>
              </a:prstGeom>
            </p:spPr>
          </p:pic>
        </mc:Fallback>
      </mc:AlternateContent>
      <p:sp>
        <p:nvSpPr>
          <p:cNvPr id="2" name="Seta: para Baixo 1">
            <a:extLst>
              <a:ext uri="{FF2B5EF4-FFF2-40B4-BE49-F238E27FC236}">
                <a16:creationId xmlns:a16="http://schemas.microsoft.com/office/drawing/2014/main" id="{F1DA2E4C-CF58-0509-A220-955207E56182}"/>
              </a:ext>
            </a:extLst>
          </p:cNvPr>
          <p:cNvSpPr/>
          <p:nvPr/>
        </p:nvSpPr>
        <p:spPr>
          <a:xfrm>
            <a:off x="4804551" y="3467991"/>
            <a:ext cx="340142" cy="55029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05515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 animBg="1"/>
    </p:bld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Número de Slide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135</a:t>
            </a:fld>
            <a:endParaRPr lang="pt-BR"/>
          </a:p>
        </p:txBody>
      </p:sp>
      <p:graphicFrame>
        <p:nvGraphicFramePr>
          <p:cNvPr id="4" name="Tabe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00798010"/>
              </p:ext>
            </p:extLst>
          </p:nvPr>
        </p:nvGraphicFramePr>
        <p:xfrm>
          <a:off x="673099" y="112740"/>
          <a:ext cx="10528300" cy="6705286"/>
        </p:xfrm>
        <a:graphic>
          <a:graphicData uri="http://schemas.openxmlformats.org/drawingml/2006/table">
            <a:tbl>
              <a:tblPr/>
              <a:tblGrid>
                <a:gridCol w="857267">
                  <a:extLst>
                    <a:ext uri="{9D8B030D-6E8A-4147-A177-3AD203B41FA5}">
                      <a16:colId xmlns:a16="http://schemas.microsoft.com/office/drawing/2014/main" val="1651826391"/>
                    </a:ext>
                  </a:extLst>
                </a:gridCol>
                <a:gridCol w="2169953">
                  <a:extLst>
                    <a:ext uri="{9D8B030D-6E8A-4147-A177-3AD203B41FA5}">
                      <a16:colId xmlns:a16="http://schemas.microsoft.com/office/drawing/2014/main" val="4225345663"/>
                    </a:ext>
                  </a:extLst>
                </a:gridCol>
                <a:gridCol w="1071581">
                  <a:extLst>
                    <a:ext uri="{9D8B030D-6E8A-4147-A177-3AD203B41FA5}">
                      <a16:colId xmlns:a16="http://schemas.microsoft.com/office/drawing/2014/main" val="2438412368"/>
                    </a:ext>
                  </a:extLst>
                </a:gridCol>
                <a:gridCol w="1245716">
                  <a:extLst>
                    <a:ext uri="{9D8B030D-6E8A-4147-A177-3AD203B41FA5}">
                      <a16:colId xmlns:a16="http://schemas.microsoft.com/office/drawing/2014/main" val="304620631"/>
                    </a:ext>
                  </a:extLst>
                </a:gridCol>
                <a:gridCol w="1245716">
                  <a:extLst>
                    <a:ext uri="{9D8B030D-6E8A-4147-A177-3AD203B41FA5}">
                      <a16:colId xmlns:a16="http://schemas.microsoft.com/office/drawing/2014/main" val="3129014248"/>
                    </a:ext>
                  </a:extLst>
                </a:gridCol>
                <a:gridCol w="1312689">
                  <a:extLst>
                    <a:ext uri="{9D8B030D-6E8A-4147-A177-3AD203B41FA5}">
                      <a16:colId xmlns:a16="http://schemas.microsoft.com/office/drawing/2014/main" val="131182963"/>
                    </a:ext>
                  </a:extLst>
                </a:gridCol>
                <a:gridCol w="1312689">
                  <a:extLst>
                    <a:ext uri="{9D8B030D-6E8A-4147-A177-3AD203B41FA5}">
                      <a16:colId xmlns:a16="http://schemas.microsoft.com/office/drawing/2014/main" val="1339063558"/>
                    </a:ext>
                  </a:extLst>
                </a:gridCol>
                <a:gridCol w="1312689">
                  <a:extLst>
                    <a:ext uri="{9D8B030D-6E8A-4147-A177-3AD203B41FA5}">
                      <a16:colId xmlns:a16="http://schemas.microsoft.com/office/drawing/2014/main" val="2898739357"/>
                    </a:ext>
                  </a:extLst>
                </a:gridCol>
              </a:tblGrid>
              <a:tr h="196989">
                <a:tc gridSpan="8">
                  <a:txBody>
                    <a:bodyPr/>
                    <a:lstStyle/>
                    <a:p>
                      <a:pPr algn="ctr" fontAlgn="b"/>
                      <a:r>
                        <a:rPr lang="pt-BR" sz="2400" b="1" i="0" u="none" strike="noStrike"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latin typeface="Arial"/>
                        </a:rPr>
                        <a:t>Indicador: Proporção de gestantes com realização de exames para sífilis e HIV</a:t>
                      </a:r>
                    </a:p>
                  </a:txBody>
                  <a:tcPr marL="7715" marR="7715" marT="77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447060"/>
                  </a:ext>
                </a:extLst>
              </a:tr>
              <a:tr h="188428">
                <a:tc>
                  <a:txBody>
                    <a:bodyPr/>
                    <a:lstStyle/>
                    <a:p>
                      <a:pPr algn="l" fontAlgn="b"/>
                      <a:r>
                        <a:rPr lang="pt-BR" sz="800" b="0" i="0" u="none" strike="noStrike">
                          <a:effectLst/>
                          <a:latin typeface="Arial"/>
                        </a:rPr>
                        <a:t>Uf</a:t>
                      </a:r>
                    </a:p>
                  </a:txBody>
                  <a:tcPr marL="7715" marR="7715" marT="7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50" b="0" i="0" u="none" strike="noStrike">
                          <a:effectLst/>
                          <a:latin typeface="Arial"/>
                        </a:rPr>
                        <a:t>Estado</a:t>
                      </a:r>
                    </a:p>
                  </a:txBody>
                  <a:tcPr marL="7715" marR="7715" marT="7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50" b="0" i="0" u="none" strike="noStrike">
                          <a:effectLst/>
                          <a:latin typeface="Arial"/>
                        </a:rPr>
                        <a:t>2020 Q1 (%)</a:t>
                      </a:r>
                    </a:p>
                  </a:txBody>
                  <a:tcPr marL="7715" marR="7715" marT="7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50" b="0" i="0" u="none" strike="noStrike">
                          <a:effectLst/>
                          <a:latin typeface="Arial"/>
                        </a:rPr>
                        <a:t>2020 Q2 (%)</a:t>
                      </a:r>
                    </a:p>
                  </a:txBody>
                  <a:tcPr marL="7715" marR="7715" marT="7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50" b="0" i="0" u="none" strike="noStrike">
                          <a:effectLst/>
                          <a:latin typeface="Arial"/>
                        </a:rPr>
                        <a:t>2020Q3 (%)</a:t>
                      </a:r>
                    </a:p>
                  </a:txBody>
                  <a:tcPr marL="7715" marR="7715" marT="7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50" b="0" i="0" u="none" strike="noStrike">
                          <a:effectLst/>
                          <a:latin typeface="Arial"/>
                        </a:rPr>
                        <a:t>2021 Q1 (%)</a:t>
                      </a:r>
                    </a:p>
                  </a:txBody>
                  <a:tcPr marL="7715" marR="7715" marT="7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50" b="0" i="0" u="none" strike="noStrike">
                          <a:effectLst/>
                          <a:latin typeface="Arial"/>
                        </a:rPr>
                        <a:t>2021 Q2 (%)</a:t>
                      </a:r>
                    </a:p>
                  </a:txBody>
                  <a:tcPr marL="7715" marR="7715" marT="7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50" b="0" i="0" u="none" strike="noStrike">
                          <a:effectLst/>
                          <a:latin typeface="Arial"/>
                        </a:rPr>
                        <a:t>2021 Q3 (%)</a:t>
                      </a:r>
                    </a:p>
                  </a:txBody>
                  <a:tcPr marL="7715" marR="7715" marT="7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27846047"/>
                  </a:ext>
                </a:extLst>
              </a:tr>
              <a:tr h="188428">
                <a:tc>
                  <a:txBody>
                    <a:bodyPr/>
                    <a:lstStyle/>
                    <a:p>
                      <a:pPr algn="l" fontAlgn="b"/>
                      <a:r>
                        <a:rPr lang="pt-BR" sz="800" b="0" i="0" u="none" strike="noStrike">
                          <a:effectLst/>
                          <a:latin typeface="Arial"/>
                        </a:rPr>
                        <a:t>AC</a:t>
                      </a:r>
                    </a:p>
                  </a:txBody>
                  <a:tcPr marL="7715" marR="7715" marT="7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50" b="0" i="0" u="none" strike="noStrike">
                          <a:effectLst/>
                          <a:latin typeface="Arial"/>
                        </a:rPr>
                        <a:t>ACRE</a:t>
                      </a:r>
                    </a:p>
                  </a:txBody>
                  <a:tcPr marL="7715" marR="7715" marT="7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50" b="0" i="0" u="none" strike="noStrike">
                          <a:effectLst/>
                          <a:latin typeface="Arial"/>
                        </a:rPr>
                        <a:t>47</a:t>
                      </a:r>
                    </a:p>
                  </a:txBody>
                  <a:tcPr marL="7715" marR="7715" marT="7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50" b="0" i="0" u="none" strike="noStrike">
                          <a:effectLst/>
                          <a:latin typeface="Arial"/>
                        </a:rPr>
                        <a:t>47</a:t>
                      </a:r>
                    </a:p>
                  </a:txBody>
                  <a:tcPr marL="7715" marR="7715" marT="7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50" b="0" i="0" u="none" strike="noStrike">
                          <a:effectLst/>
                          <a:latin typeface="Arial"/>
                        </a:rPr>
                        <a:t>44</a:t>
                      </a:r>
                    </a:p>
                  </a:txBody>
                  <a:tcPr marL="7715" marR="7715" marT="7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50" b="0" i="0" u="none" strike="noStrike">
                          <a:effectLst/>
                          <a:latin typeface="Arial"/>
                        </a:rPr>
                        <a:t>57</a:t>
                      </a:r>
                    </a:p>
                  </a:txBody>
                  <a:tcPr marL="7715" marR="7715" marT="7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50" b="0" i="0" u="none" strike="noStrike">
                          <a:effectLst/>
                          <a:latin typeface="Arial"/>
                        </a:rPr>
                        <a:t>55</a:t>
                      </a:r>
                    </a:p>
                  </a:txBody>
                  <a:tcPr marL="7715" marR="7715" marT="7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50" b="0" i="0" u="none" strike="noStrike">
                          <a:effectLst/>
                          <a:latin typeface="Arial"/>
                        </a:rPr>
                        <a:t>62</a:t>
                      </a:r>
                    </a:p>
                  </a:txBody>
                  <a:tcPr marL="7715" marR="7715" marT="7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67341633"/>
                  </a:ext>
                </a:extLst>
              </a:tr>
              <a:tr h="188428">
                <a:tc>
                  <a:txBody>
                    <a:bodyPr/>
                    <a:lstStyle/>
                    <a:p>
                      <a:pPr algn="l" fontAlgn="b"/>
                      <a:r>
                        <a:rPr lang="pt-BR" sz="800" b="0" i="0" u="none" strike="noStrike">
                          <a:effectLst/>
                          <a:latin typeface="Arial"/>
                        </a:rPr>
                        <a:t>AL</a:t>
                      </a:r>
                    </a:p>
                  </a:txBody>
                  <a:tcPr marL="7715" marR="7715" marT="7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50" b="0" i="0" u="none" strike="noStrike">
                          <a:effectLst/>
                          <a:latin typeface="Arial"/>
                        </a:rPr>
                        <a:t>ALAGOAS</a:t>
                      </a:r>
                    </a:p>
                  </a:txBody>
                  <a:tcPr marL="7715" marR="7715" marT="7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50" b="0" i="0" u="none" strike="noStrike">
                          <a:effectLst/>
                          <a:latin typeface="Arial"/>
                        </a:rPr>
                        <a:t>43</a:t>
                      </a:r>
                    </a:p>
                  </a:txBody>
                  <a:tcPr marL="7715" marR="7715" marT="7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50" b="0" i="0" u="none" strike="noStrike">
                          <a:effectLst/>
                          <a:latin typeface="Arial"/>
                        </a:rPr>
                        <a:t>48</a:t>
                      </a:r>
                    </a:p>
                  </a:txBody>
                  <a:tcPr marL="7715" marR="7715" marT="7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50" b="0" i="0" u="none" strike="noStrike">
                          <a:effectLst/>
                          <a:latin typeface="Arial"/>
                        </a:rPr>
                        <a:t>47</a:t>
                      </a:r>
                    </a:p>
                  </a:txBody>
                  <a:tcPr marL="7715" marR="7715" marT="7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50" b="0" i="0" u="none" strike="noStrike">
                          <a:effectLst/>
                          <a:latin typeface="Arial"/>
                        </a:rPr>
                        <a:t>59</a:t>
                      </a:r>
                    </a:p>
                  </a:txBody>
                  <a:tcPr marL="7715" marR="7715" marT="7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50" b="0" i="0" u="none" strike="noStrike">
                          <a:effectLst/>
                          <a:latin typeface="Arial"/>
                        </a:rPr>
                        <a:t>64</a:t>
                      </a:r>
                    </a:p>
                  </a:txBody>
                  <a:tcPr marL="7715" marR="7715" marT="7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50" b="0" i="0" u="none" strike="noStrike">
                          <a:effectLst/>
                          <a:latin typeface="Arial"/>
                        </a:rPr>
                        <a:t>70</a:t>
                      </a:r>
                    </a:p>
                  </a:txBody>
                  <a:tcPr marL="7715" marR="7715" marT="7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37754419"/>
                  </a:ext>
                </a:extLst>
              </a:tr>
              <a:tr h="188428">
                <a:tc>
                  <a:txBody>
                    <a:bodyPr/>
                    <a:lstStyle/>
                    <a:p>
                      <a:pPr algn="l" fontAlgn="b"/>
                      <a:r>
                        <a:rPr lang="pt-BR" sz="800" b="0" i="0" u="none" strike="noStrike">
                          <a:effectLst/>
                          <a:latin typeface="Arial"/>
                        </a:rPr>
                        <a:t>AM</a:t>
                      </a:r>
                    </a:p>
                  </a:txBody>
                  <a:tcPr marL="7715" marR="7715" marT="7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50" b="0" i="0" u="none" strike="noStrike">
                          <a:effectLst/>
                          <a:latin typeface="Arial"/>
                        </a:rPr>
                        <a:t>AMAZONAS</a:t>
                      </a:r>
                    </a:p>
                  </a:txBody>
                  <a:tcPr marL="7715" marR="7715" marT="7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50" b="0" i="0" u="none" strike="noStrike">
                          <a:effectLst/>
                          <a:latin typeface="Arial"/>
                        </a:rPr>
                        <a:t>53</a:t>
                      </a:r>
                    </a:p>
                  </a:txBody>
                  <a:tcPr marL="7715" marR="7715" marT="7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50" b="0" i="0" u="none" strike="noStrike">
                          <a:effectLst/>
                          <a:latin typeface="Arial"/>
                        </a:rPr>
                        <a:t>57</a:t>
                      </a:r>
                    </a:p>
                  </a:txBody>
                  <a:tcPr marL="7715" marR="7715" marT="7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50" b="0" i="0" u="none" strike="noStrike">
                          <a:effectLst/>
                          <a:latin typeface="Arial"/>
                        </a:rPr>
                        <a:t>63</a:t>
                      </a:r>
                    </a:p>
                  </a:txBody>
                  <a:tcPr marL="7715" marR="7715" marT="7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50" b="0" i="0" u="none" strike="noStrike">
                          <a:effectLst/>
                          <a:latin typeface="Arial"/>
                        </a:rPr>
                        <a:t>64</a:t>
                      </a:r>
                    </a:p>
                  </a:txBody>
                  <a:tcPr marL="7715" marR="7715" marT="7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50" b="0" i="0" u="none" strike="noStrike">
                          <a:effectLst/>
                          <a:latin typeface="Arial"/>
                        </a:rPr>
                        <a:t>59</a:t>
                      </a:r>
                    </a:p>
                  </a:txBody>
                  <a:tcPr marL="7715" marR="7715" marT="7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50" b="0" i="0" u="none" strike="noStrike">
                          <a:effectLst/>
                          <a:latin typeface="Arial"/>
                        </a:rPr>
                        <a:t>71</a:t>
                      </a:r>
                    </a:p>
                  </a:txBody>
                  <a:tcPr marL="7715" marR="7715" marT="7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54054012"/>
                  </a:ext>
                </a:extLst>
              </a:tr>
              <a:tr h="188428">
                <a:tc>
                  <a:txBody>
                    <a:bodyPr/>
                    <a:lstStyle/>
                    <a:p>
                      <a:pPr algn="l" fontAlgn="b"/>
                      <a:r>
                        <a:rPr lang="pt-BR" sz="800" b="0" i="0" u="none" strike="noStrike">
                          <a:effectLst/>
                          <a:latin typeface="Arial"/>
                        </a:rPr>
                        <a:t>AP</a:t>
                      </a:r>
                    </a:p>
                  </a:txBody>
                  <a:tcPr marL="7715" marR="7715" marT="7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50" b="0" i="0" u="none" strike="noStrike">
                          <a:effectLst/>
                          <a:latin typeface="Arial"/>
                        </a:rPr>
                        <a:t>AMAPÁ</a:t>
                      </a:r>
                    </a:p>
                  </a:txBody>
                  <a:tcPr marL="7715" marR="7715" marT="7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50" b="0" i="0" u="none" strike="noStrike">
                          <a:effectLst/>
                          <a:latin typeface="Arial"/>
                        </a:rPr>
                        <a:t>20</a:t>
                      </a:r>
                    </a:p>
                  </a:txBody>
                  <a:tcPr marL="7715" marR="7715" marT="7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50" b="0" i="0" u="none" strike="noStrike">
                          <a:effectLst/>
                          <a:latin typeface="Arial"/>
                        </a:rPr>
                        <a:t>25</a:t>
                      </a:r>
                    </a:p>
                  </a:txBody>
                  <a:tcPr marL="7715" marR="7715" marT="7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50" b="0" i="0" u="none" strike="noStrike">
                          <a:effectLst/>
                          <a:latin typeface="Arial"/>
                        </a:rPr>
                        <a:t>36</a:t>
                      </a:r>
                    </a:p>
                  </a:txBody>
                  <a:tcPr marL="7715" marR="7715" marT="7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50" b="0" i="0" u="none" strike="noStrike">
                          <a:effectLst/>
                          <a:latin typeface="Arial"/>
                        </a:rPr>
                        <a:t>40</a:t>
                      </a:r>
                    </a:p>
                  </a:txBody>
                  <a:tcPr marL="7715" marR="7715" marT="7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50" b="0" i="0" u="none" strike="noStrike">
                          <a:effectLst/>
                          <a:latin typeface="Arial"/>
                        </a:rPr>
                        <a:t>46</a:t>
                      </a:r>
                    </a:p>
                  </a:txBody>
                  <a:tcPr marL="7715" marR="7715" marT="7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50" b="0" i="0" u="none" strike="noStrike">
                          <a:effectLst/>
                          <a:latin typeface="Arial"/>
                        </a:rPr>
                        <a:t>50</a:t>
                      </a:r>
                    </a:p>
                  </a:txBody>
                  <a:tcPr marL="7715" marR="7715" marT="7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36568336"/>
                  </a:ext>
                </a:extLst>
              </a:tr>
              <a:tr h="188428">
                <a:tc>
                  <a:txBody>
                    <a:bodyPr/>
                    <a:lstStyle/>
                    <a:p>
                      <a:pPr algn="l" fontAlgn="b"/>
                      <a:r>
                        <a:rPr lang="pt-BR" sz="800" b="0" i="0" u="none" strike="noStrike">
                          <a:effectLst/>
                          <a:latin typeface="Arial"/>
                        </a:rPr>
                        <a:t>BA</a:t>
                      </a:r>
                    </a:p>
                  </a:txBody>
                  <a:tcPr marL="7715" marR="7715" marT="7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50" b="0" i="0" u="none" strike="noStrike">
                          <a:effectLst/>
                          <a:latin typeface="Arial"/>
                        </a:rPr>
                        <a:t>BAHIA</a:t>
                      </a:r>
                    </a:p>
                  </a:txBody>
                  <a:tcPr marL="7715" marR="7715" marT="7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50" b="0" i="0" u="none" strike="noStrike">
                          <a:effectLst/>
                          <a:latin typeface="Arial"/>
                        </a:rPr>
                        <a:t>38</a:t>
                      </a:r>
                    </a:p>
                  </a:txBody>
                  <a:tcPr marL="7715" marR="7715" marT="7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50" b="0" i="0" u="none" strike="noStrike">
                          <a:effectLst/>
                          <a:latin typeface="Arial"/>
                        </a:rPr>
                        <a:t>44</a:t>
                      </a:r>
                    </a:p>
                  </a:txBody>
                  <a:tcPr marL="7715" marR="7715" marT="7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50" b="0" i="0" u="none" strike="noStrike">
                          <a:effectLst/>
                          <a:latin typeface="Arial"/>
                        </a:rPr>
                        <a:t>45</a:t>
                      </a:r>
                    </a:p>
                  </a:txBody>
                  <a:tcPr marL="7715" marR="7715" marT="7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50" b="0" i="0" u="none" strike="noStrike">
                          <a:effectLst/>
                          <a:latin typeface="Arial"/>
                        </a:rPr>
                        <a:t>54</a:t>
                      </a:r>
                    </a:p>
                  </a:txBody>
                  <a:tcPr marL="7715" marR="7715" marT="7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50" b="0" i="0" u="none" strike="noStrike">
                          <a:effectLst/>
                          <a:latin typeface="Arial"/>
                        </a:rPr>
                        <a:t>62</a:t>
                      </a:r>
                    </a:p>
                  </a:txBody>
                  <a:tcPr marL="7715" marR="7715" marT="7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50" b="0" i="0" u="none" strike="noStrike">
                          <a:effectLst/>
                          <a:latin typeface="Arial"/>
                        </a:rPr>
                        <a:t>62</a:t>
                      </a:r>
                    </a:p>
                  </a:txBody>
                  <a:tcPr marL="7715" marR="7715" marT="7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76565326"/>
                  </a:ext>
                </a:extLst>
              </a:tr>
              <a:tr h="188428">
                <a:tc>
                  <a:txBody>
                    <a:bodyPr/>
                    <a:lstStyle/>
                    <a:p>
                      <a:pPr algn="l" fontAlgn="b"/>
                      <a:r>
                        <a:rPr lang="pt-BR" sz="800" b="0" i="0" u="none" strike="noStrike">
                          <a:effectLst/>
                          <a:latin typeface="Arial"/>
                        </a:rPr>
                        <a:t>CE</a:t>
                      </a:r>
                    </a:p>
                  </a:txBody>
                  <a:tcPr marL="7715" marR="7715" marT="7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50" b="0" i="0" u="none" strike="noStrike">
                          <a:effectLst/>
                          <a:latin typeface="Arial"/>
                        </a:rPr>
                        <a:t>CEARÁ</a:t>
                      </a:r>
                    </a:p>
                  </a:txBody>
                  <a:tcPr marL="7715" marR="7715" marT="7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50" b="0" i="0" u="none" strike="noStrike">
                          <a:effectLst/>
                          <a:latin typeface="Arial"/>
                        </a:rPr>
                        <a:t>38</a:t>
                      </a:r>
                    </a:p>
                  </a:txBody>
                  <a:tcPr marL="7715" marR="7715" marT="7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50" b="0" i="0" u="none" strike="noStrike">
                          <a:effectLst/>
                          <a:latin typeface="Arial"/>
                        </a:rPr>
                        <a:t>43</a:t>
                      </a:r>
                    </a:p>
                  </a:txBody>
                  <a:tcPr marL="7715" marR="7715" marT="7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50" b="0" i="0" u="none" strike="noStrike">
                          <a:effectLst/>
                          <a:latin typeface="Arial"/>
                        </a:rPr>
                        <a:t>45</a:t>
                      </a:r>
                    </a:p>
                  </a:txBody>
                  <a:tcPr marL="7715" marR="7715" marT="7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50" b="0" i="0" u="none" strike="noStrike">
                          <a:effectLst/>
                          <a:latin typeface="Arial"/>
                        </a:rPr>
                        <a:t>55</a:t>
                      </a:r>
                    </a:p>
                  </a:txBody>
                  <a:tcPr marL="7715" marR="7715" marT="7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50" b="0" i="0" u="none" strike="noStrike">
                          <a:effectLst/>
                          <a:latin typeface="Arial"/>
                        </a:rPr>
                        <a:t>58</a:t>
                      </a:r>
                    </a:p>
                  </a:txBody>
                  <a:tcPr marL="7715" marR="7715" marT="7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50" b="0" i="0" u="none" strike="noStrike">
                          <a:effectLst/>
                          <a:latin typeface="Arial"/>
                        </a:rPr>
                        <a:t>63</a:t>
                      </a:r>
                    </a:p>
                  </a:txBody>
                  <a:tcPr marL="7715" marR="7715" marT="7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401063"/>
                  </a:ext>
                </a:extLst>
              </a:tr>
              <a:tr h="188428">
                <a:tc>
                  <a:txBody>
                    <a:bodyPr/>
                    <a:lstStyle/>
                    <a:p>
                      <a:pPr algn="l" fontAlgn="b"/>
                      <a:r>
                        <a:rPr lang="pt-BR" sz="800" b="0" i="0" u="none" strike="noStrike">
                          <a:effectLst/>
                          <a:latin typeface="Arial"/>
                        </a:rPr>
                        <a:t>DF</a:t>
                      </a:r>
                    </a:p>
                  </a:txBody>
                  <a:tcPr marL="7715" marR="7715" marT="7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50" b="0" i="0" u="none" strike="noStrike">
                          <a:effectLst/>
                          <a:latin typeface="Arial"/>
                        </a:rPr>
                        <a:t>DISTRITO FEDERAL</a:t>
                      </a:r>
                    </a:p>
                  </a:txBody>
                  <a:tcPr marL="7715" marR="7715" marT="7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50" b="0" i="0" u="none" strike="noStrike">
                          <a:effectLst/>
                          <a:latin typeface="Arial"/>
                        </a:rPr>
                        <a:t>41</a:t>
                      </a:r>
                    </a:p>
                  </a:txBody>
                  <a:tcPr marL="7715" marR="7715" marT="7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50" b="0" i="0" u="none" strike="noStrike">
                          <a:effectLst/>
                          <a:latin typeface="Arial"/>
                        </a:rPr>
                        <a:t>43</a:t>
                      </a:r>
                    </a:p>
                  </a:txBody>
                  <a:tcPr marL="7715" marR="7715" marT="7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50" b="0" i="0" u="none" strike="noStrike">
                          <a:effectLst/>
                          <a:latin typeface="Arial"/>
                        </a:rPr>
                        <a:t>55</a:t>
                      </a:r>
                    </a:p>
                  </a:txBody>
                  <a:tcPr marL="7715" marR="7715" marT="7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50" b="0" i="0" u="none" strike="noStrike">
                          <a:effectLst/>
                          <a:latin typeface="Arial"/>
                        </a:rPr>
                        <a:t>64</a:t>
                      </a:r>
                    </a:p>
                  </a:txBody>
                  <a:tcPr marL="7715" marR="7715" marT="7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50" b="0" i="0" u="none" strike="noStrike">
                          <a:effectLst/>
                          <a:latin typeface="Arial"/>
                        </a:rPr>
                        <a:t>61</a:t>
                      </a:r>
                    </a:p>
                  </a:txBody>
                  <a:tcPr marL="7715" marR="7715" marT="7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50" b="0" i="0" u="none" strike="noStrike">
                          <a:effectLst/>
                          <a:latin typeface="Arial"/>
                        </a:rPr>
                        <a:t>58</a:t>
                      </a:r>
                    </a:p>
                  </a:txBody>
                  <a:tcPr marL="7715" marR="7715" marT="7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54269516"/>
                  </a:ext>
                </a:extLst>
              </a:tr>
              <a:tr h="188428">
                <a:tc>
                  <a:txBody>
                    <a:bodyPr/>
                    <a:lstStyle/>
                    <a:p>
                      <a:pPr algn="l" fontAlgn="b"/>
                      <a:r>
                        <a:rPr lang="pt-BR" sz="800" b="0" i="0" u="none" strike="noStrike">
                          <a:effectLst/>
                          <a:latin typeface="Arial"/>
                        </a:rPr>
                        <a:t>ES</a:t>
                      </a:r>
                    </a:p>
                  </a:txBody>
                  <a:tcPr marL="7715" marR="7715" marT="7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50" b="0" i="0" u="none" strike="noStrike">
                          <a:effectLst/>
                          <a:latin typeface="Arial"/>
                        </a:rPr>
                        <a:t>ESPÍRITO SANTO</a:t>
                      </a:r>
                    </a:p>
                  </a:txBody>
                  <a:tcPr marL="7715" marR="7715" marT="7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50" b="0" i="0" u="none" strike="noStrike">
                          <a:effectLst/>
                          <a:latin typeface="Arial"/>
                        </a:rPr>
                        <a:t>23</a:t>
                      </a:r>
                    </a:p>
                  </a:txBody>
                  <a:tcPr marL="7715" marR="7715" marT="7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50" b="0" i="0" u="none" strike="noStrike">
                          <a:effectLst/>
                          <a:latin typeface="Arial"/>
                        </a:rPr>
                        <a:t>22</a:t>
                      </a:r>
                    </a:p>
                  </a:txBody>
                  <a:tcPr marL="7715" marR="7715" marT="7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50" b="0" i="0" u="none" strike="noStrike">
                          <a:effectLst/>
                          <a:latin typeface="Arial"/>
                        </a:rPr>
                        <a:t>25</a:t>
                      </a:r>
                    </a:p>
                  </a:txBody>
                  <a:tcPr marL="7715" marR="7715" marT="7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50" b="0" i="0" u="none" strike="noStrike">
                          <a:effectLst/>
                          <a:latin typeface="Arial"/>
                        </a:rPr>
                        <a:t>42</a:t>
                      </a:r>
                    </a:p>
                  </a:txBody>
                  <a:tcPr marL="7715" marR="7715" marT="7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50" b="0" i="0" u="none" strike="noStrike">
                          <a:effectLst/>
                          <a:latin typeface="Arial"/>
                        </a:rPr>
                        <a:t>46</a:t>
                      </a:r>
                    </a:p>
                  </a:txBody>
                  <a:tcPr marL="7715" marR="7715" marT="7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50" b="0" i="0" u="none" strike="noStrike">
                          <a:effectLst/>
                          <a:latin typeface="Arial"/>
                        </a:rPr>
                        <a:t>52</a:t>
                      </a:r>
                    </a:p>
                  </a:txBody>
                  <a:tcPr marL="7715" marR="7715" marT="7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9698488"/>
                  </a:ext>
                </a:extLst>
              </a:tr>
              <a:tr h="188428">
                <a:tc>
                  <a:txBody>
                    <a:bodyPr/>
                    <a:lstStyle/>
                    <a:p>
                      <a:pPr algn="l" fontAlgn="b"/>
                      <a:r>
                        <a:rPr lang="pt-BR" sz="800" b="0" i="0" u="none" strike="noStrike">
                          <a:effectLst/>
                          <a:latin typeface="Arial"/>
                        </a:rPr>
                        <a:t>GO</a:t>
                      </a:r>
                    </a:p>
                  </a:txBody>
                  <a:tcPr marL="7715" marR="7715" marT="7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50" b="0" i="0" u="none" strike="noStrike">
                          <a:effectLst/>
                          <a:latin typeface="Arial"/>
                        </a:rPr>
                        <a:t>GOIÁS</a:t>
                      </a:r>
                    </a:p>
                  </a:txBody>
                  <a:tcPr marL="7715" marR="7715" marT="7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50" b="0" i="0" u="none" strike="noStrike">
                          <a:effectLst/>
                          <a:latin typeface="Arial"/>
                        </a:rPr>
                        <a:t>17</a:t>
                      </a:r>
                    </a:p>
                  </a:txBody>
                  <a:tcPr marL="7715" marR="7715" marT="7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50" b="0" i="0" u="none" strike="noStrike">
                          <a:effectLst/>
                          <a:latin typeface="Arial"/>
                        </a:rPr>
                        <a:t>20</a:t>
                      </a:r>
                    </a:p>
                  </a:txBody>
                  <a:tcPr marL="7715" marR="7715" marT="7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50" b="0" i="0" u="none" strike="noStrike">
                          <a:effectLst/>
                          <a:latin typeface="Arial"/>
                        </a:rPr>
                        <a:t>24</a:t>
                      </a:r>
                    </a:p>
                  </a:txBody>
                  <a:tcPr marL="7715" marR="7715" marT="7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50" b="0" i="0" u="none" strike="noStrike">
                          <a:effectLst/>
                          <a:latin typeface="Arial"/>
                        </a:rPr>
                        <a:t>28</a:t>
                      </a:r>
                    </a:p>
                  </a:txBody>
                  <a:tcPr marL="7715" marR="7715" marT="7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50" b="0" i="0" u="none" strike="noStrike">
                          <a:effectLst/>
                          <a:latin typeface="Arial"/>
                        </a:rPr>
                        <a:t>32</a:t>
                      </a:r>
                    </a:p>
                  </a:txBody>
                  <a:tcPr marL="7715" marR="7715" marT="7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50" b="0" i="0" u="none" strike="noStrike">
                          <a:effectLst/>
                          <a:latin typeface="Arial"/>
                        </a:rPr>
                        <a:t>41</a:t>
                      </a:r>
                    </a:p>
                  </a:txBody>
                  <a:tcPr marL="7715" marR="7715" marT="7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4689234"/>
                  </a:ext>
                </a:extLst>
              </a:tr>
              <a:tr h="188428">
                <a:tc>
                  <a:txBody>
                    <a:bodyPr/>
                    <a:lstStyle/>
                    <a:p>
                      <a:pPr algn="l" fontAlgn="b"/>
                      <a:r>
                        <a:rPr lang="pt-BR" sz="800" b="0" i="0" u="none" strike="noStrike">
                          <a:effectLst/>
                          <a:latin typeface="Arial"/>
                        </a:rPr>
                        <a:t>MA</a:t>
                      </a:r>
                    </a:p>
                  </a:txBody>
                  <a:tcPr marL="7715" marR="7715" marT="7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50" b="0" i="0" u="none" strike="noStrike">
                          <a:effectLst/>
                          <a:latin typeface="Arial"/>
                        </a:rPr>
                        <a:t>MARANHÃO</a:t>
                      </a:r>
                    </a:p>
                  </a:txBody>
                  <a:tcPr marL="7715" marR="7715" marT="7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50" b="0" i="0" u="none" strike="noStrike">
                          <a:effectLst/>
                          <a:latin typeface="Arial"/>
                        </a:rPr>
                        <a:t>35</a:t>
                      </a:r>
                    </a:p>
                  </a:txBody>
                  <a:tcPr marL="7715" marR="7715" marT="7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50" b="0" i="0" u="none" strike="noStrike">
                          <a:effectLst/>
                          <a:latin typeface="Arial"/>
                        </a:rPr>
                        <a:t>36</a:t>
                      </a:r>
                    </a:p>
                  </a:txBody>
                  <a:tcPr marL="7715" marR="7715" marT="7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50" b="0" i="0" u="none" strike="noStrike">
                          <a:effectLst/>
                          <a:latin typeface="Arial"/>
                        </a:rPr>
                        <a:t>39</a:t>
                      </a:r>
                    </a:p>
                  </a:txBody>
                  <a:tcPr marL="7715" marR="7715" marT="7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50" b="0" i="0" u="none" strike="noStrike">
                          <a:effectLst/>
                          <a:latin typeface="Arial"/>
                        </a:rPr>
                        <a:t>43</a:t>
                      </a:r>
                    </a:p>
                  </a:txBody>
                  <a:tcPr marL="7715" marR="7715" marT="7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50" b="0" i="0" u="none" strike="noStrike">
                          <a:effectLst/>
                          <a:latin typeface="Arial"/>
                        </a:rPr>
                        <a:t>52</a:t>
                      </a:r>
                    </a:p>
                  </a:txBody>
                  <a:tcPr marL="7715" marR="7715" marT="7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50" b="0" i="0" u="none" strike="noStrike">
                          <a:effectLst/>
                          <a:latin typeface="Arial"/>
                        </a:rPr>
                        <a:t>61</a:t>
                      </a:r>
                    </a:p>
                  </a:txBody>
                  <a:tcPr marL="7715" marR="7715" marT="7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97680327"/>
                  </a:ext>
                </a:extLst>
              </a:tr>
              <a:tr h="188428">
                <a:tc>
                  <a:txBody>
                    <a:bodyPr/>
                    <a:lstStyle/>
                    <a:p>
                      <a:pPr algn="l" fontAlgn="b"/>
                      <a:r>
                        <a:rPr lang="pt-BR" sz="800" b="0" i="0" u="none" strike="noStrike">
                          <a:effectLst/>
                          <a:latin typeface="Arial"/>
                        </a:rPr>
                        <a:t>MG</a:t>
                      </a:r>
                    </a:p>
                  </a:txBody>
                  <a:tcPr marL="7715" marR="7715" marT="7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50" b="0" i="0" u="none" strike="noStrike">
                          <a:effectLst/>
                          <a:latin typeface="Arial"/>
                        </a:rPr>
                        <a:t>MINAS GERAIS</a:t>
                      </a:r>
                    </a:p>
                  </a:txBody>
                  <a:tcPr marL="7715" marR="7715" marT="7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50" b="0" i="0" u="none" strike="noStrike">
                          <a:effectLst/>
                          <a:latin typeface="Arial"/>
                        </a:rPr>
                        <a:t>20</a:t>
                      </a:r>
                    </a:p>
                  </a:txBody>
                  <a:tcPr marL="7715" marR="7715" marT="7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50" b="0" i="0" u="none" strike="noStrike">
                          <a:effectLst/>
                          <a:latin typeface="Arial"/>
                        </a:rPr>
                        <a:t>22</a:t>
                      </a:r>
                    </a:p>
                  </a:txBody>
                  <a:tcPr marL="7715" marR="7715" marT="7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50" b="0" i="0" u="none" strike="noStrike">
                          <a:effectLst/>
                          <a:latin typeface="Arial"/>
                        </a:rPr>
                        <a:t>26</a:t>
                      </a:r>
                    </a:p>
                  </a:txBody>
                  <a:tcPr marL="7715" marR="7715" marT="7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50" b="0" i="0" u="none" strike="noStrike">
                          <a:effectLst/>
                          <a:latin typeface="Arial"/>
                        </a:rPr>
                        <a:t>34</a:t>
                      </a:r>
                    </a:p>
                  </a:txBody>
                  <a:tcPr marL="7715" marR="7715" marT="7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50" b="0" i="0" u="none" strike="noStrike">
                          <a:effectLst/>
                          <a:latin typeface="Arial"/>
                        </a:rPr>
                        <a:t>37</a:t>
                      </a:r>
                    </a:p>
                  </a:txBody>
                  <a:tcPr marL="7715" marR="7715" marT="7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50" b="0" i="0" u="none" strike="noStrike">
                          <a:effectLst/>
                          <a:latin typeface="Arial"/>
                        </a:rPr>
                        <a:t>40</a:t>
                      </a:r>
                    </a:p>
                  </a:txBody>
                  <a:tcPr marL="7715" marR="7715" marT="7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02390086"/>
                  </a:ext>
                </a:extLst>
              </a:tr>
              <a:tr h="188428">
                <a:tc>
                  <a:txBody>
                    <a:bodyPr/>
                    <a:lstStyle/>
                    <a:p>
                      <a:pPr algn="l" fontAlgn="b"/>
                      <a:r>
                        <a:rPr lang="pt-BR" sz="800" b="0" i="0" u="none" strike="noStrike">
                          <a:effectLst/>
                          <a:latin typeface="Arial"/>
                        </a:rPr>
                        <a:t>MS</a:t>
                      </a:r>
                    </a:p>
                  </a:txBody>
                  <a:tcPr marL="7715" marR="7715" marT="7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50" b="0" i="0" u="none" strike="noStrike">
                          <a:effectLst/>
                          <a:latin typeface="Arial"/>
                        </a:rPr>
                        <a:t>MATO GROSSO DO SUL</a:t>
                      </a:r>
                    </a:p>
                  </a:txBody>
                  <a:tcPr marL="7715" marR="7715" marT="7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50" b="0" i="0" u="none" strike="noStrike">
                          <a:effectLst/>
                          <a:latin typeface="Arial"/>
                        </a:rPr>
                        <a:t>33</a:t>
                      </a:r>
                    </a:p>
                  </a:txBody>
                  <a:tcPr marL="7715" marR="7715" marT="7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50" b="0" i="0" u="none" strike="noStrike">
                          <a:effectLst/>
                          <a:latin typeface="Arial"/>
                        </a:rPr>
                        <a:t>39</a:t>
                      </a:r>
                    </a:p>
                  </a:txBody>
                  <a:tcPr marL="7715" marR="7715" marT="7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50" b="0" i="0" u="none" strike="noStrike">
                          <a:effectLst/>
                          <a:latin typeface="Arial"/>
                        </a:rPr>
                        <a:t>42</a:t>
                      </a:r>
                    </a:p>
                  </a:txBody>
                  <a:tcPr marL="7715" marR="7715" marT="7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50" b="0" i="0" u="none" strike="noStrike">
                          <a:effectLst/>
                          <a:latin typeface="Arial"/>
                        </a:rPr>
                        <a:t>57</a:t>
                      </a:r>
                    </a:p>
                  </a:txBody>
                  <a:tcPr marL="7715" marR="7715" marT="7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50" b="0" i="0" u="none" strike="noStrike">
                          <a:effectLst/>
                          <a:latin typeface="Arial"/>
                        </a:rPr>
                        <a:t>58</a:t>
                      </a:r>
                    </a:p>
                  </a:txBody>
                  <a:tcPr marL="7715" marR="7715" marT="7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50" b="0" i="0" u="none" strike="noStrike">
                          <a:effectLst/>
                          <a:latin typeface="Arial"/>
                        </a:rPr>
                        <a:t>58</a:t>
                      </a:r>
                    </a:p>
                  </a:txBody>
                  <a:tcPr marL="7715" marR="7715" marT="7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3709626"/>
                  </a:ext>
                </a:extLst>
              </a:tr>
              <a:tr h="188428">
                <a:tc>
                  <a:txBody>
                    <a:bodyPr/>
                    <a:lstStyle/>
                    <a:p>
                      <a:pPr algn="l" fontAlgn="b"/>
                      <a:r>
                        <a:rPr lang="pt-BR" sz="800" b="0" i="0" u="none" strike="noStrike">
                          <a:effectLst/>
                          <a:latin typeface="Arial"/>
                        </a:rPr>
                        <a:t>MT</a:t>
                      </a:r>
                    </a:p>
                  </a:txBody>
                  <a:tcPr marL="7715" marR="7715" marT="7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50" b="0" i="0" u="none" strike="noStrike">
                          <a:effectLst/>
                          <a:latin typeface="Arial"/>
                        </a:rPr>
                        <a:t>MATO GROSSO</a:t>
                      </a:r>
                    </a:p>
                  </a:txBody>
                  <a:tcPr marL="7715" marR="7715" marT="7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50" b="0" i="0" u="none" strike="noStrike">
                          <a:effectLst/>
                          <a:latin typeface="Arial"/>
                        </a:rPr>
                        <a:t>42</a:t>
                      </a:r>
                    </a:p>
                  </a:txBody>
                  <a:tcPr marL="7715" marR="7715" marT="7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50" b="0" i="0" u="none" strike="noStrike">
                          <a:effectLst/>
                          <a:latin typeface="Arial"/>
                        </a:rPr>
                        <a:t>48</a:t>
                      </a:r>
                    </a:p>
                  </a:txBody>
                  <a:tcPr marL="7715" marR="7715" marT="7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50" b="0" i="0" u="none" strike="noStrike">
                          <a:effectLst/>
                          <a:latin typeface="Arial"/>
                        </a:rPr>
                        <a:t>49</a:t>
                      </a:r>
                    </a:p>
                  </a:txBody>
                  <a:tcPr marL="7715" marR="7715" marT="7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50" b="0" i="0" u="none" strike="noStrike">
                          <a:effectLst/>
                          <a:latin typeface="Arial"/>
                        </a:rPr>
                        <a:t>53</a:t>
                      </a:r>
                    </a:p>
                  </a:txBody>
                  <a:tcPr marL="7715" marR="7715" marT="7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50" b="0" i="0" u="none" strike="noStrike">
                          <a:effectLst/>
                          <a:latin typeface="Arial"/>
                        </a:rPr>
                        <a:t>56</a:t>
                      </a:r>
                    </a:p>
                  </a:txBody>
                  <a:tcPr marL="7715" marR="7715" marT="7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50" b="0" i="0" u="none" strike="noStrike">
                          <a:effectLst/>
                          <a:latin typeface="Arial"/>
                        </a:rPr>
                        <a:t>59</a:t>
                      </a:r>
                    </a:p>
                  </a:txBody>
                  <a:tcPr marL="7715" marR="7715" marT="7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76215290"/>
                  </a:ext>
                </a:extLst>
              </a:tr>
              <a:tr h="188428">
                <a:tc>
                  <a:txBody>
                    <a:bodyPr/>
                    <a:lstStyle/>
                    <a:p>
                      <a:pPr algn="l" fontAlgn="b"/>
                      <a:r>
                        <a:rPr lang="pt-BR" sz="800" b="0" i="0" u="none" strike="noStrike">
                          <a:effectLst/>
                          <a:latin typeface="Arial"/>
                        </a:rPr>
                        <a:t>PA</a:t>
                      </a:r>
                    </a:p>
                  </a:txBody>
                  <a:tcPr marL="7715" marR="7715" marT="7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50" b="0" i="0" u="none" strike="noStrike">
                          <a:effectLst/>
                          <a:latin typeface="Arial"/>
                        </a:rPr>
                        <a:t>PARÁ</a:t>
                      </a:r>
                    </a:p>
                  </a:txBody>
                  <a:tcPr marL="7715" marR="7715" marT="7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50" b="0" i="0" u="none" strike="noStrike">
                          <a:effectLst/>
                          <a:latin typeface="Arial"/>
                        </a:rPr>
                        <a:t>37</a:t>
                      </a:r>
                    </a:p>
                  </a:txBody>
                  <a:tcPr marL="7715" marR="7715" marT="7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50" b="0" i="0" u="none" strike="noStrike">
                          <a:effectLst/>
                          <a:latin typeface="Arial"/>
                        </a:rPr>
                        <a:t>47</a:t>
                      </a:r>
                    </a:p>
                  </a:txBody>
                  <a:tcPr marL="7715" marR="7715" marT="7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50" b="0" i="0" u="none" strike="noStrike">
                          <a:effectLst/>
                          <a:latin typeface="Arial"/>
                        </a:rPr>
                        <a:t>52</a:t>
                      </a:r>
                    </a:p>
                  </a:txBody>
                  <a:tcPr marL="7715" marR="7715" marT="7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50" b="0" i="0" u="none" strike="noStrike">
                          <a:effectLst/>
                          <a:latin typeface="Arial"/>
                        </a:rPr>
                        <a:t>52</a:t>
                      </a:r>
                    </a:p>
                  </a:txBody>
                  <a:tcPr marL="7715" marR="7715" marT="7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50" b="0" i="0" u="none" strike="noStrike">
                          <a:effectLst/>
                          <a:latin typeface="Arial"/>
                        </a:rPr>
                        <a:t>55</a:t>
                      </a:r>
                    </a:p>
                  </a:txBody>
                  <a:tcPr marL="7715" marR="7715" marT="7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50" b="0" i="0" u="none" strike="noStrike">
                          <a:effectLst/>
                          <a:latin typeface="Arial"/>
                        </a:rPr>
                        <a:t>59</a:t>
                      </a:r>
                    </a:p>
                  </a:txBody>
                  <a:tcPr marL="7715" marR="7715" marT="7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30172436"/>
                  </a:ext>
                </a:extLst>
              </a:tr>
              <a:tr h="188428">
                <a:tc>
                  <a:txBody>
                    <a:bodyPr/>
                    <a:lstStyle/>
                    <a:p>
                      <a:pPr algn="l" fontAlgn="b"/>
                      <a:r>
                        <a:rPr lang="pt-BR" sz="800" b="0" i="0" u="none" strike="noStrike">
                          <a:effectLst/>
                          <a:latin typeface="Arial"/>
                        </a:rPr>
                        <a:t>PB</a:t>
                      </a:r>
                    </a:p>
                  </a:txBody>
                  <a:tcPr marL="7715" marR="7715" marT="7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50" b="0" i="0" u="none" strike="noStrike">
                          <a:effectLst/>
                          <a:latin typeface="Arial"/>
                        </a:rPr>
                        <a:t>PARAÍBA</a:t>
                      </a:r>
                    </a:p>
                  </a:txBody>
                  <a:tcPr marL="7715" marR="7715" marT="7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50" b="0" i="0" u="none" strike="noStrike">
                          <a:effectLst/>
                          <a:latin typeface="Arial"/>
                        </a:rPr>
                        <a:t>37</a:t>
                      </a:r>
                    </a:p>
                  </a:txBody>
                  <a:tcPr marL="7715" marR="7715" marT="7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50" b="0" i="0" u="none" strike="noStrike">
                          <a:effectLst/>
                          <a:latin typeface="Arial"/>
                        </a:rPr>
                        <a:t>42</a:t>
                      </a:r>
                    </a:p>
                  </a:txBody>
                  <a:tcPr marL="7715" marR="7715" marT="7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50" b="0" i="0" u="none" strike="noStrike">
                          <a:effectLst/>
                          <a:latin typeface="Arial"/>
                        </a:rPr>
                        <a:t>46</a:t>
                      </a:r>
                    </a:p>
                  </a:txBody>
                  <a:tcPr marL="7715" marR="7715" marT="7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50" b="0" i="0" u="none" strike="noStrike">
                          <a:effectLst/>
                          <a:latin typeface="Arial"/>
                        </a:rPr>
                        <a:t>58</a:t>
                      </a:r>
                    </a:p>
                  </a:txBody>
                  <a:tcPr marL="7715" marR="7715" marT="7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50" b="0" i="0" u="none" strike="noStrike">
                          <a:effectLst/>
                          <a:latin typeface="Arial"/>
                        </a:rPr>
                        <a:t>64</a:t>
                      </a:r>
                    </a:p>
                  </a:txBody>
                  <a:tcPr marL="7715" marR="7715" marT="7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50" b="0" i="0" u="none" strike="noStrike">
                          <a:effectLst/>
                          <a:latin typeface="Arial"/>
                        </a:rPr>
                        <a:t>66</a:t>
                      </a:r>
                    </a:p>
                  </a:txBody>
                  <a:tcPr marL="7715" marR="7715" marT="7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19977670"/>
                  </a:ext>
                </a:extLst>
              </a:tr>
              <a:tr h="188428">
                <a:tc>
                  <a:txBody>
                    <a:bodyPr/>
                    <a:lstStyle/>
                    <a:p>
                      <a:pPr algn="l" fontAlgn="b"/>
                      <a:r>
                        <a:rPr lang="pt-BR" sz="800" b="0" i="0" u="none" strike="noStrike">
                          <a:effectLst/>
                          <a:latin typeface="Arial"/>
                        </a:rPr>
                        <a:t>PE</a:t>
                      </a:r>
                    </a:p>
                  </a:txBody>
                  <a:tcPr marL="7715" marR="7715" marT="7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50" b="0" i="0" u="none" strike="noStrike">
                          <a:effectLst/>
                          <a:latin typeface="Arial"/>
                        </a:rPr>
                        <a:t>PERNAMBUCO</a:t>
                      </a:r>
                    </a:p>
                  </a:txBody>
                  <a:tcPr marL="7715" marR="7715" marT="7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50" b="0" i="0" u="none" strike="noStrike">
                          <a:effectLst/>
                          <a:latin typeface="Arial"/>
                        </a:rPr>
                        <a:t>39</a:t>
                      </a:r>
                    </a:p>
                  </a:txBody>
                  <a:tcPr marL="7715" marR="7715" marT="7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50" b="0" i="0" u="none" strike="noStrike">
                          <a:effectLst/>
                          <a:latin typeface="Arial"/>
                        </a:rPr>
                        <a:t>45</a:t>
                      </a:r>
                    </a:p>
                  </a:txBody>
                  <a:tcPr marL="7715" marR="7715" marT="7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50" b="0" i="0" u="none" strike="noStrike">
                          <a:effectLst/>
                          <a:latin typeface="Arial"/>
                        </a:rPr>
                        <a:t>47</a:t>
                      </a:r>
                    </a:p>
                  </a:txBody>
                  <a:tcPr marL="7715" marR="7715" marT="7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50" b="0" i="0" u="none" strike="noStrike">
                          <a:effectLst/>
                          <a:latin typeface="Arial"/>
                        </a:rPr>
                        <a:t>56</a:t>
                      </a:r>
                    </a:p>
                  </a:txBody>
                  <a:tcPr marL="7715" marR="7715" marT="7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50" b="0" i="0" u="none" strike="noStrike">
                          <a:effectLst/>
                          <a:latin typeface="Arial"/>
                        </a:rPr>
                        <a:t>60</a:t>
                      </a:r>
                    </a:p>
                  </a:txBody>
                  <a:tcPr marL="7715" marR="7715" marT="7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50" b="0" i="0" u="none" strike="noStrike">
                          <a:effectLst/>
                          <a:latin typeface="Arial"/>
                        </a:rPr>
                        <a:t>64</a:t>
                      </a:r>
                    </a:p>
                  </a:txBody>
                  <a:tcPr marL="7715" marR="7715" marT="7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16386518"/>
                  </a:ext>
                </a:extLst>
              </a:tr>
              <a:tr h="188428">
                <a:tc>
                  <a:txBody>
                    <a:bodyPr/>
                    <a:lstStyle/>
                    <a:p>
                      <a:pPr algn="l" fontAlgn="b"/>
                      <a:r>
                        <a:rPr lang="pt-BR" sz="800" b="0" i="0" u="none" strike="noStrike">
                          <a:effectLst/>
                          <a:latin typeface="Arial"/>
                        </a:rPr>
                        <a:t>PI</a:t>
                      </a:r>
                    </a:p>
                  </a:txBody>
                  <a:tcPr marL="7715" marR="7715" marT="7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50" b="0" i="0" u="none" strike="noStrike">
                          <a:effectLst/>
                          <a:latin typeface="Arial"/>
                        </a:rPr>
                        <a:t>PIAUÍ</a:t>
                      </a:r>
                    </a:p>
                  </a:txBody>
                  <a:tcPr marL="7715" marR="7715" marT="7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50" b="0" i="0" u="none" strike="noStrike">
                          <a:effectLst/>
                          <a:latin typeface="Arial"/>
                        </a:rPr>
                        <a:t>36</a:t>
                      </a:r>
                    </a:p>
                  </a:txBody>
                  <a:tcPr marL="7715" marR="7715" marT="7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50" b="0" i="0" u="none" strike="noStrike">
                          <a:effectLst/>
                          <a:latin typeface="Arial"/>
                        </a:rPr>
                        <a:t>39</a:t>
                      </a:r>
                    </a:p>
                  </a:txBody>
                  <a:tcPr marL="7715" marR="7715" marT="7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50" b="0" i="0" u="none" strike="noStrike">
                          <a:effectLst/>
                          <a:latin typeface="Arial"/>
                        </a:rPr>
                        <a:t>43</a:t>
                      </a:r>
                    </a:p>
                  </a:txBody>
                  <a:tcPr marL="7715" marR="7715" marT="7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50" b="0" i="0" u="none" strike="noStrike">
                          <a:effectLst/>
                          <a:latin typeface="Arial"/>
                        </a:rPr>
                        <a:t>50</a:t>
                      </a:r>
                    </a:p>
                  </a:txBody>
                  <a:tcPr marL="7715" marR="7715" marT="7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50" b="0" i="0" u="none" strike="noStrike">
                          <a:effectLst/>
                          <a:latin typeface="Arial"/>
                        </a:rPr>
                        <a:t>57</a:t>
                      </a:r>
                    </a:p>
                  </a:txBody>
                  <a:tcPr marL="7715" marR="7715" marT="7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50" b="0" i="0" u="none" strike="noStrike">
                          <a:effectLst/>
                          <a:latin typeface="Arial"/>
                        </a:rPr>
                        <a:t>62</a:t>
                      </a:r>
                    </a:p>
                  </a:txBody>
                  <a:tcPr marL="7715" marR="7715" marT="7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47044156"/>
                  </a:ext>
                </a:extLst>
              </a:tr>
              <a:tr h="188428">
                <a:tc>
                  <a:txBody>
                    <a:bodyPr/>
                    <a:lstStyle/>
                    <a:p>
                      <a:pPr algn="l" fontAlgn="b"/>
                      <a:r>
                        <a:rPr lang="pt-BR" sz="800" b="0" i="0" u="none" strike="noStrike">
                          <a:effectLst/>
                          <a:latin typeface="Arial"/>
                        </a:rPr>
                        <a:t>PR</a:t>
                      </a:r>
                    </a:p>
                  </a:txBody>
                  <a:tcPr marL="7715" marR="7715" marT="7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50" b="0" i="0" u="none" strike="noStrike">
                          <a:effectLst/>
                          <a:latin typeface="Arial"/>
                        </a:rPr>
                        <a:t>PARANÁ</a:t>
                      </a:r>
                    </a:p>
                  </a:txBody>
                  <a:tcPr marL="7715" marR="7715" marT="7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50" b="0" i="0" u="none" strike="noStrike">
                          <a:effectLst/>
                          <a:latin typeface="Arial"/>
                        </a:rPr>
                        <a:t>26</a:t>
                      </a:r>
                    </a:p>
                  </a:txBody>
                  <a:tcPr marL="7715" marR="7715" marT="7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50" b="0" i="0" u="none" strike="noStrike">
                          <a:effectLst/>
                          <a:latin typeface="Arial"/>
                        </a:rPr>
                        <a:t>29</a:t>
                      </a:r>
                    </a:p>
                  </a:txBody>
                  <a:tcPr marL="7715" marR="7715" marT="7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50" b="0" i="0" u="none" strike="noStrike">
                          <a:effectLst/>
                          <a:latin typeface="Arial"/>
                        </a:rPr>
                        <a:t>33</a:t>
                      </a:r>
                    </a:p>
                  </a:txBody>
                  <a:tcPr marL="7715" marR="7715" marT="7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50" b="0" i="0" u="none" strike="noStrike">
                          <a:effectLst/>
                          <a:latin typeface="Arial"/>
                        </a:rPr>
                        <a:t>41</a:t>
                      </a:r>
                    </a:p>
                  </a:txBody>
                  <a:tcPr marL="7715" marR="7715" marT="7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50" b="0" i="0" u="none" strike="noStrike">
                          <a:effectLst/>
                          <a:latin typeface="Arial"/>
                        </a:rPr>
                        <a:t>42</a:t>
                      </a:r>
                    </a:p>
                  </a:txBody>
                  <a:tcPr marL="7715" marR="7715" marT="7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50" b="0" i="0" u="none" strike="noStrike">
                          <a:effectLst/>
                          <a:latin typeface="Arial"/>
                        </a:rPr>
                        <a:t>51</a:t>
                      </a:r>
                    </a:p>
                  </a:txBody>
                  <a:tcPr marL="7715" marR="7715" marT="7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97723911"/>
                  </a:ext>
                </a:extLst>
              </a:tr>
              <a:tr h="188428">
                <a:tc>
                  <a:txBody>
                    <a:bodyPr/>
                    <a:lstStyle/>
                    <a:p>
                      <a:pPr algn="l" fontAlgn="b"/>
                      <a:r>
                        <a:rPr lang="pt-BR" sz="800" b="0" i="0" u="none" strike="noStrike">
                          <a:effectLst/>
                          <a:latin typeface="Arial"/>
                        </a:rPr>
                        <a:t>RJ</a:t>
                      </a:r>
                    </a:p>
                  </a:txBody>
                  <a:tcPr marL="7715" marR="7715" marT="7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50" b="0" i="0" u="none" strike="noStrike">
                          <a:effectLst/>
                          <a:latin typeface="Arial"/>
                        </a:rPr>
                        <a:t>RIO DE JANEIRO</a:t>
                      </a:r>
                    </a:p>
                  </a:txBody>
                  <a:tcPr marL="7715" marR="7715" marT="7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50" b="0" i="0" u="none" strike="noStrike">
                          <a:effectLst/>
                          <a:latin typeface="Arial"/>
                        </a:rPr>
                        <a:t>22</a:t>
                      </a:r>
                    </a:p>
                  </a:txBody>
                  <a:tcPr marL="7715" marR="7715" marT="7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50" b="0" i="0" u="none" strike="noStrike">
                          <a:effectLst/>
                          <a:latin typeface="Arial"/>
                        </a:rPr>
                        <a:t>25</a:t>
                      </a:r>
                    </a:p>
                  </a:txBody>
                  <a:tcPr marL="7715" marR="7715" marT="7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50" b="0" i="0" u="none" strike="noStrike">
                          <a:effectLst/>
                          <a:latin typeface="Arial"/>
                        </a:rPr>
                        <a:t>33</a:t>
                      </a:r>
                    </a:p>
                  </a:txBody>
                  <a:tcPr marL="7715" marR="7715" marT="7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50" b="0" i="0" u="none" strike="noStrike">
                          <a:effectLst/>
                          <a:latin typeface="Arial"/>
                        </a:rPr>
                        <a:t>43</a:t>
                      </a:r>
                    </a:p>
                  </a:txBody>
                  <a:tcPr marL="7715" marR="7715" marT="7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50" b="0" i="0" u="none" strike="noStrike">
                          <a:effectLst/>
                          <a:latin typeface="Arial"/>
                        </a:rPr>
                        <a:t>42</a:t>
                      </a:r>
                    </a:p>
                  </a:txBody>
                  <a:tcPr marL="7715" marR="7715" marT="7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50" b="0" i="0" u="none" strike="noStrike">
                          <a:effectLst/>
                          <a:latin typeface="Arial"/>
                        </a:rPr>
                        <a:t>40</a:t>
                      </a:r>
                    </a:p>
                  </a:txBody>
                  <a:tcPr marL="7715" marR="7715" marT="7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2105229"/>
                  </a:ext>
                </a:extLst>
              </a:tr>
              <a:tr h="188428">
                <a:tc>
                  <a:txBody>
                    <a:bodyPr/>
                    <a:lstStyle/>
                    <a:p>
                      <a:pPr algn="l" fontAlgn="b"/>
                      <a:r>
                        <a:rPr lang="pt-BR" sz="800" b="0" i="0" u="none" strike="noStrike">
                          <a:effectLst/>
                          <a:latin typeface="Arial"/>
                        </a:rPr>
                        <a:t>RN</a:t>
                      </a:r>
                    </a:p>
                  </a:txBody>
                  <a:tcPr marL="7715" marR="7715" marT="7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50" b="0" i="0" u="none" strike="noStrike">
                          <a:effectLst/>
                          <a:latin typeface="Arial"/>
                        </a:rPr>
                        <a:t>RIO GRANDE DO NORTE</a:t>
                      </a:r>
                    </a:p>
                  </a:txBody>
                  <a:tcPr marL="7715" marR="7715" marT="7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50" b="0" i="0" u="none" strike="noStrike">
                          <a:effectLst/>
                          <a:latin typeface="Arial"/>
                        </a:rPr>
                        <a:t>33</a:t>
                      </a:r>
                    </a:p>
                  </a:txBody>
                  <a:tcPr marL="7715" marR="7715" marT="7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50" b="0" i="0" u="none" strike="noStrike">
                          <a:effectLst/>
                          <a:latin typeface="Arial"/>
                        </a:rPr>
                        <a:t>38</a:t>
                      </a:r>
                    </a:p>
                  </a:txBody>
                  <a:tcPr marL="7715" marR="7715" marT="7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50" b="0" i="0" u="none" strike="noStrike">
                          <a:effectLst/>
                          <a:latin typeface="Arial"/>
                        </a:rPr>
                        <a:t>42</a:t>
                      </a:r>
                    </a:p>
                  </a:txBody>
                  <a:tcPr marL="7715" marR="7715" marT="7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50" b="0" i="0" u="none" strike="noStrike">
                          <a:effectLst/>
                          <a:latin typeface="Arial"/>
                        </a:rPr>
                        <a:t>49</a:t>
                      </a:r>
                    </a:p>
                  </a:txBody>
                  <a:tcPr marL="7715" marR="7715" marT="7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50" b="0" i="0" u="none" strike="noStrike">
                          <a:effectLst/>
                          <a:latin typeface="Arial"/>
                        </a:rPr>
                        <a:t>54</a:t>
                      </a:r>
                    </a:p>
                  </a:txBody>
                  <a:tcPr marL="7715" marR="7715" marT="7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50" b="0" i="0" u="none" strike="noStrike">
                          <a:effectLst/>
                          <a:latin typeface="Arial"/>
                        </a:rPr>
                        <a:t>59</a:t>
                      </a:r>
                    </a:p>
                  </a:txBody>
                  <a:tcPr marL="7715" marR="7715" marT="7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93111937"/>
                  </a:ext>
                </a:extLst>
              </a:tr>
              <a:tr h="188428">
                <a:tc>
                  <a:txBody>
                    <a:bodyPr/>
                    <a:lstStyle/>
                    <a:p>
                      <a:pPr algn="l" fontAlgn="b"/>
                      <a:r>
                        <a:rPr lang="pt-BR" sz="800" b="0" i="0" u="none" strike="noStrike">
                          <a:effectLst/>
                          <a:latin typeface="Arial"/>
                        </a:rPr>
                        <a:t>RO</a:t>
                      </a:r>
                    </a:p>
                  </a:txBody>
                  <a:tcPr marL="7715" marR="7715" marT="7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50" b="0" i="0" u="none" strike="noStrike">
                          <a:effectLst/>
                          <a:latin typeface="Arial"/>
                        </a:rPr>
                        <a:t>RONDÔNIA</a:t>
                      </a:r>
                    </a:p>
                  </a:txBody>
                  <a:tcPr marL="7715" marR="7715" marT="7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50" b="0" i="0" u="none" strike="noStrike">
                          <a:effectLst/>
                          <a:latin typeface="Arial"/>
                        </a:rPr>
                        <a:t>56</a:t>
                      </a:r>
                    </a:p>
                  </a:txBody>
                  <a:tcPr marL="7715" marR="7715" marT="7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50" b="0" i="0" u="none" strike="noStrike">
                          <a:effectLst/>
                          <a:latin typeface="Arial"/>
                        </a:rPr>
                        <a:t>64</a:t>
                      </a:r>
                    </a:p>
                  </a:txBody>
                  <a:tcPr marL="7715" marR="7715" marT="7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50" b="0" i="0" u="none" strike="noStrike">
                          <a:effectLst/>
                          <a:latin typeface="Arial"/>
                        </a:rPr>
                        <a:t>61</a:t>
                      </a:r>
                    </a:p>
                  </a:txBody>
                  <a:tcPr marL="7715" marR="7715" marT="7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50" b="0" i="0" u="none" strike="noStrike">
                          <a:effectLst/>
                          <a:latin typeface="Arial"/>
                        </a:rPr>
                        <a:t>66</a:t>
                      </a:r>
                    </a:p>
                  </a:txBody>
                  <a:tcPr marL="7715" marR="7715" marT="7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50" b="0" i="0" u="none" strike="noStrike">
                          <a:effectLst/>
                          <a:latin typeface="Arial"/>
                        </a:rPr>
                        <a:t>67</a:t>
                      </a:r>
                    </a:p>
                  </a:txBody>
                  <a:tcPr marL="7715" marR="7715" marT="7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50" b="0" i="0" u="none" strike="noStrike">
                          <a:effectLst/>
                          <a:latin typeface="Arial"/>
                        </a:rPr>
                        <a:t>70</a:t>
                      </a:r>
                    </a:p>
                  </a:txBody>
                  <a:tcPr marL="7715" marR="7715" marT="7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84373184"/>
                  </a:ext>
                </a:extLst>
              </a:tr>
              <a:tr h="188428">
                <a:tc>
                  <a:txBody>
                    <a:bodyPr/>
                    <a:lstStyle/>
                    <a:p>
                      <a:pPr algn="l" fontAlgn="b"/>
                      <a:r>
                        <a:rPr lang="pt-BR" sz="800" b="0" i="0" u="none" strike="noStrike">
                          <a:effectLst/>
                          <a:latin typeface="Arial"/>
                        </a:rPr>
                        <a:t>RR</a:t>
                      </a:r>
                    </a:p>
                  </a:txBody>
                  <a:tcPr marL="7715" marR="7715" marT="7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50" b="0" i="0" u="none" strike="noStrike">
                          <a:effectLst/>
                          <a:latin typeface="Arial"/>
                        </a:rPr>
                        <a:t>RORAIMA</a:t>
                      </a:r>
                    </a:p>
                  </a:txBody>
                  <a:tcPr marL="7715" marR="7715" marT="7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50" b="0" i="0" u="none" strike="noStrike">
                          <a:effectLst/>
                          <a:latin typeface="Arial"/>
                        </a:rPr>
                        <a:t>61</a:t>
                      </a:r>
                    </a:p>
                  </a:txBody>
                  <a:tcPr marL="7715" marR="7715" marT="7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50" b="0" i="0" u="none" strike="noStrike">
                          <a:effectLst/>
                          <a:latin typeface="Arial"/>
                        </a:rPr>
                        <a:t>65</a:t>
                      </a:r>
                    </a:p>
                  </a:txBody>
                  <a:tcPr marL="7715" marR="7715" marT="7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50" b="0" i="0" u="none" strike="noStrike">
                          <a:effectLst/>
                          <a:latin typeface="Arial"/>
                        </a:rPr>
                        <a:t>70</a:t>
                      </a:r>
                    </a:p>
                  </a:txBody>
                  <a:tcPr marL="7715" marR="7715" marT="7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50" b="0" i="0" u="none" strike="noStrike">
                          <a:effectLst/>
                          <a:latin typeface="Arial"/>
                        </a:rPr>
                        <a:t>70</a:t>
                      </a:r>
                    </a:p>
                  </a:txBody>
                  <a:tcPr marL="7715" marR="7715" marT="7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50" b="0" i="0" u="none" strike="noStrike">
                          <a:effectLst/>
                          <a:latin typeface="Arial"/>
                        </a:rPr>
                        <a:t>70</a:t>
                      </a:r>
                    </a:p>
                  </a:txBody>
                  <a:tcPr marL="7715" marR="7715" marT="7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50" b="0" i="0" u="none" strike="noStrike">
                          <a:effectLst/>
                          <a:latin typeface="Arial"/>
                        </a:rPr>
                        <a:t>71</a:t>
                      </a:r>
                    </a:p>
                  </a:txBody>
                  <a:tcPr marL="7715" marR="7715" marT="7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99574026"/>
                  </a:ext>
                </a:extLst>
              </a:tr>
              <a:tr h="188428">
                <a:tc>
                  <a:txBody>
                    <a:bodyPr/>
                    <a:lstStyle/>
                    <a:p>
                      <a:pPr algn="l" fontAlgn="b"/>
                      <a:r>
                        <a:rPr lang="pt-BR" sz="800" b="0" i="0" u="none" strike="noStrike">
                          <a:effectLst/>
                          <a:latin typeface="Arial"/>
                        </a:rPr>
                        <a:t>RS</a:t>
                      </a:r>
                    </a:p>
                  </a:txBody>
                  <a:tcPr marL="7715" marR="7715" marT="7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50" b="0" i="0" u="none" strike="noStrike">
                          <a:effectLst/>
                          <a:latin typeface="Arial"/>
                        </a:rPr>
                        <a:t>RIO GRANDE DO SUL</a:t>
                      </a:r>
                    </a:p>
                  </a:txBody>
                  <a:tcPr marL="7715" marR="7715" marT="7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50" b="0" i="0" u="none" strike="noStrike">
                          <a:effectLst/>
                          <a:latin typeface="Arial"/>
                        </a:rPr>
                        <a:t>32</a:t>
                      </a:r>
                    </a:p>
                  </a:txBody>
                  <a:tcPr marL="7715" marR="7715" marT="7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50" b="0" i="0" u="none" strike="noStrike">
                          <a:effectLst/>
                          <a:latin typeface="Arial"/>
                        </a:rPr>
                        <a:t>30</a:t>
                      </a:r>
                    </a:p>
                  </a:txBody>
                  <a:tcPr marL="7715" marR="7715" marT="7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50" b="0" i="0" u="none" strike="noStrike">
                          <a:effectLst/>
                          <a:latin typeface="Arial"/>
                        </a:rPr>
                        <a:t>34</a:t>
                      </a:r>
                    </a:p>
                  </a:txBody>
                  <a:tcPr marL="7715" marR="7715" marT="7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50" b="0" i="0" u="none" strike="noStrike">
                          <a:effectLst/>
                          <a:latin typeface="Arial"/>
                        </a:rPr>
                        <a:t>43</a:t>
                      </a:r>
                    </a:p>
                  </a:txBody>
                  <a:tcPr marL="7715" marR="7715" marT="7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50" b="0" i="0" u="none" strike="noStrike">
                          <a:effectLst/>
                          <a:latin typeface="Arial"/>
                        </a:rPr>
                        <a:t>43</a:t>
                      </a:r>
                    </a:p>
                  </a:txBody>
                  <a:tcPr marL="7715" marR="7715" marT="7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50" b="0" i="0" u="none" strike="noStrike">
                          <a:effectLst/>
                          <a:latin typeface="Arial"/>
                        </a:rPr>
                        <a:t>47</a:t>
                      </a:r>
                    </a:p>
                  </a:txBody>
                  <a:tcPr marL="7715" marR="7715" marT="7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7013942"/>
                  </a:ext>
                </a:extLst>
              </a:tr>
              <a:tr h="188428">
                <a:tc>
                  <a:txBody>
                    <a:bodyPr/>
                    <a:lstStyle/>
                    <a:p>
                      <a:pPr algn="l" fontAlgn="b"/>
                      <a:r>
                        <a:rPr lang="pt-BR" sz="800" b="0" i="0" u="none" strike="noStrike">
                          <a:effectLst/>
                          <a:latin typeface="Arial"/>
                        </a:rPr>
                        <a:t>SC</a:t>
                      </a:r>
                    </a:p>
                  </a:txBody>
                  <a:tcPr marL="7715" marR="7715" marT="7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50" b="0" i="0" u="none" strike="noStrike">
                          <a:effectLst/>
                          <a:latin typeface="Arial"/>
                        </a:rPr>
                        <a:t>SANTA CATARINA</a:t>
                      </a:r>
                    </a:p>
                  </a:txBody>
                  <a:tcPr marL="7715" marR="7715" marT="7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50" b="0" i="0" u="none" strike="noStrike">
                          <a:effectLst/>
                          <a:latin typeface="Arial"/>
                        </a:rPr>
                        <a:t>39</a:t>
                      </a:r>
                    </a:p>
                  </a:txBody>
                  <a:tcPr marL="7715" marR="7715" marT="7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50" b="0" i="0" u="none" strike="noStrike">
                          <a:effectLst/>
                          <a:latin typeface="Arial"/>
                        </a:rPr>
                        <a:t>39</a:t>
                      </a:r>
                    </a:p>
                  </a:txBody>
                  <a:tcPr marL="7715" marR="7715" marT="7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50" b="0" i="0" u="none" strike="noStrike">
                          <a:effectLst/>
                          <a:latin typeface="Arial"/>
                        </a:rPr>
                        <a:t>43</a:t>
                      </a:r>
                    </a:p>
                  </a:txBody>
                  <a:tcPr marL="7715" marR="7715" marT="7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50" b="0" i="0" u="none" strike="noStrike">
                          <a:effectLst/>
                          <a:latin typeface="Arial"/>
                        </a:rPr>
                        <a:t>51</a:t>
                      </a:r>
                    </a:p>
                  </a:txBody>
                  <a:tcPr marL="7715" marR="7715" marT="7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50" b="0" i="0" u="none" strike="noStrike">
                          <a:effectLst/>
                          <a:latin typeface="Arial"/>
                        </a:rPr>
                        <a:t>55</a:t>
                      </a:r>
                    </a:p>
                  </a:txBody>
                  <a:tcPr marL="7715" marR="7715" marT="7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50" b="0" i="0" u="none" strike="noStrike">
                          <a:effectLst/>
                          <a:latin typeface="Arial"/>
                        </a:rPr>
                        <a:t>62</a:t>
                      </a:r>
                    </a:p>
                  </a:txBody>
                  <a:tcPr marL="7715" marR="7715" marT="7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61414965"/>
                  </a:ext>
                </a:extLst>
              </a:tr>
              <a:tr h="188428">
                <a:tc>
                  <a:txBody>
                    <a:bodyPr/>
                    <a:lstStyle/>
                    <a:p>
                      <a:pPr algn="l" fontAlgn="b"/>
                      <a:r>
                        <a:rPr lang="pt-BR" sz="800" b="0" i="0" u="none" strike="noStrike">
                          <a:effectLst/>
                          <a:latin typeface="Arial"/>
                        </a:rPr>
                        <a:t>SE</a:t>
                      </a:r>
                    </a:p>
                  </a:txBody>
                  <a:tcPr marL="7715" marR="7715" marT="7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50" b="0" i="0" u="none" strike="noStrike">
                          <a:effectLst/>
                          <a:latin typeface="Arial"/>
                        </a:rPr>
                        <a:t>SERGIPE</a:t>
                      </a:r>
                    </a:p>
                  </a:txBody>
                  <a:tcPr marL="7715" marR="7715" marT="7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50" b="0" i="0" u="none" strike="noStrike">
                          <a:effectLst/>
                          <a:latin typeface="Arial"/>
                        </a:rPr>
                        <a:t>39</a:t>
                      </a:r>
                    </a:p>
                  </a:txBody>
                  <a:tcPr marL="7715" marR="7715" marT="7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50" b="0" i="0" u="none" strike="noStrike">
                          <a:effectLst/>
                          <a:latin typeface="Arial"/>
                        </a:rPr>
                        <a:t>39</a:t>
                      </a:r>
                    </a:p>
                  </a:txBody>
                  <a:tcPr marL="7715" marR="7715" marT="7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50" b="0" i="0" u="none" strike="noStrike">
                          <a:effectLst/>
                          <a:latin typeface="Arial"/>
                        </a:rPr>
                        <a:t>38</a:t>
                      </a:r>
                    </a:p>
                  </a:txBody>
                  <a:tcPr marL="7715" marR="7715" marT="7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50" b="0" i="0" u="none" strike="noStrike">
                          <a:effectLst/>
                          <a:latin typeface="Arial"/>
                        </a:rPr>
                        <a:t>50</a:t>
                      </a:r>
                    </a:p>
                  </a:txBody>
                  <a:tcPr marL="7715" marR="7715" marT="7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50" b="0" i="0" u="none" strike="noStrike">
                          <a:effectLst/>
                          <a:latin typeface="Arial"/>
                        </a:rPr>
                        <a:t>62</a:t>
                      </a:r>
                    </a:p>
                  </a:txBody>
                  <a:tcPr marL="7715" marR="7715" marT="7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50" b="0" i="0" u="none" strike="noStrike">
                          <a:effectLst/>
                          <a:latin typeface="Arial"/>
                        </a:rPr>
                        <a:t>66</a:t>
                      </a:r>
                    </a:p>
                  </a:txBody>
                  <a:tcPr marL="7715" marR="7715" marT="7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1392220"/>
                  </a:ext>
                </a:extLst>
              </a:tr>
              <a:tr h="188428">
                <a:tc>
                  <a:txBody>
                    <a:bodyPr/>
                    <a:lstStyle/>
                    <a:p>
                      <a:pPr algn="l" fontAlgn="b"/>
                      <a:r>
                        <a:rPr lang="pt-BR" sz="800" b="0" i="0" u="none" strike="noStrike">
                          <a:effectLst/>
                          <a:latin typeface="Arial"/>
                        </a:rPr>
                        <a:t>SP</a:t>
                      </a:r>
                    </a:p>
                  </a:txBody>
                  <a:tcPr marL="7715" marR="7715" marT="7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50" b="0" i="0" u="none" strike="noStrike">
                          <a:effectLst/>
                          <a:latin typeface="Arial"/>
                        </a:rPr>
                        <a:t>SÃO PAULO</a:t>
                      </a:r>
                    </a:p>
                  </a:txBody>
                  <a:tcPr marL="7715" marR="7715" marT="7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50" b="0" i="0" u="none" strike="noStrike">
                          <a:effectLst/>
                          <a:latin typeface="Arial"/>
                        </a:rPr>
                        <a:t>21</a:t>
                      </a:r>
                    </a:p>
                  </a:txBody>
                  <a:tcPr marL="7715" marR="7715" marT="7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50" b="0" i="0" u="none" strike="noStrike">
                          <a:effectLst/>
                          <a:latin typeface="Arial"/>
                        </a:rPr>
                        <a:t>23</a:t>
                      </a:r>
                    </a:p>
                  </a:txBody>
                  <a:tcPr marL="7715" marR="7715" marT="7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50" b="0" i="0" u="none" strike="noStrike">
                          <a:effectLst/>
                          <a:latin typeface="Arial"/>
                        </a:rPr>
                        <a:t>29</a:t>
                      </a:r>
                    </a:p>
                  </a:txBody>
                  <a:tcPr marL="7715" marR="7715" marT="7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50" b="0" i="0" u="none" strike="noStrike">
                          <a:effectLst/>
                          <a:latin typeface="Arial"/>
                        </a:rPr>
                        <a:t>38</a:t>
                      </a:r>
                    </a:p>
                  </a:txBody>
                  <a:tcPr marL="7715" marR="7715" marT="7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50" b="0" i="0" u="none" strike="noStrike">
                          <a:effectLst/>
                          <a:latin typeface="Arial"/>
                        </a:rPr>
                        <a:t>36</a:t>
                      </a:r>
                    </a:p>
                  </a:txBody>
                  <a:tcPr marL="7715" marR="7715" marT="7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50" b="0" i="0" u="none" strike="noStrike">
                          <a:effectLst/>
                          <a:latin typeface="Arial"/>
                        </a:rPr>
                        <a:t>39</a:t>
                      </a:r>
                    </a:p>
                  </a:txBody>
                  <a:tcPr marL="7715" marR="7715" marT="7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47806975"/>
                  </a:ext>
                </a:extLst>
              </a:tr>
              <a:tr h="188428">
                <a:tc>
                  <a:txBody>
                    <a:bodyPr/>
                    <a:lstStyle/>
                    <a:p>
                      <a:pPr algn="l" fontAlgn="b"/>
                      <a:r>
                        <a:rPr lang="pt-BR" sz="800" b="0" i="0" u="none" strike="noStrike">
                          <a:effectLst/>
                          <a:latin typeface="Arial"/>
                        </a:rPr>
                        <a:t>TO</a:t>
                      </a:r>
                    </a:p>
                  </a:txBody>
                  <a:tcPr marL="7715" marR="7715" marT="7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050" b="0" i="0" u="none" strike="noStrike">
                          <a:effectLst/>
                          <a:latin typeface="Arial"/>
                        </a:rPr>
                        <a:t>TOCANTINS</a:t>
                      </a:r>
                    </a:p>
                  </a:txBody>
                  <a:tcPr marL="7715" marR="7715" marT="7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50" b="0" i="0" u="none" strike="noStrike">
                          <a:effectLst/>
                          <a:latin typeface="Arial"/>
                        </a:rPr>
                        <a:t>39</a:t>
                      </a:r>
                    </a:p>
                  </a:txBody>
                  <a:tcPr marL="7715" marR="7715" marT="7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50" b="0" i="0" u="none" strike="noStrike">
                          <a:effectLst/>
                          <a:latin typeface="Arial"/>
                        </a:rPr>
                        <a:t>44</a:t>
                      </a:r>
                    </a:p>
                  </a:txBody>
                  <a:tcPr marL="7715" marR="7715" marT="7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50" b="0" i="0" u="none" strike="noStrike">
                          <a:effectLst/>
                          <a:latin typeface="Arial"/>
                        </a:rPr>
                        <a:t>47</a:t>
                      </a:r>
                    </a:p>
                  </a:txBody>
                  <a:tcPr marL="7715" marR="7715" marT="7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50" b="0" i="0" u="none" strike="noStrike">
                          <a:effectLst/>
                          <a:latin typeface="Arial"/>
                        </a:rPr>
                        <a:t>55</a:t>
                      </a:r>
                    </a:p>
                  </a:txBody>
                  <a:tcPr marL="7715" marR="7715" marT="7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50" b="0" i="0" u="none" strike="noStrike">
                          <a:effectLst/>
                          <a:latin typeface="Arial"/>
                        </a:rPr>
                        <a:t>63</a:t>
                      </a:r>
                    </a:p>
                  </a:txBody>
                  <a:tcPr marL="7715" marR="7715" marT="7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050" b="0" i="0" u="none" strike="noStrike">
                          <a:effectLst/>
                          <a:latin typeface="Arial"/>
                        </a:rPr>
                        <a:t>70</a:t>
                      </a:r>
                    </a:p>
                  </a:txBody>
                  <a:tcPr marL="7715" marR="7715" marT="771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05300405"/>
                  </a:ext>
                </a:extLst>
              </a:tr>
              <a:tr h="164002">
                <a:tc gridSpan="4"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effectLst/>
                          <a:latin typeface="Arial"/>
                        </a:rPr>
                        <a:t>MS/SAPS/Departamento de Saúde da Família - DESF</a:t>
                      </a:r>
                    </a:p>
                  </a:txBody>
                  <a:tcPr marL="7715" marR="7715" marT="771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endParaRPr lang="pt-BR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15" marR="7715" marT="771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t-BR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15" marR="7715" marT="771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t-BR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15" marR="7715" marT="771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t-BR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15" marR="7715" marT="771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72242007"/>
                  </a:ext>
                </a:extLst>
              </a:tr>
              <a:tr h="164002">
                <a:tc gridSpan="5"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effectLst/>
                          <a:latin typeface="Arial"/>
                        </a:rPr>
                        <a:t>Fonte: </a:t>
                      </a:r>
                      <a:r>
                        <a:rPr lang="pt-BR" sz="1100" b="1" i="0" u="none" strike="noStrike">
                          <a:effectLst/>
                          <a:latin typeface="Arial"/>
                        </a:rPr>
                        <a:t>Sistema de Informação em Saúde para a Atenção Básica - SISAB</a:t>
                      </a:r>
                    </a:p>
                  </a:txBody>
                  <a:tcPr marL="7715" marR="7715" marT="77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endParaRPr lang="pt-BR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15" marR="7715" marT="77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t-BR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15" marR="7715" marT="77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t-BR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15" marR="7715" marT="77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11740562"/>
                  </a:ext>
                </a:extLst>
              </a:tr>
              <a:tr h="164002">
                <a:tc gridSpan="3">
                  <a:txBody>
                    <a:bodyPr/>
                    <a:lstStyle/>
                    <a:p>
                      <a:pPr algn="l" fontAlgn="b"/>
                      <a:r>
                        <a:rPr lang="pt-BR" sz="1100" b="0" i="0" u="none" strike="noStrike">
                          <a:effectLst/>
                          <a:latin typeface="Arial"/>
                        </a:rPr>
                        <a:t>Dado gerado em: 15 de Março de 2022 - 12:50h</a:t>
                      </a:r>
                    </a:p>
                  </a:txBody>
                  <a:tcPr marL="7715" marR="7715" marT="77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endParaRPr lang="pt-BR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15" marR="7715" marT="77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t-BR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15" marR="7715" marT="77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t-BR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15" marR="7715" marT="77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t-BR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15" marR="7715" marT="77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t-BR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15" marR="7715" marT="77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94594658"/>
                  </a:ext>
                </a:extLst>
              </a:tr>
              <a:tr h="164002">
                <a:tc gridSpan="5">
                  <a:txBody>
                    <a:bodyPr/>
                    <a:lstStyle/>
                    <a:p>
                      <a:pPr algn="l" fontAlgn="b"/>
                      <a:r>
                        <a:rPr lang="pt-BR" sz="800" b="0" i="0" u="none" strike="noStrike">
                          <a:effectLst/>
                          <a:latin typeface="Arial"/>
                        </a:rPr>
                        <a:t>Coordenação Geral de Informação da Atenção Primária - CGIAP/DESF</a:t>
                      </a:r>
                    </a:p>
                  </a:txBody>
                  <a:tcPr marL="7715" marR="7715" marT="77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endParaRPr lang="pt-BR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15" marR="7715" marT="77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t-BR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15" marR="7715" marT="77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pt-BR" sz="800" b="0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715" marR="7715" marT="771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89842509"/>
                  </a:ext>
                </a:extLst>
              </a:tr>
            </a:tbl>
          </a:graphicData>
        </a:graphic>
      </p:graphicFrame>
      <p:sp>
        <p:nvSpPr>
          <p:cNvPr id="5" name="Elipse 4">
            <a:extLst>
              <a:ext uri="{FF2B5EF4-FFF2-40B4-BE49-F238E27FC236}">
                <a16:creationId xmlns:a16="http://schemas.microsoft.com/office/drawing/2014/main" id="{479DE600-140F-E7E3-EBF2-3CA86C33EBFF}"/>
              </a:ext>
            </a:extLst>
          </p:cNvPr>
          <p:cNvSpPr/>
          <p:nvPr/>
        </p:nvSpPr>
        <p:spPr>
          <a:xfrm>
            <a:off x="11171237" y="2299637"/>
            <a:ext cx="914455" cy="72614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CFFF7158-5217-D17A-058E-4E14CFDF010E}"/>
              </a:ext>
            </a:extLst>
          </p:cNvPr>
          <p:cNvSpPr txBox="1"/>
          <p:nvPr/>
        </p:nvSpPr>
        <p:spPr>
          <a:xfrm>
            <a:off x="11236381" y="2524146"/>
            <a:ext cx="794407" cy="276999"/>
          </a:xfrm>
          <a:prstGeom prst="rect">
            <a:avLst/>
          </a:prstGeom>
          <a:solidFill>
            <a:schemeClr val="bg1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sz="1200" b="1">
                <a:solidFill>
                  <a:srgbClr val="FF0000"/>
                </a:solidFill>
              </a:rPr>
              <a:t>9,84 %</a:t>
            </a:r>
          </a:p>
        </p:txBody>
      </p:sp>
    </p:spTree>
    <p:extLst>
      <p:ext uri="{BB962C8B-B14F-4D97-AF65-F5344CB8AC3E}">
        <p14:creationId xmlns:p14="http://schemas.microsoft.com/office/powerpoint/2010/main" val="456686475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2" descr="Uma imagem com texto&#10;&#10;Descrição gerada automaticamente">
            <a:extLst>
              <a:ext uri="{FF2B5EF4-FFF2-40B4-BE49-F238E27FC236}">
                <a16:creationId xmlns:a16="http://schemas.microsoft.com/office/drawing/2014/main" id="{7088BF49-F911-BCB4-9A56-CAED002601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3256" y="4246"/>
            <a:ext cx="12258720" cy="6895411"/>
          </a:xfrm>
          <a:prstGeom prst="rect">
            <a:avLst/>
          </a:prstGeom>
        </p:spPr>
      </p:pic>
      <p:sp>
        <p:nvSpPr>
          <p:cNvPr id="1361" name="Google Shape;1361;p99"/>
          <p:cNvSpPr txBox="1">
            <a:spLocks noGrp="1"/>
          </p:cNvSpPr>
          <p:nvPr>
            <p:ph type="ctrTitle"/>
          </p:nvPr>
        </p:nvSpPr>
        <p:spPr>
          <a:xfrm>
            <a:off x="619125" y="163480"/>
            <a:ext cx="10898327" cy="491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0"/>
              <a:buFont typeface="Arial"/>
              <a:buNone/>
            </a:pPr>
            <a:r>
              <a:rPr lang="pt-BR" sz="4000">
                <a:solidFill>
                  <a:schemeClr val="accent5">
                    <a:lumMod val="75000"/>
                  </a:schemeClr>
                </a:solidFill>
                <a:sym typeface="Calibri"/>
              </a:rPr>
              <a:t>PRÉ-NATAL - Exames</a:t>
            </a:r>
            <a:endParaRPr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362" name="Google Shape;1362;p99"/>
          <p:cNvSpPr txBox="1">
            <a:spLocks noGrp="1"/>
          </p:cNvSpPr>
          <p:nvPr>
            <p:ph type="sldNum" idx="12"/>
          </p:nvPr>
        </p:nvSpPr>
        <p:spPr>
          <a:xfrm>
            <a:off x="5368198" y="6235401"/>
            <a:ext cx="698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lang="pt-BR" sz="1200" dirty="0">
                <a:solidFill>
                  <a:schemeClr val="accent5">
                    <a:lumMod val="75000"/>
                  </a:schemeClr>
                </a:solidFill>
              </a:rPr>
              <a:t>136</a:t>
            </a:fld>
            <a:endParaRPr sz="12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363" name="Google Shape;1363;p99"/>
          <p:cNvSpPr/>
          <p:nvPr/>
        </p:nvSpPr>
        <p:spPr>
          <a:xfrm>
            <a:off x="1075175" y="911587"/>
            <a:ext cx="9908258" cy="4462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0" i="0" u="none" strike="noStrike" cap="none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Proporção de gestantes com realização de exames para sífilis e HIV¹</a:t>
            </a:r>
            <a:endParaRPr>
              <a:solidFill>
                <a:schemeClr val="accent5">
                  <a:lumMod val="75000"/>
                </a:schemeClr>
              </a:solidFill>
            </a:endParaRPr>
          </a:p>
        </p:txBody>
      </p:sp>
      <p:grpSp>
        <p:nvGrpSpPr>
          <p:cNvPr id="1366" name="Google Shape;1366;p99"/>
          <p:cNvGrpSpPr/>
          <p:nvPr/>
        </p:nvGrpSpPr>
        <p:grpSpPr>
          <a:xfrm>
            <a:off x="136286" y="776571"/>
            <a:ext cx="11835781" cy="1100019"/>
            <a:chOff x="168425" y="978246"/>
            <a:chExt cx="11835781" cy="1100019"/>
          </a:xfrm>
        </p:grpSpPr>
        <p:sp>
          <p:nvSpPr>
            <p:cNvPr id="1367" name="Google Shape;1367;p99"/>
            <p:cNvSpPr/>
            <p:nvPr/>
          </p:nvSpPr>
          <p:spPr>
            <a:xfrm rot="-5400000">
              <a:off x="-223904" y="1370575"/>
              <a:ext cx="1100019" cy="315361"/>
            </a:xfrm>
            <a:prstGeom prst="rect">
              <a:avLst/>
            </a:prstGeom>
            <a:solidFill>
              <a:schemeClr val="accent5"/>
            </a:solidFill>
            <a:ln w="25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20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Nome</a:t>
              </a:r>
              <a:endParaRPr/>
            </a:p>
          </p:txBody>
        </p:sp>
        <p:cxnSp>
          <p:nvCxnSpPr>
            <p:cNvPr id="1368" name="Google Shape;1368;p99"/>
            <p:cNvCxnSpPr>
              <a:stCxn id="1367" idx="1"/>
            </p:cNvCxnSpPr>
            <p:nvPr/>
          </p:nvCxnSpPr>
          <p:spPr>
            <a:xfrm>
              <a:off x="326106" y="2078265"/>
              <a:ext cx="11678100" cy="0"/>
            </a:xfrm>
            <a:prstGeom prst="straightConnector1">
              <a:avLst/>
            </a:prstGeom>
            <a:noFill/>
            <a:ln w="9525" cap="flat" cmpd="sng">
              <a:solidFill>
                <a:srgbClr val="DDEAF6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1371" name="Google Shape;1371;p99"/>
          <p:cNvGrpSpPr/>
          <p:nvPr/>
        </p:nvGrpSpPr>
        <p:grpSpPr>
          <a:xfrm>
            <a:off x="150422" y="1876588"/>
            <a:ext cx="11919914" cy="1220313"/>
            <a:chOff x="168426" y="800675"/>
            <a:chExt cx="11919914" cy="975062"/>
          </a:xfrm>
        </p:grpSpPr>
        <p:sp>
          <p:nvSpPr>
            <p:cNvPr id="1372" name="Google Shape;1372;p99"/>
            <p:cNvSpPr/>
            <p:nvPr/>
          </p:nvSpPr>
          <p:spPr>
            <a:xfrm rot="16200000">
              <a:off x="-168491" y="1137592"/>
              <a:ext cx="975061" cy="301227"/>
            </a:xfrm>
            <a:prstGeom prst="rect">
              <a:avLst/>
            </a:prstGeom>
            <a:solidFill>
              <a:schemeClr val="accent5"/>
            </a:solidFill>
            <a:ln w="25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20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Avaliação</a:t>
              </a:r>
              <a:endParaRPr/>
            </a:p>
          </p:txBody>
        </p:sp>
        <p:cxnSp>
          <p:nvCxnSpPr>
            <p:cNvPr id="1373" name="Google Shape;1373;p99"/>
            <p:cNvCxnSpPr>
              <a:stCxn id="1372" idx="1"/>
            </p:cNvCxnSpPr>
            <p:nvPr/>
          </p:nvCxnSpPr>
          <p:spPr>
            <a:xfrm>
              <a:off x="319040" y="1775736"/>
              <a:ext cx="11769300" cy="1"/>
            </a:xfrm>
            <a:prstGeom prst="straightConnector1">
              <a:avLst/>
            </a:prstGeom>
            <a:noFill/>
            <a:ln w="9525" cap="flat" cmpd="sng">
              <a:solidFill>
                <a:srgbClr val="DDEAF6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1374" name="Google Shape;1374;p99"/>
          <p:cNvGrpSpPr/>
          <p:nvPr/>
        </p:nvGrpSpPr>
        <p:grpSpPr>
          <a:xfrm>
            <a:off x="150422" y="3177405"/>
            <a:ext cx="11919781" cy="1416157"/>
            <a:chOff x="168426" y="857956"/>
            <a:chExt cx="11919781" cy="1416157"/>
          </a:xfrm>
        </p:grpSpPr>
        <p:sp>
          <p:nvSpPr>
            <p:cNvPr id="1375" name="Google Shape;1375;p99"/>
            <p:cNvSpPr/>
            <p:nvPr/>
          </p:nvSpPr>
          <p:spPr>
            <a:xfrm rot="-5400000">
              <a:off x="-381972" y="1408354"/>
              <a:ext cx="1416157" cy="315361"/>
            </a:xfrm>
            <a:prstGeom prst="rect">
              <a:avLst/>
            </a:prstGeom>
            <a:solidFill>
              <a:schemeClr val="accent5"/>
            </a:solidFill>
            <a:ln w="25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20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Numerador</a:t>
              </a:r>
              <a:endParaRPr/>
            </a:p>
          </p:txBody>
        </p:sp>
        <p:cxnSp>
          <p:nvCxnSpPr>
            <p:cNvPr id="1376" name="Google Shape;1376;p99"/>
            <p:cNvCxnSpPr>
              <a:stCxn id="1375" idx="1"/>
            </p:cNvCxnSpPr>
            <p:nvPr/>
          </p:nvCxnSpPr>
          <p:spPr>
            <a:xfrm>
              <a:off x="326107" y="2274113"/>
              <a:ext cx="11762100" cy="0"/>
            </a:xfrm>
            <a:prstGeom prst="straightConnector1">
              <a:avLst/>
            </a:prstGeom>
            <a:noFill/>
            <a:ln w="9525" cap="flat" cmpd="sng">
              <a:solidFill>
                <a:srgbClr val="DDEAF6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1377" name="Google Shape;1377;p99"/>
          <p:cNvGrpSpPr/>
          <p:nvPr/>
        </p:nvGrpSpPr>
        <p:grpSpPr>
          <a:xfrm>
            <a:off x="136284" y="4670461"/>
            <a:ext cx="11934049" cy="1626485"/>
            <a:chOff x="168426" y="857955"/>
            <a:chExt cx="11934049" cy="1626485"/>
          </a:xfrm>
        </p:grpSpPr>
        <p:sp>
          <p:nvSpPr>
            <p:cNvPr id="1378" name="Google Shape;1378;p99"/>
            <p:cNvSpPr/>
            <p:nvPr/>
          </p:nvSpPr>
          <p:spPr>
            <a:xfrm rot="-5400000">
              <a:off x="-480068" y="1506449"/>
              <a:ext cx="1626485" cy="329498"/>
            </a:xfrm>
            <a:prstGeom prst="rect">
              <a:avLst/>
            </a:prstGeom>
            <a:solidFill>
              <a:schemeClr val="accent5"/>
            </a:solidFill>
            <a:ln w="25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2000" b="1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Denominador</a:t>
              </a:r>
              <a:endParaRPr/>
            </a:p>
          </p:txBody>
        </p:sp>
        <p:cxnSp>
          <p:nvCxnSpPr>
            <p:cNvPr id="1379" name="Google Shape;1379;p99"/>
            <p:cNvCxnSpPr>
              <a:stCxn id="1378" idx="1"/>
            </p:cNvCxnSpPr>
            <p:nvPr/>
          </p:nvCxnSpPr>
          <p:spPr>
            <a:xfrm>
              <a:off x="333175" y="2484441"/>
              <a:ext cx="11769300" cy="0"/>
            </a:xfrm>
            <a:prstGeom prst="straightConnector1">
              <a:avLst/>
            </a:prstGeom>
            <a:noFill/>
            <a:ln w="9525" cap="flat" cmpd="sng">
              <a:solidFill>
                <a:srgbClr val="DDEAF6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1380" name="Google Shape;1380;p99"/>
          <p:cNvSpPr/>
          <p:nvPr/>
        </p:nvSpPr>
        <p:spPr>
          <a:xfrm>
            <a:off x="655186" y="6275257"/>
            <a:ext cx="5165839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0" i="0" u="none" strike="noStrike" cap="none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¹ Informações mantidas na Portaria nº 102/2022</a:t>
            </a:r>
            <a:endParaRPr sz="1600" b="0" i="0" u="none" strike="noStrike" cap="none">
              <a:solidFill>
                <a:schemeClr val="accent5">
                  <a:lumMod val="7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2" name="Google Shape;1382;p99"/>
          <p:cNvSpPr/>
          <p:nvPr/>
        </p:nvSpPr>
        <p:spPr>
          <a:xfrm>
            <a:off x="533932" y="3470201"/>
            <a:ext cx="1110871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0" i="0" u="none" strike="noStrike" cap="none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Número de gestantes com sorologia avaliada ou teste rápido realizado para HIV e Sífilis na APS</a:t>
            </a:r>
            <a:endParaRPr sz="1600" b="0" i="0" u="none" strike="noStrike" cap="none">
              <a:solidFill>
                <a:schemeClr val="accent5">
                  <a:lumMod val="7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83" name="Google Shape;1383;p99"/>
          <p:cNvSpPr/>
          <p:nvPr/>
        </p:nvSpPr>
        <p:spPr>
          <a:xfrm>
            <a:off x="308103" y="3213566"/>
            <a:ext cx="451659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 b="0" i="0" u="none" strike="noStrike" cap="none">
                <a:solidFill>
                  <a:schemeClr val="accent5">
                    <a:lumMod val="75000"/>
                  </a:schemeClr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 </a:t>
            </a:r>
            <a:endParaRPr sz="1400" b="0" i="0" u="none" strike="noStrike" cap="none">
              <a:solidFill>
                <a:schemeClr val="accent5">
                  <a:lumMod val="75000"/>
                </a:schemeClr>
              </a:solidFill>
              <a:sym typeface="Arial"/>
            </a:endParaRPr>
          </a:p>
        </p:txBody>
      </p:sp>
      <p:graphicFrame>
        <p:nvGraphicFramePr>
          <p:cNvPr id="1385" name="Google Shape;1385;p99"/>
          <p:cNvGraphicFramePr/>
          <p:nvPr>
            <p:extLst>
              <p:ext uri="{D42A27DB-BD31-4B8C-83A1-F6EECF244321}">
                <p14:modId xmlns:p14="http://schemas.microsoft.com/office/powerpoint/2010/main" val="1571599650"/>
              </p:ext>
            </p:extLst>
          </p:nvPr>
        </p:nvGraphicFramePr>
        <p:xfrm>
          <a:off x="815779" y="2119350"/>
          <a:ext cx="11060787" cy="848100"/>
        </p:xfrm>
        <a:graphic>
          <a:graphicData uri="http://schemas.openxmlformats.org/drawingml/2006/table">
            <a:tbl>
              <a:tblPr firstRow="1" firstCol="1">
                <a:noFill/>
                <a:tableStyleId>{9A787DD8-71F3-4615-AB8B-B8385A6428B6}</a:tableStyleId>
              </a:tblPr>
              <a:tblGrid>
                <a:gridCol w="22729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285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6165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19761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240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600" b="1" i="0" u="none" strike="noStrike" cap="none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Parâmetro</a:t>
                      </a:r>
                      <a:endParaRPr sz="1600" b="1" i="0" u="none" strike="noStrike" cap="none">
                        <a:solidFill>
                          <a:schemeClr val="accent5">
                            <a:lumMod val="75000"/>
                          </a:schemeClr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3025" marR="3302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600" b="1" i="0" u="none" strike="noStrike" cap="none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Meta¹</a:t>
                      </a:r>
                      <a:endParaRPr sz="1600" b="1" i="0" u="none" strike="noStrike" cap="none">
                        <a:solidFill>
                          <a:schemeClr val="accent5">
                            <a:lumMod val="75000"/>
                          </a:schemeClr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3025" marR="3302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600" b="1" i="0" u="none" strike="noStrike" cap="none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Peso¹</a:t>
                      </a:r>
                      <a:endParaRPr sz="1600" b="1" i="0" u="none" strike="noStrike" cap="none">
                        <a:solidFill>
                          <a:schemeClr val="accent5">
                            <a:lumMod val="75000"/>
                          </a:schemeClr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3025" marR="3302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600" b="1" i="0" u="none" strike="noStrike" cap="none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Medição</a:t>
                      </a:r>
                      <a:endParaRPr/>
                    </a:p>
                  </a:txBody>
                  <a:tcPr marL="33025" marR="33025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40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600" b="1" i="0" u="none" strike="noStrike" cap="none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100%</a:t>
                      </a:r>
                      <a:endParaRPr/>
                    </a:p>
                  </a:txBody>
                  <a:tcPr marL="33025" marR="3302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600" b="0" i="0" u="none" strike="noStrike" cap="none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60%</a:t>
                      </a:r>
                      <a:endParaRPr sz="1600" b="0" i="0" u="none" strike="noStrike" cap="none">
                        <a:solidFill>
                          <a:schemeClr val="accent5">
                            <a:lumMod val="75000"/>
                          </a:schemeClr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3025" marR="3302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600" b="0" i="0" u="none" strike="noStrike" cap="none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</a:t>
                      </a:r>
                      <a:endParaRPr>
                        <a:solidFill>
                          <a:schemeClr val="accent5">
                            <a:lumMod val="75000"/>
                          </a:schemeClr>
                        </a:solidFill>
                      </a:endParaRPr>
                    </a:p>
                  </a:txBody>
                  <a:tcPr marL="33025" marR="3302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600" b="0" i="0" u="none" strike="noStrike" cap="none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Últimos </a:t>
                      </a:r>
                      <a:r>
                        <a:rPr lang="pt-BR" sz="1600" b="1" i="0" u="none" strike="noStrike" cap="none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12 meses </a:t>
                      </a:r>
                      <a:endParaRPr sz="1600" b="1" i="0" u="none" strike="noStrike" cap="none">
                        <a:solidFill>
                          <a:schemeClr val="accent5">
                            <a:lumMod val="75000"/>
                          </a:schemeClr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3025" marR="33025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1386" name="Google Shape;1386;p99"/>
          <p:cNvGrpSpPr/>
          <p:nvPr/>
        </p:nvGrpSpPr>
        <p:grpSpPr>
          <a:xfrm>
            <a:off x="136284" y="4670461"/>
            <a:ext cx="11934049" cy="1626485"/>
            <a:chOff x="168426" y="857955"/>
            <a:chExt cx="11934049" cy="1626485"/>
          </a:xfrm>
        </p:grpSpPr>
        <p:sp>
          <p:nvSpPr>
            <p:cNvPr id="1387" name="Google Shape;1387;p99"/>
            <p:cNvSpPr/>
            <p:nvPr/>
          </p:nvSpPr>
          <p:spPr>
            <a:xfrm rot="-5400000">
              <a:off x="-480068" y="1506449"/>
              <a:ext cx="1626485" cy="329498"/>
            </a:xfrm>
            <a:prstGeom prst="rect">
              <a:avLst/>
            </a:prstGeom>
            <a:solidFill>
              <a:schemeClr val="accent5"/>
            </a:solidFill>
            <a:ln w="25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20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Denominador</a:t>
              </a:r>
              <a:endParaRPr/>
            </a:p>
          </p:txBody>
        </p:sp>
        <p:cxnSp>
          <p:nvCxnSpPr>
            <p:cNvPr id="1388" name="Google Shape;1388;p99"/>
            <p:cNvCxnSpPr>
              <a:stCxn id="1387" idx="1"/>
            </p:cNvCxnSpPr>
            <p:nvPr/>
          </p:nvCxnSpPr>
          <p:spPr>
            <a:xfrm>
              <a:off x="333175" y="2484441"/>
              <a:ext cx="11769300" cy="0"/>
            </a:xfrm>
            <a:prstGeom prst="straightConnector1">
              <a:avLst/>
            </a:prstGeom>
            <a:noFill/>
            <a:ln w="9525" cap="flat" cmpd="sng">
              <a:solidFill>
                <a:srgbClr val="DDEAF6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1389" name="Google Shape;1389;p99"/>
          <p:cNvSpPr/>
          <p:nvPr/>
        </p:nvSpPr>
        <p:spPr>
          <a:xfrm>
            <a:off x="772959" y="4924345"/>
            <a:ext cx="377379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0" i="0" u="none" strike="noStrike" cap="none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Número de gestantes com pré-natal na APS</a:t>
            </a:r>
            <a:endParaRPr sz="1600" b="0" i="0" u="none" strike="noStrike" cap="none">
              <a:solidFill>
                <a:schemeClr val="accent5">
                  <a:lumMod val="7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90" name="Google Shape;1390;p99"/>
          <p:cNvSpPr/>
          <p:nvPr/>
        </p:nvSpPr>
        <p:spPr>
          <a:xfrm>
            <a:off x="5303872" y="4978550"/>
            <a:ext cx="786511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1" i="0" u="none" strike="noStrike" cap="none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OU</a:t>
            </a:r>
            <a:endParaRPr sz="1600" b="1" i="0" u="none" strike="noStrike" cap="none">
              <a:solidFill>
                <a:schemeClr val="accent5">
                  <a:lumMod val="7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396" name="Google Shape;1396;p99"/>
          <p:cNvGrpSpPr/>
          <p:nvPr/>
        </p:nvGrpSpPr>
        <p:grpSpPr>
          <a:xfrm>
            <a:off x="6346172" y="4763019"/>
            <a:ext cx="4710293" cy="749080"/>
            <a:chOff x="6461139" y="5301812"/>
            <a:chExt cx="4710293" cy="749080"/>
          </a:xfrm>
        </p:grpSpPr>
        <p:sp>
          <p:nvSpPr>
            <p:cNvPr id="1397" name="Google Shape;1397;p99"/>
            <p:cNvSpPr/>
            <p:nvPr/>
          </p:nvSpPr>
          <p:spPr>
            <a:xfrm>
              <a:off x="8552123" y="5466157"/>
              <a:ext cx="2619309" cy="5847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600" b="0" i="0" u="none" strike="noStrike" cap="none">
                  <a:solidFill>
                    <a:schemeClr val="accent5">
                      <a:lumMod val="75000"/>
                    </a:schemeClr>
                  </a:solidFill>
                  <a:latin typeface="Calibri"/>
                  <a:ea typeface="Calibri"/>
                  <a:cs typeface="Calibri"/>
                  <a:sym typeface="Calibri"/>
                </a:rPr>
                <a:t>x nº de nascidos vivos SINASC</a:t>
              </a:r>
              <a:endParaRPr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1398" name="Google Shape;1398;p99"/>
            <p:cNvSpPr/>
            <p:nvPr/>
          </p:nvSpPr>
          <p:spPr>
            <a:xfrm>
              <a:off x="6461139" y="5301812"/>
              <a:ext cx="3330359" cy="5375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400" b="0" i="0" u="none" strike="noStrike" cap="none">
                  <a:solidFill>
                    <a:schemeClr val="accent5">
                      <a:lumMod val="75000"/>
                    </a:schemeClr>
                  </a:solidFill>
                  <a:latin typeface="Calibri"/>
                  <a:ea typeface="Calibri"/>
                  <a:cs typeface="Calibri"/>
                  <a:sym typeface="Calibri"/>
                </a:rPr>
                <a:t>      Potencial de cadastro</a:t>
              </a:r>
              <a:endParaRPr sz="1400" b="0" i="0" u="none" strike="noStrike" cap="none">
                <a:solidFill>
                  <a:schemeClr val="accent5">
                    <a:lumMod val="75000"/>
                  </a:schemeClr>
                </a:solidFill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400" b="0" i="0" u="none" strike="noStrike" cap="none">
                  <a:solidFill>
                    <a:schemeClr val="accent5">
                      <a:lumMod val="75000"/>
                    </a:schemeClr>
                  </a:solidFill>
                  <a:latin typeface="Calibri"/>
                  <a:ea typeface="Calibri"/>
                  <a:cs typeface="Calibri"/>
                  <a:sym typeface="Calibri"/>
                </a:rPr>
                <a:t>          População IBGE </a:t>
              </a:r>
              <a:endParaRPr sz="1400" b="0" i="0" u="none" strike="noStrike" cap="none">
                <a:solidFill>
                  <a:schemeClr val="accent5">
                    <a:lumMod val="75000"/>
                  </a:schemeClr>
                </a:solidFill>
                <a:sym typeface="Arial"/>
              </a:endParaRPr>
            </a:p>
          </p:txBody>
        </p:sp>
        <p:sp>
          <p:nvSpPr>
            <p:cNvPr id="1399" name="Google Shape;1399;p99"/>
            <p:cNvSpPr/>
            <p:nvPr/>
          </p:nvSpPr>
          <p:spPr>
            <a:xfrm>
              <a:off x="6529913" y="5307497"/>
              <a:ext cx="2704187" cy="3385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600" b="0" i="0" u="none" strike="noStrike" cap="none">
                  <a:solidFill>
                    <a:schemeClr val="accent5">
                      <a:lumMod val="75000"/>
                    </a:schemeClr>
                  </a:solidFill>
                  <a:latin typeface="Calibri"/>
                  <a:ea typeface="Calibri"/>
                  <a:cs typeface="Calibri"/>
                  <a:sym typeface="Calibri"/>
                </a:rPr>
                <a:t> </a:t>
              </a:r>
              <a:r>
                <a:rPr lang="pt-BR" sz="1200" b="0" i="0" u="none" strike="noStrike" cap="none">
                  <a:solidFill>
                    <a:schemeClr val="accent5">
                      <a:lumMod val="75000"/>
                    </a:schemeClr>
                  </a:solidFill>
                  <a:latin typeface="Calibri"/>
                  <a:ea typeface="Calibri"/>
                  <a:cs typeface="Calibri"/>
                  <a:sym typeface="Calibri"/>
                </a:rPr>
                <a:t>_______________________</a:t>
              </a:r>
              <a:endParaRPr>
                <a:solidFill>
                  <a:schemeClr val="accent5">
                    <a:lumMod val="7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30734903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2" descr="Uma imagem com texto&#10;&#10;Descrição gerada automaticamente">
            <a:extLst>
              <a:ext uri="{FF2B5EF4-FFF2-40B4-BE49-F238E27FC236}">
                <a16:creationId xmlns:a16="http://schemas.microsoft.com/office/drawing/2014/main" id="{466D1C4A-6664-99B2-3A65-B6924EFFB6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3256" y="4246"/>
            <a:ext cx="12258720" cy="6895411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18911" y="2446329"/>
            <a:ext cx="10898400" cy="1754400"/>
          </a:xfrm>
        </p:spPr>
        <p:txBody>
          <a:bodyPr>
            <a:normAutofit/>
          </a:bodyPr>
          <a:lstStyle/>
          <a:p>
            <a:r>
              <a:rPr lang="pt-BR" b="0">
                <a:solidFill>
                  <a:schemeClr val="accent5">
                    <a:lumMod val="75000"/>
                  </a:schemeClr>
                </a:solidFill>
              </a:rPr>
              <a:t>Formas de Registro </a:t>
            </a:r>
            <a:r>
              <a:rPr lang="pt-BR" u="sng">
                <a:solidFill>
                  <a:schemeClr val="accent5">
                    <a:lumMod val="75000"/>
                  </a:schemeClr>
                </a:solidFill>
              </a:rPr>
              <a:t>Denominador</a:t>
            </a:r>
            <a:br>
              <a:rPr lang="pt-BR" u="sng">
                <a:solidFill>
                  <a:schemeClr val="accent5">
                    <a:lumMod val="75000"/>
                  </a:schemeClr>
                </a:solidFill>
              </a:rPr>
            </a:br>
            <a:r>
              <a:rPr lang="pt-BR" b="0">
                <a:solidFill>
                  <a:schemeClr val="accent5">
                    <a:lumMod val="75000"/>
                  </a:schemeClr>
                </a:solidFill>
              </a:rPr>
              <a:t>PEC e-SUS APS / CDS e-SUS APS </a:t>
            </a:r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dirty="0" smtClean="0"/>
              <a:t>137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08154612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5" name="Google Shape;1405;p100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lang="pt-BR" dirty="0"/>
              <a:t>138</a:t>
            </a:fld>
            <a:endParaRPr/>
          </a:p>
        </p:txBody>
      </p:sp>
      <p:sp>
        <p:nvSpPr>
          <p:cNvPr id="1406" name="Google Shape;1406;p100"/>
          <p:cNvSpPr txBox="1"/>
          <p:nvPr/>
        </p:nvSpPr>
        <p:spPr>
          <a:xfrm>
            <a:off x="3704704" y="482493"/>
            <a:ext cx="2743199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b="1" i="0" u="none" strike="noStrike" cap="none">
                <a:solidFill>
                  <a:schemeClr val="accent5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PEC</a:t>
            </a:r>
            <a:r>
              <a:rPr lang="pt-BR" sz="2400" b="1" i="0" u="none" strike="noStrike" cap="none">
                <a:solidFill>
                  <a:schemeClr val="accent5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pt-BR" sz="2400" b="0" i="0" u="none" strike="noStrike" cap="none">
                <a:solidFill>
                  <a:schemeClr val="accent5">
                    <a:lumMod val="75000"/>
                  </a:schemeClr>
                </a:solidFill>
                <a:sym typeface="Arial"/>
              </a:rPr>
              <a:t>e-SUS APS</a:t>
            </a:r>
            <a:endParaRPr lang="pt-BR" sz="2400">
              <a:solidFill>
                <a:schemeClr val="accent5">
                  <a:lumMod val="75000"/>
                </a:schemeClr>
              </a:solidFill>
            </a:endParaRPr>
          </a:p>
        </p:txBody>
      </p:sp>
      <p:grpSp>
        <p:nvGrpSpPr>
          <p:cNvPr id="1408" name="Google Shape;1408;p100"/>
          <p:cNvGrpSpPr/>
          <p:nvPr/>
        </p:nvGrpSpPr>
        <p:grpSpPr>
          <a:xfrm>
            <a:off x="806025" y="1212203"/>
            <a:ext cx="9950917" cy="4555846"/>
            <a:chOff x="686810" y="1489577"/>
            <a:chExt cx="9950917" cy="3484284"/>
          </a:xfrm>
        </p:grpSpPr>
        <p:pic>
          <p:nvPicPr>
            <p:cNvPr id="1409" name="Google Shape;1409;p100" descr="Interface gráfica do usuário, Aplicativo&#10;&#10;Descrição gerada automaticamente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686810" y="1489577"/>
              <a:ext cx="4565113" cy="34834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10" name="Google Shape;1410;p100" descr="Interface gráfica do usuário, Texto, Aplicativo, Email&#10;&#10;Descrição gerada automaticamente"/>
            <p:cNvPicPr preferRelativeResize="0"/>
            <p:nvPr/>
          </p:nvPicPr>
          <p:blipFill rotWithShape="1">
            <a:blip r:embed="rId4">
              <a:alphaModFix/>
            </a:blip>
            <a:srcRect t="2548" b="22547"/>
            <a:stretch/>
          </p:blipFill>
          <p:spPr>
            <a:xfrm>
              <a:off x="5275937" y="1860886"/>
              <a:ext cx="5361790" cy="31129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11" name="Google Shape;1411;p100"/>
            <p:cNvSpPr/>
            <p:nvPr/>
          </p:nvSpPr>
          <p:spPr>
            <a:xfrm>
              <a:off x="3376931" y="3858303"/>
              <a:ext cx="1000698" cy="257060"/>
            </a:xfrm>
            <a:prstGeom prst="leftArrow">
              <a:avLst>
                <a:gd name="adj1" fmla="val 50000"/>
                <a:gd name="adj2" fmla="val 50000"/>
              </a:avLst>
            </a:prstGeom>
            <a:solidFill>
              <a:srgbClr val="FF5050"/>
            </a:solidFill>
            <a:ln w="25400" cap="flat" cmpd="sng">
              <a:solidFill>
                <a:srgbClr val="42719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2" name="Google Shape;1412;p100"/>
            <p:cNvSpPr/>
            <p:nvPr/>
          </p:nvSpPr>
          <p:spPr>
            <a:xfrm>
              <a:off x="7323956" y="3167703"/>
              <a:ext cx="918072" cy="247880"/>
            </a:xfrm>
            <a:prstGeom prst="leftArrow">
              <a:avLst>
                <a:gd name="adj1" fmla="val 50000"/>
                <a:gd name="adj2" fmla="val 50000"/>
              </a:avLst>
            </a:prstGeom>
            <a:solidFill>
              <a:srgbClr val="FF5050"/>
            </a:solidFill>
            <a:ln w="25400" cap="flat" cmpd="sng">
              <a:solidFill>
                <a:srgbClr val="42719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3" name="Google Shape;1413;p100"/>
            <p:cNvSpPr/>
            <p:nvPr/>
          </p:nvSpPr>
          <p:spPr>
            <a:xfrm>
              <a:off x="5528709" y="4358651"/>
              <a:ext cx="3277517" cy="431494"/>
            </a:xfrm>
            <a:prstGeom prst="rect">
              <a:avLst/>
            </a:prstGeom>
            <a:noFill/>
            <a:ln w="254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79248593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5" name="Google Shape;1405;p100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lang="pt-BR" dirty="0"/>
              <a:t>139</a:t>
            </a:fld>
            <a:endParaRPr/>
          </a:p>
        </p:txBody>
      </p:sp>
      <p:sp>
        <p:nvSpPr>
          <p:cNvPr id="1407" name="Google Shape;1407;p100"/>
          <p:cNvSpPr txBox="1"/>
          <p:nvPr/>
        </p:nvSpPr>
        <p:spPr>
          <a:xfrm>
            <a:off x="3598890" y="409052"/>
            <a:ext cx="3913029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 i="0" u="none" strike="noStrike" cap="none">
                <a:solidFill>
                  <a:schemeClr val="accent5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CDS </a:t>
            </a:r>
            <a:r>
              <a:rPr lang="pt-BR" sz="2000" b="0" i="0" u="none" strike="noStrike" cap="none">
                <a:solidFill>
                  <a:schemeClr val="accent5">
                    <a:lumMod val="75000"/>
                  </a:schemeClr>
                </a:solidFill>
                <a:sym typeface="Arial"/>
              </a:rPr>
              <a:t>e-SUS APS (FAI)</a:t>
            </a:r>
            <a:endParaRPr>
              <a:solidFill>
                <a:schemeClr val="accent5">
                  <a:lumMod val="75000"/>
                </a:schemeClr>
              </a:solidFill>
            </a:endParaRPr>
          </a:p>
        </p:txBody>
      </p:sp>
      <p:grpSp>
        <p:nvGrpSpPr>
          <p:cNvPr id="1408" name="Google Shape;1408;p100"/>
          <p:cNvGrpSpPr/>
          <p:nvPr/>
        </p:nvGrpSpPr>
        <p:grpSpPr>
          <a:xfrm>
            <a:off x="936588" y="958203"/>
            <a:ext cx="10233896" cy="5599730"/>
            <a:chOff x="5629564" y="1370707"/>
            <a:chExt cx="6019085" cy="5113347"/>
          </a:xfrm>
        </p:grpSpPr>
        <p:pic>
          <p:nvPicPr>
            <p:cNvPr id="1414" name="Google Shape;1414;p100" descr="Tabela&#10;&#10;Descrição gerada automaticamente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5629564" y="1370707"/>
              <a:ext cx="6019085" cy="415613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15" name="Google Shape;1415;p100"/>
            <p:cNvSpPr/>
            <p:nvPr/>
          </p:nvSpPr>
          <p:spPr>
            <a:xfrm>
              <a:off x="6032958" y="3663784"/>
              <a:ext cx="2458116" cy="677285"/>
            </a:xfrm>
            <a:prstGeom prst="rect">
              <a:avLst/>
            </a:prstGeom>
            <a:noFill/>
            <a:ln w="254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6" name="Google Shape;1416;p100"/>
            <p:cNvSpPr/>
            <p:nvPr/>
          </p:nvSpPr>
          <p:spPr>
            <a:xfrm>
              <a:off x="5667090" y="1399740"/>
              <a:ext cx="2458116" cy="558123"/>
            </a:xfrm>
            <a:prstGeom prst="rect">
              <a:avLst/>
            </a:prstGeom>
            <a:noFill/>
            <a:ln w="254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7" name="Google Shape;1417;p100"/>
            <p:cNvSpPr/>
            <p:nvPr/>
          </p:nvSpPr>
          <p:spPr>
            <a:xfrm>
              <a:off x="6822854" y="5178384"/>
              <a:ext cx="918072" cy="247880"/>
            </a:xfrm>
            <a:prstGeom prst="leftArrow">
              <a:avLst>
                <a:gd name="adj1" fmla="val 50000"/>
                <a:gd name="adj2" fmla="val 50000"/>
              </a:avLst>
            </a:prstGeom>
            <a:solidFill>
              <a:srgbClr val="FF5050"/>
            </a:solidFill>
            <a:ln w="25400" cap="flat" cmpd="sng">
              <a:solidFill>
                <a:srgbClr val="42719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418" name="Google Shape;1418;p100" descr="Padrão do plano de fundo&#10;&#10;Descrição gerada automaticamente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6056120" y="5779159"/>
              <a:ext cx="3320041" cy="70489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19" name="Google Shape;1419;p100"/>
            <p:cNvSpPr/>
            <p:nvPr/>
          </p:nvSpPr>
          <p:spPr>
            <a:xfrm>
              <a:off x="7093470" y="5983112"/>
              <a:ext cx="918072" cy="247880"/>
            </a:xfrm>
            <a:prstGeom prst="leftArrow">
              <a:avLst>
                <a:gd name="adj1" fmla="val 50000"/>
                <a:gd name="adj2" fmla="val 50000"/>
              </a:avLst>
            </a:prstGeom>
            <a:solidFill>
              <a:srgbClr val="FF5050"/>
            </a:solidFill>
            <a:ln w="25400" cap="flat" cmpd="sng">
              <a:solidFill>
                <a:srgbClr val="42719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902666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2" descr="Uma imagem com texto&#10;&#10;Descrição gerada automaticamente">
            <a:extLst>
              <a:ext uri="{FF2B5EF4-FFF2-40B4-BE49-F238E27FC236}">
                <a16:creationId xmlns:a16="http://schemas.microsoft.com/office/drawing/2014/main" id="{8A538A26-FCCA-5834-258E-186539ACEF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3256" y="4246"/>
            <a:ext cx="12258720" cy="6895411"/>
          </a:xfrm>
          <a:prstGeom prst="rect">
            <a:avLst/>
          </a:prstGeom>
        </p:spPr>
      </p:pic>
      <p:graphicFrame>
        <p:nvGraphicFramePr>
          <p:cNvPr id="9" name="Gráfico 8">
            <a:extLst>
              <a:ext uri="{FF2B5EF4-FFF2-40B4-BE49-F238E27FC236}">
                <a16:creationId xmlns:a16="http://schemas.microsoft.com/office/drawing/2014/main" id="{228FBCFF-8291-47DF-B5F3-3535D9C4AE4A}"/>
              </a:ext>
            </a:extLst>
          </p:cNvPr>
          <p:cNvGraphicFramePr>
            <a:graphicFrameLocks/>
          </p:cNvGraphicFramePr>
          <p:nvPr/>
        </p:nvGraphicFramePr>
        <p:xfrm>
          <a:off x="313150" y="1585951"/>
          <a:ext cx="11621386" cy="42290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D3949-D325-4C02-B6F3-CA7E3C2E1BD9}" type="slidenum">
              <a:rPr lang="pt-BR" smtClean="0"/>
              <a:t>14</a:t>
            </a:fld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quarter" idx="14"/>
          </p:nvPr>
        </p:nvSpPr>
        <p:spPr>
          <a:xfrm>
            <a:off x="2977621" y="300076"/>
            <a:ext cx="5676900" cy="1285875"/>
          </a:xfrm>
        </p:spPr>
        <p:txBody>
          <a:bodyPr lIns="91440" tIns="45720" rIns="91440" bIns="45720" anchor="t"/>
          <a:lstStyle/>
          <a:p>
            <a:r>
              <a:rPr lang="pt-BR" sz="3200">
                <a:solidFill>
                  <a:schemeClr val="tx1"/>
                </a:solidFill>
                <a:latin typeface="Arial"/>
              </a:rPr>
              <a:t>Evolução dos Cadastros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quarter" idx="16"/>
          </p:nvPr>
        </p:nvSpPr>
        <p:spPr>
          <a:xfrm>
            <a:off x="1239716" y="1113908"/>
            <a:ext cx="9768254" cy="576113"/>
          </a:xfrm>
        </p:spPr>
        <p:txBody>
          <a:bodyPr lIns="91440" tIns="45720" rIns="91440" bIns="45720" anchor="t"/>
          <a:lstStyle/>
          <a:p>
            <a:r>
              <a:rPr lang="pt-BR" sz="1400" b="1" i="1">
                <a:solidFill>
                  <a:schemeClr val="tx1"/>
                </a:solidFill>
                <a:latin typeface="Calibri"/>
                <a:ea typeface="Calibri" panose="020F0502020204030204" pitchFamily="34" charset="0"/>
                <a:cs typeface="Times New Roman"/>
              </a:rPr>
              <a:t>Considerando todas as equipes homologadas, aumento de quase 56 milhões de pessoas cadastradas entre dez/2019 e </a:t>
            </a:r>
            <a:r>
              <a:rPr lang="pt-BR" sz="1400" b="1" i="1" err="1">
                <a:solidFill>
                  <a:schemeClr val="tx1"/>
                </a:solidFill>
                <a:latin typeface="Calibri"/>
                <a:ea typeface="Calibri" panose="020F0502020204030204" pitchFamily="34" charset="0"/>
                <a:cs typeface="Times New Roman"/>
              </a:rPr>
              <a:t>jan</a:t>
            </a:r>
            <a:r>
              <a:rPr lang="pt-BR" sz="1400" b="1" i="1">
                <a:solidFill>
                  <a:schemeClr val="tx1"/>
                </a:solidFill>
                <a:latin typeface="Calibri"/>
                <a:ea typeface="Calibri" panose="020F0502020204030204" pitchFamily="34" charset="0"/>
                <a:cs typeface="Times New Roman"/>
              </a:rPr>
              <a:t>/2022</a:t>
            </a:r>
          </a:p>
        </p:txBody>
      </p:sp>
      <p:sp>
        <p:nvSpPr>
          <p:cNvPr id="23" name="Espaço Reservado para Texto 9"/>
          <p:cNvSpPr txBox="1">
            <a:spLocks/>
          </p:cNvSpPr>
          <p:nvPr/>
        </p:nvSpPr>
        <p:spPr>
          <a:xfrm>
            <a:off x="885931" y="6224305"/>
            <a:ext cx="6857999" cy="356394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12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Fonte: e-</a:t>
            </a:r>
            <a:r>
              <a:rPr lang="pt-BR" sz="120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GestorAB</a:t>
            </a:r>
            <a:r>
              <a:rPr lang="pt-BR" sz="120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/Painéis de Indicadores da APS. https://sisaps.saude.gov.br/painelsaps/cadastropop_pub </a:t>
            </a:r>
          </a:p>
        </p:txBody>
      </p:sp>
      <p:cxnSp>
        <p:nvCxnSpPr>
          <p:cNvPr id="7" name="Conector reto 6"/>
          <p:cNvCxnSpPr>
            <a:cxnSpLocks/>
          </p:cNvCxnSpPr>
          <p:nvPr/>
        </p:nvCxnSpPr>
        <p:spPr>
          <a:xfrm flipH="1">
            <a:off x="6192763" y="2069674"/>
            <a:ext cx="13175" cy="3235080"/>
          </a:xfrm>
          <a:prstGeom prst="line">
            <a:avLst/>
          </a:prstGeom>
          <a:ln w="127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8534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2" descr="Uma imagem com texto&#10;&#10;Descrição gerada automaticamente">
            <a:extLst>
              <a:ext uri="{FF2B5EF4-FFF2-40B4-BE49-F238E27FC236}">
                <a16:creationId xmlns:a16="http://schemas.microsoft.com/office/drawing/2014/main" id="{E7DA91F1-A6E2-447B-A1DE-30FCE24774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3256" y="4246"/>
            <a:ext cx="12258720" cy="6895411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18911" y="2446329"/>
            <a:ext cx="10898400" cy="1754400"/>
          </a:xfrm>
        </p:spPr>
        <p:txBody>
          <a:bodyPr>
            <a:normAutofit/>
          </a:bodyPr>
          <a:lstStyle/>
          <a:p>
            <a:r>
              <a:rPr lang="pt-BR" b="0">
                <a:solidFill>
                  <a:schemeClr val="accent5">
                    <a:lumMod val="75000"/>
                  </a:schemeClr>
                </a:solidFill>
              </a:rPr>
              <a:t>Formas de Registro – </a:t>
            </a:r>
            <a:r>
              <a:rPr lang="pt-BR" u="sng">
                <a:solidFill>
                  <a:schemeClr val="accent5">
                    <a:lumMod val="75000"/>
                  </a:schemeClr>
                </a:solidFill>
              </a:rPr>
              <a:t>Numerador</a:t>
            </a:r>
            <a:br>
              <a:rPr lang="pt-BR" u="sng">
                <a:solidFill>
                  <a:schemeClr val="accent5">
                    <a:lumMod val="75000"/>
                  </a:schemeClr>
                </a:solidFill>
              </a:rPr>
            </a:br>
            <a:r>
              <a:rPr lang="pt-BR" b="0">
                <a:solidFill>
                  <a:schemeClr val="accent5">
                    <a:lumMod val="75000"/>
                  </a:schemeClr>
                </a:solidFill>
              </a:rPr>
              <a:t>PEC e-SUS APS / CDS e-SUS APS </a:t>
            </a:r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140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1866793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2" descr="Uma imagem com texto&#10;&#10;Descrição gerada automaticamente">
            <a:extLst>
              <a:ext uri="{FF2B5EF4-FFF2-40B4-BE49-F238E27FC236}">
                <a16:creationId xmlns:a16="http://schemas.microsoft.com/office/drawing/2014/main" id="{D3F7DB9D-FD45-46FA-29D6-6CFED5D26F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3256" y="4246"/>
            <a:ext cx="12258720" cy="6895411"/>
          </a:xfrm>
          <a:prstGeom prst="rect">
            <a:avLst/>
          </a:prstGeom>
        </p:spPr>
      </p:pic>
      <p:sp>
        <p:nvSpPr>
          <p:cNvPr id="1425" name="Google Shape;1425;p101"/>
          <p:cNvSpPr txBox="1">
            <a:spLocks noGrp="1"/>
          </p:cNvSpPr>
          <p:nvPr>
            <p:ph type="sldNum" idx="12"/>
          </p:nvPr>
        </p:nvSpPr>
        <p:spPr>
          <a:xfrm>
            <a:off x="11351396" y="6318913"/>
            <a:ext cx="69824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lang="pt-BR"/>
              <a:t>141</a:t>
            </a:fld>
            <a:endParaRPr/>
          </a:p>
        </p:txBody>
      </p:sp>
      <p:sp>
        <p:nvSpPr>
          <p:cNvPr id="1426" name="Google Shape;1426;p101"/>
          <p:cNvSpPr txBox="1"/>
          <p:nvPr/>
        </p:nvSpPr>
        <p:spPr>
          <a:xfrm>
            <a:off x="3382715" y="81073"/>
            <a:ext cx="5894386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800" b="1" i="0" u="none" strike="noStrike" cap="none">
                <a:solidFill>
                  <a:schemeClr val="accent5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PEC </a:t>
            </a:r>
            <a:r>
              <a:rPr lang="pt-BR" sz="2800" b="0" i="0" u="none" strike="noStrike" cap="none">
                <a:solidFill>
                  <a:schemeClr val="accent5">
                    <a:lumMod val="75000"/>
                  </a:schemeClr>
                </a:solidFill>
                <a:sym typeface="Arial"/>
              </a:rPr>
              <a:t>e-SUS APS</a:t>
            </a:r>
            <a:endParaRPr sz="1800">
              <a:solidFill>
                <a:schemeClr val="accent5">
                  <a:lumMod val="75000"/>
                </a:schemeClr>
              </a:solidFill>
            </a:endParaRPr>
          </a:p>
        </p:txBody>
      </p:sp>
      <p:grpSp>
        <p:nvGrpSpPr>
          <p:cNvPr id="1428" name="Google Shape;1428;p101"/>
          <p:cNvGrpSpPr/>
          <p:nvPr/>
        </p:nvGrpSpPr>
        <p:grpSpPr>
          <a:xfrm>
            <a:off x="1611453" y="524757"/>
            <a:ext cx="8664387" cy="5908146"/>
            <a:chOff x="170762" y="1416946"/>
            <a:chExt cx="5203638" cy="5400146"/>
          </a:xfrm>
        </p:grpSpPr>
        <p:pic>
          <p:nvPicPr>
            <p:cNvPr id="1429" name="Google Shape;1429;p101" descr="Interface gráfica do usuário, Texto, Aplicativo, Email&#10;&#10;Descrição gerada automaticamente"/>
            <p:cNvPicPr preferRelativeResize="0"/>
            <p:nvPr/>
          </p:nvPicPr>
          <p:blipFill rotWithShape="1">
            <a:blip r:embed="rId4">
              <a:alphaModFix/>
            </a:blip>
            <a:srcRect r="176" b="37278"/>
            <a:stretch/>
          </p:blipFill>
          <p:spPr>
            <a:xfrm>
              <a:off x="170762" y="1416946"/>
              <a:ext cx="5203638" cy="292132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30" name="Google Shape;1430;p101"/>
            <p:cNvSpPr/>
            <p:nvPr/>
          </p:nvSpPr>
          <p:spPr>
            <a:xfrm>
              <a:off x="3568674" y="2415503"/>
              <a:ext cx="872168" cy="284603"/>
            </a:xfrm>
            <a:prstGeom prst="leftArrow">
              <a:avLst>
                <a:gd name="adj1" fmla="val 50000"/>
                <a:gd name="adj2" fmla="val 50000"/>
              </a:avLst>
            </a:prstGeom>
            <a:solidFill>
              <a:srgbClr val="FF5050"/>
            </a:solidFill>
            <a:ln w="25400" cap="flat" cmpd="sng">
              <a:solidFill>
                <a:srgbClr val="42719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1" name="Google Shape;1431;p101"/>
            <p:cNvSpPr/>
            <p:nvPr/>
          </p:nvSpPr>
          <p:spPr>
            <a:xfrm>
              <a:off x="2329276" y="2507310"/>
              <a:ext cx="872168" cy="284603"/>
            </a:xfrm>
            <a:prstGeom prst="leftArrow">
              <a:avLst>
                <a:gd name="adj1" fmla="val 50000"/>
                <a:gd name="adj2" fmla="val 50000"/>
              </a:avLst>
            </a:prstGeom>
            <a:solidFill>
              <a:srgbClr val="FF5050"/>
            </a:solidFill>
            <a:ln w="25400" cap="flat" cmpd="sng">
              <a:solidFill>
                <a:srgbClr val="42719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432" name="Google Shape;1432;p101" descr="Interface gráfica do usuário, Texto, Aplicativo, Email&#10;&#10;Descrição gerada automaticamente"/>
            <p:cNvPicPr preferRelativeResize="0"/>
            <p:nvPr/>
          </p:nvPicPr>
          <p:blipFill rotWithShape="1">
            <a:blip r:embed="rId5">
              <a:alphaModFix/>
            </a:blip>
            <a:srcRect t="85" r="274" b="32226"/>
            <a:stretch/>
          </p:blipFill>
          <p:spPr>
            <a:xfrm>
              <a:off x="235027" y="4256471"/>
              <a:ext cx="4542627" cy="256062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33" name="Google Shape;1433;p101"/>
            <p:cNvSpPr/>
            <p:nvPr/>
          </p:nvSpPr>
          <p:spPr>
            <a:xfrm>
              <a:off x="3348335" y="6078610"/>
              <a:ext cx="872168" cy="284603"/>
            </a:xfrm>
            <a:prstGeom prst="leftArrow">
              <a:avLst>
                <a:gd name="adj1" fmla="val 50000"/>
                <a:gd name="adj2" fmla="val 50000"/>
              </a:avLst>
            </a:prstGeom>
            <a:solidFill>
              <a:srgbClr val="FF5050"/>
            </a:solidFill>
            <a:ln w="25400" cap="flat" cmpd="sng">
              <a:solidFill>
                <a:srgbClr val="42719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4" name="Google Shape;1434;p101"/>
            <p:cNvSpPr/>
            <p:nvPr/>
          </p:nvSpPr>
          <p:spPr>
            <a:xfrm>
              <a:off x="722649" y="4435261"/>
              <a:ext cx="872168" cy="284603"/>
            </a:xfrm>
            <a:prstGeom prst="leftArrow">
              <a:avLst>
                <a:gd name="adj1" fmla="val 50000"/>
                <a:gd name="adj2" fmla="val 50000"/>
              </a:avLst>
            </a:prstGeom>
            <a:solidFill>
              <a:srgbClr val="FF5050"/>
            </a:solidFill>
            <a:ln w="25400" cap="flat" cmpd="sng">
              <a:solidFill>
                <a:srgbClr val="42719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2" descr="Uma imagem com texto&#10;&#10;Descrição gerada automaticamente">
            <a:extLst>
              <a:ext uri="{FF2B5EF4-FFF2-40B4-BE49-F238E27FC236}">
                <a16:creationId xmlns:a16="http://schemas.microsoft.com/office/drawing/2014/main" id="{41AB3E91-3B8E-1A72-9D87-B7834EDB44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3256" y="4246"/>
            <a:ext cx="12258720" cy="6895411"/>
          </a:xfrm>
          <a:prstGeom prst="rect">
            <a:avLst/>
          </a:prstGeom>
        </p:spPr>
      </p:pic>
      <p:sp>
        <p:nvSpPr>
          <p:cNvPr id="1425" name="Google Shape;1425;p101"/>
          <p:cNvSpPr txBox="1">
            <a:spLocks noGrp="1"/>
          </p:cNvSpPr>
          <p:nvPr>
            <p:ph type="sldNum" idx="12"/>
          </p:nvPr>
        </p:nvSpPr>
        <p:spPr>
          <a:xfrm>
            <a:off x="11351396" y="6318913"/>
            <a:ext cx="69824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lang="pt-BR"/>
              <a:t>142</a:t>
            </a:fld>
            <a:endParaRPr/>
          </a:p>
        </p:txBody>
      </p:sp>
      <p:sp>
        <p:nvSpPr>
          <p:cNvPr id="1427" name="Google Shape;1427;p101"/>
          <p:cNvSpPr txBox="1"/>
          <p:nvPr/>
        </p:nvSpPr>
        <p:spPr>
          <a:xfrm>
            <a:off x="3305693" y="146857"/>
            <a:ext cx="3913029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 i="0" u="none" strike="noStrike" cap="none">
                <a:solidFill>
                  <a:schemeClr val="accent5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CDS </a:t>
            </a:r>
            <a:r>
              <a:rPr lang="pt-BR" sz="2000" b="0" i="0" u="none" strike="noStrike" cap="none">
                <a:solidFill>
                  <a:schemeClr val="accent5">
                    <a:lumMod val="75000"/>
                  </a:schemeClr>
                </a:solidFill>
                <a:sym typeface="Arial"/>
              </a:rPr>
              <a:t>e-SUS APS (FAI)</a:t>
            </a:r>
            <a:endParaRPr>
              <a:solidFill>
                <a:schemeClr val="accent5">
                  <a:lumMod val="75000"/>
                </a:schemeClr>
              </a:solidFill>
            </a:endParaRPr>
          </a:p>
        </p:txBody>
      </p:sp>
      <p:grpSp>
        <p:nvGrpSpPr>
          <p:cNvPr id="1435" name="Google Shape;1435;p101"/>
          <p:cNvGrpSpPr/>
          <p:nvPr/>
        </p:nvGrpSpPr>
        <p:grpSpPr>
          <a:xfrm>
            <a:off x="1374041" y="686691"/>
            <a:ext cx="8876208" cy="6063194"/>
            <a:chOff x="5881172" y="1392761"/>
            <a:chExt cx="5947271" cy="5467882"/>
          </a:xfrm>
        </p:grpSpPr>
        <p:pic>
          <p:nvPicPr>
            <p:cNvPr id="1436" name="Google Shape;1436;p101" descr="Tabela&#10;&#10;Descrição gerada automaticamente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643870" y="5606775"/>
              <a:ext cx="3991778" cy="125386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37" name="Google Shape;1437;p101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7274443" y="1392761"/>
              <a:ext cx="3695409" cy="89155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38" name="Google Shape;1438;p101"/>
            <p:cNvSpPr/>
            <p:nvPr/>
          </p:nvSpPr>
          <p:spPr>
            <a:xfrm>
              <a:off x="8938428" y="1972888"/>
              <a:ext cx="918072" cy="247880"/>
            </a:xfrm>
            <a:prstGeom prst="leftArrow">
              <a:avLst>
                <a:gd name="adj1" fmla="val 50000"/>
                <a:gd name="adj2" fmla="val 50000"/>
              </a:avLst>
            </a:prstGeom>
            <a:solidFill>
              <a:srgbClr val="FF5050"/>
            </a:solidFill>
            <a:ln w="25400" cap="flat" cmpd="sng">
              <a:solidFill>
                <a:srgbClr val="42719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1439" name="Google Shape;1439;p101" descr="Tabela&#10;&#10;Descrição gerada automaticamente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5881172" y="2306598"/>
              <a:ext cx="3982597" cy="331894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40" name="Google Shape;1440;p101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7891750" y="3967529"/>
              <a:ext cx="3936693" cy="183323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41" name="Google Shape;1441;p101"/>
            <p:cNvSpPr/>
            <p:nvPr/>
          </p:nvSpPr>
          <p:spPr>
            <a:xfrm>
              <a:off x="6569801" y="5424839"/>
              <a:ext cx="918072" cy="247880"/>
            </a:xfrm>
            <a:prstGeom prst="leftArrow">
              <a:avLst>
                <a:gd name="adj1" fmla="val 50000"/>
                <a:gd name="adj2" fmla="val 50000"/>
              </a:avLst>
            </a:prstGeom>
            <a:solidFill>
              <a:srgbClr val="FF5050"/>
            </a:solidFill>
            <a:ln w="25400" cap="flat" cmpd="sng">
              <a:solidFill>
                <a:srgbClr val="42719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2" name="Google Shape;1442;p101"/>
            <p:cNvSpPr/>
            <p:nvPr/>
          </p:nvSpPr>
          <p:spPr>
            <a:xfrm>
              <a:off x="9149584" y="5131055"/>
              <a:ext cx="918072" cy="247880"/>
            </a:xfrm>
            <a:prstGeom prst="leftArrow">
              <a:avLst>
                <a:gd name="adj1" fmla="val 50000"/>
                <a:gd name="adj2" fmla="val 50000"/>
              </a:avLst>
            </a:prstGeom>
            <a:solidFill>
              <a:srgbClr val="FF5050"/>
            </a:solidFill>
            <a:ln w="25400" cap="flat" cmpd="sng">
              <a:solidFill>
                <a:srgbClr val="42719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3" name="Google Shape;1443;p101"/>
            <p:cNvSpPr/>
            <p:nvPr/>
          </p:nvSpPr>
          <p:spPr>
            <a:xfrm>
              <a:off x="9470910" y="4791369"/>
              <a:ext cx="918072" cy="247880"/>
            </a:xfrm>
            <a:prstGeom prst="leftArrow">
              <a:avLst>
                <a:gd name="adj1" fmla="val 50000"/>
                <a:gd name="adj2" fmla="val 50000"/>
              </a:avLst>
            </a:prstGeom>
            <a:solidFill>
              <a:srgbClr val="FF5050"/>
            </a:solidFill>
            <a:ln w="25400" cap="flat" cmpd="sng">
              <a:solidFill>
                <a:srgbClr val="42719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4" name="Google Shape;1444;p101"/>
            <p:cNvSpPr/>
            <p:nvPr/>
          </p:nvSpPr>
          <p:spPr>
            <a:xfrm>
              <a:off x="5909773" y="2307972"/>
              <a:ext cx="1989900" cy="480831"/>
            </a:xfrm>
            <a:prstGeom prst="rect">
              <a:avLst/>
            </a:prstGeom>
            <a:noFill/>
            <a:ln w="254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5" name="Google Shape;1445;p101"/>
            <p:cNvSpPr/>
            <p:nvPr/>
          </p:nvSpPr>
          <p:spPr>
            <a:xfrm>
              <a:off x="9498451" y="6232741"/>
              <a:ext cx="918072" cy="247880"/>
            </a:xfrm>
            <a:prstGeom prst="leftArrow">
              <a:avLst>
                <a:gd name="adj1" fmla="val 50000"/>
                <a:gd name="adj2" fmla="val 50000"/>
              </a:avLst>
            </a:prstGeom>
            <a:solidFill>
              <a:srgbClr val="FF5050"/>
            </a:solidFill>
            <a:ln w="25400" cap="flat" cmpd="sng">
              <a:solidFill>
                <a:srgbClr val="42719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51772195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2" descr="Uma imagem com texto&#10;&#10;Descrição gerada automaticamente">
            <a:extLst>
              <a:ext uri="{FF2B5EF4-FFF2-40B4-BE49-F238E27FC236}">
                <a16:creationId xmlns:a16="http://schemas.microsoft.com/office/drawing/2014/main" id="{D619DCD7-D5F4-F7BA-A3D2-980CC34F12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3256" y="4246"/>
            <a:ext cx="12258720" cy="6895411"/>
          </a:xfrm>
          <a:prstGeom prst="rect">
            <a:avLst/>
          </a:prstGeom>
        </p:spPr>
      </p:pic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1BD0C5B3-255C-6ED6-F491-99BE0E4B1F0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143</a:t>
            </a:fld>
            <a:endParaRPr lang="pt-BR"/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1FC32F28-4C53-DE41-D0CD-7037CCC41C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94940" y="3468684"/>
            <a:ext cx="1948607" cy="275017"/>
          </a:xfrm>
        </p:spPr>
        <p:txBody>
          <a:bodyPr/>
          <a:lstStyle/>
          <a:p>
            <a:r>
              <a:rPr lang="pt-BR" sz="800">
                <a:hlinkClick r:id="rId3"/>
              </a:rPr>
              <a:t>http://189.28.128.100/dab/docs/portaldab/publicacoes/manual_gestacao_alto_risco.pdf</a:t>
            </a:r>
            <a:endParaRPr lang="pt-BR" sz="800"/>
          </a:p>
        </p:txBody>
      </p:sp>
      <p:pic>
        <p:nvPicPr>
          <p:cNvPr id="6" name="Imagem 6" descr="Diagrama&#10;&#10;Descrição gerada automaticamente">
            <a:extLst>
              <a:ext uri="{FF2B5EF4-FFF2-40B4-BE49-F238E27FC236}">
                <a16:creationId xmlns:a16="http://schemas.microsoft.com/office/drawing/2014/main" id="{1A35E028-2548-78F5-E3AF-1768999A1B58}"/>
              </a:ext>
            </a:extLst>
          </p:cNvPr>
          <p:cNvPicPr>
            <a:picLocks noGrp="1" noChangeAspect="1"/>
          </p:cNvPicPr>
          <p:nvPr>
            <p:ph type="pic" idx="2"/>
          </p:nvPr>
        </p:nvPicPr>
        <p:blipFill rotWithShape="1">
          <a:blip r:embed="rId4"/>
          <a:srcRect l="11349" r="11349"/>
          <a:stretch/>
        </p:blipFill>
        <p:spPr>
          <a:xfrm>
            <a:off x="407394" y="904875"/>
            <a:ext cx="1784350" cy="2524125"/>
          </a:xfrm>
        </p:spPr>
      </p:pic>
      <p:pic>
        <p:nvPicPr>
          <p:cNvPr id="7" name="Imagem 7" descr="Interface gráfica do usuário, Texto, Aplicativo, chat ou mensagem de texto&#10;&#10;Descrição gerada automaticamente">
            <a:extLst>
              <a:ext uri="{FF2B5EF4-FFF2-40B4-BE49-F238E27FC236}">
                <a16:creationId xmlns:a16="http://schemas.microsoft.com/office/drawing/2014/main" id="{68BD4DB6-073D-74FD-7512-29669FD669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54065" y="978754"/>
            <a:ext cx="1866900" cy="2595563"/>
          </a:xfrm>
          <a:prstGeom prst="rect">
            <a:avLst/>
          </a:prstGeom>
        </p:spPr>
      </p:pic>
      <p:pic>
        <p:nvPicPr>
          <p:cNvPr id="8" name="Imagem 8" descr="Uma imagem contendo Mapa&#10;&#10;Descrição gerada automaticamente">
            <a:extLst>
              <a:ext uri="{FF2B5EF4-FFF2-40B4-BE49-F238E27FC236}">
                <a16:creationId xmlns:a16="http://schemas.microsoft.com/office/drawing/2014/main" id="{91C3F335-D4EB-D53B-B555-BD841B531B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15693" y="567740"/>
            <a:ext cx="1655763" cy="2373313"/>
          </a:xfrm>
          <a:prstGeom prst="rect">
            <a:avLst/>
          </a:prstGeom>
        </p:spPr>
      </p:pic>
      <p:pic>
        <p:nvPicPr>
          <p:cNvPr id="9" name="Imagem 9">
            <a:extLst>
              <a:ext uri="{FF2B5EF4-FFF2-40B4-BE49-F238E27FC236}">
                <a16:creationId xmlns:a16="http://schemas.microsoft.com/office/drawing/2014/main" id="{783BB0F3-4E63-145E-3915-026219E51E7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97213" y="132468"/>
            <a:ext cx="3896226" cy="71096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8789F7B3-A177-46C7-1799-235982200494}"/>
              </a:ext>
            </a:extLst>
          </p:cNvPr>
          <p:cNvSpPr txBox="1"/>
          <p:nvPr/>
        </p:nvSpPr>
        <p:spPr>
          <a:xfrm>
            <a:off x="5684839" y="3636963"/>
            <a:ext cx="2147887" cy="5078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900"/>
              <a:t>https://bvsms.saude.gov.br/bvs/publicacoes/cadernos_atencao_basica_32_prenatal.pdf</a:t>
            </a:r>
          </a:p>
        </p:txBody>
      </p:sp>
      <p:pic>
        <p:nvPicPr>
          <p:cNvPr id="5" name="Imagem 9" descr="Interface gráfica do usuário, Site&#10;&#10;Descrição gerada automaticamente">
            <a:extLst>
              <a:ext uri="{FF2B5EF4-FFF2-40B4-BE49-F238E27FC236}">
                <a16:creationId xmlns:a16="http://schemas.microsoft.com/office/drawing/2014/main" id="{E2F9D150-0FD6-D9DE-8B52-54C540684ED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98775" y="938273"/>
            <a:ext cx="2473325" cy="2258892"/>
          </a:xfrm>
          <a:prstGeom prst="rect">
            <a:avLst/>
          </a:prstGeom>
        </p:spPr>
      </p:pic>
      <p:pic>
        <p:nvPicPr>
          <p:cNvPr id="10" name="Imagem 10" descr="Interface gráfica do usuário, Aplicativo&#10;&#10;Descrição gerada automaticamente">
            <a:extLst>
              <a:ext uri="{FF2B5EF4-FFF2-40B4-BE49-F238E27FC236}">
                <a16:creationId xmlns:a16="http://schemas.microsoft.com/office/drawing/2014/main" id="{B7B32FF7-ED0E-51B2-2BC5-18AE93E6DB1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67025" y="3202589"/>
            <a:ext cx="2417762" cy="651259"/>
          </a:xfrm>
          <a:prstGeom prst="rect">
            <a:avLst/>
          </a:prstGeom>
        </p:spPr>
      </p:pic>
      <p:pic>
        <p:nvPicPr>
          <p:cNvPr id="12" name="Imagem 12" descr="Código QR&#10;&#10;Descrição gerada automaticamente">
            <a:extLst>
              <a:ext uri="{FF2B5EF4-FFF2-40B4-BE49-F238E27FC236}">
                <a16:creationId xmlns:a16="http://schemas.microsoft.com/office/drawing/2014/main" id="{97ADEEE2-0BAB-B07C-01D2-05DC1DA79D0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0673" y="3940244"/>
            <a:ext cx="1470759" cy="1412494"/>
          </a:xfrm>
          <a:prstGeom prst="rect">
            <a:avLst/>
          </a:prstGeom>
        </p:spPr>
      </p:pic>
      <p:pic>
        <p:nvPicPr>
          <p:cNvPr id="13" name="Imagem 13" descr="Código QR&#10;&#10;Descrição gerada automaticamente">
            <a:extLst>
              <a:ext uri="{FF2B5EF4-FFF2-40B4-BE49-F238E27FC236}">
                <a16:creationId xmlns:a16="http://schemas.microsoft.com/office/drawing/2014/main" id="{9A86E414-9D3D-BAC8-F791-205D9909715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333750" y="4005263"/>
            <a:ext cx="1277938" cy="1284288"/>
          </a:xfrm>
          <a:prstGeom prst="rect">
            <a:avLst/>
          </a:prstGeom>
        </p:spPr>
      </p:pic>
      <p:pic>
        <p:nvPicPr>
          <p:cNvPr id="14" name="Imagem 14" descr="Código QR&#10;&#10;Descrição gerada automaticamente">
            <a:extLst>
              <a:ext uri="{FF2B5EF4-FFF2-40B4-BE49-F238E27FC236}">
                <a16:creationId xmlns:a16="http://schemas.microsoft.com/office/drawing/2014/main" id="{C2C21168-7520-6065-806D-C7FAF8BE51E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008687" y="4083050"/>
            <a:ext cx="1349376" cy="1327150"/>
          </a:xfrm>
          <a:prstGeom prst="rect">
            <a:avLst/>
          </a:prstGeom>
        </p:spPr>
      </p:pic>
      <p:pic>
        <p:nvPicPr>
          <p:cNvPr id="15" name="Imagem 15" descr="Código QR&#10;&#10;Descrição gerada automaticamente">
            <a:extLst>
              <a:ext uri="{FF2B5EF4-FFF2-40B4-BE49-F238E27FC236}">
                <a16:creationId xmlns:a16="http://schemas.microsoft.com/office/drawing/2014/main" id="{31F93F1E-586D-80F9-B8BD-DA1F18A19DC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210550" y="3281363"/>
            <a:ext cx="1216025" cy="1192213"/>
          </a:xfrm>
          <a:prstGeom prst="rect">
            <a:avLst/>
          </a:prstGeom>
        </p:spPr>
      </p:pic>
      <p:sp>
        <p:nvSpPr>
          <p:cNvPr id="16" name="CaixaDeTexto 15">
            <a:extLst>
              <a:ext uri="{FF2B5EF4-FFF2-40B4-BE49-F238E27FC236}">
                <a16:creationId xmlns:a16="http://schemas.microsoft.com/office/drawing/2014/main" id="{B296898F-36C4-85E7-2DB6-12EA5E9D45EE}"/>
              </a:ext>
            </a:extLst>
          </p:cNvPr>
          <p:cNvSpPr txBox="1"/>
          <p:nvPr/>
        </p:nvSpPr>
        <p:spPr>
          <a:xfrm>
            <a:off x="8066088" y="2938462"/>
            <a:ext cx="1512888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800">
                <a:hlinkClick r:id="rId14"/>
              </a:rPr>
              <a:t>caderneta_gestante_4ed.pdf (saude.gov.br)</a:t>
            </a:r>
            <a:endParaRPr lang="en-US" sz="800"/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CFCD3E8E-8CBF-4E01-8DFC-E6A2F2F36E16}"/>
              </a:ext>
            </a:extLst>
          </p:cNvPr>
          <p:cNvSpPr txBox="1"/>
          <p:nvPr/>
        </p:nvSpPr>
        <p:spPr>
          <a:xfrm>
            <a:off x="2938462" y="3787775"/>
            <a:ext cx="2743200" cy="2154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800"/>
              <a:t>https://portaldeboaspraticas.iff.fiocruz.br/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63235DBA-35F3-6AE8-9444-744CE98CBE37}"/>
              </a:ext>
            </a:extLst>
          </p:cNvPr>
          <p:cNvSpPr txBox="1"/>
          <p:nvPr/>
        </p:nvSpPr>
        <p:spPr>
          <a:xfrm>
            <a:off x="10105259" y="3747992"/>
            <a:ext cx="1751013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800"/>
              <a:t>https://portaldeboaspraticas.iff.fiocruz.br/wp-content/uploads/2021/09/manual_assistencia_gestante.pdf</a:t>
            </a:r>
          </a:p>
        </p:txBody>
      </p:sp>
      <p:pic>
        <p:nvPicPr>
          <p:cNvPr id="19" name="Imagem 19" descr="Texto, Carta&#10;&#10;Descrição gerada automaticamente">
            <a:extLst>
              <a:ext uri="{FF2B5EF4-FFF2-40B4-BE49-F238E27FC236}">
                <a16:creationId xmlns:a16="http://schemas.microsoft.com/office/drawing/2014/main" id="{64389700-6751-D174-8618-80DC9C88FA2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0169525" y="1449350"/>
            <a:ext cx="1616076" cy="2122488"/>
          </a:xfrm>
          <a:prstGeom prst="rect">
            <a:avLst/>
          </a:prstGeom>
        </p:spPr>
      </p:pic>
      <p:pic>
        <p:nvPicPr>
          <p:cNvPr id="20" name="Imagem 20" descr="Código QR&#10;&#10;Descrição gerada automaticamente">
            <a:extLst>
              <a:ext uri="{FF2B5EF4-FFF2-40B4-BE49-F238E27FC236}">
                <a16:creationId xmlns:a16="http://schemas.microsoft.com/office/drawing/2014/main" id="{1ED24FDC-0C9C-A234-090D-FE83EA75972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345814" y="4472045"/>
            <a:ext cx="1254125" cy="1292225"/>
          </a:xfrm>
          <a:prstGeom prst="rect">
            <a:avLst/>
          </a:prstGeom>
        </p:spPr>
      </p:pic>
      <p:pic>
        <p:nvPicPr>
          <p:cNvPr id="21" name="Imagem 21" descr="Tela de celular com texto preto sobre fundo branco&#10;&#10;Descrição gerada automaticamente">
            <a:extLst>
              <a:ext uri="{FF2B5EF4-FFF2-40B4-BE49-F238E27FC236}">
                <a16:creationId xmlns:a16="http://schemas.microsoft.com/office/drawing/2014/main" id="{2A44DD53-3FF1-2288-22B5-05AE769C3BF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772516" y="4846926"/>
            <a:ext cx="1442605" cy="2013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165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id="{B67B3533-EA97-4A16-955D-AB7F777C89D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144</a:t>
            </a:fld>
            <a:endParaRPr lang="pt-BR"/>
          </a:p>
        </p:txBody>
      </p:sp>
      <p:sp>
        <p:nvSpPr>
          <p:cNvPr id="4" name="Espaço Reservado para Número de Slide 2">
            <a:extLst>
              <a:ext uri="{FF2B5EF4-FFF2-40B4-BE49-F238E27FC236}">
                <a16:creationId xmlns:a16="http://schemas.microsoft.com/office/drawing/2014/main" id="{05F605D4-CFC7-426E-9D01-BA1AD044F947}"/>
              </a:ext>
            </a:extLst>
          </p:cNvPr>
          <p:cNvSpPr txBox="1">
            <a:spLocks/>
          </p:cNvSpPr>
          <p:nvPr/>
        </p:nvSpPr>
        <p:spPr>
          <a:xfrm>
            <a:off x="10819211" y="6296947"/>
            <a:ext cx="69824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pt-BR" smtClean="0"/>
              <a:pPr/>
              <a:t>144</a:t>
            </a:fld>
            <a:endParaRPr lang="pt-BR"/>
          </a:p>
        </p:txBody>
      </p:sp>
      <p:sp>
        <p:nvSpPr>
          <p:cNvPr id="5" name="CaixaDeTexto 1">
            <a:extLst>
              <a:ext uri="{FF2B5EF4-FFF2-40B4-BE49-F238E27FC236}">
                <a16:creationId xmlns:a16="http://schemas.microsoft.com/office/drawing/2014/main" id="{4D03504D-B37B-4F8D-B65B-E38B1EBD2445}"/>
              </a:ext>
            </a:extLst>
          </p:cNvPr>
          <p:cNvSpPr txBox="1"/>
          <p:nvPr/>
        </p:nvSpPr>
        <p:spPr>
          <a:xfrm>
            <a:off x="507725" y="1251442"/>
            <a:ext cx="11176549" cy="70788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>
              <a:buClr>
                <a:schemeClr val="tx2"/>
              </a:buClr>
            </a:pPr>
            <a:endParaRPr lang="pt-BR" sz="200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just">
              <a:buClr>
                <a:schemeClr val="tx2"/>
              </a:buClr>
            </a:pPr>
            <a:endParaRPr lang="pt-BR" sz="2000">
              <a:solidFill>
                <a:schemeClr val="bg1"/>
              </a:solidFill>
              <a:latin typeface="Calibri Light"/>
              <a:cs typeface="Calibri Light"/>
            </a:endParaRPr>
          </a:p>
        </p:txBody>
      </p:sp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B7FAF52A-41E2-4B7F-8A50-04AEB80D80F2}"/>
              </a:ext>
            </a:extLst>
          </p:cNvPr>
          <p:cNvSpPr/>
          <p:nvPr/>
        </p:nvSpPr>
        <p:spPr>
          <a:xfrm>
            <a:off x="765657" y="1357460"/>
            <a:ext cx="10718276" cy="5072316"/>
          </a:xfrm>
          <a:prstGeom prst="roundRect">
            <a:avLst>
              <a:gd name="adj" fmla="val 11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FA7F04AE-F68F-4851-A178-BD1512E1FA1B}"/>
              </a:ext>
            </a:extLst>
          </p:cNvPr>
          <p:cNvSpPr txBox="1"/>
          <p:nvPr/>
        </p:nvSpPr>
        <p:spPr>
          <a:xfrm>
            <a:off x="1380367" y="1500476"/>
            <a:ext cx="101035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800">
                <a:latin typeface="+mj-lt"/>
              </a:rPr>
              <a:t>Precisamos finalizar a gestação no SISAB para que a gestante seja contabilizada no indicador? 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EE21CDB6-B539-477F-8EE0-357900F7CCB6}"/>
              </a:ext>
            </a:extLst>
          </p:cNvPr>
          <p:cNvSpPr txBox="1"/>
          <p:nvPr/>
        </p:nvSpPr>
        <p:spPr>
          <a:xfrm>
            <a:off x="1324671" y="2050416"/>
            <a:ext cx="99766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800">
                <a:latin typeface="+mj-lt"/>
              </a:rPr>
              <a:t>Gestações interrompidas por aborto (CIAP: W82, W83; CID: O02, O03, O05, O06,O04, Z30.3) são considerados para os indicadores de gestantes?</a:t>
            </a:r>
          </a:p>
          <a:p>
            <a:endParaRPr lang="pt-BR" sz="1800">
              <a:latin typeface="+mj-lt"/>
            </a:endParaRPr>
          </a:p>
        </p:txBody>
      </p:sp>
      <p:pic>
        <p:nvPicPr>
          <p:cNvPr id="9" name="Gráfico 8" descr="Selo ponto de interrogação com preenchimento sólido">
            <a:extLst>
              <a:ext uri="{FF2B5EF4-FFF2-40B4-BE49-F238E27FC236}">
                <a16:creationId xmlns:a16="http://schemas.microsoft.com/office/drawing/2014/main" id="{6787D136-E7C4-4F2C-B29D-F12FCFABFE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51345" y="1490143"/>
            <a:ext cx="529021" cy="529021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D34D4B1E-6682-4486-9744-07E73B15CE49}"/>
              </a:ext>
            </a:extLst>
          </p:cNvPr>
          <p:cNvSpPr txBox="1"/>
          <p:nvPr/>
        </p:nvSpPr>
        <p:spPr>
          <a:xfrm>
            <a:off x="1324671" y="2807761"/>
            <a:ext cx="101035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800">
                <a:latin typeface="+mj-lt"/>
              </a:rPr>
              <a:t>Gestações com partos prematuros ou partos a termo, porém antes de 42 semanas, </a:t>
            </a:r>
            <a:r>
              <a:rPr lang="pt-BR" sz="1800"/>
              <a:t>são consideradas para os indicadores de gestantes?</a:t>
            </a:r>
            <a:endParaRPr lang="pt-BR" sz="1800">
              <a:latin typeface="+mj-lt"/>
            </a:endParaRPr>
          </a:p>
        </p:txBody>
      </p:sp>
      <p:pic>
        <p:nvPicPr>
          <p:cNvPr id="11" name="Gráfico 10" descr="Selo ponto de interrogação com preenchimento sólido">
            <a:extLst>
              <a:ext uri="{FF2B5EF4-FFF2-40B4-BE49-F238E27FC236}">
                <a16:creationId xmlns:a16="http://schemas.microsoft.com/office/drawing/2014/main" id="{D7B23E32-65B5-42EE-ACFC-4F1FD28039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6323" y="2759085"/>
            <a:ext cx="529021" cy="529021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DD68BB1C-4EDE-423F-9EC2-95EADBBA7325}"/>
              </a:ext>
            </a:extLst>
          </p:cNvPr>
          <p:cNvSpPr txBox="1"/>
          <p:nvPr/>
        </p:nvSpPr>
        <p:spPr>
          <a:xfrm>
            <a:off x="1324670" y="3729776"/>
            <a:ext cx="102399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800">
                <a:latin typeface="+mj-lt"/>
              </a:rPr>
              <a:t>Gestantes de alto risco entram nos indicadores de gestantes?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D68A86AA-DF3E-4D01-B8D7-7A72E551C1D0}"/>
              </a:ext>
            </a:extLst>
          </p:cNvPr>
          <p:cNvSpPr txBox="1"/>
          <p:nvPr/>
        </p:nvSpPr>
        <p:spPr>
          <a:xfrm>
            <a:off x="1324669" y="4314844"/>
            <a:ext cx="101035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schemeClr val="tx2"/>
              </a:buClr>
            </a:pPr>
            <a:r>
              <a:rPr lang="pt-BR" sz="1800">
                <a:latin typeface="+mj-lt"/>
              </a:rPr>
              <a:t>Atendimentos realizados por gestantes fora da APS podem ser registrados? Serão contabilizados nos indicadores? </a:t>
            </a:r>
            <a:endParaRPr lang="pt-BR" sz="1800">
              <a:solidFill>
                <a:schemeClr val="tx1"/>
              </a:solidFill>
              <a:latin typeface="Calibri Light"/>
              <a:cs typeface="Calibri Light"/>
            </a:endParaRPr>
          </a:p>
        </p:txBody>
      </p:sp>
      <p:pic>
        <p:nvPicPr>
          <p:cNvPr id="14" name="Gráfico 13" descr="Selo ponto de interrogação com preenchimento sólido">
            <a:extLst>
              <a:ext uri="{FF2B5EF4-FFF2-40B4-BE49-F238E27FC236}">
                <a16:creationId xmlns:a16="http://schemas.microsoft.com/office/drawing/2014/main" id="{2B8FC3E0-AE98-4B1D-937D-F5990B6A28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6322" y="3601642"/>
            <a:ext cx="529021" cy="529021"/>
          </a:xfrm>
          <a:prstGeom prst="rect">
            <a:avLst/>
          </a:prstGeom>
        </p:spPr>
      </p:pic>
      <p:sp>
        <p:nvSpPr>
          <p:cNvPr id="15" name="CaixaDeTexto 14">
            <a:extLst>
              <a:ext uri="{FF2B5EF4-FFF2-40B4-BE49-F238E27FC236}">
                <a16:creationId xmlns:a16="http://schemas.microsoft.com/office/drawing/2014/main" id="{18C07F55-1C3C-4B53-9F6A-2AADC875A7E6}"/>
              </a:ext>
            </a:extLst>
          </p:cNvPr>
          <p:cNvSpPr txBox="1"/>
          <p:nvPr/>
        </p:nvSpPr>
        <p:spPr>
          <a:xfrm>
            <a:off x="610975" y="177126"/>
            <a:ext cx="114490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>
                <a:solidFill>
                  <a:srgbClr val="9CCFFA"/>
                </a:solidFill>
                <a:latin typeface="Montserrat ExtraBold" panose="00000900000000000000" pitchFamily="2" charset="0"/>
              </a:rPr>
              <a:t>DÚVIDAS FREQUENTES</a:t>
            </a:r>
          </a:p>
        </p:txBody>
      </p:sp>
      <p:pic>
        <p:nvPicPr>
          <p:cNvPr id="16" name="Gráfico 15" descr="Selo ponto de interrogação com preenchimento sólido">
            <a:extLst>
              <a:ext uri="{FF2B5EF4-FFF2-40B4-BE49-F238E27FC236}">
                <a16:creationId xmlns:a16="http://schemas.microsoft.com/office/drawing/2014/main" id="{43D3C5D9-808B-4AFC-A4A0-C8E0BB4880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6323" y="2103990"/>
            <a:ext cx="529021" cy="529021"/>
          </a:xfrm>
          <a:prstGeom prst="rect">
            <a:avLst/>
          </a:prstGeom>
        </p:spPr>
      </p:pic>
      <p:pic>
        <p:nvPicPr>
          <p:cNvPr id="17" name="Gráfico 16" descr="Selo ponto de interrogação com preenchimento sólido">
            <a:extLst>
              <a:ext uri="{FF2B5EF4-FFF2-40B4-BE49-F238E27FC236}">
                <a16:creationId xmlns:a16="http://schemas.microsoft.com/office/drawing/2014/main" id="{3F2FBB2D-1EDE-4136-B8AB-BF0D837030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6322" y="4273112"/>
            <a:ext cx="529021" cy="529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699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  <p:bldP spid="12" grpId="0"/>
      <p:bldP spid="13" grpId="0"/>
    </p:bld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id="{2DBEC180-ADF9-4793-8887-A293536436A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145</a:t>
            </a:fld>
            <a:endParaRPr lang="pt-BR"/>
          </a:p>
        </p:txBody>
      </p:sp>
      <p:sp>
        <p:nvSpPr>
          <p:cNvPr id="4" name="Espaço Reservado para Número de Slide 2">
            <a:extLst>
              <a:ext uri="{FF2B5EF4-FFF2-40B4-BE49-F238E27FC236}">
                <a16:creationId xmlns:a16="http://schemas.microsoft.com/office/drawing/2014/main" id="{FAD21223-FEFD-4889-890A-7A7721C125AD}"/>
              </a:ext>
            </a:extLst>
          </p:cNvPr>
          <p:cNvSpPr txBox="1">
            <a:spLocks/>
          </p:cNvSpPr>
          <p:nvPr/>
        </p:nvSpPr>
        <p:spPr>
          <a:xfrm>
            <a:off x="10819211" y="6296947"/>
            <a:ext cx="69824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pt-BR" smtClean="0"/>
              <a:pPr/>
              <a:t>145</a:t>
            </a:fld>
            <a:endParaRPr lang="pt-BR"/>
          </a:p>
        </p:txBody>
      </p:sp>
      <p:sp>
        <p:nvSpPr>
          <p:cNvPr id="5" name="CaixaDeTexto 1">
            <a:extLst>
              <a:ext uri="{FF2B5EF4-FFF2-40B4-BE49-F238E27FC236}">
                <a16:creationId xmlns:a16="http://schemas.microsoft.com/office/drawing/2014/main" id="{0FBC878A-2176-4F51-BD1C-0C7E3B609D4E}"/>
              </a:ext>
            </a:extLst>
          </p:cNvPr>
          <p:cNvSpPr txBox="1"/>
          <p:nvPr/>
        </p:nvSpPr>
        <p:spPr>
          <a:xfrm>
            <a:off x="507725" y="1251442"/>
            <a:ext cx="11176549" cy="70788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>
              <a:buClr>
                <a:schemeClr val="tx2"/>
              </a:buClr>
            </a:pPr>
            <a:endParaRPr lang="pt-BR" sz="200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just">
              <a:buClr>
                <a:schemeClr val="tx2"/>
              </a:buClr>
            </a:pPr>
            <a:endParaRPr lang="pt-BR" sz="2000">
              <a:solidFill>
                <a:schemeClr val="bg1"/>
              </a:solidFill>
              <a:latin typeface="Calibri Light"/>
              <a:cs typeface="Calibri Light"/>
            </a:endParaRPr>
          </a:p>
        </p:txBody>
      </p:sp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46E9FA78-0352-415C-AE61-57BAA01F5552}"/>
              </a:ext>
            </a:extLst>
          </p:cNvPr>
          <p:cNvSpPr/>
          <p:nvPr/>
        </p:nvSpPr>
        <p:spPr>
          <a:xfrm>
            <a:off x="765657" y="1357460"/>
            <a:ext cx="10718276" cy="5072316"/>
          </a:xfrm>
          <a:prstGeom prst="roundRect">
            <a:avLst>
              <a:gd name="adj" fmla="val 11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8" name="Gráfico 7" descr="Selo ponto de interrogação com preenchimento sólido">
            <a:extLst>
              <a:ext uri="{FF2B5EF4-FFF2-40B4-BE49-F238E27FC236}">
                <a16:creationId xmlns:a16="http://schemas.microsoft.com/office/drawing/2014/main" id="{0089CC1B-A924-4AE1-8E0B-09E6485C09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51345" y="1490143"/>
            <a:ext cx="529021" cy="529021"/>
          </a:xfrm>
          <a:prstGeom prst="rect">
            <a:avLst/>
          </a:prstGeom>
        </p:spPr>
      </p:pic>
      <p:pic>
        <p:nvPicPr>
          <p:cNvPr id="10" name="Gráfico 9" descr="Selo ponto de interrogação com preenchimento sólido">
            <a:extLst>
              <a:ext uri="{FF2B5EF4-FFF2-40B4-BE49-F238E27FC236}">
                <a16:creationId xmlns:a16="http://schemas.microsoft.com/office/drawing/2014/main" id="{5B002488-48B1-4CFF-AFDD-92735E77E6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6323" y="2870534"/>
            <a:ext cx="529021" cy="529021"/>
          </a:xfrm>
          <a:prstGeom prst="rect">
            <a:avLst/>
          </a:prstGeom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AD2D8112-DEEB-4A3A-96CF-8794302B4A5C}"/>
              </a:ext>
            </a:extLst>
          </p:cNvPr>
          <p:cNvSpPr txBox="1"/>
          <p:nvPr/>
        </p:nvSpPr>
        <p:spPr>
          <a:xfrm>
            <a:off x="610975" y="177126"/>
            <a:ext cx="114490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>
                <a:solidFill>
                  <a:srgbClr val="9CCFFA"/>
                </a:solidFill>
                <a:latin typeface="Montserrat ExtraBold" panose="00000900000000000000" pitchFamily="2" charset="0"/>
              </a:rPr>
              <a:t>DÚVIDAS FREQUENTES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9BD8856A-DB2C-40DB-894C-8039212B0EC1}"/>
              </a:ext>
            </a:extLst>
          </p:cNvPr>
          <p:cNvSpPr txBox="1"/>
          <p:nvPr/>
        </p:nvSpPr>
        <p:spPr>
          <a:xfrm>
            <a:off x="1363254" y="1407032"/>
            <a:ext cx="101035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schemeClr val="tx2"/>
              </a:buClr>
            </a:pPr>
            <a:r>
              <a:rPr lang="pt-BR" sz="1800">
                <a:latin typeface="+mj-lt"/>
              </a:rPr>
              <a:t>Para os testes rápidos, os municípios precisarão alimentar os dois sistemas de informação (e-SUS e SIA/SUS)?</a:t>
            </a:r>
          </a:p>
        </p:txBody>
      </p:sp>
      <p:sp>
        <p:nvSpPr>
          <p:cNvPr id="22" name="CaixaDeTexto 21">
            <a:extLst>
              <a:ext uri="{FF2B5EF4-FFF2-40B4-BE49-F238E27FC236}">
                <a16:creationId xmlns:a16="http://schemas.microsoft.com/office/drawing/2014/main" id="{DB1EA929-56C1-4579-8820-DC8549552405}"/>
              </a:ext>
            </a:extLst>
          </p:cNvPr>
          <p:cNvSpPr txBox="1"/>
          <p:nvPr/>
        </p:nvSpPr>
        <p:spPr>
          <a:xfrm>
            <a:off x="1375344" y="4237707"/>
            <a:ext cx="99766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800">
                <a:latin typeface="+mj-lt"/>
              </a:rPr>
              <a:t>Exames ou testes realizados por gestantes fora da APS podem  ser registrados?</a:t>
            </a:r>
          </a:p>
        </p:txBody>
      </p:sp>
      <p:pic>
        <p:nvPicPr>
          <p:cNvPr id="23" name="Gráfico 22" descr="Selo ponto de interrogação com preenchimento sólido">
            <a:extLst>
              <a:ext uri="{FF2B5EF4-FFF2-40B4-BE49-F238E27FC236}">
                <a16:creationId xmlns:a16="http://schemas.microsoft.com/office/drawing/2014/main" id="{A91846B3-10BB-4D84-A18F-F9642A36EA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46323" y="4084893"/>
            <a:ext cx="529021" cy="529021"/>
          </a:xfrm>
          <a:prstGeom prst="rect">
            <a:avLst/>
          </a:prstGeom>
        </p:spPr>
      </p:pic>
      <p:sp>
        <p:nvSpPr>
          <p:cNvPr id="24" name="CaixaDeTexto 23">
            <a:extLst>
              <a:ext uri="{FF2B5EF4-FFF2-40B4-BE49-F238E27FC236}">
                <a16:creationId xmlns:a16="http://schemas.microsoft.com/office/drawing/2014/main" id="{58C89E3A-2D04-492B-880A-1EDAE927C0C6}"/>
              </a:ext>
            </a:extLst>
          </p:cNvPr>
          <p:cNvSpPr txBox="1"/>
          <p:nvPr/>
        </p:nvSpPr>
        <p:spPr>
          <a:xfrm>
            <a:off x="1388482" y="2839557"/>
            <a:ext cx="100818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800"/>
              </a:spcAft>
              <a:buClr>
                <a:schemeClr val="tx2"/>
              </a:buClr>
            </a:pPr>
            <a:r>
              <a:rPr lang="pt-BR" sz="1800">
                <a:latin typeface="+mj-lt"/>
              </a:rPr>
              <a:t>Só será considerado se a gestante realizar Sífilis e HIV? Se realizar apenas um dos exames não será considerado?</a:t>
            </a:r>
          </a:p>
        </p:txBody>
      </p:sp>
    </p:spTree>
    <p:extLst>
      <p:ext uri="{BB962C8B-B14F-4D97-AF65-F5344CB8AC3E}">
        <p14:creationId xmlns:p14="http://schemas.microsoft.com/office/powerpoint/2010/main" val="270818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2" grpId="0"/>
      <p:bldP spid="24" grpId="0"/>
    </p:bld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2" descr="Uma imagem com texto&#10;&#10;Descrição gerada automaticamente">
            <a:extLst>
              <a:ext uri="{FF2B5EF4-FFF2-40B4-BE49-F238E27FC236}">
                <a16:creationId xmlns:a16="http://schemas.microsoft.com/office/drawing/2014/main" id="{D6CD2504-049E-11BA-E5C4-9FB5208F26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3256" y="4246"/>
            <a:ext cx="12258720" cy="6895411"/>
          </a:xfrm>
          <a:prstGeom prst="rect">
            <a:avLst/>
          </a:prstGeom>
        </p:spPr>
      </p:pic>
      <p:sp>
        <p:nvSpPr>
          <p:cNvPr id="9" name="Elipse 8">
            <a:extLst>
              <a:ext uri="{FF2B5EF4-FFF2-40B4-BE49-F238E27FC236}">
                <a16:creationId xmlns:a16="http://schemas.microsoft.com/office/drawing/2014/main" id="{3E2A3417-23E5-E4B9-7242-672BB8DB410A}"/>
              </a:ext>
            </a:extLst>
          </p:cNvPr>
          <p:cNvSpPr/>
          <p:nvPr/>
        </p:nvSpPr>
        <p:spPr>
          <a:xfrm>
            <a:off x="6633273" y="2397576"/>
            <a:ext cx="5518021" cy="4612663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pt-BR"/>
          </a:p>
        </p:txBody>
      </p:sp>
      <p:sp>
        <p:nvSpPr>
          <p:cNvPr id="3" name="Marcador de Posição do Número do Diapositivo 2">
            <a:extLst>
              <a:ext uri="{FF2B5EF4-FFF2-40B4-BE49-F238E27FC236}">
                <a16:creationId xmlns:a16="http://schemas.microsoft.com/office/drawing/2014/main" id="{77DA15E0-5684-556E-4B7F-C80E0FEDE9C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146</a:t>
            </a:fld>
            <a:endParaRPr lang="pt-BR"/>
          </a:p>
        </p:txBody>
      </p:sp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888D95E5-FAAD-4A8F-E52B-181DCF932E62}"/>
              </a:ext>
            </a:extLst>
          </p:cNvPr>
          <p:cNvSpPr/>
          <p:nvPr/>
        </p:nvSpPr>
        <p:spPr>
          <a:xfrm>
            <a:off x="440531" y="3619501"/>
            <a:ext cx="5457394" cy="1809083"/>
          </a:xfrm>
          <a:prstGeom prst="roundRect">
            <a:avLst>
              <a:gd name="adj" fmla="val 2891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pt-BR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  <a:sym typeface="Arial"/>
            </a:endParaRPr>
          </a:p>
        </p:txBody>
      </p:sp>
      <p:sp>
        <p:nvSpPr>
          <p:cNvPr id="7" name="CaixaDeTexto 1">
            <a:extLst>
              <a:ext uri="{FF2B5EF4-FFF2-40B4-BE49-F238E27FC236}">
                <a16:creationId xmlns:a16="http://schemas.microsoft.com/office/drawing/2014/main" id="{B9C964E9-14F7-1B8E-8633-D389B2EFAE7C}"/>
              </a:ext>
            </a:extLst>
          </p:cNvPr>
          <p:cNvSpPr txBox="1"/>
          <p:nvPr/>
        </p:nvSpPr>
        <p:spPr>
          <a:xfrm>
            <a:off x="790175" y="3830709"/>
            <a:ext cx="5014671" cy="1477328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pt-BR" sz="2400">
                <a:solidFill>
                  <a:srgbClr val="2E75B6"/>
                </a:solidFill>
                <a:latin typeface="Montserrat ExtraBold"/>
              </a:rPr>
              <a:t>Proporção de gestantes com atendimento odontológico realizado</a:t>
            </a:r>
            <a:endParaRPr lang="pt-PT" sz="2400">
              <a:solidFill>
                <a:srgbClr val="2E75B6"/>
              </a:solidFill>
              <a:latin typeface="Montserrat ExtraBold"/>
            </a:endParaRPr>
          </a:p>
          <a:p>
            <a:pPr algn="ctr"/>
            <a:endParaRPr lang="pt-PT" sz="1800" b="1"/>
          </a:p>
        </p:txBody>
      </p:sp>
      <p:pic>
        <p:nvPicPr>
          <p:cNvPr id="10" name="Imagem 10" descr="Desenho de personagem de desenho animado&#10;&#10;Descrição gerada automaticamente">
            <a:extLst>
              <a:ext uri="{FF2B5EF4-FFF2-40B4-BE49-F238E27FC236}">
                <a16:creationId xmlns:a16="http://schemas.microsoft.com/office/drawing/2014/main" id="{E29D7389-973A-2059-5BDB-C91CCE5E54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43951" y="3433405"/>
            <a:ext cx="3683459" cy="3569456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853AB39D-5D5A-B8F1-DB28-A978D4FE4560}"/>
              </a:ext>
            </a:extLst>
          </p:cNvPr>
          <p:cNvSpPr>
            <a:spLocks noGrp="1"/>
          </p:cNvSpPr>
          <p:nvPr/>
        </p:nvSpPr>
        <p:spPr>
          <a:xfrm>
            <a:off x="356765" y="999041"/>
            <a:ext cx="11289426" cy="15740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0"/>
              <a:buFont typeface="Arial"/>
              <a:buNone/>
              <a:defRPr sz="6000" b="1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pt-PT" b="0">
                <a:solidFill>
                  <a:srgbClr val="1E4E79"/>
                </a:solidFill>
              </a:rPr>
              <a:t>ATENÇÃO À SAÚDE DA MULHER</a:t>
            </a:r>
            <a:endParaRPr lang="pt-PT" b="0"/>
          </a:p>
        </p:txBody>
      </p:sp>
    </p:spTree>
    <p:extLst>
      <p:ext uri="{BB962C8B-B14F-4D97-AF65-F5344CB8AC3E}">
        <p14:creationId xmlns:p14="http://schemas.microsoft.com/office/powerpoint/2010/main" val="80994864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m 2" descr="Uma imagem com texto&#10;&#10;Descrição gerada automaticamente">
            <a:extLst>
              <a:ext uri="{FF2B5EF4-FFF2-40B4-BE49-F238E27FC236}">
                <a16:creationId xmlns:a16="http://schemas.microsoft.com/office/drawing/2014/main" id="{C81F3698-8B3E-1C20-179E-70385DB8D9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3256" y="4246"/>
            <a:ext cx="12258720" cy="6895411"/>
          </a:xfrm>
          <a:prstGeom prst="rect">
            <a:avLst/>
          </a:prstGeom>
        </p:spPr>
      </p:pic>
      <p:pic>
        <p:nvPicPr>
          <p:cNvPr id="21" name="Imagem 21" descr="Ícone&#10;&#10;Descrição gerada automaticamente">
            <a:extLst>
              <a:ext uri="{FF2B5EF4-FFF2-40B4-BE49-F238E27FC236}">
                <a16:creationId xmlns:a16="http://schemas.microsoft.com/office/drawing/2014/main" id="{3F458721-3A33-E466-1D0C-41748DDE66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0264" y="3202881"/>
            <a:ext cx="1001857" cy="1094461"/>
          </a:xfrm>
          <a:prstGeom prst="rect">
            <a:avLst/>
          </a:prstGeom>
        </p:spPr>
      </p:pic>
      <p:cxnSp>
        <p:nvCxnSpPr>
          <p:cNvPr id="34" name="Conector: Angulado 33">
            <a:extLst>
              <a:ext uri="{FF2B5EF4-FFF2-40B4-BE49-F238E27FC236}">
                <a16:creationId xmlns:a16="http://schemas.microsoft.com/office/drawing/2014/main" id="{4440A15C-476E-9DAB-E0EC-59114DFDE40D}"/>
              </a:ext>
            </a:extLst>
          </p:cNvPr>
          <p:cNvCxnSpPr/>
          <p:nvPr/>
        </p:nvCxnSpPr>
        <p:spPr>
          <a:xfrm>
            <a:off x="6395000" y="4421217"/>
            <a:ext cx="914400" cy="914400"/>
          </a:xfrm>
          <a:prstGeom prst="bentConnector3">
            <a:avLst/>
          </a:prstGeom>
          <a:ln w="28575">
            <a:solidFill>
              <a:srgbClr val="C000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: Angulado 9">
            <a:extLst>
              <a:ext uri="{FF2B5EF4-FFF2-40B4-BE49-F238E27FC236}">
                <a16:creationId xmlns:a16="http://schemas.microsoft.com/office/drawing/2014/main" id="{A9047DE2-90F9-A77D-D411-F8BB3523CCFB}"/>
              </a:ext>
            </a:extLst>
          </p:cNvPr>
          <p:cNvCxnSpPr/>
          <p:nvPr/>
        </p:nvCxnSpPr>
        <p:spPr>
          <a:xfrm flipV="1">
            <a:off x="6702725" y="1226389"/>
            <a:ext cx="1000665" cy="3140015"/>
          </a:xfrm>
          <a:prstGeom prst="bentConnector3">
            <a:avLst/>
          </a:prstGeom>
          <a:ln w="28575">
            <a:solidFill>
              <a:srgbClr val="00B05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de Seta Reta 19">
            <a:extLst>
              <a:ext uri="{FF2B5EF4-FFF2-40B4-BE49-F238E27FC236}">
                <a16:creationId xmlns:a16="http://schemas.microsoft.com/office/drawing/2014/main" id="{33C7667D-76BE-935D-E255-56AFA5BEFE13}"/>
              </a:ext>
            </a:extLst>
          </p:cNvPr>
          <p:cNvCxnSpPr/>
          <p:nvPr/>
        </p:nvCxnSpPr>
        <p:spPr>
          <a:xfrm>
            <a:off x="4830973" y="4191179"/>
            <a:ext cx="1998450" cy="57507"/>
          </a:xfrm>
          <a:prstGeom prst="straightConnector1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id="{31F47744-4EAB-7A8D-61DB-F8DB34F9C28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dirty="0"/>
              <a:t>147</a:t>
            </a:fld>
            <a:endParaRPr lang="pt-BR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F9B7DBE2-2B11-22BB-86F0-C55D74480812}"/>
              </a:ext>
            </a:extLst>
          </p:cNvPr>
          <p:cNvSpPr txBox="1"/>
          <p:nvPr/>
        </p:nvSpPr>
        <p:spPr>
          <a:xfrm>
            <a:off x="1963714" y="-2040"/>
            <a:ext cx="8863779" cy="4770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sz="2500" b="1" i="1">
                <a:solidFill>
                  <a:schemeClr val="bg2"/>
                </a:solidFill>
                <a:latin typeface="Calibri"/>
                <a:cs typeface="Calibri"/>
              </a:rPr>
              <a:t>Por que priorizar as gestantes no acesso odontológico?</a:t>
            </a:r>
          </a:p>
        </p:txBody>
      </p:sp>
      <p:pic>
        <p:nvPicPr>
          <p:cNvPr id="5" name="Imagem 5" descr="Uma imagem contendo panela, espelho&#10;&#10;Descrição gerada automaticamente">
            <a:extLst>
              <a:ext uri="{FF2B5EF4-FFF2-40B4-BE49-F238E27FC236}">
                <a16:creationId xmlns:a16="http://schemas.microsoft.com/office/drawing/2014/main" id="{B3085F42-22AD-5E92-85C9-228F176478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9667" y="919253"/>
            <a:ext cx="1613319" cy="1847310"/>
          </a:xfrm>
          <a:prstGeom prst="rect">
            <a:avLst/>
          </a:prstGeom>
        </p:spPr>
      </p:pic>
      <p:pic>
        <p:nvPicPr>
          <p:cNvPr id="6" name="Imagem 6" descr="Logotipo, Ícone&#10;&#10;Descrição gerada automaticamente">
            <a:extLst>
              <a:ext uri="{FF2B5EF4-FFF2-40B4-BE49-F238E27FC236}">
                <a16:creationId xmlns:a16="http://schemas.microsoft.com/office/drawing/2014/main" id="{47971511-742E-8327-DF78-B10E10EF7B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0127" y="1838505"/>
            <a:ext cx="2557911" cy="1842099"/>
          </a:xfrm>
          <a:prstGeom prst="rect">
            <a:avLst/>
          </a:prstGeom>
        </p:spPr>
      </p:pic>
      <p:pic>
        <p:nvPicPr>
          <p:cNvPr id="7" name="Imagem 7">
            <a:extLst>
              <a:ext uri="{FF2B5EF4-FFF2-40B4-BE49-F238E27FC236}">
                <a16:creationId xmlns:a16="http://schemas.microsoft.com/office/drawing/2014/main" id="{5F00D874-B022-D11B-5102-4A315A6261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44399" y="1679456"/>
            <a:ext cx="687776" cy="2168465"/>
          </a:xfrm>
          <a:prstGeom prst="rect">
            <a:avLst/>
          </a:prstGeom>
        </p:spPr>
      </p:pic>
      <p:pic>
        <p:nvPicPr>
          <p:cNvPr id="8" name="Imagem 8" descr="Ícone&#10;&#10;Descrição gerada automaticamente">
            <a:extLst>
              <a:ext uri="{FF2B5EF4-FFF2-40B4-BE49-F238E27FC236}">
                <a16:creationId xmlns:a16="http://schemas.microsoft.com/office/drawing/2014/main" id="{2266DFD9-B8EB-A148-A17B-CDA98A27719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45628" y="2971642"/>
            <a:ext cx="1570187" cy="1761046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CA395AAB-86AC-29FE-4EE9-F899EDE67F09}"/>
              </a:ext>
            </a:extLst>
          </p:cNvPr>
          <p:cNvSpPr txBox="1"/>
          <p:nvPr/>
        </p:nvSpPr>
        <p:spPr>
          <a:xfrm>
            <a:off x="59794" y="5048560"/>
            <a:ext cx="5949349" cy="17543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 i="1" err="1">
                <a:solidFill>
                  <a:srgbClr val="366092"/>
                </a:solidFill>
                <a:latin typeface="Calibri"/>
                <a:cs typeface="Calibri"/>
              </a:rPr>
              <a:t>Gestante</a:t>
            </a:r>
            <a:r>
              <a:rPr lang="en-US" sz="2000" b="1" i="1">
                <a:solidFill>
                  <a:srgbClr val="366092"/>
                </a:solidFill>
                <a:latin typeface="Calibri"/>
                <a:cs typeface="Calibri"/>
              </a:rPr>
              <a:t> x </a:t>
            </a:r>
            <a:r>
              <a:rPr lang="en-US" sz="2000" b="1" i="1" err="1">
                <a:solidFill>
                  <a:srgbClr val="366092"/>
                </a:solidFill>
                <a:latin typeface="Calibri"/>
                <a:cs typeface="Calibri"/>
              </a:rPr>
              <a:t>Agravos</a:t>
            </a:r>
            <a:r>
              <a:rPr lang="en-US" sz="2000" b="1" i="1">
                <a:solidFill>
                  <a:srgbClr val="366092"/>
                </a:solidFill>
                <a:latin typeface="Calibri"/>
                <a:cs typeface="Calibri"/>
              </a:rPr>
              <a:t> </a:t>
            </a:r>
            <a:r>
              <a:rPr lang="en-US" sz="2000" b="1" i="1" err="1">
                <a:solidFill>
                  <a:srgbClr val="366092"/>
                </a:solidFill>
                <a:latin typeface="Calibri"/>
                <a:cs typeface="Calibri"/>
              </a:rPr>
              <a:t>Bucais</a:t>
            </a:r>
            <a:r>
              <a:rPr lang="en-US" sz="2000" b="1" i="1">
                <a:solidFill>
                  <a:srgbClr val="366092"/>
                </a:solidFill>
                <a:latin typeface="Calibri"/>
                <a:cs typeface="Calibri"/>
              </a:rPr>
              <a:t> </a:t>
            </a:r>
            <a:br>
              <a:rPr lang="en-US" sz="2000"/>
            </a:br>
            <a:r>
              <a:rPr lang="en-US" sz="1600" err="1">
                <a:solidFill>
                  <a:srgbClr val="44536A"/>
                </a:solidFill>
                <a:latin typeface="Calibri"/>
                <a:cs typeface="Calibri"/>
              </a:rPr>
              <a:t>Revisão</a:t>
            </a:r>
            <a:r>
              <a:rPr lang="en-US" sz="1600">
                <a:solidFill>
                  <a:srgbClr val="44536A"/>
                </a:solidFill>
                <a:latin typeface="Calibri"/>
                <a:cs typeface="Calibri"/>
              </a:rPr>
              <a:t> </a:t>
            </a:r>
            <a:r>
              <a:rPr lang="en-US" sz="1600" err="1">
                <a:solidFill>
                  <a:srgbClr val="44536A"/>
                </a:solidFill>
                <a:latin typeface="Calibri"/>
                <a:cs typeface="Calibri"/>
              </a:rPr>
              <a:t>Sistemática</a:t>
            </a:r>
            <a:r>
              <a:rPr lang="en-US" sz="1600">
                <a:solidFill>
                  <a:srgbClr val="44536A"/>
                </a:solidFill>
                <a:latin typeface="Calibri"/>
                <a:cs typeface="Calibri"/>
              </a:rPr>
              <a:t> com </a:t>
            </a:r>
            <a:r>
              <a:rPr lang="en-US" sz="1600" err="1">
                <a:solidFill>
                  <a:srgbClr val="44536A"/>
                </a:solidFill>
                <a:latin typeface="Calibri"/>
                <a:cs typeface="Calibri"/>
              </a:rPr>
              <a:t>Metanálise</a:t>
            </a:r>
            <a:r>
              <a:rPr lang="en-US" sz="1600">
                <a:latin typeface="Calibri"/>
                <a:cs typeface="Calibri"/>
              </a:rPr>
              <a:t> </a:t>
            </a:r>
          </a:p>
          <a:p>
            <a:endParaRPr lang="en-US" sz="1600">
              <a:latin typeface="Calibri"/>
              <a:cs typeface="Calibri"/>
            </a:endParaRPr>
          </a:p>
          <a:p>
            <a:r>
              <a:rPr lang="en-US" sz="2000" b="1" i="1" err="1">
                <a:solidFill>
                  <a:srgbClr val="366092"/>
                </a:solidFill>
                <a:latin typeface="Calibri"/>
                <a:cs typeface="Calibri"/>
              </a:rPr>
              <a:t>Gestantes</a:t>
            </a:r>
            <a:r>
              <a:rPr lang="en-US" sz="2000" b="1" i="1">
                <a:solidFill>
                  <a:srgbClr val="366092"/>
                </a:solidFill>
                <a:latin typeface="Calibri"/>
                <a:cs typeface="Calibri"/>
              </a:rPr>
              <a:t> com </a:t>
            </a:r>
            <a:r>
              <a:rPr lang="en-US" sz="2000" b="1" i="1" err="1">
                <a:solidFill>
                  <a:srgbClr val="366092"/>
                </a:solidFill>
                <a:latin typeface="Calibri"/>
                <a:cs typeface="Calibri"/>
              </a:rPr>
              <a:t>Doença</a:t>
            </a:r>
            <a:r>
              <a:rPr lang="en-US" sz="2000" b="1" i="1">
                <a:solidFill>
                  <a:srgbClr val="366092"/>
                </a:solidFill>
                <a:latin typeface="Calibri"/>
                <a:cs typeface="Calibri"/>
              </a:rPr>
              <a:t> Periodontal </a:t>
            </a:r>
            <a:r>
              <a:rPr lang="en-US" sz="2000" b="1" i="1" err="1">
                <a:solidFill>
                  <a:srgbClr val="366092"/>
                </a:solidFill>
                <a:latin typeface="Calibri"/>
                <a:cs typeface="Calibri"/>
              </a:rPr>
              <a:t>têm</a:t>
            </a:r>
            <a:r>
              <a:rPr lang="en-US" sz="2000" b="1" i="1">
                <a:solidFill>
                  <a:srgbClr val="366092"/>
                </a:solidFill>
                <a:latin typeface="Calibri"/>
                <a:cs typeface="Calibri"/>
              </a:rPr>
              <a:t> </a:t>
            </a:r>
            <a:r>
              <a:rPr lang="en-US" sz="2000" b="1" i="1" err="1">
                <a:solidFill>
                  <a:srgbClr val="366092"/>
                </a:solidFill>
                <a:latin typeface="Calibri"/>
                <a:cs typeface="Calibri"/>
              </a:rPr>
              <a:t>risco</a:t>
            </a:r>
            <a:r>
              <a:rPr lang="en-US" sz="2000" b="1" i="1">
                <a:solidFill>
                  <a:srgbClr val="366092"/>
                </a:solidFill>
                <a:latin typeface="Calibri"/>
                <a:cs typeface="Calibri"/>
              </a:rPr>
              <a:t> </a:t>
            </a:r>
            <a:r>
              <a:rPr lang="en-US" sz="2000" b="1" i="1" err="1">
                <a:solidFill>
                  <a:srgbClr val="366092"/>
                </a:solidFill>
                <a:latin typeface="Calibri"/>
                <a:cs typeface="Calibri"/>
              </a:rPr>
              <a:t>dobrado</a:t>
            </a:r>
            <a:r>
              <a:rPr lang="en-US" sz="2000" b="1" i="1">
                <a:solidFill>
                  <a:srgbClr val="366092"/>
                </a:solidFill>
                <a:latin typeface="Calibri"/>
                <a:cs typeface="Calibri"/>
              </a:rPr>
              <a:t> para </a:t>
            </a:r>
            <a:r>
              <a:rPr lang="en-US" sz="2000" b="1" i="1" err="1">
                <a:solidFill>
                  <a:srgbClr val="366092"/>
                </a:solidFill>
                <a:latin typeface="Calibri"/>
                <a:cs typeface="Calibri"/>
              </a:rPr>
              <a:t>parto</a:t>
            </a:r>
            <a:r>
              <a:rPr lang="en-US" sz="2000" b="1" i="1">
                <a:solidFill>
                  <a:srgbClr val="366092"/>
                </a:solidFill>
                <a:latin typeface="Calibri"/>
                <a:cs typeface="Calibri"/>
              </a:rPr>
              <a:t> premature</a:t>
            </a:r>
            <a:endParaRPr lang="en-US" sz="1600" u="sng">
              <a:solidFill>
                <a:srgbClr val="44536A"/>
              </a:solidFill>
              <a:latin typeface="Calibri"/>
              <a:cs typeface="Calibri"/>
            </a:endParaRPr>
          </a:p>
          <a:p>
            <a:r>
              <a:rPr lang="en-US" sz="1600" u="sng">
                <a:solidFill>
                  <a:srgbClr val="44536A"/>
                </a:solidFill>
                <a:latin typeface="Calibri"/>
                <a:cs typeface="Calibri"/>
              </a:rPr>
              <a:t>OR</a:t>
            </a:r>
            <a:r>
              <a:rPr lang="en-US" sz="1600">
                <a:solidFill>
                  <a:srgbClr val="44536A"/>
                </a:solidFill>
                <a:latin typeface="Calibri"/>
                <a:cs typeface="Calibri"/>
              </a:rPr>
              <a:t> 2.01 (95% CI 1.71, 2.36)</a:t>
            </a:r>
            <a:r>
              <a:rPr lang="en-US" sz="1100">
                <a:solidFill>
                  <a:srgbClr val="44536A"/>
                </a:solidFill>
                <a:latin typeface="Calibri"/>
                <a:cs typeface="Calibri"/>
              </a:rPr>
              <a:t>(</a:t>
            </a:r>
            <a:r>
              <a:rPr lang="en-US" sz="1100" err="1">
                <a:solidFill>
                  <a:srgbClr val="44536A"/>
                </a:solidFill>
                <a:latin typeface="Calibri"/>
                <a:cs typeface="Calibri"/>
              </a:rPr>
              <a:t>Manrique-Corredor</a:t>
            </a:r>
            <a:r>
              <a:rPr lang="en-US" sz="1100">
                <a:solidFill>
                  <a:srgbClr val="44536A"/>
                </a:solidFill>
                <a:latin typeface="Calibri"/>
                <a:cs typeface="Calibri"/>
              </a:rPr>
              <a:t> et al., 2018)</a:t>
            </a:r>
            <a:endParaRPr lang="en-US" sz="1100"/>
          </a:p>
        </p:txBody>
      </p:sp>
      <p:cxnSp>
        <p:nvCxnSpPr>
          <p:cNvPr id="11" name="Conector de Seta Reta 10">
            <a:extLst>
              <a:ext uri="{FF2B5EF4-FFF2-40B4-BE49-F238E27FC236}">
                <a16:creationId xmlns:a16="http://schemas.microsoft.com/office/drawing/2014/main" id="{2A6E728B-A6C5-56EA-F565-52CB5E1BB115}"/>
              </a:ext>
            </a:extLst>
          </p:cNvPr>
          <p:cNvCxnSpPr/>
          <p:nvPr/>
        </p:nvCxnSpPr>
        <p:spPr>
          <a:xfrm flipV="1">
            <a:off x="2461404" y="2261559"/>
            <a:ext cx="842513" cy="508958"/>
          </a:xfrm>
          <a:prstGeom prst="straightConnector1">
            <a:avLst/>
          </a:prstGeom>
          <a:ln>
            <a:solidFill>
              <a:srgbClr val="4472C4"/>
            </a:solidFill>
            <a:tailEnd type="triangle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F7492FD3-BECD-4F23-D467-9E90E6D9EE93}"/>
              </a:ext>
            </a:extLst>
          </p:cNvPr>
          <p:cNvSpPr/>
          <p:nvPr/>
        </p:nvSpPr>
        <p:spPr>
          <a:xfrm>
            <a:off x="5070185" y="4148348"/>
            <a:ext cx="2408044" cy="418227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pt-BR" b="1">
                <a:latin typeface="Roboto"/>
                <a:ea typeface="Roboto"/>
                <a:cs typeface="Arial"/>
              </a:rPr>
              <a:t>Atenção em Saúde Bucal</a:t>
            </a:r>
            <a:endParaRPr lang="pt-BR"/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0219415B-98E3-380E-7143-0CBD59B8868A}"/>
              </a:ext>
            </a:extLst>
          </p:cNvPr>
          <p:cNvSpPr txBox="1"/>
          <p:nvPr/>
        </p:nvSpPr>
        <p:spPr>
          <a:xfrm rot="10800000" flipV="1">
            <a:off x="7711133" y="4095939"/>
            <a:ext cx="4094671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600" b="1" i="1" err="1">
                <a:solidFill>
                  <a:srgbClr val="366092"/>
                </a:solidFill>
                <a:latin typeface="Calibri"/>
                <a:cs typeface="Calibri"/>
              </a:rPr>
              <a:t>Gestante</a:t>
            </a:r>
            <a:r>
              <a:rPr lang="en-US" sz="1600" b="1" i="1">
                <a:solidFill>
                  <a:srgbClr val="366092"/>
                </a:solidFill>
                <a:latin typeface="Calibri"/>
                <a:cs typeface="Calibri"/>
              </a:rPr>
              <a:t> x </a:t>
            </a:r>
            <a:r>
              <a:rPr lang="en-US" sz="1600" b="1" i="1" err="1">
                <a:solidFill>
                  <a:srgbClr val="366092"/>
                </a:solidFill>
                <a:latin typeface="Calibri"/>
                <a:cs typeface="Calibri"/>
              </a:rPr>
              <a:t>Atitudes</a:t>
            </a:r>
            <a:r>
              <a:rPr lang="en-US" sz="1600" b="1" i="1">
                <a:solidFill>
                  <a:srgbClr val="366092"/>
                </a:solidFill>
                <a:latin typeface="Calibri"/>
                <a:cs typeface="Calibri"/>
              </a:rPr>
              <a:t> </a:t>
            </a:r>
            <a:r>
              <a:rPr lang="en-US" sz="1600" b="1" i="1" err="1">
                <a:solidFill>
                  <a:srgbClr val="366092"/>
                </a:solidFill>
                <a:latin typeface="Calibri"/>
                <a:cs typeface="Calibri"/>
              </a:rPr>
              <a:t>em</a:t>
            </a:r>
            <a:r>
              <a:rPr lang="en-US" sz="1600" b="1" i="1">
                <a:solidFill>
                  <a:srgbClr val="366092"/>
                </a:solidFill>
                <a:latin typeface="Calibri"/>
                <a:cs typeface="Calibri"/>
              </a:rPr>
              <a:t> </a:t>
            </a:r>
            <a:r>
              <a:rPr lang="en-US" sz="1600" b="1" i="1" err="1">
                <a:solidFill>
                  <a:srgbClr val="366092"/>
                </a:solidFill>
                <a:latin typeface="Calibri"/>
                <a:cs typeface="Calibri"/>
              </a:rPr>
              <a:t>relação</a:t>
            </a:r>
            <a:r>
              <a:rPr lang="en-US" sz="1600" b="1" i="1">
                <a:solidFill>
                  <a:srgbClr val="366092"/>
                </a:solidFill>
                <a:latin typeface="Calibri"/>
                <a:cs typeface="Calibri"/>
              </a:rPr>
              <a:t> à </a:t>
            </a:r>
            <a:r>
              <a:rPr lang="en-US" sz="1600" b="1" i="1" err="1">
                <a:solidFill>
                  <a:srgbClr val="366092"/>
                </a:solidFill>
                <a:latin typeface="Calibri"/>
                <a:cs typeface="Calibri"/>
              </a:rPr>
              <a:t>saúde</a:t>
            </a:r>
            <a:r>
              <a:rPr lang="en-US" sz="1600" b="1" i="1">
                <a:solidFill>
                  <a:srgbClr val="366092"/>
                </a:solidFill>
                <a:latin typeface="Calibri"/>
                <a:cs typeface="Calibri"/>
              </a:rPr>
              <a:t> </a:t>
            </a:r>
            <a:r>
              <a:rPr lang="en-US" sz="1600" b="1" i="1" err="1">
                <a:solidFill>
                  <a:srgbClr val="366092"/>
                </a:solidFill>
                <a:latin typeface="Calibri"/>
                <a:cs typeface="Calibri"/>
              </a:rPr>
              <a:t>bucal</a:t>
            </a:r>
            <a:r>
              <a:rPr lang="en-US" sz="1600" b="1" i="1">
                <a:solidFill>
                  <a:srgbClr val="366092"/>
                </a:solidFill>
                <a:latin typeface="Calibri"/>
                <a:cs typeface="Calibri"/>
              </a:rPr>
              <a:t> do(a) </a:t>
            </a:r>
            <a:r>
              <a:rPr lang="en-US" sz="1600" b="1" i="1" err="1">
                <a:solidFill>
                  <a:srgbClr val="366092"/>
                </a:solidFill>
                <a:latin typeface="Calibri"/>
                <a:cs typeface="Calibri"/>
              </a:rPr>
              <a:t>bebê</a:t>
            </a:r>
            <a:r>
              <a:rPr lang="en-US" sz="1600" b="1" i="1">
                <a:solidFill>
                  <a:srgbClr val="366092"/>
                </a:solidFill>
                <a:latin typeface="Calibri"/>
                <a:cs typeface="Calibri"/>
              </a:rPr>
              <a:t>/</a:t>
            </a:r>
            <a:r>
              <a:rPr lang="en-US" sz="1600" b="1" i="1" err="1">
                <a:solidFill>
                  <a:srgbClr val="366092"/>
                </a:solidFill>
                <a:latin typeface="Calibri"/>
                <a:cs typeface="Calibri"/>
              </a:rPr>
              <a:t>criança</a:t>
            </a:r>
            <a:r>
              <a:rPr lang="en-US" sz="2000" b="1" i="1">
                <a:solidFill>
                  <a:srgbClr val="366092"/>
                </a:solidFill>
                <a:latin typeface="Calibri"/>
                <a:cs typeface="Calibri"/>
              </a:rPr>
              <a:t> </a:t>
            </a:r>
            <a:endParaRPr lang="en-US" sz="2000" err="1"/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7C806081-9F89-227A-ED60-D4DA678339F1}"/>
              </a:ext>
            </a:extLst>
          </p:cNvPr>
          <p:cNvSpPr txBox="1"/>
          <p:nvPr/>
        </p:nvSpPr>
        <p:spPr>
          <a:xfrm>
            <a:off x="7792408" y="1005244"/>
            <a:ext cx="3030045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t-BR" sz="1600" b="1">
                <a:solidFill>
                  <a:schemeClr val="accent5">
                    <a:lumMod val="75000"/>
                  </a:schemeClr>
                </a:solidFill>
              </a:rPr>
              <a:t>Melhoria da Saúde Bucal da gestante e reflexos na saúde sistêmica</a:t>
            </a:r>
            <a:endParaRPr lang="pt-BR"/>
          </a:p>
        </p:txBody>
      </p:sp>
      <p:pic>
        <p:nvPicPr>
          <p:cNvPr id="22" name="Imagem 4" descr="Interface gráfica do usuário&#10;&#10;Descrição gerada automaticamente">
            <a:extLst>
              <a:ext uri="{FF2B5EF4-FFF2-40B4-BE49-F238E27FC236}">
                <a16:creationId xmlns:a16="http://schemas.microsoft.com/office/drawing/2014/main" id="{A7369819-E376-7FAB-6726-83BFF945854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64529" t="59059" r="14921" b="6588"/>
          <a:stretch/>
        </p:blipFill>
        <p:spPr>
          <a:xfrm>
            <a:off x="10703779" y="4554762"/>
            <a:ext cx="1493971" cy="1562611"/>
          </a:xfrm>
          <a:prstGeom prst="rect">
            <a:avLst/>
          </a:prstGeom>
        </p:spPr>
      </p:pic>
      <p:sp>
        <p:nvSpPr>
          <p:cNvPr id="29" name="Retângulo 28">
            <a:extLst>
              <a:ext uri="{FF2B5EF4-FFF2-40B4-BE49-F238E27FC236}">
                <a16:creationId xmlns:a16="http://schemas.microsoft.com/office/drawing/2014/main" id="{92834EF8-EAED-A8BB-587D-46DB7C442080}"/>
              </a:ext>
            </a:extLst>
          </p:cNvPr>
          <p:cNvSpPr/>
          <p:nvPr/>
        </p:nvSpPr>
        <p:spPr>
          <a:xfrm>
            <a:off x="7148424" y="6221080"/>
            <a:ext cx="5046450" cy="632607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chemeClr val="accent5">
                    <a:lumMod val="50000"/>
                  </a:schemeClr>
                </a:solidFill>
                <a:latin typeface="Calibri"/>
                <a:cs typeface="Calibri"/>
              </a:rPr>
              <a:t>SB </a:t>
            </a:r>
            <a:r>
              <a:rPr lang="en-US" b="1" err="1">
                <a:solidFill>
                  <a:schemeClr val="accent5">
                    <a:lumMod val="50000"/>
                  </a:schemeClr>
                </a:solidFill>
                <a:latin typeface="Calibri"/>
                <a:cs typeface="Calibri"/>
              </a:rPr>
              <a:t>Brasil</a:t>
            </a:r>
            <a:r>
              <a:rPr lang="en-US" b="1">
                <a:solidFill>
                  <a:schemeClr val="accent5">
                    <a:lumMod val="50000"/>
                  </a:schemeClr>
                </a:solidFill>
                <a:latin typeface="Calibri"/>
                <a:cs typeface="Calibri"/>
              </a:rPr>
              <a:t> 2010: </a:t>
            </a:r>
            <a:r>
              <a:rPr lang="en-US" err="1">
                <a:solidFill>
                  <a:schemeClr val="accent5">
                    <a:lumMod val="50000"/>
                  </a:schemeClr>
                </a:solidFill>
                <a:latin typeface="Calibri"/>
                <a:cs typeface="Calibri"/>
              </a:rPr>
              <a:t>crianças</a:t>
            </a:r>
            <a:r>
              <a:rPr lang="en-US">
                <a:solidFill>
                  <a:schemeClr val="accent5">
                    <a:lumMod val="50000"/>
                  </a:schemeClr>
                </a:solidFill>
                <a:latin typeface="Calibri"/>
                <a:cs typeface="Calibri"/>
              </a:rPr>
              <a:t> de </a:t>
            </a:r>
            <a:r>
              <a:rPr lang="en-US" b="1">
                <a:solidFill>
                  <a:schemeClr val="accent5">
                    <a:lumMod val="50000"/>
                  </a:schemeClr>
                </a:solidFill>
                <a:latin typeface="Calibri"/>
                <a:cs typeface="Calibri"/>
              </a:rPr>
              <a:t>5 </a:t>
            </a:r>
            <a:r>
              <a:rPr lang="en-US" b="1" err="1">
                <a:solidFill>
                  <a:schemeClr val="accent5">
                    <a:lumMod val="50000"/>
                  </a:schemeClr>
                </a:solidFill>
                <a:latin typeface="Calibri"/>
                <a:cs typeface="Calibri"/>
              </a:rPr>
              <a:t>anos</a:t>
            </a:r>
            <a:r>
              <a:rPr lang="en-US" b="1">
                <a:solidFill>
                  <a:schemeClr val="accent5">
                    <a:lumMod val="50000"/>
                  </a:schemeClr>
                </a:solidFill>
                <a:latin typeface="Calibri"/>
                <a:cs typeface="Calibri"/>
              </a:rPr>
              <a:t> </a:t>
            </a:r>
            <a:r>
              <a:rPr lang="en-US" b="1" err="1">
                <a:solidFill>
                  <a:schemeClr val="accent5">
                    <a:lumMod val="50000"/>
                  </a:schemeClr>
                </a:solidFill>
                <a:latin typeface="Calibri"/>
                <a:cs typeface="Calibri"/>
              </a:rPr>
              <a:t>tinham</a:t>
            </a:r>
            <a:r>
              <a:rPr lang="en-US" b="1">
                <a:solidFill>
                  <a:schemeClr val="accent5">
                    <a:lumMod val="50000"/>
                  </a:schemeClr>
                </a:solidFill>
                <a:latin typeface="Calibri"/>
                <a:cs typeface="Calibri"/>
              </a:rPr>
              <a:t> </a:t>
            </a:r>
            <a:r>
              <a:rPr lang="en-US" b="1" err="1">
                <a:solidFill>
                  <a:schemeClr val="accent5">
                    <a:lumMod val="50000"/>
                  </a:schemeClr>
                </a:solidFill>
                <a:latin typeface="Calibri"/>
                <a:cs typeface="Calibri"/>
              </a:rPr>
              <a:t>média</a:t>
            </a:r>
            <a:r>
              <a:rPr lang="en-US" b="1">
                <a:solidFill>
                  <a:schemeClr val="accent5">
                    <a:lumMod val="50000"/>
                  </a:schemeClr>
                </a:solidFill>
                <a:latin typeface="Calibri"/>
                <a:cs typeface="Calibri"/>
              </a:rPr>
              <a:t> de 2,43 </a:t>
            </a:r>
            <a:r>
              <a:rPr lang="en-US" b="1" err="1">
                <a:solidFill>
                  <a:schemeClr val="accent5">
                    <a:lumMod val="50000"/>
                  </a:schemeClr>
                </a:solidFill>
                <a:latin typeface="Calibri"/>
                <a:cs typeface="Calibri"/>
              </a:rPr>
              <a:t>dentes</a:t>
            </a:r>
            <a:r>
              <a:rPr lang="en-US" b="1">
                <a:solidFill>
                  <a:schemeClr val="accent5">
                    <a:lumMod val="50000"/>
                  </a:schemeClr>
                </a:solidFill>
                <a:latin typeface="Calibri"/>
                <a:cs typeface="Calibri"/>
              </a:rPr>
              <a:t> </a:t>
            </a:r>
            <a:r>
              <a:rPr lang="en-US" b="1" err="1">
                <a:solidFill>
                  <a:schemeClr val="accent5">
                    <a:lumMod val="50000"/>
                  </a:schemeClr>
                </a:solidFill>
                <a:latin typeface="Calibri"/>
                <a:cs typeface="Calibri"/>
              </a:rPr>
              <a:t>cariados</a:t>
            </a:r>
            <a:r>
              <a:rPr lang="en-US">
                <a:solidFill>
                  <a:schemeClr val="accent5">
                    <a:lumMod val="50000"/>
                  </a:schemeClr>
                </a:solidFill>
                <a:latin typeface="Calibri"/>
                <a:cs typeface="Calibri"/>
              </a:rPr>
              <a:t>,  </a:t>
            </a:r>
            <a:r>
              <a:rPr lang="en-US" err="1">
                <a:solidFill>
                  <a:schemeClr val="accent5">
                    <a:lumMod val="50000"/>
                  </a:schemeClr>
                </a:solidFill>
                <a:latin typeface="Calibri"/>
                <a:cs typeface="Calibri"/>
              </a:rPr>
              <a:t>extraídos</a:t>
            </a:r>
            <a:r>
              <a:rPr lang="en-US">
                <a:solidFill>
                  <a:schemeClr val="accent5">
                    <a:lumMod val="50000"/>
                  </a:schemeClr>
                </a:solidFill>
                <a:latin typeface="Calibri"/>
                <a:cs typeface="Calibri"/>
              </a:rPr>
              <a:t> e </a:t>
            </a:r>
            <a:r>
              <a:rPr lang="en-US" err="1">
                <a:solidFill>
                  <a:schemeClr val="accent5">
                    <a:lumMod val="50000"/>
                  </a:schemeClr>
                </a:solidFill>
                <a:latin typeface="Calibri"/>
                <a:cs typeface="Calibri"/>
              </a:rPr>
              <a:t>restaurados</a:t>
            </a:r>
            <a:r>
              <a:rPr lang="en-US">
                <a:solidFill>
                  <a:schemeClr val="accent5">
                    <a:lumMod val="50000"/>
                  </a:schemeClr>
                </a:solidFill>
                <a:latin typeface="Calibri"/>
                <a:cs typeface="Calibri"/>
              </a:rPr>
              <a:t> (</a:t>
            </a:r>
            <a:r>
              <a:rPr lang="en-US" err="1">
                <a:solidFill>
                  <a:schemeClr val="accent5">
                    <a:lumMod val="50000"/>
                  </a:schemeClr>
                </a:solidFill>
                <a:latin typeface="Calibri"/>
                <a:cs typeface="Calibri"/>
              </a:rPr>
              <a:t>ceo</a:t>
            </a:r>
            <a:r>
              <a:rPr lang="en-US">
                <a:solidFill>
                  <a:schemeClr val="accent5">
                    <a:lumMod val="50000"/>
                  </a:schemeClr>
                </a:solidFill>
                <a:latin typeface="Calibri"/>
                <a:cs typeface="Calibri"/>
              </a:rPr>
              <a:t>-d), </a:t>
            </a:r>
            <a:r>
              <a:rPr lang="en-US" err="1">
                <a:solidFill>
                  <a:schemeClr val="accent5">
                    <a:lumMod val="50000"/>
                  </a:schemeClr>
                </a:solidFill>
                <a:latin typeface="Calibri"/>
                <a:cs typeface="Calibri"/>
              </a:rPr>
              <a:t>sendo</a:t>
            </a:r>
            <a:r>
              <a:rPr lang="en-US">
                <a:solidFill>
                  <a:schemeClr val="accent5">
                    <a:lumMod val="50000"/>
                  </a:schemeClr>
                </a:solidFill>
                <a:latin typeface="Calibri"/>
                <a:cs typeface="Calibri"/>
              </a:rPr>
              <a:t> 80% </a:t>
            </a:r>
            <a:r>
              <a:rPr lang="en-US" err="1">
                <a:solidFill>
                  <a:schemeClr val="accent5">
                    <a:lumMod val="50000"/>
                  </a:schemeClr>
                </a:solidFill>
                <a:latin typeface="Calibri"/>
                <a:cs typeface="Calibri"/>
              </a:rPr>
              <a:t>componente</a:t>
            </a:r>
            <a:r>
              <a:rPr lang="en-US">
                <a:solidFill>
                  <a:schemeClr val="accent5">
                    <a:lumMod val="50000"/>
                  </a:schemeClr>
                </a:solidFill>
                <a:latin typeface="Calibri"/>
                <a:cs typeface="Calibri"/>
              </a:rPr>
              <a:t> “c” (</a:t>
            </a:r>
            <a:r>
              <a:rPr lang="en-US" err="1">
                <a:solidFill>
                  <a:schemeClr val="accent5">
                    <a:lumMod val="50000"/>
                  </a:schemeClr>
                </a:solidFill>
                <a:latin typeface="Calibri"/>
                <a:cs typeface="Calibri"/>
              </a:rPr>
              <a:t>cariado</a:t>
            </a:r>
            <a:r>
              <a:rPr lang="en-US">
                <a:solidFill>
                  <a:srgbClr val="44536A"/>
                </a:solidFill>
                <a:latin typeface="Calibri"/>
                <a:cs typeface="Calibri"/>
              </a:rPr>
              <a:t>)</a:t>
            </a:r>
            <a:endParaRPr lang="pt-BR"/>
          </a:p>
        </p:txBody>
      </p: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F51E60D1-9DC0-7794-A3F9-C1903397EC78}"/>
              </a:ext>
            </a:extLst>
          </p:cNvPr>
          <p:cNvSpPr txBox="1"/>
          <p:nvPr/>
        </p:nvSpPr>
        <p:spPr>
          <a:xfrm>
            <a:off x="7369835" y="4666892"/>
            <a:ext cx="3232030" cy="138499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>
              <a:buChar char="•"/>
            </a:pPr>
            <a:r>
              <a:rPr lang="en-US">
                <a:solidFill>
                  <a:srgbClr val="44536A"/>
                </a:solidFill>
                <a:latin typeface="Calibri"/>
              </a:rPr>
              <a:t>Adição de açúcar na mamadeira</a:t>
            </a:r>
            <a:r>
              <a:rPr lang="en-US">
                <a:latin typeface="Calibri"/>
              </a:rPr>
              <a:t>​</a:t>
            </a:r>
          </a:p>
          <a:p>
            <a:pPr lvl="1" algn="just">
              <a:buChar char="•"/>
            </a:pPr>
            <a:r>
              <a:rPr lang="en-US">
                <a:solidFill>
                  <a:srgbClr val="44536A"/>
                </a:solidFill>
                <a:latin typeface="Calibri"/>
              </a:rPr>
              <a:t>Não-higienização da boca</a:t>
            </a:r>
            <a:r>
              <a:rPr lang="en-US">
                <a:latin typeface="Calibri"/>
              </a:rPr>
              <a:t>​</a:t>
            </a:r>
          </a:p>
          <a:p>
            <a:pPr algn="just">
              <a:buChar char="•"/>
            </a:pPr>
            <a:r>
              <a:rPr lang="en-US" b="1" i="1">
                <a:solidFill>
                  <a:srgbClr val="2E5496"/>
                </a:solidFill>
                <a:latin typeface="Calibri"/>
              </a:rPr>
              <a:t>Cárie Precoce da Infância (+ que 1 dentes afetados</a:t>
            </a:r>
            <a:r>
              <a:rPr lang="en-US">
                <a:latin typeface="Calibri"/>
              </a:rPr>
              <a:t>​</a:t>
            </a:r>
          </a:p>
          <a:p>
            <a:pPr algn="just"/>
            <a:r>
              <a:rPr lang="en-US" b="1" i="1">
                <a:solidFill>
                  <a:srgbClr val="2E5496"/>
                </a:solidFill>
                <a:latin typeface="Calibri"/>
              </a:rPr>
              <a:t>       aos  71 meses de idade*)</a:t>
            </a:r>
            <a:r>
              <a:rPr lang="en-US" i="1">
                <a:solidFill>
                  <a:srgbClr val="44536A"/>
                </a:solidFill>
                <a:latin typeface="Calibri"/>
              </a:rPr>
              <a:t>       “cárie de mamadeira”</a:t>
            </a:r>
          </a:p>
        </p:txBody>
      </p:sp>
      <p:pic>
        <p:nvPicPr>
          <p:cNvPr id="2" name="Imagem 11" descr="Ícone&#10;&#10;Descrição gerada automaticamente">
            <a:extLst>
              <a:ext uri="{FF2B5EF4-FFF2-40B4-BE49-F238E27FC236}">
                <a16:creationId xmlns:a16="http://schemas.microsoft.com/office/drawing/2014/main" id="{6913B8BA-99AB-1FAC-7EF7-A38CD2344C4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27718" y="2343150"/>
            <a:ext cx="413906" cy="431224"/>
          </a:xfrm>
          <a:prstGeom prst="rect">
            <a:avLst/>
          </a:prstGeom>
        </p:spPr>
      </p:pic>
      <p:pic>
        <p:nvPicPr>
          <p:cNvPr id="12" name="Imagem 13" descr="Ícone&#10;&#10;Descrição gerada automaticamente">
            <a:extLst>
              <a:ext uri="{FF2B5EF4-FFF2-40B4-BE49-F238E27FC236}">
                <a16:creationId xmlns:a16="http://schemas.microsoft.com/office/drawing/2014/main" id="{06FE92CB-4E53-5A9C-C8BA-9A6DF536558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12082" y="4785013"/>
            <a:ext cx="474519" cy="474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285503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Conector de Seta Reta 12">
            <a:extLst>
              <a:ext uri="{FF2B5EF4-FFF2-40B4-BE49-F238E27FC236}">
                <a16:creationId xmlns:a16="http://schemas.microsoft.com/office/drawing/2014/main" id="{FD17E41C-DF89-EE9F-38BF-44EE88B7810E}"/>
              </a:ext>
            </a:extLst>
          </p:cNvPr>
          <p:cNvCxnSpPr>
            <a:cxnSpLocks/>
          </p:cNvCxnSpPr>
          <p:nvPr/>
        </p:nvCxnSpPr>
        <p:spPr>
          <a:xfrm>
            <a:off x="2485426" y="1712701"/>
            <a:ext cx="12639" cy="1848259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de Seta Reta 10">
            <a:extLst>
              <a:ext uri="{FF2B5EF4-FFF2-40B4-BE49-F238E27FC236}">
                <a16:creationId xmlns:a16="http://schemas.microsoft.com/office/drawing/2014/main" id="{4E0DD1A5-81B3-2367-0812-AAC48FCD2C04}"/>
              </a:ext>
            </a:extLst>
          </p:cNvPr>
          <p:cNvCxnSpPr>
            <a:cxnSpLocks/>
          </p:cNvCxnSpPr>
          <p:nvPr/>
        </p:nvCxnSpPr>
        <p:spPr>
          <a:xfrm>
            <a:off x="2387961" y="6072050"/>
            <a:ext cx="2582173" cy="23004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id="{F773FA22-9CB0-E88E-AD5A-E4F4CE07CC3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148</a:t>
            </a:fld>
            <a:endParaRPr lang="pt-BR"/>
          </a:p>
        </p:txBody>
      </p:sp>
      <p:sp>
        <p:nvSpPr>
          <p:cNvPr id="4" name="CaixaDeTexto 1">
            <a:extLst>
              <a:ext uri="{FF2B5EF4-FFF2-40B4-BE49-F238E27FC236}">
                <a16:creationId xmlns:a16="http://schemas.microsoft.com/office/drawing/2014/main" id="{C56B3467-A5FB-F238-6F46-3B5327DEC192}"/>
              </a:ext>
            </a:extLst>
          </p:cNvPr>
          <p:cNvSpPr txBox="1"/>
          <p:nvPr/>
        </p:nvSpPr>
        <p:spPr>
          <a:xfrm>
            <a:off x="4459018" y="1373278"/>
            <a:ext cx="4942936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pt-BR" sz="1800">
                <a:solidFill>
                  <a:schemeClr val="tx1">
                    <a:lumMod val="65000"/>
                    <a:lumOff val="35000"/>
                  </a:schemeClr>
                </a:solidFill>
                <a:latin typeface="Montserrat"/>
              </a:rPr>
              <a:t>Gestante acolhida e atendida pela </a:t>
            </a:r>
            <a:r>
              <a:rPr lang="pt-BR" sz="1800" b="1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/>
              </a:rPr>
              <a:t>eSF</a:t>
            </a:r>
            <a:r>
              <a:rPr lang="pt-BR" sz="1800">
                <a:solidFill>
                  <a:schemeClr val="tx1">
                    <a:lumMod val="65000"/>
                    <a:lumOff val="35000"/>
                  </a:schemeClr>
                </a:solidFill>
                <a:latin typeface="Montserrat"/>
              </a:rPr>
              <a:t> e encaminhada para a </a:t>
            </a:r>
            <a:r>
              <a:rPr lang="pt-BR" sz="1800" b="1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/>
              </a:rPr>
              <a:t>eSB</a:t>
            </a:r>
            <a:endParaRPr lang="pt-BR" sz="1800">
              <a:solidFill>
                <a:schemeClr val="tx1">
                  <a:lumMod val="65000"/>
                  <a:lumOff val="35000"/>
                </a:schemeClr>
              </a:solidFill>
              <a:latin typeface="Montserrat"/>
            </a:endParaRPr>
          </a:p>
        </p:txBody>
      </p:sp>
      <p:sp>
        <p:nvSpPr>
          <p:cNvPr id="5" name="CaixaDeTexto 2">
            <a:extLst>
              <a:ext uri="{FF2B5EF4-FFF2-40B4-BE49-F238E27FC236}">
                <a16:creationId xmlns:a16="http://schemas.microsoft.com/office/drawing/2014/main" id="{19C72B12-8742-2C91-B79E-7AA54378019B}"/>
              </a:ext>
            </a:extLst>
          </p:cNvPr>
          <p:cNvSpPr txBox="1"/>
          <p:nvPr/>
        </p:nvSpPr>
        <p:spPr>
          <a:xfrm>
            <a:off x="4665392" y="5504071"/>
            <a:ext cx="4885427" cy="9233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pt-BR" sz="1800">
                <a:solidFill>
                  <a:schemeClr val="tx1">
                    <a:lumMod val="65000"/>
                    <a:lumOff val="35000"/>
                  </a:schemeClr>
                </a:solidFill>
                <a:latin typeface="Montserrat"/>
              </a:rPr>
              <a:t>Gestante acolhida e atendida pela </a:t>
            </a:r>
            <a:r>
              <a:rPr lang="pt-BR" sz="1800" b="1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/>
              </a:rPr>
              <a:t>eSB</a:t>
            </a:r>
            <a:r>
              <a:rPr lang="pt-BR" sz="1800">
                <a:solidFill>
                  <a:schemeClr val="tx1">
                    <a:lumMod val="65000"/>
                    <a:lumOff val="35000"/>
                  </a:schemeClr>
                </a:solidFill>
                <a:latin typeface="Montserrat"/>
              </a:rPr>
              <a:t> e encaminhada para </a:t>
            </a:r>
            <a:r>
              <a:rPr lang="pt-BR" sz="1800" b="1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/>
              </a:rPr>
              <a:t>eSF</a:t>
            </a:r>
            <a:r>
              <a:rPr lang="pt-BR" sz="18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/>
              </a:rPr>
              <a:t>,</a:t>
            </a:r>
            <a:r>
              <a:rPr lang="pt-BR" sz="1800">
                <a:solidFill>
                  <a:schemeClr val="tx1">
                    <a:lumMod val="65000"/>
                    <a:lumOff val="35000"/>
                  </a:schemeClr>
                </a:solidFill>
                <a:latin typeface="Montserrat"/>
              </a:rPr>
              <a:t> caso ainda não tenha iniciado o pré-natal</a:t>
            </a:r>
          </a:p>
        </p:txBody>
      </p:sp>
      <p:sp>
        <p:nvSpPr>
          <p:cNvPr id="6" name="CaixaDeTexto 3">
            <a:extLst>
              <a:ext uri="{FF2B5EF4-FFF2-40B4-BE49-F238E27FC236}">
                <a16:creationId xmlns:a16="http://schemas.microsoft.com/office/drawing/2014/main" id="{57CCF30D-6625-F7DC-17C4-371009F1F781}"/>
              </a:ext>
            </a:extLst>
          </p:cNvPr>
          <p:cNvSpPr txBox="1"/>
          <p:nvPr/>
        </p:nvSpPr>
        <p:spPr>
          <a:xfrm>
            <a:off x="4642480" y="2694347"/>
            <a:ext cx="4324709" cy="147732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dk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pt-BR" sz="18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/>
              </a:rPr>
              <a:t>Importante!</a:t>
            </a:r>
          </a:p>
          <a:p>
            <a:pPr algn="ctr"/>
            <a:r>
              <a:rPr lang="pt-BR" sz="1800">
                <a:solidFill>
                  <a:schemeClr val="tx1">
                    <a:lumMod val="65000"/>
                    <a:lumOff val="35000"/>
                  </a:schemeClr>
                </a:solidFill>
                <a:latin typeface="Montserrat"/>
              </a:rPr>
              <a:t>Construção do plano terapêutico da gestante de forma multiprofissional com troca de informações entre </a:t>
            </a:r>
            <a:r>
              <a:rPr lang="pt-BR" sz="180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/>
              </a:rPr>
              <a:t>eSF</a:t>
            </a:r>
            <a:r>
              <a:rPr lang="pt-BR" sz="1800">
                <a:solidFill>
                  <a:schemeClr val="tx1">
                    <a:lumMod val="65000"/>
                    <a:lumOff val="35000"/>
                  </a:schemeClr>
                </a:solidFill>
                <a:latin typeface="Montserrat"/>
              </a:rPr>
              <a:t> e </a:t>
            </a:r>
            <a:r>
              <a:rPr lang="pt-BR" sz="180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/>
              </a:rPr>
              <a:t>eSB</a:t>
            </a:r>
            <a:endParaRPr lang="pt-BR" sz="1800">
              <a:solidFill>
                <a:schemeClr val="tx1">
                  <a:lumMod val="65000"/>
                  <a:lumOff val="35000"/>
                </a:schemeClr>
              </a:solidFill>
              <a:latin typeface="Montserrat"/>
            </a:endParaRPr>
          </a:p>
        </p:txBody>
      </p:sp>
      <p:cxnSp>
        <p:nvCxnSpPr>
          <p:cNvPr id="7" name="Conector de Seta Reta 6">
            <a:extLst>
              <a:ext uri="{FF2B5EF4-FFF2-40B4-BE49-F238E27FC236}">
                <a16:creationId xmlns:a16="http://schemas.microsoft.com/office/drawing/2014/main" id="{9D1AFE18-B830-22BA-50F4-73C90F568608}"/>
              </a:ext>
            </a:extLst>
          </p:cNvPr>
          <p:cNvCxnSpPr>
            <a:cxnSpLocks/>
          </p:cNvCxnSpPr>
          <p:nvPr/>
        </p:nvCxnSpPr>
        <p:spPr>
          <a:xfrm>
            <a:off x="2441124" y="1757003"/>
            <a:ext cx="2582173" cy="23004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de Seta Reta 7">
            <a:extLst>
              <a:ext uri="{FF2B5EF4-FFF2-40B4-BE49-F238E27FC236}">
                <a16:creationId xmlns:a16="http://schemas.microsoft.com/office/drawing/2014/main" id="{24075048-BC16-683D-E9D4-85F533491FA1}"/>
              </a:ext>
            </a:extLst>
          </p:cNvPr>
          <p:cNvCxnSpPr>
            <a:cxnSpLocks/>
          </p:cNvCxnSpPr>
          <p:nvPr/>
        </p:nvCxnSpPr>
        <p:spPr>
          <a:xfrm flipV="1">
            <a:off x="2388051" y="2844754"/>
            <a:ext cx="13192" cy="3246322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agem 8" descr="Uma imagem contendo placar&#10;&#10;Descrição gerada automaticamente">
            <a:extLst>
              <a:ext uri="{FF2B5EF4-FFF2-40B4-BE49-F238E27FC236}">
                <a16:creationId xmlns:a16="http://schemas.microsoft.com/office/drawing/2014/main" id="{DD742E93-CB96-36E5-55CF-F3780AA1AA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7587" y="2456244"/>
            <a:ext cx="2743200" cy="2532888"/>
          </a:xfrm>
          <a:prstGeom prst="rect">
            <a:avLst/>
          </a:prstGeom>
        </p:spPr>
      </p:pic>
      <p:pic>
        <p:nvPicPr>
          <p:cNvPr id="10" name="Imagem 9" descr="Ícone&#10;&#10;Descrição gerada automaticamente">
            <a:extLst>
              <a:ext uri="{FF2B5EF4-FFF2-40B4-BE49-F238E27FC236}">
                <a16:creationId xmlns:a16="http://schemas.microsoft.com/office/drawing/2014/main" id="{4E2A5CAA-3196-109D-A437-AB495FF3E5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4335" y="4274212"/>
            <a:ext cx="2743200" cy="2816028"/>
          </a:xfrm>
          <a:prstGeom prst="rect">
            <a:avLst/>
          </a:prstGeom>
        </p:spPr>
      </p:pic>
      <p:sp>
        <p:nvSpPr>
          <p:cNvPr id="14" name="CaixaDeTexto 1">
            <a:extLst>
              <a:ext uri="{FF2B5EF4-FFF2-40B4-BE49-F238E27FC236}">
                <a16:creationId xmlns:a16="http://schemas.microsoft.com/office/drawing/2014/main" id="{46142920-DA62-1812-F93A-C70A7D2B3BD6}"/>
              </a:ext>
            </a:extLst>
          </p:cNvPr>
          <p:cNvSpPr txBox="1"/>
          <p:nvPr/>
        </p:nvSpPr>
        <p:spPr>
          <a:xfrm>
            <a:off x="2858456" y="221478"/>
            <a:ext cx="8863779" cy="477054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pt-BR" sz="2500" b="1" i="1">
                <a:solidFill>
                  <a:schemeClr val="bg2"/>
                </a:solidFill>
                <a:latin typeface="Calibri"/>
                <a:cs typeface="Calibri"/>
              </a:rPr>
              <a:t>Organização do acesso da gestante</a:t>
            </a:r>
            <a:endParaRPr lang="pt-BR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3944708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2" descr="Uma imagem com texto&#10;&#10;Descrição gerada automaticamente">
            <a:extLst>
              <a:ext uri="{FF2B5EF4-FFF2-40B4-BE49-F238E27FC236}">
                <a16:creationId xmlns:a16="http://schemas.microsoft.com/office/drawing/2014/main" id="{84E574B5-2BEB-3607-80F0-538E05EE58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3256" y="4246"/>
            <a:ext cx="12258720" cy="6895411"/>
          </a:xfrm>
          <a:prstGeom prst="rect">
            <a:avLst/>
          </a:prstGeom>
        </p:spPr>
      </p:pic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id="{C5EB0060-4B29-A8B9-08E9-6914650B788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149</a:t>
            </a:fld>
            <a:endParaRPr lang="pt-BR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0DD181F5-AD8D-AD06-42F9-FF79F3E5892B}"/>
              </a:ext>
            </a:extLst>
          </p:cNvPr>
          <p:cNvSpPr txBox="1"/>
          <p:nvPr/>
        </p:nvSpPr>
        <p:spPr>
          <a:xfrm>
            <a:off x="2955752" y="84224"/>
            <a:ext cx="8863779" cy="4770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sz="2500" b="1" i="1">
                <a:solidFill>
                  <a:schemeClr val="bg2"/>
                </a:solidFill>
                <a:latin typeface="Calibri"/>
                <a:cs typeface="Calibri"/>
              </a:rPr>
              <a:t>Como organizar o acesso das gestantes?</a:t>
            </a:r>
          </a:p>
        </p:txBody>
      </p:sp>
      <p:pic>
        <p:nvPicPr>
          <p:cNvPr id="7" name="Imagem 8" descr="Ícone&#10;&#10;Descrição gerada automaticamente">
            <a:extLst>
              <a:ext uri="{FF2B5EF4-FFF2-40B4-BE49-F238E27FC236}">
                <a16:creationId xmlns:a16="http://schemas.microsoft.com/office/drawing/2014/main" id="{B5B4583D-9A7A-1ED8-00F4-9613991413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5628" y="1102583"/>
            <a:ext cx="1455170" cy="1660407"/>
          </a:xfrm>
          <a:prstGeom prst="rect">
            <a:avLst/>
          </a:prstGeom>
        </p:spPr>
      </p:pic>
      <p:pic>
        <p:nvPicPr>
          <p:cNvPr id="8" name="Imagem 8" descr="Ícone&#10;&#10;Descrição gerada automaticamente">
            <a:extLst>
              <a:ext uri="{FF2B5EF4-FFF2-40B4-BE49-F238E27FC236}">
                <a16:creationId xmlns:a16="http://schemas.microsoft.com/office/drawing/2014/main" id="{34AAFB61-8025-DEF1-E96A-F5390F0C8B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3137" y="3546736"/>
            <a:ext cx="1570188" cy="1775425"/>
          </a:xfrm>
          <a:prstGeom prst="rect">
            <a:avLst/>
          </a:prstGeom>
        </p:spPr>
      </p:pic>
      <p:sp>
        <p:nvSpPr>
          <p:cNvPr id="9" name="Elipse 8">
            <a:extLst>
              <a:ext uri="{FF2B5EF4-FFF2-40B4-BE49-F238E27FC236}">
                <a16:creationId xmlns:a16="http://schemas.microsoft.com/office/drawing/2014/main" id="{8C22577E-1F49-CA0B-5475-DA7F0E0390D7}"/>
              </a:ext>
            </a:extLst>
          </p:cNvPr>
          <p:cNvSpPr/>
          <p:nvPr/>
        </p:nvSpPr>
        <p:spPr>
          <a:xfrm>
            <a:off x="232914" y="1145875"/>
            <a:ext cx="503207" cy="474452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>
                <a:cs typeface="Arial"/>
              </a:rPr>
              <a:t>1</a:t>
            </a:r>
            <a:endParaRPr lang="pt-BR" b="1"/>
          </a:p>
        </p:txBody>
      </p:sp>
      <p:sp>
        <p:nvSpPr>
          <p:cNvPr id="10" name="Elipse 9">
            <a:extLst>
              <a:ext uri="{FF2B5EF4-FFF2-40B4-BE49-F238E27FC236}">
                <a16:creationId xmlns:a16="http://schemas.microsoft.com/office/drawing/2014/main" id="{CF3BA736-501A-7BC2-9AB1-4C9441737854}"/>
              </a:ext>
            </a:extLst>
          </p:cNvPr>
          <p:cNvSpPr/>
          <p:nvPr/>
        </p:nvSpPr>
        <p:spPr>
          <a:xfrm>
            <a:off x="232913" y="4222629"/>
            <a:ext cx="503207" cy="474452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pt-BR" b="1">
                <a:cs typeface="Arial"/>
              </a:rPr>
              <a:t>2</a:t>
            </a:r>
            <a:endParaRPr lang="pt-BR" b="1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A1321CDC-2D71-3384-1652-4EEE462ADD18}"/>
              </a:ext>
            </a:extLst>
          </p:cNvPr>
          <p:cNvSpPr txBox="1"/>
          <p:nvPr/>
        </p:nvSpPr>
        <p:spPr>
          <a:xfrm>
            <a:off x="683463" y="1100407"/>
            <a:ext cx="2585050" cy="147732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t-BR" sz="1800">
                <a:solidFill>
                  <a:schemeClr val="tx1">
                    <a:lumMod val="65000"/>
                    <a:lumOff val="35000"/>
                  </a:schemeClr>
                </a:solidFill>
                <a:latin typeface="Montserrat"/>
              </a:rPr>
              <a:t>Pré-Natal com médico e enfermeiro na </a:t>
            </a:r>
            <a:r>
              <a:rPr lang="pt-BR" sz="180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/>
              </a:rPr>
              <a:t>eSF</a:t>
            </a:r>
            <a:r>
              <a:rPr lang="pt-BR" sz="1800">
                <a:solidFill>
                  <a:schemeClr val="tx1">
                    <a:lumMod val="65000"/>
                    <a:lumOff val="35000"/>
                  </a:schemeClr>
                </a:solidFill>
                <a:latin typeface="Montserrat"/>
              </a:rPr>
              <a:t> ou </a:t>
            </a:r>
            <a:r>
              <a:rPr lang="pt-BR" sz="180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/>
              </a:rPr>
              <a:t>eAP</a:t>
            </a:r>
            <a:r>
              <a:rPr lang="pt-BR" sz="1800">
                <a:solidFill>
                  <a:schemeClr val="tx1">
                    <a:lumMod val="65000"/>
                    <a:lumOff val="35000"/>
                  </a:schemeClr>
                </a:solidFill>
                <a:latin typeface="Montserrat"/>
              </a:rPr>
              <a:t> </a:t>
            </a:r>
            <a:r>
              <a:rPr lang="pt-BR" sz="18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/>
              </a:rPr>
              <a:t>com </a:t>
            </a:r>
            <a:r>
              <a:rPr lang="pt-BR" sz="1800" b="1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/>
              </a:rPr>
              <a:t>eSB</a:t>
            </a:r>
            <a:r>
              <a:rPr lang="pt-BR" sz="18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/>
              </a:rPr>
              <a:t> vinculada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97EAFD33-18D1-8152-9821-3859B436193D}"/>
              </a:ext>
            </a:extLst>
          </p:cNvPr>
          <p:cNvSpPr txBox="1"/>
          <p:nvPr/>
        </p:nvSpPr>
        <p:spPr>
          <a:xfrm>
            <a:off x="683463" y="3889614"/>
            <a:ext cx="2786333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t-BR" sz="1800">
                <a:solidFill>
                  <a:schemeClr val="tx1">
                    <a:lumMod val="65000"/>
                    <a:lumOff val="35000"/>
                  </a:schemeClr>
                </a:solidFill>
                <a:latin typeface="Montserrat"/>
              </a:rPr>
              <a:t>Pré-Natal com médico e enfermeiro na </a:t>
            </a:r>
            <a:r>
              <a:rPr lang="pt-BR" sz="180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/>
              </a:rPr>
              <a:t>eSF</a:t>
            </a:r>
            <a:r>
              <a:rPr lang="pt-BR" sz="1800">
                <a:solidFill>
                  <a:schemeClr val="tx1">
                    <a:lumMod val="65000"/>
                    <a:lumOff val="35000"/>
                  </a:schemeClr>
                </a:solidFill>
                <a:latin typeface="Montserrat"/>
              </a:rPr>
              <a:t> ou </a:t>
            </a:r>
            <a:r>
              <a:rPr lang="pt-BR" sz="1800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/>
              </a:rPr>
              <a:t>eAP</a:t>
            </a:r>
            <a:r>
              <a:rPr lang="pt-BR" sz="1800">
                <a:solidFill>
                  <a:schemeClr val="tx1">
                    <a:lumMod val="65000"/>
                    <a:lumOff val="35000"/>
                  </a:schemeClr>
                </a:solidFill>
                <a:latin typeface="Montserrat"/>
              </a:rPr>
              <a:t> </a:t>
            </a:r>
            <a:r>
              <a:rPr lang="pt-BR" sz="18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/>
              </a:rPr>
              <a:t>sem </a:t>
            </a:r>
            <a:r>
              <a:rPr lang="pt-BR" sz="1800" b="1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/>
              </a:rPr>
              <a:t>eSB</a:t>
            </a:r>
            <a:r>
              <a:rPr lang="pt-BR" sz="1800" b="1">
                <a:solidFill>
                  <a:schemeClr val="tx1">
                    <a:lumMod val="65000"/>
                    <a:lumOff val="35000"/>
                  </a:schemeClr>
                </a:solidFill>
                <a:latin typeface="Montserrat"/>
              </a:rPr>
              <a:t> vinculada</a:t>
            </a:r>
            <a:endParaRPr lang="pt-BR" b="1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3150C4AF-DDCE-1F71-1E3E-C7619D3F6F1B}"/>
              </a:ext>
            </a:extLst>
          </p:cNvPr>
          <p:cNvSpPr txBox="1"/>
          <p:nvPr/>
        </p:nvSpPr>
        <p:spPr>
          <a:xfrm>
            <a:off x="7383313" y="1215428"/>
            <a:ext cx="2656936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t-BR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/>
              </a:rPr>
              <a:t>eSB</a:t>
            </a:r>
            <a:r>
              <a:rPr lang="pt-BR">
                <a:solidFill>
                  <a:schemeClr val="tx1">
                    <a:lumMod val="65000"/>
                    <a:lumOff val="35000"/>
                  </a:schemeClr>
                </a:solidFill>
                <a:latin typeface="Montserrat"/>
              </a:rPr>
              <a:t>  vinculada a </a:t>
            </a:r>
            <a:r>
              <a:rPr lang="pt-BR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/>
              </a:rPr>
              <a:t>eSF</a:t>
            </a:r>
            <a:r>
              <a:rPr lang="pt-BR">
                <a:solidFill>
                  <a:schemeClr val="tx1">
                    <a:lumMod val="65000"/>
                    <a:lumOff val="35000"/>
                  </a:schemeClr>
                </a:solidFill>
                <a:latin typeface="Montserrat"/>
              </a:rPr>
              <a:t>/</a:t>
            </a:r>
            <a:r>
              <a:rPr lang="pt-BR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/>
              </a:rPr>
              <a:t>eAP</a:t>
            </a:r>
            <a:r>
              <a:rPr lang="pt-BR">
                <a:solidFill>
                  <a:schemeClr val="tx1">
                    <a:lumMod val="65000"/>
                    <a:lumOff val="35000"/>
                  </a:schemeClr>
                </a:solidFill>
                <a:latin typeface="Montserrat"/>
              </a:rPr>
              <a:t> na USF</a:t>
            </a:r>
            <a:endParaRPr lang="pt-BR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F9A25C53-B1FC-B12F-3FB7-CB3962DB0797}"/>
              </a:ext>
            </a:extLst>
          </p:cNvPr>
          <p:cNvSpPr txBox="1"/>
          <p:nvPr/>
        </p:nvSpPr>
        <p:spPr>
          <a:xfrm>
            <a:off x="7814634" y="4220294"/>
            <a:ext cx="4310332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t-BR">
                <a:solidFill>
                  <a:schemeClr val="tx1">
                    <a:lumMod val="65000"/>
                    <a:lumOff val="35000"/>
                  </a:schemeClr>
                </a:solidFill>
                <a:latin typeface="Montserrat"/>
              </a:rPr>
              <a:t>Estabelecimento caracterizado com de Atenção Primária no CNES com profissionais CBO 2232 devidamente cadastrados e que enviando informação corretamente via SISAB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A8035347-0198-0D62-B3FF-0E9088249645}"/>
              </a:ext>
            </a:extLst>
          </p:cNvPr>
          <p:cNvSpPr txBox="1"/>
          <p:nvPr/>
        </p:nvSpPr>
        <p:spPr>
          <a:xfrm>
            <a:off x="7685238" y="2840069"/>
            <a:ext cx="4597879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t-BR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/>
              </a:rPr>
              <a:t>eSB</a:t>
            </a:r>
            <a:r>
              <a:rPr lang="pt-BR">
                <a:solidFill>
                  <a:schemeClr val="tx1">
                    <a:lumMod val="65000"/>
                    <a:lumOff val="35000"/>
                  </a:schemeClr>
                </a:solidFill>
                <a:latin typeface="Montserrat"/>
              </a:rPr>
              <a:t> vinculada a outra </a:t>
            </a:r>
            <a:r>
              <a:rPr lang="pt-BR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/>
              </a:rPr>
              <a:t>eSF</a:t>
            </a:r>
            <a:r>
              <a:rPr lang="pt-BR">
                <a:solidFill>
                  <a:schemeClr val="tx1">
                    <a:lumMod val="65000"/>
                    <a:lumOff val="35000"/>
                  </a:schemeClr>
                </a:solidFill>
                <a:latin typeface="Montserrat"/>
              </a:rPr>
              <a:t>/</a:t>
            </a:r>
            <a:r>
              <a:rPr lang="pt-BR" err="1">
                <a:solidFill>
                  <a:schemeClr val="tx1">
                    <a:lumMod val="65000"/>
                    <a:lumOff val="35000"/>
                  </a:schemeClr>
                </a:solidFill>
                <a:latin typeface="Montserrat"/>
              </a:rPr>
              <a:t>eAP</a:t>
            </a:r>
            <a:r>
              <a:rPr lang="pt-BR">
                <a:solidFill>
                  <a:schemeClr val="tx1">
                    <a:lumMod val="65000"/>
                    <a:lumOff val="35000"/>
                  </a:schemeClr>
                </a:solidFill>
                <a:latin typeface="Montserrat"/>
              </a:rPr>
              <a:t> em outra  USF (no mesmo município ou em outro)</a:t>
            </a:r>
            <a:endParaRPr lang="pt-BR" sz="12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17" name="Conector de Seta Reta 16">
            <a:extLst>
              <a:ext uri="{FF2B5EF4-FFF2-40B4-BE49-F238E27FC236}">
                <a16:creationId xmlns:a16="http://schemas.microsoft.com/office/drawing/2014/main" id="{232714E3-E617-D4FA-AF2A-7662393D6BA7}"/>
              </a:ext>
            </a:extLst>
          </p:cNvPr>
          <p:cNvCxnSpPr/>
          <p:nvPr/>
        </p:nvCxnSpPr>
        <p:spPr>
          <a:xfrm>
            <a:off x="4804913" y="1390291"/>
            <a:ext cx="2582173" cy="23004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de Seta Reta 17">
            <a:extLst>
              <a:ext uri="{FF2B5EF4-FFF2-40B4-BE49-F238E27FC236}">
                <a16:creationId xmlns:a16="http://schemas.microsoft.com/office/drawing/2014/main" id="{7D8659FE-85FA-20F6-3643-549BB2092878}"/>
              </a:ext>
            </a:extLst>
          </p:cNvPr>
          <p:cNvCxnSpPr>
            <a:cxnSpLocks/>
          </p:cNvCxnSpPr>
          <p:nvPr/>
        </p:nvCxnSpPr>
        <p:spPr>
          <a:xfrm>
            <a:off x="4833666" y="1447800"/>
            <a:ext cx="2510287" cy="1360097"/>
          </a:xfrm>
          <a:prstGeom prst="straightConnector1">
            <a:avLst/>
          </a:prstGeom>
          <a:ln w="57150">
            <a:solidFill>
              <a:srgbClr val="FFC0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ector de Seta Reta 18">
            <a:extLst>
              <a:ext uri="{FF2B5EF4-FFF2-40B4-BE49-F238E27FC236}">
                <a16:creationId xmlns:a16="http://schemas.microsoft.com/office/drawing/2014/main" id="{D6900C5E-1F10-8751-E9A4-B91EFCC8D83C}"/>
              </a:ext>
            </a:extLst>
          </p:cNvPr>
          <p:cNvCxnSpPr>
            <a:cxnSpLocks/>
          </p:cNvCxnSpPr>
          <p:nvPr/>
        </p:nvCxnSpPr>
        <p:spPr>
          <a:xfrm>
            <a:off x="4718648" y="1361537"/>
            <a:ext cx="2812210" cy="2826587"/>
          </a:xfrm>
          <a:prstGeom prst="straightConnector1">
            <a:avLst/>
          </a:prstGeom>
          <a:ln w="57150">
            <a:solidFill>
              <a:srgbClr val="FFC00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de Seta Reta 19">
            <a:extLst>
              <a:ext uri="{FF2B5EF4-FFF2-40B4-BE49-F238E27FC236}">
                <a16:creationId xmlns:a16="http://schemas.microsoft.com/office/drawing/2014/main" id="{3F09BB95-7C06-28A7-C35F-91AFEB1566C0}"/>
              </a:ext>
            </a:extLst>
          </p:cNvPr>
          <p:cNvCxnSpPr>
            <a:cxnSpLocks/>
          </p:cNvCxnSpPr>
          <p:nvPr/>
        </p:nvCxnSpPr>
        <p:spPr>
          <a:xfrm flipV="1">
            <a:off x="5006194" y="3311104"/>
            <a:ext cx="2740325" cy="1299715"/>
          </a:xfrm>
          <a:prstGeom prst="straightConnector1">
            <a:avLst/>
          </a:prstGeom>
          <a:ln w="57150">
            <a:solidFill>
              <a:srgbClr val="92D05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ector de Seta Reta 20">
            <a:extLst>
              <a:ext uri="{FF2B5EF4-FFF2-40B4-BE49-F238E27FC236}">
                <a16:creationId xmlns:a16="http://schemas.microsoft.com/office/drawing/2014/main" id="{79E0A3D5-521C-90D6-EA2C-7B96406A3109}"/>
              </a:ext>
            </a:extLst>
          </p:cNvPr>
          <p:cNvCxnSpPr>
            <a:cxnSpLocks/>
          </p:cNvCxnSpPr>
          <p:nvPr/>
        </p:nvCxnSpPr>
        <p:spPr>
          <a:xfrm>
            <a:off x="5063704" y="4625197"/>
            <a:ext cx="2711569" cy="152397"/>
          </a:xfrm>
          <a:prstGeom prst="straightConnector1">
            <a:avLst/>
          </a:prstGeom>
          <a:ln w="57150">
            <a:solidFill>
              <a:srgbClr val="92D05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Elipse 21">
            <a:extLst>
              <a:ext uri="{FF2B5EF4-FFF2-40B4-BE49-F238E27FC236}">
                <a16:creationId xmlns:a16="http://schemas.microsoft.com/office/drawing/2014/main" id="{2EA9B01D-4287-E628-0B04-757F12BE8A2F}"/>
              </a:ext>
            </a:extLst>
          </p:cNvPr>
          <p:cNvSpPr/>
          <p:nvPr/>
        </p:nvSpPr>
        <p:spPr>
          <a:xfrm>
            <a:off x="9592574" y="1318404"/>
            <a:ext cx="2444150" cy="1293960"/>
          </a:xfrm>
          <a:prstGeom prst="ellips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>
                <a:solidFill>
                  <a:schemeClr val="tx1">
                    <a:lumMod val="50000"/>
                    <a:lumOff val="50000"/>
                  </a:schemeClr>
                </a:solidFill>
                <a:latin typeface="Montserrat"/>
                <a:cs typeface="Arial"/>
              </a:rPr>
              <a:t>Atendimento pela equipe de Saúde Bucal vinculada deve ser priorizado</a:t>
            </a:r>
            <a:endParaRPr lang="pt-BR" b="1">
              <a:solidFill>
                <a:schemeClr val="tx1">
                  <a:lumMod val="50000"/>
                  <a:lumOff val="50000"/>
                </a:schemeClr>
              </a:solidFill>
              <a:latin typeface="Montserrat"/>
            </a:endParaRPr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id="{F1A700A3-38B7-683A-97CB-497880DB7EEA}"/>
              </a:ext>
            </a:extLst>
          </p:cNvPr>
          <p:cNvSpPr/>
          <p:nvPr/>
        </p:nvSpPr>
        <p:spPr>
          <a:xfrm>
            <a:off x="74762" y="5372820"/>
            <a:ext cx="12120112" cy="1552753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buFont typeface="Wingdings"/>
              <a:buChar char="ü"/>
            </a:pPr>
            <a:r>
              <a:rPr lang="pt-BR" sz="1500" b="1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Preconiza-se o atendimento odontológico da gestante numa mesma </a:t>
            </a:r>
            <a:r>
              <a:rPr lang="pt-BR" sz="1500" b="1" err="1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eSF</a:t>
            </a:r>
            <a:r>
              <a:rPr lang="pt-BR" sz="1500" b="1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 para fins de vínculo e possibilidade de um acompanhamento interprofissional mais facilitado</a:t>
            </a:r>
          </a:p>
          <a:p>
            <a:pPr marL="285750" indent="-285750" algn="just">
              <a:buFont typeface="Wingdings"/>
              <a:buChar char="ü"/>
            </a:pPr>
            <a:r>
              <a:rPr lang="pt-BR" sz="1500" b="1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Entretanto, para fins de contabilização do indicador a gestante poderá ser atendida em qualquer unidade da APS, necessitando somente que o registro do atendimento dialogue com o SISAB</a:t>
            </a:r>
          </a:p>
          <a:p>
            <a:pPr marL="285750" indent="-285750" algn="just">
              <a:buFont typeface="Wingdings"/>
              <a:buChar char="ü"/>
            </a:pPr>
            <a:r>
              <a:rPr lang="pt-BR" sz="1500" b="1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Se o município não tiver profissionais e/ou </a:t>
            </a:r>
            <a:r>
              <a:rPr lang="pt-BR" sz="1500" b="1" err="1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eSB</a:t>
            </a:r>
            <a:r>
              <a:rPr lang="pt-BR" sz="1500" b="1">
                <a:solidFill>
                  <a:schemeClr val="tx1">
                    <a:lumMod val="75000"/>
                    <a:lumOff val="25000"/>
                  </a:schemeClr>
                </a:solidFill>
                <a:cs typeface="Arial"/>
              </a:rPr>
              <a:t> na APS,  a rede deverá ser organizada para induzir novas equipes.</a:t>
            </a:r>
          </a:p>
          <a:p>
            <a:pPr algn="ctr"/>
            <a:endParaRPr lang="pt-BR" sz="1500">
              <a:solidFill>
                <a:srgbClr val="FFFFFF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473753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2" descr="Uma imagem com texto&#10;&#10;Descrição gerada automaticamente">
            <a:extLst>
              <a:ext uri="{FF2B5EF4-FFF2-40B4-BE49-F238E27FC236}">
                <a16:creationId xmlns:a16="http://schemas.microsoft.com/office/drawing/2014/main" id="{2B403BBF-E4EB-5606-7D59-DF13206482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3256" y="4246"/>
            <a:ext cx="12258720" cy="6895411"/>
          </a:xfrm>
          <a:prstGeom prst="rect">
            <a:avLst/>
          </a:prstGeom>
        </p:spPr>
      </p:pic>
      <p:sp>
        <p:nvSpPr>
          <p:cNvPr id="385" name="Google Shape;385;g119620d960c_11_363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lang="pt-BR"/>
              <a:t>15</a:t>
            </a:fld>
            <a:endParaRPr/>
          </a:p>
        </p:txBody>
      </p:sp>
      <p:cxnSp>
        <p:nvCxnSpPr>
          <p:cNvPr id="387" name="Google Shape;387;g119620d960c_11_363"/>
          <p:cNvCxnSpPr/>
          <p:nvPr/>
        </p:nvCxnSpPr>
        <p:spPr>
          <a:xfrm>
            <a:off x="11469826" y="6424613"/>
            <a:ext cx="0" cy="93000"/>
          </a:xfrm>
          <a:prstGeom prst="straightConnector1">
            <a:avLst/>
          </a:prstGeom>
          <a:noFill/>
          <a:ln w="9525" cap="rnd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250"/>
              </a:srgbClr>
            </a:outerShdw>
          </a:effectLst>
        </p:spPr>
      </p:cxnSp>
      <p:sp>
        <p:nvSpPr>
          <p:cNvPr id="388" name="Google Shape;388;g119620d960c_11_363"/>
          <p:cNvSpPr txBox="1"/>
          <p:nvPr/>
        </p:nvSpPr>
        <p:spPr>
          <a:xfrm>
            <a:off x="1550151" y="197125"/>
            <a:ext cx="8776500" cy="71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pt-BR" sz="3200" b="1" i="0" u="none" strike="noStrike" cap="none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rPr>
              <a:t>Capitação Ponderada - Potencial</a:t>
            </a:r>
            <a:endParaRPr sz="1400" b="0" i="0" u="none" strike="noStrike" cap="none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9" name="Google Shape;389;g119620d960c_11_363"/>
          <p:cNvSpPr txBox="1"/>
          <p:nvPr/>
        </p:nvSpPr>
        <p:spPr>
          <a:xfrm>
            <a:off x="334066" y="1133710"/>
            <a:ext cx="7733400" cy="831000"/>
          </a:xfrm>
          <a:prstGeom prst="rect">
            <a:avLst/>
          </a:prstGeom>
          <a:solidFill>
            <a:schemeClr val="accent1">
              <a:lumMod val="75000"/>
              <a:alpha val="2549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pt-BR" sz="1600" b="1" i="0" u="none" strike="noStrike" cap="none">
                <a:solidFill>
                  <a:schemeClr val="accent5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Quantitativo potencial de pessoas cadastradas: </a:t>
            </a:r>
            <a:endParaRPr sz="1400" b="0" i="0" u="none" strike="noStrike" cap="none">
              <a:solidFill>
                <a:schemeClr val="accent5">
                  <a:lumMod val="7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pt-BR" sz="1600" b="1" i="0" u="none" strike="noStrike" cap="none">
                <a:solidFill>
                  <a:schemeClr val="accent5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varia de acordo com o tipo de equipe e a classificação do município definida pelo IBGE</a:t>
            </a:r>
            <a:endParaRPr sz="1400" b="0" i="0" u="none" strike="noStrike" cap="none">
              <a:solidFill>
                <a:schemeClr val="accent5">
                  <a:lumMod val="7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0" name="Google Shape;390;g119620d960c_11_363"/>
          <p:cNvSpPr/>
          <p:nvPr/>
        </p:nvSpPr>
        <p:spPr>
          <a:xfrm>
            <a:off x="334068" y="2014962"/>
            <a:ext cx="2625600" cy="1197300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rgbClr val="42719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 sz="1300" b="1" i="0" u="none" strike="noStrike" cap="none">
                <a:solidFill>
                  <a:srgbClr val="1F3864"/>
                </a:solidFill>
                <a:latin typeface="Arial"/>
                <a:ea typeface="Arial"/>
                <a:cs typeface="Arial"/>
                <a:sym typeface="Arial"/>
              </a:rPr>
              <a:t>Tipologia IBGE do município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1" name="Google Shape;391;g119620d960c_11_363"/>
          <p:cNvSpPr/>
          <p:nvPr/>
        </p:nvSpPr>
        <p:spPr>
          <a:xfrm>
            <a:off x="3015356" y="2010672"/>
            <a:ext cx="1685700" cy="1197300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rgbClr val="42719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 sz="1300" b="1" i="0" u="none" strike="noStrike" cap="none">
                <a:solidFill>
                  <a:srgbClr val="1F3864"/>
                </a:solidFill>
                <a:latin typeface="Arial"/>
                <a:ea typeface="Arial"/>
                <a:cs typeface="Arial"/>
                <a:sym typeface="Arial"/>
              </a:rPr>
              <a:t>Quantitativo potencial de pessoas cadastradas por eSF</a:t>
            </a:r>
            <a:endParaRPr sz="1300" b="1" i="0" u="none" strike="noStrike" cap="none">
              <a:solidFill>
                <a:srgbClr val="1F386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2" name="Google Shape;392;g119620d960c_11_363"/>
          <p:cNvSpPr/>
          <p:nvPr/>
        </p:nvSpPr>
        <p:spPr>
          <a:xfrm>
            <a:off x="334066" y="3252613"/>
            <a:ext cx="2625600" cy="267900"/>
          </a:xfrm>
          <a:prstGeom prst="rect">
            <a:avLst/>
          </a:prstGeom>
          <a:solidFill>
            <a:srgbClr val="9CC2E5"/>
          </a:solidFill>
          <a:ln w="25400" cap="flat" cmpd="sng">
            <a:solidFill>
              <a:srgbClr val="42719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pt-BR"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1. Urbano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3" name="Google Shape;393;g119620d960c_11_363"/>
          <p:cNvSpPr/>
          <p:nvPr/>
        </p:nvSpPr>
        <p:spPr>
          <a:xfrm>
            <a:off x="334066" y="3568130"/>
            <a:ext cx="2625600" cy="267900"/>
          </a:xfrm>
          <a:prstGeom prst="rect">
            <a:avLst/>
          </a:prstGeom>
          <a:solidFill>
            <a:srgbClr val="C4E0B2"/>
          </a:solidFill>
          <a:ln w="25400" cap="flat" cmpd="sng">
            <a:solidFill>
              <a:srgbClr val="42719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pt-BR"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2. Intermediário adjacente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4" name="Google Shape;394;g119620d960c_11_363"/>
          <p:cNvSpPr/>
          <p:nvPr/>
        </p:nvSpPr>
        <p:spPr>
          <a:xfrm>
            <a:off x="334066" y="3873397"/>
            <a:ext cx="2625600" cy="267900"/>
          </a:xfrm>
          <a:prstGeom prst="rect">
            <a:avLst/>
          </a:prstGeom>
          <a:solidFill>
            <a:srgbClr val="C4E0B2"/>
          </a:solidFill>
          <a:ln w="25400" cap="flat" cmpd="sng">
            <a:solidFill>
              <a:srgbClr val="42719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pt-BR"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3. Rural adjacente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5" name="Google Shape;395;g119620d960c_11_363"/>
          <p:cNvSpPr/>
          <p:nvPr/>
        </p:nvSpPr>
        <p:spPr>
          <a:xfrm>
            <a:off x="334066" y="4174258"/>
            <a:ext cx="2625600" cy="267900"/>
          </a:xfrm>
          <a:prstGeom prst="rect">
            <a:avLst/>
          </a:prstGeom>
          <a:solidFill>
            <a:srgbClr val="FFDF79"/>
          </a:solidFill>
          <a:ln w="25400" cap="flat" cmpd="sng">
            <a:solidFill>
              <a:srgbClr val="42719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pt-BR"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4. Intermediário remoto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6" name="Google Shape;396;g119620d960c_11_363"/>
          <p:cNvSpPr/>
          <p:nvPr/>
        </p:nvSpPr>
        <p:spPr>
          <a:xfrm>
            <a:off x="334066" y="4470210"/>
            <a:ext cx="2625600" cy="267900"/>
          </a:xfrm>
          <a:prstGeom prst="rect">
            <a:avLst/>
          </a:prstGeom>
          <a:solidFill>
            <a:srgbClr val="FFDF79"/>
          </a:solidFill>
          <a:ln w="25400" cap="flat" cmpd="sng">
            <a:solidFill>
              <a:srgbClr val="42719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pt-BR"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5. Rural remoto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7" name="Google Shape;397;g119620d960c_11_363"/>
          <p:cNvSpPr/>
          <p:nvPr/>
        </p:nvSpPr>
        <p:spPr>
          <a:xfrm>
            <a:off x="3021034" y="3261598"/>
            <a:ext cx="1672200" cy="267900"/>
          </a:xfrm>
          <a:prstGeom prst="rect">
            <a:avLst/>
          </a:prstGeom>
          <a:solidFill>
            <a:srgbClr val="9CC2E5">
              <a:alpha val="80000"/>
            </a:srgbClr>
          </a:solidFill>
          <a:ln w="25400" cap="flat" cmpd="sng">
            <a:solidFill>
              <a:srgbClr val="42719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pt-BR"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4.000 pessoas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8" name="Google Shape;398;g119620d960c_11_363"/>
          <p:cNvSpPr/>
          <p:nvPr/>
        </p:nvSpPr>
        <p:spPr>
          <a:xfrm>
            <a:off x="4736290" y="3261598"/>
            <a:ext cx="1620900" cy="267900"/>
          </a:xfrm>
          <a:prstGeom prst="rect">
            <a:avLst/>
          </a:prstGeom>
          <a:solidFill>
            <a:srgbClr val="9CC2E5">
              <a:alpha val="80000"/>
            </a:srgbClr>
          </a:solidFill>
          <a:ln w="25400" cap="flat" cmpd="sng">
            <a:solidFill>
              <a:srgbClr val="42719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pt-BR"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2.000 pessoas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9" name="Google Shape;399;g119620d960c_11_363"/>
          <p:cNvSpPr/>
          <p:nvPr/>
        </p:nvSpPr>
        <p:spPr>
          <a:xfrm>
            <a:off x="3021034" y="3562207"/>
            <a:ext cx="1672200" cy="584100"/>
          </a:xfrm>
          <a:prstGeom prst="rect">
            <a:avLst/>
          </a:prstGeom>
          <a:solidFill>
            <a:srgbClr val="C4E0B2">
              <a:alpha val="80000"/>
            </a:srgbClr>
          </a:solidFill>
          <a:ln w="25400" cap="flat" cmpd="sng">
            <a:solidFill>
              <a:srgbClr val="42719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pt-BR"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2.750 pessoas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0" name="Google Shape;400;g119620d960c_11_363"/>
          <p:cNvSpPr/>
          <p:nvPr/>
        </p:nvSpPr>
        <p:spPr>
          <a:xfrm>
            <a:off x="4736290" y="3562207"/>
            <a:ext cx="1620900" cy="584100"/>
          </a:xfrm>
          <a:prstGeom prst="rect">
            <a:avLst/>
          </a:prstGeom>
          <a:solidFill>
            <a:srgbClr val="C4E0B2">
              <a:alpha val="80000"/>
            </a:srgbClr>
          </a:solidFill>
          <a:ln w="25400" cap="flat" cmpd="sng">
            <a:solidFill>
              <a:srgbClr val="42719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pt-BR"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1.375 pessoas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1" name="Google Shape;401;g119620d960c_11_363"/>
          <p:cNvSpPr/>
          <p:nvPr/>
        </p:nvSpPr>
        <p:spPr>
          <a:xfrm>
            <a:off x="6403199" y="3256585"/>
            <a:ext cx="1672200" cy="267900"/>
          </a:xfrm>
          <a:prstGeom prst="rect">
            <a:avLst/>
          </a:prstGeom>
          <a:solidFill>
            <a:srgbClr val="9CC2E5">
              <a:alpha val="80000"/>
            </a:srgbClr>
          </a:solidFill>
          <a:ln w="25400" cap="flat" cmpd="sng">
            <a:solidFill>
              <a:srgbClr val="42719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pt-BR"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3.000 pessoas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2" name="Google Shape;402;g119620d960c_11_363"/>
          <p:cNvSpPr/>
          <p:nvPr/>
        </p:nvSpPr>
        <p:spPr>
          <a:xfrm>
            <a:off x="6403199" y="3557194"/>
            <a:ext cx="1672200" cy="584100"/>
          </a:xfrm>
          <a:prstGeom prst="rect">
            <a:avLst/>
          </a:prstGeom>
          <a:solidFill>
            <a:srgbClr val="C4E0B2">
              <a:alpha val="80000"/>
            </a:srgbClr>
          </a:solidFill>
          <a:ln w="25400" cap="flat" cmpd="sng">
            <a:solidFill>
              <a:srgbClr val="42719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pt-BR"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2.063 pessoas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3" name="Google Shape;403;g119620d960c_11_363"/>
          <p:cNvSpPr/>
          <p:nvPr/>
        </p:nvSpPr>
        <p:spPr>
          <a:xfrm>
            <a:off x="3028858" y="4174258"/>
            <a:ext cx="1672200" cy="584100"/>
          </a:xfrm>
          <a:prstGeom prst="rect">
            <a:avLst/>
          </a:prstGeom>
          <a:solidFill>
            <a:srgbClr val="FFDF79">
              <a:alpha val="80000"/>
            </a:srgbClr>
          </a:solidFill>
          <a:ln w="25400" cap="flat" cmpd="sng">
            <a:solidFill>
              <a:srgbClr val="42719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pt-BR"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2.000 pessoas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4" name="Google Shape;404;g119620d960c_11_363"/>
          <p:cNvSpPr/>
          <p:nvPr/>
        </p:nvSpPr>
        <p:spPr>
          <a:xfrm>
            <a:off x="4744114" y="4174258"/>
            <a:ext cx="1620900" cy="584100"/>
          </a:xfrm>
          <a:prstGeom prst="rect">
            <a:avLst/>
          </a:prstGeom>
          <a:solidFill>
            <a:srgbClr val="FFDF79">
              <a:alpha val="80000"/>
            </a:srgbClr>
          </a:solidFill>
          <a:ln w="25400" cap="flat" cmpd="sng">
            <a:solidFill>
              <a:srgbClr val="42719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pt-BR"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1.000 pessoas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5" name="Google Shape;405;g119620d960c_11_363"/>
          <p:cNvSpPr/>
          <p:nvPr/>
        </p:nvSpPr>
        <p:spPr>
          <a:xfrm>
            <a:off x="6411023" y="4169245"/>
            <a:ext cx="1672200" cy="584100"/>
          </a:xfrm>
          <a:prstGeom prst="rect">
            <a:avLst/>
          </a:prstGeom>
          <a:solidFill>
            <a:srgbClr val="FFDF79">
              <a:alpha val="80000"/>
            </a:srgbClr>
          </a:solidFill>
          <a:ln w="25400" cap="flat" cmpd="sng">
            <a:solidFill>
              <a:srgbClr val="42719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pt-BR" sz="1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1.500 pessoas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6" name="Google Shape;406;g119620d960c_11_363"/>
          <p:cNvSpPr/>
          <p:nvPr/>
        </p:nvSpPr>
        <p:spPr>
          <a:xfrm>
            <a:off x="4738775" y="2008861"/>
            <a:ext cx="1618200" cy="1197300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rgbClr val="42719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 sz="1300" b="1" i="0" u="none" strike="noStrike" cap="none">
                <a:solidFill>
                  <a:srgbClr val="1F3864"/>
                </a:solidFill>
                <a:latin typeface="Arial"/>
                <a:ea typeface="Arial"/>
                <a:cs typeface="Arial"/>
                <a:sym typeface="Arial"/>
              </a:rPr>
              <a:t>Quantitativo potencial de pessoas cadastradas por eAP modalidade I – 20h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7" name="Google Shape;407;g119620d960c_11_363"/>
          <p:cNvSpPr/>
          <p:nvPr/>
        </p:nvSpPr>
        <p:spPr>
          <a:xfrm>
            <a:off x="6403199" y="2008781"/>
            <a:ext cx="1664400" cy="1197300"/>
          </a:xfrm>
          <a:prstGeom prst="rect">
            <a:avLst/>
          </a:prstGeom>
          <a:solidFill>
            <a:schemeClr val="lt1"/>
          </a:solidFill>
          <a:ln w="25400" cap="flat" cmpd="sng">
            <a:solidFill>
              <a:srgbClr val="42719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 sz="1300" b="1" i="0" u="none" strike="noStrike" cap="none">
                <a:solidFill>
                  <a:srgbClr val="1F3864"/>
                </a:solidFill>
                <a:latin typeface="Arial"/>
                <a:ea typeface="Arial"/>
                <a:cs typeface="Arial"/>
                <a:sym typeface="Arial"/>
              </a:rPr>
              <a:t>Quantitativo potencial de pessoas cadastradas por eAP modalidade II – 30h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8" name="Google Shape;408;g119620d960c_11_363"/>
          <p:cNvSpPr/>
          <p:nvPr/>
        </p:nvSpPr>
        <p:spPr>
          <a:xfrm>
            <a:off x="344161" y="4802282"/>
            <a:ext cx="3840600" cy="1504200"/>
          </a:xfrm>
          <a:prstGeom prst="rect">
            <a:avLst/>
          </a:prstGeom>
          <a:solidFill>
            <a:schemeClr val="accent1">
              <a:lumMod val="60000"/>
              <a:lumOff val="40000"/>
              <a:alpha val="45490"/>
            </a:schemeClr>
          </a:solidFill>
          <a:ln w="25400" cap="flat" cmpd="sng">
            <a:solidFill>
              <a:srgbClr val="42719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pt-BR" sz="1200" b="0" i="0" u="none" strike="noStrike" cap="none">
                <a:solidFill>
                  <a:schemeClr val="accent5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Exemplo 1: Município </a:t>
            </a:r>
            <a:r>
              <a:rPr lang="pt-BR" sz="1200" b="1" i="0" u="none" strike="noStrike" cap="none">
                <a:solidFill>
                  <a:schemeClr val="accent5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Urbano </a:t>
            </a:r>
            <a:r>
              <a:rPr lang="pt-BR" sz="1200" b="0" i="0" u="none" strike="noStrike" cap="none">
                <a:solidFill>
                  <a:schemeClr val="accent5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com</a:t>
            </a:r>
            <a:endParaRPr sz="1400" b="0" i="0" u="none" strike="noStrike" cap="none">
              <a:solidFill>
                <a:schemeClr val="accent5">
                  <a:lumMod val="7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pt-BR" sz="1200" b="1" i="0" u="none" strike="noStrike" cap="none">
                <a:solidFill>
                  <a:schemeClr val="accent5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4 </a:t>
            </a:r>
            <a:r>
              <a:rPr lang="pt-BR" sz="1200" b="1" i="0" u="none" strike="noStrike" cap="none" err="1">
                <a:solidFill>
                  <a:schemeClr val="accent5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eSF</a:t>
            </a:r>
            <a:endParaRPr sz="1200" b="0" i="0" u="none" strike="noStrike" cap="none">
              <a:solidFill>
                <a:schemeClr val="accent5">
                  <a:lumMod val="7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accent5">
                  <a:lumMod val="7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pt-BR" sz="1200" b="0" i="0" u="none" strike="noStrike" cap="none">
                <a:solidFill>
                  <a:schemeClr val="accent5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QUANTITATIVO POTENCIAL DO MUNICÍPIO: </a:t>
            </a:r>
            <a:endParaRPr sz="1400" b="0" i="0" u="none" strike="noStrike" cap="none">
              <a:solidFill>
                <a:schemeClr val="accent5">
                  <a:lumMod val="7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pt-BR" sz="1200" b="1" i="0" u="none" strike="noStrike" cap="none">
                <a:solidFill>
                  <a:schemeClr val="accent5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4 equipes x 4.000 pessoas</a:t>
            </a:r>
            <a:r>
              <a:rPr lang="pt-BR" sz="1200" b="0" i="0" u="none" strike="noStrike" cap="none">
                <a:solidFill>
                  <a:schemeClr val="accent5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= </a:t>
            </a:r>
            <a:endParaRPr sz="1400" b="0" i="0" u="none" strike="noStrike" cap="none">
              <a:solidFill>
                <a:schemeClr val="accent5">
                  <a:lumMod val="7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pt-BR" sz="1200" b="1" i="0" u="none" strike="noStrike" cap="none">
                <a:solidFill>
                  <a:schemeClr val="accent5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16.000 pessoas é o quantitativo potencial do município (limite de pagamento da capitação)</a:t>
            </a:r>
            <a:endParaRPr sz="1400" b="0" i="0" u="none" strike="noStrike" cap="none">
              <a:solidFill>
                <a:schemeClr val="accent5">
                  <a:lumMod val="7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9" name="Google Shape;409;g119620d960c_11_363"/>
          <p:cNvSpPr/>
          <p:nvPr/>
        </p:nvSpPr>
        <p:spPr>
          <a:xfrm>
            <a:off x="4242519" y="4792761"/>
            <a:ext cx="3840600" cy="1504200"/>
          </a:xfrm>
          <a:prstGeom prst="rect">
            <a:avLst/>
          </a:prstGeom>
          <a:solidFill>
            <a:schemeClr val="accent1">
              <a:lumMod val="60000"/>
              <a:lumOff val="40000"/>
              <a:alpha val="45490"/>
            </a:schemeClr>
          </a:solidFill>
          <a:ln w="25400" cap="flat" cmpd="sng">
            <a:solidFill>
              <a:srgbClr val="42719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pt-BR" sz="1200" b="0" i="0" u="none" strike="noStrike" cap="none">
                <a:solidFill>
                  <a:schemeClr val="accent5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Exemplo 2: Município </a:t>
            </a:r>
            <a:r>
              <a:rPr lang="pt-BR" sz="1200" b="1" i="0" u="none" strike="noStrike" cap="none">
                <a:solidFill>
                  <a:schemeClr val="accent5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Adjacente </a:t>
            </a:r>
            <a:r>
              <a:rPr lang="pt-BR" sz="1200" b="0" i="0" u="none" strike="noStrike" cap="none">
                <a:solidFill>
                  <a:schemeClr val="accent5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com</a:t>
            </a:r>
            <a:endParaRPr sz="1400" b="0" i="0" u="none" strike="noStrike" cap="none">
              <a:solidFill>
                <a:schemeClr val="accent5">
                  <a:lumMod val="7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pt-BR" sz="1200" b="1" i="0" u="none" strike="noStrike" cap="none">
                <a:solidFill>
                  <a:schemeClr val="accent5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4 </a:t>
            </a:r>
            <a:r>
              <a:rPr lang="pt-BR" sz="1200" b="1" i="0" u="none" strike="noStrike" cap="none" err="1">
                <a:solidFill>
                  <a:schemeClr val="accent5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eSF</a:t>
            </a:r>
            <a:endParaRPr sz="1200" b="0" i="0" u="none" strike="noStrike" cap="none">
              <a:solidFill>
                <a:schemeClr val="accent5">
                  <a:lumMod val="7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chemeClr val="accent5">
                  <a:lumMod val="7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pt-BR" sz="1200" b="0" i="0" u="none" strike="noStrike" cap="none">
                <a:solidFill>
                  <a:schemeClr val="accent5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QUANTITATIVO POTENCIAL DO MUNICÍPIO: </a:t>
            </a:r>
            <a:endParaRPr sz="1400" b="0" i="0" u="none" strike="noStrike" cap="none">
              <a:solidFill>
                <a:schemeClr val="accent5">
                  <a:lumMod val="7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pt-BR" sz="1200" b="1" i="0" u="none" strike="noStrike" cap="none">
                <a:solidFill>
                  <a:schemeClr val="accent5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4 equipes x 2.750 pessoas</a:t>
            </a:r>
            <a:r>
              <a:rPr lang="pt-BR" sz="1200" b="0" i="0" u="none" strike="noStrike" cap="none">
                <a:solidFill>
                  <a:schemeClr val="accent5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= </a:t>
            </a:r>
            <a:endParaRPr sz="1400" b="0" i="0" u="none" strike="noStrike" cap="none">
              <a:solidFill>
                <a:schemeClr val="accent5">
                  <a:lumMod val="7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pt-BR" sz="1200" b="1" i="0" u="none" strike="noStrike" cap="none">
                <a:solidFill>
                  <a:schemeClr val="accent5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11.000 pessoas é o quantitativo potencial do município (limite de pagamento da capitação)</a:t>
            </a:r>
            <a:endParaRPr sz="1400" b="0" i="0" u="none" strike="noStrike" cap="none">
              <a:solidFill>
                <a:schemeClr val="accent5">
                  <a:lumMod val="7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0" name="Google Shape;410;g119620d960c_11_363"/>
          <p:cNvSpPr txBox="1"/>
          <p:nvPr/>
        </p:nvSpPr>
        <p:spPr>
          <a:xfrm>
            <a:off x="8475914" y="1997315"/>
            <a:ext cx="3472833" cy="2306040"/>
          </a:xfrm>
          <a:prstGeom prst="rect">
            <a:avLst/>
          </a:prstGeom>
          <a:solidFill>
            <a:srgbClr val="FFFF00">
              <a:alpha val="6745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pt-BR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                        ATENÇÃO!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rtl="0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pt-BR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Cadastros das equipes </a:t>
            </a:r>
          </a:p>
          <a:p>
            <a:pPr marL="0" marR="0" lvl="0" indent="0" rtl="0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pt-BR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Saúde da Família Ribeirinha (</a:t>
            </a:r>
            <a:r>
              <a:rPr lang="pt-BR" b="1" i="0" u="none" strike="noStrike" cap="none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eSFR</a:t>
            </a:r>
            <a:r>
              <a:rPr lang="pt-BR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), </a:t>
            </a:r>
          </a:p>
          <a:p>
            <a:pPr marL="0" marR="0" lvl="0" indent="0" rtl="0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pt-BR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equipes de Consultório na Rua (</a:t>
            </a:r>
            <a:r>
              <a:rPr lang="pt-BR" b="1" i="0" u="none" strike="noStrike" cap="none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eCR</a:t>
            </a:r>
            <a:r>
              <a:rPr lang="pt-BR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) e </a:t>
            </a:r>
          </a:p>
          <a:p>
            <a:pPr marL="0" marR="0" lvl="0" indent="0" rtl="0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pt-BR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equipes de Atenção Primária Prisional (</a:t>
            </a:r>
            <a:r>
              <a:rPr lang="pt-BR" b="1" i="0" u="none" strike="noStrike" cap="none" err="1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eAPP</a:t>
            </a:r>
            <a:r>
              <a:rPr lang="pt-BR" b="1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) </a:t>
            </a:r>
          </a:p>
          <a:p>
            <a:pPr marL="0" marR="0" lvl="0" indent="0" algn="ctr" rtl="0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pt-BR" b="1" i="1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* Não possuem limite de pagamento na capitação</a:t>
            </a:r>
            <a:endParaRPr b="1" i="1" u="none" strike="noStrike" cap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1" name="Google Shape;411;g119620d960c_11_363"/>
          <p:cNvSpPr txBox="1"/>
          <p:nvPr/>
        </p:nvSpPr>
        <p:spPr>
          <a:xfrm>
            <a:off x="595355" y="6434490"/>
            <a:ext cx="10549200" cy="356400"/>
          </a:xfrm>
          <a:prstGeom prst="rect">
            <a:avLst/>
          </a:prstGeom>
          <a:solidFill>
            <a:srgbClr val="DDEAF6">
              <a:alpha val="2745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1100" b="0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Fonte: </a:t>
            </a:r>
            <a:r>
              <a:rPr lang="pt-BR" sz="1100" b="0" i="1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Portaria nº 2.979/2019 (atualizada pela Portaria nº 2.254/2021) – versão consolidada (</a:t>
            </a:r>
            <a:r>
              <a:rPr lang="pt-BR" sz="1100" b="0" i="1" u="sng" strike="noStrike" cap="none">
                <a:solidFill>
                  <a:srgbClr val="0563C1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PRC 6/2017</a:t>
            </a:r>
            <a:r>
              <a:rPr lang="pt-BR" sz="1100" b="0" i="1" u="sng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, título II, Do Custeio da Atenção Primária à Saúde</a:t>
            </a:r>
            <a:r>
              <a:rPr lang="pt-BR" sz="1100" b="0" i="1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)</a:t>
            </a:r>
            <a:endParaRPr sz="1100" b="0" i="0" u="none" strike="noStrike" cap="none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0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0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0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0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0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id="{EF2D8C45-C596-0571-47CA-C9AF70DE784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150</a:t>
            </a:fld>
            <a:endParaRPr lang="pt-BR"/>
          </a:p>
        </p:txBody>
      </p:sp>
      <p:sp>
        <p:nvSpPr>
          <p:cNvPr id="6" name="CaixaDeTexto 1">
            <a:extLst>
              <a:ext uri="{FF2B5EF4-FFF2-40B4-BE49-F238E27FC236}">
                <a16:creationId xmlns:a16="http://schemas.microsoft.com/office/drawing/2014/main" id="{461E3C8A-E9C4-BEC5-1650-0CE59FF76D55}"/>
              </a:ext>
            </a:extLst>
          </p:cNvPr>
          <p:cNvSpPr txBox="1"/>
          <p:nvPr/>
        </p:nvSpPr>
        <p:spPr>
          <a:xfrm>
            <a:off x="3709699" y="338182"/>
            <a:ext cx="8863779" cy="477054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pt-BR" sz="2500" b="1" i="1">
                <a:solidFill>
                  <a:schemeClr val="bg2"/>
                </a:solidFill>
                <a:latin typeface="Calibri"/>
                <a:cs typeface="Calibri"/>
              </a:rPr>
              <a:t>Como está a situação em Goiás?</a:t>
            </a:r>
          </a:p>
        </p:txBody>
      </p:sp>
      <p:sp>
        <p:nvSpPr>
          <p:cNvPr id="9" name="CaixaDeTexto 1">
            <a:extLst>
              <a:ext uri="{FF2B5EF4-FFF2-40B4-BE49-F238E27FC236}">
                <a16:creationId xmlns:a16="http://schemas.microsoft.com/office/drawing/2014/main" id="{B342D03A-2E51-F6D2-D7F4-75CDB438324E}"/>
              </a:ext>
            </a:extLst>
          </p:cNvPr>
          <p:cNvSpPr txBox="1"/>
          <p:nvPr/>
        </p:nvSpPr>
        <p:spPr>
          <a:xfrm>
            <a:off x="8850702" y="856891"/>
            <a:ext cx="3059502" cy="129266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/>
            <a:r>
              <a:rPr lang="pt-BR" sz="1800">
                <a:solidFill>
                  <a:schemeClr val="bg2"/>
                </a:solidFill>
                <a:latin typeface="Calibri"/>
                <a:cs typeface="Calibri"/>
              </a:rPr>
              <a:t>Atualmente o indicador do PNO apresenta-se com um desempenho abaixo da média </a:t>
            </a:r>
            <a:r>
              <a:rPr lang="pt-BR" sz="1800">
                <a:solidFill>
                  <a:schemeClr val="bg2"/>
                </a:solidFill>
                <a:latin typeface="Calibri"/>
                <a:cs typeface="Calibri"/>
                <a:sym typeface="Calibri"/>
              </a:rPr>
              <a:t>nacional, com apenas </a:t>
            </a:r>
            <a:r>
              <a:rPr lang="pt-BR" sz="2400" b="1">
                <a:solidFill>
                  <a:schemeClr val="bg2"/>
                </a:solidFill>
                <a:latin typeface="Calibri"/>
                <a:cs typeface="Calibri"/>
                <a:sym typeface="Calibri"/>
              </a:rPr>
              <a:t>29%</a:t>
            </a:r>
            <a:endParaRPr lang="pt-BR" sz="2400" b="1">
              <a:solidFill>
                <a:schemeClr val="bg2"/>
              </a:solidFill>
              <a:latin typeface="Calibri"/>
              <a:cs typeface="Calibri"/>
            </a:endParaRPr>
          </a:p>
        </p:txBody>
      </p:sp>
      <p:sp>
        <p:nvSpPr>
          <p:cNvPr id="11" name="CaixaDeTexto 1">
            <a:extLst>
              <a:ext uri="{FF2B5EF4-FFF2-40B4-BE49-F238E27FC236}">
                <a16:creationId xmlns:a16="http://schemas.microsoft.com/office/drawing/2014/main" id="{68F41175-D324-4B3D-1100-F951F7B9A366}"/>
              </a:ext>
            </a:extLst>
          </p:cNvPr>
          <p:cNvSpPr txBox="1"/>
          <p:nvPr/>
        </p:nvSpPr>
        <p:spPr>
          <a:xfrm>
            <a:off x="8914200" y="2258344"/>
            <a:ext cx="3059502" cy="1631216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/>
            <a:r>
              <a:rPr lang="pt-BR" sz="2000">
                <a:solidFill>
                  <a:schemeClr val="bg2"/>
                </a:solidFill>
                <a:latin typeface="Calibri"/>
                <a:cs typeface="Calibri"/>
              </a:rPr>
              <a:t>Somente 20% (n=51)</a:t>
            </a:r>
            <a:r>
              <a:rPr lang="pt-BR" sz="2000" b="1">
                <a:solidFill>
                  <a:schemeClr val="bg2"/>
                </a:solidFill>
                <a:latin typeface="Calibri"/>
                <a:cs typeface="Calibri"/>
              </a:rPr>
              <a:t> municípios</a:t>
            </a:r>
            <a:r>
              <a:rPr lang="pt-BR" sz="2000">
                <a:solidFill>
                  <a:schemeClr val="bg2"/>
                </a:solidFill>
                <a:latin typeface="Calibri"/>
                <a:cs typeface="Calibri"/>
              </a:rPr>
              <a:t> atingiram a meta, ou seja tiveram desenho igual ou superior 60%</a:t>
            </a:r>
          </a:p>
        </p:txBody>
      </p:sp>
      <p:sp>
        <p:nvSpPr>
          <p:cNvPr id="12" name="CaixaDeTexto 1">
            <a:extLst>
              <a:ext uri="{FF2B5EF4-FFF2-40B4-BE49-F238E27FC236}">
                <a16:creationId xmlns:a16="http://schemas.microsoft.com/office/drawing/2014/main" id="{7FF26C34-7CA5-9359-8375-A0803861538D}"/>
              </a:ext>
            </a:extLst>
          </p:cNvPr>
          <p:cNvSpPr txBox="1"/>
          <p:nvPr/>
        </p:nvSpPr>
        <p:spPr>
          <a:xfrm>
            <a:off x="8853912" y="4277517"/>
            <a:ext cx="3232030" cy="1631216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/>
            <a:r>
              <a:rPr lang="pt-BR" sz="2000">
                <a:solidFill>
                  <a:schemeClr val="bg2"/>
                </a:solidFill>
                <a:latin typeface="Calibri"/>
                <a:cs typeface="Calibri"/>
              </a:rPr>
              <a:t>30,48% (n=75) dos munícipios goianos </a:t>
            </a:r>
            <a:r>
              <a:rPr lang="pt-BR" sz="2000" b="1">
                <a:solidFill>
                  <a:schemeClr val="bg2">
                    <a:lumMod val="75000"/>
                  </a:schemeClr>
                </a:solidFill>
                <a:latin typeface="Calibri"/>
                <a:cs typeface="Calibri"/>
              </a:rPr>
              <a:t>apresentaram desempenho menor ou igual à 24%</a:t>
            </a:r>
          </a:p>
        </p:txBody>
      </p:sp>
      <p:cxnSp>
        <p:nvCxnSpPr>
          <p:cNvPr id="13" name="Conector de Seta Reta 12">
            <a:extLst>
              <a:ext uri="{FF2B5EF4-FFF2-40B4-BE49-F238E27FC236}">
                <a16:creationId xmlns:a16="http://schemas.microsoft.com/office/drawing/2014/main" id="{FF25283B-8670-D7F3-5F53-5DB64AEB6657}"/>
              </a:ext>
            </a:extLst>
          </p:cNvPr>
          <p:cNvCxnSpPr/>
          <p:nvPr/>
        </p:nvCxnSpPr>
        <p:spPr>
          <a:xfrm>
            <a:off x="8232891" y="1004716"/>
            <a:ext cx="9435" cy="3431220"/>
          </a:xfrm>
          <a:prstGeom prst="straightConnector1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de Seta Reta 13">
            <a:extLst>
              <a:ext uri="{FF2B5EF4-FFF2-40B4-BE49-F238E27FC236}">
                <a16:creationId xmlns:a16="http://schemas.microsoft.com/office/drawing/2014/main" id="{0EAD051B-6185-8A3D-6036-655D3B850472}"/>
              </a:ext>
            </a:extLst>
          </p:cNvPr>
          <p:cNvCxnSpPr/>
          <p:nvPr/>
        </p:nvCxnSpPr>
        <p:spPr>
          <a:xfrm>
            <a:off x="8193203" y="1000933"/>
            <a:ext cx="439948" cy="8627"/>
          </a:xfrm>
          <a:prstGeom prst="straightConnector1">
            <a:avLst/>
          </a:prstGeom>
          <a:ln w="5715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ector de Seta Reta 14">
            <a:extLst>
              <a:ext uri="{FF2B5EF4-FFF2-40B4-BE49-F238E27FC236}">
                <a16:creationId xmlns:a16="http://schemas.microsoft.com/office/drawing/2014/main" id="{9019F432-1008-3A8A-DBB7-E8822614C2EA}"/>
              </a:ext>
            </a:extLst>
          </p:cNvPr>
          <p:cNvCxnSpPr>
            <a:cxnSpLocks/>
          </p:cNvCxnSpPr>
          <p:nvPr/>
        </p:nvCxnSpPr>
        <p:spPr>
          <a:xfrm>
            <a:off x="8237504" y="2672421"/>
            <a:ext cx="439948" cy="8627"/>
          </a:xfrm>
          <a:prstGeom prst="straightConnector1">
            <a:avLst/>
          </a:prstGeom>
          <a:ln w="5715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ector de Seta Reta 15">
            <a:extLst>
              <a:ext uri="{FF2B5EF4-FFF2-40B4-BE49-F238E27FC236}">
                <a16:creationId xmlns:a16="http://schemas.microsoft.com/office/drawing/2014/main" id="{96F990A5-6DAB-9F3D-678F-11D5503AA96A}"/>
              </a:ext>
            </a:extLst>
          </p:cNvPr>
          <p:cNvCxnSpPr>
            <a:cxnSpLocks/>
          </p:cNvCxnSpPr>
          <p:nvPr/>
        </p:nvCxnSpPr>
        <p:spPr>
          <a:xfrm>
            <a:off x="8193201" y="4442046"/>
            <a:ext cx="439948" cy="690"/>
          </a:xfrm>
          <a:prstGeom prst="straightConnector1">
            <a:avLst/>
          </a:prstGeom>
          <a:ln w="5715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aixaDeTexto 4">
            <a:extLst>
              <a:ext uri="{FF2B5EF4-FFF2-40B4-BE49-F238E27FC236}">
                <a16:creationId xmlns:a16="http://schemas.microsoft.com/office/drawing/2014/main" id="{9238358A-DB8B-81C5-762D-A52FC5824D88}"/>
              </a:ext>
            </a:extLst>
          </p:cNvPr>
          <p:cNvSpPr txBox="1"/>
          <p:nvPr/>
        </p:nvSpPr>
        <p:spPr>
          <a:xfrm>
            <a:off x="6697341" y="6325665"/>
            <a:ext cx="2743199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b="1"/>
              <a:t>Fonte</a:t>
            </a:r>
            <a:r>
              <a:rPr lang="pt-BR"/>
              <a:t>: e-Gestor</a:t>
            </a:r>
          </a:p>
        </p:txBody>
      </p:sp>
      <p:pic>
        <p:nvPicPr>
          <p:cNvPr id="2" name="Imagem 3" descr="Linha do tempo&#10;&#10;Descrição gerada automaticamente">
            <a:extLst>
              <a:ext uri="{FF2B5EF4-FFF2-40B4-BE49-F238E27FC236}">
                <a16:creationId xmlns:a16="http://schemas.microsoft.com/office/drawing/2014/main" id="{07FA7903-7FD7-74C3-F86E-4F6A6BD6F0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19" t="1717" r="1032" b="3004"/>
          <a:stretch/>
        </p:blipFill>
        <p:spPr>
          <a:xfrm>
            <a:off x="418214" y="1470442"/>
            <a:ext cx="6703706" cy="3926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742091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2" descr="Uma imagem com texto&#10;&#10;Descrição gerada automaticamente">
            <a:extLst>
              <a:ext uri="{FF2B5EF4-FFF2-40B4-BE49-F238E27FC236}">
                <a16:creationId xmlns:a16="http://schemas.microsoft.com/office/drawing/2014/main" id="{8B932642-73F4-494C-F30C-E3CE2803D1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3256" y="4246"/>
            <a:ext cx="12258720" cy="6895411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A8C8D1BF-DE29-CAA9-7410-C7D0ED5250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41817" y="1717951"/>
            <a:ext cx="7677873" cy="5276852"/>
          </a:xfrm>
        </p:spPr>
        <p:txBody>
          <a:bodyPr>
            <a:normAutofit fontScale="90000"/>
          </a:bodyPr>
          <a:lstStyle/>
          <a:p>
            <a:pPr algn="just"/>
            <a:r>
              <a:rPr lang="pt-BR" sz="2000">
                <a:solidFill>
                  <a:schemeClr val="bg2"/>
                </a:solidFill>
              </a:rPr>
              <a:t>Aumente a cobertura de Saúde Bucal no município:  </a:t>
            </a:r>
            <a:r>
              <a:rPr lang="pt-BR" sz="2000" b="0">
                <a:solidFill>
                  <a:schemeClr val="bg2"/>
                </a:solidFill>
              </a:rPr>
              <a:t>Os municípios que apresentam melhores desempenhos no indicador apresentam uma boa cobertura, então organize sua rede e solicite mais </a:t>
            </a:r>
            <a:r>
              <a:rPr lang="pt-BR" sz="2000" b="0" err="1">
                <a:solidFill>
                  <a:schemeClr val="bg2"/>
                </a:solidFill>
              </a:rPr>
              <a:t>eSB</a:t>
            </a:r>
            <a:r>
              <a:rPr lang="pt-BR" sz="2000" b="0">
                <a:solidFill>
                  <a:schemeClr val="bg2"/>
                </a:solidFill>
              </a:rPr>
              <a:t> 40h ou carga horária diferenciada ao Ministério da Saúde. </a:t>
            </a:r>
            <a:br>
              <a:rPr lang="pt-BR" sz="2000" b="0">
                <a:solidFill>
                  <a:schemeClr val="bg2"/>
                </a:solidFill>
              </a:rPr>
            </a:br>
            <a:br>
              <a:rPr lang="pt-BR" sz="2000" b="0">
                <a:solidFill>
                  <a:schemeClr val="bg2"/>
                </a:solidFill>
              </a:rPr>
            </a:br>
            <a:r>
              <a:rPr lang="pt-BR" sz="2000">
                <a:solidFill>
                  <a:schemeClr val="bg2"/>
                </a:solidFill>
              </a:rPr>
              <a:t>Identifique suas gestantes: </a:t>
            </a:r>
            <a:r>
              <a:rPr lang="pt-BR" sz="2000" b="0">
                <a:solidFill>
                  <a:schemeClr val="bg2"/>
                </a:solidFill>
              </a:rPr>
              <a:t>Por meio dos relatórios do e-SUS ou outra forma, promova a identificação das gestantes e o estímulo que essas realizem o PNO.</a:t>
            </a:r>
            <a:r>
              <a:rPr lang="pt-BR" sz="2000">
                <a:solidFill>
                  <a:schemeClr val="bg2"/>
                </a:solidFill>
              </a:rPr>
              <a:t>  </a:t>
            </a:r>
            <a:r>
              <a:rPr lang="pt-BR" sz="2000" b="0">
                <a:solidFill>
                  <a:schemeClr val="bg2"/>
                </a:solidFill>
              </a:rPr>
              <a:t>Mecanismos como busca ativa e </a:t>
            </a:r>
            <a:r>
              <a:rPr lang="pt-BR" sz="2000" b="0" err="1">
                <a:solidFill>
                  <a:schemeClr val="bg2"/>
                </a:solidFill>
              </a:rPr>
              <a:t>teleodontologia</a:t>
            </a:r>
            <a:r>
              <a:rPr lang="pt-BR" sz="2000" b="0">
                <a:solidFill>
                  <a:schemeClr val="bg2"/>
                </a:solidFill>
              </a:rPr>
              <a:t> podem auxiliar nestes casos. </a:t>
            </a:r>
            <a:br>
              <a:rPr lang="pt-BR" sz="2000" b="0">
                <a:solidFill>
                  <a:schemeClr val="bg2"/>
                </a:solidFill>
              </a:rPr>
            </a:br>
            <a:br>
              <a:rPr lang="pt-BR" sz="2000" b="0">
                <a:solidFill>
                  <a:schemeClr val="bg2"/>
                </a:solidFill>
              </a:rPr>
            </a:br>
            <a:r>
              <a:rPr lang="pt-BR" sz="2000">
                <a:solidFill>
                  <a:schemeClr val="bg2"/>
                </a:solidFill>
              </a:rPr>
              <a:t>Aprimore os</a:t>
            </a:r>
            <a:r>
              <a:rPr lang="pt-BR" sz="2000" b="0">
                <a:solidFill>
                  <a:schemeClr val="bg2"/>
                </a:solidFill>
              </a:rPr>
              <a:t> </a:t>
            </a:r>
            <a:r>
              <a:rPr lang="pt-BR" sz="2000">
                <a:solidFill>
                  <a:schemeClr val="bg2"/>
                </a:solidFill>
              </a:rPr>
              <a:t>fluxos de encaminhamento:  </a:t>
            </a:r>
            <a:r>
              <a:rPr lang="pt-BR" sz="2000" b="0">
                <a:solidFill>
                  <a:schemeClr val="bg2"/>
                </a:solidFill>
              </a:rPr>
              <a:t>Identifique os fluxos de encaminhamentos e aprimore-os dentro da mesma UBS ou em outras quando for necessário.</a:t>
            </a:r>
            <a:br>
              <a:rPr lang="pt-BR" sz="2000" b="0">
                <a:solidFill>
                  <a:schemeClr val="bg2"/>
                </a:solidFill>
              </a:rPr>
            </a:br>
            <a:br>
              <a:rPr lang="pt-BR" sz="2000" b="0">
                <a:solidFill>
                  <a:schemeClr val="bg2"/>
                </a:solidFill>
              </a:rPr>
            </a:br>
            <a:r>
              <a:rPr lang="pt-BR" sz="2000">
                <a:solidFill>
                  <a:schemeClr val="bg2"/>
                </a:solidFill>
              </a:rPr>
              <a:t>Realize intervenções educativas: </a:t>
            </a:r>
            <a:r>
              <a:rPr lang="pt-BR" sz="2000" b="0">
                <a:solidFill>
                  <a:schemeClr val="bg2"/>
                </a:solidFill>
              </a:rPr>
              <a:t>Estabeleça dentro da agenda dos profissionais e gestores momentos de educação permanente e sistematizada visando a melhoria do cuidado ofertado. Uma dica é incorporar as orientações inseridas nas Diretrizes para prática Clínica Odontológica na APS para tratamento de gestantes.</a:t>
            </a:r>
            <a:br>
              <a:rPr lang="pt-BR" sz="2000" b="0">
                <a:solidFill>
                  <a:schemeClr val="bg2"/>
                </a:solidFill>
              </a:rPr>
            </a:br>
            <a:br>
              <a:rPr lang="pt-BR" sz="2000" b="0">
                <a:solidFill>
                  <a:schemeClr val="bg2"/>
                </a:solidFill>
              </a:rPr>
            </a:br>
            <a:r>
              <a:rPr lang="pt-BR" sz="2000">
                <a:solidFill>
                  <a:schemeClr val="bg2"/>
                </a:solidFill>
              </a:rPr>
              <a:t>Reforce a importância do PNO para profissionais, gestores e população: </a:t>
            </a:r>
            <a:r>
              <a:rPr lang="pt-BR" sz="2000" b="0">
                <a:solidFill>
                  <a:schemeClr val="bg2"/>
                </a:solidFill>
              </a:rPr>
              <a:t>O atendimento odontológico é seguro e deve ser incorporado a rotina de cuidado a gestante. Comunique as gestantes e profissionais da sua comunidade disso!</a:t>
            </a:r>
            <a:br>
              <a:rPr lang="pt-BR" sz="1800" b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br>
              <a:rPr lang="pt-BR" sz="1800" b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br>
              <a:rPr lang="pt-BR" sz="1800" b="0"/>
            </a:br>
            <a:br>
              <a:rPr lang="pt-BR" sz="1800" b="0"/>
            </a:br>
            <a:br>
              <a:rPr lang="pt-BR" sz="1800" b="0"/>
            </a:br>
            <a:br>
              <a:rPr lang="pt-BR" sz="1800" b="0"/>
            </a:br>
            <a:endParaRPr lang="pt-BR" sz="1800" b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id="{AA264353-2E2C-9F13-2633-43539250D51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151</a:t>
            </a:fld>
            <a:endParaRPr lang="pt-BR"/>
          </a:p>
        </p:txBody>
      </p:sp>
      <p:cxnSp>
        <p:nvCxnSpPr>
          <p:cNvPr id="6" name="Conector de Seta Reta 5">
            <a:extLst>
              <a:ext uri="{FF2B5EF4-FFF2-40B4-BE49-F238E27FC236}">
                <a16:creationId xmlns:a16="http://schemas.microsoft.com/office/drawing/2014/main" id="{009E0E5B-52CB-FD3A-8AB7-B8A74055960C}"/>
              </a:ext>
            </a:extLst>
          </p:cNvPr>
          <p:cNvCxnSpPr/>
          <p:nvPr/>
        </p:nvCxnSpPr>
        <p:spPr>
          <a:xfrm>
            <a:off x="3899138" y="1059612"/>
            <a:ext cx="439948" cy="8627"/>
          </a:xfrm>
          <a:prstGeom prst="straightConnector1">
            <a:avLst/>
          </a:prstGeom>
          <a:ln w="5715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ector de Seta Reta 6">
            <a:extLst>
              <a:ext uri="{FF2B5EF4-FFF2-40B4-BE49-F238E27FC236}">
                <a16:creationId xmlns:a16="http://schemas.microsoft.com/office/drawing/2014/main" id="{47E0ED0D-F1F3-1D40-4B19-B20E056EAF10}"/>
              </a:ext>
            </a:extLst>
          </p:cNvPr>
          <p:cNvCxnSpPr>
            <a:cxnSpLocks/>
          </p:cNvCxnSpPr>
          <p:nvPr/>
        </p:nvCxnSpPr>
        <p:spPr>
          <a:xfrm>
            <a:off x="3899137" y="2181045"/>
            <a:ext cx="439948" cy="8627"/>
          </a:xfrm>
          <a:prstGeom prst="straightConnector1">
            <a:avLst/>
          </a:prstGeom>
          <a:ln w="5715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de Seta Reta 7">
            <a:extLst>
              <a:ext uri="{FF2B5EF4-FFF2-40B4-BE49-F238E27FC236}">
                <a16:creationId xmlns:a16="http://schemas.microsoft.com/office/drawing/2014/main" id="{FA495453-9610-D8F2-D634-01E11CC954D0}"/>
              </a:ext>
            </a:extLst>
          </p:cNvPr>
          <p:cNvCxnSpPr>
            <a:cxnSpLocks/>
          </p:cNvCxnSpPr>
          <p:nvPr/>
        </p:nvCxnSpPr>
        <p:spPr>
          <a:xfrm>
            <a:off x="3899136" y="3216214"/>
            <a:ext cx="439948" cy="8627"/>
          </a:xfrm>
          <a:prstGeom prst="straightConnector1">
            <a:avLst/>
          </a:prstGeom>
          <a:ln w="5715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ector de Seta Reta 8">
            <a:extLst>
              <a:ext uri="{FF2B5EF4-FFF2-40B4-BE49-F238E27FC236}">
                <a16:creationId xmlns:a16="http://schemas.microsoft.com/office/drawing/2014/main" id="{659BB3B6-D35D-4592-AB60-5DC348574375}"/>
              </a:ext>
            </a:extLst>
          </p:cNvPr>
          <p:cNvCxnSpPr>
            <a:cxnSpLocks/>
          </p:cNvCxnSpPr>
          <p:nvPr/>
        </p:nvCxnSpPr>
        <p:spPr>
          <a:xfrm>
            <a:off x="3899135" y="4294516"/>
            <a:ext cx="439948" cy="8627"/>
          </a:xfrm>
          <a:prstGeom prst="straightConnector1">
            <a:avLst/>
          </a:prstGeom>
          <a:ln w="5715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de Seta Reta 9">
            <a:extLst>
              <a:ext uri="{FF2B5EF4-FFF2-40B4-BE49-F238E27FC236}">
                <a16:creationId xmlns:a16="http://schemas.microsoft.com/office/drawing/2014/main" id="{880A896A-3BF3-0A59-ECDE-5F864A8B5189}"/>
              </a:ext>
            </a:extLst>
          </p:cNvPr>
          <p:cNvCxnSpPr>
            <a:cxnSpLocks/>
          </p:cNvCxnSpPr>
          <p:nvPr/>
        </p:nvCxnSpPr>
        <p:spPr>
          <a:xfrm>
            <a:off x="3899134" y="5732251"/>
            <a:ext cx="439948" cy="8627"/>
          </a:xfrm>
          <a:prstGeom prst="straightConnector1">
            <a:avLst/>
          </a:prstGeom>
          <a:ln w="5715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Elipse 14">
            <a:extLst>
              <a:ext uri="{FF2B5EF4-FFF2-40B4-BE49-F238E27FC236}">
                <a16:creationId xmlns:a16="http://schemas.microsoft.com/office/drawing/2014/main" id="{D762E4CC-C294-4E27-5C76-57523E15C6A6}"/>
              </a:ext>
            </a:extLst>
          </p:cNvPr>
          <p:cNvSpPr/>
          <p:nvPr/>
        </p:nvSpPr>
        <p:spPr>
          <a:xfrm>
            <a:off x="2876" y="2957422"/>
            <a:ext cx="3896915" cy="3865058"/>
          </a:xfrm>
          <a:prstGeom prst="ellipse">
            <a:avLst/>
          </a:prstGeom>
          <a:solidFill>
            <a:schemeClr val="accent4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6" name="Imagem 14" descr="Desenho de personagem de desenho animado&#10;&#10;Descrição gerada automaticamente">
            <a:extLst>
              <a:ext uri="{FF2B5EF4-FFF2-40B4-BE49-F238E27FC236}">
                <a16:creationId xmlns:a16="http://schemas.microsoft.com/office/drawing/2014/main" id="{342B1DF5-3E5E-80BB-C08B-95EB94D04F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6392" y="3424154"/>
            <a:ext cx="3749615" cy="3431501"/>
          </a:xfrm>
          <a:prstGeom prst="rect">
            <a:avLst/>
          </a:prstGeom>
        </p:spPr>
      </p:pic>
      <p:sp>
        <p:nvSpPr>
          <p:cNvPr id="18" name="CaixaDeTexto 17">
            <a:extLst>
              <a:ext uri="{FF2B5EF4-FFF2-40B4-BE49-F238E27FC236}">
                <a16:creationId xmlns:a16="http://schemas.microsoft.com/office/drawing/2014/main" id="{A69EE172-10AD-B10C-6DDD-D6F06D8AA2BE}"/>
              </a:ext>
            </a:extLst>
          </p:cNvPr>
          <p:cNvSpPr txBox="1"/>
          <p:nvPr/>
        </p:nvSpPr>
        <p:spPr>
          <a:xfrm>
            <a:off x="2840735" y="141734"/>
            <a:ext cx="8863779" cy="4770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sz="2500" b="1" i="1">
                <a:solidFill>
                  <a:schemeClr val="bg2"/>
                </a:solidFill>
                <a:latin typeface="Calibri"/>
                <a:cs typeface="Calibri"/>
              </a:rPr>
              <a:t>Como melhorar o indicador no município?</a:t>
            </a:r>
          </a:p>
        </p:txBody>
      </p:sp>
    </p:spTree>
    <p:extLst>
      <p:ext uri="{BB962C8B-B14F-4D97-AF65-F5344CB8AC3E}">
        <p14:creationId xmlns:p14="http://schemas.microsoft.com/office/powerpoint/2010/main" val="210613888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2" descr="Uma imagem com texto&#10;&#10;Descrição gerada automaticamente">
            <a:extLst>
              <a:ext uri="{FF2B5EF4-FFF2-40B4-BE49-F238E27FC236}">
                <a16:creationId xmlns:a16="http://schemas.microsoft.com/office/drawing/2014/main" id="{195AC11E-57ED-B649-4E21-671CD20CCD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3256" y="4246"/>
            <a:ext cx="12258720" cy="6895411"/>
          </a:xfrm>
          <a:prstGeom prst="rect">
            <a:avLst/>
          </a:prstGeom>
        </p:spPr>
      </p:pic>
      <p:sp>
        <p:nvSpPr>
          <p:cNvPr id="1457" name="Google Shape;1457;p103"/>
          <p:cNvSpPr txBox="1">
            <a:spLocks noGrp="1"/>
          </p:cNvSpPr>
          <p:nvPr>
            <p:ph type="sldNum" idx="12"/>
          </p:nvPr>
        </p:nvSpPr>
        <p:spPr>
          <a:xfrm>
            <a:off x="5300306" y="6100385"/>
            <a:ext cx="698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lang="pt-BR" sz="1200" dirty="0">
                <a:solidFill>
                  <a:schemeClr val="accent5">
                    <a:lumMod val="75000"/>
                  </a:schemeClr>
                </a:solidFill>
              </a:rPr>
              <a:t>152</a:t>
            </a:fld>
            <a:endParaRPr sz="12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458" name="Google Shape;1458;p103"/>
          <p:cNvSpPr/>
          <p:nvPr/>
        </p:nvSpPr>
        <p:spPr>
          <a:xfrm>
            <a:off x="3283051" y="848178"/>
            <a:ext cx="5072036" cy="800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133" b="0" i="0" u="none" strike="noStrike" cap="none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Proporção de gestantes com atendimento odontológico realizado¹</a:t>
            </a:r>
            <a:endParaRPr sz="1600" b="0" i="0" u="none" strike="noStrike" cap="none">
              <a:solidFill>
                <a:schemeClr val="accent5">
                  <a:lumMod val="75000"/>
                </a:schemeClr>
              </a:solidFill>
              <a:sym typeface="Arial"/>
            </a:endParaRPr>
          </a:p>
        </p:txBody>
      </p:sp>
      <p:grpSp>
        <p:nvGrpSpPr>
          <p:cNvPr id="1461" name="Google Shape;1461;p103"/>
          <p:cNvGrpSpPr/>
          <p:nvPr/>
        </p:nvGrpSpPr>
        <p:grpSpPr>
          <a:xfrm>
            <a:off x="136286" y="776571"/>
            <a:ext cx="11835780" cy="1100019"/>
            <a:chOff x="168425" y="978246"/>
            <a:chExt cx="11835781" cy="1100019"/>
          </a:xfrm>
        </p:grpSpPr>
        <p:sp>
          <p:nvSpPr>
            <p:cNvPr id="1462" name="Google Shape;1462;p103"/>
            <p:cNvSpPr/>
            <p:nvPr/>
          </p:nvSpPr>
          <p:spPr>
            <a:xfrm rot="-5400000">
              <a:off x="-223904" y="1370575"/>
              <a:ext cx="1100019" cy="315361"/>
            </a:xfrm>
            <a:prstGeom prst="rect">
              <a:avLst/>
            </a:prstGeom>
            <a:solidFill>
              <a:schemeClr val="accent5"/>
            </a:solidFill>
            <a:ln w="25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20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Nome</a:t>
              </a:r>
              <a:endParaRPr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463" name="Google Shape;1463;p103"/>
            <p:cNvCxnSpPr>
              <a:stCxn id="1462" idx="1"/>
            </p:cNvCxnSpPr>
            <p:nvPr/>
          </p:nvCxnSpPr>
          <p:spPr>
            <a:xfrm>
              <a:off x="326106" y="2078265"/>
              <a:ext cx="11678100" cy="0"/>
            </a:xfrm>
            <a:prstGeom prst="straightConnector1">
              <a:avLst/>
            </a:prstGeom>
            <a:noFill/>
            <a:ln w="9525" cap="flat" cmpd="sng">
              <a:solidFill>
                <a:srgbClr val="DDEAF6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1466" name="Google Shape;1466;p103"/>
          <p:cNvGrpSpPr/>
          <p:nvPr/>
        </p:nvGrpSpPr>
        <p:grpSpPr>
          <a:xfrm>
            <a:off x="150343" y="1958402"/>
            <a:ext cx="11914951" cy="1148523"/>
            <a:chOff x="178372" y="858036"/>
            <a:chExt cx="11914950" cy="917700"/>
          </a:xfrm>
        </p:grpSpPr>
        <p:sp>
          <p:nvSpPr>
            <p:cNvPr id="1467" name="Google Shape;1467;p103"/>
            <p:cNvSpPr/>
            <p:nvPr/>
          </p:nvSpPr>
          <p:spPr>
            <a:xfrm rot="-5400000">
              <a:off x="-134828" y="1171236"/>
              <a:ext cx="917700" cy="291300"/>
            </a:xfrm>
            <a:prstGeom prst="rect">
              <a:avLst/>
            </a:prstGeom>
            <a:solidFill>
              <a:schemeClr val="accent5"/>
            </a:solidFill>
            <a:ln w="25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900" b="0" i="0" u="none" strike="noStrike" cap="none">
                  <a:solidFill>
                    <a:schemeClr val="bg1"/>
                  </a:solidFill>
                  <a:latin typeface="Calibri"/>
                  <a:ea typeface="Calibri"/>
                  <a:cs typeface="Calibri"/>
                  <a:sym typeface="Calibri"/>
                </a:rPr>
                <a:t>Avaliação</a:t>
              </a:r>
              <a:endParaRPr sz="1900" b="0" i="0" u="none" strike="noStrike" cap="none">
                <a:solidFill>
                  <a:schemeClr val="bg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468" name="Google Shape;1468;p103"/>
            <p:cNvCxnSpPr>
              <a:stCxn id="1467" idx="1"/>
            </p:cNvCxnSpPr>
            <p:nvPr/>
          </p:nvCxnSpPr>
          <p:spPr>
            <a:xfrm>
              <a:off x="324022" y="1775736"/>
              <a:ext cx="11769300" cy="0"/>
            </a:xfrm>
            <a:prstGeom prst="straightConnector1">
              <a:avLst/>
            </a:prstGeom>
            <a:noFill/>
            <a:ln w="9525" cap="flat" cmpd="sng">
              <a:solidFill>
                <a:srgbClr val="DDEAF6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1469" name="Google Shape;1469;p103"/>
          <p:cNvGrpSpPr/>
          <p:nvPr/>
        </p:nvGrpSpPr>
        <p:grpSpPr>
          <a:xfrm>
            <a:off x="150423" y="3177406"/>
            <a:ext cx="11919780" cy="1416157"/>
            <a:chOff x="168426" y="857956"/>
            <a:chExt cx="11919781" cy="1416157"/>
          </a:xfrm>
        </p:grpSpPr>
        <p:sp>
          <p:nvSpPr>
            <p:cNvPr id="1470" name="Google Shape;1470;p103"/>
            <p:cNvSpPr/>
            <p:nvPr/>
          </p:nvSpPr>
          <p:spPr>
            <a:xfrm rot="-5400000">
              <a:off x="-381972" y="1408354"/>
              <a:ext cx="1416157" cy="315361"/>
            </a:xfrm>
            <a:prstGeom prst="rect">
              <a:avLst/>
            </a:prstGeom>
            <a:solidFill>
              <a:schemeClr val="accent5"/>
            </a:solidFill>
            <a:ln w="25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2000" b="0" i="0" u="none" strike="noStrike" cap="none">
                  <a:solidFill>
                    <a:schemeClr val="bg1"/>
                  </a:solidFill>
                  <a:latin typeface="Calibri"/>
                  <a:ea typeface="Calibri"/>
                  <a:cs typeface="Calibri"/>
                  <a:sym typeface="Calibri"/>
                </a:rPr>
                <a:t>Numerador</a:t>
              </a:r>
              <a:endParaRPr sz="1467" b="0" i="0" u="none" strike="noStrike" cap="none">
                <a:solidFill>
                  <a:schemeClr val="bg1"/>
                </a:solidFill>
                <a:sym typeface="Arial"/>
              </a:endParaRPr>
            </a:p>
          </p:txBody>
        </p:sp>
        <p:cxnSp>
          <p:nvCxnSpPr>
            <p:cNvPr id="1471" name="Google Shape;1471;p103"/>
            <p:cNvCxnSpPr>
              <a:stCxn id="1470" idx="1"/>
            </p:cNvCxnSpPr>
            <p:nvPr/>
          </p:nvCxnSpPr>
          <p:spPr>
            <a:xfrm>
              <a:off x="326107" y="2274113"/>
              <a:ext cx="11762100" cy="0"/>
            </a:xfrm>
            <a:prstGeom prst="straightConnector1">
              <a:avLst/>
            </a:prstGeom>
            <a:noFill/>
            <a:ln w="9525" cap="flat" cmpd="sng">
              <a:solidFill>
                <a:srgbClr val="DDEAF6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1472" name="Google Shape;1472;p103"/>
          <p:cNvGrpSpPr/>
          <p:nvPr/>
        </p:nvGrpSpPr>
        <p:grpSpPr>
          <a:xfrm>
            <a:off x="136284" y="4670463"/>
            <a:ext cx="11934049" cy="1626485"/>
            <a:chOff x="168426" y="857955"/>
            <a:chExt cx="11934049" cy="1626485"/>
          </a:xfrm>
        </p:grpSpPr>
        <p:sp>
          <p:nvSpPr>
            <p:cNvPr id="1473" name="Google Shape;1473;p103"/>
            <p:cNvSpPr/>
            <p:nvPr/>
          </p:nvSpPr>
          <p:spPr>
            <a:xfrm rot="-5400000">
              <a:off x="-480068" y="1506449"/>
              <a:ext cx="1626485" cy="329498"/>
            </a:xfrm>
            <a:prstGeom prst="rect">
              <a:avLst/>
            </a:prstGeom>
            <a:solidFill>
              <a:schemeClr val="accent5"/>
            </a:solidFill>
            <a:ln w="25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474" name="Google Shape;1474;p103"/>
            <p:cNvCxnSpPr>
              <a:stCxn id="1473" idx="1"/>
            </p:cNvCxnSpPr>
            <p:nvPr/>
          </p:nvCxnSpPr>
          <p:spPr>
            <a:xfrm>
              <a:off x="333175" y="2484441"/>
              <a:ext cx="11769300" cy="0"/>
            </a:xfrm>
            <a:prstGeom prst="straightConnector1">
              <a:avLst/>
            </a:prstGeom>
            <a:noFill/>
            <a:ln w="9525" cap="flat" cmpd="sng">
              <a:solidFill>
                <a:srgbClr val="DDEAF6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1475" name="Google Shape;1475;p103"/>
          <p:cNvSpPr/>
          <p:nvPr/>
        </p:nvSpPr>
        <p:spPr>
          <a:xfrm>
            <a:off x="587294" y="6140242"/>
            <a:ext cx="5165839" cy="338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0" i="0" u="none" strike="noStrike" cap="none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¹ Informações mantidas na Portaria nº 102/2022</a:t>
            </a:r>
            <a:endParaRPr sz="1600" b="0" i="0" u="none" strike="noStrike" cap="none">
              <a:solidFill>
                <a:schemeClr val="accent5">
                  <a:lumMod val="7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7" name="Google Shape;1477;p103"/>
          <p:cNvSpPr/>
          <p:nvPr/>
        </p:nvSpPr>
        <p:spPr>
          <a:xfrm>
            <a:off x="3310091" y="3475299"/>
            <a:ext cx="5389272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733" b="0" i="0" u="none" strike="noStrike" cap="none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Número de gestantes com pré-natal e atendimento odontológico na APS</a:t>
            </a:r>
            <a:endParaRPr sz="1733" b="0" i="0" u="none" strike="noStrike" cap="none">
              <a:solidFill>
                <a:schemeClr val="accent5">
                  <a:lumMod val="7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1480" name="Google Shape;1480;p103"/>
          <p:cNvGraphicFramePr/>
          <p:nvPr>
            <p:extLst>
              <p:ext uri="{D42A27DB-BD31-4B8C-83A1-F6EECF244321}">
                <p14:modId xmlns:p14="http://schemas.microsoft.com/office/powerpoint/2010/main" val="756495554"/>
              </p:ext>
            </p:extLst>
          </p:nvPr>
        </p:nvGraphicFramePr>
        <p:xfrm>
          <a:off x="3170213" y="1981607"/>
          <a:ext cx="5719275" cy="952350"/>
        </p:xfrm>
        <a:graphic>
          <a:graphicData uri="http://schemas.openxmlformats.org/drawingml/2006/table">
            <a:tbl>
              <a:tblPr>
                <a:noFill/>
                <a:tableStyleId>{7A5A3583-DF84-4294-8473-DA3D65F7C1EA}</a:tableStyleId>
              </a:tblPr>
              <a:tblGrid>
                <a:gridCol w="11752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66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89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89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240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pt-BR" sz="1700" b="1" i="0" u="none" strike="noStrike" cap="none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Parâmetro</a:t>
                      </a:r>
                      <a:endParaRPr sz="1700" b="1" i="0" u="none" strike="noStrike" cap="none">
                        <a:solidFill>
                          <a:schemeClr val="accent5">
                            <a:lumMod val="75000"/>
                          </a:schemeClr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3025" marR="3302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pt-BR" sz="1700" b="1" i="0" u="none" strike="noStrike" cap="none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Meta¹</a:t>
                      </a:r>
                      <a:endParaRPr sz="1700" b="1" i="0" u="none" strike="noStrike" cap="none">
                        <a:solidFill>
                          <a:schemeClr val="accent5">
                            <a:lumMod val="75000"/>
                          </a:schemeClr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3025" marR="3302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pt-BR" sz="1700" b="1" i="0" u="none" strike="noStrike" cap="none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Peso¹</a:t>
                      </a:r>
                      <a:endParaRPr sz="1700" b="1" i="0" u="none" strike="noStrike" cap="none">
                        <a:solidFill>
                          <a:schemeClr val="accent5">
                            <a:lumMod val="75000"/>
                          </a:schemeClr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3025" marR="3302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pt-BR" sz="1700" b="1" i="0" u="none" strike="noStrike" cap="none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Medição</a:t>
                      </a:r>
                      <a:endParaRPr/>
                    </a:p>
                  </a:txBody>
                  <a:tcPr marL="33025" marR="33025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832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pt-BR" sz="1700" b="1" i="0" u="none" strike="noStrike" cap="none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100%</a:t>
                      </a:r>
                      <a:endParaRPr/>
                    </a:p>
                  </a:txBody>
                  <a:tcPr marL="33025" marR="3302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pt-BR" sz="1700" b="0" i="0" u="none" strike="noStrike" cap="none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60%</a:t>
                      </a:r>
                      <a:endParaRPr sz="1700" b="0" i="0" u="none" strike="noStrike" cap="none">
                        <a:solidFill>
                          <a:schemeClr val="accent5">
                            <a:lumMod val="75000"/>
                          </a:schemeClr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3025" marR="3302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pt-BR" sz="1700" b="0" i="0" u="none" strike="noStrike" cap="none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  <a:endParaRPr sz="1600" u="none" strike="noStrike" cap="none">
                        <a:solidFill>
                          <a:schemeClr val="accent5">
                            <a:lumMod val="75000"/>
                          </a:schemeClr>
                        </a:solidFill>
                      </a:endParaRPr>
                    </a:p>
                  </a:txBody>
                  <a:tcPr marL="33025" marR="3302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pt-BR" sz="1700" b="0" i="0" u="none" strike="noStrike" cap="none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Últimos </a:t>
                      </a:r>
                      <a:r>
                        <a:rPr lang="pt-BR" sz="1700" b="1" i="0" u="none" strike="noStrike" cap="none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12 meses </a:t>
                      </a:r>
                      <a:endParaRPr sz="1700" b="1" i="0" u="none" strike="noStrike" cap="none">
                        <a:solidFill>
                          <a:schemeClr val="accent5">
                            <a:lumMod val="75000"/>
                          </a:schemeClr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3025" marR="33025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1481" name="Google Shape;1481;p103"/>
          <p:cNvGrpSpPr/>
          <p:nvPr/>
        </p:nvGrpSpPr>
        <p:grpSpPr>
          <a:xfrm>
            <a:off x="136284" y="4670463"/>
            <a:ext cx="11934049" cy="1626485"/>
            <a:chOff x="168426" y="857955"/>
            <a:chExt cx="11934049" cy="1626485"/>
          </a:xfrm>
        </p:grpSpPr>
        <p:sp>
          <p:nvSpPr>
            <p:cNvPr id="1482" name="Google Shape;1482;p103"/>
            <p:cNvSpPr/>
            <p:nvPr/>
          </p:nvSpPr>
          <p:spPr>
            <a:xfrm rot="-5400000">
              <a:off x="-480068" y="1506449"/>
              <a:ext cx="1626485" cy="329498"/>
            </a:xfrm>
            <a:prstGeom prst="rect">
              <a:avLst/>
            </a:prstGeom>
            <a:solidFill>
              <a:schemeClr val="accent5"/>
            </a:solidFill>
            <a:ln w="25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20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Denominador</a:t>
              </a:r>
              <a:endParaRPr sz="14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483" name="Google Shape;1483;p103"/>
            <p:cNvCxnSpPr>
              <a:stCxn id="1482" idx="1"/>
            </p:cNvCxnSpPr>
            <p:nvPr/>
          </p:nvCxnSpPr>
          <p:spPr>
            <a:xfrm>
              <a:off x="333175" y="2484441"/>
              <a:ext cx="11769300" cy="0"/>
            </a:xfrm>
            <a:prstGeom prst="straightConnector1">
              <a:avLst/>
            </a:prstGeom>
            <a:noFill/>
            <a:ln w="9525" cap="flat" cmpd="sng">
              <a:solidFill>
                <a:srgbClr val="DDEAF6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1484" name="Google Shape;1484;p103"/>
          <p:cNvSpPr/>
          <p:nvPr/>
        </p:nvSpPr>
        <p:spPr>
          <a:xfrm>
            <a:off x="885463" y="4679305"/>
            <a:ext cx="4180800" cy="33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733" b="0" i="0" u="none" strike="noStrike" cap="none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Número de gestantes com pré-natal na APS</a:t>
            </a:r>
            <a:endParaRPr sz="1733" b="0" i="0" u="none" strike="noStrike" cap="none">
              <a:solidFill>
                <a:schemeClr val="accent5">
                  <a:lumMod val="7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85" name="Google Shape;1485;p103"/>
          <p:cNvSpPr/>
          <p:nvPr/>
        </p:nvSpPr>
        <p:spPr>
          <a:xfrm>
            <a:off x="5180856" y="4647338"/>
            <a:ext cx="698400" cy="33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1" i="0" u="none" strike="noStrike" cap="none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OU</a:t>
            </a:r>
            <a:endParaRPr sz="1600" b="1" i="0" u="none" strike="noStrike" cap="none">
              <a:solidFill>
                <a:schemeClr val="accent5">
                  <a:lumMod val="7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491" name="Google Shape;1491;p103"/>
          <p:cNvGrpSpPr/>
          <p:nvPr/>
        </p:nvGrpSpPr>
        <p:grpSpPr>
          <a:xfrm>
            <a:off x="5879256" y="4706219"/>
            <a:ext cx="4715074" cy="584735"/>
            <a:chOff x="6461139" y="5301812"/>
            <a:chExt cx="4715074" cy="584735"/>
          </a:xfrm>
        </p:grpSpPr>
        <p:sp>
          <p:nvSpPr>
            <p:cNvPr id="1492" name="Google Shape;1492;p103"/>
            <p:cNvSpPr/>
            <p:nvPr/>
          </p:nvSpPr>
          <p:spPr>
            <a:xfrm>
              <a:off x="8556904" y="5301812"/>
              <a:ext cx="2619309" cy="5847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600" b="0" i="0" u="none" strike="noStrike" cap="none">
                  <a:solidFill>
                    <a:schemeClr val="accent5">
                      <a:lumMod val="75000"/>
                    </a:schemeClr>
                  </a:solidFill>
                  <a:latin typeface="Calibri"/>
                  <a:ea typeface="Calibri"/>
                  <a:cs typeface="Calibri"/>
                  <a:sym typeface="Calibri"/>
                </a:rPr>
                <a:t>x nº de nascidos vivos          SINASC</a:t>
              </a:r>
              <a:endParaRPr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1493" name="Google Shape;1493;p103"/>
            <p:cNvSpPr/>
            <p:nvPr/>
          </p:nvSpPr>
          <p:spPr>
            <a:xfrm>
              <a:off x="6461139" y="5301812"/>
              <a:ext cx="3330359" cy="5375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400" b="0" i="0" u="none" strike="noStrike" cap="none">
                  <a:solidFill>
                    <a:schemeClr val="accent5">
                      <a:lumMod val="75000"/>
                    </a:schemeClr>
                  </a:solidFill>
                  <a:latin typeface="Calibri"/>
                  <a:ea typeface="Calibri"/>
                  <a:cs typeface="Calibri"/>
                  <a:sym typeface="Calibri"/>
                </a:rPr>
                <a:t>      Potencial de cadastro</a:t>
              </a:r>
              <a:endParaRPr sz="1400" b="0" i="0" u="none" strike="noStrike" cap="none">
                <a:solidFill>
                  <a:schemeClr val="accent5">
                    <a:lumMod val="75000"/>
                  </a:schemeClr>
                </a:solidFill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400" b="0" i="0" u="none" strike="noStrike" cap="none">
                  <a:solidFill>
                    <a:schemeClr val="accent5">
                      <a:lumMod val="75000"/>
                    </a:schemeClr>
                  </a:solidFill>
                  <a:latin typeface="Calibri"/>
                  <a:ea typeface="Calibri"/>
                  <a:cs typeface="Calibri"/>
                  <a:sym typeface="Calibri"/>
                </a:rPr>
                <a:t>          População IBGE </a:t>
              </a:r>
              <a:endParaRPr sz="1400" b="0" i="0" u="none" strike="noStrike" cap="none">
                <a:solidFill>
                  <a:schemeClr val="accent5">
                    <a:lumMod val="75000"/>
                  </a:schemeClr>
                </a:solidFill>
                <a:sym typeface="Arial"/>
              </a:endParaRPr>
            </a:p>
          </p:txBody>
        </p:sp>
        <p:sp>
          <p:nvSpPr>
            <p:cNvPr id="1494" name="Google Shape;1494;p103"/>
            <p:cNvSpPr/>
            <p:nvPr/>
          </p:nvSpPr>
          <p:spPr>
            <a:xfrm>
              <a:off x="6529913" y="5307497"/>
              <a:ext cx="2704187" cy="3385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600" b="0" i="0" u="none" strike="noStrike" cap="none">
                  <a:solidFill>
                    <a:schemeClr val="accent5">
                      <a:lumMod val="75000"/>
                    </a:schemeClr>
                  </a:solidFill>
                  <a:latin typeface="Calibri"/>
                  <a:ea typeface="Calibri"/>
                  <a:cs typeface="Calibri"/>
                  <a:sym typeface="Calibri"/>
                </a:rPr>
                <a:t> </a:t>
              </a:r>
              <a:r>
                <a:rPr lang="pt-BR" sz="1200" b="0" i="0" u="none" strike="noStrike" cap="none">
                  <a:solidFill>
                    <a:schemeClr val="accent5">
                      <a:lumMod val="75000"/>
                    </a:schemeClr>
                  </a:solidFill>
                  <a:latin typeface="Calibri"/>
                  <a:ea typeface="Calibri"/>
                  <a:cs typeface="Calibri"/>
                  <a:sym typeface="Calibri"/>
                </a:rPr>
                <a:t>_______________________</a:t>
              </a:r>
              <a:endParaRPr>
                <a:solidFill>
                  <a:schemeClr val="accent5">
                    <a:lumMod val="75000"/>
                  </a:schemeClr>
                </a:solidFill>
              </a:endParaRPr>
            </a:p>
          </p:txBody>
        </p:sp>
      </p:grpSp>
      <p:sp>
        <p:nvSpPr>
          <p:cNvPr id="1495" name="Google Shape;1495;p103"/>
          <p:cNvSpPr txBox="1"/>
          <p:nvPr/>
        </p:nvSpPr>
        <p:spPr>
          <a:xfrm>
            <a:off x="1083046" y="-34066"/>
            <a:ext cx="10434407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 b="1" i="0" u="none" strike="noStrike" cap="none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PRÉ-NATAL ODONTOLÓGICO</a:t>
            </a:r>
            <a:endParaRPr sz="1400" b="0" i="0" u="none" strike="noStrike" cap="none">
              <a:solidFill>
                <a:schemeClr val="accent5">
                  <a:lumMod val="75000"/>
                </a:schemeClr>
              </a:solid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05361646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2" descr="Uma imagem com texto&#10;&#10;Descrição gerada automaticamente">
            <a:extLst>
              <a:ext uri="{FF2B5EF4-FFF2-40B4-BE49-F238E27FC236}">
                <a16:creationId xmlns:a16="http://schemas.microsoft.com/office/drawing/2014/main" id="{1D8BC142-776D-5154-9FEE-99135FB4A6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3256" y="4246"/>
            <a:ext cx="12258720" cy="6895411"/>
          </a:xfrm>
          <a:prstGeom prst="rect">
            <a:avLst/>
          </a:prstGeom>
        </p:spPr>
      </p:pic>
      <p:sp>
        <p:nvSpPr>
          <p:cNvPr id="1521" name="Google Shape;1521;p106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ABAB"/>
              </a:buClr>
              <a:buSzPts val="600"/>
              <a:buNone/>
            </a:pPr>
            <a:fld id="{00000000-1234-1234-1234-123412341234}" type="slidenum">
              <a:rPr lang="pt-BR" dirty="0">
                <a:solidFill>
                  <a:srgbClr val="AEABAB"/>
                </a:solidFill>
                <a:latin typeface="Montserrat"/>
                <a:ea typeface="Montserrat"/>
                <a:cs typeface="Montserrat"/>
                <a:sym typeface="Montserrat"/>
              </a:rPr>
              <a:t>153</a:t>
            </a:fld>
            <a:endParaRPr>
              <a:solidFill>
                <a:srgbClr val="AEABAB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522" name="Google Shape;1522;p106"/>
          <p:cNvSpPr txBox="1"/>
          <p:nvPr/>
        </p:nvSpPr>
        <p:spPr>
          <a:xfrm>
            <a:off x="-269735" y="63789"/>
            <a:ext cx="12192000" cy="11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67" b="0" i="0" u="none" strike="noStrike" cap="none">
              <a:solidFill>
                <a:schemeClr val="accent5">
                  <a:lumMod val="75000"/>
                </a:schemeClr>
              </a:solidFill>
              <a:sym typeface="Arial"/>
            </a:endParaRPr>
          </a:p>
        </p:txBody>
      </p:sp>
      <p:sp>
        <p:nvSpPr>
          <p:cNvPr id="1523" name="Google Shape;1523;p106"/>
          <p:cNvSpPr txBox="1"/>
          <p:nvPr/>
        </p:nvSpPr>
        <p:spPr>
          <a:xfrm>
            <a:off x="6205292" y="1136937"/>
            <a:ext cx="4613919" cy="1499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 i="0" u="none" strike="noStrike" cap="none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INDICADOR 03:</a:t>
            </a:r>
            <a:r>
              <a:rPr lang="pt-BR" sz="2000" b="0" i="0" u="none" strike="noStrike" cap="none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 Proporção de gestantes com atendimento odontológico realizado</a:t>
            </a:r>
            <a:endParaRPr sz="2000" b="0" i="0" u="none" strike="noStrike" cap="none">
              <a:solidFill>
                <a:schemeClr val="accent5">
                  <a:lumMod val="7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332A6EB9-D5D9-4F95-9102-2998027815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888" y="1004440"/>
            <a:ext cx="5700571" cy="5505347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B223B046-3176-448E-9B1C-36DBEB20BA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63460" y="4443414"/>
            <a:ext cx="6182485" cy="2036084"/>
          </a:xfrm>
          <a:prstGeom prst="rect">
            <a:avLst/>
          </a:prstGeom>
        </p:spPr>
      </p:pic>
      <p:sp>
        <p:nvSpPr>
          <p:cNvPr id="11" name="Google Shape;1495;p103">
            <a:extLst>
              <a:ext uri="{FF2B5EF4-FFF2-40B4-BE49-F238E27FC236}">
                <a16:creationId xmlns:a16="http://schemas.microsoft.com/office/drawing/2014/main" id="{A0A436FB-2742-4276-A7B8-2028E7CC57E1}"/>
              </a:ext>
            </a:extLst>
          </p:cNvPr>
          <p:cNvSpPr txBox="1"/>
          <p:nvPr/>
        </p:nvSpPr>
        <p:spPr>
          <a:xfrm>
            <a:off x="988088" y="86114"/>
            <a:ext cx="10434407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 b="1" i="0" u="none" strike="noStrike" cap="none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PRÉ-NATAL ODONTOLÓGICO</a:t>
            </a:r>
            <a:endParaRPr sz="1400" b="0" i="0" u="none" strike="noStrike" cap="none">
              <a:solidFill>
                <a:schemeClr val="accent5">
                  <a:lumMod val="75000"/>
                </a:schemeClr>
              </a:solidFill>
              <a:sym typeface="Arial"/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5BE62311-B1F8-C6C5-0708-6FBE2F0EB172}"/>
              </a:ext>
            </a:extLst>
          </p:cNvPr>
          <p:cNvSpPr txBox="1"/>
          <p:nvPr/>
        </p:nvSpPr>
        <p:spPr>
          <a:xfrm>
            <a:off x="7105650" y="6586104"/>
            <a:ext cx="2743199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/>
              <a:t>Fonte: Portal APS</a:t>
            </a:r>
          </a:p>
        </p:txBody>
      </p:sp>
    </p:spTree>
    <p:extLst>
      <p:ext uri="{BB962C8B-B14F-4D97-AF65-F5344CB8AC3E}">
        <p14:creationId xmlns:p14="http://schemas.microsoft.com/office/powerpoint/2010/main" val="580671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2" descr="Uma imagem com texto&#10;&#10;Descrição gerada automaticamente">
            <a:extLst>
              <a:ext uri="{FF2B5EF4-FFF2-40B4-BE49-F238E27FC236}">
                <a16:creationId xmlns:a16="http://schemas.microsoft.com/office/drawing/2014/main" id="{59A21C2C-A53F-7721-07C9-5F122E5B34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3256" y="4246"/>
            <a:ext cx="12258720" cy="6895411"/>
          </a:xfrm>
          <a:prstGeom prst="rect">
            <a:avLst/>
          </a:prstGeom>
        </p:spPr>
      </p:pic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id="{A11E20BF-7AD1-4E7E-A1D9-718D8A1D478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154</a:t>
            </a:fld>
            <a:endParaRPr lang="pt-BR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26932FF4-51A5-4BB2-BFBF-4CD903A90C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039" y="847949"/>
            <a:ext cx="5880961" cy="3890011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482A06BA-A217-4487-AA8A-7AB3D87522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2045017"/>
            <a:ext cx="5734050" cy="3965034"/>
          </a:xfrm>
          <a:prstGeom prst="rect">
            <a:avLst/>
          </a:prstGeom>
        </p:spPr>
      </p:pic>
      <p:sp>
        <p:nvSpPr>
          <p:cNvPr id="14" name="Google Shape;1525;p106">
            <a:extLst>
              <a:ext uri="{FF2B5EF4-FFF2-40B4-BE49-F238E27FC236}">
                <a16:creationId xmlns:a16="http://schemas.microsoft.com/office/drawing/2014/main" id="{509C13FA-1DEC-4608-8EC1-0B1FF4AD7807}"/>
              </a:ext>
            </a:extLst>
          </p:cNvPr>
          <p:cNvSpPr/>
          <p:nvPr/>
        </p:nvSpPr>
        <p:spPr>
          <a:xfrm rot="5400000">
            <a:off x="-145103" y="166685"/>
            <a:ext cx="976400" cy="484000"/>
          </a:xfrm>
          <a:prstGeom prst="homePlate">
            <a:avLst>
              <a:gd name="adj" fmla="val 50000"/>
            </a:avLst>
          </a:prstGeom>
          <a:solidFill>
            <a:schemeClr val="accent4"/>
          </a:solidFill>
          <a:ln w="254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67" b="1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CDS</a:t>
            </a:r>
            <a:endParaRPr sz="1467" b="1" i="0" u="none" strike="noStrike" cap="none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Retângulo: Cantos Arredondados 8">
            <a:extLst>
              <a:ext uri="{FF2B5EF4-FFF2-40B4-BE49-F238E27FC236}">
                <a16:creationId xmlns:a16="http://schemas.microsoft.com/office/drawing/2014/main" id="{89B22844-68DC-0245-F8A2-5FB6F1C87D0C}"/>
              </a:ext>
            </a:extLst>
          </p:cNvPr>
          <p:cNvSpPr/>
          <p:nvPr/>
        </p:nvSpPr>
        <p:spPr>
          <a:xfrm>
            <a:off x="494645" y="4963228"/>
            <a:ext cx="4972277" cy="778174"/>
          </a:xfrm>
          <a:prstGeom prst="round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pt-BR" sz="1600">
                <a:cs typeface="Arial"/>
              </a:rPr>
              <a:t>Preenchimento pelo Médico e enfermeiro da </a:t>
            </a:r>
            <a:r>
              <a:rPr lang="pt-BR" sz="1600" err="1">
                <a:cs typeface="Arial"/>
              </a:rPr>
              <a:t>eSF</a:t>
            </a:r>
            <a:r>
              <a:rPr lang="pt-BR" sz="1600">
                <a:cs typeface="Arial"/>
              </a:rPr>
              <a:t>/</a:t>
            </a:r>
            <a:r>
              <a:rPr lang="pt-BR" sz="1600" err="1">
                <a:cs typeface="Arial"/>
              </a:rPr>
              <a:t>eAP</a:t>
            </a:r>
            <a:r>
              <a:rPr lang="pt-BR" sz="1600">
                <a:cs typeface="Arial"/>
              </a:rPr>
              <a:t> homologada</a:t>
            </a:r>
            <a:endParaRPr lang="pt-BR" sz="1600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1CDFFDA1-BBA1-72BC-F5AC-49CA91FF2B46}"/>
              </a:ext>
            </a:extLst>
          </p:cNvPr>
          <p:cNvSpPr txBox="1"/>
          <p:nvPr/>
        </p:nvSpPr>
        <p:spPr>
          <a:xfrm>
            <a:off x="671945" y="6179127"/>
            <a:ext cx="510713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b="1"/>
              <a:t>Fonte:</a:t>
            </a:r>
            <a:r>
              <a:rPr lang="pt-BR"/>
              <a:t> Guia de Qualificação dos Indicadores da APS</a:t>
            </a:r>
          </a:p>
        </p:txBody>
      </p:sp>
    </p:spTree>
    <p:extLst>
      <p:ext uri="{BB962C8B-B14F-4D97-AF65-F5344CB8AC3E}">
        <p14:creationId xmlns:p14="http://schemas.microsoft.com/office/powerpoint/2010/main" val="1139026969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2" descr="Uma imagem com texto&#10;&#10;Descrição gerada automaticamente">
            <a:extLst>
              <a:ext uri="{FF2B5EF4-FFF2-40B4-BE49-F238E27FC236}">
                <a16:creationId xmlns:a16="http://schemas.microsoft.com/office/drawing/2014/main" id="{1A245F0B-C2FF-8CA6-C6D6-6754B2F3D8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3256" y="4246"/>
            <a:ext cx="12258720" cy="6895411"/>
          </a:xfrm>
          <a:prstGeom prst="rect">
            <a:avLst/>
          </a:prstGeom>
        </p:spPr>
      </p:pic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id="{1F9C8866-3FB6-4371-BC21-181D0067C09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155</a:t>
            </a:fld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BD32F865-4166-4EA8-A3E9-4B63DB68B1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9112" y="220373"/>
            <a:ext cx="6688718" cy="6259806"/>
          </a:xfrm>
          <a:prstGeom prst="rect">
            <a:avLst/>
          </a:prstGeom>
        </p:spPr>
      </p:pic>
      <p:sp>
        <p:nvSpPr>
          <p:cNvPr id="6" name="Google Shape;1525;p106">
            <a:extLst>
              <a:ext uri="{FF2B5EF4-FFF2-40B4-BE49-F238E27FC236}">
                <a16:creationId xmlns:a16="http://schemas.microsoft.com/office/drawing/2014/main" id="{6F230336-5853-41E3-AE4B-977FB6687136}"/>
              </a:ext>
            </a:extLst>
          </p:cNvPr>
          <p:cNvSpPr/>
          <p:nvPr/>
        </p:nvSpPr>
        <p:spPr>
          <a:xfrm rot="5400000">
            <a:off x="-145103" y="249312"/>
            <a:ext cx="976400" cy="484000"/>
          </a:xfrm>
          <a:prstGeom prst="homePlate">
            <a:avLst>
              <a:gd name="adj" fmla="val 50000"/>
            </a:avLst>
          </a:prstGeom>
          <a:solidFill>
            <a:schemeClr val="accent4"/>
          </a:solidFill>
          <a:ln w="254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67" b="1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CDS</a:t>
            </a:r>
            <a:endParaRPr sz="1467" b="1" i="0" u="none" strike="noStrike" cap="none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Retângulo: Cantos Arredondados 6">
            <a:extLst>
              <a:ext uri="{FF2B5EF4-FFF2-40B4-BE49-F238E27FC236}">
                <a16:creationId xmlns:a16="http://schemas.microsoft.com/office/drawing/2014/main" id="{62DF9565-10B6-68AA-2A4C-C13A0ECF30B8}"/>
              </a:ext>
            </a:extLst>
          </p:cNvPr>
          <p:cNvSpPr/>
          <p:nvPr/>
        </p:nvSpPr>
        <p:spPr>
          <a:xfrm>
            <a:off x="428150" y="2182190"/>
            <a:ext cx="4257740" cy="1879860"/>
          </a:xfrm>
          <a:prstGeom prst="round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pt-BR" sz="2800">
                <a:cs typeface="Arial"/>
              </a:rPr>
              <a:t>Preenchimento pelo Médico e enfermeiro da </a:t>
            </a:r>
            <a:r>
              <a:rPr lang="pt-BR" sz="2800" err="1">
                <a:cs typeface="Arial"/>
              </a:rPr>
              <a:t>eSF</a:t>
            </a:r>
            <a:r>
              <a:rPr lang="pt-BR" sz="2800">
                <a:cs typeface="Arial"/>
              </a:rPr>
              <a:t>/</a:t>
            </a:r>
            <a:r>
              <a:rPr lang="pt-BR" sz="2800" err="1">
                <a:cs typeface="Arial"/>
              </a:rPr>
              <a:t>eAP</a:t>
            </a:r>
            <a:r>
              <a:rPr lang="pt-BR" sz="2800">
                <a:cs typeface="Arial"/>
              </a:rPr>
              <a:t> homologada</a:t>
            </a:r>
            <a:endParaRPr lang="pt-BR" sz="2800"/>
          </a:p>
        </p:txBody>
      </p:sp>
    </p:spTree>
    <p:extLst>
      <p:ext uri="{BB962C8B-B14F-4D97-AF65-F5344CB8AC3E}">
        <p14:creationId xmlns:p14="http://schemas.microsoft.com/office/powerpoint/2010/main" val="957038625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2" descr="Uma imagem com texto&#10;&#10;Descrição gerada automaticamente">
            <a:extLst>
              <a:ext uri="{FF2B5EF4-FFF2-40B4-BE49-F238E27FC236}">
                <a16:creationId xmlns:a16="http://schemas.microsoft.com/office/drawing/2014/main" id="{2292B58D-324B-DC12-2716-2D3D6F4BF3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3256" y="4246"/>
            <a:ext cx="12258720" cy="6895411"/>
          </a:xfrm>
          <a:prstGeom prst="rect">
            <a:avLst/>
          </a:prstGeom>
        </p:spPr>
      </p:pic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id="{87FDF9F3-1FA1-4D52-8D38-EEA5987454B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156</a:t>
            </a:fld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013EB7E9-3C60-4D4B-B8D6-7751E56EFD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918200"/>
            <a:ext cx="6343650" cy="4821713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72C168A9-CBAF-49B8-8448-201915F20F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3650" y="918201"/>
            <a:ext cx="5764349" cy="4964450"/>
          </a:xfrm>
          <a:prstGeom prst="rect">
            <a:avLst/>
          </a:prstGeom>
        </p:spPr>
      </p:pic>
      <p:sp>
        <p:nvSpPr>
          <p:cNvPr id="9" name="Google Shape;1525;p106">
            <a:extLst>
              <a:ext uri="{FF2B5EF4-FFF2-40B4-BE49-F238E27FC236}">
                <a16:creationId xmlns:a16="http://schemas.microsoft.com/office/drawing/2014/main" id="{8FC44397-DA4D-452E-A430-A423934044C5}"/>
              </a:ext>
            </a:extLst>
          </p:cNvPr>
          <p:cNvSpPr/>
          <p:nvPr/>
        </p:nvSpPr>
        <p:spPr>
          <a:xfrm rot="5400000">
            <a:off x="-135922" y="249312"/>
            <a:ext cx="976400" cy="484000"/>
          </a:xfrm>
          <a:prstGeom prst="homePlate">
            <a:avLst>
              <a:gd name="adj" fmla="val 50000"/>
            </a:avLst>
          </a:prstGeom>
          <a:solidFill>
            <a:schemeClr val="accent4"/>
          </a:solidFill>
          <a:ln w="254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67" b="1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CDS</a:t>
            </a:r>
            <a:endParaRPr sz="1467" b="1" i="0" u="none" strike="noStrike" cap="none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32BE2E24-0125-0221-8CDC-54BECC453223}"/>
              </a:ext>
            </a:extLst>
          </p:cNvPr>
          <p:cNvSpPr/>
          <p:nvPr/>
        </p:nvSpPr>
        <p:spPr>
          <a:xfrm>
            <a:off x="2661831" y="6155543"/>
            <a:ext cx="6225884" cy="476249"/>
          </a:xfrm>
          <a:prstGeom prst="round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pt-BR" sz="2000">
                <a:cs typeface="Arial"/>
              </a:rPr>
              <a:t>Preenchimento pelo cirurgião-dentista da APS</a:t>
            </a:r>
          </a:p>
        </p:txBody>
      </p:sp>
    </p:spTree>
    <p:extLst>
      <p:ext uri="{BB962C8B-B14F-4D97-AF65-F5344CB8AC3E}">
        <p14:creationId xmlns:p14="http://schemas.microsoft.com/office/powerpoint/2010/main" val="295654345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m texto&#10;&#10;Descrição gerada automaticamente">
            <a:extLst>
              <a:ext uri="{FF2B5EF4-FFF2-40B4-BE49-F238E27FC236}">
                <a16:creationId xmlns:a16="http://schemas.microsoft.com/office/drawing/2014/main" id="{A3D20B40-C3DF-63BE-96B9-AA528ACB20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3256" y="4246"/>
            <a:ext cx="12258720" cy="6895411"/>
          </a:xfrm>
          <a:prstGeom prst="rect">
            <a:avLst/>
          </a:prstGeom>
        </p:spPr>
      </p:pic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156109D9-BBF0-497E-AC96-218A2A43377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157</a:t>
            </a:fld>
            <a:endParaRPr lang="pt-BR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E1B6290B-7A3C-40B4-B75E-63E2668722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586" y="1676805"/>
            <a:ext cx="5468113" cy="3029373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35F62EA6-8853-4511-9581-33C6E48256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7414" y="195953"/>
            <a:ext cx="6096000" cy="5991078"/>
          </a:xfrm>
          <a:prstGeom prst="rect">
            <a:avLst/>
          </a:prstGeom>
        </p:spPr>
      </p:pic>
      <p:sp>
        <p:nvSpPr>
          <p:cNvPr id="8" name="Retângulo: Cantos Arredondados 7">
            <a:extLst>
              <a:ext uri="{FF2B5EF4-FFF2-40B4-BE49-F238E27FC236}">
                <a16:creationId xmlns:a16="http://schemas.microsoft.com/office/drawing/2014/main" id="{F369DD31-A036-60B8-6DF0-3D7F60687C2E}"/>
              </a:ext>
            </a:extLst>
          </p:cNvPr>
          <p:cNvSpPr/>
          <p:nvPr/>
        </p:nvSpPr>
        <p:spPr>
          <a:xfrm>
            <a:off x="6233825" y="66919"/>
            <a:ext cx="4586866" cy="476249"/>
          </a:xfrm>
          <a:prstGeom prst="round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pt-BR">
                <a:cs typeface="Arial"/>
              </a:rPr>
              <a:t>Preenchimento pelo cirurgião-dentista da APS</a:t>
            </a:r>
          </a:p>
        </p:txBody>
      </p: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EB9885AF-7B29-DE70-5DEA-3CC86533FF08}"/>
              </a:ext>
            </a:extLst>
          </p:cNvPr>
          <p:cNvSpPr/>
          <p:nvPr/>
        </p:nvSpPr>
        <p:spPr>
          <a:xfrm>
            <a:off x="1262036" y="787586"/>
            <a:ext cx="3807711" cy="778174"/>
          </a:xfrm>
          <a:prstGeom prst="round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pt-BR" sz="1600">
                <a:cs typeface="Arial"/>
              </a:rPr>
              <a:t>Preenchimento pelo Médico e enfermeiro da </a:t>
            </a:r>
            <a:r>
              <a:rPr lang="pt-BR" sz="1600" err="1">
                <a:cs typeface="Arial"/>
              </a:rPr>
              <a:t>eSF</a:t>
            </a:r>
            <a:r>
              <a:rPr lang="pt-BR" sz="1600">
                <a:cs typeface="Arial"/>
              </a:rPr>
              <a:t>/</a:t>
            </a:r>
            <a:r>
              <a:rPr lang="pt-BR" sz="1600" err="1">
                <a:cs typeface="Arial"/>
              </a:rPr>
              <a:t>eAP</a:t>
            </a:r>
            <a:r>
              <a:rPr lang="pt-BR" sz="1600">
                <a:cs typeface="Arial"/>
              </a:rPr>
              <a:t> homologada</a:t>
            </a:r>
            <a:endParaRPr lang="pt-BR" sz="1600"/>
          </a:p>
        </p:txBody>
      </p:sp>
      <p:sp>
        <p:nvSpPr>
          <p:cNvPr id="14" name="Seta: Pentágono 13">
            <a:extLst>
              <a:ext uri="{FF2B5EF4-FFF2-40B4-BE49-F238E27FC236}">
                <a16:creationId xmlns:a16="http://schemas.microsoft.com/office/drawing/2014/main" id="{3B77ADA3-36A1-12D0-399D-296F72152DFD}"/>
              </a:ext>
            </a:extLst>
          </p:cNvPr>
          <p:cNvSpPr/>
          <p:nvPr/>
        </p:nvSpPr>
        <p:spPr>
          <a:xfrm rot="5400000">
            <a:off x="85890" y="239326"/>
            <a:ext cx="977660" cy="488830"/>
          </a:xfrm>
          <a:prstGeom prst="homePlate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pt-BR" sz="1600" b="1">
                <a:cs typeface="Arial"/>
              </a:rPr>
              <a:t>PEC</a:t>
            </a:r>
            <a:endParaRPr lang="pt-BR" sz="1600" b="1"/>
          </a:p>
        </p:txBody>
      </p:sp>
    </p:spTree>
    <p:extLst>
      <p:ext uri="{BB962C8B-B14F-4D97-AF65-F5344CB8AC3E}">
        <p14:creationId xmlns:p14="http://schemas.microsoft.com/office/powerpoint/2010/main" val="1932900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id="{AC5F0AD1-9F08-2957-E6FD-FF7F9DD130F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158</a:t>
            </a:fld>
            <a:endParaRPr lang="pt-BR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4D5941EC-B3E6-FD27-0991-84C788550F57}"/>
              </a:ext>
            </a:extLst>
          </p:cNvPr>
          <p:cNvSpPr txBox="1"/>
          <p:nvPr/>
        </p:nvSpPr>
        <p:spPr>
          <a:xfrm>
            <a:off x="4077188" y="-2040"/>
            <a:ext cx="8863779" cy="4770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sz="2500" b="1" i="1">
                <a:solidFill>
                  <a:schemeClr val="bg2"/>
                </a:solidFill>
                <a:latin typeface="Calibri"/>
                <a:cs typeface="Calibri"/>
              </a:rPr>
              <a:t>Materiais de apoio</a:t>
            </a:r>
          </a:p>
        </p:txBody>
      </p:sp>
      <p:pic>
        <p:nvPicPr>
          <p:cNvPr id="9" name="Imagem 9" descr="Interface gráfica do usuário, Texto, Email, Site&#10;&#10;Descrição gerada automaticamente">
            <a:extLst>
              <a:ext uri="{FF2B5EF4-FFF2-40B4-BE49-F238E27FC236}">
                <a16:creationId xmlns:a16="http://schemas.microsoft.com/office/drawing/2014/main" id="{FD093383-D4FD-B042-3647-34E7B66F18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751" y="1349865"/>
            <a:ext cx="3577086" cy="2145438"/>
          </a:xfrm>
          <a:prstGeom prst="rect">
            <a:avLst/>
          </a:prstGeom>
        </p:spPr>
      </p:pic>
      <p:pic>
        <p:nvPicPr>
          <p:cNvPr id="10" name="Imagem 10" descr="Código QR&#10;&#10;Descrição gerada automaticamente">
            <a:extLst>
              <a:ext uri="{FF2B5EF4-FFF2-40B4-BE49-F238E27FC236}">
                <a16:creationId xmlns:a16="http://schemas.microsoft.com/office/drawing/2014/main" id="{9F7D512D-79C5-70C6-35FA-409897BA2E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3454" y="2141957"/>
            <a:ext cx="1289471" cy="1294503"/>
          </a:xfrm>
          <a:prstGeom prst="rect">
            <a:avLst/>
          </a:prstGeom>
        </p:spPr>
      </p:pic>
      <p:pic>
        <p:nvPicPr>
          <p:cNvPr id="11" name="Imagem 11">
            <a:extLst>
              <a:ext uri="{FF2B5EF4-FFF2-40B4-BE49-F238E27FC236}">
                <a16:creationId xmlns:a16="http://schemas.microsoft.com/office/drawing/2014/main" id="{C07324F3-94E2-DC59-E15F-C9009334DF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751" y="4153532"/>
            <a:ext cx="2096220" cy="2705993"/>
          </a:xfrm>
          <a:prstGeom prst="rect">
            <a:avLst/>
          </a:prstGeom>
        </p:spPr>
      </p:pic>
      <p:pic>
        <p:nvPicPr>
          <p:cNvPr id="12" name="Imagem 12" descr="Código QR&#10;&#10;Descrição gerada automaticamente">
            <a:extLst>
              <a:ext uri="{FF2B5EF4-FFF2-40B4-BE49-F238E27FC236}">
                <a16:creationId xmlns:a16="http://schemas.microsoft.com/office/drawing/2014/main" id="{01353824-21F9-7DDA-B6E9-548CD03536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78966" y="5647233"/>
            <a:ext cx="1521125" cy="1228212"/>
          </a:xfrm>
          <a:prstGeom prst="rect">
            <a:avLst/>
          </a:prstGeom>
        </p:spPr>
      </p:pic>
      <p:pic>
        <p:nvPicPr>
          <p:cNvPr id="14" name="Imagem 14" descr="Código QR&#10;&#10;Descrição gerada automaticamente">
            <a:extLst>
              <a:ext uri="{FF2B5EF4-FFF2-40B4-BE49-F238E27FC236}">
                <a16:creationId xmlns:a16="http://schemas.microsoft.com/office/drawing/2014/main" id="{BF9D70E8-4504-C09F-E149-C0119C5EF5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89985" y="2622840"/>
            <a:ext cx="1463616" cy="1252884"/>
          </a:xfrm>
          <a:prstGeom prst="rect">
            <a:avLst/>
          </a:prstGeom>
        </p:spPr>
      </p:pic>
      <p:pic>
        <p:nvPicPr>
          <p:cNvPr id="17" name="Imagem 17" descr="Diagrama&#10;&#10;Descrição gerada automaticamente">
            <a:extLst>
              <a:ext uri="{FF2B5EF4-FFF2-40B4-BE49-F238E27FC236}">
                <a16:creationId xmlns:a16="http://schemas.microsoft.com/office/drawing/2014/main" id="{E56C3CF9-A4EA-3A09-5A4A-43DDE13A23D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64060" y="4566367"/>
            <a:ext cx="1765541" cy="2354776"/>
          </a:xfrm>
          <a:prstGeom prst="rect">
            <a:avLst/>
          </a:prstGeom>
        </p:spPr>
      </p:pic>
      <p:pic>
        <p:nvPicPr>
          <p:cNvPr id="18" name="Imagem 18" descr="Código QR&#10;&#10;Descrição gerada automaticamente">
            <a:extLst>
              <a:ext uri="{FF2B5EF4-FFF2-40B4-BE49-F238E27FC236}">
                <a16:creationId xmlns:a16="http://schemas.microsoft.com/office/drawing/2014/main" id="{BFD68B10-DB4F-ADEE-48AA-F10A88EBFC1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22861" y="5396991"/>
            <a:ext cx="1597865" cy="1455528"/>
          </a:xfrm>
          <a:prstGeom prst="rect">
            <a:avLst/>
          </a:prstGeom>
        </p:spPr>
      </p:pic>
      <p:sp>
        <p:nvSpPr>
          <p:cNvPr id="23" name="CaixaDeTexto 22">
            <a:extLst>
              <a:ext uri="{FF2B5EF4-FFF2-40B4-BE49-F238E27FC236}">
                <a16:creationId xmlns:a16="http://schemas.microsoft.com/office/drawing/2014/main" id="{A22D60FE-85FB-C512-52E8-51F005701788}"/>
              </a:ext>
            </a:extLst>
          </p:cNvPr>
          <p:cNvSpPr txBox="1"/>
          <p:nvPr/>
        </p:nvSpPr>
        <p:spPr>
          <a:xfrm>
            <a:off x="-6649" y="1042897"/>
            <a:ext cx="1549880" cy="307777"/>
          </a:xfrm>
          <a:prstGeom prst="rect">
            <a:avLst/>
          </a:prstGeom>
          <a:solidFill>
            <a:schemeClr val="accent4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b="1">
                <a:solidFill>
                  <a:srgbClr val="595959"/>
                </a:solidFill>
              </a:rPr>
              <a:t>Curso UNASUS</a:t>
            </a: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9B0F73F6-A5A7-519F-9C7A-51458DE3E722}"/>
              </a:ext>
            </a:extLst>
          </p:cNvPr>
          <p:cNvSpPr txBox="1"/>
          <p:nvPr/>
        </p:nvSpPr>
        <p:spPr>
          <a:xfrm>
            <a:off x="-6649" y="3846482"/>
            <a:ext cx="3145766" cy="307777"/>
          </a:xfrm>
          <a:prstGeom prst="rect">
            <a:avLst/>
          </a:prstGeom>
          <a:solidFill>
            <a:schemeClr val="accent4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b="1">
                <a:solidFill>
                  <a:srgbClr val="595959"/>
                </a:solidFill>
              </a:rPr>
              <a:t>A Saúde Bucal no SUS, 2018</a:t>
            </a: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EFCC1763-3CDC-8588-E697-3A6B2FB3ACF6}"/>
              </a:ext>
            </a:extLst>
          </p:cNvPr>
          <p:cNvSpPr txBox="1"/>
          <p:nvPr/>
        </p:nvSpPr>
        <p:spPr>
          <a:xfrm>
            <a:off x="6405652" y="1114783"/>
            <a:ext cx="4957313" cy="523220"/>
          </a:xfrm>
          <a:prstGeom prst="rect">
            <a:avLst/>
          </a:prstGeom>
          <a:solidFill>
            <a:schemeClr val="accent4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b="1">
                <a:solidFill>
                  <a:srgbClr val="595959"/>
                </a:solidFill>
              </a:rPr>
              <a:t>Diretrizes para a prática na APS: Tratamento Odontológico em Gestantes - Versão preliminar, 2021</a:t>
            </a:r>
            <a:endParaRPr lang="pt-BR"/>
          </a:p>
        </p:txBody>
      </p:sp>
      <p:pic>
        <p:nvPicPr>
          <p:cNvPr id="26" name="Imagem 26" descr="Uma imagem contendo pessoa, mulher, homem, olhando&#10;&#10;Descrição gerada automaticamente">
            <a:extLst>
              <a:ext uri="{FF2B5EF4-FFF2-40B4-BE49-F238E27FC236}">
                <a16:creationId xmlns:a16="http://schemas.microsoft.com/office/drawing/2014/main" id="{ED827C14-9F12-FB2C-9EE3-B56A8F1F5E0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06551" y="1627157"/>
            <a:ext cx="2024333" cy="2252214"/>
          </a:xfrm>
          <a:prstGeom prst="rect">
            <a:avLst/>
          </a:prstGeom>
        </p:spPr>
      </p:pic>
      <p:sp>
        <p:nvSpPr>
          <p:cNvPr id="27" name="CaixaDeTexto 26">
            <a:extLst>
              <a:ext uri="{FF2B5EF4-FFF2-40B4-BE49-F238E27FC236}">
                <a16:creationId xmlns:a16="http://schemas.microsoft.com/office/drawing/2014/main" id="{C3CC7BDF-DF3F-73B0-E044-6F6FEBD5C54D}"/>
              </a:ext>
            </a:extLst>
          </p:cNvPr>
          <p:cNvSpPr txBox="1"/>
          <p:nvPr/>
        </p:nvSpPr>
        <p:spPr>
          <a:xfrm>
            <a:off x="6463161" y="4148405"/>
            <a:ext cx="4957313" cy="523220"/>
          </a:xfrm>
          <a:prstGeom prst="rect">
            <a:avLst/>
          </a:prstGeom>
          <a:solidFill>
            <a:schemeClr val="accent4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b="1">
                <a:solidFill>
                  <a:srgbClr val="595959"/>
                </a:solidFill>
              </a:rPr>
              <a:t>2ª edição Guia de Orientações para Atenção Odontológica no contexto da pandemia, 2022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34565360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id="{AC5F0AD1-9F08-2957-E6FD-FF7F9DD130F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159</a:t>
            </a:fld>
            <a:endParaRPr lang="pt-BR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4D5941EC-B3E6-FD27-0991-84C788550F57}"/>
              </a:ext>
            </a:extLst>
          </p:cNvPr>
          <p:cNvSpPr txBox="1"/>
          <p:nvPr/>
        </p:nvSpPr>
        <p:spPr>
          <a:xfrm>
            <a:off x="3717754" y="98602"/>
            <a:ext cx="8863779" cy="4770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sz="2500" b="1" i="1">
                <a:solidFill>
                  <a:schemeClr val="bg2"/>
                </a:solidFill>
                <a:latin typeface="Calibri"/>
                <a:cs typeface="Calibri"/>
              </a:rPr>
              <a:t>Materiais de apoio</a:t>
            </a:r>
          </a:p>
        </p:txBody>
      </p: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A22D60FE-85FB-C512-52E8-51F005701788}"/>
              </a:ext>
            </a:extLst>
          </p:cNvPr>
          <p:cNvSpPr txBox="1"/>
          <p:nvPr/>
        </p:nvSpPr>
        <p:spPr>
          <a:xfrm>
            <a:off x="137125" y="1244180"/>
            <a:ext cx="4540370" cy="2277547"/>
          </a:xfrm>
          <a:prstGeom prst="rect">
            <a:avLst/>
          </a:prstGeom>
          <a:solidFill>
            <a:schemeClr val="accent4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sz="1800" b="1">
                <a:solidFill>
                  <a:schemeClr val="tx1">
                    <a:lumMod val="75000"/>
                    <a:lumOff val="25000"/>
                  </a:schemeClr>
                </a:solidFill>
              </a:rPr>
              <a:t>Vídeo: </a:t>
            </a:r>
            <a:endParaRPr lang="pt-BR" sz="18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pt-BR" sz="1800" b="1">
                <a:solidFill>
                  <a:schemeClr val="tx1">
                    <a:lumMod val="75000"/>
                    <a:lumOff val="25000"/>
                  </a:schemeClr>
                </a:solidFill>
              </a:rPr>
              <a:t>Atendimento Odontológico à Gestante na Atenção Primária à Saúde (Força Pré-Natal do SUS) - </a:t>
            </a:r>
            <a:r>
              <a:rPr lang="pt-BR" sz="1800">
                <a:solidFill>
                  <a:schemeClr val="tx1">
                    <a:lumMod val="75000"/>
                    <a:lumOff val="25000"/>
                  </a:schemeClr>
                </a:solidFill>
              </a:rPr>
              <a:t>YouTube</a:t>
            </a:r>
          </a:p>
          <a:p>
            <a:endParaRPr lang="pt-BR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pt-BR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pt-BR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pt-BR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pt-BR" b="1">
              <a:solidFill>
                <a:srgbClr val="595959"/>
              </a:solidFill>
            </a:endParaRP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EFCC1763-3CDC-8588-E697-3A6B2FB3ACF6}"/>
              </a:ext>
            </a:extLst>
          </p:cNvPr>
          <p:cNvSpPr txBox="1"/>
          <p:nvPr/>
        </p:nvSpPr>
        <p:spPr>
          <a:xfrm>
            <a:off x="6608896" y="2008"/>
            <a:ext cx="5659843" cy="8301308"/>
          </a:xfrm>
          <a:prstGeom prst="rect">
            <a:avLst/>
          </a:prstGeom>
          <a:solidFill>
            <a:schemeClr val="accent4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pt-BR" sz="1800" b="1">
              <a:solidFill>
                <a:srgbClr val="595959"/>
              </a:solidFill>
            </a:endParaRPr>
          </a:p>
          <a:p>
            <a:endParaRPr lang="pt-BR" sz="1800" b="1">
              <a:solidFill>
                <a:srgbClr val="595959"/>
              </a:solidFill>
            </a:endParaRPr>
          </a:p>
          <a:p>
            <a:endParaRPr lang="pt-BR" sz="1800" b="1">
              <a:solidFill>
                <a:srgbClr val="595959"/>
              </a:solidFill>
            </a:endParaRPr>
          </a:p>
          <a:p>
            <a:r>
              <a:rPr lang="pt-BR" sz="1800" b="1">
                <a:solidFill>
                  <a:srgbClr val="595959"/>
                </a:solidFill>
              </a:rPr>
              <a:t>Folder</a:t>
            </a:r>
            <a:endParaRPr lang="pt-BR" sz="1800"/>
          </a:p>
          <a:p>
            <a:r>
              <a:rPr lang="pt-BR" sz="1800" b="1">
                <a:solidFill>
                  <a:srgbClr val="595959"/>
                </a:solidFill>
              </a:rPr>
              <a:t>Saúde Bucal da gestante(em breve)</a:t>
            </a:r>
          </a:p>
          <a:p>
            <a:endParaRPr lang="pt-BR" sz="1800" b="1">
              <a:solidFill>
                <a:srgbClr val="595959"/>
              </a:solidFill>
            </a:endParaRPr>
          </a:p>
          <a:p>
            <a:endParaRPr lang="pt-BR" sz="1800" b="1">
              <a:solidFill>
                <a:srgbClr val="595959"/>
              </a:solidFill>
            </a:endParaRPr>
          </a:p>
          <a:p>
            <a:endParaRPr lang="pt-BR" sz="1800" b="1">
              <a:solidFill>
                <a:srgbClr val="595959"/>
              </a:solidFill>
            </a:endParaRPr>
          </a:p>
          <a:p>
            <a:endParaRPr lang="pt-BR" sz="1800" b="1">
              <a:solidFill>
                <a:srgbClr val="595959"/>
              </a:solidFill>
            </a:endParaRPr>
          </a:p>
          <a:p>
            <a:endParaRPr lang="pt-BR" sz="1800" b="1">
              <a:solidFill>
                <a:srgbClr val="595959"/>
              </a:solidFill>
            </a:endParaRPr>
          </a:p>
          <a:p>
            <a:endParaRPr lang="pt-BR" sz="1800" b="1">
              <a:solidFill>
                <a:srgbClr val="595959"/>
              </a:solidFill>
            </a:endParaRPr>
          </a:p>
          <a:p>
            <a:endParaRPr lang="pt-BR" b="1">
              <a:solidFill>
                <a:srgbClr val="595959"/>
              </a:solidFill>
            </a:endParaRPr>
          </a:p>
          <a:p>
            <a:endParaRPr lang="pt-BR" b="1">
              <a:solidFill>
                <a:srgbClr val="595959"/>
              </a:solidFill>
            </a:endParaRPr>
          </a:p>
          <a:p>
            <a:endParaRPr lang="pt-BR" b="1">
              <a:solidFill>
                <a:srgbClr val="595959"/>
              </a:solidFill>
            </a:endParaRPr>
          </a:p>
          <a:p>
            <a:endParaRPr lang="pt-BR" b="1">
              <a:solidFill>
                <a:srgbClr val="595959"/>
              </a:solidFill>
            </a:endParaRPr>
          </a:p>
          <a:p>
            <a:endParaRPr lang="pt-BR" b="1">
              <a:solidFill>
                <a:srgbClr val="595959"/>
              </a:solidFill>
            </a:endParaRPr>
          </a:p>
          <a:p>
            <a:endParaRPr lang="pt-BR" b="1">
              <a:solidFill>
                <a:srgbClr val="595959"/>
              </a:solidFill>
            </a:endParaRPr>
          </a:p>
          <a:p>
            <a:endParaRPr lang="pt-BR" b="1">
              <a:solidFill>
                <a:srgbClr val="595959"/>
              </a:solidFill>
            </a:endParaRPr>
          </a:p>
          <a:p>
            <a:endParaRPr lang="pt-BR" b="1">
              <a:solidFill>
                <a:srgbClr val="595959"/>
              </a:solidFill>
            </a:endParaRPr>
          </a:p>
          <a:p>
            <a:endParaRPr lang="pt-BR" b="1">
              <a:solidFill>
                <a:srgbClr val="595959"/>
              </a:solidFill>
            </a:endParaRPr>
          </a:p>
          <a:p>
            <a:endParaRPr lang="pt-BR" b="1">
              <a:solidFill>
                <a:srgbClr val="595959"/>
              </a:solidFill>
            </a:endParaRPr>
          </a:p>
          <a:p>
            <a:endParaRPr lang="pt-BR" b="1">
              <a:solidFill>
                <a:srgbClr val="595959"/>
              </a:solidFill>
            </a:endParaRPr>
          </a:p>
          <a:p>
            <a:endParaRPr lang="pt-BR" b="1">
              <a:solidFill>
                <a:srgbClr val="595959"/>
              </a:solidFill>
            </a:endParaRPr>
          </a:p>
          <a:p>
            <a:endParaRPr lang="pt-BR" b="1">
              <a:solidFill>
                <a:srgbClr val="595959"/>
              </a:solidFill>
            </a:endParaRPr>
          </a:p>
          <a:p>
            <a:endParaRPr lang="pt-BR" b="1">
              <a:solidFill>
                <a:srgbClr val="595959"/>
              </a:solidFill>
            </a:endParaRPr>
          </a:p>
          <a:p>
            <a:endParaRPr lang="pt-BR" b="1">
              <a:solidFill>
                <a:srgbClr val="595959"/>
              </a:solidFill>
            </a:endParaRPr>
          </a:p>
          <a:p>
            <a:endParaRPr lang="pt-BR" b="1">
              <a:solidFill>
                <a:srgbClr val="595959"/>
              </a:solidFill>
            </a:endParaRPr>
          </a:p>
          <a:p>
            <a:endParaRPr lang="pt-BR" b="1">
              <a:solidFill>
                <a:srgbClr val="595959"/>
              </a:solidFill>
            </a:endParaRPr>
          </a:p>
          <a:p>
            <a:endParaRPr lang="pt-BR" b="1">
              <a:solidFill>
                <a:srgbClr val="595959"/>
              </a:solidFill>
            </a:endParaRPr>
          </a:p>
          <a:p>
            <a:endParaRPr lang="pt-BR" b="1">
              <a:solidFill>
                <a:srgbClr val="595959"/>
              </a:solidFill>
            </a:endParaRPr>
          </a:p>
          <a:p>
            <a:endParaRPr lang="pt-BR" b="1">
              <a:solidFill>
                <a:srgbClr val="595959"/>
              </a:solidFill>
            </a:endParaRPr>
          </a:p>
          <a:p>
            <a:endParaRPr lang="pt-BR" b="1">
              <a:solidFill>
                <a:srgbClr val="595959"/>
              </a:solidFill>
            </a:endParaRPr>
          </a:p>
          <a:p>
            <a:endParaRPr lang="pt-BR" b="1">
              <a:solidFill>
                <a:srgbClr val="595959"/>
              </a:solidFill>
            </a:endParaRPr>
          </a:p>
          <a:p>
            <a:endParaRPr lang="pt-BR" b="1">
              <a:solidFill>
                <a:srgbClr val="595959"/>
              </a:solidFill>
            </a:endParaRPr>
          </a:p>
          <a:p>
            <a:endParaRPr lang="pt-BR" b="1">
              <a:solidFill>
                <a:srgbClr val="595959"/>
              </a:solidFill>
            </a:endParaRPr>
          </a:p>
        </p:txBody>
      </p:sp>
      <p:pic>
        <p:nvPicPr>
          <p:cNvPr id="2" name="Imagem 3" descr="Código QR&#10;&#10;Descrição gerada automaticamente">
            <a:extLst>
              <a:ext uri="{FF2B5EF4-FFF2-40B4-BE49-F238E27FC236}">
                <a16:creationId xmlns:a16="http://schemas.microsoft.com/office/drawing/2014/main" id="{19A01056-D7C5-6346-3C07-00A1CBB531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4020" y="2260838"/>
            <a:ext cx="1128264" cy="1157378"/>
          </a:xfrm>
          <a:prstGeom prst="rect">
            <a:avLst/>
          </a:prstGeom>
        </p:spPr>
      </p:pic>
      <p:sp>
        <p:nvSpPr>
          <p:cNvPr id="19" name="CaixaDeTexto 18">
            <a:extLst>
              <a:ext uri="{FF2B5EF4-FFF2-40B4-BE49-F238E27FC236}">
                <a16:creationId xmlns:a16="http://schemas.microsoft.com/office/drawing/2014/main" id="{BD4AF990-77ED-5691-4A58-9754DA6614E7}"/>
              </a:ext>
            </a:extLst>
          </p:cNvPr>
          <p:cNvSpPr txBox="1"/>
          <p:nvPr/>
        </p:nvSpPr>
        <p:spPr>
          <a:xfrm>
            <a:off x="-6650" y="3889614"/>
            <a:ext cx="5388634" cy="3847207"/>
          </a:xfrm>
          <a:prstGeom prst="rect">
            <a:avLst/>
          </a:prstGeom>
          <a:solidFill>
            <a:schemeClr val="accent4"/>
          </a:solid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sz="1600" b="1">
                <a:solidFill>
                  <a:schemeClr val="tx1">
                    <a:lumMod val="75000"/>
                    <a:lumOff val="25000"/>
                  </a:schemeClr>
                </a:solidFill>
              </a:rPr>
              <a:t>Vídeo: </a:t>
            </a:r>
            <a:endParaRPr lang="pt-BR" sz="160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pt-BR" sz="1600" b="1">
                <a:solidFill>
                  <a:schemeClr val="tx1">
                    <a:lumMod val="75000"/>
                    <a:lumOff val="25000"/>
                  </a:schemeClr>
                </a:solidFill>
              </a:rPr>
              <a:t>Pré-natal odontológico: manter a boca saudável ajuda a prevenir problemas na gestação - </a:t>
            </a:r>
            <a:r>
              <a:rPr lang="pt-BR" sz="1600">
                <a:solidFill>
                  <a:schemeClr val="tx1">
                    <a:lumMod val="75000"/>
                    <a:lumOff val="25000"/>
                  </a:schemeClr>
                </a:solidFill>
              </a:rPr>
              <a:t>YouTube</a:t>
            </a:r>
          </a:p>
          <a:p>
            <a:endParaRPr lang="pt-BR" b="1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pt-BR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pt-BR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pt-BR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pt-BR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pt-BR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pt-BR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pt-BR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pt-BR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pt-BR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pt-BR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pt-BR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pt-BR">
              <a:solidFill>
                <a:srgbClr val="404040"/>
              </a:solidFill>
            </a:endParaRPr>
          </a:p>
          <a:p>
            <a:endParaRPr lang="pt-BR" b="1">
              <a:solidFill>
                <a:srgbClr val="595959"/>
              </a:solidFill>
            </a:endParaRPr>
          </a:p>
        </p:txBody>
      </p:sp>
      <p:pic>
        <p:nvPicPr>
          <p:cNvPr id="6" name="Imagem 7" descr="Uma imagem contendo pessoa, no interior, homem, bolo&#10;&#10;Descrição gerada automaticamente">
            <a:extLst>
              <a:ext uri="{FF2B5EF4-FFF2-40B4-BE49-F238E27FC236}">
                <a16:creationId xmlns:a16="http://schemas.microsoft.com/office/drawing/2014/main" id="{BCCFF206-2D85-5556-1F98-D997C83CF9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36" y="4922931"/>
            <a:ext cx="2743200" cy="1929194"/>
          </a:xfrm>
          <a:prstGeom prst="rect">
            <a:avLst/>
          </a:prstGeom>
        </p:spPr>
      </p:pic>
      <p:pic>
        <p:nvPicPr>
          <p:cNvPr id="13" name="Imagem 14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3D7615F1-2592-203D-8590-10EB9EB878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46211" y="1619156"/>
            <a:ext cx="4051538" cy="5244327"/>
          </a:xfrm>
          <a:prstGeom prst="rect">
            <a:avLst/>
          </a:prstGeom>
        </p:spPr>
      </p:pic>
      <p:sp>
        <p:nvSpPr>
          <p:cNvPr id="15" name="Retângulo 14">
            <a:extLst>
              <a:ext uri="{FF2B5EF4-FFF2-40B4-BE49-F238E27FC236}">
                <a16:creationId xmlns:a16="http://schemas.microsoft.com/office/drawing/2014/main" id="{E0FF84AB-1451-78CC-DEF2-022F9FB4E554}"/>
              </a:ext>
            </a:extLst>
          </p:cNvPr>
          <p:cNvSpPr/>
          <p:nvPr/>
        </p:nvSpPr>
        <p:spPr>
          <a:xfrm>
            <a:off x="2792083" y="5502214"/>
            <a:ext cx="1423358" cy="13658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8" name="Imagem 12" descr="Código QR&#10;&#10;Descrição gerada automaticamente">
            <a:extLst>
              <a:ext uri="{FF2B5EF4-FFF2-40B4-BE49-F238E27FC236}">
                <a16:creationId xmlns:a16="http://schemas.microsoft.com/office/drawing/2014/main" id="{4388B8DD-6BC6-EE70-A32A-00DC8D5249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61185" y="5566553"/>
            <a:ext cx="1265028" cy="1288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0025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2" descr="Uma imagem com texto&#10;&#10;Descrição gerada automaticamente">
            <a:extLst>
              <a:ext uri="{FF2B5EF4-FFF2-40B4-BE49-F238E27FC236}">
                <a16:creationId xmlns:a16="http://schemas.microsoft.com/office/drawing/2014/main" id="{95E3AA8F-A096-07AF-A967-ABC54A0C80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3256" y="4246"/>
            <a:ext cx="12258720" cy="6895411"/>
          </a:xfrm>
          <a:prstGeom prst="rect">
            <a:avLst/>
          </a:prstGeom>
        </p:spPr>
      </p:pic>
      <p:sp>
        <p:nvSpPr>
          <p:cNvPr id="528" name="Google Shape;528;g119620d960c_9_0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lang="pt-BR"/>
              <a:t>16</a:t>
            </a:fld>
            <a:endParaRPr/>
          </a:p>
        </p:txBody>
      </p:sp>
      <p:sp>
        <p:nvSpPr>
          <p:cNvPr id="529" name="Google Shape;529;g119620d960c_9_0"/>
          <p:cNvSpPr txBox="1">
            <a:spLocks noGrp="1"/>
          </p:cNvSpPr>
          <p:nvPr>
            <p:ph type="body" idx="1"/>
          </p:nvPr>
        </p:nvSpPr>
        <p:spPr>
          <a:xfrm>
            <a:off x="1667625" y="513525"/>
            <a:ext cx="9639300" cy="4076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600">
              <a:solidFill>
                <a:srgbClr val="000000"/>
              </a:solidFill>
            </a:endParaRPr>
          </a:p>
        </p:txBody>
      </p:sp>
      <p:sp>
        <p:nvSpPr>
          <p:cNvPr id="530" name="Google Shape;530;g119620d960c_9_0"/>
          <p:cNvSpPr/>
          <p:nvPr/>
        </p:nvSpPr>
        <p:spPr>
          <a:xfrm>
            <a:off x="429200" y="339843"/>
            <a:ext cx="11506200" cy="642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pt-BR" sz="2900" b="1">
                <a:solidFill>
                  <a:schemeClr val="accent5">
                    <a:lumMod val="75000"/>
                  </a:schemeClr>
                </a:solidFill>
              </a:rPr>
              <a:t>Pagamento de cadastros </a:t>
            </a:r>
            <a:r>
              <a:rPr lang="pt-BR" sz="2900" b="1" u="sng">
                <a:solidFill>
                  <a:schemeClr val="accent5">
                    <a:lumMod val="75000"/>
                  </a:schemeClr>
                </a:solidFill>
              </a:rPr>
              <a:t>acima do Potencial de Cadastros  </a:t>
            </a:r>
            <a:endParaRPr sz="2500" b="1">
              <a:solidFill>
                <a:schemeClr val="accent5">
                  <a:lumMod val="75000"/>
                </a:schemeClr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2500">
              <a:solidFill>
                <a:schemeClr val="accent5">
                  <a:lumMod val="75000"/>
                </a:schemeClr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1800" u="sng">
              <a:solidFill>
                <a:schemeClr val="accent5">
                  <a:lumMod val="75000"/>
                </a:schemeClr>
              </a:solidFill>
            </a:endParaRPr>
          </a:p>
          <a:p>
            <a:pPr marL="114300" lvl="0" indent="0" algn="l" rtl="0"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100">
              <a:solidFill>
                <a:schemeClr val="accent5">
                  <a:lumMod val="75000"/>
                </a:schemeClr>
              </a:solidFill>
            </a:endParaRPr>
          </a:p>
          <a:p>
            <a:pPr marL="114300" lvl="0" indent="0" algn="l" rtl="0"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100">
              <a:solidFill>
                <a:schemeClr val="accent5">
                  <a:lumMod val="75000"/>
                </a:schemeClr>
              </a:solidFill>
            </a:endParaRPr>
          </a:p>
          <a:p>
            <a:pPr marL="114300" lvl="0" indent="0" algn="l" rtl="0"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100">
              <a:solidFill>
                <a:schemeClr val="accent5">
                  <a:lumMod val="75000"/>
                </a:schemeClr>
              </a:solidFill>
            </a:endParaRPr>
          </a:p>
          <a:p>
            <a:pPr marL="114300" lvl="0" indent="0" algn="l" rtl="0"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100">
              <a:solidFill>
                <a:schemeClr val="accent5">
                  <a:lumMod val="75000"/>
                </a:schemeClr>
              </a:solidFill>
            </a:endParaRPr>
          </a:p>
          <a:p>
            <a:pPr marL="114300" lvl="0" indent="0" algn="l" rtl="0"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100">
              <a:solidFill>
                <a:schemeClr val="accent5">
                  <a:lumMod val="75000"/>
                </a:schemeClr>
              </a:solidFill>
            </a:endParaRPr>
          </a:p>
          <a:p>
            <a:pPr marL="0" lvl="0" indent="0" algn="l" rtl="0"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500">
              <a:solidFill>
                <a:schemeClr val="accent5">
                  <a:lumMod val="75000"/>
                </a:schemeClr>
              </a:solidFill>
            </a:endParaRPr>
          </a:p>
          <a:p>
            <a:pPr marL="0" lvl="0" indent="0" algn="l" rtl="0"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500">
              <a:solidFill>
                <a:schemeClr val="accent5">
                  <a:lumMod val="75000"/>
                </a:schemeClr>
              </a:solidFill>
            </a:endParaRPr>
          </a:p>
          <a:p>
            <a:pPr marL="0" lvl="0" indent="0" algn="l" rtl="0"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500">
              <a:solidFill>
                <a:schemeClr val="accent5">
                  <a:lumMod val="75000"/>
                </a:schemeClr>
              </a:solidFill>
            </a:endParaRPr>
          </a:p>
          <a:p>
            <a:pPr marL="0" lvl="0" indent="0" algn="l" rtl="0"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lang="pt-BR" sz="1900">
              <a:solidFill>
                <a:schemeClr val="accent5">
                  <a:lumMod val="75000"/>
                </a:schemeClr>
              </a:solidFill>
            </a:endParaRPr>
          </a:p>
          <a:p>
            <a:pPr marL="0" lvl="0" indent="0" algn="l" rtl="0"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pt-BR" sz="1900">
                <a:solidFill>
                  <a:schemeClr val="accent5">
                    <a:lumMod val="75000"/>
                  </a:schemeClr>
                </a:solidFill>
              </a:rPr>
              <a:t>O pagamento dos cadastros acima  do potencial (2.250), </a:t>
            </a:r>
            <a:r>
              <a:rPr lang="pt-BR" sz="1900" b="1" u="sng">
                <a:solidFill>
                  <a:schemeClr val="accent5">
                    <a:lumMod val="75000"/>
                  </a:schemeClr>
                </a:solidFill>
              </a:rPr>
              <a:t>ATÉ</a:t>
            </a:r>
            <a:r>
              <a:rPr lang="pt-BR" sz="1900">
                <a:solidFill>
                  <a:schemeClr val="accent5">
                    <a:lumMod val="75000"/>
                  </a:schemeClr>
                </a:solidFill>
              </a:rPr>
              <a:t> o limite do potencial de cadastro, só é realizado</a:t>
            </a:r>
            <a:r>
              <a:rPr lang="pt-BR" sz="1900" b="1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pt-BR" sz="1900" b="1" u="sng">
                <a:solidFill>
                  <a:schemeClr val="accent5">
                    <a:lumMod val="75000"/>
                  </a:schemeClr>
                </a:solidFill>
              </a:rPr>
              <a:t>DESDE QUE </a:t>
            </a:r>
            <a:r>
              <a:rPr lang="pt-BR" sz="1900">
                <a:solidFill>
                  <a:schemeClr val="accent5">
                    <a:lumMod val="75000"/>
                  </a:schemeClr>
                </a:solidFill>
              </a:rPr>
              <a:t>município tenha o ISF igual ou superior a 7,0 (desempenho).</a:t>
            </a:r>
            <a:endParaRPr sz="1900">
              <a:solidFill>
                <a:schemeClr val="accent5">
                  <a:lumMod val="75000"/>
                </a:schemeClr>
              </a:solidFill>
            </a:endParaRPr>
          </a:p>
          <a:p>
            <a:pPr marL="0" lvl="0" indent="0" algn="l" rtl="0"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500">
              <a:solidFill>
                <a:schemeClr val="accent5">
                  <a:lumMod val="75000"/>
                </a:schemeClr>
              </a:solidFill>
            </a:endParaRPr>
          </a:p>
          <a:p>
            <a:pPr marL="0" lvl="0" indent="0" algn="l" rtl="0"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lang="pt-BR" sz="1000" b="1">
              <a:solidFill>
                <a:schemeClr val="accent5">
                  <a:lumMod val="75000"/>
                </a:schemeClr>
              </a:solidFill>
            </a:endParaRPr>
          </a:p>
          <a:p>
            <a:pPr marL="0" lvl="0" indent="0" algn="l" rtl="0"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pt-BR" sz="1000" b="1">
                <a:solidFill>
                  <a:schemeClr val="accent5">
                    <a:lumMod val="75000"/>
                  </a:schemeClr>
                </a:solidFill>
              </a:rPr>
              <a:t>Quantitativo potencial de pessoas cadastradas: </a:t>
            </a:r>
          </a:p>
          <a:p>
            <a:pPr marL="0" lvl="0" indent="0" algn="l" rtl="0"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pt-BR" sz="1000" b="1" err="1">
                <a:solidFill>
                  <a:schemeClr val="accent5">
                    <a:lumMod val="75000"/>
                  </a:schemeClr>
                </a:solidFill>
              </a:rPr>
              <a:t>eSF</a:t>
            </a:r>
            <a:r>
              <a:rPr lang="pt-BR" sz="1000" b="1">
                <a:solidFill>
                  <a:schemeClr val="accent5">
                    <a:lumMod val="75000"/>
                  </a:schemeClr>
                </a:solidFill>
              </a:rPr>
              <a:t>/2.750 </a:t>
            </a:r>
          </a:p>
          <a:p>
            <a:pPr marL="0" lvl="0" indent="0" algn="l" rtl="0"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pt-BR" sz="1000" b="1" err="1">
                <a:solidFill>
                  <a:schemeClr val="accent5">
                    <a:lumMod val="75000"/>
                  </a:schemeClr>
                </a:solidFill>
              </a:rPr>
              <a:t>eAP</a:t>
            </a:r>
            <a:r>
              <a:rPr lang="pt-BR" sz="1000" b="1">
                <a:solidFill>
                  <a:schemeClr val="accent5">
                    <a:lumMod val="75000"/>
                  </a:schemeClr>
                </a:solidFill>
              </a:rPr>
              <a:t> 30h/2.063 </a:t>
            </a:r>
          </a:p>
          <a:p>
            <a:pPr marL="0" lvl="0" indent="0" algn="l" rtl="0"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pt-BR" sz="1000" b="1" err="1">
                <a:solidFill>
                  <a:schemeClr val="accent5">
                    <a:lumMod val="75000"/>
                  </a:schemeClr>
                </a:solidFill>
              </a:rPr>
              <a:t>eAP</a:t>
            </a:r>
            <a:r>
              <a:rPr lang="pt-BR" sz="1000" b="1">
                <a:solidFill>
                  <a:schemeClr val="accent5">
                    <a:lumMod val="75000"/>
                  </a:schemeClr>
                </a:solidFill>
              </a:rPr>
              <a:t> 20h/1.375 </a:t>
            </a:r>
          </a:p>
          <a:p>
            <a:pPr marL="0" lvl="0" indent="0" algn="l" rtl="0">
              <a:spcBef>
                <a:spcPts val="7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pt-BR" sz="1000" b="1">
                <a:solidFill>
                  <a:schemeClr val="accent5">
                    <a:lumMod val="75000"/>
                  </a:schemeClr>
                </a:solidFill>
              </a:rPr>
              <a:t>(Anexo XCIX da Portaria de consolidação nº 06/2017)</a:t>
            </a:r>
            <a:endParaRPr sz="1100">
              <a:solidFill>
                <a:schemeClr val="accent5">
                  <a:lumMod val="75000"/>
                </a:schemeClr>
              </a:solidFill>
            </a:endParaRPr>
          </a:p>
        </p:txBody>
      </p:sp>
      <p:graphicFrame>
        <p:nvGraphicFramePr>
          <p:cNvPr id="531" name="Google Shape;531;g119620d960c_9_0"/>
          <p:cNvGraphicFramePr/>
          <p:nvPr>
            <p:extLst>
              <p:ext uri="{D42A27DB-BD31-4B8C-83A1-F6EECF244321}">
                <p14:modId xmlns:p14="http://schemas.microsoft.com/office/powerpoint/2010/main" val="813743973"/>
              </p:ext>
            </p:extLst>
          </p:nvPr>
        </p:nvGraphicFramePr>
        <p:xfrm>
          <a:off x="625875" y="1396750"/>
          <a:ext cx="10518000" cy="1462980"/>
        </p:xfrm>
        <a:graphic>
          <a:graphicData uri="http://schemas.openxmlformats.org/drawingml/2006/table">
            <a:tbl>
              <a:tblPr>
                <a:noFill/>
                <a:tableStyleId>{B0200100-BE76-4FED-9CC0-4CF3BA897B1E}</a:tableStyleId>
              </a:tblPr>
              <a:tblGrid>
                <a:gridCol w="2103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03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03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03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103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3195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rgbClr val="F2F2F2"/>
                          </a:solidFill>
                        </a:rPr>
                        <a:t>Tipologia</a:t>
                      </a:r>
                      <a:endParaRPr sz="1800" b="1">
                        <a:solidFill>
                          <a:srgbClr val="F2F2F2"/>
                        </a:solidFill>
                      </a:endParaRPr>
                    </a:p>
                  </a:txBody>
                  <a:tcPr marL="91425" marR="91425" marT="91425" marB="91425">
                    <a:lnL w="2857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rgbClr val="F2F2F2"/>
                          </a:solidFill>
                        </a:rPr>
                        <a:t>População IBGE</a:t>
                      </a:r>
                      <a:endParaRPr sz="1800" b="1">
                        <a:solidFill>
                          <a:srgbClr val="F2F2F2"/>
                        </a:solidFill>
                      </a:endParaRPr>
                    </a:p>
                  </a:txBody>
                  <a:tcPr marL="91425" marR="91425" marT="91425" marB="91425">
                    <a:lnL w="2857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rgbClr val="F2F2F2"/>
                          </a:solidFill>
                        </a:rPr>
                        <a:t>Quantidade </a:t>
                      </a:r>
                      <a:r>
                        <a:rPr lang="pt-BR" sz="1800" b="1" err="1">
                          <a:solidFill>
                            <a:srgbClr val="F2F2F2"/>
                          </a:solidFill>
                        </a:rPr>
                        <a:t>eSF</a:t>
                      </a:r>
                      <a:endParaRPr sz="1800" b="1">
                        <a:solidFill>
                          <a:srgbClr val="F2F2F2"/>
                        </a:solidFill>
                      </a:endParaRPr>
                    </a:p>
                  </a:txBody>
                  <a:tcPr marL="91425" marR="91425" marT="91425" marB="91425">
                    <a:lnL w="2857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rgbClr val="F2F2F2"/>
                          </a:solidFill>
                        </a:rPr>
                        <a:t>Potencial de Cadastro</a:t>
                      </a:r>
                      <a:endParaRPr sz="1800" b="1">
                        <a:solidFill>
                          <a:srgbClr val="F2F2F2"/>
                        </a:solidFill>
                      </a:endParaRPr>
                    </a:p>
                  </a:txBody>
                  <a:tcPr marL="91425" marR="91425" marT="91425" marB="91425">
                    <a:lnL w="2857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rgbClr val="F2F2F2"/>
                          </a:solidFill>
                        </a:rPr>
                        <a:t>População Cadastrada</a:t>
                      </a:r>
                      <a:endParaRPr sz="1800" b="1">
                        <a:solidFill>
                          <a:srgbClr val="F2F2F2"/>
                        </a:solidFill>
                      </a:endParaRPr>
                    </a:p>
                  </a:txBody>
                  <a:tcPr marL="91425" marR="91425" marT="91425" marB="91425">
                    <a:lnL w="2857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109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rgbClr val="FFFF00"/>
                          </a:solidFill>
                        </a:rPr>
                        <a:t>Intermediário Adjacente</a:t>
                      </a:r>
                      <a:endParaRPr sz="1800" b="1">
                        <a:solidFill>
                          <a:srgbClr val="FFFF00"/>
                        </a:solidFill>
                      </a:endParaRPr>
                    </a:p>
                  </a:txBody>
                  <a:tcPr marL="91425" marR="91425" marT="91425" marB="91425">
                    <a:lnT w="2857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2000" b="1">
                          <a:solidFill>
                            <a:srgbClr val="FFFF00"/>
                          </a:solidFill>
                        </a:rPr>
                        <a:t>18 mil</a:t>
                      </a:r>
                      <a:endParaRPr sz="2000" b="1">
                        <a:solidFill>
                          <a:srgbClr val="FFFF00"/>
                        </a:solidFill>
                      </a:endParaRPr>
                    </a:p>
                  </a:txBody>
                  <a:tcPr marL="91425" marR="91425" marT="91425" marB="91425" anchor="ctr">
                    <a:lnT w="2857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2000" b="1">
                          <a:solidFill>
                            <a:srgbClr val="FFFF00"/>
                          </a:solidFill>
                        </a:rPr>
                        <a:t>5</a:t>
                      </a:r>
                      <a:endParaRPr sz="2000" b="1">
                        <a:solidFill>
                          <a:srgbClr val="FFFF00"/>
                        </a:solidFill>
                      </a:endParaRPr>
                    </a:p>
                  </a:txBody>
                  <a:tcPr marL="91425" marR="91425" marT="91425" marB="91425" anchor="ctr">
                    <a:lnT w="2857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2000" b="1">
                          <a:solidFill>
                            <a:srgbClr val="FFFF00"/>
                          </a:solidFill>
                        </a:rPr>
                        <a:t>13.750</a:t>
                      </a:r>
                      <a:endParaRPr sz="2000" b="1">
                        <a:solidFill>
                          <a:srgbClr val="FFFF00"/>
                        </a:solidFill>
                      </a:endParaRPr>
                    </a:p>
                  </a:txBody>
                  <a:tcPr marL="91425" marR="91425" marT="91425" marB="91425" anchor="ctr">
                    <a:lnT w="2857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2000" b="1">
                          <a:solidFill>
                            <a:srgbClr val="FFFF00"/>
                          </a:solidFill>
                        </a:rPr>
                        <a:t>16 mil</a:t>
                      </a:r>
                      <a:endParaRPr sz="2000" b="1">
                        <a:solidFill>
                          <a:srgbClr val="FFFF00"/>
                        </a:solidFill>
                      </a:endParaRPr>
                    </a:p>
                  </a:txBody>
                  <a:tcPr marL="91425" marR="91425" marT="91425" marB="91425" anchor="ctr">
                    <a:lnT w="2857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solidFill>
                      <a:schemeClr val="accent5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7" name="CaixaDeTexto 6">
            <a:extLst>
              <a:ext uri="{FF2B5EF4-FFF2-40B4-BE49-F238E27FC236}">
                <a16:creationId xmlns:a16="http://schemas.microsoft.com/office/drawing/2014/main" id="{A41FA7E7-412B-403D-81BF-F0D393E98EDE}"/>
              </a:ext>
            </a:extLst>
          </p:cNvPr>
          <p:cNvSpPr txBox="1"/>
          <p:nvPr/>
        </p:nvSpPr>
        <p:spPr>
          <a:xfrm>
            <a:off x="429200" y="3288260"/>
            <a:ext cx="11126172" cy="951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0" i="0" u="none" strike="noStrike" cap="none">
                <a:solidFill>
                  <a:schemeClr val="accent5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O pagamento dos cadastros acima do potencial de cadastros irá considerar o potencial de cadastros por equipe, ou seja, se as 05 </a:t>
            </a:r>
            <a:r>
              <a:rPr lang="pt-BR" sz="1800" b="0" i="0" u="none" strike="noStrike" cap="none" err="1">
                <a:solidFill>
                  <a:schemeClr val="accent5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eSF</a:t>
            </a:r>
            <a:r>
              <a:rPr lang="pt-BR" sz="1800" b="0" i="0" u="none" strike="noStrike" cap="none">
                <a:solidFill>
                  <a:schemeClr val="accent5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cadastrarem 2.750 pessoas cada uma, serão pagos 13.750 cadastros.</a:t>
            </a:r>
            <a:r>
              <a:rPr lang="pt-BR" b="0" i="0" u="none" strike="noStrike" cap="none">
                <a:solidFill>
                  <a:schemeClr val="accent5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lang="pt-BR" b="1">
              <a:solidFill>
                <a:schemeClr val="accent5">
                  <a:lumMod val="7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2" descr="Uma imagem com texto&#10;&#10;Descrição gerada automaticamente">
            <a:extLst>
              <a:ext uri="{FF2B5EF4-FFF2-40B4-BE49-F238E27FC236}">
                <a16:creationId xmlns:a16="http://schemas.microsoft.com/office/drawing/2014/main" id="{6E3AFB71-A4F7-F7C4-0EA0-03D7770E57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3256" y="4246"/>
            <a:ext cx="12258720" cy="6895411"/>
          </a:xfrm>
          <a:prstGeom prst="rect">
            <a:avLst/>
          </a:prstGeom>
        </p:spPr>
      </p:pic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id="{2DBEC180-ADF9-4793-8887-A293536436A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dirty="0" smtClean="0"/>
              <a:t>160</a:t>
            </a:fld>
            <a:endParaRPr lang="pt-BR"/>
          </a:p>
        </p:txBody>
      </p:sp>
      <p:sp>
        <p:nvSpPr>
          <p:cNvPr id="4" name="Espaço Reservado para Número de Slide 2">
            <a:extLst>
              <a:ext uri="{FF2B5EF4-FFF2-40B4-BE49-F238E27FC236}">
                <a16:creationId xmlns:a16="http://schemas.microsoft.com/office/drawing/2014/main" id="{FAD21223-FEFD-4889-890A-7A7721C125AD}"/>
              </a:ext>
            </a:extLst>
          </p:cNvPr>
          <p:cNvSpPr txBox="1">
            <a:spLocks/>
          </p:cNvSpPr>
          <p:nvPr/>
        </p:nvSpPr>
        <p:spPr>
          <a:xfrm>
            <a:off x="10819211" y="6296947"/>
            <a:ext cx="69824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lt2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pt-BR" dirty="0" smtClean="0"/>
              <a:pPr/>
              <a:t>160</a:t>
            </a:fld>
            <a:endParaRPr lang="pt-BR"/>
          </a:p>
        </p:txBody>
      </p:sp>
      <p:sp>
        <p:nvSpPr>
          <p:cNvPr id="5" name="CaixaDeTexto 1">
            <a:extLst>
              <a:ext uri="{FF2B5EF4-FFF2-40B4-BE49-F238E27FC236}">
                <a16:creationId xmlns:a16="http://schemas.microsoft.com/office/drawing/2014/main" id="{0FBC878A-2176-4F51-BD1C-0C7E3B609D4E}"/>
              </a:ext>
            </a:extLst>
          </p:cNvPr>
          <p:cNvSpPr txBox="1"/>
          <p:nvPr/>
        </p:nvSpPr>
        <p:spPr>
          <a:xfrm>
            <a:off x="507725" y="1251442"/>
            <a:ext cx="11176549" cy="70788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>
              <a:buClr>
                <a:schemeClr val="tx2"/>
              </a:buClr>
            </a:pPr>
            <a:endParaRPr lang="pt-BR" sz="2000">
              <a:solidFill>
                <a:schemeClr val="bg1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algn="just">
              <a:buClr>
                <a:schemeClr val="tx2"/>
              </a:buClr>
            </a:pPr>
            <a:endParaRPr lang="pt-BR" sz="2000">
              <a:solidFill>
                <a:schemeClr val="bg1"/>
              </a:solidFill>
              <a:latin typeface="Calibri Light"/>
              <a:cs typeface="Calibri Light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FDE1A3F3-21A2-48B6-9CF4-0EFAC716C0DD}"/>
              </a:ext>
            </a:extLst>
          </p:cNvPr>
          <p:cNvSpPr txBox="1"/>
          <p:nvPr/>
        </p:nvSpPr>
        <p:spPr>
          <a:xfrm>
            <a:off x="1097117" y="1342277"/>
            <a:ext cx="10103566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8255" algn="just">
              <a:spcBef>
                <a:spcPts val="800"/>
              </a:spcBef>
              <a:buClr>
                <a:schemeClr val="lt2"/>
              </a:buClr>
              <a:buSzPts val="1500"/>
            </a:pPr>
            <a:r>
              <a:rPr lang="pt-BR" sz="1800">
                <a:latin typeface="+mj-lt"/>
                <a:sym typeface="Calibri"/>
              </a:rPr>
              <a:t>Só será considerado </a:t>
            </a:r>
            <a:r>
              <a:rPr lang="pt-BR" sz="2000" b="1">
                <a:latin typeface="+mj-lt"/>
                <a:sym typeface="Calibri"/>
              </a:rPr>
              <a:t>1 atendimento odontológico individual a cada trimestre de gestação</a:t>
            </a:r>
            <a:r>
              <a:rPr lang="pt-BR" sz="1800">
                <a:latin typeface="+mj-lt"/>
                <a:sym typeface="Calibri"/>
              </a:rPr>
              <a:t>? ou 1 atendimento odontológico em toda gestação?</a:t>
            </a:r>
            <a:endParaRPr lang="pt-BR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F317460D-B2AB-4FE8-96E2-E42A9B5EAD50}"/>
              </a:ext>
            </a:extLst>
          </p:cNvPr>
          <p:cNvSpPr txBox="1"/>
          <p:nvPr/>
        </p:nvSpPr>
        <p:spPr>
          <a:xfrm>
            <a:off x="1098208" y="2320304"/>
            <a:ext cx="10239927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8255" algn="just">
              <a:spcBef>
                <a:spcPts val="800"/>
              </a:spcBef>
              <a:buClr>
                <a:schemeClr val="lt2"/>
              </a:buClr>
              <a:buSzPts val="1500"/>
            </a:pPr>
            <a:r>
              <a:rPr lang="pt-BR" sz="1800">
                <a:latin typeface="+mj-lt"/>
                <a:sym typeface="Calibri"/>
              </a:rPr>
              <a:t>Atendimentos odontológicos realizados no </a:t>
            </a:r>
            <a:r>
              <a:rPr lang="pt-BR" sz="1800" b="1">
                <a:latin typeface="+mj-lt"/>
                <a:sym typeface="Calibri"/>
              </a:rPr>
              <a:t>CEO</a:t>
            </a:r>
            <a:r>
              <a:rPr lang="pt-BR" sz="1800">
                <a:latin typeface="+mj-lt"/>
                <a:sym typeface="Calibri"/>
              </a:rPr>
              <a:t> são contabilizados?</a:t>
            </a:r>
            <a:endParaRPr lang="pt-BR" sz="1800">
              <a:latin typeface="+mj-lt"/>
            </a:endParaRP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9D2B21B9-ECDE-4F1D-8C87-F2FFA693E95E}"/>
              </a:ext>
            </a:extLst>
          </p:cNvPr>
          <p:cNvSpPr txBox="1"/>
          <p:nvPr/>
        </p:nvSpPr>
        <p:spPr>
          <a:xfrm>
            <a:off x="965626" y="3067656"/>
            <a:ext cx="10103567" cy="64633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8255" algn="just">
              <a:spcBef>
                <a:spcPts val="800"/>
              </a:spcBef>
              <a:buClr>
                <a:schemeClr val="lt2"/>
              </a:buClr>
              <a:buSzPts val="1500"/>
            </a:pPr>
            <a:r>
              <a:rPr lang="pt-BR" sz="1800">
                <a:latin typeface="+mj-lt"/>
                <a:sym typeface="Calibri"/>
              </a:rPr>
              <a:t>O </a:t>
            </a:r>
            <a:r>
              <a:rPr lang="pt-BR" sz="1800" b="1">
                <a:latin typeface="+mj-lt"/>
                <a:sym typeface="Calibri"/>
              </a:rPr>
              <a:t>cirurgião dentista precisa ser vinculado à equipe na qual a gestante é cadastrada</a:t>
            </a:r>
            <a:r>
              <a:rPr lang="pt-BR" sz="1800">
                <a:latin typeface="+mj-lt"/>
                <a:sym typeface="Calibri"/>
              </a:rPr>
              <a:t>? Precisa ser do mesmo município? </a:t>
            </a:r>
            <a:endParaRPr lang="pt-BR" sz="1800">
              <a:latin typeface="+mj-lt"/>
            </a:endParaRPr>
          </a:p>
        </p:txBody>
      </p:sp>
      <p:pic>
        <p:nvPicPr>
          <p:cNvPr id="13" name="Gráfico 12" descr="Selo ponto de interrogação com preenchimento sólido">
            <a:extLst>
              <a:ext uri="{FF2B5EF4-FFF2-40B4-BE49-F238E27FC236}">
                <a16:creationId xmlns:a16="http://schemas.microsoft.com/office/drawing/2014/main" id="{2F706B10-8330-4282-B568-7CA0BBCE6A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61922" y="1341259"/>
            <a:ext cx="529021" cy="529021"/>
          </a:xfrm>
          <a:prstGeom prst="rect">
            <a:avLst/>
          </a:prstGeom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AD2D8112-DEEB-4A3A-96CF-8794302B4A5C}"/>
              </a:ext>
            </a:extLst>
          </p:cNvPr>
          <p:cNvSpPr txBox="1"/>
          <p:nvPr/>
        </p:nvSpPr>
        <p:spPr>
          <a:xfrm>
            <a:off x="610975" y="177126"/>
            <a:ext cx="114490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800">
                <a:solidFill>
                  <a:srgbClr val="9CCFFA"/>
                </a:solidFill>
                <a:latin typeface="Montserrat ExtraBold" panose="00000900000000000000" pitchFamily="2" charset="0"/>
              </a:rPr>
              <a:t>DÚVIDAS FREQUENTES</a:t>
            </a:r>
          </a:p>
        </p:txBody>
      </p:sp>
      <p:pic>
        <p:nvPicPr>
          <p:cNvPr id="16" name="Gráfico 15" descr="Selo ponto de interrogação com preenchimento sólido">
            <a:extLst>
              <a:ext uri="{FF2B5EF4-FFF2-40B4-BE49-F238E27FC236}">
                <a16:creationId xmlns:a16="http://schemas.microsoft.com/office/drawing/2014/main" id="{47373121-CBE9-4AA1-BA1E-9E48326202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66218" y="2238518"/>
            <a:ext cx="529021" cy="529021"/>
          </a:xfrm>
          <a:prstGeom prst="rect">
            <a:avLst/>
          </a:prstGeom>
        </p:spPr>
      </p:pic>
      <p:pic>
        <p:nvPicPr>
          <p:cNvPr id="17" name="Gráfico 16" descr="Selo ponto de interrogação com preenchimento sólido">
            <a:extLst>
              <a:ext uri="{FF2B5EF4-FFF2-40B4-BE49-F238E27FC236}">
                <a16:creationId xmlns:a16="http://schemas.microsoft.com/office/drawing/2014/main" id="{83E7FBA4-8CB8-4604-A705-EB3CA71814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11509" y="3050338"/>
            <a:ext cx="529021" cy="529021"/>
          </a:xfrm>
          <a:prstGeom prst="rect">
            <a:avLst/>
          </a:prstGeom>
        </p:spPr>
      </p:pic>
      <p:pic>
        <p:nvPicPr>
          <p:cNvPr id="19" name="Gráfico 18" descr="Selo ponto de interrogação com preenchimento sólido">
            <a:extLst>
              <a:ext uri="{FF2B5EF4-FFF2-40B4-BE49-F238E27FC236}">
                <a16:creationId xmlns:a16="http://schemas.microsoft.com/office/drawing/2014/main" id="{4934CDE7-76E3-4349-9116-090D752B40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11876" y="3892503"/>
            <a:ext cx="529021" cy="529021"/>
          </a:xfrm>
          <a:prstGeom prst="rect">
            <a:avLst/>
          </a:prstGeom>
        </p:spPr>
      </p:pic>
      <p:sp>
        <p:nvSpPr>
          <p:cNvPr id="21" name="CaixaDeTexto 20">
            <a:extLst>
              <a:ext uri="{FF2B5EF4-FFF2-40B4-BE49-F238E27FC236}">
                <a16:creationId xmlns:a16="http://schemas.microsoft.com/office/drawing/2014/main" id="{CD706A90-F243-4547-9B0E-C4DA84F1D0A8}"/>
              </a:ext>
            </a:extLst>
          </p:cNvPr>
          <p:cNvSpPr txBox="1"/>
          <p:nvPr/>
        </p:nvSpPr>
        <p:spPr>
          <a:xfrm>
            <a:off x="1037184" y="4058020"/>
            <a:ext cx="9947237" cy="24827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8255" algn="just">
              <a:spcBef>
                <a:spcPts val="800"/>
              </a:spcBef>
              <a:buClr>
                <a:schemeClr val="lt2"/>
              </a:buClr>
              <a:buSzPts val="1500"/>
            </a:pPr>
            <a:r>
              <a:rPr lang="pt-BR" sz="1800">
                <a:latin typeface="+mj-lt"/>
                <a:sym typeface="Calibri"/>
              </a:rPr>
              <a:t>A consulta do Pré-Natal com médico e enfermeiro deve vir </a:t>
            </a:r>
            <a:r>
              <a:rPr lang="pt-BR" sz="1800" b="1">
                <a:latin typeface="+mj-lt"/>
                <a:sym typeface="Calibri"/>
              </a:rPr>
              <a:t>obrigatoriamente antes do atendimento odontológico individual</a:t>
            </a:r>
            <a:r>
              <a:rPr lang="pt-BR" sz="1800">
                <a:latin typeface="+mj-lt"/>
                <a:sym typeface="Calibri"/>
              </a:rPr>
              <a:t>?</a:t>
            </a:r>
            <a:endParaRPr lang="pt-BR">
              <a:latin typeface="+mj-lt"/>
              <a:sym typeface="Calibri"/>
            </a:endParaRPr>
          </a:p>
          <a:p>
            <a:pPr marL="8255" algn="just">
              <a:spcBef>
                <a:spcPts val="800"/>
              </a:spcBef>
              <a:buSzPts val="1500"/>
            </a:pPr>
            <a:endParaRPr lang="pt-BR" sz="1800"/>
          </a:p>
          <a:p>
            <a:pPr marL="8255" algn="just">
              <a:spcBef>
                <a:spcPts val="800"/>
              </a:spcBef>
              <a:buSzPts val="1500"/>
            </a:pPr>
            <a:endParaRPr lang="pt-BR" sz="1800"/>
          </a:p>
          <a:p>
            <a:pPr marL="8255" algn="just">
              <a:spcBef>
                <a:spcPts val="800"/>
              </a:spcBef>
              <a:buSzPts val="1500"/>
            </a:pPr>
            <a:endParaRPr lang="pt-BR" sz="1800"/>
          </a:p>
          <a:p>
            <a:pPr marL="8255" algn="just">
              <a:spcBef>
                <a:spcPts val="800"/>
              </a:spcBef>
              <a:buSzPts val="1500"/>
            </a:pPr>
            <a:endParaRPr lang="pt-BR" sz="1800"/>
          </a:p>
          <a:p>
            <a:pPr marL="8255" algn="just">
              <a:spcBef>
                <a:spcPts val="800"/>
              </a:spcBef>
              <a:buSzPts val="1500"/>
            </a:pPr>
            <a:endParaRPr lang="pt-BR"/>
          </a:p>
        </p:txBody>
      </p:sp>
      <p:pic>
        <p:nvPicPr>
          <p:cNvPr id="18" name="Gráfico 17" descr="Selo ponto de interrogação com preenchimento sólido">
            <a:extLst>
              <a:ext uri="{FF2B5EF4-FFF2-40B4-BE49-F238E27FC236}">
                <a16:creationId xmlns:a16="http://schemas.microsoft.com/office/drawing/2014/main" id="{DF8B9102-BBD3-C57F-A3C8-A01BC49FDD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09098" y="4835363"/>
            <a:ext cx="529021" cy="529021"/>
          </a:xfrm>
          <a:prstGeom prst="rect">
            <a:avLst/>
          </a:prstGeom>
        </p:spPr>
      </p:pic>
      <p:sp>
        <p:nvSpPr>
          <p:cNvPr id="20" name="CaixaDeTexto 19">
            <a:extLst>
              <a:ext uri="{FF2B5EF4-FFF2-40B4-BE49-F238E27FC236}">
                <a16:creationId xmlns:a16="http://schemas.microsoft.com/office/drawing/2014/main" id="{659EFFE9-FF7B-7134-17CB-0CFE18295FEA}"/>
              </a:ext>
            </a:extLst>
          </p:cNvPr>
          <p:cNvSpPr txBox="1"/>
          <p:nvPr/>
        </p:nvSpPr>
        <p:spPr>
          <a:xfrm>
            <a:off x="965134" y="4929158"/>
            <a:ext cx="9947237" cy="3693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8255" algn="just">
              <a:spcBef>
                <a:spcPts val="800"/>
              </a:spcBef>
              <a:buClr>
                <a:schemeClr val="lt2"/>
              </a:buClr>
              <a:buSzPts val="1500"/>
            </a:pPr>
            <a:r>
              <a:rPr lang="pt-BR" sz="1800">
                <a:latin typeface="+mj-lt"/>
                <a:sym typeface="Calibri"/>
              </a:rPr>
              <a:t>A </a:t>
            </a:r>
            <a:r>
              <a:rPr lang="pt-BR" sz="1800" b="1" err="1">
                <a:latin typeface="+mj-lt"/>
                <a:sym typeface="Calibri"/>
              </a:rPr>
              <a:t>teleconsulta</a:t>
            </a:r>
            <a:r>
              <a:rPr lang="pt-BR" sz="1800" b="1">
                <a:latin typeface="+mj-lt"/>
                <a:sym typeface="Calibri"/>
              </a:rPr>
              <a:t> (</a:t>
            </a:r>
            <a:r>
              <a:rPr lang="pt-BR" sz="1800" b="1" err="1">
                <a:latin typeface="+mj-lt"/>
                <a:sym typeface="Calibri"/>
              </a:rPr>
              <a:t>teleodontologia</a:t>
            </a:r>
            <a:r>
              <a:rPr lang="pt-BR" sz="1800" b="1">
                <a:latin typeface="+mj-lt"/>
                <a:sym typeface="Calibri"/>
              </a:rPr>
              <a:t>) na APS </a:t>
            </a:r>
            <a:r>
              <a:rPr lang="pt-BR" sz="1800">
                <a:latin typeface="+mj-lt"/>
                <a:sym typeface="Calibri"/>
              </a:rPr>
              <a:t>contabiliza para o indicador do PNO? 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04535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</p:bld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4" name="Google Shape;1654;p87"/>
          <p:cNvSpPr txBox="1"/>
          <p:nvPr/>
        </p:nvSpPr>
        <p:spPr>
          <a:xfrm>
            <a:off x="1038949" y="151524"/>
            <a:ext cx="9543011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 b="1" i="0" u="none" strike="noStrike" cap="none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Avaliação de desempenho: Indicador Sintético Final (ISF)</a:t>
            </a:r>
            <a:endParaRPr>
              <a:solidFill>
                <a:schemeClr val="accent5">
                  <a:lumMod val="75000"/>
                </a:schemeClr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200" b="1" i="0" u="none" strike="noStrike" cap="none">
              <a:solidFill>
                <a:schemeClr val="accent5">
                  <a:lumMod val="7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55" name="Google Shape;1655;p87"/>
          <p:cNvSpPr txBox="1"/>
          <p:nvPr/>
        </p:nvSpPr>
        <p:spPr>
          <a:xfrm>
            <a:off x="284422" y="1318229"/>
            <a:ext cx="11368147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 i="0" u="none" strike="noStrike" cap="none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Indicador Sintético Final (ISF): </a:t>
            </a:r>
            <a:r>
              <a:rPr lang="pt-BR" sz="2000" b="0" i="0" u="none" strike="noStrike" cap="none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Corresponde ao cálculo do </a:t>
            </a:r>
            <a:r>
              <a:rPr lang="pt-BR" sz="2000" b="1" i="0" u="sng" strike="noStrike" cap="none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desem</a:t>
            </a:r>
            <a:r>
              <a:rPr lang="pt-BR" sz="2000" b="1" i="0" u="sng" strike="noStrike" cap="none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27"/>
                  </a:ext>
                </a:extLst>
              </a:rPr>
              <a:t>pe</a:t>
            </a:r>
            <a:r>
              <a:rPr lang="pt-BR" sz="2000" b="1" i="0" u="sng" strike="noStrike" cap="none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nho municipal</a:t>
            </a:r>
            <a:r>
              <a:rPr lang="pt-BR" sz="2000" b="0" i="0" u="none" strike="noStrike" cap="none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do conjunto dos sete indicadores de desempenho previstos. </a:t>
            </a:r>
            <a:endParaRPr lang="pt-BR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656" name="Google Shape;1656;p87"/>
          <p:cNvSpPr/>
          <p:nvPr/>
        </p:nvSpPr>
        <p:spPr>
          <a:xfrm>
            <a:off x="4750932" y="4035360"/>
            <a:ext cx="3543300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0" i="0" u="none" strike="noStrike" cap="none">
                <a:solidFill>
                  <a:schemeClr val="accent5">
                    <a:lumMod val="75000"/>
                  </a:schemeClr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sz="1600" b="0" i="0" u="none" strike="noStrike" cap="none">
              <a:solidFill>
                <a:schemeClr val="accent5">
                  <a:lumMod val="75000"/>
                </a:schemeClr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657" name="Google Shape;1657;p87"/>
          <p:cNvSpPr/>
          <p:nvPr/>
        </p:nvSpPr>
        <p:spPr>
          <a:xfrm>
            <a:off x="7521941" y="1846692"/>
            <a:ext cx="4622504" cy="4222502"/>
          </a:xfrm>
          <a:prstGeom prst="roundRect">
            <a:avLst>
              <a:gd name="adj" fmla="val 16667"/>
            </a:avLst>
          </a:prstGeom>
          <a:solidFill>
            <a:srgbClr val="DDEAF6">
              <a:alpha val="73333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i="0" u="none" strike="noStrike" cap="none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Portaria 2.713 de 6 de outubro de 2020</a:t>
            </a:r>
            <a:endParaRPr sz="1800" b="1" i="0" u="none" strike="noStrike" cap="none">
              <a:solidFill>
                <a:schemeClr val="accent5">
                  <a:lumMod val="7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 i="0" u="none" strike="noStrike" cap="none">
              <a:solidFill>
                <a:schemeClr val="accent5">
                  <a:lumMod val="7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0" i="0" u="none" strike="noStrike" cap="none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Estabelece o valor do incentivo financeiro federal de custeio do pagamento por desempenho, no âmbito do Programa Previne Brasil.</a:t>
            </a:r>
            <a:endParaRPr>
              <a:solidFill>
                <a:schemeClr val="accent5">
                  <a:lumMod val="75000"/>
                </a:schemeClr>
              </a:solidFill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1" i="0" u="none" strike="noStrike" cap="none">
              <a:solidFill>
                <a:schemeClr val="accent5">
                  <a:lumMod val="7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i="0" u="none" strike="noStrike" cap="none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Valor por tipo de equipe referente a 100% do Indicador Sintético Final (ISF)</a:t>
            </a:r>
            <a:endParaRPr>
              <a:solidFill>
                <a:schemeClr val="accent5">
                  <a:lumMod val="75000"/>
                </a:schemeClr>
              </a:solidFill>
            </a:endParaRPr>
          </a:p>
          <a:p>
            <a:pPr marL="2857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chemeClr val="accent5">
                  <a:lumMod val="7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i="0" u="none" strike="noStrike" cap="none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I - R$ 3.225,00  - </a:t>
            </a:r>
            <a:r>
              <a:rPr lang="pt-BR" sz="1800" b="1" i="0" u="none" strike="noStrike" cap="none" err="1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eSF</a:t>
            </a:r>
            <a:r>
              <a:rPr lang="pt-BR" sz="1800" b="1" i="0" u="none" strike="noStrike" cap="none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;</a:t>
            </a:r>
            <a:endParaRPr>
              <a:solidFill>
                <a:schemeClr val="accent5">
                  <a:lumMod val="75000"/>
                </a:schemeClr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i="0" u="none" strike="noStrike" cap="none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II - R$ 2.418,75 – </a:t>
            </a:r>
            <a:r>
              <a:rPr lang="pt-BR" sz="1800" b="1" i="0" u="none" strike="noStrike" cap="none" err="1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eAP</a:t>
            </a:r>
            <a:r>
              <a:rPr lang="pt-BR" sz="1800" b="1" i="0" u="none" strike="noStrike" cap="none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Modalidade II 30h; e</a:t>
            </a:r>
            <a:endParaRPr>
              <a:solidFill>
                <a:schemeClr val="accent5">
                  <a:lumMod val="75000"/>
                </a:schemeClr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1" i="0" u="none" strike="noStrike" cap="none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III - R$ 1.612,50 - </a:t>
            </a:r>
            <a:r>
              <a:rPr lang="pt-BR" sz="1800" b="1" i="0" u="none" strike="noStrike" cap="none" err="1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eAP</a:t>
            </a:r>
            <a:r>
              <a:rPr lang="pt-BR" sz="1800" b="1" i="0" u="none" strike="noStrike" cap="none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Modalidade I 20h.</a:t>
            </a:r>
            <a:endParaRPr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658" name="Google Shape;1658;p87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lang="pt-BR">
                <a:solidFill>
                  <a:schemeClr val="accent5">
                    <a:lumMod val="75000"/>
                  </a:schemeClr>
                </a:solidFill>
              </a:rPr>
              <a:t>161</a:t>
            </a:fld>
            <a:endParaRPr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659" name="Google Shape;1659;p87"/>
          <p:cNvSpPr txBox="1"/>
          <p:nvPr/>
        </p:nvSpPr>
        <p:spPr>
          <a:xfrm>
            <a:off x="-1170" y="6498156"/>
            <a:ext cx="12452684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Portaria 2.713 de 6 de outubro de 2020; Manual Instrutivo do Financiamento da Atenção Primária à Saúde, 2021; Portaria GM/MS nº 102, de 20 de janeiro de 2022</a:t>
            </a:r>
            <a:endParaRPr/>
          </a:p>
        </p:txBody>
      </p:sp>
      <p:sp>
        <p:nvSpPr>
          <p:cNvPr id="1660" name="Google Shape;1660;p87"/>
          <p:cNvSpPr txBox="1"/>
          <p:nvPr/>
        </p:nvSpPr>
        <p:spPr>
          <a:xfrm>
            <a:off x="284422" y="2315792"/>
            <a:ext cx="6637397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0" i="0" u="none" strike="noStrike" cap="none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A consolidação final da avaliação do desempenho que determinará o valor do </a:t>
            </a:r>
            <a:r>
              <a:rPr lang="pt-BR" sz="2000" b="1" i="0" u="none" strike="noStrike" cap="none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incentivo financeiro</a:t>
            </a:r>
            <a:r>
              <a:rPr lang="pt-BR" sz="2000" b="0" i="0" u="none" strike="noStrike" cap="none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a ser transferido ao município. </a:t>
            </a:r>
            <a:endParaRPr sz="1400" b="0" i="0" u="none" strike="noStrike" cap="none">
              <a:solidFill>
                <a:schemeClr val="accent5">
                  <a:lumMod val="75000"/>
                </a:schemeClr>
              </a:solidFill>
              <a:sym typeface="Arial"/>
            </a:endParaRPr>
          </a:p>
        </p:txBody>
      </p:sp>
      <p:pic>
        <p:nvPicPr>
          <p:cNvPr id="1661" name="Google Shape;1661;p87" descr="Interface gráfica do usuário, Texto&#10;&#10;Descrição gerada automa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555" y="3566090"/>
            <a:ext cx="7405437" cy="28276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6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7" name="Google Shape;1667;g11435de9c11_0_36"/>
          <p:cNvSpPr txBox="1">
            <a:spLocks noGrp="1"/>
          </p:cNvSpPr>
          <p:nvPr>
            <p:ph type="ctrTitle"/>
          </p:nvPr>
        </p:nvSpPr>
        <p:spPr>
          <a:xfrm>
            <a:off x="376517" y="78118"/>
            <a:ext cx="9359153" cy="1159551"/>
          </a:xfrm>
          <a:prstGeom prst="rect">
            <a:avLst/>
          </a:prstGeom>
        </p:spPr>
        <p:txBody>
          <a:bodyPr spcFirstLastPara="1" wrap="square" lIns="91425" tIns="45700" rIns="91425" bIns="45700" anchor="ctr" anchorCtr="1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800">
                <a:solidFill>
                  <a:schemeClr val="accent5">
                    <a:lumMod val="75000"/>
                  </a:schemeClr>
                </a:solidFill>
                <a:extLst>
                  <a:ext uri="http://customooxmlschemas.google.com/">
                    <go:slidesCustomData xmlns=""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textRoundtripDataId="28"/>
                  </a:ext>
                </a:extLst>
              </a:rPr>
              <a:t>Exemplo de cálculo do ISF</a:t>
            </a:r>
            <a:endParaRPr lang="pt-BR" sz="48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668" name="Google Shape;1668;g11435de9c11_0_36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lang="pt-BR"/>
              <a:t>162</a:t>
            </a:fld>
            <a:endParaRPr/>
          </a:p>
        </p:txBody>
      </p:sp>
      <p:graphicFrame>
        <p:nvGraphicFramePr>
          <p:cNvPr id="2" name="Tabela 2">
            <a:extLst>
              <a:ext uri="{FF2B5EF4-FFF2-40B4-BE49-F238E27FC236}">
                <a16:creationId xmlns:a16="http://schemas.microsoft.com/office/drawing/2014/main" id="{F420F92C-97F5-4C00-B6FF-B3FA89C475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3208447"/>
              </p:ext>
            </p:extLst>
          </p:nvPr>
        </p:nvGraphicFramePr>
        <p:xfrm>
          <a:off x="744384" y="1390915"/>
          <a:ext cx="10703231" cy="2761535"/>
        </p:xfrm>
        <a:graphic>
          <a:graphicData uri="http://schemas.openxmlformats.org/drawingml/2006/table">
            <a:tbl>
              <a:tblPr firstRow="1" bandRow="1">
                <a:tableStyleId>{BAB4B3D7-D4F8-4A0C-A87D-250974D30923}</a:tableStyleId>
              </a:tblPr>
              <a:tblGrid>
                <a:gridCol w="2556890">
                  <a:extLst>
                    <a:ext uri="{9D8B030D-6E8A-4147-A177-3AD203B41FA5}">
                      <a16:colId xmlns:a16="http://schemas.microsoft.com/office/drawing/2014/main" val="780861179"/>
                    </a:ext>
                  </a:extLst>
                </a:gridCol>
                <a:gridCol w="1163763">
                  <a:extLst>
                    <a:ext uri="{9D8B030D-6E8A-4147-A177-3AD203B41FA5}">
                      <a16:colId xmlns:a16="http://schemas.microsoft.com/office/drawing/2014/main" val="1298020489"/>
                    </a:ext>
                  </a:extLst>
                </a:gridCol>
                <a:gridCol w="1163763">
                  <a:extLst>
                    <a:ext uri="{9D8B030D-6E8A-4147-A177-3AD203B41FA5}">
                      <a16:colId xmlns:a16="http://schemas.microsoft.com/office/drawing/2014/main" val="1042831026"/>
                    </a:ext>
                  </a:extLst>
                </a:gridCol>
                <a:gridCol w="1163763">
                  <a:extLst>
                    <a:ext uri="{9D8B030D-6E8A-4147-A177-3AD203B41FA5}">
                      <a16:colId xmlns:a16="http://schemas.microsoft.com/office/drawing/2014/main" val="3442836958"/>
                    </a:ext>
                  </a:extLst>
                </a:gridCol>
                <a:gridCol w="1163763">
                  <a:extLst>
                    <a:ext uri="{9D8B030D-6E8A-4147-A177-3AD203B41FA5}">
                      <a16:colId xmlns:a16="http://schemas.microsoft.com/office/drawing/2014/main" val="349305086"/>
                    </a:ext>
                  </a:extLst>
                </a:gridCol>
                <a:gridCol w="1163763">
                  <a:extLst>
                    <a:ext uri="{9D8B030D-6E8A-4147-A177-3AD203B41FA5}">
                      <a16:colId xmlns:a16="http://schemas.microsoft.com/office/drawing/2014/main" val="3056064"/>
                    </a:ext>
                  </a:extLst>
                </a:gridCol>
                <a:gridCol w="1163763">
                  <a:extLst>
                    <a:ext uri="{9D8B030D-6E8A-4147-A177-3AD203B41FA5}">
                      <a16:colId xmlns:a16="http://schemas.microsoft.com/office/drawing/2014/main" val="2939702632"/>
                    </a:ext>
                  </a:extLst>
                </a:gridCol>
                <a:gridCol w="1163763">
                  <a:extLst>
                    <a:ext uri="{9D8B030D-6E8A-4147-A177-3AD203B41FA5}">
                      <a16:colId xmlns:a16="http://schemas.microsoft.com/office/drawing/2014/main" val="871394564"/>
                    </a:ext>
                  </a:extLst>
                </a:gridCol>
              </a:tblGrid>
              <a:tr h="383985">
                <a:tc>
                  <a:txBody>
                    <a:bodyPr/>
                    <a:lstStyle/>
                    <a:p>
                      <a:r>
                        <a:rPr lang="pt-BR" sz="1800"/>
                        <a:t>INDICADORES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/>
                        <a:t>IND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/>
                        <a:t>IND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/>
                        <a:t>IND 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/>
                        <a:t>IND 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/>
                        <a:t>IND 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/>
                        <a:t>IND 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/>
                        <a:t>IND 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4100206"/>
                  </a:ext>
                </a:extLst>
              </a:tr>
              <a:tr h="383985">
                <a:tc>
                  <a:txBody>
                    <a:bodyPr/>
                    <a:lstStyle/>
                    <a:p>
                      <a:r>
                        <a:rPr lang="pt-BR" sz="1800"/>
                        <a:t>NOTA REAL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/>
                        <a:t>57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/>
                        <a:t>63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/>
                        <a:t>34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/>
                        <a:t>23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/>
                        <a:t>87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/>
                        <a:t>15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/>
                        <a:t>25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74416552"/>
                  </a:ext>
                </a:extLst>
              </a:tr>
              <a:tr h="383985">
                <a:tc>
                  <a:txBody>
                    <a:bodyPr/>
                    <a:lstStyle/>
                    <a:p>
                      <a:r>
                        <a:rPr lang="pt-BR" sz="1800"/>
                        <a:t>PESOS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/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/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/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/>
                        <a:t>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699036176"/>
                  </a:ext>
                </a:extLst>
              </a:tr>
              <a:tr h="662768">
                <a:tc>
                  <a:txBody>
                    <a:bodyPr/>
                    <a:lstStyle/>
                    <a:p>
                      <a:r>
                        <a:rPr lang="pt-BR" sz="1800"/>
                        <a:t>NOTA PONDERADA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/>
                        <a:t>57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/>
                        <a:t>63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/>
                        <a:t>68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/>
                        <a:t>23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/>
                        <a:t>174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/>
                        <a:t>30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/>
                        <a:t>25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873594589"/>
                  </a:ext>
                </a:extLst>
              </a:tr>
              <a:tr h="946812">
                <a:tc>
                  <a:txBody>
                    <a:bodyPr/>
                    <a:lstStyle/>
                    <a:p>
                      <a:r>
                        <a:rPr lang="pt-BR" sz="1800"/>
                        <a:t>ISF</a:t>
                      </a:r>
                    </a:p>
                  </a:txBody>
                  <a:tcPr anchor="ctr"/>
                </a:tc>
                <a:tc gridSpan="7">
                  <a:txBody>
                    <a:bodyPr/>
                    <a:lstStyle/>
                    <a:p>
                      <a:pPr algn="ctr"/>
                      <a:r>
                        <a:rPr lang="pt-BR" sz="1800"/>
                        <a:t>57 + 63 + 68 + 23 + 174 + 30 + 25 = 440 / 10 = </a:t>
                      </a:r>
                      <a:r>
                        <a:rPr lang="pt-BR" sz="1800">
                          <a:highlight>
                            <a:srgbClr val="FFFF00"/>
                          </a:highlight>
                        </a:rPr>
                        <a:t>44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4083722"/>
                  </a:ext>
                </a:extLst>
              </a:tr>
            </a:tbl>
          </a:graphicData>
        </a:graphic>
      </p:graphicFrame>
      <p:graphicFrame>
        <p:nvGraphicFramePr>
          <p:cNvPr id="3" name="Tabela 3">
            <a:extLst>
              <a:ext uri="{FF2B5EF4-FFF2-40B4-BE49-F238E27FC236}">
                <a16:creationId xmlns:a16="http://schemas.microsoft.com/office/drawing/2014/main" id="{9A085E41-B9D8-4443-AB1A-52071126723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43164811"/>
              </p:ext>
            </p:extLst>
          </p:nvPr>
        </p:nvGraphicFramePr>
        <p:xfrm>
          <a:off x="744383" y="4483018"/>
          <a:ext cx="10703231" cy="396240"/>
        </p:xfrm>
        <a:graphic>
          <a:graphicData uri="http://schemas.openxmlformats.org/drawingml/2006/table">
            <a:tbl>
              <a:tblPr firstRow="1" bandRow="1">
                <a:tableStyleId>{3EA6ECFF-8581-4237-8AB4-93D0BB898382}</a:tableStyleId>
              </a:tblPr>
              <a:tblGrid>
                <a:gridCol w="10703231">
                  <a:extLst>
                    <a:ext uri="{9D8B030D-6E8A-4147-A177-3AD203B41FA5}">
                      <a16:colId xmlns:a16="http://schemas.microsoft.com/office/drawing/2014/main" val="415320034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2000"/>
                        <a:t>Município URBANO, com 10 </a:t>
                      </a:r>
                      <a:r>
                        <a:rPr lang="pt-BR" sz="2000" err="1"/>
                        <a:t>eSF</a:t>
                      </a:r>
                      <a:r>
                        <a:rPr lang="pt-BR" sz="2000"/>
                        <a:t>, 1 </a:t>
                      </a:r>
                      <a:r>
                        <a:rPr lang="pt-BR" sz="2000" err="1"/>
                        <a:t>eAP</a:t>
                      </a:r>
                      <a:r>
                        <a:rPr lang="pt-BR" sz="2000"/>
                        <a:t> 30h e 2 </a:t>
                      </a:r>
                      <a:r>
                        <a:rPr lang="pt-BR" sz="2000" err="1"/>
                        <a:t>eAP</a:t>
                      </a:r>
                      <a:r>
                        <a:rPr lang="pt-BR" sz="2000"/>
                        <a:t> 20h, quanto receberá pelo ISF = 44?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0959513"/>
                  </a:ext>
                </a:extLst>
              </a:tr>
            </a:tbl>
          </a:graphicData>
        </a:graphic>
      </p:graphicFrame>
      <p:graphicFrame>
        <p:nvGraphicFramePr>
          <p:cNvPr id="4" name="Tabela 4">
            <a:extLst>
              <a:ext uri="{FF2B5EF4-FFF2-40B4-BE49-F238E27FC236}">
                <a16:creationId xmlns:a16="http://schemas.microsoft.com/office/drawing/2014/main" id="{C4642F26-5051-4DB2-9D65-762E3E564D6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2011715"/>
              </p:ext>
            </p:extLst>
          </p:nvPr>
        </p:nvGraphicFramePr>
        <p:xfrm>
          <a:off x="744383" y="5266270"/>
          <a:ext cx="5186381" cy="1280160"/>
        </p:xfrm>
        <a:graphic>
          <a:graphicData uri="http://schemas.openxmlformats.org/drawingml/2006/table">
            <a:tbl>
              <a:tblPr firstRow="1" bandRow="1">
                <a:tableStyleId>{3EA6ECFF-8581-4237-8AB4-93D0BB898382}</a:tableStyleId>
              </a:tblPr>
              <a:tblGrid>
                <a:gridCol w="5186381">
                  <a:extLst>
                    <a:ext uri="{9D8B030D-6E8A-4147-A177-3AD203B41FA5}">
                      <a16:colId xmlns:a16="http://schemas.microsoft.com/office/drawing/2014/main" val="104821859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1600"/>
                        <a:t>10 </a:t>
                      </a:r>
                      <a:r>
                        <a:rPr lang="pt-BR" sz="1600" err="1"/>
                        <a:t>eSF</a:t>
                      </a:r>
                      <a:r>
                        <a:rPr lang="pt-BR" sz="1600"/>
                        <a:t> x R$3.225,00 = R$32.250,00</a:t>
                      </a:r>
                    </a:p>
                    <a:p>
                      <a:pPr algn="ctr"/>
                      <a:r>
                        <a:rPr lang="pt-BR" sz="1600"/>
                        <a:t>1 </a:t>
                      </a:r>
                      <a:r>
                        <a:rPr lang="pt-BR" sz="1600" err="1"/>
                        <a:t>eAP</a:t>
                      </a:r>
                      <a:r>
                        <a:rPr lang="pt-BR" sz="1600"/>
                        <a:t> 30h x R$2.418,75 = R$2.418,75</a:t>
                      </a:r>
                      <a:endParaRPr lang="pt-BR"/>
                    </a:p>
                    <a:p>
                      <a:pPr algn="ctr"/>
                      <a:r>
                        <a:rPr lang="pt-BR" sz="1600"/>
                        <a:t>2 </a:t>
                      </a:r>
                      <a:r>
                        <a:rPr lang="pt-BR" sz="1600" err="1"/>
                        <a:t>eAP</a:t>
                      </a:r>
                      <a:r>
                        <a:rPr lang="pt-BR" sz="1600"/>
                        <a:t> 20h x R$1.612,50 =  R$ 3.225,00</a:t>
                      </a:r>
                      <a:endParaRPr lang="pt-BR"/>
                    </a:p>
                    <a:p>
                      <a:pPr algn="ctr"/>
                      <a:endParaRPr lang="pt-BR"/>
                    </a:p>
                    <a:p>
                      <a:pPr algn="ctr"/>
                      <a:r>
                        <a:rPr lang="pt-BR" sz="1600"/>
                        <a:t>TOTAL (caso o ISF fosse 100) = </a:t>
                      </a:r>
                      <a:r>
                        <a:rPr lang="pt-BR" sz="1600">
                          <a:highlight>
                            <a:srgbClr val="FFFF00"/>
                          </a:highlight>
                        </a:rPr>
                        <a:t>R$ 37.893,75</a:t>
                      </a:r>
                      <a:endParaRPr lang="pt-BR"/>
                    </a:p>
                  </a:txBody>
                  <a:tcPr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8656931"/>
                  </a:ext>
                </a:extLst>
              </a:tr>
            </a:tbl>
          </a:graphicData>
        </a:graphic>
      </p:graphicFrame>
      <p:graphicFrame>
        <p:nvGraphicFramePr>
          <p:cNvPr id="7" name="Tabela 4">
            <a:extLst>
              <a:ext uri="{FF2B5EF4-FFF2-40B4-BE49-F238E27FC236}">
                <a16:creationId xmlns:a16="http://schemas.microsoft.com/office/drawing/2014/main" id="{368822D1-4242-4C60-9FCA-B02C7986F1A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7652856"/>
              </p:ext>
            </p:extLst>
          </p:nvPr>
        </p:nvGraphicFramePr>
        <p:xfrm>
          <a:off x="6261233" y="5555266"/>
          <a:ext cx="5186381" cy="701040"/>
        </p:xfrm>
        <a:graphic>
          <a:graphicData uri="http://schemas.openxmlformats.org/drawingml/2006/table">
            <a:tbl>
              <a:tblPr firstRow="1" bandRow="1">
                <a:tableStyleId>{3EA6ECFF-8581-4237-8AB4-93D0BB898382}</a:tableStyleId>
              </a:tblPr>
              <a:tblGrid>
                <a:gridCol w="5186381">
                  <a:extLst>
                    <a:ext uri="{9D8B030D-6E8A-4147-A177-3AD203B41FA5}">
                      <a16:colId xmlns:a16="http://schemas.microsoft.com/office/drawing/2014/main" val="104821859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2000"/>
                        <a:t>Valor a receber, considerando o ISF = 44</a:t>
                      </a:r>
                    </a:p>
                    <a:p>
                      <a:pPr algn="ctr"/>
                      <a:r>
                        <a:rPr lang="pt-BR" sz="2000"/>
                        <a:t>R$ 37.893,75 x 44% = </a:t>
                      </a:r>
                      <a:r>
                        <a:rPr lang="pt-BR" sz="2000">
                          <a:highlight>
                            <a:srgbClr val="FFFF00"/>
                          </a:highlight>
                        </a:rPr>
                        <a:t>R$16.673,25</a:t>
                      </a:r>
                      <a:endParaRPr lang="pt-BR"/>
                    </a:p>
                  </a:txBody>
                  <a:tcPr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1865693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2" descr="Uma imagem com texto&#10;&#10;Descrição gerada automaticamente">
            <a:extLst>
              <a:ext uri="{FF2B5EF4-FFF2-40B4-BE49-F238E27FC236}">
                <a16:creationId xmlns:a16="http://schemas.microsoft.com/office/drawing/2014/main" id="{B77C62C6-0A89-74F4-8C9E-1C2E67CFC4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3256" y="4246"/>
            <a:ext cx="12258720" cy="6895411"/>
          </a:xfrm>
          <a:prstGeom prst="rect">
            <a:avLst/>
          </a:prstGeom>
        </p:spPr>
      </p:pic>
      <p:sp>
        <p:nvSpPr>
          <p:cNvPr id="1692" name="Google Shape;1692;p22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lang="pt-BR">
                <a:solidFill>
                  <a:schemeClr val="accent5">
                    <a:lumMod val="75000"/>
                  </a:schemeClr>
                </a:solidFill>
              </a:rPr>
              <a:t>163</a:t>
            </a:fld>
            <a:endParaRPr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693" name="Google Shape;1693;p22"/>
          <p:cNvSpPr/>
          <p:nvPr/>
        </p:nvSpPr>
        <p:spPr>
          <a:xfrm>
            <a:off x="1483945" y="4290146"/>
            <a:ext cx="2888589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b="0" i="0" u="none" strike="noStrike" cap="none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NOTA TÉCNICA Nº 11/2022 - /SAPS/MS</a:t>
            </a:r>
            <a:endParaRPr sz="1200" b="0" i="0" u="none" strike="noStrike" cap="none">
              <a:solidFill>
                <a:schemeClr val="accent5">
                  <a:lumMod val="7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94" name="Google Shape;1694;p22"/>
          <p:cNvSpPr txBox="1"/>
          <p:nvPr/>
        </p:nvSpPr>
        <p:spPr>
          <a:xfrm>
            <a:off x="1419334" y="3884734"/>
            <a:ext cx="289484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 i="0" u="none" strike="noStrike" cap="none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Nota Técnica Nº 11</a:t>
            </a:r>
            <a:endParaRPr sz="2400" b="1" i="0" u="none" strike="noStrike" cap="none">
              <a:solidFill>
                <a:schemeClr val="accent5">
                  <a:lumMod val="7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95" name="Google Shape;1695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40361" y="3881179"/>
            <a:ext cx="495299" cy="50532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</p:pic>
      <p:pic>
        <p:nvPicPr>
          <p:cNvPr id="1696" name="Google Shape;1696;p2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922184" y="3010678"/>
            <a:ext cx="339741" cy="45519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</p:pic>
      <p:pic>
        <p:nvPicPr>
          <p:cNvPr id="1697" name="Google Shape;1697;p2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853369" y="5008502"/>
            <a:ext cx="374984" cy="38501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</p:pic>
      <p:pic>
        <p:nvPicPr>
          <p:cNvPr id="1698" name="Google Shape;1698;p2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938570" y="4047750"/>
            <a:ext cx="304800" cy="3048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</p:pic>
      <p:sp>
        <p:nvSpPr>
          <p:cNvPr id="1699" name="Google Shape;1699;p22"/>
          <p:cNvSpPr txBox="1"/>
          <p:nvPr/>
        </p:nvSpPr>
        <p:spPr>
          <a:xfrm>
            <a:off x="1357657" y="4764760"/>
            <a:ext cx="413138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 i="0" u="none" strike="noStrike" cap="none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Guias de qualificação dos Indicadores da APS</a:t>
            </a:r>
            <a:endParaRPr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700" name="Google Shape;1700;p22"/>
          <p:cNvSpPr/>
          <p:nvPr/>
        </p:nvSpPr>
        <p:spPr>
          <a:xfrm>
            <a:off x="1413761" y="5590733"/>
            <a:ext cx="3180568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b="0" i="0" u="none" strike="noStrike" cap="none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PEC – CDS - </a:t>
            </a:r>
            <a:r>
              <a:rPr lang="pt-BR" sz="1200" b="0" i="0" u="none" strike="noStrike" cap="none" err="1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Thrift</a:t>
            </a:r>
            <a:r>
              <a:rPr lang="pt-BR" sz="1200" b="0" i="0" u="none" strike="noStrike" cap="none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1200" b="0" i="0" u="none" strike="noStrike" cap="none">
              <a:solidFill>
                <a:schemeClr val="accent5">
                  <a:lumMod val="7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01" name="Google Shape;1701;p22"/>
          <p:cNvSpPr txBox="1"/>
          <p:nvPr/>
        </p:nvSpPr>
        <p:spPr>
          <a:xfrm>
            <a:off x="-3631" y="338715"/>
            <a:ext cx="12156721" cy="861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5000" b="1" i="0" u="none" strike="noStrike" cap="none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Material de Apoi</a:t>
            </a:r>
            <a:r>
              <a:rPr lang="pt-BR" sz="5000" b="1" i="0" u="none" strike="noStrike" cap="none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29"/>
                  </a:ext>
                </a:extLst>
              </a:rPr>
              <a:t>o</a:t>
            </a:r>
            <a:endParaRPr lang="pt-BR" sz="5000" b="1" i="0" u="none" strike="noStrike" cap="none">
              <a:solidFill>
                <a:schemeClr val="accent5">
                  <a:lumMod val="7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02" name="Google Shape;1702;p22"/>
          <p:cNvSpPr txBox="1"/>
          <p:nvPr/>
        </p:nvSpPr>
        <p:spPr>
          <a:xfrm>
            <a:off x="3509135" y="1599355"/>
            <a:ext cx="7495938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 i="0" u="none" strike="noStrike" cap="none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Notas Técnicas (</a:t>
            </a:r>
            <a:r>
              <a:rPr lang="pt-BR" sz="2400" b="1" i="0" u="none" strike="noStrike" cap="none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30"/>
                  </a:ext>
                </a:extLst>
              </a:rPr>
              <a:t>20</a:t>
            </a:r>
            <a:r>
              <a:rPr lang="pt-BR" sz="2400" b="1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31"/>
                  </a:ext>
                </a:extLst>
              </a:rPr>
              <a:t>2</a:t>
            </a:r>
            <a:r>
              <a:rPr lang="pt-BR" sz="2400" b="1" i="0" u="none" strike="noStrike" cap="none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32"/>
                  </a:ext>
                </a:extLst>
              </a:rPr>
              <a:t>2</a:t>
            </a:r>
            <a:r>
              <a:rPr lang="pt-BR" sz="2400" b="1" i="0" u="none" strike="noStrike" cap="none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- SAPS/MS) para cada indicador</a:t>
            </a:r>
            <a:endParaRPr lang="pt-BR" sz="1400" b="0" i="0" u="none" strike="noStrike" cap="none">
              <a:solidFill>
                <a:schemeClr val="accent5">
                  <a:lumMod val="75000"/>
                </a:schemeClr>
              </a:solidFill>
              <a:sym typeface="Arial"/>
            </a:endParaRPr>
          </a:p>
          <a:p>
            <a: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 i="0" u="none" strike="noStrike" cap="none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(nº 1, nº 2, nº 3, nº 4, nº 5, nº 6, nº7</a:t>
            </a:r>
            <a:endParaRPr lang="pt-BR" sz="1400" b="0" i="0" u="none" strike="noStrike" cap="none">
              <a:solidFill>
                <a:schemeClr val="accent5">
                  <a:lumMod val="75000"/>
                </a:schemeClr>
              </a:solidFill>
              <a:sym typeface="Arial"/>
            </a:endParaRPr>
          </a:p>
        </p:txBody>
      </p:sp>
      <p:sp>
        <p:nvSpPr>
          <p:cNvPr id="1703" name="Google Shape;1703;p22"/>
          <p:cNvSpPr txBox="1"/>
          <p:nvPr/>
        </p:nvSpPr>
        <p:spPr>
          <a:xfrm>
            <a:off x="6298531" y="4924926"/>
            <a:ext cx="406667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 i="0" u="none" strike="noStrike" cap="none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Relatórios dos indicadores</a:t>
            </a:r>
            <a:endParaRPr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704" name="Google Shape;1704;p22"/>
          <p:cNvSpPr txBox="1"/>
          <p:nvPr/>
        </p:nvSpPr>
        <p:spPr>
          <a:xfrm>
            <a:off x="6338637" y="5386137"/>
            <a:ext cx="3976436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b="0" i="0" u="none" strike="noStrike" cap="none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SISAB </a:t>
            </a:r>
            <a:endParaRPr sz="1400" b="0" i="0" u="none" strike="noStrike" cap="none">
              <a:solidFill>
                <a:schemeClr val="accent5">
                  <a:lumMod val="7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05" name="Google Shape;1705;p22"/>
          <p:cNvSpPr txBox="1"/>
          <p:nvPr/>
        </p:nvSpPr>
        <p:spPr>
          <a:xfrm>
            <a:off x="6338636" y="3912268"/>
            <a:ext cx="402656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 i="0" u="none" strike="noStrike" cap="none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Manual do Previne Brasil </a:t>
            </a:r>
            <a:endParaRPr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706" name="Google Shape;1706;p22"/>
          <p:cNvSpPr txBox="1"/>
          <p:nvPr/>
        </p:nvSpPr>
        <p:spPr>
          <a:xfrm>
            <a:off x="6298531" y="4293268"/>
            <a:ext cx="5169568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b="0" i="0" u="none" strike="noStrike" cap="none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CAPÍTULO: INDICADORES PAGAMENTO POR DESEMPENHO</a:t>
            </a:r>
            <a:endParaRPr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707" name="Google Shape;1707;p22"/>
          <p:cNvSpPr txBox="1"/>
          <p:nvPr/>
        </p:nvSpPr>
        <p:spPr>
          <a:xfrm>
            <a:off x="1405690" y="2969794"/>
            <a:ext cx="3284621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 i="0" u="none" strike="noStrike" cap="none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Programa Previne Brasil</a:t>
            </a:r>
            <a:endParaRPr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708" name="Google Shape;1708;p22" descr="Catálogo de endereços estrutura de tópicos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76035" y="2871537"/>
            <a:ext cx="663743" cy="64369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</p:pic>
      <p:sp>
        <p:nvSpPr>
          <p:cNvPr id="1709" name="Google Shape;1709;p22"/>
          <p:cNvSpPr txBox="1"/>
          <p:nvPr/>
        </p:nvSpPr>
        <p:spPr>
          <a:xfrm>
            <a:off x="6338637" y="3009900"/>
            <a:ext cx="5299910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 i="0" u="none" strike="noStrike" cap="none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Portaria nº 102, de 20 de janeiro de 2022</a:t>
            </a:r>
            <a:endParaRPr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710" name="Google Shape;1710;p22" descr="Propaganda estrutura de tópicos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789194" y="5859377"/>
            <a:ext cx="423113" cy="49329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</p:pic>
      <p:sp>
        <p:nvSpPr>
          <p:cNvPr id="1711" name="Google Shape;1711;p22"/>
          <p:cNvSpPr txBox="1"/>
          <p:nvPr/>
        </p:nvSpPr>
        <p:spPr>
          <a:xfrm>
            <a:off x="6158163" y="5757111"/>
            <a:ext cx="5801225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 i="0" u="none" strike="noStrike" cap="none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Painel com os Indicadores Pagamento por Desempenho</a:t>
            </a:r>
            <a:endParaRPr sz="2400" b="1" i="0" u="none" strike="noStrike" cap="none">
              <a:solidFill>
                <a:schemeClr val="accent5">
                  <a:lumMod val="7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12" name="Google Shape;1712;p22" descr="@ com preenchimento sólido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846221" y="4876800"/>
            <a:ext cx="563479" cy="56347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</p:pic>
      <p:sp>
        <p:nvSpPr>
          <p:cNvPr id="1713" name="Google Shape;1713;p22"/>
          <p:cNvSpPr txBox="1"/>
          <p:nvPr/>
        </p:nvSpPr>
        <p:spPr>
          <a:xfrm>
            <a:off x="1265321" y="5937583"/>
            <a:ext cx="4397542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 i="0" u="none" strike="noStrike" cap="none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Painel do Indicador Sintético Final</a:t>
            </a:r>
            <a:endParaRPr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714" name="Google Shape;1714;p22" descr="Gráfico de barras com tendência ascendente com preenchimento sólido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846221" y="5939589"/>
            <a:ext cx="473243" cy="45319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</p:pic>
      <p:pic>
        <p:nvPicPr>
          <p:cNvPr id="1715" name="Google Shape;1715;p22" descr="Projeto com preenchimento sólido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2891589" y="1628274"/>
            <a:ext cx="653716" cy="65371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</p:pic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2" descr="Uma imagem com texto&#10;&#10;Descrição gerada automaticamente">
            <a:extLst>
              <a:ext uri="{FF2B5EF4-FFF2-40B4-BE49-F238E27FC236}">
                <a16:creationId xmlns:a16="http://schemas.microsoft.com/office/drawing/2014/main" id="{138F1F65-2730-0F0B-FCB0-89A72CFE46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3256" y="4246"/>
            <a:ext cx="12258720" cy="6895411"/>
          </a:xfrm>
          <a:prstGeom prst="rect">
            <a:avLst/>
          </a:prstGeom>
        </p:spPr>
      </p:pic>
      <p:sp>
        <p:nvSpPr>
          <p:cNvPr id="1770" name="Google Shape;1770;g118f1ce6acc_2_2270"/>
          <p:cNvSpPr txBox="1"/>
          <p:nvPr/>
        </p:nvSpPr>
        <p:spPr>
          <a:xfrm>
            <a:off x="3299070" y="423998"/>
            <a:ext cx="63969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 b="1" i="0" u="none" strike="noStrike" cap="none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Painéis de Indicadores da APS</a:t>
            </a:r>
            <a:endParaRPr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771" name="Google Shape;1771;g118f1ce6acc_2_227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16735" y="1766650"/>
            <a:ext cx="11358529" cy="4530296"/>
          </a:xfrm>
          <a:prstGeom prst="rect">
            <a:avLst/>
          </a:prstGeom>
          <a:noFill/>
          <a:ln>
            <a:noFill/>
          </a:ln>
        </p:spPr>
      </p:pic>
      <p:sp>
        <p:nvSpPr>
          <p:cNvPr id="1772" name="Google Shape;1772;g118f1ce6acc_2_2270"/>
          <p:cNvSpPr/>
          <p:nvPr/>
        </p:nvSpPr>
        <p:spPr>
          <a:xfrm>
            <a:off x="6588566" y="6351582"/>
            <a:ext cx="4588648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https://sisaps.saude.gov.br/painelsaps/</a:t>
            </a:r>
            <a:endParaRPr/>
          </a:p>
        </p:txBody>
      </p:sp>
      <p:sp>
        <p:nvSpPr>
          <p:cNvPr id="1773" name="Google Shape;1773;g118f1ce6acc_2_2270"/>
          <p:cNvSpPr txBox="1"/>
          <p:nvPr/>
        </p:nvSpPr>
        <p:spPr>
          <a:xfrm>
            <a:off x="145112" y="899702"/>
            <a:ext cx="120468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 b="1" i="1" u="none" strike="noStrike" cap="none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2400" b="1" i="1" u="none" strike="noStrike" cap="none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“o cérebro humano processa estímulos visuais 60 mil vezes mais rapidamente do que textos”</a:t>
            </a:r>
            <a:endParaRPr sz="2400" b="1" i="0" u="none" strike="noStrike" cap="none">
              <a:solidFill>
                <a:schemeClr val="accent5">
                  <a:lumMod val="7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 b="1" i="0" u="none" strike="noStrike" cap="none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1400" b="0" i="0" u="none" strike="noStrike" cap="none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Fonte: </a:t>
            </a:r>
            <a:r>
              <a:rPr lang="pt-BR" sz="1400" b="0" i="0" u="none" strike="noStrike" cap="none" err="1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Gangwer</a:t>
            </a:r>
            <a:r>
              <a:rPr lang="pt-BR" sz="1400" b="0" i="0" u="none" strike="noStrike" cap="none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, 2009.</a:t>
            </a:r>
            <a:endParaRPr sz="1400" b="0" i="0" u="none" strike="noStrike" cap="none">
              <a:solidFill>
                <a:schemeClr val="accent5">
                  <a:lumMod val="7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 b="1" i="1" u="none" strike="noStrike" cap="none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>
              <a:solidFill>
                <a:schemeClr val="accent5">
                  <a:lumMod val="75000"/>
                </a:schemeClr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accent5">
                  <a:lumMod val="7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74" name="Google Shape;1774;g118f1ce6acc_2_2270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lang="pt-BR"/>
              <a:t>164</a:t>
            </a:fld>
            <a:endParaRPr/>
          </a:p>
        </p:txBody>
      </p:sp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9" name="Google Shape;1779;g118f1ce6acc_2_2279"/>
          <p:cNvSpPr txBox="1"/>
          <p:nvPr/>
        </p:nvSpPr>
        <p:spPr>
          <a:xfrm>
            <a:off x="2833244" y="298174"/>
            <a:ext cx="63969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 b="1" i="0" u="none" strike="noStrike" cap="none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Painéis de Indicadores da APS</a:t>
            </a:r>
            <a:endParaRPr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780" name="Google Shape;1780;g118f1ce6acc_2_2279"/>
          <p:cNvSpPr/>
          <p:nvPr/>
        </p:nvSpPr>
        <p:spPr>
          <a:xfrm>
            <a:off x="3624816" y="903852"/>
            <a:ext cx="42306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0" i="0" u="none" strike="noStrike" cap="none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https://sisaps.saude.gov.br/painelsaps/</a:t>
            </a:r>
            <a:endParaRPr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781" name="Google Shape;1781;g118f1ce6acc_2_227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0774" y="1862510"/>
            <a:ext cx="5980283" cy="30648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2" name="Google Shape;1782;g118f1ce6acc_2_227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91058" y="1862510"/>
            <a:ext cx="5770734" cy="30648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3" name="Google Shape;1783;g118f1ce6acc_2_227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10773" y="4927345"/>
            <a:ext cx="5349314" cy="18070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4" name="Google Shape;1784;g118f1ce6acc_2_227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560086" y="4927345"/>
            <a:ext cx="6401706" cy="1807086"/>
          </a:xfrm>
          <a:prstGeom prst="rect">
            <a:avLst/>
          </a:prstGeom>
          <a:noFill/>
          <a:ln>
            <a:noFill/>
          </a:ln>
        </p:spPr>
      </p:pic>
      <p:sp>
        <p:nvSpPr>
          <p:cNvPr id="1785" name="Google Shape;1785;g118f1ce6acc_2_2279"/>
          <p:cNvSpPr/>
          <p:nvPr/>
        </p:nvSpPr>
        <p:spPr>
          <a:xfrm>
            <a:off x="279373" y="1482834"/>
            <a:ext cx="115047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1" i="0" u="none" strike="noStrike" cap="none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Indicador: </a:t>
            </a:r>
            <a:r>
              <a:rPr lang="pt-BR" sz="1600" b="0" i="0" u="none" strike="noStrike" cap="none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Proporção de gestantes com pelo menos 6 (seis) consultas pré-natal realizadas, sendo a 1ª até a 20ª semana de gestação</a:t>
            </a:r>
            <a:endParaRPr sz="1600" b="0" i="0" u="none" strike="noStrike" cap="none">
              <a:solidFill>
                <a:schemeClr val="accent5">
                  <a:lumMod val="7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86" name="Google Shape;1786;g118f1ce6acc_2_2279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lang="pt-BR">
                <a:solidFill>
                  <a:schemeClr val="accent5">
                    <a:lumMod val="75000"/>
                  </a:schemeClr>
                </a:solidFill>
              </a:rPr>
              <a:t>165</a:t>
            </a:fld>
            <a:endParaRPr>
              <a:solidFill>
                <a:schemeClr val="accent5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1" name="Google Shape;1791;g118f1ce6acc_2_2290"/>
          <p:cNvSpPr txBox="1">
            <a:spLocks noGrp="1"/>
          </p:cNvSpPr>
          <p:nvPr>
            <p:ph type="sldNum" idx="12"/>
          </p:nvPr>
        </p:nvSpPr>
        <p:spPr>
          <a:xfrm>
            <a:off x="10819211" y="6296947"/>
            <a:ext cx="698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ABAB"/>
              </a:buClr>
              <a:buSzPts val="800"/>
              <a:buFont typeface="Montserrat"/>
              <a:buNone/>
            </a:pPr>
            <a:fld id="{00000000-1234-1234-1234-123412341234}" type="slidenum">
              <a:rPr lang="pt-BR" sz="800" b="1" i="0" u="none" strike="noStrike" cap="none">
                <a:solidFill>
                  <a:schemeClr val="accent5">
                    <a:lumMod val="7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166</a:t>
            </a:fld>
            <a:endParaRPr sz="800" b="1" i="0" u="none" strike="noStrike" cap="none">
              <a:solidFill>
                <a:schemeClr val="accent5">
                  <a:lumMod val="75000"/>
                </a:schemeClr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792" name="Google Shape;1792;g118f1ce6acc_2_229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993440" y="395271"/>
            <a:ext cx="524012" cy="53164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93" name="Google Shape;1793;g118f1ce6acc_2_2290"/>
          <p:cNvCxnSpPr/>
          <p:nvPr/>
        </p:nvCxnSpPr>
        <p:spPr>
          <a:xfrm>
            <a:off x="11469826" y="6424613"/>
            <a:ext cx="0" cy="93000"/>
          </a:xfrm>
          <a:prstGeom prst="straightConnector1">
            <a:avLst/>
          </a:prstGeom>
          <a:noFill/>
          <a:ln w="9525" cap="rnd" cmpd="sng">
            <a:solidFill>
              <a:srgbClr val="AEABAB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794" name="Google Shape;1794;g118f1ce6acc_2_229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49975" y="538764"/>
            <a:ext cx="8004070" cy="4721205"/>
          </a:xfrm>
          <a:prstGeom prst="rect">
            <a:avLst/>
          </a:prstGeom>
          <a:noFill/>
          <a:ln>
            <a:noFill/>
          </a:ln>
          <a:effectLst>
            <a:outerShdw blurRad="190500" algn="tl" rotWithShape="0">
              <a:srgbClr val="000000">
                <a:alpha val="69800"/>
              </a:srgbClr>
            </a:outerShdw>
          </a:effectLst>
        </p:spPr>
      </p:pic>
      <p:sp>
        <p:nvSpPr>
          <p:cNvPr id="1795" name="Google Shape;1795;g118f1ce6acc_2_2290"/>
          <p:cNvSpPr/>
          <p:nvPr/>
        </p:nvSpPr>
        <p:spPr>
          <a:xfrm>
            <a:off x="741105" y="1286664"/>
            <a:ext cx="2462700" cy="1267800"/>
          </a:xfrm>
          <a:prstGeom prst="rect">
            <a:avLst/>
          </a:prstGeom>
          <a:noFill/>
          <a:ln w="12700" cap="flat" cmpd="sng">
            <a:solidFill>
              <a:srgbClr val="2E75B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accent5">
                  <a:lumMod val="75000"/>
                </a:schemeClr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796" name="Google Shape;1796;g118f1ce6acc_2_2290"/>
          <p:cNvSpPr/>
          <p:nvPr/>
        </p:nvSpPr>
        <p:spPr>
          <a:xfrm>
            <a:off x="741105" y="1407231"/>
            <a:ext cx="2462700" cy="11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6350" marR="0" lvl="0" indent="-63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pt-BR" sz="1600" b="1" i="0" u="none" strike="noStrike" cap="none">
                <a:solidFill>
                  <a:schemeClr val="accent5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Visão detalhada</a:t>
            </a:r>
            <a:endParaRPr sz="1600" b="1" i="0" u="none" strike="noStrike" cap="none">
              <a:solidFill>
                <a:schemeClr val="accent5">
                  <a:lumMod val="7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  <a:p>
            <a:pPr marL="6350" marR="0" lvl="0" indent="-6350" algn="ctr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3A3838"/>
              </a:buClr>
              <a:buSzPts val="1600"/>
              <a:buFont typeface="Arial"/>
              <a:buNone/>
            </a:pPr>
            <a:r>
              <a:rPr lang="pt-BR" sz="1600" b="0" i="0" u="none" strike="noStrike" cap="none">
                <a:solidFill>
                  <a:schemeClr val="accent5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Resultado de um indicadores por vez com as etapas do cálculo</a:t>
            </a:r>
            <a:endParaRPr sz="1600" b="0" i="0" u="none" strike="noStrike" cap="none">
              <a:solidFill>
                <a:schemeClr val="accent5">
                  <a:lumMod val="7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7" name="Google Shape;1797;g118f1ce6acc_2_2290"/>
          <p:cNvSpPr/>
          <p:nvPr/>
        </p:nvSpPr>
        <p:spPr>
          <a:xfrm>
            <a:off x="832156" y="5437851"/>
            <a:ext cx="2259600" cy="107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600"/>
              <a:buFont typeface="Arial"/>
              <a:buNone/>
            </a:pPr>
            <a:r>
              <a:rPr lang="pt-BR" sz="1600" b="0" i="0" u="none" strike="noStrike" cap="none">
                <a:solidFill>
                  <a:schemeClr val="accent5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Apresenta o numerador, denominadores e resultado</a:t>
            </a:r>
            <a:endParaRPr sz="1600" b="0" i="0" u="none" strike="noStrike" cap="none">
              <a:solidFill>
                <a:schemeClr val="accent5">
                  <a:lumMod val="7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8" name="Google Shape;1798;g118f1ce6acc_2_2290"/>
          <p:cNvSpPr/>
          <p:nvPr/>
        </p:nvSpPr>
        <p:spPr>
          <a:xfrm>
            <a:off x="734830" y="5395824"/>
            <a:ext cx="2464200" cy="1146000"/>
          </a:xfrm>
          <a:prstGeom prst="rect">
            <a:avLst/>
          </a:prstGeom>
          <a:noFill/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accent5">
                  <a:lumMod val="75000"/>
                </a:schemeClr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799" name="Google Shape;1799;g118f1ce6acc_2_2290"/>
          <p:cNvSpPr txBox="1"/>
          <p:nvPr/>
        </p:nvSpPr>
        <p:spPr>
          <a:xfrm>
            <a:off x="738277" y="3824200"/>
            <a:ext cx="2460300" cy="1479300"/>
          </a:xfrm>
          <a:prstGeom prst="rect">
            <a:avLst/>
          </a:prstGeom>
          <a:noFill/>
          <a:ln w="12700" cap="flat" cmpd="sng">
            <a:solidFill>
              <a:srgbClr val="2E75B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600"/>
              <a:buFont typeface="Arial"/>
              <a:buNone/>
            </a:pPr>
            <a:r>
              <a:rPr lang="pt-BR" sz="1600" b="0" i="0" u="none" strike="noStrike" cap="none">
                <a:solidFill>
                  <a:schemeClr val="accent5">
                    <a:lumMod val="75000"/>
                  </a:schemeClr>
                </a:solidFill>
                <a:latin typeface="Roboto"/>
                <a:ea typeface="Roboto"/>
                <a:cs typeface="Roboto"/>
                <a:sym typeface="Roboto"/>
              </a:rPr>
              <a:t>No nível CNES + INE ou INE também é possível acessar a versão </a:t>
            </a:r>
            <a:r>
              <a:rPr lang="pt-BR" sz="1600" b="1" i="0" u="none" strike="noStrike" cap="none">
                <a:solidFill>
                  <a:schemeClr val="accent5">
                    <a:lumMod val="75000"/>
                  </a:schemeClr>
                </a:solidFill>
                <a:latin typeface="Roboto"/>
                <a:ea typeface="Roboto"/>
                <a:cs typeface="Roboto"/>
                <a:sym typeface="Roboto"/>
              </a:rPr>
              <a:t>detalhada no Perfil </a:t>
            </a:r>
            <a:r>
              <a:rPr lang="pt-BR" sz="1600" b="0" i="0" u="none" strike="noStrike" cap="none">
                <a:solidFill>
                  <a:schemeClr val="accent5">
                    <a:lumMod val="75000"/>
                  </a:schemeClr>
                </a:solidFill>
                <a:latin typeface="Roboto"/>
                <a:ea typeface="Roboto"/>
                <a:cs typeface="Roboto"/>
                <a:sym typeface="Roboto"/>
              </a:rPr>
              <a:t>de Gestor Municipal</a:t>
            </a:r>
            <a:endParaRPr sz="1600" b="0" i="0" u="none" strike="noStrike" cap="none">
              <a:solidFill>
                <a:schemeClr val="accent5">
                  <a:lumMod val="75000"/>
                </a:schemeClr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800" name="Google Shape;1800;g118f1ce6acc_2_2290"/>
          <p:cNvSpPr/>
          <p:nvPr/>
        </p:nvSpPr>
        <p:spPr>
          <a:xfrm>
            <a:off x="739930" y="2715415"/>
            <a:ext cx="2462100" cy="954000"/>
          </a:xfrm>
          <a:prstGeom prst="rect">
            <a:avLst/>
          </a:prstGeom>
          <a:noFill/>
          <a:ln w="12700" cap="flat" cmpd="sng">
            <a:solidFill>
              <a:srgbClr val="2E75B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endParaRPr sz="800" b="1" i="0" u="none" strike="noStrike" cap="none">
              <a:solidFill>
                <a:schemeClr val="accent5">
                  <a:lumMod val="75000"/>
                </a:schemeClr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600"/>
              <a:buFont typeface="Arial"/>
              <a:buNone/>
            </a:pPr>
            <a:r>
              <a:rPr lang="pt-BR" sz="1600" b="0" i="0" u="none" strike="noStrike" cap="none">
                <a:solidFill>
                  <a:schemeClr val="accent5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Apenas consultado um indicador</a:t>
            </a:r>
            <a:endParaRPr sz="1600" b="0" i="0" u="none" strike="noStrike" cap="none">
              <a:solidFill>
                <a:schemeClr val="accent5">
                  <a:lumMod val="7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600"/>
              <a:buFont typeface="Arial"/>
              <a:buNone/>
            </a:pPr>
            <a:r>
              <a:rPr lang="pt-BR" sz="1600" b="0" i="0" u="none" strike="noStrike" cap="none">
                <a:solidFill>
                  <a:schemeClr val="accent5">
                    <a:lumMod val="75000"/>
                  </a:schemeClr>
                </a:solidFill>
                <a:sym typeface="Arial"/>
              </a:rPr>
              <a:t> por vez</a:t>
            </a:r>
            <a:endParaRPr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801" name="Google Shape;1801;g118f1ce6acc_2_2290"/>
          <p:cNvSpPr txBox="1"/>
          <p:nvPr/>
        </p:nvSpPr>
        <p:spPr>
          <a:xfrm>
            <a:off x="-1048194" y="534726"/>
            <a:ext cx="63969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 b="1" i="0" u="none" strike="noStrike" cap="none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Relatórios SISAB</a:t>
            </a:r>
            <a:endParaRPr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802" name="Google Shape;1802;g118f1ce6acc_2_2290"/>
          <p:cNvSpPr/>
          <p:nvPr/>
        </p:nvSpPr>
        <p:spPr>
          <a:xfrm>
            <a:off x="4329937" y="6538740"/>
            <a:ext cx="91821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b="0" i="0" u="none" strike="noStrike" cap="none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https://sisab.saude.gov.br/paginas/acessoRestrito/relatorio/federal/indicadores/indicadorPainel.xhtml</a:t>
            </a:r>
            <a:endParaRPr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803" name="Google Shape;1803;g118f1ce6acc_2_2290"/>
          <p:cNvSpPr/>
          <p:nvPr/>
        </p:nvSpPr>
        <p:spPr>
          <a:xfrm>
            <a:off x="3854750" y="5399788"/>
            <a:ext cx="2340900" cy="1149900"/>
          </a:xfrm>
          <a:prstGeom prst="rect">
            <a:avLst/>
          </a:prstGeom>
          <a:noFill/>
          <a:ln w="952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0" i="0" u="none" strike="noStrike" cap="none">
                <a:solidFill>
                  <a:schemeClr val="accent5">
                    <a:lumMod val="75000"/>
                  </a:schemeClr>
                </a:solidFill>
                <a:sym typeface="Arial"/>
              </a:rPr>
              <a:t>Visão detalhada disponível a nível</a:t>
            </a:r>
            <a:endParaRPr>
              <a:solidFill>
                <a:schemeClr val="accent5">
                  <a:lumMod val="75000"/>
                </a:schemeClr>
              </a:solidFill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0" i="0" u="none" strike="noStrike" cap="none">
                <a:solidFill>
                  <a:schemeClr val="accent5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 Equipe ou </a:t>
            </a:r>
            <a:r>
              <a:rPr lang="pt-BR" sz="1600" b="0" i="0" u="none" strike="noStrike" cap="none" err="1">
                <a:solidFill>
                  <a:schemeClr val="accent5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CNES+Equipe</a:t>
            </a:r>
            <a:r>
              <a:rPr lang="pt-BR" sz="1600" b="0" i="0" u="none" strike="noStrike" cap="none">
                <a:solidFill>
                  <a:schemeClr val="accent5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sz="1600" b="0" i="0" u="none" strike="noStrike" cap="none">
              <a:solidFill>
                <a:schemeClr val="accent5">
                  <a:lumMod val="7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8" name="Google Shape;1818;g118f1ce6acc_2_2326"/>
          <p:cNvSpPr txBox="1">
            <a:spLocks noGrp="1"/>
          </p:cNvSpPr>
          <p:nvPr>
            <p:ph type="sldNum" idx="12"/>
          </p:nvPr>
        </p:nvSpPr>
        <p:spPr>
          <a:xfrm>
            <a:off x="10819211" y="6296947"/>
            <a:ext cx="698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E6E6"/>
              </a:buClr>
              <a:buSzPts val="800"/>
              <a:buFont typeface="Montserrat"/>
              <a:buNone/>
            </a:pPr>
            <a:fld id="{00000000-1234-1234-1234-123412341234}" type="slidenum">
              <a:rPr lang="pt-BR" sz="800" b="1" i="0" u="none" strike="noStrike" cap="none">
                <a:solidFill>
                  <a:schemeClr val="accent5">
                    <a:lumMod val="75000"/>
                  </a:schemeClr>
                </a:solidFill>
                <a:latin typeface="Montserrat"/>
                <a:ea typeface="Montserrat"/>
                <a:cs typeface="Montserrat"/>
                <a:sym typeface="Montserrat"/>
              </a:rPr>
              <a:t>167</a:t>
            </a:fld>
            <a:endParaRPr sz="800" b="1" i="0" u="none" strike="noStrike" cap="none">
              <a:solidFill>
                <a:schemeClr val="accent5">
                  <a:lumMod val="75000"/>
                </a:schemeClr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819" name="Google Shape;1819;g118f1ce6acc_2_2326"/>
          <p:cNvSpPr txBox="1"/>
          <p:nvPr/>
        </p:nvSpPr>
        <p:spPr>
          <a:xfrm>
            <a:off x="552450" y="926914"/>
            <a:ext cx="1048800" cy="264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E6E6"/>
              </a:buClr>
              <a:buSzPts val="16600"/>
              <a:buFont typeface="Arial"/>
              <a:buNone/>
            </a:pPr>
            <a:r>
              <a:rPr lang="pt-BR" sz="16600" b="1" i="0" u="none" strike="noStrike" cap="none">
                <a:solidFill>
                  <a:schemeClr val="accent5">
                    <a:lumMod val="75000"/>
                  </a:schemeClr>
                </a:solidFill>
                <a:latin typeface="Roboto"/>
                <a:ea typeface="Roboto"/>
                <a:cs typeface="Roboto"/>
                <a:sym typeface="Roboto"/>
              </a:rPr>
              <a:t>“</a:t>
            </a:r>
            <a:endParaRPr>
              <a:solidFill>
                <a:schemeClr val="accent5">
                  <a:lumMod val="75000"/>
                </a:schemeClr>
              </a:solidFill>
            </a:endParaRPr>
          </a:p>
        </p:txBody>
      </p:sp>
      <p:cxnSp>
        <p:nvCxnSpPr>
          <p:cNvPr id="1820" name="Google Shape;1820;g118f1ce6acc_2_2326"/>
          <p:cNvCxnSpPr/>
          <p:nvPr/>
        </p:nvCxnSpPr>
        <p:spPr>
          <a:xfrm>
            <a:off x="11469826" y="6424613"/>
            <a:ext cx="0" cy="93000"/>
          </a:xfrm>
          <a:prstGeom prst="straightConnector1">
            <a:avLst/>
          </a:prstGeom>
          <a:noFill/>
          <a:ln w="9525" cap="rnd" cmpd="sng">
            <a:solidFill>
              <a:schemeClr val="lt2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821" name="Google Shape;1821;g118f1ce6acc_2_2326" descr="data:image/jpg;base64,%20/9j/4AAQSkZJRgABAQEAYABgAAD/2wBDAAUDBAQEAwUEBAQFBQUGBwwIBwcHBw8LCwkMEQ8SEhEPERETFhwXExQaFRERGCEYGh0dHx8fExciJCIeJBweHx7/2wBDAQUFBQcGBw4ICA4eFBEUHh4eHh4eHh4eHh4eHh4eHh4eHh4eHh4eHh4eHh4eHh4eHh4eHh4eHh4eHh4eHh4eHh7/wAARCAHcA74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6vaSNXSNpEV3zsUsAWx1wO9PrlPGlrfyeINDu7G3mkNtDfkyRrny2a3wnPYluB71gRw+OLHSVks77Wb+9utAE0q3e1vJvA0eRGCAFfaXwp4JAzV31/rz/AMiLHoUt9ZRSvDLeW8ckYQuryAFQ5ITOemSCB6kVYryiC01U3erXmmxeJ54phpaRzarAfPYLcsZgAwB2hTk5HGTjjFa0N54gt59bnvIfFNzq8YuTBawIFsWiBPkmJtpXdtwe7bs5FO4WPQaiguIJzKIZo5TFIY5NjA7HHVT6Hkce9eU6TdeOv7Nv47z/AISH+zvt9s3nxwub1bVkbzfK8wbzhwoPy7gCcDpU2nQ65Z2MhZfFcGkXGtXUt3LDF/xMmjMaeSxAG7aSDkqN3Az3o6/15Aeq0V57pEHjK+vNMS/vNXtoksbqXkrGZZFnH2ZbgqOGMf3gMZ5z3rH8Onx/Jp2qvqup6xBcfZAJUTTpGeKfeuTCWO0gDcMR54ORyKLhY9aqJLiB7iS2SaNp4lVpIwwLIGztJHbODj6Vxttc+JpPhldSWNtqiashZYDdHfcSRhxl1DhTu2btocZyBnNc3JD4mij8QXvhoeI2E4sEW41WFvtTQqZPO8sYDEjI4xu5OO1DdgPWJZI4omlmkSONBuZ3YKqj1JPAFR2V5Z3sRmsry2uowcF4JVkXPplSa4NrXXrz4N67a6g93qV5PbTrbJJayJMyEfKhWT52Oc4J5Oapz2+qTXN3rHgXw9PpEsWivAzXFl9l+13BZCgERwWKAOQxAGWAzQB6fRXk1qfGI8MzyXOreImX7WhRYrC4W4wFbchZgZApbbyqkAjHQ1LqM3xBuPEWnFJNR0u1eG1MEf2d7gBiB5wnMeE3ZznfgY5FPqB6pRXnUem+Krq/tJpdb8RWyXGuXVvcRxsoSKyHmGNgCvy8hMP15wKzJ77XodQ0zStW1DxaIxaahu/s6PdczeXcqkDvhc/cI+YAA554qU7pP+trjsesUd68l1Jvic13pMdxdXVmxsoMPb2rzKbjJ8zzhF8ucbchsL1wa3Y4PFC6zJqbahrJCeJBAlpx9nNidoZtuOV5JDZ4xVdf69CW9DuLS5t7u3W4tZ454WztkjYMpwcHBHuCPwqWvL/DGl+K9I0rSG0+bUjPOmoJNZXWPs0LfvGgJXHyZfbyTzu5rX8CSa42tIJZPEcll9hJ1A6zEE23eVwIeB8uN+duUxtwaFvYb0O5orPvrq+huT9ntGlhVME+rnpx1IHHT1qEX1+XCpbiTKEg+RIgbg/Nz90ZwNp55oA1qKyZrzUrdT50cHLbVdIZGA5P8IOTkDOBSQ3+pzXLwCx8n5Ew8kbbVY4z356npjpQBr0VkS3mrRwPMLRZMqMRhTuU4GT7jrx1461I97fCG1YWvzyLl18tjk5+7x93jnLfSgDTorNt7q8mshK1uVmEjrt2MoIAOODzjOKimutTEscJiAO/DOkLEOM84PRePXOe1AGvRWNdajqEMEjJZtJIrALGIXJx6luhz7dO9H2/UfMkYwFEAA2m3dvLOT1xy/GPu8c0AbNFZEt9qqPAfsKlJGAYBWJTgZz+Z5xxig31+dNMv2cpN5jJnyHIAxwQvU5OBnpQBr0Vk2d7qLm5SazKGGIGMlT87Y9uufQdKjt9U1JpP3unMkYjDFvLbJ6ZIHPv8vXigDaorPkuL97WOW2gRXbczLMjdAcAY6gkc80z7deq/ktaFpecMqNsOA3Oe3IXjOeaANOisuS61CNTviXIbazrE7JjJ5Cj5vQdaYbu+Wc26xs/BZso24Z3c7vujGBx15oA16KzUvbvZeNJbhRChZcowwQTgEn72Rzlaijv9QLxj7KGBPB8l18wZ68/cx/tde1AGvRWZdXl5bi13xod+3zCInIyWA2jH3cA5yfSoZ9UvliVotOld96qymJuuPmx9PXpQBs0Vk291qUzy/uwoyAAYWXZw2QM/ePA56c1IZ9UVwwgheLj5drbzyB1zjPOenagDSorBGp6u9un+g+VIxcf6l224HHGfr9e1WJb3UkuLcLapJDK+C4jYEDjr6ZyTz0xigDWooooAKKKKACiiigAooooAKKKKACiiigAooooAKKKKACiiigAooooAKKKKACiiigAooooAKKKKACiiigAooooAKKKKACiiigAooooAKKKKACiiigAooooAKKKKACiiigAooooAKKKKACiiigAooooAKKKKACiiigAooooAKKKKACiiigAooooAKKKKACiiigAooooA8q+PHxE1fwdJp+m6JHClzdxtM9xKm8IoOAFB4znua52+8ceNE0nULiHxBLHcWnmmMS6fEyTrEMucqvyf7OeuDXrPjLwjoHi6zjttdsvPERLRSI5SSMnrhh29ulZN18NPD11HJHcXWrSCSLyXY3C7mTGNu7ZnGPevYw+KwkKMYyh7y3dk7nhYrB46deU4z917K7VjhL3U/jPDBazW2t6Vdi5UMuyCNdoKxnnI4OZFXHr7c1XvNb+NMG8x6rpc6RRwvM4iiRYzIFwCWAHG4ZIrtk+EHhFGDLca8pGcEam4xkAH9AB9AKdH8JPCscQijvPEKRqAAi6o4AA6DFbfXcIvsr/AMAX+ZhLAY17Sa/7ff8AkcHpPin4p30up2b+JdPt9S0+aKFrRtPDGRpCAm1gu3knHP1pt34q+LI1MW1lremyxSGXyJZIoB5ixKGkb5cgBc+ua7k/Bvwb5kknma3vkYNI39otlyDkEnHJBp//AAqHwnhh9q1/52LN/wATN/mJGCT68cVX13BXvyr/AMAX+fcn6hj7W53/AOBvv6djhdS8R/GSyW2EmpWayTSCEo9rCP3xd1Ea4BLZ2E5wK1Ph98QvGUfxEHg7xlDbTyyoWWSBFDRkR+YDleGUgV04+EfhUOX+1+INx6n+1Hyec/zJNbHhTwH4b8NalJqen29xNfyLsN1d3DTSBfQE9Kyq4zBypyjyK9tLRtr01v0NaOBx0asZe0dk1e8m9Oulup4/Z/Fzxdrut3/2OZLG0iA+z20MCM5zKqDczg/3sk47VsDxN8QbzX1sdN8VwCBrZpw9xpQLqVlWIrtVST8zAhgMY5rvZPhn4U/te61W0gu9PuLpSs4tZ9qOCcn5SCOSO1QTfCvwzLNHN9q1qN4ozGhhvvK2oTkqNijgmreMwOnLC2nZMhYHMLPmqXd/5mjzq78S/Gq1gluJr/TVt4VeSWby4dqIufmPGcHHFPg1/wCN07KFvdNUOoZWdIQGB2Ywcd/MT867qP4P+EYxGI7jXkEWRGF1Nxsz1xxxnvTj8I/CmFH2vxBhBhR/aj/KOuB6dB+VV9ewf8i/8AX+Yv7Px388v/A3/kcE3iL42K8KvqGlIZ2xDu8geYNgYsoxkgAjNTvrXxqCQrHqulvPI7q0IhiBTayKMnGDuMi4x684rtf+FQeEsbftOv4znH9pv1xjP5cfSlX4ReFFJK3XiAE5zjVH7jB/QAfhSeOwf8i/8AX+Yf2fjv55f+Bv/I4XR/Enxc1XQYdStNe04zTZMds1koJUSiI5k27A28/dznHNRXOr/FjNnrEOpaPPM0Zt1uTFbry0hUxRt/GCUB7dPau8h+Dvg+G3FvDNrscIcSCNNScKHHRsAYz70qfB7whGmyOfXUXj5V1JwOufT1JP40/ruDvdRW/8i2+8Sy/H2V5vb+d7/ccX/bXxo8lf+JxpJne4WFIVhjO4FGbfuC4CjaevpTl1n4z/ANmyTy6pYRXSTiM27W8XCYkzIzYwADGRjkmu0T4R+FEbcl34gU8cjVHB4zj+Z/M0o+EfhUbcXniH5XLr/wATR+GOcke/J59zU/XcJ/Kv/AF/mP8As/Hae+//AAN/5HCWPxF+Ifh3xPpdl4vOn3UN/KI2towgmjXfs3fJ05zjOc4Ndhr/AI01g+NJNFsZEtLaCVomfyg7sVBJPzcduK1dB+F/hDR9Xh1WG1u7q7t/9Q95dNMIz1yAeM5JNbOp+FdG1DVU1WSGWG9Ug+dBJsJI7nsTU/XMD7TmdPo+ml+mlzHFZbm08OoUq1nzJ7u/L1XNa+r/AOHOPfXvFVwLFLHVQtxcyJG8VxbIAhcEqQwXB4HI654pTqPxBN0Ejvonty4Hmm1VDg7edjAH+MdetdNc+CdGuU2zSXxG8SfLMFJYdDkKOeTTG8C6KzMzXOrEuQWJvmyxHTPrVrG4JfZX/gK/4BwPJ83e9WX/AIMkv0fz/C3XmRqnxAGp2VnPf20CXjSCGVoEI+QZOQBkcY/OkfVvHjF3tdY0u5t13YmXy1VlXALcjgAsB9a6VvAWhMyM02qMUztJvGO3PXHpTYvh94eiC+W2pJtBC7bsjAPXHHeq+vYL+Vf+AL/P0IeTZxqlUla//P2V9lp8Nt7vvtqc2mp/EhjtW6sd+xXKfuiwyMgY9SOlOg1Xx7JBck6lai4tpFWWAQoSAULk5xjIA6V0g8BaEAAJtUAUYA+2twKP+ED0PAHnapgDGPtrdMYxQ8dgv5F/4Av8xLJc4TX72X/g1/8AyP8AXY527v8A4jQtKY7u0lRC235Ig7AZ/h7fdPftTE1L4jNJIhvrACNwkhHlNtPGeg7Z5rpW8A6EwO6bVDnrm8bn/OTQ3gLQ2zum1Q7uub1uaFjsHb4F/wCAL/MbyXN739rL/wAGv/5E5a51r4gQTRq19aNHJdC2WRYkxkuyBsYzglW/KtCO+8YSPbLH4msN04d1jNoPM2KG+baBz9w9PUVsv4C0JypebVG2v5i7rxjhvX6+9K3gPQ2uvtRm1Pz+cSC7IYZ64IHHU0pY3BNfCl/24hwyfOIt3qSa0/5ey+eyObbWvGUcUTPrUAeWKSWNPsPBVQxGWK4BOw8ZyKj1T4lahafDk60tnE2om7FmrEHywxXdvx9B09a6pPA+jIrKtxqm1t25TeEg7hhu3U9z1q/N4Y0Gbw8dAk06JtOPWIk53f3t3Xd71x47EYarRcaUbS6OyVvuOvCZXnFOUm61lytayctdLPXbrqvuPLNA8b+KtQsYJ7rW5YfNhaRpI7GN1jPmFFG3bluRk88CnWuvfFG608XNvrFnLI9w8MUa2QwdsnllmfbtT5ugJzXdWvw78P2tpFaQTaktvCxaKMzqwQk5JG5Tiqw+F3hkCRVuNaVZJPNdV1BgGfOdxAGM5714Xs6nf8TRZbmfKlKo27fztf1/XochFrHxcmhh8m8tWuJNxMRt4gAoVGB3epDjggVHaeJPiPd6LYX8HiTSfPvgzx2ksCRuEUuGbJGMDYSfTiu1/wCFY+HN5k+2a7vPVv7SfJ6f4D8qgHwl8IqUKnVgUUqhF83yg9QOOAcn86l06vf8Rf2ZmSek3/4Mflrt6nGv4h+LSK7tqWkhY4lldt0GFVvu592zx61JPrvxYtJo/t2oafbwPMkJmEUTDczlNoAGSQVbj2rsl+FnhdVCrNrQATywBqDcL/d+ntS/8Ku8M5J+063kjB/4mL8jOf580/Z1L7/iS8qzOztUl/4Mf+Rys2p/FbdNHDq1hKyTbUYwRLG8fZ8noSeMY/Gqja78XlcK17po3SJHGT5AEjN0C+vWu1/4Vd4Z/wCfjW//AAYvQPhb4YGcXGtjJBP/ABMX7dPyo9nU7/iVLLMxe1SS/wC4j/yOObWfix5CN/ammNI8hHl+VHwoRX35xjGGHvTdK8SfEm8gmkuNctLRoJp45kNgsrKIdocgICWO51AAHqa7NPhd4ZQhkudcUgggjUXHIGB+nFLB8L/DMEaxwT6zEqymZdl+ykORgsCBnJHBo9nU7/iCyzMuZPnlb/r4/wDI5m11L4lXENjMvifTkS6IHz6eV2ZDleqck7DwOnGcVUtvH/i7RfEWl2uuXFvqNtezNBLGLYRSRMspjbGPcA89a7EfDDw2piIu9dBhJMWNSf5Ceu30/CruleAPDen6ja36w3V1PaDFubqcyCLknIHTOSTk55p+zqX3/E0hl2ZXjao09NedtdL6P5/1txnin4h64vjq60PTnSztLN5I2ZYVeWQopJPzcDJHHFE/iPxtNPp0Gna3Gs13KIZI7mzT92xQvkMF+YbQeAM54ru9X8GaDqWtJrUkM1vqK/8ALe3l2FjjGSOQTjjpVK7+Hfh+6REmk1EhJPNXZcBMP/e+VRz71u0+h9XdWOSTU/ig19HGNRtzau4XzzZKjYJQZ8twD1deuKpHxH8To7m1huNQs4RdQTTwsbdDuWNN5BAGQcY/Ou2b4beH2Zma81wl2DMTqT/MR0J9+B+VMf4Y+GXKF5tZYoCqE6g52gjBA9Bikk+oXRykuq/FqPG6803qQcCI7cbs54/2G/KnXerfFKC2jl/tKw3YPnB44kCNvZVUMeGJ25Fdfa/DvQrWcTwXmtpKAQG/tBj1BB6/U/nUQ+GfhsAgXGtAHOR/aL85OT+vNOzC6scnJqnxajcKbvTTyQzDysJgMSWOOB8jflRBrHxSeHzpNU0yKLyXlV9kbhtqlgPlB6gHFdb/AMKz8N7g32jWtwOQf7RfIPPP6n8zSL8M/DalStxrQK/dxqD8cY4/ClZhdHIya18U7e7ghvr2zt1mkjjVhBGxYvkgKoGScKeDjpUeu+IfidpS3Ez3tu1tDKI97QRBjkhQ20Z4ywHWu7h8AaJDDcxJd6zi5CLKzXzFiFO5cMRkc+lVZvhh4YmRkml1iRWbcyvfuQW9Tnv707MLnPQ6x41knMI8X2AdbuW0KnTeRJHGXbnGMYHXNMsdS+J0l4LW91jTrR2wVAiikODII9xA5C5PXnNdPP8ADXw3PO08s2rtKzbmb7cwy2ME8DrjjPem/wDCsvDW/wAzz9Z34xu/tB84znGfrz9aSUuo7o4/W/FnjfRFnuH1zT75bcQSGP7IoDxy7tuSOhyvIHr1r1Pwxqn9teHrDVvJMP2uBZDHnO0nqPzrn0+G3hkQC3k/tKe33q5hlvGZGK5xnvjk8Z7muvgiighSCCNY4o1CoijAUDoBTSfUTH0UUVQgooooAKKKKACiiigAooooAKKKKACiiigAooooAKKKKACiiigAooooAKKKKACiiigAooooAKKKKACiiigAooooAKKKKACiiigAooooAKKKKACiiigAooooAKKKKACiiigAooooAKKKKACiiigAooooAKKKKACiiigDy340+K9e0DV9PtdIvjaxy27SPiNWLNux3Brgf+Fj+Nf+g5J/35j/APia6P8AaI/5GPS/+vNv/QzXLQtoX2fTYt8EchsZHuXMKt++/ebQWJ6n5BjHcV9HhKVL6vGTgm/Q+Txtat9anGM2l6+hN/wsfxr/ANByT/vzH/8AE0f8LH8a/wDQck/78x//ABNWNdt/CMzzT28scSxiZgLeYDzG3J5ahSDgbSx49CKrNo/hjz2RdYO3D7GM6YIBG1yccZG75ACRgVso0LXdP8Dnc8Sm0qv/AJMxf+Fj+Nf+g5J/35j/APiaP+Fj+Nf+g5J/35j/APiagtdF0g6JY3d3f/Z5rpCwLzKFyJtmNu0kDbk7u2KnudH8LRyRxw6wZmkcbszqqxjy9xydpyd3yjpT5MPe3IvuEqmJav7R/wDgQf8ACx/Gv/Qck/78x/8AxNH/AAsfxr/0HJP+/Mf/AMTVN9N0JbzUo4tT8+OCZVtj5qx+ZGQSZMkYYg4G0YJzV1tJ8JIzF9YlYeYEVUmU7kMgXzCdvHyktt6jHWm4UP5PwEqmJf8Ay8f/AIEJ/wALH8a/9ByT/vzH/wDE0f8ACx/Gv/Qck/78x/8AxNRro3h11jA1pUcrzvmTkh0BPAwBtLEAnORV26s/Cs1kltBc2vmoIlE5nEZKh5dxPBySPL/Mdqlxof8APv8AApTxOv7x/wDgRW/4WP41/wCg5J/35j/+Jo/4WP41/wCg5J/35j/+JrK8R2el2cwXS7v7VHu+/wCarHGxTjAHGCWGehx7VkVrGhRkr8i+5GU8RiIOzm/vZ1n/AAsfxr/0HJP+/Mf/AMTR/wALH8a/9ByT/vzH/wDE1ydFV9Wo/wAi+5EfW6/87+9nWf8ACx/Gv/Qck/78x/8AxNH/AAsfxr/0HJP+/Mf/AMTXJ0UfVqP8i+5B9br/AM7+9nWf8LH8a/8AQck/78x//E0f8LH8a/8AQck/78x//E1ydFH1aj/IvuQfW6/87+9nWf8ACx/Gv/Qck/78x/8AxNH/AAsfxr/0HJP+/Mf/AMTXJ0UfVqP8i+5B9br/AM7+9nWf8LH8a/8AQck/78x//E0f8LH8a/8AQck/78x//E1ydFH1aj/IvuQfW6/87+9nWf8ACx/Gv/Qck/78x/8AxNH/AAsfxr/0HJP+/Mf/AMTXJ0UfVqP8i+5B9br/AM7+9nWf8LH8a/8AQck/78x//E0f8LH8a/8AQck/78x//E1ydFH1aj/IvuQfW6/87+9nWf8ACx/Gv/Qck/78x/8AxNH/AAsfxr/0HJP+/Mf/AMTXJ0UfVqP8i+5B9br/AM7+9nWf8LH8a/8AQck/78x//E0f8LH8a/8AQck/78x//E1ydFH1aj/IvuQfW6/87+9nWf8ACx/Gv/Qck/78x/8AxNH/AAsfxr/0HJP+/Mf/AMTXJ0UfVqP8i+5B9br/AM7+9nWf8LH8a/8AQck/78x//E0f8LH8a/8AQck/78x//E1ydFH1aj/IvuQfW6/87+9nWf8ACx/Gv/Qck/78x/8AxNH/AAsfxr/0HJP+/Mf/AMTXJ0UfVqP8i+5B9br/AM7+9nWf8LH8a/8AQck/78x//E0f8LH8a/8AQck/78x//E1ydFH1aj/IvuQfW6/87+9nWf8ACx/Gv/Qck/78x/8AxNH/AAsfxr/0HJP+/Mf/AMTXJ0UfVqP8i+5B9br/AM7+9nWf8LH8a/8AQck/78x//E0f8LH8a/8AQck/78x//E1ydFH1aj/IvuQfW6/87+9nWf8ACx/Gv/Qck/78x/8AxNH/AAsfxr/0HJP+/Mf/AMTXJ0UfVqP8i+5B9br/AM7+9nWf8LH8a/8AQck/78x//E0f8LH8a/8AQck/78x//E1ydFH1aj/IvuQfW6/87+9nWf8ACx/Gv/Qck/78x/8AxNH/AAsfxr/0HJP+/Mf/AMTXJ0UfVqP8i+5B9br/AM7+9nWf8LH8a/8AQck/78x//E0f8LH8a/8AQck/78x//E1ydFH1aj/IvuQfW6/87+9nWf8ACx/Gv/Qck/78x/8AxNH/AAsfxr/0HJP+/Mf/AMTXJ0UfVqP8i+5B9br/AM7+9nWf8LH8a/8AQck/78x//E0f8LH8a/8AQck/78x//E1ydFH1aj/IvuQfW6/87+9nWf8ACx/Gv/Qck/78x/8AxNH/AAsfxr/0HJP+/Mf/AMTXJ0UfVqP8i+5B9br/AM7+9nWf8LH8a/8AQck/78x//E0f8LH8a/8AQck/78x//E1ydFH1aj/IvuQfW6/87+9nWf8ACx/Gv/Qck/78x/8AxNH/AAsfxr/0HJP+/Mf/AMTXJ0UfVqP8i+5B9br/AM7+9nWf8LH8a/8AQck/78x//E0f8LH8a/8AQck/78x//E1ydFH1aj/IvuQfW6/87+9nWf8ACx/Gv/Qck/78x/8AxNH/AAsfxr/0HJP+/Mf/AMTXJ0UfVqP8i+5B9br/AM7+9nWf8LH8a/8AQck/78x//E0f8LH8a/8AQck/78x//E1ydFH1aj/IvuQfW6/87+9nWf8ACx/Gv/Qck/78x/8AxNH/AAsfxr/0HJP+/Mf/AMTXJ0UfVqP8i+5B9br/AM7+9nWf8LH8a/8AQck/78x//E0f8LH8a/8AQck/78x//E1ydFH1aj/IvuQfW6/87+9nWf8ACx/Gv/Qck/78x/8AxNH/AAsfxr/0HJP+/Mf/AMTXJ0UfVqP8i+5B9br/AM7+9nWf8LH8a/8AQck/78x//E0f8LH8a/8AQck/78x//E1ydFH1aj/IvuQfW6/87+9nWf8ACx/Gv/Qck/78x/8AxNH/AAsfxr/0HJP+/Mf/AMTXJ0UfVqP8i+5B9br/AM7+9nWf8LH8a/8AQck/78x//E0f8LH8a/8AQck/78x//E1ydFH1aj/IvuQfW6/87+9nWf8ACx/Gv/Qck/78x/8AxNH/AAsfxr/0HJP+/Mf/AMTXJ0UfVqP8i+5B9br/AM7+9nWf8LH8a/8AQck/78x//E0f8LH8a/8AQck/78x//E1ydFH1aj/IvuQfW6/87+9nWf8ACx/Gv/Qck/78x/8AxNH/AAsfxr/0HJP+/Mf/AMTXJ0UfVqP8i+5B9br/AM7+9nWf8LH8a/8AQck/78x//E0f8LH8a/8AQck/78x//E1ydFH1aj/IvuQfW6/87+9nWf8ACx/Gv/Qck/78x/8AxNH/AAsfxr/0HJP+/Mf/AMTXJ0UfVqP8i+5B9br/AM7+9nWf8LH8a/8AQck/78x//E0f8LH8a/8AQck/78x//E1ydFH1aj/IvuQfW6/87+9nWf8ACx/Gv/Qck/78x/8AxNH/AAsfxr/0HJP+/Mf/AMTXJ0UfVqP8i+5B9br/AM7+9nWf8LH8a/8AQck/78x//E0f8LH8a/8AQck/78x//E1ydFH1aj/IvuQfW6/87+9nWf8ACx/Gv/Qck/78x/8AxNH/AAsfxr/0HJP+/Mf/AMTXJ0UfVqP8i+5B9br/AM7+9nWf8LH8a/8AQck/78x//E0f8LH8a/8AQck/78x//E1ydFH1aj/IvuQfW6/87+9nWf8ACx/Gv/Qck/78x/8AxNH/AAsfxr/0HJP+/Mf/AMTXJ0UfVqP8i+5B9br/AM7+9nWf8LH8a/8AQck/78x//E0f8LH8a/8AQck/78x//E1ydFH1aj/IvuQfW6/87+9nWf8ACx/Gv/Qck/78x/8AxNH/AAsfxr/0HJP+/Mf/AMTXJ0UfVqP8i+5B9br/AM7+9nWf8LH8a/8AQck/78x//E0f8LH8a/8AQck/78x//E1ydFH1aj/IvuQfW6/87+9nWf8ACx/Gv/Qck/78x/8AxNH/AAsfxr/0HJP+/Mf/AMTXJ0UfVqP8i+5B9br/AM7+9nWf8LH8a/8AQck/78x//E0f8LH8a/8AQck/78x//E1ydFH1aj/IvuQfW6/87+9nWf8ACx/Gv/Qck/78x/8AxNH/AAsfxr/0HJP+/Mf/AMTXJ0UfVqP8i+5B9br/AM7+9nWf8LH8a/8AQck/78x//E0f8LH8a/8AQck/78x//E1ydFH1aj/IvuQfW6/87+9nWf8ACx/Gv/Qck/78x/8AxNH/AAsfxr/0HJP+/Mf/AMTXJ0UfVqP8i+5B9br/AM7+9nWf8LH8a/8AQck/78x//E0f8LH8a/8AQck/78x//E1ydFH1aj/IvuQfW6/87+9nWf8ACx/Gv/Qck/78x/8AxNdX8MfG3ibVNduLXUtQ+1RC2Miq8SjDBlGeAOxNeUV2nwe/5Ge4/wCvJv8A0NKwxOHpKlJqK+46cJiqzrRTm/vZ3vxW8G614t8RWn9jrbt9msx5nmy7PvO2Mcexrkv+FN+Nf+eenf8AgT/9avddJ/5GO6/69Iv/AEN6lfxJo8VzNb3N4tvJFOYcS8bmAUkj2+defevEjmVajFU42sj6CplVCvN1J3u2eC/8Kb8a/wDPPTv/AAJ/+tR/wpvxr/zz07/wJ/8ArV7m3irSv7Y/s2GZZXXAeQOAikuVxk9SCD09KtR+INFcQMuoQ7Z38uJjkBm9Aen09e1NZviPIn+w8N5/f/wDwL/hTfjb/nnp/wD4E/8A1qP+FN+Nf+eenf8AgT/9avcYPGGgyz3K/bo0igKKJiflkLKW+XuQAMk9Mc1pW+saXcXf2SC9hlm3lNqnPzAZIz0yBzR/bGI8vuD+xMN5/f8A8A+fP+FN+Nf+eenf+BP/ANaj/hTfjX/nnp3/AIE//Wr6Roo/tfEeQf2HhvP7/wDgHzd/wpvxr/zz07/wJ/8ArUf8Kb8a/wDPPTv/AAJ/+tX0jRR/a+I8g/sPDef3/wDAPm7/AIU341/556d/4E//AFqP+FN+Nf8Annp3/gT/APWr6Roo/tfEeQf2HhvP7/8AgHzd/wAKb8a/889O/wDAn/61H/Cm/Gv/ADz07/wJ/wDrV9I0Uf2viPIP7Dw3n9//AAD5u/4U341/556d/wCBP/1qP+FN+Nf+eenf+BP/ANavpGij+18R5B/YeG8/v/4B83f8Kb8a/wDPPTv/AAJ/+tR/wpvxr/zz07/wJ/8ArV9I0Uf2viPIP7Dw3n9//APm7/hTfjX/AJ56d/4E/wD1qP8AhTfjX/nnp3/gT/8AWr6Roo/tfEeQf2HhvP7/APgHzd/wpvxr/wA89O/8Cf8A61H/AApvxr/zz07/AMCf/rV9I0Uf2viPIP7Dw3n9/wDwD5u/4U341/556d/4E/8A1qP+FN+Nf+eenf8AgT/9avpGij+18R5B/YeG8/v/AOAfN3/Cm/Gv/PPTv/An/wCtR/wpvxr/AM89O/8AAn/61fSNFH9r4jyD+w8N5/f/AMA+bv8AhTfjX/nnp3/gT/8AWo/4U341/wCeenf+BP8A9avpGij+18R5B/YeG8/v/wCAfN3/AApvxr/zz07/AMCf/rUf8Kb8a/8APPTv/An/AOtX0jRR/a+I8g/sPDef3/8AAPm7/hTfjX/nnp3/AIE//Wo/4U341/556d/4E/8A1q+kaKP7XxHkH9h4bz+//gHzd/wpvxr/AM89O/8AAn/61H/Cm/Gv/PPTv/An/wCtX0jRR/a+I8g/sPDef3/8A+bv+FN+Nf8Annp3/gT/APWo/wCFN+Nf+eenf+BP/wBavpGij+18R5B/YeG8/v8A+AfN3/Cm/Gv/ADz07/wJ/wDrUf8ACm/Gv/PPTv8AwJ/+tX0jRR/a+I8g/sPDef3/APAPm7/hTfjX/nnp3/gT/wDWo/4U341/556d/wCBP/1q+kaKP7XxHkH9h4bz+/8A4B83f8Kb8a/889O/8Cf/AK1H/Cm/Gv8Azz07/wACf/rV9I0Uf2viPIP7Dw3n9/8AwD5u/wCFN+Nf+eenf+BP/wBaj/hTfjX/AJ56d/4E/wD1q+kaKP7XxHkH9h4bz+//AIB83f8ACm/Gv/PPTv8AwJ/+tR/wpvxr/wA89O/8Cf8A61fSNFH9r4jyD+w8N5/f/wAA+bv+FN+Nf+eenf8AgT/9aj/hTfjX/nnp3/gT/wDWr6Roo/tfEeQf2HhvP7/+AfN3/Cm/Gv8Azz07/wACf/rUf8Kb8a/889O/8Cf/AK1fSNFH9r4jyD+w8N5/f/wD5u/4U341/wCeenf+BP8A9aj/AIU341/556d/4E//AFq+kaKP7XxHkH9h4bz+/wD4B83f8Kb8a/8APPTv/An/AOtR/wAKb8a/889O/wDAn/61fSNFH9r4jyD+w8N5/f8A8A+bv+FN+Nf+eenf+BP/ANaj/hTfjX/nnp3/AIE//Wr6Roo/tfEeQf2HhvP7/wDgHzd/wpvxr/zz07/wJ/8ArUf8Kb8a/wDPPTv/AAJ/+tX0jRR/a+I8g/sPDef3/wDAPm7/AIU341/556d/4E//AFqP+FN+Nf8Annp3/gT/APWr6Roo/tfEeQf2HhvP7/8AgHzd/wAKb8a/889O/wDAn/61H/Cm/Gv/ADz07/wJ/wDrV9I0Uf2viPIP7Dw3n9//AAD5u/4U341/556d/wCBP/1qP+FN+Nf+eenf+BP/ANavpGij+18R5B/YeG8/v/4B83f8Kb8a/wDPPTv/AAJ/+tR/wpvxr/zz07/wJ/8ArV9I0Uf2viPIP7Dw3n9//APm7/hTfjX/AJ56d/4E/wD1qP8AhTfjX/nnp3/gT/8AWr6Roo/tfEeQf2HhvP7/APgHzd/wpvxr/wA89O/8Cf8A61H/AApvxr/zz07/AMCf/rV9I0Uf2viPIP7Dw3n9/wDwD5u/4U341/556d/4E/8A1qP+FN+Nf+eenf8AgT/9avpGij+18R5B/YeG8/v/AOAfN3/Cm/Gv/PPTv/An/wCtR/wpvxr/AM89O/8AAn/61fSNFH9r4jyD+w8N5/f/AMA+bv8AhTfjX/nnp3/gT/8AWo/4U341/wCeenf+BP8A9avpGij+18R5B/YeG8/v/wCAfN3/AApvxr/zz07/AMCf/rUf8Kb8a/8APPTv/An/AOtX0jRR/a+I8g/sPDef3/8AAPm7/hTfjX/nnp3/AIE//Wo/4U341/556d/4E/8A1q+kaKP7XxHkH9h4bz+//gHzd/wpvxr/AM89O/8AAn/61H/Cm/Gv/PPTv/An/wCtX0jRR/a+I8g/sPDef3/8A+bv+FN+Nf8Annp3/gT/APWo/wCFN+Nf+eenf+BP/wBavpGij+18R5B/YeG8/v8A+AfN3/Cm/Gv/ADz07/wJ/wDrUf8ACm/Gv/PPTv8AwJ/+tX0jRR/a+I8g/sPDef3/APAPm7/hTfjX/nnp3/gT/wDWo/4U341/556d/wCBP/1q+kaKP7XxHkH9h4bz+/8A4B83f8Kb8a/889O/8Cf/AK1H/Cm/Gv8Azz07/wACf/rV9I0Uf2viPIP7Dw3n9/8AwD5u/wCFN+Nf+eenf+BP/wBaj/hTfjX/AJ56d/4E/wD1q+kaKP7XxHkH9h4bz+//AIB83f8ACm/Gv/PPTv8AwJ/+tR/wpvxr/wA89O/8Cf8A61fSNFH9r4jyD+w8N5/f/wAA+bv+FN+Nf+eenf8AgT/9aj/hTfjX/nnp3/gT/wDWr6Roo/tfEeQf2HhvP7/+AfN3/Cm/Gv8Azz07/wACf/rUf8Kb8a/889O/8Cf/AK1fSNFH9r4jyD+w8N5/f/wD5u/4U341/wCeenf+BP8A9aj/AIU341/556d/4E//AFq+kaKP7XxHkH9h4bz+/wD4B83f8Kb8a/8APPTv/An/AOtR/wAKb8a/889O/wDAn/61fSNFH9r4jyD+w8N5/f8A8A+bv+FN+Nf+eenf+BP/ANaj/hTfjX/nnp3/AIE//Wr6Roo/tfEeQf2HhvP7/wDgHzd/wpvxr/zz07/wJ/8ArUf8Kb8a/wDPPTv/AAJ/+tX0jRR/a+I8g/sPDef3/wDAPm7/AIU341/556d/4E//AFqP+FN+Nf8Annp3/gT/APWr6Roo/tfEeQf2HhvP7/8AgHzd/wAKb8a/889O/wDAn/61H/Cm/Gv/ADz07/wJ/wDrV9I0Uf2viPIP7Dw3n9//AAD5u/4U341/556d/wCBP/1qP+FN+Nf+eenf+BP/ANavpGij+18R5B/YeG8/v/4B83f8Kb8a/wDPPTv/AAJ/+tR/wpvxr/zz07/wJ/8ArV9I0Uf2viPIP7Dw3n9//APm7/hTfjX/AJ56d/4E/wD1qP8AhTfjX/nnp3/gT/8AWr6Roo/tfEeQf2HhvP7/APgHzd/wpvxr/wA89O/8Cf8A61H/AApvxr/zz07/AMCf/rV9I0Uf2viPIP7Dw3n9/wDwD5u/4U341/556d/4E/8A1q1/B/gbXvCetNeawtqIprZ408qXed25D6e1e9VzHjzpZ/8AA/8A2WmsyrVfclazE8poUf3kb3Rb0n/kY7r/AK9Iv/Q3p1xouhy3FxNLGDJPvEp81ud2wN34/wBWv5U3Sf8AkY7r/r0i/wDQ3rXtf9T/AMDb/wBCNedU3PVp7fMwR4Z8OecZGjLjduVHnYonzFsBc4AySce9JJ4X8PTfZBcma5W0I8hZrl3VcHIGCe3/ANaptS8RfYdTexktgWUqxO//AJZMQobp/fO3HtVKTxtYC7tERD5M3mCQsfnjKgnlRnrg9cVnoaako8K+HAm3M+cBQ/2p9wQKV2A5+7tOMVpWWn6VYmP7IxhVJHkCJKwUswwcjOCPQdqq3HivTodMjvmiuCrz/ZxGoUtv64znB/AmoofGOlyozpDeBF8wlmi2jamMtkkcZYCgVje+0Qf89V/Oj7RB/wA9V/Os3w5rtvrnnSWsbLCixspbhjuB6jtggitemMi+0Qf89V/Oj7RB/wA9V/OpaKQEX2iD/nqv50faIP8Anqv51LRQBF9og/56r+dH2iD/AJ6r+dS0UARfaIP+eq/nR9og/wCeq/nUtFAEX2iD/nqv50faIP8Anqv51LRQBF9og/56r+dH2iD/AJ6r+dS0UARfaIP+eq/nR9og/wCeq/nUtFAEX2iD/nqv50faIP8Anqv51LRQBF9og/56r+dH2iD/AJ6r+dS0UARfaIP+eq/nR9og/wCeq/nUtFAEX2iD/nqv50faIP8Anqv51LRQBF9og/56r+dH2iD/AJ6r+dS0UARfaIP+eq/nR9og/wCeq/nUtFAEX2iD/nqv50faIP8Anqv51LRQBF9og/56r+dH2iD/AJ6r+dS0UARfaIP+eq/nR9og/wCeq/nUtFAEX2iD/nqv50faIP8Anqv51LRQBF9og/56r+dH2iD/AJ6r+dS0UARfaIP+eq/nR9og/wCeq/nUtFAEX2iD/nqv50faIP8Anqv51LRQBF9og/56r+dH2iD/AJ6r+dS0UARfaIP+eq/nR9og/wCeq/nUtFAEX2iD/nqv50faIP8Anqv51LRQBF9og/56r+dH2iD/AJ6r+dS0UARfaIP+eq/nR9og/wCeq/nUtFAEX2iD/nqv50faIP8Anqv51LRQBF9og/56r+dH2iD/AJ6r+dS0UARfaIP+eq/nR9og/wCeq/nUtFAEX2iD/nqv50faIP8Anqv51LRQBF9og/56r+dH2iD/AJ6r+dS0UARfaIP+eq/nR9og/wCeq/nUtFAEX2iD/nqv50faIP8Anqv51LRQBF9og/56r+dH2iD/AJ6r+dS0UARfaIP+eq/nR9og/wCeq/nUtFAEX2iD/nqv50faIP8Anqv51LRQBF9og/56r+dH2iD/AJ6r+dS0UARfaIP+eq/nR9og/wCeq/nUtFAEX2iD/nqv50faIP8Anqv51LRQBF9og/56r+dH2iD/AJ6r+dS0UARfaIP+eq/nR9og/wCeq/nUtFAEX2iD/nqv50faIP8Anqv51LRQBF9og/56r+dH2iD/AJ6r+dS0UARfaIP+eq/nR9og/wCeq/nUtFAEX2iD/nqv50faIP8Anqv51LRQBF9og/56r+dH2iD/AJ6r+dS0UARfaIP+eq/nR9og/wCeq/nUtFAEX2iD/nqv50faIP8Anqv51LRQBF9og/56r+dH2iD/AJ6r+dS0UARfaIP+eq/nR9og/wCeq/nUtFAEX2iD/nqv50faIP8Anqv51LRQBF9og/56r+dH2iD/AJ6r+dS0UARfaIP+eq/nR9og/wCeq/nUtFAEX2iD/nqv50faIP8Anqv51LRQBF9og/56r+dH2iD/AJ6r+dS0UARfaIP+eq/nR9og/wCeq/nUtUNd1SHR9Pa/uIbiWBGAlMMZcxqerkDnaOpxk4oAtfaIP+eqfnXO+POln/wP/wBlrR0zVoda0iW9tbe6jtySsTzxGPzl/vqDztPYkDNZ3jzpZ/8AA/8A2WtqPxoxxH8NlvSf+Rjuv+vSL/0N61YjJGpUwsfmY5BHck+tZWk/8jHdf9ekX/ob1HN4s06K/u7F450mtZTGd4CqwEZkLg5+6MEE9j2qKrSZdJafM2W+ZtzWpJxjJ29PzpiwwqVK6eilc7SFQYz1rPTxPo6WMVxd30ETMvzIhL4YEAgcZPJx05otPEumzWl3dvII7eC6Fusn3vOJVSpUDk53jAHNQWT6hpdjf28Vvc6cTFE25FVgoGevQ9D6VZWGFVZV09QrZ3AKnOeuazPD/irSdYjtRHMIrm5jMi27feAyevbJAJx1x2p8/ijRomhP26ExPG0rPuxtQKTnHU9Dx1pgacYEf+rtNnAHy7Rx+dP8yT/ng/5r/jVJNb0p1VlvF+YgAFSGyULgYxnO0E4qjH4r02e9ggtGE8cygrKG2jPmFCuDzuBB460uoG35kn/PB/zX/GjzJP8Ang/5r/jWVD4p0GXytuoKolkeJDIjIC6Z3KSwABGD19DUM/imwW4sVjKtbXbFBNIxiCnr0YcgjkcjPbNAG35kn/PB/wA1/wAaPMk/54P+a/41R07XdK1CRI7O7ErvnC7GB4AOeRwCCCD3HTNaVAEfmSf88H/Nf8aPMk/54P8Amv8AjUlFAEfmSf8APB/zX/GjzJP+eD/mv+NSUUAR+ZJ/zwf81/xo8yT/AJ4P+a/41JRQBH5kn/PB/wA1/wAaPMk/54P+a/41JRQBH5kn/PB/zX/GjzJP+eD/AJr/AI1JRQBH5kn/ADwf81/xo8yT/ng/5r/jUlFAEfmSf88H/Nf8aPMk/wCeD/mv+NSUUAR+ZJ/zwf8ANf8AGjzJP+eD/mv+NSUUAR+ZJ/zwf81/xo8yT/ng/wCa/wCNSUUAR+ZJ/wA8H/Nf8aPMk/54P+a/41JRQBH5kn/PB/zX/GjzJP8Ang/5r/jUlFAEfmSf88H/ADX/ABo8yT/ng/5r/jUlFAEfmSf88H/Nf8aPMk/54P8Amv8AjUlFAEfmSf8APB/zX/GjzJP+eD/mv+NSUUAR+ZJ/zwf81/xo8yT/AJ4P+a/41JWDJ4psYbg/aYbi3s/MliW8kA8pnjBLjruGArckYODRcDa8yT/ng/5r/jR5kn/PB/zX/Gs6LxFpEzpHDd+ZK5ZVjEbBgRj7wxlRyOTgciqeneLtLngD3c0VrIZWjKby+0rjJbgbRlhywA5HrQBu+ZJ/zwf81/xo8yT/AJ4P+a/41k6r4m0vT9SgsJZgZXkKynosA8tpMu3QcL0znkHpUo8R6KdOTUBfIbd5PKUhWLF+u3bjdnAz06c9KANHzJP+eD/mv+NHmSf88H/Nf8aow69o80UckN/FIsgLIVydwCBzj1+Ug/jWfd+MtEjS0a3uPtRuZY4wIwfkDOU3Nx8uCG4OCdppgb3mSf8APB/zX/GjzJP+eD/mv+NYv/CW6GAZHvEEBRGjkwxMgYMeFAzjCE56YBNSjxT4fKo39qQgSSeWuQR82AfTgYZTk8cjnmkBq+ZJ/wA8H/Nf8aPMk/54P+a/41i/8JdoPmoBdsYmilm88RN5SrGQGJbGO/41Yi8SaJLcNbpfoZV2gpsbcCSABjHXLLkdsjOKLgaXmSf88H/Nf8aPMk/54P8Amv8AjUlFAEfmSf8APB/zX/GjzJP+eD/mv+NSUUAR+ZJ/zwf81/xo8yT/AJ4P+a/41JRQBH5kn/PB/wA1/wAaPMk/54P+a/41JRQBH5kn/PB/zX/GjzJP+eD/AJr/AI1JRQBH5kn/ADwf81/xo8yT/ng/5r/jUlFAEfmSf88H/Nf8aPMk/wCeD/mv+NSUUAR+ZJ/zwf8ANf8AGjzJP+eD/mv+NSUUAR+ZJ/zwf81/xo8yT/ng/wCa/wCNSUUAR+ZJ/wA8H/Nf8aPMk/54P+a/41JRQBH5kn/PB/zX/GjzJP8Ang/5r/jUlFAEfmSf88H/ADX/ABo8yT/ng/5r/jUlFAEfmSf88H/Nf8aPMk/54P8Amv8AjUlFAEfmSf8APB/zX/GjzJP+eD/mv+NSUUAR+ZJ/zwf81/xo8yT/AJ4P+a/41IenrXPJ4u01jDuWSFGTfK0pVRD9/Knnlh5bcDsKAN3zJP8Ang/5r/jR5kn/ADwf81/xrEm8U6fHeWiF41tbqJpUuJHMYAUEnhh6Lnrn2q3/AMJBo/2A332weT5oh+42/wAw9F2Y3ZOQcY6c9KANDzJP+eD/AJr/AI0eZJ/zwf8ANf8AGsKx8YaLNplreXVwLI3NqbpY5QeEHXnGCfYc+1S6n4ls7O60u3SKSdtS3GAgqgwNuc7yDn5hx1pvQDY8yT/ng/5r/jR5kn/PB/zX/Gs618R6JdXBt4NQjeQHAGCN33hkEjBHyNyOODUA8VaKCWkvY1jODE65feuxXLYA+UAOuSexzSA2PMk/54P+a/40eZJ/zwf81/xrLbxRoCyyRf2nCXSURFVBJLEkYGB83IPIzjBzWlaXMN3D51u+9NzLnBHKkg9fcGgB3mSf88H/ADX/ABo8yT/ng/5r/jUlFAEfmSf88H/Nf8aPMk/54P8Amv8AjUlFAEfmSf8APB/zX/GjzJP+eD/mv+NSUUAR+ZJ/zwf81/xo8yT/AJ4P+a/41JRQBH5kn/PB/wA1/wAaPMk/54P+a/41JRQBH5kn/PB/zX/GjzJP+eD/AJr/AI1JRQBH5kn/ADwf81/xo8yT/ng/5r/jUlFAEfmSf88H/Nf8aPMk/wCeD/mv+NSUUAR+ZJ/zwf8ANf8AGjzJP+eD/mv+NSUUAR+ZJ/zwf81/xo8yT/ng/wCa/wCNSUUAR+ZJ/wA8H/Nf8aPMk/54P+a/41JRQBH5kn/PB/zX/GjzJP8Ang/5r/jUlFAEfmSf88H/ADX/ABo8yT/ng/5r/jUlFAEfmSf88H/Nf8aPMk/54P8Amv8AjUlFAFecySQtGsDAkY5I/wAawPHnSz/4H/7LXT1zHjzpZ/8AA/8A2WtaHxoxxH8NlvSf+Rjuv+vSL/0N6fe6LoN3OZbm1SSQSSPu3Nnc6eW/Q914x/WmaT/yMd1/16Rf+hvWva/6n/gbf+hGpqJXKp7fMxLnw34auFnElkhMxjLEMwIMYwhBzwQPTr3qY6Lof2SS1WJkR5lnJSR1YSKAA4IOVOFHSoNZ1+4s7m/jhjtCbSHcsUspWSclcgqP7ueCeeh9KqQeLJp9Whs1tooVZ5kfzXwQY9oK9sHLH16VJrZ2L+meH/D2m3kd5Y2ohmjTywwdjkc9cnk8nk80v9g+Hwzulv5bvLJKWSRwQ8i7XIOeMjt0HaoLDxJLLor3z2MlxKlwIXitRv25I5znBAz1BIputeJpdOvp4vsQkhgG6R9xyq+UXzjHY4B9smgQ5PC/hpFVFtpAqpsCieTH3SucZ+9tYjPWnWvhrw1apGlvZ+WIyWUrI+dxbcTnPXcSc1J4Z1ubVry+ikjhiW3cKqq2WPuef6Vu0AmczH4T8LqtqrWrzLarthWaeSQKOezHnqevqaZZ+FdFEVsNSeTUZbZmMTzSSEKu4lV2ljwoOBmupopAY+l6To+myiW0EyOOMtPI2RjAByeQAMAHp2xWn9oh/v8A6VLRQBF9oh/v/pR9oh/v/pUtFAEX2iH+/wDpR9oh/v8A6VLRQBF9oh/v/pR9oh/v/pUtFAEX2iH+/wDpR9oh/v8A6VLRQBF9oh/v/pR9oh/v/pUtFAEX2iH+/wDpR9oh/v8A6VLRQBF9oh/v/pR9oh/v/pUtFAEX2iH+/wDpR9oh/v8A6VLRQBF9oh/v/pR9oh/v/pUtFAEX2iH+/wDpR9oh/v8A6VLRQBF9oh/v/pR9oh/v/pUtFAEX2iH+/wDpR9oh/v8A6VLRQBF9oh/v/pR9oh/v/pUtVdWu2sdOmvEtLi7MS7vJgAMjDvtBIycdqAJTcQgZ8wflUoORkcisbQ9dg16zubiztL2O0UYinuITEJuOSqt82B0yQPbNa0P+pT/dH8qAH1zup+HdDvo7v/WRvcpIu5ZGKxtINrOqk7QxB5IFdFUVn/x6xf7ooA59vDelLd21xbTzwMjsbl/NkL3SsuNjtuyRnB5zjaAMUQeFPC8EYjitGUbiX/fSfvc7ch+fmB2LwcjijVPFP2PULuzSK1lMBQFvtOAhbnEnHy8dOvUdM1Wl8ZqolKWsDhGUH/SB8hKFijccPgYx6kDNNBsaV9oWgX15JdXdv5rSf6xC7+W52GPcUztJ2ErnGcfSmnQdD/sqPTUWSOKJzJEyyuHjcgjIYHPQkdehxUd/4ikt9W+y+XbqilAUlk2SsGXO8DpsXufY+nOl4d1IatpUd8FiCuWAMcm9WAOAwPHB68gUgMey8J+Hre1hhdZpmitxBvM0i5GwIWwDgMVUAkDPFSQ+FvDEIiWK0KLGQ21ZpArEMXBYZwxDMxGemTXSUU27gY39i6Dvjf7Mu6OJYkO5uFVGQDr/AHXYfjUMvhzw3JPHO1ooljcOrh2ByFVcdemEXj2rfopAc+PDnh795mGVvNLmQmeQ794AYHnkfKOPapU0TQ49Qnv4oWhuLhg8rRyOm5gQc8Hqdoz69DmtuigCL7RD/f8A0o+0Q/3/ANKlooAi+0Q/3/0o+0Q/3/0qWigCL7RD/f8A0o+0Q/3/ANKlooAi+0Q/3/0o+0Q/3/0qWigCL7RD/f8A0o+0Q/3/ANKlooAi+0Q/3/0o+0Q/3/0qWigCL7RD/f8A0o+0Q/3/ANKlooAi+0Q/3/0o+0Q/3/0qWigCL7RD/f8A0o+0Q/3/ANKlooAi+0Q/3/0o+0Q/3/0qWigCL7RD/f8A0o+0Q/3/ANKlooAi+0Q/3/0o+0Q/3/0qWigCL7RD/f8A0o+0Q/3/ANKlqjrupDSdOe+e0ubmOMjzFt03uqZ5fb1IHUgZOOgNAFk3EPeQCpayNL1ZNZ0me8hs7u3tySIWuI/LMy4++FPzBT2yAfategAJwCTwBWN/Y+hbpZFtwrS3BumZXcHzSpUsCDxwT045zWtP/qJP90/yog/1Kf7o/lQBzg8J+Fd0Rey8zykZEEksjABgwY4J6kO3PvVoaHoYsvsuyXHnC483zpPN8wDAbzM7sgDHXpxUL+JVhlu3uFgEcMxhWBZAJsg43NuIVVPUEkdueaY/jPTlieY2t4IgoIdlVQ33c9W4xvHXHfFFwFj8LeGY5YpI7VkeGHyYis0mY12lfl54ODjNWRouirHYxxefCLFWW3MVxIhVWwSCQfmBwOuaoT+NLSKSJfs8jDc/mkYyEXfyq9WPydhgZ5NOl8b6bFYNeyWl6saIjNlUz8xbAHzcnCseKAsIvhPQFvpLhWuVjaNUWFZ5AItrM2UIOVHzsMA4welOm8K+H3mtzGssMMMbRmGOV1WRSiIA2DkgLGox0PerFx4liSzgvI7OdreS8NszMVUgANlwM8jK4A6n0qrL4zsysC29vKZJZkQh2UKqllBOQTuOGHC5I74p36A+5O3hnw2Y7mJbUxxXL75UjkdFJyT0B4BJJIHFa9mtpaQCGF32Biw3uznk56tk456dqyNK8YaXqV5BawRzhppHjVmCgZUZ9ecg5GPxxSWfjLS7q+S0iSfc1ybcMQoXdgEEc8g57c9c0Ab32iH+/wDpR9oh/v8A6Vztx410yE3O63vMW8rRsSqqGKglsbmH908Hk8YBqS58YaZFkqsriPcZQAMpt8zjr1/dnrjgil0uFmb32iH+/wDpR9oh/v8A6Vzv/Cbabv2C1vGYRPI20IVAUkY3bsHODyCR71LqHiy0t1sDFC8v2wRyA5HyxscZHOWPXhc++KAN37RD/f8A0o+0Q/3/ANKxR4ps20tr6O1upAJvJ8tNhJOzfwd23G3368daSDxdpkmFkjuIZSQBHIF3HPpg88EHjpmmBt/aIf7/AOlH2iH+/wDpXP8A/CYWYUM1pcxgqDtfaDk7NuTu2gEODkkYpreMrFZZIDBKZU34wVx8u/HfJ/1bcgEDjmkB0X2iH+/+lH2iH+/+lZ+i67a6rcTW8McqPEoY7gMEZx2ORyDwcHHPStWmBF9oh/v/AKUfaIf7/wClS0UgIvtEP9/9KPtEP9/9KlooAi+0Q/3/ANKPtEP9/wDSpaKAIvtEP9/9KPtEP9/9KlooAi+0Q/3/ANKPtEP9/wDSpaKAIvtEP9/9KPtEP9/9KlooAi+0Q/3/ANKPtEP9/wDSpaKAIvtEP9/9KPtEP9/9KlooAi+0Q/3/ANKPtEP9/wDSpaoa9qa6RpzX0lrdXMMbDzRbpvZE7vt6kDqcZOO1AFr7RD/z0ArnfHnSz/4H/wCy1o6Zqq6xpEt7FZ3dtASRCbiPy2lXs4U8gHtkA+1Z3jzpZ/8AA/8A2WtqPxoxxH8NlvSf+Rjuv+vSL/0N61YvMjUr5JPzMchh3JNZWk/8jHdf9ekX/ob1uVNTcqnt95C2WYM1rlgMAkrnFIw3MGa1BKnIJ25BqeiszQhQtGu1LbaPQEAUpZv+fc/mKkVlZQysGB6EHiloAgX5XLra4ZurDbk0/wAyT/ng3/fQqK9d1aNVYqDnOKqyXHluiSXWxpCQiswBYgZIHrwM0AX/ADJP+eDf99CjzJP+eDf99Csv+0rbZ5n9pQ7PLEm7zVxsJwG+meM+tLJqFvFu8zUYk2sUbdKowwG4g+4HOPTmgDT8yT/ng3/fQo8yT/ng3/fQrLh1K2mjjkh1KKRJd3lssqkPgZOPXA5NTpM8iLIk7MjAFWBBBHrQBd8yT/ng3/fQo8yT/ng3/fQqrDJJ58amRmDHBB+lXqAI/Mk/54N/30KPMk/54N/30KkooAj8yT/ng3/fQo8yT/ng3/fQqSigCPzJP+eDf99CjzJP+eDf99CpKKAI/Mk/54N/30KPMk/54N/30KkooAj8yT/ng3/fQo8yT/ng3/fQqSigCPzJP+eDf99CjzJP+eDf99CpKKAI/Mk/54N/30KPMk/54N/30KkooAj8yT/ng3/fQo8yT/ng3/fQqSigCPzJP+eDf99CjzJP+eDf99CpKKAI/Mk/54N/30KPMk/54N/30KkooAj8yT/ng3/fQo8yT/ng3/fQqSigCPzJP+eDf99CjzJP+eDf99CpKKAIZWlaNlELZII+8KkjBWNVPUACnUUAFQQGWOFIzCSVGOGFT0UAVyqlmY2akt94/Lz9aNq5J+xrljkn5eTViigCnc20FzNFNcWCSSQkmN22krnrg1NHmNdsdrsX0UqBU1FAEfmSf88G/wC+hR5kn/PBv++hUlFAEfmSf88G/wC+hR5kn/PBv++hUlFAEfmSf88G/wC+hR5kn/PBv++hUlFAEfmSf88G/wC+hR5kn/PBv++hUlFAEfmSf88G/wC+hR5kn/PBv++hUlFAEfmSf88G/wC+hR5kn/PBv++hUlFAEfmSf88G/wC+hR5kn/PBv++hUlFAEfmSf88G/wC+hR5kn/PBv++hUlFAEfmSf88G/wC+hR5kn/PBv++hUlFAEfmSf88G/wC+hR5kn/PBv++hUlFAEfmSf88G/wC+hR5kn/PBv++hUlFAEfmSf88G/wC+hR5kn/PBv++hUlFAEfmSf88G/wC+hR5kn/PBv++hUlFAEfmSf88G/wC+hR5kn/PBv++hUlFAEfmSf88G/wC+hR5kn/PBv++hUlFAEfmSf88G/wC+hR5kn/PBv++hUlFAEE/myQvGISCwxywqeiigBsqlo2UdSCBUcbSrGqmFsgAfeFTUUAQMoYsWtASww2dvI96G+YYa13D0O01PRQBD/EG+y/MBgH5c0gUBAgsxtH8Py4qeigCEliMG2JGc4yOtIFxtxaAbTlfu8H2qeigCBVCkFbQAjOCNvGaAoBDC0AIJIPy8H1qeigCpc28NzBLDcWKyRyjEinb8w96JreGa3kt5bFWikG11OMMPerdFAFfy12qv2NcKNoGF4HpTucqfsvK/d+7x9KmooAhXKrtW1wOuAVxQeSGNrkjofl4qaigCFvmUq1rkEYIO3mokt4VuXulsVEzoEZ+MlRnA/U/nVuigCFSyklbYgnkkEc07zJP+eDf99CpKKAI/Mk/54N/30KPMk/54N/30KkooAj8yT/ng3/fQo8yT/ng3/fQqSigCPzJP+eDf99CjzJP+eDf99CpKKAI/Mk/54N/30KPMk/54N/30KkooAj8yT/ng3/fQo8yT/ng3/fQqSigCPzJP+eDf99CjzJP+eDf99CpKKAI/Mk/54N/30KPMk/54N/30KkooAj8yT/ng3/fQo8yT/ng3/fQqSigCPzJP+eDf99CjzJP+eDf99CpKKAIJ/NkhZBCQSMZLCuf8edLP/gf/ALLXT1zHjzpZ/wDA/wD2WtaHxoxxH8NlvSf+Rjuv+vSL/wBDesm60LxA+uTXEV2RZPqMd15ZnbOFCrgDoEIySvcqOOa1tJ/5GO6/69Iv/Q3rcqaq95FU/hfzONWPx1dKVklWyAVV3K0TMzCKTcw4IAaTy/fGelC2nixXlVkQRy+cwEBjAMhAwZN3Vf8Ad5z1rsqKg0PP7K38X3C3VmIFjtoP3KxyJGkBAWIjywBn72/k8Y6Vr6TH4sW8/wCJg7tD5679rRY6tkrxny9uzg/PnvXU0UAVL7/WRfRv6Viaxoo1K9t7truaJ7XBgVOituBLEd8gYx9a6OWOOTG9QcdKZ9lg/ufqaAOJTwPYqnlfbLoxNEIpVGAWQHIUEdF3EnHPU0s3gu3mEjS387zSB8uUGNzRmMvj+9g9c9q7X7LB/c/U0fZYP7n6mgDiofBqpHHv1ScyRMWiKqQqM2AxIJJbIGOSf6VoR+Hbdb7Trz+0NVVrGBYVgju2S3l2jAZ4xwT/AJ5rpfssH9z9TR9lg/ufqaLgVYv+PiL/AHv6GtCo0giRgypgjoc1J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cx486Wf/A//AGWunrmPHnSz/wCB/wDsta0PjRjiP4bLek/8jHdf9ekX/ob1rm5txdC1NxELgrvEW8byvrjrisjSf+Rjuv8Ar0i/9DeuYvPA2sLr/iDUNOvtMik1XfJDqMtuWvrNzEqCNH6CMbc9iNx+tKp8XyLp7P1PQ6K82/4QjxfI6M/i6aONTuSGOeXEY+0I+3dnLjyw6Zbn5/QVY0vwh4wtrzTpLjxc88VtIpf5nyI1mkYpg8PujZEJbkbMisy2d5JdW8d1FayTxJPMGaKMsAzhcbiB1OMjP1qWvNNc8B+KL/xJdatD4nWCXbdrZzEMXgSYRBUC/dUL5bDI5O7PUVJceDfGTJEtp4umtWWzlgZ5JWm2uxYqyDC8gsBuOflGMZ5o6DPRPNi88weYnmhdxTcN23pnHpT68sh8JeMv7UvIU1Bgv9nRQC8uJmYF/Pd2VCuH4QgAtxnjmtu88K+KJ9K8P26+KpUubWFbbVZgWH2qP5SzLg/LJlMBj2ZqBM7WGWKeMSQyJIhzhkYEHHuKfXl58A+MI9OFnZ+LPspFlPBvRn2rI7u6OijG1huUFsnIHQdavS+FPG0l3aTf8JNDGseovdy7WlJ8syq3kDJwU2Bl5HcfSgb0O6sr6zvUD2d3BcKVDZikDcHODx24P5VYryux+HfiWw0eTT7PW7aMOLWLfE8kLrHFJIz7WXkM4cDuBz7VfbwZ4uuNRu3uPFJgsri5hc29rNMhWNJHLhWJ3AsjKpweq5+iEegQXFvO0iwTxStG21wjglT6HHQ1LWB4Z8PrpOr6zqLCEy6hOhRkLZEKIAqtk4yDvPHXdnrW/TAKKKKACiiigAooooAKKKKACiiigAooooAKKKKACiiigAooooAKKKKACiiigAooooAKKKKACiiigAooooAKKKKACiiigAooooAKKKKACiiigAooooAKKKKACiiigAooooAKKKKACiiigAooooAKKKKACiiigAooooAKKKKACiiigAooooAKKKKACiiigAooooAKKKKACiiigAooooAKKKKACiiigAooooAKKKKACiiigAooooAKKKKACiiigAooooAKKKKACiiigAooooAKKKKACuY8edLP/gf/ALLXT1zHjzpZ/wDA/wD2WtaHxoxxH8NlvSf+Rjuv+vSL/wBDete8Zlt2ZSQeOR9ayNJ/5GO6/wCvSL/0N61b7/j1b6j+YpVNyqezKuX/AOesn/fRoy//AD0k/wC+jRWd4meSPw5qckLOki2kpRlOCDtOCPesm7I0RpYm/vS/maTMn/PST/vo14MLcfa1j/tG+2/aoY8f2lN91o8kf8fHr/8ArHSvXvAbyP4P0xppJJH8kgtIxZiAxAySSTxjufrVWFc28v8A89ZP++jUxkf+zw+47sgZ7/exUNSH/kGj/eH/AKFSGR7n/wCesn/fRo3P/wA9ZP8Avo0VV1W+t9L0u61K7Li3tYmmlKruO1Rk4HegC1l/+esn/fRo3P8A89ZP++jXgkPjy2l+Jv8AwlEevxtphg+zeQLF/P8ALzu2+XnGf+mmfwzXuWmXsGpadb6ha7/IuI1kj3Lg7SMjI7UdLh1LOX/56yf99GrEbv8A2cZNxLBCcmq9TJ/yCz/uNQBDuf8A56yf99Gjc/8Az1k/76NFFABuf/nrJ/30aNz/APPWT/vo15L440/xRB8SdF0vTvGmr2un608hK7t32coNzKp75HQHp716raw/Z7aKDzZZfLUL5krbnbHdj3NC2uD3sS7n/wCesn/fRqzYszI4Zi2GwM/QVWqxYfdk/wB/+goAs0UUUAFFFFABRRRQAUUUUAFFFFABRRRQAUUUUAFFFFABRRRQAUUUUAFFFFABRRRQAUUUUAFFFFABRRRQAUUUUAFFFFABRRRQAUUUUAFFFFABRRRQAUUUUAFFFFABRRRQAUUUUAFFFFABRRRQAUUUUAFFFFABRRRQAUUUUAFFFFABRRRQAUUUUAFFFFABRRRQAUUUUAFFFFABRRRQAUUUUAFFFFABRRRQAUUUUAFFFFABRRRQAUUUUAFFFFABRRRQAUUUUAFcx486Wf8AwP8A9lrp65jx50s/+B/+y1rQ+NGOI/hst6T/AMjHdf8AXpF/6G9at9/x6t9R/MVlaT/yMd1/16Rf+hvWxcxmSFkUgE4xn60qm5VPZmPq129ja/aFt2nAYKyrnIzwCAPfA+hzVLT9dW8mlhGnXqND5nmlo+BsxnHc5J4Hetz7PP6J/wB9H/Cl+zz/AOx/30f8KzNDl7XXrO4jikj0K8Eb4yzQINmTjkZz27U678SfZ7mWyXTLnzkkdEIXMZC45JHTIOcV03kXH+x/30f8KPIuP9n/AL6P+FAGZo2pw6pFNLDDPEsUzRHzU27sdx6itI/8g0f7w/8AQqUwTnrsP/Aj/hUnkN9jEORuHPt1zQBm6pctZ6fPdKgcxrkKSQOvfGTismLxJGyss2m3m5U3N5ablIzgEZwSDkYOP5V0Yt5/9j/vo/4UvkXH+x/30f8ACgDmZNciKgw6Nc7SU+Z4ABgsAeBznGTR/wAJXZqY1/s+/G9WYARDChfU5wB79sGum8i4/wBj/vo/4UeTceq/99n/AAoAo6Vcveadb3UkflNKgYp/dz2q+n/ILP8AuNTfs8+f4P8Avo/4VMkLCz8kkbipGe1AGDqGsR2c80LQvI8ewhUBLOrdSB7VVk8TQxNGk+m30Ukj7FUhct16YPP3Tx16V0YguMfwf99H/CkNvNkHEeR0O7p+lAHPW+uw6hBNPBpdy7WqSSoZowPmXIAU9cn1Hao38QXcN1HDc6VIudokKk/ITj14OM/nXTGC4PXYf+BH/CjyLj/Y/wC+j/hQBzg8TQCRY5NOv42LIvzION2MZwff+fpXTWHSX/f/AKCmeRcf7P8A32f8KmtYmiVt2Ms2ePpQBNRRRQAUUUUAFFFFABRRRQAUUUUAFFFFABRRRQAUUUUAFFFFABRRRQAUUUUAFFFFABRRRQAUUUUAFFFFABRRRQAUUUUAFFFFABRRRQAUUUUAFFFFABRRRQAUUUUAFFFFABRRRQAUUUUAFFFFABRRRQAUUUUAFFFFABRRRQAUUUUAFFFFABRRRQAUUUUAFFFFABRRRQAUUUUAFFFFABRRRQAUUUUAFFFFABRRRQAUUUUAFFFFABRRRQAUUUUAFFFFABRRRQAVzHjzpZ/8D/8AZa6euY8edLP/AIH/AOy1rQ+NGOI/hst6T/yMd1/16Rf+hvW5XOpJcWeqyXcdo9yksCR4R1UqVZjzuI/vVa/tm6/6A1z/AN/ov/iqJxbd0OErJpmxRWP/AGzdf9Aa5/7/AEX/AMVR/bN1/wBAa5/7/Rf/ABVT7Nlc6/pM2KKx/wC2br/oDXP/AH+i/wDiqP7Zuv8AoDXP/f6L/wCKo9mw51/SZsUVj/2zdf8AQGuf+/0X/wAVR/bN1/0Brn/v9F/8VR7Nhzr+kzYorH/tm6/6A1z/AN/ov/iqP7Zuv+gNc/8Af6L/AOKo9mw51/SZsUVj/wBs3X/QGuf+/wBF/wDFUf2zdf8AQGuf+/0X/wAVR7Nhzr+kzYorH/tm6/6A1z/3+i/+Ko/tm6/6A1z/AN/ov/iqPZsOdf0mbFFY/wDbN1/0Brn/AL/Rf/FUf2zdf9Aa5/7/AEX/AMVR7Nhzr+kzYorH/tm6/wCgNc/9/ov/AIqj+2br/oDXP/f6L/4qj2bDnX9JmxRWP/bN1/0Brn/v9F/8VR/bN1/0Brn/AL/Rf/FUezYc6/pM2KKx/wC2br/oDXP/AH+i/wDiqP7Zuv8AoDXP/f6L/wCKo9mw51/SZsUVj/2zdf8AQGuf+/0X/wAVR/bN1/0Brn/v9F/8VR7Nhzr+kzYorH/tm6/6A1z/AN/ov/iqP7Zuv+gNc/8Af6L/AOKo9mw51/SZsUVj/wBs3X/QGuf+/wBF/wDFUf2zdf8AQGuf+/0X/wAVR7Nhzr+kzYorH/tm6/6A1z/3+i/+Ko/tm6/6A1z/AN/ov/iqPZsOdf0mbFFY/wDbN1/0Brn/AL/Rf/FUf2zdf9Aa5/7/AEX/AMVR7Nhzr+kzYorH/tm6/wCgNc/9/ov/AIqj+2br/oDXP/f6L/4qj2bDnX9JmxRWP/bN1/0Brn/v9F/8VR/bN1/0Brn/AL/Rf/FUezYc6/pM2KKx/wC2br/oDXP/AH+i/wDiqP7Zuv8AoDXP/f6L/wCKo9mw51/SZsUVj/2zdf8AQGuf+/0X/wAVR/bN1/0Brn/v9F/8VR7Nhzr+kzYorH/tm6/6A1z/AN/ov/iqP7Zuv+gNc/8Af6L/AOKo9mw51/SZsUVj/wBs3X/QGuf+/wBF/wDFUf2zdf8AQGuf+/0X/wAVR7Nhzr+kzYorH/tm6/6A1z/3+i/+Ko/tm6/6A1z/AN/ov/iqPZsOdf0mbFFY/wDbN1/0Brn/AL/Rf/FUf2zdf9Aa5/7/AEX/AMVR7Nhzr+kzYorH/tm6/wCgNc/9/ov/AIqj+2br/oDXP/f6L/4qj2bDnX9JmxRWP/bN1/0Brn/v9F/8VR/bN1/0Brn/AL/Rf/FUezYc6/pM2KKx/wC2br/oDXP/AH+i/wDiqP7Zuv8AoDXP/f6L/wCKo9mw51/SZsUVj/2zdf8AQGuf+/0X/wAVR/bN1/0Brn/v9F/8VR7Nhzr+kzYorH/tm6/6A1z/AN/ov/iqP7Zuv+gNc/8Af6L/AOKo9mw51/SZsUVj/wBs3X/QGuf+/wBF/wDFUf2zdf8AQGuf+/0X/wAVR7Nhzr+kzYorH/tm6/6A1z/3+i/+Ko/tm6/6A1z/AN/ov/iqPZsOdf0mbFFY/wDbN1/0Brn/AL/Rf/FUf2zdf9Aa5/7/AEX/AMVR7Nhzr+kzYorH/tm6/wCgNc/9/ov/AIqj+2br/oDXP/f6L/4qj2bDnX9JmxRWP/bN1/0Brn/v9F/8VR/bN1/0Brn/AL/Rf/FUezYc6/pM2KKx/wC2br/oDXP/AH+i/wDiqP7Zuv8AoDXP/f6L/wCKo9mw51/SZsUVj/2zdf8AQGuf+/0X/wAVR/bN1/0Brn/v9F/8VR7Nhzr+kzYorH/tm6/6A1z/AN/ov/iqP7Zuv+gNc/8Af6L/AOKo9mw51/SZsUVj/wBs3X/QGuf+/wBF/wDFUf2zdf8AQGuf+/0X/wAVR7Nhzr+kzYorH/tm6/6A1z/3+i/+Ko/tm6/6A1z/AN/ov/iqPZsOdf0mbFFY/wDbN1/0Brn/AL/Rf/FUf2zdf9Aa5/7/AEX/AMVR7Nhzr+kzYorH/tm6/wCgNc/9/ov/AIqj+2br/oDXP/f6L/4qj2bDnX9JmxRWP/bN1/0Brn/v9F/8VR/bN1/0Brn/AL/Rf/FUezYc6/pM2KKx/wC2br/oDXP/AH+i/wDiqP7Zuv8AoDXP/f6L/wCKo9mw51/SZsUVj/2zdf8AQGuf+/0X/wAVR/bN1/0Brn/v9F/8VR7Nhzr+kzYorH/tm6/6A1z/AN/ov/iqP7Zuv+gNc/8Af6L/AOKo9mw51/SZsUVj/wBs3X/QGuf+/wBF/wDFUf2zdf8AQGuf+/0X/wAVR7Nhzr+kzYorH/tm6/6A1z/3+i/+Ko/tm6/6A1z/AN/ov/iqPZsOdf0mbFFY/wDbN1/0Brn/AL/Rf/FUf2zdf9Aa5/7/AEX/AMVR7Nhzr+kzYorH/tm6/wCgNc/9/ov/AIqj+2br/oDXP/f6L/4qj2bDnX9JmxRWP/bN1/0Brn/v9F/8VR/bN1/0Brn/AL/Rf/FUezYc6/pM2KKx/wC2br/oDXP/AH+i/wDiqP7Zuv8AoDXP/f6L/wCKo9mw51/SZsUVj/2zdf8AQGuf+/0X/wAVR/bN1/0Brn/v9F/8VR7Nhzr+kzYorH/tm6/6A1z/AN/ov/iqP7Zuv+gNc/8Af6L/AOKo9mw51/SZsUVj/wBs3X/QGuf+/wBF/wDFUf2zdf8AQGuf+/0X/wAVR7Nhzr+kzYorH/tm6/6A1z/3+i/+Ko/tm6/6A1z/AN/ov/iqPZsOdf0mbFFY/wDbN1/0Brn/AL/Rf/FUf2zdf9Aa5/7/AEX/AMVR7Nhzr+kzYorH/tm6/wCgNc/9/ov/AIqj+2br/oDXP/f6L/4qj2bDnX9JmxRWP/bN1/0Brn/v9F/8VR/bN1/0Brn/AL/Rf/FUezYc6/pM2KKx/wC2br/oDXP/AH+i/wDiqP7Zuv8AoDXP/f6L/wCKo9mw51/SZsVzHjzpZ/8AA/8A2Wr/APbN1/0Brn/v9F/8VWbrQu9YeFfsbWixBiWlkU5JxwNpPpWlKLjJNmdV80GkWL3UNPsdv26+tbXf93zpVTd9Mmq39v6D/wBBzTP/AAKT/GvI/wBokA+I9LyM/wCht/6Ga8vwmcYXNeth8sjVpKblueLis4lQrSpqOx9Wf2/oP/Qc0z/wKT/Gj+39B/6Dmmf+BSf418q7B/dH5Um1f7o/Ktv7Hh/MYf29P+RfefVf9v6D/wBBzTP/AAKT/Gj+39B/6Dmmf+BSf418syWs0cEU8ltIkM2fKkZCFfHXB74qLav90flR/Y8P5w/t2p/Ij6r/ALf0H/oOaZ/4FJ/jR/b+g/8AQc0z/wACk/xr5U2r/dH5UbV/uj8qP7Hh/MH9vT/kX3n1X/b+g/8AQc0z/wACk/xo/t/Qf+g5pn/gUn+NfKoQE4Cgn2FJtX+6Pyo/seH8wf29P+RfefVf9v6D/wBBzTP/AAKT/Gj+39B/6Dmmf+BSf418qbV/uj8qNq/3R+VH9jw/mD+3p/yL7z6r/t/Qf+g5pn/gUn+NH9v6D/0HNM/8Ck/xr5U2r/dH5UoQHooP4Uf2PD+YP7en/IvvPqr+39B/6Dmmf+BSf40f2/oP/Qc0z/wKT/GvlUIP7oP4Um1f7o/Kj+x4fzB/b0/5F959V/2/oP8A0HNM/wDApP8AGj+39B/6Dmmf+BSf418qbV/uj8qXYMZ2cfSj+x4fzB/b0/5F959Vf2/oP/Qc0z/wKT/Gj+39B/6Dmmf+BSf418qbV/uj8qXYMZ2jH0o/seH8wf29P+RfefVX9v6D/wBBzTP/AAKT/Gj+39B/6Dmmf+BSf418qbV/uj8qNq/3R+VH9jw/mD+3p/yL7z6r/t/Qf+g5pn/gUn+NH9v6D/0HNM/8Ck/xr5U2r/dH5UbV/uj8qP7Hh/MH9vT/AJF959V/2/oP/Qc0z/wKT/Gj+39B/wCg5pn/AIFJ/jXyptX+6Pyo2r/dH5Uf2PD+YP7en/IvvPqv+39B/wCg5pn/AIFJ/jR/b+g/9BzTP/ApP8a+VNq/3R+VG1f7o/Kj+x4fzB/b0/5F959V/wBv6D/0HNM/8Ck/xo/t/Qf+g5pn/gUn+NfKm1f7o/Kjav8AdH5Uf2PD+YP7en/IvvPqv+39B/6Dmmf+BSf40f2/oP8A0HNM/wDApP8AGvlTav8AdH5UbV/uj8qP7Hh/MH9vT/kX3n1X/b+g/wDQc0z/AMCk/wAaP7f0H/oOaZ/4FJ/jXyptX+6Pyo2r/dH5Uf2PD+YP7en/ACL7z6r/ALf0H/oOaZ/4FJ/jR/b+g/8AQc0z/wACk/xr5U2r/dH5UbV/uj8qP7Hh/MH9vT/kX3n1X/b+g/8AQc0z/wACk/xo/t/Qf+g5pn/gUn+NfKm1f7o/Kjav90flR/Y8P5g/t6f8i+8+q/7f0H/oOaZ/4FJ/jR/b+g/9BzTP/ApP8a+VNq/3R+VG1f7o/Kj+x4fzB/b0/wCRfefVf9v6D/0HNM/8Ck/xo/t/Qf8AoOaZ/wCBSf418qbV/uj8qNq/3R+VH9jw/mD+3p/yL7z6r/t/Qf8AoOaZ/wCBSf40f2/oP/Qc0z/wKT/GvlTav90flRtX+6Pyo/seH8wf29P+RfefVf8Ab+g/9BzTP/ApP8aP7f0H/oOaZ/4FJ/jXyptX+6Pyo2r/AHR+VH9jw/mD+3p/yL7z6r/t/Qf+g5pn/gUn+NH9v6D/ANBzTP8AwKT/ABr5U2r/AHR+VG1f7o/Kj+x4fzB/b0/5F959V/2/oP8A0HNM/wDApP8AGj+39B/6Dmmf+BSf418qbV/uj8qNq/3R+VH9jw/mD+3p/wAi+8+q/wC39B/6Dmmf+BSf40f2/oP/AEHNM/8AApP8a+VNq/3R+VG1f7o/Kj+x4fzB/b0/5F959V/2/oP/AEHNM/8AApP8aP7f0H/oOaZ/4FJ/jXyptX+6Pyo2r/dH5Uf2PD+YP7en/IvvPqv+39B/6Dmmf+BSf40f2/oP/Qc0z/wKT/GvlTav90flRtX+6Pyo/seH8wf29P8AkX3n1X/b+g/9BzTP/ApP8aP7f0H/AKDmmf8AgUn+NfKm1f7o/Kjav90flR/Y8P5g/t6f8i+8+q/7f0H/AKDmmf8AgUn+NH9v6D/0HNM/8Ck/xr5U2r/dH5UbV/uj8qP7Hh/MH9vT/kX3n1X/AG/oP/Qc0z/wKT/Gj+39B/6Dmmf+BSf418qbV/uj8qNq/wB0flR/Y8P5g/t6f8i+8+q/7f0H/oOaZ/4FJ/jR/b+g/wDQc0z/AMCk/wAa+VNq/wB0flRtX+6Pyo/seH8wf29P+RfefVf9v6D/ANBzTP8AwKT/ABo/t/Qf+g5pn/gUn+NfKm1f7o/Kjav90flR/Y8P5g/t6f8AIvvPqv8At/Qf+g5pn/gUn+NH9v6D/wBBzTP/AAKT/GvlTav90flRtX+6Pyo/seH8wf29P+RfefVf9v6D/wBBzTP/AAKT/Gj+39B/6Dmmf+BSf418qbV/uj8qNq/3R+VH9jw/mD+3p/yL7z6r/t/Qf+g5pn/gUn+NH9v6D/0HNM/8Ck/xr5U2r/dH5UbV/uj8qP7Hh/MH9vT/AJF959V/2/oP/Qc0z/wKT/Gj+39B/wCg5pn/AIFJ/jXyptX+6Pyo2r/dH5Uf2PD+YP7en/IvvPqv+39B/wCg5pn/AIFJ/jR/b+g/9BzTP/ApP8a+VNq/3R+VG1f7o/Kj+x4fzB/b0/5F959V/wBv6D/0HNM/8Ck/xo/t/Qf+g5pn/gUn+NfKm1f7o/Kjav8AdH5Uf2PD+YP7en/IvvPqv+39B/6Dmmf+BSf40f2/oP8A0HNM/wDApP8AGvlTav8AdH5UbV/uj8qP7Hh/MH9vT/kX3n1X/b+g/wDQc0z/AMCk/wAaP7f0H/oOaZ/4FJ/jXyptX+6Pyo2r/dH5Uf2PD+YP7en/ACL7z6r/ALf0H/oOaZ/4FJ/jR/b+g/8AQc0z/wACk/xr5U2r/dH5UbV/uj8qP7Hh/MH9vT/kX3n1X/b+g/8AQc0z/wACk/xo/t/Qf+g5pn/gUn+NfKm1f7o/Kjav90flR/Y8P5g/t6f8i+8+q/7f0H/oOaZ/4FJ/jR/b+g/9BzTP/ApP8a+VNq/3R+VG1f7o/Kj+x4fzB/b0/wCRfefVf9v6D/0HNM/8Ck/xo/t/Qf8AoOaZ/wCBSf418qbV/uj8qNq/3R+VH9jw/mD+3p/yL7z6r/t/Qf8AoOaZ/wCBSf40f2/oP/Qc0z/wKT/GvlTav90flRtX+6Pyo/seH8wf29P+RfefVf8Ab+g/9BzTP/ApP8aP7f0H/oOaZ/4FJ/jXyptX+6Pyo2r/AHR+VH9jw/mD+3p/yL7z6r/t/Qf+g5pn/gUn+NH9v6D/ANBzTP8AwKT/ABr5U2r/AHR+VG1f7o/Kj+x4fzB/b0/5F959V/2/oP8A0HNM/wDApP8AGj+39B/6Dmmf+BSf418qbV/uj8qNq/3R+VH9jw/mD+3p/wAi+8+q/wC39B/6Dmmf+BSf40f2/oP/AEHNM/8AApP8a+VNq/3R+VG1f7o/Kj+x4fzB/b0/5F959V/2/oP/AEHNM/8AApP8aP7f0H/oOaZ/4FJ/jXyptX+6Pyo2r/dH5Uf2PD+YP7en/IvvPqv+39B/6Dmmf+BSf40f2/oP/Qc0z/wKT/GvlTav90flRtX+6Pyo/seH8wf29P8AkX3n1X/b+g/9BzTP/ApP8aP7f0H/AKDmmf8AgUn+NfKm1f7o/Kjav90flR/Y8P5g/t6f8i+8+q/7f0H/AKDmmf8AgUn+NH9v6D/0HNM/8Ck/xr5U2r/dH5UbV/uj8qP7Hh/MH9vT/kX3n1X/AG/oP/Qc0z/wKT/Gj+39B/6Dmmf+BSf418qbV/uj8qNq/wB0flR/Y8P5g/t6f8i+8+q/7f0H/oOaZ/4FJ/jR/b+g/wDQc0z/AMCk/wAa+VNq/wB0flRtX+6Pyo/seH8wf29P+RfefVf9v6D/ANBzTP8AwKT/ABo/t/Qf+g5pn/gUn+NfKm1f7o/Kjav90flR/Y8P5g/t6f8AIvvPqv8At/Qf+g5pn/gUn+NH9v6D/wBBzTP/AAKT/GvlTav90flRtX+6Pyo/seH8wf29P+RfefVf9v6D/wBBzTP/AAKT/Gj+39B/6Dmmf+BSf418qbV/uj8qNq/3R+VH9jw/mD+3p/yL7z6r/t/Qf+g5pn/gUn+NT2WpabeuyWWo2dyyjLLFMrkD1ODXybtX+6Pyrtfg6APE9zgY/wBCbp/vpWdbKowg5KWxrQzqdSooOG5t/tEf8jHpf/Xm3/oZqtp/iPwuPAtto11n7ULBo5cw5TeZsnoufM2fdbOAeDVn9oj/AJGPS/8Arzb/ANDNeYV2YWkqmGhfp/wTz8ZXlRxdRx66fkelXOpfD63i1C00eSS1hvrHyXdklfJEqMAQeQ20NyDj6VJPqXw4tBe2+lxwlLvTzE7yQzFRIJARjJypK55HcDtmvMaK2+qr+Z/eYfXX/JH7vyPRdQ1D4fOYsLLdxwW8628LtPsA2jyUfJ4fduyVwtLFqfgK/ks5NWUl47K3jdGWYxxgFvMRNpzuGV2k5WvOaKf1VW+J/eL65K9+Vfcd34AtvBN801pqaoLl7iUxG7d1HkCNigVlIUPuxnd17U+I/Dhra1d38uVzbeahimPl7UPnZwcHc2Oh+npXAkZ6iim8PeTfO/vJjiUklyLr07nqej6l8NdK8Tf2lYMYxFJE8TSxzMqLsYOEHXdux97Ixmsm31bwfAtzbwxCKO40tVnlUS75bguC6nnAXAzwMZrgqKlYWPWT+8p42XLyqKXXY9Cv7r4ZyR3Edvp/lZFwIpIzNuGMeSRk4yfmznjgVYaT4VHUbcxQsLXyWEhkM5Ib5cEqOrD5uhxXmtFH1Vfzy+8bxmvwR+49C1XV/BVzZRSixs5ZbbSvJt4DFNGTcB+N5BwV25I5z1yelW4NR+Hun26yaZcGK8msbi2ncQy7MvFhchs/xcceteZUU3hU1bmf3iWMknflX3HeeEdT8I6b4TuUuGKanc2U1vc5SRpGLMNoQj5Au0HrzmnXt74Es/FugXmgiaGzguA94+ZCQgxjIIzu652muBopvDrmcuZ6+f8AXyJWKfIocq08v6+Z3aXPw9ks0W7tpTOVSSaaMy+Yz+ed6jJ248vB6dfetjVPEPgl9FXSopmFqlu0QjtI5VypuVfAL8k7M9eM/hXllFJ4WLabk9HfcpYySTtFaq2x6LYH4a/2hfNqElv9lYbbVbeG5BUfNgksfv8A3c8Yqa11X4fQ+HYtLbzPs09xbS3KKkvnMURg5djxjcR9zHHvXmlFJ4VPeT6dewLGOO0I9enc7nULn4fw2s7WtilxdE264XzhGOvnNFk56Yxu71oPJ8K/7WUxxEWf2dgd5nPzbhtO0fxYznnFebUU3hl/M/vF9b1+CP3DpNvmNs+7uO36dqbRRXSctwooooAKKKKACiiigAooooAKKKKACiiigAooooAKKKKACiiigAooooAKKKKACiiigAooooAKKKKACiiigAooooAKKKKACiiigAooooAKKKKACiiigAooooAKKKKACiiigAooooAKKKKACiiigAooooAKKKKACiiigAooooAKKKKACiiigAooooAKKKKACiiigAooooAKKKKACiiigAooooAKKKKACiiigAooooAKKKKACiiigAooooAKKKKACu0+D3/Iz3H/AF5N/wChpXF12nwe/wCRnuf+vJv/AENKwxX8GR04P+PH1PoPTI45PEV15kavi0ixuGf43rZ+zW//AD7xf98CsjSf+Rjuv+vSL/0N63K+PqPU+5prRkX2a3/594v++BR9mt/+feL/AL4FeSfEnwJ4r1rU7+4sEgurebUPOjhe9aLCfY/KB6cESfNj2z1py+CvGyatNJP9gvZZ7Rov7Re+l3wIbTy/JRD0/ejdv5yGJIzWd3Y0sj1n7Pb/APPCL/vgUfZrf/n3i/74FcF4M8L6lY+AbTR7/Sks7qG6hklW2uw/mlCpLksMHJXkHr9a9CpvR7iS02Ivs1v/AM+8X/fAo+zW/wDz7xf98CpaKLsLIi+zW/8Az7xf98Cj7Nb/APPvF/3wKloouwsiL7Nb/wDPvF/3wKPs1v8A8+8X/fAqWii7CyIvs1v/AM+8X/fAo+zW/wDz7xf98CpaKLsLIi+zW/8Az7xf98Cj7Nb/APPvF/3wKloouwsiL7Nb/wDPvF/3wKPs1v8A8+8X/fAqWii7CyIvs1v/AM+8X/fAo+zW/wDz7xf98CpaKLsLIi+zW/8Az7xf98Cj7Nb/APPvF/3wKloouwsiL7Nb/wDPvF/3wKPs1v8A8+8X/fAqWii7CyIvs1v/AM+8X/fAo+zW/wDz7xf98CpaKLsLIi+zW/8Az7xf98Cj7Nb/APPvF/3wKloouwsiL7Nb/wDPvF/3wKPs1v8A8+8X/fAqWii7CyIvs1v/AM+8X/fAo+zW/wDz7xf98CpaKLsLIi+zW/8Az7xf98Cj7Nb/APPvF/3wKloouwsiL7Nb/wDPvF/3wKPs1v8A8+8X/fAqWii7CyIvs1v/AM+8X/fAo+zW/wDz7xf98CpaKLsLIi+zW/8Az7xf98Cj7Nb/APPvF/3wKloouwsiL7Nb/wDPvF/3wKPs1v8A8+8X/fAqWii7CyIvs1v/AM+8X/fAo+zW/wDz7xf98CpaKLsLIi+zW/8Az7xf98Cj7Nb/APPvF/3wKloouwsiL7Nb/wDPvF/3wKPs1v8A8+8X/fAqWii7CyIvs1v/AM+8X/fAo+zW/wDz7xf98CpaKLsLIi+zW/8Az7xf98CoXNmrlfsysR1xGKt1Qb/Wyf75ouwsh26z/wCfT/yEKN1n/wA+n/kIVy+p+N9E03xM2g332mCRIw8l0yD7PHlGcBmzkfKrHOMD1q4vizwy0fmLr2nlNivkTDo2MfnuXjr8w9aVwsjc3Wf/AD6f+QhRus/+fT/yEKxG8VeGljMja9pwQQ+eWM4wI/7xP0/Gq1/4y8PWth9tTUIbqESJGzQyLtQsMjczEKPzzyKd2FkdJus/+fT/AMhCjdZ/8+n/AJCFZaa7ori7ZdWsyLIFro+aMQgEglvbIIz6giqWieMPDusPFFa6lElxPNLFDBKwSWQxuysVXrjKtj1Aoux2Oh3Wf/Pp/wCQhRus/wDn0/8AIQrCHi3wuxwPEGnf64Qf64DMh6L9ah/4TPwz9u+yrqsL/wCjyXBmXJiVEcI2W6ZBP86VxWR0e6z/AOfT/wAhCjdZ/wDPp/5CFc3qPjbwtZWM942tWk6w2/2kpA4d2jwGBUDrkMD9DmrJ8VeGxM0J1yw81XSNo/NG4M33Vx1yfSndhZG3us/+fT/yEKN1n/z6f+QhWVe6/ollNNDd6raQyQFRKrPyhbkA+5HOOuOahHirw0btbRde08zsyoEEwJLMQAPxLKP+BD1FF2Fkbe6z/wCfT/yEKN1n/wA+n/kIViXHinw1bXctpca9p0VxFKIZI3nAZJD0Ujsapaj458N2bBVvlujmVX+zlSI2jCllfJG04dcZ60JthZHUbrP/AJ9P/IQo3Wf/AD6f+QhWKPE/h3zvJ/tqyEn2k2m0yY/fDH7vn+Lkce9QTeL9BjurKFb6GRLwuI5xKqxfKMn5mIzxk/LnpSuFkdDus/8An0/8hCjdZ/8APp/5CFYd94p0Cz0KTWn1OCSyTcA0bbi7KpYoo6lsA8U6w8TaBewzSQ6tZ5t4FuLhGlAaBCM5cfw9efQ07sLI2t1n/wA+n/kIUbrP/n0/8hCsKLxZ4YlXdHr1hJ+6M3yy5OwZy2B2GDz7YpreMPCqhCfEWm4eNZEPnggoRkN9COfpRdhZG/us/wDn0/8AIQo3Wf8Az6f+QhWMPE3h03TWq65YNOJhAY1mBbzDnC4Hfg/kaW58S+H7We6guNZsopbQE3CNJzEBjOfpuXPpkUrhZGxus/8An0/8hCjdZ/8APp/5CFYL+LvCyymNvEOmhh5eR5448wApk9BuBGPXNO1vxPo+ktNDNdRyXMLRrJbxuvmLvPy5yQBkZOM5OOKd2Fkbm6z/AOfT/wAhCjdZ/wDPp/5CFcVD8SfDskEEwW8Czrvj3Ig+XYsgJ+b5cqw64rek8R+H49Nk1KTWbJLKOUwvcNKAgkBwVz3P09KG2gVma+6z/wCfT/yEKN1n/wA+n/kIVy2s+OvDek61b6PeXh+2XK27W6IN3nCZyiFTnkZBJ9Bg0aF430XWry2s7Nbzz7ggokkWCEMXmCQ88Lg4z68UahZHU7rP/n0/8hCjdZ/8+n/kIUyii7CyH7rP/n0/8hCjdZ/8+n/kIUyii7CyH7rP/n0/8hCjdZ/8+n/kIUyii7CyH7rP/n0/8hCjdZ/8+n/kIUyii7CyH7rP/n0/8hCjdZ/8+n/kIUyii7CyH7rP/n0/8hCjdZ/8+n/kIUyii7CyH7rP/n0/8hCjdZ/8+n/kIUyii7CyH7rP/n0/8hCjdZ/8+n/kIUyii7CyH7rP/n0/8hCjdZ/8+n/kIUyii7CyH7rP/n0/8hCjdZ/8+n/kIUyii7CyH7rP/n0/8hCjdZ/8+n/kIUyii7CyH7rP/n0/8hCjdZ/8+n/kIUyii7CyH7rP/n0/8hCjdZ/8+n/kIUyii7CyH7rP/n0/8hCjdZ/8+n/kIUyii7CyH7rP/n0/8hCjdZ/8+n/kIUyii7CyH7rP/n0/8hCjdZ/8+n/kIUyii7CyH7rP/n0/8hCjdZ/8+n/kIUyii7CyH7rP/n0/8hCjdZ/8+n/kIUyii7CyH7rP/n0/8hClVrNmC/ZlXJwCYxio6P4k/wB4fzouwsi39mt/+feL/vgVzXjmKOP7GY40Q/P91QP7tdVXMePOln/wP/2WtaD99GNdfu2W9J/5GO6/69Iv/Q3rcrD0n/kY7r/r0i/9Detypqbl09meUeLvGnjfT/E2q6dpmkrPZRX1okF19mZliiPl+eGOfmY+YNpHT5vSr9t8Tb26kjgg8K3QmeSKIh5CFjd5J1IY7P4fJBP++Px2b/4gaVZ+IJdLksr9re3u47K51BUX7PDcSKGWM/NuPBXkKQCRzV7/AITbwr9hkvhrELWsSRySyqjFY0kXcjMQOAV5yeKzWxp9pnK6X8RdQudRiEujzQW94LQxtcgxxWpkgaRg7hSScrtHHU9qq6V8RLm31N9O/snUbu4ubppNs84Mqo11Jbjy0CD5FEe/nHyk8k9env8A4heHLTWzp8l2ht44Jpbi8BPlRGN40KZx8xzIOmcdDUcXjbwat5calc3EFncKTbfaJY/nkjTYxJwCVQGVeGxjd0oumx9LdQ+HXiu+18RW1/YSW8y2EVy8ky7GmZyc7UxjC4wTnqcYrsqwE8Z+FnmghGtWvmzu0aISQ24PsIYEfL8w284yeKoj4ieF2vbeGO9kkt5rKe9F4sTeQsURUMS2P9rqOOOvSgSR1tFc0vjvwrIreRqgnkWFpvKiidpGUDcQFAyW287RzjnGKt6z4it9KuIVurW48iWNmWZdvVULkbc7ug64wOKANqiucHiuFRC1xpt3ArTi3lLMhMTkAqMBstkEH5c4Gc9KktvFFtNp0t0bO6jdWiVIGC75PNx5ZGDjnPcjHOelAG/RXPJ4pi8+CGXTbuJ3uxZyglD5UpAIGA2WBBByucDk966GgAooooAKKKKACiiigAooooAKKKKACiiigAooooAKKKKACiiigAooooAKKKKACiiigAooooAKKKKACiiigAooooAKKKKACiiigAqg3+tk/wB81fqg3+tk/wB80AZt5oWj3jX7XWnwytqMIhu2YHMsYGApPYYJ6YrN1vwVoGqmWR7Zre4lkjkaeFiGyrIcjspYRoCwAJAHPFYfxv8AEmseGtBsLjRroW0090Y3fy1Y7QpOOQR1ryX/AIWl47/6Dn/ktF/8TXBXzClQnySTufQZfw5isfQVanKKTvu30+TPeX8E+FGRkOiW+xo/LK5bBGMZxn72ON33sd6iufBOh3l7fy38H2m1u5VmFoSyxRy7SryAA8s4PP0qn4M8S31z8PNK1rULa51C7uNyyG3iHGHYbmx0GAMkD8Kk1DxjJaWl9Mmm/a2tZkjJt5C6DIy247cjaOOmCTj1rpVeDipdzzZZfXVSVNK7Ta36p2NRPCvh1Ir2JdJg8u+Qx3C8kMpYsVHPygsS3y45OetGmeF9A0y9S9sdOWC5Xd+9EjlmLMzEsSfmO5mOTnkmoLfxFL/ay2N5p0trumMSN97ceNv04OT+HvXQVrGSlsctSlOnZSW5ymh+AtF0w5d7m9ZJjLAZX2+SxGG27cfe43djgccVbbwX4YZXVtLU7yxc+dJlyzKxyd3PKKee4qaXWpYo7hmtocRSbVJlx5nOAAOoP14ofW5vtNzHHpszJAycngsrZGQMeo49a5Pr9Dv+D8/8jX6pVfT8V/XUgXwT4UWLyl0W3CeWY9oZvu+X5eOv9wAVJJ4P8OSRyxPpoMc0omlTznw8gOdx55OeSe55NWP7aiWxS4eCZmaXyiiL0bGepOP/AK9TXupG3laMWN1JhNwZU4Y4+6MdT6+lafW6Vubm7fjqR9XqXtYr33hnQr6eee5sA0lxIs0pWV03SKu0SYUjD7fl3DnHHSoYvB/hmJg0WjW8e1gyhdwAIZGGBnA5ijP/AAEU6DXJpoojHZo0kluZvLEvzJggYOR9cfSrulaiL4yK0LxSIA21h0Ujjn1pUsZRqNKD3HPDVYJuS2K8/hrQpp/tEmmxed9qe78wMwbzXADtkHuFAI6HHSqS+BfCSxNEuiQBGZmYb35LAA859FUY9hWxrV29jpVxeRqjPEm5VbOCfTjmue/4S+f7VY276T9nFzDJJJPLNmCIqCQN6gg8Ak+mQOtdF0jhq4inTfLN7/52Li+CvC4aJm0lJPKna4QSTSPiRmDs3Ld2AP1FVrLwH4ejhjjv7RdR8hpBb+cW2wxMSVhVc42KCQB6VEvjC5+y290+jultND5vnK+8ABsNxx2xjODyM1sDXrZtat9LjtrpnmgWcSbAEVWBIzk5J45wDjjNF0KOKpS2fb8SKTwn4dk0waa+mI1sJWmx5j7i5XYWL53ElTtPPTjpT7fwv4ft7W8tIdLgW2vU2XMPJSQYwflzgE4GSOTWdd+LzDcwwto97AJJShNwpVgAQPujOSc8AE8ZNQw+ML2aLzItBldN4RmWTO0lchTx94fxDtilzIn67Rva+voy/N4L8MzSCWbSxJL5PkeY08hby852Z3Z255x6gHrQngnwrHD5KaLAsezy9oZvu7CmOv8AdJH41q6NfxalpsN7Du2yA9VxyDg/hkVn+JdauNJurCOGzjuhcuyurSiMqBj5gzfL36Hr2rSMHN8qNnVioc99BP8AhEfDuNo0xFT7QLny1kcIJc7t20HHUk+marv4I8Pz3mo3d9ateyX1wZ281ziMkJkJgjAzGpJ6nHJxWV/wsBjFvGiy7vNZDGzEMAOi9MGQ9l/OtPSvFE1xrCabqGlzWEju8SZ+cM456+gHX39q1lhakdWiI4qlLRMlk8E+FZLZbZtFgMKusgTcwG5UWMd+yqo/AVZv/DOhX+pnUrzT0nuzs/eO7cbDlcDOBg1sUVgbnPy+CvCsqBZNGgYAKo+ZuioIwOv91VH4Cpz4V8PmzktG05DFJdfa2zIxbzsY8wNnIOOODWzRQBm3eg6PdT+fcWEcshEI3EnOIWLRd/4WJP40zTfDmh6bfRX1jpsMFzDaCyjlXOVgByE5PTP41q0UAFFFFABRRRQAUUUUAFFFFABRRRQAUUUUAFFFFABRRRQAUUUUAFFFFABRRRQAUUUUAFFFFABRRRQAUUUUAFFFFABRRRQAUUUUAFH8Sf7w/nRR/En+8P50AaFcx486Wf8AwP8A9lrp65jx50s/+B/+y1rQ+NGOI/hst6T/AMjHdf8AXpF/6G9blYek/wDIx3X/AF6Rf+hvW5SqblU9mcFr/hfwjrHj+2vItWgtdftnWe4s0mR/tKhcBpIGyCwU4D43AHrVjVfAvw/sNFmOpabBBpyBPNaa5kCBQhiUElugVioHvVHVPh1dX3ji51/+1rWK3e6W9iQWeZlmW3MKgybuY8HJUAE9M1l3Pwr1q60p7G88WvcRyM7eVJE3lRFjE25FDDkGNsA5AEhx75xNOp2LeA/CbPI50hT5m7K+dJtG50dsDdgZaNCcdSPrVbW9D8Af2q1pqy6dHf6kZG8ma7KSTmTYHwu4E58pOn9361j6h8PNZuDqOzxZdj7UzFcs4yTL5is4DYbYMIFAAK8EVp6n4AtdW8RWuqateG4igsILZoViCeZJFL5ocnkgbscDHTqaF0B9TTj8F+GIL8ajDpaQ3SvJIZkkcMS772yc8jcScdAemKzNJ8L+ANUhdtNhtbtZoZDK0V07GSOcANuIbJDeWOv93I6VmWfw3v7Z9Kf/AISi/la2Ltd5mkHnuZAwkBLHBCjZjoRnpzVay+Ft/b20Nt/wk0ogjSKMpGjoGWOOdBnD9zMrfVPyLKw+u51t74Z8KtqUpuLWGO71KIwuonZGuFVNp4DDJCYGRyB3q/deH9KutRW/ngkecW5tv9e+0xHqpXO0g9+OePQVwk3wx1lreSJPGN2hMTqjfOWR3tUhZwd+cl1Mn1P41cm+H+sfarZrXxRJBbwai14i+WxdVLo3lBi33SFcEf7f4U+ouh1EfhXRY7m2uUgnE1tu8tvtUp+9jdu+b5sgAc54GOlTQ+HtIi0+awS1/cTFWcGRi2VxtwxOV24GMEYwMYrj7X4c6hayaXKnie/ka1Z3uVaeQCaQyBhIDuJBCgJjoVz0rS8I+Db3Rby0uLrVIr37O9wymSJmlVZQmFEhbJ5UklgScgdslAaWmeEdLsriC5Mt7cXNu7vFNJcvv+cjduwQHJwBlsnAxnFdDRRQAUUUUAFFFFABRRRQAUUUUAFFFFABRRRQAUUUUAFFFFABRRRQAUUUUAFFFFABRRRQAUUUUAFFFFABRRRQAUUUUAFFFFABRRRQAVQb/Wyf75q/Vd7bc7MsmMnOMZoA5rxp4V0vxbYQ2eqm4VIJfNRoX2kHGPQ9q5T/AIUv4R/576r/AOBC/wDxNen/AGVv+ev/AI7R9lb/AJ6/+O1hPDUqj5pRTZ34fNMZh4ezpVGl2RkeHNIs9A0W20nT/M+zWylU8xtzckkkn6k1oADsAPwqf7K3/PX/AMdo+yt/z1/8drZJRVkcU5ynJyk7t7kFFT/ZW/56/wDjtH2Vv+ev/jtMkgwv90flRU/2Vv8Anr/47R9lb/nr/wCO0AQUVP8AZW/56/8AjtH2Vv8Anr/47QBBgegoqf7K3/PX/wAdo+yt/wA9f/HaAIDyMEAigAYxtGPTFT/ZW/56/wDjtH2Vv+ev/jtAEGBjoMfSg9uBx0qf7K3/AD1/8do+yt/z1/8AHaAIKKn+yt/z1/8AHaPsrf8APX/x2gCCkKq33lB+ozVj7K3/AD1/8do+yt/z1/8AHaAIP8c/jRU/2Vv+ev8A47R9lb/nr/47QBBRU/2Vv+ev/jtH2Vv+ev8A47QBBRU/2Vv+ev8A47R9lb/nr/47QBBRU/2Vv+ev/jtH2Vv+ev8A47QBBRU/2Vv+ev8A47R9lb/nr/47QBBRU/2Vv+ev/jtH2Vv+ev8A47QBBRU/2Vv+ev8A47R9lb/nr/47QBBRU/2Vv+ev/jtH2Vv+ev8A47QBBRU/2Vv+ev8A47R9lb/nr/47QBBRU/2Vv+ev/jtH2Vv+ev8A47QBBRU/2Vv+ev8A47R9lb/nr/47QBBRU/2Vv+ev/jtH2Vv+ev8A47QBBRU/2Vv+ev8A47R9lb/nr/47QBBRU/2Vv+ev/jtH2Vv+ev8A47QBBRU/2Vv+ev8A47R9lb/nr/47QBBRU/2Vv+ev/jtH2Vv+ev8A47QBBRU/2Vv+ev8A47R9lb/nr/47QBBRU/2Vv+ev/jtH2Vv+ev8A47QBBRU/2Vv+ev8A47R9lb/nr/47QBBRU/2Vv+ev/jtH2Vv+ev8A47QBBRU/2Vv+ev8A47R9lb/nr/47QBBRU/2Vv+ev/jtH2Vv+ev8A47QBBR/En+8P51P9lb/nr/47Sra/MC0mQDnGMUAWK5jx50s/+B/+y109cx486Wf/AAP/ANlrWh8aMcR/DZb0n/kY7r/r0i/9DetysPSf+Rjuv+vSL/0N63KVTcqnswori9V8Q69ba1eWkNmJLdb2BIpRAxCxYj80E5xuJcbfqf7tEfjp2t1mbStqmaNGPnk7A4PykbcmRccoAcZHNZmh2lNlfy4y+CcdhXEWPjTUF0xpb7TbfzYoy0zLMwQMZmjVPuZDcDOeBmtXw94gn16GWQ6XJZQpHAxMr/OXdVfbtx0GcZz1HSmkD00N/wAyX/ng3/fQo8yX/ng3/fQpmpG4Gn3BtAxuPLbytoGd2OOvHX1qhoh1pr2ZtRUpAY02KdvDYGcbfxznvjHFIDS8yX/ng3/fQo8yX/ng3/fQqWs3xCutfYlk0J7T7VG4Yw3IISZe6bhyh9GwenSgC40zoAWhYDIGdw7mpqzNPj1OPSUGsXFvPeNIGcwRlI1ywwq5JJA6ZPJrD1Pxjc2V4If7DleNrx7ZJPOCg7MZPIwCd3yjPODyKYHX0Vwtt45uLyaZodOCpA8gCfaAC+1HOH3KNgyo+YEgk9TUlj4y1C5u1SPTIZEuGgW3QTMrDeH3s2U5UFMZHXikB21FcTF48d7dZm0nYpljVj5+dgfPykbcmRccoAcZHNWtX8ZGw1q709NNa6NsOVilzK37rzN2zH3OxOepHBoA6yiuZ0PxNc6pqFvaR6YoR1leS4WctFhCozGdo35L+33WrJk+Ie3T7i7XShIY/uJHOW3Hc42MQmFf5CQOc5HNAHeUVxP/AAm01zqM9nDp7RLC8QLeZmU7nQEbCuMYY5IJxjnBpt148uLXSBfXGhyLK4ikjgWUszo6FsA7PvjB+X9aAO4opEbcob1GaWgAooooAKKKKACiiigAooooAKKKKACiiigAooooAKKKKACiiigAooooAKKKKACiiigAooooAKKKKACiiigAooooAKKKKACiiigAooooAKKKKACiiigAooooAKKKKACiiigAooooAKKKKACiiigAooooAKKKKACiiigAooooAKKKKACiiigAooooAKKKKACiiigAooooAKKKKACiiigAooooAKK4Tw94d8TaZaWjLqRSeeRReqDuCIBId2XLbnLFASMcDpU9p/wnGIvte8xeavn+UYfOzg7tmfl8rdjr8+M0AdpRXJR/8JpPcJFJstoVkVZJR5ZLrvk3Mo5x8vljkZ68VDpaeOZbj/TnFvbee74UxNKE8v5UzjH3++OlAHYTSeWm7aWyQAB703zJf+eDf99Cq8Pn/wBmWn2nf5+I/M37d27jOdvGc+nFXaYEXmS/88G/76FHmS/88G/76FS0UgIvMl/54N/30KPMl/54N/30KlooAi8yX/ng3/fQo8yX/ng3/fQqWigCLzJf+eDf99CjzJf+eDf99CpaKAIvMl/54N/30KfE/mRhtpHJGD7GnVFa/wCp/wCBN/M0AS1zHjzpZ/8AA/8A2WunrmPHnSz/AOB/+y1rQ+NGOI/hst6T/wAjHdf9ekX/AKG9blYek/8AIx3X/XpF/wChvW5SqblU9mFJgeg65qlBd3c6u8NpEUEjIC05BO0kZxt9qk8y/wD+fSD/AMCD/wDE1maFrAx0FNlQSIUOQD6VX8y//wCfSD/wIP8A8TR5l/8A8+kH/gQf/iaAJfKb/nvL+n+FHlN/z3l/T/CovMv/APn0g/8AAg//ABNRWt1e3FtHOlnCFkUMAbg55/4DQFi15Tf895f0/wAKPKb/AJ7y/p/hUXmX/wDz6Qf+BB/+Jo8y/wD+fSD/AMCD/wDE0ASNBuwGlkYZBxkf4VMQCMEAj3qr5l//AM+kH/gQf/iaPMv/APn0g/8AAg//ABNADdO0rTdOaVrGygtzKcuUXG7/AOtyeKuAD0qr5l//AM+kH/gQf/iaPMv/APn0g/8AAg//ABNAFnA9B1zTI4IY5pZo4kWSUgyMBguQMDPrxUPmX/8Az6Qf+BB/+Jo8y/8A+fSD/wACD/8AE0AWhwMDio7a3gtoVht4UiiXoirgDnPSofMv/wDn0g/8CD/8TR5l/wD8+kH/AIEH/wCJoAbb6Xp1vfS30FlDHcy53yqvzHPX8+/rVw1V8y//AOfSD/wIP/xNHmX/APz6Qf8AgQf/AImgC1RVXzL/AP59IP8AwIP/AMTR5l//AM+kH/gQf/iaALVFVfMv/wDn0g/8CD/8TR5l/wD8+kH/AIEH/wCJoAtUVV8y/wD+fSD/AMCD/wDE0eZf/wDPpB/4EH/4mgC1RVXzL/8A59IP/Ag//E0eZf8A/PpB/wCBB/8AiaALVFVfMv8A/n0g/wDAg/8AxNHmX/8Az6Qf+BB/+JoAtUVV8y//AOfSD/wIP/xNHmX/APz6Qf8AgQf/AImgC1RVCa8vYp4Yms4SZmKri4PGBn+77VL5l/8A8+kH/gQf/iaALVFVfMv/APn0g/8AAg//ABNHmX//AD6Qf+BB/wDiaALVFVfMv/8An0g/8CD/APE0eZf/APPpB/4EH/4mgC1RVD7Ze/bPsv2OHd5fmZ+0HGM4/u1L5l//AM+kH/gQf/iaALVFVfMv/wDn0g/8CD/8TR5l/wD8+kH/AIEH/wCJoAtUVV8y/wD+fSD/AMCD/wDE0eZf/wDPpB/4EH/4mgC1RVXzL/8A59IP/Ag//E0eZf8A/PpB/wCBB/8AiaALVFVfMv8A/n0g/wDAg/8AxNHmX/8Az6Qf+BB/+JoAtUVV8y//AOfSD/wIP/xNHmX/APz6Qf8AgQf/AImgC1RVB7u9S5igNnDukDEH7QcDGP8AZ96l8y//AOfSD/wIP/xNAFqiqvmX/wDz6Qf+BB/+Jo8y/wD+fSD/AMCD/wDE0AWqKq+Zf/8APpB/4EH/AOJo8y//AOfSD/wIP/xNAFqiqvmX/wDz6Qf+BB/+Jo8y/wD+fSD/AMCD/wDE0AWqKq+Zf/8APpB/4EH/AOJo8y//AOfSD/wIP/xNAFqiqvmX/wDz6Qf+BB/+Jo8y/wD+fSD/AMCD/wDE0AWqKoT3l7C8KNZwkyvsGLg8HBP932qXzL//AJ9IP/Ag/wDxNAFqiqvmX/8Az6Qf+BB/+Jo8y/8A+fSD/wACD/8AE0AWqKq+Zf8A/PpB/wCBB/8AiaPMv/8An0g/8CD/APE0AWqKq+Zf/wDPpB/4EH/4mjzL/wD59IP/AAIP/wATQBaoqr5l/wD8+kH/AIEH/wCJo8y//wCfSD/wIP8A8TQBaoqr5l//AM+kH/gQf/iaPMv/APn0g/8AAg//ABNAFqiqF3d3ttbvM9nCVXGQLg56/wC7UvmX/wDz6Qf+BB/+JoAtUVV8y/8A+fSD/wACD/8AE0eZf/8APpB/4EH/AOJoAtUVV8y//wCfSD/wIP8A8TR5l/8A8+kH/gQf/iaALVFVfMv/APn0g/8AAg//ABNHmX//AD6Qf+BB/wDiaALVFVfMv/8An0g/8CD/APE0eZf/APPpB/4EH/4mgC1RVXzL/wD59IP/AAIP/wATR5l//wA+kH/gQf8A4mgC1RVXzL//AJ9IP/Ag/wDxNHmX/wDz6Qf+BB/+JoAtUVQtru9uEdls4QFkZDm4PVTg/wAPtUvmX/8Az6Qf+BB/+JoAtUVV8y//AOfSD/wIP/xNHmX/APz6Qf8AgQf/AImgC1RVXzL/AP59IP8AwIP/AMTR5l//AM+kH/gQf/iaALVFVfMv/wDn0g/8CD/8TR5l/wD8+kH/AIEH/wCJoAtUVV8y/wD+fSD/AMCD/wDE0eZf/wDPpB/4EH/4mgC1RVXzL/8A59IP/Ag//E0eZf8A/PpB/wCBB/8AiaALVFVfMv8A/n0g/wDAg/8AxNRW15ez+Zts4R5cjRnNweo/4DQBfoqr5l//AM+kH/gQf/iaPMv/APn0g/8AAg//ABNAFqiqvmX/APz6Qf8AgQf/AImjzL//AJ9IP/Ag/wDxNAFiWMSJtJI5BBHqKZ5Tf895f0/wqLzL/wD59IP/AAIP/wATR5l//wA+kH/gQf8A4mgCXym/57y/p/hR5Tf895f0/wAKi8y//wCfSD/wIP8A8TR5l/8A8+kH/gQf/iaAJfKb/nvL+n+FHlN/z3l/T/CovMv/APn0g/8AAg//ABNHmX//AD6Qf+BB/wDiaAJfKb/nvL+n+FHlN/z3l/T/AAqLzL//AJ9IP/Ag/wDxNHmX/wDz6Qf+BB/+JoAl8pv+e8v6f4UeU3/PeX9P8Ki8y/8A+fSD/wACD/8AE0eZf/8APpB/4EH/AOJoAl8pv+e8v6f4U+JBGgUEnryar+Zf/wDPpB/4EH/4mmSXV1DJCJrWIJJII8rMSQT7bRQBdrmPHnSz/wCB/wDstdPXMePOln/wP/2WtaHxoxxH8NlvSf8AkY7r/r0i/wDQ3rcrD0n/AJGO6/69Iv8A0N63KVTcqnszBvZNUh8JanLocMc+poLg2sb/AHWk3NtB5Hf3FcONW+Iqz6a2nw6pe2DiCO6a+0+OC4VmuQHfaOMKgII9CG7c9ja6y9qJoRaBwtxLhvNxn5z2xU3/AAkT/wDPiP8Av/8A/WrNLW5ozz2PWfiSujW83k63LfDVitzbnTUXdDk7VjcptCdCWOf94V6X4oe4XT4DbxXDv9qhLCEZIUOC2cdsZqt/wkT/APPiP+//AP8AWo/4SJ/+fEf9/wD/AOtQtgJ/Dcl6ZtRgvIJY0S5ZoGcH5kJzwSB/Wrmif8gi0/64r/Ksz/hIn/58R/3/AP8A61V9N16SHT7eFrEZSMKcze30oA6eisD/AISJ/wDnxH/f/wD+tR/wkT/8+I/7/wD/ANagDforA/4SJ/8AnxH/AH//APrUf8JE/wDz4j/v/wD/AFqAN+isD/hIn/58R/3/AP8A61H/AAkT/wDPiP8Av/8A/WoA36KwP+Eif/nxH/f/AP8ArUf8JE//AD4j/v8A/wD1qAN89DjrXleg+IPida28x1jw/JeusUPlssQRSWMrMSq5bcAI0IHAJDdM12v/AAkT/wDPiP8Av/8A/Wo/4SJ/+fEf9/8A/wCtRYLmHF4n8bNfhX8FlLfzQpHnEuF8wKTnG3o27PTCmnP4g8XP4Wt9Xm8Pz21xFqEf2qytkM0xtv4wFYDLAn+HOcZBra/4SJ/+fEf9/wD/AOtR/wAJE/8Az4j/AL//AP1qLaAeeQ6v8VBrUcU1vfJG2lhm/wCJcjxJMYHO4kYJZZNg2BueRjvXoHw5utavPCFnN4gt7qHUfmWX7Qio74YgOVUDbkYOCAR3FP8A+Eif/nxH/f8A/wDrUf8ACRP/AM+I/wC//wD9amD1N+isD/hIn/58R/3/AP8A61H/AAkT/wDPiP8Av/8A/WpAb9FYH/CRP/z4j/v/AP8A1qP+Eif/AJ8R/wB//wD61AG/RWB/wkT/APPiP+//AP8AWo/4SJ/+fEf9/wD/AOtQBv0Vgf8ACRP/AM+I/wC//wD9aj/hIn/58R/3/wD/AK1AG/Wddecz3QUTrzHtIyM884qj/wAJE/8Az4j/AL//AP1qP+Eif/nxH/f/AP8ArUAaN9/yEdP/AOuj/wDoBq9XL3WuSSXdpILEYjdif33qpHpVn/hIn/58R/3/AP8A61AHG+KNU+Jtvqd62j2Mk9pHNcLGn2dctH+4ETKT1ILSnB6gN6Cug+HV54iur/XU8Qf2ipjvXW2Se1WOIQ72CeWwUb8qFzkt26Vpf8JE/wDz4j/v/wD/AFqP+Eif/nxH/f8A/wDrUIG7m/WbF5zSRZ89R9ofOcjK84/CqX/CRP8A8+I/7/8A/wBageIpD0sR/wB/v/rUAaP/ADHv+3X/ANmriI7v4kW2s6perBHe2L35tbSznQIEQyKFmDIu7YE3E5yTxjFbp1yQausv2EfNAVA870YH096tf8JBL/z4D/v9/wDWoswuYNjqfjafRPEF1NpElte4l+xQ7wxhKxsF2goA+WAPBIO7t0qho3iL4jW4jg1Tw293O98kDyKmyNYRHEGlUjsWZ2wfRhngV1v/AAkEv/PgP+/3/wBaj/hIJf8AnwH/AH+/+tRZiucW/iT4kDQ1s18OTPqJ06V5LxYCoS5XcVVVPDA7QPqRjIrT8Taz4utdVuV0mzmuVX7P+6EWSIjHIWZRjlmkAQ54UYJx1rof+Egl/wCfAf8Af7/61H/CQS/9A8f9/v8A61OzC6KGt+IPEtne3MNn4ceaKKKExPhm80uQJG+UEAR91+83as0+K/G22Vj4JdMQFo1MjMfMEcbAHaDwSzLx3XnHbof+Egl/58B/3+/+tR/wkEv/AD4D/v8Af/WpWY7o5vUfEvja4iNvZeGLq0kV4nMzR7vk3wbhg8ZKvMCASRspmmeJvHkMVlbXvhd7qYwTtdXHlvGqSAyeWowDkHagOB/ECM10/wDwkEv/AD4D/v8Af/Wo/wCEgl/58B/3+/8ArU7CTKngnVNZ1LUL5tTtZrVPs9tJ5EibfIlZW3oPUYCH/gX4Vryec0kwHnqPtCYIyMrxn8Kp/wDCQS/9A8f9/v8A61H/AAkEv/PgP+/3/wBahhc0rn/kL2f/AFzl/wDZa4rWrr4hWvijWdQ02H7ZpNoqra6fIiqLkmNeUYLvyHJySSMAjFbVxrsn9oWkv2EcB0x53cgH0/2as/8ACQS/8+A/7/f/AFqVmO5m6JqPi6fxHqK6hpAht4Y0ihRZj5bt1aVSU5ByeN2RtwQOtcto3iT4o2OmTyap4bl1K7SC38lFiEays3mM5O3lWACIRjAOD0Nd3/wkEv8Az4D/AL/f/Wo/4SCX/nwH/f7/AOtTFc5Y+I/H0Ia1PhuS5mlvblBKsRRYId37kgnhiAQfQgHnPFM8Q6p40XQrb7I11b6o2hRTFUsvMLXO9BMNmD8wXOBg43E4OMV1n/CQS/8APgP+/wB/9aj/AISCX/oHj/v9/wDWpWY7nC3erfEuZEnt9L1G2C24aSF0jZ3YW6sACFwCZGKnr90YAq9Z+IPH1pcy/atBurxPO2AeVgBDcyrlQo5IiEZ5YDB9evWf8JBL/wA+A/7/AH/1qP8AhIJf+fAf9/v/AK1V1uJ6qxVm1fxJJrOs2MeieRaW1qzWd1uLNPJsBUgbduMkjBOfl6YNcda3/wAW5kMd3bxW83kh0aCANGWFqH2ksAQTKNp9CcA13f8AwkEv/PgP+/3/ANaj/hIJf+fAf9/v/rVNmO6MnwNqPiS81jdrMc8C3Nj9qa1kjC/Yy0zCKMkfxeX973WujvfOZ7oIJgPLTaVyOcnOKpf8JBL/ANA8f9/v/rUf8JBL/wA+A/7/AH/1qdhXNDUuLjTx1/0j/wBkauZ8Y6h4os/GGkx2FrqUukOF3/YbeOTfKZMMJmf/AFcYTnIwTzzwAbl/rkrSWkn2EARzg487rkEenvVr/hIJf+fAf9/v/rUW1HdHOP4m8dTWCbPCYt7meSWMDLuYMJ8jNlQp+bgkMR6Z7MsvFXjnEVu/hGWdhaQFrl1aIGZmiEmVx0Ad2/7Zn2NdN/wkEv8Az4D/AL/f/Wo/4SCX/nwH/f7/AOtQkF0ctH4m+ICSTTv4V3rMlt5MDBwICQ/mlmUEt8yqMAZG4Hpmret634wufCuvPZ6XPp2o2s6pZNFbNOZY8jLKrAEnGRnaQD2at7/hIJf+fAf9/v8A61H/AAkEv/PgP+/3/wBak02JM5iDxT428pYJPCF8FFjC73D4MqysYw4wo2sQHc8d0IxVRfEvxCR7Hy/C15JHb28jTRygb7lvL+Us+0Bfm/hAySOnIrsv+Egl/wCfAf8Af7/61H/CQS/8+A/7/f8A1qbQHI+N9Y+IC23hu40exuYZZzIb+G0tfOUMGTYreYoKqV38nbj14rVi8UeK5LkQt4Smt4xOsUk7h3WNd0oLBVGXGEj5Xj95zwK2f+Egl/58B/3+/wDrUf8ACQS/8+A/7/f/AFqLMLmHomveMdS8TWcd5oE+m6YtxPHK7JnzE8vMbHPKncCOCQeOa7C68z7XCFWTbsfJXoOOKy/+Egl/58B/3+/+tR/wkEv/AD4D/v8Af/WosFy1dhx4ePmFi2xc7uucisv4j3WvWulWr6Gt4Fa6VbyWztlnuIodrcxxtwx3bQeDgEnFGra7JJp8q/YQMgc+d7j2q0fEEuf+PAf9/v8A61Kw7nMaz4j8dbnh0/w7cRrBcw/6Q8W8yRbl3FlHXcpY/JkrtIPOKnXxR47dZMeCUhk2W4RJLhjlpCgdiyoRtXc2edw2dOa6D/hIJf8AnwH/AH+/+tR/wkEv/PgP+/3/ANanYVznbHxF44tX+y6h4ce9le9lj82GNlRI/PRV5xgjymZ93fbjrmrPh/xJ4yutZ0y11TwkLW2u4mkuJkdiLXIYqpJAyflAI4wWGM1s/wDCQS/8+A/7/f8A1qP+Egl/58B/3+/+tQkFziV1b4jfZbnZaai+pebchopLONLaEiKUxCNhzIpYR8k9SM9xVy98b+KtOtDJeeGCiBoIVnkDqGeR403bcZOd7EKORsweorqv+Egl/wCfAf8Af7/61IdfkYfNp6n6zD/CiwNnKX/in4hTxPDa+EZLJ1hhlMzKZMN5kXmIFH3vkZyMcjaRjOKlvfE3j2SWGa28JXEaQ3L+bCCMzJ5c21MsOPmWI7xx84HUGun/AOEgl/58B/3+/wDrUf8ACQS/8+A/7/f/AFqLDujh5/G/iex8jRZdOP2+eCZ1lnJEsjEyeVsQJ8pYqMBhx36c7DeKPGkNiG/4RGaWdZPLMZ3biAmQxYDad7cDHCfxYreOuMXEh01C44DeaMj9Kd/wkEv/AD4D/v8Af/WosI1b1pW06RljcSFPuryQfTiktRJ9smZjJtKptDdOnNZf/CQS/wDPgP8Av9/9aj/hIJf+fAf9/v8A61FguWoWnTR79rUEziS4MQAyS25scfWvNB4o+Jmjac+qeIdJjkit7eKV1hXbHj7M7NvYrkHzAoIHQnAJFdvpuuyRwyj7CDmeU/671c+1Wjr8jAhtPBHoZh/hRZjujnx4q8bckeDNyrazyq3mOPOZS+xVG07S21Dh8H5+OlQx+IPiFa3Nyt14cguTJcwCIReYIoImiDOdwUs/z5XpweSMYrpv+Egl/wCgeP8Av9/9aj/hIJf+fAf9/v8A61FhXMEeKvGYZvM8GyKPtEartLMfLMkiMemNwCI3JAw/tzT07xL45hSfzfCl9c7r1ljMpC5jwCoAVflycjcSVGOTzXVf8JBL/wA+A/7/AH/1qP8AhIJf+fAf9/v/AK1JJg2cv4quPHV5r8+n+HbuW0IvAu8wo0ccP2bcjMWU8NLuBxzxgYpNM13x+LTxJJfaHdPM0Zl0VBCgAO4xhDg+oWT5sHDH0rqf+Egl/wCgeP8Av9/9aj/hIJf+fAf9/v8A61Fh3OL07XfiZbxiS80OS6ktraO3dHjCLLOZnV5yUDZXYqHanTf3xWheeIvHq3IuU8Kn7PHLPGIYpCxkVVXbI+VzgkkgLycHvxXSf8JBL/z4D/v9/wDWo/4SCX/nwH/f7/61PUV0cavibxzHpL2+oaLdRE2d1K+orDsMUgMhhCpgg5CoMHB+YeteiB7h9GV5o2W5aAF0UchyvIH41m/8JBL/ANA8f9/v/rUf8JBL/wA+A/7/AH/1qLMLmlaCQ3bM3mhfJThumec/jTdI6Xf/AF9SfzrP/wCEgl/58B/3+/8ArVV07XJIxc/6CDm4c/673+lFh3OUh1b4ir4j1RBZ6jPYJf7UD2kcapF9pVU8lsZkUwlyxI4wMEZqxH4p+IU19ZzjwnNDB5s0Utuyn96uYfLfdj92cNL1yuUPPSut/wCEgl/58B/3+/8ArUf8JBL/AM+A/wC/3/1qFoDe5zEniT4gNcQXY8K+XAn2oSWalmeRlQGIFyoC5IPzDKn1rV0vX/FVxdwW914dWFZLGSZpU8zaswJ2od6rjIx6nr9Tpf8ACQS/8+A/7/f/AFqP+Egl/wCfAf8Af7/61KzC5xVjrHxIN1Yz21kL/Sj9naUumyeQm1dpFGRtC+aApJ5B4xitRPFHjuSK0x4PiDyoGlJkkxGS5XGCoOQME/oa6H/hIJf+geP+/wB/9aj/AISCX/nwH/f7/wCtRZ3C6OX1Dx14qsbCe8vfB7WiJFEV82U4EjmMYJxg5LuMDkeWc4yKi0bxd40uJPtSaB/aNldyQvbyQgrGqGOLcqkgE/O0h3OABsweorrH11pEKPpqsp6gzAg/pSjX5AABp4AH/Tb/AOtTsI4yy8R/EaPT4XufDdzdT27TF9qCPz/3cpRGBBxyIxuXg7h6EVu6Z4l8WTa5p9jd+E5IbeWWWO7uQTsjCs4R1PcHavBwfmHWtb/hIJf+fAf9/v8A61H/AAkEv/PgP+/3/wBagOhxA1n4iCS+RrDVjcpervX7HELZId0gCwsMs+VEZLHOM9ulab+KfG1vobyDwnPcX8awqkDK2ZSYwzuzqNo+bK4AyCOQBXSf8JBL/wA+A/7/AH/1qP8AhIJf+fAf9/v/AK1CVkDepyt/4o8exanfz2/hWd7eGEpb2pQkPJ5gAcyDsVyflzjvzmuo8FX2pX8epSahHLGq3YEKyDBQGJGZM9wrl1z7U7/hIJf+fAf9/v8A61H/AAkEv/QPH/f7/wCtSSaAvX3nGW5CCYDyBtK9M5PT3pdT4SyHJ/0mPr+NUP8AhIJf+fAf9/v/AK1RyatJeXVlC1oIwblTu8zPY9sU7DudFXMePOln/wAD/wDZa6euY8edLP8A4H/7LWlD40Y4j+Gy3pP/ACMd1/16Rf8Aob1uVh6T/wAjHdf9ekX/AKG9blKpuVT2Zw03+tn/AOvmX/0M1HWraaTcXbXEm6NENxLtySSfnP5VP/wj83/PaP8AWoLMOitz/hH5v+e0f60f8I/N/wA9o/1pDMOitz/hH5v+e0f602Lw9ciNRJcRM+PmIBAJoAxaK3P+Efm/57R/rR/wj83/AD2j/WgDDorc/wCEfm/57R/rR/wj83/PaP8AWgDDorc/4R+b/ntH+tH/AAj83/PaP9aAMOitz/hH5v8AntH+tH/CPzf89o/1oAw6K3P+Efm/57R/rR/wj83/AD2j/WgDDorc/wCEfm/57R/rR/wj83/PaP8AWgDDorc/4R+b/ntH+tH/AAj83/PaP9aAMOitz/hH5v8AntH+tH/CPzf89o/1oAw6K3P+Efm/57R/rR/wj83/AD2j/WgDDorc/wCEfm/57R/rR/wj83/PaP8AWgDDorc/4R+b/ntH+tH/AAj83/PaP9aAMOitz/hH5v8AntH+tH/CPzf89o/1oAw6K2m8PXG9NtxEFBO4YPPH+NO/4R+b/ntH+tAGHRW5/wAI/N/z2j/Wj/hH5v8AntH+tAGHVfUZrqGBXs0Mk3mooTYW3AsAQf7oxk57YrpP+Efm/wCe0f60yXQ7uMBoTFI2eQWK4H5U0Ix5f+QjD/1zf+a1lalf6tHd3sVrAWjjSJoG+zOdxOd65GQTwMHoM10Eul6kNTgTyYdxifH733X2qz/ZOqf88YP+/wB/9alJc2zsaUpqDu43/wCHOZ1G61uJopLezDwtCGdMZkRuCR3Ge3eteB2khSRo2jZlDFG6qT2NX/7J1T/njB/3+/8ArUf2Tqn/ADxg/wC/3/1qErN6hOalFJRSsUqKu/2Tqn/PGD/v9/8AWo/snVP+eMH/AH+/+tV3MrMpUVd/snVP+eMH/f7/AOtR/ZOqf88YP+/3/wBai4WZSoq7/ZOqf88YP+/3/wBaj+ydU/54wf8Af7/61FwsylRV3+ydU/54wf8Af7/61H9k6p/zxg/7/f8A1qLhZmXc/wDHxa/9dG/9Aas/VbzUotQeC0izEbUssht3cLLuGASucjGeMdq27rStSFzaAwwZMjAfvf8AYb2qz/ZOqf8APGD/AL/f/WqJK60ZpSkoSu1c5i5utcNlaTW1mA0kbedHIvzo2Dg+nbp+FalhNJcWcU0sLwOw5R+orT/snVP+eMH/AH+/+tR/ZOqf88YP+/3/ANaiKs9yqlRSjZRSKVFXf7J1T/njB/3+/wDrUf2Tqn/PGD/v9/8AWq7mNmUqKu/2Tqn/ADxg/wC/3/1qP7J1T/njB/3+/wDrUXCzKVFXf7J1T/njB/3+/wDrUf2Tqn/PGD/v9/8AWouFmUqKu/2Tqn/PGD/v9/8AWo/snVP+eMH/AH+/+tRcLMy737kX/XdP51U1W6vYL+2jt0dopN3mkW7OEAB53DvnGF+ta2oaXqSJDuhh5njA/e98/SrP9k6p/wA8YP8Av9/9aplqty6cuV3aucul1rz6ZDPHaxmfz2WRJEKFkzhTjtxya0NInuLixSS6t5IJQSrBxgnHfHvWx/ZOqf8APGD/AL/f/Wo/snVP+eMH/f7/AOtSjG3U0qVVNNKCWv8ASKVFXf7J1T/njB/3+/8ArUf2Tqn/ADxg/wC/3/1qu5hZlKirv9k6p/zxg/7/AH/1qP7J1T/njB/3+/8ArUXCzKVFXf7J1T/njB/3+/8ArUf2Tqn/ADxg/wC/3/1qLhZlKirv9k6p/wA8YP8Av9/9aj+ydU/54wf9/v8A61FwszL1H/jyk+g/mKq6/c39usJ0+NpZGlUMnklwV3AEkjpgZrV1PS9SSwlZoYQMD/lt7j2qydJ1TP8AqYP+/wB/9akyJwcotJ2OVW81yTTruWCBTNFcbYhNA0bSRgcnae5Oce1XtEub24hlW/tHt5Y5CuT91x/s+w6Vuf2Tqn/PGD/v9/8AWo/snVP+eMH/AH+/+tSXqZxoyi0+ZlKirv8AZOqf88YP+/3/ANaj+ydU/wCeMH/f7/61Vc3sylRV3+ydU/54wf8Af7/61H9k6p/zxg/7/f8A1qLhZlKirv8AZOqf88YP+/3/ANaj+ydU/wCeMH/f7/61FwsylRV3+ydU/wCeMH/f7/61H9k6p/zxg/7/AH/1qLhZlKirv9k6p/zxg/7/AH/1qP7J1T/njB/3+/8ArUXCzMiFmSyuGT74klK/KW53HHA5NZOl6jrtxf2Udzp5jgktQ07mJl2S4ORz0GQB+P410mn6XqTRSbYYeJ5B/ru+4+1Wf7J1T/njB/3+/wDrVnKN2nc2p1FCLi4p3/A5nTLvWftyQahZ/I25fMiHyAg9T/L/ABrZq7/ZOqf88YP+/wB/9aj+ydU/54wf9/v/AK1VFWVr3JqzU3dRS9ClRV3+ydU/54wf9/v/AK1H9k6p/wA8YP8Av9/9aquZ2ZSoq7/ZOqf88YP+/wB/9aj+ydU/54wf9/v/AK1FwsylRV3+ydU/54wf9/v/AK1H9k6p/wA8YP8Av9/9ai4WZSoq7/ZOqf8APGD/AL/f/Wo/snVP+eMH/f7/AOtRcLMpVSZ547K+ktYxLOryGND/ABN2FbX9k6p/zxg/7/f/AFqrWGl6k4uNsMPFw4P73vn6Unqhx0d7GALrXm06GaO1iMvnMrq6FCyZwrY/h960dJnuLixSS6t5IJfusrjBOO+Petf+ydU/54wf9/v/AK1H9k6p/wA8YP8Av9/9apirPc2qVVONlBLX+kUqKu/2Tqn/ADxg/wC/3/1qP7J1T/njB/3+/wDrVdzCzKVFXf7J1T/njB/3+/8ArUf2Tqn/ADxg/wC/3/1qLhZlKirv9k6p/wA8YP8Av9/9aj+ydU/54wf9/v8A61FwsylRV3+ydU/54wf9/v8A61H9k6p/zxg/7/f/AFqLhZlKirv9k6p/zxg/7/f/AFqP7J1T/njB/wB/v/rUXCzKVFXf7J1T/njB/wB/v/rUf2Tqn/PGD/v9/wDWouFmUqfa/wDISsv+vhf5GrX9k6p/zxg/7/f/AFqRNPvre+spJ44lT7QuSsmT0PbFJsEjqa5jx50s/wDgf/stdPXMePOln/wP/wBlq6HxozxH8NlvSf8AkY7r/r0i/wDQ3rcrD0n/AJGO6/69Iv8A0N63KVTcqnsylov/AB6P/wBd5f8A0Nqu1zdrrf2MTQfY5JNtxL8wdRn5zUv/AAkg/wCgfL/38WszQ36KwP8AhJB/0D5f+/i0f8JIP+gfL/38WgDforA/4SQf9A+X/v4tQ2PiBobOGGSxlZ0QKx8xTk0AdLRWB/wkg/6B8v8A38Wj/hJB/wBA+X/v4tAG/RWB/wAJIP8AoHy/9/Fo/wCEkH/QPl/7+LQBv0Vgf8JIP+gfL/38Wj/hJB/0D5f+/i0Ab9FYH/CSD/oHy/8AfxaP+EkH/QPl/wC/i0Ab9FYH/CSD/oHy/wDfxaP+EkH/AED5f+/i0Ab9FYH/AAkg/wCgfL/38Wj/AISQf9A+X/v4tAG/RWB/wkg/6B8v/fxaP+EkH/QPl/7+LQBv0Vgf8JIP+gfL/wB/Fo/4SQf9A+X/AL+LQBv0Vgf8JIP+gfL/AN/Fo/4SQf8AQPl/7+LQBv0Vgf8ACSD/AKB8v/fxaP8AhJB/0D5f+/i0Ab9FYH/CSD/oHy/9/Fo/4SQf9A+X/v4tAG/RWB/wkg/6B8v/AH8Wj/hJB/0D5f8Av4tAG/RXM3GvtJc20i2UoWNmLDzV5BUip/8AhJB/0D5f+/i0Ab9FYH/CSD/oHy/9/Fo/4SQf9A+X/v4tAG/WT4lvNSs1sv7NtjcPLdJHImzI2H7xJ/hwOc+2O9Vv+EkH/QPl/wC/i0q+I9x40+X/AL+LTQGjP/yG7b/rhJ/NaoapqOpwS3i2tuZljiDRHyGOX3AbeOvGaqS66TqtvJ9hk4ikGPMX1Wrf/CQH/oHyf9/FrGtSlUjaMrGlKpGDu1cl1S71WGZWtbZZbcxhiVB3g9+P/rVqQOZIUkaNoyyglW6r7Gsb/hID/wBA+T/v4tH/AAkB/wCgfJ/38WnCnKMm73v+ApVIuKVrG5RWH/wkB/6B8n/fxaP+EgP/AED5P+/i1rYi5uUVh/8ACQH/AKB8n/fxaP8AhID/ANA+T/v4tFgublFYf/CQH/oHyf8AfxaP+EgP/QPk/wC/i0WC5uUVh/8ACQH/AKB8n/fxaP8AhID/ANA+T/v4tFguaF9/x+6f/wBdm/8ARb1ga5rWvWniCa1i0+QaeluHS4jtmnJbaSeAR3AUL1JI7dJbvXi11Zt9hkG2Vj/rF5+RhVr/AISA/wDQPk/7+LVQkovVXInFyWjsZdxqvi5tF0u8ttMt2lngb7VFsYPHJgkYB6Yx0Pfj3ro9DvJr7SoLqe1mtZHX5opRhhg4z+PXoOtUP+EgP/QPk/7+LR/wkB/6B8n/AH8WqnNSVlGxMIOLu5XNyisP/hID/wBA+T/v4tH/AAkB/wCgfJ/38Ws7GtzcorD/AOEgP/QPk/7+LR/wkB/6B8n/AH8WiwXNyisP/hID/wBA+T/v4tH/AAkB/wCgfJ/38WiwXNyisP8A4SA/9A+T/v4tH/CQH/oHyf8AfxaLBcvax9y1/wCvqP8AnTNRurqG+to7eMvG5/e/umO0YPOR7gcVk6lrhkSD/QZBtuIz/rF9at/8JAf+gfJ/38Ws6kJSVk7FQmou7VxY77WZNItLmO0jNwxxPEyspHOBgHpWhpM81xZLJcQyRSAlWDjBJHfFZ3/CQH/oHyf9/Fo/4SA/9A+T/v4tRTozg03JvT+mXOrGSsopam5RWH/wkB/6B8n/AH8Wj/hID/0D5P8Av4tb2Mrm5RWH/wAJAf8AoHyf9/Fo/wCEgP8A0D5P+/i0WC5uUVh/8JAf+gfJ/wB/Fo/4SA/9A+T/AL+LRYLm5RWH/wAJAf8AoHyf9/Fo/wCEgP8A0D5P+/i0WC5f1v8A5Bc30H8xVPxRfajYpanTYTPI8yq8fkM4KFgGOR93AJNUtW14yafKv2GQZA58xfUVaPiA5/5B8n/fxaVmRUXNFpOxTj1bxFNol7cQWURu7e9kjRJIXQSQA/Kyg8kkY/WtLw1fahewTrqVjLazwylSWGFf/d9QOme9Q/8ACQH/AKB8n/fxaP8AhID/ANA+T/v4tCTRnGnJNNyNyisP/hID/wBA+T/v4tH/AAkB/wCgfJ/38WnY3ublFYf/AAkB/wCgfJ/38Wj/AISA/wDQPk/7+LRYLm5RWH/wkB/6B8n/AH8Wj/hID/0D5P8Av4tFgublFYf/AAkB/wCgfJ/38Wj/AISA/wDQPk/7+LRYLm5RWH/wkB/6B8n/AH8Wj/hID/0D5P8Av4tFguWrSR49NvJI/vrNOV+UtzvbHA5NZeh6zrN3eaZFd2RiW405pbjNtInl3AIwuTwARu4PPHWjTddMcMo+wyHM8p/1i93NWv8AhID/ANA+T/v4tQ4tu9zWFWMYtONyvo2pa+2qR2uq6dtR96+ZCvyAg/eJP4Ac+9dJWH/wkB/6B8n/AH8Wj/hID/0D5P8Av4tOMWlYVWpGbulb0NyisP8A4SA/9A+T/v4tH/CQH/oHyf8Afxaqxnc3KKw/+EgP/QPk/wC/i0f8JAf+gfJ/38WiwXNyisP/AISA/wDQPk/7+LR/wkB/6B8n/fxaLBc3KKw/+EgP/QPk/wC/i0f8JAf+gfJ/38WiwXNys7TmKW98y8EXEpHyk/oOTVT/AISA/wDQPk/7+LVTTdcMYuf9BkObhz/rF9aTTBNCQ6p4kn8PadfQ6fEbuRtt1DJG0ZBzgYB5A785rY8P3dze6ZHNd2s1vMCVZZVwSR3x6H/PrVP/AISA/wDQPk/7+LR/wkB/6B8n/fxamMGuptUrQmmlFLX+kblFYf8AwkB/6B8n/fxaP+EgP/QPk/7+LV2Mbm5RWH/wkB/6B8n/AH8Wj/hID/0D5P8Av4tFgublFYf/AAkB/wCgfJ/38Wj/AISA/wDQPk/7+LRYLm5RWH/wkB/6B8n/AH8Wj/hID/0D5P8Av4tFgublFYf/AAkB/wCgfJ/38Wj/AISA/wDQPk/7+LRYLm5RWH/wkB/6B8n/AH8Wj/hID/0D5P8Av4tFgublUtW/5c/+vpP61Q/4SA/9A+T/AL+LUUurG8urKH7I8eblTuLg9j6UrBc6GuY8edLP/gf/ALLXT1zHjzpZ/wDA/wD2WtaHxoxxH8NlvSf+Rjuv+vSL/wBDetysPSf+Rjuv+vSL/wBDetylU3Kp7M4Wb/Xz/wDXxL/6GaZWpbaVdXTXEqrCFNzLt3Ockbz6A1L/AGFd/wDTv/32f/iagsxqK2f7Cu/+nf8A77P/AMTR/YV3/wBO/wD32f8A4miwXMaitn+wrv8A6d/++z/8TTINAvlgRZGtmcKAzbzyf++aLBcyaK2f7Cu/+nf/AL7P/wATR/YV3/07/wDfZ/8AiaLBcxqK2f7Cu/8Ap3/77P8A8TR/YV3/ANO//fZ/+JosFzGorZ/sK7/6d/8Avs//ABNH9hXf/Tv/AN9n/wCJosFzGorZ/sK7/wCnf/vs/wDxNH9hXf8A07/99n/4miwXMaitn+wrv/p3/wC+z/8AE0f2Fd/9O/8A32f/AImiwXMaitn+wrv/AKd/++z/APE0f2Fd/wDTv/32f/iaLBcxqK2f7Cu/+nf/AL7P/wATR/YV3/07/wDfZ/8AiaLBcxqK2f7Cu/8Ap3/77P8A8TR/YV3/ANO//fZ/+JosFzGorZ/sK7/6d/8Avs//ABNH9hXf/Tv/AN9n/wCJosFzGorZ/sK7/wCnf/vs/wDxNH9hXf8A07/99n/4miwXMaitn+wrv/p3/wC+z/8AE0f2Fd/9O/8A32f/AImiwXMaitn+wrv/AKd/++z/APE0f2Fd/wDTv/32f/iaLBcxqK1n0C+MkZVrcKpO4bzyMcfw+tP/ALCu/wDp3/77P/xNFguY1FbP9hXf/Tv/AN9n/wCJo/sK7/6d/wDvs/8AxNFguY1U9Vurq1WBrRBI7zKhj8pn3gnkZH3eMnceOK6X+wrv/p3/AO+z/wDE0yXR9Qix5cMUmeu2XGPzAoW4Mypf+QjD/wBc3/mtYWr6vr9tqs8Fto5e0VFMcxUtk7gGbg9ME4HXjNdNJp2pf2lAv2RdxifA80eq1Y/szVP+fNf+/wAtD16mNalKpG0ZW9Dl7/UdbiS3lg08PDJAruNv7yNurAjP4Y5/Stu2kM1vHM0bxF1DFH+8uex96u/2Zqn/AD5r/wB/lo/szVP+fNf+/wAtMIUpRd3K5Voq1/Zmqf8APmv/AH+Wj+zNU/581/7/AC07mtmVaKtf2Zqn/Pmv/f5aP7M1T/nzX/v8tFwsyrRVr+zNU/581/7/AC0f2Zqn/Pmv/f5aLhZlWirX9map/wA+a/8Af5aP7M1T/nzX/v8ALRcLMzrn/j4tf+ujf+gNWfql3qkOpmK1QG2SzkuJG+zM53DhUUhgCxOePQVs3Wm6kLm0BtFBMjY/fDn5Gqx/Zmqf8+a/9/lpxkou5MoOSscpd33iWHTdPmjsbaeaaEm5VFIMblcgAE9u+epGOM1saVcveafDcyW8tu7rzHIMMOcdPfr+Naf9map/z5r/AN/lo/szVP8AnzX/AL/LVSqRktiIUpRd73KtFWv7M1T/AJ81/wC/y0f2Zqn/AD5r/wB/lqLmtmVaKtf2Zqn/AD5r/wB/lo/szVP+fNf+/wAtFwsyrRVr+zNU/wCfNf8Av8tH9map/wA+a/8Af5aLhZlWirX9map/z5r/AN/lo/szVP8AnzX/AL/LRcLMzr37kX/XdP5025mmjuYUjXcjH5/kJ2jB5yKt3+n6kqQ7rRRmdAP3o65qx/Zmqf8APmv/AH+Ws6kXJWTsVB8ru1cxlub57GCZLdTIxxIhBGPpmrVnK81uryRsjdCGGM+9X/7M1T/nzX/v8tH9map/z5r/AN/lrOnTlBpuben9Muc4yTSilr/SKtFWv7M1T/nzX/v8tH9map/z5r/3+Wui5lZlWirX9map/wA+a/8Af5aP7M1T/nzX/v8ALRcLMq0Va/szVP8AnzX/AL/LR/Zmqf8APmv/AH+Wi4WZVoq1/Zmqf8+a/wDf5aP7M1T/AJ81/wC/y0XCzM7Uf+PKT6D+YpL6aWKSIRLu3yBWGwnjucjpVrU9N1JbGVmtFAwOfOHqKsnTdUyf9DX/AL/LWdROUbJ2Kg+V3auYy3N49m8iQqZVlZdpUjKg8EZ9eKnspZJY286Jo3ViDkcH6Vo/2Zqn/Pmv/f5aP7M1T/nzX/v8tZ06UotNzb0/pmk5xkmlGxVoq1/Zmqf8+a/9/lo/szVP+fNf+/y10XMbMq0Va/szVP8AnzX/AL/LR/Zmqf8APmv/AH+Wi4WZVoq1/Zmqf8+a/wDf5aP7M1T/AJ81/wC/y0XCzKtFWv7M1T/nzX/v8tH9map/z5r/AN/louFmVaKtf2Zqn/Pmv/f5aP7M1T/nzX/v8tFwszLiZo7K4dcblklIyCedx7Dk1l6bqmsXN3pqS6YY7ee2LXEpQjbLjO3BOVGeORzniug0/TtSaKQraKf38n/LYddxqx/Zmqf8+a/9/lrOSba1NqdSMYtOKd/w0Oc0y/1Vr5bfULHYG3KHiHyZB6k+natmrX9map/z5r/3+Wj+zNU/581/7/LVRVla9yaslN3UbehVoq1/Zmqf8+a/9/lo/szVP+fNf+/y1VzOzKtFWv7M1T/nzX/v8tH9map/z5r/AN/louFmVaKtf2Zqn/Pmv/f5aP7M1T/nzX/v8tFwsyrRVr+zNU/581/7/LR/Zmqf8+a/9/louFmVapNJNDZX0tvD50yPI0cecb2HQVr/ANmap/z5r/3+Wq9hp+pMLjbaKcTuD+9HWk9UOOjvYwlv9afTLe5isUaUylJUdShI6AqCcge5/KtHSbmW6sUmmgkhk5VldcEkd8elan9map/z5r/3+Wj+zNU/581/7/LUxVnubVKkZRsoJa/0irRVr+zNU/581/7/AC0f2Zqn/Pmv/f5au5hZlWirX9map/z5r/3+Wj+zNU/581/7/LRcLMq0Va/szVP+fNf+/wAtH9map/z5r/3+Wi4WZVoq1/Zmqf8APmv/AH+Wj+zNU/581/7/AC0XCzKtFWv7M1T/AJ81/wC/y0f2Zqn/AD5r/wB/louFmVaKtf2Zqn/Pmv8A3+Wj+zNU/wCfNf8Av8tFwsyrT7X/AJCVl/18L/I1P/Zmqf8APmv/AH+WiOyvoL+ykntxGn2hcnzAex7UmwSOrrmPHnSz/wCB/wDstdPXMePOln/wP/2WrofGjPEfw2W9J/5GO6/69Iv/AEN63Kw9J/5GO6/69Iv/AEN63KVTcqnsylov/Ho//XeX/wBDartc7Z6ylqs0LWsjbbiX5twwfnP41P8A8JFF/wA+sn/fQrM0NuisT/hIov8An1k/76FH/CRRf8+sn/fQoA26KxP+Eii/59ZP++hUVpryw2sUUkMkjooDOW+8fWgDoKKxP+Eii/59ZP8AvoUf8JFF/wA+sn/fQoA26KxP+Eii/wCfWT/voUf8JFF/z6yf99CgDborE/4SKL/n1k/76FH/AAkUX/PrJ/30KANuisT/AISKL/n1k/76FH/CRRf8+sn/AH0KANuisT/hIov+fWT/AL6FH/CRRf8APrJ/30KANuisT/hIov8An1k/76FH/CRRf8+sn/fQoA26KxP+Eii/59ZP++hR/wAJFF/z6yf99CgDborE/wCEii/59ZP++hR/wkUX/PrJ/wB9CgDborE/4SKL/n1k/wC+hR/wkUX/AD6yf99CgDborE/4SKL/AJ9ZP++hR/wkUX/PrJ/30KANuisT/hIov+fWT/voUf8ACRRf8+sn/fQoA26KxP8AhIov+fWT/voUf8JFF/z6yf8AfQoA26K56bXVeeCRYpFWNiWXd94EEVN/wkUX/PrJ/wB9CgDborE/4SKL/n1k/wC+hR/wkUX/AD6yf99CgDbrD8UapqWn3emx6faLci4m2SLglsZXoc4AALHPPQcc5C/8JFF/z6yf99Cj/hIo+1pIT6BhQgL0/wDyG7b/AK4SfzWuX1nxRrlnqGrwrprxRWiFrZvsrzedwuOVI+8WIHptJPStCXXVOq28n2GfiGQY3J6r71a/4SBf+fCf/vtP8a0pyUXqrmdSLktHYzda1zxHai2mt9KjmtpbVZZWiy7xvwX47gDgcc5z2xXT2M5urKG5MMkJljV/LkGGXIzgj1rK/wCEgX/nwn/77T/Gj/hIF/58J/8AvtP8aJSTVlGwoRcXdyubdFYn/CQL/wA+E/8A32n+NH/CQL/z4T/99p/jUWNbm3RWJ/wkC/8APhP/AN9p/jR/wkC/8+E//faf40WC5t0Vif8ACQL/AM+E/wD32n+NH/CQL/z4T/8Afaf40WC5t0Vif8JAv/PhP/32n+NH/CQL/wA+E/8A32n+NFguX77/AI/dP/67N/6Leua8SeItfsfEcun2Olxvai1LpcyxuUEmDjcV/hzgcDv2q7d68rXVk32GcbZWP3k5+Rh61Z/4SBf+fCf/AL7T/GrpyUXdq5nUi5KydjLu9d8Sf2Tpt9ZaOX+0RP58ciFZUcA4IXPTgnvngcZrotCvW1HSoLx7ea3aReUlXawwcZx74zVH/hIF/wCfCf8A77T/ABo/4SBf+fCf/vtP8acpqSso2FCDi7uVzborE/4SBf8Anwn/AO+0/wAaP+EgX/nwn/77T/Gs7GtzborE/wCEgX/nwn/77T/Gj/hIF/58J/8AvtP8aLBc26KxP+EgX/nwn/77T/Gj/hIF/wCfCf8A77T/ABosFzborE/4SBf+fCf/AL7T/Gj/AISBf+fCf/vtP8aLBcu6x9y1/wCvqP8AnWR4k1vVtP16zsrWwLWk0ZZ7nymkCtnGMAjAA+Y98dKNS1xZEt/9BnG24jP3k9frVr/hIF/58J/++0/xqoNRd2rkTTlGydjKg1/xHceHrXUrXS4p5GunjkjZWjYx7iEba3Kk8Eg5x/Lc8L6hcanpKXF1azW8ysUdZU2biOpA9P8ACoP+EgX/AJ8J/wDvtP8AGj/hIF/58J/++0/xqpzUk0o2IhCUWm5XNuisT/hIF/58J/8AvtP8aP8AhIF/58J/++0/xrOxtc26KxP+EgX/AJ8J/wDvtP8AGj/hIF/58J/++0/xosFzborE/wCEgX/nwn/77T/Gj/hIF/58J/8AvtP8aLBc26KxP+EgX/nwn/77T/Gj/hIF/wCfCf8A77T/ABosFy9rf/ILm+g/mKpeKtSvtOS1NhEs0kkyo0RiZsqWAJyvTAOe/wDOqmra6smnSr9hnGQOdyeo96tHxAuf+PCf/vtP8aVmRUTlFpOxnxa5rk2j311a2UM8ttdeWm6N4zLEAMsEbnrkDnkc+1avhrUrvUIJxfWU1rPDKUYOuFP+6e+Omai/4SBf+fCf/vtP8aP+EgX/AJ8J/wDvtP8AGhJmcKcotNzNuisT/hIF/wCfCf8A77T/ABo/4SBf+fCf/vtP8adje5t0Vif8JAv/AD4T/wDfaf40f8JAv/PhP/32n+NFgubdFYn/AAkC/wDPhP8A99p/jR/wkC/8+E//AH2n+NFgubdFYn/CQL/z4T/99p/jR/wkC/8APhP/AN9p/jRYLm3RWJ/wkC/8+E//AH2n+NH/AAkC/wDPhP8A99p/jRYLli3lMGl3kysEKTzEMULgfOew5NYWg+ItevNTtba80kwxSo37xYmwxBfnJPyjCr68sMcVb0zXVSGUfYZzm4lP3k7uferX/CQL/wA+E/8A32n+NKzuY1ISlJNStb8Snouta5Jq0dlq2lNEH3oJIVymV5JJ7Dt79faunrE/4SBf+fCf/vtP8aP+EgX/AJ8J/wDvtP8AGhIdOLgmnK5t0Vif8JAv/PhP/wB9p/jR/wAJAv8Az4T/APfaf407GtzborE/4SBf+fCf/vtP8aP+EgX/AJ8J/wDvtP8AGiwXNuisT/hIF/58J/8AvtP8aP8AhIF/58J/++0/xosFzborE/4SBf8Anwn/AO+0/wAaP+EgX/nwn/77T/GiwXNus7TtwgvijBW+0S4JXOD9O9Vf+EgX/nwn/wC+0/xqrpuuLGLn/QZzm4c/eT1+tJoExE1TxGdCsL5dPhlmncmSEqyMiE/IME8HHX0/Wtbw/fS6hpkdxPbzQS5KusibSSOpA9Kqf8JAv/PhP/32n+NH/CQL/wA+E/8A32n+NSoNPc2qVoSVlFLX+kbdFYn/AAkC/wDPhP8A99p/jR/wkC/8+E//AH2n+NXYxubdFYn/AAkC/wDPhP8A99p/jR/wkC/8+E//AH2n+NFgubdFYn/CQL/z4T/99p/jR/wkC/8APhP/AN9p/jRYLm3RWJ/wkC/8+E//AH2n+NH/AAkC/wDPhP8A99p/jRYLm3RWJ/wkC/8APhP/AN9p/jR/wkC/8+E//faf40WC5t0Vif8ACQL/AM+E/wD32n+NH/CQL/z4T/8Afaf40WC5t1S1b/lz/wCvpP61R/4SBf8Anwn/AO+0/wAaim1Zby5soRayx5uVO5mUjofQ0rBc6CuY8edLP/gf/stdPXMePOln/wAD/wDZa1ofGjHEfw2W9J/5GO6/69Iv/Q3rcrD0n/kY7r/r0i/9DetylU3Kp7M4eb/WXH/XzL/6Gaiq8llfSyXDw2ZkQ3EuG8xRn5z6mnf2bqf/AED2/wC/qf41BZn0Vof2bqf/AED2/wC/qf40f2bqf/QPb/v6n+NFguZ9FaP9m6n/ANA9v+/qf41DZaZqi2cKtp77ggzmRc/zosBUorQ/s3U/+ge3/f1P8aP7N1P/AKB7f9/U/wAaLBcz6K0P7N1P/oHt/wB/U/xo/s3U/wDoHt/39T/GiwXM+itD+zdT/wCge3/f1P8AGj+zdT/6B7f9/U/xosFzPorQ/s3U/wDoHt/39T/Gj+zdT/6B7f8Af1P8aLBcz6K0P7N1P/oHt/39T/Gj+zdT/wCge3/f1P8AGiwXM+itD+zdT/6B7f8Af1P8aP7N1P8A6B7f9/U/xosFzPorQ/s3U/8AoHt/39T/ABo/s3U/+ge3/f1P8aLBcz6K0P7N1P8A6B7f9/U/xo/s3U/+ge3/AH9T/GiwXM+itD+zdT/6B7f9/U/xo/s3U/8AoHt/39T/ABosFzPorQ/s3U/+ge3/AH9T/Gj+zdT/AOge3/f1P8aLBcz6K0P7N1P/AKB7f9/U/wAaP7N1P/oHt/39T/GiwXM+itD+zdT/AOge3/f1P8aP7N1P/oHt/wB/U/xosFzPoq1PpuqfaLcjT3wGbOJF/unrzU39m6n/ANA9v+/qf40WAz6K0P7N1P8A6B7f9/U/xo/s3U/+ge3/AH9T/GiwXM+kaRYsMxwNwXOPU4/rWj/Zup/9A9v+/qf40o07U/8Anwb/AL+p/jQrA7mfJ/yEIf8Ark/81rF1PWtQtb65ghs1ljQrskWN2CKSAS+O+ScAduc10MlhqP8AaUC/YW3GJ8DzF9V96s/2fqn/AD4v/wB/V/xoevUxq05TVouxzF7q2sQx20y6X+7lt1kkAyzxNwWBHt0//VW3bS+fbxzeW8fmKG2OMMuex96uf2fqn/Pi3/f1P8aP7O1T/nwb/v6n+NMIU5xd3K5Woqz/AGdqf/Pg3/f1P8aP7O1P/nwb/v6n+NO5rYrUVZ/s7U/+fBv+/qf40f2dqf8Az4N/39T/ABouFitRVn+ztT/58G/7+p/jR/Z2p/8APg3/AH9T/Gi4WK1FWf7O1P8A58G/7+p/jR/Z2p/8+Df9/U/xouFjPuf+Pi1/66N/6A1c/wCIfEGr6frMlnZ6M13Ctt5gkCty/Pcdh/k5rqLnT9SFzaA2LAmRsfvV5+RverH9n6pj/jxf/v6v+NXTnGLvJXM6kJSVouxydzrGtDTrK7tdL84Tq4lBQq6sM4IXPTjPfPtmtrSrv7dp0N15MsPmD7ki7WGDjp+taX9n6p/z4t/39X/Gg6fqn/Pi3/f1P8aJTi1ZKwoU5J3crlairP8AZ2p/8+Df9/U/xo/s7U/+fBv+/qf41FzWxWoqz/Z2p/8APg3/AH9T/Gj+ztT/AOfBv+/qf40XCxWoqz/Z2p/8+Df9/U/xo/s7U/8Anwb/AL+p/jRcLFairP8AZ2p/8+Df9/U/xo/s7U/+fBv+/qf40XCxn3v3Iv8Arun86qapd3sGp2FvbLEYpy5nZ42IjRVyTuB4J4ABHrWnf2OoqkO6xYZnQD94vXP1qx/Z+qf8+Lf9/U/xpxkkyZRbVjkoNb1i48PWOpQaZHLPJKUuIfmUr8xA2hueeOTWroN9JqGnLPNbywSglHWRNuWHUgen+FbB0/VD1sX/AO/q/wCNB0/VP+fFv+/qf41cqkWnaNiI05pq8rlairP9nan/AM+Df9/U/wAaP7O1P/nwb/v6n+NZ3NbFairP9nan/wA+Df8Af1P8aP7O1P8A58G/7+p/jRcLFairP9nan/z4N/39T/Gj+ztT/wCfBv8Av6n+NFwsVqKs/wBnan/z4N/39T/Gj+ztT/58G/7+p/jRcLGfqP8Ax5SfQfzFVPEF/cWKwtaxrM7yqpjKMSQWAJBHTAOehrS1Kw1JbGVmsWAwOfNX1HvVr+z9UycWLf8Af1f8aTInCUotJ2OUt9X1mbTLq4XS4/NglVQMnbIuMtt9cHjPf07Vo6JfT3sU32m1lt5YpCrBlwD9PXHrWz/Z+qZ/48W/7+r/AI0f2fqn/Pi3/f1P8aF6mcKM4tNzbK1FWf7O1P8A58G/7+p/jR/Z2p/8+Df9/U/xp3N7FairP9nan/z4N/39T/Gj+ztT/wCfBv8Av6n+NFwsVqKs/wBnan/z4N/39T/Gj+ztT/58G/7+p/jRcLFairP9nan/AM+Df9/U/wAaP7O1P/nwb/v6n+NFwsVqKs/2dqf/AD4N/wB/U/xo/s7U/wDnwb/v6n+NFwsZkTmOyuJF25WSVhuzjO49cc1m6XrF3d3FhG8Eam4tjLKvluvlNjpk8cnPHXAzW7p9hqTRSFbJj+/k/wCWq9dx96sf2fqn/Pi//f1f8ahptqzNYTjGLTjd/wBf8Oc7pmp6hJfJa39g0JbcA0YyuQeSTnp2rZqz/Z+qf8+Lf9/V/wAaP7O1P/nwb/v6n+NOKsrN3FVkpu8Y2K1FWf7O1P8A58G/7+p/jR/Z2p/8+Df9/U/xqrmditRVn+ztT/58G/7+p/jR/Z2p/wDPg3/f1P8AGi4WK1FWf7O1P/nwb/v6n+NH9nan/wA+Df8Af1P8aLhYrUVZ/s7U/wDnwb/v6n+NH9nan/z4N/39T/Gi4WK1VY5Git7uRInmZZZGEafec+gzWn/Z2p/8+Df9/U/xqtY2OosLjbYscTuD+9Xr+dJgtzBg1TWpNJt7o6WonaZ45oeQVw2Fxnn8a09IumvLBJ5IZIn5Vg67SSOpA9K1P7P1T/nxb/v6n+NH9n6p/wA+Lf8Af1P8aiKa3dzepUjNNKCWv9IrUVZ/s7U/+fBv+/qf40f2dqf/AD4N/wB/U/xrS5hYrUVZ/s7U/wDnwb/v6n+NH9nan/z4N/39T/Gi4WK1FWf7O1P/AJ8G/wC/qf40f2dqf/Pg3/f1P8aLhYrUVZ/s7U/+fBv+/qf40f2dqf8Az4N/39T/ABouFitRVn+ztT/58G/7+p/jR/Z2p/8APg3/AH9T/Gi4WK1FWf7O1P8A58G/7+p/jR/Z2p/8+Df9/U/xouFitT7X/kJWX/Xwv8jU39nan/z4N/39T/GiKzvob+yee1MafaFyxdT2PoaTYJHWVzHjzpZ/8D/9lrp65jx50s/+B/8AstXQ+NGeI/hst6T/AMjHdf8AXpF/6G9blYek/wDIx3X/AF6Rf+hvW5SqblU9mUtF/wCPR/8ArvL/AOhtV2ufsdZhtVmgkgmJW4l+YYwfnPTmrH/CQWv/ADxm/If41maGxRWP/wAJBa/88ZvyH+NH/CQWv/PGb8h/jQBsUVj/APCQWv8Azxm/If40yDxBCIUE0UhkwNxUDGfbmgDborH/AOEgtf8AnjN+Q/xo/wCEgtf+eM35D/GgDYorH/4SC1/54zfkP8aP+Egtf+eM35D/ABoA2KKx/wDhILX/AJ4zfkP8aP8AhILX/njN+Q/xoA2KKx/+Egtf+eM35D/Gj/hILX/njN+Q/wAaANiisf8A4SC1/wCeM35D/Gj/AISC1/54zfkP8aANiisf/hILX/njN+Q/xo/4SC1/54zfkP8AGgDYorH/AOEgtf8AnjN+Q/xo/wCEgtf+eM35D/GgDYorH/4SC1/54zfkP8aP+Egtf+eM35D/ABoA2KKx/wDhILX/AJ4zfkP8aP8AhILX/njN+Q/xoA2KKx/+Egtf+eM35D/Gj/hILX/njN+Q/wAaANiisf8A4SC1/wCeM35D/Gj/AISC1/54zfkP8aANiisf/hILX/njN+Q/xo/4SC1/54zfkP8AGgDYorDk8QReZH5cUgTJ8wEDJGOMc+tSf8JBa/8APGb8h/jQBsUVj/8ACQWv/PGb8h/jR/wkFr/zxm/If40AbFUdZnvoY7cWEcTyyXCI3mAlVQn5jx3wDj3xVX/hILX/AJ4zfkP8aQ+ILbHy29wx9AF/xoQFyf8A5Ddt/wBcJP5rXPa54m1exu9Ut7PSDfPbxb7YRKxBPGfMPbkngAkgcVal12I6rbyfY7nAhkGPl9V96tf8JDD/AM+V1/47/jSabMqsJTVoysZ2peINatorS4j0gvBPapM7AEvG2AXBXg8A/r14rprKcXVpDcrHJGJUDhJFwy5GcEdjWV/wkMP/AD5XX/jv+NH/AAkMP/Pldf8Ajv8AjTsKnCUXdyubVFYv/CQw/wDPldf+O/40f8JDD/z5XX/jv+NFjY2qKxf+Ehh/58rr/wAd/wAaP+Ehh/58rr/x3/GiwG1RWL/wkMP/AD5XX/jv+NH/AAkMP/Pldf8Ajv8AjRYDaorF/wCEhh/58rr/AMd/xo/4SGH/AJ8rr/x3/GiwF6+/4/dP/wCuzf8Aot6wPFXiXWNK1dbSy0Ga7t/s7uZ8NguACAMdgOufwqxd69C11ZN9juhtlY9F5+Rh61Z/4SGH/nyuv/Hf8aTTMqsJTjaMrGfdeINaXTLG8tdJ89Z0fzcqVZWGcELnOOM98j0zW9o17/aOmQ3gili8wfdkXa3Bx0/CqP8AwkMP/Pldf+O/40f8JDD/AM+V1/47/jTsxQhKLu5XNqisX/hIYf8Anyuv/Hf8aP8AhIYf+fK6/wDHf8aLGxtUVi/8JDD/AM+V1/47/jR/wkMP/Pldf+O/40WA2qKxf+Ehh/58rr/x3/Gj/hIYf+fK6/8AHf8AGiwG1RWL/wAJDD/z5XX/AI7/AI0f8JDD/wA+V1/47/jRYC5rH3LX/r6j/nTNSv5rW/toY0R0lOHyDlBg/NkduKzNS12KRLfFncjbcRnnb6/WrX/CQw/8+V1/47/jUVISkrRdi4SjF6q4keq6hJpFpexWKySSHEsYJBXnHGea0dJumvLJZnjeN8lWDLt5HXHtWf8A8JDD/wA+V1/47/jR/wAJDD/z5XX/AI7/AI1FOlUi05Svp/TKnUhJWUbG1RWL/wAJDD/z5XX/AI7/AI0f8JDD/wA+V1/47/jW1jI2qKxf+Ehh/wCfK6/8d/xo/wCEhh/58rr/AMd/xosBtUVi/wDCQw/8+V1/47/jR/wkMP8Az5XX/jv+NFgNqisX/hIYf+fK6/8AHf8AGj/hIYf+fK6/8d/xosBd1v8A5Bc30H8xWX411zUtFism03SJb8zXKRzOFJWGMsAScc5547cHNM1bXoZNOmT7HcjIHJC+o96tnxBDn/jyuvyX/Grg1GSbVyJpyi1F2Zkw+JdZn0S/vbPToLqS0uzEu3cgljAGWCtz1yB64yPStfwtq8+qwXAurKa0uLeUo6umF9gD3wOp/HvTf+Ehh/58rr/x3/Gj/hIYf+fK6/8AHf8AGrlOLTSiRGEk03I2qKxf+Ehh/wCfK6/8d/xo/wCEhh/58rr/AMd/xrGxsbVFYv8AwkMP/Pldf+O/40f8JDD/AM+V1/47/jRYDaorF/4SGH/nyuv/AB3/ABo/4SGH/nyuv/Hf8aLAbVFYv/CQw/8APldf+O/40f8ACQw/8+V1/wCO/wCNFgNqisX/AISGH/nyuv8Ax3/Gj/hIYf8Anyuv/Hf8aLAWLOQw6fdyhlUrPMcsCQPnPYc1U0zWry6u4YZLExrJHuDbTgnn/vkcD15OKg0zXoY4ZR9juTm4lPG3u596tf8ACQw/8+V1/wCO/wCNYVKVSU1KMrJdO5rCpCMWnG7Hadql7JerbXti0JbcAUGVyOpz6dq2Kxf+Ehh/58rr/wAd/wAaP+Ehh/58rr/x3/GrpQlCNpO5NScZO8VY2qKxf+Ehh/58rr/x3/Gj/hIYf+fK6/8AHf8AGtLEG1RWL/wkMP8Az5XX/jv+NH/CQw/8+V1/47/jRYDaorF/4SGH/nyuv/Hf8aP+Ehh/58rr/wAd/wAaLAbVFYv/AAkMP/Pldf8Ajv8AjR/wkMP/AD5XX/jv+NFgNqs7Tn8u3vpOBtuJTz0qt/wkMP8Az5XX/jv+NVdN12KMXObO5ObhzwF9frRZgmiOHX9Yn8O6bqdvpaSyzttuIQSChzgAA4NbHh/UG1LTI7mSGWJ8lXV025YdSB6VV/4SGH/nyuv/AB3/ABo/4SGH/nyuv/Hf8amMZLdm9SrTkmoxtr/SNqisX/hIYf8Anyuv/Hf8aP8AhIYf+fK6/wDHf8aqxgbVFYv/AAkMP/Pldf8Ajv8AjR/wkMP/AD5XX/jv+NFgNqisX/hIYf8Anyuv/Hf8aP8AhIYf+fK6/wDHf8aLAbVFYv8AwkMP/Pldf+O/40f8JDD/AM+V1/47/jRYDaorF/4SGH/nyuv/AB3/ABo/4SGH/nyuv/Hf8aLAbVFYv/CQw/8APldf+O/40f8ACQw/8+V1/wCO/wCNFgNqqWrf8uf/AF9J/WqX/CQw/wDPldf+O/41FNq8d5c2cK208ZNyp3Ptx39DQBv1zHjzpZ/8D/8AZa6euY8edLP/AIH/AOy1rQ+NGOI/hst6T/yMd1/16Rf+hvW5WHpP/Ix3X/XpF/6G9blKpuVT2Zw03+tn/wCvmX/0M1HV6KxvJ5Lh47R3T7RLhtygH5z6mpP7L1D/AJ8W/wC+0/xqCzNorS/svUP+fFv++0/xo/svUP8Anxb/AL7T/GiwXM2itL+y9Q/58W/77T/Go7XSdTS2jSSzYuFAY+Yh5/OiwXKNFaX9l6h/z4t/32n+NH9l6h/z4t/32n+NFguZtFaX9l6h/wA+Lf8Afaf40f2XqH/Pi3/faf40WC5m0Vpf2XqH/Pi3/faf40f2XqH/AD4t/wB9p/jRYLmbRWl/Zeof8+Lf99p/jR/Zeof8+Lf99p/jRYLmbRWl/Zeof8+Lf99p/jR/Zeof8+Lf99p/jRYLmbRWl/Zeof8APi3/AH2n+NH9l6h/z4t/32n+NFguZtFaX9l6h/z4t/32n+NH9l6h/wA+Lf8Afaf40WC5m0Vpf2XqH/Pi3/faf40f2XqH/Pi3/faf40WC5m0Vpf2XqH/Pi3/faf40f2XqH/Pi3/faf40WC5m0Vpf2XqH/AD4t/wB9p/jR/Zeof8+Lf99p/jRYLmbRWl/Zeof8+Lf99p/jR/Zeof8APi3/AH2n+NFguZtFaX9l6h/z4t/32n+NH9l6h/z4t/32n+NFguZtFXpdJ1NpYWWzYKrEt+8TkYPv61J/Zeof8+Lf99p/jRYLmbRWl/Zeof8APi3/AH2n+NH9l6h/z4t/32n+NFguZtVtRu3soopEj3750jIC5OGOMgZGTW3/AGXqH/Pi3/faf40jadqCcixkP+6yf/FUIGZ8n/IRh/65P/NaxdV1++s7i/ht9NN20Ee6ERAtu6Z3kfd6njGSBXQSWd//AGjAv2Gbd5T4GU9V/wBqrP2LUf8Anwn/AO+k/wDiqHr1MatOc1aLsczfa1qEEdtMumFoZrdZWcZLIeCwK8HgH9a27aZbi3jnVXVZFDBXGGAPqKt/YtR/6B8//fSf/FUn2HUf+gfP/wB9J/8AFUxQpzi7uVyCip/sOo/9A+f/AL6T/wCKo+w6j/0D5/8AvpP/AIqnc1syCip/sOo/9A+f/vpP/iqPsOo/9A+f/vpP/iqLhZkFFT/YdR/6B8//AH0n/wAVR9h1H/oHz/8AfSf/ABVFwsyCip/sOo/9A+f/AL6T/wCKo+w6j/0D5/8AvpP/AIqi4WZRuf8Aj4tf+ujf+gNWNq2v3FlrUlh9kWOBIBILmRWZTwSeF5wMY75JA4roLmy1AXNoDYTAmRsfMnPyN/tVYFlqX/PhP/30n/xVVCUYvVXJnCUl7rscnPr2qjStOvoNIWQXUTNKqvkxPgkDHU9Mn8q29KvFv9PhvESRBIM7XXB4OOn4Vo/YtR/6B8//AH0n/wAVSfYdR/6B8/8A30n/AMVVSnFrRWJhTmndyuQUVP8AYdR/6B8//fSf/FUfYdR/6B8//fSf/FVnc0syCip/sOo/9A+f/vpP/iqPsOo/9A+f/vpP/iqLhZkFFT/YdR/6B8//AH0n/wAVR9h1H/oHz/8AfSf/ABVFwsyCip/sOo/9A+f/AL6T/wCKo+w6j/0D5/8AvpP/AIqi4WZRvfuRf9d0/nWT4h1y703UoLSDTjOssRfzCSAWzgLnt6knoO1bl9Z36pDusZhmePHKev8AvVZ+xaj/AM+E/wD30n/xVVCUYu7VyZxlKNouxycOv6tNo0N/Hou9jctDIgfGVHAdM9QScd+laug6gdS05bhopInBKOrpt+YdcD0rX+xaj/0D5/8AvpP/AIqg2Wo/9A+f/vpP/iqqVSDWkbEQpzi1eVyvRU/2HUf+gfP/AN9J/wDFUfYdR/6B8/8A30n/AMVWdzWzIKKn+w6j/wBA+f8A76T/AOKo+w6j/wBA+f8A76T/AOKouFmQUVP9h1H/AKB8/wD30n/xVH2HUf8AoHz/APfSf/FUXCzIKKn+w6j/ANA+f/vpP/iqPsOo/wDQPn/76T/4qi4WZR1H/jyk+g/mKS/uWt3iCqrl327TnJ+nb86n1Kzv1sZS1hMBgclk9R/tVZNlqOT/AMS+f/vpP/iqzqJyjaLsy4NKScldGPFfXElk062vzqwBQ8YGM/ie1WbK4NxGxaNkZWKsCMVe+xaj/wBA+f8A76T/AOKo+w6j/wBA+f8A76T/AOKrOnTnFpynf5Gk5wkmlCxBRU/2HUf+gfP/AN9J/wDFUfYdR/6B8/8A30n/AMVXRcwsyCip/sOo/wDQPn/76T/4qj7DqP8A0D5/++k/+KouFmQUVP8AYdR/6B8//fSf/FUfYdR/6B8//fSf/FUXCzIKKn+w6j/0D5/++k/+Ko+w6j/0D5/++k/+KouFmQUVP9h1H/oHz/8AfSf/ABVH2HUf+gfP/wB9J/8AFUXCzM6BvLtZnyo2yyHLZx94+lRWl9JNNDGY0HmRlyATlcdPz9Ooq9YWd+YpNtjMf38nRk/vH/aqx9i1H/oHz/8AfSf/ABVYVITlJOMrLtb+vQ1hKKi043Zl2l5NJcCGe3MZOcY5GR71dqf7DqP/AED5/wDvpP8A4qj7DqP/AED5/wDvpP8A4qqpRlCNpSuKpJSd4xsQUVP9h1H/AKB8/wD30n/xVH2HUf8AoHz/APfSf/FVrczsyCip/sOo/wDQPn/76T/4qj7DqP8A0D5/++k/+KouFmQUVP8AYdR/6B8//fSf/FUfYdR/6B8//fSf/FUXCzIKKn+w6j/0D5/++k/+Ko+w6j/0D5/++k/+KouFmQVSaZ7exvriOFpnjeV1jXq5HatT7DqP/QPn/wC+k/8Aiqr2Nnft5+2xmOJ3zhk4/wDHqT2Kjo7tGKur6g2nQ3UWmrMWmaNwrEZAOFZc84P9K0NIvPt1ilx5bo33WDLt5HXA9K0/sWo/9A+f/vpP/iqT7FqP/QPn/wC+k/8AiqmKaerNalSEo2jC2v8ASIKKn+w6j/0D5/8AvpP/AIqj7DqP/QPn/wC+k/8Aiqu5hZkFFT/YdR/6B8//AH0n/wAVR9h1H/oHz/8AfSf/ABVFwsyCip/sOo/9A+f/AL6T/wCKo+w6j/0D5/8AvpP/AIqi4WZBRU/2HUf+gfP/AN9J/wDFUfYdR/6B8/8A30n/AMVRcLMgoqf7DqP/AED5/wDvpP8A4qj7DqP/AED5/wDvpP8A4qi4WZBRU/2HUf8AoHz/APfSf/FUfYdR/wCgfP8A99J/8VRcLMgp9r/yErL/AK+F/kak+w6j/wBA+f8A76T/AOKpYbW8iv7J5rSWJPtC/MxXHQ+hpNjSOtrmPHnSz/4H/wCy109cx486Wf8AwP8A9lq6HxozxH8NlvSf+Rjuv+vSL/0N63Kw9J/5GO6/69Iv/Q3rcpVNyqezKWi/8ej/APXeX/0Nqu1g6frFrbJNBIk25biXkKMH5z05qz/b1j/dm/75H+NZmhq0Vlf29Y/3Zv8Avkf40f29Y/3Zv++R/jQBq0Vlf29Y/wB2b/vkf41FZ67braxLcec8oUB2Cjk96ANqisr+3rH+7N/3yP8AGj+3rH+7N/3yP8aANWisr+3rH+7N/wB8j/Gj+3rH+7N/3yP8aANWisr+3rH+7N/3yP8AGj+3rH+7N/3yP8aANWisr+3rH+7N/wB8j/Gj+3rH+7N/3yP8aANWisr+3rH+7N/3yP8AGj+3rH+7N/3yP8aANWisr+3rH+7N/wB8j/Gj+3rH+7N/3yP8aANWisr+3rH+7N/3yP8AGj+3rH+7N/3yP8aANWisr+3rH+7N/wB8j/Gj+3rH+7N/3yP8aANWisr+3rH+7N/3yP8AGj+3rH+7N/3yP8aANWisr+3rH+7N/wB8j/Gj+3rH+7N/3yP8aANWisr+3rH+7N/3yP8AGj+3rH+7N/3yP8aANWisr+3rH+7N/wB8j/Gj+3rH+7N/3yP8aANWisSbXIGngaMyiNWPmDaORg4/XFTf29Y/3Zv++R/jQBq0Vlf29Y/3Zv8Avkf40f29Y/3Zv++R/jQBq1k+JNUl0pLJ4445PPukhZWJ3FW4+UDkkdeh4z9aX+3rH+7N/wB8j/GkbX7PtFcOfZB/jQgLM/8AyG7b/rhJ/Na5bVvGl7aa1q+nppqKljDvhmlYhZmAUlfYndgfQ4z205ddtjq1vJ9nu8CGQY2D1X3q3/wkFr/z63f/AHwP8a0pyjF+9G5nUjKS92VjJ1bxTqlpHaXCaKzWtxaLOZASTGeCwK8HAB745I6V1FjcpeWUN1Grqk0auquuGAIzyOxrN/4SC1/59bv/AL4H+NH/AAkFr/z63f8A3wP8aJyi1pGwoRknrK5sUVj/APCQWv8Az63f/fA/xo/4SC1/59bv/vgf41ma3Niisf8A4SC1/wCfW7/74H+NH/CQWv8Az63f/fA/xoC5sUVj/wDCQWv/AD63f/fA/wAaP+Egtf8An1u/++B/jQFzYorH/wCEgtf+fW7/AO+B/jR/wkFr/wA+t3/3wP8AGgLly+/4/dP/AOuzf+i3rA13xVc6dr9zpq6f+7itDMkshIWVtjNjIB2qNuCcHkgembV5r1s13ZN9nuxtlY/cHPyMPWrP/CQWv/Prd/8AfA/xq4NJ+8rkTTa912Mm88UaoujaTqVno/2mO+tvMl2PkxSFN23HUgc5+ldDoeoR6ppUF9GkiLKvR12nIODx6cVU/wCEgtf+fW7/AO+B/jR/wkFr/wA+t3/3wP8AGqnKLVlGxMIyTu5XNiisf/hILX/n1u/++B/jR/wkFr/z63f/AHwP8ayNbmxRWP8A8JBa/wDPrd/98D/Gj/hILX/n1u/++B/jQFzYorH/AOEgtf8An1u/++B/jR/wkFr/AM+t3/3wP8aAubFFY/8AwkFr/wA+t3/3wP8AGj/hILX/AJ9bv/vgf40Bctax9y1/6+o/51DrGpTWNxDHDDHMZAcqX2sOCQfYcYqhqeuW0iW+La7GLiM8oPX61b/4SC1/59bv/vgf41nVhOcbRdmXTlGLvJXI01i+fTorpNNZ8ytG4DYyAcAr65rS0m7+22SzbWVslWBXHI649qo/8JBa/wDPrd/98D/Gj/hILX/n1u/++B/jUU6VSLvKV9P6ZU6kJKyjb5mxRWP/AMJBa/8APrd/98D/ABo/4SC1/wCfW7/74H+NbmVzYorH/wCEgtf+fW7/AO+B/jR/wkFr/wA+t3/3wP8AGgLmxRWP/wAJBa/8+t3/AN8D/Gj/AISC1/59bv8A74H+NAXNiisf/hILX/n1u/8Avgf40f8ACQWv/Prd/wDfA/xoC5b1v/kFzfQfzFU/FGsTaQtq0MUUxlmWNomYhypYAlcemc1W1fXbaTTpVFvdjIHJQeo96tHxBa5/49bv/vgf40WIqJyi1F2Znp4lvptEvb+102KeW1vZIGjSXIMan74JAzkY/OtLw1q7atDP5ttLbzwSlJEdMAegB74HX/8AVTf+Egtf+fW7/wC+B/jR/wAJBa/8+t3/AN8D/GhJmcYTTTc7mxRWP/wkFr/z63f/AHwP8aP+Egtf+fW7/wC+B/jQb3Niisf/AISC1/59bv8A74H+NH/CQWv/AD63f/fA/wAaAubFFY//AAkFr/z63f8A3wP8aP8AhILX/n1u/wDvgf40Bc2KKx/+Egtf+fW7/wC+B/jR/wAJBa/8+t3/AN8D/GgLmxRWP/wkFr/z63f/AHwP8aP+Egtf+fW7/wC+B/jQFya0lMGm3kw2ZjmnYbmwOHbqe1YuheLLnUr2wt201ohc2qylhlhvKsSoPYDbgkjqQOKtaZrtskMoNtdHNxKeEHdz71a/4SC1/wCfW7/74H+NS4yb0ZtTqU4xalG7fW+xT0bxDeXGqR2OoaZJaSPvVdvzKWU88+mOPrXSVj/8JBa/8+t3/wB8D/Gj/hILX/n1u/8Avgf404ppak1Zwm7xVjYorH/4SC1/59bv/vgf40f8JBa/8+t3/wB8D/GmZ3Niisf/AISC1/59bv8A74H+NH/CQWv/AD63f/fA/wAaAubFFY//AAkFr/z63f8A3wP8aP8AhILX/n1u/wDvgf40Bc2KKx/+Egtf+fW7/wC+B/jR/wAJBa/8+t3/AN8D/GgLmxWdpzMtvfMhUMLiUgt0z74qD/hILX/n1u/++B/jVTTNctoxc5t7o5uXPCD1+tDQJojTXtYOhWGprpKzG5c7o0cgqhOEODzk8HHatfw/qI1TTI7ry3RslXDJt+Ydce1V/wDhILX/AJ9bv/vgf40f8JBa/wDPrd/98D/GpjFp7m1SrTkrKNnfv+BsUVj/APCQWv8Az63f/fA/xo/4SC1/59bv/vgf41Rjc2KKx/8AhILX/n1u/wDvgf40f8JBa/8APrd/98D/ABoC5sUVj/8ACQWv/Prd/wDfA/xo/wCEgtf+fW7/AO+B/jQFzYorH/4SC1/59bv/AL4H+NH/AAkFr/z63f8A3wP8aAubFFY//CQWv/Prd/8AfA/xo/4SC1/59bv/AL4H+NAXNiisf/hILX/n1u/++B/jR/wkFr/z63f/AHwP8aAubFUtW/5c/wDr6T+tVP8AhILX/n1u/wDvgf41DcatBeXFnDHDcIxuVOXUAd/egDermPHnSz/4H/7LXT1zHjzpZ/8AA/8A2WtaHxoxxH8NlvSf+Rjuv+vSL/0N63Kw9J/5GO6/69Iv/Q3rcpVNyqezOFm/18//AF8S/wDoZplTsoM9xkf8vEv/AKGaNi+lRYu5BRU+xfSjYvpRYLkFFT7F9Khsv3lnDI/LMgJPqaLBcSip9i+lGxfSiwXIKKn2L6UbF9KLBcgoqfYvpRsX0osFyCip9i+lGxfSiwXIKKn2L6UbF9KLBcgoqfYvpRsX0osFyCip9i+lGxfSiwXIKKn2L6UbF9KLBcgoqfYvpRsX0osFyCip9i+lGxfSiwXIKKn2L6UbF9KLBcgoqfYvpRsX0osFyCilm+We3UcBmYN7/KTU2xfSiwXIKKn2L6UbF9KLBcgqjq+pNpptSsSyCedYjk8gHuB3PtWrsX0oCgdBTSE2Qy/8hGH/AK5v/NaxtW8RTWM9/DHpz3T28e+FYSW39M78Z2AEnqM4FbMn/IQh/wCuT/zWrFDTezMqsJyVoyszAvteureO2mGmu0E9us3mA52E4LAjg8A+3UVt20yXFvHcRhgkihlDDBwfUVJSUxQhOL96VwooooNQooooAKKKKACiiigCC5/4+LX/AK6N/wCgNWfquq3VpqZtY4YGiSzkupZHLZRV46Acknt7VoXP/Hxa/wDXRv8A0BqsVUWk9VcmSbWjsc5d67qlvpun3baOHN1CXkEchbymK7lGMZPHJ+hrZ0q8j1DT4byEOEkGRuXB4ODx9RVqkqpSi1pGxEIST1lcKKKKzNQooooAKKKKACiiigCC9+5F/wBd0/nWZ4i1yXSbq1hj024ulmLb3RThcAkAYHLHHStO9+5F/wBd0/nVik03sRUjKUbRdmc/Fr91JpEF/FprTbpjHKiN93pjH97k49K09Fv11KwW4VWVslXBXGGHXHtV2ihGcKdSLXNK/wAhKKKKZuFFFFABRRRQAUUUUAQaj/x5SfQfzFZ3irWptGjtnh06a8M1wsblQdkSlgCxIB55GB3rR1H/AI8pPoP5irB6mqg0pJyV0RNScWouzOcXxFcyaXe3lvYxXRtLryT5M2VdQPmcZGeDkdOcZ6VoaBqo1SGYtBJBNBIUkR1xtPYZ7nHX/wDVWlS1cpwaaUSYwmmm5CUUUVkahRRRQAUUUUAFFFFABRRRQBWt22W0z5UYlk5Y4H3jUFpqT3E0cf2fbvB7/Xn6cY+pqzY/6qT/AK7Sf+hGp6wqU6kppxnZdVbc1hOCi1KN367FK0vnknEM1u0THOO4JHvV2iirpQlCNpSuKpKMneKsFFFFaGYUUUUAFFFFABRRRQAVXt22x3LfKMTOfmOB+JqxUFn/AMt/+u70AjLj1y5l0ax1GHT/ADftBxIiSZ8s5wAPXmtHSb1dQsUuVVlJ+VgVx8w649qt0VEYyT1ZvUqU5JqMLa9+nYSiiirMAooooAKKKKACiiigAooooAKKKKACn2v/ACErL/r4X+RplPtf+QlZf9fC/wAjQwW52Vcx486Wf/A//Za6euY8edLP/gf/ALLVUPjRGI/hs//Z"/>
          <p:cNvSpPr/>
          <p:nvPr/>
        </p:nvSpPr>
        <p:spPr>
          <a:xfrm>
            <a:off x="212725" y="-144463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accent5">
                  <a:lumMod val="75000"/>
                </a:schemeClr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822" name="Google Shape;1822;g118f1ce6acc_2_23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2450" y="1102690"/>
            <a:ext cx="9349690" cy="3390708"/>
          </a:xfrm>
          <a:prstGeom prst="rect">
            <a:avLst/>
          </a:prstGeom>
          <a:noFill/>
          <a:ln>
            <a:noFill/>
          </a:ln>
        </p:spPr>
      </p:pic>
      <p:sp>
        <p:nvSpPr>
          <p:cNvPr id="1823" name="Google Shape;1823;g118f1ce6acc_2_2326"/>
          <p:cNvSpPr txBox="1"/>
          <p:nvPr/>
        </p:nvSpPr>
        <p:spPr>
          <a:xfrm>
            <a:off x="652875" y="4994676"/>
            <a:ext cx="2022300" cy="13023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pt-BR" sz="1600" b="0" i="0" u="none" strike="noStrike" cap="none">
                <a:solidFill>
                  <a:schemeClr val="accent5">
                    <a:lumMod val="75000"/>
                  </a:schemeClr>
                </a:solidFill>
                <a:latin typeface="Roboto"/>
                <a:ea typeface="Roboto"/>
                <a:cs typeface="Roboto"/>
                <a:sym typeface="Roboto"/>
              </a:rPr>
              <a:t>Indicadores de Desempenho - Detalhado</a:t>
            </a:r>
            <a:endParaRPr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824" name="Google Shape;1824;g118f1ce6acc_2_2326"/>
          <p:cNvSpPr txBox="1"/>
          <p:nvPr/>
        </p:nvSpPr>
        <p:spPr>
          <a:xfrm>
            <a:off x="3021481" y="4970722"/>
            <a:ext cx="2065200" cy="14247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rPr lang="pt-BR" sz="1600" b="0" i="0" u="none" strike="noStrike" cap="none">
                <a:solidFill>
                  <a:schemeClr val="accent5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Disponível quando consultado um indicador por vez</a:t>
            </a:r>
            <a:endParaRPr sz="1600" b="0" i="0" u="none" strike="noStrike" cap="none">
              <a:solidFill>
                <a:schemeClr val="accent5">
                  <a:lumMod val="7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5" name="Google Shape;1825;g118f1ce6acc_2_2326"/>
          <p:cNvSpPr/>
          <p:nvPr/>
        </p:nvSpPr>
        <p:spPr>
          <a:xfrm>
            <a:off x="5414469" y="5304538"/>
            <a:ext cx="2043300" cy="7572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0" i="0" u="none" strike="noStrike" cap="none">
                <a:solidFill>
                  <a:schemeClr val="accent5">
                    <a:lumMod val="75000"/>
                  </a:schemeClr>
                </a:solidFill>
                <a:sym typeface="Arial"/>
              </a:rPr>
              <a:t>Disponível a nível</a:t>
            </a:r>
            <a:endParaRPr>
              <a:solidFill>
                <a:schemeClr val="accent5">
                  <a:lumMod val="75000"/>
                </a:schemeClr>
              </a:solidFill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0" i="0" u="none" strike="noStrike" cap="none">
                <a:solidFill>
                  <a:schemeClr val="accent5">
                    <a:lumMod val="75000"/>
                  </a:schemeClr>
                </a:solidFill>
                <a:sym typeface="Arial"/>
              </a:rPr>
              <a:t> Equipe ou </a:t>
            </a:r>
            <a:r>
              <a:rPr lang="pt-BR" sz="1600" b="0" i="0" u="none" strike="noStrike" cap="none" err="1">
                <a:solidFill>
                  <a:schemeClr val="accent5">
                    <a:lumMod val="75000"/>
                  </a:schemeClr>
                </a:solidFill>
                <a:sym typeface="Arial"/>
              </a:rPr>
              <a:t>CNES+Equipe</a:t>
            </a:r>
            <a:r>
              <a:rPr lang="pt-BR" sz="1600" b="0" i="0" u="none" strike="noStrike" cap="none">
                <a:solidFill>
                  <a:schemeClr val="accent5">
                    <a:lumMod val="75000"/>
                  </a:schemeClr>
                </a:solidFill>
                <a:sym typeface="Arial"/>
              </a:rPr>
              <a:t> </a:t>
            </a:r>
            <a:endParaRPr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826" name="Google Shape;1826;g118f1ce6acc_2_2326"/>
          <p:cNvSpPr txBox="1"/>
          <p:nvPr/>
        </p:nvSpPr>
        <p:spPr>
          <a:xfrm>
            <a:off x="8038416" y="5469415"/>
            <a:ext cx="1722900" cy="101010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0" i="0" u="none" strike="noStrike" cap="none">
                <a:solidFill>
                  <a:schemeClr val="accent5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Selecionado o ícone na coluna Detalhar</a:t>
            </a:r>
            <a:endParaRPr sz="1600" b="0" i="0" u="none" strike="noStrike" cap="none">
              <a:solidFill>
                <a:schemeClr val="accent5">
                  <a:lumMod val="7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27" name="Google Shape;1827;g118f1ce6acc_2_2326" descr="Lupa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607787" y="5049430"/>
            <a:ext cx="419985" cy="419985"/>
          </a:xfrm>
          <a:prstGeom prst="rect">
            <a:avLst/>
          </a:prstGeom>
          <a:noFill/>
          <a:ln>
            <a:noFill/>
          </a:ln>
        </p:spPr>
      </p:pic>
      <p:sp>
        <p:nvSpPr>
          <p:cNvPr id="1828" name="Google Shape;1828;g118f1ce6acc_2_2326"/>
          <p:cNvSpPr/>
          <p:nvPr/>
        </p:nvSpPr>
        <p:spPr>
          <a:xfrm>
            <a:off x="552450" y="4842725"/>
            <a:ext cx="2226000" cy="1674900"/>
          </a:xfrm>
          <a:prstGeom prst="rect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accent5">
                  <a:lumMod val="75000"/>
                </a:schemeClr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829" name="Google Shape;1829;g118f1ce6acc_2_2326"/>
          <p:cNvSpPr/>
          <p:nvPr/>
        </p:nvSpPr>
        <p:spPr>
          <a:xfrm>
            <a:off x="2940867" y="4842725"/>
            <a:ext cx="2226000" cy="1674900"/>
          </a:xfrm>
          <a:prstGeom prst="rect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accent5">
                  <a:lumMod val="75000"/>
                </a:schemeClr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830" name="Google Shape;1830;g118f1ce6acc_2_2326"/>
          <p:cNvSpPr/>
          <p:nvPr/>
        </p:nvSpPr>
        <p:spPr>
          <a:xfrm>
            <a:off x="5323136" y="4842725"/>
            <a:ext cx="2226000" cy="1674900"/>
          </a:xfrm>
          <a:prstGeom prst="rect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accent5">
                  <a:lumMod val="75000"/>
                </a:schemeClr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831" name="Google Shape;1831;g118f1ce6acc_2_2326"/>
          <p:cNvSpPr/>
          <p:nvPr/>
        </p:nvSpPr>
        <p:spPr>
          <a:xfrm>
            <a:off x="7704821" y="4837425"/>
            <a:ext cx="2226000" cy="1674900"/>
          </a:xfrm>
          <a:prstGeom prst="rect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accent5">
                  <a:lumMod val="75000"/>
                </a:schemeClr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832" name="Google Shape;1832;g118f1ce6acc_2_2326"/>
          <p:cNvSpPr txBox="1"/>
          <p:nvPr/>
        </p:nvSpPr>
        <p:spPr>
          <a:xfrm>
            <a:off x="10104351" y="3429000"/>
            <a:ext cx="18951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pt-BR" sz="1200" b="0" i="0" u="none" strike="noStrike" cap="none">
                <a:solidFill>
                  <a:schemeClr val="accent5">
                    <a:lumMod val="75000"/>
                  </a:schemeClr>
                </a:solidFill>
                <a:latin typeface="Roboto"/>
                <a:ea typeface="Roboto"/>
                <a:cs typeface="Roboto"/>
                <a:sym typeface="Roboto"/>
              </a:rPr>
              <a:t>Detalhamento disponível  apenas gestor Municipal.</a:t>
            </a:r>
            <a:endParaRPr>
              <a:solidFill>
                <a:schemeClr val="accent5">
                  <a:lumMod val="75000"/>
                </a:schemeClr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pt-BR" sz="1200" b="0" i="0" u="none" strike="noStrike" cap="none">
                <a:solidFill>
                  <a:schemeClr val="accent5">
                    <a:lumMod val="75000"/>
                  </a:schemeClr>
                </a:solidFill>
                <a:latin typeface="Roboto"/>
                <a:ea typeface="Roboto"/>
                <a:cs typeface="Roboto"/>
                <a:sym typeface="Roboto"/>
              </a:rPr>
              <a:t> </a:t>
            </a:r>
            <a:endParaRPr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833" name="Google Shape;1833;g118f1ce6acc_2_2326"/>
          <p:cNvSpPr/>
          <p:nvPr/>
        </p:nvSpPr>
        <p:spPr>
          <a:xfrm>
            <a:off x="10006616" y="3100104"/>
            <a:ext cx="2090400" cy="1145100"/>
          </a:xfrm>
          <a:prstGeom prst="roundRect">
            <a:avLst>
              <a:gd name="adj" fmla="val 16667"/>
            </a:avLst>
          </a:prstGeom>
          <a:noFill/>
          <a:ln w="19050" cap="flat" cmpd="sng">
            <a:solidFill>
              <a:srgbClr val="00CC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chemeClr val="accent5">
                  <a:lumMod val="75000"/>
                </a:schemeClr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834" name="Google Shape;1834;g118f1ce6acc_2_2326"/>
          <p:cNvSpPr txBox="1"/>
          <p:nvPr/>
        </p:nvSpPr>
        <p:spPr>
          <a:xfrm>
            <a:off x="2833244" y="427569"/>
            <a:ext cx="63969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 b="1" i="0" u="none" strike="noStrike" cap="none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Visão detalhada de cada indicador</a:t>
            </a:r>
            <a:endParaRPr>
              <a:solidFill>
                <a:schemeClr val="accent5">
                  <a:lumMod val="7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2" descr="Uma imagem com texto&#10;&#10;Descrição gerada automaticamente">
            <a:extLst>
              <a:ext uri="{FF2B5EF4-FFF2-40B4-BE49-F238E27FC236}">
                <a16:creationId xmlns:a16="http://schemas.microsoft.com/office/drawing/2014/main" id="{21C3FA03-BBD2-1A23-1644-6D65A1B9FC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3256" y="4246"/>
            <a:ext cx="12258720" cy="6895411"/>
          </a:xfrm>
          <a:prstGeom prst="rect">
            <a:avLst/>
          </a:prstGeom>
        </p:spPr>
      </p:pic>
      <p:sp>
        <p:nvSpPr>
          <p:cNvPr id="1221" name="Google Shape;1221;g118f1ce6acc_2_3609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lang="pt-BR"/>
              <a:t>168</a:t>
            </a:fld>
            <a:endParaRPr/>
          </a:p>
        </p:txBody>
      </p:sp>
      <p:sp>
        <p:nvSpPr>
          <p:cNvPr id="1223" name="Google Shape;1223;g118f1ce6acc_2_3609"/>
          <p:cNvSpPr txBox="1"/>
          <p:nvPr/>
        </p:nvSpPr>
        <p:spPr>
          <a:xfrm>
            <a:off x="368300" y="2659410"/>
            <a:ext cx="11455500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5400">
                <a:solidFill>
                  <a:schemeClr val="accent5">
                    <a:lumMod val="75000"/>
                  </a:schemeClr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DEBATE</a:t>
            </a:r>
            <a:endParaRPr sz="18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225" name="Google Shape;1225;g118f1ce6acc_2_3609"/>
          <p:cNvSpPr/>
          <p:nvPr/>
        </p:nvSpPr>
        <p:spPr>
          <a:xfrm rot="5400000">
            <a:off x="12023976" y="6968500"/>
            <a:ext cx="180000" cy="180000"/>
          </a:xfrm>
          <a:prstGeom prst="round2SameRect">
            <a:avLst>
              <a:gd name="adj1" fmla="val 1457"/>
              <a:gd name="adj2" fmla="val 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6" name="Google Shape;1226;g118f1ce6acc_2_3609"/>
          <p:cNvSpPr/>
          <p:nvPr/>
        </p:nvSpPr>
        <p:spPr>
          <a:xfrm>
            <a:off x="0" y="6968500"/>
            <a:ext cx="180000" cy="18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8658307"/>
      </p:ext>
    </p:extLst>
  </p:cSld>
  <p:clrMapOvr>
    <a:masterClrMapping/>
  </p:clrMapOvr>
  <p:transition spd="slow">
    <p:push/>
  </p:transition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2" descr="Uma imagem com texto&#10;&#10;Descrição gerada automaticamente">
            <a:extLst>
              <a:ext uri="{FF2B5EF4-FFF2-40B4-BE49-F238E27FC236}">
                <a16:creationId xmlns:a16="http://schemas.microsoft.com/office/drawing/2014/main" id="{B4DC946C-5B24-AB44-C839-1E11D2E1BC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672" y="-50838"/>
            <a:ext cx="12208525" cy="6904592"/>
          </a:xfrm>
          <a:prstGeom prst="rect">
            <a:avLst/>
          </a:prstGeom>
        </p:spPr>
      </p:pic>
      <p:sp>
        <p:nvSpPr>
          <p:cNvPr id="4" name="Google Shape;1839;g118f1ce6acc_2_2346">
            <a:extLst>
              <a:ext uri="{FF2B5EF4-FFF2-40B4-BE49-F238E27FC236}">
                <a16:creationId xmlns:a16="http://schemas.microsoft.com/office/drawing/2014/main" id="{24CE9B64-C365-5B80-D6B4-5BEFFF7FFFC8}"/>
              </a:ext>
            </a:extLst>
          </p:cNvPr>
          <p:cNvSpPr txBox="1"/>
          <p:nvPr/>
        </p:nvSpPr>
        <p:spPr>
          <a:xfrm>
            <a:off x="1434519" y="4795500"/>
            <a:ext cx="9313500" cy="1754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 i="0" u="none" strike="noStrike" cap="none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Contatos:</a:t>
            </a:r>
            <a:endParaRPr lang="pt-PT">
              <a:solidFill>
                <a:schemeClr val="tx1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1" i="0" u="none" strike="noStrike" cap="none">
              <a:solidFill>
                <a:schemeClr val="tx1"/>
              </a:solidFill>
              <a:latin typeface="Calibri"/>
              <a:ea typeface="Calibri"/>
              <a:cs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 i="0" u="none" strike="noStrike" cap="none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Suporte e-SUS APS:  http://esusaps.bridge.ufsc.br/</a:t>
            </a:r>
            <a:endParaRPr sz="2000" b="1" i="0" u="none" strike="noStrike" cap="none">
              <a:solidFill>
                <a:schemeClr val="tx1"/>
              </a:solidFill>
              <a:highlight>
                <a:srgbClr val="FFFF00"/>
              </a:highlight>
              <a:latin typeface="Calibri"/>
              <a:ea typeface="Calibri"/>
              <a:cs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 i="0" u="none" strike="noStrike" cap="none">
                <a:solidFill>
                  <a:schemeClr val="tx1"/>
                </a:solidFill>
                <a:latin typeface="Calibri"/>
                <a:ea typeface="Calibri"/>
                <a:cs typeface="Calibri"/>
                <a:sym typeface="Calibri"/>
              </a:rPr>
              <a:t>Correio eletrônico: previnebrasil@saude.gov.br</a:t>
            </a:r>
            <a:endParaRPr>
              <a:solidFill>
                <a:schemeClr val="tx1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1" i="0" u="none" strike="noStrike" cap="none">
              <a:solidFill>
                <a:srgbClr val="F2F2F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2" descr="Uma imagem com texto&#10;&#10;Descrição gerada automaticamente">
            <a:extLst>
              <a:ext uri="{FF2B5EF4-FFF2-40B4-BE49-F238E27FC236}">
                <a16:creationId xmlns:a16="http://schemas.microsoft.com/office/drawing/2014/main" id="{E44B446C-78BE-9A70-ED28-C3E1372AF1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3256" y="4246"/>
            <a:ext cx="12258720" cy="6895411"/>
          </a:xfrm>
          <a:prstGeom prst="rect">
            <a:avLst/>
          </a:prstGeom>
        </p:spPr>
      </p:pic>
      <p:sp>
        <p:nvSpPr>
          <p:cNvPr id="484" name="Google Shape;484;g119620d960c_11_497"/>
          <p:cNvSpPr txBox="1">
            <a:spLocks noGrp="1"/>
          </p:cNvSpPr>
          <p:nvPr>
            <p:ph type="sldNum" idx="12"/>
          </p:nvPr>
        </p:nvSpPr>
        <p:spPr>
          <a:xfrm>
            <a:off x="10810190" y="6296773"/>
            <a:ext cx="70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lang="pt-BR"/>
              <a:t>17</a:t>
            </a:fld>
            <a:endParaRPr/>
          </a:p>
        </p:txBody>
      </p:sp>
      <p:pic>
        <p:nvPicPr>
          <p:cNvPr id="485" name="Google Shape;485;g119620d960c_11_49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993440" y="395271"/>
            <a:ext cx="524012" cy="53164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86" name="Google Shape;486;g119620d960c_11_497"/>
          <p:cNvCxnSpPr/>
          <p:nvPr/>
        </p:nvCxnSpPr>
        <p:spPr>
          <a:xfrm>
            <a:off x="11460805" y="6424439"/>
            <a:ext cx="0" cy="93000"/>
          </a:xfrm>
          <a:prstGeom prst="straightConnector1">
            <a:avLst/>
          </a:prstGeom>
          <a:noFill/>
          <a:ln w="9525" cap="rnd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250"/>
              </a:srgbClr>
            </a:outerShdw>
          </a:effectLst>
        </p:spPr>
      </p:cxnSp>
      <p:sp>
        <p:nvSpPr>
          <p:cNvPr id="487" name="Google Shape;487;g119620d960c_11_497"/>
          <p:cNvSpPr txBox="1"/>
          <p:nvPr/>
        </p:nvSpPr>
        <p:spPr>
          <a:xfrm>
            <a:off x="1551709" y="184038"/>
            <a:ext cx="8666700" cy="7509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pt-BR" sz="2000" b="1" i="0" u="none" strike="noStrike" cap="none">
                <a:solidFill>
                  <a:schemeClr val="accent5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Complementação financeira para quem tem a população cadastrada </a:t>
            </a:r>
            <a:r>
              <a:rPr lang="pt-BR" sz="2000" b="1" i="0" u="sng" strike="noStrike" cap="none">
                <a:solidFill>
                  <a:schemeClr val="accent5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menor</a:t>
            </a:r>
            <a:r>
              <a:rPr lang="pt-BR" sz="2000" b="1" i="0" u="none" strike="noStrike" cap="none">
                <a:solidFill>
                  <a:schemeClr val="accent5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do que o seu potencial de cadastro</a:t>
            </a:r>
            <a:r>
              <a:rPr lang="pt-BR" sz="1100" b="1" i="0" u="none" strike="noStrike" cap="none">
                <a:solidFill>
                  <a:schemeClr val="accent5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(continuação)</a:t>
            </a:r>
            <a:endParaRPr sz="2000" b="1" i="0" u="none" strike="noStrike" cap="none">
              <a:solidFill>
                <a:schemeClr val="accent5">
                  <a:lumMod val="7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8" name="Google Shape;488;g119620d960c_11_497"/>
          <p:cNvSpPr txBox="1"/>
          <p:nvPr/>
        </p:nvSpPr>
        <p:spPr>
          <a:xfrm>
            <a:off x="1083972" y="2263004"/>
            <a:ext cx="2571900" cy="1323600"/>
          </a:xfrm>
          <a:prstGeom prst="rect">
            <a:avLst/>
          </a:prstGeom>
          <a:solidFill>
            <a:schemeClr val="accent1">
              <a:alpha val="2549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pt-BR" sz="1600" b="1" i="0" u="none" strike="noStrike" cap="none">
                <a:solidFill>
                  <a:schemeClr val="accent5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Qual o percentual que será pago pela diferença entre o potencial de cadastro e a população cadastrada?</a:t>
            </a:r>
            <a:endParaRPr sz="1400" b="0" i="0" u="none" strike="noStrike" cap="none">
              <a:solidFill>
                <a:schemeClr val="accent5">
                  <a:lumMod val="7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9" name="Google Shape;489;g119620d960c_11_497"/>
          <p:cNvSpPr/>
          <p:nvPr/>
        </p:nvSpPr>
        <p:spPr>
          <a:xfrm>
            <a:off x="7856117" y="2940893"/>
            <a:ext cx="1776000" cy="2769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5"/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0" name="Google Shape;490;g119620d960c_11_497"/>
          <p:cNvSpPr/>
          <p:nvPr/>
        </p:nvSpPr>
        <p:spPr>
          <a:xfrm>
            <a:off x="7864756" y="3339206"/>
            <a:ext cx="1776000" cy="2769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5"/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1" name="Google Shape;491;g119620d960c_11_497"/>
          <p:cNvSpPr/>
          <p:nvPr/>
        </p:nvSpPr>
        <p:spPr>
          <a:xfrm>
            <a:off x="7856116" y="3741043"/>
            <a:ext cx="1776000" cy="2769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5"/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2" name="Google Shape;492;g119620d960c_11_497"/>
          <p:cNvSpPr/>
          <p:nvPr/>
        </p:nvSpPr>
        <p:spPr>
          <a:xfrm>
            <a:off x="7873395" y="4172017"/>
            <a:ext cx="1776000" cy="2769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5"/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3" name="Google Shape;493;g119620d960c_11_497"/>
          <p:cNvSpPr/>
          <p:nvPr/>
        </p:nvSpPr>
        <p:spPr>
          <a:xfrm>
            <a:off x="7856115" y="4577779"/>
            <a:ext cx="1776000" cy="2769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5"/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4" name="Google Shape;494;g119620d960c_11_497"/>
          <p:cNvSpPr/>
          <p:nvPr/>
        </p:nvSpPr>
        <p:spPr>
          <a:xfrm>
            <a:off x="5081426" y="2861655"/>
            <a:ext cx="2625600" cy="3579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5400" cap="flat" cmpd="sng">
            <a:solidFill>
              <a:srgbClr val="42719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pt-BR" sz="1400" b="1" i="0" u="none" strike="noStrike" cap="none">
                <a:solidFill>
                  <a:schemeClr val="accent5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1. Urbano</a:t>
            </a:r>
            <a:endParaRPr sz="1400" b="0" i="0" u="none" strike="noStrike" cap="none">
              <a:solidFill>
                <a:schemeClr val="accent5">
                  <a:lumMod val="7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5" name="Google Shape;495;g119620d960c_11_497"/>
          <p:cNvSpPr/>
          <p:nvPr/>
        </p:nvSpPr>
        <p:spPr>
          <a:xfrm>
            <a:off x="5081426" y="3274829"/>
            <a:ext cx="2625600" cy="3579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5400" cap="flat" cmpd="sng">
            <a:solidFill>
              <a:srgbClr val="42719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pt-BR" sz="1400" b="1" i="0" u="none" strike="noStrike" cap="none">
                <a:solidFill>
                  <a:schemeClr val="accent5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2. Intermediário adjacente</a:t>
            </a:r>
            <a:endParaRPr sz="1400" b="0" i="0" u="none" strike="noStrike" cap="none">
              <a:solidFill>
                <a:schemeClr val="accent5">
                  <a:lumMod val="7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6" name="Google Shape;496;g119620d960c_11_497"/>
          <p:cNvSpPr/>
          <p:nvPr/>
        </p:nvSpPr>
        <p:spPr>
          <a:xfrm>
            <a:off x="5082741" y="3691256"/>
            <a:ext cx="2625600" cy="3579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5400" cap="flat" cmpd="sng">
            <a:solidFill>
              <a:srgbClr val="42719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pt-BR" sz="1400" b="1" i="0" u="none" strike="noStrike" cap="none">
                <a:solidFill>
                  <a:schemeClr val="accent5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3. Rural adjacente</a:t>
            </a:r>
            <a:endParaRPr sz="1400" b="0" i="0" u="none" strike="noStrike" cap="none">
              <a:solidFill>
                <a:schemeClr val="accent5">
                  <a:lumMod val="7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7" name="Google Shape;497;g119620d960c_11_497"/>
          <p:cNvSpPr/>
          <p:nvPr/>
        </p:nvSpPr>
        <p:spPr>
          <a:xfrm>
            <a:off x="5081426" y="4102895"/>
            <a:ext cx="2625600" cy="3579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5400" cap="flat" cmpd="sng">
            <a:solidFill>
              <a:srgbClr val="42719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pt-BR" sz="1400" b="1" i="0" u="none" strike="noStrike" cap="none">
                <a:solidFill>
                  <a:schemeClr val="accent5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4. Intermediário remoto</a:t>
            </a:r>
            <a:endParaRPr sz="1400" b="0" i="0" u="none" strike="noStrike" cap="none">
              <a:solidFill>
                <a:schemeClr val="accent5">
                  <a:lumMod val="7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8" name="Google Shape;498;g119620d960c_11_497"/>
          <p:cNvSpPr/>
          <p:nvPr/>
        </p:nvSpPr>
        <p:spPr>
          <a:xfrm>
            <a:off x="5081426" y="4514534"/>
            <a:ext cx="2625600" cy="3579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5400" cap="flat" cmpd="sng">
            <a:solidFill>
              <a:srgbClr val="42719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pt-BR" sz="1400" b="1" i="0" u="none" strike="noStrike" cap="none">
                <a:solidFill>
                  <a:schemeClr val="accent5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5. Rural remoto</a:t>
            </a:r>
            <a:endParaRPr sz="1400" b="0" i="0" u="none" strike="noStrike" cap="none">
              <a:solidFill>
                <a:schemeClr val="accent5">
                  <a:lumMod val="7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9" name="Google Shape;499;g119620d960c_11_497"/>
          <p:cNvSpPr/>
          <p:nvPr/>
        </p:nvSpPr>
        <p:spPr>
          <a:xfrm>
            <a:off x="9698144" y="2822446"/>
            <a:ext cx="826500" cy="1226700"/>
          </a:xfrm>
          <a:prstGeom prst="rect">
            <a:avLst/>
          </a:prstGeom>
          <a:solidFill>
            <a:schemeClr val="accent4"/>
          </a:solidFill>
          <a:ln w="25400" cap="flat" cmpd="sng">
            <a:solidFill>
              <a:srgbClr val="42719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pt-BR"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50%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0" name="Google Shape;500;g119620d960c_11_497"/>
          <p:cNvSpPr/>
          <p:nvPr/>
        </p:nvSpPr>
        <p:spPr>
          <a:xfrm>
            <a:off x="9698144" y="4172017"/>
            <a:ext cx="826500" cy="270600"/>
          </a:xfrm>
          <a:prstGeom prst="rect">
            <a:avLst/>
          </a:prstGeom>
          <a:solidFill>
            <a:srgbClr val="A8D08C"/>
          </a:solidFill>
          <a:ln w="25400" cap="flat" cmpd="sng">
            <a:solidFill>
              <a:srgbClr val="42719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pt-BR"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20%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1" name="Google Shape;501;g119620d960c_11_497"/>
          <p:cNvSpPr/>
          <p:nvPr/>
        </p:nvSpPr>
        <p:spPr>
          <a:xfrm>
            <a:off x="9698144" y="4563275"/>
            <a:ext cx="826500" cy="270600"/>
          </a:xfrm>
          <a:prstGeom prst="rect">
            <a:avLst/>
          </a:prstGeom>
          <a:solidFill>
            <a:srgbClr val="E1EFD8"/>
          </a:solidFill>
          <a:ln w="25400" cap="flat" cmpd="sng">
            <a:solidFill>
              <a:srgbClr val="42719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pt-BR"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30%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2" name="Google Shape;502;g119620d960c_11_497"/>
          <p:cNvSpPr/>
          <p:nvPr/>
        </p:nvSpPr>
        <p:spPr>
          <a:xfrm>
            <a:off x="5081427" y="2126865"/>
            <a:ext cx="2625600" cy="6393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5400" cap="flat" cmpd="sng">
            <a:solidFill>
              <a:srgbClr val="42719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pt-BR"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Tipologia IBGE do município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3" name="Google Shape;503;g119620d960c_11_497"/>
          <p:cNvSpPr/>
          <p:nvPr/>
        </p:nvSpPr>
        <p:spPr>
          <a:xfrm>
            <a:off x="9036663" y="2041944"/>
            <a:ext cx="2665899" cy="707179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5400" cap="flat" cmpd="sng">
            <a:solidFill>
              <a:srgbClr val="42719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pt-BR"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Percentual a ser pago para a população não cadastrada*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4" name="Google Shape;504;g119620d960c_11_497"/>
          <p:cNvSpPr txBox="1"/>
          <p:nvPr/>
        </p:nvSpPr>
        <p:spPr>
          <a:xfrm>
            <a:off x="590781" y="3965809"/>
            <a:ext cx="3789600" cy="831000"/>
          </a:xfrm>
          <a:prstGeom prst="rect">
            <a:avLst/>
          </a:prstGeom>
          <a:solidFill>
            <a:schemeClr val="accent1">
              <a:alpha val="2549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pt-BR" sz="1600" b="1" i="0" u="none" strike="noStrike" cap="none">
                <a:solidFill>
                  <a:schemeClr val="accent5">
                    <a:lumMod val="75000"/>
                  </a:schemeClr>
                </a:solidFill>
                <a:sym typeface="Arial"/>
              </a:rPr>
              <a:t>Varia de 10% a 50%, conforme a situação da capitação em cada tipologia</a:t>
            </a:r>
            <a:endParaRPr sz="1600" b="1" i="0" u="none" strike="noStrike" cap="none">
              <a:solidFill>
                <a:schemeClr val="accent5">
                  <a:lumMod val="75000"/>
                </a:schemeClr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05" name="Google Shape;505;g119620d960c_11_497"/>
          <p:cNvSpPr/>
          <p:nvPr/>
        </p:nvSpPr>
        <p:spPr>
          <a:xfrm>
            <a:off x="7873395" y="2305685"/>
            <a:ext cx="996900" cy="3837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5"/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6" name="Google Shape;506;g119620d960c_11_497"/>
          <p:cNvSpPr/>
          <p:nvPr/>
        </p:nvSpPr>
        <p:spPr>
          <a:xfrm>
            <a:off x="590781" y="6228766"/>
            <a:ext cx="102195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pt-BR" sz="1400" b="0" i="0" u="none" strike="noStrike" cap="none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* É calculado a cada quadrimestre. Fonte: Portaria GM/MS nº 2.254, de 3 de setembro de 2021.</a:t>
            </a:r>
            <a:endParaRPr sz="1400" b="0" i="0" u="none" strike="noStrike" cap="none">
              <a:solidFill>
                <a:schemeClr val="accent5">
                  <a:lumMod val="75000"/>
                </a:schemeClr>
              </a:solidFill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m texto&#10;&#10;Descrição gerada automaticamente">
            <a:extLst>
              <a:ext uri="{FF2B5EF4-FFF2-40B4-BE49-F238E27FC236}">
                <a16:creationId xmlns:a16="http://schemas.microsoft.com/office/drawing/2014/main" id="{9EE8B750-B7A9-CCC5-25E1-0D8ED67894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3256" y="4246"/>
            <a:ext cx="12258720" cy="6895411"/>
          </a:xfrm>
          <a:prstGeom prst="rect">
            <a:avLst/>
          </a:prstGeom>
        </p:spPr>
      </p:pic>
      <p:sp>
        <p:nvSpPr>
          <p:cNvPr id="537" name="Google Shape;537;g118f1ce6acc_0_18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lang="pt-BR"/>
              <a:t>18</a:t>
            </a:fld>
            <a:endParaRPr/>
          </a:p>
        </p:txBody>
      </p:sp>
      <p:sp>
        <p:nvSpPr>
          <p:cNvPr id="538" name="Google Shape;538;g118f1ce6acc_0_18"/>
          <p:cNvSpPr txBox="1"/>
          <p:nvPr/>
        </p:nvSpPr>
        <p:spPr>
          <a:xfrm>
            <a:off x="1437248" y="186045"/>
            <a:ext cx="10226202" cy="9971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pt-BR" sz="2000" b="1">
                <a:solidFill>
                  <a:schemeClr val="accent5">
                    <a:lumMod val="75000"/>
                  </a:schemeClr>
                </a:solidFill>
              </a:rPr>
              <a:t>População cadastrada </a:t>
            </a:r>
            <a:r>
              <a:rPr lang="pt-BR" sz="2000" b="1" u="sng">
                <a:solidFill>
                  <a:schemeClr val="accent5">
                    <a:lumMod val="75000"/>
                  </a:schemeClr>
                </a:solidFill>
              </a:rPr>
              <a:t>menor do que o seu potencial de cadastro</a:t>
            </a:r>
            <a:r>
              <a:rPr lang="pt-BR" sz="2000" b="1">
                <a:solidFill>
                  <a:schemeClr val="accent5">
                    <a:lumMod val="75000"/>
                  </a:schemeClr>
                </a:solidFill>
              </a:rPr>
              <a:t>            </a:t>
            </a:r>
          </a:p>
          <a:p>
            <a:pPr marL="0" lvl="0" indent="0" algn="just" rtl="0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pt-BR" sz="2000" b="1">
                <a:solidFill>
                  <a:schemeClr val="accent5">
                    <a:lumMod val="75000"/>
                  </a:schemeClr>
                </a:solidFill>
              </a:rPr>
              <a:t>                              Complementação financeira </a:t>
            </a:r>
            <a:endParaRPr sz="2000" b="1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539" name="Google Shape;539;g118f1ce6acc_0_18"/>
          <p:cNvSpPr txBox="1"/>
          <p:nvPr/>
        </p:nvSpPr>
        <p:spPr>
          <a:xfrm>
            <a:off x="57050" y="6453425"/>
            <a:ext cx="116064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Fonte: </a:t>
            </a:r>
            <a:r>
              <a:rPr lang="pt-BR" sz="1000" i="1">
                <a:solidFill>
                  <a:srgbClr val="002060"/>
                </a:solidFill>
              </a:rPr>
              <a:t>Portaria nº 2.979/2019 (atualizada pela Portaria nº 2.254/2021) – versão consolidada </a:t>
            </a:r>
            <a:r>
              <a:rPr lang="pt-BR" sz="1000" i="1">
                <a:solidFill>
                  <a:schemeClr val="lt1"/>
                </a:solidFill>
              </a:rPr>
              <a:t>(</a:t>
            </a:r>
            <a:r>
              <a:rPr lang="pt-BR" sz="1000" i="1" u="sng">
                <a:solidFill>
                  <a:schemeClr val="lt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PRC 6/2017, título II, Do Custeio da Atenção Primária à Saúde</a:t>
            </a:r>
            <a:r>
              <a:rPr lang="pt-BR" sz="1000" i="1">
                <a:solidFill>
                  <a:schemeClr val="lt1"/>
                </a:solidFill>
              </a:rPr>
              <a:t>)</a:t>
            </a:r>
            <a:endParaRPr sz="1000" i="1">
              <a:solidFill>
                <a:schemeClr val="lt1"/>
              </a:solidFill>
            </a:endParaRPr>
          </a:p>
        </p:txBody>
      </p:sp>
      <p:graphicFrame>
        <p:nvGraphicFramePr>
          <p:cNvPr id="540" name="Google Shape;540;g118f1ce6acc_0_18"/>
          <p:cNvGraphicFramePr/>
          <p:nvPr>
            <p:extLst>
              <p:ext uri="{D42A27DB-BD31-4B8C-83A1-F6EECF244321}">
                <p14:modId xmlns:p14="http://schemas.microsoft.com/office/powerpoint/2010/main" val="3663454427"/>
              </p:ext>
            </p:extLst>
          </p:nvPr>
        </p:nvGraphicFramePr>
        <p:xfrm>
          <a:off x="435936" y="3714106"/>
          <a:ext cx="11081375" cy="1188660"/>
        </p:xfrm>
        <a:graphic>
          <a:graphicData uri="http://schemas.openxmlformats.org/drawingml/2006/table">
            <a:tbl>
              <a:tblPr>
                <a:noFill/>
                <a:tableStyleId>{B0200100-BE76-4FED-9CC0-4CF3BA897B1E}</a:tableStyleId>
              </a:tblPr>
              <a:tblGrid>
                <a:gridCol w="22162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162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162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162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21627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09575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rgbClr val="F2F2F2"/>
                          </a:solidFill>
                        </a:rPr>
                        <a:t>Tipologia</a:t>
                      </a:r>
                      <a:endParaRPr sz="1800" b="1">
                        <a:solidFill>
                          <a:srgbClr val="F2F2F2"/>
                        </a:solidFill>
                      </a:endParaRPr>
                    </a:p>
                  </a:txBody>
                  <a:tcPr marL="91425" marR="91425" marT="91425" marB="91425">
                    <a:lnL w="2857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rgbClr val="F2F2F2"/>
                          </a:solidFill>
                        </a:rPr>
                        <a:t>População IBGE</a:t>
                      </a:r>
                      <a:endParaRPr sz="1800" b="1">
                        <a:solidFill>
                          <a:srgbClr val="F2F2F2"/>
                        </a:solidFill>
                      </a:endParaRPr>
                    </a:p>
                  </a:txBody>
                  <a:tcPr marL="91425" marR="91425" marT="91425" marB="91425">
                    <a:lnL w="2857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rgbClr val="F2F2F2"/>
                          </a:solidFill>
                        </a:rPr>
                        <a:t>Quantidade </a:t>
                      </a:r>
                      <a:r>
                        <a:rPr lang="pt-BR" sz="1800" b="1" err="1">
                          <a:solidFill>
                            <a:srgbClr val="F2F2F2"/>
                          </a:solidFill>
                        </a:rPr>
                        <a:t>eSF</a:t>
                      </a:r>
                      <a:endParaRPr sz="1800" b="1">
                        <a:solidFill>
                          <a:srgbClr val="F2F2F2"/>
                        </a:solidFill>
                      </a:endParaRPr>
                    </a:p>
                  </a:txBody>
                  <a:tcPr marL="91425" marR="91425" marT="91425" marB="91425">
                    <a:lnL w="2857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rgbClr val="F2F2F2"/>
                          </a:solidFill>
                        </a:rPr>
                        <a:t>Potencial Cadastro</a:t>
                      </a:r>
                      <a:endParaRPr sz="1800" b="1">
                        <a:solidFill>
                          <a:srgbClr val="F2F2F2"/>
                        </a:solidFill>
                      </a:endParaRPr>
                    </a:p>
                  </a:txBody>
                  <a:tcPr marL="91425" marR="91425" marT="91425" marB="91425">
                    <a:lnL w="2857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rgbClr val="F2F2F2"/>
                          </a:solidFill>
                        </a:rPr>
                        <a:t>População Cadastrada</a:t>
                      </a:r>
                      <a:endParaRPr sz="1800" b="1">
                        <a:solidFill>
                          <a:srgbClr val="F2F2F2"/>
                        </a:solidFill>
                      </a:endParaRPr>
                    </a:p>
                  </a:txBody>
                  <a:tcPr marL="91425" marR="91425" marT="91425" marB="91425">
                    <a:lnL w="2857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62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rgbClr val="FFFF00"/>
                          </a:solidFill>
                        </a:rPr>
                        <a:t>Urbano</a:t>
                      </a:r>
                      <a:endParaRPr sz="1800" b="1">
                        <a:solidFill>
                          <a:srgbClr val="FFFF00"/>
                        </a:solidFill>
                      </a:endParaRPr>
                    </a:p>
                  </a:txBody>
                  <a:tcPr marL="91425" marR="91425" marT="91425" marB="91425">
                    <a:lnL w="2857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rgbClr val="FFFF00"/>
                          </a:solidFill>
                        </a:rPr>
                        <a:t>16 mil</a:t>
                      </a:r>
                      <a:endParaRPr sz="1800" b="1">
                        <a:solidFill>
                          <a:srgbClr val="FFFF00"/>
                        </a:solidFill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rgbClr val="FFFF00"/>
                          </a:solidFill>
                        </a:rPr>
                        <a:t>04</a:t>
                      </a:r>
                      <a:endParaRPr sz="1800" b="1">
                        <a:solidFill>
                          <a:srgbClr val="FFFF00"/>
                        </a:solidFill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rgbClr val="FFFF00"/>
                          </a:solidFill>
                        </a:rPr>
                        <a:t>16 mil</a:t>
                      </a:r>
                      <a:endParaRPr sz="1800" b="1">
                        <a:solidFill>
                          <a:srgbClr val="FFFF00"/>
                        </a:solidFill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rgbClr val="FFFF00"/>
                          </a:solidFill>
                        </a:rPr>
                        <a:t>10.000</a:t>
                      </a:r>
                      <a:endParaRPr sz="1800" b="1">
                        <a:solidFill>
                          <a:srgbClr val="FFFF00"/>
                        </a:solidFill>
                      </a:endParaRPr>
                    </a:p>
                  </a:txBody>
                  <a:tcPr marL="91425" marR="91425" marT="91425" marB="91425" anchor="ctr">
                    <a:lnL w="2857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2857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2857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28575" cap="flat" cmpd="sng">
                      <a:solidFill>
                        <a:schemeClr val="lt2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5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41" name="Google Shape;541;g118f1ce6acc_0_18"/>
          <p:cNvSpPr txBox="1"/>
          <p:nvPr/>
        </p:nvSpPr>
        <p:spPr>
          <a:xfrm>
            <a:off x="435936" y="1313289"/>
            <a:ext cx="11340428" cy="2038989"/>
          </a:xfrm>
          <a:prstGeom prst="rect">
            <a:avLst/>
          </a:prstGeom>
          <a:solidFill>
            <a:srgbClr val="000000">
              <a:alpha val="0"/>
            </a:srgbClr>
          </a:solidFill>
          <a:ln w="9525" cap="flat" cmpd="sng">
            <a:solidFill>
              <a:schemeClr val="accent5">
                <a:lumMod val="75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i="1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Art. 12. Os municípios que não alcançarem o número de pessoas cadastradas igual ou maior ao quantitativo potencial de cadastro disposto no art. 11 e no caput do art. 11-A, receberão um valor adicional ao incentivo financeiro da capitação ponderada, transferido mensalmente, considerando:</a:t>
            </a:r>
            <a:endParaRPr i="1">
              <a:solidFill>
                <a:schemeClr val="accent5">
                  <a:lumMod val="7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just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b="1" i="1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I - a proporção de municípios que atingiram o quantitativo potencial de cadastro disposto no art. 11 dentre cada tipologia de classificação geográfica do IBGE; e</a:t>
            </a:r>
            <a:endParaRPr b="1" i="1">
              <a:solidFill>
                <a:schemeClr val="accent5">
                  <a:lumMod val="7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just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b="1" i="1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II - a diferença entre o quantitativo potencial de cadastro e a população cadastrada em cada município ou Distrito Federal.</a:t>
            </a:r>
            <a:endParaRPr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04BCD48B-EAE1-449F-BE30-59CA4A20ACB0}"/>
              </a:ext>
            </a:extLst>
          </p:cNvPr>
          <p:cNvSpPr txBox="1"/>
          <p:nvPr/>
        </p:nvSpPr>
        <p:spPr>
          <a:xfrm>
            <a:off x="2826488" y="5373617"/>
            <a:ext cx="6539023" cy="923330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1800">
                <a:solidFill>
                  <a:schemeClr val="bg1"/>
                </a:solidFill>
              </a:rPr>
              <a:t>6.000 cadastros faltantes x 50% do per capita sem ponderação (R$25,25) = R$151.500 (anual) /12 = </a:t>
            </a:r>
          </a:p>
          <a:p>
            <a:pPr algn="ctr"/>
            <a:r>
              <a:rPr lang="pt-BR" sz="1800">
                <a:solidFill>
                  <a:schemeClr val="bg1"/>
                </a:solidFill>
              </a:rPr>
              <a:t>R$ 12.625,00 (estimativa valor mensal)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2" descr="Uma imagem com texto&#10;&#10;Descrição gerada automaticamente">
            <a:extLst>
              <a:ext uri="{FF2B5EF4-FFF2-40B4-BE49-F238E27FC236}">
                <a16:creationId xmlns:a16="http://schemas.microsoft.com/office/drawing/2014/main" id="{6A782929-3BC7-F665-94BF-2F0B152554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3256" y="4246"/>
            <a:ext cx="12258720" cy="6895411"/>
          </a:xfrm>
          <a:prstGeom prst="rect">
            <a:avLst/>
          </a:prstGeom>
        </p:spPr>
      </p:pic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D3949-D325-4C02-B6F3-CA7E3C2E1BD9}" type="slidenum">
              <a:rPr lang="pt-BR" smtClean="0"/>
              <a:t>19</a:t>
            </a:fld>
            <a:endParaRPr lang="pt-BR"/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3440" y="395271"/>
            <a:ext cx="524012" cy="531643"/>
          </a:xfrm>
          <a:prstGeom prst="rect">
            <a:avLst/>
          </a:prstGeom>
        </p:spPr>
      </p:pic>
      <p:cxnSp>
        <p:nvCxnSpPr>
          <p:cNvPr id="12" name="Conector reto 11"/>
          <p:cNvCxnSpPr/>
          <p:nvPr/>
        </p:nvCxnSpPr>
        <p:spPr>
          <a:xfrm>
            <a:off x="11469826" y="6424613"/>
            <a:ext cx="0" cy="92868"/>
          </a:xfrm>
          <a:prstGeom prst="line">
            <a:avLst/>
          </a:prstGeom>
          <a:ln cap="rnd">
            <a:solidFill>
              <a:schemeClr val="bg2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" name="CaixaDeTexto 1"/>
          <p:cNvSpPr txBox="1"/>
          <p:nvPr/>
        </p:nvSpPr>
        <p:spPr>
          <a:xfrm>
            <a:off x="483327" y="594590"/>
            <a:ext cx="1070560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200" b="1">
                <a:solidFill>
                  <a:schemeClr val="bg1"/>
                </a:solidFill>
              </a:rPr>
              <a:t>Financiamento e evolução das equipes pagas nos últimos anos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1103930" y="2037376"/>
            <a:ext cx="3676428" cy="1323439"/>
          </a:xfrm>
          <a:prstGeom prst="rect">
            <a:avLst/>
          </a:prstGeom>
          <a:solidFill>
            <a:schemeClr val="accent6">
              <a:lumMod val="50000"/>
              <a:alpha val="26000"/>
            </a:schemeClr>
          </a:solidFill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914400" fontAlgn="base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bg1"/>
                </a:solidFill>
              </a:defRPr>
            </a:lvl1pPr>
          </a:lstStyle>
          <a:p>
            <a:r>
              <a:rPr lang="pt-BR">
                <a:solidFill>
                  <a:schemeClr val="tx1"/>
                </a:solidFill>
              </a:rPr>
              <a:t>Falso ou Verdadeiro:</a:t>
            </a:r>
          </a:p>
          <a:p>
            <a:endParaRPr lang="pt-BR">
              <a:solidFill>
                <a:schemeClr val="tx1"/>
              </a:solidFill>
            </a:endParaRPr>
          </a:p>
          <a:p>
            <a:r>
              <a:rPr lang="pt-BR">
                <a:solidFill>
                  <a:schemeClr val="tx1"/>
                </a:solidFill>
              </a:rPr>
              <a:t>Com o Programa Previne Brasil não há mais recursos para implantação de novas equipes?</a:t>
            </a:r>
          </a:p>
        </p:txBody>
      </p:sp>
      <p:graphicFrame>
        <p:nvGraphicFramePr>
          <p:cNvPr id="14" name="Gráfico 13"/>
          <p:cNvGraphicFramePr>
            <a:graphicFrameLocks/>
          </p:cNvGraphicFramePr>
          <p:nvPr/>
        </p:nvGraphicFramePr>
        <p:xfrm>
          <a:off x="5039833" y="2034839"/>
          <a:ext cx="6645348" cy="30556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5" name="CaixaDeTexto 14"/>
          <p:cNvSpPr txBox="1"/>
          <p:nvPr/>
        </p:nvSpPr>
        <p:spPr>
          <a:xfrm>
            <a:off x="2717800" y="430695"/>
            <a:ext cx="5714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Evolução de Equipes</a:t>
            </a:r>
            <a:r>
              <a:rPr lang="pt-B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87963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Graphic spid="14" grpId="0">
        <p:bldAsOne/>
      </p:bldGraphic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BD5A98E1-1168-9F4F-31C4-8FFCC7C7DFC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2</a:t>
            </a:fld>
            <a:endParaRPr lang="pt-BR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E68AE98E-0601-DED4-2BEA-2ECC3D44566B}"/>
              </a:ext>
            </a:extLst>
          </p:cNvPr>
          <p:cNvSpPr/>
          <p:nvPr/>
        </p:nvSpPr>
        <p:spPr>
          <a:xfrm>
            <a:off x="3544" y="3544"/>
            <a:ext cx="12324906" cy="6990906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rtl="0"/>
            <a:endParaRPr lang="en-US">
              <a:cs typeface="Segoe UI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AA29FB7F-9BE9-1ED7-2ADA-1F15D9937CE5}"/>
              </a:ext>
            </a:extLst>
          </p:cNvPr>
          <p:cNvSpPr txBox="1"/>
          <p:nvPr/>
        </p:nvSpPr>
        <p:spPr>
          <a:xfrm>
            <a:off x="386595" y="3104954"/>
            <a:ext cx="3690718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PT" sz="2400" b="1">
                <a:solidFill>
                  <a:schemeClr val="bg1"/>
                </a:solidFill>
              </a:rPr>
              <a:t>MODELO MISTO DE FINANCIAMENTO PARA A APS</a:t>
            </a:r>
          </a:p>
        </p:txBody>
      </p:sp>
      <p:pic>
        <p:nvPicPr>
          <p:cNvPr id="9" name="Google Shape;281;g11435de9c11_0_1" descr="Diagrama&#10;&#10;Descrição gerada automaticamente">
            <a:extLst>
              <a:ext uri="{FF2B5EF4-FFF2-40B4-BE49-F238E27FC236}">
                <a16:creationId xmlns:a16="http://schemas.microsoft.com/office/drawing/2014/main" id="{A7CADC9C-3DFF-FB65-8007-511FB18D7D18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731188" y="194042"/>
            <a:ext cx="7150564" cy="689791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4B9FD1B9-C25D-683F-19FD-9253202C7CF4}"/>
              </a:ext>
            </a:extLst>
          </p:cNvPr>
          <p:cNvSpPr txBox="1"/>
          <p:nvPr/>
        </p:nvSpPr>
        <p:spPr>
          <a:xfrm>
            <a:off x="153508" y="6010275"/>
            <a:ext cx="2743200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>
                <a:solidFill>
                  <a:srgbClr val="FFFFFF"/>
                </a:solidFill>
              </a:rPr>
              <a:t>PRT 3222/2019</a:t>
            </a:r>
            <a:r>
              <a:rPr lang="en-US"/>
              <a:t> </a:t>
            </a:r>
          </a:p>
          <a:p>
            <a:r>
              <a:rPr lang="pt-BR">
                <a:solidFill>
                  <a:srgbClr val="FFFFFF"/>
                </a:solidFill>
              </a:rPr>
              <a:t>PRT 2713/2020 </a:t>
            </a:r>
            <a:r>
              <a:rPr lang="en-US"/>
              <a:t> </a:t>
            </a:r>
          </a:p>
          <a:p>
            <a:r>
              <a:rPr lang="pt-BR">
                <a:solidFill>
                  <a:srgbClr val="FFFFFF"/>
                </a:solidFill>
              </a:rPr>
              <a:t>PRT 102/2022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84081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2" descr="Uma imagem com texto&#10;&#10;Descrição gerada automaticamente">
            <a:extLst>
              <a:ext uri="{FF2B5EF4-FFF2-40B4-BE49-F238E27FC236}">
                <a16:creationId xmlns:a16="http://schemas.microsoft.com/office/drawing/2014/main" id="{68E7CBAB-F1EC-E863-CFB0-9C0912A0C5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3256" y="4246"/>
            <a:ext cx="12258720" cy="6895411"/>
          </a:xfrm>
          <a:prstGeom prst="rect">
            <a:avLst/>
          </a:prstGeom>
        </p:spPr>
      </p:pic>
      <p:sp>
        <p:nvSpPr>
          <p:cNvPr id="3" name="Espaço Reservado para Número de Slide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D3949-D325-4C02-B6F3-CA7E3C2E1BD9}" type="slidenum">
              <a:rPr lang="pt-BR" smtClean="0"/>
              <a:t>20</a:t>
            </a:fld>
            <a:endParaRPr lang="pt-BR"/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3440" y="395271"/>
            <a:ext cx="524012" cy="531643"/>
          </a:xfrm>
          <a:prstGeom prst="rect">
            <a:avLst/>
          </a:prstGeom>
        </p:spPr>
      </p:pic>
      <p:cxnSp>
        <p:nvCxnSpPr>
          <p:cNvPr id="12" name="Conector reto 11"/>
          <p:cNvCxnSpPr/>
          <p:nvPr/>
        </p:nvCxnSpPr>
        <p:spPr>
          <a:xfrm>
            <a:off x="11469826" y="6424613"/>
            <a:ext cx="0" cy="92868"/>
          </a:xfrm>
          <a:prstGeom prst="line">
            <a:avLst/>
          </a:prstGeom>
          <a:ln cap="rnd">
            <a:solidFill>
              <a:schemeClr val="bg2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" name="CaixaDeTexto 1"/>
          <p:cNvSpPr txBox="1"/>
          <p:nvPr/>
        </p:nvSpPr>
        <p:spPr>
          <a:xfrm>
            <a:off x="1743740" y="287908"/>
            <a:ext cx="842098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200" b="1">
                <a:solidFill>
                  <a:schemeClr val="bg1"/>
                </a:solidFill>
              </a:rPr>
              <a:t>Financiamento da APS no Ceará</a:t>
            </a:r>
          </a:p>
        </p:txBody>
      </p:sp>
      <p:sp>
        <p:nvSpPr>
          <p:cNvPr id="10" name="CaixaDeTexto 9"/>
          <p:cNvSpPr txBox="1"/>
          <p:nvPr/>
        </p:nvSpPr>
        <p:spPr>
          <a:xfrm>
            <a:off x="1092176" y="1816506"/>
            <a:ext cx="3676428" cy="1569660"/>
          </a:xfrm>
          <a:prstGeom prst="rect">
            <a:avLst/>
          </a:prstGeom>
          <a:solidFill>
            <a:schemeClr val="accent6">
              <a:lumMod val="50000"/>
              <a:alpha val="26000"/>
            </a:schemeClr>
          </a:solidFill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914400" fontAlgn="base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bg1"/>
                </a:solidFill>
              </a:defRPr>
            </a:lvl1pPr>
          </a:lstStyle>
          <a:p>
            <a:r>
              <a:rPr lang="pt-BR">
                <a:solidFill>
                  <a:schemeClr val="tx1"/>
                </a:solidFill>
              </a:rPr>
              <a:t>Falso ou Verdadeiro:</a:t>
            </a:r>
          </a:p>
          <a:p>
            <a:endParaRPr lang="pt-BR">
              <a:solidFill>
                <a:schemeClr val="tx1"/>
              </a:solidFill>
            </a:endParaRPr>
          </a:p>
          <a:p>
            <a:r>
              <a:rPr lang="pt-BR">
                <a:solidFill>
                  <a:schemeClr val="tx1"/>
                </a:solidFill>
              </a:rPr>
              <a:t>O Programa Previne Brasil trouxe considerável redução no volume de recursos repassados para o meu estado?</a:t>
            </a:r>
          </a:p>
        </p:txBody>
      </p:sp>
      <p:graphicFrame>
        <p:nvGraphicFramePr>
          <p:cNvPr id="4" name="Tabela 3"/>
          <p:cNvGraphicFramePr>
            <a:graphicFrameLocks noGrp="1"/>
          </p:cNvGraphicFramePr>
          <p:nvPr/>
        </p:nvGraphicFramePr>
        <p:xfrm>
          <a:off x="5209674" y="1859656"/>
          <a:ext cx="6538494" cy="1373595"/>
        </p:xfrm>
        <a:graphic>
          <a:graphicData uri="http://schemas.openxmlformats.org/drawingml/2006/table">
            <a:tbl>
              <a:tblPr firstRow="1" bandRow="1">
                <a:tableStyleId>{125E5076-3810-47DD-B79F-674D7AD40C01}</a:tableStyleId>
              </a:tblPr>
              <a:tblGrid>
                <a:gridCol w="3269247">
                  <a:extLst>
                    <a:ext uri="{9D8B030D-6E8A-4147-A177-3AD203B41FA5}">
                      <a16:colId xmlns:a16="http://schemas.microsoft.com/office/drawing/2014/main" val="1176962573"/>
                    </a:ext>
                  </a:extLst>
                </a:gridCol>
                <a:gridCol w="3269247">
                  <a:extLst>
                    <a:ext uri="{9D8B030D-6E8A-4147-A177-3AD203B41FA5}">
                      <a16:colId xmlns:a16="http://schemas.microsoft.com/office/drawing/2014/main" val="3325912982"/>
                    </a:ext>
                  </a:extLst>
                </a:gridCol>
              </a:tblGrid>
              <a:tr h="979797">
                <a:tc>
                  <a:txBody>
                    <a:bodyPr/>
                    <a:lstStyle/>
                    <a:p>
                      <a:pPr algn="ctr"/>
                      <a:r>
                        <a:rPr lang="pt-BR" sz="1800">
                          <a:latin typeface="+mn-lt"/>
                        </a:rPr>
                        <a:t>Valor médio mensal repassado para APS em 2019 (R$)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>
                          <a:latin typeface="+mn-lt"/>
                        </a:rPr>
                        <a:t>Valor</a:t>
                      </a:r>
                      <a:r>
                        <a:rPr lang="pt-BR" sz="1800" baseline="0">
                          <a:latin typeface="+mn-lt"/>
                        </a:rPr>
                        <a:t> para APS na parcela </a:t>
                      </a:r>
                      <a:r>
                        <a:rPr lang="pt-BR" sz="1800" baseline="0" err="1">
                          <a:latin typeface="+mn-lt"/>
                        </a:rPr>
                        <a:t>Fev</a:t>
                      </a:r>
                      <a:r>
                        <a:rPr lang="pt-BR" sz="1800" baseline="0">
                          <a:latin typeface="+mn-lt"/>
                        </a:rPr>
                        <a:t>/2022 (R$)*</a:t>
                      </a:r>
                      <a:endParaRPr lang="pt-BR" sz="1800">
                        <a:latin typeface="+mn-lt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67067590"/>
                  </a:ext>
                </a:extLst>
              </a:tr>
              <a:tr h="393798">
                <a:tc>
                  <a:txBody>
                    <a:bodyPr/>
                    <a:lstStyle/>
                    <a:p>
                      <a:pPr algn="ctr" fontAlgn="b"/>
                      <a:r>
                        <a:rPr lang="pt-BR" sz="2400" b="1" i="0" u="none" strike="noStrike" cap="none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79.106.407,43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2400" b="1" i="0" u="none" strike="noStrike" cap="none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  <a:sym typeface="Arial"/>
                        </a:rPr>
                        <a:t>91.611.488,80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26793124"/>
                  </a:ext>
                </a:extLst>
              </a:tr>
            </a:tbl>
          </a:graphicData>
        </a:graphic>
      </p:graphicFrame>
      <p:sp>
        <p:nvSpPr>
          <p:cNvPr id="5" name="Seta para a Direita 4"/>
          <p:cNvSpPr/>
          <p:nvPr/>
        </p:nvSpPr>
        <p:spPr>
          <a:xfrm>
            <a:off x="5836129" y="3818037"/>
            <a:ext cx="1816768" cy="1614115"/>
          </a:xfrm>
          <a:prstGeom prst="rightArrow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/>
          <p:cNvSpPr/>
          <p:nvPr/>
        </p:nvSpPr>
        <p:spPr>
          <a:xfrm>
            <a:off x="7892716" y="3798002"/>
            <a:ext cx="3624736" cy="1654183"/>
          </a:xfrm>
          <a:prstGeom prst="rect">
            <a:avLst/>
          </a:prstGeom>
          <a:solidFill>
            <a:schemeClr val="accent4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200" b="1">
                <a:solidFill>
                  <a:schemeClr val="tx1"/>
                </a:solidFill>
              </a:rPr>
              <a:t>AUMENTO DE 15,8%</a:t>
            </a:r>
          </a:p>
        </p:txBody>
      </p:sp>
      <p:sp>
        <p:nvSpPr>
          <p:cNvPr id="14" name="Espaço Reservado para Texto 7">
            <a:extLst>
              <a:ext uri="{FF2B5EF4-FFF2-40B4-BE49-F238E27FC236}">
                <a16:creationId xmlns:a16="http://schemas.microsoft.com/office/drawing/2014/main" id="{5AFF9194-7148-4CD2-ABA6-2E25F35D8DAD}"/>
              </a:ext>
            </a:extLst>
          </p:cNvPr>
          <p:cNvSpPr txBox="1">
            <a:spLocks/>
          </p:cNvSpPr>
          <p:nvPr/>
        </p:nvSpPr>
        <p:spPr>
          <a:xfrm>
            <a:off x="476465" y="6267326"/>
            <a:ext cx="6173422" cy="424366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pt-BR" sz="105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 O valor acima não considera o Incentivo Financeiro de Fator de Correção.</a:t>
            </a:r>
          </a:p>
        </p:txBody>
      </p:sp>
      <p:sp>
        <p:nvSpPr>
          <p:cNvPr id="15" name="CaixaDeTexto 14"/>
          <p:cNvSpPr txBox="1"/>
          <p:nvPr/>
        </p:nvSpPr>
        <p:spPr>
          <a:xfrm>
            <a:off x="2717800" y="430695"/>
            <a:ext cx="5714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Financiamento Previne CE</a:t>
            </a:r>
            <a:r>
              <a:rPr lang="pt-B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4325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5" grpId="0" animBg="1"/>
      <p:bldP spid="6" grpId="0" animBg="1"/>
      <p:bldP spid="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2" descr="Uma imagem com texto&#10;&#10;Descrição gerada automaticamente">
            <a:extLst>
              <a:ext uri="{FF2B5EF4-FFF2-40B4-BE49-F238E27FC236}">
                <a16:creationId xmlns:a16="http://schemas.microsoft.com/office/drawing/2014/main" id="{622FCBEC-5D03-3531-8F1A-C74759F0E3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3256" y="4246"/>
            <a:ext cx="12258720" cy="6895411"/>
          </a:xfrm>
          <a:prstGeom prst="rect">
            <a:avLst/>
          </a:prstGeom>
        </p:spPr>
      </p:pic>
      <p:sp>
        <p:nvSpPr>
          <p:cNvPr id="562" name="Google Shape;562;g118f1ce6acc_2_3661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lang="pt-BR"/>
              <a:t>21</a:t>
            </a:fld>
            <a:endParaRPr/>
          </a:p>
        </p:txBody>
      </p:sp>
      <p:sp>
        <p:nvSpPr>
          <p:cNvPr id="564" name="Google Shape;564;g118f1ce6acc_2_3661"/>
          <p:cNvSpPr txBox="1"/>
          <p:nvPr/>
        </p:nvSpPr>
        <p:spPr>
          <a:xfrm>
            <a:off x="368325" y="2982958"/>
            <a:ext cx="11455500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pt-BR" sz="3200">
                <a:solidFill>
                  <a:schemeClr val="accent5">
                    <a:lumMod val="75000"/>
                  </a:schemeClr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A RELAÇÃO ENTRE A CAPITAÇÃO PONDERADA </a:t>
            </a:r>
            <a:endParaRPr lang="pt-PT" sz="3200">
              <a:solidFill>
                <a:schemeClr val="accent5">
                  <a:lumMod val="75000"/>
                </a:schemeClr>
              </a:solidFill>
              <a:ea typeface="Montserrat ExtraBold"/>
            </a:endParaRPr>
          </a:p>
          <a:p>
            <a:pPr algn="ctr"/>
            <a:r>
              <a:rPr lang="pt-BR" sz="3200">
                <a:solidFill>
                  <a:schemeClr val="accent5">
                    <a:lumMod val="75000"/>
                  </a:schemeClr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E O PAGAMENTO POR DESEMPENHO</a:t>
            </a:r>
            <a:endParaRPr sz="32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566" name="Google Shape;566;g118f1ce6acc_2_3661"/>
          <p:cNvSpPr/>
          <p:nvPr/>
        </p:nvSpPr>
        <p:spPr>
          <a:xfrm rot="5400000">
            <a:off x="12023976" y="6968500"/>
            <a:ext cx="180000" cy="180000"/>
          </a:xfrm>
          <a:prstGeom prst="round2SameRect">
            <a:avLst>
              <a:gd name="adj1" fmla="val 1457"/>
              <a:gd name="adj2" fmla="val 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7" name="Google Shape;567;g118f1ce6acc_2_3661"/>
          <p:cNvSpPr/>
          <p:nvPr/>
        </p:nvSpPr>
        <p:spPr>
          <a:xfrm>
            <a:off x="0" y="6968500"/>
            <a:ext cx="180000" cy="18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push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2" descr="Uma imagem com texto&#10;&#10;Descrição gerada automaticamente">
            <a:extLst>
              <a:ext uri="{FF2B5EF4-FFF2-40B4-BE49-F238E27FC236}">
                <a16:creationId xmlns:a16="http://schemas.microsoft.com/office/drawing/2014/main" id="{984A9023-ACD6-0E6F-2D15-B8199E77EA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3256" y="4246"/>
            <a:ext cx="12258720" cy="6895411"/>
          </a:xfrm>
          <a:prstGeom prst="rect">
            <a:avLst/>
          </a:prstGeom>
        </p:spPr>
      </p:pic>
      <p:sp>
        <p:nvSpPr>
          <p:cNvPr id="573" name="Google Shape;573;p21"/>
          <p:cNvSpPr txBox="1"/>
          <p:nvPr/>
        </p:nvSpPr>
        <p:spPr>
          <a:xfrm>
            <a:off x="1038949" y="298173"/>
            <a:ext cx="9543011" cy="10772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 b="1" i="0" u="none" strike="noStrike" cap="none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Pagamento por desempenho</a:t>
            </a:r>
            <a:endParaRPr>
              <a:solidFill>
                <a:schemeClr val="accent5">
                  <a:lumMod val="75000"/>
                </a:schemeClr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 b="1" i="1" u="none" strike="noStrike" cap="none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Indicadores para 2022</a:t>
            </a:r>
            <a:endParaRPr>
              <a:solidFill>
                <a:schemeClr val="accent5">
                  <a:lumMod val="75000"/>
                </a:schemeClr>
              </a:solidFill>
            </a:endParaRPr>
          </a:p>
        </p:txBody>
      </p:sp>
      <p:grpSp>
        <p:nvGrpSpPr>
          <p:cNvPr id="574" name="Google Shape;574;p21"/>
          <p:cNvGrpSpPr/>
          <p:nvPr/>
        </p:nvGrpSpPr>
        <p:grpSpPr>
          <a:xfrm>
            <a:off x="3827999" y="1602823"/>
            <a:ext cx="4559097" cy="4559097"/>
            <a:chOff x="3268721" y="2455285"/>
            <a:chExt cx="1608138" cy="1608138"/>
          </a:xfrm>
        </p:grpSpPr>
        <p:sp>
          <p:nvSpPr>
            <p:cNvPr id="575" name="Google Shape;575;p21"/>
            <p:cNvSpPr/>
            <p:nvPr/>
          </p:nvSpPr>
          <p:spPr>
            <a:xfrm>
              <a:off x="4106921" y="2455285"/>
              <a:ext cx="768350" cy="768350"/>
            </a:xfrm>
            <a:custGeom>
              <a:avLst/>
              <a:gdLst/>
              <a:ahLst/>
              <a:cxnLst/>
              <a:rect l="l" t="t" r="r" b="b"/>
              <a:pathLst>
                <a:path w="484" h="484" extrusionOk="0">
                  <a:moveTo>
                    <a:pt x="242" y="0"/>
                  </a:moveTo>
                  <a:lnTo>
                    <a:pt x="286" y="4"/>
                  </a:lnTo>
                  <a:lnTo>
                    <a:pt x="327" y="16"/>
                  </a:lnTo>
                  <a:lnTo>
                    <a:pt x="365" y="33"/>
                  </a:lnTo>
                  <a:lnTo>
                    <a:pt x="399" y="57"/>
                  </a:lnTo>
                  <a:lnTo>
                    <a:pt x="428" y="86"/>
                  </a:lnTo>
                  <a:lnTo>
                    <a:pt x="451" y="120"/>
                  </a:lnTo>
                  <a:lnTo>
                    <a:pt x="470" y="158"/>
                  </a:lnTo>
                  <a:lnTo>
                    <a:pt x="480" y="199"/>
                  </a:lnTo>
                  <a:lnTo>
                    <a:pt x="484" y="242"/>
                  </a:lnTo>
                  <a:lnTo>
                    <a:pt x="480" y="285"/>
                  </a:lnTo>
                  <a:lnTo>
                    <a:pt x="470" y="327"/>
                  </a:lnTo>
                  <a:lnTo>
                    <a:pt x="451" y="365"/>
                  </a:lnTo>
                  <a:lnTo>
                    <a:pt x="428" y="398"/>
                  </a:lnTo>
                  <a:lnTo>
                    <a:pt x="399" y="428"/>
                  </a:lnTo>
                  <a:lnTo>
                    <a:pt x="365" y="451"/>
                  </a:lnTo>
                  <a:lnTo>
                    <a:pt x="327" y="470"/>
                  </a:lnTo>
                  <a:lnTo>
                    <a:pt x="286" y="480"/>
                  </a:lnTo>
                  <a:lnTo>
                    <a:pt x="242" y="484"/>
                  </a:lnTo>
                  <a:lnTo>
                    <a:pt x="0" y="484"/>
                  </a:lnTo>
                  <a:lnTo>
                    <a:pt x="0" y="242"/>
                  </a:lnTo>
                  <a:lnTo>
                    <a:pt x="4" y="199"/>
                  </a:lnTo>
                  <a:lnTo>
                    <a:pt x="16" y="158"/>
                  </a:lnTo>
                  <a:lnTo>
                    <a:pt x="34" y="120"/>
                  </a:lnTo>
                  <a:lnTo>
                    <a:pt x="57" y="86"/>
                  </a:lnTo>
                  <a:lnTo>
                    <a:pt x="86" y="57"/>
                  </a:lnTo>
                  <a:lnTo>
                    <a:pt x="120" y="33"/>
                  </a:lnTo>
                  <a:lnTo>
                    <a:pt x="158" y="16"/>
                  </a:lnTo>
                  <a:lnTo>
                    <a:pt x="199" y="4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FBE4D4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6" name="Google Shape;576;p21"/>
            <p:cNvSpPr/>
            <p:nvPr/>
          </p:nvSpPr>
          <p:spPr>
            <a:xfrm>
              <a:off x="3268721" y="2455285"/>
              <a:ext cx="769938" cy="768350"/>
            </a:xfrm>
            <a:custGeom>
              <a:avLst/>
              <a:gdLst/>
              <a:ahLst/>
              <a:cxnLst/>
              <a:rect l="l" t="t" r="r" b="b"/>
              <a:pathLst>
                <a:path w="485" h="484" extrusionOk="0">
                  <a:moveTo>
                    <a:pt x="242" y="0"/>
                  </a:moveTo>
                  <a:lnTo>
                    <a:pt x="286" y="4"/>
                  </a:lnTo>
                  <a:lnTo>
                    <a:pt x="328" y="16"/>
                  </a:lnTo>
                  <a:lnTo>
                    <a:pt x="365" y="34"/>
                  </a:lnTo>
                  <a:lnTo>
                    <a:pt x="398" y="57"/>
                  </a:lnTo>
                  <a:lnTo>
                    <a:pt x="428" y="86"/>
                  </a:lnTo>
                  <a:lnTo>
                    <a:pt x="452" y="120"/>
                  </a:lnTo>
                  <a:lnTo>
                    <a:pt x="470" y="158"/>
                  </a:lnTo>
                  <a:lnTo>
                    <a:pt x="481" y="199"/>
                  </a:lnTo>
                  <a:lnTo>
                    <a:pt x="485" y="242"/>
                  </a:lnTo>
                  <a:lnTo>
                    <a:pt x="485" y="484"/>
                  </a:lnTo>
                  <a:lnTo>
                    <a:pt x="242" y="484"/>
                  </a:lnTo>
                  <a:lnTo>
                    <a:pt x="199" y="480"/>
                  </a:lnTo>
                  <a:lnTo>
                    <a:pt x="159" y="470"/>
                  </a:lnTo>
                  <a:lnTo>
                    <a:pt x="121" y="451"/>
                  </a:lnTo>
                  <a:lnTo>
                    <a:pt x="87" y="428"/>
                  </a:lnTo>
                  <a:lnTo>
                    <a:pt x="58" y="399"/>
                  </a:lnTo>
                  <a:lnTo>
                    <a:pt x="33" y="365"/>
                  </a:lnTo>
                  <a:lnTo>
                    <a:pt x="16" y="327"/>
                  </a:lnTo>
                  <a:lnTo>
                    <a:pt x="4" y="287"/>
                  </a:lnTo>
                  <a:lnTo>
                    <a:pt x="0" y="242"/>
                  </a:lnTo>
                  <a:lnTo>
                    <a:pt x="4" y="199"/>
                  </a:lnTo>
                  <a:lnTo>
                    <a:pt x="16" y="158"/>
                  </a:lnTo>
                  <a:lnTo>
                    <a:pt x="33" y="120"/>
                  </a:lnTo>
                  <a:lnTo>
                    <a:pt x="58" y="86"/>
                  </a:lnTo>
                  <a:lnTo>
                    <a:pt x="87" y="57"/>
                  </a:lnTo>
                  <a:lnTo>
                    <a:pt x="121" y="34"/>
                  </a:lnTo>
                  <a:lnTo>
                    <a:pt x="159" y="16"/>
                  </a:lnTo>
                  <a:lnTo>
                    <a:pt x="199" y="4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FEE599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7" name="Google Shape;577;p21"/>
            <p:cNvSpPr/>
            <p:nvPr/>
          </p:nvSpPr>
          <p:spPr>
            <a:xfrm>
              <a:off x="3268721" y="3291898"/>
              <a:ext cx="769938" cy="771525"/>
            </a:xfrm>
            <a:custGeom>
              <a:avLst/>
              <a:gdLst/>
              <a:ahLst/>
              <a:cxnLst/>
              <a:rect l="l" t="t" r="r" b="b"/>
              <a:pathLst>
                <a:path w="485" h="486" extrusionOk="0">
                  <a:moveTo>
                    <a:pt x="242" y="0"/>
                  </a:moveTo>
                  <a:lnTo>
                    <a:pt x="485" y="0"/>
                  </a:lnTo>
                  <a:lnTo>
                    <a:pt x="485" y="243"/>
                  </a:lnTo>
                  <a:lnTo>
                    <a:pt x="481" y="287"/>
                  </a:lnTo>
                  <a:lnTo>
                    <a:pt x="470" y="328"/>
                  </a:lnTo>
                  <a:lnTo>
                    <a:pt x="452" y="366"/>
                  </a:lnTo>
                  <a:lnTo>
                    <a:pt x="428" y="400"/>
                  </a:lnTo>
                  <a:lnTo>
                    <a:pt x="400" y="428"/>
                  </a:lnTo>
                  <a:lnTo>
                    <a:pt x="365" y="452"/>
                  </a:lnTo>
                  <a:lnTo>
                    <a:pt x="328" y="470"/>
                  </a:lnTo>
                  <a:lnTo>
                    <a:pt x="287" y="482"/>
                  </a:lnTo>
                  <a:lnTo>
                    <a:pt x="242" y="486"/>
                  </a:lnTo>
                  <a:lnTo>
                    <a:pt x="199" y="482"/>
                  </a:lnTo>
                  <a:lnTo>
                    <a:pt x="159" y="470"/>
                  </a:lnTo>
                  <a:lnTo>
                    <a:pt x="121" y="452"/>
                  </a:lnTo>
                  <a:lnTo>
                    <a:pt x="87" y="428"/>
                  </a:lnTo>
                  <a:lnTo>
                    <a:pt x="58" y="400"/>
                  </a:lnTo>
                  <a:lnTo>
                    <a:pt x="34" y="366"/>
                  </a:lnTo>
                  <a:lnTo>
                    <a:pt x="16" y="328"/>
                  </a:lnTo>
                  <a:lnTo>
                    <a:pt x="4" y="287"/>
                  </a:lnTo>
                  <a:lnTo>
                    <a:pt x="0" y="243"/>
                  </a:lnTo>
                  <a:lnTo>
                    <a:pt x="4" y="199"/>
                  </a:lnTo>
                  <a:lnTo>
                    <a:pt x="16" y="159"/>
                  </a:lnTo>
                  <a:lnTo>
                    <a:pt x="34" y="121"/>
                  </a:lnTo>
                  <a:lnTo>
                    <a:pt x="58" y="87"/>
                  </a:lnTo>
                  <a:lnTo>
                    <a:pt x="87" y="58"/>
                  </a:lnTo>
                  <a:lnTo>
                    <a:pt x="121" y="34"/>
                  </a:lnTo>
                  <a:lnTo>
                    <a:pt x="159" y="16"/>
                  </a:lnTo>
                  <a:lnTo>
                    <a:pt x="199" y="4"/>
                  </a:lnTo>
                  <a:lnTo>
                    <a:pt x="242" y="0"/>
                  </a:lnTo>
                  <a:close/>
                </a:path>
              </a:pathLst>
            </a:custGeom>
            <a:solidFill>
              <a:srgbClr val="B3C6E7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8" name="Google Shape;578;p21"/>
            <p:cNvSpPr/>
            <p:nvPr/>
          </p:nvSpPr>
          <p:spPr>
            <a:xfrm>
              <a:off x="4106921" y="3291898"/>
              <a:ext cx="769938" cy="769938"/>
            </a:xfrm>
            <a:custGeom>
              <a:avLst/>
              <a:gdLst/>
              <a:ahLst/>
              <a:cxnLst/>
              <a:rect l="l" t="t" r="r" b="b"/>
              <a:pathLst>
                <a:path w="485" h="485" extrusionOk="0">
                  <a:moveTo>
                    <a:pt x="0" y="0"/>
                  </a:moveTo>
                  <a:lnTo>
                    <a:pt x="242" y="0"/>
                  </a:lnTo>
                  <a:lnTo>
                    <a:pt x="286" y="4"/>
                  </a:lnTo>
                  <a:lnTo>
                    <a:pt x="327" y="16"/>
                  </a:lnTo>
                  <a:lnTo>
                    <a:pt x="365" y="34"/>
                  </a:lnTo>
                  <a:lnTo>
                    <a:pt x="399" y="58"/>
                  </a:lnTo>
                  <a:lnTo>
                    <a:pt x="428" y="87"/>
                  </a:lnTo>
                  <a:lnTo>
                    <a:pt x="451" y="121"/>
                  </a:lnTo>
                  <a:lnTo>
                    <a:pt x="470" y="159"/>
                  </a:lnTo>
                  <a:lnTo>
                    <a:pt x="482" y="199"/>
                  </a:lnTo>
                  <a:lnTo>
                    <a:pt x="485" y="243"/>
                  </a:lnTo>
                  <a:lnTo>
                    <a:pt x="482" y="287"/>
                  </a:lnTo>
                  <a:lnTo>
                    <a:pt x="470" y="328"/>
                  </a:lnTo>
                  <a:lnTo>
                    <a:pt x="451" y="366"/>
                  </a:lnTo>
                  <a:lnTo>
                    <a:pt x="428" y="400"/>
                  </a:lnTo>
                  <a:lnTo>
                    <a:pt x="399" y="428"/>
                  </a:lnTo>
                  <a:lnTo>
                    <a:pt x="365" y="452"/>
                  </a:lnTo>
                  <a:lnTo>
                    <a:pt x="327" y="470"/>
                  </a:lnTo>
                  <a:lnTo>
                    <a:pt x="286" y="481"/>
                  </a:lnTo>
                  <a:lnTo>
                    <a:pt x="242" y="485"/>
                  </a:lnTo>
                  <a:lnTo>
                    <a:pt x="199" y="481"/>
                  </a:lnTo>
                  <a:lnTo>
                    <a:pt x="158" y="470"/>
                  </a:lnTo>
                  <a:lnTo>
                    <a:pt x="120" y="452"/>
                  </a:lnTo>
                  <a:lnTo>
                    <a:pt x="86" y="428"/>
                  </a:lnTo>
                  <a:lnTo>
                    <a:pt x="57" y="400"/>
                  </a:lnTo>
                  <a:lnTo>
                    <a:pt x="34" y="366"/>
                  </a:lnTo>
                  <a:lnTo>
                    <a:pt x="16" y="328"/>
                  </a:lnTo>
                  <a:lnTo>
                    <a:pt x="4" y="287"/>
                  </a:lnTo>
                  <a:lnTo>
                    <a:pt x="0" y="2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4E0B2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79" name="Google Shape;579;p21"/>
          <p:cNvSpPr/>
          <p:nvPr/>
        </p:nvSpPr>
        <p:spPr>
          <a:xfrm>
            <a:off x="8702202" y="4657123"/>
            <a:ext cx="3489797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0" i="1" u="none" strike="noStrike" cap="none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Proporção de pessoas com </a:t>
            </a:r>
            <a:r>
              <a:rPr lang="pt-BR" sz="1600" b="1" i="1" u="none" strike="noStrike" cap="none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hipertensão, </a:t>
            </a:r>
            <a:r>
              <a:rPr lang="pt-BR" sz="1600" b="0" i="1" u="none" strike="noStrike" cap="none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com </a:t>
            </a:r>
            <a:r>
              <a:rPr lang="pt-BR" sz="1600" b="1" i="1" u="none" strike="noStrike" cap="none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consulta </a:t>
            </a:r>
            <a:r>
              <a:rPr lang="pt-BR" sz="1600" b="0" i="1" u="none" strike="noStrike" cap="none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e pressão arterial aferida no </a:t>
            </a:r>
            <a:r>
              <a:rPr lang="pt-BR" sz="1600" b="1" i="1" u="none" strike="noStrike" cap="none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semestre</a:t>
            </a:r>
            <a:r>
              <a:rPr lang="pt-BR" sz="1600" b="0" i="1" u="none" strike="noStrike" cap="none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¹</a:t>
            </a:r>
            <a:endParaRPr sz="1600" b="0" i="1" u="none" strike="noStrike" cap="none">
              <a:solidFill>
                <a:schemeClr val="accent5">
                  <a:lumMod val="7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0" name="Google Shape;580;p21"/>
          <p:cNvSpPr txBox="1"/>
          <p:nvPr/>
        </p:nvSpPr>
        <p:spPr>
          <a:xfrm>
            <a:off x="8702202" y="4189925"/>
            <a:ext cx="2933059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 i="0" u="none" strike="noStrike" cap="none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Doenças crônicas</a:t>
            </a:r>
            <a:endParaRPr sz="2400" b="1" i="0" u="none" strike="noStrike" cap="none">
              <a:solidFill>
                <a:schemeClr val="accent5">
                  <a:lumMod val="7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1" name="Google Shape;581;p21"/>
          <p:cNvSpPr/>
          <p:nvPr/>
        </p:nvSpPr>
        <p:spPr>
          <a:xfrm>
            <a:off x="0" y="2946521"/>
            <a:ext cx="3719689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0" i="1" u="none" strike="noStrike" cap="none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Proporção de gestantes com realização de exames para </a:t>
            </a:r>
            <a:r>
              <a:rPr lang="pt-BR" sz="1600" b="1" i="1" u="none" strike="noStrike" cap="none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sífilis e HIV ²</a:t>
            </a:r>
            <a:endParaRPr sz="1600" b="1" i="1" u="none" strike="noStrike" cap="none">
              <a:solidFill>
                <a:schemeClr val="accent5">
                  <a:lumMod val="7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2" name="Google Shape;582;p21"/>
          <p:cNvSpPr/>
          <p:nvPr/>
        </p:nvSpPr>
        <p:spPr>
          <a:xfrm>
            <a:off x="8523655" y="2367158"/>
            <a:ext cx="3684600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0" i="1" u="none" strike="noStrike" cap="none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Proporção de mulheres com coleta de </a:t>
            </a:r>
            <a:r>
              <a:rPr lang="pt-BR" sz="1600" b="1" i="1" u="sng" strike="noStrike" cap="none" err="1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citopatológico</a:t>
            </a:r>
            <a:r>
              <a:rPr lang="pt-BR" sz="1600" b="1" i="1" u="sng" strike="noStrike" cap="none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1600" b="0" i="1" u="none" strike="noStrike" cap="none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na APS¹</a:t>
            </a:r>
            <a:endParaRPr sz="1600" b="0" i="1" u="none" strike="noStrike" cap="none">
              <a:solidFill>
                <a:schemeClr val="accent5">
                  <a:lumMod val="7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0" i="1" u="none" strike="noStrike" cap="none">
              <a:solidFill>
                <a:schemeClr val="accent5">
                  <a:lumMod val="7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3" name="Google Shape;583;p21"/>
          <p:cNvSpPr txBox="1"/>
          <p:nvPr/>
        </p:nvSpPr>
        <p:spPr>
          <a:xfrm>
            <a:off x="8584211" y="1780781"/>
            <a:ext cx="29331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 i="0" u="none" strike="noStrike" cap="none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Saúde da Mulher</a:t>
            </a:r>
            <a:endParaRPr sz="2400" b="1" i="0" u="none" strike="noStrike" cap="none">
              <a:solidFill>
                <a:schemeClr val="accent5">
                  <a:lumMod val="7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4" name="Google Shape;584;p21"/>
          <p:cNvSpPr/>
          <p:nvPr/>
        </p:nvSpPr>
        <p:spPr>
          <a:xfrm>
            <a:off x="1" y="2039566"/>
            <a:ext cx="373954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0" i="1" u="none" strike="noStrike" cap="none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Proporção de gestantes com pelo </a:t>
            </a:r>
            <a:r>
              <a:rPr lang="pt-BR" sz="1600" b="1" u="none" strike="noStrike" cap="none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menos 6 (seis) consultas pré-natal </a:t>
            </a:r>
            <a:r>
              <a:rPr lang="pt-BR" sz="1600" b="0" i="1" u="none" strike="noStrike" cap="none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realizadas, sendo a 1ª até a 12ª semana de gestação¹</a:t>
            </a:r>
            <a:endParaRPr sz="1600" b="0" i="1" u="none" strike="noStrike" cap="none">
              <a:solidFill>
                <a:schemeClr val="accent5">
                  <a:lumMod val="7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5" name="Google Shape;585;p21"/>
          <p:cNvSpPr txBox="1"/>
          <p:nvPr/>
        </p:nvSpPr>
        <p:spPr>
          <a:xfrm>
            <a:off x="689868" y="1675471"/>
            <a:ext cx="306099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 i="0" u="none" strike="noStrike" cap="none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Pré-natal</a:t>
            </a:r>
            <a:endParaRPr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586" name="Google Shape;586;p21"/>
          <p:cNvSpPr/>
          <p:nvPr/>
        </p:nvSpPr>
        <p:spPr>
          <a:xfrm>
            <a:off x="8702203" y="5595833"/>
            <a:ext cx="3376726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0" i="1" u="none" strike="noStrike" cap="none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Proporção de pessoas com </a:t>
            </a:r>
            <a:r>
              <a:rPr lang="pt-BR" sz="1600" b="1" i="1" u="none" strike="noStrike" cap="none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diabete</a:t>
            </a:r>
            <a:r>
              <a:rPr lang="pt-BR" sz="1600" b="0" i="1" u="none" strike="noStrike" cap="none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s, com consulta e </a:t>
            </a:r>
            <a:r>
              <a:rPr lang="pt-BR" sz="1600" b="1" i="1" u="none" strike="noStrike" cap="none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hemoglobina </a:t>
            </a:r>
            <a:r>
              <a:rPr lang="pt-BR" sz="1600" b="1" i="1" u="none" strike="noStrike" cap="none" err="1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glicada</a:t>
            </a:r>
            <a:r>
              <a:rPr lang="pt-BR" sz="1600" b="1" i="1" u="none" strike="noStrike" cap="none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1600" b="0" i="1" u="none" strike="noStrike" cap="none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solicitada no </a:t>
            </a:r>
            <a:r>
              <a:rPr lang="pt-BR" sz="1600" b="1" i="1" u="none" strike="noStrike" cap="none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semestre¹</a:t>
            </a:r>
            <a:endParaRPr sz="1600" b="1" i="1" u="none" strike="noStrike" cap="none">
              <a:solidFill>
                <a:schemeClr val="accent5">
                  <a:lumMod val="7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7" name="Google Shape;587;p21"/>
          <p:cNvSpPr/>
          <p:nvPr/>
        </p:nvSpPr>
        <p:spPr>
          <a:xfrm>
            <a:off x="65847" y="4896207"/>
            <a:ext cx="3656240" cy="12464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00" b="0" i="1" u="none" strike="noStrike" cap="none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Proporção de crianças de 1 (um) ano de idade </a:t>
            </a:r>
            <a:r>
              <a:rPr lang="pt-BR" sz="1500" b="1" i="1" u="none" strike="noStrike" cap="none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vacinadas </a:t>
            </a:r>
            <a:r>
              <a:rPr lang="pt-BR" sz="1500" b="0" i="1" u="none" strike="noStrike" cap="none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na APS contra </a:t>
            </a:r>
            <a:r>
              <a:rPr lang="pt-BR" sz="1500" b="1" u="none" strike="noStrike" cap="none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Difteria</a:t>
            </a:r>
            <a:r>
              <a:rPr lang="pt-BR" sz="1500" b="0" i="1" u="none" strike="noStrike" cap="none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pt-BR" sz="1500" b="1" u="none" strike="noStrike" cap="none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Tétano, Coqueluche, Hepatite B, infecções causadas por </a:t>
            </a:r>
            <a:r>
              <a:rPr lang="pt-BR" sz="1500" b="1" u="none" strike="noStrike" cap="none" err="1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Haemophilus</a:t>
            </a:r>
            <a:r>
              <a:rPr lang="pt-BR" sz="1500" b="1" u="none" strike="noStrike" cap="none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1500" b="1" u="none" strike="noStrike" cap="none" err="1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Influenzae</a:t>
            </a:r>
            <a:r>
              <a:rPr lang="pt-BR" sz="1500" b="1" u="none" strike="noStrike" cap="none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tipo b e Poliomielite Inativada¹</a:t>
            </a:r>
            <a:endParaRPr sz="1500" b="1" u="none" strike="noStrike" cap="none">
              <a:solidFill>
                <a:schemeClr val="accent5">
                  <a:lumMod val="7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8" name="Google Shape;588;p21"/>
          <p:cNvSpPr txBox="1"/>
          <p:nvPr/>
        </p:nvSpPr>
        <p:spPr>
          <a:xfrm>
            <a:off x="712242" y="4406108"/>
            <a:ext cx="2933059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 i="0" u="none" strike="noStrike" cap="none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Saúde da Criança</a:t>
            </a:r>
            <a:endParaRPr sz="2400" b="1" i="0" u="none" strike="noStrike" cap="none">
              <a:solidFill>
                <a:schemeClr val="accent5">
                  <a:lumMod val="7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9" name="Google Shape;589;p21"/>
          <p:cNvSpPr/>
          <p:nvPr/>
        </p:nvSpPr>
        <p:spPr>
          <a:xfrm>
            <a:off x="51274" y="3596767"/>
            <a:ext cx="3668416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0" i="1" u="none" strike="noStrike" cap="none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Proporção de gestantes com atendimento </a:t>
            </a:r>
            <a:r>
              <a:rPr lang="pt-BR" sz="1600" b="1" i="1" u="none" strike="noStrike" cap="none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odontológico</a:t>
            </a:r>
            <a:r>
              <a:rPr lang="pt-BR" sz="1600" b="0" i="1" u="none" strike="noStrike" cap="none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realizado²</a:t>
            </a:r>
            <a:endParaRPr sz="1600" b="0" i="1" u="none" strike="noStrike" cap="none">
              <a:solidFill>
                <a:schemeClr val="accent5">
                  <a:lumMod val="7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90" name="Google Shape;590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665369" y="2166559"/>
            <a:ext cx="932277" cy="932277"/>
          </a:xfrm>
          <a:prstGeom prst="rect">
            <a:avLst/>
          </a:prstGeom>
          <a:noFill/>
          <a:ln>
            <a:noFill/>
          </a:ln>
        </p:spPr>
      </p:pic>
      <p:sp>
        <p:nvSpPr>
          <p:cNvPr id="591" name="Google Shape;591;p21"/>
          <p:cNvSpPr/>
          <p:nvPr/>
        </p:nvSpPr>
        <p:spPr>
          <a:xfrm>
            <a:off x="6795711" y="4798068"/>
            <a:ext cx="952329" cy="765110"/>
          </a:xfrm>
          <a:custGeom>
            <a:avLst/>
            <a:gdLst/>
            <a:ahLst/>
            <a:cxnLst/>
            <a:rect l="l" t="t" r="r" b="b"/>
            <a:pathLst>
              <a:path w="174" h="141" extrusionOk="0">
                <a:moveTo>
                  <a:pt x="145" y="7"/>
                </a:moveTo>
                <a:cubicBezTo>
                  <a:pt x="126" y="0"/>
                  <a:pt x="109" y="6"/>
                  <a:pt x="92" y="15"/>
                </a:cubicBezTo>
                <a:cubicBezTo>
                  <a:pt x="89" y="17"/>
                  <a:pt x="86" y="18"/>
                  <a:pt x="83" y="15"/>
                </a:cubicBezTo>
                <a:cubicBezTo>
                  <a:pt x="73" y="8"/>
                  <a:pt x="61" y="4"/>
                  <a:pt x="48" y="4"/>
                </a:cubicBezTo>
                <a:cubicBezTo>
                  <a:pt x="21" y="5"/>
                  <a:pt x="0" y="22"/>
                  <a:pt x="4" y="52"/>
                </a:cubicBezTo>
                <a:cubicBezTo>
                  <a:pt x="5" y="65"/>
                  <a:pt x="9" y="77"/>
                  <a:pt x="17" y="88"/>
                </a:cubicBezTo>
                <a:cubicBezTo>
                  <a:pt x="33" y="112"/>
                  <a:pt x="57" y="128"/>
                  <a:pt x="83" y="140"/>
                </a:cubicBezTo>
                <a:cubicBezTo>
                  <a:pt x="86" y="141"/>
                  <a:pt x="91" y="140"/>
                  <a:pt x="94" y="139"/>
                </a:cubicBezTo>
                <a:cubicBezTo>
                  <a:pt x="111" y="131"/>
                  <a:pt x="127" y="121"/>
                  <a:pt x="141" y="108"/>
                </a:cubicBezTo>
                <a:cubicBezTo>
                  <a:pt x="158" y="93"/>
                  <a:pt x="169" y="75"/>
                  <a:pt x="172" y="52"/>
                </a:cubicBezTo>
                <a:cubicBezTo>
                  <a:pt x="174" y="31"/>
                  <a:pt x="165" y="14"/>
                  <a:pt x="145" y="7"/>
                </a:cubicBezTo>
                <a:close/>
                <a:moveTo>
                  <a:pt x="155" y="81"/>
                </a:moveTo>
                <a:cubicBezTo>
                  <a:pt x="143" y="81"/>
                  <a:pt x="143" y="81"/>
                  <a:pt x="143" y="81"/>
                </a:cubicBezTo>
                <a:cubicBezTo>
                  <a:pt x="142" y="81"/>
                  <a:pt x="140" y="80"/>
                  <a:pt x="140" y="79"/>
                </a:cubicBezTo>
                <a:cubicBezTo>
                  <a:pt x="131" y="61"/>
                  <a:pt x="131" y="61"/>
                  <a:pt x="131" y="61"/>
                </a:cubicBezTo>
                <a:cubicBezTo>
                  <a:pt x="92" y="122"/>
                  <a:pt x="92" y="122"/>
                  <a:pt x="92" y="122"/>
                </a:cubicBezTo>
                <a:cubicBezTo>
                  <a:pt x="91" y="123"/>
                  <a:pt x="90" y="124"/>
                  <a:pt x="89" y="124"/>
                </a:cubicBezTo>
                <a:cubicBezTo>
                  <a:pt x="89" y="124"/>
                  <a:pt x="88" y="124"/>
                  <a:pt x="88" y="124"/>
                </a:cubicBezTo>
                <a:cubicBezTo>
                  <a:pt x="87" y="123"/>
                  <a:pt x="86" y="122"/>
                  <a:pt x="85" y="121"/>
                </a:cubicBezTo>
                <a:cubicBezTo>
                  <a:pt x="68" y="37"/>
                  <a:pt x="68" y="37"/>
                  <a:pt x="68" y="37"/>
                </a:cubicBezTo>
                <a:cubicBezTo>
                  <a:pt x="51" y="88"/>
                  <a:pt x="51" y="88"/>
                  <a:pt x="51" y="88"/>
                </a:cubicBezTo>
                <a:cubicBezTo>
                  <a:pt x="50" y="89"/>
                  <a:pt x="49" y="90"/>
                  <a:pt x="47" y="90"/>
                </a:cubicBezTo>
                <a:cubicBezTo>
                  <a:pt x="28" y="90"/>
                  <a:pt x="28" y="90"/>
                  <a:pt x="28" y="90"/>
                </a:cubicBezTo>
                <a:cubicBezTo>
                  <a:pt x="26" y="90"/>
                  <a:pt x="25" y="88"/>
                  <a:pt x="25" y="86"/>
                </a:cubicBezTo>
                <a:cubicBezTo>
                  <a:pt x="25" y="85"/>
                  <a:pt x="26" y="83"/>
                  <a:pt x="28" y="83"/>
                </a:cubicBezTo>
                <a:cubicBezTo>
                  <a:pt x="45" y="83"/>
                  <a:pt x="45" y="83"/>
                  <a:pt x="45" y="83"/>
                </a:cubicBezTo>
                <a:cubicBezTo>
                  <a:pt x="65" y="22"/>
                  <a:pt x="65" y="22"/>
                  <a:pt x="65" y="22"/>
                </a:cubicBezTo>
                <a:cubicBezTo>
                  <a:pt x="66" y="21"/>
                  <a:pt x="67" y="20"/>
                  <a:pt x="69" y="20"/>
                </a:cubicBezTo>
                <a:cubicBezTo>
                  <a:pt x="70" y="20"/>
                  <a:pt x="71" y="21"/>
                  <a:pt x="72" y="23"/>
                </a:cubicBezTo>
                <a:cubicBezTo>
                  <a:pt x="90" y="111"/>
                  <a:pt x="90" y="111"/>
                  <a:pt x="90" y="111"/>
                </a:cubicBezTo>
                <a:cubicBezTo>
                  <a:pt x="129" y="52"/>
                  <a:pt x="129" y="52"/>
                  <a:pt x="129" y="52"/>
                </a:cubicBezTo>
                <a:cubicBezTo>
                  <a:pt x="130" y="51"/>
                  <a:pt x="131" y="50"/>
                  <a:pt x="132" y="50"/>
                </a:cubicBezTo>
                <a:cubicBezTo>
                  <a:pt x="133" y="50"/>
                  <a:pt x="134" y="51"/>
                  <a:pt x="135" y="52"/>
                </a:cubicBezTo>
                <a:cubicBezTo>
                  <a:pt x="145" y="74"/>
                  <a:pt x="145" y="74"/>
                  <a:pt x="145" y="74"/>
                </a:cubicBezTo>
                <a:cubicBezTo>
                  <a:pt x="155" y="74"/>
                  <a:pt x="155" y="74"/>
                  <a:pt x="155" y="74"/>
                </a:cubicBezTo>
                <a:cubicBezTo>
                  <a:pt x="157" y="74"/>
                  <a:pt x="158" y="75"/>
                  <a:pt x="158" y="77"/>
                </a:cubicBezTo>
                <a:cubicBezTo>
                  <a:pt x="158" y="79"/>
                  <a:pt x="157" y="81"/>
                  <a:pt x="155" y="8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92" name="Google Shape;592;p2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493932" y="4592819"/>
            <a:ext cx="921189" cy="1003014"/>
          </a:xfrm>
          <a:prstGeom prst="rect">
            <a:avLst/>
          </a:prstGeom>
          <a:noFill/>
          <a:ln>
            <a:noFill/>
          </a:ln>
        </p:spPr>
      </p:pic>
      <p:pic>
        <p:nvPicPr>
          <p:cNvPr id="593" name="Google Shape;593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30318" y="2393664"/>
            <a:ext cx="932277" cy="932277"/>
          </a:xfrm>
          <a:prstGeom prst="rect">
            <a:avLst/>
          </a:prstGeom>
          <a:noFill/>
          <a:ln>
            <a:noFill/>
          </a:ln>
        </p:spPr>
      </p:pic>
      <p:pic>
        <p:nvPicPr>
          <p:cNvPr id="594" name="Google Shape;594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42738" y="2253295"/>
            <a:ext cx="932277" cy="932277"/>
          </a:xfrm>
          <a:prstGeom prst="rect">
            <a:avLst/>
          </a:prstGeom>
          <a:solidFill>
            <a:srgbClr val="FEE599"/>
          </a:solidFill>
          <a:ln>
            <a:noFill/>
          </a:ln>
        </p:spPr>
      </p:pic>
      <p:sp>
        <p:nvSpPr>
          <p:cNvPr id="595" name="Google Shape;595;p21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lang="pt-BR"/>
              <a:t>22</a:t>
            </a:fld>
            <a:endParaRPr/>
          </a:p>
        </p:txBody>
      </p:sp>
      <p:sp>
        <p:nvSpPr>
          <p:cNvPr id="596" name="Google Shape;596;p21"/>
          <p:cNvSpPr txBox="1"/>
          <p:nvPr/>
        </p:nvSpPr>
        <p:spPr>
          <a:xfrm>
            <a:off x="51273" y="6455264"/>
            <a:ext cx="12140726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 b="0" i="0" u="none" strike="noStrike" cap="none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¹ Nova redação a partir da Portaria GM/MS nº 102, de 20 de janeiro de 2022 |  ² Manutenção da nomenclatura</a:t>
            </a:r>
            <a:endParaRPr>
              <a:solidFill>
                <a:schemeClr val="accent5">
                  <a:lumMod val="75000"/>
                </a:schemeClr>
              </a:solidFill>
            </a:endParaRPr>
          </a:p>
        </p:txBody>
      </p:sp>
      <p:cxnSp>
        <p:nvCxnSpPr>
          <p:cNvPr id="597" name="Google Shape;597;p21"/>
          <p:cNvCxnSpPr/>
          <p:nvPr/>
        </p:nvCxnSpPr>
        <p:spPr>
          <a:xfrm rot="10800000" flipH="1">
            <a:off x="313899" y="2946521"/>
            <a:ext cx="3309029" cy="1"/>
          </a:xfrm>
          <a:prstGeom prst="straightConnector1">
            <a:avLst/>
          </a:prstGeom>
          <a:noFill/>
          <a:ln w="9525" cap="flat" cmpd="sng">
            <a:solidFill>
              <a:srgbClr val="F4B183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598" name="Google Shape;598;p21"/>
          <p:cNvCxnSpPr/>
          <p:nvPr/>
        </p:nvCxnSpPr>
        <p:spPr>
          <a:xfrm rot="10800000" flipH="1">
            <a:off x="313898" y="3607253"/>
            <a:ext cx="3309029" cy="1"/>
          </a:xfrm>
          <a:prstGeom prst="straightConnector1">
            <a:avLst/>
          </a:prstGeom>
          <a:noFill/>
          <a:ln w="9525" cap="flat" cmpd="sng">
            <a:solidFill>
              <a:srgbClr val="F4B183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599" name="Google Shape;599;p21"/>
          <p:cNvCxnSpPr/>
          <p:nvPr/>
        </p:nvCxnSpPr>
        <p:spPr>
          <a:xfrm rot="10800000" flipH="1">
            <a:off x="8792585" y="5595833"/>
            <a:ext cx="3190149" cy="2"/>
          </a:xfrm>
          <a:prstGeom prst="straightConnector1">
            <a:avLst/>
          </a:prstGeom>
          <a:noFill/>
          <a:ln w="9525" cap="flat" cmpd="sng">
            <a:solidFill>
              <a:srgbClr val="C5E0B4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600" name="Google Shape;600;p2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789293" y="2782658"/>
            <a:ext cx="229871" cy="2298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2" descr="Uma imagem com texto&#10;&#10;Descrição gerada automaticamente">
            <a:extLst>
              <a:ext uri="{FF2B5EF4-FFF2-40B4-BE49-F238E27FC236}">
                <a16:creationId xmlns:a16="http://schemas.microsoft.com/office/drawing/2014/main" id="{3ECC3805-FB21-DF8A-FDC3-67113D9D12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3256" y="4246"/>
            <a:ext cx="12258720" cy="6895411"/>
          </a:xfrm>
          <a:prstGeom prst="rect">
            <a:avLst/>
          </a:prstGeom>
        </p:spPr>
      </p:pic>
      <p:sp>
        <p:nvSpPr>
          <p:cNvPr id="606" name="Google Shape;606;p23"/>
          <p:cNvSpPr txBox="1"/>
          <p:nvPr/>
        </p:nvSpPr>
        <p:spPr>
          <a:xfrm>
            <a:off x="-122097" y="471962"/>
            <a:ext cx="11639549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 b="1" i="0" u="none" strike="noStrike" cap="none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Componentes de um </a:t>
            </a:r>
            <a:r>
              <a:rPr lang="pt-BR" sz="3200" b="1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indicador</a:t>
            </a:r>
            <a:endParaRPr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607" name="Google Shape;607;p23"/>
          <p:cNvSpPr txBox="1"/>
          <p:nvPr/>
        </p:nvSpPr>
        <p:spPr>
          <a:xfrm>
            <a:off x="605111" y="1459819"/>
            <a:ext cx="10912200" cy="4985940"/>
          </a:xfrm>
          <a:prstGeom prst="rect">
            <a:avLst/>
          </a:prstGeom>
          <a:noFill/>
          <a:ln w="9525" cap="flat" cmpd="sng">
            <a:solidFill>
              <a:schemeClr val="accent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 i="0" strike="noStrike" cap="none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Parâmetros:</a:t>
            </a:r>
            <a:r>
              <a:rPr lang="pt-BR" sz="2400" b="1" i="0" strike="noStrike" cap="none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2400" b="0" i="0" u="none" strike="noStrike" cap="none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representa o </a:t>
            </a:r>
            <a:r>
              <a:rPr lang="pt-BR" sz="2400" b="1" i="1" u="sng" strike="noStrike" cap="none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valor de referência</a:t>
            </a:r>
            <a:r>
              <a:rPr lang="pt-BR" sz="2400" b="0" strike="noStrike" cap="none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2400" b="0" i="0" u="none" strike="noStrike" cap="none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utilizado para indicar a performance ideal que se espera alcançar. Revelam o que a literatura nacional e internacional aponta sobre os processos aferidos nos indicadores.</a:t>
            </a:r>
            <a:endParaRPr sz="1600">
              <a:solidFill>
                <a:schemeClr val="accent5">
                  <a:lumMod val="75000"/>
                </a:schemeClr>
              </a:solidFill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None/>
            </a:pPr>
            <a:r>
              <a:rPr lang="pt-BR" sz="2400" b="1" i="0" strike="noStrike" cap="none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Metas:</a:t>
            </a:r>
            <a:r>
              <a:rPr lang="pt-BR" sz="2400" b="1" i="0" u="none" strike="noStrike" cap="none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  </a:t>
            </a:r>
            <a:r>
              <a:rPr lang="pt-BR" sz="2400" b="1" i="1" u="sng" strike="noStrike" cap="none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quantificação do valor </a:t>
            </a:r>
            <a:r>
              <a:rPr lang="pt-BR" sz="2400" b="0" i="0" u="none" strike="noStrike" cap="none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de referência do alcance da qualidade esperada para o indicador no contexto do pagamento por desempenho na APS.</a:t>
            </a:r>
            <a:endParaRPr sz="1600" b="0" i="0" u="none" strike="noStrike" cap="none">
              <a:solidFill>
                <a:schemeClr val="accent5">
                  <a:lumMod val="7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2400" b="1" i="0" strike="noStrike" cap="none">
              <a:solidFill>
                <a:schemeClr val="accent5">
                  <a:lumMod val="7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 i="0" strike="noStrike" cap="none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Pesos:</a:t>
            </a:r>
            <a:r>
              <a:rPr lang="pt-BR" sz="2400" b="1" i="0" u="none" strike="noStrike" cap="none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r>
              <a:rPr lang="pt-BR" sz="2400" b="0" i="0" u="none" strike="noStrike" cap="none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é o </a:t>
            </a:r>
            <a:r>
              <a:rPr lang="pt-BR" sz="2400" b="1" i="1" u="sng" strike="noStrike" cap="none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fator de multiplicação de cada indicador na composição da nota final</a:t>
            </a:r>
            <a:r>
              <a:rPr lang="pt-BR" sz="2400" b="1" i="0" u="none" strike="noStrike" cap="none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pt-BR" sz="2400" b="1">
              <a:solidFill>
                <a:schemeClr val="accent5">
                  <a:lumMod val="75000"/>
                </a:schemeClr>
              </a:solidFill>
              <a:latin typeface="Calibri"/>
              <a:cs typeface="Calibri"/>
              <a:sym typeface="Calibri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chemeClr val="accent5">
                    <a:lumMod val="75000"/>
                  </a:schemeClr>
                </a:solidFill>
                <a:latin typeface="Calibri"/>
                <a:cs typeface="Calibri"/>
                <a:sym typeface="Calibri"/>
              </a:rPr>
              <a:t>Denominador:</a:t>
            </a:r>
            <a:r>
              <a:rPr lang="pt-BR" sz="2400">
                <a:solidFill>
                  <a:schemeClr val="accent5">
                    <a:lumMod val="75000"/>
                  </a:schemeClr>
                </a:solidFill>
                <a:latin typeface="Calibri"/>
                <a:cs typeface="Calibri"/>
                <a:sym typeface="Calibri"/>
              </a:rPr>
              <a:t> é a </a:t>
            </a:r>
            <a:r>
              <a:rPr lang="pt-BR" sz="2400" b="1">
                <a:solidFill>
                  <a:schemeClr val="accent5">
                    <a:lumMod val="75000"/>
                  </a:schemeClr>
                </a:solidFill>
                <a:latin typeface="Calibri"/>
                <a:cs typeface="Calibri"/>
                <a:sym typeface="Calibri"/>
              </a:rPr>
              <a:t>população-alvo</a:t>
            </a:r>
            <a:r>
              <a:rPr lang="pt-BR" sz="2400">
                <a:solidFill>
                  <a:schemeClr val="accent5">
                    <a:lumMod val="75000"/>
                  </a:schemeClr>
                </a:solidFill>
                <a:latin typeface="Calibri"/>
                <a:cs typeface="Calibri"/>
                <a:sym typeface="Calibri"/>
              </a:rPr>
              <a:t> do indicador. Ex.: gestantes.</a:t>
            </a: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pt-BR" sz="2400">
              <a:solidFill>
                <a:schemeClr val="accent5">
                  <a:lumMod val="75000"/>
                </a:schemeClr>
              </a:solidFill>
              <a:latin typeface="Calibri"/>
              <a:cs typeface="Calibri"/>
              <a:sym typeface="Calibri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1">
                <a:solidFill>
                  <a:schemeClr val="accent5">
                    <a:lumMod val="75000"/>
                  </a:schemeClr>
                </a:solidFill>
                <a:latin typeface="Calibri"/>
                <a:cs typeface="Calibri"/>
                <a:sym typeface="Calibri"/>
              </a:rPr>
              <a:t>Numerador:</a:t>
            </a:r>
            <a:r>
              <a:rPr lang="pt-BR" sz="2400">
                <a:solidFill>
                  <a:schemeClr val="accent5">
                    <a:lumMod val="75000"/>
                  </a:schemeClr>
                </a:solidFill>
                <a:latin typeface="Calibri"/>
                <a:cs typeface="Calibri"/>
                <a:sym typeface="Calibri"/>
              </a:rPr>
              <a:t> quantidade de pessoas da população-alvo que </a:t>
            </a:r>
            <a:r>
              <a:rPr lang="pt-BR" sz="2400" b="1">
                <a:solidFill>
                  <a:schemeClr val="accent5">
                    <a:lumMod val="75000"/>
                  </a:schemeClr>
                </a:solidFill>
                <a:latin typeface="Calibri"/>
                <a:cs typeface="Calibri"/>
                <a:sym typeface="Calibri"/>
              </a:rPr>
              <a:t>atendem aos critérios definidos no indicador</a:t>
            </a:r>
            <a:r>
              <a:rPr lang="pt-BR" sz="2400">
                <a:solidFill>
                  <a:schemeClr val="accent5">
                    <a:lumMod val="75000"/>
                  </a:schemeClr>
                </a:solidFill>
                <a:latin typeface="Calibri"/>
                <a:cs typeface="Calibri"/>
                <a:sym typeface="Calibri"/>
              </a:rPr>
              <a:t>. Ex.: hipertensos com consulta e pressão arterial aferida.</a:t>
            </a:r>
            <a:endParaRPr sz="16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608" name="Google Shape;608;p23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lang="pt-BR"/>
              <a:t>23</a:t>
            </a:fld>
            <a:endParaRPr/>
          </a:p>
        </p:txBody>
      </p:sp>
      <p:sp>
        <p:nvSpPr>
          <p:cNvPr id="609" name="Google Shape;609;p23"/>
          <p:cNvSpPr txBox="1"/>
          <p:nvPr/>
        </p:nvSpPr>
        <p:spPr>
          <a:xfrm>
            <a:off x="5236473" y="6479509"/>
            <a:ext cx="6280979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Portaria GM/MS nº 102, de 20 de janeiro de 2022</a:t>
            </a:r>
            <a:endParaRPr/>
          </a:p>
        </p:txBody>
      </p:sp>
      <p:grpSp>
        <p:nvGrpSpPr>
          <p:cNvPr id="7" name="Agrupar 6">
            <a:extLst>
              <a:ext uri="{FF2B5EF4-FFF2-40B4-BE49-F238E27FC236}">
                <a16:creationId xmlns:a16="http://schemas.microsoft.com/office/drawing/2014/main" id="{EC5039DA-FDE6-2B4E-A250-21903BCE9C0C}"/>
              </a:ext>
            </a:extLst>
          </p:cNvPr>
          <p:cNvGrpSpPr/>
          <p:nvPr/>
        </p:nvGrpSpPr>
        <p:grpSpPr>
          <a:xfrm>
            <a:off x="9041546" y="4782627"/>
            <a:ext cx="1883228" cy="615554"/>
            <a:chOff x="4996543" y="2514600"/>
            <a:chExt cx="1883228" cy="615554"/>
          </a:xfrm>
        </p:grpSpPr>
        <p:sp>
          <p:nvSpPr>
            <p:cNvPr id="8" name="CaixaDeTexto 7">
              <a:extLst>
                <a:ext uri="{FF2B5EF4-FFF2-40B4-BE49-F238E27FC236}">
                  <a16:creationId xmlns:a16="http://schemas.microsoft.com/office/drawing/2014/main" id="{D0771F58-A157-8B40-B397-018DFE55F741}"/>
                </a:ext>
              </a:extLst>
            </p:cNvPr>
            <p:cNvSpPr txBox="1"/>
            <p:nvPr/>
          </p:nvSpPr>
          <p:spPr>
            <a:xfrm>
              <a:off x="5256720" y="2514600"/>
              <a:ext cx="136287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/>
                <a:t>NUMERADOR</a:t>
              </a:r>
            </a:p>
          </p:txBody>
        </p:sp>
        <p:cxnSp>
          <p:nvCxnSpPr>
            <p:cNvPr id="9" name="Conector Reto 8">
              <a:extLst>
                <a:ext uri="{FF2B5EF4-FFF2-40B4-BE49-F238E27FC236}">
                  <a16:creationId xmlns:a16="http://schemas.microsoft.com/office/drawing/2014/main" id="{4885F36A-2276-8045-A471-12CA500136C5}"/>
                </a:ext>
              </a:extLst>
            </p:cNvPr>
            <p:cNvCxnSpPr/>
            <p:nvPr/>
          </p:nvCxnSpPr>
          <p:spPr>
            <a:xfrm>
              <a:off x="4996543" y="2822377"/>
              <a:ext cx="1883228" cy="0"/>
            </a:xfrm>
            <a:prstGeom prst="line">
              <a:avLst/>
            </a:prstGeom>
            <a:ln w="2857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0" name="CaixaDeTexto 9">
              <a:extLst>
                <a:ext uri="{FF2B5EF4-FFF2-40B4-BE49-F238E27FC236}">
                  <a16:creationId xmlns:a16="http://schemas.microsoft.com/office/drawing/2014/main" id="{184280B4-BCA5-CF47-879D-18BEDBCC350E}"/>
                </a:ext>
              </a:extLst>
            </p:cNvPr>
            <p:cNvSpPr txBox="1"/>
            <p:nvPr/>
          </p:nvSpPr>
          <p:spPr>
            <a:xfrm>
              <a:off x="5162143" y="2822377"/>
              <a:ext cx="155202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t-BR"/>
                <a:t>DENOMINADOR</a:t>
              </a:r>
            </a:p>
          </p:txBody>
        </p:sp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2" descr="Uma imagem com texto&#10;&#10;Descrição gerada automaticamente">
            <a:extLst>
              <a:ext uri="{FF2B5EF4-FFF2-40B4-BE49-F238E27FC236}">
                <a16:creationId xmlns:a16="http://schemas.microsoft.com/office/drawing/2014/main" id="{4CA0C2CD-2218-D52D-7CD0-473720098F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3256" y="4246"/>
            <a:ext cx="12258720" cy="6895411"/>
          </a:xfrm>
          <a:prstGeom prst="rect">
            <a:avLst/>
          </a:prstGeom>
        </p:spPr>
      </p:pic>
      <p:sp>
        <p:nvSpPr>
          <p:cNvPr id="614" name="Google Shape;614;p88"/>
          <p:cNvSpPr txBox="1">
            <a:spLocks noGrp="1"/>
          </p:cNvSpPr>
          <p:nvPr>
            <p:ph type="ctrTitle"/>
          </p:nvPr>
        </p:nvSpPr>
        <p:spPr>
          <a:xfrm>
            <a:off x="382643" y="253490"/>
            <a:ext cx="10898327" cy="7160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rmAutofit/>
          </a:bodyPr>
          <a:lstStyle/>
          <a:p>
            <a:pPr marL="0" marR="0" lvl="0" indent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400">
                <a:solidFill>
                  <a:schemeClr val="accent5">
                    <a:lumMod val="75000"/>
                  </a:schemeClr>
                </a:solidFill>
              </a:rPr>
              <a:t>FINANCIAMENTO</a:t>
            </a:r>
            <a:endParaRPr lang="pt-PT"/>
          </a:p>
        </p:txBody>
      </p:sp>
      <p:sp>
        <p:nvSpPr>
          <p:cNvPr id="615" name="Google Shape;615;p88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lang="pt-BR"/>
              <a:t>24</a:t>
            </a:fld>
            <a:endParaRPr/>
          </a:p>
        </p:txBody>
      </p:sp>
      <p:sp>
        <p:nvSpPr>
          <p:cNvPr id="616" name="Google Shape;616;p88"/>
          <p:cNvSpPr txBox="1"/>
          <p:nvPr/>
        </p:nvSpPr>
        <p:spPr>
          <a:xfrm>
            <a:off x="567875" y="2705850"/>
            <a:ext cx="10898400" cy="2677616"/>
          </a:xfrm>
          <a:prstGeom prst="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0" i="0" u="none" strike="noStrike" cap="none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r>
              <a:rPr lang="pt-BR" sz="2000" b="0" i="0" u="none" strike="noStrike" cap="none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I</a:t>
            </a:r>
            <a:r>
              <a:rPr lang="pt-BR" sz="2900" b="0" i="0" u="none" strike="noStrike" cap="none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r>
              <a:rPr lang="pt-BR" sz="2000" b="1" i="1" u="sng" strike="noStrike" cap="none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Quantitativo de equipes homologadas e com cadastro válido</a:t>
            </a:r>
            <a:r>
              <a:rPr lang="pt-BR" sz="2000" b="1" i="0" u="none" strike="noStrike" cap="none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2000" b="0" i="0" u="none" strike="noStrike" cap="none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para custeio no</a:t>
            </a:r>
            <a:r>
              <a:rPr lang="pt-BR" sz="2000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2000" b="0" i="0" u="none" strike="noStrike" cap="none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SCNES em ao menos uma competência financeira do quadrimestre avaliado; </a:t>
            </a:r>
            <a:endParaRPr sz="2000" b="0" i="0" u="none" strike="noStrike" cap="none">
              <a:solidFill>
                <a:schemeClr val="accent5">
                  <a:lumMod val="7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0" i="0" u="none" strike="noStrike" cap="none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	II. </a:t>
            </a:r>
            <a:r>
              <a:rPr lang="pt-BR" sz="2000" b="1" i="1" u="sng" strike="noStrike" cap="none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Percentual do ISF obtido pelo município ou Distrito Federal no quadrimestre </a:t>
            </a:r>
            <a:r>
              <a:rPr lang="pt-BR" sz="2000" b="0" i="0" u="none" strike="noStrike" cap="none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avaliado a partir do envio da produção das equipes via </a:t>
            </a:r>
            <a:r>
              <a:rPr lang="pt-BR" sz="2000" b="0" i="0" u="none" strike="noStrike" cap="none" err="1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Sisab</a:t>
            </a:r>
            <a:r>
              <a:rPr lang="pt-BR" sz="2000" b="0" i="0" u="none" strike="noStrike" cap="none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; e </a:t>
            </a:r>
            <a:endParaRPr sz="1200">
              <a:solidFill>
                <a:schemeClr val="accent5">
                  <a:lumMod val="75000"/>
                </a:schemeClr>
              </a:solidFill>
            </a:endParaRPr>
          </a:p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0" i="0" u="none" strike="noStrike" cap="none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	III. </a:t>
            </a:r>
            <a:r>
              <a:rPr lang="pt-BR" sz="2000" b="1" i="1" u="sng" strike="noStrike" cap="none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Valor por tipo de equipe.</a:t>
            </a:r>
            <a:r>
              <a:rPr lang="pt-BR" sz="2000" b="1" i="1" u="none" strike="noStrike" cap="none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1200" b="1" i="1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617" name="Google Shape;617;p88"/>
          <p:cNvSpPr txBox="1"/>
          <p:nvPr/>
        </p:nvSpPr>
        <p:spPr>
          <a:xfrm>
            <a:off x="469209" y="1114274"/>
            <a:ext cx="10997065" cy="15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b="0" i="0" u="none" strike="noStrike" cap="none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	O valor do incentivo financeiro do Pagamento por Desempenho do Programa Previne Brasil, estabelecido pelo </a:t>
            </a:r>
            <a:r>
              <a:rPr lang="pt-BR" sz="2400" b="0" i="1" u="none" strike="noStrike" cap="none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art. </a:t>
            </a:r>
            <a:r>
              <a:rPr lang="pt-BR" sz="2400" b="1" i="1" u="none" strike="noStrike" cap="none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2°</a:t>
            </a:r>
            <a:r>
              <a:rPr lang="pt-BR" sz="2400" b="0" i="1" u="none" strike="noStrike" cap="none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da Portaria GM/MS nº 2.713, de 6 de outubro de 2020</a:t>
            </a:r>
            <a:r>
              <a:rPr lang="pt-BR" sz="2400" b="0" i="0" u="none" strike="noStrike" cap="none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, será calculado para cada município e Distrito Federal considerando: </a:t>
            </a:r>
            <a:endParaRPr>
              <a:solidFill>
                <a:schemeClr val="accent5">
                  <a:lumMod val="75000"/>
                </a:schemeClr>
              </a:solidFill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chemeClr val="accent5">
                  <a:lumMod val="7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2" descr="Uma imagem com texto&#10;&#10;Descrição gerada automaticamente">
            <a:extLst>
              <a:ext uri="{FF2B5EF4-FFF2-40B4-BE49-F238E27FC236}">
                <a16:creationId xmlns:a16="http://schemas.microsoft.com/office/drawing/2014/main" id="{FEE7C71E-2E06-7505-BD48-8FF787C9D7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3256" y="4246"/>
            <a:ext cx="12258720" cy="6895411"/>
          </a:xfrm>
          <a:prstGeom prst="rect">
            <a:avLst/>
          </a:prstGeom>
        </p:spPr>
      </p:pic>
      <p:sp>
        <p:nvSpPr>
          <p:cNvPr id="623" name="Google Shape;623;p90"/>
          <p:cNvSpPr txBox="1">
            <a:spLocks noGrp="1"/>
          </p:cNvSpPr>
          <p:nvPr>
            <p:ph type="ctrTitle"/>
          </p:nvPr>
        </p:nvSpPr>
        <p:spPr>
          <a:xfrm>
            <a:off x="382643" y="118822"/>
            <a:ext cx="10898327" cy="7160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ct val="111111"/>
              <a:buFont typeface="Arial"/>
              <a:buNone/>
            </a:pPr>
            <a:r>
              <a:rPr lang="pt-BR" sz="4400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Aplicação financeira dos indicadores em</a:t>
            </a:r>
            <a:r>
              <a:rPr lang="pt-BR" sz="4800">
                <a:solidFill>
                  <a:schemeClr val="accent5">
                    <a:lumMod val="75000"/>
                  </a:schemeClr>
                </a:solidFill>
                <a:sym typeface="Calibri"/>
              </a:rPr>
              <a:t> 2022</a:t>
            </a:r>
            <a:endParaRPr sz="48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622" name="Google Shape;622;p90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lang="pt-BR"/>
              <a:t>25</a:t>
            </a:fld>
            <a:endParaRPr/>
          </a:p>
        </p:txBody>
      </p:sp>
      <p:sp>
        <p:nvSpPr>
          <p:cNvPr id="624" name="Google Shape;624;p90"/>
          <p:cNvSpPr txBox="1"/>
          <p:nvPr/>
        </p:nvSpPr>
        <p:spPr>
          <a:xfrm>
            <a:off x="289447" y="963600"/>
            <a:ext cx="11613105" cy="861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0" i="0" u="none" strike="noStrike" cap="none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Com a publicação da  </a:t>
            </a:r>
            <a:r>
              <a:rPr lang="pt-BR" sz="1600" b="0" i="1" u="none" strike="noStrike" cap="none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Portaria GM/MS n° 102, de 20 de janeiro de 2022</a:t>
            </a:r>
            <a:r>
              <a:rPr lang="pt-BR" sz="1600" b="0" i="0" u="none" strike="noStrike" cap="none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, que alterou a </a:t>
            </a:r>
            <a:r>
              <a:rPr lang="pt-BR" sz="1600" b="0" i="1" u="none" strike="noStrike" cap="none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Portaria GM/MS nº 3.222, de 10 de dezembro de 2019</a:t>
            </a:r>
            <a:r>
              <a:rPr lang="pt-BR" sz="1600" b="0" i="0" u="none" strike="noStrike" cap="none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, que dispõe sobre os </a:t>
            </a:r>
            <a:r>
              <a:rPr lang="pt-BR" sz="1600" b="0" i="0" u="sng" strike="noStrike" cap="none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indicadores do pagamento por desempenho</a:t>
            </a:r>
            <a:r>
              <a:rPr lang="pt-BR" sz="1600" b="0" i="0" u="none" strike="noStrike" cap="none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, no âmbito do Programa Previne Brasil, o financiamento do pagamento dos indicadores de desempenho considerará as seguintes regras de aplicação</a:t>
            </a:r>
            <a:r>
              <a:rPr lang="pt-BR" sz="1800" b="0" i="0" u="none" strike="noStrike" cap="none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endParaRPr sz="1800" b="0" i="0" u="none" strike="noStrike" cap="none">
              <a:solidFill>
                <a:schemeClr val="accent5">
                  <a:lumMod val="7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aphicFrame>
        <p:nvGraphicFramePr>
          <p:cNvPr id="625" name="Google Shape;625;p90"/>
          <p:cNvGraphicFramePr/>
          <p:nvPr>
            <p:extLst>
              <p:ext uri="{D42A27DB-BD31-4B8C-83A1-F6EECF244321}">
                <p14:modId xmlns:p14="http://schemas.microsoft.com/office/powerpoint/2010/main" val="2090575330"/>
              </p:ext>
            </p:extLst>
          </p:nvPr>
        </p:nvGraphicFramePr>
        <p:xfrm>
          <a:off x="289452" y="1900640"/>
          <a:ext cx="11613100" cy="4632648"/>
        </p:xfrm>
        <a:graphic>
          <a:graphicData uri="http://schemas.openxmlformats.org/drawingml/2006/table">
            <a:tbl>
              <a:tblPr firstRow="1" bandRow="1">
                <a:noFill/>
                <a:tableStyleId>{AFA073F5-57EA-47E7-A908-975092C2F296}</a:tableStyleId>
              </a:tblPr>
              <a:tblGrid>
                <a:gridCol w="64109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347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269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405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19468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2000" b="1" u="none" strike="noStrike" cap="none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INDICADORES PARA 2022</a:t>
                      </a:r>
                      <a:endParaRPr b="1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600" b="1" u="none" strike="noStrike" cap="none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1º QUADRIMESTRE</a:t>
                      </a:r>
                      <a:endParaRPr sz="1200" b="1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600" b="1" u="none" strike="noStrike" cap="none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2° QUADRIMESTRE</a:t>
                      </a:r>
                      <a:endParaRPr sz="1600" b="1" u="none" strike="noStrike" cap="none">
                        <a:solidFill>
                          <a:schemeClr val="accent5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600" b="1" u="none" strike="noStrike" cap="none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3° QUADRIMESTRE</a:t>
                      </a:r>
                      <a:endParaRPr sz="1600" b="1" u="none" strike="noStrike" cap="none">
                        <a:solidFill>
                          <a:schemeClr val="accent5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02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b="0" u="none" strike="noStrike" cap="none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1. PROPORÇÃO DE GESTANTES COM PELO MENOS </a:t>
                      </a:r>
                      <a:r>
                        <a:rPr lang="pt-BR" sz="1400" b="1" u="none" strike="noStrike" cap="none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 (SEIS) </a:t>
                      </a:r>
                      <a:r>
                        <a:rPr lang="pt-BR" sz="1400" b="0" u="none" strike="noStrike" cap="none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CONSULTAS PRÉ-NATAL</a:t>
                      </a:r>
                      <a:endParaRPr b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b="0" u="none" strike="noStrike" cap="none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REALIZADAS, SENDO A </a:t>
                      </a:r>
                      <a:r>
                        <a:rPr lang="pt-BR" sz="1400" b="1" u="none" strike="noStrike" cap="none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1ª ATÉ A 12ª SEMANA DE GESTAÇÃO</a:t>
                      </a:r>
                      <a:endParaRPr b="1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marL="91450" marR="91450" marT="45725" marB="45725" anchor="ctr"/>
                </a:tc>
                <a:tc row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600" b="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ALCANCE REAL </a:t>
                      </a:r>
                      <a:endParaRPr b="0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600" b="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NO</a:t>
                      </a:r>
                      <a:endParaRPr b="0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600" b="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CÁLCULO DO ISF</a:t>
                      </a:r>
                      <a:endParaRPr b="0"/>
                    </a:p>
                  </a:txBody>
                  <a:tcPr marL="91450" marR="91450" marT="45725" marB="45725" anchor="ctr">
                    <a:solidFill>
                      <a:srgbClr val="FEE599"/>
                    </a:solidFill>
                  </a:tcPr>
                </a:tc>
                <a:tc rowSpan="5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600" b="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ALCANCE REAL NO </a:t>
                      </a:r>
                      <a:endParaRPr b="0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600" b="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CÁLCULO DO ISF</a:t>
                      </a:r>
                      <a:endParaRPr b="0"/>
                    </a:p>
                  </a:txBody>
                  <a:tcPr marL="91450" marR="91450" marT="45725" marB="45725" anchor="ctr">
                    <a:solidFill>
                      <a:srgbClr val="FEE599"/>
                    </a:solidFill>
                  </a:tcPr>
                </a:tc>
                <a:tc rowSpan="7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pt-BR" sz="1600" b="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ALCANCE REAL </a:t>
                      </a:r>
                      <a:endParaRPr b="0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pt-BR" sz="1600" b="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NO </a:t>
                      </a:r>
                      <a:endParaRPr b="0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pt-BR" sz="1600" b="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CÁLCULO DO ISF</a:t>
                      </a:r>
                      <a:endParaRPr sz="1600" b="0" i="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>
                    <a:solidFill>
                      <a:srgbClr val="FEE5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02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b="0" i="0" u="none" strike="noStrike" cap="none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2. PROPORÇÃO DE GESTANTES COM REALIZAÇÃO DE EXAMES PARA </a:t>
                      </a:r>
                      <a:r>
                        <a:rPr lang="pt-BR" sz="1400" b="1" i="0" u="none" strike="noStrike" cap="none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SÍFILIS E HIV</a:t>
                      </a:r>
                      <a:endParaRPr b="1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marL="91450" marR="91450" marT="45725" marB="45725" anchor="ctr"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02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b="0" i="0" u="none" strike="noStrike" cap="none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3. PROPORÇÃO DE GESTANTES COM ATENDIMENTO </a:t>
                      </a:r>
                      <a:r>
                        <a:rPr lang="pt-BR" sz="1400" b="1" i="0" u="none" strike="noStrike" cap="none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ODONTOLÓGICO</a:t>
                      </a:r>
                      <a:r>
                        <a:rPr lang="pt-BR" sz="1400" b="0" i="0" u="none" strike="noStrike" cap="none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REALIZADO</a:t>
                      </a:r>
                      <a:endParaRPr sz="1800" b="0" u="none" strike="noStrike" cap="none">
                        <a:solidFill>
                          <a:schemeClr val="accent5">
                            <a:lumMod val="50000"/>
                          </a:schemeClr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/>
                </a:tc>
                <a:tc rowSpan="5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600" b="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PERCENTUAL DE </a:t>
                      </a:r>
                      <a:endParaRPr b="0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600" b="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ALCANCE </a:t>
                      </a:r>
                      <a:endParaRPr b="0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600" b="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DE 100%</a:t>
                      </a:r>
                      <a:endParaRPr b="0"/>
                    </a:p>
                  </a:txBody>
                  <a:tcPr marL="91450" marR="91450" marT="45725" marB="45725" anchor="ctr">
                    <a:solidFill>
                      <a:srgbClr val="C4E0B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302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b="0" i="0" u="none" strike="noStrike" cap="none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4. PROPORÇÃO DE MULHERES COM COLETA DE </a:t>
                      </a:r>
                      <a:r>
                        <a:rPr lang="pt-BR" sz="1400" b="1" i="0" u="none" strike="noStrike" cap="none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CITOPATOLÓGICO</a:t>
                      </a:r>
                      <a:r>
                        <a:rPr lang="pt-BR" sz="1400" b="0" i="0" u="none" strike="noStrike" cap="none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NA APS</a:t>
                      </a:r>
                      <a:endParaRPr b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marL="91450" marR="91450" marT="45725" marB="45725" anchor="ctr"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302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b="0" i="0" u="none" strike="noStrike" cap="none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5. PROPORÇÃO DE CRIANÇAS DE 1(UM) ANO DE IDADE VACINADAS NA APS CONTRA </a:t>
                      </a:r>
                      <a:r>
                        <a:rPr lang="pt-BR" sz="1400" b="1" i="0" u="none" strike="noStrike" cap="none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DIFETERIA, TÉTANO, COQUELUCHE, HEPATITE B, INFECÇÕES CAUSADAS POR HAEMOPHILUS INFLUENZAE TIPO B E POLIOMIELITE INATIVADA</a:t>
                      </a:r>
                      <a:endParaRPr b="1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marL="91450" marR="91450" marT="45725" marB="45725" anchor="ctr"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302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b="0" i="0" u="none" strike="noStrike" cap="none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6. PROPORÇÃO DE PESSOAS COM </a:t>
                      </a:r>
                      <a:r>
                        <a:rPr lang="pt-BR" sz="1400" b="1" i="0" u="none" strike="noStrike" cap="none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HIPERTENSÃO,</a:t>
                      </a:r>
                      <a:r>
                        <a:rPr lang="pt-BR" sz="1400" b="0" i="0" u="none" strike="noStrike" cap="none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 COM CONSULTA E PRESSÃO</a:t>
                      </a:r>
                      <a:endParaRPr b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b="0" i="0" u="none" strike="noStrike" cap="none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ARTERIAL AFERIDA NO </a:t>
                      </a:r>
                      <a:r>
                        <a:rPr lang="pt-BR" sz="1400" b="1" i="0" u="none" strike="noStrike" cap="none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SEMESTRE</a:t>
                      </a:r>
                      <a:r>
                        <a:rPr lang="pt-BR" sz="1400" b="0" i="0" u="none" strike="noStrike" cap="none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;</a:t>
                      </a:r>
                      <a:endParaRPr b="0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marL="91450" marR="91450" marT="45725" marB="45725" anchor="ctr"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pt-BR" sz="1600" b="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PERCENTUAL DE </a:t>
                      </a:r>
                      <a:endParaRPr b="0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pt-BR" sz="1600" b="0" u="none" strike="noStrike" cap="none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ALCANCE DE 100%</a:t>
                      </a:r>
                      <a:endParaRPr sz="1600" b="0" i="0" u="none" strike="noStrike" cap="none"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 anchor="ctr">
                    <a:solidFill>
                      <a:srgbClr val="C4E0B2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302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b="0" i="0" u="none" strike="noStrike" cap="none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7. PROPORÇÃO DE PESSOAS COM </a:t>
                      </a:r>
                      <a:r>
                        <a:rPr lang="pt-BR" sz="1400" b="1" i="0" u="none" strike="noStrike" cap="none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DIABETES</a:t>
                      </a:r>
                      <a:r>
                        <a:rPr lang="pt-BR" sz="1400" b="0" i="0" u="none" strike="noStrike" cap="none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, COM </a:t>
                      </a:r>
                      <a:r>
                        <a:rPr lang="pt-BR" sz="1400" b="1" i="0" u="none" strike="noStrike" cap="none">
                          <a:solidFill>
                            <a:schemeClr val="accent5">
                              <a:lumMod val="50000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CONSULTA E HEMOGLOBINA GLICADA SOLICITADA NO SEMESTRE</a:t>
                      </a:r>
                      <a:endParaRPr b="1">
                        <a:solidFill>
                          <a:schemeClr val="accent5">
                            <a:lumMod val="50000"/>
                          </a:schemeClr>
                        </a:solidFill>
                      </a:endParaRPr>
                    </a:p>
                  </a:txBody>
                  <a:tcPr marL="91450" marR="91450" marT="45725" marB="45725" anchor="ctr"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2" descr="Uma imagem com texto&#10;&#10;Descrição gerada automaticamente">
            <a:extLst>
              <a:ext uri="{FF2B5EF4-FFF2-40B4-BE49-F238E27FC236}">
                <a16:creationId xmlns:a16="http://schemas.microsoft.com/office/drawing/2014/main" id="{FEE7C71E-2E06-7505-BD48-8FF787C9D7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3256" y="4246"/>
            <a:ext cx="12258720" cy="6895411"/>
          </a:xfrm>
          <a:prstGeom prst="rect">
            <a:avLst/>
          </a:prstGeom>
        </p:spPr>
      </p:pic>
      <p:sp>
        <p:nvSpPr>
          <p:cNvPr id="623" name="Google Shape;623;p90"/>
          <p:cNvSpPr txBox="1">
            <a:spLocks noGrp="1"/>
          </p:cNvSpPr>
          <p:nvPr>
            <p:ph type="ctrTitle"/>
          </p:nvPr>
        </p:nvSpPr>
        <p:spPr>
          <a:xfrm>
            <a:off x="382643" y="118822"/>
            <a:ext cx="10898327" cy="7160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ct val="111111"/>
              <a:buFont typeface="Arial"/>
              <a:buNone/>
            </a:pPr>
            <a:r>
              <a:rPr lang="pt-BR" sz="4400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Lembrar que:</a:t>
            </a:r>
            <a:endParaRPr sz="48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622" name="Google Shape;622;p90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lang="pt-BR"/>
              <a:t>26</a:t>
            </a:fld>
            <a:endParaRPr/>
          </a:p>
        </p:txBody>
      </p:sp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8D14A4EF-A26E-1046-86F2-B0957B05B0C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30441415"/>
              </p:ext>
            </p:extLst>
          </p:nvPr>
        </p:nvGraphicFramePr>
        <p:xfrm>
          <a:off x="123070" y="2005403"/>
          <a:ext cx="11840330" cy="31836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Chave Esquerda 3">
            <a:extLst>
              <a:ext uri="{FF2B5EF4-FFF2-40B4-BE49-F238E27FC236}">
                <a16:creationId xmlns:a16="http://schemas.microsoft.com/office/drawing/2014/main" id="{A1B4E9EB-64A8-8345-97F4-1048A33B81D1}"/>
              </a:ext>
            </a:extLst>
          </p:cNvPr>
          <p:cNvSpPr/>
          <p:nvPr/>
        </p:nvSpPr>
        <p:spPr>
          <a:xfrm rot="16200000">
            <a:off x="2557949" y="1592837"/>
            <a:ext cx="275860" cy="5145618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Seta para a Direita 4">
            <a:extLst>
              <a:ext uri="{FF2B5EF4-FFF2-40B4-BE49-F238E27FC236}">
                <a16:creationId xmlns:a16="http://schemas.microsoft.com/office/drawing/2014/main" id="{FBB11D14-8621-C046-B7C4-0FCDF28C2C19}"/>
              </a:ext>
            </a:extLst>
          </p:cNvPr>
          <p:cNvSpPr/>
          <p:nvPr/>
        </p:nvSpPr>
        <p:spPr>
          <a:xfrm rot="5400000">
            <a:off x="5711221" y="2476503"/>
            <a:ext cx="664027" cy="457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Chave Esquerda 9">
            <a:extLst>
              <a:ext uri="{FF2B5EF4-FFF2-40B4-BE49-F238E27FC236}">
                <a16:creationId xmlns:a16="http://schemas.microsoft.com/office/drawing/2014/main" id="{9E4F3CDE-6B0A-B84F-B4A9-04B303274E0D}"/>
              </a:ext>
            </a:extLst>
          </p:cNvPr>
          <p:cNvSpPr/>
          <p:nvPr/>
        </p:nvSpPr>
        <p:spPr>
          <a:xfrm rot="16200000">
            <a:off x="9067606" y="1596556"/>
            <a:ext cx="275860" cy="5145618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81426A74-2445-5544-8FC7-637FE4EEBD61}"/>
              </a:ext>
            </a:extLst>
          </p:cNvPr>
          <p:cNvSpPr txBox="1"/>
          <p:nvPr/>
        </p:nvSpPr>
        <p:spPr>
          <a:xfrm>
            <a:off x="5126957" y="2017899"/>
            <a:ext cx="18325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/>
              <a:t>PROCESSAMENTO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CE0E69B0-D8D7-814A-BB2B-EA777452B2D5}"/>
              </a:ext>
            </a:extLst>
          </p:cNvPr>
          <p:cNvSpPr txBox="1"/>
          <p:nvPr/>
        </p:nvSpPr>
        <p:spPr>
          <a:xfrm>
            <a:off x="2283746" y="4299245"/>
            <a:ext cx="8242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/>
              <a:t>DADOS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633F359E-D9CE-1945-AB4D-538888D448B2}"/>
              </a:ext>
            </a:extLst>
          </p:cNvPr>
          <p:cNvSpPr txBox="1"/>
          <p:nvPr/>
        </p:nvSpPr>
        <p:spPr>
          <a:xfrm>
            <a:off x="8370211" y="4317569"/>
            <a:ext cx="16706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/>
              <a:t>FINANCIAMENTO</a:t>
            </a:r>
          </a:p>
        </p:txBody>
      </p:sp>
    </p:spTree>
    <p:extLst>
      <p:ext uri="{BB962C8B-B14F-4D97-AF65-F5344CB8AC3E}">
        <p14:creationId xmlns:p14="http://schemas.microsoft.com/office/powerpoint/2010/main" val="1572244970"/>
      </p:ext>
    </p:extLst>
  </p:cSld>
  <p:clrMapOvr>
    <a:masterClrMapping/>
  </p:clrMapOvr>
  <p:transition spd="slow">
    <p:push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2" descr="Uma imagem com texto&#10;&#10;Descrição gerada automaticamente">
            <a:extLst>
              <a:ext uri="{FF2B5EF4-FFF2-40B4-BE49-F238E27FC236}">
                <a16:creationId xmlns:a16="http://schemas.microsoft.com/office/drawing/2014/main" id="{796C24BD-88CC-8F18-D804-6A55AB2D18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3256" y="4246"/>
            <a:ext cx="12258720" cy="6895411"/>
          </a:xfrm>
          <a:prstGeom prst="rect">
            <a:avLst/>
          </a:prstGeom>
        </p:spPr>
      </p:pic>
      <p:sp>
        <p:nvSpPr>
          <p:cNvPr id="631" name="Google Shape;631;g119620d960c_1_23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spcFirstLastPara="1" wrap="square" lIns="91425" tIns="45700" rIns="91425" bIns="45700" anchor="ctr" anchorCtr="1">
            <a:normAutofit/>
          </a:bodyPr>
          <a:lstStyle/>
          <a:p>
            <a:r>
              <a:rPr lang="pt-BR" sz="5400">
                <a:solidFill>
                  <a:schemeClr val="accent5">
                    <a:lumMod val="75000"/>
                  </a:schemeClr>
                </a:solidFill>
              </a:rPr>
              <a:t>DENOMINADOR DOS INDICADORES</a:t>
            </a:r>
            <a:endParaRPr lang="pt-PT" sz="54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632" name="Google Shape;632;g119620d960c_1_23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lang="pt-BR"/>
              <a:t>27</a:t>
            </a:fld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2" descr="Uma imagem com texto&#10;&#10;Descrição gerada automaticamente">
            <a:extLst>
              <a:ext uri="{FF2B5EF4-FFF2-40B4-BE49-F238E27FC236}">
                <a16:creationId xmlns:a16="http://schemas.microsoft.com/office/drawing/2014/main" id="{3AC3B767-E916-32BF-C99A-152023773F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3256" y="4246"/>
            <a:ext cx="12258720" cy="6895411"/>
          </a:xfrm>
          <a:prstGeom prst="rect">
            <a:avLst/>
          </a:prstGeom>
        </p:spPr>
      </p:pic>
      <p:sp>
        <p:nvSpPr>
          <p:cNvPr id="637" name="Google Shape;637;p91"/>
          <p:cNvSpPr txBox="1"/>
          <p:nvPr/>
        </p:nvSpPr>
        <p:spPr>
          <a:xfrm>
            <a:off x="88511" y="694421"/>
            <a:ext cx="11428800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342900" marR="0" lvl="0" indent="-215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2000"/>
              <a:buFont typeface="Noto Sans Symbols"/>
              <a:buNone/>
            </a:pPr>
            <a:endParaRPr sz="2000" b="0" i="0" u="none" strike="noStrike" cap="none">
              <a:solidFill>
                <a:schemeClr val="accent5">
                  <a:lumMod val="7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0" i="0" u="none" strike="noStrike" cap="none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No método de cálculo dos indicadores existem </a:t>
            </a:r>
            <a:r>
              <a:rPr lang="pt-BR" sz="2000" b="1" i="1" u="sng" strike="noStrike" cap="none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duas possibilidades de aplicação de denominadores</a:t>
            </a:r>
            <a:r>
              <a:rPr lang="pt-BR" sz="2000" b="0" i="0" u="none" strike="noStrike" cap="none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endParaRPr>
              <a:solidFill>
                <a:schemeClr val="accent5">
                  <a:lumMod val="75000"/>
                </a:schemeClr>
              </a:solidFill>
            </a:endParaRPr>
          </a:p>
          <a:p>
            <a:pPr marL="342900" marR="0" lvl="0" indent="-215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2000"/>
              <a:buFont typeface="Noto Sans Symbols"/>
              <a:buNone/>
            </a:pPr>
            <a:endParaRPr sz="2000" b="0" i="0" u="none" strike="noStrike" cap="none">
              <a:solidFill>
                <a:schemeClr val="accent5">
                  <a:lumMod val="7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9" name="Google Shape;639;p91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lang="pt-BR"/>
              <a:t>28</a:t>
            </a:fld>
            <a:endParaRPr/>
          </a:p>
        </p:txBody>
      </p:sp>
      <p:sp>
        <p:nvSpPr>
          <p:cNvPr id="640" name="Google Shape;640;p91"/>
          <p:cNvSpPr txBox="1"/>
          <p:nvPr/>
        </p:nvSpPr>
        <p:spPr>
          <a:xfrm>
            <a:off x="376322" y="5276832"/>
            <a:ext cx="11604300" cy="9234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 utilização do denominador estimado é uma estratégia para obtenção de um </a:t>
            </a:r>
            <a:r>
              <a:rPr lang="pt-BR"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valor controle do quantitativo esperado de pessoas que devem estar sob os cuidados da APS</a:t>
            </a:r>
            <a:r>
              <a:rPr lang="pt-BR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para as condições de saúde específicas.</a:t>
            </a:r>
            <a:endParaRPr sz="800"/>
          </a:p>
        </p:txBody>
      </p:sp>
      <p:sp>
        <p:nvSpPr>
          <p:cNvPr id="6" name="Google Shape;637;p91"/>
          <p:cNvSpPr txBox="1"/>
          <p:nvPr/>
        </p:nvSpPr>
        <p:spPr>
          <a:xfrm>
            <a:off x="244436" y="2347028"/>
            <a:ext cx="11428800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algn="just"/>
            <a:r>
              <a:rPr lang="pt-BR" sz="2000" b="1" u="sng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Denominador estimado: </a:t>
            </a:r>
            <a:r>
              <a:rPr lang="pt-BR" sz="2000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estimativa municipal utilizando outras bases de dados – SINASC, PNS, Estudo de estimativa de mulheres IBGE;</a:t>
            </a:r>
          </a:p>
          <a:p>
            <a:pPr marL="4572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pt-BR" sz="2000" b="1" u="sng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Calibri"/>
              <a:cs typeface="Calibri"/>
              <a:sym typeface="Calibri"/>
            </a:endParaRPr>
          </a:p>
          <a:p>
            <a:pPr marL="4572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 u="sng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Denominador informado:</a:t>
            </a:r>
            <a:r>
              <a:rPr lang="pt-BR" sz="2000" u="sng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2000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dados informados pelos municípios e extraídos do </a:t>
            </a:r>
            <a:r>
              <a:rPr lang="pt-BR" sz="2000" err="1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Sisab</a:t>
            </a:r>
            <a:r>
              <a:rPr lang="pt-BR" sz="2000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(ficha de atendimento individual, ficha de cadastro individual), utilizado quando é identificado mais de 85% da quantidade de população-alvo que compõe o indicador nos registros do município.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2" descr="Uma imagem com texto&#10;&#10;Descrição gerada automaticamente">
            <a:extLst>
              <a:ext uri="{FF2B5EF4-FFF2-40B4-BE49-F238E27FC236}">
                <a16:creationId xmlns:a16="http://schemas.microsoft.com/office/drawing/2014/main" id="{E8710A83-5F2F-C0E7-AF18-90F9D37597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3256" y="4246"/>
            <a:ext cx="12258720" cy="6895411"/>
          </a:xfrm>
          <a:prstGeom prst="rect">
            <a:avLst/>
          </a:prstGeom>
        </p:spPr>
      </p:pic>
      <p:graphicFrame>
        <p:nvGraphicFramePr>
          <p:cNvPr id="3" name="Tabela 3">
            <a:extLst>
              <a:ext uri="{FF2B5EF4-FFF2-40B4-BE49-F238E27FC236}">
                <a16:creationId xmlns:a16="http://schemas.microsoft.com/office/drawing/2014/main" id="{84CC20D7-5D99-6F4F-9985-3A4A3CC58FE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6568929"/>
              </p:ext>
            </p:extLst>
          </p:nvPr>
        </p:nvGraphicFramePr>
        <p:xfrm>
          <a:off x="2032000" y="949417"/>
          <a:ext cx="8128000" cy="741680"/>
        </p:xfrm>
        <a:graphic>
          <a:graphicData uri="http://schemas.openxmlformats.org/drawingml/2006/table">
            <a:tbl>
              <a:tblPr firstRow="1" bandRow="1">
                <a:tableStyleId>{3EA6ECFF-8581-4237-8AB4-93D0BB898382}</a:tableStyleId>
              </a:tblPr>
              <a:tblGrid>
                <a:gridCol w="1625600">
                  <a:extLst>
                    <a:ext uri="{9D8B030D-6E8A-4147-A177-3AD203B41FA5}">
                      <a16:colId xmlns:a16="http://schemas.microsoft.com/office/drawing/2014/main" val="1532477306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3979442663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862685166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4053013840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345101440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b="1"/>
                        <a:t>IBGE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/>
                        <a:t>Equipes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/>
                        <a:t>Cobertura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/>
                        <a:t>Potencial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/>
                        <a:t>Cadastro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47856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pt-BR"/>
                        <a:t>10.000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/>
                        <a:t>2 </a:t>
                      </a:r>
                      <a:r>
                        <a:rPr lang="pt-BR" err="1"/>
                        <a:t>eSF</a:t>
                      </a:r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/>
                        <a:t>80%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/>
                        <a:t>8.000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/>
                        <a:t>7.000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7599020"/>
                  </a:ext>
                </a:extLst>
              </a:tr>
            </a:tbl>
          </a:graphicData>
        </a:graphic>
      </p:graphicFrame>
      <p:sp>
        <p:nvSpPr>
          <p:cNvPr id="28" name="Google Shape;640;p91">
            <a:extLst>
              <a:ext uri="{FF2B5EF4-FFF2-40B4-BE49-F238E27FC236}">
                <a16:creationId xmlns:a16="http://schemas.microsoft.com/office/drawing/2014/main" id="{89AB3ED6-86F3-414C-88BA-029FBD31A408}"/>
              </a:ext>
            </a:extLst>
          </p:cNvPr>
          <p:cNvSpPr txBox="1"/>
          <p:nvPr/>
        </p:nvSpPr>
        <p:spPr>
          <a:xfrm>
            <a:off x="347818" y="2667565"/>
            <a:ext cx="3368364" cy="36929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PARÂMETRO DO INDICADOR: 5%</a:t>
            </a:r>
            <a:endParaRPr sz="800"/>
          </a:p>
        </p:txBody>
      </p:sp>
      <p:sp>
        <p:nvSpPr>
          <p:cNvPr id="31" name="Google Shape;623;p90">
            <a:extLst>
              <a:ext uri="{FF2B5EF4-FFF2-40B4-BE49-F238E27FC236}">
                <a16:creationId xmlns:a16="http://schemas.microsoft.com/office/drawing/2014/main" id="{04CE8F62-43AA-634B-8C1A-98953FB4F45A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382643" y="118822"/>
            <a:ext cx="10898327" cy="7160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ct val="111111"/>
              <a:buFont typeface="Arial"/>
              <a:buNone/>
            </a:pPr>
            <a:r>
              <a:rPr lang="pt-BR" sz="4400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Exemplo 1</a:t>
            </a:r>
            <a:endParaRPr sz="48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2" name="Google Shape;637;p91">
            <a:extLst>
              <a:ext uri="{FF2B5EF4-FFF2-40B4-BE49-F238E27FC236}">
                <a16:creationId xmlns:a16="http://schemas.microsoft.com/office/drawing/2014/main" id="{62E499FE-7252-274F-85C2-ABB61EF42A95}"/>
              </a:ext>
            </a:extLst>
          </p:cNvPr>
          <p:cNvSpPr txBox="1"/>
          <p:nvPr/>
        </p:nvSpPr>
        <p:spPr>
          <a:xfrm>
            <a:off x="117406" y="3036856"/>
            <a:ext cx="11428800" cy="25545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algn="just"/>
            <a:r>
              <a:rPr lang="pt-BR" sz="200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Logo:</a:t>
            </a:r>
          </a:p>
          <a:p>
            <a:pPr marL="457200" algn="just"/>
            <a:r>
              <a:rPr lang="pt-BR" sz="200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5% de 8.000 = 400 (denominador estimado)</a:t>
            </a:r>
          </a:p>
          <a:p>
            <a:pPr marL="457200" algn="just"/>
            <a:endParaRPr lang="pt-BR" sz="200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Calibri"/>
              <a:cs typeface="Calibri"/>
              <a:sym typeface="Calibri"/>
            </a:endParaRPr>
          </a:p>
          <a:p>
            <a:pPr marL="457200" algn="just"/>
            <a:r>
              <a:rPr lang="pt-BR" sz="200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Caso o município já possua nos seus registros mais de 85% da população-alvo do indicador identificada, deixa de ser utilizado o denominador estimado e passa a ser utilizado o denominador informados.</a:t>
            </a:r>
          </a:p>
          <a:p>
            <a:pPr marL="457200" algn="just"/>
            <a:br>
              <a:rPr lang="pt-BR" sz="200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</a:br>
            <a:r>
              <a:rPr lang="pt-BR" sz="200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Neste caso:</a:t>
            </a:r>
          </a:p>
          <a:p>
            <a:pPr marL="457200" algn="just"/>
            <a:r>
              <a:rPr lang="pt-BR" sz="200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85% de 400 = 340</a:t>
            </a:r>
          </a:p>
        </p:txBody>
      </p:sp>
      <p:sp>
        <p:nvSpPr>
          <p:cNvPr id="33" name="Pentágono 32">
            <a:extLst>
              <a:ext uri="{FF2B5EF4-FFF2-40B4-BE49-F238E27FC236}">
                <a16:creationId xmlns:a16="http://schemas.microsoft.com/office/drawing/2014/main" id="{D7B91278-1C76-FC4B-8B80-0ECD8BBC95A7}"/>
              </a:ext>
            </a:extLst>
          </p:cNvPr>
          <p:cNvSpPr/>
          <p:nvPr/>
        </p:nvSpPr>
        <p:spPr>
          <a:xfrm rot="16200000">
            <a:off x="7411744" y="1859008"/>
            <a:ext cx="509441" cy="402771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491089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BD5A98E1-1168-9F4F-31C4-8FFCC7C7DFC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3</a:t>
            </a:fld>
            <a:endParaRPr lang="pt-BR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E68AE98E-0601-DED4-2BEA-2ECC3D44566B}"/>
              </a:ext>
            </a:extLst>
          </p:cNvPr>
          <p:cNvSpPr/>
          <p:nvPr/>
        </p:nvSpPr>
        <p:spPr>
          <a:xfrm>
            <a:off x="3544" y="3544"/>
            <a:ext cx="12324906" cy="6990906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rtl="0"/>
            <a:endParaRPr lang="en-US">
              <a:cs typeface="Segoe UI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AA29FB7F-9BE9-1ED7-2ADA-1F15D9937CE5}"/>
              </a:ext>
            </a:extLst>
          </p:cNvPr>
          <p:cNvSpPr txBox="1"/>
          <p:nvPr/>
        </p:nvSpPr>
        <p:spPr>
          <a:xfrm>
            <a:off x="2126255" y="143218"/>
            <a:ext cx="9197246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PT" sz="2400" b="1">
                <a:solidFill>
                  <a:schemeClr val="bg1"/>
                </a:solidFill>
              </a:rPr>
              <a:t>MODELO MISTO DE FINANCIAMENTO PARA A APS</a:t>
            </a:r>
          </a:p>
        </p:txBody>
      </p:sp>
      <p:pic>
        <p:nvPicPr>
          <p:cNvPr id="9" name="Google Shape;281;g11435de9c11_0_1" descr="Diagrama&#10;&#10;Descrição gerada automaticamente">
            <a:extLst>
              <a:ext uri="{FF2B5EF4-FFF2-40B4-BE49-F238E27FC236}">
                <a16:creationId xmlns:a16="http://schemas.microsoft.com/office/drawing/2014/main" id="{A7CADC9C-3DFF-FB65-8007-511FB18D7D18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847752" y="769135"/>
            <a:ext cx="5985999" cy="5992145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4B9FD1B9-C25D-683F-19FD-9253202C7CF4}"/>
              </a:ext>
            </a:extLst>
          </p:cNvPr>
          <p:cNvSpPr txBox="1"/>
          <p:nvPr/>
        </p:nvSpPr>
        <p:spPr>
          <a:xfrm>
            <a:off x="153508" y="6010275"/>
            <a:ext cx="2743200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>
                <a:solidFill>
                  <a:srgbClr val="FFFFFF"/>
                </a:solidFill>
              </a:rPr>
              <a:t>PRT 3222/2019</a:t>
            </a:r>
            <a:r>
              <a:rPr lang="en-US"/>
              <a:t> </a:t>
            </a:r>
          </a:p>
          <a:p>
            <a:r>
              <a:rPr lang="pt-BR">
                <a:solidFill>
                  <a:srgbClr val="FFFFFF"/>
                </a:solidFill>
              </a:rPr>
              <a:t>PRT 2713/2020 </a:t>
            </a:r>
            <a:r>
              <a:rPr lang="en-US"/>
              <a:t> </a:t>
            </a:r>
          </a:p>
          <a:p>
            <a:r>
              <a:rPr lang="pt-BR">
                <a:solidFill>
                  <a:srgbClr val="FFFFFF"/>
                </a:solidFill>
              </a:rPr>
              <a:t>PRT 102/2022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37959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2" descr="Uma imagem com texto&#10;&#10;Descrição gerada automaticamente">
            <a:extLst>
              <a:ext uri="{FF2B5EF4-FFF2-40B4-BE49-F238E27FC236}">
                <a16:creationId xmlns:a16="http://schemas.microsoft.com/office/drawing/2014/main" id="{E8710A83-5F2F-C0E7-AF18-90F9D37597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3256" y="4246"/>
            <a:ext cx="12258720" cy="6895411"/>
          </a:xfrm>
          <a:prstGeom prst="rect">
            <a:avLst/>
          </a:prstGeom>
        </p:spPr>
      </p:pic>
      <p:graphicFrame>
        <p:nvGraphicFramePr>
          <p:cNvPr id="3" name="Tabela 3">
            <a:extLst>
              <a:ext uri="{FF2B5EF4-FFF2-40B4-BE49-F238E27FC236}">
                <a16:creationId xmlns:a16="http://schemas.microsoft.com/office/drawing/2014/main" id="{84CC20D7-5D99-6F4F-9985-3A4A3CC58FE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4833898"/>
              </p:ext>
            </p:extLst>
          </p:nvPr>
        </p:nvGraphicFramePr>
        <p:xfrm>
          <a:off x="2032000" y="949417"/>
          <a:ext cx="8128000" cy="741680"/>
        </p:xfrm>
        <a:graphic>
          <a:graphicData uri="http://schemas.openxmlformats.org/drawingml/2006/table">
            <a:tbl>
              <a:tblPr firstRow="1" bandRow="1">
                <a:tableStyleId>{3EA6ECFF-8581-4237-8AB4-93D0BB898382}</a:tableStyleId>
              </a:tblPr>
              <a:tblGrid>
                <a:gridCol w="1625600">
                  <a:extLst>
                    <a:ext uri="{9D8B030D-6E8A-4147-A177-3AD203B41FA5}">
                      <a16:colId xmlns:a16="http://schemas.microsoft.com/office/drawing/2014/main" val="1532477306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3979442663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862685166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4053013840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345101440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b="1"/>
                        <a:t>IBGE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/>
                        <a:t>Equipes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/>
                        <a:t>Cobertura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/>
                        <a:t>Potencial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/>
                        <a:t>Cadastro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47856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pt-BR"/>
                        <a:t>10.000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/>
                        <a:t>2 </a:t>
                      </a:r>
                      <a:r>
                        <a:rPr lang="pt-BR" err="1"/>
                        <a:t>eSF</a:t>
                      </a:r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/>
                        <a:t>80%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/>
                        <a:t>8.000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/>
                        <a:t>9.000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7599020"/>
                  </a:ext>
                </a:extLst>
              </a:tr>
            </a:tbl>
          </a:graphicData>
        </a:graphic>
      </p:graphicFrame>
      <p:sp>
        <p:nvSpPr>
          <p:cNvPr id="28" name="Google Shape;640;p91">
            <a:extLst>
              <a:ext uri="{FF2B5EF4-FFF2-40B4-BE49-F238E27FC236}">
                <a16:creationId xmlns:a16="http://schemas.microsoft.com/office/drawing/2014/main" id="{89AB3ED6-86F3-414C-88BA-029FBD31A408}"/>
              </a:ext>
            </a:extLst>
          </p:cNvPr>
          <p:cNvSpPr txBox="1"/>
          <p:nvPr/>
        </p:nvSpPr>
        <p:spPr>
          <a:xfrm>
            <a:off x="347818" y="2667565"/>
            <a:ext cx="3368364" cy="36929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PARÂMETRO DO INDICADOR: 5%</a:t>
            </a:r>
            <a:endParaRPr sz="800"/>
          </a:p>
        </p:txBody>
      </p:sp>
      <p:sp>
        <p:nvSpPr>
          <p:cNvPr id="31" name="Google Shape;623;p90">
            <a:extLst>
              <a:ext uri="{FF2B5EF4-FFF2-40B4-BE49-F238E27FC236}">
                <a16:creationId xmlns:a16="http://schemas.microsoft.com/office/drawing/2014/main" id="{04CE8F62-43AA-634B-8C1A-98953FB4F45A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382643" y="118822"/>
            <a:ext cx="10898327" cy="7160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ct val="111111"/>
              <a:buFont typeface="Arial"/>
              <a:buNone/>
            </a:pPr>
            <a:r>
              <a:rPr lang="pt-BR" sz="4400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Exemplo 2</a:t>
            </a:r>
            <a:endParaRPr sz="48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2" name="Google Shape;637;p91">
            <a:extLst>
              <a:ext uri="{FF2B5EF4-FFF2-40B4-BE49-F238E27FC236}">
                <a16:creationId xmlns:a16="http://schemas.microsoft.com/office/drawing/2014/main" id="{62E499FE-7252-274F-85C2-ABB61EF42A95}"/>
              </a:ext>
            </a:extLst>
          </p:cNvPr>
          <p:cNvSpPr txBox="1"/>
          <p:nvPr/>
        </p:nvSpPr>
        <p:spPr>
          <a:xfrm>
            <a:off x="117406" y="3036856"/>
            <a:ext cx="11428800" cy="25545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algn="just"/>
            <a:r>
              <a:rPr lang="pt-BR" sz="200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Logo:</a:t>
            </a:r>
          </a:p>
          <a:p>
            <a:pPr marL="457200" algn="just"/>
            <a:r>
              <a:rPr lang="pt-BR" sz="200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5% de 8.000 = 450 (denominador estimado)</a:t>
            </a:r>
          </a:p>
          <a:p>
            <a:pPr marL="457200" algn="just"/>
            <a:endParaRPr lang="pt-BR" sz="200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Calibri"/>
              <a:cs typeface="Calibri"/>
              <a:sym typeface="Calibri"/>
            </a:endParaRPr>
          </a:p>
          <a:p>
            <a:pPr marL="457200" algn="just"/>
            <a:r>
              <a:rPr lang="pt-BR" sz="200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Caso o município já possua nos seus registros mais de 85% da população-alvo do indicador identificada, deixa de ser utilizado o denominador estimado e passa a ser utilizado o denominador informados.</a:t>
            </a:r>
          </a:p>
          <a:p>
            <a:pPr marL="457200" algn="just"/>
            <a:br>
              <a:rPr lang="pt-BR" sz="200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</a:br>
            <a:r>
              <a:rPr lang="pt-BR" sz="200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Neste caso:</a:t>
            </a:r>
          </a:p>
          <a:p>
            <a:pPr marL="457200" algn="just"/>
            <a:r>
              <a:rPr lang="pt-BR" sz="200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85% de 450 = 382</a:t>
            </a:r>
          </a:p>
        </p:txBody>
      </p:sp>
      <p:sp>
        <p:nvSpPr>
          <p:cNvPr id="8" name="Pentágono 7">
            <a:extLst>
              <a:ext uri="{FF2B5EF4-FFF2-40B4-BE49-F238E27FC236}">
                <a16:creationId xmlns:a16="http://schemas.microsoft.com/office/drawing/2014/main" id="{80F08945-9779-6840-A897-AF50D03882FC}"/>
              </a:ext>
            </a:extLst>
          </p:cNvPr>
          <p:cNvSpPr/>
          <p:nvPr/>
        </p:nvSpPr>
        <p:spPr>
          <a:xfrm rot="16200000">
            <a:off x="9131687" y="1859008"/>
            <a:ext cx="509441" cy="402771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0030481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2" descr="Uma imagem com texto&#10;&#10;Descrição gerada automaticamente">
            <a:extLst>
              <a:ext uri="{FF2B5EF4-FFF2-40B4-BE49-F238E27FC236}">
                <a16:creationId xmlns:a16="http://schemas.microsoft.com/office/drawing/2014/main" id="{E8710A83-5F2F-C0E7-AF18-90F9D37597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3256" y="4246"/>
            <a:ext cx="12258720" cy="6895411"/>
          </a:xfrm>
          <a:prstGeom prst="rect">
            <a:avLst/>
          </a:prstGeom>
        </p:spPr>
      </p:pic>
      <p:graphicFrame>
        <p:nvGraphicFramePr>
          <p:cNvPr id="3" name="Tabela 3">
            <a:extLst>
              <a:ext uri="{FF2B5EF4-FFF2-40B4-BE49-F238E27FC236}">
                <a16:creationId xmlns:a16="http://schemas.microsoft.com/office/drawing/2014/main" id="{84CC20D7-5D99-6F4F-9985-3A4A3CC58FE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2314969"/>
              </p:ext>
            </p:extLst>
          </p:nvPr>
        </p:nvGraphicFramePr>
        <p:xfrm>
          <a:off x="2032000" y="949417"/>
          <a:ext cx="8128000" cy="741680"/>
        </p:xfrm>
        <a:graphic>
          <a:graphicData uri="http://schemas.openxmlformats.org/drawingml/2006/table">
            <a:tbl>
              <a:tblPr firstRow="1" bandRow="1">
                <a:tableStyleId>{3EA6ECFF-8581-4237-8AB4-93D0BB898382}</a:tableStyleId>
              </a:tblPr>
              <a:tblGrid>
                <a:gridCol w="1625600">
                  <a:extLst>
                    <a:ext uri="{9D8B030D-6E8A-4147-A177-3AD203B41FA5}">
                      <a16:colId xmlns:a16="http://schemas.microsoft.com/office/drawing/2014/main" val="1532477306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3979442663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862685166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4053013840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345101440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b="1"/>
                        <a:t>IBGE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/>
                        <a:t>Equipes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/>
                        <a:t>Cobertura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/>
                        <a:t>Potencial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/>
                        <a:t>Cadastro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47856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pt-BR"/>
                        <a:t>10.000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/>
                        <a:t>3 </a:t>
                      </a:r>
                      <a:r>
                        <a:rPr lang="pt-BR" err="1"/>
                        <a:t>eSF</a:t>
                      </a:r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/>
                        <a:t>120%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/>
                        <a:t>12.000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/>
                        <a:t>9.000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7599020"/>
                  </a:ext>
                </a:extLst>
              </a:tr>
            </a:tbl>
          </a:graphicData>
        </a:graphic>
      </p:graphicFrame>
      <p:sp>
        <p:nvSpPr>
          <p:cNvPr id="28" name="Google Shape;640;p91">
            <a:extLst>
              <a:ext uri="{FF2B5EF4-FFF2-40B4-BE49-F238E27FC236}">
                <a16:creationId xmlns:a16="http://schemas.microsoft.com/office/drawing/2014/main" id="{89AB3ED6-86F3-414C-88BA-029FBD31A408}"/>
              </a:ext>
            </a:extLst>
          </p:cNvPr>
          <p:cNvSpPr txBox="1"/>
          <p:nvPr/>
        </p:nvSpPr>
        <p:spPr>
          <a:xfrm>
            <a:off x="347818" y="2667565"/>
            <a:ext cx="3368364" cy="36929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PARÂMETRO DO INDICADOR: 5%</a:t>
            </a:r>
            <a:endParaRPr sz="800"/>
          </a:p>
        </p:txBody>
      </p:sp>
      <p:sp>
        <p:nvSpPr>
          <p:cNvPr id="4" name="Pentágono 3">
            <a:extLst>
              <a:ext uri="{FF2B5EF4-FFF2-40B4-BE49-F238E27FC236}">
                <a16:creationId xmlns:a16="http://schemas.microsoft.com/office/drawing/2014/main" id="{7F934CF9-52BC-D84F-92FE-2A2F00B2C3DA}"/>
              </a:ext>
            </a:extLst>
          </p:cNvPr>
          <p:cNvSpPr/>
          <p:nvPr/>
        </p:nvSpPr>
        <p:spPr>
          <a:xfrm rot="16200000">
            <a:off x="2502287" y="1819007"/>
            <a:ext cx="509441" cy="402771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1" name="Google Shape;623;p90">
            <a:extLst>
              <a:ext uri="{FF2B5EF4-FFF2-40B4-BE49-F238E27FC236}">
                <a16:creationId xmlns:a16="http://schemas.microsoft.com/office/drawing/2014/main" id="{04CE8F62-43AA-634B-8C1A-98953FB4F45A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382643" y="118822"/>
            <a:ext cx="10898327" cy="7160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ct val="111111"/>
              <a:buFont typeface="Arial"/>
              <a:buNone/>
            </a:pPr>
            <a:r>
              <a:rPr lang="pt-BR" sz="4400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Exemplo 2</a:t>
            </a:r>
            <a:endParaRPr sz="48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2" name="Google Shape;637;p91">
            <a:extLst>
              <a:ext uri="{FF2B5EF4-FFF2-40B4-BE49-F238E27FC236}">
                <a16:creationId xmlns:a16="http://schemas.microsoft.com/office/drawing/2014/main" id="{62E499FE-7252-274F-85C2-ABB61EF42A95}"/>
              </a:ext>
            </a:extLst>
          </p:cNvPr>
          <p:cNvSpPr txBox="1"/>
          <p:nvPr/>
        </p:nvSpPr>
        <p:spPr>
          <a:xfrm>
            <a:off x="117406" y="3036856"/>
            <a:ext cx="11428800" cy="25545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algn="just"/>
            <a:r>
              <a:rPr lang="pt-BR" sz="200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Logo:</a:t>
            </a:r>
          </a:p>
          <a:p>
            <a:pPr marL="457200" algn="just"/>
            <a:r>
              <a:rPr lang="pt-BR" sz="200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5% de 10.000 = 500 (denominador estimado)</a:t>
            </a:r>
          </a:p>
          <a:p>
            <a:pPr marL="457200" algn="just"/>
            <a:endParaRPr lang="pt-BR" sz="200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Calibri"/>
              <a:cs typeface="Calibri"/>
              <a:sym typeface="Calibri"/>
            </a:endParaRPr>
          </a:p>
          <a:p>
            <a:pPr marL="457200" algn="just"/>
            <a:r>
              <a:rPr lang="pt-BR" sz="200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Caso o município já possua nos seus registros mais de 85% da população-alvo do indicador identificada, deixa de ser utilizado o denominador estimado e passa a ser utilizado o denominador informados.</a:t>
            </a:r>
          </a:p>
          <a:p>
            <a:pPr marL="457200" algn="just"/>
            <a:br>
              <a:rPr lang="pt-BR" sz="200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</a:br>
            <a:r>
              <a:rPr lang="pt-BR" sz="200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Neste caso:</a:t>
            </a:r>
          </a:p>
          <a:p>
            <a:pPr marL="457200" algn="just"/>
            <a:r>
              <a:rPr lang="pt-BR" sz="200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85% de 500 = 425</a:t>
            </a:r>
          </a:p>
        </p:txBody>
      </p:sp>
    </p:spTree>
    <p:extLst>
      <p:ext uri="{BB962C8B-B14F-4D97-AF65-F5344CB8AC3E}">
        <p14:creationId xmlns:p14="http://schemas.microsoft.com/office/powerpoint/2010/main" val="20909647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2" descr="Uma imagem com texto&#10;&#10;Descrição gerada automaticamente">
            <a:extLst>
              <a:ext uri="{FF2B5EF4-FFF2-40B4-BE49-F238E27FC236}">
                <a16:creationId xmlns:a16="http://schemas.microsoft.com/office/drawing/2014/main" id="{E8710A83-5F2F-C0E7-AF18-90F9D37597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3256" y="4246"/>
            <a:ext cx="12258720" cy="6895411"/>
          </a:xfrm>
          <a:prstGeom prst="rect">
            <a:avLst/>
          </a:prstGeom>
        </p:spPr>
      </p:pic>
      <p:graphicFrame>
        <p:nvGraphicFramePr>
          <p:cNvPr id="3" name="Tabela 3">
            <a:extLst>
              <a:ext uri="{FF2B5EF4-FFF2-40B4-BE49-F238E27FC236}">
                <a16:creationId xmlns:a16="http://schemas.microsoft.com/office/drawing/2014/main" id="{84CC20D7-5D99-6F4F-9985-3A4A3CC58FE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8396672"/>
              </p:ext>
            </p:extLst>
          </p:nvPr>
        </p:nvGraphicFramePr>
        <p:xfrm>
          <a:off x="2032000" y="949417"/>
          <a:ext cx="8128000" cy="741680"/>
        </p:xfrm>
        <a:graphic>
          <a:graphicData uri="http://schemas.openxmlformats.org/drawingml/2006/table">
            <a:tbl>
              <a:tblPr firstRow="1" bandRow="1">
                <a:tableStyleId>{3EA6ECFF-8581-4237-8AB4-93D0BB898382}</a:tableStyleId>
              </a:tblPr>
              <a:tblGrid>
                <a:gridCol w="1625600">
                  <a:extLst>
                    <a:ext uri="{9D8B030D-6E8A-4147-A177-3AD203B41FA5}">
                      <a16:colId xmlns:a16="http://schemas.microsoft.com/office/drawing/2014/main" val="1532477306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3979442663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862685166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4053013840"/>
                    </a:ext>
                  </a:extLst>
                </a:gridCol>
                <a:gridCol w="1625600">
                  <a:extLst>
                    <a:ext uri="{9D8B030D-6E8A-4147-A177-3AD203B41FA5}">
                      <a16:colId xmlns:a16="http://schemas.microsoft.com/office/drawing/2014/main" val="345101440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b="1"/>
                        <a:t>IBGE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/>
                        <a:t>Equipes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/>
                        <a:t>Cobertura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/>
                        <a:t>Potencial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b="1"/>
                        <a:t>Cadastro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547856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r"/>
                      <a:r>
                        <a:rPr lang="pt-BR"/>
                        <a:t>10.000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/>
                        <a:t>3 </a:t>
                      </a:r>
                      <a:r>
                        <a:rPr lang="pt-BR" err="1"/>
                        <a:t>eSF</a:t>
                      </a:r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/>
                        <a:t>120%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/>
                        <a:t>12.000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pt-BR"/>
                        <a:t>11.000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7599020"/>
                  </a:ext>
                </a:extLst>
              </a:tr>
            </a:tbl>
          </a:graphicData>
        </a:graphic>
      </p:graphicFrame>
      <p:sp>
        <p:nvSpPr>
          <p:cNvPr id="28" name="Google Shape;640;p91">
            <a:extLst>
              <a:ext uri="{FF2B5EF4-FFF2-40B4-BE49-F238E27FC236}">
                <a16:creationId xmlns:a16="http://schemas.microsoft.com/office/drawing/2014/main" id="{89AB3ED6-86F3-414C-88BA-029FBD31A408}"/>
              </a:ext>
            </a:extLst>
          </p:cNvPr>
          <p:cNvSpPr txBox="1"/>
          <p:nvPr/>
        </p:nvSpPr>
        <p:spPr>
          <a:xfrm>
            <a:off x="347818" y="2667565"/>
            <a:ext cx="3368364" cy="36929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PARÂMETRO DO INDICADOR: 5%</a:t>
            </a:r>
            <a:endParaRPr sz="800"/>
          </a:p>
        </p:txBody>
      </p:sp>
      <p:sp>
        <p:nvSpPr>
          <p:cNvPr id="31" name="Google Shape;623;p90">
            <a:extLst>
              <a:ext uri="{FF2B5EF4-FFF2-40B4-BE49-F238E27FC236}">
                <a16:creationId xmlns:a16="http://schemas.microsoft.com/office/drawing/2014/main" id="{04CE8F62-43AA-634B-8C1A-98953FB4F45A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382643" y="118822"/>
            <a:ext cx="10898327" cy="7160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ct val="111111"/>
              <a:buFont typeface="Arial"/>
              <a:buNone/>
            </a:pPr>
            <a:r>
              <a:rPr lang="pt-BR" sz="4400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Exemplo 3</a:t>
            </a:r>
            <a:endParaRPr sz="48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2" name="Google Shape;637;p91">
            <a:extLst>
              <a:ext uri="{FF2B5EF4-FFF2-40B4-BE49-F238E27FC236}">
                <a16:creationId xmlns:a16="http://schemas.microsoft.com/office/drawing/2014/main" id="{62E499FE-7252-274F-85C2-ABB61EF42A95}"/>
              </a:ext>
            </a:extLst>
          </p:cNvPr>
          <p:cNvSpPr txBox="1"/>
          <p:nvPr/>
        </p:nvSpPr>
        <p:spPr>
          <a:xfrm>
            <a:off x="117406" y="3036856"/>
            <a:ext cx="11428800" cy="25545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algn="just"/>
            <a:r>
              <a:rPr lang="pt-BR" sz="200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Logo:</a:t>
            </a:r>
          </a:p>
          <a:p>
            <a:pPr marL="457200" algn="just"/>
            <a:r>
              <a:rPr lang="pt-BR" sz="200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5% de 11.000 = 550 (denominador estimado)</a:t>
            </a:r>
          </a:p>
          <a:p>
            <a:pPr marL="457200" algn="just"/>
            <a:endParaRPr lang="pt-BR" sz="200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Calibri"/>
              <a:cs typeface="Calibri"/>
              <a:sym typeface="Calibri"/>
            </a:endParaRPr>
          </a:p>
          <a:p>
            <a:pPr marL="457200" algn="just"/>
            <a:r>
              <a:rPr lang="pt-BR" sz="200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Caso o município já possua nos seus registros mais de 85% da população-alvo do indicador identificada, deixa de ser utilizado o denominador estimado e passa a ser utilizado o denominador informados.</a:t>
            </a:r>
          </a:p>
          <a:p>
            <a:pPr marL="457200" algn="just"/>
            <a:br>
              <a:rPr lang="pt-BR" sz="200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</a:br>
            <a:r>
              <a:rPr lang="pt-BR" sz="200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Neste caso:</a:t>
            </a:r>
          </a:p>
          <a:p>
            <a:pPr marL="457200" algn="just"/>
            <a:r>
              <a:rPr lang="pt-BR" sz="200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rPr>
              <a:t>85% de 550 = 467</a:t>
            </a:r>
          </a:p>
        </p:txBody>
      </p:sp>
      <p:sp>
        <p:nvSpPr>
          <p:cNvPr id="8" name="Pentágono 7">
            <a:extLst>
              <a:ext uri="{FF2B5EF4-FFF2-40B4-BE49-F238E27FC236}">
                <a16:creationId xmlns:a16="http://schemas.microsoft.com/office/drawing/2014/main" id="{9533C71D-9878-FB45-A519-EECDCF1C2CE0}"/>
              </a:ext>
            </a:extLst>
          </p:cNvPr>
          <p:cNvSpPr/>
          <p:nvPr/>
        </p:nvSpPr>
        <p:spPr>
          <a:xfrm rot="16200000">
            <a:off x="9131687" y="1859008"/>
            <a:ext cx="509441" cy="402771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6844082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2" descr="Uma imagem com texto&#10;&#10;Descrição gerada automaticamente">
            <a:extLst>
              <a:ext uri="{FF2B5EF4-FFF2-40B4-BE49-F238E27FC236}">
                <a16:creationId xmlns:a16="http://schemas.microsoft.com/office/drawing/2014/main" id="{D5D96AE1-88D4-33A3-12D3-BA334F127C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3256" y="4246"/>
            <a:ext cx="12258720" cy="6895411"/>
          </a:xfrm>
          <a:prstGeom prst="rect">
            <a:avLst/>
          </a:prstGeom>
        </p:spPr>
      </p:pic>
      <p:sp>
        <p:nvSpPr>
          <p:cNvPr id="674" name="Google Shape;674;p93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lang="pt-BR"/>
              <a:t>33</a:t>
            </a:fld>
            <a:endParaRPr/>
          </a:p>
        </p:txBody>
      </p:sp>
      <p:sp>
        <p:nvSpPr>
          <p:cNvPr id="675" name="Google Shape;675;p93"/>
          <p:cNvSpPr txBox="1"/>
          <p:nvPr/>
        </p:nvSpPr>
        <p:spPr>
          <a:xfrm>
            <a:off x="463838" y="462222"/>
            <a:ext cx="11449050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000" b="0" i="0" u="none" strike="noStrike" cap="none">
                <a:solidFill>
                  <a:schemeClr val="accent5">
                    <a:lumMod val="75000"/>
                  </a:schemeClr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DÚVIDAS FREQUENTE</a:t>
            </a:r>
            <a:r>
              <a:rPr lang="pt-BR" sz="4000" b="0" i="0" u="none" strike="noStrike" cap="none">
                <a:solidFill>
                  <a:schemeClr val="accent5">
                    <a:lumMod val="75000"/>
                  </a:schemeClr>
                </a:solidFill>
                <a:latin typeface="Montserrat ExtraBold"/>
                <a:ea typeface="Montserrat ExtraBold"/>
                <a:cs typeface="Montserrat ExtraBold"/>
                <a:sym typeface="Montserrat ExtraBold"/>
                <a:extLst>
                  <a:ext uri="http://customooxmlschemas.google.com/">
                    <go:slidesCustomData xmlns=""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textRoundtripDataId="8"/>
                  </a:ext>
                </a:extLst>
              </a:rPr>
              <a:t>S</a:t>
            </a:r>
            <a:endParaRPr lang="pt-BR" sz="4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676" name="Google Shape;676;p93"/>
          <p:cNvSpPr txBox="1"/>
          <p:nvPr/>
        </p:nvSpPr>
        <p:spPr>
          <a:xfrm>
            <a:off x="2284996" y="5120867"/>
            <a:ext cx="6512586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0" i="0" u="none" strike="noStrike" cap="none">
                <a:solidFill>
                  <a:schemeClr val="accent5">
                    <a:lumMod val="75000"/>
                  </a:schemeClr>
                </a:solidFill>
                <a:sym typeface="Arial"/>
              </a:rPr>
              <a:t>Posso repassar uma parte dos recursos do Previne Brasil para gratificação dos profissionais das equipes? </a:t>
            </a:r>
            <a:endParaRPr sz="18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677" name="Google Shape;677;p93"/>
          <p:cNvSpPr txBox="1"/>
          <p:nvPr/>
        </p:nvSpPr>
        <p:spPr>
          <a:xfrm>
            <a:off x="2284996" y="4206590"/>
            <a:ext cx="8441851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0" i="0" u="none" strike="noStrike" cap="none">
                <a:solidFill>
                  <a:schemeClr val="accent5">
                    <a:lumMod val="75000"/>
                  </a:schemeClr>
                </a:solidFill>
                <a:sym typeface="Arial"/>
              </a:rPr>
              <a:t>No PMAQ meu município instituiu a gratificação por desempenho aos profissionais, como faço agora com o Previne Brasil?</a:t>
            </a:r>
            <a:endParaRPr sz="180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678" name="Google Shape;678;p93" descr="Selo ponto de interrogação com preenchimento sólido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95713" y="2186939"/>
            <a:ext cx="362443" cy="328122"/>
          </a:xfrm>
          <a:prstGeom prst="rect">
            <a:avLst/>
          </a:prstGeom>
          <a:noFill/>
          <a:ln>
            <a:noFill/>
          </a:ln>
        </p:spPr>
      </p:pic>
      <p:pic>
        <p:nvPicPr>
          <p:cNvPr id="679" name="Google Shape;679;p93" descr="Selo ponto de interrogação com preenchimento sólido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95713" y="3193433"/>
            <a:ext cx="362443" cy="362443"/>
          </a:xfrm>
          <a:prstGeom prst="rect">
            <a:avLst/>
          </a:prstGeom>
          <a:noFill/>
          <a:ln>
            <a:noFill/>
          </a:ln>
        </p:spPr>
      </p:pic>
      <p:sp>
        <p:nvSpPr>
          <p:cNvPr id="680" name="Google Shape;680;p93"/>
          <p:cNvSpPr txBox="1"/>
          <p:nvPr/>
        </p:nvSpPr>
        <p:spPr>
          <a:xfrm>
            <a:off x="2284996" y="3105855"/>
            <a:ext cx="7622007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0" i="0" u="none" strike="noStrike" cap="none">
                <a:solidFill>
                  <a:schemeClr val="accent5">
                    <a:lumMod val="75000"/>
                  </a:schemeClr>
                </a:solidFill>
                <a:sym typeface="Arial"/>
              </a:rPr>
              <a:t>O pagamento por desempenho é a mesma coisa do PMAQ? Ainda existe PMAQ?</a:t>
            </a:r>
            <a:endParaRPr sz="180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681" name="Google Shape;681;p93" descr="Selo ponto de interrogação com preenchimento sólido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95713" y="5340390"/>
            <a:ext cx="362443" cy="362443"/>
          </a:xfrm>
          <a:prstGeom prst="rect">
            <a:avLst/>
          </a:prstGeom>
          <a:noFill/>
          <a:ln>
            <a:noFill/>
          </a:ln>
        </p:spPr>
      </p:pic>
      <p:sp>
        <p:nvSpPr>
          <p:cNvPr id="682" name="Google Shape;682;p93"/>
          <p:cNvSpPr txBox="1"/>
          <p:nvPr/>
        </p:nvSpPr>
        <p:spPr>
          <a:xfrm>
            <a:off x="2284996" y="2145770"/>
            <a:ext cx="6512586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800" b="0" i="0" u="none" strike="noStrike" cap="none">
                <a:solidFill>
                  <a:schemeClr val="accent5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O que posso fazer com os recursos do Previne?</a:t>
            </a:r>
            <a:endParaRPr sz="1800" b="0" i="0" u="none" strike="noStrike" cap="none">
              <a:solidFill>
                <a:schemeClr val="accent5">
                  <a:lumMod val="7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83" name="Google Shape;683;p93" descr="Selo ponto de interrogação com preenchimento sólido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795713" y="4166377"/>
            <a:ext cx="362443" cy="3624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m texto&#10;&#10;Descrição gerada automaticamente">
            <a:extLst>
              <a:ext uri="{FF2B5EF4-FFF2-40B4-BE49-F238E27FC236}">
                <a16:creationId xmlns:a16="http://schemas.microsoft.com/office/drawing/2014/main" id="{BE7CE9EB-EF99-451A-EC03-266F783535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3256" y="4246"/>
            <a:ext cx="12258720" cy="6895411"/>
          </a:xfrm>
          <a:prstGeom prst="rect">
            <a:avLst/>
          </a:prstGeom>
        </p:spPr>
      </p:pic>
      <p:sp>
        <p:nvSpPr>
          <p:cNvPr id="688" name="Google Shape;688;g118f1ce6acc_2_89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lang="pt-BR"/>
              <a:t>34</a:t>
            </a:fld>
            <a:endParaRPr/>
          </a:p>
        </p:txBody>
      </p:sp>
      <p:sp>
        <p:nvSpPr>
          <p:cNvPr id="690" name="Google Shape;690;g118f1ce6acc_2_89"/>
          <p:cNvSpPr txBox="1"/>
          <p:nvPr/>
        </p:nvSpPr>
        <p:spPr>
          <a:xfrm>
            <a:off x="64265" y="1298100"/>
            <a:ext cx="11455500" cy="144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400" b="1">
                <a:solidFill>
                  <a:schemeClr val="accent5">
                    <a:lumMod val="75000"/>
                  </a:schemeClr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ATENÇÃO À SAÚDE DA </a:t>
            </a:r>
            <a:r>
              <a:rPr lang="pt-BR" sz="4400" b="1">
                <a:solidFill>
                  <a:schemeClr val="accent5">
                    <a:lumMod val="75000"/>
                  </a:schemeClr>
                </a:solidFill>
                <a:latin typeface="Montserrat ExtraBold"/>
                <a:ea typeface="Montserrat ExtraBold"/>
                <a:cs typeface="Montserrat ExtraBold"/>
                <a:sym typeface="Montserrat ExtraBold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9"/>
                  </a:ext>
                </a:extLst>
              </a:rPr>
              <a:t>CRIANÇ</a:t>
            </a:r>
            <a:r>
              <a:rPr lang="pt-BR" sz="4400" b="1">
                <a:solidFill>
                  <a:schemeClr val="accent5">
                    <a:lumMod val="75000"/>
                  </a:schemeClr>
                </a:solidFill>
                <a:latin typeface="Montserrat ExtraBold"/>
                <a:ea typeface="Montserrat ExtraBold"/>
                <a:cs typeface="Montserrat ExtraBold"/>
                <a:sym typeface="Montserrat ExtraBold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10"/>
                  </a:ext>
                </a:extLst>
              </a:rPr>
              <a:t>A</a:t>
            </a:r>
            <a:endParaRPr lang="pt-BR" sz="4400" b="1">
              <a:solidFill>
                <a:schemeClr val="accent5">
                  <a:lumMod val="75000"/>
                </a:schemeClr>
              </a:solidFill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400" b="1" i="0" u="none" strike="noStrike" cap="none">
                <a:solidFill>
                  <a:schemeClr val="accent5">
                    <a:lumMod val="75000"/>
                  </a:schemeClr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INDICADOR 5:</a:t>
            </a:r>
            <a:endParaRPr lang="pt-BR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07B8B3AB-0B0B-9D5F-213E-E345215A4FE0}"/>
              </a:ext>
            </a:extLst>
          </p:cNvPr>
          <p:cNvSpPr/>
          <p:nvPr/>
        </p:nvSpPr>
        <p:spPr>
          <a:xfrm>
            <a:off x="423723" y="3368317"/>
            <a:ext cx="11446042" cy="1866900"/>
          </a:xfrm>
          <a:prstGeom prst="roundRect">
            <a:avLst>
              <a:gd name="adj" fmla="val 2891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pt-BR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  <a:sym typeface="Arial"/>
            </a:endParaRPr>
          </a:p>
        </p:txBody>
      </p:sp>
      <p:sp>
        <p:nvSpPr>
          <p:cNvPr id="7" name="Google Shape;866;g118f1ce6acc_2_198">
            <a:extLst>
              <a:ext uri="{FF2B5EF4-FFF2-40B4-BE49-F238E27FC236}">
                <a16:creationId xmlns:a16="http://schemas.microsoft.com/office/drawing/2014/main" id="{9D14E396-13BE-07DE-BD75-8D4060BF1BC7}"/>
              </a:ext>
            </a:extLst>
          </p:cNvPr>
          <p:cNvSpPr txBox="1"/>
          <p:nvPr/>
        </p:nvSpPr>
        <p:spPr>
          <a:xfrm>
            <a:off x="419814" y="3677444"/>
            <a:ext cx="11455500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>
                <a:solidFill>
                  <a:srgbClr val="2E75B6"/>
                </a:solidFill>
                <a:latin typeface="Montserrat ExtraBold"/>
                <a:sym typeface="Montserrat ExtraBold"/>
              </a:rPr>
              <a:t>Proporção de crianças de 1 (um) ano de idade vacinadas na APS contra Difteria, Tétano, Coqueluche, Hepatite B, infecções causadas por </a:t>
            </a:r>
            <a:r>
              <a:rPr lang="pt-BR" sz="2400" err="1">
                <a:solidFill>
                  <a:srgbClr val="2E75B6"/>
                </a:solidFill>
                <a:latin typeface="Montserrat ExtraBold"/>
                <a:sym typeface="Montserrat ExtraBold"/>
              </a:rPr>
              <a:t>Haemophilus</a:t>
            </a:r>
            <a:r>
              <a:rPr lang="pt-BR" sz="2400">
                <a:solidFill>
                  <a:srgbClr val="2E75B6"/>
                </a:solidFill>
                <a:latin typeface="Montserrat ExtraBold"/>
                <a:sym typeface="Montserrat ExtraBold"/>
              </a:rPr>
              <a:t> </a:t>
            </a:r>
            <a:r>
              <a:rPr lang="pt-BR" sz="2400" err="1">
                <a:solidFill>
                  <a:srgbClr val="2E75B6"/>
                </a:solidFill>
                <a:latin typeface="Montserrat ExtraBold"/>
                <a:sym typeface="Montserrat ExtraBold"/>
              </a:rPr>
              <a:t>Influenzae</a:t>
            </a:r>
            <a:r>
              <a:rPr lang="pt-BR" sz="2400">
                <a:solidFill>
                  <a:srgbClr val="2E75B6"/>
                </a:solidFill>
                <a:latin typeface="Montserrat ExtraBold"/>
                <a:sym typeface="Montserrat ExtraBold"/>
              </a:rPr>
              <a:t> tipo b e Poliomielite Inativada</a:t>
            </a:r>
            <a:endParaRPr lang="pt-BR" sz="2400">
              <a:solidFill>
                <a:srgbClr val="2E75B6"/>
              </a:solidFill>
              <a:latin typeface="Montserrat ExtraBold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2" descr="Uma imagem com texto&#10;&#10;Descrição gerada automaticamente">
            <a:extLst>
              <a:ext uri="{FF2B5EF4-FFF2-40B4-BE49-F238E27FC236}">
                <a16:creationId xmlns:a16="http://schemas.microsoft.com/office/drawing/2014/main" id="{466CC6E5-CFCF-A558-9A78-078910026D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3256" y="4246"/>
            <a:ext cx="12258720" cy="6895411"/>
          </a:xfrm>
          <a:prstGeom prst="rect">
            <a:avLst/>
          </a:prstGeom>
        </p:spPr>
      </p:pic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4C93D3ED-C592-B70D-C2A0-7183A292E3B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35</a:t>
            </a:fld>
            <a:endParaRPr lang="pt-BR"/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24436C9F-AE56-B548-F386-DCCB5A28C3BA}"/>
              </a:ext>
            </a:extLst>
          </p:cNvPr>
          <p:cNvSpPr txBox="1"/>
          <p:nvPr/>
        </p:nvSpPr>
        <p:spPr>
          <a:xfrm>
            <a:off x="475403" y="2677181"/>
            <a:ext cx="11046993" cy="33547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en-US" sz="2000" b="1">
                <a:solidFill>
                  <a:srgbClr val="002060"/>
                </a:solidFill>
                <a:latin typeface="Calibri"/>
                <a:ea typeface="Source Sans Pro"/>
              </a:rPr>
              <a:t>Meta 3.2: </a:t>
            </a:r>
            <a:r>
              <a:rPr lang="en-US" sz="2000" b="1" err="1">
                <a:solidFill>
                  <a:srgbClr val="002060"/>
                </a:solidFill>
                <a:latin typeface="Calibri"/>
                <a:ea typeface="Source Sans Pro"/>
              </a:rPr>
              <a:t>Até</a:t>
            </a:r>
            <a:r>
              <a:rPr lang="en-US" sz="2000" b="1">
                <a:solidFill>
                  <a:srgbClr val="002060"/>
                </a:solidFill>
                <a:latin typeface="Calibri"/>
                <a:ea typeface="Source Sans Pro"/>
              </a:rPr>
              <a:t> 2030, </a:t>
            </a:r>
            <a:r>
              <a:rPr lang="en-US" sz="2000" b="1" err="1">
                <a:solidFill>
                  <a:srgbClr val="002060"/>
                </a:solidFill>
                <a:latin typeface="Calibri"/>
                <a:ea typeface="Source Sans Pro"/>
              </a:rPr>
              <a:t>acabar</a:t>
            </a:r>
            <a:r>
              <a:rPr lang="en-US" sz="2000" b="1">
                <a:solidFill>
                  <a:srgbClr val="002060"/>
                </a:solidFill>
                <a:latin typeface="Calibri"/>
                <a:ea typeface="Source Sans Pro"/>
              </a:rPr>
              <a:t> com as </a:t>
            </a:r>
            <a:r>
              <a:rPr lang="en-US" sz="2000" b="1" err="1">
                <a:solidFill>
                  <a:srgbClr val="002060"/>
                </a:solidFill>
                <a:latin typeface="Calibri"/>
                <a:ea typeface="Source Sans Pro"/>
              </a:rPr>
              <a:t>mortes</a:t>
            </a:r>
            <a:r>
              <a:rPr lang="en-US" sz="2000" b="1">
                <a:solidFill>
                  <a:srgbClr val="002060"/>
                </a:solidFill>
                <a:latin typeface="Calibri"/>
                <a:ea typeface="Source Sans Pro"/>
              </a:rPr>
              <a:t> </a:t>
            </a:r>
            <a:r>
              <a:rPr lang="en-US" sz="2000" b="1" err="1">
                <a:solidFill>
                  <a:srgbClr val="002060"/>
                </a:solidFill>
                <a:latin typeface="Calibri"/>
                <a:ea typeface="Source Sans Pro"/>
              </a:rPr>
              <a:t>evitáveis</a:t>
            </a:r>
            <a:r>
              <a:rPr lang="en-US" sz="2000" b="1">
                <a:solidFill>
                  <a:srgbClr val="002060"/>
                </a:solidFill>
                <a:latin typeface="Calibri"/>
                <a:ea typeface="Source Sans Pro"/>
              </a:rPr>
              <a:t> de </a:t>
            </a:r>
            <a:r>
              <a:rPr lang="en-US" sz="2000" b="1" err="1">
                <a:solidFill>
                  <a:srgbClr val="002060"/>
                </a:solidFill>
                <a:latin typeface="Calibri"/>
                <a:ea typeface="Source Sans Pro"/>
              </a:rPr>
              <a:t>recém-nascidos</a:t>
            </a:r>
            <a:r>
              <a:rPr lang="en-US" sz="2000" b="1">
                <a:solidFill>
                  <a:srgbClr val="002060"/>
                </a:solidFill>
                <a:latin typeface="Calibri"/>
                <a:ea typeface="Source Sans Pro"/>
              </a:rPr>
              <a:t> e </a:t>
            </a:r>
            <a:r>
              <a:rPr lang="en-US" sz="2000" b="1" err="1">
                <a:solidFill>
                  <a:srgbClr val="002060"/>
                </a:solidFill>
                <a:latin typeface="Calibri"/>
                <a:ea typeface="Source Sans Pro"/>
              </a:rPr>
              <a:t>crianças</a:t>
            </a:r>
            <a:r>
              <a:rPr lang="en-US" sz="2000" b="1">
                <a:solidFill>
                  <a:srgbClr val="002060"/>
                </a:solidFill>
                <a:latin typeface="Calibri"/>
                <a:ea typeface="Source Sans Pro"/>
              </a:rPr>
              <a:t> </a:t>
            </a:r>
            <a:r>
              <a:rPr lang="en-US" sz="2000" b="1" err="1">
                <a:solidFill>
                  <a:srgbClr val="002060"/>
                </a:solidFill>
                <a:latin typeface="Calibri"/>
                <a:ea typeface="Source Sans Pro"/>
              </a:rPr>
              <a:t>menores</a:t>
            </a:r>
            <a:r>
              <a:rPr lang="en-US" sz="2000" b="1">
                <a:solidFill>
                  <a:srgbClr val="002060"/>
                </a:solidFill>
                <a:latin typeface="Calibri"/>
                <a:ea typeface="Source Sans Pro"/>
              </a:rPr>
              <a:t> de 5 </a:t>
            </a:r>
            <a:r>
              <a:rPr lang="en-US" sz="2000" b="1" err="1">
                <a:solidFill>
                  <a:srgbClr val="002060"/>
                </a:solidFill>
                <a:latin typeface="Calibri"/>
                <a:ea typeface="Source Sans Pro"/>
              </a:rPr>
              <a:t>anos</a:t>
            </a:r>
            <a:r>
              <a:rPr lang="en-US" sz="2000" b="1">
                <a:solidFill>
                  <a:srgbClr val="002060"/>
                </a:solidFill>
                <a:latin typeface="Calibri"/>
                <a:ea typeface="Source Sans Pro"/>
              </a:rPr>
              <a:t>, com </a:t>
            </a:r>
            <a:r>
              <a:rPr lang="en-US" sz="2000" b="1" err="1">
                <a:solidFill>
                  <a:srgbClr val="002060"/>
                </a:solidFill>
                <a:latin typeface="Calibri"/>
                <a:ea typeface="Source Sans Pro"/>
              </a:rPr>
              <a:t>todos</a:t>
            </a:r>
            <a:r>
              <a:rPr lang="en-US" sz="2000" b="1">
                <a:solidFill>
                  <a:srgbClr val="002060"/>
                </a:solidFill>
                <a:latin typeface="Calibri"/>
                <a:ea typeface="Source Sans Pro"/>
              </a:rPr>
              <a:t> </a:t>
            </a:r>
            <a:r>
              <a:rPr lang="en-US" sz="2000" b="1" err="1">
                <a:solidFill>
                  <a:srgbClr val="002060"/>
                </a:solidFill>
                <a:latin typeface="Calibri"/>
                <a:ea typeface="Source Sans Pro"/>
              </a:rPr>
              <a:t>os</a:t>
            </a:r>
            <a:r>
              <a:rPr lang="en-US" sz="2000" b="1">
                <a:solidFill>
                  <a:srgbClr val="002060"/>
                </a:solidFill>
                <a:latin typeface="Calibri"/>
                <a:ea typeface="Source Sans Pro"/>
              </a:rPr>
              <a:t> </a:t>
            </a:r>
            <a:r>
              <a:rPr lang="en-US" sz="2000" b="1" err="1">
                <a:solidFill>
                  <a:srgbClr val="002060"/>
                </a:solidFill>
                <a:latin typeface="Calibri"/>
                <a:ea typeface="Source Sans Pro"/>
              </a:rPr>
              <a:t>países</a:t>
            </a:r>
            <a:r>
              <a:rPr lang="en-US" sz="2000" b="1">
                <a:solidFill>
                  <a:srgbClr val="002060"/>
                </a:solidFill>
                <a:latin typeface="Calibri"/>
                <a:ea typeface="Source Sans Pro"/>
              </a:rPr>
              <a:t> </a:t>
            </a:r>
            <a:r>
              <a:rPr lang="en-US" sz="2000" b="1" err="1">
                <a:solidFill>
                  <a:srgbClr val="002060"/>
                </a:solidFill>
                <a:latin typeface="Calibri"/>
                <a:ea typeface="Source Sans Pro"/>
              </a:rPr>
              <a:t>objetivando</a:t>
            </a:r>
            <a:r>
              <a:rPr lang="en-US" sz="2000" b="1">
                <a:solidFill>
                  <a:srgbClr val="002060"/>
                </a:solidFill>
                <a:latin typeface="Calibri"/>
                <a:ea typeface="Source Sans Pro"/>
              </a:rPr>
              <a:t> </a:t>
            </a:r>
            <a:r>
              <a:rPr lang="en-US" sz="2000" b="1" err="1">
                <a:solidFill>
                  <a:srgbClr val="002060"/>
                </a:solidFill>
                <a:latin typeface="Calibri"/>
                <a:ea typeface="Source Sans Pro"/>
              </a:rPr>
              <a:t>reduzir</a:t>
            </a:r>
            <a:r>
              <a:rPr lang="en-US" sz="2000" b="1">
                <a:solidFill>
                  <a:srgbClr val="002060"/>
                </a:solidFill>
                <a:latin typeface="Calibri"/>
                <a:ea typeface="Source Sans Pro"/>
              </a:rPr>
              <a:t> a </a:t>
            </a:r>
            <a:r>
              <a:rPr lang="en-US" sz="2000" b="1" err="1">
                <a:solidFill>
                  <a:srgbClr val="002060"/>
                </a:solidFill>
                <a:latin typeface="Calibri"/>
                <a:ea typeface="Source Sans Pro"/>
              </a:rPr>
              <a:t>mortalidade</a:t>
            </a:r>
            <a:r>
              <a:rPr lang="en-US" sz="2000" b="1">
                <a:solidFill>
                  <a:srgbClr val="002060"/>
                </a:solidFill>
                <a:latin typeface="Calibri"/>
                <a:ea typeface="Source Sans Pro"/>
              </a:rPr>
              <a:t> neonatal para </a:t>
            </a:r>
            <a:r>
              <a:rPr lang="en-US" sz="2000" b="1" err="1">
                <a:solidFill>
                  <a:srgbClr val="002060"/>
                </a:solidFill>
                <a:latin typeface="Calibri"/>
                <a:ea typeface="Source Sans Pro"/>
              </a:rPr>
              <a:t>pelo</a:t>
            </a:r>
            <a:r>
              <a:rPr lang="en-US" sz="2000" b="1">
                <a:solidFill>
                  <a:srgbClr val="002060"/>
                </a:solidFill>
                <a:latin typeface="Calibri"/>
                <a:ea typeface="Source Sans Pro"/>
              </a:rPr>
              <a:t> </a:t>
            </a:r>
            <a:r>
              <a:rPr lang="en-US" sz="2000" b="1" err="1">
                <a:solidFill>
                  <a:srgbClr val="002060"/>
                </a:solidFill>
                <a:latin typeface="Calibri"/>
                <a:ea typeface="Source Sans Pro"/>
              </a:rPr>
              <a:t>menos</a:t>
            </a:r>
            <a:r>
              <a:rPr lang="en-US" sz="2000" b="1">
                <a:solidFill>
                  <a:srgbClr val="002060"/>
                </a:solidFill>
                <a:latin typeface="Calibri"/>
                <a:ea typeface="Source Sans Pro"/>
              </a:rPr>
              <a:t> 12 </a:t>
            </a:r>
            <a:r>
              <a:rPr lang="en-US" sz="2000" b="1" err="1">
                <a:solidFill>
                  <a:srgbClr val="002060"/>
                </a:solidFill>
                <a:latin typeface="Calibri"/>
                <a:ea typeface="Source Sans Pro"/>
              </a:rPr>
              <a:t>por</a:t>
            </a:r>
            <a:r>
              <a:rPr lang="en-US" sz="2000" b="1">
                <a:solidFill>
                  <a:srgbClr val="002060"/>
                </a:solidFill>
                <a:latin typeface="Calibri"/>
                <a:ea typeface="Source Sans Pro"/>
              </a:rPr>
              <a:t> 1.000 </a:t>
            </a:r>
            <a:r>
              <a:rPr lang="en-US" sz="2000" b="1" err="1">
                <a:solidFill>
                  <a:srgbClr val="002060"/>
                </a:solidFill>
                <a:latin typeface="Calibri"/>
                <a:ea typeface="Source Sans Pro"/>
              </a:rPr>
              <a:t>nascidos</a:t>
            </a:r>
            <a:r>
              <a:rPr lang="en-US" sz="2000" b="1">
                <a:solidFill>
                  <a:srgbClr val="002060"/>
                </a:solidFill>
                <a:latin typeface="Calibri"/>
                <a:ea typeface="Source Sans Pro"/>
              </a:rPr>
              <a:t> </a:t>
            </a:r>
            <a:r>
              <a:rPr lang="en-US" sz="2000" b="1" err="1">
                <a:solidFill>
                  <a:srgbClr val="002060"/>
                </a:solidFill>
                <a:latin typeface="Calibri"/>
                <a:ea typeface="Source Sans Pro"/>
              </a:rPr>
              <a:t>vivos</a:t>
            </a:r>
            <a:r>
              <a:rPr lang="en-US" sz="2000" b="1">
                <a:solidFill>
                  <a:srgbClr val="002060"/>
                </a:solidFill>
                <a:latin typeface="Calibri"/>
                <a:ea typeface="Source Sans Pro"/>
              </a:rPr>
              <a:t> e a </a:t>
            </a:r>
            <a:r>
              <a:rPr lang="en-US" sz="2000" b="1" err="1">
                <a:solidFill>
                  <a:srgbClr val="002060"/>
                </a:solidFill>
                <a:latin typeface="Calibri"/>
                <a:ea typeface="Source Sans Pro"/>
              </a:rPr>
              <a:t>mortalidade</a:t>
            </a:r>
            <a:r>
              <a:rPr lang="en-US" sz="2000" b="1">
                <a:solidFill>
                  <a:srgbClr val="002060"/>
                </a:solidFill>
                <a:latin typeface="Calibri"/>
                <a:ea typeface="Source Sans Pro"/>
              </a:rPr>
              <a:t> de </a:t>
            </a:r>
            <a:r>
              <a:rPr lang="en-US" sz="2000" b="1" err="1">
                <a:solidFill>
                  <a:srgbClr val="002060"/>
                </a:solidFill>
                <a:latin typeface="Calibri"/>
                <a:ea typeface="Source Sans Pro"/>
              </a:rPr>
              <a:t>crianças</a:t>
            </a:r>
            <a:r>
              <a:rPr lang="en-US" sz="2000" b="1">
                <a:solidFill>
                  <a:srgbClr val="002060"/>
                </a:solidFill>
                <a:latin typeface="Calibri"/>
                <a:ea typeface="Source Sans Pro"/>
              </a:rPr>
              <a:t> </a:t>
            </a:r>
            <a:r>
              <a:rPr lang="en-US" sz="2000" b="1" err="1">
                <a:solidFill>
                  <a:srgbClr val="002060"/>
                </a:solidFill>
                <a:latin typeface="Calibri"/>
                <a:ea typeface="Source Sans Pro"/>
              </a:rPr>
              <a:t>menores</a:t>
            </a:r>
            <a:r>
              <a:rPr lang="en-US" sz="2000" b="1">
                <a:solidFill>
                  <a:srgbClr val="002060"/>
                </a:solidFill>
                <a:latin typeface="Calibri"/>
                <a:ea typeface="Source Sans Pro"/>
              </a:rPr>
              <a:t> de 5 </a:t>
            </a:r>
            <a:r>
              <a:rPr lang="en-US" sz="2000" b="1" err="1">
                <a:solidFill>
                  <a:srgbClr val="002060"/>
                </a:solidFill>
                <a:latin typeface="Calibri"/>
                <a:ea typeface="Source Sans Pro"/>
              </a:rPr>
              <a:t>anos</a:t>
            </a:r>
            <a:r>
              <a:rPr lang="en-US" sz="2000" b="1">
                <a:solidFill>
                  <a:srgbClr val="002060"/>
                </a:solidFill>
                <a:latin typeface="Calibri"/>
                <a:ea typeface="Source Sans Pro"/>
              </a:rPr>
              <a:t> para </a:t>
            </a:r>
            <a:r>
              <a:rPr lang="en-US" sz="2000" b="1" err="1">
                <a:solidFill>
                  <a:srgbClr val="002060"/>
                </a:solidFill>
                <a:latin typeface="Calibri"/>
                <a:ea typeface="Source Sans Pro"/>
              </a:rPr>
              <a:t>pelo</a:t>
            </a:r>
            <a:r>
              <a:rPr lang="en-US" sz="2000" b="1">
                <a:solidFill>
                  <a:srgbClr val="002060"/>
                </a:solidFill>
                <a:latin typeface="Calibri"/>
                <a:ea typeface="Source Sans Pro"/>
              </a:rPr>
              <a:t> </a:t>
            </a:r>
            <a:r>
              <a:rPr lang="en-US" sz="2000" b="1" err="1">
                <a:solidFill>
                  <a:srgbClr val="002060"/>
                </a:solidFill>
                <a:latin typeface="Calibri"/>
                <a:ea typeface="Source Sans Pro"/>
              </a:rPr>
              <a:t>menos</a:t>
            </a:r>
            <a:r>
              <a:rPr lang="en-US" sz="2000" b="1">
                <a:solidFill>
                  <a:srgbClr val="002060"/>
                </a:solidFill>
                <a:latin typeface="Calibri"/>
                <a:ea typeface="Source Sans Pro"/>
              </a:rPr>
              <a:t> 25 </a:t>
            </a:r>
            <a:r>
              <a:rPr lang="en-US" sz="2000" b="1" err="1">
                <a:solidFill>
                  <a:srgbClr val="002060"/>
                </a:solidFill>
                <a:latin typeface="Calibri"/>
                <a:ea typeface="Source Sans Pro"/>
              </a:rPr>
              <a:t>por</a:t>
            </a:r>
            <a:r>
              <a:rPr lang="en-US" sz="2000" b="1">
                <a:solidFill>
                  <a:srgbClr val="002060"/>
                </a:solidFill>
                <a:latin typeface="Calibri"/>
                <a:ea typeface="Source Sans Pro"/>
              </a:rPr>
              <a:t> 1.000 </a:t>
            </a:r>
            <a:r>
              <a:rPr lang="en-US" sz="2000" b="1" err="1">
                <a:solidFill>
                  <a:srgbClr val="002060"/>
                </a:solidFill>
                <a:latin typeface="Calibri"/>
                <a:ea typeface="Source Sans Pro"/>
              </a:rPr>
              <a:t>nascidos</a:t>
            </a:r>
            <a:r>
              <a:rPr lang="en-US" sz="2000" b="1">
                <a:solidFill>
                  <a:srgbClr val="002060"/>
                </a:solidFill>
                <a:latin typeface="Calibri"/>
                <a:ea typeface="Source Sans Pro"/>
              </a:rPr>
              <a:t> </a:t>
            </a:r>
            <a:r>
              <a:rPr lang="en-US" sz="2000" b="1" err="1">
                <a:solidFill>
                  <a:srgbClr val="002060"/>
                </a:solidFill>
                <a:latin typeface="Calibri"/>
                <a:ea typeface="Source Sans Pro"/>
              </a:rPr>
              <a:t>vivos</a:t>
            </a:r>
            <a:r>
              <a:rPr lang="en-US" sz="2000" b="1">
                <a:solidFill>
                  <a:srgbClr val="002060"/>
                </a:solidFill>
                <a:latin typeface="Calibri"/>
                <a:ea typeface="Source Sans Pro"/>
              </a:rPr>
              <a:t>.</a:t>
            </a:r>
          </a:p>
          <a:p>
            <a:pPr algn="just"/>
            <a:endParaRPr lang="en-US" sz="2000" b="1">
              <a:solidFill>
                <a:srgbClr val="002060"/>
              </a:solidFill>
              <a:latin typeface="Calibri"/>
              <a:ea typeface="Source Sans Pro"/>
            </a:endParaRPr>
          </a:p>
          <a:p>
            <a:pPr marL="285750" indent="-285750" algn="just">
              <a:buFont typeface="Wingdings"/>
              <a:buChar char="§"/>
            </a:pPr>
            <a:r>
              <a:rPr lang="en-US" sz="2000" err="1">
                <a:solidFill>
                  <a:srgbClr val="002060"/>
                </a:solidFill>
                <a:latin typeface="Calibri"/>
                <a:ea typeface="Source Sans Pro"/>
              </a:rPr>
              <a:t>Em</a:t>
            </a:r>
            <a:r>
              <a:rPr lang="en-US" sz="2000">
                <a:solidFill>
                  <a:srgbClr val="002060"/>
                </a:solidFill>
                <a:latin typeface="Calibri"/>
                <a:ea typeface="Source Sans Pro"/>
              </a:rPr>
              <a:t> 2016, </a:t>
            </a:r>
            <a:r>
              <a:rPr lang="en-US" sz="2000" err="1">
                <a:solidFill>
                  <a:srgbClr val="002060"/>
                </a:solidFill>
                <a:latin typeface="Calibri"/>
                <a:ea typeface="Source Sans Pro"/>
              </a:rPr>
              <a:t>uma</a:t>
            </a:r>
            <a:r>
              <a:rPr lang="en-US" sz="2000">
                <a:solidFill>
                  <a:srgbClr val="002060"/>
                </a:solidFill>
                <a:latin typeface="Calibri"/>
                <a:ea typeface="Source Sans Pro"/>
              </a:rPr>
              <a:t> </a:t>
            </a:r>
            <a:r>
              <a:rPr lang="en-US" sz="2000" err="1">
                <a:solidFill>
                  <a:srgbClr val="002060"/>
                </a:solidFill>
                <a:latin typeface="Calibri"/>
                <a:ea typeface="Source Sans Pro"/>
              </a:rPr>
              <a:t>em</a:t>
            </a:r>
            <a:r>
              <a:rPr lang="en-US" sz="2000">
                <a:solidFill>
                  <a:srgbClr val="002060"/>
                </a:solidFill>
                <a:latin typeface="Calibri"/>
                <a:ea typeface="Source Sans Pro"/>
              </a:rPr>
              <a:t> </a:t>
            </a:r>
            <a:r>
              <a:rPr lang="en-US" sz="2000" err="1">
                <a:solidFill>
                  <a:srgbClr val="002060"/>
                </a:solidFill>
                <a:latin typeface="Calibri"/>
                <a:ea typeface="Source Sans Pro"/>
              </a:rPr>
              <a:t>cada</a:t>
            </a:r>
            <a:r>
              <a:rPr lang="en-US" sz="2000">
                <a:solidFill>
                  <a:srgbClr val="002060"/>
                </a:solidFill>
                <a:latin typeface="Calibri"/>
                <a:ea typeface="Source Sans Pro"/>
              </a:rPr>
              <a:t> 10 </a:t>
            </a:r>
            <a:r>
              <a:rPr lang="en-US" sz="2000" err="1">
                <a:solidFill>
                  <a:srgbClr val="002060"/>
                </a:solidFill>
                <a:latin typeface="Calibri"/>
                <a:ea typeface="Source Sans Pro"/>
              </a:rPr>
              <a:t>crianças</a:t>
            </a:r>
            <a:r>
              <a:rPr lang="en-US" sz="2000">
                <a:solidFill>
                  <a:srgbClr val="002060"/>
                </a:solidFill>
                <a:latin typeface="Calibri"/>
                <a:ea typeface="Source Sans Pro"/>
              </a:rPr>
              <a:t> </a:t>
            </a:r>
            <a:r>
              <a:rPr lang="en-US" sz="2000" err="1">
                <a:solidFill>
                  <a:srgbClr val="002060"/>
                </a:solidFill>
                <a:latin typeface="Calibri"/>
                <a:ea typeface="Source Sans Pro"/>
              </a:rPr>
              <a:t>em</a:t>
            </a:r>
            <a:r>
              <a:rPr lang="en-US" sz="2000">
                <a:solidFill>
                  <a:srgbClr val="002060"/>
                </a:solidFill>
                <a:latin typeface="Calibri"/>
                <a:ea typeface="Source Sans Pro"/>
              </a:rPr>
              <a:t> </a:t>
            </a:r>
            <a:r>
              <a:rPr lang="en-US" sz="2000" err="1">
                <a:solidFill>
                  <a:srgbClr val="002060"/>
                </a:solidFill>
                <a:latin typeface="Calibri"/>
                <a:ea typeface="Source Sans Pro"/>
              </a:rPr>
              <a:t>todo</a:t>
            </a:r>
            <a:r>
              <a:rPr lang="en-US" sz="2000">
                <a:solidFill>
                  <a:srgbClr val="002060"/>
                </a:solidFill>
                <a:latin typeface="Calibri"/>
                <a:ea typeface="Source Sans Pro"/>
              </a:rPr>
              <a:t> o </a:t>
            </a:r>
            <a:r>
              <a:rPr lang="en-US" sz="2000" err="1">
                <a:solidFill>
                  <a:srgbClr val="002060"/>
                </a:solidFill>
                <a:latin typeface="Calibri"/>
                <a:ea typeface="Source Sans Pro"/>
              </a:rPr>
              <a:t>mundo</a:t>
            </a:r>
            <a:r>
              <a:rPr lang="en-US" sz="2000">
                <a:solidFill>
                  <a:srgbClr val="002060"/>
                </a:solidFill>
                <a:latin typeface="Calibri"/>
                <a:ea typeface="Source Sans Pro"/>
              </a:rPr>
              <a:t> </a:t>
            </a:r>
            <a:r>
              <a:rPr lang="en-US" sz="2000" err="1">
                <a:solidFill>
                  <a:srgbClr val="002060"/>
                </a:solidFill>
                <a:latin typeface="Calibri"/>
                <a:ea typeface="Source Sans Pro"/>
              </a:rPr>
              <a:t>não</a:t>
            </a:r>
            <a:r>
              <a:rPr lang="en-US" sz="2000">
                <a:solidFill>
                  <a:srgbClr val="002060"/>
                </a:solidFill>
                <a:latin typeface="Calibri"/>
                <a:ea typeface="Source Sans Pro"/>
              </a:rPr>
              <a:t> </a:t>
            </a:r>
            <a:r>
              <a:rPr lang="en-US" sz="2000" err="1">
                <a:solidFill>
                  <a:srgbClr val="002060"/>
                </a:solidFill>
                <a:latin typeface="Calibri"/>
                <a:ea typeface="Source Sans Pro"/>
              </a:rPr>
              <a:t>recebeu</a:t>
            </a:r>
            <a:r>
              <a:rPr lang="en-US" sz="2000">
                <a:solidFill>
                  <a:srgbClr val="002060"/>
                </a:solidFill>
                <a:latin typeface="Calibri"/>
                <a:ea typeface="Source Sans Pro"/>
              </a:rPr>
              <a:t> </a:t>
            </a:r>
            <a:r>
              <a:rPr lang="en-US" sz="2000" err="1">
                <a:solidFill>
                  <a:srgbClr val="002060"/>
                </a:solidFill>
                <a:latin typeface="Calibri"/>
                <a:ea typeface="Source Sans Pro"/>
              </a:rPr>
              <a:t>sequer</a:t>
            </a:r>
            <a:r>
              <a:rPr lang="en-US" sz="2000">
                <a:solidFill>
                  <a:srgbClr val="002060"/>
                </a:solidFill>
                <a:latin typeface="Calibri"/>
                <a:ea typeface="Source Sans Pro"/>
              </a:rPr>
              <a:t> a </a:t>
            </a:r>
            <a:r>
              <a:rPr lang="en-US" sz="2000" err="1">
                <a:solidFill>
                  <a:srgbClr val="002060"/>
                </a:solidFill>
                <a:latin typeface="Calibri"/>
                <a:ea typeface="Source Sans Pro"/>
              </a:rPr>
              <a:t>primeira</a:t>
            </a:r>
            <a:r>
              <a:rPr lang="en-US" sz="2000">
                <a:solidFill>
                  <a:srgbClr val="002060"/>
                </a:solidFill>
                <a:latin typeface="Calibri"/>
                <a:ea typeface="Source Sans Pro"/>
              </a:rPr>
              <a:t> dose da </a:t>
            </a:r>
            <a:r>
              <a:rPr lang="en-US" sz="2000" err="1">
                <a:solidFill>
                  <a:srgbClr val="002060"/>
                </a:solidFill>
                <a:latin typeface="Calibri"/>
                <a:ea typeface="Source Sans Pro"/>
              </a:rPr>
              <a:t>vacina</a:t>
            </a:r>
            <a:r>
              <a:rPr lang="en-US" sz="2000">
                <a:solidFill>
                  <a:srgbClr val="002060"/>
                </a:solidFill>
                <a:latin typeface="Calibri"/>
                <a:ea typeface="Source Sans Pro"/>
              </a:rPr>
              <a:t> contra </a:t>
            </a:r>
            <a:r>
              <a:rPr lang="en-US" sz="2000" err="1">
                <a:solidFill>
                  <a:srgbClr val="002060"/>
                </a:solidFill>
                <a:latin typeface="Calibri"/>
                <a:ea typeface="Source Sans Pro"/>
              </a:rPr>
              <a:t>difteria</a:t>
            </a:r>
            <a:r>
              <a:rPr lang="en-US" sz="2000">
                <a:solidFill>
                  <a:srgbClr val="002060"/>
                </a:solidFill>
                <a:latin typeface="Calibri"/>
                <a:ea typeface="Source Sans Pro"/>
              </a:rPr>
              <a:t>, </a:t>
            </a:r>
            <a:r>
              <a:rPr lang="en-US" sz="2000" err="1">
                <a:solidFill>
                  <a:srgbClr val="002060"/>
                </a:solidFill>
                <a:latin typeface="Calibri"/>
                <a:ea typeface="Source Sans Pro"/>
              </a:rPr>
              <a:t>tétano</a:t>
            </a:r>
            <a:r>
              <a:rPr lang="en-US" sz="2000">
                <a:solidFill>
                  <a:srgbClr val="002060"/>
                </a:solidFill>
                <a:latin typeface="Calibri"/>
                <a:ea typeface="Source Sans Pro"/>
              </a:rPr>
              <a:t> e </a:t>
            </a:r>
            <a:r>
              <a:rPr lang="en-US" sz="2000" err="1">
                <a:solidFill>
                  <a:srgbClr val="002060"/>
                </a:solidFill>
                <a:latin typeface="Calibri"/>
                <a:ea typeface="Source Sans Pro"/>
              </a:rPr>
              <a:t>coqueluche</a:t>
            </a:r>
            <a:r>
              <a:rPr lang="en-US" sz="2000">
                <a:solidFill>
                  <a:srgbClr val="002060"/>
                </a:solidFill>
                <a:latin typeface="Calibri"/>
                <a:ea typeface="Source Sans Pro"/>
              </a:rPr>
              <a:t> (DTP1) e a </a:t>
            </a:r>
            <a:r>
              <a:rPr lang="en-US" sz="2000" err="1">
                <a:solidFill>
                  <a:srgbClr val="002060"/>
                </a:solidFill>
                <a:latin typeface="Calibri"/>
                <a:ea typeface="Source Sans Pro"/>
              </a:rPr>
              <a:t>cobertura</a:t>
            </a:r>
            <a:r>
              <a:rPr lang="en-US" sz="2000">
                <a:solidFill>
                  <a:srgbClr val="002060"/>
                </a:solidFill>
                <a:latin typeface="Calibri"/>
                <a:ea typeface="Source Sans Pro"/>
              </a:rPr>
              <a:t> com as </a:t>
            </a:r>
            <a:r>
              <a:rPr lang="en-US" sz="2000" err="1">
                <a:solidFill>
                  <a:srgbClr val="002060"/>
                </a:solidFill>
                <a:latin typeface="Calibri"/>
                <a:ea typeface="Source Sans Pro"/>
              </a:rPr>
              <a:t>três</a:t>
            </a:r>
            <a:r>
              <a:rPr lang="en-US" sz="2000">
                <a:solidFill>
                  <a:srgbClr val="002060"/>
                </a:solidFill>
                <a:latin typeface="Calibri"/>
                <a:ea typeface="Source Sans Pro"/>
              </a:rPr>
              <a:t> doses </a:t>
            </a:r>
            <a:r>
              <a:rPr lang="en-US" sz="2000" err="1">
                <a:solidFill>
                  <a:srgbClr val="002060"/>
                </a:solidFill>
                <a:latin typeface="Calibri"/>
                <a:ea typeface="Source Sans Pro"/>
              </a:rPr>
              <a:t>recomendadas</a:t>
            </a:r>
            <a:r>
              <a:rPr lang="en-US" sz="2000">
                <a:solidFill>
                  <a:srgbClr val="002060"/>
                </a:solidFill>
                <a:latin typeface="Calibri"/>
                <a:ea typeface="Source Sans Pro"/>
              </a:rPr>
              <a:t> </a:t>
            </a:r>
            <a:r>
              <a:rPr lang="en-US" sz="2000" err="1">
                <a:solidFill>
                  <a:srgbClr val="002060"/>
                </a:solidFill>
                <a:latin typeface="Calibri"/>
                <a:ea typeface="Source Sans Pro"/>
              </a:rPr>
              <a:t>foi</a:t>
            </a:r>
            <a:r>
              <a:rPr lang="en-US" sz="2000">
                <a:solidFill>
                  <a:srgbClr val="002060"/>
                </a:solidFill>
                <a:latin typeface="Calibri"/>
                <a:ea typeface="Source Sans Pro"/>
              </a:rPr>
              <a:t> de 86%, um </a:t>
            </a:r>
            <a:r>
              <a:rPr lang="en-US" sz="2000" err="1">
                <a:solidFill>
                  <a:srgbClr val="002060"/>
                </a:solidFill>
                <a:latin typeface="Calibri"/>
                <a:ea typeface="Source Sans Pro"/>
              </a:rPr>
              <a:t>nível</a:t>
            </a:r>
            <a:r>
              <a:rPr lang="en-US" sz="2000">
                <a:solidFill>
                  <a:srgbClr val="002060"/>
                </a:solidFill>
                <a:latin typeface="Calibri"/>
                <a:ea typeface="Source Sans Pro"/>
              </a:rPr>
              <a:t> que </a:t>
            </a:r>
            <a:r>
              <a:rPr lang="en-US" sz="2000" err="1">
                <a:solidFill>
                  <a:srgbClr val="002060"/>
                </a:solidFill>
                <a:latin typeface="Calibri"/>
                <a:ea typeface="Source Sans Pro"/>
              </a:rPr>
              <a:t>permaneceu</a:t>
            </a:r>
            <a:r>
              <a:rPr lang="en-US" sz="2000">
                <a:solidFill>
                  <a:srgbClr val="002060"/>
                </a:solidFill>
                <a:latin typeface="Calibri"/>
                <a:ea typeface="Source Sans Pro"/>
              </a:rPr>
              <a:t> </a:t>
            </a:r>
            <a:r>
              <a:rPr lang="en-US" sz="2000" err="1">
                <a:solidFill>
                  <a:srgbClr val="002060"/>
                </a:solidFill>
                <a:latin typeface="Calibri"/>
                <a:ea typeface="Source Sans Pro"/>
              </a:rPr>
              <a:t>praticamente</a:t>
            </a:r>
            <a:r>
              <a:rPr lang="en-US" sz="2000">
                <a:solidFill>
                  <a:srgbClr val="002060"/>
                </a:solidFill>
                <a:latin typeface="Calibri"/>
                <a:ea typeface="Source Sans Pro"/>
              </a:rPr>
              <a:t> </a:t>
            </a:r>
            <a:r>
              <a:rPr lang="en-US" sz="2000" err="1">
                <a:solidFill>
                  <a:srgbClr val="002060"/>
                </a:solidFill>
                <a:latin typeface="Calibri"/>
                <a:ea typeface="Source Sans Pro"/>
              </a:rPr>
              <a:t>inalterado</a:t>
            </a:r>
            <a:r>
              <a:rPr lang="en-US" sz="2000">
                <a:solidFill>
                  <a:srgbClr val="002060"/>
                </a:solidFill>
                <a:latin typeface="Calibri"/>
                <a:ea typeface="Source Sans Pro"/>
              </a:rPr>
              <a:t> </a:t>
            </a:r>
            <a:r>
              <a:rPr lang="en-US" sz="2000" err="1">
                <a:solidFill>
                  <a:srgbClr val="002060"/>
                </a:solidFill>
                <a:latin typeface="Calibri"/>
                <a:ea typeface="Source Sans Pro"/>
              </a:rPr>
              <a:t>desde</a:t>
            </a:r>
            <a:r>
              <a:rPr lang="en-US" sz="2000">
                <a:solidFill>
                  <a:srgbClr val="002060"/>
                </a:solidFill>
                <a:latin typeface="Calibri"/>
                <a:ea typeface="Source Sans Pro"/>
              </a:rPr>
              <a:t> 2010.</a:t>
            </a:r>
            <a:endParaRPr lang="en-US" sz="2000">
              <a:solidFill>
                <a:srgbClr val="002060"/>
              </a:solidFill>
              <a:latin typeface="Calibri"/>
            </a:endParaRPr>
          </a:p>
          <a:p>
            <a:pPr marL="285750" indent="-285750" algn="just">
              <a:buFont typeface="Wingdings"/>
              <a:buChar char="§"/>
            </a:pPr>
            <a:endParaRPr lang="en-US" sz="2000" b="1">
              <a:solidFill>
                <a:srgbClr val="002060"/>
              </a:solidFill>
              <a:latin typeface="Calibri"/>
              <a:ea typeface="Source Sans Pro"/>
            </a:endParaRPr>
          </a:p>
          <a:p>
            <a:pPr algn="just"/>
            <a:r>
              <a:rPr lang="en-US" sz="1600" b="1" i="1">
                <a:solidFill>
                  <a:srgbClr val="002060"/>
                </a:solidFill>
                <a:latin typeface="Calibri"/>
                <a:ea typeface="Source Sans Pro"/>
              </a:rPr>
              <a:t>Fonte: site ODS, </a:t>
            </a:r>
            <a:r>
              <a:rPr lang="en-US" sz="1600" b="1" i="1" err="1">
                <a:solidFill>
                  <a:srgbClr val="002060"/>
                </a:solidFill>
                <a:latin typeface="Calibri"/>
                <a:ea typeface="Source Sans Pro"/>
              </a:rPr>
              <a:t>abril</a:t>
            </a:r>
            <a:r>
              <a:rPr lang="en-US" sz="1600" b="1" i="1">
                <a:solidFill>
                  <a:srgbClr val="002060"/>
                </a:solidFill>
                <a:latin typeface="Calibri"/>
                <a:ea typeface="Source Sans Pro"/>
              </a:rPr>
              <a:t> de 2022</a:t>
            </a:r>
          </a:p>
          <a:p>
            <a:pPr algn="just"/>
            <a:endParaRPr lang="en-US" sz="1600" b="1">
              <a:solidFill>
                <a:srgbClr val="002060"/>
              </a:solidFill>
              <a:latin typeface="Source Sans Pro"/>
              <a:ea typeface="Source Sans Pro"/>
            </a:endParaRPr>
          </a:p>
        </p:txBody>
      </p:sp>
      <p:sp>
        <p:nvSpPr>
          <p:cNvPr id="3" name="Google Shape;690;g118f1ce6acc_2_89">
            <a:extLst>
              <a:ext uri="{FF2B5EF4-FFF2-40B4-BE49-F238E27FC236}">
                <a16:creationId xmlns:a16="http://schemas.microsoft.com/office/drawing/2014/main" id="{DC9E7D48-646D-6430-9320-D476A6105D3B}"/>
              </a:ext>
            </a:extLst>
          </p:cNvPr>
          <p:cNvSpPr txBox="1"/>
          <p:nvPr/>
        </p:nvSpPr>
        <p:spPr>
          <a:xfrm>
            <a:off x="731922" y="348620"/>
            <a:ext cx="11455500" cy="2092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endParaRPr lang="pt-BR" sz="2800" b="1">
              <a:solidFill>
                <a:schemeClr val="accent5">
                  <a:lumMod val="75000"/>
                </a:schemeClr>
              </a:solidFill>
              <a:latin typeface="Montserrat ExtraBold"/>
              <a:sym typeface="Montserrat ExtraBold"/>
            </a:endParaRPr>
          </a:p>
          <a:p>
            <a:pPr algn="ctr"/>
            <a:r>
              <a:rPr lang="pt-BR" sz="2800" b="1">
                <a:solidFill>
                  <a:schemeClr val="accent5">
                    <a:lumMod val="75000"/>
                  </a:schemeClr>
                </a:solidFill>
                <a:latin typeface="Montserrat ExtraBold"/>
                <a:sym typeface="Montserrat ExtraBold"/>
              </a:rPr>
              <a:t>   Objetivos de Desenvolvimento Sustentável</a:t>
            </a:r>
            <a:endParaRPr lang="pt-BR" sz="2800" b="1">
              <a:solidFill>
                <a:schemeClr val="accent5">
                  <a:lumMod val="75000"/>
                </a:schemeClr>
              </a:solidFill>
              <a:latin typeface="Montserrat ExtraBold"/>
            </a:endParaRPr>
          </a:p>
          <a:p>
            <a:pPr algn="ctr"/>
            <a:endParaRPr lang="pt-BR">
              <a:solidFill>
                <a:schemeClr val="accent5">
                  <a:lumMod val="75000"/>
                </a:schemeClr>
              </a:solidFill>
            </a:endParaRPr>
          </a:p>
          <a:p>
            <a:pPr algn="ctr"/>
            <a:r>
              <a:rPr lang="pt-BR" sz="3200" b="1">
                <a:solidFill>
                  <a:schemeClr val="accent6"/>
                </a:solidFill>
              </a:rPr>
              <a:t>3 - SAÚDE E BEM-ESTAR</a:t>
            </a:r>
          </a:p>
          <a:p>
            <a:pPr algn="ctr"/>
            <a:endParaRPr lang="pt-BR" sz="2800" b="1">
              <a:solidFill>
                <a:schemeClr val="accent5">
                  <a:lumMod val="75000"/>
                </a:schemeClr>
              </a:solidFill>
              <a:latin typeface="Montserrat ExtraBold"/>
            </a:endParaRPr>
          </a:p>
        </p:txBody>
      </p:sp>
      <p:pic>
        <p:nvPicPr>
          <p:cNvPr id="7" name="Imagem 7" descr="Gráfico, Gráfico de explosão solar&#10;&#10;Descrição gerada automaticamente">
            <a:extLst>
              <a:ext uri="{FF2B5EF4-FFF2-40B4-BE49-F238E27FC236}">
                <a16:creationId xmlns:a16="http://schemas.microsoft.com/office/drawing/2014/main" id="{72828869-9D59-4D55-1B87-FCFF605CC8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453" y="350242"/>
            <a:ext cx="1640305" cy="1645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363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2" descr="Uma imagem com texto&#10;&#10;Descrição gerada automaticamente">
            <a:extLst>
              <a:ext uri="{FF2B5EF4-FFF2-40B4-BE49-F238E27FC236}">
                <a16:creationId xmlns:a16="http://schemas.microsoft.com/office/drawing/2014/main" id="{B0ACDD24-05F9-9CBA-3A64-7619B395DF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3256" y="4246"/>
            <a:ext cx="12258720" cy="6895411"/>
          </a:xfrm>
          <a:prstGeom prst="rect">
            <a:avLst/>
          </a:prstGeom>
        </p:spPr>
      </p:pic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A4A7A19B-AE09-D304-13DF-319F71382AA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36</a:t>
            </a:fld>
            <a:endParaRPr lang="pt-BR"/>
          </a:p>
        </p:txBody>
      </p:sp>
      <p:pic>
        <p:nvPicPr>
          <p:cNvPr id="3" name="Imagem 3" descr="Gráfico, Gráfico de barras&#10;&#10;Descrição gerada automaticamente">
            <a:extLst>
              <a:ext uri="{FF2B5EF4-FFF2-40B4-BE49-F238E27FC236}">
                <a16:creationId xmlns:a16="http://schemas.microsoft.com/office/drawing/2014/main" id="{BE591A84-D60B-9A91-2BE0-A8BF16FD25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16" y="2237379"/>
            <a:ext cx="11867147" cy="3806977"/>
          </a:xfrm>
          <a:prstGeom prst="rect">
            <a:avLst/>
          </a:prstGeom>
        </p:spPr>
      </p:pic>
      <p:pic>
        <p:nvPicPr>
          <p:cNvPr id="4" name="Imagem 7" descr="Gráfico, Gráfico de explosão solar&#10;&#10;Descrição gerada automaticamente">
            <a:extLst>
              <a:ext uri="{FF2B5EF4-FFF2-40B4-BE49-F238E27FC236}">
                <a16:creationId xmlns:a16="http://schemas.microsoft.com/office/drawing/2014/main" id="{954CFB69-C509-2305-F97F-D8DF6E6957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3453" y="350242"/>
            <a:ext cx="1640305" cy="1645673"/>
          </a:xfrm>
          <a:prstGeom prst="rect">
            <a:avLst/>
          </a:prstGeom>
        </p:spPr>
      </p:pic>
      <p:sp>
        <p:nvSpPr>
          <p:cNvPr id="8" name="Google Shape;690;g118f1ce6acc_2_89">
            <a:extLst>
              <a:ext uri="{FF2B5EF4-FFF2-40B4-BE49-F238E27FC236}">
                <a16:creationId xmlns:a16="http://schemas.microsoft.com/office/drawing/2014/main" id="{2CA8E0B8-125E-79DF-452B-043C3E143970}"/>
              </a:ext>
            </a:extLst>
          </p:cNvPr>
          <p:cNvSpPr txBox="1"/>
          <p:nvPr/>
        </p:nvSpPr>
        <p:spPr>
          <a:xfrm>
            <a:off x="701843" y="208252"/>
            <a:ext cx="11455500" cy="2092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endParaRPr lang="pt-BR" sz="2800" b="1">
              <a:solidFill>
                <a:schemeClr val="accent5">
                  <a:lumMod val="75000"/>
                </a:schemeClr>
              </a:solidFill>
              <a:latin typeface="Montserrat ExtraBold"/>
              <a:sym typeface="Montserrat ExtraBold"/>
            </a:endParaRPr>
          </a:p>
          <a:p>
            <a:pPr algn="ctr"/>
            <a:r>
              <a:rPr lang="pt-BR" sz="2800" b="1">
                <a:solidFill>
                  <a:schemeClr val="accent5">
                    <a:lumMod val="75000"/>
                  </a:schemeClr>
                </a:solidFill>
                <a:latin typeface="Montserrat ExtraBold"/>
                <a:sym typeface="Montserrat ExtraBold"/>
              </a:rPr>
              <a:t>   Objetivos de Desenvolvimento Sustentável</a:t>
            </a:r>
            <a:endParaRPr lang="pt-BR" sz="2800" b="1">
              <a:solidFill>
                <a:schemeClr val="accent5">
                  <a:lumMod val="75000"/>
                </a:schemeClr>
              </a:solidFill>
              <a:latin typeface="Montserrat ExtraBold"/>
            </a:endParaRPr>
          </a:p>
          <a:p>
            <a:pPr algn="ctr"/>
            <a:endParaRPr lang="pt-BR">
              <a:solidFill>
                <a:schemeClr val="accent5">
                  <a:lumMod val="75000"/>
                </a:schemeClr>
              </a:solidFill>
            </a:endParaRPr>
          </a:p>
          <a:p>
            <a:pPr algn="ctr"/>
            <a:r>
              <a:rPr lang="pt-BR" sz="3200" b="1">
                <a:solidFill>
                  <a:schemeClr val="accent6"/>
                </a:solidFill>
              </a:rPr>
              <a:t>3 - SAÚDE E BEM-ESTAR</a:t>
            </a:r>
          </a:p>
          <a:p>
            <a:pPr algn="ctr"/>
            <a:endParaRPr lang="pt-BR" sz="2800" b="1">
              <a:solidFill>
                <a:schemeClr val="accent5">
                  <a:lumMod val="75000"/>
                </a:schemeClr>
              </a:solidFill>
              <a:latin typeface="Montserrat ExtraBold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2B17560D-B9AD-3460-3F2B-681A5D7067A9}"/>
              </a:ext>
            </a:extLst>
          </p:cNvPr>
          <p:cNvSpPr txBox="1"/>
          <p:nvPr/>
        </p:nvSpPr>
        <p:spPr>
          <a:xfrm>
            <a:off x="623637" y="6348664"/>
            <a:ext cx="6613357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i="1">
                <a:solidFill>
                  <a:srgbClr val="002060"/>
                </a:solidFill>
                <a:latin typeface="Calibri"/>
              </a:rPr>
              <a:t>Fonte: </a:t>
            </a:r>
            <a:r>
              <a:rPr lang="en-US" b="1" i="1" err="1">
                <a:solidFill>
                  <a:srgbClr val="002060"/>
                </a:solidFill>
                <a:latin typeface="Calibri"/>
              </a:rPr>
              <a:t>Painel</a:t>
            </a:r>
            <a:r>
              <a:rPr lang="en-US" b="1" i="1">
                <a:solidFill>
                  <a:srgbClr val="002060"/>
                </a:solidFill>
                <a:latin typeface="Calibri"/>
              </a:rPr>
              <a:t> de </a:t>
            </a:r>
            <a:r>
              <a:rPr lang="en-US" b="1" i="1" err="1">
                <a:solidFill>
                  <a:srgbClr val="002060"/>
                </a:solidFill>
                <a:latin typeface="Calibri"/>
              </a:rPr>
              <a:t>Monitoramento</a:t>
            </a:r>
            <a:r>
              <a:rPr lang="en-US" b="1" i="1">
                <a:solidFill>
                  <a:srgbClr val="002060"/>
                </a:solidFill>
                <a:latin typeface="Calibri"/>
              </a:rPr>
              <a:t> da </a:t>
            </a:r>
            <a:r>
              <a:rPr lang="en-US" b="1" i="1" err="1">
                <a:solidFill>
                  <a:srgbClr val="002060"/>
                </a:solidFill>
                <a:latin typeface="Calibri"/>
              </a:rPr>
              <a:t>Natalidade</a:t>
            </a:r>
            <a:r>
              <a:rPr lang="en-US" b="1" i="1">
                <a:solidFill>
                  <a:srgbClr val="002060"/>
                </a:solidFill>
                <a:latin typeface="Calibri"/>
              </a:rPr>
              <a:t>, SVS/MS , </a:t>
            </a:r>
            <a:r>
              <a:rPr lang="en-US" b="1" i="1" err="1">
                <a:solidFill>
                  <a:srgbClr val="002060"/>
                </a:solidFill>
                <a:latin typeface="Calibri"/>
              </a:rPr>
              <a:t>abril</a:t>
            </a:r>
            <a:r>
              <a:rPr lang="en-US" b="1" i="1">
                <a:solidFill>
                  <a:srgbClr val="002060"/>
                </a:solidFill>
                <a:latin typeface="Calibri"/>
              </a:rPr>
              <a:t> de 2022</a:t>
            </a:r>
            <a:endParaRPr lang="pt-BR"/>
          </a:p>
        </p:txBody>
      </p:sp>
      <p:pic>
        <p:nvPicPr>
          <p:cNvPr id="6" name="Imagem 6">
            <a:extLst>
              <a:ext uri="{FF2B5EF4-FFF2-40B4-BE49-F238E27FC236}">
                <a16:creationId xmlns:a16="http://schemas.microsoft.com/office/drawing/2014/main" id="{56777846-4903-15FE-723B-05C1D11E29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18986" y="5444289"/>
            <a:ext cx="180975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622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A4A7A19B-AE09-D304-13DF-319F71382AA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37</a:t>
            </a:fld>
            <a:endParaRPr lang="pt-BR"/>
          </a:p>
        </p:txBody>
      </p:sp>
      <p:pic>
        <p:nvPicPr>
          <p:cNvPr id="3" name="Imagem 7" descr="Gráfico, Gráfico de explosão solar&#10;&#10;Descrição gerada automaticamente">
            <a:extLst>
              <a:ext uri="{FF2B5EF4-FFF2-40B4-BE49-F238E27FC236}">
                <a16:creationId xmlns:a16="http://schemas.microsoft.com/office/drawing/2014/main" id="{A1BCB43E-9A9D-A398-9846-615031CFD1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137" y="320163"/>
            <a:ext cx="1640305" cy="1645673"/>
          </a:xfrm>
          <a:prstGeom prst="rect">
            <a:avLst/>
          </a:prstGeom>
        </p:spPr>
      </p:pic>
      <p:sp>
        <p:nvSpPr>
          <p:cNvPr id="7" name="Google Shape;690;g118f1ce6acc_2_89">
            <a:extLst>
              <a:ext uri="{FF2B5EF4-FFF2-40B4-BE49-F238E27FC236}">
                <a16:creationId xmlns:a16="http://schemas.microsoft.com/office/drawing/2014/main" id="{9C3B768E-60E8-D525-08DA-46211F79BB5B}"/>
              </a:ext>
            </a:extLst>
          </p:cNvPr>
          <p:cNvSpPr txBox="1"/>
          <p:nvPr/>
        </p:nvSpPr>
        <p:spPr>
          <a:xfrm>
            <a:off x="681790" y="37804"/>
            <a:ext cx="11455500" cy="2092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endParaRPr lang="pt-BR" sz="2800" b="1">
              <a:solidFill>
                <a:schemeClr val="accent5">
                  <a:lumMod val="75000"/>
                </a:schemeClr>
              </a:solidFill>
              <a:latin typeface="Montserrat ExtraBold"/>
              <a:sym typeface="Montserrat ExtraBold"/>
            </a:endParaRPr>
          </a:p>
          <a:p>
            <a:pPr algn="ctr"/>
            <a:r>
              <a:rPr lang="pt-BR" sz="2800" b="1">
                <a:solidFill>
                  <a:schemeClr val="accent5">
                    <a:lumMod val="75000"/>
                  </a:schemeClr>
                </a:solidFill>
                <a:latin typeface="Montserrat ExtraBold"/>
                <a:sym typeface="Montserrat ExtraBold"/>
              </a:rPr>
              <a:t>   Objetivos de Desenvolvimento Sustentável</a:t>
            </a:r>
            <a:endParaRPr lang="pt-BR" sz="2800" b="1">
              <a:solidFill>
                <a:schemeClr val="accent5">
                  <a:lumMod val="75000"/>
                </a:schemeClr>
              </a:solidFill>
              <a:latin typeface="Montserrat ExtraBold"/>
            </a:endParaRPr>
          </a:p>
          <a:p>
            <a:pPr algn="ctr"/>
            <a:endParaRPr lang="pt-BR">
              <a:solidFill>
                <a:schemeClr val="accent5">
                  <a:lumMod val="75000"/>
                </a:schemeClr>
              </a:solidFill>
            </a:endParaRPr>
          </a:p>
          <a:p>
            <a:pPr algn="ctr"/>
            <a:r>
              <a:rPr lang="pt-BR" sz="3200" b="1">
                <a:solidFill>
                  <a:schemeClr val="accent6"/>
                </a:solidFill>
              </a:rPr>
              <a:t>3 - SAÚDE E BEM-ESTAR</a:t>
            </a:r>
          </a:p>
          <a:p>
            <a:pPr algn="ctr"/>
            <a:endParaRPr lang="pt-BR" sz="2800" b="1">
              <a:solidFill>
                <a:schemeClr val="accent5">
                  <a:lumMod val="75000"/>
                </a:schemeClr>
              </a:solidFill>
              <a:latin typeface="Montserrat ExtraBold"/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45D1FAA8-6517-C30B-94AF-36C614FE08C3}"/>
              </a:ext>
            </a:extLst>
          </p:cNvPr>
          <p:cNvSpPr txBox="1"/>
          <p:nvPr/>
        </p:nvSpPr>
        <p:spPr>
          <a:xfrm>
            <a:off x="623637" y="6348664"/>
            <a:ext cx="6613357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i="1">
                <a:solidFill>
                  <a:srgbClr val="002060"/>
                </a:solidFill>
                <a:latin typeface="Calibri"/>
              </a:rPr>
              <a:t>Fonte: </a:t>
            </a:r>
            <a:r>
              <a:rPr lang="en-US" b="1" i="1" err="1">
                <a:solidFill>
                  <a:srgbClr val="002060"/>
                </a:solidFill>
                <a:latin typeface="Calibri"/>
              </a:rPr>
              <a:t>Painel</a:t>
            </a:r>
            <a:r>
              <a:rPr lang="en-US" b="1" i="1">
                <a:solidFill>
                  <a:srgbClr val="002060"/>
                </a:solidFill>
                <a:latin typeface="Calibri"/>
              </a:rPr>
              <a:t> de </a:t>
            </a:r>
            <a:r>
              <a:rPr lang="en-US" b="1" i="1" err="1">
                <a:solidFill>
                  <a:srgbClr val="002060"/>
                </a:solidFill>
                <a:latin typeface="Calibri"/>
              </a:rPr>
              <a:t>Monitoramento</a:t>
            </a:r>
            <a:r>
              <a:rPr lang="en-US" b="1" i="1">
                <a:solidFill>
                  <a:srgbClr val="002060"/>
                </a:solidFill>
                <a:latin typeface="Calibri"/>
              </a:rPr>
              <a:t> da </a:t>
            </a:r>
            <a:r>
              <a:rPr lang="en-US" b="1" i="1" err="1">
                <a:solidFill>
                  <a:srgbClr val="002060"/>
                </a:solidFill>
                <a:latin typeface="Calibri"/>
              </a:rPr>
              <a:t>Natalidade</a:t>
            </a:r>
            <a:r>
              <a:rPr lang="en-US" b="1" i="1">
                <a:solidFill>
                  <a:srgbClr val="002060"/>
                </a:solidFill>
                <a:latin typeface="Calibri"/>
              </a:rPr>
              <a:t>, SVS/MS , </a:t>
            </a:r>
            <a:r>
              <a:rPr lang="en-US" b="1" i="1" err="1">
                <a:solidFill>
                  <a:srgbClr val="002060"/>
                </a:solidFill>
                <a:latin typeface="Calibri"/>
              </a:rPr>
              <a:t>abril</a:t>
            </a:r>
            <a:r>
              <a:rPr lang="en-US" b="1" i="1">
                <a:solidFill>
                  <a:srgbClr val="002060"/>
                </a:solidFill>
                <a:latin typeface="Calibri"/>
              </a:rPr>
              <a:t> de 2022</a:t>
            </a:r>
            <a:endParaRPr lang="pt-BR"/>
          </a:p>
        </p:txBody>
      </p:sp>
      <p:pic>
        <p:nvPicPr>
          <p:cNvPr id="4" name="Imagem 4" descr="Gráfico, Gráfico de barras&#10;&#10;Descrição gerada automaticamente">
            <a:extLst>
              <a:ext uri="{FF2B5EF4-FFF2-40B4-BE49-F238E27FC236}">
                <a16:creationId xmlns:a16="http://schemas.microsoft.com/office/drawing/2014/main" id="{0E3FC14F-6BC7-F9AC-7ABE-6C7E7A1FCB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9216" y="1964019"/>
            <a:ext cx="7425489" cy="3962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777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2" descr="Uma imagem com texto&#10;&#10;Descrição gerada automaticamente">
            <a:extLst>
              <a:ext uri="{FF2B5EF4-FFF2-40B4-BE49-F238E27FC236}">
                <a16:creationId xmlns:a16="http://schemas.microsoft.com/office/drawing/2014/main" id="{77AD0003-1D95-A8F6-F85D-BC43978891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3256" y="4246"/>
            <a:ext cx="12258720" cy="6895411"/>
          </a:xfrm>
          <a:prstGeom prst="rect">
            <a:avLst/>
          </a:prstGeom>
        </p:spPr>
      </p:pic>
      <p:sp>
        <p:nvSpPr>
          <p:cNvPr id="698" name="Google Shape;698;g11987a1b0e7_0_7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lang="pt-BR"/>
              <a:t>38</a:t>
            </a:fld>
            <a:endParaRPr/>
          </a:p>
        </p:txBody>
      </p:sp>
      <p:pic>
        <p:nvPicPr>
          <p:cNvPr id="6" name="Google Shape;205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1193" y="54896"/>
            <a:ext cx="10495123" cy="674751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38" t="18148" r="57187" b="14445"/>
          <a:stretch/>
        </p:blipFill>
        <p:spPr>
          <a:xfrm>
            <a:off x="491194" y="4843880"/>
            <a:ext cx="1326244" cy="1952625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54" t="17593" r="26562" b="14259"/>
          <a:stretch/>
        </p:blipFill>
        <p:spPr>
          <a:xfrm>
            <a:off x="491194" y="2776019"/>
            <a:ext cx="1326244" cy="1944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458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m texto&#10;&#10;Descrição gerada automaticamente">
            <a:extLst>
              <a:ext uri="{FF2B5EF4-FFF2-40B4-BE49-F238E27FC236}">
                <a16:creationId xmlns:a16="http://schemas.microsoft.com/office/drawing/2014/main" id="{DE664F07-C1AD-1D0B-4736-FBD9318A74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51" y="-15807"/>
            <a:ext cx="12258720" cy="6895411"/>
          </a:xfrm>
          <a:prstGeom prst="rect">
            <a:avLst/>
          </a:prstGeom>
        </p:spPr>
      </p:pic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8CB3C1DA-CE3B-CBC6-59D7-AD32821365F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39</a:t>
            </a:fld>
            <a:endParaRPr lang="pt-BR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0E538AB9-401A-1CAD-1767-DF8015839A32}"/>
              </a:ext>
            </a:extLst>
          </p:cNvPr>
          <p:cNvSpPr txBox="1"/>
          <p:nvPr/>
        </p:nvSpPr>
        <p:spPr>
          <a:xfrm>
            <a:off x="2658978" y="152399"/>
            <a:ext cx="8377989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sz="3200" b="1" kern="1200">
                <a:solidFill>
                  <a:srgbClr val="2E75B6"/>
                </a:solidFill>
                <a:latin typeface="Montserrat ExtraBold"/>
                <a:ea typeface="+mj-ea"/>
                <a:cs typeface="+mj-cs"/>
              </a:rPr>
              <a:t>Ações Estratégicas da PNAISC</a:t>
            </a:r>
            <a:endParaRPr lang="pt-BR">
              <a:solidFill>
                <a:srgbClr val="2E75B6"/>
              </a:solidFill>
              <a:latin typeface="Montserrat ExtraBold"/>
            </a:endParaRPr>
          </a:p>
        </p:txBody>
      </p:sp>
      <p:pic>
        <p:nvPicPr>
          <p:cNvPr id="4" name="Imagem 4" descr="Linha do tempo&#10;&#10;Descrição gerada automaticamente">
            <a:extLst>
              <a:ext uri="{FF2B5EF4-FFF2-40B4-BE49-F238E27FC236}">
                <a16:creationId xmlns:a16="http://schemas.microsoft.com/office/drawing/2014/main" id="{98223B14-8286-A18F-C03A-69926AE79D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005" y="859962"/>
            <a:ext cx="10573753" cy="5880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49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118f1ce6acc_2_3643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lang="pt-BR"/>
              <a:t>4</a:t>
            </a:fld>
            <a:endParaRPr/>
          </a:p>
        </p:txBody>
      </p:sp>
      <p:sp>
        <p:nvSpPr>
          <p:cNvPr id="272" name="Google Shape;272;g118f1ce6acc_2_3643"/>
          <p:cNvSpPr/>
          <p:nvPr/>
        </p:nvSpPr>
        <p:spPr>
          <a:xfrm rot="5400000">
            <a:off x="12023976" y="6968500"/>
            <a:ext cx="180000" cy="180000"/>
          </a:xfrm>
          <a:prstGeom prst="round2SameRect">
            <a:avLst>
              <a:gd name="adj1" fmla="val 1457"/>
              <a:gd name="adj2" fmla="val 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3" name="Google Shape;273;g118f1ce6acc_2_3643"/>
          <p:cNvSpPr/>
          <p:nvPr/>
        </p:nvSpPr>
        <p:spPr>
          <a:xfrm>
            <a:off x="0" y="6968500"/>
            <a:ext cx="180000" cy="18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Imagem 2" descr="Uma imagem com texto&#10;&#10;Descrição gerada automaticamente">
            <a:extLst>
              <a:ext uri="{FF2B5EF4-FFF2-40B4-BE49-F238E27FC236}">
                <a16:creationId xmlns:a16="http://schemas.microsoft.com/office/drawing/2014/main" id="{577024C8-5535-0751-B175-15A5A0000A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3256" y="4246"/>
            <a:ext cx="12258720" cy="6895411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10795962-D084-21BA-9CED-6B6AE222C374}"/>
              </a:ext>
            </a:extLst>
          </p:cNvPr>
          <p:cNvSpPr txBox="1"/>
          <p:nvPr/>
        </p:nvSpPr>
        <p:spPr>
          <a:xfrm>
            <a:off x="1263268" y="2484303"/>
            <a:ext cx="9849078" cy="19389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t-BR" sz="4000">
                <a:solidFill>
                  <a:srgbClr val="2F5597"/>
                </a:solidFill>
                <a:latin typeface="Montserrat ExtraBold"/>
              </a:rPr>
              <a:t>COMPONENTE CAPITAÇÃO PONDERADA </a:t>
            </a:r>
            <a:r>
              <a:rPr lang="pt-BR" sz="4000" b="1">
                <a:solidFill>
                  <a:srgbClr val="2F5597"/>
                </a:solidFill>
                <a:latin typeface="Montserrat ExtraBold"/>
              </a:rPr>
              <a:t>DO</a:t>
            </a:r>
            <a:r>
              <a:rPr lang="pt-BR" sz="4000">
                <a:solidFill>
                  <a:srgbClr val="2F5597"/>
                </a:solidFill>
                <a:latin typeface="Montserrat ExtraBold"/>
              </a:rPr>
              <a:t> PROGRAMA PREVINE BRASIL</a:t>
            </a:r>
            <a:endParaRPr lang="pt-PT" sz="4000"/>
          </a:p>
        </p:txBody>
      </p:sp>
    </p:spTree>
  </p:cSld>
  <p:clrMapOvr>
    <a:masterClrMapping/>
  </p:clrMapOvr>
  <p:transition spd="slow">
    <p:push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2" descr="Uma imagem com texto&#10;&#10;Descrição gerada automaticamente">
            <a:extLst>
              <a:ext uri="{FF2B5EF4-FFF2-40B4-BE49-F238E27FC236}">
                <a16:creationId xmlns:a16="http://schemas.microsoft.com/office/drawing/2014/main" id="{B5E40014-A77F-3A70-8278-2ACD8FBB22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3256" y="4246"/>
            <a:ext cx="12258720" cy="6895411"/>
          </a:xfrm>
          <a:prstGeom prst="rect">
            <a:avLst/>
          </a:prstGeom>
        </p:spPr>
      </p:pic>
      <p:sp>
        <p:nvSpPr>
          <p:cNvPr id="705" name="Google Shape;705;g11987a1b0e7_0_13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lang="pt-BR"/>
              <a:t>40</a:t>
            </a:fld>
            <a:endParaRPr/>
          </a:p>
        </p:txBody>
      </p:sp>
      <p:pic>
        <p:nvPicPr>
          <p:cNvPr id="1026" name="Picture 2" descr="https://lh3.googleusercontent.com/8d7zJzU1T97QTPqLX4-BDgsz6VOYA0mNuHK16eXjqEZzlu7teF7NuSNsV8G88miPy_RZQdqn8Zuh6C3dk9UVn7LGCc69Fq-7k9EN-agdl8XkL2fjTjQ7v2QMJpkFEtAj_5NJvjVw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9714" y="1766380"/>
            <a:ext cx="5218547" cy="4260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/>
          <p:cNvSpPr/>
          <p:nvPr/>
        </p:nvSpPr>
        <p:spPr>
          <a:xfrm>
            <a:off x="6062145" y="6354270"/>
            <a:ext cx="454002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>
                <a:latin typeface="Arial" panose="020B0604020202020204" pitchFamily="34" charset="0"/>
              </a:rPr>
              <a:t>FONTE:</a:t>
            </a:r>
            <a:r>
              <a:rPr lang="pt-BR">
                <a:latin typeface="Arial" panose="020B0604020202020204" pitchFamily="34" charset="0"/>
              </a:rPr>
              <a:t> Adaptado à imagem de Machado </a:t>
            </a:r>
            <a:r>
              <a:rPr lang="pt-BR" i="1">
                <a:latin typeface="Arial" panose="020B0604020202020204" pitchFamily="34" charset="0"/>
              </a:rPr>
              <a:t>et al.</a:t>
            </a:r>
            <a:r>
              <a:rPr lang="pt-BR">
                <a:latin typeface="Arial" panose="020B0604020202020204" pitchFamily="34" charset="0"/>
              </a:rPr>
              <a:t> (2019)</a:t>
            </a:r>
            <a:endParaRPr lang="pt-BR"/>
          </a:p>
        </p:txBody>
      </p:sp>
      <p:sp>
        <p:nvSpPr>
          <p:cNvPr id="4" name="Retângulo 3"/>
          <p:cNvSpPr/>
          <p:nvPr/>
        </p:nvSpPr>
        <p:spPr>
          <a:xfrm>
            <a:off x="746254" y="2066562"/>
            <a:ext cx="4469259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pt-BR" sz="2400" b="1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Vigilância e estímulo do pleno crescimento e desenvolvimento da criança</a:t>
            </a:r>
            <a:r>
              <a:rPr lang="pt-BR" sz="2400">
                <a:solidFill>
                  <a:schemeClr val="accent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em especial do Desenvolvimento na Primeira Infância (DPI), pela Atenção Básica à saúde, conforme as orientações da Caderneta da Criança, incluindo ações de apoio às famílias para o fortalecimento de vínculos familiares</a:t>
            </a:r>
          </a:p>
        </p:txBody>
      </p:sp>
      <p:sp>
        <p:nvSpPr>
          <p:cNvPr id="5" name="Retângulo 4"/>
          <p:cNvSpPr/>
          <p:nvPr/>
        </p:nvSpPr>
        <p:spPr>
          <a:xfrm>
            <a:off x="985225" y="362062"/>
            <a:ext cx="961694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pt-BR" altLang="es-ES" sz="3200" b="1">
                <a:solidFill>
                  <a:schemeClr val="accent1">
                    <a:lumMod val="50000"/>
                  </a:schemeClr>
                </a:solidFill>
              </a:rPr>
              <a:t>Caderneta da Criança -  instrumento de vigilância e comunicação intersetorial</a:t>
            </a:r>
          </a:p>
        </p:txBody>
      </p:sp>
      <p:sp>
        <p:nvSpPr>
          <p:cNvPr id="11" name="Elipse 10"/>
          <p:cNvSpPr/>
          <p:nvPr/>
        </p:nvSpPr>
        <p:spPr>
          <a:xfrm>
            <a:off x="7304690" y="2858814"/>
            <a:ext cx="2511973" cy="2017986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t-BR" sz="1400" b="1">
                <a:latin typeface="+mj-lt"/>
              </a:rPr>
              <a:t>Caderneta da Criança</a:t>
            </a:r>
          </a:p>
          <a:p>
            <a:pPr algn="ctr"/>
            <a:endParaRPr lang="pt-BR" sz="1400" i="1">
              <a:latin typeface="+mj-lt"/>
            </a:endParaRPr>
          </a:p>
          <a:p>
            <a:pPr algn="ctr"/>
            <a:r>
              <a:rPr lang="pt-BR" sz="1400" i="1">
                <a:latin typeface="+mj-lt"/>
              </a:rPr>
              <a:t>Desenvolvimento infantil para a atenção integral da criança</a:t>
            </a:r>
          </a:p>
        </p:txBody>
      </p:sp>
    </p:spTree>
    <p:extLst>
      <p:ext uri="{BB962C8B-B14F-4D97-AF65-F5344CB8AC3E}">
        <p14:creationId xmlns:p14="http://schemas.microsoft.com/office/powerpoint/2010/main" val="6752897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m texto&#10;&#10;Descrição gerada automaticamente">
            <a:extLst>
              <a:ext uri="{FF2B5EF4-FFF2-40B4-BE49-F238E27FC236}">
                <a16:creationId xmlns:a16="http://schemas.microsoft.com/office/drawing/2014/main" id="{009BF94E-E05F-9353-2FFF-A7E216F6A8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3256" y="4246"/>
            <a:ext cx="12258720" cy="6895411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E731999C-7991-4E28-9A48-46071EB70752}"/>
              </a:ext>
            </a:extLst>
          </p:cNvPr>
          <p:cNvSpPr txBox="1"/>
          <p:nvPr/>
        </p:nvSpPr>
        <p:spPr>
          <a:xfrm>
            <a:off x="547591" y="5604212"/>
            <a:ext cx="8436567" cy="89255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pt-BR" sz="1200" u="sng">
                <a:hlinkClick r:id="rId3"/>
              </a:rPr>
              <a:t>Menina - https://bvsms.saude.gov.br/bvs/publicacoes/caderneta_crianca_menina_passaporte_cidadania_3ed.pdf</a:t>
            </a:r>
            <a:endParaRPr lang="pt-BR" sz="1200"/>
          </a:p>
          <a:p>
            <a:endParaRPr lang="pt-BR" sz="1200"/>
          </a:p>
          <a:p>
            <a:r>
              <a:rPr lang="pt-BR" sz="1200" u="sng">
                <a:hlinkClick r:id="rId4"/>
              </a:rPr>
              <a:t>Menino - http://bvsms.saude.gov.br/bvs/publicacoes/caderneta_crianca_menino_passaporte_cidadania_3ed.pdf</a:t>
            </a:r>
            <a:endParaRPr lang="pt-BR" sz="1200"/>
          </a:p>
          <a:p>
            <a:endParaRPr lang="pt-BR" sz="1600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2AEBAB87-AE66-4478-8AC8-BFAA14C281CE}"/>
              </a:ext>
            </a:extLst>
          </p:cNvPr>
          <p:cNvSpPr txBox="1"/>
          <p:nvPr/>
        </p:nvSpPr>
        <p:spPr>
          <a:xfrm>
            <a:off x="382896" y="481666"/>
            <a:ext cx="8077597" cy="526297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pt-BR" sz="2400" b="1">
                <a:solidFill>
                  <a:srgbClr val="C00000"/>
                </a:solidFill>
              </a:rPr>
              <a:t>3ª Edição 2021 - CADERNETA DA CRIANÇA</a:t>
            </a:r>
          </a:p>
          <a:p>
            <a:pPr algn="ctr"/>
            <a:endParaRPr lang="pt-BR" sz="2400" b="1">
              <a:solidFill>
                <a:srgbClr val="C00000"/>
              </a:solidFill>
            </a:endParaRPr>
          </a:p>
          <a:p>
            <a:pPr algn="ctr"/>
            <a:r>
              <a:rPr lang="pt-BR" sz="2400" b="1">
                <a:solidFill>
                  <a:srgbClr val="C00000"/>
                </a:solidFill>
              </a:rPr>
              <a:t>Novidades!!</a:t>
            </a:r>
            <a:endParaRPr lang="pt-BR">
              <a:solidFill>
                <a:srgbClr val="C00000"/>
              </a:solidFill>
            </a:endParaRPr>
          </a:p>
          <a:p>
            <a:pPr algn="ctr"/>
            <a:endParaRPr lang="pt-BR" sz="2400" b="1">
              <a:solidFill>
                <a:schemeClr val="accent5">
                  <a:lumMod val="50000"/>
                </a:schemeClr>
              </a:solidFill>
            </a:endParaRPr>
          </a:p>
          <a:p>
            <a:pPr marL="342900" indent="-342900" algn="just">
              <a:buFont typeface="Wingdings"/>
              <a:buChar char="§"/>
            </a:pPr>
            <a:r>
              <a:rPr lang="pt-BR" sz="2400">
                <a:solidFill>
                  <a:schemeClr val="accent5">
                    <a:lumMod val="50000"/>
                  </a:schemeClr>
                </a:solidFill>
              </a:rPr>
              <a:t>Inclusão do instrumento Checklist </a:t>
            </a:r>
            <a:r>
              <a:rPr lang="pt-BR" sz="2400" b="1">
                <a:solidFill>
                  <a:schemeClr val="accent5">
                    <a:lumMod val="50000"/>
                  </a:schemeClr>
                </a:solidFill>
              </a:rPr>
              <a:t>M-CHAT-R/F</a:t>
            </a:r>
            <a:r>
              <a:rPr lang="pt-BR" sz="2400">
                <a:solidFill>
                  <a:schemeClr val="accent5">
                    <a:lumMod val="50000"/>
                  </a:schemeClr>
                </a:solidFill>
              </a:rPr>
              <a:t>. A escala M-CHAT-R auxilia na identificação de pacientes com idade entre 16 e 30 meses com risco para </a:t>
            </a:r>
            <a:r>
              <a:rPr lang="pt-BR" sz="2400" b="1">
                <a:solidFill>
                  <a:schemeClr val="accent5">
                    <a:lumMod val="50000"/>
                  </a:schemeClr>
                </a:solidFill>
              </a:rPr>
              <a:t>Transtorno do Espectro Autista (TEA)</a:t>
            </a:r>
            <a:r>
              <a:rPr lang="pt-BR" sz="2400">
                <a:solidFill>
                  <a:schemeClr val="accent5">
                    <a:lumMod val="50000"/>
                  </a:schemeClr>
                </a:solidFill>
              </a:rPr>
              <a:t>.</a:t>
            </a:r>
            <a:endParaRPr lang="pt-BR">
              <a:solidFill>
                <a:schemeClr val="accent5">
                  <a:lumMod val="50000"/>
                </a:schemeClr>
              </a:solidFill>
            </a:endParaRPr>
          </a:p>
          <a:p>
            <a:pPr marL="342900" indent="-342900" algn="just">
              <a:buFont typeface="Wingdings"/>
              <a:buChar char="§"/>
            </a:pPr>
            <a:endParaRPr lang="pt-BR" sz="2400">
              <a:solidFill>
                <a:schemeClr val="accent5">
                  <a:lumMod val="50000"/>
                </a:schemeClr>
              </a:solidFill>
            </a:endParaRPr>
          </a:p>
          <a:p>
            <a:pPr marL="342900" indent="-342900" algn="just">
              <a:buFont typeface="Wingdings"/>
              <a:buChar char="§"/>
            </a:pPr>
            <a:r>
              <a:rPr lang="pt-BR" sz="2400">
                <a:solidFill>
                  <a:schemeClr val="accent5">
                    <a:lumMod val="50000"/>
                  </a:schemeClr>
                </a:solidFill>
              </a:rPr>
              <a:t>Contribuem para integração de pais e filhos, como o </a:t>
            </a:r>
            <a:r>
              <a:rPr lang="pt-BR" sz="2400" b="1">
                <a:solidFill>
                  <a:schemeClr val="accent5">
                    <a:lumMod val="50000"/>
                  </a:schemeClr>
                </a:solidFill>
              </a:rPr>
              <a:t>estímulo à literacia familiar</a:t>
            </a:r>
            <a:r>
              <a:rPr lang="pt-BR" sz="2400">
                <a:solidFill>
                  <a:schemeClr val="accent5">
                    <a:lumMod val="50000"/>
                  </a:schemeClr>
                </a:solidFill>
              </a:rPr>
              <a:t>, em parceria com o Ministério da Educação - Programa Conta pra Mim.</a:t>
            </a:r>
            <a:endParaRPr lang="pt-BR">
              <a:solidFill>
                <a:schemeClr val="accent5">
                  <a:lumMod val="50000"/>
                </a:schemeClr>
              </a:solidFill>
            </a:endParaRPr>
          </a:p>
          <a:p>
            <a:pPr algn="just"/>
            <a:endParaRPr lang="pt-BR" sz="2400">
              <a:solidFill>
                <a:schemeClr val="accent6"/>
              </a:solidFill>
            </a:endParaRPr>
          </a:p>
          <a:p>
            <a:pPr algn="ctr"/>
            <a:endParaRPr lang="pt-BR" sz="2400" b="1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0133" y="1307228"/>
            <a:ext cx="1075563" cy="1509474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7580" y="1308363"/>
            <a:ext cx="1074176" cy="1505655"/>
          </a:xfrm>
          <a:prstGeom prst="rect">
            <a:avLst/>
          </a:prstGeom>
        </p:spPr>
      </p:pic>
      <p:pic>
        <p:nvPicPr>
          <p:cNvPr id="2" name="Imagem 2" descr="Código QR&#10;&#10;Descrição gerada automaticamente">
            <a:extLst>
              <a:ext uri="{FF2B5EF4-FFF2-40B4-BE49-F238E27FC236}">
                <a16:creationId xmlns:a16="http://schemas.microsoft.com/office/drawing/2014/main" id="{CE08CF1F-44F7-B89E-B989-929002A39E8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50062" y="3109175"/>
            <a:ext cx="2367566" cy="2389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512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2" descr="Uma imagem com texto&#10;&#10;Descrição gerada automaticamente">
            <a:extLst>
              <a:ext uri="{FF2B5EF4-FFF2-40B4-BE49-F238E27FC236}">
                <a16:creationId xmlns:a16="http://schemas.microsoft.com/office/drawing/2014/main" id="{A1439CF0-DFF7-76D4-9D2F-FBABFC51AA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3256" y="4246"/>
            <a:ext cx="12258720" cy="6895411"/>
          </a:xfrm>
          <a:prstGeom prst="rect">
            <a:avLst/>
          </a:prstGeom>
        </p:spPr>
      </p:pic>
      <p:sp>
        <p:nvSpPr>
          <p:cNvPr id="705" name="Google Shape;705;g11987a1b0e7_0_13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lang="pt-BR"/>
              <a:t>42</a:t>
            </a:fld>
            <a:endParaRPr/>
          </a:p>
        </p:txBody>
      </p:sp>
      <p:grpSp>
        <p:nvGrpSpPr>
          <p:cNvPr id="5" name="Agrupar 4">
            <a:extLst>
              <a:ext uri="{FF2B5EF4-FFF2-40B4-BE49-F238E27FC236}">
                <a16:creationId xmlns:a16="http://schemas.microsoft.com/office/drawing/2014/main" id="{D22778F9-45EA-4A40-9229-190F1CA967C8}"/>
              </a:ext>
            </a:extLst>
          </p:cNvPr>
          <p:cNvGrpSpPr/>
          <p:nvPr/>
        </p:nvGrpSpPr>
        <p:grpSpPr>
          <a:xfrm>
            <a:off x="254000" y="444937"/>
            <a:ext cx="7073900" cy="5574863"/>
            <a:chOff x="3839243" y="570372"/>
            <a:chExt cx="8894800" cy="7632470"/>
          </a:xfrm>
        </p:grpSpPr>
        <p:pic>
          <p:nvPicPr>
            <p:cNvPr id="6" name="Imagem 5">
              <a:extLst>
                <a:ext uri="{FF2B5EF4-FFF2-40B4-BE49-F238E27FC236}">
                  <a16:creationId xmlns:a16="http://schemas.microsoft.com/office/drawing/2014/main" id="{26AB5C10-DF4F-4958-B91A-A9B1BD4EE8A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541284" y="570372"/>
              <a:ext cx="3169446" cy="449237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7" name="Imagem 6">
              <a:extLst>
                <a:ext uri="{FF2B5EF4-FFF2-40B4-BE49-F238E27FC236}">
                  <a16:creationId xmlns:a16="http://schemas.microsoft.com/office/drawing/2014/main" id="{2472C8DE-10E9-4B22-87C1-39D15BB68A0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034618" y="2962379"/>
              <a:ext cx="3578467" cy="455797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8" name="Imagem 7">
              <a:extLst>
                <a:ext uri="{FF2B5EF4-FFF2-40B4-BE49-F238E27FC236}">
                  <a16:creationId xmlns:a16="http://schemas.microsoft.com/office/drawing/2014/main" id="{68A0C92A-B96A-4A16-AE68-8FAB49623A9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839243" y="1494907"/>
              <a:ext cx="3487836" cy="547598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9" name="Elipse 8">
              <a:extLst>
                <a:ext uri="{FF2B5EF4-FFF2-40B4-BE49-F238E27FC236}">
                  <a16:creationId xmlns:a16="http://schemas.microsoft.com/office/drawing/2014/main" id="{26BA8CFA-ACB4-4E01-B8A8-767EAA621A3B}"/>
                </a:ext>
              </a:extLst>
            </p:cNvPr>
            <p:cNvSpPr/>
            <p:nvPr/>
          </p:nvSpPr>
          <p:spPr>
            <a:xfrm>
              <a:off x="7400477" y="767769"/>
              <a:ext cx="2581426" cy="336522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0" name="Elipse 9">
              <a:extLst>
                <a:ext uri="{FF2B5EF4-FFF2-40B4-BE49-F238E27FC236}">
                  <a16:creationId xmlns:a16="http://schemas.microsoft.com/office/drawing/2014/main" id="{6CA8D3EB-A2DF-4155-96C6-135B78807DA5}"/>
                </a:ext>
              </a:extLst>
            </p:cNvPr>
            <p:cNvSpPr/>
            <p:nvPr/>
          </p:nvSpPr>
          <p:spPr>
            <a:xfrm>
              <a:off x="9202427" y="4865351"/>
              <a:ext cx="3188534" cy="394795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/>
            </a:p>
          </p:txBody>
        </p:sp>
        <p:sp>
          <p:nvSpPr>
            <p:cNvPr id="11" name="Texto Explicativo 3 10">
              <a:extLst>
                <a:ext uri="{FF2B5EF4-FFF2-40B4-BE49-F238E27FC236}">
                  <a16:creationId xmlns:a16="http://schemas.microsoft.com/office/drawing/2014/main" id="{4687621C-1087-4646-B7D6-0AD508C4A7EE}"/>
                </a:ext>
              </a:extLst>
            </p:cNvPr>
            <p:cNvSpPr/>
            <p:nvPr/>
          </p:nvSpPr>
          <p:spPr>
            <a:xfrm>
              <a:off x="7400478" y="7218415"/>
              <a:ext cx="5333565" cy="984427"/>
            </a:xfrm>
            <a:prstGeom prst="borderCallout3">
              <a:avLst>
                <a:gd name="adj1" fmla="val -5345"/>
                <a:gd name="adj2" fmla="val 7920"/>
                <a:gd name="adj3" fmla="val -8105"/>
                <a:gd name="adj4" fmla="val -134"/>
                <a:gd name="adj5" fmla="val -72436"/>
                <a:gd name="adj6" fmla="val 364"/>
                <a:gd name="adj7" fmla="val -176948"/>
                <a:gd name="adj8" fmla="val 42725"/>
              </a:avLst>
            </a:prstGeom>
            <a:solidFill>
              <a:schemeClr val="bg1"/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pt-BR" sz="1500">
                  <a:solidFill>
                    <a:schemeClr val="accent1">
                      <a:lumMod val="50000"/>
                    </a:schemeClr>
                  </a:solidFill>
                </a:rPr>
                <a:t>1ª PARTE – Para a Família e Cuidadores </a:t>
              </a:r>
            </a:p>
            <a:p>
              <a:r>
                <a:rPr lang="pt-BR" sz="1500">
                  <a:solidFill>
                    <a:schemeClr val="accent1">
                      <a:lumMod val="50000"/>
                    </a:schemeClr>
                  </a:solidFill>
                </a:rPr>
                <a:t>2ª PARTE – Registros do Acompanhamento da Criança</a:t>
              </a:r>
            </a:p>
          </p:txBody>
        </p:sp>
      </p:grpSp>
      <p:sp>
        <p:nvSpPr>
          <p:cNvPr id="12" name="CaixaDeTexto 11"/>
          <p:cNvSpPr txBox="1"/>
          <p:nvPr/>
        </p:nvSpPr>
        <p:spPr>
          <a:xfrm>
            <a:off x="7676054" y="1120230"/>
            <a:ext cx="4122246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>
                <a:solidFill>
                  <a:schemeClr val="accent1">
                    <a:lumMod val="50000"/>
                  </a:schemeClr>
                </a:solidFill>
              </a:rPr>
              <a:t>2º PARTE: Registro do Acompanhamento da Criança</a:t>
            </a:r>
          </a:p>
          <a:p>
            <a:endParaRPr lang="pt-BR" b="1">
              <a:solidFill>
                <a:schemeClr val="accent1">
                  <a:lumMod val="50000"/>
                </a:schemeClr>
              </a:solidFill>
            </a:endParaRPr>
          </a:p>
          <a:p>
            <a:endParaRPr lang="pt-BR" b="1">
              <a:solidFill>
                <a:schemeClr val="accent1">
                  <a:lumMod val="50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pt-BR">
              <a:solidFill>
                <a:schemeClr val="accent1">
                  <a:lumMod val="50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t-BR" sz="1800">
                <a:solidFill>
                  <a:schemeClr val="accent1">
                    <a:lumMod val="50000"/>
                  </a:schemeClr>
                </a:solidFill>
              </a:rPr>
              <a:t>Acompanhamento da Criança e Consulta recomendadas </a:t>
            </a:r>
          </a:p>
          <a:p>
            <a:endParaRPr lang="pt-BR" sz="1800">
              <a:solidFill>
                <a:schemeClr val="accent1">
                  <a:lumMod val="50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t-BR" sz="1800">
                <a:solidFill>
                  <a:schemeClr val="accent1">
                    <a:lumMod val="50000"/>
                  </a:schemeClr>
                </a:solidFill>
              </a:rPr>
              <a:t>Acompanhando o Desenvolvimento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pt-BR" sz="1800">
              <a:solidFill>
                <a:schemeClr val="accent1">
                  <a:lumMod val="50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t-BR" sz="1800">
                <a:solidFill>
                  <a:schemeClr val="accent1">
                    <a:lumMod val="50000"/>
                  </a:schemeClr>
                </a:solidFill>
              </a:rPr>
              <a:t>Acompanhando o Crescimento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pt-BR" sz="1800">
              <a:solidFill>
                <a:schemeClr val="accent1">
                  <a:lumMod val="50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t-BR" sz="1800">
                <a:solidFill>
                  <a:schemeClr val="accent1">
                    <a:lumMod val="50000"/>
                  </a:schemeClr>
                </a:solidFill>
              </a:rPr>
              <a:t>Acompanhamento Odontológico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pt-BR" sz="1800">
              <a:solidFill>
                <a:schemeClr val="accent1">
                  <a:lumMod val="50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t-BR" sz="1800">
                <a:solidFill>
                  <a:schemeClr val="accent1">
                    <a:lumMod val="50000"/>
                  </a:schemeClr>
                </a:solidFill>
              </a:rPr>
              <a:t>Registro da Suplementação de Vitamina A, Ferro ou outros micronutrientes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pt-BR" sz="1800">
              <a:solidFill>
                <a:schemeClr val="accent1">
                  <a:lumMod val="50000"/>
                </a:schemeClr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pt-BR" sz="2000" b="1">
                <a:solidFill>
                  <a:srgbClr val="FF0000"/>
                </a:solidFill>
              </a:rPr>
              <a:t>Vacinação</a:t>
            </a:r>
          </a:p>
        </p:txBody>
      </p:sp>
    </p:spTree>
    <p:extLst>
      <p:ext uri="{BB962C8B-B14F-4D97-AF65-F5344CB8AC3E}">
        <p14:creationId xmlns:p14="http://schemas.microsoft.com/office/powerpoint/2010/main" val="3798362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2" descr="Uma imagem com texto&#10;&#10;Descrição gerada automaticamente">
            <a:extLst>
              <a:ext uri="{FF2B5EF4-FFF2-40B4-BE49-F238E27FC236}">
                <a16:creationId xmlns:a16="http://schemas.microsoft.com/office/drawing/2014/main" id="{4FD27593-87DE-F4EA-9F15-823F87710B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3256" y="4246"/>
            <a:ext cx="12258720" cy="6895411"/>
          </a:xfrm>
          <a:prstGeom prst="rect">
            <a:avLst/>
          </a:prstGeom>
        </p:spPr>
      </p:pic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44484"/>
          </a:xfrm>
        </p:spPr>
        <p:txBody>
          <a:bodyPr/>
          <a:lstStyle/>
          <a:p>
            <a:pPr algn="ctr"/>
            <a:r>
              <a:rPr lang="pt-BR" sz="2800" b="1">
                <a:solidFill>
                  <a:schemeClr val="accent5">
                    <a:lumMod val="50000"/>
                  </a:schemeClr>
                </a:solidFill>
                <a:latin typeface="+mn-lt"/>
              </a:rPr>
              <a:t>Qualificação do Processo de Trabalho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idx="1"/>
          </p:nvPr>
        </p:nvSpPr>
        <p:spPr>
          <a:xfrm>
            <a:off x="597568" y="6005852"/>
            <a:ext cx="8961522" cy="656205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pt-BR" sz="3000" b="1">
                <a:solidFill>
                  <a:schemeClr val="accent5">
                    <a:lumMod val="50000"/>
                  </a:schemeClr>
                </a:solidFill>
              </a:rPr>
              <a:t>Linha de Cuidado de Puericultura e </a:t>
            </a:r>
            <a:r>
              <a:rPr lang="pt-BR" sz="3000" b="1" err="1">
                <a:solidFill>
                  <a:schemeClr val="accent5">
                    <a:lumMod val="50000"/>
                  </a:schemeClr>
                </a:solidFill>
              </a:rPr>
              <a:t>Hebicultura</a:t>
            </a:r>
            <a:r>
              <a:rPr lang="pt-BR" sz="3000" b="1">
                <a:solidFill>
                  <a:schemeClr val="accent5">
                    <a:lumMod val="50000"/>
                  </a:schemeClr>
                </a:solidFill>
              </a:rPr>
              <a:t> </a:t>
            </a:r>
          </a:p>
          <a:p>
            <a:pPr marL="0" indent="0" algn="ctr">
              <a:buNone/>
            </a:pPr>
            <a:r>
              <a:rPr lang="pt-BR" sz="2400"/>
              <a:t>Disponível em: </a:t>
            </a:r>
            <a:r>
              <a:rPr lang="pt-BR" sz="2400">
                <a:hlinkClick r:id="rId3"/>
              </a:rPr>
              <a:t>https://linhasdecuidado.saude.gov.br/portal/puericultura/</a:t>
            </a:r>
            <a:r>
              <a:rPr lang="pt-BR" sz="2400"/>
              <a:t> 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4"/>
          <a:srcRect l="56591" t="22554" r="7409" b="21583"/>
          <a:stretch/>
        </p:blipFill>
        <p:spPr>
          <a:xfrm>
            <a:off x="542680" y="894279"/>
            <a:ext cx="9858325" cy="4524801"/>
          </a:xfrm>
          <a:prstGeom prst="rect">
            <a:avLst/>
          </a:prstGeom>
        </p:spPr>
      </p:pic>
      <p:pic>
        <p:nvPicPr>
          <p:cNvPr id="2" name="Imagem 5" descr="Código QR&#10;&#10;Descrição gerada automaticamente">
            <a:extLst>
              <a:ext uri="{FF2B5EF4-FFF2-40B4-BE49-F238E27FC236}">
                <a16:creationId xmlns:a16="http://schemas.microsoft.com/office/drawing/2014/main" id="{8C8D0EDB-A8CE-162C-1277-615228F872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67477" y="3968189"/>
            <a:ext cx="1933751" cy="1953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45415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m 2" descr="Uma imagem com texto&#10;&#10;Descrição gerada automaticamente">
            <a:extLst>
              <a:ext uri="{FF2B5EF4-FFF2-40B4-BE49-F238E27FC236}">
                <a16:creationId xmlns:a16="http://schemas.microsoft.com/office/drawing/2014/main" id="{42EA6F28-C2F3-2F23-7C34-45D86736AA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3256" y="4246"/>
            <a:ext cx="12258720" cy="6895411"/>
          </a:xfrm>
          <a:prstGeom prst="rect">
            <a:avLst/>
          </a:prstGeom>
        </p:spPr>
      </p:pic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A6D2B04D-F7AE-EFD9-382A-947A1205AE2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44</a:t>
            </a:fld>
            <a:endParaRPr lang="pt-BR"/>
          </a:p>
        </p:txBody>
      </p:sp>
      <p:sp>
        <p:nvSpPr>
          <p:cNvPr id="7" name="Google Shape;229;gebe2675887_2_358">
            <a:extLst>
              <a:ext uri="{FF2B5EF4-FFF2-40B4-BE49-F238E27FC236}">
                <a16:creationId xmlns:a16="http://schemas.microsoft.com/office/drawing/2014/main" id="{FFE90351-C2CE-D8B9-4DFD-7BACFF5E482F}"/>
              </a:ext>
            </a:extLst>
          </p:cNvPr>
          <p:cNvSpPr txBox="1"/>
          <p:nvPr/>
        </p:nvSpPr>
        <p:spPr>
          <a:xfrm>
            <a:off x="431738" y="782"/>
            <a:ext cx="11179167" cy="7845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pt-BR" sz="4400" b="1">
                <a:solidFill>
                  <a:srgbClr val="0070C0"/>
                </a:solidFill>
                <a:ea typeface="Calibri"/>
                <a:cs typeface="Calibri"/>
              </a:rPr>
              <a:t>Material de Apoio </a:t>
            </a:r>
            <a:endParaRPr lang="pt-BR" sz="4400" b="1" i="0" u="none" strike="noStrike" kern="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Calibri"/>
              <a:cs typeface="Calibri"/>
            </a:endParaRPr>
          </a:p>
        </p:txBody>
      </p:sp>
      <p:pic>
        <p:nvPicPr>
          <p:cNvPr id="10" name="Imagem 10" descr="Código QR&#10;&#10;Descrição gerada automaticamente">
            <a:extLst>
              <a:ext uri="{FF2B5EF4-FFF2-40B4-BE49-F238E27FC236}">
                <a16:creationId xmlns:a16="http://schemas.microsoft.com/office/drawing/2014/main" id="{69864F4D-CA72-C38F-F2B1-576D0F4E63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527" y="4182414"/>
            <a:ext cx="2743200" cy="2743200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C6B9A1B2-614A-EA66-DB2C-EB66D78C1F9E}"/>
              </a:ext>
            </a:extLst>
          </p:cNvPr>
          <p:cNvSpPr txBox="1"/>
          <p:nvPr/>
        </p:nvSpPr>
        <p:spPr>
          <a:xfrm>
            <a:off x="7896378" y="930869"/>
            <a:ext cx="3558862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t-BR" b="1">
                <a:solidFill>
                  <a:srgbClr val="0070C0"/>
                </a:solidFill>
              </a:rPr>
              <a:t>Guia para orientar ações </a:t>
            </a:r>
            <a:endParaRPr lang="pt-BR"/>
          </a:p>
          <a:p>
            <a:pPr algn="ctr"/>
            <a:r>
              <a:rPr lang="pt-BR" b="1">
                <a:solidFill>
                  <a:srgbClr val="0070C0"/>
                </a:solidFill>
              </a:rPr>
              <a:t>intersetoriais na primeira infância </a:t>
            </a:r>
            <a:endParaRPr lang="pt-BR"/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3836400B-AAD2-1F4C-E9D2-7E04F38BDC2A}"/>
              </a:ext>
            </a:extLst>
          </p:cNvPr>
          <p:cNvSpPr txBox="1"/>
          <p:nvPr/>
        </p:nvSpPr>
        <p:spPr>
          <a:xfrm>
            <a:off x="522113" y="1038193"/>
            <a:ext cx="274320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b="1">
                <a:solidFill>
                  <a:srgbClr val="2E75B6"/>
                </a:solidFill>
              </a:rPr>
              <a:t>Manual do AIDPI</a:t>
            </a:r>
          </a:p>
        </p:txBody>
      </p:sp>
      <p:pic>
        <p:nvPicPr>
          <p:cNvPr id="9" name="Google Shape;231;gebe2675887_2_358">
            <a:extLst>
              <a:ext uri="{FF2B5EF4-FFF2-40B4-BE49-F238E27FC236}">
                <a16:creationId xmlns:a16="http://schemas.microsoft.com/office/drawing/2014/main" id="{A31234E4-2608-8D5C-2349-3AE805F94F7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03015" y="1681967"/>
            <a:ext cx="2256497" cy="276944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BB39109E-8502-CE5E-8198-19D3675DF222}"/>
              </a:ext>
            </a:extLst>
          </p:cNvPr>
          <p:cNvSpPr txBox="1"/>
          <p:nvPr/>
        </p:nvSpPr>
        <p:spPr>
          <a:xfrm>
            <a:off x="3741572" y="867325"/>
            <a:ext cx="3558862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t-BR" b="1">
                <a:solidFill>
                  <a:srgbClr val="0070C0"/>
                </a:solidFill>
              </a:rPr>
              <a:t>Cadernos de Atenção Básica - nº 33</a:t>
            </a:r>
            <a:endParaRPr lang="pt-BR"/>
          </a:p>
          <a:p>
            <a:pPr algn="ctr"/>
            <a:r>
              <a:rPr lang="pt-BR" b="1">
                <a:solidFill>
                  <a:srgbClr val="0070C0"/>
                </a:solidFill>
              </a:rPr>
              <a:t>Crescimento e Desenvolvimento </a:t>
            </a:r>
          </a:p>
        </p:txBody>
      </p:sp>
      <p:pic>
        <p:nvPicPr>
          <p:cNvPr id="5" name="Imagem 5" descr="Código QR&#10;&#10;Descrição gerada automaticamente">
            <a:extLst>
              <a:ext uri="{FF2B5EF4-FFF2-40B4-BE49-F238E27FC236}">
                <a16:creationId xmlns:a16="http://schemas.microsoft.com/office/drawing/2014/main" id="{7CE86C5B-E029-AEAA-C172-ACEEAB44B3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93779" y="4303986"/>
            <a:ext cx="2743200" cy="2743200"/>
          </a:xfrm>
          <a:prstGeom prst="rect">
            <a:avLst/>
          </a:prstGeom>
        </p:spPr>
      </p:pic>
      <p:pic>
        <p:nvPicPr>
          <p:cNvPr id="4" name="Imagem 16" descr="Interface gráfica do usuário, Texto, Aplicativo&#10;&#10;Descrição gerada automaticamente">
            <a:extLst>
              <a:ext uri="{FF2B5EF4-FFF2-40B4-BE49-F238E27FC236}">
                <a16:creationId xmlns:a16="http://schemas.microsoft.com/office/drawing/2014/main" id="{355C133F-5F6B-C0C8-27ED-5551223CBA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06998" y="1457829"/>
            <a:ext cx="2303441" cy="2998631"/>
          </a:xfrm>
          <a:prstGeom prst="rect">
            <a:avLst/>
          </a:prstGeom>
        </p:spPr>
      </p:pic>
      <p:pic>
        <p:nvPicPr>
          <p:cNvPr id="8" name="Imagem 12" descr="Código QR&#10;&#10;Descrição gerada automaticamente">
            <a:extLst>
              <a:ext uri="{FF2B5EF4-FFF2-40B4-BE49-F238E27FC236}">
                <a16:creationId xmlns:a16="http://schemas.microsoft.com/office/drawing/2014/main" id="{09A57BC8-6722-F7B7-D8E7-C1E2966D702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53926" y="4303294"/>
            <a:ext cx="2743200" cy="2743200"/>
          </a:xfrm>
          <a:prstGeom prst="rect">
            <a:avLst/>
          </a:prstGeom>
        </p:spPr>
      </p:pic>
      <p:pic>
        <p:nvPicPr>
          <p:cNvPr id="6" name="Imagem 7" descr="Texto, Linha do tempo&#10;&#10;Descrição gerada automaticamente">
            <a:extLst>
              <a:ext uri="{FF2B5EF4-FFF2-40B4-BE49-F238E27FC236}">
                <a16:creationId xmlns:a16="http://schemas.microsoft.com/office/drawing/2014/main" id="{FEEDEE34-CF5C-38B6-3CC8-326C93C868D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94821" y="1449277"/>
            <a:ext cx="2061411" cy="3006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251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m texto&#10;&#10;Descrição gerada automaticamente">
            <a:extLst>
              <a:ext uri="{FF2B5EF4-FFF2-40B4-BE49-F238E27FC236}">
                <a16:creationId xmlns:a16="http://schemas.microsoft.com/office/drawing/2014/main" id="{D47E071A-C92E-532C-B956-911AF70697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3256" y="4246"/>
            <a:ext cx="12258720" cy="6895411"/>
          </a:xfrm>
          <a:prstGeom prst="rect">
            <a:avLst/>
          </a:prstGeom>
        </p:spPr>
      </p:pic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A6D2B04D-F7AE-EFD9-382A-947A1205AE2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45</a:t>
            </a:fld>
            <a:endParaRPr lang="pt-BR"/>
          </a:p>
        </p:txBody>
      </p:sp>
      <p:sp>
        <p:nvSpPr>
          <p:cNvPr id="7" name="Google Shape;229;gebe2675887_2_358">
            <a:extLst>
              <a:ext uri="{FF2B5EF4-FFF2-40B4-BE49-F238E27FC236}">
                <a16:creationId xmlns:a16="http://schemas.microsoft.com/office/drawing/2014/main" id="{FFE90351-C2CE-D8B9-4DFD-7BACFF5E482F}"/>
              </a:ext>
            </a:extLst>
          </p:cNvPr>
          <p:cNvSpPr txBox="1"/>
          <p:nvPr/>
        </p:nvSpPr>
        <p:spPr>
          <a:xfrm>
            <a:off x="431738" y="782"/>
            <a:ext cx="11179167" cy="7845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pt-BR" sz="4400" b="1">
                <a:solidFill>
                  <a:srgbClr val="0070C0"/>
                </a:solidFill>
                <a:ea typeface="Calibri"/>
                <a:cs typeface="Calibri"/>
              </a:rPr>
              <a:t>Material de Apoio </a:t>
            </a:r>
            <a:endParaRPr lang="pt-BR" sz="4400" b="1" i="0" u="none" strike="noStrike" kern="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Calibri"/>
              <a:cs typeface="Calibri"/>
            </a:endParaRP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C6B9A1B2-614A-EA66-DB2C-EB66D78C1F9E}"/>
              </a:ext>
            </a:extLst>
          </p:cNvPr>
          <p:cNvSpPr txBox="1"/>
          <p:nvPr/>
        </p:nvSpPr>
        <p:spPr>
          <a:xfrm>
            <a:off x="598351" y="930869"/>
            <a:ext cx="10856889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t-BR" sz="2400" b="1">
                <a:solidFill>
                  <a:srgbClr val="0070C0"/>
                </a:solidFill>
              </a:rPr>
              <a:t>Vídeo Apurando o Olhar para a vigilância do desenvolvimento infantil </a:t>
            </a:r>
            <a:r>
              <a:rPr lang="pt-BR" sz="2400"/>
              <a:t>​</a:t>
            </a:r>
          </a:p>
        </p:txBody>
      </p:sp>
      <p:pic>
        <p:nvPicPr>
          <p:cNvPr id="15" name="Imagem 15" descr="Código QR&#10;&#10;Descrição gerada automaticamente">
            <a:extLst>
              <a:ext uri="{FF2B5EF4-FFF2-40B4-BE49-F238E27FC236}">
                <a16:creationId xmlns:a16="http://schemas.microsoft.com/office/drawing/2014/main" id="{31E01DA1-6B22-D918-5A8B-65A1BEF80F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53441" y="4783429"/>
            <a:ext cx="1712890" cy="1702158"/>
          </a:xfrm>
          <a:prstGeom prst="rect">
            <a:avLst/>
          </a:prstGeom>
        </p:spPr>
      </p:pic>
      <p:pic>
        <p:nvPicPr>
          <p:cNvPr id="14" name="Imagem 13" descr="Uma imagem contendo pessoa, no interior, deitado, jovem&#10;&#10;Descrição gerada automaticamente">
            <a:extLst>
              <a:ext uri="{FF2B5EF4-FFF2-40B4-BE49-F238E27FC236}">
                <a16:creationId xmlns:a16="http://schemas.microsoft.com/office/drawing/2014/main" id="{01426847-59EC-6969-30E1-6CEB770BBCA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000" b="3911"/>
          <a:stretch/>
        </p:blipFill>
        <p:spPr>
          <a:xfrm>
            <a:off x="718804" y="1839006"/>
            <a:ext cx="6923734" cy="4209858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8A6D8A9B-2B00-2872-F49E-945838CEFE4C}"/>
              </a:ext>
            </a:extLst>
          </p:cNvPr>
          <p:cNvSpPr txBox="1"/>
          <p:nvPr/>
        </p:nvSpPr>
        <p:spPr>
          <a:xfrm>
            <a:off x="8244625" y="1772991"/>
            <a:ext cx="3505199" cy="273921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t-BR" sz="2800" b="1">
                <a:solidFill>
                  <a:srgbClr val="FF0000"/>
                </a:solidFill>
              </a:rPr>
              <a:t>Atenção!!</a:t>
            </a:r>
            <a:endParaRPr lang="pt-BR" sz="2800" b="1"/>
          </a:p>
          <a:p>
            <a:endParaRPr lang="pt-BR" sz="1600" b="1">
              <a:solidFill>
                <a:srgbClr val="2E75B6"/>
              </a:solidFill>
            </a:endParaRPr>
          </a:p>
          <a:p>
            <a:endParaRPr lang="pt-BR" sz="1600" b="1">
              <a:solidFill>
                <a:srgbClr val="2E75B6"/>
              </a:solidFill>
            </a:endParaRPr>
          </a:p>
          <a:p>
            <a:pPr marL="285750" indent="-285750" algn="l">
              <a:buFont typeface="Wingdings"/>
              <a:buChar char="§"/>
            </a:pPr>
            <a:r>
              <a:rPr lang="pt-BR" sz="1600" b="1">
                <a:solidFill>
                  <a:srgbClr val="2E75B6"/>
                </a:solidFill>
              </a:rPr>
              <a:t>Linguagem</a:t>
            </a:r>
          </a:p>
          <a:p>
            <a:endParaRPr lang="pt-BR" sz="1600" b="1">
              <a:solidFill>
                <a:srgbClr val="2E75B6"/>
              </a:solidFill>
            </a:endParaRPr>
          </a:p>
          <a:p>
            <a:pPr marL="285750" indent="-285750">
              <a:buFont typeface="Wingdings"/>
              <a:buChar char="§"/>
            </a:pPr>
            <a:r>
              <a:rPr lang="pt-BR" sz="1600" b="1">
                <a:solidFill>
                  <a:srgbClr val="2E75B6"/>
                </a:solidFill>
              </a:rPr>
              <a:t>Coordenação Motora Fina</a:t>
            </a:r>
          </a:p>
          <a:p>
            <a:pPr marL="285750" indent="-285750">
              <a:buFont typeface="Wingdings"/>
              <a:buChar char="§"/>
            </a:pPr>
            <a:endParaRPr lang="pt-BR" sz="1600" b="1">
              <a:solidFill>
                <a:srgbClr val="2E75B6"/>
              </a:solidFill>
            </a:endParaRPr>
          </a:p>
          <a:p>
            <a:pPr marL="285750" indent="-285750">
              <a:buFont typeface="Wingdings"/>
              <a:buChar char="§"/>
            </a:pPr>
            <a:r>
              <a:rPr lang="pt-BR" sz="1600" b="1">
                <a:solidFill>
                  <a:srgbClr val="2E75B6"/>
                </a:solidFill>
              </a:rPr>
              <a:t>Coordenação Motora Grossa</a:t>
            </a:r>
          </a:p>
          <a:p>
            <a:endParaRPr lang="pt-BR" sz="1600" b="1">
              <a:solidFill>
                <a:srgbClr val="2E75B6"/>
              </a:solidFill>
            </a:endParaRPr>
          </a:p>
          <a:p>
            <a:pPr marL="285750" indent="-285750">
              <a:buFont typeface="Wingdings"/>
              <a:buChar char="§"/>
            </a:pPr>
            <a:r>
              <a:rPr lang="pt-BR" sz="1600" b="1">
                <a:solidFill>
                  <a:srgbClr val="2E75B6"/>
                </a:solidFill>
              </a:rPr>
              <a:t>Interação Social</a:t>
            </a:r>
          </a:p>
        </p:txBody>
      </p:sp>
    </p:spTree>
    <p:extLst>
      <p:ext uri="{BB962C8B-B14F-4D97-AF65-F5344CB8AC3E}">
        <p14:creationId xmlns:p14="http://schemas.microsoft.com/office/powerpoint/2010/main" val="3116643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2" descr="Uma imagem com texto&#10;&#10;Descrição gerada automaticamente">
            <a:extLst>
              <a:ext uri="{FF2B5EF4-FFF2-40B4-BE49-F238E27FC236}">
                <a16:creationId xmlns:a16="http://schemas.microsoft.com/office/drawing/2014/main" id="{DE80FDE7-91C8-D128-D894-1325FAFF24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3256" y="4246"/>
            <a:ext cx="12258720" cy="6895411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56734" y="35917"/>
            <a:ext cx="10515600" cy="878483"/>
          </a:xfrm>
        </p:spPr>
        <p:txBody>
          <a:bodyPr lIns="91440" tIns="45720" rIns="91440" bIns="45720" anchor="t">
            <a:noAutofit/>
          </a:bodyPr>
          <a:lstStyle/>
          <a:p>
            <a:pPr algn="ctr"/>
            <a:r>
              <a:rPr lang="pt-BR" sz="3200" b="1">
                <a:solidFill>
                  <a:schemeClr val="accent5">
                    <a:lumMod val="50000"/>
                  </a:schemeClr>
                </a:solidFill>
                <a:latin typeface="+mn-lt"/>
              </a:rPr>
              <a:t>Qualificação Profissional – Curso EAD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783" y="1216572"/>
            <a:ext cx="2555743" cy="3197266"/>
          </a:xfrm>
          <a:prstGeom prst="rect">
            <a:avLst/>
          </a:prstGeom>
        </p:spPr>
      </p:pic>
      <p:sp>
        <p:nvSpPr>
          <p:cNvPr id="7" name="Retângulo 6"/>
          <p:cNvSpPr/>
          <p:nvPr/>
        </p:nvSpPr>
        <p:spPr>
          <a:xfrm>
            <a:off x="304800" y="1087807"/>
            <a:ext cx="3468123" cy="1107996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indent="449580" algn="ctr">
              <a:spcAft>
                <a:spcPts val="0"/>
              </a:spcAft>
            </a:pPr>
            <a:endParaRPr lang="pt-PT" sz="2800">
              <a:solidFill>
                <a:schemeClr val="accent5">
                  <a:lumMod val="50000"/>
                </a:schemeClr>
              </a:solidFill>
              <a:ea typeface="Calibri Light" panose="020F0302020204030204" pitchFamily="34" charset="0"/>
              <a:cs typeface="Calibri" panose="020F0502020204030204" pitchFamily="34" charset="0"/>
            </a:endParaRPr>
          </a:p>
          <a:p>
            <a:pPr indent="449580" algn="just">
              <a:spcAft>
                <a:spcPts val="0"/>
              </a:spcAft>
            </a:pPr>
            <a:endParaRPr lang="pt-PT" sz="2400">
              <a:solidFill>
                <a:schemeClr val="accent5">
                  <a:lumMod val="50000"/>
                </a:schemeClr>
              </a:solidFill>
              <a:ea typeface="Calibri Light" panose="020F0302020204030204" pitchFamily="34" charset="0"/>
              <a:cs typeface="Calibri" panose="020F0502020204030204" pitchFamily="34" charset="0"/>
            </a:endParaRPr>
          </a:p>
          <a:p>
            <a:pPr indent="449580" algn="just">
              <a:spcAft>
                <a:spcPts val="0"/>
              </a:spcAft>
            </a:pPr>
            <a:endParaRPr lang="pt-PT">
              <a:solidFill>
                <a:srgbClr val="000000"/>
              </a:solidFill>
              <a:latin typeface="Cambria" panose="02040503050406030204" pitchFamily="18" charset="0"/>
              <a:ea typeface="Calibri Light" panose="020F03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9CA8F222-6284-35A0-FB4B-A232CFCF99AE}"/>
              </a:ext>
            </a:extLst>
          </p:cNvPr>
          <p:cNvSpPr txBox="1"/>
          <p:nvPr/>
        </p:nvSpPr>
        <p:spPr>
          <a:xfrm>
            <a:off x="73573" y="914400"/>
            <a:ext cx="3268717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t-BR" b="1">
                <a:solidFill>
                  <a:srgbClr val="0070C0"/>
                </a:solidFill>
              </a:rPr>
              <a:t>Caderneta da Criança</a:t>
            </a:r>
            <a:r>
              <a:rPr lang="pt-BR"/>
              <a:t>​</a:t>
            </a:r>
          </a:p>
        </p:txBody>
      </p:sp>
      <p:pic>
        <p:nvPicPr>
          <p:cNvPr id="4" name="Imagem 4" descr="Código QR&#10;&#10;Descrição gerada automaticamente">
            <a:extLst>
              <a:ext uri="{FF2B5EF4-FFF2-40B4-BE49-F238E27FC236}">
                <a16:creationId xmlns:a16="http://schemas.microsoft.com/office/drawing/2014/main" id="{4E871AC5-0C22-A8CD-DD44-8D147DAC73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193" y="4579883"/>
            <a:ext cx="1981200" cy="1981200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E3529958-3BB9-A4E1-39DA-6619709BAF14}"/>
              </a:ext>
            </a:extLst>
          </p:cNvPr>
          <p:cNvSpPr txBox="1"/>
          <p:nvPr/>
        </p:nvSpPr>
        <p:spPr>
          <a:xfrm>
            <a:off x="3724807" y="977499"/>
            <a:ext cx="3677841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t-BR" b="1">
                <a:solidFill>
                  <a:srgbClr val="2E75B6"/>
                </a:solidFill>
                <a:latin typeface="Montserrat"/>
                <a:cs typeface="Segoe UI"/>
              </a:rPr>
              <a:t>Primeira Infância e Intersetorialidade</a:t>
            </a:r>
            <a:r>
              <a:rPr lang="pt-BR" b="1">
                <a:latin typeface="Montserrat"/>
                <a:cs typeface="Segoe UI"/>
              </a:rPr>
              <a:t>​</a:t>
            </a:r>
          </a:p>
          <a:p>
            <a:pPr algn="ctr"/>
            <a:r>
              <a:rPr lang="pt-BR">
                <a:cs typeface="Segoe UI"/>
              </a:rPr>
              <a:t>​</a:t>
            </a:r>
          </a:p>
        </p:txBody>
      </p:sp>
      <p:pic>
        <p:nvPicPr>
          <p:cNvPr id="8" name="Imagem 8" descr="Código QR&#10;&#10;Descrição gerada automaticamente">
            <a:extLst>
              <a:ext uri="{FF2B5EF4-FFF2-40B4-BE49-F238E27FC236}">
                <a16:creationId xmlns:a16="http://schemas.microsoft.com/office/drawing/2014/main" id="{6B1D6CE9-581E-10A5-B47B-754D99B560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9724" y="3774583"/>
            <a:ext cx="3075904" cy="3086636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BD7C867F-A081-ADD5-1EC4-A6D03941E964}"/>
              </a:ext>
            </a:extLst>
          </p:cNvPr>
          <p:cNvSpPr txBox="1"/>
          <p:nvPr/>
        </p:nvSpPr>
        <p:spPr>
          <a:xfrm>
            <a:off x="3887274" y="1644203"/>
            <a:ext cx="3515932" cy="203132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pt-BR">
                <a:solidFill>
                  <a:srgbClr val="002060"/>
                </a:solidFill>
              </a:rPr>
              <a:t>Abordar, em caráter introdutório e sensibilizador, temas referentes à i</a:t>
            </a:r>
            <a:r>
              <a:rPr lang="pt-BR" b="1">
                <a:solidFill>
                  <a:srgbClr val="002060"/>
                </a:solidFill>
              </a:rPr>
              <a:t>mportância da promoção do desenvolvimento integral e integrado na Primeira Infância</a:t>
            </a:r>
            <a:r>
              <a:rPr lang="pt-BR">
                <a:solidFill>
                  <a:srgbClr val="002060"/>
                </a:solidFill>
              </a:rPr>
              <a:t>, em consonância com as políticas nacionais de Saúde, Educação, Cultura e Assistência social por meio de atuação integrada.</a:t>
            </a:r>
            <a:r>
              <a:rPr lang="pt-BR"/>
              <a:t>​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26F817F2-0270-03B0-222F-4645F30B3EF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4124" t="36349" r="26298" b="45288"/>
          <a:stretch/>
        </p:blipFill>
        <p:spPr>
          <a:xfrm>
            <a:off x="8147991" y="1645213"/>
            <a:ext cx="3097828" cy="1837079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3B4B1EDD-58D9-1354-7A6C-E9EA5DEA89D2}"/>
              </a:ext>
            </a:extLst>
          </p:cNvPr>
          <p:cNvSpPr txBox="1"/>
          <p:nvPr/>
        </p:nvSpPr>
        <p:spPr>
          <a:xfrm>
            <a:off x="8148034" y="978794"/>
            <a:ext cx="3215425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t-BR" b="1">
                <a:solidFill>
                  <a:srgbClr val="2E75B6"/>
                </a:solidFill>
                <a:latin typeface="Montserrat"/>
              </a:rPr>
              <a:t>Estratégia Amamenta e Alimenta Brasil (EAAB)</a:t>
            </a:r>
            <a:r>
              <a:rPr lang="pt-BR">
                <a:latin typeface="Montserrat"/>
              </a:rPr>
              <a:t>​</a:t>
            </a:r>
            <a:endParaRPr lang="pt-BR"/>
          </a:p>
        </p:txBody>
      </p:sp>
      <p:pic>
        <p:nvPicPr>
          <p:cNvPr id="14" name="Imagem 14" descr="Código QR&#10;&#10;Descrição gerada automaticamente">
            <a:extLst>
              <a:ext uri="{FF2B5EF4-FFF2-40B4-BE49-F238E27FC236}">
                <a16:creationId xmlns:a16="http://schemas.microsoft.com/office/drawing/2014/main" id="{A6BBE0CA-446B-C909-2F5D-CF7A2B7DDEB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84146" y="3742386"/>
            <a:ext cx="27432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907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2" descr="Uma imagem com texto&#10;&#10;Descrição gerada automaticamente">
            <a:extLst>
              <a:ext uri="{FF2B5EF4-FFF2-40B4-BE49-F238E27FC236}">
                <a16:creationId xmlns:a16="http://schemas.microsoft.com/office/drawing/2014/main" id="{DE80FDE7-91C8-D128-D894-1325FAFF24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3256" y="4246"/>
            <a:ext cx="12258720" cy="6895411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56734" y="35917"/>
            <a:ext cx="10515600" cy="878483"/>
          </a:xfrm>
        </p:spPr>
        <p:txBody>
          <a:bodyPr lIns="91440" tIns="45720" rIns="91440" bIns="45720" anchor="t">
            <a:noAutofit/>
          </a:bodyPr>
          <a:lstStyle/>
          <a:p>
            <a:pPr algn="ctr"/>
            <a:r>
              <a:rPr lang="pt-BR" sz="3200" b="1">
                <a:solidFill>
                  <a:schemeClr val="accent5">
                    <a:lumMod val="50000"/>
                  </a:schemeClr>
                </a:solidFill>
                <a:latin typeface="+mn-lt"/>
              </a:rPr>
              <a:t>Qualificação Profissional – Curso EAD</a:t>
            </a:r>
          </a:p>
        </p:txBody>
      </p:sp>
      <p:sp>
        <p:nvSpPr>
          <p:cNvPr id="7" name="Retângulo 6"/>
          <p:cNvSpPr/>
          <p:nvPr/>
        </p:nvSpPr>
        <p:spPr>
          <a:xfrm>
            <a:off x="304800" y="1087807"/>
            <a:ext cx="3468123" cy="1107996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indent="449580" algn="ctr">
              <a:spcAft>
                <a:spcPts val="0"/>
              </a:spcAft>
            </a:pPr>
            <a:endParaRPr lang="pt-PT" sz="2800">
              <a:solidFill>
                <a:schemeClr val="accent5">
                  <a:lumMod val="50000"/>
                </a:schemeClr>
              </a:solidFill>
              <a:ea typeface="Calibri Light" panose="020F0302020204030204" pitchFamily="34" charset="0"/>
              <a:cs typeface="Calibri" panose="020F0502020204030204" pitchFamily="34" charset="0"/>
            </a:endParaRPr>
          </a:p>
          <a:p>
            <a:pPr indent="449580" algn="just">
              <a:spcAft>
                <a:spcPts val="0"/>
              </a:spcAft>
            </a:pPr>
            <a:endParaRPr lang="pt-PT" sz="2400">
              <a:solidFill>
                <a:schemeClr val="accent5">
                  <a:lumMod val="50000"/>
                </a:schemeClr>
              </a:solidFill>
              <a:ea typeface="Calibri Light" panose="020F0302020204030204" pitchFamily="34" charset="0"/>
              <a:cs typeface="Calibri" panose="020F0502020204030204" pitchFamily="34" charset="0"/>
            </a:endParaRPr>
          </a:p>
          <a:p>
            <a:pPr indent="449580" algn="just">
              <a:spcAft>
                <a:spcPts val="0"/>
              </a:spcAft>
            </a:pPr>
            <a:endParaRPr lang="pt-PT">
              <a:solidFill>
                <a:srgbClr val="000000"/>
              </a:solidFill>
              <a:latin typeface="Cambria" panose="02040503050406030204" pitchFamily="18" charset="0"/>
              <a:ea typeface="Calibri Light" panose="020F03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9CA8F222-6284-35A0-FB4B-A232CFCF99AE}"/>
              </a:ext>
            </a:extLst>
          </p:cNvPr>
          <p:cNvSpPr txBox="1"/>
          <p:nvPr/>
        </p:nvSpPr>
        <p:spPr>
          <a:xfrm>
            <a:off x="394415" y="1014663"/>
            <a:ext cx="3268717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t-BR" b="1">
                <a:solidFill>
                  <a:srgbClr val="0070C0"/>
                </a:solidFill>
              </a:rPr>
              <a:t>Segurança do Paciente Neonatal </a:t>
            </a:r>
            <a:endParaRPr lang="pt-BR"/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2E7206D8-ED7F-54F5-2EE1-84C7DFA40D7B}"/>
              </a:ext>
            </a:extLst>
          </p:cNvPr>
          <p:cNvSpPr txBox="1"/>
          <p:nvPr/>
        </p:nvSpPr>
        <p:spPr>
          <a:xfrm>
            <a:off x="4224467" y="1014663"/>
            <a:ext cx="3268717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t-BR" b="1">
                <a:solidFill>
                  <a:srgbClr val="0070C0"/>
                </a:solidFill>
              </a:rPr>
              <a:t>Método Canguru</a:t>
            </a:r>
            <a:endParaRPr lang="pt-BR"/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E9F590F1-6026-288C-8986-E670211EF24B}"/>
              </a:ext>
            </a:extLst>
          </p:cNvPr>
          <p:cNvSpPr txBox="1"/>
          <p:nvPr/>
        </p:nvSpPr>
        <p:spPr>
          <a:xfrm>
            <a:off x="7944231" y="1014662"/>
            <a:ext cx="3268717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t-BR" b="1">
                <a:solidFill>
                  <a:srgbClr val="0070C0"/>
                </a:solidFill>
              </a:rPr>
              <a:t>Nutrição do Recém-nascido</a:t>
            </a:r>
            <a:endParaRPr lang="pt-BR"/>
          </a:p>
        </p:txBody>
      </p:sp>
      <p:pic>
        <p:nvPicPr>
          <p:cNvPr id="12" name="Imagem 16" descr="Texto&#10;&#10;Descrição gerada automaticamente">
            <a:extLst>
              <a:ext uri="{FF2B5EF4-FFF2-40B4-BE49-F238E27FC236}">
                <a16:creationId xmlns:a16="http://schemas.microsoft.com/office/drawing/2014/main" id="{4FD9CF1D-C9CF-F8CF-A58E-EB6B99120A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3742" y="1555140"/>
            <a:ext cx="2743200" cy="3065929"/>
          </a:xfrm>
          <a:prstGeom prst="rect">
            <a:avLst/>
          </a:prstGeom>
        </p:spPr>
      </p:pic>
      <p:pic>
        <p:nvPicPr>
          <p:cNvPr id="17" name="Imagem 17" descr="Interface gráfica do usuário, Texto&#10;&#10;Descrição gerada automaticamente">
            <a:extLst>
              <a:ext uri="{FF2B5EF4-FFF2-40B4-BE49-F238E27FC236}">
                <a16:creationId xmlns:a16="http://schemas.microsoft.com/office/drawing/2014/main" id="{4B4BB574-25F6-7B55-1242-3DA2B0C206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4083" y="1490736"/>
            <a:ext cx="2743200" cy="2994212"/>
          </a:xfrm>
          <a:prstGeom prst="rect">
            <a:avLst/>
          </a:prstGeom>
        </p:spPr>
      </p:pic>
      <p:pic>
        <p:nvPicPr>
          <p:cNvPr id="18" name="Imagem 18" descr="Uma imagem contendo Interface gráfica do usuário&#10;&#10;Descrição gerada automaticamente">
            <a:extLst>
              <a:ext uri="{FF2B5EF4-FFF2-40B4-BE49-F238E27FC236}">
                <a16:creationId xmlns:a16="http://schemas.microsoft.com/office/drawing/2014/main" id="{5F34E109-F8F4-F121-29D5-47AB8C116E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3716" y="1495682"/>
            <a:ext cx="2743200" cy="3104635"/>
          </a:xfrm>
          <a:prstGeom prst="rect">
            <a:avLst/>
          </a:prstGeom>
        </p:spPr>
      </p:pic>
      <p:pic>
        <p:nvPicPr>
          <p:cNvPr id="19" name="Imagem 19">
            <a:extLst>
              <a:ext uri="{FF2B5EF4-FFF2-40B4-BE49-F238E27FC236}">
                <a16:creationId xmlns:a16="http://schemas.microsoft.com/office/drawing/2014/main" id="{767F56CB-A0FE-C53F-3616-B52474B425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44453" y="5137001"/>
            <a:ext cx="2743200" cy="714840"/>
          </a:xfrm>
          <a:prstGeom prst="rect">
            <a:avLst/>
          </a:prstGeom>
        </p:spPr>
      </p:pic>
      <p:pic>
        <p:nvPicPr>
          <p:cNvPr id="20" name="Imagem 20" descr="Código QR&#10;&#10;Descrição gerada automaticamente">
            <a:extLst>
              <a:ext uri="{FF2B5EF4-FFF2-40B4-BE49-F238E27FC236}">
                <a16:creationId xmlns:a16="http://schemas.microsoft.com/office/drawing/2014/main" id="{BDA9D6D2-8EF4-DB97-54EA-0B5B45B3DEF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69768" y="4764756"/>
            <a:ext cx="1971675" cy="1800225"/>
          </a:xfrm>
          <a:prstGeom prst="rect">
            <a:avLst/>
          </a:prstGeom>
        </p:spPr>
      </p:pic>
      <p:pic>
        <p:nvPicPr>
          <p:cNvPr id="21" name="Imagem 21" descr="Código QR&#10;&#10;Descrição gerada automaticamente">
            <a:extLst>
              <a:ext uri="{FF2B5EF4-FFF2-40B4-BE49-F238E27FC236}">
                <a16:creationId xmlns:a16="http://schemas.microsoft.com/office/drawing/2014/main" id="{92BFADE1-2DA5-860E-63BA-0D061FC7FED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4716" y="4804862"/>
            <a:ext cx="1981200" cy="1800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096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2" descr="Uma imagem com texto&#10;&#10;Descrição gerada automaticamente">
            <a:extLst>
              <a:ext uri="{FF2B5EF4-FFF2-40B4-BE49-F238E27FC236}">
                <a16:creationId xmlns:a16="http://schemas.microsoft.com/office/drawing/2014/main" id="{DE80FDE7-91C8-D128-D894-1325FAFF24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3256" y="4246"/>
            <a:ext cx="12258720" cy="6895411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56734" y="35917"/>
            <a:ext cx="10515600" cy="878483"/>
          </a:xfrm>
        </p:spPr>
        <p:txBody>
          <a:bodyPr lIns="91440" tIns="45720" rIns="91440" bIns="45720" anchor="t">
            <a:noAutofit/>
          </a:bodyPr>
          <a:lstStyle/>
          <a:p>
            <a:pPr algn="ctr"/>
            <a:r>
              <a:rPr lang="pt-BR" sz="3200" b="1">
                <a:solidFill>
                  <a:schemeClr val="accent5">
                    <a:lumMod val="50000"/>
                  </a:schemeClr>
                </a:solidFill>
                <a:latin typeface="+mn-lt"/>
              </a:rPr>
              <a:t>Qualificação Profissional – Portal de Boas Práticas</a:t>
            </a:r>
          </a:p>
        </p:txBody>
      </p:sp>
      <p:sp>
        <p:nvSpPr>
          <p:cNvPr id="7" name="Retângulo 6"/>
          <p:cNvSpPr/>
          <p:nvPr/>
        </p:nvSpPr>
        <p:spPr>
          <a:xfrm>
            <a:off x="304800" y="1087807"/>
            <a:ext cx="3468123" cy="1107996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indent="449580" algn="ctr">
              <a:spcAft>
                <a:spcPts val="0"/>
              </a:spcAft>
            </a:pPr>
            <a:endParaRPr lang="pt-PT" sz="2800">
              <a:solidFill>
                <a:schemeClr val="accent5">
                  <a:lumMod val="50000"/>
                </a:schemeClr>
              </a:solidFill>
              <a:ea typeface="Calibri Light" panose="020F0302020204030204" pitchFamily="34" charset="0"/>
              <a:cs typeface="Calibri" panose="020F0502020204030204" pitchFamily="34" charset="0"/>
            </a:endParaRPr>
          </a:p>
          <a:p>
            <a:pPr indent="449580" algn="just">
              <a:spcAft>
                <a:spcPts val="0"/>
              </a:spcAft>
            </a:pPr>
            <a:endParaRPr lang="pt-PT" sz="2400">
              <a:solidFill>
                <a:schemeClr val="accent5">
                  <a:lumMod val="50000"/>
                </a:schemeClr>
              </a:solidFill>
              <a:ea typeface="Calibri Light" panose="020F0302020204030204" pitchFamily="34" charset="0"/>
              <a:cs typeface="Calibri" panose="020F0502020204030204" pitchFamily="34" charset="0"/>
            </a:endParaRPr>
          </a:p>
          <a:p>
            <a:pPr indent="449580" algn="just">
              <a:spcAft>
                <a:spcPts val="0"/>
              </a:spcAft>
            </a:pPr>
            <a:endParaRPr lang="pt-PT">
              <a:solidFill>
                <a:srgbClr val="000000"/>
              </a:solidFill>
              <a:latin typeface="Cambria" panose="02040503050406030204" pitchFamily="18" charset="0"/>
              <a:ea typeface="Calibri Light" panose="020F03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9CA8F222-6284-35A0-FB4B-A232CFCF99AE}"/>
              </a:ext>
            </a:extLst>
          </p:cNvPr>
          <p:cNvSpPr txBox="1"/>
          <p:nvPr/>
        </p:nvSpPr>
        <p:spPr>
          <a:xfrm>
            <a:off x="1176468" y="1014663"/>
            <a:ext cx="3268717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t-BR" b="1">
                <a:solidFill>
                  <a:srgbClr val="0070C0"/>
                </a:solidFill>
              </a:rPr>
              <a:t>Atenção ao Recém-Nascido</a:t>
            </a:r>
            <a:endParaRPr lang="pt-BR"/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E9F590F1-6026-288C-8986-E670211EF24B}"/>
              </a:ext>
            </a:extLst>
          </p:cNvPr>
          <p:cNvSpPr txBox="1"/>
          <p:nvPr/>
        </p:nvSpPr>
        <p:spPr>
          <a:xfrm>
            <a:off x="7272468" y="1014662"/>
            <a:ext cx="3268717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t-BR" b="1">
                <a:solidFill>
                  <a:srgbClr val="0070C0"/>
                </a:solidFill>
              </a:rPr>
              <a:t>Atenção à Criança</a:t>
            </a:r>
            <a:endParaRPr lang="pt-BR"/>
          </a:p>
        </p:txBody>
      </p:sp>
      <p:pic>
        <p:nvPicPr>
          <p:cNvPr id="4" name="Imagem 4">
            <a:extLst>
              <a:ext uri="{FF2B5EF4-FFF2-40B4-BE49-F238E27FC236}">
                <a16:creationId xmlns:a16="http://schemas.microsoft.com/office/drawing/2014/main" id="{B8A90A27-62BD-F83F-E674-23C885E403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0058" y="1426783"/>
            <a:ext cx="4678278" cy="4746382"/>
          </a:xfrm>
          <a:prstGeom prst="rect">
            <a:avLst/>
          </a:prstGeom>
        </p:spPr>
      </p:pic>
      <p:pic>
        <p:nvPicPr>
          <p:cNvPr id="5" name="Imagem 5" descr="Interface gráfica do usuário, Site&#10;&#10;Descrição gerada automaticamente">
            <a:extLst>
              <a:ext uri="{FF2B5EF4-FFF2-40B4-BE49-F238E27FC236}">
                <a16:creationId xmlns:a16="http://schemas.microsoft.com/office/drawing/2014/main" id="{D7CB2A8E-49D6-3F60-0470-FBC6246F38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584" y="1454146"/>
            <a:ext cx="4898857" cy="4972393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0B9E193D-123A-44C8-12D8-74E05F0C5AFB}"/>
              </a:ext>
            </a:extLst>
          </p:cNvPr>
          <p:cNvSpPr txBox="1"/>
          <p:nvPr/>
        </p:nvSpPr>
        <p:spPr>
          <a:xfrm>
            <a:off x="4102769" y="6458952"/>
            <a:ext cx="578117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/>
              <a:t>Disponível em:  </a:t>
            </a:r>
            <a:r>
              <a:rPr lang="pt-BR">
                <a:hlinkClick r:id="rId5"/>
              </a:rPr>
              <a:t>https://portaldeboaspraticas.iff.fiocruz.br/</a:t>
            </a:r>
          </a:p>
        </p:txBody>
      </p:sp>
    </p:spTree>
    <p:extLst>
      <p:ext uri="{BB962C8B-B14F-4D97-AF65-F5344CB8AC3E}">
        <p14:creationId xmlns:p14="http://schemas.microsoft.com/office/powerpoint/2010/main" val="2037624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2" descr="Uma imagem com texto&#10;&#10;Descrição gerada automaticamente">
            <a:extLst>
              <a:ext uri="{FF2B5EF4-FFF2-40B4-BE49-F238E27FC236}">
                <a16:creationId xmlns:a16="http://schemas.microsoft.com/office/drawing/2014/main" id="{A25EAB99-C84C-1445-27C0-A786448879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3256" y="4246"/>
            <a:ext cx="12258720" cy="6895411"/>
          </a:xfrm>
          <a:prstGeom prst="rect">
            <a:avLst/>
          </a:prstGeom>
        </p:spPr>
      </p:pic>
      <p:sp>
        <p:nvSpPr>
          <p:cNvPr id="705" name="Google Shape;705;g11987a1b0e7_0_13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lang="pt-BR"/>
              <a:t>49</a:t>
            </a:fld>
            <a:endParaRPr/>
          </a:p>
        </p:txBody>
      </p:sp>
      <p:sp>
        <p:nvSpPr>
          <p:cNvPr id="3" name="Título 2"/>
          <p:cNvSpPr>
            <a:spLocks noGrp="1"/>
          </p:cNvSpPr>
          <p:nvPr>
            <p:ph type="ctrTitle"/>
          </p:nvPr>
        </p:nvSpPr>
        <p:spPr>
          <a:xfrm>
            <a:off x="275474" y="87870"/>
            <a:ext cx="10898400" cy="953363"/>
          </a:xfrm>
        </p:spPr>
        <p:txBody>
          <a:bodyPr>
            <a:normAutofit/>
          </a:bodyPr>
          <a:lstStyle/>
          <a:p>
            <a:r>
              <a:rPr lang="pt-BR" sz="3600">
                <a:solidFill>
                  <a:schemeClr val="accent1">
                    <a:lumMod val="50000"/>
                  </a:schemeClr>
                </a:solidFill>
              </a:rPr>
              <a:t>Índice Município Amigo da Primeira Infância - IMAPI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186301" y="1270444"/>
            <a:ext cx="5330074" cy="507831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just"/>
            <a:r>
              <a:rPr lang="pt-BR" sz="2000">
                <a:solidFill>
                  <a:schemeClr val="accent5">
                    <a:lumMod val="50000"/>
                  </a:schemeClr>
                </a:solidFill>
              </a:rPr>
              <a:t>   O IMAPI foi criado com base em um conjunto de indicadores dos cinco domínios do modelo conceitual de Nutrição de Cuidados (</a:t>
            </a:r>
            <a:r>
              <a:rPr lang="pt-BR" sz="2000" err="1">
                <a:solidFill>
                  <a:schemeClr val="accent5">
                    <a:lumMod val="50000"/>
                  </a:schemeClr>
                </a:solidFill>
              </a:rPr>
              <a:t>Nurturing</a:t>
            </a:r>
            <a:r>
              <a:rPr lang="pt-BR" sz="200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pt-BR" sz="2000" err="1">
                <a:solidFill>
                  <a:schemeClr val="accent5">
                    <a:lumMod val="50000"/>
                  </a:schemeClr>
                </a:solidFill>
              </a:rPr>
              <a:t>Care</a:t>
            </a:r>
            <a:r>
              <a:rPr lang="pt-BR" sz="2000">
                <a:solidFill>
                  <a:schemeClr val="accent5">
                    <a:lumMod val="50000"/>
                  </a:schemeClr>
                </a:solidFill>
              </a:rPr>
              <a:t>). </a:t>
            </a:r>
            <a:endParaRPr lang="pt-BR">
              <a:solidFill>
                <a:schemeClr val="accent5">
                  <a:lumMod val="50000"/>
                </a:schemeClr>
              </a:solidFill>
            </a:endParaRPr>
          </a:p>
          <a:p>
            <a:pPr algn="just"/>
            <a:endParaRPr lang="pt-BR" sz="2000">
              <a:solidFill>
                <a:schemeClr val="accent5">
                  <a:lumMod val="50000"/>
                </a:schemeClr>
              </a:solidFill>
            </a:endParaRPr>
          </a:p>
          <a:p>
            <a:pPr algn="just"/>
            <a:r>
              <a:rPr lang="pt-BR" sz="2000">
                <a:solidFill>
                  <a:schemeClr val="accent5">
                    <a:lumMod val="50000"/>
                  </a:schemeClr>
                </a:solidFill>
              </a:rPr>
              <a:t>  Tal indicador avaliou o desempenho dos  municípios brasileiros em relação </a:t>
            </a:r>
            <a:r>
              <a:rPr lang="pt-BR" sz="2000" b="1">
                <a:solidFill>
                  <a:schemeClr val="accent5">
                    <a:lumMod val="50000"/>
                  </a:schemeClr>
                </a:solidFill>
              </a:rPr>
              <a:t>à oferta de um ambiente oportuno para promoção do Desenvolvimento na Primeira Infância</a:t>
            </a:r>
            <a:r>
              <a:rPr lang="pt-BR" sz="2000">
                <a:solidFill>
                  <a:schemeClr val="accent5">
                    <a:lumMod val="50000"/>
                  </a:schemeClr>
                </a:solidFill>
              </a:rPr>
              <a:t>. </a:t>
            </a:r>
            <a:endParaRPr lang="pt-BR">
              <a:solidFill>
                <a:schemeClr val="accent5">
                  <a:lumMod val="50000"/>
                </a:schemeClr>
              </a:solidFill>
            </a:endParaRPr>
          </a:p>
          <a:p>
            <a:pPr algn="just"/>
            <a:endParaRPr lang="pt-BR" sz="2000">
              <a:solidFill>
                <a:schemeClr val="accent5">
                  <a:lumMod val="50000"/>
                </a:schemeClr>
              </a:solidFill>
            </a:endParaRPr>
          </a:p>
          <a:p>
            <a:pPr algn="just"/>
            <a:endParaRPr lang="pt-BR" sz="2000">
              <a:solidFill>
                <a:schemeClr val="accent5">
                  <a:lumMod val="50000"/>
                </a:schemeClr>
              </a:solidFill>
            </a:endParaRPr>
          </a:p>
          <a:p>
            <a:pPr marL="285750" indent="-285750" algn="just">
              <a:buFont typeface="Wingdings"/>
              <a:buChar char="§"/>
            </a:pPr>
            <a:r>
              <a:rPr lang="pt-BR" b="1">
                <a:solidFill>
                  <a:schemeClr val="accent5">
                    <a:lumMod val="50000"/>
                  </a:schemeClr>
                </a:solidFill>
              </a:rPr>
              <a:t>Visão ampla e comparativa </a:t>
            </a:r>
            <a:r>
              <a:rPr lang="pt-BR">
                <a:solidFill>
                  <a:schemeClr val="accent5">
                    <a:lumMod val="50000"/>
                  </a:schemeClr>
                </a:solidFill>
              </a:rPr>
              <a:t>do desempenho dos municípios; </a:t>
            </a:r>
          </a:p>
          <a:p>
            <a:pPr marL="285750" indent="-285750" algn="just">
              <a:buFont typeface="Wingdings"/>
              <a:buChar char="§"/>
            </a:pPr>
            <a:r>
              <a:rPr lang="pt-BR" b="1">
                <a:solidFill>
                  <a:schemeClr val="accent5">
                    <a:lumMod val="50000"/>
                  </a:schemeClr>
                </a:solidFill>
              </a:rPr>
              <a:t>Identificação de oportunidades </a:t>
            </a:r>
            <a:r>
              <a:rPr lang="pt-BR">
                <a:solidFill>
                  <a:schemeClr val="accent5">
                    <a:lumMod val="50000"/>
                  </a:schemeClr>
                </a:solidFill>
              </a:rPr>
              <a:t>para estabelecer um ambiente favorável; </a:t>
            </a:r>
            <a:endParaRPr lang="pt-BR" sz="2000">
              <a:solidFill>
                <a:schemeClr val="accent5">
                  <a:lumMod val="50000"/>
                </a:schemeClr>
              </a:solidFill>
            </a:endParaRPr>
          </a:p>
          <a:p>
            <a:pPr marL="285750" indent="-285750" algn="just">
              <a:buFont typeface="Wingdings"/>
              <a:buChar char="§"/>
            </a:pPr>
            <a:r>
              <a:rPr lang="pt-BR" b="1">
                <a:solidFill>
                  <a:schemeClr val="accent5">
                    <a:lumMod val="50000"/>
                  </a:schemeClr>
                </a:solidFill>
              </a:rPr>
              <a:t>Variação de 0 a 100</a:t>
            </a:r>
            <a:r>
              <a:rPr lang="pt-BR">
                <a:solidFill>
                  <a:schemeClr val="accent5">
                    <a:lumMod val="50000"/>
                  </a:schemeClr>
                </a:solidFill>
              </a:rPr>
              <a:t>; </a:t>
            </a:r>
          </a:p>
          <a:p>
            <a:pPr marL="285750" indent="-285750" algn="just">
              <a:buFont typeface="Wingdings"/>
              <a:buChar char="§"/>
            </a:pPr>
            <a:r>
              <a:rPr lang="pt-BR" b="1">
                <a:solidFill>
                  <a:schemeClr val="accent5">
                    <a:lumMod val="50000"/>
                  </a:schemeClr>
                </a:solidFill>
              </a:rPr>
              <a:t>Plataforma online e interativa</a:t>
            </a:r>
            <a:r>
              <a:rPr lang="pt-BR">
                <a:solidFill>
                  <a:schemeClr val="accent5">
                    <a:lumMod val="50000"/>
                  </a:schemeClr>
                </a:solidFill>
              </a:rPr>
              <a:t>.</a:t>
            </a:r>
            <a:endParaRPr lang="pt-BR" sz="200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4"/>
          <a:srcRect l="66438" t="25687" r="5375" b="27378"/>
          <a:stretch/>
        </p:blipFill>
        <p:spPr>
          <a:xfrm>
            <a:off x="6098737" y="1446399"/>
            <a:ext cx="5806929" cy="2800946"/>
          </a:xfrm>
          <a:prstGeom prst="rect">
            <a:avLst/>
          </a:prstGeom>
        </p:spPr>
      </p:pic>
      <p:sp>
        <p:nvSpPr>
          <p:cNvPr id="9" name="Retângulo 8"/>
          <p:cNvSpPr/>
          <p:nvPr/>
        </p:nvSpPr>
        <p:spPr>
          <a:xfrm>
            <a:off x="6949302" y="4437440"/>
            <a:ext cx="4804122" cy="1169551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endParaRPr lang="pt-BR">
              <a:solidFill>
                <a:schemeClr val="accent5">
                  <a:lumMod val="50000"/>
                </a:schemeClr>
              </a:solidFill>
            </a:endParaRPr>
          </a:p>
          <a:p>
            <a:endParaRPr lang="pt-BR"/>
          </a:p>
          <a:p>
            <a:endParaRPr lang="pt-BR">
              <a:solidFill>
                <a:schemeClr val="accent5">
                  <a:lumMod val="50000"/>
                </a:schemeClr>
              </a:solidFill>
            </a:endParaRPr>
          </a:p>
          <a:p>
            <a:endParaRPr lang="pt-BR">
              <a:solidFill>
                <a:srgbClr val="653E69"/>
              </a:solidFill>
              <a:latin typeface="Source Sans Pro"/>
            </a:endParaRPr>
          </a:p>
          <a:p>
            <a:endParaRPr lang="pt-BR"/>
          </a:p>
        </p:txBody>
      </p:sp>
      <p:pic>
        <p:nvPicPr>
          <p:cNvPr id="2" name="Imagem 3" descr="Código QR&#10;&#10;Descrição gerada automaticamente">
            <a:extLst>
              <a:ext uri="{FF2B5EF4-FFF2-40B4-BE49-F238E27FC236}">
                <a16:creationId xmlns:a16="http://schemas.microsoft.com/office/drawing/2014/main" id="{C7D17E14-9DC9-34D8-1DB9-597EED1ACF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11921" y="4439992"/>
            <a:ext cx="2099257" cy="2120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6663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m texto&#10;&#10;Descrição gerada automaticamente">
            <a:extLst>
              <a:ext uri="{FF2B5EF4-FFF2-40B4-BE49-F238E27FC236}">
                <a16:creationId xmlns:a16="http://schemas.microsoft.com/office/drawing/2014/main" id="{8A4B3960-EE9D-32AB-C40C-AF1AC573B3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3256" y="4246"/>
            <a:ext cx="12258720" cy="6895411"/>
          </a:xfrm>
          <a:prstGeom prst="rect">
            <a:avLst/>
          </a:prstGeom>
        </p:spPr>
      </p:pic>
      <p:sp>
        <p:nvSpPr>
          <p:cNvPr id="287" name="Google Shape;287;g119620d960c_11_118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lang="pt-BR"/>
              <a:t>5</a:t>
            </a:fld>
            <a:endParaRPr/>
          </a:p>
        </p:txBody>
      </p:sp>
      <p:cxnSp>
        <p:nvCxnSpPr>
          <p:cNvPr id="289" name="Google Shape;289;g119620d960c_11_118"/>
          <p:cNvCxnSpPr/>
          <p:nvPr/>
        </p:nvCxnSpPr>
        <p:spPr>
          <a:xfrm>
            <a:off x="11469826" y="6424613"/>
            <a:ext cx="0" cy="93000"/>
          </a:xfrm>
          <a:prstGeom prst="straightConnector1">
            <a:avLst/>
          </a:prstGeom>
          <a:noFill/>
          <a:ln w="9525" cap="rnd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250"/>
              </a:srgbClr>
            </a:outerShdw>
          </a:effectLst>
        </p:spPr>
      </p:cxnSp>
      <p:sp>
        <p:nvSpPr>
          <p:cNvPr id="290" name="Google Shape;290;g119620d960c_11_118"/>
          <p:cNvSpPr txBox="1"/>
          <p:nvPr/>
        </p:nvSpPr>
        <p:spPr>
          <a:xfrm>
            <a:off x="991650" y="369180"/>
            <a:ext cx="9674100" cy="10144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lnSpc>
                <a:spcPct val="107000"/>
              </a:lnSpc>
            </a:pPr>
            <a:r>
              <a:rPr lang="pt-BR" sz="3200" b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CAPITAÇÃO PONDERADA</a:t>
            </a:r>
            <a:endParaRPr lang="pt-PT" b="1">
              <a:solidFill>
                <a:schemeClr val="accent5">
                  <a:lumMod val="75000"/>
                </a:schemeClr>
              </a:solidFill>
            </a:endParaRPr>
          </a:p>
          <a:p>
            <a:pPr marL="0" marR="0" lvl="0" indent="0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2400" b="0" i="0" u="none" strike="noStrike" cap="none">
              <a:solidFill>
                <a:schemeClr val="accent5">
                  <a:lumMod val="75000"/>
                </a:schemeClr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96" name="Google Shape;296;g119620d960c_11_118"/>
          <p:cNvSpPr/>
          <p:nvPr/>
        </p:nvSpPr>
        <p:spPr>
          <a:xfrm>
            <a:off x="531831" y="6325620"/>
            <a:ext cx="80010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pt-BR" sz="1400" b="1" i="0" u="none" strike="noStrike" cap="none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Fonte: </a:t>
            </a:r>
            <a:r>
              <a:rPr lang="pt-BR" sz="1400" b="0" i="0" u="none" strike="noStrike" cap="none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http://189.28.128.100/dab/docs/portaldab/documentos/esus/nota_tecnica_relatorio_cadastro.pdf</a:t>
            </a:r>
            <a:endParaRPr sz="1400" b="0" i="0" u="none" strike="noStrike" cap="none">
              <a:solidFill>
                <a:schemeClr val="accent5">
                  <a:lumMod val="75000"/>
                </a:schemeClr>
              </a:solidFill>
              <a:sym typeface="Arial"/>
            </a:endParaRP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1650" y="2720609"/>
            <a:ext cx="4200525" cy="1857375"/>
          </a:xfrm>
          <a:prstGeom prst="rect">
            <a:avLst/>
          </a:prstGeom>
        </p:spPr>
      </p:pic>
      <p:sp>
        <p:nvSpPr>
          <p:cNvPr id="6" name="Pentágono 5"/>
          <p:cNvSpPr/>
          <p:nvPr/>
        </p:nvSpPr>
        <p:spPr>
          <a:xfrm rot="5400000">
            <a:off x="881269" y="2387593"/>
            <a:ext cx="715009" cy="335988"/>
          </a:xfrm>
          <a:prstGeom prst="homePlat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02290" y="2622379"/>
            <a:ext cx="3295650" cy="2038350"/>
          </a:xfrm>
          <a:prstGeom prst="rect">
            <a:avLst/>
          </a:prstGeom>
        </p:spPr>
      </p:pic>
      <p:sp>
        <p:nvSpPr>
          <p:cNvPr id="18" name="Pentágono 17"/>
          <p:cNvSpPr/>
          <p:nvPr/>
        </p:nvSpPr>
        <p:spPr>
          <a:xfrm rot="5400000">
            <a:off x="6481190" y="2387594"/>
            <a:ext cx="715009" cy="335988"/>
          </a:xfrm>
          <a:prstGeom prst="homePlat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m texto&#10;&#10;Descrição gerada automaticamente">
            <a:extLst>
              <a:ext uri="{FF2B5EF4-FFF2-40B4-BE49-F238E27FC236}">
                <a16:creationId xmlns:a16="http://schemas.microsoft.com/office/drawing/2014/main" id="{300003B7-D228-EC77-5F10-825EB9EC03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3256" y="4246"/>
            <a:ext cx="12258720" cy="6895411"/>
          </a:xfrm>
          <a:prstGeom prst="rect">
            <a:avLst/>
          </a:prstGeom>
        </p:spPr>
      </p:pic>
      <p:sp>
        <p:nvSpPr>
          <p:cNvPr id="705" name="Google Shape;705;g11987a1b0e7_0_13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lang="pt-BR"/>
              <a:t>50</a:t>
            </a:fld>
            <a:endParaRPr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8F729468-472A-2585-A43E-9BBBEBFFA25C}"/>
              </a:ext>
            </a:extLst>
          </p:cNvPr>
          <p:cNvSpPr/>
          <p:nvPr/>
        </p:nvSpPr>
        <p:spPr>
          <a:xfrm>
            <a:off x="8693321" y="4100530"/>
            <a:ext cx="2168908" cy="58477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pt-BR" sz="1600" b="1">
                <a:solidFill>
                  <a:schemeClr val="accent5">
                    <a:lumMod val="50000"/>
                  </a:schemeClr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Manual Operacional</a:t>
            </a:r>
            <a:endParaRPr lang="pt-BR" sz="1600">
              <a:solidFill>
                <a:schemeClr val="accent5">
                  <a:lumMod val="50000"/>
                </a:schemeClr>
              </a:solidFill>
            </a:endParaRPr>
          </a:p>
          <a:p>
            <a:endParaRPr lang="pt-BR" sz="1600" b="0" i="0">
              <a:solidFill>
                <a:schemeClr val="accent5">
                  <a:lumMod val="50000"/>
                </a:schemeClr>
              </a:solidFill>
              <a:effectLst/>
            </a:endParaRPr>
          </a:p>
        </p:txBody>
      </p:sp>
      <p:pic>
        <p:nvPicPr>
          <p:cNvPr id="10" name="Imagem 9" descr="Código QR&#10;&#10;Descrição gerada automaticamente">
            <a:extLst>
              <a:ext uri="{FF2B5EF4-FFF2-40B4-BE49-F238E27FC236}">
                <a16:creationId xmlns:a16="http://schemas.microsoft.com/office/drawing/2014/main" id="{22BF41C4-76CE-0B4F-73C2-9749953793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50991" y="4774544"/>
            <a:ext cx="1647365" cy="1647365"/>
          </a:xfrm>
          <a:prstGeom prst="rect">
            <a:avLst/>
          </a:prstGeom>
        </p:spPr>
      </p:pic>
      <p:pic>
        <p:nvPicPr>
          <p:cNvPr id="4" name="Imagem 4" descr="Uma imagem contendo Gráfico de bolhas&#10;&#10;Descrição gerada automaticamente">
            <a:extLst>
              <a:ext uri="{FF2B5EF4-FFF2-40B4-BE49-F238E27FC236}">
                <a16:creationId xmlns:a16="http://schemas.microsoft.com/office/drawing/2014/main" id="{B2E29254-87F2-5AD7-4122-C9B7A1D21B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3900" y="207287"/>
            <a:ext cx="6352673" cy="6553715"/>
          </a:xfrm>
          <a:prstGeom prst="rect">
            <a:avLst/>
          </a:prstGeom>
        </p:spPr>
      </p:pic>
      <p:pic>
        <p:nvPicPr>
          <p:cNvPr id="5" name="Imagem 6" descr="Diagrama&#10;&#10;Descrição gerada automaticamente">
            <a:extLst>
              <a:ext uri="{FF2B5EF4-FFF2-40B4-BE49-F238E27FC236}">
                <a16:creationId xmlns:a16="http://schemas.microsoft.com/office/drawing/2014/main" id="{891F254F-8D08-914F-B0AB-ABDFE9C17FE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73189" y="758630"/>
            <a:ext cx="2743200" cy="2393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40388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2" descr="Uma imagem com texto&#10;&#10;Descrição gerada automaticamente">
            <a:extLst>
              <a:ext uri="{FF2B5EF4-FFF2-40B4-BE49-F238E27FC236}">
                <a16:creationId xmlns:a16="http://schemas.microsoft.com/office/drawing/2014/main" id="{BFCC3BFF-EC08-C7D8-1381-BFD4AE9BBD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3256" y="4246"/>
            <a:ext cx="12258720" cy="6895411"/>
          </a:xfrm>
          <a:prstGeom prst="rect">
            <a:avLst/>
          </a:prstGeom>
        </p:spPr>
      </p:pic>
      <p:sp>
        <p:nvSpPr>
          <p:cNvPr id="705" name="Google Shape;705;g11987a1b0e7_0_13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lang="pt-BR"/>
              <a:t>51</a:t>
            </a:fld>
            <a:endParaRPr/>
          </a:p>
        </p:txBody>
      </p:sp>
      <p:sp>
        <p:nvSpPr>
          <p:cNvPr id="3" name="Título 2"/>
          <p:cNvSpPr>
            <a:spLocks noGrp="1"/>
          </p:cNvSpPr>
          <p:nvPr>
            <p:ph type="ctrTitle"/>
          </p:nvPr>
        </p:nvSpPr>
        <p:spPr>
          <a:xfrm>
            <a:off x="618911" y="23560"/>
            <a:ext cx="10898400" cy="953363"/>
          </a:xfrm>
        </p:spPr>
        <p:txBody>
          <a:bodyPr>
            <a:normAutofit/>
          </a:bodyPr>
          <a:lstStyle/>
          <a:p>
            <a:r>
              <a:rPr lang="pt-BR" sz="3600">
                <a:solidFill>
                  <a:schemeClr val="accent1">
                    <a:lumMod val="50000"/>
                  </a:schemeClr>
                </a:solidFill>
              </a:rPr>
              <a:t>Índice Município Amigo da Primeira Infância - IMAPI</a:t>
            </a:r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4"/>
          <a:srcRect l="55823" t="28877" r="25100" b="41980"/>
          <a:stretch/>
        </p:blipFill>
        <p:spPr>
          <a:xfrm>
            <a:off x="6612466" y="4415742"/>
            <a:ext cx="4529958" cy="2064870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5"/>
          <a:srcRect l="56001" t="15666" r="25199" b="57038"/>
          <a:stretch/>
        </p:blipFill>
        <p:spPr>
          <a:xfrm>
            <a:off x="7189919" y="1037035"/>
            <a:ext cx="4072813" cy="1749213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6"/>
          <a:srcRect l="55801" t="36632" r="25152" b="24679"/>
          <a:stretch/>
        </p:blipFill>
        <p:spPr>
          <a:xfrm>
            <a:off x="319362" y="3467863"/>
            <a:ext cx="5207123" cy="3128718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7"/>
          <a:srcRect l="55900" t="38621" r="31315" b="46739"/>
          <a:stretch/>
        </p:blipFill>
        <p:spPr>
          <a:xfrm>
            <a:off x="8406972" y="2996744"/>
            <a:ext cx="3146525" cy="1082724"/>
          </a:xfrm>
          <a:prstGeom prst="rect">
            <a:avLst/>
          </a:prstGeom>
        </p:spPr>
      </p:pic>
      <p:pic>
        <p:nvPicPr>
          <p:cNvPr id="9" name="Imagem 4" descr="Diagrama&#10;&#10;Descrição gerada automaticamente">
            <a:extLst>
              <a:ext uri="{FF2B5EF4-FFF2-40B4-BE49-F238E27FC236}">
                <a16:creationId xmlns:a16="http://schemas.microsoft.com/office/drawing/2014/main" id="{103C2E51-A92B-DA01-3EDF-2854A02E652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03412" y="1142087"/>
            <a:ext cx="3341388" cy="3183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57452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2" descr="Uma imagem com texto&#10;&#10;Descrição gerada automaticamente">
            <a:extLst>
              <a:ext uri="{FF2B5EF4-FFF2-40B4-BE49-F238E27FC236}">
                <a16:creationId xmlns:a16="http://schemas.microsoft.com/office/drawing/2014/main" id="{9FFBBF8E-8EBB-D4A2-4E9D-17FAA05D3A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3256" y="4246"/>
            <a:ext cx="12258720" cy="6895411"/>
          </a:xfrm>
          <a:prstGeom prst="rect">
            <a:avLst/>
          </a:prstGeom>
        </p:spPr>
      </p:pic>
      <p:sp>
        <p:nvSpPr>
          <p:cNvPr id="705" name="Google Shape;705;g11987a1b0e7_0_13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lang="pt-BR"/>
              <a:t>52</a:t>
            </a:fld>
            <a:endParaRPr/>
          </a:p>
        </p:txBody>
      </p:sp>
      <p:sp>
        <p:nvSpPr>
          <p:cNvPr id="3" name="Título 2"/>
          <p:cNvSpPr>
            <a:spLocks noGrp="1"/>
          </p:cNvSpPr>
          <p:nvPr>
            <p:ph type="ctrTitle"/>
          </p:nvPr>
        </p:nvSpPr>
        <p:spPr>
          <a:xfrm>
            <a:off x="697129" y="299853"/>
            <a:ext cx="10898400" cy="953363"/>
          </a:xfrm>
        </p:spPr>
        <p:txBody>
          <a:bodyPr>
            <a:normAutofit/>
          </a:bodyPr>
          <a:lstStyle/>
          <a:p>
            <a:r>
              <a:rPr lang="pt-BR" sz="3600">
                <a:solidFill>
                  <a:schemeClr val="accent1">
                    <a:lumMod val="50000"/>
                  </a:schemeClr>
                </a:solidFill>
              </a:rPr>
              <a:t>Índice Município Amigo da Primeira Infância - IMAPI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7053" y="1374816"/>
            <a:ext cx="4642383" cy="4722680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535379" y="1370838"/>
            <a:ext cx="5737540" cy="472215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pt-BR" sz="3000" b="1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Cobertura de Imunização</a:t>
            </a:r>
          </a:p>
          <a:p>
            <a:endParaRPr lang="pt-BR" sz="3000" b="1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pt-BR" sz="1800" b="1" cap="all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IMPORTÂNCIA</a:t>
            </a:r>
          </a:p>
          <a:p>
            <a:pPr algn="just"/>
            <a:r>
              <a:rPr lang="pt-BR" sz="180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Uma boa cobertura vacinal garante a manutenção de baixas incidências dos agravos </a:t>
            </a:r>
            <a:r>
              <a:rPr lang="pt-BR" sz="1800" err="1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imunopreviníveis</a:t>
            </a:r>
            <a:r>
              <a:rPr lang="pt-BR" sz="180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 que podem influenciar o desenvolvimento infantil.</a:t>
            </a:r>
          </a:p>
          <a:p>
            <a:pPr algn="just"/>
            <a:endParaRPr lang="pt-BR" sz="180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pt-BR" sz="1800" b="1" cap="all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DEFINIÇÃO</a:t>
            </a:r>
          </a:p>
          <a:p>
            <a:pPr algn="just"/>
            <a:r>
              <a:rPr lang="pt-BR" sz="180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Percentual de crianças que receberam o primeiro reforço da DTP (difteria, tétano e coqueluche), por ano e município de residência.</a:t>
            </a:r>
          </a:p>
          <a:p>
            <a:pPr algn="just"/>
            <a:endParaRPr lang="pt-BR" sz="1800">
              <a:solidFill>
                <a:schemeClr val="accent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pt-BR" sz="1800" b="1" cap="all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FONTE</a:t>
            </a:r>
          </a:p>
          <a:p>
            <a:pPr algn="just"/>
            <a:r>
              <a:rPr lang="pt-BR" sz="1800">
                <a:solidFill>
                  <a:schemeClr val="accent1">
                    <a:lumMod val="50000"/>
                  </a:schemeClr>
                </a:solidFill>
                <a:latin typeface="Calibri"/>
                <a:cs typeface="Calibri"/>
              </a:rPr>
              <a:t>Sistema de Informações do Programa Nacional de Imunizações (SI-PNI/Ministério da Saúde)</a:t>
            </a:r>
          </a:p>
        </p:txBody>
      </p:sp>
      <p:sp>
        <p:nvSpPr>
          <p:cNvPr id="11" name="Elipse 10">
            <a:extLst>
              <a:ext uri="{FF2B5EF4-FFF2-40B4-BE49-F238E27FC236}">
                <a16:creationId xmlns:a16="http://schemas.microsoft.com/office/drawing/2014/main" id="{B41A1D6F-5692-D580-4E16-EB305CE5A53C}"/>
              </a:ext>
            </a:extLst>
          </p:cNvPr>
          <p:cNvSpPr/>
          <p:nvPr/>
        </p:nvSpPr>
        <p:spPr>
          <a:xfrm>
            <a:off x="7167737" y="4176654"/>
            <a:ext cx="1985209" cy="2406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8970364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2" descr="Uma imagem com texto&#10;&#10;Descrição gerada automaticamente">
            <a:extLst>
              <a:ext uri="{FF2B5EF4-FFF2-40B4-BE49-F238E27FC236}">
                <a16:creationId xmlns:a16="http://schemas.microsoft.com/office/drawing/2014/main" id="{9FFBBF8E-8EBB-D4A2-4E9D-17FAA05D3A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33" y="44351"/>
            <a:ext cx="12258720" cy="6895411"/>
          </a:xfrm>
          <a:prstGeom prst="rect">
            <a:avLst/>
          </a:prstGeom>
        </p:spPr>
      </p:pic>
      <p:sp>
        <p:nvSpPr>
          <p:cNvPr id="705" name="Google Shape;705;g11987a1b0e7_0_13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lang="pt-BR"/>
              <a:t>53</a:t>
            </a:fld>
            <a:endParaRPr/>
          </a:p>
        </p:txBody>
      </p:sp>
      <p:sp>
        <p:nvSpPr>
          <p:cNvPr id="3" name="Título 2"/>
          <p:cNvSpPr>
            <a:spLocks noGrp="1"/>
          </p:cNvSpPr>
          <p:nvPr>
            <p:ph type="ctrTitle"/>
          </p:nvPr>
        </p:nvSpPr>
        <p:spPr>
          <a:xfrm>
            <a:off x="717182" y="640748"/>
            <a:ext cx="10898400" cy="953363"/>
          </a:xfrm>
        </p:spPr>
        <p:txBody>
          <a:bodyPr>
            <a:normAutofit/>
          </a:bodyPr>
          <a:lstStyle/>
          <a:p>
            <a:r>
              <a:rPr lang="pt-BR" sz="3600">
                <a:solidFill>
                  <a:schemeClr val="accent1">
                    <a:lumMod val="50000"/>
                  </a:schemeClr>
                </a:solidFill>
              </a:rPr>
              <a:t>Indicador Crescimento e Desenvolvimento</a:t>
            </a:r>
            <a:endParaRPr lang="pt-BR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" name="Imagem 6" descr="Linha do tempo&#10;&#10;Descrição gerada automaticamente">
            <a:extLst>
              <a:ext uri="{FF2B5EF4-FFF2-40B4-BE49-F238E27FC236}">
                <a16:creationId xmlns:a16="http://schemas.microsoft.com/office/drawing/2014/main" id="{14E78F14-112C-C880-A0B6-8E4B8EAA48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4215" y="1802463"/>
            <a:ext cx="10764252" cy="3934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76844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2" descr="Uma imagem com texto&#10;&#10;Descrição gerada automaticamente">
            <a:extLst>
              <a:ext uri="{FF2B5EF4-FFF2-40B4-BE49-F238E27FC236}">
                <a16:creationId xmlns:a16="http://schemas.microsoft.com/office/drawing/2014/main" id="{C26703DE-AF45-B408-5443-0CCFE2C596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3256" y="4246"/>
            <a:ext cx="12258720" cy="6895411"/>
          </a:xfrm>
          <a:prstGeom prst="rect">
            <a:avLst/>
          </a:prstGeom>
        </p:spPr>
      </p:pic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id="{ABE6FCCF-8608-92B4-031B-C0AEA243B7F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54</a:t>
            </a:fld>
            <a:endParaRPr lang="pt-BR"/>
          </a:p>
        </p:txBody>
      </p:sp>
      <p:pic>
        <p:nvPicPr>
          <p:cNvPr id="2" name="Imagem 3" descr="Interface gráfica do usuário, Texto&#10;&#10;Descrição gerada automaticamente">
            <a:extLst>
              <a:ext uri="{FF2B5EF4-FFF2-40B4-BE49-F238E27FC236}">
                <a16:creationId xmlns:a16="http://schemas.microsoft.com/office/drawing/2014/main" id="{C104D457-3653-7474-AC92-EC633763EC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586" y="1027840"/>
            <a:ext cx="6944226" cy="5534244"/>
          </a:xfrm>
          <a:prstGeom prst="rect">
            <a:avLst/>
          </a:prstGeom>
        </p:spPr>
      </p:pic>
      <p:sp>
        <p:nvSpPr>
          <p:cNvPr id="4" name="Seta: para a Esquerda 3">
            <a:extLst>
              <a:ext uri="{FF2B5EF4-FFF2-40B4-BE49-F238E27FC236}">
                <a16:creationId xmlns:a16="http://schemas.microsoft.com/office/drawing/2014/main" id="{F3C7B0D8-4622-6F19-95BA-703479F18404}"/>
              </a:ext>
            </a:extLst>
          </p:cNvPr>
          <p:cNvSpPr/>
          <p:nvPr/>
        </p:nvSpPr>
        <p:spPr>
          <a:xfrm>
            <a:off x="7672216" y="2484840"/>
            <a:ext cx="651710" cy="300790"/>
          </a:xfrm>
          <a:prstGeom prst="lef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Seta: para a Esquerda 4">
            <a:extLst>
              <a:ext uri="{FF2B5EF4-FFF2-40B4-BE49-F238E27FC236}">
                <a16:creationId xmlns:a16="http://schemas.microsoft.com/office/drawing/2014/main" id="{76B04715-EF0C-F113-03D1-7F231AE07F8A}"/>
              </a:ext>
            </a:extLst>
          </p:cNvPr>
          <p:cNvSpPr/>
          <p:nvPr/>
        </p:nvSpPr>
        <p:spPr>
          <a:xfrm>
            <a:off x="7672216" y="2915972"/>
            <a:ext cx="651710" cy="300790"/>
          </a:xfrm>
          <a:prstGeom prst="lef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Seta: para a Esquerda 5">
            <a:extLst>
              <a:ext uri="{FF2B5EF4-FFF2-40B4-BE49-F238E27FC236}">
                <a16:creationId xmlns:a16="http://schemas.microsoft.com/office/drawing/2014/main" id="{C0641AB0-3B3B-7AEB-B6C6-F951C001F0F4}"/>
              </a:ext>
            </a:extLst>
          </p:cNvPr>
          <p:cNvSpPr/>
          <p:nvPr/>
        </p:nvSpPr>
        <p:spPr>
          <a:xfrm>
            <a:off x="7632111" y="4790892"/>
            <a:ext cx="651710" cy="300790"/>
          </a:xfrm>
          <a:prstGeom prst="lef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Seta: para a Esquerda 6">
            <a:extLst>
              <a:ext uri="{FF2B5EF4-FFF2-40B4-BE49-F238E27FC236}">
                <a16:creationId xmlns:a16="http://schemas.microsoft.com/office/drawing/2014/main" id="{82C816E2-9ECA-2642-3C06-1A98257B24A4}"/>
              </a:ext>
            </a:extLst>
          </p:cNvPr>
          <p:cNvSpPr/>
          <p:nvPr/>
        </p:nvSpPr>
        <p:spPr>
          <a:xfrm>
            <a:off x="7632112" y="5232051"/>
            <a:ext cx="651710" cy="300790"/>
          </a:xfrm>
          <a:prstGeom prst="lef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Seta: para a Esquerda 7">
            <a:extLst>
              <a:ext uri="{FF2B5EF4-FFF2-40B4-BE49-F238E27FC236}">
                <a16:creationId xmlns:a16="http://schemas.microsoft.com/office/drawing/2014/main" id="{A1B7F3E6-2154-980E-7AFB-E81CE764A714}"/>
              </a:ext>
            </a:extLst>
          </p:cNvPr>
          <p:cNvSpPr/>
          <p:nvPr/>
        </p:nvSpPr>
        <p:spPr>
          <a:xfrm>
            <a:off x="7672215" y="3667945"/>
            <a:ext cx="651710" cy="300790"/>
          </a:xfrm>
          <a:prstGeom prst="lef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Seta: para a Esquerda 8">
            <a:extLst>
              <a:ext uri="{FF2B5EF4-FFF2-40B4-BE49-F238E27FC236}">
                <a16:creationId xmlns:a16="http://schemas.microsoft.com/office/drawing/2014/main" id="{05330044-B6A7-1384-BB48-03B15DCB53DB}"/>
              </a:ext>
            </a:extLst>
          </p:cNvPr>
          <p:cNvSpPr/>
          <p:nvPr/>
        </p:nvSpPr>
        <p:spPr>
          <a:xfrm>
            <a:off x="7672216" y="4079025"/>
            <a:ext cx="651710" cy="300790"/>
          </a:xfrm>
          <a:prstGeom prst="lef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: Cantos Arredondados 9">
            <a:extLst>
              <a:ext uri="{FF2B5EF4-FFF2-40B4-BE49-F238E27FC236}">
                <a16:creationId xmlns:a16="http://schemas.microsoft.com/office/drawing/2014/main" id="{208F3CD6-0AC0-4A50-904B-AA4605E62436}"/>
              </a:ext>
            </a:extLst>
          </p:cNvPr>
          <p:cNvSpPr/>
          <p:nvPr/>
        </p:nvSpPr>
        <p:spPr>
          <a:xfrm>
            <a:off x="8689307" y="1219702"/>
            <a:ext cx="3228472" cy="5073315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Título 2">
            <a:extLst>
              <a:ext uri="{FF2B5EF4-FFF2-40B4-BE49-F238E27FC236}">
                <a16:creationId xmlns:a16="http://schemas.microsoft.com/office/drawing/2014/main" id="{50E6E7DD-E960-C80D-7102-E526C058C4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77340" y="39169"/>
            <a:ext cx="10898400" cy="953363"/>
          </a:xfrm>
        </p:spPr>
        <p:txBody>
          <a:bodyPr>
            <a:normAutofit/>
          </a:bodyPr>
          <a:lstStyle/>
          <a:p>
            <a:r>
              <a:rPr lang="pt-BR" sz="3600">
                <a:solidFill>
                  <a:schemeClr val="accent1">
                    <a:lumMod val="50000"/>
                  </a:schemeClr>
                </a:solidFill>
              </a:rPr>
              <a:t>Imunização e Processo de Trabalho na APS</a:t>
            </a:r>
            <a:endParaRPr lang="pt-BR"/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F26C8E41-4F32-63D3-B256-4FDE8448306B}"/>
              </a:ext>
            </a:extLst>
          </p:cNvPr>
          <p:cNvSpPr txBox="1"/>
          <p:nvPr/>
        </p:nvSpPr>
        <p:spPr>
          <a:xfrm>
            <a:off x="8925426" y="1546057"/>
            <a:ext cx="2743200" cy="4493538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t-BR" sz="1800" b="1">
                <a:solidFill>
                  <a:srgbClr val="C00000"/>
                </a:solidFill>
              </a:rPr>
              <a:t>Atenção!! </a:t>
            </a:r>
            <a:endParaRPr lang="pt-BR" sz="1800"/>
          </a:p>
          <a:p>
            <a:endParaRPr lang="pt-BR"/>
          </a:p>
          <a:p>
            <a:endParaRPr lang="pt-BR"/>
          </a:p>
          <a:p>
            <a:pPr marL="285750" indent="-285750">
              <a:buFont typeface="Wingdings"/>
              <a:buChar char="§"/>
            </a:pPr>
            <a:r>
              <a:rPr lang="pt-BR" sz="1600">
                <a:solidFill>
                  <a:srgbClr val="002060"/>
                </a:solidFill>
              </a:rPr>
              <a:t>Busca Ativa</a:t>
            </a:r>
          </a:p>
          <a:p>
            <a:pPr marL="285750" indent="-285750">
              <a:buFont typeface="Wingdings"/>
              <a:buChar char="§"/>
            </a:pPr>
            <a:endParaRPr lang="pt-BR" sz="1600">
              <a:solidFill>
                <a:srgbClr val="002060"/>
              </a:solidFill>
            </a:endParaRPr>
          </a:p>
          <a:p>
            <a:pPr marL="285750" indent="-285750">
              <a:buFont typeface="Wingdings"/>
              <a:buChar char="§"/>
            </a:pPr>
            <a:r>
              <a:rPr lang="pt-BR" sz="1600">
                <a:solidFill>
                  <a:srgbClr val="002060"/>
                </a:solidFill>
              </a:rPr>
              <a:t>Organização da agenda</a:t>
            </a:r>
          </a:p>
          <a:p>
            <a:pPr marL="285750" indent="-285750">
              <a:buFont typeface="Wingdings"/>
              <a:buChar char="§"/>
            </a:pPr>
            <a:endParaRPr lang="pt-BR" sz="1600">
              <a:solidFill>
                <a:srgbClr val="002060"/>
              </a:solidFill>
            </a:endParaRPr>
          </a:p>
          <a:p>
            <a:pPr marL="285750" indent="-285750">
              <a:buFont typeface="Wingdings"/>
              <a:buChar char="§"/>
            </a:pPr>
            <a:r>
              <a:rPr lang="pt-BR" sz="1600">
                <a:solidFill>
                  <a:srgbClr val="002060"/>
                </a:solidFill>
              </a:rPr>
              <a:t>Educação em saúde</a:t>
            </a:r>
          </a:p>
          <a:p>
            <a:pPr marL="285750" indent="-285750">
              <a:buFont typeface="Wingdings"/>
              <a:buChar char="§"/>
            </a:pPr>
            <a:endParaRPr lang="pt-BR" sz="1600">
              <a:solidFill>
                <a:srgbClr val="002060"/>
              </a:solidFill>
            </a:endParaRPr>
          </a:p>
          <a:p>
            <a:pPr marL="285750" indent="-285750">
              <a:buFont typeface="Wingdings"/>
              <a:buChar char="§"/>
            </a:pPr>
            <a:r>
              <a:rPr lang="pt-BR" sz="1600" err="1">
                <a:solidFill>
                  <a:srgbClr val="002060"/>
                </a:solidFill>
              </a:rPr>
              <a:t>Matriciamento</a:t>
            </a:r>
            <a:endParaRPr lang="pt-BR" sz="1600">
              <a:solidFill>
                <a:srgbClr val="002060"/>
              </a:solidFill>
            </a:endParaRPr>
          </a:p>
          <a:p>
            <a:pPr marL="285750" indent="-285750">
              <a:buFont typeface="Wingdings"/>
              <a:buChar char="§"/>
            </a:pPr>
            <a:endParaRPr lang="pt-BR" sz="1600">
              <a:solidFill>
                <a:srgbClr val="002060"/>
              </a:solidFill>
            </a:endParaRPr>
          </a:p>
          <a:p>
            <a:pPr marL="285750" indent="-285750">
              <a:buFont typeface="Wingdings"/>
              <a:buChar char="§"/>
            </a:pPr>
            <a:r>
              <a:rPr lang="pt-BR" sz="1600">
                <a:solidFill>
                  <a:srgbClr val="002060"/>
                </a:solidFill>
              </a:rPr>
              <a:t>Articulação Intersetorial</a:t>
            </a:r>
          </a:p>
          <a:p>
            <a:endParaRPr lang="pt-BR" sz="1600">
              <a:solidFill>
                <a:srgbClr val="002060"/>
              </a:solidFill>
            </a:endParaRPr>
          </a:p>
          <a:p>
            <a:pPr marL="285750" indent="-285750">
              <a:buFont typeface="Wingdings"/>
              <a:buChar char="§"/>
            </a:pPr>
            <a:r>
              <a:rPr lang="pt-BR" sz="1600">
                <a:solidFill>
                  <a:srgbClr val="002060"/>
                </a:solidFill>
              </a:rPr>
              <a:t>Atenção as doses aplicadas</a:t>
            </a:r>
          </a:p>
          <a:p>
            <a:pPr marL="285750" indent="-285750">
              <a:buFont typeface="Wingdings"/>
              <a:buChar char="§"/>
            </a:pPr>
            <a:endParaRPr lang="pt-BR" sz="1600">
              <a:solidFill>
                <a:srgbClr val="002060"/>
              </a:solidFill>
            </a:endParaRPr>
          </a:p>
          <a:p>
            <a:endParaRPr lang="pt-BR" sz="1600">
              <a:solidFill>
                <a:srgbClr val="002060"/>
              </a:solidFill>
            </a:endParaRPr>
          </a:p>
          <a:p>
            <a:pPr algn="ctr"/>
            <a:r>
              <a:rPr lang="pt-BR" sz="1600" b="1">
                <a:solidFill>
                  <a:srgbClr val="002060"/>
                </a:solidFill>
              </a:rPr>
              <a:t>Caderneta da Criança</a:t>
            </a:r>
          </a:p>
        </p:txBody>
      </p:sp>
    </p:spTree>
    <p:extLst>
      <p:ext uri="{BB962C8B-B14F-4D97-AF65-F5344CB8AC3E}">
        <p14:creationId xmlns:p14="http://schemas.microsoft.com/office/powerpoint/2010/main" val="126214614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2" descr="Uma imagem com texto&#10;&#10;Descrição gerada automaticamente">
            <a:extLst>
              <a:ext uri="{FF2B5EF4-FFF2-40B4-BE49-F238E27FC236}">
                <a16:creationId xmlns:a16="http://schemas.microsoft.com/office/drawing/2014/main" id="{38B153B9-1F51-C758-4DDC-54F0E9D293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3256" y="4246"/>
            <a:ext cx="12258720" cy="6895411"/>
          </a:xfrm>
          <a:prstGeom prst="rect">
            <a:avLst/>
          </a:prstGeom>
        </p:spPr>
      </p:pic>
      <p:sp>
        <p:nvSpPr>
          <p:cNvPr id="710" name="Google Shape;710;g118f1ce6acc_2_101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lang="pt-BR" sz="1200">
                <a:solidFill>
                  <a:schemeClr val="lt1"/>
                </a:solidFill>
              </a:rPr>
              <a:t>55</a:t>
            </a:fld>
            <a:endParaRPr sz="1200">
              <a:solidFill>
                <a:schemeClr val="lt1"/>
              </a:solidFill>
            </a:endParaRPr>
          </a:p>
        </p:txBody>
      </p:sp>
      <p:sp>
        <p:nvSpPr>
          <p:cNvPr id="711" name="Google Shape;711;g118f1ce6acc_2_101"/>
          <p:cNvSpPr/>
          <p:nvPr/>
        </p:nvSpPr>
        <p:spPr>
          <a:xfrm>
            <a:off x="1082337" y="936424"/>
            <a:ext cx="9263024" cy="8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0" i="0" u="none" strike="noStrike" cap="none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Proporção de crianças de 1 (um) ano de idade vacinadas na APS contra Difteria, Tétano, Coqueluche, Hepatite B, infecções causadas por </a:t>
            </a:r>
            <a:r>
              <a:rPr lang="pt-BR" sz="1600" b="0" i="0" u="none" strike="noStrike" cap="none" err="1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Haemophilus</a:t>
            </a:r>
            <a:r>
              <a:rPr lang="pt-BR" sz="1600" b="0" i="0" u="none" strike="noStrike" cap="none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pt-BR" sz="1600" b="0" i="0" u="none" strike="noStrike" cap="none" err="1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Influenzae</a:t>
            </a:r>
            <a:r>
              <a:rPr lang="pt-BR" sz="1600" b="0" i="0" u="none" strike="noStrike" cap="none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 tipo b e Poliomielite Inativada</a:t>
            </a:r>
            <a:endParaRPr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714" name="Google Shape;714;g118f1ce6acc_2_101"/>
          <p:cNvSpPr/>
          <p:nvPr/>
        </p:nvSpPr>
        <p:spPr>
          <a:xfrm>
            <a:off x="2846236" y="153346"/>
            <a:ext cx="6027572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000" b="1" i="0" u="none" strike="noStrike" cap="none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2022</a:t>
            </a:r>
            <a:endParaRPr sz="3000" b="1" i="0" u="none" strike="noStrike" cap="none">
              <a:solidFill>
                <a:schemeClr val="accent5">
                  <a:lumMod val="7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15" name="Google Shape;715;g118f1ce6acc_2_101"/>
          <p:cNvGrpSpPr/>
          <p:nvPr/>
        </p:nvGrpSpPr>
        <p:grpSpPr>
          <a:xfrm>
            <a:off x="150422" y="3177429"/>
            <a:ext cx="11919750" cy="1416300"/>
            <a:chOff x="168426" y="857813"/>
            <a:chExt cx="11919750" cy="1416300"/>
          </a:xfrm>
        </p:grpSpPr>
        <p:sp>
          <p:nvSpPr>
            <p:cNvPr id="716" name="Google Shape;716;g118f1ce6acc_2_101"/>
            <p:cNvSpPr/>
            <p:nvPr/>
          </p:nvSpPr>
          <p:spPr>
            <a:xfrm rot="-5400000">
              <a:off x="-382074" y="1408313"/>
              <a:ext cx="1416300" cy="315300"/>
            </a:xfrm>
            <a:prstGeom prst="rect">
              <a:avLst/>
            </a:prstGeom>
            <a:solidFill>
              <a:schemeClr val="accent5"/>
            </a:solidFill>
            <a:ln w="254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20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Numerador</a:t>
              </a:r>
              <a:endParaRPr/>
            </a:p>
          </p:txBody>
        </p:sp>
        <p:cxnSp>
          <p:nvCxnSpPr>
            <p:cNvPr id="717" name="Google Shape;717;g118f1ce6acc_2_101"/>
            <p:cNvCxnSpPr>
              <a:stCxn id="716" idx="1"/>
            </p:cNvCxnSpPr>
            <p:nvPr/>
          </p:nvCxnSpPr>
          <p:spPr>
            <a:xfrm>
              <a:off x="326076" y="2274113"/>
              <a:ext cx="11762100" cy="0"/>
            </a:xfrm>
            <a:prstGeom prst="straightConnector1">
              <a:avLst/>
            </a:prstGeom>
            <a:noFill/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718" name="Google Shape;718;g118f1ce6acc_2_101"/>
          <p:cNvGrpSpPr/>
          <p:nvPr/>
        </p:nvGrpSpPr>
        <p:grpSpPr>
          <a:xfrm>
            <a:off x="136284" y="4670347"/>
            <a:ext cx="11934000" cy="1626600"/>
            <a:chOff x="168426" y="857840"/>
            <a:chExt cx="11934000" cy="1626600"/>
          </a:xfrm>
        </p:grpSpPr>
        <p:sp>
          <p:nvSpPr>
            <p:cNvPr id="719" name="Google Shape;719;g118f1ce6acc_2_101"/>
            <p:cNvSpPr/>
            <p:nvPr/>
          </p:nvSpPr>
          <p:spPr>
            <a:xfrm rot="-5400000">
              <a:off x="-480174" y="1506440"/>
              <a:ext cx="1626600" cy="329400"/>
            </a:xfrm>
            <a:prstGeom prst="rect">
              <a:avLst/>
            </a:prstGeom>
            <a:solidFill>
              <a:schemeClr val="accent5"/>
            </a:solidFill>
            <a:ln w="25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2000" b="1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Denominado</a:t>
              </a:r>
              <a:endParaRPr/>
            </a:p>
          </p:txBody>
        </p:sp>
        <p:cxnSp>
          <p:nvCxnSpPr>
            <p:cNvPr id="720" name="Google Shape;720;g118f1ce6acc_2_101"/>
            <p:cNvCxnSpPr>
              <a:stCxn id="719" idx="1"/>
            </p:cNvCxnSpPr>
            <p:nvPr/>
          </p:nvCxnSpPr>
          <p:spPr>
            <a:xfrm>
              <a:off x="333125" y="2484441"/>
              <a:ext cx="11769300" cy="0"/>
            </a:xfrm>
            <a:prstGeom prst="straightConnector1">
              <a:avLst/>
            </a:prstGeom>
            <a:noFill/>
            <a:ln w="9525" cap="flat" cmpd="sng">
              <a:solidFill>
                <a:srgbClr val="DDEAF6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722" name="Google Shape;722;g118f1ce6acc_2_101"/>
          <p:cNvGrpSpPr/>
          <p:nvPr/>
        </p:nvGrpSpPr>
        <p:grpSpPr>
          <a:xfrm>
            <a:off x="136284" y="775754"/>
            <a:ext cx="11835750" cy="968700"/>
            <a:chOff x="182564" y="1007624"/>
            <a:chExt cx="11835750" cy="968700"/>
          </a:xfrm>
        </p:grpSpPr>
        <p:sp>
          <p:nvSpPr>
            <p:cNvPr id="723" name="Google Shape;723;g118f1ce6acc_2_101"/>
            <p:cNvSpPr/>
            <p:nvPr/>
          </p:nvSpPr>
          <p:spPr>
            <a:xfrm rot="-5400000">
              <a:off x="-144136" y="1334324"/>
              <a:ext cx="968700" cy="315300"/>
            </a:xfrm>
            <a:prstGeom prst="rect">
              <a:avLst/>
            </a:prstGeom>
            <a:solidFill>
              <a:schemeClr val="accent5"/>
            </a:solidFill>
            <a:ln w="254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20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Nome</a:t>
              </a:r>
              <a:endParaRPr/>
            </a:p>
          </p:txBody>
        </p:sp>
        <p:cxnSp>
          <p:nvCxnSpPr>
            <p:cNvPr id="724" name="Google Shape;724;g118f1ce6acc_2_101"/>
            <p:cNvCxnSpPr>
              <a:stCxn id="723" idx="1"/>
            </p:cNvCxnSpPr>
            <p:nvPr/>
          </p:nvCxnSpPr>
          <p:spPr>
            <a:xfrm>
              <a:off x="340214" y="1976324"/>
              <a:ext cx="11678100" cy="0"/>
            </a:xfrm>
            <a:prstGeom prst="straightConnector1">
              <a:avLst/>
            </a:prstGeom>
            <a:noFill/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725" name="Google Shape;725;g118f1ce6acc_2_101"/>
          <p:cNvSpPr/>
          <p:nvPr/>
        </p:nvSpPr>
        <p:spPr>
          <a:xfrm>
            <a:off x="6106199" y="6336803"/>
            <a:ext cx="51657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0" i="0" u="none" strike="noStrike" cap="none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¹ Informações mantidas na Portaria nº 102/2022</a:t>
            </a:r>
            <a:endParaRPr sz="1600" b="0" i="0" u="none" strike="noStrike" cap="none">
              <a:solidFill>
                <a:schemeClr val="accent5">
                  <a:lumMod val="7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27" name="Google Shape;727;g118f1ce6acc_2_101"/>
          <p:cNvGrpSpPr/>
          <p:nvPr/>
        </p:nvGrpSpPr>
        <p:grpSpPr>
          <a:xfrm>
            <a:off x="150425" y="1855236"/>
            <a:ext cx="11919900" cy="1241613"/>
            <a:chOff x="168429" y="783629"/>
            <a:chExt cx="11919900" cy="992100"/>
          </a:xfrm>
        </p:grpSpPr>
        <p:sp>
          <p:nvSpPr>
            <p:cNvPr id="728" name="Google Shape;728;g118f1ce6acc_2_101"/>
            <p:cNvSpPr/>
            <p:nvPr/>
          </p:nvSpPr>
          <p:spPr>
            <a:xfrm rot="-5400000">
              <a:off x="-177021" y="1129079"/>
              <a:ext cx="992100" cy="301200"/>
            </a:xfrm>
            <a:prstGeom prst="rect">
              <a:avLst/>
            </a:prstGeom>
            <a:solidFill>
              <a:schemeClr val="accent5"/>
            </a:solidFill>
            <a:ln w="25400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20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Avaliação</a:t>
              </a:r>
              <a:endParaRPr/>
            </a:p>
          </p:txBody>
        </p:sp>
        <p:cxnSp>
          <p:nvCxnSpPr>
            <p:cNvPr id="729" name="Google Shape;729;g118f1ce6acc_2_101"/>
            <p:cNvCxnSpPr>
              <a:stCxn id="728" idx="1"/>
            </p:cNvCxnSpPr>
            <p:nvPr/>
          </p:nvCxnSpPr>
          <p:spPr>
            <a:xfrm>
              <a:off x="319029" y="1775729"/>
              <a:ext cx="11769300" cy="0"/>
            </a:xfrm>
            <a:prstGeom prst="straightConnector1">
              <a:avLst/>
            </a:prstGeom>
            <a:noFill/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730" name="Google Shape;730;g118f1ce6acc_2_101"/>
          <p:cNvSpPr/>
          <p:nvPr/>
        </p:nvSpPr>
        <p:spPr>
          <a:xfrm>
            <a:off x="1082337" y="3260662"/>
            <a:ext cx="10085924" cy="13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0" i="0" u="none" strike="noStrike" cap="none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Número de crianças que completaram 12 meses de idade, no quadrimestre avaliado, com 3ª doses aplicadas de poliomielite inativada e </a:t>
            </a:r>
            <a:r>
              <a:rPr lang="pt-BR" sz="1600" b="0" i="0" u="none" strike="noStrike" cap="none" err="1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Pentavalente</a:t>
            </a:r>
            <a:r>
              <a:rPr lang="pt-BR" sz="1600" b="0" i="0" u="none" strike="noStrike" cap="none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; ou (caso excepcional descrito na ficha de qualificação)</a:t>
            </a:r>
            <a:endParaRPr>
              <a:solidFill>
                <a:schemeClr val="accent5">
                  <a:lumMod val="75000"/>
                </a:schemeClr>
              </a:solidFill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0" i="0" u="none" strike="noStrike" cap="none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(Fonte </a:t>
            </a:r>
            <a:r>
              <a:rPr lang="pt-BR" sz="1600" b="0" i="0" u="none" strike="noStrike" cap="none" err="1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Sisab</a:t>
            </a:r>
            <a:r>
              <a:rPr lang="pt-BR" sz="1600" b="0" i="0" u="none" strike="noStrike" cap="none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731" name="Google Shape;731;g118f1ce6acc_2_101"/>
          <p:cNvSpPr/>
          <p:nvPr/>
        </p:nvSpPr>
        <p:spPr>
          <a:xfrm>
            <a:off x="5759116" y="3275112"/>
            <a:ext cx="4518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 b="0" i="0" u="none" strike="noStrike" cap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 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732" name="Google Shape;732;g118f1ce6acc_2_101"/>
          <p:cNvGraphicFramePr/>
          <p:nvPr>
            <p:extLst>
              <p:ext uri="{D42A27DB-BD31-4B8C-83A1-F6EECF244321}">
                <p14:modId xmlns:p14="http://schemas.microsoft.com/office/powerpoint/2010/main" val="2595613634"/>
              </p:ext>
            </p:extLst>
          </p:nvPr>
        </p:nvGraphicFramePr>
        <p:xfrm>
          <a:off x="1146358" y="2032426"/>
          <a:ext cx="8708842" cy="848100"/>
        </p:xfrm>
        <a:graphic>
          <a:graphicData uri="http://schemas.openxmlformats.org/drawingml/2006/table">
            <a:tbl>
              <a:tblPr firstRow="1" firstCol="1">
                <a:noFill/>
                <a:tableStyleId>{9A787DD8-71F3-4615-AB8B-B8385A6428B6}</a:tableStyleId>
              </a:tblPr>
              <a:tblGrid>
                <a:gridCol w="17896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845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2177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81285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4240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600" b="1" i="0" u="none" strike="noStrike" cap="none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Parâmetro¹</a:t>
                      </a:r>
                      <a:endParaRPr sz="1600" b="1" i="0" u="none" strike="noStrike" cap="none">
                        <a:solidFill>
                          <a:schemeClr val="accent5">
                            <a:lumMod val="75000"/>
                          </a:schemeClr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3025" marR="3302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600" b="1" i="0" u="none" strike="noStrike" cap="none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Meta¹</a:t>
                      </a:r>
                      <a:endParaRPr sz="1600" b="1" i="0" u="none" strike="noStrike" cap="none">
                        <a:solidFill>
                          <a:schemeClr val="accent5">
                            <a:lumMod val="75000"/>
                          </a:schemeClr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3025" marR="3302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600" b="1" i="0" u="none" strike="noStrike" cap="none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Peso¹</a:t>
                      </a:r>
                      <a:endParaRPr sz="1600" b="1" i="0" u="none" strike="noStrike" cap="none">
                        <a:solidFill>
                          <a:schemeClr val="accent5">
                            <a:lumMod val="75000"/>
                          </a:schemeClr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3025" marR="3302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600" b="1" i="0" u="none" strike="noStrike" cap="none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Medição¹</a:t>
                      </a:r>
                      <a:endParaRPr>
                        <a:solidFill>
                          <a:schemeClr val="accent5">
                            <a:lumMod val="75000"/>
                          </a:schemeClr>
                        </a:solidFill>
                      </a:endParaRPr>
                    </a:p>
                  </a:txBody>
                  <a:tcPr marL="33025" marR="33025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40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600" b="0" u="none" strike="noStrike" cap="none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≥ 95%</a:t>
                      </a:r>
                      <a:endParaRPr sz="1600" b="0" u="none" strike="noStrike" cap="none">
                        <a:solidFill>
                          <a:schemeClr val="accent5">
                            <a:lumMod val="75000"/>
                          </a:schemeClr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3025" marR="3302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600" u="none" strike="noStrike" cap="none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95%</a:t>
                      </a:r>
                      <a:endParaRPr sz="1600" b="0" u="none" strike="noStrike" cap="none">
                        <a:solidFill>
                          <a:schemeClr val="accent5">
                            <a:lumMod val="75000"/>
                          </a:schemeClr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3025" marR="3302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600" u="none" strike="noStrike" cap="none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  <a:endParaRPr sz="1600" b="0" u="none" strike="noStrike" cap="none">
                        <a:solidFill>
                          <a:schemeClr val="accent5">
                            <a:lumMod val="75000"/>
                          </a:schemeClr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33025" marR="33025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600"/>
                        <a:buFont typeface="Arial"/>
                        <a:buNone/>
                      </a:pPr>
                      <a:r>
                        <a:rPr lang="pt-BR" sz="1600" b="0" i="0" u="none" strike="noStrike" cap="none">
                          <a:solidFill>
                            <a:schemeClr val="accent5">
                              <a:lumMod val="75000"/>
                            </a:schemeClr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Últimos 12 meses</a:t>
                      </a:r>
                      <a:endParaRPr>
                        <a:solidFill>
                          <a:schemeClr val="accent5">
                            <a:lumMod val="75000"/>
                          </a:schemeClr>
                        </a:solidFill>
                      </a:endParaRPr>
                    </a:p>
                  </a:txBody>
                  <a:tcPr marL="33025" marR="33025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733" name="Google Shape;733;g118f1ce6acc_2_101"/>
          <p:cNvGrpSpPr/>
          <p:nvPr/>
        </p:nvGrpSpPr>
        <p:grpSpPr>
          <a:xfrm>
            <a:off x="150435" y="4674309"/>
            <a:ext cx="11934000" cy="1626600"/>
            <a:chOff x="-488424" y="875465"/>
            <a:chExt cx="11934000" cy="1626600"/>
          </a:xfrm>
        </p:grpSpPr>
        <p:sp>
          <p:nvSpPr>
            <p:cNvPr id="734" name="Google Shape;734;g118f1ce6acc_2_101"/>
            <p:cNvSpPr/>
            <p:nvPr/>
          </p:nvSpPr>
          <p:spPr>
            <a:xfrm rot="-5400000">
              <a:off x="-1137024" y="1524065"/>
              <a:ext cx="1626600" cy="329400"/>
            </a:xfrm>
            <a:prstGeom prst="rect">
              <a:avLst/>
            </a:prstGeom>
            <a:solidFill>
              <a:schemeClr val="accent5"/>
            </a:solidFill>
            <a:ln w="25400" cap="flat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2000" b="0" i="0" u="none" strike="noStrike" cap="none">
                  <a:solidFill>
                    <a:schemeClr val="bg1"/>
                  </a:solidFill>
                  <a:latin typeface="Calibri"/>
                  <a:ea typeface="Calibri"/>
                  <a:cs typeface="Calibri"/>
                  <a:sym typeface="Calibri"/>
                </a:rPr>
                <a:t>Denominador</a:t>
              </a:r>
              <a:endParaRPr>
                <a:solidFill>
                  <a:schemeClr val="bg1"/>
                </a:solidFill>
              </a:endParaRPr>
            </a:p>
          </p:txBody>
        </p:sp>
        <p:cxnSp>
          <p:nvCxnSpPr>
            <p:cNvPr id="735" name="Google Shape;735;g118f1ce6acc_2_101"/>
            <p:cNvCxnSpPr>
              <a:stCxn id="734" idx="1"/>
            </p:cNvCxnSpPr>
            <p:nvPr/>
          </p:nvCxnSpPr>
          <p:spPr>
            <a:xfrm>
              <a:off x="-323725" y="2502066"/>
              <a:ext cx="11769300" cy="0"/>
            </a:xfrm>
            <a:prstGeom prst="straightConnector1">
              <a:avLst/>
            </a:prstGeom>
            <a:noFill/>
            <a:ln w="952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736" name="Google Shape;736;g118f1ce6acc_2_101"/>
          <p:cNvSpPr/>
          <p:nvPr/>
        </p:nvSpPr>
        <p:spPr>
          <a:xfrm>
            <a:off x="5654197" y="4878405"/>
            <a:ext cx="714097" cy="3703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1" i="0" u="none" strike="noStrike" cap="none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OU</a:t>
            </a:r>
            <a:endParaRPr sz="1600" b="1" i="0" u="none" strike="noStrike" cap="none">
              <a:solidFill>
                <a:schemeClr val="accent5">
                  <a:lumMod val="7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1" name="Google Shape;741;g118f1ce6acc_2_101"/>
          <p:cNvSpPr/>
          <p:nvPr/>
        </p:nvSpPr>
        <p:spPr>
          <a:xfrm>
            <a:off x="1332595" y="4765071"/>
            <a:ext cx="4094100" cy="7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 b="0" i="0" u="none" strike="noStrike" cap="none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Número de crianças cadastradas e vinculadas em equipes de APS que completaram 12 meses de idade no quadrimestre avaliado</a:t>
            </a:r>
            <a:endParaRPr>
              <a:solidFill>
                <a:schemeClr val="accent5">
                  <a:lumMod val="75000"/>
                </a:schemeClr>
              </a:solidFill>
            </a:endParaRPr>
          </a:p>
        </p:txBody>
      </p:sp>
      <p:grpSp>
        <p:nvGrpSpPr>
          <p:cNvPr id="742" name="Google Shape;742;g118f1ce6acc_2_101"/>
          <p:cNvGrpSpPr/>
          <p:nvPr/>
        </p:nvGrpSpPr>
        <p:grpSpPr>
          <a:xfrm>
            <a:off x="6333907" y="4800068"/>
            <a:ext cx="4710284" cy="537600"/>
            <a:chOff x="6461139" y="5301812"/>
            <a:chExt cx="4710284" cy="537600"/>
          </a:xfrm>
        </p:grpSpPr>
        <p:sp>
          <p:nvSpPr>
            <p:cNvPr id="743" name="Google Shape;743;g118f1ce6acc_2_101"/>
            <p:cNvSpPr/>
            <p:nvPr/>
          </p:nvSpPr>
          <p:spPr>
            <a:xfrm>
              <a:off x="8552123" y="5466157"/>
              <a:ext cx="26193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600" b="0" i="0" u="none" strike="noStrike" cap="none">
                  <a:solidFill>
                    <a:schemeClr val="accent5">
                      <a:lumMod val="75000"/>
                    </a:schemeClr>
                  </a:solidFill>
                  <a:latin typeface="Calibri"/>
                  <a:ea typeface="Calibri"/>
                  <a:cs typeface="Calibri"/>
                  <a:sym typeface="Calibri"/>
                </a:rPr>
                <a:t>x nº de nascidos vivos SINASC</a:t>
              </a:r>
              <a:endParaRPr>
                <a:solidFill>
                  <a:schemeClr val="accent5">
                    <a:lumMod val="75000"/>
                  </a:schemeClr>
                </a:solidFill>
              </a:endParaRPr>
            </a:p>
          </p:txBody>
        </p:sp>
        <p:sp>
          <p:nvSpPr>
            <p:cNvPr id="744" name="Google Shape;744;g118f1ce6acc_2_101"/>
            <p:cNvSpPr/>
            <p:nvPr/>
          </p:nvSpPr>
          <p:spPr>
            <a:xfrm>
              <a:off x="6461139" y="5301812"/>
              <a:ext cx="3330300" cy="537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400" b="0" i="0" u="none" strike="noStrike" cap="none">
                  <a:solidFill>
                    <a:schemeClr val="accent5">
                      <a:lumMod val="75000"/>
                    </a:schemeClr>
                  </a:solidFill>
                  <a:latin typeface="Calibri"/>
                  <a:ea typeface="Calibri"/>
                  <a:cs typeface="Calibri"/>
                  <a:sym typeface="Calibri"/>
                </a:rPr>
                <a:t>      Potencial de cadastro</a:t>
              </a:r>
              <a:endParaRPr sz="1400" b="0" i="0" u="none" strike="noStrike" cap="none">
                <a:solidFill>
                  <a:schemeClr val="accent5">
                    <a:lumMod val="75000"/>
                  </a:schemeClr>
                </a:solidFill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400" b="0" i="0" u="none" strike="noStrike" cap="none">
                  <a:solidFill>
                    <a:schemeClr val="accent5">
                      <a:lumMod val="75000"/>
                    </a:schemeClr>
                  </a:solidFill>
                  <a:latin typeface="Calibri"/>
                  <a:ea typeface="Calibri"/>
                  <a:cs typeface="Calibri"/>
                  <a:sym typeface="Calibri"/>
                </a:rPr>
                <a:t>          População IBGE </a:t>
              </a:r>
              <a:endParaRPr sz="1400" b="0" i="0" u="none" strike="noStrike" cap="none">
                <a:solidFill>
                  <a:schemeClr val="accent5">
                    <a:lumMod val="75000"/>
                  </a:schemeClr>
                </a:solidFill>
                <a:sym typeface="Arial"/>
              </a:endParaRPr>
            </a:p>
          </p:txBody>
        </p:sp>
        <p:sp>
          <p:nvSpPr>
            <p:cNvPr id="745" name="Google Shape;745;g118f1ce6acc_2_101"/>
            <p:cNvSpPr/>
            <p:nvPr/>
          </p:nvSpPr>
          <p:spPr>
            <a:xfrm>
              <a:off x="6529913" y="5307497"/>
              <a:ext cx="27042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600" b="0" i="0" u="none" strike="noStrike" cap="none">
                  <a:solidFill>
                    <a:schemeClr val="accent5">
                      <a:lumMod val="75000"/>
                    </a:schemeClr>
                  </a:solidFill>
                  <a:latin typeface="Calibri"/>
                  <a:ea typeface="Calibri"/>
                  <a:cs typeface="Calibri"/>
                  <a:sym typeface="Calibri"/>
                </a:rPr>
                <a:t> </a:t>
              </a:r>
              <a:r>
                <a:rPr lang="pt-BR" sz="1200" b="0" i="0" u="none" strike="noStrike" cap="none">
                  <a:solidFill>
                    <a:schemeClr val="accent5">
                      <a:lumMod val="75000"/>
                    </a:schemeClr>
                  </a:solidFill>
                  <a:latin typeface="Calibri"/>
                  <a:ea typeface="Calibri"/>
                  <a:cs typeface="Calibri"/>
                  <a:sym typeface="Calibri"/>
                </a:rPr>
                <a:t>_______________________</a:t>
              </a:r>
              <a:endParaRPr>
                <a:solidFill>
                  <a:schemeClr val="accent5">
                    <a:lumMod val="75000"/>
                  </a:schemeClr>
                </a:solidFill>
              </a:endParaRPr>
            </a:p>
          </p:txBody>
        </p:sp>
      </p:grp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m texto&#10;&#10;Descrição gerada automaticamente">
            <a:extLst>
              <a:ext uri="{FF2B5EF4-FFF2-40B4-BE49-F238E27FC236}">
                <a16:creationId xmlns:a16="http://schemas.microsoft.com/office/drawing/2014/main" id="{3B8D0262-6ED1-5403-B571-90F75A6B41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3256" y="4246"/>
            <a:ext cx="12258720" cy="6895411"/>
          </a:xfrm>
          <a:prstGeom prst="rect">
            <a:avLst/>
          </a:prstGeom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8167" y="763953"/>
            <a:ext cx="6930488" cy="1469875"/>
          </a:xfrm>
          <a:prstGeom prst="rect">
            <a:avLst/>
          </a:prstGeom>
        </p:spPr>
      </p:pic>
      <p:sp>
        <p:nvSpPr>
          <p:cNvPr id="750" name="Google Shape;750;g118f1ce6acc_2_141"/>
          <p:cNvSpPr txBox="1">
            <a:spLocks noGrp="1"/>
          </p:cNvSpPr>
          <p:nvPr>
            <p:ph type="ctrTitle"/>
          </p:nvPr>
        </p:nvSpPr>
        <p:spPr>
          <a:xfrm>
            <a:off x="344211" y="-181374"/>
            <a:ext cx="10898400" cy="10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000"/>
              <a:buFont typeface="Arial"/>
              <a:buNone/>
            </a:pPr>
            <a:r>
              <a:rPr lang="pt-BR" sz="4400">
                <a:solidFill>
                  <a:schemeClr val="accent5">
                    <a:lumMod val="75000"/>
                  </a:schemeClr>
                </a:solidFill>
                <a:sym typeface="Calibri"/>
              </a:rPr>
              <a:t>Extração do Indicador</a:t>
            </a:r>
            <a:endParaRPr sz="44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751" name="Google Shape;751;g118f1ce6acc_2_141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lang="pt-BR"/>
              <a:t>56</a:t>
            </a:fld>
            <a:endParaRPr/>
          </a:p>
        </p:txBody>
      </p:sp>
      <p:sp>
        <p:nvSpPr>
          <p:cNvPr id="753" name="Google Shape;753;g118f1ce6acc_2_141"/>
          <p:cNvSpPr txBox="1"/>
          <p:nvPr/>
        </p:nvSpPr>
        <p:spPr>
          <a:xfrm>
            <a:off x="473042" y="2355077"/>
            <a:ext cx="10974830" cy="4185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 i="0" strike="noStrike" cap="none">
                <a:solidFill>
                  <a:schemeClr val="accent5">
                    <a:lumMod val="75000"/>
                  </a:schemeClr>
                </a:solidFill>
                <a:sym typeface="Arial"/>
              </a:rPr>
              <a:t>Em</a:t>
            </a:r>
            <a:r>
              <a:rPr lang="pt-BR" sz="1400" b="1" i="0" strike="noStrike" cap="none">
                <a:solidFill>
                  <a:schemeClr val="accent5">
                    <a:lumMod val="75000"/>
                  </a:schemeClr>
                </a:solidFill>
                <a:sym typeface="Arial"/>
              </a:rPr>
              <a:t> </a:t>
            </a:r>
            <a:r>
              <a:rPr lang="pt-BR" sz="1400" i="0" strike="noStrike" cap="none">
                <a:solidFill>
                  <a:schemeClr val="accent5">
                    <a:lumMod val="75000"/>
                  </a:schemeClr>
                </a:solidFill>
                <a:sym typeface="Arial"/>
              </a:rPr>
              <a:t>casos </a:t>
            </a:r>
            <a:r>
              <a:rPr lang="pt-BR" sz="1400" b="1" i="0" u="sng" strike="noStrike" cap="none">
                <a:solidFill>
                  <a:schemeClr val="accent5">
                    <a:lumMod val="75000"/>
                  </a:schemeClr>
                </a:solidFill>
                <a:sym typeface="Arial"/>
              </a:rPr>
              <a:t>excepcionais</a:t>
            </a:r>
            <a:r>
              <a:rPr lang="pt-BR" sz="1400" i="0" strike="noStrike" cap="none">
                <a:solidFill>
                  <a:schemeClr val="accent5">
                    <a:lumMod val="75000"/>
                  </a:schemeClr>
                </a:solidFill>
                <a:sym typeface="Arial"/>
              </a:rPr>
              <a:t> será avaliado o </a:t>
            </a:r>
            <a:r>
              <a:rPr lang="pt-BR" sz="1400" b="1" i="0" u="sng" strike="noStrike" cap="none">
                <a:solidFill>
                  <a:schemeClr val="accent5">
                    <a:lumMod val="75000"/>
                  </a:schemeClr>
                </a:solidFill>
                <a:sym typeface="Arial"/>
              </a:rPr>
              <a:t>histórico vacinal retrospectivo </a:t>
            </a:r>
            <a:r>
              <a:rPr lang="pt-BR" sz="1400" i="0" strike="noStrike" cap="none">
                <a:solidFill>
                  <a:schemeClr val="accent5">
                    <a:lumMod val="75000"/>
                  </a:schemeClr>
                </a:solidFill>
                <a:sym typeface="Arial"/>
              </a:rPr>
              <a:t>da criança até os </a:t>
            </a:r>
            <a:r>
              <a:rPr lang="pt-BR" sz="1400" b="1" i="0" u="sng" strike="noStrike" cap="none">
                <a:solidFill>
                  <a:schemeClr val="accent5">
                    <a:lumMod val="75000"/>
                  </a:schemeClr>
                </a:solidFill>
                <a:sym typeface="Arial"/>
              </a:rPr>
              <a:t>2 meses de idade</a:t>
            </a:r>
            <a:r>
              <a:rPr lang="pt-BR" sz="1400" i="0" strike="noStrike" cap="none">
                <a:solidFill>
                  <a:schemeClr val="accent5">
                    <a:lumMod val="75000"/>
                  </a:schemeClr>
                </a:solidFill>
                <a:sym typeface="Arial"/>
              </a:rPr>
              <a:t>: </a:t>
            </a:r>
            <a:endParaRPr>
              <a:solidFill>
                <a:schemeClr val="accent5">
                  <a:lumMod val="75000"/>
                </a:schemeClr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1" i="0" u="none" strike="noStrike" cap="none">
              <a:solidFill>
                <a:schemeClr val="accent5">
                  <a:lumMod val="7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 b="1" i="0" u="sng" strike="noStrike" cap="none">
                <a:solidFill>
                  <a:schemeClr val="accent5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Cenário 1</a:t>
            </a:r>
            <a:r>
              <a:rPr lang="pt-BR" sz="1400" b="0" i="0" u="none" strike="noStrike" cap="none">
                <a:solidFill>
                  <a:schemeClr val="accent5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 b="0" i="0" u="none" strike="noStrike" cap="none">
                <a:solidFill>
                  <a:schemeClr val="accent5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pt-BR" sz="1400" b="1" i="0" u="none" strike="noStrike" cap="none">
                <a:solidFill>
                  <a:schemeClr val="accent5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2ª </a:t>
            </a:r>
            <a:r>
              <a:rPr lang="pt-BR" sz="1400" b="1" i="0" u="none" strike="noStrike" cap="none">
                <a:solidFill>
                  <a:schemeClr val="accent5">
                    <a:lumMod val="75000"/>
                  </a:schemeClr>
                </a:solidFill>
                <a:sym typeface="Arial"/>
              </a:rPr>
              <a:t>dose de </a:t>
            </a:r>
            <a:r>
              <a:rPr lang="pt-BR" b="1">
                <a:solidFill>
                  <a:schemeClr val="accent5">
                    <a:lumMod val="75000"/>
                  </a:schemeClr>
                </a:solidFill>
              </a:rPr>
              <a:t>Penta</a:t>
            </a:r>
            <a:r>
              <a:rPr lang="pt-BR" sz="1400" b="1" i="0" u="none" strike="noStrike" cap="none">
                <a:solidFill>
                  <a:schemeClr val="accent5">
                    <a:lumMod val="75000"/>
                  </a:schemeClr>
                </a:solidFill>
                <a:sym typeface="Arial"/>
              </a:rPr>
              <a:t> </a:t>
            </a:r>
            <a:r>
              <a:rPr lang="pt-BR" sz="1400" b="0" i="0" u="none" strike="noStrike" cap="none">
                <a:solidFill>
                  <a:schemeClr val="accent5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+ </a:t>
            </a:r>
            <a:r>
              <a:rPr lang="pt-BR" sz="1400" b="1" i="0" u="none" strike="noStrike" cap="none">
                <a:solidFill>
                  <a:schemeClr val="accent5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1 (um) </a:t>
            </a:r>
            <a:r>
              <a:rPr lang="pt-BR" sz="1400" b="0" i="0" u="none" strike="noStrike" cap="none">
                <a:solidFill>
                  <a:schemeClr val="accent5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dos esquemas abaixo:</a:t>
            </a:r>
            <a:br>
              <a:rPr lang="pt-BR" sz="1400" b="0" i="0" u="none" strike="noStrike" cap="none">
                <a:solidFill>
                  <a:schemeClr val="accent5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pt-BR" sz="1400" b="0" i="0" u="none" strike="noStrike" cap="none">
                <a:solidFill>
                  <a:schemeClr val="accent5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a) 1 dose DTP + 1 dose hepatite B + 1 dose </a:t>
            </a:r>
            <a:r>
              <a:rPr lang="pt-BR" sz="1400" b="0" i="1" u="none" strike="noStrike" cap="none" err="1">
                <a:solidFill>
                  <a:schemeClr val="accent5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haemophilus</a:t>
            </a:r>
            <a:r>
              <a:rPr lang="pt-BR" sz="1400" b="0" i="0" u="none" strike="noStrike" cap="none">
                <a:solidFill>
                  <a:schemeClr val="accent5">
                    <a:lumMod val="75000"/>
                  </a:schemeClr>
                </a:solidFill>
                <a:sym typeface="Arial"/>
              </a:rPr>
              <a:t> b; ou</a:t>
            </a:r>
            <a:br>
              <a:rPr lang="pt-BR" sz="1400" b="0" i="0" u="none" strike="noStrike" cap="none">
                <a:solidFill>
                  <a:schemeClr val="accent5">
                    <a:lumMod val="75000"/>
                  </a:schemeClr>
                </a:solidFill>
                <a:sym typeface="Arial"/>
              </a:rPr>
            </a:br>
            <a:r>
              <a:rPr lang="pt-BR" sz="1400" b="0" i="0" u="none" strike="noStrike" cap="none">
                <a:solidFill>
                  <a:schemeClr val="accent5">
                    <a:lumMod val="75000"/>
                  </a:schemeClr>
                </a:solidFill>
                <a:sym typeface="Arial"/>
              </a:rPr>
              <a:t>b) 1 dose Tetravalente + 1 dose hepatite B; ou</a:t>
            </a:r>
            <a:endParaRPr>
              <a:solidFill>
                <a:schemeClr val="accent5">
                  <a:lumMod val="75000"/>
                </a:schemeClr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 b="0" i="0" u="none" strike="noStrike" cap="none">
                <a:solidFill>
                  <a:schemeClr val="accent5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c) 1 dose </a:t>
            </a:r>
            <a:r>
              <a:rPr lang="pt-BR" sz="1400" b="0" i="0" u="none" strike="noStrike" cap="none" err="1">
                <a:solidFill>
                  <a:schemeClr val="accent5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Hexavalente</a:t>
            </a:r>
            <a:r>
              <a:rPr lang="pt-BR" sz="1400" b="0" i="0" u="none" strike="noStrike" cap="none">
                <a:solidFill>
                  <a:schemeClr val="accent5">
                    <a:lumMod val="75000"/>
                  </a:schemeClr>
                </a:solidFill>
                <a:sym typeface="Arial"/>
              </a:rPr>
              <a:t>. </a:t>
            </a:r>
            <a:endParaRPr>
              <a:solidFill>
                <a:schemeClr val="accent5">
                  <a:lumMod val="75000"/>
                </a:schemeClr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accent5">
                  <a:lumMod val="7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 b="1" i="0" u="sng" strike="noStrike" cap="none">
                <a:solidFill>
                  <a:schemeClr val="accent5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Cenário 2</a:t>
            </a:r>
            <a:r>
              <a:rPr lang="pt-BR" sz="1400" b="0" i="0" u="none" strike="noStrike" cap="none">
                <a:solidFill>
                  <a:schemeClr val="accent5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 b="0" i="0" u="none" strike="noStrike" cap="none">
                <a:solidFill>
                  <a:schemeClr val="accent5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pt-BR" sz="1400" b="1" i="0" u="none" strike="noStrike" cap="none">
                <a:solidFill>
                  <a:schemeClr val="accent5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1ª dose de Penta </a:t>
            </a:r>
            <a:r>
              <a:rPr lang="pt-BR" sz="1400" b="0" i="0" u="none" strike="noStrike" cap="none">
                <a:solidFill>
                  <a:schemeClr val="accent5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+ </a:t>
            </a:r>
            <a:r>
              <a:rPr lang="pt-BR" sz="1400" b="1" i="0" u="none" strike="noStrike" cap="none">
                <a:solidFill>
                  <a:schemeClr val="accent5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1 (um) </a:t>
            </a:r>
            <a:r>
              <a:rPr lang="pt-BR" sz="1400" b="0" i="0" u="none" strike="noStrike" cap="none">
                <a:solidFill>
                  <a:schemeClr val="accent5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dos esquemas abaixo:</a:t>
            </a:r>
            <a:br>
              <a:rPr lang="pt-BR" sz="1400" b="0" i="0" u="none" strike="noStrike" cap="none">
                <a:solidFill>
                  <a:schemeClr val="accent5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pt-BR" sz="1400" b="0" i="0" u="none" strike="noStrike" cap="none">
                <a:solidFill>
                  <a:schemeClr val="accent5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a) 2 doses DTP + 2 doses hepatite B + 2 doses </a:t>
            </a:r>
            <a:r>
              <a:rPr lang="pt-BR" sz="1400" b="0" i="1" u="none" strike="noStrike" cap="none" err="1">
                <a:solidFill>
                  <a:schemeClr val="accent5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haemophilus</a:t>
            </a:r>
            <a:r>
              <a:rPr lang="pt-BR" sz="1400" b="0" i="0" u="none" strike="noStrike" cap="none">
                <a:solidFill>
                  <a:schemeClr val="accent5">
                    <a:lumMod val="75000"/>
                  </a:schemeClr>
                </a:solidFill>
                <a:sym typeface="Arial"/>
              </a:rPr>
              <a:t> b; ou</a:t>
            </a:r>
            <a:br>
              <a:rPr lang="pt-BR" sz="1400" b="0" i="0" u="none" strike="noStrike" cap="none">
                <a:solidFill>
                  <a:schemeClr val="accent5">
                    <a:lumMod val="75000"/>
                  </a:schemeClr>
                </a:solidFill>
                <a:sym typeface="Arial"/>
              </a:rPr>
            </a:br>
            <a:r>
              <a:rPr lang="pt-BR" sz="1400" b="0" i="0" u="none" strike="noStrike" cap="none">
                <a:solidFill>
                  <a:schemeClr val="accent5">
                    <a:lumMod val="75000"/>
                  </a:schemeClr>
                </a:solidFill>
                <a:sym typeface="Arial"/>
              </a:rPr>
              <a:t>b) 2 doses Tetravalente + 2 doses de hepatite B; ou</a:t>
            </a:r>
            <a:endParaRPr>
              <a:solidFill>
                <a:schemeClr val="accent5">
                  <a:lumMod val="75000"/>
                </a:schemeClr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 b="0" i="0" u="none" strike="noStrike" cap="none">
                <a:solidFill>
                  <a:schemeClr val="accent5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c) 1 dose de tetra + 1 dose de DTP + 2 doses de hepatite B + 1 dose </a:t>
            </a:r>
            <a:r>
              <a:rPr lang="pt-BR" sz="1400" b="0" i="1" u="none" strike="noStrike" cap="none" err="1">
                <a:solidFill>
                  <a:schemeClr val="accent5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haemophilu</a:t>
            </a:r>
            <a:r>
              <a:rPr lang="pt-BR" sz="1400" b="0" i="0" u="none" strike="noStrike" cap="none" err="1">
                <a:solidFill>
                  <a:schemeClr val="accent5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s</a:t>
            </a:r>
            <a:r>
              <a:rPr lang="pt-BR" sz="1400" b="0" i="0" u="none" strike="noStrike" cap="none">
                <a:solidFill>
                  <a:schemeClr val="accent5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b; ou</a:t>
            </a:r>
            <a:br>
              <a:rPr lang="pt-BR" sz="1400" b="0" i="0" u="none" strike="noStrike" cap="none">
                <a:solidFill>
                  <a:schemeClr val="accent5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pt-BR" sz="1400" b="0" i="0" u="none" strike="noStrike" cap="none">
                <a:solidFill>
                  <a:schemeClr val="accent5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d) 2 doses da </a:t>
            </a:r>
            <a:r>
              <a:rPr lang="pt-BR" sz="1400" b="0" i="0" u="none" strike="noStrike" cap="none" err="1">
                <a:solidFill>
                  <a:schemeClr val="accent5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Hexavalente</a:t>
            </a:r>
            <a:r>
              <a:rPr lang="pt-BR" sz="1400" b="0" i="0" u="none" strike="noStrike" cap="none">
                <a:solidFill>
                  <a:schemeClr val="accent5">
                    <a:lumMod val="75000"/>
                  </a:schemeClr>
                </a:solidFill>
                <a:sym typeface="Arial"/>
              </a:rPr>
              <a:t>. </a:t>
            </a:r>
            <a:endParaRPr>
              <a:solidFill>
                <a:schemeClr val="accent5">
                  <a:lumMod val="75000"/>
                </a:schemeClr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accent5">
                  <a:lumMod val="7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 b="1" i="0" u="sng" strike="noStrike" cap="none">
                <a:solidFill>
                  <a:schemeClr val="accent5">
                    <a:lumMod val="75000"/>
                  </a:schemeClr>
                </a:solidFill>
                <a:sym typeface="Arial"/>
              </a:rPr>
              <a:t>Cenário 3: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 b="1" i="0" u="none" strike="noStrike" cap="none">
                <a:solidFill>
                  <a:schemeClr val="accent5">
                    <a:lumMod val="75000"/>
                  </a:schemeClr>
                </a:solidFill>
                <a:sym typeface="Arial"/>
              </a:rPr>
              <a:t> Nenhuma dose de Penta </a:t>
            </a:r>
            <a:r>
              <a:rPr lang="pt-BR" sz="1400" b="0" i="0" u="none" strike="noStrike" cap="none">
                <a:solidFill>
                  <a:schemeClr val="accent5">
                    <a:lumMod val="75000"/>
                  </a:schemeClr>
                </a:solidFill>
                <a:sym typeface="Arial"/>
              </a:rPr>
              <a:t>+ </a:t>
            </a:r>
            <a:r>
              <a:rPr lang="pt-BR" sz="1400" b="1" i="0" u="none" strike="noStrike" cap="none">
                <a:solidFill>
                  <a:schemeClr val="accent5">
                    <a:lumMod val="75000"/>
                  </a:schemeClr>
                </a:solidFill>
                <a:sym typeface="Arial"/>
              </a:rPr>
              <a:t>1 (um) </a:t>
            </a:r>
            <a:r>
              <a:rPr lang="pt-BR" sz="1400" b="0" i="0" u="none" strike="noStrike" cap="none">
                <a:solidFill>
                  <a:schemeClr val="accent5">
                    <a:lumMod val="75000"/>
                  </a:schemeClr>
                </a:solidFill>
                <a:sym typeface="Arial"/>
              </a:rPr>
              <a:t>dos esquemas abaixo: </a:t>
            </a:r>
            <a:endParaRPr>
              <a:solidFill>
                <a:schemeClr val="accent5">
                  <a:lumMod val="75000"/>
                </a:schemeClr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 b="0" i="0" u="none" strike="noStrike" cap="none">
                <a:solidFill>
                  <a:schemeClr val="accent5">
                    <a:lumMod val="75000"/>
                  </a:schemeClr>
                </a:solidFill>
                <a:sym typeface="Arial"/>
              </a:rPr>
              <a:t>a) 3ª dose da Tetravalente + 3ª dose da hepatite B; ou</a:t>
            </a:r>
            <a:endParaRPr>
              <a:solidFill>
                <a:schemeClr val="accent5">
                  <a:lumMod val="75000"/>
                </a:schemeClr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 b="0" i="0" u="none" strike="noStrike" cap="none">
                <a:solidFill>
                  <a:schemeClr val="accent5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b) 3ª dose da DTP + 3ª dose da hepatite B + 3ª dose da </a:t>
            </a:r>
            <a:r>
              <a:rPr lang="pt-BR" sz="1400" b="0" i="1" u="none" strike="noStrike" cap="none" err="1">
                <a:solidFill>
                  <a:schemeClr val="accent5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haemophilus</a:t>
            </a:r>
            <a:r>
              <a:rPr lang="pt-BR" sz="1400" b="0" i="0" u="none" strike="noStrike" cap="none">
                <a:solidFill>
                  <a:schemeClr val="accent5">
                    <a:lumMod val="75000"/>
                  </a:schemeClr>
                </a:solidFill>
                <a:sym typeface="Arial"/>
              </a:rPr>
              <a:t> b.</a:t>
            </a:r>
            <a:endParaRPr>
              <a:solidFill>
                <a:schemeClr val="accent5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2" descr="Uma imagem com texto&#10;&#10;Descrição gerada automaticamente">
            <a:extLst>
              <a:ext uri="{FF2B5EF4-FFF2-40B4-BE49-F238E27FC236}">
                <a16:creationId xmlns:a16="http://schemas.microsoft.com/office/drawing/2014/main" id="{E8869815-E9E6-7416-21BF-D6EFDBBD08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3256" y="4246"/>
            <a:ext cx="12258720" cy="6895411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18911" y="2446329"/>
            <a:ext cx="10898400" cy="1754400"/>
          </a:xfrm>
        </p:spPr>
        <p:txBody>
          <a:bodyPr>
            <a:normAutofit fontScale="90000"/>
          </a:bodyPr>
          <a:lstStyle/>
          <a:p>
            <a:r>
              <a:rPr lang="pt-BR" b="0">
                <a:solidFill>
                  <a:schemeClr val="accent5">
                    <a:lumMod val="75000"/>
                  </a:schemeClr>
                </a:solidFill>
              </a:rPr>
              <a:t>Formas de Registro - </a:t>
            </a:r>
            <a:r>
              <a:rPr lang="pt-BR" u="sng">
                <a:solidFill>
                  <a:schemeClr val="accent5">
                    <a:lumMod val="75000"/>
                  </a:schemeClr>
                </a:solidFill>
              </a:rPr>
              <a:t>Denominador</a:t>
            </a:r>
            <a:br>
              <a:rPr lang="pt-BR" u="sng">
                <a:solidFill>
                  <a:schemeClr val="accent5">
                    <a:lumMod val="75000"/>
                  </a:schemeClr>
                </a:solidFill>
              </a:rPr>
            </a:br>
            <a:r>
              <a:rPr lang="pt-BR" b="0">
                <a:solidFill>
                  <a:schemeClr val="accent5">
                    <a:lumMod val="75000"/>
                  </a:schemeClr>
                </a:solidFill>
              </a:rPr>
              <a:t>PEC e-SUS APS / CDS e-SUS APS </a:t>
            </a:r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57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358306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2" descr="Uma imagem com texto&#10;&#10;Descrição gerada automaticamente">
            <a:extLst>
              <a:ext uri="{FF2B5EF4-FFF2-40B4-BE49-F238E27FC236}">
                <a16:creationId xmlns:a16="http://schemas.microsoft.com/office/drawing/2014/main" id="{848A784E-5BF7-B515-F29A-0197E948F5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3256" y="4246"/>
            <a:ext cx="12258720" cy="6895411"/>
          </a:xfrm>
          <a:prstGeom prst="rect">
            <a:avLst/>
          </a:prstGeom>
        </p:spPr>
      </p:pic>
      <p:sp>
        <p:nvSpPr>
          <p:cNvPr id="759" name="Google Shape;759;g119620d960c_11_834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lang="pt-BR"/>
              <a:t>58</a:t>
            </a:fld>
            <a:endParaRPr/>
          </a:p>
        </p:txBody>
      </p:sp>
      <p:sp>
        <p:nvSpPr>
          <p:cNvPr id="760" name="Google Shape;760;g119620d960c_11_834"/>
          <p:cNvSpPr txBox="1"/>
          <p:nvPr/>
        </p:nvSpPr>
        <p:spPr>
          <a:xfrm>
            <a:off x="1582197" y="310096"/>
            <a:ext cx="2963426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pt-BR" sz="2000" b="1" i="0" u="none" strike="noStrike" cap="none">
                <a:solidFill>
                  <a:schemeClr val="accent5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PEC </a:t>
            </a:r>
            <a:r>
              <a:rPr lang="pt-BR" sz="2000" b="0" i="0" u="none" strike="noStrike" cap="none">
                <a:solidFill>
                  <a:schemeClr val="accent5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e-SUS APS</a:t>
            </a:r>
            <a:endParaRPr sz="1400" b="0" i="0" u="none" strike="noStrike" cap="none">
              <a:solidFill>
                <a:schemeClr val="accent5">
                  <a:lumMod val="7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1" name="Google Shape;761;g119620d960c_11_834"/>
          <p:cNvSpPr txBox="1"/>
          <p:nvPr/>
        </p:nvSpPr>
        <p:spPr>
          <a:xfrm>
            <a:off x="7910344" y="310096"/>
            <a:ext cx="2462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pt-BR" sz="2000" b="1" i="0" u="none" strike="noStrike" cap="none">
                <a:solidFill>
                  <a:schemeClr val="accent5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CDS </a:t>
            </a:r>
            <a:r>
              <a:rPr lang="pt-BR" sz="2000" b="0" i="0" u="none" strike="noStrike" cap="none">
                <a:solidFill>
                  <a:schemeClr val="accent5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e-SUS APS</a:t>
            </a:r>
            <a:endParaRPr sz="1400" b="0" i="0" u="none" strike="noStrike" cap="none">
              <a:solidFill>
                <a:schemeClr val="accent5">
                  <a:lumMod val="7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2" name="Google Shape;762;g119620d960c_11_834"/>
          <p:cNvSpPr/>
          <p:nvPr/>
        </p:nvSpPr>
        <p:spPr>
          <a:xfrm>
            <a:off x="7273669" y="2367986"/>
            <a:ext cx="979800" cy="480900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FF0000"/>
          </a:solidFill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63" name="Google Shape;763;g119620d960c_11_834"/>
          <p:cNvGrpSpPr/>
          <p:nvPr/>
        </p:nvGrpSpPr>
        <p:grpSpPr>
          <a:xfrm>
            <a:off x="158262" y="891176"/>
            <a:ext cx="12068485" cy="5628718"/>
            <a:chOff x="678543" y="1454531"/>
            <a:chExt cx="11476266" cy="5246849"/>
          </a:xfrm>
        </p:grpSpPr>
        <p:pic>
          <p:nvPicPr>
            <p:cNvPr id="764" name="Google Shape;764;g119620d960c_11_834" descr="Interface gráfica do usuário, Texto, Aplicativo, Email&#10;&#10;Descrição gerada automaticamente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678543" y="1617740"/>
              <a:ext cx="4902200" cy="324151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65" name="Google Shape;765;g119620d960c_11_834" descr="Tabela&#10;&#10;Descrição gerada automaticamente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6175830" y="4075477"/>
              <a:ext cx="5546270" cy="262590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66" name="Google Shape;766;g119620d960c_11_834" descr="Interface gráfica do usuário, Texto, Aplicativo, Email&#10;&#10;Descrição gerada automaticamente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6175827" y="1454531"/>
              <a:ext cx="5609771" cy="240679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67" name="Google Shape;767;g119620d960c_11_834"/>
            <p:cNvSpPr/>
            <p:nvPr/>
          </p:nvSpPr>
          <p:spPr>
            <a:xfrm>
              <a:off x="7273670" y="2231914"/>
              <a:ext cx="979800" cy="480900"/>
            </a:xfrm>
            <a:prstGeom prst="leftArrow">
              <a:avLst>
                <a:gd name="adj1" fmla="val 50000"/>
                <a:gd name="adj2" fmla="val 50000"/>
              </a:avLst>
            </a:prstGeom>
            <a:solidFill>
              <a:srgbClr val="FF0000"/>
            </a:solidFill>
            <a:ln w="254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8" name="Google Shape;768;g119620d960c_11_834"/>
            <p:cNvSpPr/>
            <p:nvPr/>
          </p:nvSpPr>
          <p:spPr>
            <a:xfrm rot="10800000">
              <a:off x="8461940" y="2549298"/>
              <a:ext cx="979800" cy="480900"/>
            </a:xfrm>
            <a:prstGeom prst="leftArrow">
              <a:avLst>
                <a:gd name="adj1" fmla="val 50000"/>
                <a:gd name="adj2" fmla="val 50000"/>
              </a:avLst>
            </a:prstGeom>
            <a:solidFill>
              <a:srgbClr val="FF0000"/>
            </a:solidFill>
            <a:ln w="254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69" name="Google Shape;769;g119620d960c_11_834"/>
            <p:cNvSpPr/>
            <p:nvPr/>
          </p:nvSpPr>
          <p:spPr>
            <a:xfrm>
              <a:off x="3227812" y="2422413"/>
              <a:ext cx="979800" cy="480900"/>
            </a:xfrm>
            <a:prstGeom prst="leftArrow">
              <a:avLst>
                <a:gd name="adj1" fmla="val 50000"/>
                <a:gd name="adj2" fmla="val 50000"/>
              </a:avLst>
            </a:prstGeom>
            <a:solidFill>
              <a:srgbClr val="FF0000"/>
            </a:solidFill>
            <a:ln w="254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0" name="Google Shape;770;g119620d960c_11_834"/>
            <p:cNvSpPr/>
            <p:nvPr/>
          </p:nvSpPr>
          <p:spPr>
            <a:xfrm>
              <a:off x="3227812" y="3002985"/>
              <a:ext cx="979800" cy="480900"/>
            </a:xfrm>
            <a:prstGeom prst="leftArrow">
              <a:avLst>
                <a:gd name="adj1" fmla="val 50000"/>
                <a:gd name="adj2" fmla="val 50000"/>
              </a:avLst>
            </a:prstGeom>
            <a:solidFill>
              <a:srgbClr val="FF0000"/>
            </a:solidFill>
            <a:ln w="254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1" name="Google Shape;771;g119620d960c_11_834"/>
            <p:cNvSpPr/>
            <p:nvPr/>
          </p:nvSpPr>
          <p:spPr>
            <a:xfrm>
              <a:off x="7963098" y="4907985"/>
              <a:ext cx="979800" cy="480900"/>
            </a:xfrm>
            <a:prstGeom prst="leftArrow">
              <a:avLst>
                <a:gd name="adj1" fmla="val 50000"/>
                <a:gd name="adj2" fmla="val 50000"/>
              </a:avLst>
            </a:prstGeom>
            <a:solidFill>
              <a:srgbClr val="FF0000"/>
            </a:solidFill>
            <a:ln w="254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2" name="Google Shape;772;g119620d960c_11_834"/>
            <p:cNvSpPr/>
            <p:nvPr/>
          </p:nvSpPr>
          <p:spPr>
            <a:xfrm>
              <a:off x="11576598" y="5343414"/>
              <a:ext cx="578211" cy="472342"/>
            </a:xfrm>
            <a:prstGeom prst="leftArrow">
              <a:avLst>
                <a:gd name="adj1" fmla="val 50000"/>
                <a:gd name="adj2" fmla="val 50000"/>
              </a:avLst>
            </a:prstGeom>
            <a:solidFill>
              <a:srgbClr val="FF0000"/>
            </a:solidFill>
            <a:ln w="254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773" name="Google Shape;773;g119620d960c_11_834" descr="Linha do tempo&#10;&#10;Descrição gerada automaticamente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71569" y="4899669"/>
            <a:ext cx="4928558" cy="14529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2" descr="Uma imagem com texto&#10;&#10;Descrição gerada automaticamente">
            <a:extLst>
              <a:ext uri="{FF2B5EF4-FFF2-40B4-BE49-F238E27FC236}">
                <a16:creationId xmlns:a16="http://schemas.microsoft.com/office/drawing/2014/main" id="{2BB9576D-7FE2-C387-22B8-9A1E985889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3256" y="4246"/>
            <a:ext cx="12258720" cy="6895411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18911" y="2446329"/>
            <a:ext cx="10898400" cy="1754400"/>
          </a:xfrm>
        </p:spPr>
        <p:txBody>
          <a:bodyPr>
            <a:normAutofit/>
          </a:bodyPr>
          <a:lstStyle/>
          <a:p>
            <a:r>
              <a:rPr lang="pt-BR" b="0">
                <a:solidFill>
                  <a:schemeClr val="accent5">
                    <a:lumMod val="75000"/>
                  </a:schemeClr>
                </a:solidFill>
              </a:rPr>
              <a:t>Formas de Registro – </a:t>
            </a:r>
            <a:r>
              <a:rPr lang="pt-BR" u="sng">
                <a:solidFill>
                  <a:schemeClr val="accent5">
                    <a:lumMod val="75000"/>
                  </a:schemeClr>
                </a:solidFill>
              </a:rPr>
              <a:t>Numerador </a:t>
            </a:r>
            <a:r>
              <a:rPr lang="pt-BR" b="0">
                <a:solidFill>
                  <a:schemeClr val="accent5">
                    <a:lumMod val="75000"/>
                  </a:schemeClr>
                </a:solidFill>
              </a:rPr>
              <a:t>PEC e-SUS APS / CDS e-SUS APS </a:t>
            </a:r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59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866835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2" descr="Uma imagem com texto&#10;&#10;Descrição gerada automaticamente">
            <a:extLst>
              <a:ext uri="{FF2B5EF4-FFF2-40B4-BE49-F238E27FC236}">
                <a16:creationId xmlns:a16="http://schemas.microsoft.com/office/drawing/2014/main" id="{E9840781-4BE8-7AA6-957C-56829055F4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3256" y="4246"/>
            <a:ext cx="12258720" cy="6895411"/>
          </a:xfrm>
          <a:prstGeom prst="rect">
            <a:avLst/>
          </a:prstGeom>
        </p:spPr>
      </p:pic>
      <p:sp>
        <p:nvSpPr>
          <p:cNvPr id="303" name="Google Shape;303;g119620d960c_11_246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</a:pPr>
            <a:fld id="{00000000-1234-1234-1234-123412341234}" type="slidenum">
              <a:rPr lang="pt-BR"/>
              <a:t>6</a:t>
            </a:fld>
            <a:endParaRPr/>
          </a:p>
        </p:txBody>
      </p:sp>
      <p:cxnSp>
        <p:nvCxnSpPr>
          <p:cNvPr id="305" name="Google Shape;305;g119620d960c_11_246"/>
          <p:cNvCxnSpPr/>
          <p:nvPr/>
        </p:nvCxnSpPr>
        <p:spPr>
          <a:xfrm>
            <a:off x="11469826" y="6424613"/>
            <a:ext cx="0" cy="93000"/>
          </a:xfrm>
          <a:prstGeom prst="straightConnector1">
            <a:avLst/>
          </a:prstGeom>
          <a:noFill/>
          <a:ln w="9525" cap="rnd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250"/>
              </a:srgbClr>
            </a:outerShdw>
          </a:effectLst>
        </p:spPr>
      </p:cxnSp>
      <p:sp>
        <p:nvSpPr>
          <p:cNvPr id="306" name="Google Shape;306;g119620d960c_11_246"/>
          <p:cNvSpPr txBox="1"/>
          <p:nvPr/>
        </p:nvSpPr>
        <p:spPr>
          <a:xfrm>
            <a:off x="951864" y="166826"/>
            <a:ext cx="9674100" cy="6192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pt-BR" sz="3200" b="1" i="0" u="none" strike="noStrike" cap="none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</a:rPr>
              <a:t>Capitação Ponderad</a:t>
            </a:r>
            <a:r>
              <a:rPr lang="pt-BR" sz="3200" b="1" i="0" u="none" strike="noStrike" cap="none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ea typeface="Arial"/>
                <a:cs typeface="Arial"/>
                <a:sym typeface="Arial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6"/>
                  </a:ext>
                </a:extLst>
              </a:rPr>
              <a:t>a</a:t>
            </a:r>
            <a:endParaRPr lang="pt-BR" sz="1400" b="0" i="0" u="none" strike="noStrike" cap="none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7" name="Google Shape;307;g119620d960c_11_246"/>
          <p:cNvSpPr/>
          <p:nvPr/>
        </p:nvSpPr>
        <p:spPr>
          <a:xfrm>
            <a:off x="571542" y="6435194"/>
            <a:ext cx="10596900" cy="288000"/>
          </a:xfrm>
          <a:prstGeom prst="rect">
            <a:avLst/>
          </a:prstGeom>
          <a:solidFill>
            <a:srgbClr val="DDEAF6">
              <a:alpha val="2745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lang="pt-BR" sz="900" b="0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Fonte: Portaria GM/MS nº 169, de 31 de janeiro de 2020 e Fonte: Portaria nº 2.979/2019 (atualizada pela Portaria nº 2.254/2021) – versão consolidada (</a:t>
            </a:r>
            <a:r>
              <a:rPr lang="pt-BR" sz="900" b="0" i="0" u="sng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PRC 6/2017, título II, Do Custeio da Atenção Primária à Saúde</a:t>
            </a:r>
            <a:r>
              <a:rPr lang="pt-BR" sz="900" b="0" i="0" u="none" strike="noStrike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)</a:t>
            </a:r>
            <a:endParaRPr sz="900" b="0" i="0" u="none" strike="noStrike" cap="none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8" name="Google Shape;308;g119620d960c_11_246"/>
          <p:cNvSpPr txBox="1"/>
          <p:nvPr/>
        </p:nvSpPr>
        <p:spPr>
          <a:xfrm>
            <a:off x="1314033" y="1071921"/>
            <a:ext cx="9431700" cy="338700"/>
          </a:xfrm>
          <a:prstGeom prst="rect">
            <a:avLst/>
          </a:prstGeom>
          <a:solidFill>
            <a:schemeClr val="dk1">
              <a:alpha val="2549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pt-BR" sz="16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Na Capitação Ponderada, o Pagamento por Pessoa cadastrada varia de R$ 50,50 a R$ 131,30</a:t>
            </a:r>
            <a:endParaRPr sz="1600" b="1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09" name="Google Shape;309;g119620d960c_11_246"/>
          <p:cNvSpPr/>
          <p:nvPr/>
        </p:nvSpPr>
        <p:spPr>
          <a:xfrm>
            <a:off x="399634" y="1641394"/>
            <a:ext cx="2625600" cy="6393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5400" cap="flat" cmpd="sng">
            <a:solidFill>
              <a:srgbClr val="42719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pt-BR" sz="1400" i="0" u="none" strike="noStrike" cap="none">
                <a:solidFill>
                  <a:schemeClr val="accent5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Tipologia IBGE do município</a:t>
            </a:r>
            <a:endParaRPr sz="1400" i="0" u="none" strike="noStrike" cap="none">
              <a:solidFill>
                <a:schemeClr val="accent5">
                  <a:lumMod val="7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0" name="Google Shape;310;g119620d960c_11_246"/>
          <p:cNvSpPr/>
          <p:nvPr/>
        </p:nvSpPr>
        <p:spPr>
          <a:xfrm>
            <a:off x="3080922" y="1637104"/>
            <a:ext cx="3353400" cy="6393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5400" cap="flat" cmpd="sng">
            <a:solidFill>
              <a:srgbClr val="42719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pt-BR" sz="1400" i="0" u="none" strike="noStrike" cap="none">
                <a:solidFill>
                  <a:schemeClr val="accent5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Valor: População cadastrada SEM critério socioeconômico e demográfico</a:t>
            </a:r>
            <a:endParaRPr sz="1400" i="0" u="none" strike="noStrike" cap="none">
              <a:solidFill>
                <a:schemeClr val="accent5">
                  <a:lumMod val="7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1" name="Google Shape;311;g119620d960c_11_246"/>
          <p:cNvSpPr/>
          <p:nvPr/>
        </p:nvSpPr>
        <p:spPr>
          <a:xfrm>
            <a:off x="6481897" y="1639286"/>
            <a:ext cx="3353400" cy="6393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5400" cap="flat" cmpd="sng">
            <a:solidFill>
              <a:srgbClr val="42719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pt-BR" sz="1400" i="0" u="none" strike="noStrike" cap="none">
                <a:solidFill>
                  <a:schemeClr val="accent5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Valor: População cadastrada </a:t>
            </a:r>
            <a:r>
              <a:rPr lang="pt-BR" sz="1400" b="1" i="0" u="sng" strike="noStrike" cap="none">
                <a:solidFill>
                  <a:schemeClr val="accent5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COM</a:t>
            </a:r>
            <a:r>
              <a:rPr lang="pt-BR" sz="1400" i="0" u="none" strike="noStrike" cap="none">
                <a:solidFill>
                  <a:schemeClr val="accent5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 critério socioeconômico e demográfico</a:t>
            </a:r>
            <a:endParaRPr sz="1400" i="0" u="none" strike="noStrike" cap="none">
              <a:solidFill>
                <a:schemeClr val="accent5">
                  <a:lumMod val="7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2" name="Google Shape;312;g119620d960c_11_246"/>
          <p:cNvSpPr/>
          <p:nvPr/>
        </p:nvSpPr>
        <p:spPr>
          <a:xfrm>
            <a:off x="399632" y="2313275"/>
            <a:ext cx="2625600" cy="35790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25400" cap="flat" cmpd="sng">
            <a:solidFill>
              <a:srgbClr val="42719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pt-BR"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1. Urbano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3" name="Google Shape;313;g119620d960c_11_246"/>
          <p:cNvSpPr/>
          <p:nvPr/>
        </p:nvSpPr>
        <p:spPr>
          <a:xfrm>
            <a:off x="399632" y="2726449"/>
            <a:ext cx="2625600" cy="3579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5400" cap="flat" cmpd="sng">
            <a:solidFill>
              <a:srgbClr val="42719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pt-BR" sz="1400" b="1" i="0" u="none" strike="noStrike" cap="none">
                <a:solidFill>
                  <a:schemeClr val="accent5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2. Intermediário adjacente</a:t>
            </a:r>
            <a:endParaRPr sz="1400" b="0" i="0" u="none" strike="noStrike" cap="none">
              <a:solidFill>
                <a:schemeClr val="accent5">
                  <a:lumMod val="7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4" name="Google Shape;314;g119620d960c_11_246"/>
          <p:cNvSpPr/>
          <p:nvPr/>
        </p:nvSpPr>
        <p:spPr>
          <a:xfrm>
            <a:off x="400947" y="3142876"/>
            <a:ext cx="2625600" cy="3579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5400" cap="flat" cmpd="sng">
            <a:solidFill>
              <a:srgbClr val="42719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pt-BR" sz="1400" b="1" i="0" u="none" strike="noStrike" cap="none">
                <a:solidFill>
                  <a:schemeClr val="accent5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3. Rural adjacente</a:t>
            </a:r>
            <a:endParaRPr sz="1400" b="0" i="0" u="none" strike="noStrike" cap="none">
              <a:solidFill>
                <a:schemeClr val="accent5">
                  <a:lumMod val="7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5" name="Google Shape;315;g119620d960c_11_246"/>
          <p:cNvSpPr/>
          <p:nvPr/>
        </p:nvSpPr>
        <p:spPr>
          <a:xfrm>
            <a:off x="399632" y="3554515"/>
            <a:ext cx="2625600" cy="3579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5400" cap="flat" cmpd="sng">
            <a:solidFill>
              <a:srgbClr val="42719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pt-BR" sz="1400" b="1" i="0" u="none" strike="noStrike" cap="none">
                <a:solidFill>
                  <a:schemeClr val="accent5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4. Intermediário remoto</a:t>
            </a:r>
            <a:endParaRPr sz="1400" b="0" i="0" u="none" strike="noStrike" cap="none">
              <a:solidFill>
                <a:schemeClr val="accent5">
                  <a:lumMod val="7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6" name="Google Shape;316;g119620d960c_11_246"/>
          <p:cNvSpPr/>
          <p:nvPr/>
        </p:nvSpPr>
        <p:spPr>
          <a:xfrm>
            <a:off x="399632" y="3966154"/>
            <a:ext cx="2625600" cy="357900"/>
          </a:xfrm>
          <a:prstGeom prst="rect">
            <a:avLst/>
          </a:prstGeom>
          <a:solidFill>
            <a:schemeClr val="accent1"/>
          </a:solidFill>
          <a:ln w="25400" cap="flat" cmpd="sng">
            <a:solidFill>
              <a:srgbClr val="42719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pt-BR" sz="1400" b="1" i="0" u="none" strike="noStrike" cap="none">
                <a:solidFill>
                  <a:schemeClr val="accent5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5. Rural remoto</a:t>
            </a:r>
            <a:endParaRPr sz="1400" b="0" i="0" u="none" strike="noStrike" cap="none">
              <a:solidFill>
                <a:schemeClr val="accent5">
                  <a:lumMod val="7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7" name="Google Shape;317;g119620d960c_11_246"/>
          <p:cNvSpPr/>
          <p:nvPr/>
        </p:nvSpPr>
        <p:spPr>
          <a:xfrm>
            <a:off x="3086600" y="2322260"/>
            <a:ext cx="1672200" cy="357900"/>
          </a:xfrm>
          <a:prstGeom prst="rect">
            <a:avLst/>
          </a:prstGeom>
          <a:solidFill>
            <a:srgbClr val="1E4E79">
              <a:alpha val="80000"/>
            </a:srgbClr>
          </a:solidFill>
          <a:ln w="25400" cap="flat" cmpd="sng">
            <a:solidFill>
              <a:srgbClr val="42719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pt-BR" sz="1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8" name="Google Shape;318;g119620d960c_11_246"/>
          <p:cNvSpPr/>
          <p:nvPr/>
        </p:nvSpPr>
        <p:spPr>
          <a:xfrm>
            <a:off x="4801856" y="2322260"/>
            <a:ext cx="1620900" cy="357900"/>
          </a:xfrm>
          <a:prstGeom prst="rect">
            <a:avLst/>
          </a:prstGeom>
          <a:solidFill>
            <a:srgbClr val="1E4E79">
              <a:alpha val="80000"/>
            </a:srgbClr>
          </a:solidFill>
          <a:ln w="25400" cap="flat" cmpd="sng">
            <a:solidFill>
              <a:srgbClr val="42719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R$ 50,50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9" name="Google Shape;319;g119620d960c_11_246"/>
          <p:cNvSpPr/>
          <p:nvPr/>
        </p:nvSpPr>
        <p:spPr>
          <a:xfrm>
            <a:off x="3086600" y="2720526"/>
            <a:ext cx="1672200" cy="780300"/>
          </a:xfrm>
          <a:prstGeom prst="rect">
            <a:avLst/>
          </a:prstGeom>
          <a:solidFill>
            <a:schemeClr val="accent1">
              <a:lumMod val="40000"/>
              <a:lumOff val="60000"/>
              <a:alpha val="80000"/>
            </a:schemeClr>
          </a:solidFill>
          <a:ln w="25400" cap="flat" cmpd="sng">
            <a:solidFill>
              <a:srgbClr val="42719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pt-BR" b="0" i="0" u="none" strike="noStrike" cap="none">
                <a:solidFill>
                  <a:schemeClr val="accent5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1,45455</a:t>
            </a:r>
            <a:endParaRPr sz="1800" b="0" i="0" u="none" strike="noStrike" cap="none">
              <a:solidFill>
                <a:schemeClr val="accent5">
                  <a:lumMod val="7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0" name="Google Shape;320;g119620d960c_11_246"/>
          <p:cNvSpPr/>
          <p:nvPr/>
        </p:nvSpPr>
        <p:spPr>
          <a:xfrm>
            <a:off x="4801856" y="2720526"/>
            <a:ext cx="1620900" cy="780300"/>
          </a:xfrm>
          <a:prstGeom prst="rect">
            <a:avLst/>
          </a:prstGeom>
          <a:solidFill>
            <a:schemeClr val="accent1">
              <a:lumMod val="60000"/>
              <a:lumOff val="40000"/>
              <a:alpha val="80000"/>
            </a:schemeClr>
          </a:solidFill>
          <a:ln w="25400" cap="flat" cmpd="sng">
            <a:solidFill>
              <a:srgbClr val="42719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1" i="0" u="none" strike="noStrike" cap="none">
                <a:solidFill>
                  <a:schemeClr val="accent5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R$ 73,45</a:t>
            </a:r>
            <a:endParaRPr sz="1400" b="0" i="0" u="none" strike="noStrike" cap="none">
              <a:solidFill>
                <a:schemeClr val="accent5">
                  <a:lumMod val="7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1" name="Google Shape;321;g119620d960c_11_246"/>
          <p:cNvSpPr/>
          <p:nvPr/>
        </p:nvSpPr>
        <p:spPr>
          <a:xfrm>
            <a:off x="6495399" y="2317247"/>
            <a:ext cx="1672200" cy="357900"/>
          </a:xfrm>
          <a:prstGeom prst="rect">
            <a:avLst/>
          </a:prstGeom>
          <a:solidFill>
            <a:srgbClr val="1E4E79">
              <a:alpha val="80000"/>
            </a:srgbClr>
          </a:solidFill>
          <a:ln w="25400" cap="flat" cmpd="sng">
            <a:solidFill>
              <a:srgbClr val="42719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pt-BR" b="1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1 x 1,3 = 1,3</a:t>
            </a:r>
            <a:endParaRPr sz="1800" b="1" i="0" u="none" strike="noStrike" cap="none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2" name="Google Shape;322;g119620d960c_11_246"/>
          <p:cNvSpPr/>
          <p:nvPr/>
        </p:nvSpPr>
        <p:spPr>
          <a:xfrm>
            <a:off x="8210655" y="2317247"/>
            <a:ext cx="1620900" cy="357900"/>
          </a:xfrm>
          <a:prstGeom prst="rect">
            <a:avLst/>
          </a:prstGeom>
          <a:solidFill>
            <a:srgbClr val="1E4E79">
              <a:alpha val="80000"/>
            </a:srgbClr>
          </a:solidFill>
          <a:ln w="25400" cap="flat" cmpd="sng">
            <a:solidFill>
              <a:srgbClr val="42719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1" i="0" u="none" strike="noStrike" cap="none">
                <a:solidFill>
                  <a:schemeClr val="bg1"/>
                </a:solidFill>
                <a:latin typeface="Arial"/>
                <a:ea typeface="Arial"/>
                <a:cs typeface="Arial"/>
                <a:sym typeface="Arial"/>
              </a:rPr>
              <a:t>R$ 65,65</a:t>
            </a:r>
            <a:endParaRPr sz="1400" b="0" i="0" u="none" strike="noStrike" cap="none">
              <a:solidFill>
                <a:schemeClr val="bg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3" name="Google Shape;323;g119620d960c_11_246"/>
          <p:cNvSpPr/>
          <p:nvPr/>
        </p:nvSpPr>
        <p:spPr>
          <a:xfrm>
            <a:off x="6495399" y="2715513"/>
            <a:ext cx="1672200" cy="780300"/>
          </a:xfrm>
          <a:prstGeom prst="rect">
            <a:avLst/>
          </a:prstGeom>
          <a:solidFill>
            <a:schemeClr val="accent1">
              <a:lumMod val="40000"/>
              <a:lumOff val="60000"/>
              <a:alpha val="80000"/>
            </a:schemeClr>
          </a:solidFill>
          <a:ln w="25400" cap="flat" cmpd="sng">
            <a:solidFill>
              <a:srgbClr val="42719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pt-BR" b="0" i="0" u="none" strike="noStrike" cap="none">
                <a:solidFill>
                  <a:schemeClr val="accent5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1,45455 x 1,3 = 1,890915</a:t>
            </a:r>
            <a:endParaRPr sz="1800" b="0" i="0" u="none" strike="noStrike" cap="none">
              <a:solidFill>
                <a:schemeClr val="accent5">
                  <a:lumMod val="7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4" name="Google Shape;324;g119620d960c_11_246"/>
          <p:cNvSpPr/>
          <p:nvPr/>
        </p:nvSpPr>
        <p:spPr>
          <a:xfrm>
            <a:off x="8210655" y="2715513"/>
            <a:ext cx="1620900" cy="780300"/>
          </a:xfrm>
          <a:prstGeom prst="rect">
            <a:avLst/>
          </a:prstGeom>
          <a:solidFill>
            <a:schemeClr val="accent1">
              <a:lumMod val="40000"/>
              <a:lumOff val="60000"/>
              <a:alpha val="80000"/>
            </a:schemeClr>
          </a:solidFill>
          <a:ln w="25400" cap="flat" cmpd="sng">
            <a:solidFill>
              <a:srgbClr val="42719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1" i="0" u="none" strike="noStrike" cap="none">
                <a:solidFill>
                  <a:schemeClr val="accent5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R$ 95,49</a:t>
            </a:r>
            <a:endParaRPr sz="600" b="1" i="0" u="none" strike="noStrike" cap="none">
              <a:solidFill>
                <a:schemeClr val="accent5">
                  <a:lumMod val="7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5" name="Google Shape;325;g119620d960c_11_246"/>
          <p:cNvSpPr/>
          <p:nvPr/>
        </p:nvSpPr>
        <p:spPr>
          <a:xfrm>
            <a:off x="3094424" y="3554515"/>
            <a:ext cx="1672200" cy="780300"/>
          </a:xfrm>
          <a:prstGeom prst="rect">
            <a:avLst/>
          </a:prstGeom>
          <a:solidFill>
            <a:schemeClr val="accent1">
              <a:lumMod val="40000"/>
              <a:lumOff val="60000"/>
              <a:alpha val="80000"/>
            </a:schemeClr>
          </a:solidFill>
          <a:ln w="25400" cap="flat" cmpd="sng">
            <a:solidFill>
              <a:srgbClr val="42719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pt-BR" b="0" i="0" u="none" strike="noStrike" cap="none">
                <a:solidFill>
                  <a:schemeClr val="accent5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 sz="1800" b="0" i="0" u="none" strike="noStrike" cap="none">
              <a:solidFill>
                <a:schemeClr val="accent5">
                  <a:lumMod val="7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6" name="Google Shape;326;g119620d960c_11_246"/>
          <p:cNvSpPr/>
          <p:nvPr/>
        </p:nvSpPr>
        <p:spPr>
          <a:xfrm>
            <a:off x="4809680" y="3554515"/>
            <a:ext cx="1620900" cy="780300"/>
          </a:xfrm>
          <a:prstGeom prst="rect">
            <a:avLst/>
          </a:prstGeom>
          <a:solidFill>
            <a:schemeClr val="accent1">
              <a:lumMod val="40000"/>
              <a:lumOff val="60000"/>
              <a:alpha val="80000"/>
            </a:schemeClr>
          </a:solidFill>
          <a:ln w="25400" cap="flat" cmpd="sng">
            <a:solidFill>
              <a:srgbClr val="42719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1" i="0" u="none" strike="noStrike" cap="none">
                <a:solidFill>
                  <a:schemeClr val="accent5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R$ 101,00</a:t>
            </a:r>
            <a:endParaRPr sz="1400" b="0" i="0" u="none" strike="noStrike" cap="none">
              <a:solidFill>
                <a:schemeClr val="accent5">
                  <a:lumMod val="7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7" name="Google Shape;327;g119620d960c_11_246"/>
          <p:cNvSpPr/>
          <p:nvPr/>
        </p:nvSpPr>
        <p:spPr>
          <a:xfrm>
            <a:off x="6503223" y="3549502"/>
            <a:ext cx="1672200" cy="780300"/>
          </a:xfrm>
          <a:prstGeom prst="rect">
            <a:avLst/>
          </a:prstGeom>
          <a:solidFill>
            <a:schemeClr val="accent1">
              <a:lumMod val="40000"/>
              <a:lumOff val="60000"/>
              <a:alpha val="80000"/>
            </a:schemeClr>
          </a:solidFill>
          <a:ln w="25400" cap="flat" cmpd="sng">
            <a:solidFill>
              <a:srgbClr val="42719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pt-BR" b="0" i="0" u="none" strike="noStrike" cap="none">
                <a:solidFill>
                  <a:schemeClr val="accent5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2 x 1,3 = 2,6</a:t>
            </a:r>
            <a:endParaRPr sz="1800" b="0" i="0" u="none" strike="noStrike" cap="none">
              <a:solidFill>
                <a:schemeClr val="accent5">
                  <a:lumMod val="7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8" name="Google Shape;328;g119620d960c_11_246"/>
          <p:cNvSpPr/>
          <p:nvPr/>
        </p:nvSpPr>
        <p:spPr>
          <a:xfrm>
            <a:off x="8218479" y="3549502"/>
            <a:ext cx="1620900" cy="780300"/>
          </a:xfrm>
          <a:prstGeom prst="rect">
            <a:avLst/>
          </a:prstGeom>
          <a:solidFill>
            <a:schemeClr val="accent1">
              <a:lumMod val="40000"/>
              <a:lumOff val="60000"/>
              <a:alpha val="80000"/>
            </a:schemeClr>
          </a:solidFill>
          <a:ln w="25400" cap="flat" cmpd="sng">
            <a:solidFill>
              <a:srgbClr val="42719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pt-BR" sz="1800" b="1" i="0" u="none" strike="noStrike" cap="none">
                <a:solidFill>
                  <a:schemeClr val="accent5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R$ 131,30</a:t>
            </a:r>
            <a:endParaRPr sz="1400" b="0" i="0" u="none" strike="noStrike" cap="none">
              <a:solidFill>
                <a:schemeClr val="accent5">
                  <a:lumMod val="7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9" name="Google Shape;329;g119620d960c_11_246"/>
          <p:cNvSpPr/>
          <p:nvPr/>
        </p:nvSpPr>
        <p:spPr>
          <a:xfrm>
            <a:off x="10195965" y="3136307"/>
            <a:ext cx="1873800" cy="786600"/>
          </a:xfrm>
          <a:prstGeom prst="rect">
            <a:avLst/>
          </a:prstGeom>
          <a:solidFill>
            <a:schemeClr val="accent4">
              <a:alpha val="7137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•"/>
            </a:pPr>
            <a:r>
              <a:rPr lang="pt-BR" sz="1100" b="1" i="1" u="none" strike="noStrike" cap="none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População com até 5 anos;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•"/>
            </a:pPr>
            <a:r>
              <a:rPr lang="pt-BR" sz="1100" b="1" i="1" u="none" strike="noStrike" cap="none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População partir de 65 anos de idade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0" name="Google Shape;330;g119620d960c_11_246"/>
          <p:cNvSpPr/>
          <p:nvPr/>
        </p:nvSpPr>
        <p:spPr>
          <a:xfrm>
            <a:off x="10141138" y="1477177"/>
            <a:ext cx="1983455" cy="1428222"/>
          </a:xfrm>
          <a:prstGeom prst="rect">
            <a:avLst/>
          </a:prstGeom>
          <a:solidFill>
            <a:schemeClr val="accent4">
              <a:alpha val="7137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•"/>
            </a:pPr>
            <a:r>
              <a:rPr lang="pt-BR" sz="1050" b="1" i="1" u="none" strike="noStrike" cap="none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Bolsa Família </a:t>
            </a:r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•"/>
            </a:pPr>
            <a:r>
              <a:rPr lang="pt-BR" sz="1050" b="1" i="1" u="none" strike="noStrike" cap="none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Benefício de Prestação Continuada;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1450" marR="0" lvl="0" indent="-171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•"/>
            </a:pPr>
            <a:r>
              <a:rPr lang="pt-BR" sz="1050" b="1" i="1" u="none" strike="noStrike" cap="none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rPr>
              <a:t>Benefício previdenciário no valor máximo de dois salários-mínimos;</a:t>
            </a:r>
            <a:endParaRPr sz="12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1" name="Google Shape;331;g119620d960c_11_246"/>
          <p:cNvSpPr/>
          <p:nvPr/>
        </p:nvSpPr>
        <p:spPr>
          <a:xfrm>
            <a:off x="9785971" y="1842708"/>
            <a:ext cx="336600" cy="314700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FFD966"/>
          </a:solidFill>
          <a:ln w="25400" cap="flat" cmpd="sng">
            <a:solidFill>
              <a:srgbClr val="7F6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3" name="Google Shape;333;g119620d960c_11_246"/>
          <p:cNvSpPr/>
          <p:nvPr/>
        </p:nvSpPr>
        <p:spPr>
          <a:xfrm>
            <a:off x="836086" y="3164804"/>
            <a:ext cx="1752900" cy="357900"/>
          </a:xfrm>
          <a:prstGeom prst="rect">
            <a:avLst/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4" name="Google Shape;334;g119620d960c_11_246"/>
          <p:cNvSpPr/>
          <p:nvPr/>
        </p:nvSpPr>
        <p:spPr>
          <a:xfrm>
            <a:off x="4907818" y="2902767"/>
            <a:ext cx="1498200" cy="357900"/>
          </a:xfrm>
          <a:prstGeom prst="rect">
            <a:avLst/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5" name="Google Shape;335;g119620d960c_11_246"/>
          <p:cNvSpPr/>
          <p:nvPr/>
        </p:nvSpPr>
        <p:spPr>
          <a:xfrm>
            <a:off x="8270818" y="2920305"/>
            <a:ext cx="1498200" cy="357900"/>
          </a:xfrm>
          <a:prstGeom prst="rect">
            <a:avLst/>
          </a:prstGeom>
          <a:noFill/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6" name="Google Shape;336;g119620d960c_11_246"/>
          <p:cNvSpPr txBox="1"/>
          <p:nvPr/>
        </p:nvSpPr>
        <p:spPr>
          <a:xfrm>
            <a:off x="3351340" y="4618374"/>
            <a:ext cx="4208100" cy="1522500"/>
          </a:xfrm>
          <a:prstGeom prst="rect">
            <a:avLst/>
          </a:prstGeom>
          <a:solidFill>
            <a:srgbClr val="00B0F0">
              <a:alpha val="67450"/>
            </a:srgb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pt-BR"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ATENÇÃO: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7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pt-BR"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Todos os cadastros das equipes de Consultório na Rua (</a:t>
            </a:r>
            <a:r>
              <a:rPr lang="pt-BR" sz="1400" b="1" i="0" u="none" strike="noStrike" cap="none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eCR</a:t>
            </a:r>
            <a:r>
              <a:rPr lang="pt-BR"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) e equipes de Atenção Primária Prisional (</a:t>
            </a:r>
            <a:r>
              <a:rPr lang="pt-BR" sz="1400" b="1" i="0" u="none" strike="noStrike" cap="none" err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eAPP</a:t>
            </a:r>
            <a:r>
              <a:rPr lang="pt-BR"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) recebem automaticamente mesmo peso da população </a:t>
            </a:r>
            <a:r>
              <a:rPr lang="pt-BR" sz="1400" b="1" i="0" u="none" strike="noStrike" cap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COM</a:t>
            </a:r>
            <a:r>
              <a:rPr lang="pt-BR" sz="1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critério socioeconômico</a:t>
            </a:r>
            <a:endParaRPr sz="1400" b="1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2" descr="Uma imagem com texto&#10;&#10;Descrição gerada automaticamente">
            <a:extLst>
              <a:ext uri="{FF2B5EF4-FFF2-40B4-BE49-F238E27FC236}">
                <a16:creationId xmlns:a16="http://schemas.microsoft.com/office/drawing/2014/main" id="{E89ECB70-6F63-B65F-EF7D-004CB3A664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3256" y="4246"/>
            <a:ext cx="12258720" cy="6895411"/>
          </a:xfrm>
          <a:prstGeom prst="rect">
            <a:avLst/>
          </a:prstGeom>
        </p:spPr>
      </p:pic>
      <p:sp>
        <p:nvSpPr>
          <p:cNvPr id="779" name="Google Shape;779;g119620d960c_11_853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lang="pt-BR"/>
              <a:t>60</a:t>
            </a:fld>
            <a:endParaRPr/>
          </a:p>
        </p:txBody>
      </p:sp>
      <p:sp>
        <p:nvSpPr>
          <p:cNvPr id="780" name="Google Shape;780;g119620d960c_11_853"/>
          <p:cNvSpPr txBox="1"/>
          <p:nvPr/>
        </p:nvSpPr>
        <p:spPr>
          <a:xfrm>
            <a:off x="1763727" y="561127"/>
            <a:ext cx="2743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pt-BR" sz="2000" b="1" i="0" u="none" strike="noStrike" cap="none">
                <a:solidFill>
                  <a:schemeClr val="accent5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PEC </a:t>
            </a:r>
            <a:r>
              <a:rPr lang="pt-BR" sz="2000" b="0" i="0" u="none" strike="noStrike" cap="none">
                <a:solidFill>
                  <a:schemeClr val="accent5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e-SUS APS</a:t>
            </a:r>
            <a:endParaRPr sz="1400" b="0" i="0" u="none" strike="noStrike" cap="none">
              <a:solidFill>
                <a:schemeClr val="accent5">
                  <a:lumMod val="7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1" name="Google Shape;781;g119620d960c_11_853"/>
          <p:cNvSpPr txBox="1"/>
          <p:nvPr/>
        </p:nvSpPr>
        <p:spPr>
          <a:xfrm>
            <a:off x="7831294" y="590268"/>
            <a:ext cx="2462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pt-BR" sz="2000" b="1" i="0" u="none" strike="noStrike" cap="none">
                <a:solidFill>
                  <a:schemeClr val="accent5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CDS </a:t>
            </a:r>
            <a:r>
              <a:rPr lang="pt-BR" sz="2000" b="0" i="0" u="none" strike="noStrike" cap="none">
                <a:solidFill>
                  <a:schemeClr val="accent5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e-SUS APS</a:t>
            </a:r>
            <a:endParaRPr sz="1400" b="0" i="0" u="none" strike="noStrike" cap="none">
              <a:solidFill>
                <a:schemeClr val="accent5">
                  <a:lumMod val="7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82" name="Google Shape;782;g119620d960c_11_853"/>
          <p:cNvGrpSpPr/>
          <p:nvPr/>
        </p:nvGrpSpPr>
        <p:grpSpPr>
          <a:xfrm>
            <a:off x="853132" y="1088445"/>
            <a:ext cx="10843985" cy="4976698"/>
            <a:chOff x="923471" y="1589606"/>
            <a:chExt cx="10843985" cy="4976698"/>
          </a:xfrm>
        </p:grpSpPr>
        <p:pic>
          <p:nvPicPr>
            <p:cNvPr id="783" name="Google Shape;783;g119620d960c_11_853" descr="Tabela&#10;&#10;Descrição gerada automaticamente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923471" y="1589606"/>
              <a:ext cx="4348843" cy="481271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84" name="Google Shape;784;g119620d960c_11_853"/>
            <p:cNvSpPr/>
            <p:nvPr/>
          </p:nvSpPr>
          <p:spPr>
            <a:xfrm>
              <a:off x="2989943" y="2663371"/>
              <a:ext cx="798300" cy="498900"/>
            </a:xfrm>
            <a:prstGeom prst="rect">
              <a:avLst/>
            </a:prstGeom>
            <a:noFill/>
            <a:ln w="254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5" name="Google Shape;785;g119620d960c_11_853"/>
            <p:cNvSpPr/>
            <p:nvPr/>
          </p:nvSpPr>
          <p:spPr>
            <a:xfrm>
              <a:off x="2989942" y="3715657"/>
              <a:ext cx="798300" cy="526200"/>
            </a:xfrm>
            <a:prstGeom prst="rect">
              <a:avLst/>
            </a:prstGeom>
            <a:noFill/>
            <a:ln w="254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6" name="Google Shape;786;g119620d960c_11_853"/>
            <p:cNvSpPr/>
            <p:nvPr/>
          </p:nvSpPr>
          <p:spPr>
            <a:xfrm>
              <a:off x="4017028" y="2667344"/>
              <a:ext cx="979800" cy="480900"/>
            </a:xfrm>
            <a:prstGeom prst="leftArrow">
              <a:avLst>
                <a:gd name="adj1" fmla="val 50000"/>
                <a:gd name="adj2" fmla="val 50000"/>
              </a:avLst>
            </a:prstGeom>
            <a:solidFill>
              <a:srgbClr val="FF0000"/>
            </a:solidFill>
            <a:ln w="254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7" name="Google Shape;787;g119620d960c_11_853"/>
            <p:cNvSpPr/>
            <p:nvPr/>
          </p:nvSpPr>
          <p:spPr>
            <a:xfrm>
              <a:off x="4017027" y="3737772"/>
              <a:ext cx="979800" cy="480900"/>
            </a:xfrm>
            <a:prstGeom prst="leftArrow">
              <a:avLst>
                <a:gd name="adj1" fmla="val 50000"/>
                <a:gd name="adj2" fmla="val 50000"/>
              </a:avLst>
            </a:prstGeom>
            <a:solidFill>
              <a:srgbClr val="FF0000"/>
            </a:solidFill>
            <a:ln w="254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788" name="Google Shape;788;g119620d960c_11_853" descr="Interface gráfica do usuário, Texto&#10;&#10;Descrição gerada automaticamente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5803900" y="1592217"/>
              <a:ext cx="5963556" cy="239449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89" name="Google Shape;789;g119620d960c_11_853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5803900" y="4110766"/>
              <a:ext cx="5900058" cy="245553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90" name="Google Shape;790;g119620d960c_11_853"/>
            <p:cNvSpPr/>
            <p:nvPr/>
          </p:nvSpPr>
          <p:spPr>
            <a:xfrm>
              <a:off x="9321798" y="2590799"/>
              <a:ext cx="480900" cy="671400"/>
            </a:xfrm>
            <a:prstGeom prst="rect">
              <a:avLst/>
            </a:prstGeom>
            <a:noFill/>
            <a:ln w="254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1" name="Google Shape;791;g119620d960c_11_853"/>
            <p:cNvSpPr/>
            <p:nvPr/>
          </p:nvSpPr>
          <p:spPr>
            <a:xfrm>
              <a:off x="5802085" y="1592942"/>
              <a:ext cx="2403900" cy="453600"/>
            </a:xfrm>
            <a:prstGeom prst="rect">
              <a:avLst/>
            </a:prstGeom>
            <a:noFill/>
            <a:ln w="254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2" name="Google Shape;792;g119620d960c_11_853"/>
            <p:cNvSpPr/>
            <p:nvPr/>
          </p:nvSpPr>
          <p:spPr>
            <a:xfrm>
              <a:off x="6065156" y="4994727"/>
              <a:ext cx="798300" cy="498900"/>
            </a:xfrm>
            <a:prstGeom prst="rect">
              <a:avLst/>
            </a:prstGeom>
            <a:noFill/>
            <a:ln w="254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3" name="Google Shape;793;g119620d960c_11_853"/>
            <p:cNvSpPr/>
            <p:nvPr/>
          </p:nvSpPr>
          <p:spPr>
            <a:xfrm>
              <a:off x="7681883" y="4907986"/>
              <a:ext cx="979800" cy="480900"/>
            </a:xfrm>
            <a:prstGeom prst="leftArrow">
              <a:avLst>
                <a:gd name="adj1" fmla="val 50000"/>
                <a:gd name="adj2" fmla="val 50000"/>
              </a:avLst>
            </a:prstGeom>
            <a:solidFill>
              <a:srgbClr val="FF0000"/>
            </a:solidFill>
            <a:ln w="254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794" name="Google Shape;794;g119620d960c_11_853" descr="Interface gráfica do usuário, Aplicativo&#10;&#10;Descrição gerada automaticamente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9954" y="4406825"/>
            <a:ext cx="5685176" cy="2135281"/>
          </a:xfrm>
          <a:prstGeom prst="rect">
            <a:avLst/>
          </a:prstGeom>
          <a:noFill/>
          <a:ln>
            <a:noFill/>
          </a:ln>
        </p:spPr>
      </p:pic>
      <p:sp>
        <p:nvSpPr>
          <p:cNvPr id="795" name="Google Shape;795;g119620d960c_11_853"/>
          <p:cNvSpPr/>
          <p:nvPr/>
        </p:nvSpPr>
        <p:spPr>
          <a:xfrm>
            <a:off x="1484008" y="4933065"/>
            <a:ext cx="2875500" cy="5895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5400" cap="flat" cmpd="sng">
            <a:solidFill>
              <a:schemeClr val="accent1">
                <a:lumMod val="40000"/>
                <a:lumOff val="60000"/>
              </a:schemeClr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pt-BR" sz="1400" b="1" i="0" u="none" strike="noStrike" cap="none">
                <a:solidFill>
                  <a:schemeClr val="accent5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Será considerado Registro Anterior!</a:t>
            </a:r>
            <a:endParaRPr sz="1400" b="1" i="0" u="none" strike="noStrike" cap="none">
              <a:solidFill>
                <a:schemeClr val="accent5">
                  <a:lumMod val="7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2" descr="Uma imagem com texto&#10;&#10;Descrição gerada automaticamente">
            <a:extLst>
              <a:ext uri="{FF2B5EF4-FFF2-40B4-BE49-F238E27FC236}">
                <a16:creationId xmlns:a16="http://schemas.microsoft.com/office/drawing/2014/main" id="{7AFE14BD-04A4-2E4B-7FE9-1355901641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3256" y="4246"/>
            <a:ext cx="12258720" cy="6895411"/>
          </a:xfrm>
          <a:prstGeom prst="rect">
            <a:avLst/>
          </a:prstGeom>
        </p:spPr>
      </p:pic>
      <p:sp>
        <p:nvSpPr>
          <p:cNvPr id="854" name="Google Shape;854;g118f1ce6acc_2_535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lang="pt-BR"/>
              <a:t>61</a:t>
            </a:fld>
            <a:endParaRPr/>
          </a:p>
        </p:txBody>
      </p:sp>
      <p:sp>
        <p:nvSpPr>
          <p:cNvPr id="855" name="Google Shape;855;g118f1ce6acc_2_535"/>
          <p:cNvSpPr txBox="1"/>
          <p:nvPr/>
        </p:nvSpPr>
        <p:spPr>
          <a:xfrm>
            <a:off x="1087499" y="549624"/>
            <a:ext cx="9543000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4000" b="1" i="0" u="none" strike="noStrike" cap="none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Dúvidas frequentes</a:t>
            </a:r>
            <a:endParaRPr sz="4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856" name="Google Shape;856;g118f1ce6acc_2_535"/>
          <p:cNvSpPr txBox="1"/>
          <p:nvPr/>
        </p:nvSpPr>
        <p:spPr>
          <a:xfrm>
            <a:off x="219290" y="1777687"/>
            <a:ext cx="11176500" cy="42164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pt-BR" sz="2000" b="0" i="0" u="none" strike="noStrike" cap="none">
              <a:solidFill>
                <a:schemeClr val="accent5">
                  <a:lumMod val="7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pt-BR" sz="2000">
              <a:solidFill>
                <a:schemeClr val="accent5">
                  <a:lumMod val="7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b="0" i="0" u="none" strike="noStrike" cap="none">
              <a:solidFill>
                <a:schemeClr val="accent5">
                  <a:lumMod val="7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215900" algn="just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Noto Sans Symbols"/>
              <a:buNone/>
            </a:pPr>
            <a:endParaRPr sz="2000" b="0" i="0" u="none" strike="noStrike" cap="none">
              <a:solidFill>
                <a:schemeClr val="accent5">
                  <a:lumMod val="7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342900" marR="0" lvl="0" indent="-215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Noto Sans Symbols"/>
              <a:buNone/>
            </a:pPr>
            <a:endParaRPr sz="2000" b="1" i="0" u="none" strike="noStrike" cap="none">
              <a:solidFill>
                <a:schemeClr val="accent5">
                  <a:lumMod val="7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15875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7E6E6"/>
              </a:buClr>
              <a:buSzPts val="2000"/>
              <a:buFont typeface="Noto Sans Symbols"/>
              <a:buNone/>
            </a:pPr>
            <a:endParaRPr sz="2000" b="0" i="0" u="none" strike="noStrike" cap="none">
              <a:solidFill>
                <a:schemeClr val="accent5">
                  <a:lumMod val="7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158750" algn="just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E7E6E6"/>
              </a:buClr>
              <a:buSzPts val="2000"/>
              <a:buFont typeface="Noto Sans Symbols"/>
              <a:buNone/>
            </a:pPr>
            <a:endParaRPr sz="2000" b="0" i="0" u="none" strike="noStrike" cap="none">
              <a:solidFill>
                <a:schemeClr val="accent5">
                  <a:lumMod val="7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158750" algn="just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Noto Sans Symbols"/>
              <a:buNone/>
            </a:pPr>
            <a:endParaRPr sz="2000" b="0" i="0" u="none" strike="noStrike" cap="none">
              <a:solidFill>
                <a:schemeClr val="accent5">
                  <a:lumMod val="7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</a:pPr>
            <a:br>
              <a:rPr lang="pt-BR" sz="1400" b="0" i="0" u="none" strike="noStrike" cap="none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1400" b="0" i="0" u="none" strike="noStrike" cap="none">
              <a:solidFill>
                <a:schemeClr val="accent5">
                  <a:lumMod val="7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158750" algn="just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Noto Sans Symbols"/>
              <a:buNone/>
            </a:pPr>
            <a:endParaRPr sz="2000" b="0" i="0" u="none" strike="noStrike" cap="none">
              <a:solidFill>
                <a:schemeClr val="accent5">
                  <a:lumMod val="7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</a:pPr>
            <a:endParaRPr sz="2000" b="0" i="0" u="none" strike="noStrike" cap="none">
              <a:solidFill>
                <a:schemeClr val="accent5">
                  <a:lumMod val="75000"/>
                </a:schemeClr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0" name="Google Shape;860;g118f1ce6acc_2_535"/>
          <p:cNvSpPr txBox="1"/>
          <p:nvPr/>
        </p:nvSpPr>
        <p:spPr>
          <a:xfrm>
            <a:off x="519342" y="6195819"/>
            <a:ext cx="10299869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b="1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* O registro de dados de aplicação de vacinas e outros imunobiológicos na APS é exclusivo pelo </a:t>
            </a:r>
            <a:r>
              <a:rPr lang="pt-BR" b="1" i="0" u="none" strike="noStrike" cap="none" err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eSUS</a:t>
            </a:r>
            <a:r>
              <a:rPr lang="pt-BR" b="1" i="0" u="none" strike="noStrike" cap="none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 AB: a partir de agosto de 2020 (Portaria 1.645 de junho/20).</a:t>
            </a:r>
            <a:endParaRPr sz="1050" b="1">
              <a:solidFill>
                <a:srgbClr val="FF0000"/>
              </a:solidFill>
            </a:endParaRPr>
          </a:p>
        </p:txBody>
      </p:sp>
      <p:pic>
        <p:nvPicPr>
          <p:cNvPr id="9" name="Google Shape;678;p93" descr="Selo ponto de interrogação com preenchimento sólido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53524" y="1925532"/>
            <a:ext cx="362443" cy="32812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aixaDeTexto 1"/>
          <p:cNvSpPr txBox="1"/>
          <p:nvPr/>
        </p:nvSpPr>
        <p:spPr>
          <a:xfrm>
            <a:off x="2048164" y="1944950"/>
            <a:ext cx="8590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800">
                <a:solidFill>
                  <a:schemeClr val="accent5">
                    <a:lumMod val="75000"/>
                  </a:schemeClr>
                </a:solidFill>
              </a:rPr>
              <a:t>Como é feita a identificação das crianças?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625790" y="1348809"/>
            <a:ext cx="20516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u="sng">
                <a:solidFill>
                  <a:schemeClr val="accent5">
                    <a:lumMod val="75000"/>
                  </a:schemeClr>
                </a:solidFill>
              </a:rPr>
              <a:t>Denominador</a:t>
            </a:r>
            <a:r>
              <a:rPr lang="pt-BR" b="1" u="sng">
                <a:solidFill>
                  <a:schemeClr val="accent5">
                    <a:lumMod val="75000"/>
                  </a:schemeClr>
                </a:solidFill>
              </a:rPr>
              <a:t> 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2054293" y="2542517"/>
            <a:ext cx="92350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800">
                <a:solidFill>
                  <a:schemeClr val="accent5">
                    <a:lumMod val="75000"/>
                  </a:schemeClr>
                </a:solidFill>
              </a:rPr>
              <a:t>As crianças são contabilizadas para o município de vinculação?</a:t>
            </a:r>
          </a:p>
        </p:txBody>
      </p:sp>
      <p:pic>
        <p:nvPicPr>
          <p:cNvPr id="13" name="Google Shape;678;p93" descr="Selo ponto de interrogação com preenchimento sólido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53524" y="2504096"/>
            <a:ext cx="362443" cy="328122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CaixaDeTexto 13"/>
          <p:cNvSpPr txBox="1"/>
          <p:nvPr/>
        </p:nvSpPr>
        <p:spPr>
          <a:xfrm>
            <a:off x="2054293" y="3094190"/>
            <a:ext cx="92350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800">
                <a:solidFill>
                  <a:schemeClr val="accent5">
                    <a:lumMod val="75000"/>
                  </a:schemeClr>
                </a:solidFill>
              </a:rPr>
              <a:t>Qual a faixa etária das crianças que serão contabilizadas?</a:t>
            </a:r>
          </a:p>
        </p:txBody>
      </p:sp>
      <p:pic>
        <p:nvPicPr>
          <p:cNvPr id="15" name="Google Shape;678;p93" descr="Selo ponto de interrogação com preenchimento sólido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53523" y="3056645"/>
            <a:ext cx="362443" cy="345322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CaixaDeTexto 15"/>
          <p:cNvSpPr txBox="1"/>
          <p:nvPr/>
        </p:nvSpPr>
        <p:spPr>
          <a:xfrm>
            <a:off x="625790" y="3794513"/>
            <a:ext cx="20516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u="sng">
                <a:solidFill>
                  <a:schemeClr val="accent5">
                    <a:lumMod val="75000"/>
                  </a:schemeClr>
                </a:solidFill>
              </a:rPr>
              <a:t>Numerador</a:t>
            </a:r>
            <a:r>
              <a:rPr lang="pt-BR" b="1" u="sng">
                <a:solidFill>
                  <a:schemeClr val="accent5">
                    <a:lumMod val="75000"/>
                  </a:schemeClr>
                </a:solidFill>
              </a:rPr>
              <a:t> </a:t>
            </a:r>
          </a:p>
        </p:txBody>
      </p:sp>
      <p:pic>
        <p:nvPicPr>
          <p:cNvPr id="18" name="Google Shape;678;p93" descr="Selo ponto de interrogação com preenchimento sólido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88356" y="5240695"/>
            <a:ext cx="362443" cy="3281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678;p93" descr="Selo ponto de interrogação com preenchimento sólido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53522" y="4607555"/>
            <a:ext cx="362443" cy="328122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CaixaDeTexto 19"/>
          <p:cNvSpPr txBox="1"/>
          <p:nvPr/>
        </p:nvSpPr>
        <p:spPr>
          <a:xfrm>
            <a:off x="2048164" y="4597362"/>
            <a:ext cx="8590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800">
                <a:solidFill>
                  <a:schemeClr val="accent5">
                    <a:lumMod val="75000"/>
                  </a:schemeClr>
                </a:solidFill>
              </a:rPr>
              <a:t>Doses aplicadas em outros serviços da rede serão contabilizadas?</a:t>
            </a:r>
          </a:p>
        </p:txBody>
      </p:sp>
      <p:sp>
        <p:nvSpPr>
          <p:cNvPr id="22" name="CaixaDeTexto 21"/>
          <p:cNvSpPr txBox="1"/>
          <p:nvPr/>
        </p:nvSpPr>
        <p:spPr>
          <a:xfrm>
            <a:off x="2048164" y="5276804"/>
            <a:ext cx="8590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800">
                <a:solidFill>
                  <a:schemeClr val="accent5">
                    <a:lumMod val="75000"/>
                  </a:schemeClr>
                </a:solidFill>
              </a:rPr>
              <a:t>Registros anteriores serão contabilizados?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2" descr="Uma imagem com texto&#10;&#10;Descrição gerada automaticamente">
            <a:extLst>
              <a:ext uri="{FF2B5EF4-FFF2-40B4-BE49-F238E27FC236}">
                <a16:creationId xmlns:a16="http://schemas.microsoft.com/office/drawing/2014/main" id="{6A2A4E0C-CFCE-CF83-E94B-860AFFD9D1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3256" y="4246"/>
            <a:ext cx="12258720" cy="6895411"/>
          </a:xfrm>
          <a:prstGeom prst="rect">
            <a:avLst/>
          </a:prstGeom>
        </p:spPr>
      </p:pic>
      <p:sp>
        <p:nvSpPr>
          <p:cNvPr id="1221" name="Google Shape;1221;g118f1ce6acc_2_3609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lang="pt-BR"/>
              <a:t>62</a:t>
            </a:fld>
            <a:endParaRPr/>
          </a:p>
        </p:txBody>
      </p:sp>
      <p:sp>
        <p:nvSpPr>
          <p:cNvPr id="1223" name="Google Shape;1223;g118f1ce6acc_2_3609"/>
          <p:cNvSpPr txBox="1"/>
          <p:nvPr/>
        </p:nvSpPr>
        <p:spPr>
          <a:xfrm>
            <a:off x="368300" y="2659410"/>
            <a:ext cx="11455500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5400">
                <a:solidFill>
                  <a:schemeClr val="accent5">
                    <a:lumMod val="75000"/>
                  </a:schemeClr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DEBATE</a:t>
            </a:r>
            <a:endParaRPr sz="18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225" name="Google Shape;1225;g118f1ce6acc_2_3609"/>
          <p:cNvSpPr/>
          <p:nvPr/>
        </p:nvSpPr>
        <p:spPr>
          <a:xfrm rot="5400000">
            <a:off x="12023976" y="6968500"/>
            <a:ext cx="180000" cy="180000"/>
          </a:xfrm>
          <a:prstGeom prst="round2SameRect">
            <a:avLst>
              <a:gd name="adj1" fmla="val 1457"/>
              <a:gd name="adj2" fmla="val 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6" name="Google Shape;1226;g118f1ce6acc_2_3609"/>
          <p:cNvSpPr/>
          <p:nvPr/>
        </p:nvSpPr>
        <p:spPr>
          <a:xfrm>
            <a:off x="0" y="6968500"/>
            <a:ext cx="180000" cy="18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push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2" descr="Uma imagem com texto&#10;&#10;Descrição gerada automaticamente">
            <a:extLst>
              <a:ext uri="{FF2B5EF4-FFF2-40B4-BE49-F238E27FC236}">
                <a16:creationId xmlns:a16="http://schemas.microsoft.com/office/drawing/2014/main" id="{E0C7941D-063D-0581-8F36-A8DEF8E865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3256" y="4246"/>
            <a:ext cx="12258720" cy="6895411"/>
          </a:xfrm>
          <a:prstGeom prst="rect">
            <a:avLst/>
          </a:prstGeom>
        </p:spPr>
      </p:pic>
      <p:sp>
        <p:nvSpPr>
          <p:cNvPr id="1232" name="Google Shape;1232;g118f1ce6acc_2_514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63</a:t>
            </a:fld>
            <a:endParaRPr/>
          </a:p>
        </p:txBody>
      </p:sp>
      <p:sp>
        <p:nvSpPr>
          <p:cNvPr id="1233" name="Google Shape;1233;g118f1ce6acc_2_514"/>
          <p:cNvSpPr txBox="1">
            <a:spLocks noGrp="1"/>
          </p:cNvSpPr>
          <p:nvPr>
            <p:ph type="body" idx="1"/>
          </p:nvPr>
        </p:nvSpPr>
        <p:spPr>
          <a:xfrm>
            <a:off x="1266781" y="2147954"/>
            <a:ext cx="9639300" cy="4076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pt-BR" sz="5400">
                <a:solidFill>
                  <a:schemeClr val="accent5">
                    <a:lumMod val="75000"/>
                  </a:schemeClr>
                </a:solidFill>
                <a:latin typeface="Arial"/>
                <a:cs typeface="Arial"/>
                <a:sym typeface="Arial"/>
              </a:rPr>
              <a:t>INTERVALO</a:t>
            </a:r>
            <a:endParaRPr lang="pt-PT">
              <a:solidFill>
                <a:schemeClr val="accent5">
                  <a:lumMod val="75000"/>
                </a:schemeClr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lang="pt-BR" sz="5400">
              <a:solidFill>
                <a:schemeClr val="accent5">
                  <a:lumMod val="75000"/>
                </a:schemeClr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indent="0" algn="ctr">
              <a:lnSpc>
                <a:spcPct val="100000"/>
              </a:lnSpc>
              <a:spcBef>
                <a:spcPts val="1200"/>
              </a:spcBef>
            </a:pPr>
            <a:r>
              <a:rPr lang="pt-BR" sz="5400">
                <a:solidFill>
                  <a:schemeClr val="accent5">
                    <a:lumMod val="75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RETORNO ÀS 14 HORAS!</a:t>
            </a:r>
            <a:endParaRPr lang="pt-BR" sz="5400">
              <a:solidFill>
                <a:schemeClr val="accent5">
                  <a:lumMod val="75000"/>
                </a:schemeClr>
              </a:solidFill>
              <a:latin typeface="Arial"/>
              <a:ea typeface="Arial"/>
              <a:cs typeface="Arial"/>
            </a:endParaRPr>
          </a:p>
        </p:txBody>
      </p:sp>
      <p:sp>
        <p:nvSpPr>
          <p:cNvPr id="1234" name="Google Shape;1234;g118f1ce6acc_2_514"/>
          <p:cNvSpPr txBox="1"/>
          <p:nvPr/>
        </p:nvSpPr>
        <p:spPr>
          <a:xfrm>
            <a:off x="0" y="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79999" lvl="0" indent="-172549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m texto&#10;&#10;Descrição gerada automaticamente">
            <a:extLst>
              <a:ext uri="{FF2B5EF4-FFF2-40B4-BE49-F238E27FC236}">
                <a16:creationId xmlns:a16="http://schemas.microsoft.com/office/drawing/2014/main" id="{07E479C4-6A55-B548-E918-855AFBD09F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3256" y="4246"/>
            <a:ext cx="12258720" cy="6895411"/>
          </a:xfrm>
          <a:prstGeom prst="rect">
            <a:avLst/>
          </a:prstGeom>
        </p:spPr>
      </p:pic>
      <p:sp>
        <p:nvSpPr>
          <p:cNvPr id="865" name="Google Shape;865;g118f1ce6acc_2_198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tabLst/>
              <a:defRPr/>
            </a:pPr>
            <a:fld id="{00000000-1234-1234-1234-123412341234}" type="slidenum">
              <a:rPr kumimoji="0" lang="pt-BR" sz="800" b="1" i="0" u="none" strike="noStrike" kern="0" cap="none" spc="0" normalizeH="0" baseline="0" noProof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Montserrat" panose="00000500000000000000" pitchFamily="2" charset="0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  <a:tabLst/>
                <a:defRPr/>
              </a:pPr>
              <a:t>64</a:t>
            </a:fld>
            <a:endParaRPr kumimoji="0" sz="800" b="1" i="0" u="none" strike="noStrike" kern="0" cap="none" spc="0" normalizeH="0" baseline="0" noProof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Montserrat" panose="00000500000000000000" pitchFamily="2" charset="0"/>
              <a:cs typeface="Calibri"/>
              <a:sym typeface="Calibri"/>
            </a:endParaRPr>
          </a:p>
        </p:txBody>
      </p:sp>
      <p:sp>
        <p:nvSpPr>
          <p:cNvPr id="867" name="Google Shape;867;g118f1ce6acc_2_198"/>
          <p:cNvSpPr txBox="1"/>
          <p:nvPr/>
        </p:nvSpPr>
        <p:spPr>
          <a:xfrm>
            <a:off x="0" y="1387449"/>
            <a:ext cx="12202891" cy="2800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39700" marR="0" lvl="0" indent="-13970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pt-BR" sz="3600" b="0" i="0" u="none" strike="noStrike" kern="0" cap="none" spc="0" normalizeH="0" baseline="0" noProof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Montserrat ExtraBold"/>
                <a:ea typeface="Montserrat ExtraBold"/>
                <a:cs typeface="Montserrat ExtraBold"/>
                <a:sym typeface="Montserrat ExtraBold"/>
              </a:rPr>
              <a:t>ATENÇÃO ÀS CONDIÇÕES CRÔNICAS</a:t>
            </a:r>
          </a:p>
          <a:p>
            <a:pPr marL="139700" marR="0" lvl="0" indent="-13970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pt-BR" sz="3200" b="0" i="0" u="none" strike="noStrike" kern="0" cap="none" spc="0" normalizeH="0" baseline="0" noProof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Montserrat ExtraBold"/>
                <a:ea typeface="Montserrat ExtraBold"/>
                <a:cs typeface="Montserrat ExtraBold"/>
                <a:sym typeface="Montserrat ExtraBold"/>
              </a:rPr>
              <a:t>(PESSOAS COM HIPERTENSÃO E/OU DIABETE</a:t>
            </a:r>
            <a:r>
              <a:rPr kumimoji="0" lang="pt-BR" sz="3200" b="0" i="0" u="none" strike="noStrike" kern="0" cap="none" spc="0" normalizeH="0" baseline="0" noProof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Montserrat ExtraBold"/>
                <a:ea typeface="Montserrat ExtraBold"/>
                <a:cs typeface="Montserrat ExtraBold"/>
                <a:sym typeface="Montserrat ExtraBold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16"/>
                  </a:ext>
                </a:extLst>
              </a:rPr>
              <a:t>S</a:t>
            </a:r>
            <a:r>
              <a:rPr kumimoji="0" lang="pt-BR" sz="3200" b="0" i="0" u="none" strike="noStrike" kern="0" cap="none" spc="0" normalizeH="0" baseline="0" noProof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Montserrat ExtraBold"/>
                <a:ea typeface="Montserrat ExtraBold"/>
                <a:cs typeface="Montserrat ExtraBold"/>
                <a:sym typeface="Montserrat ExtraBold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16"/>
                  </a:ext>
                </a:extLst>
              </a:rPr>
              <a:t>)</a:t>
            </a:r>
            <a:endParaRPr kumimoji="0" lang="pt-BR" sz="3200" b="0" i="0" u="none" strike="noStrike" kern="0" cap="none" spc="0" normalizeH="0" baseline="0" noProof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Montserrat ExtraBold"/>
              <a:ea typeface="Montserrat ExtraBold"/>
              <a:cs typeface="Montserrat ExtraBold"/>
              <a:sym typeface="Montserrat ExtraBold"/>
              <a:extLst>
                <a:ext uri="http://customooxmlschemas.google.com/">
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16"/>
                </a:ext>
              </a:extLst>
            </a:endParaRPr>
          </a:p>
          <a:p>
            <a:pPr marL="139700" marR="0" lvl="0" indent="-13970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pt-BR" sz="2800" b="0" i="0" u="none" strike="noStrike" kern="0" cap="none" spc="0" normalizeH="0" baseline="0" noProof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Montserrat ExtraBold"/>
                <a:ea typeface="Montserrat ExtraBold"/>
                <a:cs typeface="Montserrat ExtraBold"/>
                <a:sym typeface="Montserrat ExtraBold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16"/>
                  </a:ext>
                </a:extLst>
              </a:rPr>
              <a:t>INDICADORES 6 E 7</a:t>
            </a:r>
            <a:endParaRPr kumimoji="0" lang="pt-BR" sz="2800" b="0" i="0" u="none" strike="noStrike" kern="0" cap="none" spc="0" normalizeH="0" baseline="0" noProof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pt-BR" sz="3600" b="0" i="0" u="none" strike="noStrike" kern="0" cap="none" spc="0" normalizeH="0" baseline="0" noProof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Montserrat" panose="00000500000000000000" pitchFamily="2" charset="0"/>
              <a:cs typeface="Arial"/>
              <a:sym typeface="Arial"/>
            </a:endParaRPr>
          </a:p>
        </p:txBody>
      </p:sp>
      <p:sp>
        <p:nvSpPr>
          <p:cNvPr id="869" name="Google Shape;869;g118f1ce6acc_2_198"/>
          <p:cNvSpPr/>
          <p:nvPr/>
        </p:nvSpPr>
        <p:spPr>
          <a:xfrm rot="5400000">
            <a:off x="12023976" y="6968500"/>
            <a:ext cx="180000" cy="180000"/>
          </a:xfrm>
          <a:prstGeom prst="round2SameRect">
            <a:avLst>
              <a:gd name="adj1" fmla="val 1457"/>
              <a:gd name="adj2" fmla="val 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anose="00000500000000000000" pitchFamily="2" charset="0"/>
              <a:cs typeface="Arial"/>
              <a:sym typeface="Arial"/>
            </a:endParaRPr>
          </a:p>
        </p:txBody>
      </p:sp>
      <p:sp>
        <p:nvSpPr>
          <p:cNvPr id="870" name="Google Shape;870;g118f1ce6acc_2_198"/>
          <p:cNvSpPr/>
          <p:nvPr/>
        </p:nvSpPr>
        <p:spPr>
          <a:xfrm>
            <a:off x="0" y="6968500"/>
            <a:ext cx="180000" cy="18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anose="00000500000000000000" pitchFamily="2" charset="0"/>
              <a:cs typeface="Arial"/>
              <a:sym typeface="Arial"/>
            </a:endParaRPr>
          </a:p>
        </p:txBody>
      </p:sp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E395C21C-BEFF-49ED-9EF4-35F4CAA9471E}"/>
              </a:ext>
            </a:extLst>
          </p:cNvPr>
          <p:cNvSpPr/>
          <p:nvPr/>
        </p:nvSpPr>
        <p:spPr>
          <a:xfrm>
            <a:off x="493907" y="3889685"/>
            <a:ext cx="5600700" cy="1866900"/>
          </a:xfrm>
          <a:prstGeom prst="roundRect">
            <a:avLst>
              <a:gd name="adj" fmla="val 2891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pt-BR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  <a:sym typeface="Arial"/>
            </a:endParaRPr>
          </a:p>
        </p:txBody>
      </p:sp>
      <p:sp>
        <p:nvSpPr>
          <p:cNvPr id="10" name="Retângulo: Cantos Arredondados 9">
            <a:extLst>
              <a:ext uri="{FF2B5EF4-FFF2-40B4-BE49-F238E27FC236}">
                <a16:creationId xmlns:a16="http://schemas.microsoft.com/office/drawing/2014/main" id="{7005AF7C-35D3-4C06-A02B-9536DFDF6DD7}"/>
              </a:ext>
            </a:extLst>
          </p:cNvPr>
          <p:cNvSpPr/>
          <p:nvPr/>
        </p:nvSpPr>
        <p:spPr>
          <a:xfrm>
            <a:off x="6208907" y="3889685"/>
            <a:ext cx="5600700" cy="1866900"/>
          </a:xfrm>
          <a:prstGeom prst="roundRect">
            <a:avLst>
              <a:gd name="adj" fmla="val 2891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pt-BR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  <a:sym typeface="Arial"/>
            </a:endParaRPr>
          </a:p>
        </p:txBody>
      </p:sp>
      <p:sp>
        <p:nvSpPr>
          <p:cNvPr id="866" name="Google Shape;866;g118f1ce6acc_2_198"/>
          <p:cNvSpPr txBox="1"/>
          <p:nvPr/>
        </p:nvSpPr>
        <p:spPr>
          <a:xfrm>
            <a:off x="493907" y="4028685"/>
            <a:ext cx="5600700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2400" b="0" i="0" u="none" strike="noStrike" kern="0" cap="none" spc="0" normalizeH="0" baseline="0" noProof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Montserrat ExtraBold"/>
                <a:ea typeface="Montserrat ExtraBold"/>
                <a:cs typeface="Montserrat ExtraBold"/>
                <a:sym typeface="Montserrat ExtraBold"/>
              </a:rPr>
              <a:t>Proporção de pessoas com hipertensão, com consulta e pressão arterial aferida no semestre</a:t>
            </a:r>
            <a:endParaRPr kumimoji="0" sz="200" b="0" i="0" u="none" strike="noStrike" kern="0" cap="none" spc="0" normalizeH="0" baseline="0" noProof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Montserrat" panose="00000500000000000000" pitchFamily="2" charset="0"/>
              <a:cs typeface="Arial"/>
              <a:sym typeface="Arial"/>
            </a:endParaRPr>
          </a:p>
        </p:txBody>
      </p:sp>
      <p:sp>
        <p:nvSpPr>
          <p:cNvPr id="872" name="Google Shape;872;g118f1ce6acc_2_198"/>
          <p:cNvSpPr txBox="1"/>
          <p:nvPr/>
        </p:nvSpPr>
        <p:spPr>
          <a:xfrm>
            <a:off x="6208907" y="4028685"/>
            <a:ext cx="5600700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Montserrat ExtraBold"/>
                <a:ea typeface="Montserrat ExtraBold"/>
                <a:cs typeface="Montserrat ExtraBold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2400" b="0" i="0" u="none" strike="noStrike" kern="0" cap="none" spc="0" normalizeH="0" baseline="0" noProof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Montserrat ExtraBold"/>
                <a:sym typeface="Montserrat ExtraBold"/>
              </a:rPr>
              <a:t>Proporção de pessoas com diabetes, com consulta e hemoglobina glicada solicitada no semestre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Montserrat ExtraBold"/>
              <a:sym typeface="Montserrat ExtraBold"/>
            </a:endParaRPr>
          </a:p>
        </p:txBody>
      </p:sp>
    </p:spTree>
    <p:extLst>
      <p:ext uri="{BB962C8B-B14F-4D97-AF65-F5344CB8AC3E}">
        <p14:creationId xmlns:p14="http://schemas.microsoft.com/office/powerpoint/2010/main" val="558840239"/>
      </p:ext>
    </p:extLst>
  </p:cSld>
  <p:clrMapOvr>
    <a:masterClrMapping/>
  </p:clrMapOvr>
  <p:transition spd="slow">
    <p:push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DFF011A0-FDE5-41B6-848B-F11F437E1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C5584AC5-0F6D-491D-88C2-FB9FCC9369B5}" type="slidenum">
              <a:rPr kumimoji="0" lang="pt-BR" sz="800" b="1" i="0" u="none" strike="noStrike" kern="0" cap="none" spc="0" normalizeH="0" baseline="0" noProof="0" smtClean="0">
                <a:ln>
                  <a:noFill/>
                </a:ln>
                <a:solidFill>
                  <a:srgbClr val="AEABAB"/>
                </a:solidFill>
                <a:effectLst/>
                <a:uLnTx/>
                <a:uFillTx/>
                <a:latin typeface="Montserrat"/>
                <a:sym typeface="Montserrat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65</a:t>
            </a:fld>
            <a:endParaRPr kumimoji="0" lang="pt-BR" sz="800" b="1" i="0" u="none" strike="noStrike" kern="0" cap="none" spc="0" normalizeH="0" baseline="0" noProof="0">
              <a:ln>
                <a:noFill/>
              </a:ln>
              <a:solidFill>
                <a:srgbClr val="AEABAB"/>
              </a:solidFill>
              <a:effectLst/>
              <a:uLnTx/>
              <a:uFillTx/>
              <a:latin typeface="Montserrat"/>
              <a:sym typeface="Montserrat"/>
            </a:endParaRPr>
          </a:p>
        </p:txBody>
      </p:sp>
      <p:sp>
        <p:nvSpPr>
          <p:cNvPr id="29" name="Google Shape;239;p3">
            <a:extLst>
              <a:ext uri="{FF2B5EF4-FFF2-40B4-BE49-F238E27FC236}">
                <a16:creationId xmlns:a16="http://schemas.microsoft.com/office/drawing/2014/main" id="{73C9C71B-82CB-4907-B200-F983B8E6855C}"/>
              </a:ext>
            </a:extLst>
          </p:cNvPr>
          <p:cNvSpPr/>
          <p:nvPr/>
        </p:nvSpPr>
        <p:spPr>
          <a:xfrm>
            <a:off x="6096070" y="1196886"/>
            <a:ext cx="5578906" cy="3781714"/>
          </a:xfrm>
          <a:prstGeom prst="roundRect">
            <a:avLst>
              <a:gd name="adj" fmla="val 1999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>
              <a:defRPr/>
            </a:pPr>
            <a:endParaRPr lang="pt-BR" sz="8000" b="0" i="0" u="none" strike="noStrike" kern="0" cap="none" spc="0" normalizeH="0" baseline="0" noProof="0">
              <a:ln>
                <a:noFill/>
              </a:ln>
              <a:solidFill>
                <a:srgbClr val="2E75B6"/>
              </a:solidFill>
              <a:effectLst/>
              <a:uLnTx/>
              <a:uFillTx/>
              <a:latin typeface="Raleway Black"/>
              <a:cs typeface="Arial"/>
            </a:endParaRPr>
          </a:p>
        </p:txBody>
      </p:sp>
      <p:sp>
        <p:nvSpPr>
          <p:cNvPr id="30" name="Google Shape;240;p3">
            <a:extLst>
              <a:ext uri="{FF2B5EF4-FFF2-40B4-BE49-F238E27FC236}">
                <a16:creationId xmlns:a16="http://schemas.microsoft.com/office/drawing/2014/main" id="{1FF1355C-76AF-4B22-A192-94910B153CDC}"/>
              </a:ext>
            </a:extLst>
          </p:cNvPr>
          <p:cNvSpPr/>
          <p:nvPr/>
        </p:nvSpPr>
        <p:spPr>
          <a:xfrm>
            <a:off x="325743" y="1193257"/>
            <a:ext cx="5603460" cy="3740566"/>
          </a:xfrm>
          <a:prstGeom prst="roundRect">
            <a:avLst>
              <a:gd name="adj" fmla="val 1999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anose="00000500000000000000" pitchFamily="2" charset="0"/>
              <a:cs typeface="Arial"/>
              <a:sym typeface="Arial"/>
            </a:endParaRPr>
          </a:p>
        </p:txBody>
      </p:sp>
      <p:grpSp>
        <p:nvGrpSpPr>
          <p:cNvPr id="31" name="Google Shape;241;p3">
            <a:extLst>
              <a:ext uri="{FF2B5EF4-FFF2-40B4-BE49-F238E27FC236}">
                <a16:creationId xmlns:a16="http://schemas.microsoft.com/office/drawing/2014/main" id="{9132AD8F-A514-4620-BA05-35CC25097E3A}"/>
              </a:ext>
            </a:extLst>
          </p:cNvPr>
          <p:cNvGrpSpPr/>
          <p:nvPr/>
        </p:nvGrpSpPr>
        <p:grpSpPr>
          <a:xfrm>
            <a:off x="4993745" y="5049610"/>
            <a:ext cx="5279536" cy="1406376"/>
            <a:chOff x="-856563" y="2014300"/>
            <a:chExt cx="5279536" cy="1406376"/>
          </a:xfrm>
        </p:grpSpPr>
        <p:sp>
          <p:nvSpPr>
            <p:cNvPr id="32" name="Google Shape;242;p3">
              <a:extLst>
                <a:ext uri="{FF2B5EF4-FFF2-40B4-BE49-F238E27FC236}">
                  <a16:creationId xmlns:a16="http://schemas.microsoft.com/office/drawing/2014/main" id="{2E1DB9E1-3622-4625-8044-927383490941}"/>
                </a:ext>
              </a:extLst>
            </p:cNvPr>
            <p:cNvSpPr txBox="1"/>
            <p:nvPr/>
          </p:nvSpPr>
          <p:spPr>
            <a:xfrm>
              <a:off x="-856563" y="2014300"/>
              <a:ext cx="2761905" cy="13541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25" rIns="121900" bIns="60925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700"/>
                <a:buFont typeface="Arial"/>
                <a:buNone/>
                <a:tabLst/>
                <a:defRPr/>
              </a:pPr>
              <a:r>
                <a:rPr kumimoji="0" lang="pt-BR" sz="8000" b="1" i="0" u="none" strike="noStrike" kern="0" cap="none" spc="0" normalizeH="0" baseline="0" noProof="0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Raleway Black" panose="020B0A03030101060003" pitchFamily="34" charset="0"/>
                  <a:cs typeface="Arial"/>
                  <a:sym typeface="Arial"/>
                </a:rPr>
                <a:t>3,09</a:t>
              </a:r>
              <a:endParaRPr kumimoji="0" sz="8000" b="1" i="0" u="none" strike="noStrike" kern="0" cap="none" spc="0" normalizeH="0" baseline="0" noProof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Raleway Black" panose="020B0A03030101060003" pitchFamily="34" charset="0"/>
                <a:cs typeface="Arial"/>
                <a:sym typeface="Arial"/>
              </a:endParaRPr>
            </a:p>
          </p:txBody>
        </p:sp>
        <p:sp>
          <p:nvSpPr>
            <p:cNvPr id="33" name="Google Shape;243;p3">
              <a:extLst>
                <a:ext uri="{FF2B5EF4-FFF2-40B4-BE49-F238E27FC236}">
                  <a16:creationId xmlns:a16="http://schemas.microsoft.com/office/drawing/2014/main" id="{1A3AEE29-59D5-4DDE-996F-F6BEBF4B070F}"/>
                </a:ext>
              </a:extLst>
            </p:cNvPr>
            <p:cNvSpPr txBox="1"/>
            <p:nvPr/>
          </p:nvSpPr>
          <p:spPr>
            <a:xfrm>
              <a:off x="1229048" y="2341446"/>
              <a:ext cx="3193925" cy="49237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25" rIns="121900" bIns="60925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  <a:tabLst/>
                <a:defRPr/>
              </a:pPr>
              <a:r>
                <a:rPr kumimoji="0" lang="pt-BR" sz="2400" b="1" i="0" u="none" strike="noStrike" kern="0" cap="none" spc="0" normalizeH="0" baseline="0" noProof="0">
                  <a:ln>
                    <a:noFill/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rPr>
                <a:t>BILHÕES DE R$</a:t>
              </a:r>
              <a:endParaRPr lang="pt-BR" sz="1800" b="1" i="0" u="none" strike="noStrike" kern="0" cap="none" spc="0" normalizeH="0" baseline="0" noProof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Montserrat"/>
                <a:cs typeface="Arial"/>
              </a:endParaRPr>
            </a:p>
          </p:txBody>
        </p:sp>
        <p:sp>
          <p:nvSpPr>
            <p:cNvPr id="34" name="Google Shape;244;p3">
              <a:extLst>
                <a:ext uri="{FF2B5EF4-FFF2-40B4-BE49-F238E27FC236}">
                  <a16:creationId xmlns:a16="http://schemas.microsoft.com/office/drawing/2014/main" id="{3AD5C609-B55D-4EF9-B3A4-F9AE8247A11A}"/>
                </a:ext>
              </a:extLst>
            </p:cNvPr>
            <p:cNvSpPr txBox="1"/>
            <p:nvPr/>
          </p:nvSpPr>
          <p:spPr>
            <a:xfrm>
              <a:off x="-845771" y="2027102"/>
              <a:ext cx="4761882" cy="29231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25" rIns="121900" bIns="60925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  <a:tabLst/>
                <a:defRPr/>
              </a:pPr>
              <a:r>
                <a:rPr kumimoji="0" lang="pt-BR" sz="1100" b="0" i="0" u="none" strike="noStrike" kern="0" cap="none" spc="0" normalizeH="0" baseline="0" noProof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Montserrat" panose="00000500000000000000" pitchFamily="2" charset="0"/>
                  <a:cs typeface="Arial"/>
                  <a:sym typeface="Arial"/>
                </a:rPr>
                <a:t>EM 2019, O CUSTO TOTAL COM INTERNAÇÕES FOI</a:t>
              </a: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Montserrat" panose="00000500000000000000" pitchFamily="2" charset="0"/>
                <a:cs typeface="Arial"/>
                <a:sym typeface="Arial"/>
              </a:endParaRPr>
            </a:p>
          </p:txBody>
        </p:sp>
        <p:sp>
          <p:nvSpPr>
            <p:cNvPr id="35" name="Google Shape;245;p3">
              <a:extLst>
                <a:ext uri="{FF2B5EF4-FFF2-40B4-BE49-F238E27FC236}">
                  <a16:creationId xmlns:a16="http://schemas.microsoft.com/office/drawing/2014/main" id="{7B44EEFD-A57C-49D3-89B7-2B8E0BD018AC}"/>
                </a:ext>
              </a:extLst>
            </p:cNvPr>
            <p:cNvSpPr txBox="1"/>
            <p:nvPr/>
          </p:nvSpPr>
          <p:spPr>
            <a:xfrm>
              <a:off x="1424251" y="2743638"/>
              <a:ext cx="2569654" cy="67703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25" rIns="121900" bIns="60925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r>
                <a:rPr lang="pt-BR" sz="1200" b="1">
                  <a:solidFill>
                    <a:schemeClr val="accent1">
                      <a:lumMod val="75000"/>
                    </a:schemeClr>
                  </a:solidFill>
                  <a:latin typeface="Montserrat"/>
                </a:rPr>
                <a:t>COM</a:t>
              </a:r>
              <a:r>
                <a:rPr kumimoji="0" lang="pt-BR" sz="1200" b="1" i="0" u="none" strike="noStrike" kern="0" cap="none" spc="0" normalizeH="0" baseline="0" noProof="0">
                  <a:ln>
                    <a:noFill/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rPr>
                <a:t> DOENÇAS DO APARELHO CIRCULATÓRIO NO BRASIL</a:t>
              </a:r>
              <a:endParaRPr lang="pt-BR" sz="1400" b="0" i="0" u="none" strike="noStrike" kern="0" cap="none" spc="0" normalizeH="0" baseline="0" noProof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Montserrat"/>
                <a:cs typeface="Arial"/>
              </a:endParaRPr>
            </a:p>
          </p:txBody>
        </p:sp>
      </p:grpSp>
      <p:grpSp>
        <p:nvGrpSpPr>
          <p:cNvPr id="36" name="Google Shape;246;p3">
            <a:extLst>
              <a:ext uri="{FF2B5EF4-FFF2-40B4-BE49-F238E27FC236}">
                <a16:creationId xmlns:a16="http://schemas.microsoft.com/office/drawing/2014/main" id="{4950B6E4-3460-4F9B-9A22-C839A4A7BE48}"/>
              </a:ext>
            </a:extLst>
          </p:cNvPr>
          <p:cNvGrpSpPr/>
          <p:nvPr/>
        </p:nvGrpSpPr>
        <p:grpSpPr>
          <a:xfrm>
            <a:off x="3839293" y="5125334"/>
            <a:ext cx="1077553" cy="1153070"/>
            <a:chOff x="2681710" y="5097282"/>
            <a:chExt cx="1301226" cy="1392418"/>
          </a:xfrm>
        </p:grpSpPr>
        <p:grpSp>
          <p:nvGrpSpPr>
            <p:cNvPr id="37" name="Google Shape;247;p3">
              <a:extLst>
                <a:ext uri="{FF2B5EF4-FFF2-40B4-BE49-F238E27FC236}">
                  <a16:creationId xmlns:a16="http://schemas.microsoft.com/office/drawing/2014/main" id="{5C96A4BF-26B4-4993-AF9B-D503B384CF49}"/>
                </a:ext>
              </a:extLst>
            </p:cNvPr>
            <p:cNvGrpSpPr/>
            <p:nvPr/>
          </p:nvGrpSpPr>
          <p:grpSpPr>
            <a:xfrm>
              <a:off x="2761018" y="5699933"/>
              <a:ext cx="1221918" cy="789767"/>
              <a:chOff x="645470" y="3569707"/>
              <a:chExt cx="1221918" cy="789767"/>
            </a:xfrm>
          </p:grpSpPr>
          <p:grpSp>
            <p:nvGrpSpPr>
              <p:cNvPr id="79" name="Google Shape;248;p3">
                <a:extLst>
                  <a:ext uri="{FF2B5EF4-FFF2-40B4-BE49-F238E27FC236}">
                    <a16:creationId xmlns:a16="http://schemas.microsoft.com/office/drawing/2014/main" id="{10E49F1B-16AA-4EFF-A291-7CCB97239ED3}"/>
                  </a:ext>
                </a:extLst>
              </p:cNvPr>
              <p:cNvGrpSpPr/>
              <p:nvPr/>
            </p:nvGrpSpPr>
            <p:grpSpPr>
              <a:xfrm>
                <a:off x="726972" y="4044186"/>
                <a:ext cx="1110360" cy="315288"/>
                <a:chOff x="13267848" y="12298308"/>
                <a:chExt cx="1110376" cy="315292"/>
              </a:xfrm>
            </p:grpSpPr>
            <p:sp>
              <p:nvSpPr>
                <p:cNvPr id="112" name="Google Shape;249;p3">
                  <a:extLst>
                    <a:ext uri="{FF2B5EF4-FFF2-40B4-BE49-F238E27FC236}">
                      <a16:creationId xmlns:a16="http://schemas.microsoft.com/office/drawing/2014/main" id="{C05551D5-C1DA-4D3E-8E0A-FD8ED7BB8A6D}"/>
                    </a:ext>
                  </a:extLst>
                </p:cNvPr>
                <p:cNvSpPr/>
                <p:nvPr/>
              </p:nvSpPr>
              <p:spPr>
                <a:xfrm>
                  <a:off x="13267848" y="12312516"/>
                  <a:ext cx="1110369" cy="3010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0369" h="301084" extrusionOk="0">
                      <a:moveTo>
                        <a:pt x="1095506" y="220540"/>
                      </a:moveTo>
                      <a:cubicBezTo>
                        <a:pt x="1096466" y="219581"/>
                        <a:pt x="1097425" y="218622"/>
                        <a:pt x="1098383" y="217664"/>
                      </a:cubicBezTo>
                      <a:cubicBezTo>
                        <a:pt x="1098863" y="217184"/>
                        <a:pt x="1099342" y="216704"/>
                        <a:pt x="1099822" y="216225"/>
                      </a:cubicBezTo>
                      <a:cubicBezTo>
                        <a:pt x="1100780" y="215266"/>
                        <a:pt x="1101260" y="214307"/>
                        <a:pt x="1101739" y="213828"/>
                      </a:cubicBezTo>
                      <a:cubicBezTo>
                        <a:pt x="1102219" y="213348"/>
                        <a:pt x="1102698" y="212869"/>
                        <a:pt x="1102698" y="212389"/>
                      </a:cubicBezTo>
                      <a:cubicBezTo>
                        <a:pt x="1103178" y="211431"/>
                        <a:pt x="1103657" y="210472"/>
                        <a:pt x="1104136" y="209992"/>
                      </a:cubicBezTo>
                      <a:cubicBezTo>
                        <a:pt x="1104616" y="209512"/>
                        <a:pt x="1104616" y="209034"/>
                        <a:pt x="1105095" y="208554"/>
                      </a:cubicBezTo>
                      <a:cubicBezTo>
                        <a:pt x="1105575" y="207595"/>
                        <a:pt x="1106055" y="206636"/>
                        <a:pt x="1106055" y="205678"/>
                      </a:cubicBezTo>
                      <a:cubicBezTo>
                        <a:pt x="1106055" y="205198"/>
                        <a:pt x="1106533" y="204718"/>
                        <a:pt x="1106533" y="204239"/>
                      </a:cubicBezTo>
                      <a:cubicBezTo>
                        <a:pt x="1107013" y="202801"/>
                        <a:pt x="1107013" y="201362"/>
                        <a:pt x="1107013" y="199924"/>
                      </a:cubicBezTo>
                      <a:lnTo>
                        <a:pt x="1110369" y="101640"/>
                      </a:lnTo>
                      <a:cubicBezTo>
                        <a:pt x="1110369" y="103078"/>
                        <a:pt x="1109889" y="104517"/>
                        <a:pt x="1109889" y="105955"/>
                      </a:cubicBezTo>
                      <a:cubicBezTo>
                        <a:pt x="1109889" y="106434"/>
                        <a:pt x="1109410" y="106914"/>
                        <a:pt x="1109410" y="107394"/>
                      </a:cubicBezTo>
                      <a:cubicBezTo>
                        <a:pt x="1108931" y="108352"/>
                        <a:pt x="1108931" y="109311"/>
                        <a:pt x="1108452" y="110270"/>
                      </a:cubicBezTo>
                      <a:cubicBezTo>
                        <a:pt x="1108452" y="110750"/>
                        <a:pt x="1107972" y="111228"/>
                        <a:pt x="1107492" y="111708"/>
                      </a:cubicBezTo>
                      <a:cubicBezTo>
                        <a:pt x="1107013" y="112667"/>
                        <a:pt x="1106533" y="113626"/>
                        <a:pt x="1106055" y="114105"/>
                      </a:cubicBezTo>
                      <a:cubicBezTo>
                        <a:pt x="1105575" y="114585"/>
                        <a:pt x="1105095" y="115064"/>
                        <a:pt x="1105095" y="115544"/>
                      </a:cubicBezTo>
                      <a:cubicBezTo>
                        <a:pt x="1104616" y="116503"/>
                        <a:pt x="1103657" y="117461"/>
                        <a:pt x="1103178" y="117941"/>
                      </a:cubicBezTo>
                      <a:cubicBezTo>
                        <a:pt x="1102698" y="118420"/>
                        <a:pt x="1102219" y="118900"/>
                        <a:pt x="1101739" y="119380"/>
                      </a:cubicBezTo>
                      <a:cubicBezTo>
                        <a:pt x="1100780" y="120338"/>
                        <a:pt x="1099822" y="121297"/>
                        <a:pt x="1098863" y="122256"/>
                      </a:cubicBezTo>
                      <a:cubicBezTo>
                        <a:pt x="1098383" y="122736"/>
                        <a:pt x="1097903" y="123214"/>
                        <a:pt x="1097425" y="123694"/>
                      </a:cubicBezTo>
                      <a:cubicBezTo>
                        <a:pt x="1095986" y="124653"/>
                        <a:pt x="1094548" y="126091"/>
                        <a:pt x="1093109" y="127050"/>
                      </a:cubicBezTo>
                      <a:cubicBezTo>
                        <a:pt x="1092630" y="127530"/>
                        <a:pt x="1092630" y="127530"/>
                        <a:pt x="1092150" y="128009"/>
                      </a:cubicBezTo>
                      <a:cubicBezTo>
                        <a:pt x="1090233" y="129447"/>
                        <a:pt x="1088315" y="130886"/>
                        <a:pt x="1085917" y="132324"/>
                      </a:cubicBezTo>
                      <a:cubicBezTo>
                        <a:pt x="1085439" y="132803"/>
                        <a:pt x="1084959" y="132803"/>
                        <a:pt x="1084480" y="133283"/>
                      </a:cubicBezTo>
                      <a:cubicBezTo>
                        <a:pt x="1082562" y="134241"/>
                        <a:pt x="1081123" y="135200"/>
                        <a:pt x="1079206" y="136160"/>
                      </a:cubicBezTo>
                      <a:cubicBezTo>
                        <a:pt x="1078247" y="136639"/>
                        <a:pt x="1077767" y="137119"/>
                        <a:pt x="1076809" y="137597"/>
                      </a:cubicBezTo>
                      <a:cubicBezTo>
                        <a:pt x="1074891" y="138557"/>
                        <a:pt x="1073453" y="139516"/>
                        <a:pt x="1071534" y="140474"/>
                      </a:cubicBezTo>
                      <a:cubicBezTo>
                        <a:pt x="1070576" y="140954"/>
                        <a:pt x="1069617" y="141433"/>
                        <a:pt x="1068659" y="141913"/>
                      </a:cubicBezTo>
                      <a:cubicBezTo>
                        <a:pt x="1066261" y="142871"/>
                        <a:pt x="1063864" y="143830"/>
                        <a:pt x="1061467" y="144789"/>
                      </a:cubicBezTo>
                      <a:cubicBezTo>
                        <a:pt x="1060987" y="144789"/>
                        <a:pt x="1060508" y="145269"/>
                        <a:pt x="1060029" y="145269"/>
                      </a:cubicBezTo>
                      <a:cubicBezTo>
                        <a:pt x="1059549" y="145749"/>
                        <a:pt x="1058590" y="145749"/>
                        <a:pt x="1058111" y="146227"/>
                      </a:cubicBezTo>
                      <a:cubicBezTo>
                        <a:pt x="1054754" y="147666"/>
                        <a:pt x="1051398" y="149104"/>
                        <a:pt x="1047563" y="150063"/>
                      </a:cubicBezTo>
                      <a:cubicBezTo>
                        <a:pt x="1046125" y="150543"/>
                        <a:pt x="1044687" y="151022"/>
                        <a:pt x="1043248" y="151502"/>
                      </a:cubicBezTo>
                      <a:cubicBezTo>
                        <a:pt x="1041810" y="151980"/>
                        <a:pt x="1040371" y="152460"/>
                        <a:pt x="1038934" y="152940"/>
                      </a:cubicBezTo>
                      <a:lnTo>
                        <a:pt x="1040371" y="100202"/>
                      </a:lnTo>
                      <a:lnTo>
                        <a:pt x="1040371" y="100202"/>
                      </a:lnTo>
                      <a:lnTo>
                        <a:pt x="1040371" y="100202"/>
                      </a:lnTo>
                      <a:lnTo>
                        <a:pt x="1040371" y="100202"/>
                      </a:lnTo>
                      <a:lnTo>
                        <a:pt x="1040371" y="100202"/>
                      </a:lnTo>
                      <a:cubicBezTo>
                        <a:pt x="1040371" y="98764"/>
                        <a:pt x="1040371" y="97325"/>
                        <a:pt x="1039893" y="95408"/>
                      </a:cubicBezTo>
                      <a:cubicBezTo>
                        <a:pt x="1039893" y="94928"/>
                        <a:pt x="1039413" y="94448"/>
                        <a:pt x="1039413" y="93969"/>
                      </a:cubicBezTo>
                      <a:cubicBezTo>
                        <a:pt x="1038934" y="93011"/>
                        <a:pt x="1038454" y="91572"/>
                        <a:pt x="1037974" y="90614"/>
                      </a:cubicBezTo>
                      <a:cubicBezTo>
                        <a:pt x="1037974" y="90134"/>
                        <a:pt x="1037495" y="89654"/>
                        <a:pt x="1037015" y="89175"/>
                      </a:cubicBezTo>
                      <a:cubicBezTo>
                        <a:pt x="1036537" y="87737"/>
                        <a:pt x="1035577" y="86778"/>
                        <a:pt x="1034618" y="85339"/>
                      </a:cubicBezTo>
                      <a:cubicBezTo>
                        <a:pt x="1034618" y="84860"/>
                        <a:pt x="1034140" y="84860"/>
                        <a:pt x="1034140" y="84381"/>
                      </a:cubicBezTo>
                      <a:cubicBezTo>
                        <a:pt x="1032701" y="82942"/>
                        <a:pt x="1031262" y="81504"/>
                        <a:pt x="1029824" y="79586"/>
                      </a:cubicBezTo>
                      <a:cubicBezTo>
                        <a:pt x="1029345" y="79107"/>
                        <a:pt x="1028865" y="78628"/>
                        <a:pt x="1028385" y="78148"/>
                      </a:cubicBezTo>
                      <a:cubicBezTo>
                        <a:pt x="1026948" y="77189"/>
                        <a:pt x="1025510" y="75751"/>
                        <a:pt x="1024071" y="74792"/>
                      </a:cubicBezTo>
                      <a:cubicBezTo>
                        <a:pt x="1023591" y="74312"/>
                        <a:pt x="1022632" y="73834"/>
                        <a:pt x="1022154" y="73354"/>
                      </a:cubicBezTo>
                      <a:cubicBezTo>
                        <a:pt x="1020715" y="72395"/>
                        <a:pt x="1018797" y="70956"/>
                        <a:pt x="1016879" y="69998"/>
                      </a:cubicBezTo>
                      <a:cubicBezTo>
                        <a:pt x="1016400" y="69518"/>
                        <a:pt x="1015441" y="69039"/>
                        <a:pt x="1014962" y="69039"/>
                      </a:cubicBezTo>
                      <a:cubicBezTo>
                        <a:pt x="1014962" y="69039"/>
                        <a:pt x="1014482" y="68559"/>
                        <a:pt x="1014482" y="68559"/>
                      </a:cubicBezTo>
                      <a:cubicBezTo>
                        <a:pt x="1014002" y="68079"/>
                        <a:pt x="1013044" y="67601"/>
                        <a:pt x="1012565" y="67601"/>
                      </a:cubicBezTo>
                      <a:cubicBezTo>
                        <a:pt x="1010168" y="66162"/>
                        <a:pt x="1007291" y="64724"/>
                        <a:pt x="1004894" y="63285"/>
                      </a:cubicBezTo>
                      <a:cubicBezTo>
                        <a:pt x="1003455" y="62806"/>
                        <a:pt x="1002017" y="61848"/>
                        <a:pt x="1001058" y="61368"/>
                      </a:cubicBezTo>
                      <a:cubicBezTo>
                        <a:pt x="998182" y="59929"/>
                        <a:pt x="995305" y="58971"/>
                        <a:pt x="992428" y="57532"/>
                      </a:cubicBezTo>
                      <a:cubicBezTo>
                        <a:pt x="991469" y="57053"/>
                        <a:pt x="990511" y="56573"/>
                        <a:pt x="989552" y="56573"/>
                      </a:cubicBezTo>
                      <a:cubicBezTo>
                        <a:pt x="989072" y="56094"/>
                        <a:pt x="988113" y="56094"/>
                        <a:pt x="987634" y="55615"/>
                      </a:cubicBezTo>
                      <a:cubicBezTo>
                        <a:pt x="985716" y="54656"/>
                        <a:pt x="983319" y="54176"/>
                        <a:pt x="981402" y="53218"/>
                      </a:cubicBezTo>
                      <a:cubicBezTo>
                        <a:pt x="979483" y="52259"/>
                        <a:pt x="977086" y="51779"/>
                        <a:pt x="975169" y="50820"/>
                      </a:cubicBezTo>
                      <a:cubicBezTo>
                        <a:pt x="972772" y="49862"/>
                        <a:pt x="970375" y="49382"/>
                        <a:pt x="967977" y="48423"/>
                      </a:cubicBezTo>
                      <a:cubicBezTo>
                        <a:pt x="966539" y="47943"/>
                        <a:pt x="965100" y="47465"/>
                        <a:pt x="963183" y="46985"/>
                      </a:cubicBezTo>
                      <a:cubicBezTo>
                        <a:pt x="962224" y="46505"/>
                        <a:pt x="961265" y="46505"/>
                        <a:pt x="960306" y="46026"/>
                      </a:cubicBezTo>
                      <a:cubicBezTo>
                        <a:pt x="958389" y="45546"/>
                        <a:pt x="956470" y="45067"/>
                        <a:pt x="954553" y="44108"/>
                      </a:cubicBezTo>
                      <a:cubicBezTo>
                        <a:pt x="951676" y="43149"/>
                        <a:pt x="948800" y="42670"/>
                        <a:pt x="945923" y="41711"/>
                      </a:cubicBezTo>
                      <a:cubicBezTo>
                        <a:pt x="944006" y="41232"/>
                        <a:pt x="941609" y="40752"/>
                        <a:pt x="939211" y="39793"/>
                      </a:cubicBezTo>
                      <a:cubicBezTo>
                        <a:pt x="937773" y="39313"/>
                        <a:pt x="936334" y="38835"/>
                        <a:pt x="934896" y="38835"/>
                      </a:cubicBezTo>
                      <a:cubicBezTo>
                        <a:pt x="932979" y="38355"/>
                        <a:pt x="931061" y="37876"/>
                        <a:pt x="929143" y="37396"/>
                      </a:cubicBezTo>
                      <a:cubicBezTo>
                        <a:pt x="927226" y="36916"/>
                        <a:pt x="925307" y="36437"/>
                        <a:pt x="922910" y="35958"/>
                      </a:cubicBezTo>
                      <a:cubicBezTo>
                        <a:pt x="919075" y="34999"/>
                        <a:pt x="915240" y="34040"/>
                        <a:pt x="911404" y="33082"/>
                      </a:cubicBezTo>
                      <a:cubicBezTo>
                        <a:pt x="909487" y="32602"/>
                        <a:pt x="907568" y="32122"/>
                        <a:pt x="905651" y="31643"/>
                      </a:cubicBezTo>
                      <a:cubicBezTo>
                        <a:pt x="905171" y="31643"/>
                        <a:pt x="904692" y="31643"/>
                        <a:pt x="904213" y="31163"/>
                      </a:cubicBezTo>
                      <a:cubicBezTo>
                        <a:pt x="898938" y="30205"/>
                        <a:pt x="893185" y="28766"/>
                        <a:pt x="887432" y="27807"/>
                      </a:cubicBezTo>
                      <a:cubicBezTo>
                        <a:pt x="886952" y="27807"/>
                        <a:pt x="886474" y="27807"/>
                        <a:pt x="885994" y="27327"/>
                      </a:cubicBezTo>
                      <a:cubicBezTo>
                        <a:pt x="880721" y="26369"/>
                        <a:pt x="875447" y="25410"/>
                        <a:pt x="870172" y="24452"/>
                      </a:cubicBezTo>
                      <a:cubicBezTo>
                        <a:pt x="868735" y="24452"/>
                        <a:pt x="867775" y="23972"/>
                        <a:pt x="866338" y="23972"/>
                      </a:cubicBezTo>
                      <a:cubicBezTo>
                        <a:pt x="860584" y="23013"/>
                        <a:pt x="854831" y="22054"/>
                        <a:pt x="849078" y="21096"/>
                      </a:cubicBezTo>
                      <a:cubicBezTo>
                        <a:pt x="847160" y="20616"/>
                        <a:pt x="845242" y="20616"/>
                        <a:pt x="843325" y="20136"/>
                      </a:cubicBezTo>
                      <a:cubicBezTo>
                        <a:pt x="839969" y="19657"/>
                        <a:pt x="836612" y="19177"/>
                        <a:pt x="832777" y="18699"/>
                      </a:cubicBezTo>
                      <a:cubicBezTo>
                        <a:pt x="832297" y="18699"/>
                        <a:pt x="831818" y="18699"/>
                        <a:pt x="831339" y="18699"/>
                      </a:cubicBezTo>
                      <a:cubicBezTo>
                        <a:pt x="825586" y="17739"/>
                        <a:pt x="819353" y="16780"/>
                        <a:pt x="813600" y="16301"/>
                      </a:cubicBezTo>
                      <a:cubicBezTo>
                        <a:pt x="812640" y="16301"/>
                        <a:pt x="812161" y="16301"/>
                        <a:pt x="811203" y="15822"/>
                      </a:cubicBezTo>
                      <a:cubicBezTo>
                        <a:pt x="804490" y="14863"/>
                        <a:pt x="797778" y="13904"/>
                        <a:pt x="790587" y="13424"/>
                      </a:cubicBezTo>
                      <a:cubicBezTo>
                        <a:pt x="790107" y="13424"/>
                        <a:pt x="790107" y="13424"/>
                        <a:pt x="789628" y="13424"/>
                      </a:cubicBezTo>
                      <a:cubicBezTo>
                        <a:pt x="788190" y="13424"/>
                        <a:pt x="787231" y="12944"/>
                        <a:pt x="785793" y="12944"/>
                      </a:cubicBezTo>
                      <a:cubicBezTo>
                        <a:pt x="779560" y="12466"/>
                        <a:pt x="773807" y="11507"/>
                        <a:pt x="767574" y="11027"/>
                      </a:cubicBezTo>
                      <a:cubicBezTo>
                        <a:pt x="765177" y="10547"/>
                        <a:pt x="762300" y="10547"/>
                        <a:pt x="759903" y="10069"/>
                      </a:cubicBezTo>
                      <a:cubicBezTo>
                        <a:pt x="754629" y="9589"/>
                        <a:pt x="748876" y="9110"/>
                        <a:pt x="743602" y="8630"/>
                      </a:cubicBezTo>
                      <a:cubicBezTo>
                        <a:pt x="742164" y="8630"/>
                        <a:pt x="740246" y="8150"/>
                        <a:pt x="738808" y="8150"/>
                      </a:cubicBezTo>
                      <a:cubicBezTo>
                        <a:pt x="737849" y="8150"/>
                        <a:pt x="737369" y="8150"/>
                        <a:pt x="736411" y="8150"/>
                      </a:cubicBezTo>
                      <a:cubicBezTo>
                        <a:pt x="726342" y="7192"/>
                        <a:pt x="716275" y="6233"/>
                        <a:pt x="706206" y="5753"/>
                      </a:cubicBezTo>
                      <a:cubicBezTo>
                        <a:pt x="704289" y="5753"/>
                        <a:pt x="702370" y="5274"/>
                        <a:pt x="700453" y="5274"/>
                      </a:cubicBezTo>
                      <a:cubicBezTo>
                        <a:pt x="689906" y="4316"/>
                        <a:pt x="679359" y="3836"/>
                        <a:pt x="668810" y="3356"/>
                      </a:cubicBezTo>
                      <a:cubicBezTo>
                        <a:pt x="668810" y="3356"/>
                        <a:pt x="668331" y="3356"/>
                        <a:pt x="668331" y="3356"/>
                      </a:cubicBezTo>
                      <a:cubicBezTo>
                        <a:pt x="667373" y="3356"/>
                        <a:pt x="666413" y="3356"/>
                        <a:pt x="665454" y="3356"/>
                      </a:cubicBezTo>
                      <a:cubicBezTo>
                        <a:pt x="657784" y="2877"/>
                        <a:pt x="650113" y="2397"/>
                        <a:pt x="642441" y="2397"/>
                      </a:cubicBezTo>
                      <a:cubicBezTo>
                        <a:pt x="640044" y="2397"/>
                        <a:pt x="637168" y="2397"/>
                        <a:pt x="634771" y="1918"/>
                      </a:cubicBezTo>
                      <a:cubicBezTo>
                        <a:pt x="627579" y="1439"/>
                        <a:pt x="619908" y="1439"/>
                        <a:pt x="612717" y="959"/>
                      </a:cubicBezTo>
                      <a:cubicBezTo>
                        <a:pt x="611278" y="959"/>
                        <a:pt x="609361" y="959"/>
                        <a:pt x="607922" y="959"/>
                      </a:cubicBezTo>
                      <a:cubicBezTo>
                        <a:pt x="599292" y="480"/>
                        <a:pt x="590183" y="480"/>
                        <a:pt x="581553" y="480"/>
                      </a:cubicBezTo>
                      <a:cubicBezTo>
                        <a:pt x="579156" y="480"/>
                        <a:pt x="577239" y="480"/>
                        <a:pt x="574842" y="480"/>
                      </a:cubicBezTo>
                      <a:cubicBezTo>
                        <a:pt x="568129" y="480"/>
                        <a:pt x="560938" y="480"/>
                        <a:pt x="554226" y="0"/>
                      </a:cubicBezTo>
                      <a:cubicBezTo>
                        <a:pt x="551829" y="0"/>
                        <a:pt x="549432" y="0"/>
                        <a:pt x="547034" y="0"/>
                      </a:cubicBezTo>
                      <a:cubicBezTo>
                        <a:pt x="545596" y="0"/>
                        <a:pt x="544157" y="0"/>
                        <a:pt x="542720" y="0"/>
                      </a:cubicBezTo>
                      <a:lnTo>
                        <a:pt x="542720" y="0"/>
                      </a:lnTo>
                      <a:lnTo>
                        <a:pt x="542720" y="0"/>
                      </a:lnTo>
                      <a:lnTo>
                        <a:pt x="542720" y="0"/>
                      </a:lnTo>
                      <a:cubicBezTo>
                        <a:pt x="537446" y="0"/>
                        <a:pt x="531693" y="0"/>
                        <a:pt x="526419" y="0"/>
                      </a:cubicBezTo>
                      <a:cubicBezTo>
                        <a:pt x="524021" y="0"/>
                        <a:pt x="521624" y="0"/>
                        <a:pt x="519227" y="0"/>
                      </a:cubicBezTo>
                      <a:cubicBezTo>
                        <a:pt x="510118" y="0"/>
                        <a:pt x="501008" y="0"/>
                        <a:pt x="491900" y="480"/>
                      </a:cubicBezTo>
                      <a:cubicBezTo>
                        <a:pt x="489982" y="480"/>
                        <a:pt x="487585" y="480"/>
                        <a:pt x="485667" y="480"/>
                      </a:cubicBezTo>
                      <a:cubicBezTo>
                        <a:pt x="478475" y="480"/>
                        <a:pt x="471764" y="959"/>
                        <a:pt x="464572" y="959"/>
                      </a:cubicBezTo>
                      <a:cubicBezTo>
                        <a:pt x="461216" y="959"/>
                        <a:pt x="458339" y="959"/>
                        <a:pt x="454983" y="1439"/>
                      </a:cubicBezTo>
                      <a:cubicBezTo>
                        <a:pt x="449230" y="1439"/>
                        <a:pt x="442997" y="1918"/>
                        <a:pt x="437245" y="1918"/>
                      </a:cubicBezTo>
                      <a:cubicBezTo>
                        <a:pt x="435806" y="1918"/>
                        <a:pt x="433888" y="1918"/>
                        <a:pt x="432450" y="1918"/>
                      </a:cubicBezTo>
                      <a:cubicBezTo>
                        <a:pt x="431012" y="1918"/>
                        <a:pt x="429573" y="1918"/>
                        <a:pt x="428135" y="1918"/>
                      </a:cubicBezTo>
                      <a:cubicBezTo>
                        <a:pt x="418546" y="2397"/>
                        <a:pt x="408478" y="2877"/>
                        <a:pt x="398890" y="3356"/>
                      </a:cubicBezTo>
                      <a:cubicBezTo>
                        <a:pt x="397930" y="3356"/>
                        <a:pt x="396971" y="3356"/>
                        <a:pt x="396013" y="3356"/>
                      </a:cubicBezTo>
                      <a:cubicBezTo>
                        <a:pt x="385465" y="3836"/>
                        <a:pt x="375397" y="4794"/>
                        <a:pt x="365329" y="5274"/>
                      </a:cubicBezTo>
                      <a:cubicBezTo>
                        <a:pt x="364370" y="5274"/>
                        <a:pt x="362932" y="5274"/>
                        <a:pt x="361972" y="5274"/>
                      </a:cubicBezTo>
                      <a:cubicBezTo>
                        <a:pt x="360055" y="5274"/>
                        <a:pt x="358138" y="5753"/>
                        <a:pt x="356220" y="5753"/>
                      </a:cubicBezTo>
                      <a:cubicBezTo>
                        <a:pt x="351425" y="6233"/>
                        <a:pt x="346631" y="6713"/>
                        <a:pt x="341837" y="6713"/>
                      </a:cubicBezTo>
                      <a:cubicBezTo>
                        <a:pt x="338481" y="7192"/>
                        <a:pt x="335125" y="7192"/>
                        <a:pt x="331769" y="7671"/>
                      </a:cubicBezTo>
                      <a:cubicBezTo>
                        <a:pt x="326975" y="8150"/>
                        <a:pt x="322180" y="8630"/>
                        <a:pt x="317865" y="9110"/>
                      </a:cubicBezTo>
                      <a:cubicBezTo>
                        <a:pt x="315948" y="9110"/>
                        <a:pt x="313550" y="9589"/>
                        <a:pt x="311632" y="9589"/>
                      </a:cubicBezTo>
                      <a:cubicBezTo>
                        <a:pt x="310195" y="9589"/>
                        <a:pt x="309235" y="10069"/>
                        <a:pt x="307797" y="10069"/>
                      </a:cubicBezTo>
                      <a:cubicBezTo>
                        <a:pt x="304440" y="10547"/>
                        <a:pt x="301085" y="11027"/>
                        <a:pt x="297729" y="11027"/>
                      </a:cubicBezTo>
                      <a:cubicBezTo>
                        <a:pt x="293893" y="11507"/>
                        <a:pt x="290537" y="11986"/>
                        <a:pt x="286702" y="12466"/>
                      </a:cubicBezTo>
                      <a:cubicBezTo>
                        <a:pt x="283346" y="12944"/>
                        <a:pt x="279990" y="13424"/>
                        <a:pt x="276634" y="13904"/>
                      </a:cubicBezTo>
                      <a:cubicBezTo>
                        <a:pt x="274237" y="14383"/>
                        <a:pt x="272319" y="14383"/>
                        <a:pt x="269921" y="14863"/>
                      </a:cubicBezTo>
                      <a:cubicBezTo>
                        <a:pt x="268483" y="14863"/>
                        <a:pt x="267046" y="15342"/>
                        <a:pt x="265607" y="15342"/>
                      </a:cubicBezTo>
                      <a:cubicBezTo>
                        <a:pt x="262730" y="15822"/>
                        <a:pt x="260333" y="16301"/>
                        <a:pt x="257457" y="16301"/>
                      </a:cubicBezTo>
                      <a:cubicBezTo>
                        <a:pt x="253621" y="16780"/>
                        <a:pt x="249785" y="17260"/>
                        <a:pt x="245950" y="17739"/>
                      </a:cubicBezTo>
                      <a:cubicBezTo>
                        <a:pt x="243074" y="18219"/>
                        <a:pt x="240677" y="18699"/>
                        <a:pt x="238280" y="19177"/>
                      </a:cubicBezTo>
                      <a:cubicBezTo>
                        <a:pt x="236841" y="19177"/>
                        <a:pt x="235402" y="19657"/>
                        <a:pt x="233964" y="19657"/>
                      </a:cubicBezTo>
                      <a:cubicBezTo>
                        <a:pt x="231567" y="20136"/>
                        <a:pt x="229170" y="20616"/>
                        <a:pt x="227252" y="20616"/>
                      </a:cubicBezTo>
                      <a:cubicBezTo>
                        <a:pt x="224855" y="21096"/>
                        <a:pt x="222458" y="21575"/>
                        <a:pt x="220540" y="22054"/>
                      </a:cubicBezTo>
                      <a:cubicBezTo>
                        <a:pt x="216705" y="22533"/>
                        <a:pt x="212869" y="23493"/>
                        <a:pt x="209034" y="24452"/>
                      </a:cubicBezTo>
                      <a:cubicBezTo>
                        <a:pt x="207116" y="24930"/>
                        <a:pt x="205198" y="25410"/>
                        <a:pt x="203281" y="25410"/>
                      </a:cubicBezTo>
                      <a:cubicBezTo>
                        <a:pt x="202801" y="25410"/>
                        <a:pt x="202322" y="25410"/>
                        <a:pt x="201842" y="25890"/>
                      </a:cubicBezTo>
                      <a:cubicBezTo>
                        <a:pt x="196568" y="26849"/>
                        <a:pt x="191774" y="27807"/>
                        <a:pt x="186500" y="29246"/>
                      </a:cubicBezTo>
                      <a:cubicBezTo>
                        <a:pt x="181706" y="30205"/>
                        <a:pt x="176912" y="31643"/>
                        <a:pt x="172117" y="32602"/>
                      </a:cubicBezTo>
                      <a:cubicBezTo>
                        <a:pt x="172117" y="32602"/>
                        <a:pt x="171638" y="32602"/>
                        <a:pt x="171638" y="32602"/>
                      </a:cubicBezTo>
                      <a:cubicBezTo>
                        <a:pt x="170679" y="33082"/>
                        <a:pt x="169240" y="33082"/>
                        <a:pt x="168282" y="33560"/>
                      </a:cubicBezTo>
                      <a:cubicBezTo>
                        <a:pt x="164926" y="34519"/>
                        <a:pt x="162049" y="34999"/>
                        <a:pt x="158693" y="35958"/>
                      </a:cubicBezTo>
                      <a:cubicBezTo>
                        <a:pt x="157255" y="36437"/>
                        <a:pt x="155337" y="36916"/>
                        <a:pt x="153899" y="37396"/>
                      </a:cubicBezTo>
                      <a:cubicBezTo>
                        <a:pt x="151502" y="38355"/>
                        <a:pt x="148624" y="38835"/>
                        <a:pt x="146227" y="39793"/>
                      </a:cubicBezTo>
                      <a:cubicBezTo>
                        <a:pt x="145749" y="39793"/>
                        <a:pt x="144790" y="40273"/>
                        <a:pt x="144310" y="40273"/>
                      </a:cubicBezTo>
                      <a:cubicBezTo>
                        <a:pt x="143351" y="40752"/>
                        <a:pt x="142871" y="40752"/>
                        <a:pt x="141913" y="41232"/>
                      </a:cubicBezTo>
                      <a:cubicBezTo>
                        <a:pt x="139036" y="42190"/>
                        <a:pt x="136160" y="43149"/>
                        <a:pt x="133283" y="44108"/>
                      </a:cubicBezTo>
                      <a:cubicBezTo>
                        <a:pt x="131844" y="44588"/>
                        <a:pt x="130886" y="45067"/>
                        <a:pt x="129447" y="45546"/>
                      </a:cubicBezTo>
                      <a:cubicBezTo>
                        <a:pt x="126091" y="46505"/>
                        <a:pt x="123215" y="47943"/>
                        <a:pt x="120338" y="48902"/>
                      </a:cubicBezTo>
                      <a:cubicBezTo>
                        <a:pt x="119858" y="48902"/>
                        <a:pt x="119380" y="49382"/>
                        <a:pt x="118900" y="49382"/>
                      </a:cubicBezTo>
                      <a:cubicBezTo>
                        <a:pt x="118900" y="49382"/>
                        <a:pt x="118900" y="49382"/>
                        <a:pt x="118421" y="49382"/>
                      </a:cubicBezTo>
                      <a:cubicBezTo>
                        <a:pt x="117941" y="49382"/>
                        <a:pt x="117461" y="49862"/>
                        <a:pt x="116983" y="49862"/>
                      </a:cubicBezTo>
                      <a:cubicBezTo>
                        <a:pt x="115064" y="50820"/>
                        <a:pt x="112667" y="51779"/>
                        <a:pt x="110750" y="52738"/>
                      </a:cubicBezTo>
                      <a:cubicBezTo>
                        <a:pt x="109791" y="53218"/>
                        <a:pt x="109311" y="53696"/>
                        <a:pt x="108352" y="53696"/>
                      </a:cubicBezTo>
                      <a:cubicBezTo>
                        <a:pt x="106914" y="54656"/>
                        <a:pt x="104997" y="55135"/>
                        <a:pt x="103558" y="56094"/>
                      </a:cubicBezTo>
                      <a:cubicBezTo>
                        <a:pt x="102600" y="56573"/>
                        <a:pt x="102120" y="57053"/>
                        <a:pt x="101641" y="57053"/>
                      </a:cubicBezTo>
                      <a:cubicBezTo>
                        <a:pt x="100202" y="58012"/>
                        <a:pt x="98284" y="58971"/>
                        <a:pt x="96847" y="59929"/>
                      </a:cubicBezTo>
                      <a:cubicBezTo>
                        <a:pt x="96367" y="59929"/>
                        <a:pt x="95887" y="60409"/>
                        <a:pt x="95408" y="60888"/>
                      </a:cubicBezTo>
                      <a:cubicBezTo>
                        <a:pt x="95408" y="60888"/>
                        <a:pt x="95408" y="60888"/>
                        <a:pt x="94928" y="60888"/>
                      </a:cubicBezTo>
                      <a:cubicBezTo>
                        <a:pt x="93011" y="61848"/>
                        <a:pt x="91572" y="63285"/>
                        <a:pt x="90134" y="64245"/>
                      </a:cubicBezTo>
                      <a:cubicBezTo>
                        <a:pt x="89655" y="64724"/>
                        <a:pt x="89655" y="64724"/>
                        <a:pt x="89175" y="65203"/>
                      </a:cubicBezTo>
                      <a:cubicBezTo>
                        <a:pt x="87737" y="66162"/>
                        <a:pt x="86778" y="67121"/>
                        <a:pt x="85339" y="68079"/>
                      </a:cubicBezTo>
                      <a:cubicBezTo>
                        <a:pt x="84861" y="68559"/>
                        <a:pt x="84381" y="69039"/>
                        <a:pt x="83901" y="69518"/>
                      </a:cubicBezTo>
                      <a:cubicBezTo>
                        <a:pt x="82942" y="70477"/>
                        <a:pt x="82464" y="70956"/>
                        <a:pt x="81504" y="71915"/>
                      </a:cubicBezTo>
                      <a:cubicBezTo>
                        <a:pt x="81025" y="72395"/>
                        <a:pt x="80545" y="72874"/>
                        <a:pt x="80066" y="73354"/>
                      </a:cubicBezTo>
                      <a:cubicBezTo>
                        <a:pt x="79586" y="74312"/>
                        <a:pt x="78628" y="74792"/>
                        <a:pt x="78148" y="75751"/>
                      </a:cubicBezTo>
                      <a:cubicBezTo>
                        <a:pt x="77669" y="76231"/>
                        <a:pt x="77669" y="76709"/>
                        <a:pt x="77189" y="77189"/>
                      </a:cubicBezTo>
                      <a:cubicBezTo>
                        <a:pt x="76709" y="78148"/>
                        <a:pt x="76231" y="78628"/>
                        <a:pt x="75751" y="79586"/>
                      </a:cubicBezTo>
                      <a:cubicBezTo>
                        <a:pt x="75272" y="80065"/>
                        <a:pt x="75272" y="80545"/>
                        <a:pt x="75272" y="81025"/>
                      </a:cubicBezTo>
                      <a:cubicBezTo>
                        <a:pt x="74792" y="81984"/>
                        <a:pt x="74792" y="82462"/>
                        <a:pt x="74312" y="83422"/>
                      </a:cubicBezTo>
                      <a:cubicBezTo>
                        <a:pt x="74312" y="83901"/>
                        <a:pt x="73834" y="84381"/>
                        <a:pt x="73834" y="84381"/>
                      </a:cubicBezTo>
                      <a:cubicBezTo>
                        <a:pt x="73354" y="85819"/>
                        <a:pt x="73354" y="86778"/>
                        <a:pt x="73354" y="88217"/>
                      </a:cubicBezTo>
                      <a:lnTo>
                        <a:pt x="73354" y="88217"/>
                      </a:lnTo>
                      <a:lnTo>
                        <a:pt x="72395" y="112667"/>
                      </a:lnTo>
                      <a:lnTo>
                        <a:pt x="71436" y="140954"/>
                      </a:lnTo>
                      <a:cubicBezTo>
                        <a:pt x="70956" y="140954"/>
                        <a:pt x="70956" y="140954"/>
                        <a:pt x="70478" y="140474"/>
                      </a:cubicBezTo>
                      <a:cubicBezTo>
                        <a:pt x="68081" y="139516"/>
                        <a:pt x="65683" y="138557"/>
                        <a:pt x="63286" y="137597"/>
                      </a:cubicBezTo>
                      <a:cubicBezTo>
                        <a:pt x="59450" y="136160"/>
                        <a:pt x="56095" y="134721"/>
                        <a:pt x="52259" y="133283"/>
                      </a:cubicBezTo>
                      <a:cubicBezTo>
                        <a:pt x="52259" y="133283"/>
                        <a:pt x="51779" y="133283"/>
                        <a:pt x="51779" y="132803"/>
                      </a:cubicBezTo>
                      <a:cubicBezTo>
                        <a:pt x="48423" y="131366"/>
                        <a:pt x="45067" y="129447"/>
                        <a:pt x="41712" y="128009"/>
                      </a:cubicBezTo>
                      <a:cubicBezTo>
                        <a:pt x="41232" y="127530"/>
                        <a:pt x="40273" y="127530"/>
                        <a:pt x="39793" y="127050"/>
                      </a:cubicBezTo>
                      <a:cubicBezTo>
                        <a:pt x="36917" y="125611"/>
                        <a:pt x="33560" y="123694"/>
                        <a:pt x="31163" y="122256"/>
                      </a:cubicBezTo>
                      <a:cubicBezTo>
                        <a:pt x="30205" y="121777"/>
                        <a:pt x="29726" y="121297"/>
                        <a:pt x="29246" y="120817"/>
                      </a:cubicBezTo>
                      <a:cubicBezTo>
                        <a:pt x="27329" y="119380"/>
                        <a:pt x="25410" y="118420"/>
                        <a:pt x="23493" y="116983"/>
                      </a:cubicBezTo>
                      <a:cubicBezTo>
                        <a:pt x="22534" y="116503"/>
                        <a:pt x="22054" y="116023"/>
                        <a:pt x="21096" y="115064"/>
                      </a:cubicBezTo>
                      <a:cubicBezTo>
                        <a:pt x="19177" y="113626"/>
                        <a:pt x="17740" y="112667"/>
                        <a:pt x="16301" y="111228"/>
                      </a:cubicBezTo>
                      <a:cubicBezTo>
                        <a:pt x="15822" y="110750"/>
                        <a:pt x="15343" y="110270"/>
                        <a:pt x="14863" y="109791"/>
                      </a:cubicBezTo>
                      <a:cubicBezTo>
                        <a:pt x="12946" y="107873"/>
                        <a:pt x="11507" y="106434"/>
                        <a:pt x="10069" y="104517"/>
                      </a:cubicBezTo>
                      <a:cubicBezTo>
                        <a:pt x="9589" y="104037"/>
                        <a:pt x="9589" y="104037"/>
                        <a:pt x="9589" y="103558"/>
                      </a:cubicBezTo>
                      <a:cubicBezTo>
                        <a:pt x="8630" y="102120"/>
                        <a:pt x="7671" y="100681"/>
                        <a:pt x="6713" y="99243"/>
                      </a:cubicBezTo>
                      <a:cubicBezTo>
                        <a:pt x="6233" y="98764"/>
                        <a:pt x="6233" y="98284"/>
                        <a:pt x="5754" y="97325"/>
                      </a:cubicBezTo>
                      <a:cubicBezTo>
                        <a:pt x="5274" y="95887"/>
                        <a:pt x="4794" y="94928"/>
                        <a:pt x="4316" y="93490"/>
                      </a:cubicBezTo>
                      <a:cubicBezTo>
                        <a:pt x="4316" y="93011"/>
                        <a:pt x="3836" y="92531"/>
                        <a:pt x="3836" y="92051"/>
                      </a:cubicBezTo>
                      <a:cubicBezTo>
                        <a:pt x="3357" y="90134"/>
                        <a:pt x="3357" y="88695"/>
                        <a:pt x="3357" y="86778"/>
                      </a:cubicBezTo>
                      <a:lnTo>
                        <a:pt x="0" y="185062"/>
                      </a:lnTo>
                      <a:cubicBezTo>
                        <a:pt x="0" y="186979"/>
                        <a:pt x="0" y="188418"/>
                        <a:pt x="480" y="190335"/>
                      </a:cubicBezTo>
                      <a:cubicBezTo>
                        <a:pt x="480" y="190815"/>
                        <a:pt x="960" y="191295"/>
                        <a:pt x="960" y="191774"/>
                      </a:cubicBezTo>
                      <a:cubicBezTo>
                        <a:pt x="1439" y="193212"/>
                        <a:pt x="1918" y="194171"/>
                        <a:pt x="2397" y="195609"/>
                      </a:cubicBezTo>
                      <a:cubicBezTo>
                        <a:pt x="2877" y="196089"/>
                        <a:pt x="2877" y="196568"/>
                        <a:pt x="3357" y="197526"/>
                      </a:cubicBezTo>
                      <a:cubicBezTo>
                        <a:pt x="4316" y="198965"/>
                        <a:pt x="5274" y="200404"/>
                        <a:pt x="6233" y="201842"/>
                      </a:cubicBezTo>
                      <a:cubicBezTo>
                        <a:pt x="6713" y="202321"/>
                        <a:pt x="6713" y="202321"/>
                        <a:pt x="6713" y="202801"/>
                      </a:cubicBezTo>
                      <a:cubicBezTo>
                        <a:pt x="8151" y="204718"/>
                        <a:pt x="9589" y="206157"/>
                        <a:pt x="11507" y="208075"/>
                      </a:cubicBezTo>
                      <a:cubicBezTo>
                        <a:pt x="11986" y="208554"/>
                        <a:pt x="12466" y="209034"/>
                        <a:pt x="12946" y="209512"/>
                      </a:cubicBezTo>
                      <a:cubicBezTo>
                        <a:pt x="14383" y="210951"/>
                        <a:pt x="15822" y="211909"/>
                        <a:pt x="17740" y="213348"/>
                      </a:cubicBezTo>
                      <a:cubicBezTo>
                        <a:pt x="18699" y="213828"/>
                        <a:pt x="19177" y="214307"/>
                        <a:pt x="20137" y="215266"/>
                      </a:cubicBezTo>
                      <a:cubicBezTo>
                        <a:pt x="22054" y="216704"/>
                        <a:pt x="23972" y="217664"/>
                        <a:pt x="25890" y="219101"/>
                      </a:cubicBezTo>
                      <a:cubicBezTo>
                        <a:pt x="26849" y="219581"/>
                        <a:pt x="27329" y="220061"/>
                        <a:pt x="27807" y="220540"/>
                      </a:cubicBezTo>
                      <a:cubicBezTo>
                        <a:pt x="28287" y="220540"/>
                        <a:pt x="28287" y="221019"/>
                        <a:pt x="28766" y="221019"/>
                      </a:cubicBezTo>
                      <a:cubicBezTo>
                        <a:pt x="31163" y="222458"/>
                        <a:pt x="34040" y="223895"/>
                        <a:pt x="36917" y="225334"/>
                      </a:cubicBezTo>
                      <a:cubicBezTo>
                        <a:pt x="37396" y="225814"/>
                        <a:pt x="38355" y="225814"/>
                        <a:pt x="38835" y="226292"/>
                      </a:cubicBezTo>
                      <a:cubicBezTo>
                        <a:pt x="42190" y="227731"/>
                        <a:pt x="45067" y="229649"/>
                        <a:pt x="48903" y="231087"/>
                      </a:cubicBezTo>
                      <a:cubicBezTo>
                        <a:pt x="48903" y="231087"/>
                        <a:pt x="49382" y="231087"/>
                        <a:pt x="49382" y="231567"/>
                      </a:cubicBezTo>
                      <a:cubicBezTo>
                        <a:pt x="52259" y="232525"/>
                        <a:pt x="54656" y="233964"/>
                        <a:pt x="57532" y="234923"/>
                      </a:cubicBezTo>
                      <a:cubicBezTo>
                        <a:pt x="58492" y="235402"/>
                        <a:pt x="58971" y="235402"/>
                        <a:pt x="59929" y="235881"/>
                      </a:cubicBezTo>
                      <a:cubicBezTo>
                        <a:pt x="62326" y="236841"/>
                        <a:pt x="64724" y="237800"/>
                        <a:pt x="67121" y="238758"/>
                      </a:cubicBezTo>
                      <a:cubicBezTo>
                        <a:pt x="69518" y="239717"/>
                        <a:pt x="71915" y="240676"/>
                        <a:pt x="74312" y="241635"/>
                      </a:cubicBezTo>
                      <a:cubicBezTo>
                        <a:pt x="76709" y="242594"/>
                        <a:pt x="79586" y="243553"/>
                        <a:pt x="82464" y="244511"/>
                      </a:cubicBezTo>
                      <a:cubicBezTo>
                        <a:pt x="84381" y="244991"/>
                        <a:pt x="85819" y="245470"/>
                        <a:pt x="87737" y="246430"/>
                      </a:cubicBezTo>
                      <a:cubicBezTo>
                        <a:pt x="88695" y="246908"/>
                        <a:pt x="89655" y="246908"/>
                        <a:pt x="90614" y="247388"/>
                      </a:cubicBezTo>
                      <a:cubicBezTo>
                        <a:pt x="93011" y="247867"/>
                        <a:pt x="94928" y="248827"/>
                        <a:pt x="97325" y="249306"/>
                      </a:cubicBezTo>
                      <a:cubicBezTo>
                        <a:pt x="100681" y="250264"/>
                        <a:pt x="104038" y="251224"/>
                        <a:pt x="107394" y="252183"/>
                      </a:cubicBezTo>
                      <a:cubicBezTo>
                        <a:pt x="109791" y="252661"/>
                        <a:pt x="112188" y="253621"/>
                        <a:pt x="115064" y="254100"/>
                      </a:cubicBezTo>
                      <a:cubicBezTo>
                        <a:pt x="116503" y="254580"/>
                        <a:pt x="118421" y="255059"/>
                        <a:pt x="119858" y="255538"/>
                      </a:cubicBezTo>
                      <a:cubicBezTo>
                        <a:pt x="121777" y="256018"/>
                        <a:pt x="124174" y="256497"/>
                        <a:pt x="126091" y="256977"/>
                      </a:cubicBezTo>
                      <a:cubicBezTo>
                        <a:pt x="128488" y="257456"/>
                        <a:pt x="130886" y="257936"/>
                        <a:pt x="133283" y="258894"/>
                      </a:cubicBezTo>
                      <a:cubicBezTo>
                        <a:pt x="137598" y="259853"/>
                        <a:pt x="141913" y="260813"/>
                        <a:pt x="146707" y="261771"/>
                      </a:cubicBezTo>
                      <a:cubicBezTo>
                        <a:pt x="149104" y="262250"/>
                        <a:pt x="151022" y="262730"/>
                        <a:pt x="152940" y="263210"/>
                      </a:cubicBezTo>
                      <a:cubicBezTo>
                        <a:pt x="153419" y="263210"/>
                        <a:pt x="153899" y="263689"/>
                        <a:pt x="154857" y="263689"/>
                      </a:cubicBezTo>
                      <a:cubicBezTo>
                        <a:pt x="161090" y="265127"/>
                        <a:pt x="167323" y="266086"/>
                        <a:pt x="174035" y="267524"/>
                      </a:cubicBezTo>
                      <a:cubicBezTo>
                        <a:pt x="174515" y="267524"/>
                        <a:pt x="174993" y="267524"/>
                        <a:pt x="175473" y="268004"/>
                      </a:cubicBezTo>
                      <a:cubicBezTo>
                        <a:pt x="181226" y="268963"/>
                        <a:pt x="187459" y="270401"/>
                        <a:pt x="193692" y="271360"/>
                      </a:cubicBezTo>
                      <a:cubicBezTo>
                        <a:pt x="195130" y="271839"/>
                        <a:pt x="196568" y="271839"/>
                        <a:pt x="198006" y="272319"/>
                      </a:cubicBezTo>
                      <a:cubicBezTo>
                        <a:pt x="204719" y="273277"/>
                        <a:pt x="211911" y="274716"/>
                        <a:pt x="219102" y="275674"/>
                      </a:cubicBezTo>
                      <a:cubicBezTo>
                        <a:pt x="221499" y="276154"/>
                        <a:pt x="223897" y="276154"/>
                        <a:pt x="225814" y="276633"/>
                      </a:cubicBezTo>
                      <a:cubicBezTo>
                        <a:pt x="229170" y="277113"/>
                        <a:pt x="233005" y="277593"/>
                        <a:pt x="236841" y="278072"/>
                      </a:cubicBezTo>
                      <a:cubicBezTo>
                        <a:pt x="237800" y="278072"/>
                        <a:pt x="239238" y="278551"/>
                        <a:pt x="240197" y="278551"/>
                      </a:cubicBezTo>
                      <a:cubicBezTo>
                        <a:pt x="244511" y="279030"/>
                        <a:pt x="248827" y="279990"/>
                        <a:pt x="253141" y="280469"/>
                      </a:cubicBezTo>
                      <a:cubicBezTo>
                        <a:pt x="256977" y="280949"/>
                        <a:pt x="260333" y="281427"/>
                        <a:pt x="264168" y="281907"/>
                      </a:cubicBezTo>
                      <a:cubicBezTo>
                        <a:pt x="268483" y="282387"/>
                        <a:pt x="272799" y="282866"/>
                        <a:pt x="277593" y="283346"/>
                      </a:cubicBezTo>
                      <a:cubicBezTo>
                        <a:pt x="280469" y="283825"/>
                        <a:pt x="283346" y="284304"/>
                        <a:pt x="286223" y="284304"/>
                      </a:cubicBezTo>
                      <a:cubicBezTo>
                        <a:pt x="287182" y="284304"/>
                        <a:pt x="287660" y="284304"/>
                        <a:pt x="288620" y="284784"/>
                      </a:cubicBezTo>
                      <a:cubicBezTo>
                        <a:pt x="296290" y="285743"/>
                        <a:pt x="303962" y="286702"/>
                        <a:pt x="312112" y="287182"/>
                      </a:cubicBezTo>
                      <a:cubicBezTo>
                        <a:pt x="313070" y="287182"/>
                        <a:pt x="314509" y="287660"/>
                        <a:pt x="315468" y="287660"/>
                      </a:cubicBezTo>
                      <a:cubicBezTo>
                        <a:pt x="324578" y="288619"/>
                        <a:pt x="333686" y="289579"/>
                        <a:pt x="342795" y="290537"/>
                      </a:cubicBezTo>
                      <a:cubicBezTo>
                        <a:pt x="343275" y="290537"/>
                        <a:pt x="343755" y="290537"/>
                        <a:pt x="344234" y="290537"/>
                      </a:cubicBezTo>
                      <a:cubicBezTo>
                        <a:pt x="345672" y="290537"/>
                        <a:pt x="346631" y="290537"/>
                        <a:pt x="348069" y="291016"/>
                      </a:cubicBezTo>
                      <a:cubicBezTo>
                        <a:pt x="358617" y="291976"/>
                        <a:pt x="369164" y="292934"/>
                        <a:pt x="379712" y="293413"/>
                      </a:cubicBezTo>
                      <a:cubicBezTo>
                        <a:pt x="382110" y="293413"/>
                        <a:pt x="384507" y="293893"/>
                        <a:pt x="386904" y="293893"/>
                      </a:cubicBezTo>
                      <a:cubicBezTo>
                        <a:pt x="398410" y="294852"/>
                        <a:pt x="410396" y="295332"/>
                        <a:pt x="422382" y="296290"/>
                      </a:cubicBezTo>
                      <a:cubicBezTo>
                        <a:pt x="423340" y="296290"/>
                        <a:pt x="424299" y="296290"/>
                        <a:pt x="424779" y="296290"/>
                      </a:cubicBezTo>
                      <a:cubicBezTo>
                        <a:pt x="426696" y="296290"/>
                        <a:pt x="429093" y="296290"/>
                        <a:pt x="431012" y="296770"/>
                      </a:cubicBezTo>
                      <a:cubicBezTo>
                        <a:pt x="438203" y="297249"/>
                        <a:pt x="445395" y="297729"/>
                        <a:pt x="453065" y="297729"/>
                      </a:cubicBezTo>
                      <a:cubicBezTo>
                        <a:pt x="456422" y="297729"/>
                        <a:pt x="459778" y="298208"/>
                        <a:pt x="463133" y="298208"/>
                      </a:cubicBezTo>
                      <a:cubicBezTo>
                        <a:pt x="470805" y="298687"/>
                        <a:pt x="478955" y="298687"/>
                        <a:pt x="486625" y="299167"/>
                      </a:cubicBezTo>
                      <a:cubicBezTo>
                        <a:pt x="489022" y="299167"/>
                        <a:pt x="491420" y="299167"/>
                        <a:pt x="493817" y="299646"/>
                      </a:cubicBezTo>
                      <a:cubicBezTo>
                        <a:pt x="503885" y="300126"/>
                        <a:pt x="514433" y="300126"/>
                        <a:pt x="524501" y="300605"/>
                      </a:cubicBezTo>
                      <a:cubicBezTo>
                        <a:pt x="526898" y="300605"/>
                        <a:pt x="529296" y="300605"/>
                        <a:pt x="531693" y="300605"/>
                      </a:cubicBezTo>
                      <a:cubicBezTo>
                        <a:pt x="539843" y="300605"/>
                        <a:pt x="547514" y="301085"/>
                        <a:pt x="555664" y="301085"/>
                      </a:cubicBezTo>
                      <a:cubicBezTo>
                        <a:pt x="559020" y="301085"/>
                        <a:pt x="562376" y="301085"/>
                        <a:pt x="565732" y="301085"/>
                      </a:cubicBezTo>
                      <a:cubicBezTo>
                        <a:pt x="572923" y="301085"/>
                        <a:pt x="580595" y="301085"/>
                        <a:pt x="587786" y="301085"/>
                      </a:cubicBezTo>
                      <a:cubicBezTo>
                        <a:pt x="591142" y="301085"/>
                        <a:pt x="594019" y="301085"/>
                        <a:pt x="597375" y="301085"/>
                      </a:cubicBezTo>
                      <a:cubicBezTo>
                        <a:pt x="606964" y="301085"/>
                        <a:pt x="617032" y="301085"/>
                        <a:pt x="626621" y="300605"/>
                      </a:cubicBezTo>
                      <a:cubicBezTo>
                        <a:pt x="627100" y="300605"/>
                        <a:pt x="627579" y="300605"/>
                        <a:pt x="628058" y="300605"/>
                      </a:cubicBezTo>
                      <a:cubicBezTo>
                        <a:pt x="638127" y="300605"/>
                        <a:pt x="648195" y="300126"/>
                        <a:pt x="658743" y="300126"/>
                      </a:cubicBezTo>
                      <a:cubicBezTo>
                        <a:pt x="661619" y="300126"/>
                        <a:pt x="664976" y="300126"/>
                        <a:pt x="667851" y="299646"/>
                      </a:cubicBezTo>
                      <a:cubicBezTo>
                        <a:pt x="675043" y="299646"/>
                        <a:pt x="682234" y="299167"/>
                        <a:pt x="689426" y="298687"/>
                      </a:cubicBezTo>
                      <a:cubicBezTo>
                        <a:pt x="691344" y="298687"/>
                        <a:pt x="693262" y="298687"/>
                        <a:pt x="694700" y="298687"/>
                      </a:cubicBezTo>
                      <a:cubicBezTo>
                        <a:pt x="696139" y="298687"/>
                        <a:pt x="697097" y="298687"/>
                        <a:pt x="698536" y="298687"/>
                      </a:cubicBezTo>
                      <a:cubicBezTo>
                        <a:pt x="710522" y="298208"/>
                        <a:pt x="722508" y="297729"/>
                        <a:pt x="734014" y="296770"/>
                      </a:cubicBezTo>
                      <a:cubicBezTo>
                        <a:pt x="735452" y="296770"/>
                        <a:pt x="737369" y="296770"/>
                        <a:pt x="738808" y="296290"/>
                      </a:cubicBezTo>
                      <a:cubicBezTo>
                        <a:pt x="749835" y="295810"/>
                        <a:pt x="760382" y="294852"/>
                        <a:pt x="770930" y="294373"/>
                      </a:cubicBezTo>
                      <a:cubicBezTo>
                        <a:pt x="772368" y="294373"/>
                        <a:pt x="773807" y="294373"/>
                        <a:pt x="775245" y="293893"/>
                      </a:cubicBezTo>
                      <a:cubicBezTo>
                        <a:pt x="776204" y="293893"/>
                        <a:pt x="777163" y="293893"/>
                        <a:pt x="778121" y="293893"/>
                      </a:cubicBezTo>
                      <a:cubicBezTo>
                        <a:pt x="785793" y="293413"/>
                        <a:pt x="793463" y="292455"/>
                        <a:pt x="801134" y="291976"/>
                      </a:cubicBezTo>
                      <a:cubicBezTo>
                        <a:pt x="802573" y="291976"/>
                        <a:pt x="804011" y="291976"/>
                        <a:pt x="805449" y="291496"/>
                      </a:cubicBezTo>
                      <a:cubicBezTo>
                        <a:pt x="814559" y="290537"/>
                        <a:pt x="823189" y="290057"/>
                        <a:pt x="831818" y="289099"/>
                      </a:cubicBezTo>
                      <a:cubicBezTo>
                        <a:pt x="832297" y="289099"/>
                        <a:pt x="832777" y="289099"/>
                        <a:pt x="833736" y="289099"/>
                      </a:cubicBezTo>
                      <a:cubicBezTo>
                        <a:pt x="836612" y="288619"/>
                        <a:pt x="839489" y="288619"/>
                        <a:pt x="841886" y="288140"/>
                      </a:cubicBezTo>
                      <a:cubicBezTo>
                        <a:pt x="846201" y="287660"/>
                        <a:pt x="850995" y="287182"/>
                        <a:pt x="855311" y="286702"/>
                      </a:cubicBezTo>
                      <a:cubicBezTo>
                        <a:pt x="858666" y="286222"/>
                        <a:pt x="862022" y="285743"/>
                        <a:pt x="865378" y="285263"/>
                      </a:cubicBezTo>
                      <a:cubicBezTo>
                        <a:pt x="869694" y="284784"/>
                        <a:pt x="874008" y="284304"/>
                        <a:pt x="878324" y="283825"/>
                      </a:cubicBezTo>
                      <a:cubicBezTo>
                        <a:pt x="879282" y="283825"/>
                        <a:pt x="880241" y="283825"/>
                        <a:pt x="881199" y="283346"/>
                      </a:cubicBezTo>
                      <a:cubicBezTo>
                        <a:pt x="884077" y="282866"/>
                        <a:pt x="886952" y="282387"/>
                        <a:pt x="889830" y="281907"/>
                      </a:cubicBezTo>
                      <a:cubicBezTo>
                        <a:pt x="893185" y="281427"/>
                        <a:pt x="896541" y="280949"/>
                        <a:pt x="899898" y="280469"/>
                      </a:cubicBezTo>
                      <a:cubicBezTo>
                        <a:pt x="903733" y="279990"/>
                        <a:pt x="907568" y="279510"/>
                        <a:pt x="911404" y="278551"/>
                      </a:cubicBezTo>
                      <a:cubicBezTo>
                        <a:pt x="914760" y="278072"/>
                        <a:pt x="917637" y="277593"/>
                        <a:pt x="920993" y="277113"/>
                      </a:cubicBezTo>
                      <a:cubicBezTo>
                        <a:pt x="921473" y="277113"/>
                        <a:pt x="922431" y="277113"/>
                        <a:pt x="922910" y="276633"/>
                      </a:cubicBezTo>
                      <a:cubicBezTo>
                        <a:pt x="926267" y="276154"/>
                        <a:pt x="929143" y="275674"/>
                        <a:pt x="932499" y="274716"/>
                      </a:cubicBezTo>
                      <a:cubicBezTo>
                        <a:pt x="935376" y="274236"/>
                        <a:pt x="937773" y="273757"/>
                        <a:pt x="940650" y="273277"/>
                      </a:cubicBezTo>
                      <a:cubicBezTo>
                        <a:pt x="944964" y="272319"/>
                        <a:pt x="948800" y="271839"/>
                        <a:pt x="953115" y="270880"/>
                      </a:cubicBezTo>
                      <a:cubicBezTo>
                        <a:pt x="955512" y="270401"/>
                        <a:pt x="957430" y="269921"/>
                        <a:pt x="959827" y="269442"/>
                      </a:cubicBezTo>
                      <a:cubicBezTo>
                        <a:pt x="959827" y="269442"/>
                        <a:pt x="960306" y="269442"/>
                        <a:pt x="960306" y="269442"/>
                      </a:cubicBezTo>
                      <a:cubicBezTo>
                        <a:pt x="966059" y="268004"/>
                        <a:pt x="972292" y="267044"/>
                        <a:pt x="977566" y="265607"/>
                      </a:cubicBezTo>
                      <a:cubicBezTo>
                        <a:pt x="983319" y="264168"/>
                        <a:pt x="988593" y="263210"/>
                        <a:pt x="993866" y="261771"/>
                      </a:cubicBezTo>
                      <a:cubicBezTo>
                        <a:pt x="993866" y="261771"/>
                        <a:pt x="994346" y="261771"/>
                        <a:pt x="994346" y="261771"/>
                      </a:cubicBezTo>
                      <a:cubicBezTo>
                        <a:pt x="995785" y="261291"/>
                        <a:pt x="996743" y="261291"/>
                        <a:pt x="998182" y="260813"/>
                      </a:cubicBezTo>
                      <a:cubicBezTo>
                        <a:pt x="1002017" y="259853"/>
                        <a:pt x="1005852" y="258894"/>
                        <a:pt x="1009208" y="257936"/>
                      </a:cubicBezTo>
                      <a:cubicBezTo>
                        <a:pt x="1011126" y="257456"/>
                        <a:pt x="1013044" y="256977"/>
                        <a:pt x="1014482" y="256497"/>
                      </a:cubicBezTo>
                      <a:cubicBezTo>
                        <a:pt x="1017359" y="255538"/>
                        <a:pt x="1020715" y="254580"/>
                        <a:pt x="1023591" y="254100"/>
                      </a:cubicBezTo>
                      <a:cubicBezTo>
                        <a:pt x="1024071" y="254100"/>
                        <a:pt x="1025030" y="253621"/>
                        <a:pt x="1025988" y="253621"/>
                      </a:cubicBezTo>
                      <a:cubicBezTo>
                        <a:pt x="1026948" y="253141"/>
                        <a:pt x="1027907" y="253141"/>
                        <a:pt x="1028865" y="252661"/>
                      </a:cubicBezTo>
                      <a:cubicBezTo>
                        <a:pt x="1032221" y="251703"/>
                        <a:pt x="1035577" y="250264"/>
                        <a:pt x="1038934" y="249306"/>
                      </a:cubicBezTo>
                      <a:cubicBezTo>
                        <a:pt x="1040371" y="248827"/>
                        <a:pt x="1041810" y="248347"/>
                        <a:pt x="1043248" y="247867"/>
                      </a:cubicBezTo>
                      <a:cubicBezTo>
                        <a:pt x="1047084" y="246430"/>
                        <a:pt x="1050440" y="244991"/>
                        <a:pt x="1053796" y="244032"/>
                      </a:cubicBezTo>
                      <a:cubicBezTo>
                        <a:pt x="1054276" y="244032"/>
                        <a:pt x="1054754" y="243553"/>
                        <a:pt x="1055234" y="243553"/>
                      </a:cubicBezTo>
                      <a:cubicBezTo>
                        <a:pt x="1055234" y="243553"/>
                        <a:pt x="1055714" y="243553"/>
                        <a:pt x="1055714" y="243553"/>
                      </a:cubicBezTo>
                      <a:cubicBezTo>
                        <a:pt x="1056193" y="243553"/>
                        <a:pt x="1056673" y="243073"/>
                        <a:pt x="1057151" y="243073"/>
                      </a:cubicBezTo>
                      <a:cubicBezTo>
                        <a:pt x="1059549" y="242114"/>
                        <a:pt x="1061946" y="241155"/>
                        <a:pt x="1064343" y="240197"/>
                      </a:cubicBezTo>
                      <a:cubicBezTo>
                        <a:pt x="1065303" y="239717"/>
                        <a:pt x="1066261" y="239238"/>
                        <a:pt x="1067220" y="238758"/>
                      </a:cubicBezTo>
                      <a:cubicBezTo>
                        <a:pt x="1069137" y="237800"/>
                        <a:pt x="1071056" y="236841"/>
                        <a:pt x="1072494" y="235881"/>
                      </a:cubicBezTo>
                      <a:cubicBezTo>
                        <a:pt x="1073453" y="235402"/>
                        <a:pt x="1073932" y="234923"/>
                        <a:pt x="1074891" y="234444"/>
                      </a:cubicBezTo>
                      <a:cubicBezTo>
                        <a:pt x="1076809" y="233484"/>
                        <a:pt x="1078726" y="232525"/>
                        <a:pt x="1080165" y="231567"/>
                      </a:cubicBezTo>
                      <a:cubicBezTo>
                        <a:pt x="1080644" y="231087"/>
                        <a:pt x="1081123" y="231087"/>
                        <a:pt x="1081603" y="230608"/>
                      </a:cubicBezTo>
                      <a:cubicBezTo>
                        <a:pt x="1081603" y="230608"/>
                        <a:pt x="1082083" y="230608"/>
                        <a:pt x="1082083" y="230608"/>
                      </a:cubicBezTo>
                      <a:cubicBezTo>
                        <a:pt x="1084000" y="229170"/>
                        <a:pt x="1085917" y="228211"/>
                        <a:pt x="1087836" y="226772"/>
                      </a:cubicBezTo>
                      <a:cubicBezTo>
                        <a:pt x="1088315" y="226292"/>
                        <a:pt x="1088795" y="226292"/>
                        <a:pt x="1088795" y="225814"/>
                      </a:cubicBezTo>
                      <a:cubicBezTo>
                        <a:pt x="1090233" y="224855"/>
                        <a:pt x="1091672" y="223417"/>
                        <a:pt x="1093109" y="222458"/>
                      </a:cubicBezTo>
                      <a:cubicBezTo>
                        <a:pt x="1094548" y="221498"/>
                        <a:pt x="1095027" y="221019"/>
                        <a:pt x="1095506" y="220540"/>
                      </a:cubicBezTo>
                      <a:close/>
                    </a:path>
                  </a:pathLst>
                </a:custGeom>
                <a:solidFill>
                  <a:srgbClr val="F79A0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4800"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Montserrat" panose="00000500000000000000" pitchFamily="2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113" name="Google Shape;250;p3">
                  <a:extLst>
                    <a:ext uri="{FF2B5EF4-FFF2-40B4-BE49-F238E27FC236}">
                      <a16:creationId xmlns:a16="http://schemas.microsoft.com/office/drawing/2014/main" id="{1B6C0532-6360-40E1-BED3-5D45DDF34C0E}"/>
                    </a:ext>
                  </a:extLst>
                </p:cNvPr>
                <p:cNvSpPr/>
                <p:nvPr/>
              </p:nvSpPr>
              <p:spPr>
                <a:xfrm>
                  <a:off x="13350791" y="12441485"/>
                  <a:ext cx="509638" cy="1716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9638" h="171636" extrusionOk="0">
                      <a:moveTo>
                        <a:pt x="474161" y="65682"/>
                      </a:moveTo>
                      <a:cubicBezTo>
                        <a:pt x="295332" y="65682"/>
                        <a:pt x="130886" y="41231"/>
                        <a:pt x="0" y="0"/>
                      </a:cubicBezTo>
                      <a:lnTo>
                        <a:pt x="0" y="114584"/>
                      </a:lnTo>
                      <a:cubicBezTo>
                        <a:pt x="480" y="114584"/>
                        <a:pt x="959" y="115064"/>
                        <a:pt x="959" y="115064"/>
                      </a:cubicBezTo>
                      <a:cubicBezTo>
                        <a:pt x="2877" y="115543"/>
                        <a:pt x="4316" y="116023"/>
                        <a:pt x="6233" y="116981"/>
                      </a:cubicBezTo>
                      <a:cubicBezTo>
                        <a:pt x="7192" y="117461"/>
                        <a:pt x="8150" y="117461"/>
                        <a:pt x="9110" y="117940"/>
                      </a:cubicBezTo>
                      <a:cubicBezTo>
                        <a:pt x="11507" y="118420"/>
                        <a:pt x="13424" y="119379"/>
                        <a:pt x="15822" y="119858"/>
                      </a:cubicBezTo>
                      <a:cubicBezTo>
                        <a:pt x="19177" y="120817"/>
                        <a:pt x="22533" y="121776"/>
                        <a:pt x="25890" y="122734"/>
                      </a:cubicBezTo>
                      <a:cubicBezTo>
                        <a:pt x="28287" y="123214"/>
                        <a:pt x="30684" y="124173"/>
                        <a:pt x="33560" y="124653"/>
                      </a:cubicBezTo>
                      <a:cubicBezTo>
                        <a:pt x="34999" y="125132"/>
                        <a:pt x="36916" y="125611"/>
                        <a:pt x="38355" y="126090"/>
                      </a:cubicBezTo>
                      <a:cubicBezTo>
                        <a:pt x="40273" y="126570"/>
                        <a:pt x="42670" y="127050"/>
                        <a:pt x="44588" y="127529"/>
                      </a:cubicBezTo>
                      <a:cubicBezTo>
                        <a:pt x="46985" y="128009"/>
                        <a:pt x="49382" y="128487"/>
                        <a:pt x="51779" y="129447"/>
                      </a:cubicBezTo>
                      <a:cubicBezTo>
                        <a:pt x="56094" y="130406"/>
                        <a:pt x="60409" y="131364"/>
                        <a:pt x="65203" y="132323"/>
                      </a:cubicBezTo>
                      <a:cubicBezTo>
                        <a:pt x="67601" y="132803"/>
                        <a:pt x="69518" y="133282"/>
                        <a:pt x="71436" y="133762"/>
                      </a:cubicBezTo>
                      <a:cubicBezTo>
                        <a:pt x="71915" y="133762"/>
                        <a:pt x="72395" y="134241"/>
                        <a:pt x="73354" y="134241"/>
                      </a:cubicBezTo>
                      <a:cubicBezTo>
                        <a:pt x="79586" y="135679"/>
                        <a:pt x="85819" y="136639"/>
                        <a:pt x="92531" y="138076"/>
                      </a:cubicBezTo>
                      <a:cubicBezTo>
                        <a:pt x="93011" y="138076"/>
                        <a:pt x="93490" y="138076"/>
                        <a:pt x="93969" y="138556"/>
                      </a:cubicBezTo>
                      <a:cubicBezTo>
                        <a:pt x="99722" y="139515"/>
                        <a:pt x="105955" y="140953"/>
                        <a:pt x="112188" y="141912"/>
                      </a:cubicBezTo>
                      <a:cubicBezTo>
                        <a:pt x="113626" y="142392"/>
                        <a:pt x="115064" y="142392"/>
                        <a:pt x="116503" y="142870"/>
                      </a:cubicBezTo>
                      <a:cubicBezTo>
                        <a:pt x="123214" y="143830"/>
                        <a:pt x="130406" y="145267"/>
                        <a:pt x="137597" y="146227"/>
                      </a:cubicBezTo>
                      <a:cubicBezTo>
                        <a:pt x="139994" y="146706"/>
                        <a:pt x="142392" y="146706"/>
                        <a:pt x="144310" y="147186"/>
                      </a:cubicBezTo>
                      <a:cubicBezTo>
                        <a:pt x="147666" y="147665"/>
                        <a:pt x="151502" y="148145"/>
                        <a:pt x="155337" y="148624"/>
                      </a:cubicBezTo>
                      <a:cubicBezTo>
                        <a:pt x="156296" y="148624"/>
                        <a:pt x="157734" y="149103"/>
                        <a:pt x="158693" y="149103"/>
                      </a:cubicBezTo>
                      <a:cubicBezTo>
                        <a:pt x="163007" y="149583"/>
                        <a:pt x="167323" y="150542"/>
                        <a:pt x="171638" y="151022"/>
                      </a:cubicBezTo>
                      <a:cubicBezTo>
                        <a:pt x="175473" y="151500"/>
                        <a:pt x="178829" y="151980"/>
                        <a:pt x="182665" y="152459"/>
                      </a:cubicBezTo>
                      <a:cubicBezTo>
                        <a:pt x="186979" y="152939"/>
                        <a:pt x="191295" y="153419"/>
                        <a:pt x="196089" y="153898"/>
                      </a:cubicBezTo>
                      <a:cubicBezTo>
                        <a:pt x="198965" y="154377"/>
                        <a:pt x="201842" y="154856"/>
                        <a:pt x="204718" y="154856"/>
                      </a:cubicBezTo>
                      <a:cubicBezTo>
                        <a:pt x="205678" y="154856"/>
                        <a:pt x="206157" y="154856"/>
                        <a:pt x="207115" y="155336"/>
                      </a:cubicBezTo>
                      <a:cubicBezTo>
                        <a:pt x="214787" y="156295"/>
                        <a:pt x="222458" y="157253"/>
                        <a:pt x="230608" y="157733"/>
                      </a:cubicBezTo>
                      <a:cubicBezTo>
                        <a:pt x="231567" y="157733"/>
                        <a:pt x="233005" y="158213"/>
                        <a:pt x="233964" y="158213"/>
                      </a:cubicBezTo>
                      <a:cubicBezTo>
                        <a:pt x="243073" y="159172"/>
                        <a:pt x="252183" y="160130"/>
                        <a:pt x="261291" y="161089"/>
                      </a:cubicBezTo>
                      <a:cubicBezTo>
                        <a:pt x="261771" y="161089"/>
                        <a:pt x="262250" y="161089"/>
                        <a:pt x="262730" y="161089"/>
                      </a:cubicBezTo>
                      <a:cubicBezTo>
                        <a:pt x="264168" y="161089"/>
                        <a:pt x="265127" y="161089"/>
                        <a:pt x="266566" y="161569"/>
                      </a:cubicBezTo>
                      <a:cubicBezTo>
                        <a:pt x="277113" y="162528"/>
                        <a:pt x="287660" y="163486"/>
                        <a:pt x="298208" y="163966"/>
                      </a:cubicBezTo>
                      <a:cubicBezTo>
                        <a:pt x="300605" y="163966"/>
                        <a:pt x="303002" y="164445"/>
                        <a:pt x="305399" y="164445"/>
                      </a:cubicBezTo>
                      <a:cubicBezTo>
                        <a:pt x="316906" y="165405"/>
                        <a:pt x="328892" y="165883"/>
                        <a:pt x="340878" y="166842"/>
                      </a:cubicBezTo>
                      <a:cubicBezTo>
                        <a:pt x="341837" y="166842"/>
                        <a:pt x="342795" y="166842"/>
                        <a:pt x="343275" y="166842"/>
                      </a:cubicBezTo>
                      <a:cubicBezTo>
                        <a:pt x="345192" y="166842"/>
                        <a:pt x="347589" y="166842"/>
                        <a:pt x="349508" y="167322"/>
                      </a:cubicBezTo>
                      <a:cubicBezTo>
                        <a:pt x="356699" y="167802"/>
                        <a:pt x="363891" y="168281"/>
                        <a:pt x="371561" y="168281"/>
                      </a:cubicBezTo>
                      <a:cubicBezTo>
                        <a:pt x="374917" y="168281"/>
                        <a:pt x="378274" y="168760"/>
                        <a:pt x="381630" y="168760"/>
                      </a:cubicBezTo>
                      <a:cubicBezTo>
                        <a:pt x="389300" y="169239"/>
                        <a:pt x="397451" y="169239"/>
                        <a:pt x="405122" y="169719"/>
                      </a:cubicBezTo>
                      <a:cubicBezTo>
                        <a:pt x="407519" y="169719"/>
                        <a:pt x="409916" y="169719"/>
                        <a:pt x="412313" y="170199"/>
                      </a:cubicBezTo>
                      <a:cubicBezTo>
                        <a:pt x="422382" y="170678"/>
                        <a:pt x="432929" y="170678"/>
                        <a:pt x="442997" y="171158"/>
                      </a:cubicBezTo>
                      <a:cubicBezTo>
                        <a:pt x="445395" y="171158"/>
                        <a:pt x="447792" y="171158"/>
                        <a:pt x="450189" y="171158"/>
                      </a:cubicBezTo>
                      <a:cubicBezTo>
                        <a:pt x="458339" y="171158"/>
                        <a:pt x="466009" y="171636"/>
                        <a:pt x="474161" y="171636"/>
                      </a:cubicBezTo>
                      <a:cubicBezTo>
                        <a:pt x="477516" y="171636"/>
                        <a:pt x="480872" y="171636"/>
                        <a:pt x="484228" y="171636"/>
                      </a:cubicBezTo>
                      <a:cubicBezTo>
                        <a:pt x="491420" y="171636"/>
                        <a:pt x="499091" y="171636"/>
                        <a:pt x="506283" y="171636"/>
                      </a:cubicBezTo>
                      <a:cubicBezTo>
                        <a:pt x="507241" y="171636"/>
                        <a:pt x="508680" y="171636"/>
                        <a:pt x="509638" y="171636"/>
                      </a:cubicBezTo>
                      <a:lnTo>
                        <a:pt x="509638" y="65202"/>
                      </a:lnTo>
                      <a:cubicBezTo>
                        <a:pt x="498132" y="65682"/>
                        <a:pt x="486147" y="65682"/>
                        <a:pt x="474161" y="65682"/>
                      </a:cubicBezTo>
                      <a:close/>
                    </a:path>
                  </a:pathLst>
                </a:custGeom>
                <a:solidFill>
                  <a:srgbClr val="F28A1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4800"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Montserrat" panose="00000500000000000000" pitchFamily="2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114" name="Google Shape;251;p3">
                  <a:extLst>
                    <a:ext uri="{FF2B5EF4-FFF2-40B4-BE49-F238E27FC236}">
                      <a16:creationId xmlns:a16="http://schemas.microsoft.com/office/drawing/2014/main" id="{1D942CA4-4F5F-43A0-8AC8-C32DC6BCD1A2}"/>
                    </a:ext>
                  </a:extLst>
                </p:cNvPr>
                <p:cNvSpPr/>
                <p:nvPr/>
              </p:nvSpPr>
              <p:spPr>
                <a:xfrm>
                  <a:off x="13342381" y="12311860"/>
                  <a:ext cx="966097" cy="1887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6097" h="188772" extrusionOk="0">
                      <a:moveTo>
                        <a:pt x="112446" y="29903"/>
                      </a:moveTo>
                      <a:cubicBezTo>
                        <a:pt x="283605" y="-7973"/>
                        <a:pt x="588045" y="-10371"/>
                        <a:pt x="792763" y="25587"/>
                      </a:cubicBezTo>
                      <a:cubicBezTo>
                        <a:pt x="997481" y="61066"/>
                        <a:pt x="1024809" y="120995"/>
                        <a:pt x="853651" y="158870"/>
                      </a:cubicBezTo>
                      <a:cubicBezTo>
                        <a:pt x="682493" y="196746"/>
                        <a:pt x="378053" y="199143"/>
                        <a:pt x="173335" y="163185"/>
                      </a:cubicBezTo>
                      <a:cubicBezTo>
                        <a:pt x="-31384" y="127707"/>
                        <a:pt x="-58712" y="68257"/>
                        <a:pt x="112446" y="29903"/>
                      </a:cubicBezTo>
                      <a:close/>
                    </a:path>
                  </a:pathLst>
                </a:custGeom>
                <a:solidFill>
                  <a:srgbClr val="FFD22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4800"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Montserrat" panose="00000500000000000000" pitchFamily="2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115" name="Google Shape;252;p3">
                  <a:extLst>
                    <a:ext uri="{FF2B5EF4-FFF2-40B4-BE49-F238E27FC236}">
                      <a16:creationId xmlns:a16="http://schemas.microsoft.com/office/drawing/2014/main" id="{038521D0-D659-48C5-9624-A55F1EDF489C}"/>
                    </a:ext>
                  </a:extLst>
                </p:cNvPr>
                <p:cNvSpPr/>
                <p:nvPr/>
              </p:nvSpPr>
              <p:spPr>
                <a:xfrm>
                  <a:off x="13272155" y="12298308"/>
                  <a:ext cx="1106070" cy="21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6070" h="216355" extrusionOk="0">
                      <a:moveTo>
                        <a:pt x="128497" y="34344"/>
                      </a:moveTo>
                      <a:cubicBezTo>
                        <a:pt x="324585" y="-9284"/>
                        <a:pt x="673133" y="-11681"/>
                        <a:pt x="907577" y="29071"/>
                      </a:cubicBezTo>
                      <a:cubicBezTo>
                        <a:pt x="1142020" y="69823"/>
                        <a:pt x="1173183" y="138382"/>
                        <a:pt x="977574" y="182010"/>
                      </a:cubicBezTo>
                      <a:cubicBezTo>
                        <a:pt x="781486" y="225639"/>
                        <a:pt x="432938" y="228036"/>
                        <a:pt x="198494" y="187284"/>
                      </a:cubicBezTo>
                      <a:cubicBezTo>
                        <a:pt x="-35949" y="146053"/>
                        <a:pt x="-67112" y="77973"/>
                        <a:pt x="128497" y="34344"/>
                      </a:cubicBezTo>
                      <a:close/>
                      <a:moveTo>
                        <a:pt x="923877" y="172421"/>
                      </a:moveTo>
                      <a:cubicBezTo>
                        <a:pt x="1095035" y="134547"/>
                        <a:pt x="1067707" y="74617"/>
                        <a:pt x="862989" y="39139"/>
                      </a:cubicBezTo>
                      <a:cubicBezTo>
                        <a:pt x="658272" y="3661"/>
                        <a:pt x="353831" y="5578"/>
                        <a:pt x="182672" y="43454"/>
                      </a:cubicBezTo>
                      <a:cubicBezTo>
                        <a:pt x="11515" y="81329"/>
                        <a:pt x="38842" y="141258"/>
                        <a:pt x="243561" y="176737"/>
                      </a:cubicBezTo>
                      <a:cubicBezTo>
                        <a:pt x="448279" y="212695"/>
                        <a:pt x="752720" y="210776"/>
                        <a:pt x="923877" y="172421"/>
                      </a:cubicBezTo>
                      <a:lnTo>
                        <a:pt x="923877" y="172421"/>
                      </a:lnTo>
                      <a:close/>
                    </a:path>
                  </a:pathLst>
                </a:custGeom>
                <a:solidFill>
                  <a:srgbClr val="FFE38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4800"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Montserrat" panose="00000500000000000000" pitchFamily="2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116" name="Google Shape;253;p3">
                  <a:extLst>
                    <a:ext uri="{FF2B5EF4-FFF2-40B4-BE49-F238E27FC236}">
                      <a16:creationId xmlns:a16="http://schemas.microsoft.com/office/drawing/2014/main" id="{A9ED503E-4D96-4304-9C8A-9E2D774B2C1D}"/>
                    </a:ext>
                  </a:extLst>
                </p:cNvPr>
                <p:cNvSpPr/>
                <p:nvPr/>
              </p:nvSpPr>
              <p:spPr>
                <a:xfrm>
                  <a:off x="13342181" y="12313486"/>
                  <a:ext cx="964600" cy="104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4600" h="104985" extrusionOk="0">
                      <a:moveTo>
                        <a:pt x="117920" y="39304"/>
                      </a:moveTo>
                      <a:cubicBezTo>
                        <a:pt x="289077" y="1428"/>
                        <a:pt x="593518" y="-969"/>
                        <a:pt x="798236" y="34988"/>
                      </a:cubicBezTo>
                      <a:cubicBezTo>
                        <a:pt x="889808" y="50810"/>
                        <a:pt x="945423" y="71426"/>
                        <a:pt x="964600" y="93000"/>
                      </a:cubicBezTo>
                      <a:cubicBezTo>
                        <a:pt x="955970" y="68070"/>
                        <a:pt x="897958" y="43618"/>
                        <a:pt x="792483" y="25399"/>
                      </a:cubicBezTo>
                      <a:cubicBezTo>
                        <a:pt x="587765" y="-10078"/>
                        <a:pt x="283324" y="-8161"/>
                        <a:pt x="112167" y="29715"/>
                      </a:cubicBezTo>
                      <a:cubicBezTo>
                        <a:pt x="17718" y="50810"/>
                        <a:pt x="-16322" y="78617"/>
                        <a:pt x="7170" y="104986"/>
                      </a:cubicBezTo>
                      <a:cubicBezTo>
                        <a:pt x="-1459" y="81493"/>
                        <a:pt x="34499" y="58001"/>
                        <a:pt x="117920" y="39304"/>
                      </a:cubicBezTo>
                      <a:close/>
                    </a:path>
                  </a:pathLst>
                </a:custGeom>
                <a:solidFill>
                  <a:srgbClr val="F79A0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4800"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Montserrat" panose="00000500000000000000" pitchFamily="2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117" name="Google Shape;254;p3">
                  <a:extLst>
                    <a:ext uri="{FF2B5EF4-FFF2-40B4-BE49-F238E27FC236}">
                      <a16:creationId xmlns:a16="http://schemas.microsoft.com/office/drawing/2014/main" id="{C2168B75-EB5F-42D9-9D04-B4C0A0757DE0}"/>
                    </a:ext>
                  </a:extLst>
                </p:cNvPr>
                <p:cNvSpPr/>
                <p:nvPr/>
              </p:nvSpPr>
              <p:spPr>
                <a:xfrm>
                  <a:off x="13522908" y="12370239"/>
                  <a:ext cx="603126" cy="945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3126" h="94542" extrusionOk="0">
                      <a:moveTo>
                        <a:pt x="310193" y="4125"/>
                      </a:moveTo>
                      <a:cubicBezTo>
                        <a:pt x="384506" y="-4985"/>
                        <a:pt x="462654" y="1728"/>
                        <a:pt x="515391" y="17069"/>
                      </a:cubicBezTo>
                      <a:lnTo>
                        <a:pt x="578196" y="9878"/>
                      </a:lnTo>
                      <a:lnTo>
                        <a:pt x="603127" y="18508"/>
                      </a:lnTo>
                      <a:lnTo>
                        <a:pt x="540322" y="25699"/>
                      </a:lnTo>
                      <a:cubicBezTo>
                        <a:pt x="558540" y="32891"/>
                        <a:pt x="573402" y="40561"/>
                        <a:pt x="585868" y="47753"/>
                      </a:cubicBezTo>
                      <a:lnTo>
                        <a:pt x="479434" y="58780"/>
                      </a:lnTo>
                      <a:lnTo>
                        <a:pt x="451146" y="48711"/>
                      </a:lnTo>
                      <a:lnTo>
                        <a:pt x="487104" y="44397"/>
                      </a:lnTo>
                      <a:cubicBezTo>
                        <a:pt x="488543" y="44397"/>
                        <a:pt x="490460" y="43917"/>
                        <a:pt x="493337" y="43438"/>
                      </a:cubicBezTo>
                      <a:cubicBezTo>
                        <a:pt x="496693" y="39123"/>
                        <a:pt x="491898" y="35288"/>
                        <a:pt x="472721" y="29534"/>
                      </a:cubicBezTo>
                      <a:cubicBezTo>
                        <a:pt x="451146" y="22822"/>
                        <a:pt x="418066" y="20425"/>
                        <a:pt x="389779" y="23781"/>
                      </a:cubicBezTo>
                      <a:cubicBezTo>
                        <a:pt x="310672" y="33850"/>
                        <a:pt x="444914" y="71724"/>
                        <a:pt x="296769" y="89943"/>
                      </a:cubicBezTo>
                      <a:cubicBezTo>
                        <a:pt x="218621" y="99532"/>
                        <a:pt x="135200" y="93299"/>
                        <a:pt x="78627" y="78916"/>
                      </a:cubicBezTo>
                      <a:lnTo>
                        <a:pt x="25409" y="85149"/>
                      </a:lnTo>
                      <a:lnTo>
                        <a:pt x="0" y="76519"/>
                      </a:lnTo>
                      <a:lnTo>
                        <a:pt x="51778" y="70766"/>
                      </a:lnTo>
                      <a:cubicBezTo>
                        <a:pt x="8629" y="55424"/>
                        <a:pt x="5273" y="42958"/>
                        <a:pt x="5273" y="42958"/>
                      </a:cubicBezTo>
                      <a:lnTo>
                        <a:pt x="116501" y="31931"/>
                      </a:lnTo>
                      <a:lnTo>
                        <a:pt x="143350" y="41520"/>
                      </a:lnTo>
                      <a:cubicBezTo>
                        <a:pt x="143350" y="41520"/>
                        <a:pt x="120817" y="44397"/>
                        <a:pt x="114584" y="45355"/>
                      </a:cubicBezTo>
                      <a:cubicBezTo>
                        <a:pt x="111707" y="45355"/>
                        <a:pt x="100681" y="47274"/>
                        <a:pt x="91092" y="49191"/>
                      </a:cubicBezTo>
                      <a:cubicBezTo>
                        <a:pt x="90613" y="50150"/>
                        <a:pt x="91092" y="56863"/>
                        <a:pt x="122256" y="66451"/>
                      </a:cubicBezTo>
                      <a:cubicBezTo>
                        <a:pt x="141912" y="72683"/>
                        <a:pt x="174034" y="76519"/>
                        <a:pt x="206635" y="72204"/>
                      </a:cubicBezTo>
                      <a:cubicBezTo>
                        <a:pt x="294852" y="60218"/>
                        <a:pt x="155336" y="23302"/>
                        <a:pt x="310193" y="4125"/>
                      </a:cubicBezTo>
                      <a:close/>
                    </a:path>
                  </a:pathLst>
                </a:custGeom>
                <a:solidFill>
                  <a:srgbClr val="F79A0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4800"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Montserrat" panose="00000500000000000000" pitchFamily="2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118" name="Google Shape;255;p3">
                  <a:extLst>
                    <a:ext uri="{FF2B5EF4-FFF2-40B4-BE49-F238E27FC236}">
                      <a16:creationId xmlns:a16="http://schemas.microsoft.com/office/drawing/2014/main" id="{2C5F4260-DB10-4A40-B01C-B0439FAAC4DA}"/>
                    </a:ext>
                  </a:extLst>
                </p:cNvPr>
                <p:cNvSpPr/>
                <p:nvPr/>
              </p:nvSpPr>
              <p:spPr>
                <a:xfrm>
                  <a:off x="13522908" y="12360171"/>
                  <a:ext cx="603126" cy="945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3126" h="94542" extrusionOk="0">
                      <a:moveTo>
                        <a:pt x="310193" y="4124"/>
                      </a:moveTo>
                      <a:cubicBezTo>
                        <a:pt x="384506" y="-4984"/>
                        <a:pt x="462654" y="1727"/>
                        <a:pt x="515391" y="17069"/>
                      </a:cubicBezTo>
                      <a:lnTo>
                        <a:pt x="578196" y="9877"/>
                      </a:lnTo>
                      <a:lnTo>
                        <a:pt x="603127" y="18507"/>
                      </a:lnTo>
                      <a:lnTo>
                        <a:pt x="540322" y="25699"/>
                      </a:lnTo>
                      <a:cubicBezTo>
                        <a:pt x="558540" y="32890"/>
                        <a:pt x="573402" y="40562"/>
                        <a:pt x="585868" y="47753"/>
                      </a:cubicBezTo>
                      <a:lnTo>
                        <a:pt x="479434" y="58779"/>
                      </a:lnTo>
                      <a:lnTo>
                        <a:pt x="451146" y="48712"/>
                      </a:lnTo>
                      <a:lnTo>
                        <a:pt x="487104" y="44396"/>
                      </a:lnTo>
                      <a:cubicBezTo>
                        <a:pt x="488543" y="44396"/>
                        <a:pt x="490460" y="43918"/>
                        <a:pt x="493337" y="43438"/>
                      </a:cubicBezTo>
                      <a:cubicBezTo>
                        <a:pt x="496693" y="39123"/>
                        <a:pt x="491898" y="35288"/>
                        <a:pt x="472721" y="29535"/>
                      </a:cubicBezTo>
                      <a:cubicBezTo>
                        <a:pt x="451146" y="22822"/>
                        <a:pt x="418066" y="20425"/>
                        <a:pt x="389779" y="23782"/>
                      </a:cubicBezTo>
                      <a:cubicBezTo>
                        <a:pt x="310672" y="33849"/>
                        <a:pt x="444914" y="71725"/>
                        <a:pt x="296769" y="89943"/>
                      </a:cubicBezTo>
                      <a:cubicBezTo>
                        <a:pt x="218621" y="99531"/>
                        <a:pt x="135200" y="93300"/>
                        <a:pt x="78627" y="78916"/>
                      </a:cubicBezTo>
                      <a:lnTo>
                        <a:pt x="25409" y="85148"/>
                      </a:lnTo>
                      <a:lnTo>
                        <a:pt x="0" y="76519"/>
                      </a:lnTo>
                      <a:lnTo>
                        <a:pt x="51778" y="70765"/>
                      </a:lnTo>
                      <a:cubicBezTo>
                        <a:pt x="8629" y="55424"/>
                        <a:pt x="5273" y="42959"/>
                        <a:pt x="5273" y="42959"/>
                      </a:cubicBezTo>
                      <a:lnTo>
                        <a:pt x="116501" y="31932"/>
                      </a:lnTo>
                      <a:lnTo>
                        <a:pt x="143350" y="41520"/>
                      </a:lnTo>
                      <a:cubicBezTo>
                        <a:pt x="143350" y="41520"/>
                        <a:pt x="120817" y="44396"/>
                        <a:pt x="114584" y="45356"/>
                      </a:cubicBezTo>
                      <a:cubicBezTo>
                        <a:pt x="111707" y="45356"/>
                        <a:pt x="100681" y="47273"/>
                        <a:pt x="91092" y="49191"/>
                      </a:cubicBezTo>
                      <a:cubicBezTo>
                        <a:pt x="90613" y="50150"/>
                        <a:pt x="91092" y="56862"/>
                        <a:pt x="122256" y="66451"/>
                      </a:cubicBezTo>
                      <a:cubicBezTo>
                        <a:pt x="141912" y="72684"/>
                        <a:pt x="174034" y="76519"/>
                        <a:pt x="206635" y="72204"/>
                      </a:cubicBezTo>
                      <a:cubicBezTo>
                        <a:pt x="294852" y="60698"/>
                        <a:pt x="155336" y="23782"/>
                        <a:pt x="310193" y="4124"/>
                      </a:cubicBezTo>
                      <a:close/>
                    </a:path>
                  </a:pathLst>
                </a:custGeom>
                <a:solidFill>
                  <a:srgbClr val="FFE38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4800"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Montserrat" panose="00000500000000000000" pitchFamily="2" charset="0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80" name="Google Shape;256;p3">
                <a:extLst>
                  <a:ext uri="{FF2B5EF4-FFF2-40B4-BE49-F238E27FC236}">
                    <a16:creationId xmlns:a16="http://schemas.microsoft.com/office/drawing/2014/main" id="{A81BC83A-9915-48C8-902E-D048F5BA7DB8}"/>
                  </a:ext>
                </a:extLst>
              </p:cNvPr>
              <p:cNvGrpSpPr/>
              <p:nvPr/>
            </p:nvGrpSpPr>
            <p:grpSpPr>
              <a:xfrm>
                <a:off x="662250" y="3920014"/>
                <a:ext cx="1110353" cy="315289"/>
                <a:chOff x="13203125" y="12174134"/>
                <a:chExt cx="1110369" cy="315293"/>
              </a:xfrm>
            </p:grpSpPr>
            <p:sp>
              <p:nvSpPr>
                <p:cNvPr id="105" name="Google Shape;257;p3">
                  <a:extLst>
                    <a:ext uri="{FF2B5EF4-FFF2-40B4-BE49-F238E27FC236}">
                      <a16:creationId xmlns:a16="http://schemas.microsoft.com/office/drawing/2014/main" id="{D176775A-C94B-4E71-9413-EC5A44C0F180}"/>
                    </a:ext>
                  </a:extLst>
                </p:cNvPr>
                <p:cNvSpPr/>
                <p:nvPr/>
              </p:nvSpPr>
              <p:spPr>
                <a:xfrm>
                  <a:off x="13203125" y="12188344"/>
                  <a:ext cx="1110369" cy="3010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0369" h="301084" extrusionOk="0">
                      <a:moveTo>
                        <a:pt x="1095506" y="220540"/>
                      </a:moveTo>
                      <a:cubicBezTo>
                        <a:pt x="1096466" y="219581"/>
                        <a:pt x="1097425" y="218621"/>
                        <a:pt x="1098383" y="217662"/>
                      </a:cubicBezTo>
                      <a:cubicBezTo>
                        <a:pt x="1098863" y="217184"/>
                        <a:pt x="1099342" y="216704"/>
                        <a:pt x="1099822" y="216224"/>
                      </a:cubicBezTo>
                      <a:cubicBezTo>
                        <a:pt x="1100780" y="215265"/>
                        <a:pt x="1101260" y="214307"/>
                        <a:pt x="1101739" y="213827"/>
                      </a:cubicBezTo>
                      <a:cubicBezTo>
                        <a:pt x="1102219" y="213348"/>
                        <a:pt x="1102698" y="212868"/>
                        <a:pt x="1102698" y="212389"/>
                      </a:cubicBezTo>
                      <a:cubicBezTo>
                        <a:pt x="1103178" y="211430"/>
                        <a:pt x="1103657" y="210471"/>
                        <a:pt x="1104136" y="209992"/>
                      </a:cubicBezTo>
                      <a:cubicBezTo>
                        <a:pt x="1104616" y="209512"/>
                        <a:pt x="1104616" y="209032"/>
                        <a:pt x="1105095" y="208554"/>
                      </a:cubicBezTo>
                      <a:cubicBezTo>
                        <a:pt x="1105575" y="207595"/>
                        <a:pt x="1106055" y="206635"/>
                        <a:pt x="1106055" y="205677"/>
                      </a:cubicBezTo>
                      <a:cubicBezTo>
                        <a:pt x="1106055" y="205198"/>
                        <a:pt x="1106533" y="204718"/>
                        <a:pt x="1106533" y="204238"/>
                      </a:cubicBezTo>
                      <a:cubicBezTo>
                        <a:pt x="1107013" y="202801"/>
                        <a:pt x="1107013" y="201362"/>
                        <a:pt x="1107013" y="199924"/>
                      </a:cubicBezTo>
                      <a:lnTo>
                        <a:pt x="1110369" y="101640"/>
                      </a:lnTo>
                      <a:cubicBezTo>
                        <a:pt x="1110369" y="103078"/>
                        <a:pt x="1109889" y="104517"/>
                        <a:pt x="1109889" y="105954"/>
                      </a:cubicBezTo>
                      <a:cubicBezTo>
                        <a:pt x="1109889" y="106434"/>
                        <a:pt x="1109410" y="106914"/>
                        <a:pt x="1109410" y="107393"/>
                      </a:cubicBezTo>
                      <a:cubicBezTo>
                        <a:pt x="1108931" y="108351"/>
                        <a:pt x="1108931" y="109311"/>
                        <a:pt x="1108452" y="110270"/>
                      </a:cubicBezTo>
                      <a:cubicBezTo>
                        <a:pt x="1108452" y="110748"/>
                        <a:pt x="1107972" y="111228"/>
                        <a:pt x="1107492" y="111708"/>
                      </a:cubicBezTo>
                      <a:cubicBezTo>
                        <a:pt x="1107013" y="112667"/>
                        <a:pt x="1106533" y="113626"/>
                        <a:pt x="1106055" y="114105"/>
                      </a:cubicBezTo>
                      <a:cubicBezTo>
                        <a:pt x="1105575" y="114584"/>
                        <a:pt x="1105095" y="115064"/>
                        <a:pt x="1105095" y="115543"/>
                      </a:cubicBezTo>
                      <a:cubicBezTo>
                        <a:pt x="1104616" y="116503"/>
                        <a:pt x="1103657" y="117461"/>
                        <a:pt x="1103178" y="117940"/>
                      </a:cubicBezTo>
                      <a:cubicBezTo>
                        <a:pt x="1102698" y="118420"/>
                        <a:pt x="1102219" y="118900"/>
                        <a:pt x="1101739" y="119379"/>
                      </a:cubicBezTo>
                      <a:cubicBezTo>
                        <a:pt x="1100780" y="120337"/>
                        <a:pt x="1099822" y="121297"/>
                        <a:pt x="1098863" y="122256"/>
                      </a:cubicBezTo>
                      <a:cubicBezTo>
                        <a:pt x="1098383" y="122734"/>
                        <a:pt x="1097903" y="123214"/>
                        <a:pt x="1097425" y="123694"/>
                      </a:cubicBezTo>
                      <a:cubicBezTo>
                        <a:pt x="1095986" y="124653"/>
                        <a:pt x="1094548" y="126091"/>
                        <a:pt x="1093109" y="127050"/>
                      </a:cubicBezTo>
                      <a:cubicBezTo>
                        <a:pt x="1092630" y="127529"/>
                        <a:pt x="1092630" y="127529"/>
                        <a:pt x="1092150" y="128009"/>
                      </a:cubicBezTo>
                      <a:cubicBezTo>
                        <a:pt x="1090233" y="129447"/>
                        <a:pt x="1088315" y="130886"/>
                        <a:pt x="1085917" y="132323"/>
                      </a:cubicBezTo>
                      <a:cubicBezTo>
                        <a:pt x="1085439" y="132803"/>
                        <a:pt x="1084959" y="132803"/>
                        <a:pt x="1084480" y="133283"/>
                      </a:cubicBezTo>
                      <a:cubicBezTo>
                        <a:pt x="1082562" y="134241"/>
                        <a:pt x="1081123" y="135200"/>
                        <a:pt x="1079206" y="136159"/>
                      </a:cubicBezTo>
                      <a:cubicBezTo>
                        <a:pt x="1078247" y="136639"/>
                        <a:pt x="1077767" y="137117"/>
                        <a:pt x="1076809" y="137597"/>
                      </a:cubicBezTo>
                      <a:cubicBezTo>
                        <a:pt x="1074891" y="138556"/>
                        <a:pt x="1073453" y="139515"/>
                        <a:pt x="1071534" y="140474"/>
                      </a:cubicBezTo>
                      <a:cubicBezTo>
                        <a:pt x="1070576" y="140953"/>
                        <a:pt x="1069617" y="141433"/>
                        <a:pt x="1068659" y="141912"/>
                      </a:cubicBezTo>
                      <a:cubicBezTo>
                        <a:pt x="1066261" y="142871"/>
                        <a:pt x="1063864" y="143830"/>
                        <a:pt x="1061467" y="144789"/>
                      </a:cubicBezTo>
                      <a:cubicBezTo>
                        <a:pt x="1060987" y="144789"/>
                        <a:pt x="1060508" y="145269"/>
                        <a:pt x="1060029" y="145269"/>
                      </a:cubicBezTo>
                      <a:cubicBezTo>
                        <a:pt x="1059549" y="145747"/>
                        <a:pt x="1058590" y="145747"/>
                        <a:pt x="1058111" y="146227"/>
                      </a:cubicBezTo>
                      <a:cubicBezTo>
                        <a:pt x="1054754" y="147666"/>
                        <a:pt x="1051398" y="149103"/>
                        <a:pt x="1047563" y="150063"/>
                      </a:cubicBezTo>
                      <a:cubicBezTo>
                        <a:pt x="1046125" y="150542"/>
                        <a:pt x="1044687" y="151022"/>
                        <a:pt x="1043248" y="151500"/>
                      </a:cubicBezTo>
                      <a:cubicBezTo>
                        <a:pt x="1041810" y="151980"/>
                        <a:pt x="1040371" y="152460"/>
                        <a:pt x="1038934" y="152939"/>
                      </a:cubicBezTo>
                      <a:lnTo>
                        <a:pt x="1040371" y="100201"/>
                      </a:lnTo>
                      <a:lnTo>
                        <a:pt x="1040371" y="100201"/>
                      </a:lnTo>
                      <a:lnTo>
                        <a:pt x="1040371" y="100201"/>
                      </a:lnTo>
                      <a:lnTo>
                        <a:pt x="1040371" y="100201"/>
                      </a:lnTo>
                      <a:lnTo>
                        <a:pt x="1040371" y="100201"/>
                      </a:lnTo>
                      <a:cubicBezTo>
                        <a:pt x="1040371" y="98763"/>
                        <a:pt x="1040371" y="97325"/>
                        <a:pt x="1039893" y="95407"/>
                      </a:cubicBezTo>
                      <a:cubicBezTo>
                        <a:pt x="1039893" y="94928"/>
                        <a:pt x="1039413" y="94448"/>
                        <a:pt x="1039413" y="93968"/>
                      </a:cubicBezTo>
                      <a:cubicBezTo>
                        <a:pt x="1038934" y="93010"/>
                        <a:pt x="1038454" y="91571"/>
                        <a:pt x="1037974" y="90613"/>
                      </a:cubicBezTo>
                      <a:cubicBezTo>
                        <a:pt x="1037974" y="90134"/>
                        <a:pt x="1037495" y="89654"/>
                        <a:pt x="1037015" y="89174"/>
                      </a:cubicBezTo>
                      <a:cubicBezTo>
                        <a:pt x="1036537" y="87737"/>
                        <a:pt x="1035577" y="86777"/>
                        <a:pt x="1034618" y="85339"/>
                      </a:cubicBezTo>
                      <a:cubicBezTo>
                        <a:pt x="1034618" y="84860"/>
                        <a:pt x="1034140" y="84860"/>
                        <a:pt x="1034140" y="84380"/>
                      </a:cubicBezTo>
                      <a:cubicBezTo>
                        <a:pt x="1032701" y="82942"/>
                        <a:pt x="1031262" y="81504"/>
                        <a:pt x="1029824" y="79585"/>
                      </a:cubicBezTo>
                      <a:cubicBezTo>
                        <a:pt x="1029345" y="79107"/>
                        <a:pt x="1028865" y="78627"/>
                        <a:pt x="1028385" y="78148"/>
                      </a:cubicBezTo>
                      <a:cubicBezTo>
                        <a:pt x="1026948" y="77188"/>
                        <a:pt x="1025510" y="75751"/>
                        <a:pt x="1024071" y="74791"/>
                      </a:cubicBezTo>
                      <a:cubicBezTo>
                        <a:pt x="1023591" y="74312"/>
                        <a:pt x="1022632" y="73832"/>
                        <a:pt x="1022154" y="73354"/>
                      </a:cubicBezTo>
                      <a:cubicBezTo>
                        <a:pt x="1020715" y="72394"/>
                        <a:pt x="1018797" y="70956"/>
                        <a:pt x="1016879" y="69997"/>
                      </a:cubicBezTo>
                      <a:cubicBezTo>
                        <a:pt x="1016400" y="69518"/>
                        <a:pt x="1015441" y="69038"/>
                        <a:pt x="1014962" y="69038"/>
                      </a:cubicBezTo>
                      <a:cubicBezTo>
                        <a:pt x="1014482" y="69038"/>
                        <a:pt x="1014482" y="68559"/>
                        <a:pt x="1014482" y="68559"/>
                      </a:cubicBezTo>
                      <a:cubicBezTo>
                        <a:pt x="1014002" y="68079"/>
                        <a:pt x="1013044" y="67599"/>
                        <a:pt x="1012565" y="67599"/>
                      </a:cubicBezTo>
                      <a:cubicBezTo>
                        <a:pt x="1010168" y="66162"/>
                        <a:pt x="1007291" y="64724"/>
                        <a:pt x="1004894" y="63285"/>
                      </a:cubicBezTo>
                      <a:cubicBezTo>
                        <a:pt x="1003455" y="62805"/>
                        <a:pt x="1002017" y="61846"/>
                        <a:pt x="1001058" y="61368"/>
                      </a:cubicBezTo>
                      <a:cubicBezTo>
                        <a:pt x="998182" y="59929"/>
                        <a:pt x="995305" y="58971"/>
                        <a:pt x="992428" y="57532"/>
                      </a:cubicBezTo>
                      <a:cubicBezTo>
                        <a:pt x="991469" y="57052"/>
                        <a:pt x="990511" y="56573"/>
                        <a:pt x="989552" y="56573"/>
                      </a:cubicBezTo>
                      <a:cubicBezTo>
                        <a:pt x="989072" y="56094"/>
                        <a:pt x="988113" y="56094"/>
                        <a:pt x="987634" y="55614"/>
                      </a:cubicBezTo>
                      <a:cubicBezTo>
                        <a:pt x="985716" y="54655"/>
                        <a:pt x="983319" y="54176"/>
                        <a:pt x="981402" y="53216"/>
                      </a:cubicBezTo>
                      <a:cubicBezTo>
                        <a:pt x="979483" y="52258"/>
                        <a:pt x="977086" y="51779"/>
                        <a:pt x="975169" y="50819"/>
                      </a:cubicBezTo>
                      <a:cubicBezTo>
                        <a:pt x="972772" y="49861"/>
                        <a:pt x="970375" y="49382"/>
                        <a:pt x="967977" y="48422"/>
                      </a:cubicBezTo>
                      <a:cubicBezTo>
                        <a:pt x="966539" y="47943"/>
                        <a:pt x="965100" y="47463"/>
                        <a:pt x="963183" y="46985"/>
                      </a:cubicBezTo>
                      <a:cubicBezTo>
                        <a:pt x="962224" y="46505"/>
                        <a:pt x="961265" y="46505"/>
                        <a:pt x="960306" y="46025"/>
                      </a:cubicBezTo>
                      <a:cubicBezTo>
                        <a:pt x="958389" y="45546"/>
                        <a:pt x="956470" y="45066"/>
                        <a:pt x="954553" y="44108"/>
                      </a:cubicBezTo>
                      <a:cubicBezTo>
                        <a:pt x="951676" y="43149"/>
                        <a:pt x="948800" y="42669"/>
                        <a:pt x="945923" y="41711"/>
                      </a:cubicBezTo>
                      <a:cubicBezTo>
                        <a:pt x="944006" y="41231"/>
                        <a:pt x="941609" y="40752"/>
                        <a:pt x="939211" y="39793"/>
                      </a:cubicBezTo>
                      <a:cubicBezTo>
                        <a:pt x="937773" y="39313"/>
                        <a:pt x="936334" y="38833"/>
                        <a:pt x="934896" y="38833"/>
                      </a:cubicBezTo>
                      <a:cubicBezTo>
                        <a:pt x="932979" y="38355"/>
                        <a:pt x="931061" y="37875"/>
                        <a:pt x="929143" y="37396"/>
                      </a:cubicBezTo>
                      <a:cubicBezTo>
                        <a:pt x="927226" y="36916"/>
                        <a:pt x="925307" y="36436"/>
                        <a:pt x="922910" y="35958"/>
                      </a:cubicBezTo>
                      <a:cubicBezTo>
                        <a:pt x="919075" y="34999"/>
                        <a:pt x="915240" y="34039"/>
                        <a:pt x="911404" y="33080"/>
                      </a:cubicBezTo>
                      <a:cubicBezTo>
                        <a:pt x="909487" y="32602"/>
                        <a:pt x="907568" y="32122"/>
                        <a:pt x="905651" y="31642"/>
                      </a:cubicBezTo>
                      <a:cubicBezTo>
                        <a:pt x="905171" y="31642"/>
                        <a:pt x="904692" y="31642"/>
                        <a:pt x="904213" y="31163"/>
                      </a:cubicBezTo>
                      <a:cubicBezTo>
                        <a:pt x="898938" y="30205"/>
                        <a:pt x="893185" y="28766"/>
                        <a:pt x="887432" y="27807"/>
                      </a:cubicBezTo>
                      <a:cubicBezTo>
                        <a:pt x="886952" y="27807"/>
                        <a:pt x="886474" y="27807"/>
                        <a:pt x="885994" y="27327"/>
                      </a:cubicBezTo>
                      <a:cubicBezTo>
                        <a:pt x="880721" y="26369"/>
                        <a:pt x="875447" y="25410"/>
                        <a:pt x="870172" y="24450"/>
                      </a:cubicBezTo>
                      <a:cubicBezTo>
                        <a:pt x="868735" y="24450"/>
                        <a:pt x="867775" y="23972"/>
                        <a:pt x="866338" y="23972"/>
                      </a:cubicBezTo>
                      <a:cubicBezTo>
                        <a:pt x="860584" y="23013"/>
                        <a:pt x="854831" y="22053"/>
                        <a:pt x="849078" y="21095"/>
                      </a:cubicBezTo>
                      <a:cubicBezTo>
                        <a:pt x="847160" y="20616"/>
                        <a:pt x="845242" y="20616"/>
                        <a:pt x="843325" y="20136"/>
                      </a:cubicBezTo>
                      <a:cubicBezTo>
                        <a:pt x="839969" y="19656"/>
                        <a:pt x="836612" y="19177"/>
                        <a:pt x="832777" y="18697"/>
                      </a:cubicBezTo>
                      <a:cubicBezTo>
                        <a:pt x="832297" y="18697"/>
                        <a:pt x="831818" y="18697"/>
                        <a:pt x="831339" y="18697"/>
                      </a:cubicBezTo>
                      <a:cubicBezTo>
                        <a:pt x="825586" y="17739"/>
                        <a:pt x="819353" y="16780"/>
                        <a:pt x="813600" y="16300"/>
                      </a:cubicBezTo>
                      <a:cubicBezTo>
                        <a:pt x="812640" y="16300"/>
                        <a:pt x="812161" y="16300"/>
                        <a:pt x="811203" y="15822"/>
                      </a:cubicBezTo>
                      <a:cubicBezTo>
                        <a:pt x="804490" y="14862"/>
                        <a:pt x="797778" y="13903"/>
                        <a:pt x="790587" y="13424"/>
                      </a:cubicBezTo>
                      <a:cubicBezTo>
                        <a:pt x="790107" y="13424"/>
                        <a:pt x="790107" y="13424"/>
                        <a:pt x="789628" y="13424"/>
                      </a:cubicBezTo>
                      <a:cubicBezTo>
                        <a:pt x="788190" y="13424"/>
                        <a:pt x="787231" y="12944"/>
                        <a:pt x="785793" y="12944"/>
                      </a:cubicBezTo>
                      <a:cubicBezTo>
                        <a:pt x="779560" y="12465"/>
                        <a:pt x="773807" y="11506"/>
                        <a:pt x="767574" y="11027"/>
                      </a:cubicBezTo>
                      <a:cubicBezTo>
                        <a:pt x="765177" y="10547"/>
                        <a:pt x="762300" y="10547"/>
                        <a:pt x="759903" y="10067"/>
                      </a:cubicBezTo>
                      <a:cubicBezTo>
                        <a:pt x="754629" y="9589"/>
                        <a:pt x="748876" y="9109"/>
                        <a:pt x="743602" y="8630"/>
                      </a:cubicBezTo>
                      <a:cubicBezTo>
                        <a:pt x="742164" y="8630"/>
                        <a:pt x="740246" y="8150"/>
                        <a:pt x="738808" y="8150"/>
                      </a:cubicBezTo>
                      <a:cubicBezTo>
                        <a:pt x="737849" y="8150"/>
                        <a:pt x="737369" y="8150"/>
                        <a:pt x="736411" y="8150"/>
                      </a:cubicBezTo>
                      <a:cubicBezTo>
                        <a:pt x="726342" y="7192"/>
                        <a:pt x="716275" y="6233"/>
                        <a:pt x="706206" y="5753"/>
                      </a:cubicBezTo>
                      <a:cubicBezTo>
                        <a:pt x="704289" y="5753"/>
                        <a:pt x="702370" y="5273"/>
                        <a:pt x="700453" y="5273"/>
                      </a:cubicBezTo>
                      <a:cubicBezTo>
                        <a:pt x="689906" y="4314"/>
                        <a:pt x="679359" y="3836"/>
                        <a:pt x="668810" y="3356"/>
                      </a:cubicBezTo>
                      <a:cubicBezTo>
                        <a:pt x="668810" y="3356"/>
                        <a:pt x="668331" y="3356"/>
                        <a:pt x="668331" y="3356"/>
                      </a:cubicBezTo>
                      <a:cubicBezTo>
                        <a:pt x="667373" y="3356"/>
                        <a:pt x="666413" y="3356"/>
                        <a:pt x="665454" y="3356"/>
                      </a:cubicBezTo>
                      <a:cubicBezTo>
                        <a:pt x="657784" y="2876"/>
                        <a:pt x="650113" y="2397"/>
                        <a:pt x="642441" y="2397"/>
                      </a:cubicBezTo>
                      <a:cubicBezTo>
                        <a:pt x="640044" y="2397"/>
                        <a:pt x="637168" y="2397"/>
                        <a:pt x="634771" y="1917"/>
                      </a:cubicBezTo>
                      <a:cubicBezTo>
                        <a:pt x="627579" y="1439"/>
                        <a:pt x="619908" y="1439"/>
                        <a:pt x="612717" y="959"/>
                      </a:cubicBezTo>
                      <a:cubicBezTo>
                        <a:pt x="611278" y="959"/>
                        <a:pt x="609361" y="959"/>
                        <a:pt x="607922" y="959"/>
                      </a:cubicBezTo>
                      <a:cubicBezTo>
                        <a:pt x="599292" y="479"/>
                        <a:pt x="590183" y="479"/>
                        <a:pt x="581553" y="479"/>
                      </a:cubicBezTo>
                      <a:cubicBezTo>
                        <a:pt x="579156" y="479"/>
                        <a:pt x="577239" y="479"/>
                        <a:pt x="574842" y="479"/>
                      </a:cubicBezTo>
                      <a:cubicBezTo>
                        <a:pt x="568129" y="479"/>
                        <a:pt x="560938" y="479"/>
                        <a:pt x="554226" y="0"/>
                      </a:cubicBezTo>
                      <a:cubicBezTo>
                        <a:pt x="551829" y="0"/>
                        <a:pt x="549432" y="0"/>
                        <a:pt x="547034" y="0"/>
                      </a:cubicBezTo>
                      <a:cubicBezTo>
                        <a:pt x="545596" y="0"/>
                        <a:pt x="544157" y="0"/>
                        <a:pt x="542720" y="0"/>
                      </a:cubicBezTo>
                      <a:lnTo>
                        <a:pt x="542720" y="0"/>
                      </a:lnTo>
                      <a:lnTo>
                        <a:pt x="542720" y="0"/>
                      </a:lnTo>
                      <a:lnTo>
                        <a:pt x="542720" y="0"/>
                      </a:lnTo>
                      <a:cubicBezTo>
                        <a:pt x="537446" y="0"/>
                        <a:pt x="531693" y="0"/>
                        <a:pt x="526419" y="0"/>
                      </a:cubicBezTo>
                      <a:cubicBezTo>
                        <a:pt x="524021" y="0"/>
                        <a:pt x="521624" y="0"/>
                        <a:pt x="519227" y="0"/>
                      </a:cubicBezTo>
                      <a:cubicBezTo>
                        <a:pt x="510118" y="0"/>
                        <a:pt x="501008" y="0"/>
                        <a:pt x="491900" y="479"/>
                      </a:cubicBezTo>
                      <a:cubicBezTo>
                        <a:pt x="489982" y="479"/>
                        <a:pt x="487585" y="479"/>
                        <a:pt x="485667" y="479"/>
                      </a:cubicBezTo>
                      <a:cubicBezTo>
                        <a:pt x="478475" y="479"/>
                        <a:pt x="471764" y="959"/>
                        <a:pt x="464572" y="959"/>
                      </a:cubicBezTo>
                      <a:cubicBezTo>
                        <a:pt x="461216" y="959"/>
                        <a:pt x="458339" y="959"/>
                        <a:pt x="454983" y="1439"/>
                      </a:cubicBezTo>
                      <a:cubicBezTo>
                        <a:pt x="449230" y="1439"/>
                        <a:pt x="442997" y="1917"/>
                        <a:pt x="437245" y="1917"/>
                      </a:cubicBezTo>
                      <a:cubicBezTo>
                        <a:pt x="435806" y="1917"/>
                        <a:pt x="433888" y="1917"/>
                        <a:pt x="432450" y="1917"/>
                      </a:cubicBezTo>
                      <a:cubicBezTo>
                        <a:pt x="431012" y="1917"/>
                        <a:pt x="429573" y="1917"/>
                        <a:pt x="428135" y="1917"/>
                      </a:cubicBezTo>
                      <a:cubicBezTo>
                        <a:pt x="418546" y="2397"/>
                        <a:pt x="408478" y="2876"/>
                        <a:pt x="398890" y="3356"/>
                      </a:cubicBezTo>
                      <a:cubicBezTo>
                        <a:pt x="397930" y="3356"/>
                        <a:pt x="396971" y="3356"/>
                        <a:pt x="396013" y="3356"/>
                      </a:cubicBezTo>
                      <a:cubicBezTo>
                        <a:pt x="385465" y="3836"/>
                        <a:pt x="375397" y="4794"/>
                        <a:pt x="365329" y="5273"/>
                      </a:cubicBezTo>
                      <a:cubicBezTo>
                        <a:pt x="364370" y="5273"/>
                        <a:pt x="362932" y="5273"/>
                        <a:pt x="361972" y="5273"/>
                      </a:cubicBezTo>
                      <a:cubicBezTo>
                        <a:pt x="360055" y="5273"/>
                        <a:pt x="358138" y="5753"/>
                        <a:pt x="356220" y="5753"/>
                      </a:cubicBezTo>
                      <a:cubicBezTo>
                        <a:pt x="351425" y="6233"/>
                        <a:pt x="346631" y="6712"/>
                        <a:pt x="341837" y="6712"/>
                      </a:cubicBezTo>
                      <a:cubicBezTo>
                        <a:pt x="338481" y="7192"/>
                        <a:pt x="335125" y="7192"/>
                        <a:pt x="331769" y="7670"/>
                      </a:cubicBezTo>
                      <a:cubicBezTo>
                        <a:pt x="326975" y="8150"/>
                        <a:pt x="322180" y="8630"/>
                        <a:pt x="317865" y="9109"/>
                      </a:cubicBezTo>
                      <a:cubicBezTo>
                        <a:pt x="315948" y="9109"/>
                        <a:pt x="313550" y="9589"/>
                        <a:pt x="311632" y="9589"/>
                      </a:cubicBezTo>
                      <a:cubicBezTo>
                        <a:pt x="310195" y="9589"/>
                        <a:pt x="309235" y="10067"/>
                        <a:pt x="307797" y="10067"/>
                      </a:cubicBezTo>
                      <a:cubicBezTo>
                        <a:pt x="304440" y="10547"/>
                        <a:pt x="301085" y="11027"/>
                        <a:pt x="297729" y="11027"/>
                      </a:cubicBezTo>
                      <a:cubicBezTo>
                        <a:pt x="293893" y="11506"/>
                        <a:pt x="290537" y="11986"/>
                        <a:pt x="286702" y="12465"/>
                      </a:cubicBezTo>
                      <a:cubicBezTo>
                        <a:pt x="283346" y="12944"/>
                        <a:pt x="279990" y="13424"/>
                        <a:pt x="276634" y="13903"/>
                      </a:cubicBezTo>
                      <a:cubicBezTo>
                        <a:pt x="274237" y="14383"/>
                        <a:pt x="272319" y="14383"/>
                        <a:pt x="269921" y="14862"/>
                      </a:cubicBezTo>
                      <a:cubicBezTo>
                        <a:pt x="268483" y="14862"/>
                        <a:pt x="267046" y="15342"/>
                        <a:pt x="265607" y="15342"/>
                      </a:cubicBezTo>
                      <a:cubicBezTo>
                        <a:pt x="262730" y="15822"/>
                        <a:pt x="260333" y="16300"/>
                        <a:pt x="257457" y="16300"/>
                      </a:cubicBezTo>
                      <a:cubicBezTo>
                        <a:pt x="253621" y="16780"/>
                        <a:pt x="249785" y="17259"/>
                        <a:pt x="245950" y="17739"/>
                      </a:cubicBezTo>
                      <a:cubicBezTo>
                        <a:pt x="243074" y="18219"/>
                        <a:pt x="240677" y="18697"/>
                        <a:pt x="238280" y="19177"/>
                      </a:cubicBezTo>
                      <a:cubicBezTo>
                        <a:pt x="236841" y="19177"/>
                        <a:pt x="235402" y="19656"/>
                        <a:pt x="233964" y="19656"/>
                      </a:cubicBezTo>
                      <a:cubicBezTo>
                        <a:pt x="231567" y="20136"/>
                        <a:pt x="229170" y="20616"/>
                        <a:pt x="227252" y="20616"/>
                      </a:cubicBezTo>
                      <a:cubicBezTo>
                        <a:pt x="224855" y="21095"/>
                        <a:pt x="222458" y="21575"/>
                        <a:pt x="220540" y="22053"/>
                      </a:cubicBezTo>
                      <a:cubicBezTo>
                        <a:pt x="216705" y="22533"/>
                        <a:pt x="212869" y="23492"/>
                        <a:pt x="209034" y="24450"/>
                      </a:cubicBezTo>
                      <a:cubicBezTo>
                        <a:pt x="207116" y="24930"/>
                        <a:pt x="205198" y="25410"/>
                        <a:pt x="203281" y="25410"/>
                      </a:cubicBezTo>
                      <a:cubicBezTo>
                        <a:pt x="202801" y="25410"/>
                        <a:pt x="202322" y="25410"/>
                        <a:pt x="201842" y="25889"/>
                      </a:cubicBezTo>
                      <a:cubicBezTo>
                        <a:pt x="196568" y="26848"/>
                        <a:pt x="191774" y="27807"/>
                        <a:pt x="186500" y="29245"/>
                      </a:cubicBezTo>
                      <a:cubicBezTo>
                        <a:pt x="181706" y="30205"/>
                        <a:pt x="176912" y="31642"/>
                        <a:pt x="172117" y="32602"/>
                      </a:cubicBezTo>
                      <a:cubicBezTo>
                        <a:pt x="172117" y="32602"/>
                        <a:pt x="171638" y="32602"/>
                        <a:pt x="171638" y="32602"/>
                      </a:cubicBezTo>
                      <a:cubicBezTo>
                        <a:pt x="170679" y="33080"/>
                        <a:pt x="169240" y="33080"/>
                        <a:pt x="168282" y="33560"/>
                      </a:cubicBezTo>
                      <a:cubicBezTo>
                        <a:pt x="164926" y="34519"/>
                        <a:pt x="161570" y="34999"/>
                        <a:pt x="158693" y="35958"/>
                      </a:cubicBezTo>
                      <a:cubicBezTo>
                        <a:pt x="157255" y="36436"/>
                        <a:pt x="155337" y="36916"/>
                        <a:pt x="153899" y="37396"/>
                      </a:cubicBezTo>
                      <a:cubicBezTo>
                        <a:pt x="151022" y="38355"/>
                        <a:pt x="148624" y="38833"/>
                        <a:pt x="146227" y="39793"/>
                      </a:cubicBezTo>
                      <a:cubicBezTo>
                        <a:pt x="145749" y="39793"/>
                        <a:pt x="144790" y="40272"/>
                        <a:pt x="144310" y="40272"/>
                      </a:cubicBezTo>
                      <a:cubicBezTo>
                        <a:pt x="143351" y="40752"/>
                        <a:pt x="142871" y="40752"/>
                        <a:pt x="141913" y="41231"/>
                      </a:cubicBezTo>
                      <a:cubicBezTo>
                        <a:pt x="139036" y="42190"/>
                        <a:pt x="136160" y="43149"/>
                        <a:pt x="133283" y="44108"/>
                      </a:cubicBezTo>
                      <a:cubicBezTo>
                        <a:pt x="131844" y="44588"/>
                        <a:pt x="130886" y="45066"/>
                        <a:pt x="129447" y="45546"/>
                      </a:cubicBezTo>
                      <a:cubicBezTo>
                        <a:pt x="126091" y="46505"/>
                        <a:pt x="123215" y="47943"/>
                        <a:pt x="120338" y="48902"/>
                      </a:cubicBezTo>
                      <a:cubicBezTo>
                        <a:pt x="119858" y="48902"/>
                        <a:pt x="119380" y="49382"/>
                        <a:pt x="118900" y="49382"/>
                      </a:cubicBezTo>
                      <a:cubicBezTo>
                        <a:pt x="118900" y="49382"/>
                        <a:pt x="118900" y="49382"/>
                        <a:pt x="118421" y="49382"/>
                      </a:cubicBezTo>
                      <a:cubicBezTo>
                        <a:pt x="117941" y="49382"/>
                        <a:pt x="117461" y="49861"/>
                        <a:pt x="116983" y="49861"/>
                      </a:cubicBezTo>
                      <a:cubicBezTo>
                        <a:pt x="115064" y="50819"/>
                        <a:pt x="112667" y="51779"/>
                        <a:pt x="110750" y="52738"/>
                      </a:cubicBezTo>
                      <a:cubicBezTo>
                        <a:pt x="109791" y="53216"/>
                        <a:pt x="109311" y="53696"/>
                        <a:pt x="108352" y="53696"/>
                      </a:cubicBezTo>
                      <a:cubicBezTo>
                        <a:pt x="106914" y="54655"/>
                        <a:pt x="104997" y="55135"/>
                        <a:pt x="103558" y="56094"/>
                      </a:cubicBezTo>
                      <a:cubicBezTo>
                        <a:pt x="102600" y="56573"/>
                        <a:pt x="102120" y="57052"/>
                        <a:pt x="101641" y="57052"/>
                      </a:cubicBezTo>
                      <a:cubicBezTo>
                        <a:pt x="100202" y="58011"/>
                        <a:pt x="98284" y="58971"/>
                        <a:pt x="96847" y="59929"/>
                      </a:cubicBezTo>
                      <a:cubicBezTo>
                        <a:pt x="96367" y="60408"/>
                        <a:pt x="95887" y="60408"/>
                        <a:pt x="95408" y="60888"/>
                      </a:cubicBezTo>
                      <a:cubicBezTo>
                        <a:pt x="95408" y="60888"/>
                        <a:pt x="95408" y="60888"/>
                        <a:pt x="94928" y="60888"/>
                      </a:cubicBezTo>
                      <a:cubicBezTo>
                        <a:pt x="93011" y="61846"/>
                        <a:pt x="91572" y="63285"/>
                        <a:pt x="90134" y="64244"/>
                      </a:cubicBezTo>
                      <a:cubicBezTo>
                        <a:pt x="89655" y="64724"/>
                        <a:pt x="89655" y="64724"/>
                        <a:pt x="89175" y="65202"/>
                      </a:cubicBezTo>
                      <a:cubicBezTo>
                        <a:pt x="87737" y="66162"/>
                        <a:pt x="86778" y="67121"/>
                        <a:pt x="85339" y="68079"/>
                      </a:cubicBezTo>
                      <a:cubicBezTo>
                        <a:pt x="84861" y="68559"/>
                        <a:pt x="84381" y="69038"/>
                        <a:pt x="83901" y="69518"/>
                      </a:cubicBezTo>
                      <a:cubicBezTo>
                        <a:pt x="82942" y="70477"/>
                        <a:pt x="82464" y="70956"/>
                        <a:pt x="81504" y="71915"/>
                      </a:cubicBezTo>
                      <a:cubicBezTo>
                        <a:pt x="81025" y="72394"/>
                        <a:pt x="80545" y="72874"/>
                        <a:pt x="80066" y="73354"/>
                      </a:cubicBezTo>
                      <a:cubicBezTo>
                        <a:pt x="79586" y="74312"/>
                        <a:pt x="78628" y="74791"/>
                        <a:pt x="78148" y="75751"/>
                      </a:cubicBezTo>
                      <a:cubicBezTo>
                        <a:pt x="77669" y="76230"/>
                        <a:pt x="77669" y="76709"/>
                        <a:pt x="77189" y="77188"/>
                      </a:cubicBezTo>
                      <a:cubicBezTo>
                        <a:pt x="76709" y="78148"/>
                        <a:pt x="76231" y="78627"/>
                        <a:pt x="75751" y="79585"/>
                      </a:cubicBezTo>
                      <a:cubicBezTo>
                        <a:pt x="75272" y="80065"/>
                        <a:pt x="75272" y="80545"/>
                        <a:pt x="75272" y="81024"/>
                      </a:cubicBezTo>
                      <a:cubicBezTo>
                        <a:pt x="74792" y="81982"/>
                        <a:pt x="74792" y="82462"/>
                        <a:pt x="74312" y="83421"/>
                      </a:cubicBezTo>
                      <a:cubicBezTo>
                        <a:pt x="74312" y="83901"/>
                        <a:pt x="73834" y="84380"/>
                        <a:pt x="73834" y="84380"/>
                      </a:cubicBezTo>
                      <a:cubicBezTo>
                        <a:pt x="73354" y="85818"/>
                        <a:pt x="73354" y="86777"/>
                        <a:pt x="73354" y="88215"/>
                      </a:cubicBezTo>
                      <a:lnTo>
                        <a:pt x="73354" y="88215"/>
                      </a:lnTo>
                      <a:lnTo>
                        <a:pt x="72395" y="112667"/>
                      </a:lnTo>
                      <a:lnTo>
                        <a:pt x="71436" y="140953"/>
                      </a:lnTo>
                      <a:cubicBezTo>
                        <a:pt x="70956" y="140953"/>
                        <a:pt x="70956" y="140953"/>
                        <a:pt x="70478" y="140474"/>
                      </a:cubicBezTo>
                      <a:cubicBezTo>
                        <a:pt x="68081" y="139515"/>
                        <a:pt x="65683" y="138556"/>
                        <a:pt x="63286" y="137597"/>
                      </a:cubicBezTo>
                      <a:cubicBezTo>
                        <a:pt x="59450" y="136159"/>
                        <a:pt x="56095" y="134720"/>
                        <a:pt x="52259" y="133283"/>
                      </a:cubicBezTo>
                      <a:cubicBezTo>
                        <a:pt x="52259" y="133283"/>
                        <a:pt x="51779" y="133283"/>
                        <a:pt x="51779" y="132803"/>
                      </a:cubicBezTo>
                      <a:cubicBezTo>
                        <a:pt x="48423" y="131364"/>
                        <a:pt x="45067" y="129447"/>
                        <a:pt x="41712" y="128009"/>
                      </a:cubicBezTo>
                      <a:cubicBezTo>
                        <a:pt x="41232" y="127529"/>
                        <a:pt x="40273" y="127529"/>
                        <a:pt x="39793" y="127050"/>
                      </a:cubicBezTo>
                      <a:cubicBezTo>
                        <a:pt x="36917" y="125611"/>
                        <a:pt x="33560" y="123694"/>
                        <a:pt x="31163" y="122256"/>
                      </a:cubicBezTo>
                      <a:cubicBezTo>
                        <a:pt x="30205" y="121776"/>
                        <a:pt x="29726" y="121297"/>
                        <a:pt x="29246" y="120817"/>
                      </a:cubicBezTo>
                      <a:cubicBezTo>
                        <a:pt x="27329" y="119379"/>
                        <a:pt x="25410" y="118420"/>
                        <a:pt x="23493" y="116981"/>
                      </a:cubicBezTo>
                      <a:cubicBezTo>
                        <a:pt x="22534" y="116503"/>
                        <a:pt x="22054" y="116023"/>
                        <a:pt x="21096" y="115064"/>
                      </a:cubicBezTo>
                      <a:cubicBezTo>
                        <a:pt x="19177" y="113626"/>
                        <a:pt x="17740" y="112667"/>
                        <a:pt x="16301" y="111228"/>
                      </a:cubicBezTo>
                      <a:cubicBezTo>
                        <a:pt x="15822" y="110748"/>
                        <a:pt x="15343" y="110270"/>
                        <a:pt x="14863" y="109790"/>
                      </a:cubicBezTo>
                      <a:cubicBezTo>
                        <a:pt x="12946" y="107873"/>
                        <a:pt x="11507" y="106434"/>
                        <a:pt x="10069" y="104517"/>
                      </a:cubicBezTo>
                      <a:cubicBezTo>
                        <a:pt x="9589" y="104037"/>
                        <a:pt x="9589" y="104037"/>
                        <a:pt x="9589" y="103557"/>
                      </a:cubicBezTo>
                      <a:cubicBezTo>
                        <a:pt x="8630" y="102120"/>
                        <a:pt x="7671" y="100681"/>
                        <a:pt x="6713" y="99243"/>
                      </a:cubicBezTo>
                      <a:cubicBezTo>
                        <a:pt x="6233" y="98763"/>
                        <a:pt x="6233" y="98284"/>
                        <a:pt x="5754" y="97325"/>
                      </a:cubicBezTo>
                      <a:cubicBezTo>
                        <a:pt x="5274" y="95887"/>
                        <a:pt x="4794" y="94928"/>
                        <a:pt x="4316" y="93490"/>
                      </a:cubicBezTo>
                      <a:cubicBezTo>
                        <a:pt x="4316" y="93010"/>
                        <a:pt x="3836" y="92531"/>
                        <a:pt x="3836" y="92051"/>
                      </a:cubicBezTo>
                      <a:cubicBezTo>
                        <a:pt x="3357" y="90134"/>
                        <a:pt x="3357" y="88695"/>
                        <a:pt x="3357" y="86777"/>
                      </a:cubicBezTo>
                      <a:lnTo>
                        <a:pt x="0" y="185061"/>
                      </a:lnTo>
                      <a:cubicBezTo>
                        <a:pt x="0" y="186979"/>
                        <a:pt x="0" y="188418"/>
                        <a:pt x="480" y="190335"/>
                      </a:cubicBezTo>
                      <a:cubicBezTo>
                        <a:pt x="480" y="190815"/>
                        <a:pt x="960" y="191294"/>
                        <a:pt x="960" y="191774"/>
                      </a:cubicBezTo>
                      <a:cubicBezTo>
                        <a:pt x="1439" y="193212"/>
                        <a:pt x="1918" y="194171"/>
                        <a:pt x="2397" y="195609"/>
                      </a:cubicBezTo>
                      <a:cubicBezTo>
                        <a:pt x="2877" y="196088"/>
                        <a:pt x="2877" y="196568"/>
                        <a:pt x="3357" y="197526"/>
                      </a:cubicBezTo>
                      <a:cubicBezTo>
                        <a:pt x="4316" y="198965"/>
                        <a:pt x="5274" y="200404"/>
                        <a:pt x="6233" y="201841"/>
                      </a:cubicBezTo>
                      <a:cubicBezTo>
                        <a:pt x="6713" y="202321"/>
                        <a:pt x="6713" y="202321"/>
                        <a:pt x="6713" y="202801"/>
                      </a:cubicBezTo>
                      <a:cubicBezTo>
                        <a:pt x="8151" y="204718"/>
                        <a:pt x="9589" y="206157"/>
                        <a:pt x="11507" y="208074"/>
                      </a:cubicBezTo>
                      <a:cubicBezTo>
                        <a:pt x="11986" y="208554"/>
                        <a:pt x="12466" y="209032"/>
                        <a:pt x="12946" y="209512"/>
                      </a:cubicBezTo>
                      <a:cubicBezTo>
                        <a:pt x="14383" y="210951"/>
                        <a:pt x="15822" y="211909"/>
                        <a:pt x="17740" y="213348"/>
                      </a:cubicBezTo>
                      <a:cubicBezTo>
                        <a:pt x="18699" y="213827"/>
                        <a:pt x="19177" y="214307"/>
                        <a:pt x="20137" y="215265"/>
                      </a:cubicBezTo>
                      <a:cubicBezTo>
                        <a:pt x="22054" y="216704"/>
                        <a:pt x="23972" y="217662"/>
                        <a:pt x="25890" y="219101"/>
                      </a:cubicBezTo>
                      <a:cubicBezTo>
                        <a:pt x="26849" y="219581"/>
                        <a:pt x="27329" y="220060"/>
                        <a:pt x="27807" y="220540"/>
                      </a:cubicBezTo>
                      <a:cubicBezTo>
                        <a:pt x="28287" y="220540"/>
                        <a:pt x="28287" y="221018"/>
                        <a:pt x="28766" y="221018"/>
                      </a:cubicBezTo>
                      <a:cubicBezTo>
                        <a:pt x="31163" y="222457"/>
                        <a:pt x="34040" y="223895"/>
                        <a:pt x="36917" y="225334"/>
                      </a:cubicBezTo>
                      <a:cubicBezTo>
                        <a:pt x="37396" y="225813"/>
                        <a:pt x="38355" y="225813"/>
                        <a:pt x="38835" y="226292"/>
                      </a:cubicBezTo>
                      <a:cubicBezTo>
                        <a:pt x="42190" y="227731"/>
                        <a:pt x="45067" y="229648"/>
                        <a:pt x="48903" y="231087"/>
                      </a:cubicBezTo>
                      <a:cubicBezTo>
                        <a:pt x="48903" y="231087"/>
                        <a:pt x="49382" y="231087"/>
                        <a:pt x="49382" y="231567"/>
                      </a:cubicBezTo>
                      <a:cubicBezTo>
                        <a:pt x="52259" y="232525"/>
                        <a:pt x="54656" y="233964"/>
                        <a:pt x="57532" y="234923"/>
                      </a:cubicBezTo>
                      <a:cubicBezTo>
                        <a:pt x="58492" y="235401"/>
                        <a:pt x="58971" y="235401"/>
                        <a:pt x="59929" y="235881"/>
                      </a:cubicBezTo>
                      <a:cubicBezTo>
                        <a:pt x="62326" y="236840"/>
                        <a:pt x="64724" y="237798"/>
                        <a:pt x="67121" y="238758"/>
                      </a:cubicBezTo>
                      <a:cubicBezTo>
                        <a:pt x="69518" y="239717"/>
                        <a:pt x="71915" y="240676"/>
                        <a:pt x="74312" y="241634"/>
                      </a:cubicBezTo>
                      <a:cubicBezTo>
                        <a:pt x="76709" y="242593"/>
                        <a:pt x="79586" y="243553"/>
                        <a:pt x="82464" y="244511"/>
                      </a:cubicBezTo>
                      <a:cubicBezTo>
                        <a:pt x="84381" y="244990"/>
                        <a:pt x="85819" y="245470"/>
                        <a:pt x="87737" y="246428"/>
                      </a:cubicBezTo>
                      <a:cubicBezTo>
                        <a:pt x="88695" y="246908"/>
                        <a:pt x="89655" y="246908"/>
                        <a:pt x="90614" y="247387"/>
                      </a:cubicBezTo>
                      <a:cubicBezTo>
                        <a:pt x="93011" y="247867"/>
                        <a:pt x="94928" y="248826"/>
                        <a:pt x="97325" y="249306"/>
                      </a:cubicBezTo>
                      <a:cubicBezTo>
                        <a:pt x="100681" y="250264"/>
                        <a:pt x="104038" y="251223"/>
                        <a:pt x="107394" y="252181"/>
                      </a:cubicBezTo>
                      <a:cubicBezTo>
                        <a:pt x="109791" y="252661"/>
                        <a:pt x="112188" y="253620"/>
                        <a:pt x="115064" y="254100"/>
                      </a:cubicBezTo>
                      <a:cubicBezTo>
                        <a:pt x="116503" y="254579"/>
                        <a:pt x="118421" y="255059"/>
                        <a:pt x="119858" y="255538"/>
                      </a:cubicBezTo>
                      <a:cubicBezTo>
                        <a:pt x="121777" y="256017"/>
                        <a:pt x="124174" y="256497"/>
                        <a:pt x="126091" y="256976"/>
                      </a:cubicBezTo>
                      <a:cubicBezTo>
                        <a:pt x="128488" y="257456"/>
                        <a:pt x="130886" y="257936"/>
                        <a:pt x="133283" y="258894"/>
                      </a:cubicBezTo>
                      <a:cubicBezTo>
                        <a:pt x="137598" y="259853"/>
                        <a:pt x="141913" y="260811"/>
                        <a:pt x="146707" y="261770"/>
                      </a:cubicBezTo>
                      <a:cubicBezTo>
                        <a:pt x="149104" y="262250"/>
                        <a:pt x="151022" y="262730"/>
                        <a:pt x="152940" y="263209"/>
                      </a:cubicBezTo>
                      <a:cubicBezTo>
                        <a:pt x="153419" y="263209"/>
                        <a:pt x="153899" y="263689"/>
                        <a:pt x="154857" y="263689"/>
                      </a:cubicBezTo>
                      <a:cubicBezTo>
                        <a:pt x="161090" y="265127"/>
                        <a:pt x="167323" y="266086"/>
                        <a:pt x="174035" y="267524"/>
                      </a:cubicBezTo>
                      <a:cubicBezTo>
                        <a:pt x="174515" y="267524"/>
                        <a:pt x="174993" y="267524"/>
                        <a:pt x="175473" y="268003"/>
                      </a:cubicBezTo>
                      <a:cubicBezTo>
                        <a:pt x="181226" y="268962"/>
                        <a:pt x="187459" y="270400"/>
                        <a:pt x="193692" y="271359"/>
                      </a:cubicBezTo>
                      <a:cubicBezTo>
                        <a:pt x="195130" y="271839"/>
                        <a:pt x="196568" y="271839"/>
                        <a:pt x="198006" y="272319"/>
                      </a:cubicBezTo>
                      <a:cubicBezTo>
                        <a:pt x="204719" y="273277"/>
                        <a:pt x="211911" y="274716"/>
                        <a:pt x="219102" y="275674"/>
                      </a:cubicBezTo>
                      <a:cubicBezTo>
                        <a:pt x="221499" y="276153"/>
                        <a:pt x="223897" y="276153"/>
                        <a:pt x="225814" y="276633"/>
                      </a:cubicBezTo>
                      <a:cubicBezTo>
                        <a:pt x="229170" y="277113"/>
                        <a:pt x="233005" y="277592"/>
                        <a:pt x="236841" y="278072"/>
                      </a:cubicBezTo>
                      <a:cubicBezTo>
                        <a:pt x="237800" y="278072"/>
                        <a:pt x="239238" y="278550"/>
                        <a:pt x="240197" y="278550"/>
                      </a:cubicBezTo>
                      <a:cubicBezTo>
                        <a:pt x="244511" y="279030"/>
                        <a:pt x="248827" y="279989"/>
                        <a:pt x="253141" y="280469"/>
                      </a:cubicBezTo>
                      <a:cubicBezTo>
                        <a:pt x="256977" y="280947"/>
                        <a:pt x="260333" y="281427"/>
                        <a:pt x="264168" y="281907"/>
                      </a:cubicBezTo>
                      <a:cubicBezTo>
                        <a:pt x="268483" y="282386"/>
                        <a:pt x="272799" y="282866"/>
                        <a:pt x="277593" y="283345"/>
                      </a:cubicBezTo>
                      <a:cubicBezTo>
                        <a:pt x="280469" y="283825"/>
                        <a:pt x="283346" y="284304"/>
                        <a:pt x="286223" y="284304"/>
                      </a:cubicBezTo>
                      <a:cubicBezTo>
                        <a:pt x="287182" y="284304"/>
                        <a:pt x="287660" y="284304"/>
                        <a:pt x="288620" y="284783"/>
                      </a:cubicBezTo>
                      <a:cubicBezTo>
                        <a:pt x="296290" y="285742"/>
                        <a:pt x="303962" y="286702"/>
                        <a:pt x="312112" y="287180"/>
                      </a:cubicBezTo>
                      <a:cubicBezTo>
                        <a:pt x="313070" y="287180"/>
                        <a:pt x="314509" y="287660"/>
                        <a:pt x="315468" y="287660"/>
                      </a:cubicBezTo>
                      <a:cubicBezTo>
                        <a:pt x="324578" y="288619"/>
                        <a:pt x="333686" y="289578"/>
                        <a:pt x="342795" y="290536"/>
                      </a:cubicBezTo>
                      <a:cubicBezTo>
                        <a:pt x="343275" y="290536"/>
                        <a:pt x="343755" y="290536"/>
                        <a:pt x="344234" y="290536"/>
                      </a:cubicBezTo>
                      <a:cubicBezTo>
                        <a:pt x="345672" y="290536"/>
                        <a:pt x="346631" y="290536"/>
                        <a:pt x="348069" y="291016"/>
                      </a:cubicBezTo>
                      <a:cubicBezTo>
                        <a:pt x="358617" y="291975"/>
                        <a:pt x="369164" y="292933"/>
                        <a:pt x="379712" y="293413"/>
                      </a:cubicBezTo>
                      <a:cubicBezTo>
                        <a:pt x="382110" y="293413"/>
                        <a:pt x="384507" y="293893"/>
                        <a:pt x="386904" y="293893"/>
                      </a:cubicBezTo>
                      <a:cubicBezTo>
                        <a:pt x="398410" y="294852"/>
                        <a:pt x="410396" y="295330"/>
                        <a:pt x="422382" y="296290"/>
                      </a:cubicBezTo>
                      <a:cubicBezTo>
                        <a:pt x="423340" y="296290"/>
                        <a:pt x="424299" y="296290"/>
                        <a:pt x="424779" y="296290"/>
                      </a:cubicBezTo>
                      <a:cubicBezTo>
                        <a:pt x="426696" y="296290"/>
                        <a:pt x="429093" y="296290"/>
                        <a:pt x="431012" y="296769"/>
                      </a:cubicBezTo>
                      <a:cubicBezTo>
                        <a:pt x="438203" y="297249"/>
                        <a:pt x="445395" y="297728"/>
                        <a:pt x="453065" y="297728"/>
                      </a:cubicBezTo>
                      <a:cubicBezTo>
                        <a:pt x="456422" y="297728"/>
                        <a:pt x="459778" y="298208"/>
                        <a:pt x="463133" y="298208"/>
                      </a:cubicBezTo>
                      <a:cubicBezTo>
                        <a:pt x="470805" y="298687"/>
                        <a:pt x="478955" y="298687"/>
                        <a:pt x="486625" y="299166"/>
                      </a:cubicBezTo>
                      <a:cubicBezTo>
                        <a:pt x="489022" y="299166"/>
                        <a:pt x="491420" y="299166"/>
                        <a:pt x="493817" y="299646"/>
                      </a:cubicBezTo>
                      <a:cubicBezTo>
                        <a:pt x="503885" y="300125"/>
                        <a:pt x="514433" y="300125"/>
                        <a:pt x="524501" y="300605"/>
                      </a:cubicBezTo>
                      <a:cubicBezTo>
                        <a:pt x="526898" y="300605"/>
                        <a:pt x="529296" y="300605"/>
                        <a:pt x="531693" y="300605"/>
                      </a:cubicBezTo>
                      <a:cubicBezTo>
                        <a:pt x="539843" y="300605"/>
                        <a:pt x="547514" y="301085"/>
                        <a:pt x="555664" y="301085"/>
                      </a:cubicBezTo>
                      <a:cubicBezTo>
                        <a:pt x="559020" y="301085"/>
                        <a:pt x="562376" y="301085"/>
                        <a:pt x="565732" y="301085"/>
                      </a:cubicBezTo>
                      <a:cubicBezTo>
                        <a:pt x="572923" y="301085"/>
                        <a:pt x="580595" y="301085"/>
                        <a:pt x="587786" y="301085"/>
                      </a:cubicBezTo>
                      <a:cubicBezTo>
                        <a:pt x="591142" y="301085"/>
                        <a:pt x="594019" y="301085"/>
                        <a:pt x="597375" y="301085"/>
                      </a:cubicBezTo>
                      <a:cubicBezTo>
                        <a:pt x="606964" y="301085"/>
                        <a:pt x="617032" y="301085"/>
                        <a:pt x="626621" y="300605"/>
                      </a:cubicBezTo>
                      <a:cubicBezTo>
                        <a:pt x="627100" y="300605"/>
                        <a:pt x="627579" y="300605"/>
                        <a:pt x="628058" y="300605"/>
                      </a:cubicBezTo>
                      <a:cubicBezTo>
                        <a:pt x="638127" y="300605"/>
                        <a:pt x="648195" y="300125"/>
                        <a:pt x="658743" y="300125"/>
                      </a:cubicBezTo>
                      <a:cubicBezTo>
                        <a:pt x="661619" y="300125"/>
                        <a:pt x="664976" y="300125"/>
                        <a:pt x="667851" y="299646"/>
                      </a:cubicBezTo>
                      <a:cubicBezTo>
                        <a:pt x="675043" y="299646"/>
                        <a:pt x="682234" y="299166"/>
                        <a:pt x="689426" y="298687"/>
                      </a:cubicBezTo>
                      <a:cubicBezTo>
                        <a:pt x="691344" y="298687"/>
                        <a:pt x="693262" y="298687"/>
                        <a:pt x="694700" y="298687"/>
                      </a:cubicBezTo>
                      <a:cubicBezTo>
                        <a:pt x="696139" y="298687"/>
                        <a:pt x="697097" y="298687"/>
                        <a:pt x="698536" y="298687"/>
                      </a:cubicBezTo>
                      <a:cubicBezTo>
                        <a:pt x="710522" y="298208"/>
                        <a:pt x="722508" y="297728"/>
                        <a:pt x="734014" y="296769"/>
                      </a:cubicBezTo>
                      <a:cubicBezTo>
                        <a:pt x="735452" y="296769"/>
                        <a:pt x="737369" y="296769"/>
                        <a:pt x="738808" y="296290"/>
                      </a:cubicBezTo>
                      <a:cubicBezTo>
                        <a:pt x="749835" y="295810"/>
                        <a:pt x="760382" y="294852"/>
                        <a:pt x="770930" y="294372"/>
                      </a:cubicBezTo>
                      <a:cubicBezTo>
                        <a:pt x="772368" y="294372"/>
                        <a:pt x="773807" y="294372"/>
                        <a:pt x="775245" y="293893"/>
                      </a:cubicBezTo>
                      <a:cubicBezTo>
                        <a:pt x="776204" y="293893"/>
                        <a:pt x="777163" y="293893"/>
                        <a:pt x="778121" y="293893"/>
                      </a:cubicBezTo>
                      <a:cubicBezTo>
                        <a:pt x="785793" y="293413"/>
                        <a:pt x="793463" y="292455"/>
                        <a:pt x="801134" y="291975"/>
                      </a:cubicBezTo>
                      <a:cubicBezTo>
                        <a:pt x="802573" y="291975"/>
                        <a:pt x="804011" y="291975"/>
                        <a:pt x="805449" y="291496"/>
                      </a:cubicBezTo>
                      <a:cubicBezTo>
                        <a:pt x="814559" y="290536"/>
                        <a:pt x="823189" y="290057"/>
                        <a:pt x="831818" y="289099"/>
                      </a:cubicBezTo>
                      <a:cubicBezTo>
                        <a:pt x="832297" y="289099"/>
                        <a:pt x="832777" y="289099"/>
                        <a:pt x="833736" y="289099"/>
                      </a:cubicBezTo>
                      <a:cubicBezTo>
                        <a:pt x="836612" y="288619"/>
                        <a:pt x="839489" y="288619"/>
                        <a:pt x="841886" y="288139"/>
                      </a:cubicBezTo>
                      <a:cubicBezTo>
                        <a:pt x="846201" y="287660"/>
                        <a:pt x="850995" y="287180"/>
                        <a:pt x="855311" y="286702"/>
                      </a:cubicBezTo>
                      <a:cubicBezTo>
                        <a:pt x="858666" y="286222"/>
                        <a:pt x="862022" y="285742"/>
                        <a:pt x="865378" y="285263"/>
                      </a:cubicBezTo>
                      <a:cubicBezTo>
                        <a:pt x="869694" y="284783"/>
                        <a:pt x="874008" y="284304"/>
                        <a:pt x="878324" y="283825"/>
                      </a:cubicBezTo>
                      <a:cubicBezTo>
                        <a:pt x="879282" y="283825"/>
                        <a:pt x="880241" y="283825"/>
                        <a:pt x="881199" y="283345"/>
                      </a:cubicBezTo>
                      <a:cubicBezTo>
                        <a:pt x="884077" y="282866"/>
                        <a:pt x="886952" y="282386"/>
                        <a:pt x="889830" y="281907"/>
                      </a:cubicBezTo>
                      <a:cubicBezTo>
                        <a:pt x="893185" y="281427"/>
                        <a:pt x="896541" y="280947"/>
                        <a:pt x="899898" y="280469"/>
                      </a:cubicBezTo>
                      <a:cubicBezTo>
                        <a:pt x="903733" y="279989"/>
                        <a:pt x="907568" y="279510"/>
                        <a:pt x="911404" y="278550"/>
                      </a:cubicBezTo>
                      <a:cubicBezTo>
                        <a:pt x="914760" y="278072"/>
                        <a:pt x="917637" y="277592"/>
                        <a:pt x="920993" y="277113"/>
                      </a:cubicBezTo>
                      <a:cubicBezTo>
                        <a:pt x="921473" y="277113"/>
                        <a:pt x="922431" y="277113"/>
                        <a:pt x="922910" y="276633"/>
                      </a:cubicBezTo>
                      <a:cubicBezTo>
                        <a:pt x="926267" y="276153"/>
                        <a:pt x="929143" y="275674"/>
                        <a:pt x="932499" y="274716"/>
                      </a:cubicBezTo>
                      <a:cubicBezTo>
                        <a:pt x="935376" y="274236"/>
                        <a:pt x="937773" y="273756"/>
                        <a:pt x="940650" y="273277"/>
                      </a:cubicBezTo>
                      <a:cubicBezTo>
                        <a:pt x="944964" y="272319"/>
                        <a:pt x="948800" y="271839"/>
                        <a:pt x="953115" y="270880"/>
                      </a:cubicBezTo>
                      <a:cubicBezTo>
                        <a:pt x="955512" y="270400"/>
                        <a:pt x="957430" y="269921"/>
                        <a:pt x="959827" y="269442"/>
                      </a:cubicBezTo>
                      <a:cubicBezTo>
                        <a:pt x="959827" y="269442"/>
                        <a:pt x="960306" y="269442"/>
                        <a:pt x="960306" y="269442"/>
                      </a:cubicBezTo>
                      <a:cubicBezTo>
                        <a:pt x="966059" y="268483"/>
                        <a:pt x="972292" y="267044"/>
                        <a:pt x="977566" y="265606"/>
                      </a:cubicBezTo>
                      <a:cubicBezTo>
                        <a:pt x="983319" y="264167"/>
                        <a:pt x="988593" y="263209"/>
                        <a:pt x="993866" y="261770"/>
                      </a:cubicBezTo>
                      <a:cubicBezTo>
                        <a:pt x="993866" y="261770"/>
                        <a:pt x="994346" y="261770"/>
                        <a:pt x="994346" y="261770"/>
                      </a:cubicBezTo>
                      <a:cubicBezTo>
                        <a:pt x="995785" y="261291"/>
                        <a:pt x="996743" y="261291"/>
                        <a:pt x="998182" y="260811"/>
                      </a:cubicBezTo>
                      <a:cubicBezTo>
                        <a:pt x="1002017" y="259853"/>
                        <a:pt x="1005852" y="258894"/>
                        <a:pt x="1009208" y="257936"/>
                      </a:cubicBezTo>
                      <a:cubicBezTo>
                        <a:pt x="1011126" y="257456"/>
                        <a:pt x="1013044" y="256976"/>
                        <a:pt x="1014482" y="256497"/>
                      </a:cubicBezTo>
                      <a:cubicBezTo>
                        <a:pt x="1017359" y="255538"/>
                        <a:pt x="1020715" y="254579"/>
                        <a:pt x="1023591" y="254100"/>
                      </a:cubicBezTo>
                      <a:cubicBezTo>
                        <a:pt x="1024071" y="254100"/>
                        <a:pt x="1025030" y="253620"/>
                        <a:pt x="1025988" y="253620"/>
                      </a:cubicBezTo>
                      <a:cubicBezTo>
                        <a:pt x="1026948" y="253141"/>
                        <a:pt x="1027907" y="253141"/>
                        <a:pt x="1028865" y="252661"/>
                      </a:cubicBezTo>
                      <a:cubicBezTo>
                        <a:pt x="1032221" y="251703"/>
                        <a:pt x="1035577" y="250264"/>
                        <a:pt x="1038934" y="249306"/>
                      </a:cubicBezTo>
                      <a:cubicBezTo>
                        <a:pt x="1040371" y="248826"/>
                        <a:pt x="1041810" y="248347"/>
                        <a:pt x="1043248" y="247867"/>
                      </a:cubicBezTo>
                      <a:cubicBezTo>
                        <a:pt x="1047084" y="246428"/>
                        <a:pt x="1050440" y="244990"/>
                        <a:pt x="1053796" y="244031"/>
                      </a:cubicBezTo>
                      <a:cubicBezTo>
                        <a:pt x="1054276" y="244031"/>
                        <a:pt x="1054754" y="243553"/>
                        <a:pt x="1055234" y="243553"/>
                      </a:cubicBezTo>
                      <a:cubicBezTo>
                        <a:pt x="1055234" y="243553"/>
                        <a:pt x="1055714" y="243553"/>
                        <a:pt x="1055714" y="243553"/>
                      </a:cubicBezTo>
                      <a:cubicBezTo>
                        <a:pt x="1056193" y="243553"/>
                        <a:pt x="1056673" y="243073"/>
                        <a:pt x="1057151" y="243073"/>
                      </a:cubicBezTo>
                      <a:cubicBezTo>
                        <a:pt x="1059549" y="242114"/>
                        <a:pt x="1061946" y="241155"/>
                        <a:pt x="1064343" y="240196"/>
                      </a:cubicBezTo>
                      <a:cubicBezTo>
                        <a:pt x="1065303" y="239717"/>
                        <a:pt x="1066261" y="239237"/>
                        <a:pt x="1067220" y="238758"/>
                      </a:cubicBezTo>
                      <a:cubicBezTo>
                        <a:pt x="1069137" y="237798"/>
                        <a:pt x="1071056" y="236840"/>
                        <a:pt x="1072494" y="235881"/>
                      </a:cubicBezTo>
                      <a:cubicBezTo>
                        <a:pt x="1073453" y="235401"/>
                        <a:pt x="1073932" y="234923"/>
                        <a:pt x="1074891" y="234443"/>
                      </a:cubicBezTo>
                      <a:cubicBezTo>
                        <a:pt x="1076809" y="233484"/>
                        <a:pt x="1078726" y="232525"/>
                        <a:pt x="1080165" y="231567"/>
                      </a:cubicBezTo>
                      <a:cubicBezTo>
                        <a:pt x="1080644" y="231087"/>
                        <a:pt x="1081123" y="231087"/>
                        <a:pt x="1081603" y="230607"/>
                      </a:cubicBezTo>
                      <a:cubicBezTo>
                        <a:pt x="1081603" y="230607"/>
                        <a:pt x="1082083" y="230607"/>
                        <a:pt x="1082083" y="230607"/>
                      </a:cubicBezTo>
                      <a:cubicBezTo>
                        <a:pt x="1084000" y="229170"/>
                        <a:pt x="1085917" y="228210"/>
                        <a:pt x="1087836" y="226772"/>
                      </a:cubicBezTo>
                      <a:cubicBezTo>
                        <a:pt x="1088315" y="226292"/>
                        <a:pt x="1088315" y="226292"/>
                        <a:pt x="1088795" y="225813"/>
                      </a:cubicBezTo>
                      <a:cubicBezTo>
                        <a:pt x="1090233" y="224854"/>
                        <a:pt x="1091672" y="223415"/>
                        <a:pt x="1093109" y="222457"/>
                      </a:cubicBezTo>
                      <a:cubicBezTo>
                        <a:pt x="1094548" y="221498"/>
                        <a:pt x="1095027" y="221018"/>
                        <a:pt x="1095506" y="220540"/>
                      </a:cubicBezTo>
                      <a:close/>
                    </a:path>
                  </a:pathLst>
                </a:custGeom>
                <a:solidFill>
                  <a:srgbClr val="F79A0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4800"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Montserrat" panose="00000500000000000000" pitchFamily="2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106" name="Google Shape;258;p3">
                  <a:extLst>
                    <a:ext uri="{FF2B5EF4-FFF2-40B4-BE49-F238E27FC236}">
                      <a16:creationId xmlns:a16="http://schemas.microsoft.com/office/drawing/2014/main" id="{2AFDDC16-CEFA-42E1-8486-8CF2D46A82F7}"/>
                    </a:ext>
                  </a:extLst>
                </p:cNvPr>
                <p:cNvSpPr/>
                <p:nvPr/>
              </p:nvSpPr>
              <p:spPr>
                <a:xfrm>
                  <a:off x="13286067" y="12317311"/>
                  <a:ext cx="509638" cy="171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9638" h="171637" extrusionOk="0">
                      <a:moveTo>
                        <a:pt x="474161" y="65682"/>
                      </a:moveTo>
                      <a:cubicBezTo>
                        <a:pt x="295332" y="65682"/>
                        <a:pt x="130886" y="41232"/>
                        <a:pt x="0" y="0"/>
                      </a:cubicBezTo>
                      <a:lnTo>
                        <a:pt x="0" y="114585"/>
                      </a:lnTo>
                      <a:cubicBezTo>
                        <a:pt x="480" y="114585"/>
                        <a:pt x="959" y="115064"/>
                        <a:pt x="959" y="115064"/>
                      </a:cubicBezTo>
                      <a:cubicBezTo>
                        <a:pt x="2877" y="115544"/>
                        <a:pt x="4316" y="116023"/>
                        <a:pt x="6233" y="116983"/>
                      </a:cubicBezTo>
                      <a:cubicBezTo>
                        <a:pt x="7192" y="117461"/>
                        <a:pt x="8150" y="117461"/>
                        <a:pt x="9110" y="117941"/>
                      </a:cubicBezTo>
                      <a:cubicBezTo>
                        <a:pt x="11507" y="118420"/>
                        <a:pt x="13424" y="119380"/>
                        <a:pt x="15822" y="119858"/>
                      </a:cubicBezTo>
                      <a:cubicBezTo>
                        <a:pt x="19177" y="120817"/>
                        <a:pt x="22533" y="121777"/>
                        <a:pt x="25890" y="122736"/>
                      </a:cubicBezTo>
                      <a:cubicBezTo>
                        <a:pt x="28287" y="123214"/>
                        <a:pt x="30684" y="124174"/>
                        <a:pt x="33560" y="124653"/>
                      </a:cubicBezTo>
                      <a:cubicBezTo>
                        <a:pt x="34999" y="125133"/>
                        <a:pt x="36916" y="125611"/>
                        <a:pt x="38355" y="126091"/>
                      </a:cubicBezTo>
                      <a:cubicBezTo>
                        <a:pt x="40273" y="126571"/>
                        <a:pt x="42670" y="127050"/>
                        <a:pt x="44588" y="127530"/>
                      </a:cubicBezTo>
                      <a:cubicBezTo>
                        <a:pt x="46985" y="128009"/>
                        <a:pt x="49382" y="128488"/>
                        <a:pt x="51779" y="129447"/>
                      </a:cubicBezTo>
                      <a:cubicBezTo>
                        <a:pt x="56094" y="130406"/>
                        <a:pt x="60409" y="131366"/>
                        <a:pt x="65203" y="132324"/>
                      </a:cubicBezTo>
                      <a:cubicBezTo>
                        <a:pt x="67601" y="132803"/>
                        <a:pt x="69518" y="133283"/>
                        <a:pt x="71436" y="133763"/>
                      </a:cubicBezTo>
                      <a:cubicBezTo>
                        <a:pt x="71915" y="133763"/>
                        <a:pt x="72395" y="134241"/>
                        <a:pt x="73354" y="134241"/>
                      </a:cubicBezTo>
                      <a:cubicBezTo>
                        <a:pt x="79586" y="135680"/>
                        <a:pt x="85819" y="136639"/>
                        <a:pt x="92531" y="138077"/>
                      </a:cubicBezTo>
                      <a:cubicBezTo>
                        <a:pt x="93011" y="138077"/>
                        <a:pt x="93490" y="138077"/>
                        <a:pt x="93969" y="138557"/>
                      </a:cubicBezTo>
                      <a:cubicBezTo>
                        <a:pt x="99722" y="139516"/>
                        <a:pt x="105955" y="140954"/>
                        <a:pt x="112188" y="141913"/>
                      </a:cubicBezTo>
                      <a:cubicBezTo>
                        <a:pt x="113626" y="142392"/>
                        <a:pt x="115064" y="142392"/>
                        <a:pt x="116503" y="142871"/>
                      </a:cubicBezTo>
                      <a:cubicBezTo>
                        <a:pt x="123214" y="143830"/>
                        <a:pt x="130406" y="145269"/>
                        <a:pt x="137597" y="146227"/>
                      </a:cubicBezTo>
                      <a:cubicBezTo>
                        <a:pt x="139994" y="146707"/>
                        <a:pt x="142392" y="146707"/>
                        <a:pt x="144310" y="147186"/>
                      </a:cubicBezTo>
                      <a:cubicBezTo>
                        <a:pt x="147666" y="147666"/>
                        <a:pt x="151502" y="148146"/>
                        <a:pt x="155337" y="148624"/>
                      </a:cubicBezTo>
                      <a:cubicBezTo>
                        <a:pt x="156296" y="148624"/>
                        <a:pt x="157734" y="149104"/>
                        <a:pt x="158693" y="149104"/>
                      </a:cubicBezTo>
                      <a:cubicBezTo>
                        <a:pt x="163007" y="149583"/>
                        <a:pt x="167323" y="150543"/>
                        <a:pt x="171638" y="151022"/>
                      </a:cubicBezTo>
                      <a:cubicBezTo>
                        <a:pt x="175473" y="151502"/>
                        <a:pt x="178829" y="151980"/>
                        <a:pt x="182665" y="152460"/>
                      </a:cubicBezTo>
                      <a:cubicBezTo>
                        <a:pt x="186979" y="152940"/>
                        <a:pt x="191295" y="153419"/>
                        <a:pt x="196089" y="153899"/>
                      </a:cubicBezTo>
                      <a:cubicBezTo>
                        <a:pt x="198965" y="154377"/>
                        <a:pt x="201842" y="154857"/>
                        <a:pt x="204718" y="154857"/>
                      </a:cubicBezTo>
                      <a:cubicBezTo>
                        <a:pt x="205678" y="154857"/>
                        <a:pt x="206157" y="154857"/>
                        <a:pt x="207115" y="155337"/>
                      </a:cubicBezTo>
                      <a:cubicBezTo>
                        <a:pt x="214787" y="156296"/>
                        <a:pt x="222458" y="157255"/>
                        <a:pt x="230608" y="157734"/>
                      </a:cubicBezTo>
                      <a:cubicBezTo>
                        <a:pt x="231567" y="157734"/>
                        <a:pt x="233005" y="158213"/>
                        <a:pt x="233964" y="158213"/>
                      </a:cubicBezTo>
                      <a:cubicBezTo>
                        <a:pt x="243073" y="159172"/>
                        <a:pt x="252183" y="160132"/>
                        <a:pt x="261291" y="161090"/>
                      </a:cubicBezTo>
                      <a:cubicBezTo>
                        <a:pt x="261771" y="161090"/>
                        <a:pt x="262250" y="161090"/>
                        <a:pt x="262730" y="161090"/>
                      </a:cubicBezTo>
                      <a:cubicBezTo>
                        <a:pt x="264168" y="161090"/>
                        <a:pt x="265127" y="161090"/>
                        <a:pt x="266566" y="161569"/>
                      </a:cubicBezTo>
                      <a:cubicBezTo>
                        <a:pt x="277113" y="162529"/>
                        <a:pt x="287660" y="163487"/>
                        <a:pt x="298208" y="163966"/>
                      </a:cubicBezTo>
                      <a:cubicBezTo>
                        <a:pt x="300605" y="163966"/>
                        <a:pt x="303002" y="164446"/>
                        <a:pt x="305399" y="164446"/>
                      </a:cubicBezTo>
                      <a:cubicBezTo>
                        <a:pt x="316906" y="165405"/>
                        <a:pt x="328892" y="165885"/>
                        <a:pt x="340878" y="166843"/>
                      </a:cubicBezTo>
                      <a:cubicBezTo>
                        <a:pt x="341837" y="166843"/>
                        <a:pt x="342795" y="166843"/>
                        <a:pt x="343275" y="166843"/>
                      </a:cubicBezTo>
                      <a:cubicBezTo>
                        <a:pt x="345192" y="166843"/>
                        <a:pt x="347589" y="166843"/>
                        <a:pt x="349508" y="167323"/>
                      </a:cubicBezTo>
                      <a:cubicBezTo>
                        <a:pt x="356699" y="167802"/>
                        <a:pt x="363891" y="168282"/>
                        <a:pt x="371561" y="168282"/>
                      </a:cubicBezTo>
                      <a:cubicBezTo>
                        <a:pt x="374917" y="168282"/>
                        <a:pt x="378274" y="168760"/>
                        <a:pt x="381630" y="168760"/>
                      </a:cubicBezTo>
                      <a:cubicBezTo>
                        <a:pt x="389300" y="169240"/>
                        <a:pt x="397451" y="169240"/>
                        <a:pt x="405122" y="169720"/>
                      </a:cubicBezTo>
                      <a:cubicBezTo>
                        <a:pt x="407519" y="169720"/>
                        <a:pt x="409916" y="169720"/>
                        <a:pt x="412313" y="170199"/>
                      </a:cubicBezTo>
                      <a:cubicBezTo>
                        <a:pt x="422382" y="170679"/>
                        <a:pt x="432929" y="170679"/>
                        <a:pt x="442997" y="171158"/>
                      </a:cubicBezTo>
                      <a:cubicBezTo>
                        <a:pt x="445395" y="171158"/>
                        <a:pt x="447792" y="171158"/>
                        <a:pt x="450189" y="171158"/>
                      </a:cubicBezTo>
                      <a:cubicBezTo>
                        <a:pt x="458339" y="171158"/>
                        <a:pt x="466009" y="171638"/>
                        <a:pt x="474161" y="171638"/>
                      </a:cubicBezTo>
                      <a:cubicBezTo>
                        <a:pt x="477516" y="171638"/>
                        <a:pt x="480872" y="171638"/>
                        <a:pt x="484228" y="171638"/>
                      </a:cubicBezTo>
                      <a:cubicBezTo>
                        <a:pt x="491420" y="171638"/>
                        <a:pt x="499091" y="171638"/>
                        <a:pt x="506283" y="171638"/>
                      </a:cubicBezTo>
                      <a:cubicBezTo>
                        <a:pt x="507241" y="171638"/>
                        <a:pt x="508680" y="171638"/>
                        <a:pt x="509638" y="171638"/>
                      </a:cubicBezTo>
                      <a:lnTo>
                        <a:pt x="509638" y="65203"/>
                      </a:lnTo>
                      <a:cubicBezTo>
                        <a:pt x="497652" y="65682"/>
                        <a:pt x="486147" y="65682"/>
                        <a:pt x="474161" y="65682"/>
                      </a:cubicBezTo>
                      <a:close/>
                    </a:path>
                  </a:pathLst>
                </a:custGeom>
                <a:solidFill>
                  <a:srgbClr val="F28A1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4800"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Montserrat" panose="00000500000000000000" pitchFamily="2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107" name="Google Shape;259;p3">
                  <a:extLst>
                    <a:ext uri="{FF2B5EF4-FFF2-40B4-BE49-F238E27FC236}">
                      <a16:creationId xmlns:a16="http://schemas.microsoft.com/office/drawing/2014/main" id="{15C1F055-76B6-4C19-86C7-BAEF2945990E}"/>
                    </a:ext>
                  </a:extLst>
                </p:cNvPr>
                <p:cNvSpPr/>
                <p:nvPr/>
              </p:nvSpPr>
              <p:spPr>
                <a:xfrm>
                  <a:off x="13277180" y="12187687"/>
                  <a:ext cx="966096" cy="1887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6096" h="188771" extrusionOk="0">
                      <a:moveTo>
                        <a:pt x="112446" y="29902"/>
                      </a:moveTo>
                      <a:cubicBezTo>
                        <a:pt x="283604" y="-7973"/>
                        <a:pt x="588044" y="-10370"/>
                        <a:pt x="792762" y="25587"/>
                      </a:cubicBezTo>
                      <a:cubicBezTo>
                        <a:pt x="997480" y="61065"/>
                        <a:pt x="1024809" y="120994"/>
                        <a:pt x="853650" y="158870"/>
                      </a:cubicBezTo>
                      <a:cubicBezTo>
                        <a:pt x="682492" y="196745"/>
                        <a:pt x="378052" y="199142"/>
                        <a:pt x="173334" y="163184"/>
                      </a:cubicBezTo>
                      <a:cubicBezTo>
                        <a:pt x="-31384" y="127707"/>
                        <a:pt x="-58711" y="68256"/>
                        <a:pt x="112446" y="29902"/>
                      </a:cubicBezTo>
                      <a:close/>
                    </a:path>
                  </a:pathLst>
                </a:custGeom>
                <a:solidFill>
                  <a:srgbClr val="FFD22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4800"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Montserrat" panose="00000500000000000000" pitchFamily="2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108" name="Google Shape;260;p3">
                  <a:extLst>
                    <a:ext uri="{FF2B5EF4-FFF2-40B4-BE49-F238E27FC236}">
                      <a16:creationId xmlns:a16="http://schemas.microsoft.com/office/drawing/2014/main" id="{3F99B4C2-9892-481A-AE64-B62312B66918}"/>
                    </a:ext>
                  </a:extLst>
                </p:cNvPr>
                <p:cNvSpPr/>
                <p:nvPr/>
              </p:nvSpPr>
              <p:spPr>
                <a:xfrm>
                  <a:off x="13206952" y="12174134"/>
                  <a:ext cx="1106070" cy="21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6070" h="216355" extrusionOk="0">
                      <a:moveTo>
                        <a:pt x="128497" y="34345"/>
                      </a:moveTo>
                      <a:cubicBezTo>
                        <a:pt x="324585" y="-9284"/>
                        <a:pt x="673134" y="-11681"/>
                        <a:pt x="907577" y="29071"/>
                      </a:cubicBezTo>
                      <a:cubicBezTo>
                        <a:pt x="1142020" y="69823"/>
                        <a:pt x="1173183" y="138382"/>
                        <a:pt x="977575" y="182011"/>
                      </a:cubicBezTo>
                      <a:cubicBezTo>
                        <a:pt x="781486" y="225639"/>
                        <a:pt x="432938" y="228036"/>
                        <a:pt x="198495" y="187284"/>
                      </a:cubicBezTo>
                      <a:cubicBezTo>
                        <a:pt x="-35949" y="146054"/>
                        <a:pt x="-67112" y="77974"/>
                        <a:pt x="128497" y="34345"/>
                      </a:cubicBezTo>
                      <a:close/>
                      <a:moveTo>
                        <a:pt x="923877" y="172422"/>
                      </a:moveTo>
                      <a:cubicBezTo>
                        <a:pt x="1095036" y="134546"/>
                        <a:pt x="1067707" y="74617"/>
                        <a:pt x="862989" y="39140"/>
                      </a:cubicBezTo>
                      <a:cubicBezTo>
                        <a:pt x="658271" y="3662"/>
                        <a:pt x="353831" y="5579"/>
                        <a:pt x="182673" y="43454"/>
                      </a:cubicBezTo>
                      <a:cubicBezTo>
                        <a:pt x="11516" y="81330"/>
                        <a:pt x="38843" y="141259"/>
                        <a:pt x="243561" y="176737"/>
                      </a:cubicBezTo>
                      <a:cubicBezTo>
                        <a:pt x="448279" y="212694"/>
                        <a:pt x="752720" y="210777"/>
                        <a:pt x="923877" y="172422"/>
                      </a:cubicBezTo>
                      <a:lnTo>
                        <a:pt x="923877" y="172422"/>
                      </a:lnTo>
                      <a:close/>
                    </a:path>
                  </a:pathLst>
                </a:custGeom>
                <a:solidFill>
                  <a:srgbClr val="FFE38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4800"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Montserrat" panose="00000500000000000000" pitchFamily="2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109" name="Google Shape;261;p3">
                  <a:extLst>
                    <a:ext uri="{FF2B5EF4-FFF2-40B4-BE49-F238E27FC236}">
                      <a16:creationId xmlns:a16="http://schemas.microsoft.com/office/drawing/2014/main" id="{FDA4FCF7-1BFA-467F-9B27-16A89268D1DF}"/>
                    </a:ext>
                  </a:extLst>
                </p:cNvPr>
                <p:cNvSpPr/>
                <p:nvPr/>
              </p:nvSpPr>
              <p:spPr>
                <a:xfrm>
                  <a:off x="13276980" y="12189312"/>
                  <a:ext cx="964599" cy="104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4599" h="104985" extrusionOk="0">
                      <a:moveTo>
                        <a:pt x="117919" y="39303"/>
                      </a:moveTo>
                      <a:cubicBezTo>
                        <a:pt x="289078" y="1428"/>
                        <a:pt x="593518" y="-969"/>
                        <a:pt x="798236" y="34989"/>
                      </a:cubicBezTo>
                      <a:cubicBezTo>
                        <a:pt x="889807" y="50810"/>
                        <a:pt x="945422" y="71425"/>
                        <a:pt x="964599" y="92999"/>
                      </a:cubicBezTo>
                      <a:cubicBezTo>
                        <a:pt x="955969" y="68069"/>
                        <a:pt x="897959" y="43619"/>
                        <a:pt x="792483" y="25400"/>
                      </a:cubicBezTo>
                      <a:cubicBezTo>
                        <a:pt x="587764" y="-10079"/>
                        <a:pt x="283324" y="-8160"/>
                        <a:pt x="112166" y="29714"/>
                      </a:cubicBezTo>
                      <a:cubicBezTo>
                        <a:pt x="17718" y="50810"/>
                        <a:pt x="-16322" y="78616"/>
                        <a:pt x="7171" y="104985"/>
                      </a:cubicBezTo>
                      <a:cubicBezTo>
                        <a:pt x="-1460" y="81494"/>
                        <a:pt x="34978" y="57522"/>
                        <a:pt x="117919" y="39303"/>
                      </a:cubicBezTo>
                      <a:close/>
                    </a:path>
                  </a:pathLst>
                </a:custGeom>
                <a:solidFill>
                  <a:srgbClr val="F79A0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4800"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Montserrat" panose="00000500000000000000" pitchFamily="2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110" name="Google Shape;262;p3">
                  <a:extLst>
                    <a:ext uri="{FF2B5EF4-FFF2-40B4-BE49-F238E27FC236}">
                      <a16:creationId xmlns:a16="http://schemas.microsoft.com/office/drawing/2014/main" id="{39D0577A-0C19-4B30-9940-7FF9A4AD9FF3}"/>
                    </a:ext>
                  </a:extLst>
                </p:cNvPr>
                <p:cNvSpPr/>
                <p:nvPr/>
              </p:nvSpPr>
              <p:spPr>
                <a:xfrm>
                  <a:off x="13457705" y="12246066"/>
                  <a:ext cx="603127" cy="945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3127" h="94543" extrusionOk="0">
                      <a:moveTo>
                        <a:pt x="310193" y="4124"/>
                      </a:moveTo>
                      <a:cubicBezTo>
                        <a:pt x="384506" y="-4984"/>
                        <a:pt x="462654" y="1727"/>
                        <a:pt x="515391" y="17069"/>
                      </a:cubicBezTo>
                      <a:lnTo>
                        <a:pt x="578198" y="9877"/>
                      </a:lnTo>
                      <a:lnTo>
                        <a:pt x="603128" y="18507"/>
                      </a:lnTo>
                      <a:lnTo>
                        <a:pt x="540322" y="25699"/>
                      </a:lnTo>
                      <a:cubicBezTo>
                        <a:pt x="558540" y="32890"/>
                        <a:pt x="573403" y="40562"/>
                        <a:pt x="585868" y="47753"/>
                      </a:cubicBezTo>
                      <a:lnTo>
                        <a:pt x="479434" y="58781"/>
                      </a:lnTo>
                      <a:lnTo>
                        <a:pt x="451148" y="48712"/>
                      </a:lnTo>
                      <a:lnTo>
                        <a:pt x="487105" y="44397"/>
                      </a:lnTo>
                      <a:cubicBezTo>
                        <a:pt x="488543" y="44397"/>
                        <a:pt x="490461" y="43918"/>
                        <a:pt x="493337" y="43438"/>
                      </a:cubicBezTo>
                      <a:cubicBezTo>
                        <a:pt x="496694" y="39123"/>
                        <a:pt x="491900" y="35288"/>
                        <a:pt x="472722" y="29535"/>
                      </a:cubicBezTo>
                      <a:cubicBezTo>
                        <a:pt x="451148" y="22823"/>
                        <a:pt x="418066" y="20426"/>
                        <a:pt x="389780" y="23782"/>
                      </a:cubicBezTo>
                      <a:cubicBezTo>
                        <a:pt x="310673" y="33849"/>
                        <a:pt x="444915" y="71725"/>
                        <a:pt x="296769" y="89944"/>
                      </a:cubicBezTo>
                      <a:cubicBezTo>
                        <a:pt x="218622" y="99532"/>
                        <a:pt x="135200" y="93300"/>
                        <a:pt x="78627" y="78916"/>
                      </a:cubicBezTo>
                      <a:lnTo>
                        <a:pt x="25410" y="85149"/>
                      </a:lnTo>
                      <a:lnTo>
                        <a:pt x="0" y="76519"/>
                      </a:lnTo>
                      <a:lnTo>
                        <a:pt x="51779" y="70766"/>
                      </a:lnTo>
                      <a:cubicBezTo>
                        <a:pt x="8630" y="55424"/>
                        <a:pt x="5274" y="42959"/>
                        <a:pt x="5274" y="42959"/>
                      </a:cubicBezTo>
                      <a:lnTo>
                        <a:pt x="116503" y="31932"/>
                      </a:lnTo>
                      <a:lnTo>
                        <a:pt x="143350" y="41520"/>
                      </a:lnTo>
                      <a:cubicBezTo>
                        <a:pt x="143350" y="41520"/>
                        <a:pt x="120817" y="44397"/>
                        <a:pt x="114584" y="45356"/>
                      </a:cubicBezTo>
                      <a:cubicBezTo>
                        <a:pt x="111708" y="45356"/>
                        <a:pt x="100681" y="47273"/>
                        <a:pt x="91092" y="49192"/>
                      </a:cubicBezTo>
                      <a:cubicBezTo>
                        <a:pt x="90613" y="50150"/>
                        <a:pt x="91092" y="56862"/>
                        <a:pt x="122256" y="66451"/>
                      </a:cubicBezTo>
                      <a:cubicBezTo>
                        <a:pt x="141913" y="72684"/>
                        <a:pt x="174035" y="76519"/>
                        <a:pt x="206636" y="72204"/>
                      </a:cubicBezTo>
                      <a:cubicBezTo>
                        <a:pt x="294852" y="60218"/>
                        <a:pt x="155336" y="23302"/>
                        <a:pt x="310193" y="4124"/>
                      </a:cubicBezTo>
                      <a:close/>
                    </a:path>
                  </a:pathLst>
                </a:custGeom>
                <a:solidFill>
                  <a:srgbClr val="F79A0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4800"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Montserrat" panose="00000500000000000000" pitchFamily="2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111" name="Google Shape;263;p3">
                  <a:extLst>
                    <a:ext uri="{FF2B5EF4-FFF2-40B4-BE49-F238E27FC236}">
                      <a16:creationId xmlns:a16="http://schemas.microsoft.com/office/drawing/2014/main" id="{F5456A7F-EC4A-4A44-8806-43EA3B26877D}"/>
                    </a:ext>
                  </a:extLst>
                </p:cNvPr>
                <p:cNvSpPr/>
                <p:nvPr/>
              </p:nvSpPr>
              <p:spPr>
                <a:xfrm>
                  <a:off x="13457705" y="12235998"/>
                  <a:ext cx="603127" cy="945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3127" h="94542" extrusionOk="0">
                      <a:moveTo>
                        <a:pt x="310193" y="4125"/>
                      </a:moveTo>
                      <a:cubicBezTo>
                        <a:pt x="384506" y="-4985"/>
                        <a:pt x="462654" y="1728"/>
                        <a:pt x="515391" y="17069"/>
                      </a:cubicBezTo>
                      <a:lnTo>
                        <a:pt x="578198" y="9878"/>
                      </a:lnTo>
                      <a:lnTo>
                        <a:pt x="603128" y="18508"/>
                      </a:lnTo>
                      <a:lnTo>
                        <a:pt x="540322" y="25699"/>
                      </a:lnTo>
                      <a:cubicBezTo>
                        <a:pt x="558540" y="32891"/>
                        <a:pt x="573403" y="40561"/>
                        <a:pt x="585868" y="47753"/>
                      </a:cubicBezTo>
                      <a:lnTo>
                        <a:pt x="479434" y="58780"/>
                      </a:lnTo>
                      <a:lnTo>
                        <a:pt x="451148" y="48711"/>
                      </a:lnTo>
                      <a:lnTo>
                        <a:pt x="487105" y="44397"/>
                      </a:lnTo>
                      <a:cubicBezTo>
                        <a:pt x="488543" y="44397"/>
                        <a:pt x="490461" y="43917"/>
                        <a:pt x="493337" y="43438"/>
                      </a:cubicBezTo>
                      <a:cubicBezTo>
                        <a:pt x="496694" y="39123"/>
                        <a:pt x="491900" y="35288"/>
                        <a:pt x="472722" y="29534"/>
                      </a:cubicBezTo>
                      <a:cubicBezTo>
                        <a:pt x="451148" y="22822"/>
                        <a:pt x="418066" y="20425"/>
                        <a:pt x="389780" y="23781"/>
                      </a:cubicBezTo>
                      <a:cubicBezTo>
                        <a:pt x="310673" y="33850"/>
                        <a:pt x="444915" y="71724"/>
                        <a:pt x="296769" y="89943"/>
                      </a:cubicBezTo>
                      <a:cubicBezTo>
                        <a:pt x="218622" y="99532"/>
                        <a:pt x="135200" y="93299"/>
                        <a:pt x="78627" y="78916"/>
                      </a:cubicBezTo>
                      <a:lnTo>
                        <a:pt x="25410" y="85149"/>
                      </a:lnTo>
                      <a:lnTo>
                        <a:pt x="0" y="76519"/>
                      </a:lnTo>
                      <a:lnTo>
                        <a:pt x="51779" y="70766"/>
                      </a:lnTo>
                      <a:cubicBezTo>
                        <a:pt x="8630" y="55424"/>
                        <a:pt x="5274" y="42958"/>
                        <a:pt x="5274" y="42958"/>
                      </a:cubicBezTo>
                      <a:lnTo>
                        <a:pt x="116503" y="31931"/>
                      </a:lnTo>
                      <a:lnTo>
                        <a:pt x="143350" y="41520"/>
                      </a:lnTo>
                      <a:cubicBezTo>
                        <a:pt x="143350" y="41520"/>
                        <a:pt x="120817" y="44397"/>
                        <a:pt x="114584" y="45355"/>
                      </a:cubicBezTo>
                      <a:cubicBezTo>
                        <a:pt x="111708" y="45355"/>
                        <a:pt x="100681" y="47274"/>
                        <a:pt x="91092" y="49191"/>
                      </a:cubicBezTo>
                      <a:cubicBezTo>
                        <a:pt x="90613" y="50150"/>
                        <a:pt x="91092" y="56863"/>
                        <a:pt x="122256" y="66451"/>
                      </a:cubicBezTo>
                      <a:cubicBezTo>
                        <a:pt x="141913" y="72683"/>
                        <a:pt x="174035" y="76519"/>
                        <a:pt x="206636" y="72204"/>
                      </a:cubicBezTo>
                      <a:cubicBezTo>
                        <a:pt x="294852" y="60697"/>
                        <a:pt x="155336" y="23781"/>
                        <a:pt x="310193" y="4125"/>
                      </a:cubicBezTo>
                      <a:close/>
                    </a:path>
                  </a:pathLst>
                </a:custGeom>
                <a:solidFill>
                  <a:srgbClr val="FFE38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4800"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Montserrat" panose="00000500000000000000" pitchFamily="2" charset="0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81" name="Google Shape;264;p3">
                <a:extLst>
                  <a:ext uri="{FF2B5EF4-FFF2-40B4-BE49-F238E27FC236}">
                    <a16:creationId xmlns:a16="http://schemas.microsoft.com/office/drawing/2014/main" id="{20854262-E1BD-4451-8BDA-B28AC9837792}"/>
                  </a:ext>
                </a:extLst>
              </p:cNvPr>
              <p:cNvGrpSpPr/>
              <p:nvPr/>
            </p:nvGrpSpPr>
            <p:grpSpPr>
              <a:xfrm>
                <a:off x="694850" y="3800158"/>
                <a:ext cx="1110353" cy="315289"/>
                <a:chOff x="13235727" y="12054276"/>
                <a:chExt cx="1110369" cy="315293"/>
              </a:xfrm>
            </p:grpSpPr>
            <p:sp>
              <p:nvSpPr>
                <p:cNvPr id="98" name="Google Shape;265;p3">
                  <a:extLst>
                    <a:ext uri="{FF2B5EF4-FFF2-40B4-BE49-F238E27FC236}">
                      <a16:creationId xmlns:a16="http://schemas.microsoft.com/office/drawing/2014/main" id="{13AA6D24-E237-422E-A89E-724185D8BB62}"/>
                    </a:ext>
                  </a:extLst>
                </p:cNvPr>
                <p:cNvSpPr/>
                <p:nvPr/>
              </p:nvSpPr>
              <p:spPr>
                <a:xfrm>
                  <a:off x="13235727" y="12068485"/>
                  <a:ext cx="1110369" cy="3010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0369" h="301084" extrusionOk="0">
                      <a:moveTo>
                        <a:pt x="1095506" y="220540"/>
                      </a:moveTo>
                      <a:cubicBezTo>
                        <a:pt x="1096465" y="219581"/>
                        <a:pt x="1097425" y="218621"/>
                        <a:pt x="1098383" y="217662"/>
                      </a:cubicBezTo>
                      <a:cubicBezTo>
                        <a:pt x="1098862" y="217184"/>
                        <a:pt x="1099342" y="216704"/>
                        <a:pt x="1099822" y="216224"/>
                      </a:cubicBezTo>
                      <a:cubicBezTo>
                        <a:pt x="1100780" y="215265"/>
                        <a:pt x="1101259" y="214307"/>
                        <a:pt x="1101739" y="213827"/>
                      </a:cubicBezTo>
                      <a:cubicBezTo>
                        <a:pt x="1102219" y="213348"/>
                        <a:pt x="1102698" y="212868"/>
                        <a:pt x="1102698" y="212389"/>
                      </a:cubicBezTo>
                      <a:cubicBezTo>
                        <a:pt x="1103178" y="211430"/>
                        <a:pt x="1103656" y="210471"/>
                        <a:pt x="1104136" y="209992"/>
                      </a:cubicBezTo>
                      <a:cubicBezTo>
                        <a:pt x="1104616" y="209512"/>
                        <a:pt x="1104616" y="209032"/>
                        <a:pt x="1105095" y="208554"/>
                      </a:cubicBezTo>
                      <a:cubicBezTo>
                        <a:pt x="1105575" y="207595"/>
                        <a:pt x="1106053" y="206635"/>
                        <a:pt x="1106053" y="205677"/>
                      </a:cubicBezTo>
                      <a:cubicBezTo>
                        <a:pt x="1106053" y="205198"/>
                        <a:pt x="1106533" y="204718"/>
                        <a:pt x="1106533" y="204238"/>
                      </a:cubicBezTo>
                      <a:cubicBezTo>
                        <a:pt x="1107013" y="202801"/>
                        <a:pt x="1107013" y="201362"/>
                        <a:pt x="1107013" y="199924"/>
                      </a:cubicBezTo>
                      <a:lnTo>
                        <a:pt x="1110369" y="101640"/>
                      </a:lnTo>
                      <a:cubicBezTo>
                        <a:pt x="1110369" y="103078"/>
                        <a:pt x="1109889" y="104517"/>
                        <a:pt x="1109889" y="105954"/>
                      </a:cubicBezTo>
                      <a:cubicBezTo>
                        <a:pt x="1109889" y="106434"/>
                        <a:pt x="1109410" y="106914"/>
                        <a:pt x="1109410" y="107393"/>
                      </a:cubicBezTo>
                      <a:cubicBezTo>
                        <a:pt x="1108931" y="108351"/>
                        <a:pt x="1108931" y="109311"/>
                        <a:pt x="1108451" y="110270"/>
                      </a:cubicBezTo>
                      <a:cubicBezTo>
                        <a:pt x="1108451" y="110748"/>
                        <a:pt x="1107972" y="111228"/>
                        <a:pt x="1107492" y="111708"/>
                      </a:cubicBezTo>
                      <a:cubicBezTo>
                        <a:pt x="1107013" y="112667"/>
                        <a:pt x="1106533" y="113626"/>
                        <a:pt x="1106053" y="114105"/>
                      </a:cubicBezTo>
                      <a:cubicBezTo>
                        <a:pt x="1105575" y="114584"/>
                        <a:pt x="1105095" y="115064"/>
                        <a:pt x="1105095" y="115543"/>
                      </a:cubicBezTo>
                      <a:cubicBezTo>
                        <a:pt x="1104616" y="116503"/>
                        <a:pt x="1103656" y="117461"/>
                        <a:pt x="1103178" y="117940"/>
                      </a:cubicBezTo>
                      <a:cubicBezTo>
                        <a:pt x="1102698" y="118420"/>
                        <a:pt x="1102219" y="118900"/>
                        <a:pt x="1101739" y="119379"/>
                      </a:cubicBezTo>
                      <a:cubicBezTo>
                        <a:pt x="1100780" y="120337"/>
                        <a:pt x="1099822" y="121297"/>
                        <a:pt x="1098862" y="122256"/>
                      </a:cubicBezTo>
                      <a:cubicBezTo>
                        <a:pt x="1098383" y="122734"/>
                        <a:pt x="1097903" y="123214"/>
                        <a:pt x="1097425" y="123694"/>
                      </a:cubicBezTo>
                      <a:cubicBezTo>
                        <a:pt x="1095986" y="124653"/>
                        <a:pt x="1094548" y="126091"/>
                        <a:pt x="1093109" y="127050"/>
                      </a:cubicBezTo>
                      <a:cubicBezTo>
                        <a:pt x="1092630" y="127529"/>
                        <a:pt x="1092630" y="127529"/>
                        <a:pt x="1092150" y="128009"/>
                      </a:cubicBezTo>
                      <a:cubicBezTo>
                        <a:pt x="1090233" y="129447"/>
                        <a:pt x="1088315" y="130886"/>
                        <a:pt x="1085917" y="132323"/>
                      </a:cubicBezTo>
                      <a:cubicBezTo>
                        <a:pt x="1085439" y="132803"/>
                        <a:pt x="1084959" y="132803"/>
                        <a:pt x="1084479" y="133283"/>
                      </a:cubicBezTo>
                      <a:cubicBezTo>
                        <a:pt x="1082562" y="134241"/>
                        <a:pt x="1081123" y="135200"/>
                        <a:pt x="1079206" y="136159"/>
                      </a:cubicBezTo>
                      <a:cubicBezTo>
                        <a:pt x="1078247" y="136639"/>
                        <a:pt x="1077767" y="137117"/>
                        <a:pt x="1076809" y="137597"/>
                      </a:cubicBezTo>
                      <a:cubicBezTo>
                        <a:pt x="1074890" y="138556"/>
                        <a:pt x="1073453" y="139515"/>
                        <a:pt x="1071534" y="140474"/>
                      </a:cubicBezTo>
                      <a:cubicBezTo>
                        <a:pt x="1070576" y="140953"/>
                        <a:pt x="1069617" y="141433"/>
                        <a:pt x="1068659" y="141912"/>
                      </a:cubicBezTo>
                      <a:cubicBezTo>
                        <a:pt x="1066261" y="142871"/>
                        <a:pt x="1063864" y="143830"/>
                        <a:pt x="1061467" y="144789"/>
                      </a:cubicBezTo>
                      <a:cubicBezTo>
                        <a:pt x="1060987" y="144789"/>
                        <a:pt x="1060507" y="145269"/>
                        <a:pt x="1060029" y="145269"/>
                      </a:cubicBezTo>
                      <a:cubicBezTo>
                        <a:pt x="1059549" y="145747"/>
                        <a:pt x="1058590" y="145747"/>
                        <a:pt x="1058110" y="146227"/>
                      </a:cubicBezTo>
                      <a:cubicBezTo>
                        <a:pt x="1054754" y="147666"/>
                        <a:pt x="1051398" y="149103"/>
                        <a:pt x="1047563" y="150063"/>
                      </a:cubicBezTo>
                      <a:cubicBezTo>
                        <a:pt x="1046124" y="150542"/>
                        <a:pt x="1044687" y="151022"/>
                        <a:pt x="1043248" y="151500"/>
                      </a:cubicBezTo>
                      <a:cubicBezTo>
                        <a:pt x="1041810" y="151980"/>
                        <a:pt x="1040371" y="152460"/>
                        <a:pt x="1038933" y="152939"/>
                      </a:cubicBezTo>
                      <a:lnTo>
                        <a:pt x="1040371" y="100201"/>
                      </a:lnTo>
                      <a:lnTo>
                        <a:pt x="1040371" y="100201"/>
                      </a:lnTo>
                      <a:lnTo>
                        <a:pt x="1040371" y="100201"/>
                      </a:lnTo>
                      <a:lnTo>
                        <a:pt x="1040371" y="100201"/>
                      </a:lnTo>
                      <a:lnTo>
                        <a:pt x="1040371" y="100201"/>
                      </a:lnTo>
                      <a:cubicBezTo>
                        <a:pt x="1040371" y="98763"/>
                        <a:pt x="1040371" y="97325"/>
                        <a:pt x="1039893" y="95407"/>
                      </a:cubicBezTo>
                      <a:cubicBezTo>
                        <a:pt x="1039893" y="94928"/>
                        <a:pt x="1039413" y="94448"/>
                        <a:pt x="1039413" y="93968"/>
                      </a:cubicBezTo>
                      <a:cubicBezTo>
                        <a:pt x="1038933" y="93010"/>
                        <a:pt x="1038454" y="91571"/>
                        <a:pt x="1037974" y="90613"/>
                      </a:cubicBezTo>
                      <a:cubicBezTo>
                        <a:pt x="1037974" y="90134"/>
                        <a:pt x="1037495" y="89654"/>
                        <a:pt x="1037015" y="89174"/>
                      </a:cubicBezTo>
                      <a:cubicBezTo>
                        <a:pt x="1036536" y="87737"/>
                        <a:pt x="1035577" y="86777"/>
                        <a:pt x="1034618" y="85339"/>
                      </a:cubicBezTo>
                      <a:cubicBezTo>
                        <a:pt x="1034618" y="84860"/>
                        <a:pt x="1034138" y="84860"/>
                        <a:pt x="1034138" y="84380"/>
                      </a:cubicBezTo>
                      <a:cubicBezTo>
                        <a:pt x="1032701" y="82942"/>
                        <a:pt x="1031262" y="81504"/>
                        <a:pt x="1029824" y="79585"/>
                      </a:cubicBezTo>
                      <a:cubicBezTo>
                        <a:pt x="1029344" y="79107"/>
                        <a:pt x="1028865" y="78627"/>
                        <a:pt x="1028385" y="78148"/>
                      </a:cubicBezTo>
                      <a:cubicBezTo>
                        <a:pt x="1026947" y="77188"/>
                        <a:pt x="1025510" y="75751"/>
                        <a:pt x="1024071" y="74791"/>
                      </a:cubicBezTo>
                      <a:cubicBezTo>
                        <a:pt x="1023591" y="74312"/>
                        <a:pt x="1022632" y="73832"/>
                        <a:pt x="1022153" y="73354"/>
                      </a:cubicBezTo>
                      <a:cubicBezTo>
                        <a:pt x="1020715" y="72394"/>
                        <a:pt x="1018797" y="70956"/>
                        <a:pt x="1016879" y="69997"/>
                      </a:cubicBezTo>
                      <a:cubicBezTo>
                        <a:pt x="1016400" y="69518"/>
                        <a:pt x="1015441" y="69038"/>
                        <a:pt x="1014961" y="69038"/>
                      </a:cubicBezTo>
                      <a:cubicBezTo>
                        <a:pt x="1014482" y="69038"/>
                        <a:pt x="1014482" y="68559"/>
                        <a:pt x="1014482" y="68559"/>
                      </a:cubicBezTo>
                      <a:cubicBezTo>
                        <a:pt x="1014002" y="68079"/>
                        <a:pt x="1013044" y="67599"/>
                        <a:pt x="1012564" y="67599"/>
                      </a:cubicBezTo>
                      <a:cubicBezTo>
                        <a:pt x="1010167" y="66162"/>
                        <a:pt x="1007291" y="64724"/>
                        <a:pt x="1004894" y="63285"/>
                      </a:cubicBezTo>
                      <a:cubicBezTo>
                        <a:pt x="1003455" y="62805"/>
                        <a:pt x="1002017" y="61846"/>
                        <a:pt x="1001058" y="61368"/>
                      </a:cubicBezTo>
                      <a:cubicBezTo>
                        <a:pt x="998181" y="59929"/>
                        <a:pt x="995305" y="58971"/>
                        <a:pt x="992428" y="57532"/>
                      </a:cubicBezTo>
                      <a:cubicBezTo>
                        <a:pt x="991469" y="57052"/>
                        <a:pt x="990511" y="56573"/>
                        <a:pt x="989552" y="56573"/>
                      </a:cubicBezTo>
                      <a:cubicBezTo>
                        <a:pt x="989072" y="56094"/>
                        <a:pt x="988113" y="56094"/>
                        <a:pt x="987634" y="55614"/>
                      </a:cubicBezTo>
                      <a:cubicBezTo>
                        <a:pt x="985716" y="54655"/>
                        <a:pt x="983319" y="54176"/>
                        <a:pt x="981401" y="53216"/>
                      </a:cubicBezTo>
                      <a:cubicBezTo>
                        <a:pt x="979483" y="52258"/>
                        <a:pt x="977086" y="51779"/>
                        <a:pt x="975169" y="50819"/>
                      </a:cubicBezTo>
                      <a:cubicBezTo>
                        <a:pt x="972772" y="49861"/>
                        <a:pt x="970375" y="49382"/>
                        <a:pt x="967977" y="48422"/>
                      </a:cubicBezTo>
                      <a:cubicBezTo>
                        <a:pt x="966539" y="47943"/>
                        <a:pt x="965100" y="47463"/>
                        <a:pt x="963183" y="46985"/>
                      </a:cubicBezTo>
                      <a:cubicBezTo>
                        <a:pt x="962223" y="46505"/>
                        <a:pt x="961265" y="46505"/>
                        <a:pt x="960306" y="46025"/>
                      </a:cubicBezTo>
                      <a:cubicBezTo>
                        <a:pt x="958389" y="45546"/>
                        <a:pt x="956470" y="45066"/>
                        <a:pt x="954553" y="44108"/>
                      </a:cubicBezTo>
                      <a:cubicBezTo>
                        <a:pt x="951676" y="43149"/>
                        <a:pt x="948800" y="42669"/>
                        <a:pt x="945923" y="41711"/>
                      </a:cubicBezTo>
                      <a:cubicBezTo>
                        <a:pt x="944006" y="41231"/>
                        <a:pt x="941609" y="40752"/>
                        <a:pt x="939211" y="39793"/>
                      </a:cubicBezTo>
                      <a:cubicBezTo>
                        <a:pt x="937773" y="39313"/>
                        <a:pt x="936334" y="38833"/>
                        <a:pt x="934896" y="38833"/>
                      </a:cubicBezTo>
                      <a:cubicBezTo>
                        <a:pt x="932979" y="38355"/>
                        <a:pt x="931060" y="37875"/>
                        <a:pt x="929143" y="37396"/>
                      </a:cubicBezTo>
                      <a:cubicBezTo>
                        <a:pt x="927226" y="36916"/>
                        <a:pt x="925307" y="36436"/>
                        <a:pt x="922910" y="35958"/>
                      </a:cubicBezTo>
                      <a:cubicBezTo>
                        <a:pt x="919074" y="34999"/>
                        <a:pt x="915240" y="34039"/>
                        <a:pt x="911404" y="33080"/>
                      </a:cubicBezTo>
                      <a:cubicBezTo>
                        <a:pt x="909486" y="32602"/>
                        <a:pt x="907568" y="32122"/>
                        <a:pt x="905651" y="31642"/>
                      </a:cubicBezTo>
                      <a:cubicBezTo>
                        <a:pt x="905171" y="31642"/>
                        <a:pt x="904691" y="31642"/>
                        <a:pt x="904213" y="31163"/>
                      </a:cubicBezTo>
                      <a:cubicBezTo>
                        <a:pt x="898938" y="30205"/>
                        <a:pt x="893185" y="28766"/>
                        <a:pt x="887432" y="27807"/>
                      </a:cubicBezTo>
                      <a:cubicBezTo>
                        <a:pt x="886952" y="27807"/>
                        <a:pt x="886474" y="27807"/>
                        <a:pt x="885994" y="27327"/>
                      </a:cubicBezTo>
                      <a:cubicBezTo>
                        <a:pt x="880720" y="26369"/>
                        <a:pt x="875447" y="25410"/>
                        <a:pt x="870172" y="24450"/>
                      </a:cubicBezTo>
                      <a:cubicBezTo>
                        <a:pt x="868734" y="24450"/>
                        <a:pt x="867775" y="23972"/>
                        <a:pt x="866337" y="23972"/>
                      </a:cubicBezTo>
                      <a:cubicBezTo>
                        <a:pt x="860584" y="23013"/>
                        <a:pt x="854831" y="22053"/>
                        <a:pt x="849078" y="21095"/>
                      </a:cubicBezTo>
                      <a:cubicBezTo>
                        <a:pt x="847159" y="20616"/>
                        <a:pt x="845242" y="20616"/>
                        <a:pt x="843325" y="20136"/>
                      </a:cubicBezTo>
                      <a:cubicBezTo>
                        <a:pt x="839968" y="19656"/>
                        <a:pt x="836612" y="19177"/>
                        <a:pt x="832776" y="18697"/>
                      </a:cubicBezTo>
                      <a:cubicBezTo>
                        <a:pt x="832297" y="18697"/>
                        <a:pt x="831818" y="18697"/>
                        <a:pt x="831339" y="18697"/>
                      </a:cubicBezTo>
                      <a:cubicBezTo>
                        <a:pt x="825585" y="17739"/>
                        <a:pt x="819353" y="16780"/>
                        <a:pt x="813599" y="16300"/>
                      </a:cubicBezTo>
                      <a:cubicBezTo>
                        <a:pt x="812640" y="16300"/>
                        <a:pt x="812161" y="16300"/>
                        <a:pt x="811202" y="15822"/>
                      </a:cubicBezTo>
                      <a:cubicBezTo>
                        <a:pt x="804490" y="14862"/>
                        <a:pt x="797778" y="13903"/>
                        <a:pt x="790587" y="13424"/>
                      </a:cubicBezTo>
                      <a:cubicBezTo>
                        <a:pt x="790107" y="13424"/>
                        <a:pt x="790107" y="13424"/>
                        <a:pt x="789627" y="13424"/>
                      </a:cubicBezTo>
                      <a:cubicBezTo>
                        <a:pt x="788190" y="13424"/>
                        <a:pt x="787230" y="12944"/>
                        <a:pt x="785793" y="12944"/>
                      </a:cubicBezTo>
                      <a:cubicBezTo>
                        <a:pt x="779560" y="12465"/>
                        <a:pt x="773807" y="11506"/>
                        <a:pt x="767574" y="11027"/>
                      </a:cubicBezTo>
                      <a:cubicBezTo>
                        <a:pt x="765177" y="10547"/>
                        <a:pt x="762300" y="10547"/>
                        <a:pt x="759903" y="10067"/>
                      </a:cubicBezTo>
                      <a:cubicBezTo>
                        <a:pt x="754629" y="9589"/>
                        <a:pt x="748875" y="9109"/>
                        <a:pt x="743602" y="8630"/>
                      </a:cubicBezTo>
                      <a:cubicBezTo>
                        <a:pt x="742164" y="8630"/>
                        <a:pt x="740246" y="8150"/>
                        <a:pt x="738808" y="8150"/>
                      </a:cubicBezTo>
                      <a:cubicBezTo>
                        <a:pt x="737849" y="8150"/>
                        <a:pt x="737369" y="8150"/>
                        <a:pt x="736411" y="8150"/>
                      </a:cubicBezTo>
                      <a:cubicBezTo>
                        <a:pt x="726342" y="7192"/>
                        <a:pt x="716275" y="6233"/>
                        <a:pt x="706206" y="5753"/>
                      </a:cubicBezTo>
                      <a:cubicBezTo>
                        <a:pt x="704289" y="5753"/>
                        <a:pt x="702370" y="5273"/>
                        <a:pt x="700453" y="5273"/>
                      </a:cubicBezTo>
                      <a:cubicBezTo>
                        <a:pt x="689906" y="4314"/>
                        <a:pt x="679357" y="3836"/>
                        <a:pt x="668810" y="3356"/>
                      </a:cubicBezTo>
                      <a:cubicBezTo>
                        <a:pt x="668810" y="3356"/>
                        <a:pt x="668331" y="3356"/>
                        <a:pt x="668331" y="3356"/>
                      </a:cubicBezTo>
                      <a:cubicBezTo>
                        <a:pt x="667372" y="3356"/>
                        <a:pt x="666413" y="3356"/>
                        <a:pt x="665454" y="3356"/>
                      </a:cubicBezTo>
                      <a:cubicBezTo>
                        <a:pt x="657783" y="2876"/>
                        <a:pt x="650113" y="2397"/>
                        <a:pt x="642441" y="2397"/>
                      </a:cubicBezTo>
                      <a:cubicBezTo>
                        <a:pt x="640044" y="2397"/>
                        <a:pt x="637168" y="2397"/>
                        <a:pt x="634771" y="1917"/>
                      </a:cubicBezTo>
                      <a:cubicBezTo>
                        <a:pt x="627579" y="1439"/>
                        <a:pt x="620388" y="1439"/>
                        <a:pt x="612717" y="959"/>
                      </a:cubicBezTo>
                      <a:cubicBezTo>
                        <a:pt x="611278" y="959"/>
                        <a:pt x="609361" y="959"/>
                        <a:pt x="607922" y="959"/>
                      </a:cubicBezTo>
                      <a:cubicBezTo>
                        <a:pt x="599292" y="479"/>
                        <a:pt x="590183" y="479"/>
                        <a:pt x="581553" y="479"/>
                      </a:cubicBezTo>
                      <a:cubicBezTo>
                        <a:pt x="579156" y="479"/>
                        <a:pt x="577239" y="479"/>
                        <a:pt x="574842" y="479"/>
                      </a:cubicBezTo>
                      <a:cubicBezTo>
                        <a:pt x="568129" y="479"/>
                        <a:pt x="560938" y="479"/>
                        <a:pt x="554226" y="0"/>
                      </a:cubicBezTo>
                      <a:cubicBezTo>
                        <a:pt x="551829" y="0"/>
                        <a:pt x="549432" y="0"/>
                        <a:pt x="547034" y="0"/>
                      </a:cubicBezTo>
                      <a:cubicBezTo>
                        <a:pt x="545596" y="0"/>
                        <a:pt x="544157" y="0"/>
                        <a:pt x="542719" y="0"/>
                      </a:cubicBezTo>
                      <a:lnTo>
                        <a:pt x="542719" y="0"/>
                      </a:lnTo>
                      <a:lnTo>
                        <a:pt x="542719" y="0"/>
                      </a:lnTo>
                      <a:lnTo>
                        <a:pt x="542719" y="0"/>
                      </a:lnTo>
                      <a:cubicBezTo>
                        <a:pt x="537446" y="0"/>
                        <a:pt x="531693" y="0"/>
                        <a:pt x="526419" y="0"/>
                      </a:cubicBezTo>
                      <a:cubicBezTo>
                        <a:pt x="524021" y="0"/>
                        <a:pt x="521624" y="0"/>
                        <a:pt x="519227" y="0"/>
                      </a:cubicBezTo>
                      <a:cubicBezTo>
                        <a:pt x="510118" y="0"/>
                        <a:pt x="501008" y="0"/>
                        <a:pt x="491900" y="479"/>
                      </a:cubicBezTo>
                      <a:cubicBezTo>
                        <a:pt x="489981" y="479"/>
                        <a:pt x="487584" y="479"/>
                        <a:pt x="485667" y="479"/>
                      </a:cubicBezTo>
                      <a:cubicBezTo>
                        <a:pt x="478475" y="479"/>
                        <a:pt x="471764" y="959"/>
                        <a:pt x="464572" y="959"/>
                      </a:cubicBezTo>
                      <a:cubicBezTo>
                        <a:pt x="461215" y="959"/>
                        <a:pt x="458339" y="959"/>
                        <a:pt x="454983" y="1439"/>
                      </a:cubicBezTo>
                      <a:cubicBezTo>
                        <a:pt x="449229" y="1439"/>
                        <a:pt x="442997" y="1917"/>
                        <a:pt x="437243" y="1917"/>
                      </a:cubicBezTo>
                      <a:cubicBezTo>
                        <a:pt x="435806" y="1917"/>
                        <a:pt x="433888" y="1917"/>
                        <a:pt x="432449" y="1917"/>
                      </a:cubicBezTo>
                      <a:cubicBezTo>
                        <a:pt x="431012" y="1917"/>
                        <a:pt x="429573" y="1917"/>
                        <a:pt x="428135" y="1917"/>
                      </a:cubicBezTo>
                      <a:cubicBezTo>
                        <a:pt x="418546" y="2397"/>
                        <a:pt x="408477" y="2876"/>
                        <a:pt x="398889" y="3356"/>
                      </a:cubicBezTo>
                      <a:cubicBezTo>
                        <a:pt x="397930" y="3356"/>
                        <a:pt x="396971" y="3356"/>
                        <a:pt x="396013" y="3356"/>
                      </a:cubicBezTo>
                      <a:cubicBezTo>
                        <a:pt x="385465" y="3836"/>
                        <a:pt x="375397" y="4794"/>
                        <a:pt x="365328" y="5273"/>
                      </a:cubicBezTo>
                      <a:cubicBezTo>
                        <a:pt x="364370" y="5273"/>
                        <a:pt x="362931" y="5273"/>
                        <a:pt x="361972" y="5273"/>
                      </a:cubicBezTo>
                      <a:cubicBezTo>
                        <a:pt x="360055" y="5273"/>
                        <a:pt x="358137" y="5753"/>
                        <a:pt x="356220" y="5753"/>
                      </a:cubicBezTo>
                      <a:cubicBezTo>
                        <a:pt x="351425" y="6233"/>
                        <a:pt x="346631" y="6712"/>
                        <a:pt x="341837" y="6712"/>
                      </a:cubicBezTo>
                      <a:cubicBezTo>
                        <a:pt x="338481" y="7192"/>
                        <a:pt x="335125" y="7192"/>
                        <a:pt x="331768" y="7670"/>
                      </a:cubicBezTo>
                      <a:cubicBezTo>
                        <a:pt x="326974" y="8150"/>
                        <a:pt x="322179" y="8630"/>
                        <a:pt x="317865" y="9109"/>
                      </a:cubicBezTo>
                      <a:cubicBezTo>
                        <a:pt x="315948" y="9109"/>
                        <a:pt x="313550" y="9589"/>
                        <a:pt x="311632" y="9589"/>
                      </a:cubicBezTo>
                      <a:cubicBezTo>
                        <a:pt x="310193" y="9589"/>
                        <a:pt x="309235" y="10067"/>
                        <a:pt x="307796" y="10067"/>
                      </a:cubicBezTo>
                      <a:cubicBezTo>
                        <a:pt x="304440" y="10547"/>
                        <a:pt x="301085" y="11027"/>
                        <a:pt x="297729" y="11027"/>
                      </a:cubicBezTo>
                      <a:cubicBezTo>
                        <a:pt x="293893" y="11506"/>
                        <a:pt x="290537" y="11986"/>
                        <a:pt x="286702" y="12465"/>
                      </a:cubicBezTo>
                      <a:cubicBezTo>
                        <a:pt x="283346" y="12944"/>
                        <a:pt x="279990" y="13424"/>
                        <a:pt x="276633" y="13903"/>
                      </a:cubicBezTo>
                      <a:cubicBezTo>
                        <a:pt x="274236" y="14383"/>
                        <a:pt x="272319" y="14383"/>
                        <a:pt x="269921" y="14862"/>
                      </a:cubicBezTo>
                      <a:cubicBezTo>
                        <a:pt x="268483" y="14862"/>
                        <a:pt x="267044" y="15342"/>
                        <a:pt x="265607" y="15342"/>
                      </a:cubicBezTo>
                      <a:cubicBezTo>
                        <a:pt x="262730" y="15822"/>
                        <a:pt x="260333" y="16300"/>
                        <a:pt x="257456" y="16300"/>
                      </a:cubicBezTo>
                      <a:cubicBezTo>
                        <a:pt x="253621" y="16780"/>
                        <a:pt x="249785" y="17259"/>
                        <a:pt x="245950" y="17739"/>
                      </a:cubicBezTo>
                      <a:cubicBezTo>
                        <a:pt x="243073" y="18219"/>
                        <a:pt x="240676" y="18697"/>
                        <a:pt x="238278" y="19177"/>
                      </a:cubicBezTo>
                      <a:cubicBezTo>
                        <a:pt x="236841" y="19177"/>
                        <a:pt x="235402" y="19656"/>
                        <a:pt x="233964" y="19656"/>
                      </a:cubicBezTo>
                      <a:cubicBezTo>
                        <a:pt x="231567" y="20136"/>
                        <a:pt x="229170" y="20616"/>
                        <a:pt x="227252" y="20616"/>
                      </a:cubicBezTo>
                      <a:cubicBezTo>
                        <a:pt x="224855" y="21095"/>
                        <a:pt x="222458" y="21575"/>
                        <a:pt x="220540" y="22053"/>
                      </a:cubicBezTo>
                      <a:cubicBezTo>
                        <a:pt x="216704" y="22533"/>
                        <a:pt x="212869" y="23492"/>
                        <a:pt x="209034" y="24450"/>
                      </a:cubicBezTo>
                      <a:cubicBezTo>
                        <a:pt x="207115" y="24930"/>
                        <a:pt x="205198" y="25410"/>
                        <a:pt x="203281" y="25410"/>
                      </a:cubicBezTo>
                      <a:cubicBezTo>
                        <a:pt x="202801" y="25410"/>
                        <a:pt x="202321" y="25410"/>
                        <a:pt x="201842" y="25889"/>
                      </a:cubicBezTo>
                      <a:cubicBezTo>
                        <a:pt x="196568" y="26848"/>
                        <a:pt x="191774" y="27807"/>
                        <a:pt x="186500" y="29245"/>
                      </a:cubicBezTo>
                      <a:cubicBezTo>
                        <a:pt x="181706" y="30205"/>
                        <a:pt x="176912" y="31642"/>
                        <a:pt x="172117" y="32602"/>
                      </a:cubicBezTo>
                      <a:cubicBezTo>
                        <a:pt x="172117" y="32602"/>
                        <a:pt x="171638" y="32602"/>
                        <a:pt x="171638" y="32602"/>
                      </a:cubicBezTo>
                      <a:cubicBezTo>
                        <a:pt x="170679" y="33080"/>
                        <a:pt x="169240" y="33080"/>
                        <a:pt x="168282" y="33560"/>
                      </a:cubicBezTo>
                      <a:cubicBezTo>
                        <a:pt x="164926" y="34519"/>
                        <a:pt x="161569" y="34999"/>
                        <a:pt x="158693" y="35958"/>
                      </a:cubicBezTo>
                      <a:cubicBezTo>
                        <a:pt x="157255" y="36436"/>
                        <a:pt x="155337" y="36916"/>
                        <a:pt x="153899" y="37396"/>
                      </a:cubicBezTo>
                      <a:cubicBezTo>
                        <a:pt x="151502" y="38355"/>
                        <a:pt x="148624" y="38833"/>
                        <a:pt x="146227" y="39793"/>
                      </a:cubicBezTo>
                      <a:cubicBezTo>
                        <a:pt x="145749" y="39793"/>
                        <a:pt x="144789" y="40272"/>
                        <a:pt x="144310" y="40272"/>
                      </a:cubicBezTo>
                      <a:cubicBezTo>
                        <a:pt x="143351" y="40752"/>
                        <a:pt x="142871" y="40752"/>
                        <a:pt x="141913" y="41231"/>
                      </a:cubicBezTo>
                      <a:cubicBezTo>
                        <a:pt x="139036" y="42190"/>
                        <a:pt x="136160" y="43149"/>
                        <a:pt x="133283" y="44108"/>
                      </a:cubicBezTo>
                      <a:cubicBezTo>
                        <a:pt x="131844" y="44588"/>
                        <a:pt x="130886" y="45066"/>
                        <a:pt x="129447" y="45546"/>
                      </a:cubicBezTo>
                      <a:cubicBezTo>
                        <a:pt x="126091" y="46505"/>
                        <a:pt x="123214" y="47943"/>
                        <a:pt x="120338" y="48902"/>
                      </a:cubicBezTo>
                      <a:cubicBezTo>
                        <a:pt x="119858" y="48902"/>
                        <a:pt x="119380" y="49382"/>
                        <a:pt x="118900" y="49382"/>
                      </a:cubicBezTo>
                      <a:cubicBezTo>
                        <a:pt x="118900" y="49382"/>
                        <a:pt x="118900" y="49382"/>
                        <a:pt x="118420" y="49382"/>
                      </a:cubicBezTo>
                      <a:cubicBezTo>
                        <a:pt x="117941" y="49382"/>
                        <a:pt x="117461" y="49861"/>
                        <a:pt x="116983" y="49861"/>
                      </a:cubicBezTo>
                      <a:cubicBezTo>
                        <a:pt x="115064" y="50819"/>
                        <a:pt x="112667" y="51779"/>
                        <a:pt x="110750" y="52738"/>
                      </a:cubicBezTo>
                      <a:cubicBezTo>
                        <a:pt x="109791" y="53216"/>
                        <a:pt x="109311" y="53696"/>
                        <a:pt x="108352" y="53696"/>
                      </a:cubicBezTo>
                      <a:cubicBezTo>
                        <a:pt x="106914" y="54655"/>
                        <a:pt x="104997" y="55135"/>
                        <a:pt x="103558" y="56094"/>
                      </a:cubicBezTo>
                      <a:cubicBezTo>
                        <a:pt x="103078" y="56573"/>
                        <a:pt x="102120" y="57052"/>
                        <a:pt x="101640" y="57052"/>
                      </a:cubicBezTo>
                      <a:cubicBezTo>
                        <a:pt x="100202" y="58011"/>
                        <a:pt x="98284" y="58971"/>
                        <a:pt x="96845" y="59929"/>
                      </a:cubicBezTo>
                      <a:cubicBezTo>
                        <a:pt x="96367" y="60408"/>
                        <a:pt x="95887" y="60408"/>
                        <a:pt x="95408" y="60888"/>
                      </a:cubicBezTo>
                      <a:cubicBezTo>
                        <a:pt x="95408" y="60888"/>
                        <a:pt x="95408" y="60888"/>
                        <a:pt x="94928" y="60888"/>
                      </a:cubicBezTo>
                      <a:cubicBezTo>
                        <a:pt x="93011" y="61846"/>
                        <a:pt x="91572" y="63285"/>
                        <a:pt x="90134" y="64244"/>
                      </a:cubicBezTo>
                      <a:cubicBezTo>
                        <a:pt x="89654" y="64724"/>
                        <a:pt x="89654" y="64724"/>
                        <a:pt x="89175" y="65202"/>
                      </a:cubicBezTo>
                      <a:cubicBezTo>
                        <a:pt x="87737" y="66162"/>
                        <a:pt x="86778" y="67121"/>
                        <a:pt x="85339" y="68079"/>
                      </a:cubicBezTo>
                      <a:cubicBezTo>
                        <a:pt x="84860" y="68559"/>
                        <a:pt x="84381" y="69038"/>
                        <a:pt x="83901" y="69518"/>
                      </a:cubicBezTo>
                      <a:cubicBezTo>
                        <a:pt x="82942" y="70477"/>
                        <a:pt x="82462" y="70956"/>
                        <a:pt x="81504" y="71915"/>
                      </a:cubicBezTo>
                      <a:cubicBezTo>
                        <a:pt x="81025" y="72394"/>
                        <a:pt x="80545" y="72874"/>
                        <a:pt x="80065" y="73354"/>
                      </a:cubicBezTo>
                      <a:cubicBezTo>
                        <a:pt x="79586" y="74312"/>
                        <a:pt x="78628" y="74791"/>
                        <a:pt x="78148" y="75751"/>
                      </a:cubicBezTo>
                      <a:cubicBezTo>
                        <a:pt x="77668" y="76230"/>
                        <a:pt x="77668" y="76709"/>
                        <a:pt x="77189" y="77188"/>
                      </a:cubicBezTo>
                      <a:cubicBezTo>
                        <a:pt x="76709" y="78148"/>
                        <a:pt x="76231" y="78627"/>
                        <a:pt x="75751" y="79585"/>
                      </a:cubicBezTo>
                      <a:cubicBezTo>
                        <a:pt x="75271" y="80065"/>
                        <a:pt x="75271" y="80545"/>
                        <a:pt x="75271" y="81024"/>
                      </a:cubicBezTo>
                      <a:cubicBezTo>
                        <a:pt x="74792" y="81982"/>
                        <a:pt x="74792" y="82462"/>
                        <a:pt x="74312" y="83421"/>
                      </a:cubicBezTo>
                      <a:cubicBezTo>
                        <a:pt x="74312" y="83901"/>
                        <a:pt x="73834" y="84380"/>
                        <a:pt x="73834" y="84380"/>
                      </a:cubicBezTo>
                      <a:cubicBezTo>
                        <a:pt x="73354" y="85818"/>
                        <a:pt x="73354" y="86777"/>
                        <a:pt x="73354" y="88215"/>
                      </a:cubicBezTo>
                      <a:lnTo>
                        <a:pt x="73354" y="88215"/>
                      </a:lnTo>
                      <a:lnTo>
                        <a:pt x="72395" y="112667"/>
                      </a:lnTo>
                      <a:lnTo>
                        <a:pt x="71436" y="140953"/>
                      </a:lnTo>
                      <a:cubicBezTo>
                        <a:pt x="70956" y="140953"/>
                        <a:pt x="70956" y="140953"/>
                        <a:pt x="70477" y="140474"/>
                      </a:cubicBezTo>
                      <a:cubicBezTo>
                        <a:pt x="68079" y="139515"/>
                        <a:pt x="65682" y="138556"/>
                        <a:pt x="63285" y="137597"/>
                      </a:cubicBezTo>
                      <a:cubicBezTo>
                        <a:pt x="59450" y="136159"/>
                        <a:pt x="56094" y="134720"/>
                        <a:pt x="52259" y="133283"/>
                      </a:cubicBezTo>
                      <a:cubicBezTo>
                        <a:pt x="52259" y="133283"/>
                        <a:pt x="51779" y="133283"/>
                        <a:pt x="51779" y="132803"/>
                      </a:cubicBezTo>
                      <a:cubicBezTo>
                        <a:pt x="48423" y="131364"/>
                        <a:pt x="45067" y="129447"/>
                        <a:pt x="41711" y="128009"/>
                      </a:cubicBezTo>
                      <a:cubicBezTo>
                        <a:pt x="41232" y="127529"/>
                        <a:pt x="40273" y="127529"/>
                        <a:pt x="39793" y="127050"/>
                      </a:cubicBezTo>
                      <a:cubicBezTo>
                        <a:pt x="36916" y="125611"/>
                        <a:pt x="33560" y="123694"/>
                        <a:pt x="31163" y="122256"/>
                      </a:cubicBezTo>
                      <a:cubicBezTo>
                        <a:pt x="30205" y="121776"/>
                        <a:pt x="29725" y="121297"/>
                        <a:pt x="29246" y="120817"/>
                      </a:cubicBezTo>
                      <a:cubicBezTo>
                        <a:pt x="27327" y="119379"/>
                        <a:pt x="25410" y="118420"/>
                        <a:pt x="23493" y="116981"/>
                      </a:cubicBezTo>
                      <a:cubicBezTo>
                        <a:pt x="22533" y="116503"/>
                        <a:pt x="22054" y="116023"/>
                        <a:pt x="21096" y="115064"/>
                      </a:cubicBezTo>
                      <a:cubicBezTo>
                        <a:pt x="19177" y="113626"/>
                        <a:pt x="17739" y="112667"/>
                        <a:pt x="16301" y="111228"/>
                      </a:cubicBezTo>
                      <a:cubicBezTo>
                        <a:pt x="15822" y="110748"/>
                        <a:pt x="15342" y="110270"/>
                        <a:pt x="14863" y="109790"/>
                      </a:cubicBezTo>
                      <a:cubicBezTo>
                        <a:pt x="12944" y="107873"/>
                        <a:pt x="11507" y="106434"/>
                        <a:pt x="10069" y="104517"/>
                      </a:cubicBezTo>
                      <a:cubicBezTo>
                        <a:pt x="9589" y="104037"/>
                        <a:pt x="9589" y="104037"/>
                        <a:pt x="9589" y="103557"/>
                      </a:cubicBezTo>
                      <a:cubicBezTo>
                        <a:pt x="8630" y="102120"/>
                        <a:pt x="7671" y="100681"/>
                        <a:pt x="6713" y="99243"/>
                      </a:cubicBezTo>
                      <a:cubicBezTo>
                        <a:pt x="6233" y="98763"/>
                        <a:pt x="6233" y="98284"/>
                        <a:pt x="5753" y="97325"/>
                      </a:cubicBezTo>
                      <a:cubicBezTo>
                        <a:pt x="5274" y="95887"/>
                        <a:pt x="4794" y="94928"/>
                        <a:pt x="4316" y="93490"/>
                      </a:cubicBezTo>
                      <a:cubicBezTo>
                        <a:pt x="4316" y="93010"/>
                        <a:pt x="3836" y="92531"/>
                        <a:pt x="3836" y="92051"/>
                      </a:cubicBezTo>
                      <a:cubicBezTo>
                        <a:pt x="3356" y="90134"/>
                        <a:pt x="3356" y="88695"/>
                        <a:pt x="3356" y="86777"/>
                      </a:cubicBezTo>
                      <a:lnTo>
                        <a:pt x="0" y="185061"/>
                      </a:lnTo>
                      <a:cubicBezTo>
                        <a:pt x="0" y="186979"/>
                        <a:pt x="0" y="188418"/>
                        <a:pt x="480" y="190335"/>
                      </a:cubicBezTo>
                      <a:cubicBezTo>
                        <a:pt x="480" y="190815"/>
                        <a:pt x="959" y="191294"/>
                        <a:pt x="959" y="191774"/>
                      </a:cubicBezTo>
                      <a:cubicBezTo>
                        <a:pt x="1439" y="193212"/>
                        <a:pt x="1918" y="194171"/>
                        <a:pt x="2397" y="195609"/>
                      </a:cubicBezTo>
                      <a:cubicBezTo>
                        <a:pt x="2877" y="196088"/>
                        <a:pt x="2877" y="196568"/>
                        <a:pt x="3356" y="197526"/>
                      </a:cubicBezTo>
                      <a:cubicBezTo>
                        <a:pt x="4316" y="198965"/>
                        <a:pt x="5274" y="200404"/>
                        <a:pt x="6233" y="201841"/>
                      </a:cubicBezTo>
                      <a:cubicBezTo>
                        <a:pt x="6713" y="202321"/>
                        <a:pt x="6713" y="202321"/>
                        <a:pt x="6713" y="202801"/>
                      </a:cubicBezTo>
                      <a:cubicBezTo>
                        <a:pt x="8150" y="204718"/>
                        <a:pt x="9589" y="206157"/>
                        <a:pt x="11507" y="208074"/>
                      </a:cubicBezTo>
                      <a:cubicBezTo>
                        <a:pt x="11986" y="208554"/>
                        <a:pt x="12466" y="209032"/>
                        <a:pt x="12944" y="209512"/>
                      </a:cubicBezTo>
                      <a:cubicBezTo>
                        <a:pt x="14383" y="210951"/>
                        <a:pt x="15822" y="211909"/>
                        <a:pt x="17739" y="213348"/>
                      </a:cubicBezTo>
                      <a:cubicBezTo>
                        <a:pt x="18699" y="213827"/>
                        <a:pt x="19177" y="214307"/>
                        <a:pt x="20136" y="215265"/>
                      </a:cubicBezTo>
                      <a:cubicBezTo>
                        <a:pt x="22054" y="216704"/>
                        <a:pt x="23972" y="217662"/>
                        <a:pt x="25890" y="219101"/>
                      </a:cubicBezTo>
                      <a:cubicBezTo>
                        <a:pt x="26849" y="219581"/>
                        <a:pt x="27327" y="220060"/>
                        <a:pt x="27807" y="220540"/>
                      </a:cubicBezTo>
                      <a:cubicBezTo>
                        <a:pt x="28287" y="220540"/>
                        <a:pt x="28287" y="221018"/>
                        <a:pt x="28766" y="221018"/>
                      </a:cubicBezTo>
                      <a:cubicBezTo>
                        <a:pt x="31163" y="222457"/>
                        <a:pt x="34040" y="223895"/>
                        <a:pt x="36916" y="225334"/>
                      </a:cubicBezTo>
                      <a:cubicBezTo>
                        <a:pt x="37396" y="225813"/>
                        <a:pt x="38355" y="225813"/>
                        <a:pt x="38835" y="226292"/>
                      </a:cubicBezTo>
                      <a:cubicBezTo>
                        <a:pt x="42190" y="227731"/>
                        <a:pt x="45067" y="229648"/>
                        <a:pt x="48902" y="231087"/>
                      </a:cubicBezTo>
                      <a:cubicBezTo>
                        <a:pt x="48902" y="231087"/>
                        <a:pt x="49382" y="231087"/>
                        <a:pt x="49382" y="231567"/>
                      </a:cubicBezTo>
                      <a:cubicBezTo>
                        <a:pt x="52259" y="232525"/>
                        <a:pt x="54656" y="233964"/>
                        <a:pt x="57532" y="234923"/>
                      </a:cubicBezTo>
                      <a:cubicBezTo>
                        <a:pt x="58491" y="235401"/>
                        <a:pt x="58971" y="235401"/>
                        <a:pt x="59929" y="235881"/>
                      </a:cubicBezTo>
                      <a:cubicBezTo>
                        <a:pt x="62326" y="236840"/>
                        <a:pt x="64724" y="237798"/>
                        <a:pt x="67121" y="238758"/>
                      </a:cubicBezTo>
                      <a:cubicBezTo>
                        <a:pt x="69518" y="239717"/>
                        <a:pt x="71915" y="240676"/>
                        <a:pt x="74312" y="241634"/>
                      </a:cubicBezTo>
                      <a:cubicBezTo>
                        <a:pt x="76709" y="242593"/>
                        <a:pt x="79586" y="243553"/>
                        <a:pt x="82462" y="244511"/>
                      </a:cubicBezTo>
                      <a:cubicBezTo>
                        <a:pt x="84381" y="244990"/>
                        <a:pt x="85819" y="245470"/>
                        <a:pt x="87737" y="246428"/>
                      </a:cubicBezTo>
                      <a:cubicBezTo>
                        <a:pt x="88695" y="246908"/>
                        <a:pt x="89654" y="246908"/>
                        <a:pt x="90614" y="247387"/>
                      </a:cubicBezTo>
                      <a:cubicBezTo>
                        <a:pt x="93011" y="247867"/>
                        <a:pt x="94928" y="248826"/>
                        <a:pt x="97325" y="249306"/>
                      </a:cubicBezTo>
                      <a:cubicBezTo>
                        <a:pt x="100681" y="250264"/>
                        <a:pt x="104037" y="251223"/>
                        <a:pt x="107394" y="252181"/>
                      </a:cubicBezTo>
                      <a:cubicBezTo>
                        <a:pt x="109791" y="252661"/>
                        <a:pt x="112188" y="253620"/>
                        <a:pt x="115064" y="254100"/>
                      </a:cubicBezTo>
                      <a:cubicBezTo>
                        <a:pt x="116503" y="254579"/>
                        <a:pt x="118420" y="255059"/>
                        <a:pt x="119858" y="255538"/>
                      </a:cubicBezTo>
                      <a:cubicBezTo>
                        <a:pt x="121777" y="256017"/>
                        <a:pt x="124174" y="256497"/>
                        <a:pt x="126091" y="256976"/>
                      </a:cubicBezTo>
                      <a:cubicBezTo>
                        <a:pt x="128488" y="257456"/>
                        <a:pt x="130886" y="257936"/>
                        <a:pt x="133283" y="258894"/>
                      </a:cubicBezTo>
                      <a:cubicBezTo>
                        <a:pt x="137597" y="259853"/>
                        <a:pt x="141913" y="260811"/>
                        <a:pt x="146707" y="261770"/>
                      </a:cubicBezTo>
                      <a:cubicBezTo>
                        <a:pt x="149104" y="262250"/>
                        <a:pt x="151022" y="262730"/>
                        <a:pt x="152940" y="263209"/>
                      </a:cubicBezTo>
                      <a:cubicBezTo>
                        <a:pt x="153419" y="263209"/>
                        <a:pt x="153899" y="263689"/>
                        <a:pt x="154857" y="263689"/>
                      </a:cubicBezTo>
                      <a:cubicBezTo>
                        <a:pt x="161090" y="265127"/>
                        <a:pt x="167323" y="266086"/>
                        <a:pt x="174035" y="267524"/>
                      </a:cubicBezTo>
                      <a:cubicBezTo>
                        <a:pt x="174515" y="267524"/>
                        <a:pt x="174993" y="267524"/>
                        <a:pt x="175473" y="268003"/>
                      </a:cubicBezTo>
                      <a:cubicBezTo>
                        <a:pt x="181226" y="268962"/>
                        <a:pt x="187459" y="270400"/>
                        <a:pt x="193692" y="271359"/>
                      </a:cubicBezTo>
                      <a:cubicBezTo>
                        <a:pt x="195129" y="271839"/>
                        <a:pt x="196568" y="271839"/>
                        <a:pt x="198006" y="272319"/>
                      </a:cubicBezTo>
                      <a:cubicBezTo>
                        <a:pt x="204718" y="273277"/>
                        <a:pt x="211909" y="274716"/>
                        <a:pt x="219101" y="275674"/>
                      </a:cubicBezTo>
                      <a:cubicBezTo>
                        <a:pt x="221498" y="276153"/>
                        <a:pt x="223895" y="276153"/>
                        <a:pt x="225814" y="276633"/>
                      </a:cubicBezTo>
                      <a:cubicBezTo>
                        <a:pt x="229170" y="277113"/>
                        <a:pt x="233005" y="277592"/>
                        <a:pt x="236841" y="278072"/>
                      </a:cubicBezTo>
                      <a:cubicBezTo>
                        <a:pt x="237800" y="278072"/>
                        <a:pt x="239238" y="278550"/>
                        <a:pt x="240197" y="278550"/>
                      </a:cubicBezTo>
                      <a:cubicBezTo>
                        <a:pt x="244511" y="279030"/>
                        <a:pt x="248827" y="279510"/>
                        <a:pt x="253141" y="280469"/>
                      </a:cubicBezTo>
                      <a:cubicBezTo>
                        <a:pt x="256977" y="280947"/>
                        <a:pt x="260333" y="281427"/>
                        <a:pt x="264168" y="281907"/>
                      </a:cubicBezTo>
                      <a:cubicBezTo>
                        <a:pt x="268483" y="282386"/>
                        <a:pt x="272799" y="282866"/>
                        <a:pt x="277593" y="283345"/>
                      </a:cubicBezTo>
                      <a:cubicBezTo>
                        <a:pt x="280469" y="283825"/>
                        <a:pt x="283346" y="284304"/>
                        <a:pt x="286222" y="284304"/>
                      </a:cubicBezTo>
                      <a:cubicBezTo>
                        <a:pt x="287182" y="284304"/>
                        <a:pt x="287660" y="284304"/>
                        <a:pt x="288619" y="284783"/>
                      </a:cubicBezTo>
                      <a:cubicBezTo>
                        <a:pt x="296290" y="285742"/>
                        <a:pt x="303962" y="286702"/>
                        <a:pt x="312112" y="287180"/>
                      </a:cubicBezTo>
                      <a:cubicBezTo>
                        <a:pt x="313070" y="287180"/>
                        <a:pt x="314509" y="287660"/>
                        <a:pt x="315468" y="287660"/>
                      </a:cubicBezTo>
                      <a:cubicBezTo>
                        <a:pt x="324576" y="288619"/>
                        <a:pt x="333686" y="289578"/>
                        <a:pt x="342795" y="290536"/>
                      </a:cubicBezTo>
                      <a:cubicBezTo>
                        <a:pt x="343275" y="290536"/>
                        <a:pt x="343754" y="290536"/>
                        <a:pt x="344234" y="290536"/>
                      </a:cubicBezTo>
                      <a:cubicBezTo>
                        <a:pt x="345672" y="290536"/>
                        <a:pt x="346631" y="290536"/>
                        <a:pt x="348069" y="291016"/>
                      </a:cubicBezTo>
                      <a:cubicBezTo>
                        <a:pt x="358617" y="291975"/>
                        <a:pt x="369164" y="292933"/>
                        <a:pt x="379711" y="293413"/>
                      </a:cubicBezTo>
                      <a:cubicBezTo>
                        <a:pt x="382108" y="293413"/>
                        <a:pt x="384506" y="293893"/>
                        <a:pt x="386903" y="293893"/>
                      </a:cubicBezTo>
                      <a:cubicBezTo>
                        <a:pt x="398410" y="294852"/>
                        <a:pt x="410396" y="295330"/>
                        <a:pt x="422382" y="296290"/>
                      </a:cubicBezTo>
                      <a:cubicBezTo>
                        <a:pt x="423340" y="296290"/>
                        <a:pt x="424299" y="296290"/>
                        <a:pt x="424779" y="296290"/>
                      </a:cubicBezTo>
                      <a:cubicBezTo>
                        <a:pt x="426696" y="296290"/>
                        <a:pt x="429093" y="296290"/>
                        <a:pt x="431012" y="296769"/>
                      </a:cubicBezTo>
                      <a:cubicBezTo>
                        <a:pt x="438203" y="297249"/>
                        <a:pt x="445395" y="297728"/>
                        <a:pt x="453065" y="297728"/>
                      </a:cubicBezTo>
                      <a:cubicBezTo>
                        <a:pt x="456421" y="297728"/>
                        <a:pt x="459778" y="298208"/>
                        <a:pt x="463133" y="298208"/>
                      </a:cubicBezTo>
                      <a:cubicBezTo>
                        <a:pt x="470804" y="298687"/>
                        <a:pt x="478955" y="298687"/>
                        <a:pt x="486625" y="299166"/>
                      </a:cubicBezTo>
                      <a:cubicBezTo>
                        <a:pt x="489022" y="299166"/>
                        <a:pt x="491420" y="299166"/>
                        <a:pt x="493817" y="299646"/>
                      </a:cubicBezTo>
                      <a:cubicBezTo>
                        <a:pt x="503885" y="300125"/>
                        <a:pt x="514433" y="300125"/>
                        <a:pt x="524501" y="300605"/>
                      </a:cubicBezTo>
                      <a:cubicBezTo>
                        <a:pt x="526898" y="300605"/>
                        <a:pt x="529296" y="300605"/>
                        <a:pt x="531693" y="300605"/>
                      </a:cubicBezTo>
                      <a:cubicBezTo>
                        <a:pt x="539843" y="300605"/>
                        <a:pt x="547513" y="301085"/>
                        <a:pt x="555664" y="301085"/>
                      </a:cubicBezTo>
                      <a:cubicBezTo>
                        <a:pt x="559020" y="301085"/>
                        <a:pt x="562376" y="301085"/>
                        <a:pt x="565732" y="301085"/>
                      </a:cubicBezTo>
                      <a:cubicBezTo>
                        <a:pt x="572923" y="301085"/>
                        <a:pt x="580595" y="301085"/>
                        <a:pt x="587786" y="301085"/>
                      </a:cubicBezTo>
                      <a:cubicBezTo>
                        <a:pt x="591142" y="301085"/>
                        <a:pt x="594019" y="301085"/>
                        <a:pt x="597375" y="301085"/>
                      </a:cubicBezTo>
                      <a:cubicBezTo>
                        <a:pt x="606964" y="301085"/>
                        <a:pt x="617031" y="301085"/>
                        <a:pt x="626620" y="300605"/>
                      </a:cubicBezTo>
                      <a:cubicBezTo>
                        <a:pt x="627100" y="300605"/>
                        <a:pt x="627579" y="300605"/>
                        <a:pt x="628058" y="300605"/>
                      </a:cubicBezTo>
                      <a:cubicBezTo>
                        <a:pt x="638127" y="300605"/>
                        <a:pt x="648194" y="300125"/>
                        <a:pt x="658743" y="300125"/>
                      </a:cubicBezTo>
                      <a:cubicBezTo>
                        <a:pt x="661619" y="300125"/>
                        <a:pt x="664974" y="300125"/>
                        <a:pt x="667851" y="299646"/>
                      </a:cubicBezTo>
                      <a:cubicBezTo>
                        <a:pt x="675043" y="299646"/>
                        <a:pt x="682234" y="299166"/>
                        <a:pt x="689426" y="298687"/>
                      </a:cubicBezTo>
                      <a:cubicBezTo>
                        <a:pt x="691343" y="298687"/>
                        <a:pt x="693262" y="298687"/>
                        <a:pt x="694700" y="298687"/>
                      </a:cubicBezTo>
                      <a:cubicBezTo>
                        <a:pt x="696138" y="298687"/>
                        <a:pt x="697097" y="298687"/>
                        <a:pt x="698535" y="298687"/>
                      </a:cubicBezTo>
                      <a:cubicBezTo>
                        <a:pt x="710521" y="298208"/>
                        <a:pt x="722506" y="297728"/>
                        <a:pt x="734014" y="296769"/>
                      </a:cubicBezTo>
                      <a:cubicBezTo>
                        <a:pt x="735452" y="296769"/>
                        <a:pt x="737369" y="296769"/>
                        <a:pt x="738808" y="296290"/>
                      </a:cubicBezTo>
                      <a:cubicBezTo>
                        <a:pt x="749835" y="295810"/>
                        <a:pt x="760382" y="294852"/>
                        <a:pt x="770930" y="294372"/>
                      </a:cubicBezTo>
                      <a:cubicBezTo>
                        <a:pt x="772368" y="294372"/>
                        <a:pt x="773807" y="294372"/>
                        <a:pt x="775244" y="293893"/>
                      </a:cubicBezTo>
                      <a:cubicBezTo>
                        <a:pt x="776204" y="293893"/>
                        <a:pt x="777163" y="293893"/>
                        <a:pt x="778121" y="293893"/>
                      </a:cubicBezTo>
                      <a:cubicBezTo>
                        <a:pt x="785793" y="293413"/>
                        <a:pt x="793463" y="292455"/>
                        <a:pt x="801134" y="291975"/>
                      </a:cubicBezTo>
                      <a:cubicBezTo>
                        <a:pt x="802573" y="291975"/>
                        <a:pt x="804010" y="291975"/>
                        <a:pt x="805449" y="291496"/>
                      </a:cubicBezTo>
                      <a:cubicBezTo>
                        <a:pt x="814559" y="290536"/>
                        <a:pt x="823188" y="290057"/>
                        <a:pt x="831818" y="289099"/>
                      </a:cubicBezTo>
                      <a:cubicBezTo>
                        <a:pt x="832297" y="289099"/>
                        <a:pt x="832776" y="289099"/>
                        <a:pt x="833736" y="289099"/>
                      </a:cubicBezTo>
                      <a:cubicBezTo>
                        <a:pt x="836612" y="288619"/>
                        <a:pt x="839489" y="288619"/>
                        <a:pt x="841886" y="288139"/>
                      </a:cubicBezTo>
                      <a:cubicBezTo>
                        <a:pt x="846201" y="287660"/>
                        <a:pt x="850995" y="287180"/>
                        <a:pt x="855311" y="286702"/>
                      </a:cubicBezTo>
                      <a:cubicBezTo>
                        <a:pt x="858666" y="286222"/>
                        <a:pt x="862022" y="285742"/>
                        <a:pt x="865378" y="285263"/>
                      </a:cubicBezTo>
                      <a:cubicBezTo>
                        <a:pt x="869694" y="284783"/>
                        <a:pt x="874008" y="284304"/>
                        <a:pt x="878322" y="283825"/>
                      </a:cubicBezTo>
                      <a:cubicBezTo>
                        <a:pt x="879282" y="283825"/>
                        <a:pt x="880241" y="283825"/>
                        <a:pt x="881199" y="283345"/>
                      </a:cubicBezTo>
                      <a:cubicBezTo>
                        <a:pt x="884077" y="282866"/>
                        <a:pt x="886952" y="282386"/>
                        <a:pt x="889830" y="281907"/>
                      </a:cubicBezTo>
                      <a:cubicBezTo>
                        <a:pt x="893185" y="281427"/>
                        <a:pt x="896541" y="280947"/>
                        <a:pt x="899897" y="280469"/>
                      </a:cubicBezTo>
                      <a:cubicBezTo>
                        <a:pt x="903733" y="279989"/>
                        <a:pt x="907568" y="279510"/>
                        <a:pt x="911404" y="278550"/>
                      </a:cubicBezTo>
                      <a:cubicBezTo>
                        <a:pt x="914760" y="278072"/>
                        <a:pt x="917637" y="277592"/>
                        <a:pt x="920993" y="277113"/>
                      </a:cubicBezTo>
                      <a:cubicBezTo>
                        <a:pt x="921471" y="277113"/>
                        <a:pt x="922431" y="277113"/>
                        <a:pt x="922910" y="276633"/>
                      </a:cubicBezTo>
                      <a:cubicBezTo>
                        <a:pt x="926266" y="276153"/>
                        <a:pt x="929143" y="275674"/>
                        <a:pt x="932499" y="274716"/>
                      </a:cubicBezTo>
                      <a:cubicBezTo>
                        <a:pt x="935376" y="274236"/>
                        <a:pt x="937773" y="273756"/>
                        <a:pt x="940649" y="273277"/>
                      </a:cubicBezTo>
                      <a:cubicBezTo>
                        <a:pt x="944964" y="272319"/>
                        <a:pt x="948800" y="271839"/>
                        <a:pt x="953115" y="270880"/>
                      </a:cubicBezTo>
                      <a:cubicBezTo>
                        <a:pt x="955512" y="270400"/>
                        <a:pt x="957429" y="269921"/>
                        <a:pt x="959826" y="269442"/>
                      </a:cubicBezTo>
                      <a:cubicBezTo>
                        <a:pt x="959826" y="269442"/>
                        <a:pt x="960306" y="269442"/>
                        <a:pt x="960306" y="269442"/>
                      </a:cubicBezTo>
                      <a:cubicBezTo>
                        <a:pt x="966059" y="268003"/>
                        <a:pt x="972292" y="267044"/>
                        <a:pt x="977566" y="265606"/>
                      </a:cubicBezTo>
                      <a:cubicBezTo>
                        <a:pt x="983319" y="264167"/>
                        <a:pt x="988592" y="263209"/>
                        <a:pt x="993866" y="261770"/>
                      </a:cubicBezTo>
                      <a:cubicBezTo>
                        <a:pt x="993866" y="261770"/>
                        <a:pt x="994346" y="261770"/>
                        <a:pt x="994346" y="261770"/>
                      </a:cubicBezTo>
                      <a:cubicBezTo>
                        <a:pt x="995784" y="261291"/>
                        <a:pt x="996743" y="261291"/>
                        <a:pt x="998181" y="260811"/>
                      </a:cubicBezTo>
                      <a:cubicBezTo>
                        <a:pt x="1002017" y="259853"/>
                        <a:pt x="1005852" y="258894"/>
                        <a:pt x="1009208" y="257936"/>
                      </a:cubicBezTo>
                      <a:cubicBezTo>
                        <a:pt x="1011126" y="257456"/>
                        <a:pt x="1013044" y="256976"/>
                        <a:pt x="1014482" y="256497"/>
                      </a:cubicBezTo>
                      <a:cubicBezTo>
                        <a:pt x="1017358" y="255538"/>
                        <a:pt x="1020715" y="254579"/>
                        <a:pt x="1023591" y="254100"/>
                      </a:cubicBezTo>
                      <a:cubicBezTo>
                        <a:pt x="1024071" y="254100"/>
                        <a:pt x="1025030" y="253620"/>
                        <a:pt x="1025988" y="253620"/>
                      </a:cubicBezTo>
                      <a:cubicBezTo>
                        <a:pt x="1026947" y="253141"/>
                        <a:pt x="1027907" y="253141"/>
                        <a:pt x="1028865" y="252661"/>
                      </a:cubicBezTo>
                      <a:cubicBezTo>
                        <a:pt x="1032221" y="251703"/>
                        <a:pt x="1035577" y="250264"/>
                        <a:pt x="1038933" y="249306"/>
                      </a:cubicBezTo>
                      <a:cubicBezTo>
                        <a:pt x="1040371" y="248826"/>
                        <a:pt x="1041810" y="248347"/>
                        <a:pt x="1043248" y="247867"/>
                      </a:cubicBezTo>
                      <a:cubicBezTo>
                        <a:pt x="1047084" y="246428"/>
                        <a:pt x="1050440" y="244990"/>
                        <a:pt x="1053796" y="244031"/>
                      </a:cubicBezTo>
                      <a:cubicBezTo>
                        <a:pt x="1054276" y="244031"/>
                        <a:pt x="1054754" y="243553"/>
                        <a:pt x="1055234" y="243553"/>
                      </a:cubicBezTo>
                      <a:cubicBezTo>
                        <a:pt x="1055234" y="243553"/>
                        <a:pt x="1055713" y="243553"/>
                        <a:pt x="1055713" y="243553"/>
                      </a:cubicBezTo>
                      <a:cubicBezTo>
                        <a:pt x="1056193" y="243553"/>
                        <a:pt x="1056673" y="243073"/>
                        <a:pt x="1057151" y="243073"/>
                      </a:cubicBezTo>
                      <a:cubicBezTo>
                        <a:pt x="1059549" y="242114"/>
                        <a:pt x="1061946" y="241155"/>
                        <a:pt x="1064343" y="240196"/>
                      </a:cubicBezTo>
                      <a:cubicBezTo>
                        <a:pt x="1065302" y="239717"/>
                        <a:pt x="1066261" y="239237"/>
                        <a:pt x="1067220" y="238758"/>
                      </a:cubicBezTo>
                      <a:cubicBezTo>
                        <a:pt x="1069137" y="237798"/>
                        <a:pt x="1071056" y="236840"/>
                        <a:pt x="1072493" y="235881"/>
                      </a:cubicBezTo>
                      <a:cubicBezTo>
                        <a:pt x="1073453" y="235401"/>
                        <a:pt x="1073932" y="234923"/>
                        <a:pt x="1074890" y="234443"/>
                      </a:cubicBezTo>
                      <a:cubicBezTo>
                        <a:pt x="1076809" y="233484"/>
                        <a:pt x="1078726" y="232525"/>
                        <a:pt x="1080165" y="231567"/>
                      </a:cubicBezTo>
                      <a:cubicBezTo>
                        <a:pt x="1080644" y="231087"/>
                        <a:pt x="1081123" y="231087"/>
                        <a:pt x="1081603" y="230607"/>
                      </a:cubicBezTo>
                      <a:cubicBezTo>
                        <a:pt x="1081603" y="230607"/>
                        <a:pt x="1082082" y="230607"/>
                        <a:pt x="1082082" y="230607"/>
                      </a:cubicBezTo>
                      <a:cubicBezTo>
                        <a:pt x="1084000" y="229170"/>
                        <a:pt x="1085917" y="228210"/>
                        <a:pt x="1087836" y="226772"/>
                      </a:cubicBezTo>
                      <a:cubicBezTo>
                        <a:pt x="1088315" y="226292"/>
                        <a:pt x="1088795" y="226292"/>
                        <a:pt x="1088795" y="225813"/>
                      </a:cubicBezTo>
                      <a:cubicBezTo>
                        <a:pt x="1090233" y="224854"/>
                        <a:pt x="1091670" y="223415"/>
                        <a:pt x="1093109" y="222457"/>
                      </a:cubicBezTo>
                      <a:cubicBezTo>
                        <a:pt x="1094068" y="221498"/>
                        <a:pt x="1094548" y="221018"/>
                        <a:pt x="1095506" y="220540"/>
                      </a:cubicBezTo>
                      <a:close/>
                    </a:path>
                  </a:pathLst>
                </a:custGeom>
                <a:solidFill>
                  <a:srgbClr val="F79A0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4800"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Montserrat" panose="00000500000000000000" pitchFamily="2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99" name="Google Shape;266;p3">
                  <a:extLst>
                    <a:ext uri="{FF2B5EF4-FFF2-40B4-BE49-F238E27FC236}">
                      <a16:creationId xmlns:a16="http://schemas.microsoft.com/office/drawing/2014/main" id="{3613129A-419B-43D9-9860-F3D16D6CCE00}"/>
                    </a:ext>
                  </a:extLst>
                </p:cNvPr>
                <p:cNvSpPr/>
                <p:nvPr/>
              </p:nvSpPr>
              <p:spPr>
                <a:xfrm>
                  <a:off x="13318189" y="12197452"/>
                  <a:ext cx="509638" cy="171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9638" h="171637" extrusionOk="0">
                      <a:moveTo>
                        <a:pt x="474161" y="65682"/>
                      </a:moveTo>
                      <a:cubicBezTo>
                        <a:pt x="295332" y="65682"/>
                        <a:pt x="130886" y="41232"/>
                        <a:pt x="0" y="0"/>
                      </a:cubicBezTo>
                      <a:lnTo>
                        <a:pt x="0" y="114585"/>
                      </a:lnTo>
                      <a:cubicBezTo>
                        <a:pt x="480" y="114585"/>
                        <a:pt x="960" y="115064"/>
                        <a:pt x="960" y="115064"/>
                      </a:cubicBezTo>
                      <a:cubicBezTo>
                        <a:pt x="2877" y="115544"/>
                        <a:pt x="4316" y="116023"/>
                        <a:pt x="6233" y="116983"/>
                      </a:cubicBezTo>
                      <a:cubicBezTo>
                        <a:pt x="7192" y="117461"/>
                        <a:pt x="8151" y="117461"/>
                        <a:pt x="9110" y="117941"/>
                      </a:cubicBezTo>
                      <a:cubicBezTo>
                        <a:pt x="11507" y="118420"/>
                        <a:pt x="13424" y="119380"/>
                        <a:pt x="15822" y="119858"/>
                      </a:cubicBezTo>
                      <a:cubicBezTo>
                        <a:pt x="19177" y="120817"/>
                        <a:pt x="22534" y="121777"/>
                        <a:pt x="25890" y="122736"/>
                      </a:cubicBezTo>
                      <a:cubicBezTo>
                        <a:pt x="28287" y="123214"/>
                        <a:pt x="30684" y="124174"/>
                        <a:pt x="33560" y="124653"/>
                      </a:cubicBezTo>
                      <a:cubicBezTo>
                        <a:pt x="34999" y="125133"/>
                        <a:pt x="36917" y="125611"/>
                        <a:pt x="38355" y="126091"/>
                      </a:cubicBezTo>
                      <a:cubicBezTo>
                        <a:pt x="40273" y="126571"/>
                        <a:pt x="42670" y="127050"/>
                        <a:pt x="44588" y="127530"/>
                      </a:cubicBezTo>
                      <a:cubicBezTo>
                        <a:pt x="46985" y="128009"/>
                        <a:pt x="49382" y="128488"/>
                        <a:pt x="51779" y="129447"/>
                      </a:cubicBezTo>
                      <a:cubicBezTo>
                        <a:pt x="56095" y="130406"/>
                        <a:pt x="60409" y="131366"/>
                        <a:pt x="65203" y="132324"/>
                      </a:cubicBezTo>
                      <a:cubicBezTo>
                        <a:pt x="67601" y="132803"/>
                        <a:pt x="69518" y="133283"/>
                        <a:pt x="71436" y="133763"/>
                      </a:cubicBezTo>
                      <a:cubicBezTo>
                        <a:pt x="71915" y="133763"/>
                        <a:pt x="72395" y="134241"/>
                        <a:pt x="73354" y="134241"/>
                      </a:cubicBezTo>
                      <a:cubicBezTo>
                        <a:pt x="79586" y="135680"/>
                        <a:pt x="85819" y="136639"/>
                        <a:pt x="92531" y="138077"/>
                      </a:cubicBezTo>
                      <a:cubicBezTo>
                        <a:pt x="93011" y="138077"/>
                        <a:pt x="93490" y="138077"/>
                        <a:pt x="93969" y="138557"/>
                      </a:cubicBezTo>
                      <a:cubicBezTo>
                        <a:pt x="99722" y="139516"/>
                        <a:pt x="105955" y="140954"/>
                        <a:pt x="112188" y="141913"/>
                      </a:cubicBezTo>
                      <a:cubicBezTo>
                        <a:pt x="113627" y="142392"/>
                        <a:pt x="115064" y="142392"/>
                        <a:pt x="116503" y="142871"/>
                      </a:cubicBezTo>
                      <a:cubicBezTo>
                        <a:pt x="123215" y="143830"/>
                        <a:pt x="130407" y="145269"/>
                        <a:pt x="137598" y="146227"/>
                      </a:cubicBezTo>
                      <a:cubicBezTo>
                        <a:pt x="139996" y="146707"/>
                        <a:pt x="142393" y="146707"/>
                        <a:pt x="144310" y="147186"/>
                      </a:cubicBezTo>
                      <a:cubicBezTo>
                        <a:pt x="147666" y="147666"/>
                        <a:pt x="151502" y="148146"/>
                        <a:pt x="155337" y="148624"/>
                      </a:cubicBezTo>
                      <a:cubicBezTo>
                        <a:pt x="156296" y="148624"/>
                        <a:pt x="157734" y="149104"/>
                        <a:pt x="158693" y="149104"/>
                      </a:cubicBezTo>
                      <a:cubicBezTo>
                        <a:pt x="163007" y="149583"/>
                        <a:pt x="167323" y="150063"/>
                        <a:pt x="171638" y="151022"/>
                      </a:cubicBezTo>
                      <a:cubicBezTo>
                        <a:pt x="175473" y="151502"/>
                        <a:pt x="178829" y="151980"/>
                        <a:pt x="182665" y="152460"/>
                      </a:cubicBezTo>
                      <a:cubicBezTo>
                        <a:pt x="186979" y="152940"/>
                        <a:pt x="191295" y="153419"/>
                        <a:pt x="196089" y="153899"/>
                      </a:cubicBezTo>
                      <a:cubicBezTo>
                        <a:pt x="198965" y="154377"/>
                        <a:pt x="201842" y="154857"/>
                        <a:pt x="204719" y="154857"/>
                      </a:cubicBezTo>
                      <a:cubicBezTo>
                        <a:pt x="205678" y="154857"/>
                        <a:pt x="206157" y="154857"/>
                        <a:pt x="207116" y="155337"/>
                      </a:cubicBezTo>
                      <a:cubicBezTo>
                        <a:pt x="214787" y="156296"/>
                        <a:pt x="222458" y="157255"/>
                        <a:pt x="230608" y="157734"/>
                      </a:cubicBezTo>
                      <a:cubicBezTo>
                        <a:pt x="231567" y="157734"/>
                        <a:pt x="233005" y="158213"/>
                        <a:pt x="233964" y="158213"/>
                      </a:cubicBezTo>
                      <a:cubicBezTo>
                        <a:pt x="243074" y="159172"/>
                        <a:pt x="252183" y="160132"/>
                        <a:pt x="261291" y="161090"/>
                      </a:cubicBezTo>
                      <a:cubicBezTo>
                        <a:pt x="261771" y="161090"/>
                        <a:pt x="262251" y="161090"/>
                        <a:pt x="262730" y="161090"/>
                      </a:cubicBezTo>
                      <a:cubicBezTo>
                        <a:pt x="264168" y="161090"/>
                        <a:pt x="265127" y="161090"/>
                        <a:pt x="266566" y="161569"/>
                      </a:cubicBezTo>
                      <a:cubicBezTo>
                        <a:pt x="277113" y="162529"/>
                        <a:pt x="287660" y="163487"/>
                        <a:pt x="298209" y="163966"/>
                      </a:cubicBezTo>
                      <a:cubicBezTo>
                        <a:pt x="300606" y="163966"/>
                        <a:pt x="303003" y="164446"/>
                        <a:pt x="305400" y="164446"/>
                      </a:cubicBezTo>
                      <a:cubicBezTo>
                        <a:pt x="316906" y="165405"/>
                        <a:pt x="328892" y="165885"/>
                        <a:pt x="340878" y="166843"/>
                      </a:cubicBezTo>
                      <a:cubicBezTo>
                        <a:pt x="341837" y="166843"/>
                        <a:pt x="342795" y="166843"/>
                        <a:pt x="343275" y="166843"/>
                      </a:cubicBezTo>
                      <a:cubicBezTo>
                        <a:pt x="345192" y="166843"/>
                        <a:pt x="347589" y="166843"/>
                        <a:pt x="349508" y="167323"/>
                      </a:cubicBezTo>
                      <a:cubicBezTo>
                        <a:pt x="356699" y="167802"/>
                        <a:pt x="363891" y="168282"/>
                        <a:pt x="371561" y="168282"/>
                      </a:cubicBezTo>
                      <a:cubicBezTo>
                        <a:pt x="374918" y="168282"/>
                        <a:pt x="378274" y="168760"/>
                        <a:pt x="381630" y="168760"/>
                      </a:cubicBezTo>
                      <a:cubicBezTo>
                        <a:pt x="389301" y="169240"/>
                        <a:pt x="397451" y="169240"/>
                        <a:pt x="405122" y="169720"/>
                      </a:cubicBezTo>
                      <a:cubicBezTo>
                        <a:pt x="407519" y="169720"/>
                        <a:pt x="409916" y="169720"/>
                        <a:pt x="412313" y="170199"/>
                      </a:cubicBezTo>
                      <a:cubicBezTo>
                        <a:pt x="422382" y="170679"/>
                        <a:pt x="432929" y="170679"/>
                        <a:pt x="442997" y="171158"/>
                      </a:cubicBezTo>
                      <a:cubicBezTo>
                        <a:pt x="445395" y="171158"/>
                        <a:pt x="447792" y="171158"/>
                        <a:pt x="450189" y="171158"/>
                      </a:cubicBezTo>
                      <a:cubicBezTo>
                        <a:pt x="458339" y="171158"/>
                        <a:pt x="466011" y="171638"/>
                        <a:pt x="474161" y="171638"/>
                      </a:cubicBezTo>
                      <a:cubicBezTo>
                        <a:pt x="477516" y="171638"/>
                        <a:pt x="480872" y="171638"/>
                        <a:pt x="484228" y="171638"/>
                      </a:cubicBezTo>
                      <a:cubicBezTo>
                        <a:pt x="491420" y="171638"/>
                        <a:pt x="499091" y="171638"/>
                        <a:pt x="506283" y="171638"/>
                      </a:cubicBezTo>
                      <a:cubicBezTo>
                        <a:pt x="507241" y="171638"/>
                        <a:pt x="508680" y="171638"/>
                        <a:pt x="509638" y="171638"/>
                      </a:cubicBezTo>
                      <a:lnTo>
                        <a:pt x="509638" y="65203"/>
                      </a:lnTo>
                      <a:cubicBezTo>
                        <a:pt x="498132" y="65682"/>
                        <a:pt x="486147" y="65682"/>
                        <a:pt x="474161" y="65682"/>
                      </a:cubicBezTo>
                      <a:close/>
                    </a:path>
                  </a:pathLst>
                </a:custGeom>
                <a:solidFill>
                  <a:srgbClr val="F28A1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4800"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Montserrat" panose="00000500000000000000" pitchFamily="2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100" name="Google Shape;267;p3">
                  <a:extLst>
                    <a:ext uri="{FF2B5EF4-FFF2-40B4-BE49-F238E27FC236}">
                      <a16:creationId xmlns:a16="http://schemas.microsoft.com/office/drawing/2014/main" id="{2901E162-73FE-46F1-A8B7-C543DDB3E7C7}"/>
                    </a:ext>
                  </a:extLst>
                </p:cNvPr>
                <p:cNvSpPr/>
                <p:nvPr/>
              </p:nvSpPr>
              <p:spPr>
                <a:xfrm>
                  <a:off x="13309780" y="12067828"/>
                  <a:ext cx="966096" cy="1887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6096" h="188771" extrusionOk="0">
                      <a:moveTo>
                        <a:pt x="112447" y="29902"/>
                      </a:moveTo>
                      <a:cubicBezTo>
                        <a:pt x="283604" y="-7973"/>
                        <a:pt x="588045" y="-10370"/>
                        <a:pt x="792763" y="25587"/>
                      </a:cubicBezTo>
                      <a:cubicBezTo>
                        <a:pt x="997481" y="61065"/>
                        <a:pt x="1024808" y="120994"/>
                        <a:pt x="853651" y="158870"/>
                      </a:cubicBezTo>
                      <a:cubicBezTo>
                        <a:pt x="682493" y="196745"/>
                        <a:pt x="378052" y="199142"/>
                        <a:pt x="173334" y="163184"/>
                      </a:cubicBezTo>
                      <a:cubicBezTo>
                        <a:pt x="-31384" y="127707"/>
                        <a:pt x="-58712" y="68256"/>
                        <a:pt x="112447" y="29902"/>
                      </a:cubicBezTo>
                      <a:close/>
                    </a:path>
                  </a:pathLst>
                </a:custGeom>
                <a:solidFill>
                  <a:srgbClr val="FFD22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4800"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Montserrat" panose="00000500000000000000" pitchFamily="2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101" name="Google Shape;268;p3">
                  <a:extLst>
                    <a:ext uri="{FF2B5EF4-FFF2-40B4-BE49-F238E27FC236}">
                      <a16:creationId xmlns:a16="http://schemas.microsoft.com/office/drawing/2014/main" id="{864CE935-F857-482D-838D-F1E86484D463}"/>
                    </a:ext>
                  </a:extLst>
                </p:cNvPr>
                <p:cNvSpPr/>
                <p:nvPr/>
              </p:nvSpPr>
              <p:spPr>
                <a:xfrm>
                  <a:off x="13239553" y="12054276"/>
                  <a:ext cx="1106070" cy="21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6070" h="216355" extrusionOk="0">
                      <a:moveTo>
                        <a:pt x="128497" y="34345"/>
                      </a:moveTo>
                      <a:cubicBezTo>
                        <a:pt x="324585" y="-9284"/>
                        <a:pt x="673133" y="-11681"/>
                        <a:pt x="907577" y="29071"/>
                      </a:cubicBezTo>
                      <a:cubicBezTo>
                        <a:pt x="1142020" y="69823"/>
                        <a:pt x="1173183" y="138382"/>
                        <a:pt x="977574" y="182011"/>
                      </a:cubicBezTo>
                      <a:cubicBezTo>
                        <a:pt x="781486" y="225639"/>
                        <a:pt x="432938" y="228036"/>
                        <a:pt x="198494" y="187284"/>
                      </a:cubicBezTo>
                      <a:cubicBezTo>
                        <a:pt x="-35949" y="146054"/>
                        <a:pt x="-67112" y="77974"/>
                        <a:pt x="128497" y="34345"/>
                      </a:cubicBezTo>
                      <a:close/>
                      <a:moveTo>
                        <a:pt x="923877" y="172422"/>
                      </a:moveTo>
                      <a:cubicBezTo>
                        <a:pt x="1095035" y="134546"/>
                        <a:pt x="1067707" y="74617"/>
                        <a:pt x="862989" y="39140"/>
                      </a:cubicBezTo>
                      <a:cubicBezTo>
                        <a:pt x="658272" y="3662"/>
                        <a:pt x="353831" y="5579"/>
                        <a:pt x="182673" y="43454"/>
                      </a:cubicBezTo>
                      <a:cubicBezTo>
                        <a:pt x="11515" y="81330"/>
                        <a:pt x="38843" y="141259"/>
                        <a:pt x="243561" y="176737"/>
                      </a:cubicBezTo>
                      <a:cubicBezTo>
                        <a:pt x="448279" y="212694"/>
                        <a:pt x="752720" y="210777"/>
                        <a:pt x="923877" y="172422"/>
                      </a:cubicBezTo>
                      <a:lnTo>
                        <a:pt x="923877" y="172422"/>
                      </a:lnTo>
                      <a:close/>
                    </a:path>
                  </a:pathLst>
                </a:custGeom>
                <a:solidFill>
                  <a:srgbClr val="FFE38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4800"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Montserrat" panose="00000500000000000000" pitchFamily="2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102" name="Google Shape;269;p3">
                  <a:extLst>
                    <a:ext uri="{FF2B5EF4-FFF2-40B4-BE49-F238E27FC236}">
                      <a16:creationId xmlns:a16="http://schemas.microsoft.com/office/drawing/2014/main" id="{E008BE91-DE90-425C-929B-D8258CDBBA81}"/>
                    </a:ext>
                  </a:extLst>
                </p:cNvPr>
                <p:cNvSpPr/>
                <p:nvPr/>
              </p:nvSpPr>
              <p:spPr>
                <a:xfrm>
                  <a:off x="13309581" y="12069454"/>
                  <a:ext cx="964599" cy="104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4599" h="104985" extrusionOk="0">
                      <a:moveTo>
                        <a:pt x="117919" y="39303"/>
                      </a:moveTo>
                      <a:cubicBezTo>
                        <a:pt x="289077" y="1428"/>
                        <a:pt x="593517" y="-969"/>
                        <a:pt x="798236" y="34989"/>
                      </a:cubicBezTo>
                      <a:cubicBezTo>
                        <a:pt x="889807" y="50810"/>
                        <a:pt x="945422" y="71425"/>
                        <a:pt x="964599" y="92999"/>
                      </a:cubicBezTo>
                      <a:cubicBezTo>
                        <a:pt x="955969" y="68069"/>
                        <a:pt x="897957" y="43619"/>
                        <a:pt x="792482" y="25400"/>
                      </a:cubicBezTo>
                      <a:cubicBezTo>
                        <a:pt x="587764" y="-10079"/>
                        <a:pt x="283324" y="-8160"/>
                        <a:pt x="112166" y="29714"/>
                      </a:cubicBezTo>
                      <a:cubicBezTo>
                        <a:pt x="17718" y="50810"/>
                        <a:pt x="-16322" y="78616"/>
                        <a:pt x="7171" y="104985"/>
                      </a:cubicBezTo>
                      <a:cubicBezTo>
                        <a:pt x="-1460" y="81494"/>
                        <a:pt x="34977" y="57522"/>
                        <a:pt x="117919" y="39303"/>
                      </a:cubicBezTo>
                      <a:close/>
                    </a:path>
                  </a:pathLst>
                </a:custGeom>
                <a:solidFill>
                  <a:srgbClr val="F79A0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4800"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Montserrat" panose="00000500000000000000" pitchFamily="2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103" name="Google Shape;270;p3">
                  <a:extLst>
                    <a:ext uri="{FF2B5EF4-FFF2-40B4-BE49-F238E27FC236}">
                      <a16:creationId xmlns:a16="http://schemas.microsoft.com/office/drawing/2014/main" id="{B23CD56E-5576-4F8D-B8EE-3B4F1AA8ED3A}"/>
                    </a:ext>
                  </a:extLst>
                </p:cNvPr>
                <p:cNvSpPr/>
                <p:nvPr/>
              </p:nvSpPr>
              <p:spPr>
                <a:xfrm>
                  <a:off x="13490306" y="12126207"/>
                  <a:ext cx="603127" cy="945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3127" h="94543" extrusionOk="0">
                      <a:moveTo>
                        <a:pt x="310193" y="4124"/>
                      </a:moveTo>
                      <a:cubicBezTo>
                        <a:pt x="384506" y="-4984"/>
                        <a:pt x="462654" y="1727"/>
                        <a:pt x="515391" y="17069"/>
                      </a:cubicBezTo>
                      <a:lnTo>
                        <a:pt x="578196" y="9877"/>
                      </a:lnTo>
                      <a:lnTo>
                        <a:pt x="603128" y="18507"/>
                      </a:lnTo>
                      <a:lnTo>
                        <a:pt x="540322" y="25699"/>
                      </a:lnTo>
                      <a:cubicBezTo>
                        <a:pt x="558540" y="32890"/>
                        <a:pt x="573402" y="40562"/>
                        <a:pt x="585868" y="47753"/>
                      </a:cubicBezTo>
                      <a:lnTo>
                        <a:pt x="479434" y="58781"/>
                      </a:lnTo>
                      <a:lnTo>
                        <a:pt x="451146" y="48712"/>
                      </a:lnTo>
                      <a:lnTo>
                        <a:pt x="487104" y="44397"/>
                      </a:lnTo>
                      <a:cubicBezTo>
                        <a:pt x="488543" y="44397"/>
                        <a:pt x="490461" y="43918"/>
                        <a:pt x="493337" y="43438"/>
                      </a:cubicBezTo>
                      <a:cubicBezTo>
                        <a:pt x="496693" y="39123"/>
                        <a:pt x="491898" y="35288"/>
                        <a:pt x="472721" y="29535"/>
                      </a:cubicBezTo>
                      <a:cubicBezTo>
                        <a:pt x="451146" y="22823"/>
                        <a:pt x="418066" y="20426"/>
                        <a:pt x="389780" y="23782"/>
                      </a:cubicBezTo>
                      <a:cubicBezTo>
                        <a:pt x="310673" y="33849"/>
                        <a:pt x="444915" y="71725"/>
                        <a:pt x="296769" y="89944"/>
                      </a:cubicBezTo>
                      <a:cubicBezTo>
                        <a:pt x="218621" y="99532"/>
                        <a:pt x="135200" y="93300"/>
                        <a:pt x="78627" y="78916"/>
                      </a:cubicBezTo>
                      <a:lnTo>
                        <a:pt x="25410" y="85149"/>
                      </a:lnTo>
                      <a:lnTo>
                        <a:pt x="0" y="76519"/>
                      </a:lnTo>
                      <a:lnTo>
                        <a:pt x="51779" y="70766"/>
                      </a:lnTo>
                      <a:cubicBezTo>
                        <a:pt x="8630" y="55424"/>
                        <a:pt x="5273" y="42959"/>
                        <a:pt x="5273" y="42959"/>
                      </a:cubicBezTo>
                      <a:lnTo>
                        <a:pt x="116503" y="31932"/>
                      </a:lnTo>
                      <a:lnTo>
                        <a:pt x="143350" y="41520"/>
                      </a:lnTo>
                      <a:cubicBezTo>
                        <a:pt x="143350" y="41520"/>
                        <a:pt x="120817" y="44397"/>
                        <a:pt x="114584" y="45356"/>
                      </a:cubicBezTo>
                      <a:cubicBezTo>
                        <a:pt x="111708" y="45356"/>
                        <a:pt x="100681" y="47273"/>
                        <a:pt x="91092" y="49192"/>
                      </a:cubicBezTo>
                      <a:cubicBezTo>
                        <a:pt x="90613" y="50150"/>
                        <a:pt x="91092" y="56862"/>
                        <a:pt x="122256" y="66451"/>
                      </a:cubicBezTo>
                      <a:cubicBezTo>
                        <a:pt x="141912" y="72684"/>
                        <a:pt x="174035" y="76519"/>
                        <a:pt x="206635" y="72204"/>
                      </a:cubicBezTo>
                      <a:cubicBezTo>
                        <a:pt x="294852" y="60218"/>
                        <a:pt x="155336" y="23302"/>
                        <a:pt x="310193" y="4124"/>
                      </a:cubicBezTo>
                      <a:close/>
                    </a:path>
                  </a:pathLst>
                </a:custGeom>
                <a:solidFill>
                  <a:srgbClr val="F79A0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4800"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Montserrat" panose="00000500000000000000" pitchFamily="2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104" name="Google Shape;271;p3">
                  <a:extLst>
                    <a:ext uri="{FF2B5EF4-FFF2-40B4-BE49-F238E27FC236}">
                      <a16:creationId xmlns:a16="http://schemas.microsoft.com/office/drawing/2014/main" id="{B88464A6-77D8-4084-8246-94BE86409F62}"/>
                    </a:ext>
                  </a:extLst>
                </p:cNvPr>
                <p:cNvSpPr/>
                <p:nvPr/>
              </p:nvSpPr>
              <p:spPr>
                <a:xfrm>
                  <a:off x="13490306" y="12116139"/>
                  <a:ext cx="603127" cy="945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3127" h="94542" extrusionOk="0">
                      <a:moveTo>
                        <a:pt x="310193" y="4125"/>
                      </a:moveTo>
                      <a:cubicBezTo>
                        <a:pt x="384506" y="-4985"/>
                        <a:pt x="462654" y="1728"/>
                        <a:pt x="515391" y="17069"/>
                      </a:cubicBezTo>
                      <a:lnTo>
                        <a:pt x="578196" y="9878"/>
                      </a:lnTo>
                      <a:lnTo>
                        <a:pt x="603128" y="18508"/>
                      </a:lnTo>
                      <a:lnTo>
                        <a:pt x="540322" y="25699"/>
                      </a:lnTo>
                      <a:cubicBezTo>
                        <a:pt x="558540" y="32891"/>
                        <a:pt x="573402" y="40561"/>
                        <a:pt x="585868" y="47753"/>
                      </a:cubicBezTo>
                      <a:lnTo>
                        <a:pt x="479434" y="58780"/>
                      </a:lnTo>
                      <a:lnTo>
                        <a:pt x="451146" y="48711"/>
                      </a:lnTo>
                      <a:lnTo>
                        <a:pt x="487104" y="44397"/>
                      </a:lnTo>
                      <a:cubicBezTo>
                        <a:pt x="488543" y="44397"/>
                        <a:pt x="490461" y="43917"/>
                        <a:pt x="493337" y="43438"/>
                      </a:cubicBezTo>
                      <a:cubicBezTo>
                        <a:pt x="496693" y="39123"/>
                        <a:pt x="491898" y="35288"/>
                        <a:pt x="472721" y="29534"/>
                      </a:cubicBezTo>
                      <a:cubicBezTo>
                        <a:pt x="451146" y="22822"/>
                        <a:pt x="418066" y="20425"/>
                        <a:pt x="389780" y="23781"/>
                      </a:cubicBezTo>
                      <a:cubicBezTo>
                        <a:pt x="310673" y="33850"/>
                        <a:pt x="444915" y="71724"/>
                        <a:pt x="296769" y="89943"/>
                      </a:cubicBezTo>
                      <a:cubicBezTo>
                        <a:pt x="218621" y="99532"/>
                        <a:pt x="135200" y="93299"/>
                        <a:pt x="78627" y="78916"/>
                      </a:cubicBezTo>
                      <a:lnTo>
                        <a:pt x="25410" y="85149"/>
                      </a:lnTo>
                      <a:lnTo>
                        <a:pt x="0" y="76519"/>
                      </a:lnTo>
                      <a:lnTo>
                        <a:pt x="51779" y="70766"/>
                      </a:lnTo>
                      <a:cubicBezTo>
                        <a:pt x="8630" y="55424"/>
                        <a:pt x="5273" y="42958"/>
                        <a:pt x="5273" y="42958"/>
                      </a:cubicBezTo>
                      <a:lnTo>
                        <a:pt x="116503" y="31931"/>
                      </a:lnTo>
                      <a:lnTo>
                        <a:pt x="143350" y="41520"/>
                      </a:lnTo>
                      <a:cubicBezTo>
                        <a:pt x="143350" y="41520"/>
                        <a:pt x="120817" y="44397"/>
                        <a:pt x="114584" y="45355"/>
                      </a:cubicBezTo>
                      <a:cubicBezTo>
                        <a:pt x="111708" y="45355"/>
                        <a:pt x="100681" y="47274"/>
                        <a:pt x="91092" y="49191"/>
                      </a:cubicBezTo>
                      <a:cubicBezTo>
                        <a:pt x="90613" y="50150"/>
                        <a:pt x="91092" y="56863"/>
                        <a:pt x="122256" y="66451"/>
                      </a:cubicBezTo>
                      <a:cubicBezTo>
                        <a:pt x="141912" y="72683"/>
                        <a:pt x="174035" y="76519"/>
                        <a:pt x="206635" y="72204"/>
                      </a:cubicBezTo>
                      <a:cubicBezTo>
                        <a:pt x="294852" y="60697"/>
                        <a:pt x="155336" y="23781"/>
                        <a:pt x="310193" y="4125"/>
                      </a:cubicBezTo>
                      <a:close/>
                    </a:path>
                  </a:pathLst>
                </a:custGeom>
                <a:solidFill>
                  <a:srgbClr val="FFE38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4800"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Montserrat" panose="00000500000000000000" pitchFamily="2" charset="0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82" name="Google Shape;272;p3">
                <a:extLst>
                  <a:ext uri="{FF2B5EF4-FFF2-40B4-BE49-F238E27FC236}">
                    <a16:creationId xmlns:a16="http://schemas.microsoft.com/office/drawing/2014/main" id="{A4AAB33E-8361-4ADC-9627-01B57059500B}"/>
                  </a:ext>
                </a:extLst>
              </p:cNvPr>
              <p:cNvGrpSpPr/>
              <p:nvPr/>
            </p:nvGrpSpPr>
            <p:grpSpPr>
              <a:xfrm>
                <a:off x="645470" y="3674069"/>
                <a:ext cx="1110840" cy="315288"/>
                <a:chOff x="13186345" y="11928186"/>
                <a:chExt cx="1110856" cy="315292"/>
              </a:xfrm>
            </p:grpSpPr>
            <p:sp>
              <p:nvSpPr>
                <p:cNvPr id="91" name="Google Shape;273;p3">
                  <a:extLst>
                    <a:ext uri="{FF2B5EF4-FFF2-40B4-BE49-F238E27FC236}">
                      <a16:creationId xmlns:a16="http://schemas.microsoft.com/office/drawing/2014/main" id="{1051702C-3B39-416A-9E30-16A93D84F8D8}"/>
                    </a:ext>
                  </a:extLst>
                </p:cNvPr>
                <p:cNvSpPr/>
                <p:nvPr/>
              </p:nvSpPr>
              <p:spPr>
                <a:xfrm>
                  <a:off x="13186345" y="11942394"/>
                  <a:ext cx="1110848" cy="3010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0848" h="301084" extrusionOk="0">
                      <a:moveTo>
                        <a:pt x="1095986" y="220540"/>
                      </a:moveTo>
                      <a:cubicBezTo>
                        <a:pt x="1096945" y="219581"/>
                        <a:pt x="1097903" y="218622"/>
                        <a:pt x="1098863" y="217662"/>
                      </a:cubicBezTo>
                      <a:cubicBezTo>
                        <a:pt x="1099342" y="217184"/>
                        <a:pt x="1099822" y="216704"/>
                        <a:pt x="1100300" y="216225"/>
                      </a:cubicBezTo>
                      <a:cubicBezTo>
                        <a:pt x="1101260" y="215265"/>
                        <a:pt x="1101739" y="214307"/>
                        <a:pt x="1102219" y="213828"/>
                      </a:cubicBezTo>
                      <a:cubicBezTo>
                        <a:pt x="1102698" y="213348"/>
                        <a:pt x="1103178" y="212868"/>
                        <a:pt x="1103178" y="212389"/>
                      </a:cubicBezTo>
                      <a:cubicBezTo>
                        <a:pt x="1103657" y="211431"/>
                        <a:pt x="1104136" y="210471"/>
                        <a:pt x="1104616" y="209992"/>
                      </a:cubicBezTo>
                      <a:cubicBezTo>
                        <a:pt x="1105095" y="209512"/>
                        <a:pt x="1105095" y="209034"/>
                        <a:pt x="1105575" y="208554"/>
                      </a:cubicBezTo>
                      <a:cubicBezTo>
                        <a:pt x="1106055" y="207595"/>
                        <a:pt x="1106533" y="206636"/>
                        <a:pt x="1106533" y="205677"/>
                      </a:cubicBezTo>
                      <a:cubicBezTo>
                        <a:pt x="1106533" y="205198"/>
                        <a:pt x="1107013" y="204718"/>
                        <a:pt x="1107013" y="204239"/>
                      </a:cubicBezTo>
                      <a:cubicBezTo>
                        <a:pt x="1107492" y="202801"/>
                        <a:pt x="1107492" y="201362"/>
                        <a:pt x="1107492" y="199924"/>
                      </a:cubicBezTo>
                      <a:lnTo>
                        <a:pt x="1110849" y="101640"/>
                      </a:lnTo>
                      <a:cubicBezTo>
                        <a:pt x="1110849" y="103078"/>
                        <a:pt x="1110369" y="104517"/>
                        <a:pt x="1110369" y="105955"/>
                      </a:cubicBezTo>
                      <a:cubicBezTo>
                        <a:pt x="1110369" y="106434"/>
                        <a:pt x="1109889" y="106914"/>
                        <a:pt x="1109889" y="107393"/>
                      </a:cubicBezTo>
                      <a:cubicBezTo>
                        <a:pt x="1109410" y="108352"/>
                        <a:pt x="1109410" y="109311"/>
                        <a:pt x="1108931" y="110270"/>
                      </a:cubicBezTo>
                      <a:cubicBezTo>
                        <a:pt x="1108931" y="110750"/>
                        <a:pt x="1108452" y="111228"/>
                        <a:pt x="1107972" y="111708"/>
                      </a:cubicBezTo>
                      <a:cubicBezTo>
                        <a:pt x="1107492" y="112667"/>
                        <a:pt x="1107013" y="113626"/>
                        <a:pt x="1106533" y="114105"/>
                      </a:cubicBezTo>
                      <a:cubicBezTo>
                        <a:pt x="1106055" y="114584"/>
                        <a:pt x="1105575" y="115064"/>
                        <a:pt x="1105575" y="115544"/>
                      </a:cubicBezTo>
                      <a:cubicBezTo>
                        <a:pt x="1105095" y="116503"/>
                        <a:pt x="1104136" y="117461"/>
                        <a:pt x="1103657" y="117941"/>
                      </a:cubicBezTo>
                      <a:cubicBezTo>
                        <a:pt x="1103178" y="118420"/>
                        <a:pt x="1102698" y="118900"/>
                        <a:pt x="1102219" y="119379"/>
                      </a:cubicBezTo>
                      <a:cubicBezTo>
                        <a:pt x="1101260" y="120338"/>
                        <a:pt x="1100300" y="121297"/>
                        <a:pt x="1099342" y="122256"/>
                      </a:cubicBezTo>
                      <a:cubicBezTo>
                        <a:pt x="1098863" y="122736"/>
                        <a:pt x="1098383" y="123214"/>
                        <a:pt x="1097903" y="123694"/>
                      </a:cubicBezTo>
                      <a:cubicBezTo>
                        <a:pt x="1096466" y="124653"/>
                        <a:pt x="1095027" y="126091"/>
                        <a:pt x="1093589" y="127050"/>
                      </a:cubicBezTo>
                      <a:cubicBezTo>
                        <a:pt x="1093109" y="127530"/>
                        <a:pt x="1093109" y="127530"/>
                        <a:pt x="1092630" y="128009"/>
                      </a:cubicBezTo>
                      <a:cubicBezTo>
                        <a:pt x="1090712" y="129447"/>
                        <a:pt x="1088795" y="130886"/>
                        <a:pt x="1086397" y="132324"/>
                      </a:cubicBezTo>
                      <a:cubicBezTo>
                        <a:pt x="1085917" y="132803"/>
                        <a:pt x="1085439" y="132803"/>
                        <a:pt x="1084959" y="133283"/>
                      </a:cubicBezTo>
                      <a:cubicBezTo>
                        <a:pt x="1083042" y="134241"/>
                        <a:pt x="1081603" y="135200"/>
                        <a:pt x="1079686" y="136159"/>
                      </a:cubicBezTo>
                      <a:cubicBezTo>
                        <a:pt x="1078726" y="136639"/>
                        <a:pt x="1078247" y="137119"/>
                        <a:pt x="1077289" y="137597"/>
                      </a:cubicBezTo>
                      <a:cubicBezTo>
                        <a:pt x="1075370" y="138556"/>
                        <a:pt x="1073932" y="139516"/>
                        <a:pt x="1072014" y="140474"/>
                      </a:cubicBezTo>
                      <a:cubicBezTo>
                        <a:pt x="1071056" y="140953"/>
                        <a:pt x="1070097" y="141433"/>
                        <a:pt x="1069137" y="141913"/>
                      </a:cubicBezTo>
                      <a:cubicBezTo>
                        <a:pt x="1066740" y="142871"/>
                        <a:pt x="1064343" y="143830"/>
                        <a:pt x="1061946" y="144789"/>
                      </a:cubicBezTo>
                      <a:cubicBezTo>
                        <a:pt x="1061467" y="144789"/>
                        <a:pt x="1060987" y="145269"/>
                        <a:pt x="1060508" y="145269"/>
                      </a:cubicBezTo>
                      <a:cubicBezTo>
                        <a:pt x="1060029" y="145747"/>
                        <a:pt x="1059070" y="145747"/>
                        <a:pt x="1058590" y="146227"/>
                      </a:cubicBezTo>
                      <a:cubicBezTo>
                        <a:pt x="1055234" y="147666"/>
                        <a:pt x="1051878" y="149104"/>
                        <a:pt x="1048043" y="150063"/>
                      </a:cubicBezTo>
                      <a:cubicBezTo>
                        <a:pt x="1046604" y="150542"/>
                        <a:pt x="1045166" y="151022"/>
                        <a:pt x="1043728" y="151502"/>
                      </a:cubicBezTo>
                      <a:cubicBezTo>
                        <a:pt x="1042290" y="151980"/>
                        <a:pt x="1040851" y="152460"/>
                        <a:pt x="1039413" y="152939"/>
                      </a:cubicBezTo>
                      <a:lnTo>
                        <a:pt x="1040851" y="100201"/>
                      </a:lnTo>
                      <a:lnTo>
                        <a:pt x="1040851" y="100201"/>
                      </a:lnTo>
                      <a:lnTo>
                        <a:pt x="1040851" y="100201"/>
                      </a:lnTo>
                      <a:lnTo>
                        <a:pt x="1040851" y="100201"/>
                      </a:lnTo>
                      <a:lnTo>
                        <a:pt x="1040851" y="100201"/>
                      </a:lnTo>
                      <a:cubicBezTo>
                        <a:pt x="1040851" y="98764"/>
                        <a:pt x="1040851" y="97325"/>
                        <a:pt x="1040371" y="95407"/>
                      </a:cubicBezTo>
                      <a:cubicBezTo>
                        <a:pt x="1040371" y="94928"/>
                        <a:pt x="1039893" y="94448"/>
                        <a:pt x="1039893" y="93969"/>
                      </a:cubicBezTo>
                      <a:cubicBezTo>
                        <a:pt x="1039413" y="93010"/>
                        <a:pt x="1038934" y="91572"/>
                        <a:pt x="1038454" y="90613"/>
                      </a:cubicBezTo>
                      <a:cubicBezTo>
                        <a:pt x="1038454" y="90134"/>
                        <a:pt x="1037974" y="89654"/>
                        <a:pt x="1037495" y="89175"/>
                      </a:cubicBezTo>
                      <a:cubicBezTo>
                        <a:pt x="1037015" y="87737"/>
                        <a:pt x="1036057" y="86778"/>
                        <a:pt x="1035098" y="85339"/>
                      </a:cubicBezTo>
                      <a:cubicBezTo>
                        <a:pt x="1035098" y="84860"/>
                        <a:pt x="1034618" y="84860"/>
                        <a:pt x="1034618" y="84381"/>
                      </a:cubicBezTo>
                      <a:cubicBezTo>
                        <a:pt x="1033180" y="82942"/>
                        <a:pt x="1031742" y="81504"/>
                        <a:pt x="1030304" y="79586"/>
                      </a:cubicBezTo>
                      <a:cubicBezTo>
                        <a:pt x="1029824" y="79107"/>
                        <a:pt x="1029345" y="78627"/>
                        <a:pt x="1028865" y="78148"/>
                      </a:cubicBezTo>
                      <a:cubicBezTo>
                        <a:pt x="1027427" y="77189"/>
                        <a:pt x="1025988" y="75751"/>
                        <a:pt x="1024551" y="74792"/>
                      </a:cubicBezTo>
                      <a:cubicBezTo>
                        <a:pt x="1024071" y="74312"/>
                        <a:pt x="1023112" y="73832"/>
                        <a:pt x="1022632" y="73354"/>
                      </a:cubicBezTo>
                      <a:cubicBezTo>
                        <a:pt x="1021194" y="72395"/>
                        <a:pt x="1019277" y="70956"/>
                        <a:pt x="1017359" y="69998"/>
                      </a:cubicBezTo>
                      <a:cubicBezTo>
                        <a:pt x="1016879" y="69518"/>
                        <a:pt x="1015921" y="69038"/>
                        <a:pt x="1015441" y="69038"/>
                      </a:cubicBezTo>
                      <a:cubicBezTo>
                        <a:pt x="1015441" y="69038"/>
                        <a:pt x="1014962" y="68559"/>
                        <a:pt x="1014962" y="68559"/>
                      </a:cubicBezTo>
                      <a:cubicBezTo>
                        <a:pt x="1014482" y="68079"/>
                        <a:pt x="1013524" y="67601"/>
                        <a:pt x="1013044" y="67601"/>
                      </a:cubicBezTo>
                      <a:cubicBezTo>
                        <a:pt x="1010647" y="66162"/>
                        <a:pt x="1007771" y="64724"/>
                        <a:pt x="1005374" y="63285"/>
                      </a:cubicBezTo>
                      <a:cubicBezTo>
                        <a:pt x="1003935" y="62806"/>
                        <a:pt x="1002496" y="61846"/>
                        <a:pt x="1001538" y="61368"/>
                      </a:cubicBezTo>
                      <a:cubicBezTo>
                        <a:pt x="998661" y="59929"/>
                        <a:pt x="995785" y="58971"/>
                        <a:pt x="992908" y="57532"/>
                      </a:cubicBezTo>
                      <a:cubicBezTo>
                        <a:pt x="991949" y="57052"/>
                        <a:pt x="990991" y="56573"/>
                        <a:pt x="990031" y="56573"/>
                      </a:cubicBezTo>
                      <a:cubicBezTo>
                        <a:pt x="989552" y="56094"/>
                        <a:pt x="988593" y="56094"/>
                        <a:pt x="988113" y="55615"/>
                      </a:cubicBezTo>
                      <a:cubicBezTo>
                        <a:pt x="986196" y="54655"/>
                        <a:pt x="983799" y="54176"/>
                        <a:pt x="981881" y="53218"/>
                      </a:cubicBezTo>
                      <a:cubicBezTo>
                        <a:pt x="979963" y="52258"/>
                        <a:pt x="977566" y="51779"/>
                        <a:pt x="975648" y="50820"/>
                      </a:cubicBezTo>
                      <a:cubicBezTo>
                        <a:pt x="973251" y="49861"/>
                        <a:pt x="970853" y="49382"/>
                        <a:pt x="968456" y="48423"/>
                      </a:cubicBezTo>
                      <a:cubicBezTo>
                        <a:pt x="967019" y="47943"/>
                        <a:pt x="965580" y="47463"/>
                        <a:pt x="963662" y="46985"/>
                      </a:cubicBezTo>
                      <a:cubicBezTo>
                        <a:pt x="962703" y="46505"/>
                        <a:pt x="961745" y="46505"/>
                        <a:pt x="960786" y="46026"/>
                      </a:cubicBezTo>
                      <a:cubicBezTo>
                        <a:pt x="958868" y="45546"/>
                        <a:pt x="956950" y="45066"/>
                        <a:pt x="955033" y="44108"/>
                      </a:cubicBezTo>
                      <a:cubicBezTo>
                        <a:pt x="952156" y="43149"/>
                        <a:pt x="949279" y="42669"/>
                        <a:pt x="946403" y="41711"/>
                      </a:cubicBezTo>
                      <a:cubicBezTo>
                        <a:pt x="944484" y="41232"/>
                        <a:pt x="942087" y="40752"/>
                        <a:pt x="939690" y="39793"/>
                      </a:cubicBezTo>
                      <a:cubicBezTo>
                        <a:pt x="938253" y="39313"/>
                        <a:pt x="936814" y="38835"/>
                        <a:pt x="935376" y="38835"/>
                      </a:cubicBezTo>
                      <a:cubicBezTo>
                        <a:pt x="933458" y="38355"/>
                        <a:pt x="931540" y="37875"/>
                        <a:pt x="929623" y="37396"/>
                      </a:cubicBezTo>
                      <a:cubicBezTo>
                        <a:pt x="927704" y="36916"/>
                        <a:pt x="925787" y="36437"/>
                        <a:pt x="923390" y="35958"/>
                      </a:cubicBezTo>
                      <a:cubicBezTo>
                        <a:pt x="919554" y="34999"/>
                        <a:pt x="915718" y="34040"/>
                        <a:pt x="911884" y="33080"/>
                      </a:cubicBezTo>
                      <a:cubicBezTo>
                        <a:pt x="909966" y="32602"/>
                        <a:pt x="908048" y="32122"/>
                        <a:pt x="906130" y="31643"/>
                      </a:cubicBezTo>
                      <a:cubicBezTo>
                        <a:pt x="905651" y="31643"/>
                        <a:pt x="905171" y="31643"/>
                        <a:pt x="904692" y="31163"/>
                      </a:cubicBezTo>
                      <a:cubicBezTo>
                        <a:pt x="899418" y="30205"/>
                        <a:pt x="893665" y="28766"/>
                        <a:pt x="887912" y="27807"/>
                      </a:cubicBezTo>
                      <a:cubicBezTo>
                        <a:pt x="887432" y="27807"/>
                        <a:pt x="886952" y="27807"/>
                        <a:pt x="886474" y="27327"/>
                      </a:cubicBezTo>
                      <a:cubicBezTo>
                        <a:pt x="881199" y="26369"/>
                        <a:pt x="875926" y="25410"/>
                        <a:pt x="870652" y="24452"/>
                      </a:cubicBezTo>
                      <a:cubicBezTo>
                        <a:pt x="869214" y="24452"/>
                        <a:pt x="868255" y="23972"/>
                        <a:pt x="866816" y="23972"/>
                      </a:cubicBezTo>
                      <a:cubicBezTo>
                        <a:pt x="861063" y="23013"/>
                        <a:pt x="855311" y="22054"/>
                        <a:pt x="849558" y="21095"/>
                      </a:cubicBezTo>
                      <a:cubicBezTo>
                        <a:pt x="847639" y="20616"/>
                        <a:pt x="845722" y="20616"/>
                        <a:pt x="843803" y="20136"/>
                      </a:cubicBezTo>
                      <a:cubicBezTo>
                        <a:pt x="840448" y="19657"/>
                        <a:pt x="837092" y="19177"/>
                        <a:pt x="833256" y="18697"/>
                      </a:cubicBezTo>
                      <a:cubicBezTo>
                        <a:pt x="832777" y="18697"/>
                        <a:pt x="832297" y="18697"/>
                        <a:pt x="831818" y="18697"/>
                      </a:cubicBezTo>
                      <a:cubicBezTo>
                        <a:pt x="826065" y="17739"/>
                        <a:pt x="819832" y="16780"/>
                        <a:pt x="814079" y="16300"/>
                      </a:cubicBezTo>
                      <a:cubicBezTo>
                        <a:pt x="813120" y="16300"/>
                        <a:pt x="812640" y="16300"/>
                        <a:pt x="811682" y="15822"/>
                      </a:cubicBezTo>
                      <a:cubicBezTo>
                        <a:pt x="804970" y="14863"/>
                        <a:pt x="798257" y="13903"/>
                        <a:pt x="791066" y="13424"/>
                      </a:cubicBezTo>
                      <a:cubicBezTo>
                        <a:pt x="790587" y="13424"/>
                        <a:pt x="790587" y="13424"/>
                        <a:pt x="790107" y="13424"/>
                      </a:cubicBezTo>
                      <a:cubicBezTo>
                        <a:pt x="788669" y="13424"/>
                        <a:pt x="787710" y="12944"/>
                        <a:pt x="786271" y="12944"/>
                      </a:cubicBezTo>
                      <a:cubicBezTo>
                        <a:pt x="780040" y="12466"/>
                        <a:pt x="774286" y="11506"/>
                        <a:pt x="768054" y="11027"/>
                      </a:cubicBezTo>
                      <a:cubicBezTo>
                        <a:pt x="765657" y="10547"/>
                        <a:pt x="762780" y="10547"/>
                        <a:pt x="760382" y="10069"/>
                      </a:cubicBezTo>
                      <a:cubicBezTo>
                        <a:pt x="755108" y="9589"/>
                        <a:pt x="749355" y="9109"/>
                        <a:pt x="744082" y="8630"/>
                      </a:cubicBezTo>
                      <a:cubicBezTo>
                        <a:pt x="742644" y="8630"/>
                        <a:pt x="740725" y="8150"/>
                        <a:pt x="739288" y="8150"/>
                      </a:cubicBezTo>
                      <a:cubicBezTo>
                        <a:pt x="738328" y="8150"/>
                        <a:pt x="737849" y="8150"/>
                        <a:pt x="736891" y="8150"/>
                      </a:cubicBezTo>
                      <a:cubicBezTo>
                        <a:pt x="726822" y="7192"/>
                        <a:pt x="716753" y="6233"/>
                        <a:pt x="706686" y="5753"/>
                      </a:cubicBezTo>
                      <a:cubicBezTo>
                        <a:pt x="704768" y="5753"/>
                        <a:pt x="702850" y="5274"/>
                        <a:pt x="700933" y="5274"/>
                      </a:cubicBezTo>
                      <a:cubicBezTo>
                        <a:pt x="690385" y="4314"/>
                        <a:pt x="679837" y="3836"/>
                        <a:pt x="669290" y="3356"/>
                      </a:cubicBezTo>
                      <a:cubicBezTo>
                        <a:pt x="669290" y="3356"/>
                        <a:pt x="668810" y="3356"/>
                        <a:pt x="668810" y="3356"/>
                      </a:cubicBezTo>
                      <a:cubicBezTo>
                        <a:pt x="667851" y="3356"/>
                        <a:pt x="666893" y="3356"/>
                        <a:pt x="665934" y="3356"/>
                      </a:cubicBezTo>
                      <a:cubicBezTo>
                        <a:pt x="658263" y="2877"/>
                        <a:pt x="650593" y="2397"/>
                        <a:pt x="642921" y="2397"/>
                      </a:cubicBezTo>
                      <a:cubicBezTo>
                        <a:pt x="640524" y="2397"/>
                        <a:pt x="637647" y="2397"/>
                        <a:pt x="635250" y="1917"/>
                      </a:cubicBezTo>
                      <a:cubicBezTo>
                        <a:pt x="628058" y="1439"/>
                        <a:pt x="620388" y="1439"/>
                        <a:pt x="613196" y="959"/>
                      </a:cubicBezTo>
                      <a:cubicBezTo>
                        <a:pt x="611758" y="959"/>
                        <a:pt x="609841" y="959"/>
                        <a:pt x="608402" y="959"/>
                      </a:cubicBezTo>
                      <a:cubicBezTo>
                        <a:pt x="599772" y="480"/>
                        <a:pt x="590663" y="480"/>
                        <a:pt x="582033" y="480"/>
                      </a:cubicBezTo>
                      <a:cubicBezTo>
                        <a:pt x="579636" y="480"/>
                        <a:pt x="577718" y="480"/>
                        <a:pt x="575321" y="480"/>
                      </a:cubicBezTo>
                      <a:cubicBezTo>
                        <a:pt x="568609" y="480"/>
                        <a:pt x="561417" y="480"/>
                        <a:pt x="554706" y="0"/>
                      </a:cubicBezTo>
                      <a:cubicBezTo>
                        <a:pt x="552309" y="0"/>
                        <a:pt x="549911" y="0"/>
                        <a:pt x="547514" y="0"/>
                      </a:cubicBezTo>
                      <a:cubicBezTo>
                        <a:pt x="546076" y="0"/>
                        <a:pt x="544637" y="0"/>
                        <a:pt x="543199" y="0"/>
                      </a:cubicBezTo>
                      <a:lnTo>
                        <a:pt x="543199" y="0"/>
                      </a:lnTo>
                      <a:lnTo>
                        <a:pt x="543199" y="0"/>
                      </a:lnTo>
                      <a:lnTo>
                        <a:pt x="543199" y="0"/>
                      </a:lnTo>
                      <a:cubicBezTo>
                        <a:pt x="537926" y="0"/>
                        <a:pt x="532171" y="0"/>
                        <a:pt x="526898" y="0"/>
                      </a:cubicBezTo>
                      <a:cubicBezTo>
                        <a:pt x="524501" y="0"/>
                        <a:pt x="522104" y="0"/>
                        <a:pt x="519707" y="0"/>
                      </a:cubicBezTo>
                      <a:cubicBezTo>
                        <a:pt x="510597" y="0"/>
                        <a:pt x="501488" y="0"/>
                        <a:pt x="492379" y="480"/>
                      </a:cubicBezTo>
                      <a:cubicBezTo>
                        <a:pt x="490461" y="480"/>
                        <a:pt x="488064" y="480"/>
                        <a:pt x="486147" y="480"/>
                      </a:cubicBezTo>
                      <a:cubicBezTo>
                        <a:pt x="478955" y="480"/>
                        <a:pt x="472242" y="959"/>
                        <a:pt x="465051" y="959"/>
                      </a:cubicBezTo>
                      <a:cubicBezTo>
                        <a:pt x="461695" y="959"/>
                        <a:pt x="458819" y="959"/>
                        <a:pt x="455462" y="1439"/>
                      </a:cubicBezTo>
                      <a:cubicBezTo>
                        <a:pt x="449709" y="1439"/>
                        <a:pt x="443476" y="1917"/>
                        <a:pt x="437723" y="1917"/>
                      </a:cubicBezTo>
                      <a:cubicBezTo>
                        <a:pt x="436285" y="1917"/>
                        <a:pt x="434367" y="1917"/>
                        <a:pt x="432929" y="1917"/>
                      </a:cubicBezTo>
                      <a:cubicBezTo>
                        <a:pt x="431490" y="1917"/>
                        <a:pt x="430053" y="1917"/>
                        <a:pt x="428614" y="1917"/>
                      </a:cubicBezTo>
                      <a:cubicBezTo>
                        <a:pt x="419026" y="2397"/>
                        <a:pt x="408957" y="2877"/>
                        <a:pt x="399369" y="3356"/>
                      </a:cubicBezTo>
                      <a:cubicBezTo>
                        <a:pt x="398410" y="3356"/>
                        <a:pt x="397451" y="3356"/>
                        <a:pt x="396493" y="3356"/>
                      </a:cubicBezTo>
                      <a:cubicBezTo>
                        <a:pt x="385944" y="3836"/>
                        <a:pt x="375877" y="4794"/>
                        <a:pt x="365808" y="5274"/>
                      </a:cubicBezTo>
                      <a:cubicBezTo>
                        <a:pt x="364850" y="5274"/>
                        <a:pt x="363411" y="5274"/>
                        <a:pt x="362452" y="5274"/>
                      </a:cubicBezTo>
                      <a:cubicBezTo>
                        <a:pt x="360535" y="5274"/>
                        <a:pt x="358617" y="5753"/>
                        <a:pt x="356699" y="5753"/>
                      </a:cubicBezTo>
                      <a:cubicBezTo>
                        <a:pt x="351905" y="6233"/>
                        <a:pt x="347111" y="6712"/>
                        <a:pt x="342316" y="6712"/>
                      </a:cubicBezTo>
                      <a:cubicBezTo>
                        <a:pt x="338961" y="7192"/>
                        <a:pt x="335604" y="7192"/>
                        <a:pt x="332248" y="7671"/>
                      </a:cubicBezTo>
                      <a:cubicBezTo>
                        <a:pt x="327453" y="8150"/>
                        <a:pt x="322659" y="8630"/>
                        <a:pt x="318345" y="9109"/>
                      </a:cubicBezTo>
                      <a:cubicBezTo>
                        <a:pt x="316426" y="9109"/>
                        <a:pt x="314029" y="9589"/>
                        <a:pt x="312112" y="9589"/>
                      </a:cubicBezTo>
                      <a:cubicBezTo>
                        <a:pt x="310673" y="9589"/>
                        <a:pt x="309715" y="10069"/>
                        <a:pt x="308276" y="10069"/>
                      </a:cubicBezTo>
                      <a:cubicBezTo>
                        <a:pt x="304920" y="10547"/>
                        <a:pt x="301565" y="11027"/>
                        <a:pt x="298209" y="11027"/>
                      </a:cubicBezTo>
                      <a:cubicBezTo>
                        <a:pt x="294373" y="11506"/>
                        <a:pt x="291017" y="11986"/>
                        <a:pt x="287182" y="12466"/>
                      </a:cubicBezTo>
                      <a:cubicBezTo>
                        <a:pt x="283826" y="12944"/>
                        <a:pt x="280469" y="13424"/>
                        <a:pt x="277113" y="13903"/>
                      </a:cubicBezTo>
                      <a:cubicBezTo>
                        <a:pt x="274716" y="14383"/>
                        <a:pt x="272799" y="14383"/>
                        <a:pt x="270401" y="14863"/>
                      </a:cubicBezTo>
                      <a:cubicBezTo>
                        <a:pt x="268963" y="14863"/>
                        <a:pt x="267524" y="15342"/>
                        <a:pt x="266086" y="15342"/>
                      </a:cubicBezTo>
                      <a:cubicBezTo>
                        <a:pt x="263210" y="15822"/>
                        <a:pt x="260813" y="16300"/>
                        <a:pt x="257936" y="16300"/>
                      </a:cubicBezTo>
                      <a:cubicBezTo>
                        <a:pt x="254100" y="16780"/>
                        <a:pt x="250265" y="17260"/>
                        <a:pt x="246430" y="17739"/>
                      </a:cubicBezTo>
                      <a:cubicBezTo>
                        <a:pt x="243553" y="18219"/>
                        <a:pt x="241155" y="18697"/>
                        <a:pt x="238758" y="19177"/>
                      </a:cubicBezTo>
                      <a:cubicBezTo>
                        <a:pt x="237320" y="19177"/>
                        <a:pt x="235882" y="19657"/>
                        <a:pt x="234444" y="19657"/>
                      </a:cubicBezTo>
                      <a:cubicBezTo>
                        <a:pt x="232047" y="20136"/>
                        <a:pt x="229649" y="20616"/>
                        <a:pt x="227731" y="20616"/>
                      </a:cubicBezTo>
                      <a:cubicBezTo>
                        <a:pt x="225334" y="21095"/>
                        <a:pt x="222937" y="21575"/>
                        <a:pt x="221019" y="22054"/>
                      </a:cubicBezTo>
                      <a:cubicBezTo>
                        <a:pt x="217184" y="22533"/>
                        <a:pt x="213348" y="23492"/>
                        <a:pt x="209513" y="24452"/>
                      </a:cubicBezTo>
                      <a:cubicBezTo>
                        <a:pt x="207595" y="24930"/>
                        <a:pt x="205678" y="25410"/>
                        <a:pt x="203759" y="25410"/>
                      </a:cubicBezTo>
                      <a:cubicBezTo>
                        <a:pt x="203281" y="25410"/>
                        <a:pt x="202801" y="25410"/>
                        <a:pt x="202322" y="25889"/>
                      </a:cubicBezTo>
                      <a:cubicBezTo>
                        <a:pt x="197048" y="26849"/>
                        <a:pt x="192253" y="27807"/>
                        <a:pt x="186979" y="29246"/>
                      </a:cubicBezTo>
                      <a:cubicBezTo>
                        <a:pt x="182185" y="30205"/>
                        <a:pt x="177390" y="31643"/>
                        <a:pt x="172596" y="32602"/>
                      </a:cubicBezTo>
                      <a:cubicBezTo>
                        <a:pt x="172596" y="32602"/>
                        <a:pt x="172117" y="32602"/>
                        <a:pt x="172117" y="32602"/>
                      </a:cubicBezTo>
                      <a:cubicBezTo>
                        <a:pt x="171159" y="33080"/>
                        <a:pt x="169720" y="33080"/>
                        <a:pt x="168762" y="33560"/>
                      </a:cubicBezTo>
                      <a:cubicBezTo>
                        <a:pt x="165405" y="34519"/>
                        <a:pt x="162529" y="34999"/>
                        <a:pt x="159173" y="35958"/>
                      </a:cubicBezTo>
                      <a:cubicBezTo>
                        <a:pt x="157734" y="36437"/>
                        <a:pt x="155816" y="36916"/>
                        <a:pt x="154379" y="37396"/>
                      </a:cubicBezTo>
                      <a:cubicBezTo>
                        <a:pt x="151502" y="38355"/>
                        <a:pt x="149104" y="38835"/>
                        <a:pt x="146707" y="39793"/>
                      </a:cubicBezTo>
                      <a:cubicBezTo>
                        <a:pt x="146227" y="39793"/>
                        <a:pt x="145269" y="40272"/>
                        <a:pt x="144790" y="40272"/>
                      </a:cubicBezTo>
                      <a:cubicBezTo>
                        <a:pt x="143830" y="40752"/>
                        <a:pt x="143351" y="40752"/>
                        <a:pt x="142393" y="41232"/>
                      </a:cubicBezTo>
                      <a:cubicBezTo>
                        <a:pt x="139516" y="42190"/>
                        <a:pt x="136639" y="43149"/>
                        <a:pt x="133763" y="44108"/>
                      </a:cubicBezTo>
                      <a:cubicBezTo>
                        <a:pt x="132324" y="44588"/>
                        <a:pt x="131366" y="45066"/>
                        <a:pt x="129927" y="45546"/>
                      </a:cubicBezTo>
                      <a:cubicBezTo>
                        <a:pt x="126571" y="46505"/>
                        <a:pt x="123694" y="47943"/>
                        <a:pt x="120818" y="48902"/>
                      </a:cubicBezTo>
                      <a:cubicBezTo>
                        <a:pt x="120338" y="48902"/>
                        <a:pt x="119858" y="49382"/>
                        <a:pt x="119380" y="49382"/>
                      </a:cubicBezTo>
                      <a:cubicBezTo>
                        <a:pt x="119380" y="49382"/>
                        <a:pt x="119380" y="49382"/>
                        <a:pt x="118900" y="49382"/>
                      </a:cubicBezTo>
                      <a:cubicBezTo>
                        <a:pt x="118421" y="49382"/>
                        <a:pt x="117941" y="49861"/>
                        <a:pt x="117461" y="49861"/>
                      </a:cubicBezTo>
                      <a:cubicBezTo>
                        <a:pt x="115544" y="50820"/>
                        <a:pt x="113147" y="51779"/>
                        <a:pt x="111230" y="52738"/>
                      </a:cubicBezTo>
                      <a:cubicBezTo>
                        <a:pt x="110270" y="53218"/>
                        <a:pt x="109791" y="53696"/>
                        <a:pt x="108832" y="53696"/>
                      </a:cubicBezTo>
                      <a:cubicBezTo>
                        <a:pt x="107394" y="54655"/>
                        <a:pt x="105475" y="55135"/>
                        <a:pt x="104038" y="56094"/>
                      </a:cubicBezTo>
                      <a:cubicBezTo>
                        <a:pt x="103078" y="56573"/>
                        <a:pt x="102600" y="57052"/>
                        <a:pt x="102120" y="57052"/>
                      </a:cubicBezTo>
                      <a:cubicBezTo>
                        <a:pt x="100681" y="58012"/>
                        <a:pt x="98764" y="58971"/>
                        <a:pt x="97325" y="59929"/>
                      </a:cubicBezTo>
                      <a:cubicBezTo>
                        <a:pt x="96847" y="60409"/>
                        <a:pt x="96367" y="60409"/>
                        <a:pt x="95887" y="60888"/>
                      </a:cubicBezTo>
                      <a:cubicBezTo>
                        <a:pt x="95887" y="60888"/>
                        <a:pt x="95887" y="60888"/>
                        <a:pt x="95408" y="60888"/>
                      </a:cubicBezTo>
                      <a:cubicBezTo>
                        <a:pt x="93490" y="61846"/>
                        <a:pt x="92052" y="63285"/>
                        <a:pt x="90134" y="64244"/>
                      </a:cubicBezTo>
                      <a:cubicBezTo>
                        <a:pt x="89655" y="64724"/>
                        <a:pt x="89655" y="64724"/>
                        <a:pt x="89175" y="65203"/>
                      </a:cubicBezTo>
                      <a:cubicBezTo>
                        <a:pt x="87737" y="66162"/>
                        <a:pt x="86778" y="67121"/>
                        <a:pt x="85339" y="68079"/>
                      </a:cubicBezTo>
                      <a:cubicBezTo>
                        <a:pt x="84861" y="68559"/>
                        <a:pt x="84381" y="69038"/>
                        <a:pt x="83901" y="69518"/>
                      </a:cubicBezTo>
                      <a:cubicBezTo>
                        <a:pt x="82942" y="70477"/>
                        <a:pt x="82464" y="70956"/>
                        <a:pt x="81504" y="71915"/>
                      </a:cubicBezTo>
                      <a:cubicBezTo>
                        <a:pt x="81025" y="72395"/>
                        <a:pt x="80545" y="72874"/>
                        <a:pt x="80066" y="73354"/>
                      </a:cubicBezTo>
                      <a:cubicBezTo>
                        <a:pt x="79586" y="74312"/>
                        <a:pt x="78628" y="74792"/>
                        <a:pt x="78148" y="75751"/>
                      </a:cubicBezTo>
                      <a:cubicBezTo>
                        <a:pt x="77669" y="76230"/>
                        <a:pt x="77669" y="76709"/>
                        <a:pt x="77189" y="77189"/>
                      </a:cubicBezTo>
                      <a:cubicBezTo>
                        <a:pt x="76709" y="78148"/>
                        <a:pt x="76231" y="78627"/>
                        <a:pt x="75751" y="79586"/>
                      </a:cubicBezTo>
                      <a:cubicBezTo>
                        <a:pt x="75272" y="80065"/>
                        <a:pt x="75272" y="80545"/>
                        <a:pt x="75272" y="81024"/>
                      </a:cubicBezTo>
                      <a:cubicBezTo>
                        <a:pt x="74792" y="81984"/>
                        <a:pt x="74792" y="82462"/>
                        <a:pt x="74312" y="83421"/>
                      </a:cubicBezTo>
                      <a:cubicBezTo>
                        <a:pt x="74312" y="83901"/>
                        <a:pt x="73834" y="84381"/>
                        <a:pt x="73834" y="84381"/>
                      </a:cubicBezTo>
                      <a:cubicBezTo>
                        <a:pt x="73354" y="85818"/>
                        <a:pt x="73354" y="86778"/>
                        <a:pt x="73354" y="88215"/>
                      </a:cubicBezTo>
                      <a:lnTo>
                        <a:pt x="73354" y="88215"/>
                      </a:lnTo>
                      <a:lnTo>
                        <a:pt x="72395" y="112667"/>
                      </a:lnTo>
                      <a:lnTo>
                        <a:pt x="71436" y="140953"/>
                      </a:lnTo>
                      <a:cubicBezTo>
                        <a:pt x="70956" y="140953"/>
                        <a:pt x="70956" y="140953"/>
                        <a:pt x="70478" y="140474"/>
                      </a:cubicBezTo>
                      <a:cubicBezTo>
                        <a:pt x="68081" y="139516"/>
                        <a:pt x="65683" y="138556"/>
                        <a:pt x="63286" y="137597"/>
                      </a:cubicBezTo>
                      <a:cubicBezTo>
                        <a:pt x="59450" y="136159"/>
                        <a:pt x="56095" y="134721"/>
                        <a:pt x="52259" y="133283"/>
                      </a:cubicBezTo>
                      <a:cubicBezTo>
                        <a:pt x="52259" y="133283"/>
                        <a:pt x="51779" y="133283"/>
                        <a:pt x="51779" y="132803"/>
                      </a:cubicBezTo>
                      <a:cubicBezTo>
                        <a:pt x="48423" y="131364"/>
                        <a:pt x="45067" y="129447"/>
                        <a:pt x="41712" y="128009"/>
                      </a:cubicBezTo>
                      <a:cubicBezTo>
                        <a:pt x="41232" y="127530"/>
                        <a:pt x="40273" y="127530"/>
                        <a:pt x="39793" y="127050"/>
                      </a:cubicBezTo>
                      <a:cubicBezTo>
                        <a:pt x="36917" y="125611"/>
                        <a:pt x="33560" y="123694"/>
                        <a:pt x="31163" y="122256"/>
                      </a:cubicBezTo>
                      <a:cubicBezTo>
                        <a:pt x="30205" y="121776"/>
                        <a:pt x="29726" y="121297"/>
                        <a:pt x="29246" y="120817"/>
                      </a:cubicBezTo>
                      <a:cubicBezTo>
                        <a:pt x="27329" y="119379"/>
                        <a:pt x="25410" y="118420"/>
                        <a:pt x="23493" y="116981"/>
                      </a:cubicBezTo>
                      <a:cubicBezTo>
                        <a:pt x="22534" y="116503"/>
                        <a:pt x="22054" y="116023"/>
                        <a:pt x="21096" y="115064"/>
                      </a:cubicBezTo>
                      <a:cubicBezTo>
                        <a:pt x="19177" y="113626"/>
                        <a:pt x="17740" y="112667"/>
                        <a:pt x="16301" y="111228"/>
                      </a:cubicBezTo>
                      <a:cubicBezTo>
                        <a:pt x="15822" y="110750"/>
                        <a:pt x="15343" y="110270"/>
                        <a:pt x="14863" y="109790"/>
                      </a:cubicBezTo>
                      <a:cubicBezTo>
                        <a:pt x="12946" y="107873"/>
                        <a:pt x="11507" y="106434"/>
                        <a:pt x="10069" y="104517"/>
                      </a:cubicBezTo>
                      <a:cubicBezTo>
                        <a:pt x="9589" y="104037"/>
                        <a:pt x="9589" y="104037"/>
                        <a:pt x="9589" y="103558"/>
                      </a:cubicBezTo>
                      <a:cubicBezTo>
                        <a:pt x="8630" y="102120"/>
                        <a:pt x="7671" y="100681"/>
                        <a:pt x="6713" y="99243"/>
                      </a:cubicBezTo>
                      <a:cubicBezTo>
                        <a:pt x="6233" y="98764"/>
                        <a:pt x="6233" y="98284"/>
                        <a:pt x="5754" y="97325"/>
                      </a:cubicBezTo>
                      <a:cubicBezTo>
                        <a:pt x="5274" y="95887"/>
                        <a:pt x="4794" y="94928"/>
                        <a:pt x="4316" y="93490"/>
                      </a:cubicBezTo>
                      <a:cubicBezTo>
                        <a:pt x="4316" y="93010"/>
                        <a:pt x="3836" y="92531"/>
                        <a:pt x="3836" y="92051"/>
                      </a:cubicBezTo>
                      <a:cubicBezTo>
                        <a:pt x="3357" y="90134"/>
                        <a:pt x="3357" y="88695"/>
                        <a:pt x="3357" y="86778"/>
                      </a:cubicBezTo>
                      <a:lnTo>
                        <a:pt x="0" y="185062"/>
                      </a:lnTo>
                      <a:cubicBezTo>
                        <a:pt x="0" y="186979"/>
                        <a:pt x="0" y="188418"/>
                        <a:pt x="480" y="190335"/>
                      </a:cubicBezTo>
                      <a:cubicBezTo>
                        <a:pt x="480" y="190815"/>
                        <a:pt x="960" y="191294"/>
                        <a:pt x="960" y="191774"/>
                      </a:cubicBezTo>
                      <a:cubicBezTo>
                        <a:pt x="1439" y="193212"/>
                        <a:pt x="1918" y="194171"/>
                        <a:pt x="2397" y="195609"/>
                      </a:cubicBezTo>
                      <a:cubicBezTo>
                        <a:pt x="2877" y="196088"/>
                        <a:pt x="2877" y="196568"/>
                        <a:pt x="3357" y="197526"/>
                      </a:cubicBezTo>
                      <a:cubicBezTo>
                        <a:pt x="4316" y="198965"/>
                        <a:pt x="5274" y="200404"/>
                        <a:pt x="6233" y="201842"/>
                      </a:cubicBezTo>
                      <a:cubicBezTo>
                        <a:pt x="6713" y="202321"/>
                        <a:pt x="6713" y="202321"/>
                        <a:pt x="6713" y="202801"/>
                      </a:cubicBezTo>
                      <a:cubicBezTo>
                        <a:pt x="8151" y="204718"/>
                        <a:pt x="9589" y="206157"/>
                        <a:pt x="11507" y="208074"/>
                      </a:cubicBezTo>
                      <a:cubicBezTo>
                        <a:pt x="11986" y="208554"/>
                        <a:pt x="12466" y="209034"/>
                        <a:pt x="12946" y="209512"/>
                      </a:cubicBezTo>
                      <a:cubicBezTo>
                        <a:pt x="14383" y="210951"/>
                        <a:pt x="15822" y="211909"/>
                        <a:pt x="17740" y="213348"/>
                      </a:cubicBezTo>
                      <a:cubicBezTo>
                        <a:pt x="18699" y="213828"/>
                        <a:pt x="19177" y="214307"/>
                        <a:pt x="20137" y="215265"/>
                      </a:cubicBezTo>
                      <a:cubicBezTo>
                        <a:pt x="22054" y="216704"/>
                        <a:pt x="23972" y="217662"/>
                        <a:pt x="25890" y="219101"/>
                      </a:cubicBezTo>
                      <a:cubicBezTo>
                        <a:pt x="26849" y="219581"/>
                        <a:pt x="27329" y="220060"/>
                        <a:pt x="27807" y="220540"/>
                      </a:cubicBezTo>
                      <a:cubicBezTo>
                        <a:pt x="28287" y="220540"/>
                        <a:pt x="28287" y="221019"/>
                        <a:pt x="28766" y="221019"/>
                      </a:cubicBezTo>
                      <a:cubicBezTo>
                        <a:pt x="31163" y="222457"/>
                        <a:pt x="34040" y="223895"/>
                        <a:pt x="36917" y="225334"/>
                      </a:cubicBezTo>
                      <a:cubicBezTo>
                        <a:pt x="37396" y="225814"/>
                        <a:pt x="38355" y="225814"/>
                        <a:pt x="38835" y="226292"/>
                      </a:cubicBezTo>
                      <a:cubicBezTo>
                        <a:pt x="42190" y="227731"/>
                        <a:pt x="45067" y="229648"/>
                        <a:pt x="48903" y="231087"/>
                      </a:cubicBezTo>
                      <a:cubicBezTo>
                        <a:pt x="48903" y="231087"/>
                        <a:pt x="49382" y="231087"/>
                        <a:pt x="49382" y="231567"/>
                      </a:cubicBezTo>
                      <a:cubicBezTo>
                        <a:pt x="52259" y="232525"/>
                        <a:pt x="54656" y="233964"/>
                        <a:pt x="57532" y="234923"/>
                      </a:cubicBezTo>
                      <a:cubicBezTo>
                        <a:pt x="58492" y="235402"/>
                        <a:pt x="58971" y="235402"/>
                        <a:pt x="59929" y="235881"/>
                      </a:cubicBezTo>
                      <a:cubicBezTo>
                        <a:pt x="62326" y="236840"/>
                        <a:pt x="64724" y="237800"/>
                        <a:pt x="67121" y="238758"/>
                      </a:cubicBezTo>
                      <a:cubicBezTo>
                        <a:pt x="69518" y="239717"/>
                        <a:pt x="71915" y="240676"/>
                        <a:pt x="74312" y="241634"/>
                      </a:cubicBezTo>
                      <a:cubicBezTo>
                        <a:pt x="76709" y="242594"/>
                        <a:pt x="79586" y="243553"/>
                        <a:pt x="82464" y="244511"/>
                      </a:cubicBezTo>
                      <a:cubicBezTo>
                        <a:pt x="84381" y="244991"/>
                        <a:pt x="85819" y="245470"/>
                        <a:pt x="87737" y="246428"/>
                      </a:cubicBezTo>
                      <a:cubicBezTo>
                        <a:pt x="88695" y="246908"/>
                        <a:pt x="89655" y="246908"/>
                        <a:pt x="90614" y="247388"/>
                      </a:cubicBezTo>
                      <a:cubicBezTo>
                        <a:pt x="93011" y="247867"/>
                        <a:pt x="94928" y="248826"/>
                        <a:pt x="97325" y="249306"/>
                      </a:cubicBezTo>
                      <a:cubicBezTo>
                        <a:pt x="100681" y="250264"/>
                        <a:pt x="104038" y="251223"/>
                        <a:pt x="107394" y="252183"/>
                      </a:cubicBezTo>
                      <a:cubicBezTo>
                        <a:pt x="109791" y="252661"/>
                        <a:pt x="112188" y="253620"/>
                        <a:pt x="115064" y="254100"/>
                      </a:cubicBezTo>
                      <a:cubicBezTo>
                        <a:pt x="116503" y="254580"/>
                        <a:pt x="118421" y="255059"/>
                        <a:pt x="119858" y="255538"/>
                      </a:cubicBezTo>
                      <a:cubicBezTo>
                        <a:pt x="121777" y="256017"/>
                        <a:pt x="124174" y="256497"/>
                        <a:pt x="126091" y="256977"/>
                      </a:cubicBezTo>
                      <a:cubicBezTo>
                        <a:pt x="128488" y="257456"/>
                        <a:pt x="130886" y="257936"/>
                        <a:pt x="133283" y="258894"/>
                      </a:cubicBezTo>
                      <a:cubicBezTo>
                        <a:pt x="137598" y="259853"/>
                        <a:pt x="141913" y="260811"/>
                        <a:pt x="146707" y="261771"/>
                      </a:cubicBezTo>
                      <a:cubicBezTo>
                        <a:pt x="149104" y="262250"/>
                        <a:pt x="151022" y="262730"/>
                        <a:pt x="152940" y="263209"/>
                      </a:cubicBezTo>
                      <a:cubicBezTo>
                        <a:pt x="153419" y="263209"/>
                        <a:pt x="153899" y="263689"/>
                        <a:pt x="154857" y="263689"/>
                      </a:cubicBezTo>
                      <a:cubicBezTo>
                        <a:pt x="161090" y="265127"/>
                        <a:pt x="167323" y="266086"/>
                        <a:pt x="174035" y="267524"/>
                      </a:cubicBezTo>
                      <a:cubicBezTo>
                        <a:pt x="174515" y="267524"/>
                        <a:pt x="174993" y="267524"/>
                        <a:pt x="175473" y="268003"/>
                      </a:cubicBezTo>
                      <a:cubicBezTo>
                        <a:pt x="181226" y="268963"/>
                        <a:pt x="187459" y="270400"/>
                        <a:pt x="193692" y="271360"/>
                      </a:cubicBezTo>
                      <a:cubicBezTo>
                        <a:pt x="195130" y="271839"/>
                        <a:pt x="196568" y="271839"/>
                        <a:pt x="198006" y="272319"/>
                      </a:cubicBezTo>
                      <a:cubicBezTo>
                        <a:pt x="204719" y="273277"/>
                        <a:pt x="211911" y="274716"/>
                        <a:pt x="219102" y="275674"/>
                      </a:cubicBezTo>
                      <a:cubicBezTo>
                        <a:pt x="221499" y="276154"/>
                        <a:pt x="223897" y="276154"/>
                        <a:pt x="225814" y="276633"/>
                      </a:cubicBezTo>
                      <a:cubicBezTo>
                        <a:pt x="229170" y="277113"/>
                        <a:pt x="233005" y="277592"/>
                        <a:pt x="236841" y="278072"/>
                      </a:cubicBezTo>
                      <a:cubicBezTo>
                        <a:pt x="237800" y="278072"/>
                        <a:pt x="239238" y="278551"/>
                        <a:pt x="240197" y="278551"/>
                      </a:cubicBezTo>
                      <a:cubicBezTo>
                        <a:pt x="244511" y="279030"/>
                        <a:pt x="248827" y="279510"/>
                        <a:pt x="253141" y="280469"/>
                      </a:cubicBezTo>
                      <a:cubicBezTo>
                        <a:pt x="256977" y="280949"/>
                        <a:pt x="260333" y="281427"/>
                        <a:pt x="264168" y="281907"/>
                      </a:cubicBezTo>
                      <a:cubicBezTo>
                        <a:pt x="268483" y="282386"/>
                        <a:pt x="272799" y="282866"/>
                        <a:pt x="277593" y="283346"/>
                      </a:cubicBezTo>
                      <a:cubicBezTo>
                        <a:pt x="280469" y="283825"/>
                        <a:pt x="283346" y="284304"/>
                        <a:pt x="286223" y="284304"/>
                      </a:cubicBezTo>
                      <a:cubicBezTo>
                        <a:pt x="287182" y="284304"/>
                        <a:pt x="287660" y="284304"/>
                        <a:pt x="288620" y="284783"/>
                      </a:cubicBezTo>
                      <a:cubicBezTo>
                        <a:pt x="296290" y="285743"/>
                        <a:pt x="303962" y="286702"/>
                        <a:pt x="312112" y="287180"/>
                      </a:cubicBezTo>
                      <a:cubicBezTo>
                        <a:pt x="313070" y="287180"/>
                        <a:pt x="314509" y="287660"/>
                        <a:pt x="315468" y="287660"/>
                      </a:cubicBezTo>
                      <a:cubicBezTo>
                        <a:pt x="324578" y="288619"/>
                        <a:pt x="333686" y="289578"/>
                        <a:pt x="342795" y="290537"/>
                      </a:cubicBezTo>
                      <a:cubicBezTo>
                        <a:pt x="343275" y="290537"/>
                        <a:pt x="343755" y="290537"/>
                        <a:pt x="344234" y="290537"/>
                      </a:cubicBezTo>
                      <a:cubicBezTo>
                        <a:pt x="345672" y="290537"/>
                        <a:pt x="346631" y="290537"/>
                        <a:pt x="348069" y="291016"/>
                      </a:cubicBezTo>
                      <a:cubicBezTo>
                        <a:pt x="358617" y="291975"/>
                        <a:pt x="369164" y="292934"/>
                        <a:pt x="379712" y="293413"/>
                      </a:cubicBezTo>
                      <a:cubicBezTo>
                        <a:pt x="382110" y="293413"/>
                        <a:pt x="384507" y="293893"/>
                        <a:pt x="386904" y="293893"/>
                      </a:cubicBezTo>
                      <a:cubicBezTo>
                        <a:pt x="398410" y="294852"/>
                        <a:pt x="410396" y="295332"/>
                        <a:pt x="422382" y="296290"/>
                      </a:cubicBezTo>
                      <a:cubicBezTo>
                        <a:pt x="423340" y="296290"/>
                        <a:pt x="424299" y="296290"/>
                        <a:pt x="424779" y="296290"/>
                      </a:cubicBezTo>
                      <a:cubicBezTo>
                        <a:pt x="426696" y="296290"/>
                        <a:pt x="429093" y="296290"/>
                        <a:pt x="431012" y="296769"/>
                      </a:cubicBezTo>
                      <a:cubicBezTo>
                        <a:pt x="438203" y="297249"/>
                        <a:pt x="445395" y="297729"/>
                        <a:pt x="453065" y="297729"/>
                      </a:cubicBezTo>
                      <a:cubicBezTo>
                        <a:pt x="456422" y="297729"/>
                        <a:pt x="459778" y="298208"/>
                        <a:pt x="463133" y="298208"/>
                      </a:cubicBezTo>
                      <a:cubicBezTo>
                        <a:pt x="470805" y="298687"/>
                        <a:pt x="478955" y="298687"/>
                        <a:pt x="486625" y="299166"/>
                      </a:cubicBezTo>
                      <a:cubicBezTo>
                        <a:pt x="489022" y="299166"/>
                        <a:pt x="491420" y="299166"/>
                        <a:pt x="493817" y="299646"/>
                      </a:cubicBezTo>
                      <a:cubicBezTo>
                        <a:pt x="503885" y="300126"/>
                        <a:pt x="514433" y="300126"/>
                        <a:pt x="524501" y="300605"/>
                      </a:cubicBezTo>
                      <a:cubicBezTo>
                        <a:pt x="526898" y="300605"/>
                        <a:pt x="529296" y="300605"/>
                        <a:pt x="531693" y="300605"/>
                      </a:cubicBezTo>
                      <a:cubicBezTo>
                        <a:pt x="539843" y="300605"/>
                        <a:pt x="547514" y="301085"/>
                        <a:pt x="555664" y="301085"/>
                      </a:cubicBezTo>
                      <a:cubicBezTo>
                        <a:pt x="559020" y="301085"/>
                        <a:pt x="562376" y="301085"/>
                        <a:pt x="565732" y="301085"/>
                      </a:cubicBezTo>
                      <a:cubicBezTo>
                        <a:pt x="572923" y="301085"/>
                        <a:pt x="580595" y="301085"/>
                        <a:pt x="587786" y="301085"/>
                      </a:cubicBezTo>
                      <a:cubicBezTo>
                        <a:pt x="591142" y="301085"/>
                        <a:pt x="594019" y="301085"/>
                        <a:pt x="597375" y="301085"/>
                      </a:cubicBezTo>
                      <a:cubicBezTo>
                        <a:pt x="606964" y="301085"/>
                        <a:pt x="617032" y="301085"/>
                        <a:pt x="626621" y="300605"/>
                      </a:cubicBezTo>
                      <a:cubicBezTo>
                        <a:pt x="627100" y="300605"/>
                        <a:pt x="627579" y="300605"/>
                        <a:pt x="628058" y="300605"/>
                      </a:cubicBezTo>
                      <a:cubicBezTo>
                        <a:pt x="638127" y="300605"/>
                        <a:pt x="648195" y="300126"/>
                        <a:pt x="658743" y="300126"/>
                      </a:cubicBezTo>
                      <a:cubicBezTo>
                        <a:pt x="661619" y="300126"/>
                        <a:pt x="664976" y="300126"/>
                        <a:pt x="667851" y="299646"/>
                      </a:cubicBezTo>
                      <a:cubicBezTo>
                        <a:pt x="675043" y="299646"/>
                        <a:pt x="682234" y="299166"/>
                        <a:pt x="689426" y="298687"/>
                      </a:cubicBezTo>
                      <a:cubicBezTo>
                        <a:pt x="691344" y="298687"/>
                        <a:pt x="693262" y="298687"/>
                        <a:pt x="694700" y="298687"/>
                      </a:cubicBezTo>
                      <a:cubicBezTo>
                        <a:pt x="696139" y="298687"/>
                        <a:pt x="697097" y="298687"/>
                        <a:pt x="698536" y="298687"/>
                      </a:cubicBezTo>
                      <a:cubicBezTo>
                        <a:pt x="710522" y="298208"/>
                        <a:pt x="722508" y="297729"/>
                        <a:pt x="734014" y="296769"/>
                      </a:cubicBezTo>
                      <a:cubicBezTo>
                        <a:pt x="735452" y="296769"/>
                        <a:pt x="737369" y="296769"/>
                        <a:pt x="738808" y="296290"/>
                      </a:cubicBezTo>
                      <a:cubicBezTo>
                        <a:pt x="749835" y="295810"/>
                        <a:pt x="760382" y="294852"/>
                        <a:pt x="770930" y="294372"/>
                      </a:cubicBezTo>
                      <a:cubicBezTo>
                        <a:pt x="772368" y="294372"/>
                        <a:pt x="773807" y="294372"/>
                        <a:pt x="775245" y="293893"/>
                      </a:cubicBezTo>
                      <a:cubicBezTo>
                        <a:pt x="776204" y="293893"/>
                        <a:pt x="777163" y="293893"/>
                        <a:pt x="778121" y="293893"/>
                      </a:cubicBezTo>
                      <a:cubicBezTo>
                        <a:pt x="785793" y="293413"/>
                        <a:pt x="793463" y="292455"/>
                        <a:pt x="801134" y="291975"/>
                      </a:cubicBezTo>
                      <a:cubicBezTo>
                        <a:pt x="802573" y="291975"/>
                        <a:pt x="804011" y="291975"/>
                        <a:pt x="805449" y="291496"/>
                      </a:cubicBezTo>
                      <a:cubicBezTo>
                        <a:pt x="814559" y="290537"/>
                        <a:pt x="823189" y="290057"/>
                        <a:pt x="831818" y="289099"/>
                      </a:cubicBezTo>
                      <a:cubicBezTo>
                        <a:pt x="832297" y="289099"/>
                        <a:pt x="832777" y="289099"/>
                        <a:pt x="833736" y="289099"/>
                      </a:cubicBezTo>
                      <a:cubicBezTo>
                        <a:pt x="836612" y="288619"/>
                        <a:pt x="839489" y="288619"/>
                        <a:pt x="841886" y="288140"/>
                      </a:cubicBezTo>
                      <a:cubicBezTo>
                        <a:pt x="846201" y="287660"/>
                        <a:pt x="850995" y="287180"/>
                        <a:pt x="855311" y="286702"/>
                      </a:cubicBezTo>
                      <a:cubicBezTo>
                        <a:pt x="858666" y="286222"/>
                        <a:pt x="862022" y="285743"/>
                        <a:pt x="865378" y="285263"/>
                      </a:cubicBezTo>
                      <a:cubicBezTo>
                        <a:pt x="869694" y="284783"/>
                        <a:pt x="874008" y="284304"/>
                        <a:pt x="878324" y="283825"/>
                      </a:cubicBezTo>
                      <a:cubicBezTo>
                        <a:pt x="879282" y="283825"/>
                        <a:pt x="880241" y="283825"/>
                        <a:pt x="881199" y="283346"/>
                      </a:cubicBezTo>
                      <a:cubicBezTo>
                        <a:pt x="884077" y="282866"/>
                        <a:pt x="886952" y="282386"/>
                        <a:pt x="889830" y="281907"/>
                      </a:cubicBezTo>
                      <a:cubicBezTo>
                        <a:pt x="893185" y="281427"/>
                        <a:pt x="896541" y="280949"/>
                        <a:pt x="899898" y="280469"/>
                      </a:cubicBezTo>
                      <a:cubicBezTo>
                        <a:pt x="903733" y="279989"/>
                        <a:pt x="907568" y="279510"/>
                        <a:pt x="911404" y="278551"/>
                      </a:cubicBezTo>
                      <a:cubicBezTo>
                        <a:pt x="914760" y="278072"/>
                        <a:pt x="917637" y="277592"/>
                        <a:pt x="920993" y="277113"/>
                      </a:cubicBezTo>
                      <a:cubicBezTo>
                        <a:pt x="921473" y="277113"/>
                        <a:pt x="922431" y="277113"/>
                        <a:pt x="922910" y="276633"/>
                      </a:cubicBezTo>
                      <a:cubicBezTo>
                        <a:pt x="926267" y="276154"/>
                        <a:pt x="929143" y="275674"/>
                        <a:pt x="932499" y="274716"/>
                      </a:cubicBezTo>
                      <a:cubicBezTo>
                        <a:pt x="935376" y="274236"/>
                        <a:pt x="937773" y="273757"/>
                        <a:pt x="940650" y="273277"/>
                      </a:cubicBezTo>
                      <a:cubicBezTo>
                        <a:pt x="944964" y="272319"/>
                        <a:pt x="948800" y="271839"/>
                        <a:pt x="953115" y="270880"/>
                      </a:cubicBezTo>
                      <a:cubicBezTo>
                        <a:pt x="955512" y="270400"/>
                        <a:pt x="957430" y="269921"/>
                        <a:pt x="959827" y="269442"/>
                      </a:cubicBezTo>
                      <a:cubicBezTo>
                        <a:pt x="959827" y="269442"/>
                        <a:pt x="960306" y="269442"/>
                        <a:pt x="960306" y="269442"/>
                      </a:cubicBezTo>
                      <a:cubicBezTo>
                        <a:pt x="966059" y="268003"/>
                        <a:pt x="972292" y="267044"/>
                        <a:pt x="977566" y="265606"/>
                      </a:cubicBezTo>
                      <a:cubicBezTo>
                        <a:pt x="983319" y="264168"/>
                        <a:pt x="988593" y="263209"/>
                        <a:pt x="993866" y="261771"/>
                      </a:cubicBezTo>
                      <a:cubicBezTo>
                        <a:pt x="993866" y="261771"/>
                        <a:pt x="994346" y="261771"/>
                        <a:pt x="994346" y="261771"/>
                      </a:cubicBezTo>
                      <a:cubicBezTo>
                        <a:pt x="995785" y="261291"/>
                        <a:pt x="996743" y="261291"/>
                        <a:pt x="998182" y="260811"/>
                      </a:cubicBezTo>
                      <a:cubicBezTo>
                        <a:pt x="1002017" y="259853"/>
                        <a:pt x="1005852" y="258894"/>
                        <a:pt x="1009208" y="257936"/>
                      </a:cubicBezTo>
                      <a:cubicBezTo>
                        <a:pt x="1011126" y="257456"/>
                        <a:pt x="1013044" y="256977"/>
                        <a:pt x="1014482" y="256497"/>
                      </a:cubicBezTo>
                      <a:cubicBezTo>
                        <a:pt x="1017359" y="255538"/>
                        <a:pt x="1020715" y="254580"/>
                        <a:pt x="1023591" y="254100"/>
                      </a:cubicBezTo>
                      <a:cubicBezTo>
                        <a:pt x="1024071" y="254100"/>
                        <a:pt x="1025030" y="253620"/>
                        <a:pt x="1025988" y="253620"/>
                      </a:cubicBezTo>
                      <a:cubicBezTo>
                        <a:pt x="1026948" y="253141"/>
                        <a:pt x="1027907" y="253141"/>
                        <a:pt x="1028865" y="252661"/>
                      </a:cubicBezTo>
                      <a:cubicBezTo>
                        <a:pt x="1032221" y="251703"/>
                        <a:pt x="1035577" y="250264"/>
                        <a:pt x="1038934" y="249306"/>
                      </a:cubicBezTo>
                      <a:cubicBezTo>
                        <a:pt x="1040371" y="248826"/>
                        <a:pt x="1041810" y="248347"/>
                        <a:pt x="1043248" y="247867"/>
                      </a:cubicBezTo>
                      <a:cubicBezTo>
                        <a:pt x="1047084" y="246428"/>
                        <a:pt x="1050440" y="244991"/>
                        <a:pt x="1053796" y="244031"/>
                      </a:cubicBezTo>
                      <a:cubicBezTo>
                        <a:pt x="1054276" y="244031"/>
                        <a:pt x="1054754" y="243553"/>
                        <a:pt x="1055234" y="243553"/>
                      </a:cubicBezTo>
                      <a:cubicBezTo>
                        <a:pt x="1055234" y="243553"/>
                        <a:pt x="1055234" y="243553"/>
                        <a:pt x="1055714" y="243553"/>
                      </a:cubicBezTo>
                      <a:cubicBezTo>
                        <a:pt x="1056193" y="243553"/>
                        <a:pt x="1056673" y="243073"/>
                        <a:pt x="1057151" y="243073"/>
                      </a:cubicBezTo>
                      <a:cubicBezTo>
                        <a:pt x="1059549" y="242114"/>
                        <a:pt x="1061946" y="241155"/>
                        <a:pt x="1064343" y="240197"/>
                      </a:cubicBezTo>
                      <a:cubicBezTo>
                        <a:pt x="1065303" y="239717"/>
                        <a:pt x="1066261" y="239237"/>
                        <a:pt x="1067220" y="238758"/>
                      </a:cubicBezTo>
                      <a:cubicBezTo>
                        <a:pt x="1069137" y="237800"/>
                        <a:pt x="1071056" y="236840"/>
                        <a:pt x="1072494" y="235881"/>
                      </a:cubicBezTo>
                      <a:cubicBezTo>
                        <a:pt x="1073453" y="235402"/>
                        <a:pt x="1073932" y="234923"/>
                        <a:pt x="1074891" y="234443"/>
                      </a:cubicBezTo>
                      <a:cubicBezTo>
                        <a:pt x="1076809" y="233484"/>
                        <a:pt x="1078726" y="232525"/>
                        <a:pt x="1080165" y="231567"/>
                      </a:cubicBezTo>
                      <a:cubicBezTo>
                        <a:pt x="1080644" y="231087"/>
                        <a:pt x="1081123" y="231087"/>
                        <a:pt x="1081603" y="230608"/>
                      </a:cubicBezTo>
                      <a:cubicBezTo>
                        <a:pt x="1081603" y="230608"/>
                        <a:pt x="1082083" y="230608"/>
                        <a:pt x="1082083" y="230608"/>
                      </a:cubicBezTo>
                      <a:cubicBezTo>
                        <a:pt x="1084000" y="229170"/>
                        <a:pt x="1085917" y="228211"/>
                        <a:pt x="1087836" y="226772"/>
                      </a:cubicBezTo>
                      <a:cubicBezTo>
                        <a:pt x="1088315" y="226292"/>
                        <a:pt x="1088315" y="226292"/>
                        <a:pt x="1088795" y="225814"/>
                      </a:cubicBezTo>
                      <a:cubicBezTo>
                        <a:pt x="1090233" y="224854"/>
                        <a:pt x="1091672" y="223417"/>
                        <a:pt x="1093109" y="222457"/>
                      </a:cubicBezTo>
                      <a:cubicBezTo>
                        <a:pt x="1095027" y="221498"/>
                        <a:pt x="1095506" y="221019"/>
                        <a:pt x="1095986" y="220540"/>
                      </a:cubicBezTo>
                      <a:close/>
                    </a:path>
                  </a:pathLst>
                </a:custGeom>
                <a:solidFill>
                  <a:srgbClr val="F79A0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4800"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Montserrat" panose="00000500000000000000" pitchFamily="2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92" name="Google Shape;274;p3">
                  <a:extLst>
                    <a:ext uri="{FF2B5EF4-FFF2-40B4-BE49-F238E27FC236}">
                      <a16:creationId xmlns:a16="http://schemas.microsoft.com/office/drawing/2014/main" id="{281E10B0-E5D9-447B-8D37-33414121B37C}"/>
                    </a:ext>
                  </a:extLst>
                </p:cNvPr>
                <p:cNvSpPr/>
                <p:nvPr/>
              </p:nvSpPr>
              <p:spPr>
                <a:xfrm>
                  <a:off x="13269767" y="12071361"/>
                  <a:ext cx="509638" cy="171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9638" h="171637" extrusionOk="0">
                      <a:moveTo>
                        <a:pt x="474160" y="65683"/>
                      </a:moveTo>
                      <a:cubicBezTo>
                        <a:pt x="295330" y="65683"/>
                        <a:pt x="130886" y="41232"/>
                        <a:pt x="0" y="0"/>
                      </a:cubicBezTo>
                      <a:lnTo>
                        <a:pt x="0" y="114585"/>
                      </a:lnTo>
                      <a:cubicBezTo>
                        <a:pt x="479" y="114585"/>
                        <a:pt x="959" y="115064"/>
                        <a:pt x="959" y="115064"/>
                      </a:cubicBezTo>
                      <a:cubicBezTo>
                        <a:pt x="2876" y="115544"/>
                        <a:pt x="4314" y="116024"/>
                        <a:pt x="6233" y="116983"/>
                      </a:cubicBezTo>
                      <a:cubicBezTo>
                        <a:pt x="7192" y="117461"/>
                        <a:pt x="8150" y="117461"/>
                        <a:pt x="9109" y="117941"/>
                      </a:cubicBezTo>
                      <a:cubicBezTo>
                        <a:pt x="11506" y="118421"/>
                        <a:pt x="13424" y="119380"/>
                        <a:pt x="15822" y="119858"/>
                      </a:cubicBezTo>
                      <a:cubicBezTo>
                        <a:pt x="19177" y="120818"/>
                        <a:pt x="22533" y="121777"/>
                        <a:pt x="25889" y="122736"/>
                      </a:cubicBezTo>
                      <a:cubicBezTo>
                        <a:pt x="28286" y="123215"/>
                        <a:pt x="30683" y="124174"/>
                        <a:pt x="33560" y="124653"/>
                      </a:cubicBezTo>
                      <a:cubicBezTo>
                        <a:pt x="34999" y="125133"/>
                        <a:pt x="36916" y="125613"/>
                        <a:pt x="38355" y="126091"/>
                      </a:cubicBezTo>
                      <a:cubicBezTo>
                        <a:pt x="40272" y="126571"/>
                        <a:pt x="42669" y="127050"/>
                        <a:pt x="44588" y="127530"/>
                      </a:cubicBezTo>
                      <a:cubicBezTo>
                        <a:pt x="46985" y="128010"/>
                        <a:pt x="49382" y="128488"/>
                        <a:pt x="51779" y="129447"/>
                      </a:cubicBezTo>
                      <a:cubicBezTo>
                        <a:pt x="56094" y="130407"/>
                        <a:pt x="60408" y="131366"/>
                        <a:pt x="65202" y="132324"/>
                      </a:cubicBezTo>
                      <a:cubicBezTo>
                        <a:pt x="67599" y="132804"/>
                        <a:pt x="69518" y="133283"/>
                        <a:pt x="71435" y="133763"/>
                      </a:cubicBezTo>
                      <a:cubicBezTo>
                        <a:pt x="71915" y="133763"/>
                        <a:pt x="72394" y="134241"/>
                        <a:pt x="73354" y="134241"/>
                      </a:cubicBezTo>
                      <a:cubicBezTo>
                        <a:pt x="79585" y="135680"/>
                        <a:pt x="85818" y="136639"/>
                        <a:pt x="92531" y="138077"/>
                      </a:cubicBezTo>
                      <a:cubicBezTo>
                        <a:pt x="93010" y="138077"/>
                        <a:pt x="93490" y="138077"/>
                        <a:pt x="93968" y="138557"/>
                      </a:cubicBezTo>
                      <a:cubicBezTo>
                        <a:pt x="99722" y="139516"/>
                        <a:pt x="105954" y="140954"/>
                        <a:pt x="112187" y="141913"/>
                      </a:cubicBezTo>
                      <a:cubicBezTo>
                        <a:pt x="113626" y="142393"/>
                        <a:pt x="115064" y="142393"/>
                        <a:pt x="116503" y="142871"/>
                      </a:cubicBezTo>
                      <a:cubicBezTo>
                        <a:pt x="123214" y="143830"/>
                        <a:pt x="130406" y="145269"/>
                        <a:pt x="137597" y="146227"/>
                      </a:cubicBezTo>
                      <a:cubicBezTo>
                        <a:pt x="139994" y="146707"/>
                        <a:pt x="142392" y="146707"/>
                        <a:pt x="144309" y="147187"/>
                      </a:cubicBezTo>
                      <a:cubicBezTo>
                        <a:pt x="147666" y="147666"/>
                        <a:pt x="151500" y="148146"/>
                        <a:pt x="155336" y="148624"/>
                      </a:cubicBezTo>
                      <a:cubicBezTo>
                        <a:pt x="156295" y="148624"/>
                        <a:pt x="157733" y="149104"/>
                        <a:pt x="158692" y="149104"/>
                      </a:cubicBezTo>
                      <a:cubicBezTo>
                        <a:pt x="163007" y="149584"/>
                        <a:pt x="167322" y="150063"/>
                        <a:pt x="171638" y="151022"/>
                      </a:cubicBezTo>
                      <a:cubicBezTo>
                        <a:pt x="175472" y="151502"/>
                        <a:pt x="178829" y="151981"/>
                        <a:pt x="182664" y="152460"/>
                      </a:cubicBezTo>
                      <a:cubicBezTo>
                        <a:pt x="186979" y="152940"/>
                        <a:pt x="191294" y="153419"/>
                        <a:pt x="196088" y="153899"/>
                      </a:cubicBezTo>
                      <a:cubicBezTo>
                        <a:pt x="198965" y="154379"/>
                        <a:pt x="201841" y="154857"/>
                        <a:pt x="204718" y="154857"/>
                      </a:cubicBezTo>
                      <a:cubicBezTo>
                        <a:pt x="205677" y="154857"/>
                        <a:pt x="206157" y="154857"/>
                        <a:pt x="207115" y="155337"/>
                      </a:cubicBezTo>
                      <a:cubicBezTo>
                        <a:pt x="214787" y="156296"/>
                        <a:pt x="222457" y="157255"/>
                        <a:pt x="230607" y="157734"/>
                      </a:cubicBezTo>
                      <a:cubicBezTo>
                        <a:pt x="231567" y="157734"/>
                        <a:pt x="233004" y="158213"/>
                        <a:pt x="233964" y="158213"/>
                      </a:cubicBezTo>
                      <a:cubicBezTo>
                        <a:pt x="243073" y="159173"/>
                        <a:pt x="252181" y="160132"/>
                        <a:pt x="261291" y="161090"/>
                      </a:cubicBezTo>
                      <a:cubicBezTo>
                        <a:pt x="261770" y="161090"/>
                        <a:pt x="262250" y="161090"/>
                        <a:pt x="262730" y="161090"/>
                      </a:cubicBezTo>
                      <a:cubicBezTo>
                        <a:pt x="264167" y="161090"/>
                        <a:pt x="265127" y="161090"/>
                        <a:pt x="266564" y="161570"/>
                      </a:cubicBezTo>
                      <a:cubicBezTo>
                        <a:pt x="277113" y="162529"/>
                        <a:pt x="287660" y="163487"/>
                        <a:pt x="298208" y="163967"/>
                      </a:cubicBezTo>
                      <a:cubicBezTo>
                        <a:pt x="300605" y="163967"/>
                        <a:pt x="303002" y="164446"/>
                        <a:pt x="305399" y="164446"/>
                      </a:cubicBezTo>
                      <a:cubicBezTo>
                        <a:pt x="316905" y="165405"/>
                        <a:pt x="328891" y="165885"/>
                        <a:pt x="340877" y="166843"/>
                      </a:cubicBezTo>
                      <a:cubicBezTo>
                        <a:pt x="341837" y="166843"/>
                        <a:pt x="342795" y="166843"/>
                        <a:pt x="343274" y="166843"/>
                      </a:cubicBezTo>
                      <a:cubicBezTo>
                        <a:pt x="345192" y="166843"/>
                        <a:pt x="347589" y="166843"/>
                        <a:pt x="349507" y="167323"/>
                      </a:cubicBezTo>
                      <a:cubicBezTo>
                        <a:pt x="356698" y="167802"/>
                        <a:pt x="363890" y="168282"/>
                        <a:pt x="371561" y="168282"/>
                      </a:cubicBezTo>
                      <a:cubicBezTo>
                        <a:pt x="374917" y="168282"/>
                        <a:pt x="378273" y="168762"/>
                        <a:pt x="381629" y="168762"/>
                      </a:cubicBezTo>
                      <a:cubicBezTo>
                        <a:pt x="389300" y="169240"/>
                        <a:pt x="397450" y="169240"/>
                        <a:pt x="405122" y="169720"/>
                      </a:cubicBezTo>
                      <a:cubicBezTo>
                        <a:pt x="407519" y="169720"/>
                        <a:pt x="409916" y="169720"/>
                        <a:pt x="412313" y="170199"/>
                      </a:cubicBezTo>
                      <a:cubicBezTo>
                        <a:pt x="422380" y="170679"/>
                        <a:pt x="432929" y="170679"/>
                        <a:pt x="442996" y="171159"/>
                      </a:cubicBezTo>
                      <a:cubicBezTo>
                        <a:pt x="445393" y="171159"/>
                        <a:pt x="447791" y="171159"/>
                        <a:pt x="450188" y="171159"/>
                      </a:cubicBezTo>
                      <a:cubicBezTo>
                        <a:pt x="458338" y="171159"/>
                        <a:pt x="466009" y="171638"/>
                        <a:pt x="474160" y="171638"/>
                      </a:cubicBezTo>
                      <a:cubicBezTo>
                        <a:pt x="477515" y="171638"/>
                        <a:pt x="480872" y="171638"/>
                        <a:pt x="484228" y="171638"/>
                      </a:cubicBezTo>
                      <a:cubicBezTo>
                        <a:pt x="491420" y="171638"/>
                        <a:pt x="499090" y="171638"/>
                        <a:pt x="506281" y="171638"/>
                      </a:cubicBezTo>
                      <a:cubicBezTo>
                        <a:pt x="507241" y="171638"/>
                        <a:pt x="508679" y="171638"/>
                        <a:pt x="509638" y="171638"/>
                      </a:cubicBezTo>
                      <a:lnTo>
                        <a:pt x="509638" y="65203"/>
                      </a:lnTo>
                      <a:cubicBezTo>
                        <a:pt x="497652" y="65683"/>
                        <a:pt x="486145" y="65683"/>
                        <a:pt x="474160" y="65683"/>
                      </a:cubicBezTo>
                      <a:close/>
                    </a:path>
                  </a:pathLst>
                </a:custGeom>
                <a:solidFill>
                  <a:srgbClr val="F28A1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4800"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Montserrat" panose="00000500000000000000" pitchFamily="2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93" name="Google Shape;275;p3">
                  <a:extLst>
                    <a:ext uri="{FF2B5EF4-FFF2-40B4-BE49-F238E27FC236}">
                      <a16:creationId xmlns:a16="http://schemas.microsoft.com/office/drawing/2014/main" id="{EEC102B7-A492-4324-B9D3-1F97E654E07A}"/>
                    </a:ext>
                  </a:extLst>
                </p:cNvPr>
                <p:cNvSpPr/>
                <p:nvPr/>
              </p:nvSpPr>
              <p:spPr>
                <a:xfrm>
                  <a:off x="13260878" y="11942217"/>
                  <a:ext cx="966097" cy="1887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6097" h="188771" extrusionOk="0">
                      <a:moveTo>
                        <a:pt x="112446" y="29902"/>
                      </a:moveTo>
                      <a:cubicBezTo>
                        <a:pt x="283605" y="-7973"/>
                        <a:pt x="588045" y="-10370"/>
                        <a:pt x="792763" y="25587"/>
                      </a:cubicBezTo>
                      <a:cubicBezTo>
                        <a:pt x="997481" y="61065"/>
                        <a:pt x="1024809" y="120994"/>
                        <a:pt x="853651" y="158870"/>
                      </a:cubicBezTo>
                      <a:cubicBezTo>
                        <a:pt x="682493" y="196745"/>
                        <a:pt x="378053" y="199142"/>
                        <a:pt x="173335" y="163184"/>
                      </a:cubicBezTo>
                      <a:cubicBezTo>
                        <a:pt x="-31384" y="127707"/>
                        <a:pt x="-58712" y="67777"/>
                        <a:pt x="112446" y="29902"/>
                      </a:cubicBezTo>
                      <a:close/>
                    </a:path>
                  </a:pathLst>
                </a:custGeom>
                <a:solidFill>
                  <a:srgbClr val="FFD22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4800"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Montserrat" panose="00000500000000000000" pitchFamily="2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94" name="Google Shape;276;p3">
                  <a:extLst>
                    <a:ext uri="{FF2B5EF4-FFF2-40B4-BE49-F238E27FC236}">
                      <a16:creationId xmlns:a16="http://schemas.microsoft.com/office/drawing/2014/main" id="{ED5416EB-7927-49B8-925D-644020FD91C4}"/>
                    </a:ext>
                  </a:extLst>
                </p:cNvPr>
                <p:cNvSpPr/>
                <p:nvPr/>
              </p:nvSpPr>
              <p:spPr>
                <a:xfrm>
                  <a:off x="13190777" y="11928186"/>
                  <a:ext cx="1106425" cy="21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6425" h="216355" extrusionOk="0">
                      <a:moveTo>
                        <a:pt x="128851" y="34344"/>
                      </a:moveTo>
                      <a:cubicBezTo>
                        <a:pt x="324940" y="-9284"/>
                        <a:pt x="673488" y="-11681"/>
                        <a:pt x="907931" y="29071"/>
                      </a:cubicBezTo>
                      <a:cubicBezTo>
                        <a:pt x="1142375" y="69823"/>
                        <a:pt x="1173538" y="138381"/>
                        <a:pt x="977929" y="182010"/>
                      </a:cubicBezTo>
                      <a:cubicBezTo>
                        <a:pt x="781840" y="225639"/>
                        <a:pt x="433292" y="228036"/>
                        <a:pt x="198849" y="187284"/>
                      </a:cubicBezTo>
                      <a:cubicBezTo>
                        <a:pt x="-36074" y="146532"/>
                        <a:pt x="-67237" y="77973"/>
                        <a:pt x="128851" y="34344"/>
                      </a:cubicBezTo>
                      <a:close/>
                      <a:moveTo>
                        <a:pt x="923753" y="172901"/>
                      </a:moveTo>
                      <a:cubicBezTo>
                        <a:pt x="1094910" y="135025"/>
                        <a:pt x="1067583" y="75096"/>
                        <a:pt x="862865" y="39618"/>
                      </a:cubicBezTo>
                      <a:cubicBezTo>
                        <a:pt x="658147" y="4140"/>
                        <a:pt x="353706" y="6058"/>
                        <a:pt x="182548" y="43933"/>
                      </a:cubicBezTo>
                      <a:cubicBezTo>
                        <a:pt x="11390" y="81809"/>
                        <a:pt x="38717" y="141738"/>
                        <a:pt x="243437" y="177216"/>
                      </a:cubicBezTo>
                      <a:cubicBezTo>
                        <a:pt x="448155" y="212693"/>
                        <a:pt x="753074" y="210776"/>
                        <a:pt x="923753" y="172901"/>
                      </a:cubicBezTo>
                      <a:lnTo>
                        <a:pt x="923753" y="172901"/>
                      </a:lnTo>
                      <a:close/>
                    </a:path>
                  </a:pathLst>
                </a:custGeom>
                <a:solidFill>
                  <a:srgbClr val="FFE38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4800"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Montserrat" panose="00000500000000000000" pitchFamily="2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95" name="Google Shape;277;p3">
                  <a:extLst>
                    <a:ext uri="{FF2B5EF4-FFF2-40B4-BE49-F238E27FC236}">
                      <a16:creationId xmlns:a16="http://schemas.microsoft.com/office/drawing/2014/main" id="{3CAD8A53-D147-473F-9A09-0E6CC4E798BD}"/>
                    </a:ext>
                  </a:extLst>
                </p:cNvPr>
                <p:cNvSpPr/>
                <p:nvPr/>
              </p:nvSpPr>
              <p:spPr>
                <a:xfrm>
                  <a:off x="13260678" y="11943363"/>
                  <a:ext cx="964600" cy="104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4600" h="104986" extrusionOk="0">
                      <a:moveTo>
                        <a:pt x="117920" y="39303"/>
                      </a:moveTo>
                      <a:cubicBezTo>
                        <a:pt x="289077" y="1428"/>
                        <a:pt x="593518" y="-969"/>
                        <a:pt x="798236" y="34988"/>
                      </a:cubicBezTo>
                      <a:cubicBezTo>
                        <a:pt x="889808" y="50810"/>
                        <a:pt x="945423" y="71426"/>
                        <a:pt x="964600" y="93000"/>
                      </a:cubicBezTo>
                      <a:cubicBezTo>
                        <a:pt x="955970" y="68069"/>
                        <a:pt x="897958" y="43618"/>
                        <a:pt x="792483" y="25400"/>
                      </a:cubicBezTo>
                      <a:cubicBezTo>
                        <a:pt x="587765" y="-10078"/>
                        <a:pt x="283324" y="-8161"/>
                        <a:pt x="112167" y="29714"/>
                      </a:cubicBezTo>
                      <a:cubicBezTo>
                        <a:pt x="17718" y="50810"/>
                        <a:pt x="-16322" y="78617"/>
                        <a:pt x="7170" y="104986"/>
                      </a:cubicBezTo>
                      <a:cubicBezTo>
                        <a:pt x="-1459" y="81493"/>
                        <a:pt x="34977" y="58001"/>
                        <a:pt x="117920" y="39303"/>
                      </a:cubicBezTo>
                      <a:close/>
                    </a:path>
                  </a:pathLst>
                </a:custGeom>
                <a:solidFill>
                  <a:srgbClr val="F79A0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4800"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Montserrat" panose="00000500000000000000" pitchFamily="2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96" name="Google Shape;278;p3">
                  <a:extLst>
                    <a:ext uri="{FF2B5EF4-FFF2-40B4-BE49-F238E27FC236}">
                      <a16:creationId xmlns:a16="http://schemas.microsoft.com/office/drawing/2014/main" id="{D4D3CD61-BB62-4E4F-A05D-292787141C48}"/>
                    </a:ext>
                  </a:extLst>
                </p:cNvPr>
                <p:cNvSpPr/>
                <p:nvPr/>
              </p:nvSpPr>
              <p:spPr>
                <a:xfrm>
                  <a:off x="13441405" y="12000116"/>
                  <a:ext cx="603126" cy="945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3126" h="94543" extrusionOk="0">
                      <a:moveTo>
                        <a:pt x="310193" y="4124"/>
                      </a:moveTo>
                      <a:cubicBezTo>
                        <a:pt x="384506" y="-4984"/>
                        <a:pt x="462654" y="1727"/>
                        <a:pt x="515391" y="17070"/>
                      </a:cubicBezTo>
                      <a:lnTo>
                        <a:pt x="578196" y="9878"/>
                      </a:lnTo>
                      <a:lnTo>
                        <a:pt x="603127" y="18507"/>
                      </a:lnTo>
                      <a:lnTo>
                        <a:pt x="540322" y="25699"/>
                      </a:lnTo>
                      <a:cubicBezTo>
                        <a:pt x="558540" y="32890"/>
                        <a:pt x="573402" y="40562"/>
                        <a:pt x="585868" y="47753"/>
                      </a:cubicBezTo>
                      <a:lnTo>
                        <a:pt x="479434" y="58780"/>
                      </a:lnTo>
                      <a:lnTo>
                        <a:pt x="451146" y="48712"/>
                      </a:lnTo>
                      <a:lnTo>
                        <a:pt x="487104" y="44397"/>
                      </a:lnTo>
                      <a:cubicBezTo>
                        <a:pt x="488543" y="44397"/>
                        <a:pt x="490460" y="43918"/>
                        <a:pt x="493337" y="43439"/>
                      </a:cubicBezTo>
                      <a:cubicBezTo>
                        <a:pt x="496693" y="39123"/>
                        <a:pt x="491898" y="35288"/>
                        <a:pt x="472721" y="29535"/>
                      </a:cubicBezTo>
                      <a:cubicBezTo>
                        <a:pt x="451146" y="22823"/>
                        <a:pt x="418066" y="20426"/>
                        <a:pt x="389779" y="23782"/>
                      </a:cubicBezTo>
                      <a:cubicBezTo>
                        <a:pt x="310672" y="33850"/>
                        <a:pt x="444914" y="71725"/>
                        <a:pt x="296769" y="89944"/>
                      </a:cubicBezTo>
                      <a:cubicBezTo>
                        <a:pt x="218621" y="99532"/>
                        <a:pt x="135200" y="93299"/>
                        <a:pt x="78627" y="78916"/>
                      </a:cubicBezTo>
                      <a:lnTo>
                        <a:pt x="25409" y="85149"/>
                      </a:lnTo>
                      <a:lnTo>
                        <a:pt x="0" y="76519"/>
                      </a:lnTo>
                      <a:lnTo>
                        <a:pt x="51778" y="70766"/>
                      </a:lnTo>
                      <a:cubicBezTo>
                        <a:pt x="8629" y="55425"/>
                        <a:pt x="5273" y="42959"/>
                        <a:pt x="5273" y="42959"/>
                      </a:cubicBezTo>
                      <a:lnTo>
                        <a:pt x="116501" y="31932"/>
                      </a:lnTo>
                      <a:lnTo>
                        <a:pt x="143350" y="41520"/>
                      </a:lnTo>
                      <a:cubicBezTo>
                        <a:pt x="143350" y="41520"/>
                        <a:pt x="120817" y="44397"/>
                        <a:pt x="114584" y="45356"/>
                      </a:cubicBezTo>
                      <a:cubicBezTo>
                        <a:pt x="111707" y="45356"/>
                        <a:pt x="100681" y="47273"/>
                        <a:pt x="91092" y="49192"/>
                      </a:cubicBezTo>
                      <a:cubicBezTo>
                        <a:pt x="90613" y="50150"/>
                        <a:pt x="91092" y="56862"/>
                        <a:pt x="122256" y="66451"/>
                      </a:cubicBezTo>
                      <a:cubicBezTo>
                        <a:pt x="141912" y="72684"/>
                        <a:pt x="174034" y="76519"/>
                        <a:pt x="206635" y="72205"/>
                      </a:cubicBezTo>
                      <a:cubicBezTo>
                        <a:pt x="295330" y="60698"/>
                        <a:pt x="155816" y="23302"/>
                        <a:pt x="310193" y="4124"/>
                      </a:cubicBezTo>
                      <a:close/>
                    </a:path>
                  </a:pathLst>
                </a:custGeom>
                <a:solidFill>
                  <a:srgbClr val="F79A0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4800"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Montserrat" panose="00000500000000000000" pitchFamily="2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97" name="Google Shape;279;p3">
                  <a:extLst>
                    <a:ext uri="{FF2B5EF4-FFF2-40B4-BE49-F238E27FC236}">
                      <a16:creationId xmlns:a16="http://schemas.microsoft.com/office/drawing/2014/main" id="{B478C8A5-419F-4772-9065-94BF66DD3BAD}"/>
                    </a:ext>
                  </a:extLst>
                </p:cNvPr>
                <p:cNvSpPr/>
                <p:nvPr/>
              </p:nvSpPr>
              <p:spPr>
                <a:xfrm>
                  <a:off x="13441405" y="11990048"/>
                  <a:ext cx="603126" cy="945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3126" h="94542" extrusionOk="0">
                      <a:moveTo>
                        <a:pt x="310193" y="4125"/>
                      </a:moveTo>
                      <a:cubicBezTo>
                        <a:pt x="384506" y="-4985"/>
                        <a:pt x="462654" y="1728"/>
                        <a:pt x="515391" y="17069"/>
                      </a:cubicBezTo>
                      <a:lnTo>
                        <a:pt x="578196" y="9878"/>
                      </a:lnTo>
                      <a:lnTo>
                        <a:pt x="603127" y="18508"/>
                      </a:lnTo>
                      <a:lnTo>
                        <a:pt x="540322" y="25699"/>
                      </a:lnTo>
                      <a:cubicBezTo>
                        <a:pt x="558540" y="32891"/>
                        <a:pt x="573402" y="40561"/>
                        <a:pt x="585868" y="47753"/>
                      </a:cubicBezTo>
                      <a:lnTo>
                        <a:pt x="479434" y="58780"/>
                      </a:lnTo>
                      <a:lnTo>
                        <a:pt x="451146" y="48712"/>
                      </a:lnTo>
                      <a:lnTo>
                        <a:pt x="487104" y="44397"/>
                      </a:lnTo>
                      <a:cubicBezTo>
                        <a:pt x="488543" y="44397"/>
                        <a:pt x="490460" y="43918"/>
                        <a:pt x="493337" y="43438"/>
                      </a:cubicBezTo>
                      <a:cubicBezTo>
                        <a:pt x="496693" y="39124"/>
                        <a:pt x="491898" y="35288"/>
                        <a:pt x="472721" y="29535"/>
                      </a:cubicBezTo>
                      <a:cubicBezTo>
                        <a:pt x="451146" y="22822"/>
                        <a:pt x="418066" y="20425"/>
                        <a:pt x="389779" y="23781"/>
                      </a:cubicBezTo>
                      <a:cubicBezTo>
                        <a:pt x="310672" y="33850"/>
                        <a:pt x="444914" y="71724"/>
                        <a:pt x="296769" y="89943"/>
                      </a:cubicBezTo>
                      <a:cubicBezTo>
                        <a:pt x="218621" y="99532"/>
                        <a:pt x="135200" y="93299"/>
                        <a:pt x="78627" y="78916"/>
                      </a:cubicBezTo>
                      <a:lnTo>
                        <a:pt x="25409" y="85149"/>
                      </a:lnTo>
                      <a:lnTo>
                        <a:pt x="0" y="76519"/>
                      </a:lnTo>
                      <a:lnTo>
                        <a:pt x="51778" y="70766"/>
                      </a:lnTo>
                      <a:cubicBezTo>
                        <a:pt x="8629" y="55424"/>
                        <a:pt x="5273" y="42958"/>
                        <a:pt x="5273" y="42958"/>
                      </a:cubicBezTo>
                      <a:lnTo>
                        <a:pt x="116501" y="31932"/>
                      </a:lnTo>
                      <a:lnTo>
                        <a:pt x="143350" y="41521"/>
                      </a:lnTo>
                      <a:cubicBezTo>
                        <a:pt x="143350" y="41521"/>
                        <a:pt x="120817" y="44397"/>
                        <a:pt x="114584" y="45355"/>
                      </a:cubicBezTo>
                      <a:cubicBezTo>
                        <a:pt x="111707" y="45355"/>
                        <a:pt x="100681" y="47274"/>
                        <a:pt x="91092" y="49191"/>
                      </a:cubicBezTo>
                      <a:cubicBezTo>
                        <a:pt x="90613" y="50150"/>
                        <a:pt x="91092" y="56863"/>
                        <a:pt x="122256" y="66451"/>
                      </a:cubicBezTo>
                      <a:cubicBezTo>
                        <a:pt x="141912" y="72684"/>
                        <a:pt x="174034" y="76519"/>
                        <a:pt x="206635" y="72204"/>
                      </a:cubicBezTo>
                      <a:cubicBezTo>
                        <a:pt x="295330" y="60698"/>
                        <a:pt x="155816" y="23781"/>
                        <a:pt x="310193" y="4125"/>
                      </a:cubicBezTo>
                      <a:close/>
                    </a:path>
                  </a:pathLst>
                </a:custGeom>
                <a:solidFill>
                  <a:srgbClr val="FFE38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4800"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Montserrat" panose="00000500000000000000" pitchFamily="2" charset="0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83" name="Google Shape;280;p3">
                <a:extLst>
                  <a:ext uri="{FF2B5EF4-FFF2-40B4-BE49-F238E27FC236}">
                    <a16:creationId xmlns:a16="http://schemas.microsoft.com/office/drawing/2014/main" id="{BD467360-0177-411F-8ABC-84DABF3AD821}"/>
                  </a:ext>
                </a:extLst>
              </p:cNvPr>
              <p:cNvGrpSpPr/>
              <p:nvPr/>
            </p:nvGrpSpPr>
            <p:grpSpPr>
              <a:xfrm>
                <a:off x="756547" y="3569707"/>
                <a:ext cx="1110840" cy="315288"/>
                <a:chOff x="13186345" y="11928186"/>
                <a:chExt cx="1110856" cy="315292"/>
              </a:xfrm>
            </p:grpSpPr>
            <p:sp>
              <p:nvSpPr>
                <p:cNvPr id="84" name="Google Shape;281;p3">
                  <a:extLst>
                    <a:ext uri="{FF2B5EF4-FFF2-40B4-BE49-F238E27FC236}">
                      <a16:creationId xmlns:a16="http://schemas.microsoft.com/office/drawing/2014/main" id="{A8B9B1B5-D138-4142-A880-899C5953A020}"/>
                    </a:ext>
                  </a:extLst>
                </p:cNvPr>
                <p:cNvSpPr/>
                <p:nvPr/>
              </p:nvSpPr>
              <p:spPr>
                <a:xfrm>
                  <a:off x="13186345" y="11942394"/>
                  <a:ext cx="1110848" cy="3010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0848" h="301084" extrusionOk="0">
                      <a:moveTo>
                        <a:pt x="1095986" y="220540"/>
                      </a:moveTo>
                      <a:cubicBezTo>
                        <a:pt x="1096945" y="219581"/>
                        <a:pt x="1097903" y="218622"/>
                        <a:pt x="1098863" y="217662"/>
                      </a:cubicBezTo>
                      <a:cubicBezTo>
                        <a:pt x="1099342" y="217184"/>
                        <a:pt x="1099822" y="216704"/>
                        <a:pt x="1100300" y="216225"/>
                      </a:cubicBezTo>
                      <a:cubicBezTo>
                        <a:pt x="1101260" y="215265"/>
                        <a:pt x="1101739" y="214307"/>
                        <a:pt x="1102219" y="213828"/>
                      </a:cubicBezTo>
                      <a:cubicBezTo>
                        <a:pt x="1102698" y="213348"/>
                        <a:pt x="1103178" y="212868"/>
                        <a:pt x="1103178" y="212389"/>
                      </a:cubicBezTo>
                      <a:cubicBezTo>
                        <a:pt x="1103657" y="211431"/>
                        <a:pt x="1104136" y="210471"/>
                        <a:pt x="1104616" y="209992"/>
                      </a:cubicBezTo>
                      <a:cubicBezTo>
                        <a:pt x="1105095" y="209512"/>
                        <a:pt x="1105095" y="209034"/>
                        <a:pt x="1105575" y="208554"/>
                      </a:cubicBezTo>
                      <a:cubicBezTo>
                        <a:pt x="1106055" y="207595"/>
                        <a:pt x="1106533" y="206636"/>
                        <a:pt x="1106533" y="205677"/>
                      </a:cubicBezTo>
                      <a:cubicBezTo>
                        <a:pt x="1106533" y="205198"/>
                        <a:pt x="1107013" y="204718"/>
                        <a:pt x="1107013" y="204239"/>
                      </a:cubicBezTo>
                      <a:cubicBezTo>
                        <a:pt x="1107492" y="202801"/>
                        <a:pt x="1107492" y="201362"/>
                        <a:pt x="1107492" y="199924"/>
                      </a:cubicBezTo>
                      <a:lnTo>
                        <a:pt x="1110849" y="101640"/>
                      </a:lnTo>
                      <a:cubicBezTo>
                        <a:pt x="1110849" y="103078"/>
                        <a:pt x="1110369" y="104517"/>
                        <a:pt x="1110369" y="105955"/>
                      </a:cubicBezTo>
                      <a:cubicBezTo>
                        <a:pt x="1110369" y="106434"/>
                        <a:pt x="1109889" y="106914"/>
                        <a:pt x="1109889" y="107393"/>
                      </a:cubicBezTo>
                      <a:cubicBezTo>
                        <a:pt x="1109410" y="108352"/>
                        <a:pt x="1109410" y="109311"/>
                        <a:pt x="1108931" y="110270"/>
                      </a:cubicBezTo>
                      <a:cubicBezTo>
                        <a:pt x="1108931" y="110750"/>
                        <a:pt x="1108452" y="111228"/>
                        <a:pt x="1107972" y="111708"/>
                      </a:cubicBezTo>
                      <a:cubicBezTo>
                        <a:pt x="1107492" y="112667"/>
                        <a:pt x="1107013" y="113626"/>
                        <a:pt x="1106533" y="114105"/>
                      </a:cubicBezTo>
                      <a:cubicBezTo>
                        <a:pt x="1106055" y="114584"/>
                        <a:pt x="1105575" y="115064"/>
                        <a:pt x="1105575" y="115544"/>
                      </a:cubicBezTo>
                      <a:cubicBezTo>
                        <a:pt x="1105095" y="116503"/>
                        <a:pt x="1104136" y="117461"/>
                        <a:pt x="1103657" y="117941"/>
                      </a:cubicBezTo>
                      <a:cubicBezTo>
                        <a:pt x="1103178" y="118420"/>
                        <a:pt x="1102698" y="118900"/>
                        <a:pt x="1102219" y="119379"/>
                      </a:cubicBezTo>
                      <a:cubicBezTo>
                        <a:pt x="1101260" y="120338"/>
                        <a:pt x="1100300" y="121297"/>
                        <a:pt x="1099342" y="122256"/>
                      </a:cubicBezTo>
                      <a:cubicBezTo>
                        <a:pt x="1098863" y="122736"/>
                        <a:pt x="1098383" y="123214"/>
                        <a:pt x="1097903" y="123694"/>
                      </a:cubicBezTo>
                      <a:cubicBezTo>
                        <a:pt x="1096466" y="124653"/>
                        <a:pt x="1095027" y="126091"/>
                        <a:pt x="1093589" y="127050"/>
                      </a:cubicBezTo>
                      <a:cubicBezTo>
                        <a:pt x="1093109" y="127530"/>
                        <a:pt x="1093109" y="127530"/>
                        <a:pt x="1092630" y="128009"/>
                      </a:cubicBezTo>
                      <a:cubicBezTo>
                        <a:pt x="1090712" y="129447"/>
                        <a:pt x="1088795" y="130886"/>
                        <a:pt x="1086397" y="132324"/>
                      </a:cubicBezTo>
                      <a:cubicBezTo>
                        <a:pt x="1085917" y="132803"/>
                        <a:pt x="1085439" y="132803"/>
                        <a:pt x="1084959" y="133283"/>
                      </a:cubicBezTo>
                      <a:cubicBezTo>
                        <a:pt x="1083042" y="134241"/>
                        <a:pt x="1081603" y="135200"/>
                        <a:pt x="1079686" y="136159"/>
                      </a:cubicBezTo>
                      <a:cubicBezTo>
                        <a:pt x="1078726" y="136639"/>
                        <a:pt x="1078247" y="137119"/>
                        <a:pt x="1077289" y="137597"/>
                      </a:cubicBezTo>
                      <a:cubicBezTo>
                        <a:pt x="1075370" y="138556"/>
                        <a:pt x="1073932" y="139516"/>
                        <a:pt x="1072014" y="140474"/>
                      </a:cubicBezTo>
                      <a:cubicBezTo>
                        <a:pt x="1071056" y="140953"/>
                        <a:pt x="1070097" y="141433"/>
                        <a:pt x="1069137" y="141913"/>
                      </a:cubicBezTo>
                      <a:cubicBezTo>
                        <a:pt x="1066740" y="142871"/>
                        <a:pt x="1064343" y="143830"/>
                        <a:pt x="1061946" y="144789"/>
                      </a:cubicBezTo>
                      <a:cubicBezTo>
                        <a:pt x="1061467" y="144789"/>
                        <a:pt x="1060987" y="145269"/>
                        <a:pt x="1060508" y="145269"/>
                      </a:cubicBezTo>
                      <a:cubicBezTo>
                        <a:pt x="1060029" y="145747"/>
                        <a:pt x="1059070" y="145747"/>
                        <a:pt x="1058590" y="146227"/>
                      </a:cubicBezTo>
                      <a:cubicBezTo>
                        <a:pt x="1055234" y="147666"/>
                        <a:pt x="1051878" y="149104"/>
                        <a:pt x="1048043" y="150063"/>
                      </a:cubicBezTo>
                      <a:cubicBezTo>
                        <a:pt x="1046604" y="150542"/>
                        <a:pt x="1045166" y="151022"/>
                        <a:pt x="1043728" y="151502"/>
                      </a:cubicBezTo>
                      <a:cubicBezTo>
                        <a:pt x="1042290" y="151980"/>
                        <a:pt x="1040851" y="152460"/>
                        <a:pt x="1039413" y="152939"/>
                      </a:cubicBezTo>
                      <a:lnTo>
                        <a:pt x="1040851" y="100201"/>
                      </a:lnTo>
                      <a:lnTo>
                        <a:pt x="1040851" y="100201"/>
                      </a:lnTo>
                      <a:lnTo>
                        <a:pt x="1040851" y="100201"/>
                      </a:lnTo>
                      <a:lnTo>
                        <a:pt x="1040851" y="100201"/>
                      </a:lnTo>
                      <a:lnTo>
                        <a:pt x="1040851" y="100201"/>
                      </a:lnTo>
                      <a:cubicBezTo>
                        <a:pt x="1040851" y="98764"/>
                        <a:pt x="1040851" y="97325"/>
                        <a:pt x="1040371" y="95407"/>
                      </a:cubicBezTo>
                      <a:cubicBezTo>
                        <a:pt x="1040371" y="94928"/>
                        <a:pt x="1039893" y="94448"/>
                        <a:pt x="1039893" y="93969"/>
                      </a:cubicBezTo>
                      <a:cubicBezTo>
                        <a:pt x="1039413" y="93010"/>
                        <a:pt x="1038934" y="91572"/>
                        <a:pt x="1038454" y="90613"/>
                      </a:cubicBezTo>
                      <a:cubicBezTo>
                        <a:pt x="1038454" y="90134"/>
                        <a:pt x="1037974" y="89654"/>
                        <a:pt x="1037495" y="89175"/>
                      </a:cubicBezTo>
                      <a:cubicBezTo>
                        <a:pt x="1037015" y="87737"/>
                        <a:pt x="1036057" y="86778"/>
                        <a:pt x="1035098" y="85339"/>
                      </a:cubicBezTo>
                      <a:cubicBezTo>
                        <a:pt x="1035098" y="84860"/>
                        <a:pt x="1034618" y="84860"/>
                        <a:pt x="1034618" y="84381"/>
                      </a:cubicBezTo>
                      <a:cubicBezTo>
                        <a:pt x="1033180" y="82942"/>
                        <a:pt x="1031742" y="81504"/>
                        <a:pt x="1030304" y="79586"/>
                      </a:cubicBezTo>
                      <a:cubicBezTo>
                        <a:pt x="1029824" y="79107"/>
                        <a:pt x="1029345" y="78627"/>
                        <a:pt x="1028865" y="78148"/>
                      </a:cubicBezTo>
                      <a:cubicBezTo>
                        <a:pt x="1027427" y="77189"/>
                        <a:pt x="1025988" y="75751"/>
                        <a:pt x="1024551" y="74792"/>
                      </a:cubicBezTo>
                      <a:cubicBezTo>
                        <a:pt x="1024071" y="74312"/>
                        <a:pt x="1023112" y="73832"/>
                        <a:pt x="1022632" y="73354"/>
                      </a:cubicBezTo>
                      <a:cubicBezTo>
                        <a:pt x="1021194" y="72395"/>
                        <a:pt x="1019277" y="70956"/>
                        <a:pt x="1017359" y="69998"/>
                      </a:cubicBezTo>
                      <a:cubicBezTo>
                        <a:pt x="1016879" y="69518"/>
                        <a:pt x="1015921" y="69038"/>
                        <a:pt x="1015441" y="69038"/>
                      </a:cubicBezTo>
                      <a:cubicBezTo>
                        <a:pt x="1015441" y="69038"/>
                        <a:pt x="1014962" y="68559"/>
                        <a:pt x="1014962" y="68559"/>
                      </a:cubicBezTo>
                      <a:cubicBezTo>
                        <a:pt x="1014482" y="68079"/>
                        <a:pt x="1013524" y="67601"/>
                        <a:pt x="1013044" y="67601"/>
                      </a:cubicBezTo>
                      <a:cubicBezTo>
                        <a:pt x="1010647" y="66162"/>
                        <a:pt x="1007771" y="64724"/>
                        <a:pt x="1005374" y="63285"/>
                      </a:cubicBezTo>
                      <a:cubicBezTo>
                        <a:pt x="1003935" y="62806"/>
                        <a:pt x="1002496" y="61846"/>
                        <a:pt x="1001538" y="61368"/>
                      </a:cubicBezTo>
                      <a:cubicBezTo>
                        <a:pt x="998661" y="59929"/>
                        <a:pt x="995785" y="58971"/>
                        <a:pt x="992908" y="57532"/>
                      </a:cubicBezTo>
                      <a:cubicBezTo>
                        <a:pt x="991949" y="57052"/>
                        <a:pt x="990991" y="56573"/>
                        <a:pt x="990031" y="56573"/>
                      </a:cubicBezTo>
                      <a:cubicBezTo>
                        <a:pt x="989552" y="56094"/>
                        <a:pt x="988593" y="56094"/>
                        <a:pt x="988113" y="55615"/>
                      </a:cubicBezTo>
                      <a:cubicBezTo>
                        <a:pt x="986196" y="54655"/>
                        <a:pt x="983799" y="54176"/>
                        <a:pt x="981881" y="53218"/>
                      </a:cubicBezTo>
                      <a:cubicBezTo>
                        <a:pt x="979963" y="52258"/>
                        <a:pt x="977566" y="51779"/>
                        <a:pt x="975648" y="50820"/>
                      </a:cubicBezTo>
                      <a:cubicBezTo>
                        <a:pt x="973251" y="49861"/>
                        <a:pt x="970853" y="49382"/>
                        <a:pt x="968456" y="48423"/>
                      </a:cubicBezTo>
                      <a:cubicBezTo>
                        <a:pt x="967019" y="47943"/>
                        <a:pt x="965580" y="47463"/>
                        <a:pt x="963662" y="46985"/>
                      </a:cubicBezTo>
                      <a:cubicBezTo>
                        <a:pt x="962703" y="46505"/>
                        <a:pt x="961745" y="46505"/>
                        <a:pt x="960786" y="46026"/>
                      </a:cubicBezTo>
                      <a:cubicBezTo>
                        <a:pt x="958868" y="45546"/>
                        <a:pt x="956950" y="45066"/>
                        <a:pt x="955033" y="44108"/>
                      </a:cubicBezTo>
                      <a:cubicBezTo>
                        <a:pt x="952156" y="43149"/>
                        <a:pt x="949279" y="42669"/>
                        <a:pt x="946403" y="41711"/>
                      </a:cubicBezTo>
                      <a:cubicBezTo>
                        <a:pt x="944484" y="41232"/>
                        <a:pt x="942087" y="40752"/>
                        <a:pt x="939690" y="39793"/>
                      </a:cubicBezTo>
                      <a:cubicBezTo>
                        <a:pt x="938253" y="39313"/>
                        <a:pt x="936814" y="38835"/>
                        <a:pt x="935376" y="38835"/>
                      </a:cubicBezTo>
                      <a:cubicBezTo>
                        <a:pt x="933458" y="38355"/>
                        <a:pt x="931540" y="37875"/>
                        <a:pt x="929623" y="37396"/>
                      </a:cubicBezTo>
                      <a:cubicBezTo>
                        <a:pt x="927704" y="36916"/>
                        <a:pt x="925787" y="36437"/>
                        <a:pt x="923390" y="35958"/>
                      </a:cubicBezTo>
                      <a:cubicBezTo>
                        <a:pt x="919554" y="34999"/>
                        <a:pt x="915718" y="34040"/>
                        <a:pt x="911884" y="33080"/>
                      </a:cubicBezTo>
                      <a:cubicBezTo>
                        <a:pt x="909966" y="32602"/>
                        <a:pt x="908048" y="32122"/>
                        <a:pt x="906130" y="31643"/>
                      </a:cubicBezTo>
                      <a:cubicBezTo>
                        <a:pt x="905651" y="31643"/>
                        <a:pt x="905171" y="31643"/>
                        <a:pt x="904692" y="31163"/>
                      </a:cubicBezTo>
                      <a:cubicBezTo>
                        <a:pt x="899418" y="30205"/>
                        <a:pt x="893665" y="28766"/>
                        <a:pt x="887912" y="27807"/>
                      </a:cubicBezTo>
                      <a:cubicBezTo>
                        <a:pt x="887432" y="27807"/>
                        <a:pt x="886952" y="27807"/>
                        <a:pt x="886474" y="27327"/>
                      </a:cubicBezTo>
                      <a:cubicBezTo>
                        <a:pt x="881199" y="26369"/>
                        <a:pt x="875926" y="25410"/>
                        <a:pt x="870652" y="24452"/>
                      </a:cubicBezTo>
                      <a:cubicBezTo>
                        <a:pt x="869214" y="24452"/>
                        <a:pt x="868255" y="23972"/>
                        <a:pt x="866816" y="23972"/>
                      </a:cubicBezTo>
                      <a:cubicBezTo>
                        <a:pt x="861063" y="23013"/>
                        <a:pt x="855311" y="22054"/>
                        <a:pt x="849558" y="21095"/>
                      </a:cubicBezTo>
                      <a:cubicBezTo>
                        <a:pt x="847639" y="20616"/>
                        <a:pt x="845722" y="20616"/>
                        <a:pt x="843803" y="20136"/>
                      </a:cubicBezTo>
                      <a:cubicBezTo>
                        <a:pt x="840448" y="19657"/>
                        <a:pt x="837092" y="19177"/>
                        <a:pt x="833256" y="18697"/>
                      </a:cubicBezTo>
                      <a:cubicBezTo>
                        <a:pt x="832777" y="18697"/>
                        <a:pt x="832297" y="18697"/>
                        <a:pt x="831818" y="18697"/>
                      </a:cubicBezTo>
                      <a:cubicBezTo>
                        <a:pt x="826065" y="17739"/>
                        <a:pt x="819832" y="16780"/>
                        <a:pt x="814079" y="16300"/>
                      </a:cubicBezTo>
                      <a:cubicBezTo>
                        <a:pt x="813120" y="16300"/>
                        <a:pt x="812640" y="16300"/>
                        <a:pt x="811682" y="15822"/>
                      </a:cubicBezTo>
                      <a:cubicBezTo>
                        <a:pt x="804970" y="14863"/>
                        <a:pt x="798257" y="13903"/>
                        <a:pt x="791066" y="13424"/>
                      </a:cubicBezTo>
                      <a:cubicBezTo>
                        <a:pt x="790587" y="13424"/>
                        <a:pt x="790587" y="13424"/>
                        <a:pt x="790107" y="13424"/>
                      </a:cubicBezTo>
                      <a:cubicBezTo>
                        <a:pt x="788669" y="13424"/>
                        <a:pt x="787710" y="12944"/>
                        <a:pt x="786271" y="12944"/>
                      </a:cubicBezTo>
                      <a:cubicBezTo>
                        <a:pt x="780040" y="12466"/>
                        <a:pt x="774286" y="11506"/>
                        <a:pt x="768054" y="11027"/>
                      </a:cubicBezTo>
                      <a:cubicBezTo>
                        <a:pt x="765657" y="10547"/>
                        <a:pt x="762780" y="10547"/>
                        <a:pt x="760382" y="10069"/>
                      </a:cubicBezTo>
                      <a:cubicBezTo>
                        <a:pt x="755108" y="9589"/>
                        <a:pt x="749355" y="9109"/>
                        <a:pt x="744082" y="8630"/>
                      </a:cubicBezTo>
                      <a:cubicBezTo>
                        <a:pt x="742644" y="8630"/>
                        <a:pt x="740725" y="8150"/>
                        <a:pt x="739288" y="8150"/>
                      </a:cubicBezTo>
                      <a:cubicBezTo>
                        <a:pt x="738328" y="8150"/>
                        <a:pt x="737849" y="8150"/>
                        <a:pt x="736891" y="8150"/>
                      </a:cubicBezTo>
                      <a:cubicBezTo>
                        <a:pt x="726822" y="7192"/>
                        <a:pt x="716753" y="6233"/>
                        <a:pt x="706686" y="5753"/>
                      </a:cubicBezTo>
                      <a:cubicBezTo>
                        <a:pt x="704768" y="5753"/>
                        <a:pt x="702850" y="5274"/>
                        <a:pt x="700933" y="5274"/>
                      </a:cubicBezTo>
                      <a:cubicBezTo>
                        <a:pt x="690385" y="4314"/>
                        <a:pt x="679837" y="3836"/>
                        <a:pt x="669290" y="3356"/>
                      </a:cubicBezTo>
                      <a:cubicBezTo>
                        <a:pt x="669290" y="3356"/>
                        <a:pt x="668810" y="3356"/>
                        <a:pt x="668810" y="3356"/>
                      </a:cubicBezTo>
                      <a:cubicBezTo>
                        <a:pt x="667851" y="3356"/>
                        <a:pt x="666893" y="3356"/>
                        <a:pt x="665934" y="3356"/>
                      </a:cubicBezTo>
                      <a:cubicBezTo>
                        <a:pt x="658263" y="2877"/>
                        <a:pt x="650593" y="2397"/>
                        <a:pt x="642921" y="2397"/>
                      </a:cubicBezTo>
                      <a:cubicBezTo>
                        <a:pt x="640524" y="2397"/>
                        <a:pt x="637647" y="2397"/>
                        <a:pt x="635250" y="1917"/>
                      </a:cubicBezTo>
                      <a:cubicBezTo>
                        <a:pt x="628058" y="1439"/>
                        <a:pt x="620388" y="1439"/>
                        <a:pt x="613196" y="959"/>
                      </a:cubicBezTo>
                      <a:cubicBezTo>
                        <a:pt x="611758" y="959"/>
                        <a:pt x="609841" y="959"/>
                        <a:pt x="608402" y="959"/>
                      </a:cubicBezTo>
                      <a:cubicBezTo>
                        <a:pt x="599772" y="480"/>
                        <a:pt x="590663" y="480"/>
                        <a:pt x="582033" y="480"/>
                      </a:cubicBezTo>
                      <a:cubicBezTo>
                        <a:pt x="579636" y="480"/>
                        <a:pt x="577718" y="480"/>
                        <a:pt x="575321" y="480"/>
                      </a:cubicBezTo>
                      <a:cubicBezTo>
                        <a:pt x="568609" y="480"/>
                        <a:pt x="561417" y="480"/>
                        <a:pt x="554706" y="0"/>
                      </a:cubicBezTo>
                      <a:cubicBezTo>
                        <a:pt x="552309" y="0"/>
                        <a:pt x="549911" y="0"/>
                        <a:pt x="547514" y="0"/>
                      </a:cubicBezTo>
                      <a:cubicBezTo>
                        <a:pt x="546076" y="0"/>
                        <a:pt x="544637" y="0"/>
                        <a:pt x="543199" y="0"/>
                      </a:cubicBezTo>
                      <a:lnTo>
                        <a:pt x="543199" y="0"/>
                      </a:lnTo>
                      <a:lnTo>
                        <a:pt x="543199" y="0"/>
                      </a:lnTo>
                      <a:lnTo>
                        <a:pt x="543199" y="0"/>
                      </a:lnTo>
                      <a:cubicBezTo>
                        <a:pt x="537926" y="0"/>
                        <a:pt x="532171" y="0"/>
                        <a:pt x="526898" y="0"/>
                      </a:cubicBezTo>
                      <a:cubicBezTo>
                        <a:pt x="524501" y="0"/>
                        <a:pt x="522104" y="0"/>
                        <a:pt x="519707" y="0"/>
                      </a:cubicBezTo>
                      <a:cubicBezTo>
                        <a:pt x="510597" y="0"/>
                        <a:pt x="501488" y="0"/>
                        <a:pt x="492379" y="480"/>
                      </a:cubicBezTo>
                      <a:cubicBezTo>
                        <a:pt x="490461" y="480"/>
                        <a:pt x="488064" y="480"/>
                        <a:pt x="486147" y="480"/>
                      </a:cubicBezTo>
                      <a:cubicBezTo>
                        <a:pt x="478955" y="480"/>
                        <a:pt x="472242" y="959"/>
                        <a:pt x="465051" y="959"/>
                      </a:cubicBezTo>
                      <a:cubicBezTo>
                        <a:pt x="461695" y="959"/>
                        <a:pt x="458819" y="959"/>
                        <a:pt x="455462" y="1439"/>
                      </a:cubicBezTo>
                      <a:cubicBezTo>
                        <a:pt x="449709" y="1439"/>
                        <a:pt x="443476" y="1917"/>
                        <a:pt x="437723" y="1917"/>
                      </a:cubicBezTo>
                      <a:cubicBezTo>
                        <a:pt x="436285" y="1917"/>
                        <a:pt x="434367" y="1917"/>
                        <a:pt x="432929" y="1917"/>
                      </a:cubicBezTo>
                      <a:cubicBezTo>
                        <a:pt x="431490" y="1917"/>
                        <a:pt x="430053" y="1917"/>
                        <a:pt x="428614" y="1917"/>
                      </a:cubicBezTo>
                      <a:cubicBezTo>
                        <a:pt x="419026" y="2397"/>
                        <a:pt x="408957" y="2877"/>
                        <a:pt x="399369" y="3356"/>
                      </a:cubicBezTo>
                      <a:cubicBezTo>
                        <a:pt x="398410" y="3356"/>
                        <a:pt x="397451" y="3356"/>
                        <a:pt x="396493" y="3356"/>
                      </a:cubicBezTo>
                      <a:cubicBezTo>
                        <a:pt x="385944" y="3836"/>
                        <a:pt x="375877" y="4794"/>
                        <a:pt x="365808" y="5274"/>
                      </a:cubicBezTo>
                      <a:cubicBezTo>
                        <a:pt x="364850" y="5274"/>
                        <a:pt x="363411" y="5274"/>
                        <a:pt x="362452" y="5274"/>
                      </a:cubicBezTo>
                      <a:cubicBezTo>
                        <a:pt x="360535" y="5274"/>
                        <a:pt x="358617" y="5753"/>
                        <a:pt x="356699" y="5753"/>
                      </a:cubicBezTo>
                      <a:cubicBezTo>
                        <a:pt x="351905" y="6233"/>
                        <a:pt x="347111" y="6712"/>
                        <a:pt x="342316" y="6712"/>
                      </a:cubicBezTo>
                      <a:cubicBezTo>
                        <a:pt x="338961" y="7192"/>
                        <a:pt x="335604" y="7192"/>
                        <a:pt x="332248" y="7671"/>
                      </a:cubicBezTo>
                      <a:cubicBezTo>
                        <a:pt x="327453" y="8150"/>
                        <a:pt x="322659" y="8630"/>
                        <a:pt x="318345" y="9109"/>
                      </a:cubicBezTo>
                      <a:cubicBezTo>
                        <a:pt x="316426" y="9109"/>
                        <a:pt x="314029" y="9589"/>
                        <a:pt x="312112" y="9589"/>
                      </a:cubicBezTo>
                      <a:cubicBezTo>
                        <a:pt x="310673" y="9589"/>
                        <a:pt x="309715" y="10069"/>
                        <a:pt x="308276" y="10069"/>
                      </a:cubicBezTo>
                      <a:cubicBezTo>
                        <a:pt x="304920" y="10547"/>
                        <a:pt x="301565" y="11027"/>
                        <a:pt x="298209" y="11027"/>
                      </a:cubicBezTo>
                      <a:cubicBezTo>
                        <a:pt x="294373" y="11506"/>
                        <a:pt x="291017" y="11986"/>
                        <a:pt x="287182" y="12466"/>
                      </a:cubicBezTo>
                      <a:cubicBezTo>
                        <a:pt x="283826" y="12944"/>
                        <a:pt x="280469" y="13424"/>
                        <a:pt x="277113" y="13903"/>
                      </a:cubicBezTo>
                      <a:cubicBezTo>
                        <a:pt x="274716" y="14383"/>
                        <a:pt x="272799" y="14383"/>
                        <a:pt x="270401" y="14863"/>
                      </a:cubicBezTo>
                      <a:cubicBezTo>
                        <a:pt x="268963" y="14863"/>
                        <a:pt x="267524" y="15342"/>
                        <a:pt x="266086" y="15342"/>
                      </a:cubicBezTo>
                      <a:cubicBezTo>
                        <a:pt x="263210" y="15822"/>
                        <a:pt x="260813" y="16300"/>
                        <a:pt x="257936" y="16300"/>
                      </a:cubicBezTo>
                      <a:cubicBezTo>
                        <a:pt x="254100" y="16780"/>
                        <a:pt x="250265" y="17260"/>
                        <a:pt x="246430" y="17739"/>
                      </a:cubicBezTo>
                      <a:cubicBezTo>
                        <a:pt x="243553" y="18219"/>
                        <a:pt x="241155" y="18697"/>
                        <a:pt x="238758" y="19177"/>
                      </a:cubicBezTo>
                      <a:cubicBezTo>
                        <a:pt x="237320" y="19177"/>
                        <a:pt x="235882" y="19657"/>
                        <a:pt x="234444" y="19657"/>
                      </a:cubicBezTo>
                      <a:cubicBezTo>
                        <a:pt x="232047" y="20136"/>
                        <a:pt x="229649" y="20616"/>
                        <a:pt x="227731" y="20616"/>
                      </a:cubicBezTo>
                      <a:cubicBezTo>
                        <a:pt x="225334" y="21095"/>
                        <a:pt x="222937" y="21575"/>
                        <a:pt x="221019" y="22054"/>
                      </a:cubicBezTo>
                      <a:cubicBezTo>
                        <a:pt x="217184" y="22533"/>
                        <a:pt x="213348" y="23492"/>
                        <a:pt x="209513" y="24452"/>
                      </a:cubicBezTo>
                      <a:cubicBezTo>
                        <a:pt x="207595" y="24930"/>
                        <a:pt x="205678" y="25410"/>
                        <a:pt x="203759" y="25410"/>
                      </a:cubicBezTo>
                      <a:cubicBezTo>
                        <a:pt x="203281" y="25410"/>
                        <a:pt x="202801" y="25410"/>
                        <a:pt x="202322" y="25889"/>
                      </a:cubicBezTo>
                      <a:cubicBezTo>
                        <a:pt x="197048" y="26849"/>
                        <a:pt x="192253" y="27807"/>
                        <a:pt x="186979" y="29246"/>
                      </a:cubicBezTo>
                      <a:cubicBezTo>
                        <a:pt x="182185" y="30205"/>
                        <a:pt x="177390" y="31643"/>
                        <a:pt x="172596" y="32602"/>
                      </a:cubicBezTo>
                      <a:cubicBezTo>
                        <a:pt x="172596" y="32602"/>
                        <a:pt x="172117" y="32602"/>
                        <a:pt x="172117" y="32602"/>
                      </a:cubicBezTo>
                      <a:cubicBezTo>
                        <a:pt x="171159" y="33080"/>
                        <a:pt x="169720" y="33080"/>
                        <a:pt x="168762" y="33560"/>
                      </a:cubicBezTo>
                      <a:cubicBezTo>
                        <a:pt x="165405" y="34519"/>
                        <a:pt x="162529" y="34999"/>
                        <a:pt x="159173" y="35958"/>
                      </a:cubicBezTo>
                      <a:cubicBezTo>
                        <a:pt x="157734" y="36437"/>
                        <a:pt x="155816" y="36916"/>
                        <a:pt x="154379" y="37396"/>
                      </a:cubicBezTo>
                      <a:cubicBezTo>
                        <a:pt x="151502" y="38355"/>
                        <a:pt x="149104" y="38835"/>
                        <a:pt x="146707" y="39793"/>
                      </a:cubicBezTo>
                      <a:cubicBezTo>
                        <a:pt x="146227" y="39793"/>
                        <a:pt x="145269" y="40272"/>
                        <a:pt x="144790" y="40272"/>
                      </a:cubicBezTo>
                      <a:cubicBezTo>
                        <a:pt x="143830" y="40752"/>
                        <a:pt x="143351" y="40752"/>
                        <a:pt x="142393" y="41232"/>
                      </a:cubicBezTo>
                      <a:cubicBezTo>
                        <a:pt x="139516" y="42190"/>
                        <a:pt x="136639" y="43149"/>
                        <a:pt x="133763" y="44108"/>
                      </a:cubicBezTo>
                      <a:cubicBezTo>
                        <a:pt x="132324" y="44588"/>
                        <a:pt x="131366" y="45066"/>
                        <a:pt x="129927" y="45546"/>
                      </a:cubicBezTo>
                      <a:cubicBezTo>
                        <a:pt x="126571" y="46505"/>
                        <a:pt x="123694" y="47943"/>
                        <a:pt x="120818" y="48902"/>
                      </a:cubicBezTo>
                      <a:cubicBezTo>
                        <a:pt x="120338" y="48902"/>
                        <a:pt x="119858" y="49382"/>
                        <a:pt x="119380" y="49382"/>
                      </a:cubicBezTo>
                      <a:cubicBezTo>
                        <a:pt x="119380" y="49382"/>
                        <a:pt x="119380" y="49382"/>
                        <a:pt x="118900" y="49382"/>
                      </a:cubicBezTo>
                      <a:cubicBezTo>
                        <a:pt x="118421" y="49382"/>
                        <a:pt x="117941" y="49861"/>
                        <a:pt x="117461" y="49861"/>
                      </a:cubicBezTo>
                      <a:cubicBezTo>
                        <a:pt x="115544" y="50820"/>
                        <a:pt x="113147" y="51779"/>
                        <a:pt x="111230" y="52738"/>
                      </a:cubicBezTo>
                      <a:cubicBezTo>
                        <a:pt x="110270" y="53218"/>
                        <a:pt x="109791" y="53696"/>
                        <a:pt x="108832" y="53696"/>
                      </a:cubicBezTo>
                      <a:cubicBezTo>
                        <a:pt x="107394" y="54655"/>
                        <a:pt x="105475" y="55135"/>
                        <a:pt x="104038" y="56094"/>
                      </a:cubicBezTo>
                      <a:cubicBezTo>
                        <a:pt x="103078" y="56573"/>
                        <a:pt x="102600" y="57052"/>
                        <a:pt x="102120" y="57052"/>
                      </a:cubicBezTo>
                      <a:cubicBezTo>
                        <a:pt x="100681" y="58012"/>
                        <a:pt x="98764" y="58971"/>
                        <a:pt x="97325" y="59929"/>
                      </a:cubicBezTo>
                      <a:cubicBezTo>
                        <a:pt x="96847" y="60409"/>
                        <a:pt x="96367" y="60409"/>
                        <a:pt x="95887" y="60888"/>
                      </a:cubicBezTo>
                      <a:cubicBezTo>
                        <a:pt x="95887" y="60888"/>
                        <a:pt x="95887" y="60888"/>
                        <a:pt x="95408" y="60888"/>
                      </a:cubicBezTo>
                      <a:cubicBezTo>
                        <a:pt x="93490" y="61846"/>
                        <a:pt x="92052" y="63285"/>
                        <a:pt x="90134" y="64244"/>
                      </a:cubicBezTo>
                      <a:cubicBezTo>
                        <a:pt x="89655" y="64724"/>
                        <a:pt x="89655" y="64724"/>
                        <a:pt x="89175" y="65203"/>
                      </a:cubicBezTo>
                      <a:cubicBezTo>
                        <a:pt x="87737" y="66162"/>
                        <a:pt x="86778" y="67121"/>
                        <a:pt x="85339" y="68079"/>
                      </a:cubicBezTo>
                      <a:cubicBezTo>
                        <a:pt x="84861" y="68559"/>
                        <a:pt x="84381" y="69038"/>
                        <a:pt x="83901" y="69518"/>
                      </a:cubicBezTo>
                      <a:cubicBezTo>
                        <a:pt x="82942" y="70477"/>
                        <a:pt x="82464" y="70956"/>
                        <a:pt x="81504" y="71915"/>
                      </a:cubicBezTo>
                      <a:cubicBezTo>
                        <a:pt x="81025" y="72395"/>
                        <a:pt x="80545" y="72874"/>
                        <a:pt x="80066" y="73354"/>
                      </a:cubicBezTo>
                      <a:cubicBezTo>
                        <a:pt x="79586" y="74312"/>
                        <a:pt x="78628" y="74792"/>
                        <a:pt x="78148" y="75751"/>
                      </a:cubicBezTo>
                      <a:cubicBezTo>
                        <a:pt x="77669" y="76230"/>
                        <a:pt x="77669" y="76709"/>
                        <a:pt x="77189" y="77189"/>
                      </a:cubicBezTo>
                      <a:cubicBezTo>
                        <a:pt x="76709" y="78148"/>
                        <a:pt x="76231" y="78627"/>
                        <a:pt x="75751" y="79586"/>
                      </a:cubicBezTo>
                      <a:cubicBezTo>
                        <a:pt x="75272" y="80065"/>
                        <a:pt x="75272" y="80545"/>
                        <a:pt x="75272" y="81024"/>
                      </a:cubicBezTo>
                      <a:cubicBezTo>
                        <a:pt x="74792" y="81984"/>
                        <a:pt x="74792" y="82462"/>
                        <a:pt x="74312" y="83421"/>
                      </a:cubicBezTo>
                      <a:cubicBezTo>
                        <a:pt x="74312" y="83901"/>
                        <a:pt x="73834" y="84381"/>
                        <a:pt x="73834" y="84381"/>
                      </a:cubicBezTo>
                      <a:cubicBezTo>
                        <a:pt x="73354" y="85818"/>
                        <a:pt x="73354" y="86778"/>
                        <a:pt x="73354" y="88215"/>
                      </a:cubicBezTo>
                      <a:lnTo>
                        <a:pt x="73354" y="88215"/>
                      </a:lnTo>
                      <a:lnTo>
                        <a:pt x="72395" y="112667"/>
                      </a:lnTo>
                      <a:lnTo>
                        <a:pt x="71436" y="140953"/>
                      </a:lnTo>
                      <a:cubicBezTo>
                        <a:pt x="70956" y="140953"/>
                        <a:pt x="70956" y="140953"/>
                        <a:pt x="70478" y="140474"/>
                      </a:cubicBezTo>
                      <a:cubicBezTo>
                        <a:pt x="68081" y="139516"/>
                        <a:pt x="65683" y="138556"/>
                        <a:pt x="63286" y="137597"/>
                      </a:cubicBezTo>
                      <a:cubicBezTo>
                        <a:pt x="59450" y="136159"/>
                        <a:pt x="56095" y="134721"/>
                        <a:pt x="52259" y="133283"/>
                      </a:cubicBezTo>
                      <a:cubicBezTo>
                        <a:pt x="52259" y="133283"/>
                        <a:pt x="51779" y="133283"/>
                        <a:pt x="51779" y="132803"/>
                      </a:cubicBezTo>
                      <a:cubicBezTo>
                        <a:pt x="48423" y="131364"/>
                        <a:pt x="45067" y="129447"/>
                        <a:pt x="41712" y="128009"/>
                      </a:cubicBezTo>
                      <a:cubicBezTo>
                        <a:pt x="41232" y="127530"/>
                        <a:pt x="40273" y="127530"/>
                        <a:pt x="39793" y="127050"/>
                      </a:cubicBezTo>
                      <a:cubicBezTo>
                        <a:pt x="36917" y="125611"/>
                        <a:pt x="33560" y="123694"/>
                        <a:pt x="31163" y="122256"/>
                      </a:cubicBezTo>
                      <a:cubicBezTo>
                        <a:pt x="30205" y="121776"/>
                        <a:pt x="29726" y="121297"/>
                        <a:pt x="29246" y="120817"/>
                      </a:cubicBezTo>
                      <a:cubicBezTo>
                        <a:pt x="27329" y="119379"/>
                        <a:pt x="25410" y="118420"/>
                        <a:pt x="23493" y="116981"/>
                      </a:cubicBezTo>
                      <a:cubicBezTo>
                        <a:pt x="22534" y="116503"/>
                        <a:pt x="22054" y="116023"/>
                        <a:pt x="21096" y="115064"/>
                      </a:cubicBezTo>
                      <a:cubicBezTo>
                        <a:pt x="19177" y="113626"/>
                        <a:pt x="17740" y="112667"/>
                        <a:pt x="16301" y="111228"/>
                      </a:cubicBezTo>
                      <a:cubicBezTo>
                        <a:pt x="15822" y="110750"/>
                        <a:pt x="15343" y="110270"/>
                        <a:pt x="14863" y="109790"/>
                      </a:cubicBezTo>
                      <a:cubicBezTo>
                        <a:pt x="12946" y="107873"/>
                        <a:pt x="11507" y="106434"/>
                        <a:pt x="10069" y="104517"/>
                      </a:cubicBezTo>
                      <a:cubicBezTo>
                        <a:pt x="9589" y="104037"/>
                        <a:pt x="9589" y="104037"/>
                        <a:pt x="9589" y="103558"/>
                      </a:cubicBezTo>
                      <a:cubicBezTo>
                        <a:pt x="8630" y="102120"/>
                        <a:pt x="7671" y="100681"/>
                        <a:pt x="6713" y="99243"/>
                      </a:cubicBezTo>
                      <a:cubicBezTo>
                        <a:pt x="6233" y="98764"/>
                        <a:pt x="6233" y="98284"/>
                        <a:pt x="5754" y="97325"/>
                      </a:cubicBezTo>
                      <a:cubicBezTo>
                        <a:pt x="5274" y="95887"/>
                        <a:pt x="4794" y="94928"/>
                        <a:pt x="4316" y="93490"/>
                      </a:cubicBezTo>
                      <a:cubicBezTo>
                        <a:pt x="4316" y="93010"/>
                        <a:pt x="3836" y="92531"/>
                        <a:pt x="3836" y="92051"/>
                      </a:cubicBezTo>
                      <a:cubicBezTo>
                        <a:pt x="3357" y="90134"/>
                        <a:pt x="3357" y="88695"/>
                        <a:pt x="3357" y="86778"/>
                      </a:cubicBezTo>
                      <a:lnTo>
                        <a:pt x="0" y="185062"/>
                      </a:lnTo>
                      <a:cubicBezTo>
                        <a:pt x="0" y="186979"/>
                        <a:pt x="0" y="188418"/>
                        <a:pt x="480" y="190335"/>
                      </a:cubicBezTo>
                      <a:cubicBezTo>
                        <a:pt x="480" y="190815"/>
                        <a:pt x="960" y="191294"/>
                        <a:pt x="960" y="191774"/>
                      </a:cubicBezTo>
                      <a:cubicBezTo>
                        <a:pt x="1439" y="193212"/>
                        <a:pt x="1918" y="194171"/>
                        <a:pt x="2397" y="195609"/>
                      </a:cubicBezTo>
                      <a:cubicBezTo>
                        <a:pt x="2877" y="196088"/>
                        <a:pt x="2877" y="196568"/>
                        <a:pt x="3357" y="197526"/>
                      </a:cubicBezTo>
                      <a:cubicBezTo>
                        <a:pt x="4316" y="198965"/>
                        <a:pt x="5274" y="200404"/>
                        <a:pt x="6233" y="201842"/>
                      </a:cubicBezTo>
                      <a:cubicBezTo>
                        <a:pt x="6713" y="202321"/>
                        <a:pt x="6713" y="202321"/>
                        <a:pt x="6713" y="202801"/>
                      </a:cubicBezTo>
                      <a:cubicBezTo>
                        <a:pt x="8151" y="204718"/>
                        <a:pt x="9589" y="206157"/>
                        <a:pt x="11507" y="208074"/>
                      </a:cubicBezTo>
                      <a:cubicBezTo>
                        <a:pt x="11986" y="208554"/>
                        <a:pt x="12466" y="209034"/>
                        <a:pt x="12946" y="209512"/>
                      </a:cubicBezTo>
                      <a:cubicBezTo>
                        <a:pt x="14383" y="210951"/>
                        <a:pt x="15822" y="211909"/>
                        <a:pt x="17740" y="213348"/>
                      </a:cubicBezTo>
                      <a:cubicBezTo>
                        <a:pt x="18699" y="213828"/>
                        <a:pt x="19177" y="214307"/>
                        <a:pt x="20137" y="215265"/>
                      </a:cubicBezTo>
                      <a:cubicBezTo>
                        <a:pt x="22054" y="216704"/>
                        <a:pt x="23972" y="217662"/>
                        <a:pt x="25890" y="219101"/>
                      </a:cubicBezTo>
                      <a:cubicBezTo>
                        <a:pt x="26849" y="219581"/>
                        <a:pt x="27329" y="220060"/>
                        <a:pt x="27807" y="220540"/>
                      </a:cubicBezTo>
                      <a:cubicBezTo>
                        <a:pt x="28287" y="220540"/>
                        <a:pt x="28287" y="221019"/>
                        <a:pt x="28766" y="221019"/>
                      </a:cubicBezTo>
                      <a:cubicBezTo>
                        <a:pt x="31163" y="222457"/>
                        <a:pt x="34040" y="223895"/>
                        <a:pt x="36917" y="225334"/>
                      </a:cubicBezTo>
                      <a:cubicBezTo>
                        <a:pt x="37396" y="225814"/>
                        <a:pt x="38355" y="225814"/>
                        <a:pt x="38835" y="226292"/>
                      </a:cubicBezTo>
                      <a:cubicBezTo>
                        <a:pt x="42190" y="227731"/>
                        <a:pt x="45067" y="229648"/>
                        <a:pt x="48903" y="231087"/>
                      </a:cubicBezTo>
                      <a:cubicBezTo>
                        <a:pt x="48903" y="231087"/>
                        <a:pt x="49382" y="231087"/>
                        <a:pt x="49382" y="231567"/>
                      </a:cubicBezTo>
                      <a:cubicBezTo>
                        <a:pt x="52259" y="232525"/>
                        <a:pt x="54656" y="233964"/>
                        <a:pt x="57532" y="234923"/>
                      </a:cubicBezTo>
                      <a:cubicBezTo>
                        <a:pt x="58492" y="235402"/>
                        <a:pt x="58971" y="235402"/>
                        <a:pt x="59929" y="235881"/>
                      </a:cubicBezTo>
                      <a:cubicBezTo>
                        <a:pt x="62326" y="236840"/>
                        <a:pt x="64724" y="237800"/>
                        <a:pt x="67121" y="238758"/>
                      </a:cubicBezTo>
                      <a:cubicBezTo>
                        <a:pt x="69518" y="239717"/>
                        <a:pt x="71915" y="240676"/>
                        <a:pt x="74312" y="241634"/>
                      </a:cubicBezTo>
                      <a:cubicBezTo>
                        <a:pt x="76709" y="242594"/>
                        <a:pt x="79586" y="243553"/>
                        <a:pt x="82464" y="244511"/>
                      </a:cubicBezTo>
                      <a:cubicBezTo>
                        <a:pt x="84381" y="244991"/>
                        <a:pt x="85819" y="245470"/>
                        <a:pt x="87737" y="246428"/>
                      </a:cubicBezTo>
                      <a:cubicBezTo>
                        <a:pt x="88695" y="246908"/>
                        <a:pt x="89655" y="246908"/>
                        <a:pt x="90614" y="247388"/>
                      </a:cubicBezTo>
                      <a:cubicBezTo>
                        <a:pt x="93011" y="247867"/>
                        <a:pt x="94928" y="248826"/>
                        <a:pt x="97325" y="249306"/>
                      </a:cubicBezTo>
                      <a:cubicBezTo>
                        <a:pt x="100681" y="250264"/>
                        <a:pt x="104038" y="251223"/>
                        <a:pt x="107394" y="252183"/>
                      </a:cubicBezTo>
                      <a:cubicBezTo>
                        <a:pt x="109791" y="252661"/>
                        <a:pt x="112188" y="253620"/>
                        <a:pt x="115064" y="254100"/>
                      </a:cubicBezTo>
                      <a:cubicBezTo>
                        <a:pt x="116503" y="254580"/>
                        <a:pt x="118421" y="255059"/>
                        <a:pt x="119858" y="255538"/>
                      </a:cubicBezTo>
                      <a:cubicBezTo>
                        <a:pt x="121777" y="256017"/>
                        <a:pt x="124174" y="256497"/>
                        <a:pt x="126091" y="256977"/>
                      </a:cubicBezTo>
                      <a:cubicBezTo>
                        <a:pt x="128488" y="257456"/>
                        <a:pt x="130886" y="257936"/>
                        <a:pt x="133283" y="258894"/>
                      </a:cubicBezTo>
                      <a:cubicBezTo>
                        <a:pt x="137598" y="259853"/>
                        <a:pt x="141913" y="260811"/>
                        <a:pt x="146707" y="261771"/>
                      </a:cubicBezTo>
                      <a:cubicBezTo>
                        <a:pt x="149104" y="262250"/>
                        <a:pt x="151022" y="262730"/>
                        <a:pt x="152940" y="263209"/>
                      </a:cubicBezTo>
                      <a:cubicBezTo>
                        <a:pt x="153419" y="263209"/>
                        <a:pt x="153899" y="263689"/>
                        <a:pt x="154857" y="263689"/>
                      </a:cubicBezTo>
                      <a:cubicBezTo>
                        <a:pt x="161090" y="265127"/>
                        <a:pt x="167323" y="266086"/>
                        <a:pt x="174035" y="267524"/>
                      </a:cubicBezTo>
                      <a:cubicBezTo>
                        <a:pt x="174515" y="267524"/>
                        <a:pt x="174993" y="267524"/>
                        <a:pt x="175473" y="268003"/>
                      </a:cubicBezTo>
                      <a:cubicBezTo>
                        <a:pt x="181226" y="268963"/>
                        <a:pt x="187459" y="270400"/>
                        <a:pt x="193692" y="271360"/>
                      </a:cubicBezTo>
                      <a:cubicBezTo>
                        <a:pt x="195130" y="271839"/>
                        <a:pt x="196568" y="271839"/>
                        <a:pt x="198006" y="272319"/>
                      </a:cubicBezTo>
                      <a:cubicBezTo>
                        <a:pt x="204719" y="273277"/>
                        <a:pt x="211911" y="274716"/>
                        <a:pt x="219102" y="275674"/>
                      </a:cubicBezTo>
                      <a:cubicBezTo>
                        <a:pt x="221499" y="276154"/>
                        <a:pt x="223897" y="276154"/>
                        <a:pt x="225814" y="276633"/>
                      </a:cubicBezTo>
                      <a:cubicBezTo>
                        <a:pt x="229170" y="277113"/>
                        <a:pt x="233005" y="277592"/>
                        <a:pt x="236841" y="278072"/>
                      </a:cubicBezTo>
                      <a:cubicBezTo>
                        <a:pt x="237800" y="278072"/>
                        <a:pt x="239238" y="278551"/>
                        <a:pt x="240197" y="278551"/>
                      </a:cubicBezTo>
                      <a:cubicBezTo>
                        <a:pt x="244511" y="279030"/>
                        <a:pt x="248827" y="279510"/>
                        <a:pt x="253141" y="280469"/>
                      </a:cubicBezTo>
                      <a:cubicBezTo>
                        <a:pt x="256977" y="280949"/>
                        <a:pt x="260333" y="281427"/>
                        <a:pt x="264168" y="281907"/>
                      </a:cubicBezTo>
                      <a:cubicBezTo>
                        <a:pt x="268483" y="282386"/>
                        <a:pt x="272799" y="282866"/>
                        <a:pt x="277593" y="283346"/>
                      </a:cubicBezTo>
                      <a:cubicBezTo>
                        <a:pt x="280469" y="283825"/>
                        <a:pt x="283346" y="284304"/>
                        <a:pt x="286223" y="284304"/>
                      </a:cubicBezTo>
                      <a:cubicBezTo>
                        <a:pt x="287182" y="284304"/>
                        <a:pt x="287660" y="284304"/>
                        <a:pt x="288620" y="284783"/>
                      </a:cubicBezTo>
                      <a:cubicBezTo>
                        <a:pt x="296290" y="285743"/>
                        <a:pt x="303962" y="286702"/>
                        <a:pt x="312112" y="287180"/>
                      </a:cubicBezTo>
                      <a:cubicBezTo>
                        <a:pt x="313070" y="287180"/>
                        <a:pt x="314509" y="287660"/>
                        <a:pt x="315468" y="287660"/>
                      </a:cubicBezTo>
                      <a:cubicBezTo>
                        <a:pt x="324578" y="288619"/>
                        <a:pt x="333686" y="289578"/>
                        <a:pt x="342795" y="290537"/>
                      </a:cubicBezTo>
                      <a:cubicBezTo>
                        <a:pt x="343275" y="290537"/>
                        <a:pt x="343755" y="290537"/>
                        <a:pt x="344234" y="290537"/>
                      </a:cubicBezTo>
                      <a:cubicBezTo>
                        <a:pt x="345672" y="290537"/>
                        <a:pt x="346631" y="290537"/>
                        <a:pt x="348069" y="291016"/>
                      </a:cubicBezTo>
                      <a:cubicBezTo>
                        <a:pt x="358617" y="291975"/>
                        <a:pt x="369164" y="292934"/>
                        <a:pt x="379712" y="293413"/>
                      </a:cubicBezTo>
                      <a:cubicBezTo>
                        <a:pt x="382110" y="293413"/>
                        <a:pt x="384507" y="293893"/>
                        <a:pt x="386904" y="293893"/>
                      </a:cubicBezTo>
                      <a:cubicBezTo>
                        <a:pt x="398410" y="294852"/>
                        <a:pt x="410396" y="295332"/>
                        <a:pt x="422382" y="296290"/>
                      </a:cubicBezTo>
                      <a:cubicBezTo>
                        <a:pt x="423340" y="296290"/>
                        <a:pt x="424299" y="296290"/>
                        <a:pt x="424779" y="296290"/>
                      </a:cubicBezTo>
                      <a:cubicBezTo>
                        <a:pt x="426696" y="296290"/>
                        <a:pt x="429093" y="296290"/>
                        <a:pt x="431012" y="296769"/>
                      </a:cubicBezTo>
                      <a:cubicBezTo>
                        <a:pt x="438203" y="297249"/>
                        <a:pt x="445395" y="297729"/>
                        <a:pt x="453065" y="297729"/>
                      </a:cubicBezTo>
                      <a:cubicBezTo>
                        <a:pt x="456422" y="297729"/>
                        <a:pt x="459778" y="298208"/>
                        <a:pt x="463133" y="298208"/>
                      </a:cubicBezTo>
                      <a:cubicBezTo>
                        <a:pt x="470805" y="298687"/>
                        <a:pt x="478955" y="298687"/>
                        <a:pt x="486625" y="299166"/>
                      </a:cubicBezTo>
                      <a:cubicBezTo>
                        <a:pt x="489022" y="299166"/>
                        <a:pt x="491420" y="299166"/>
                        <a:pt x="493817" y="299646"/>
                      </a:cubicBezTo>
                      <a:cubicBezTo>
                        <a:pt x="503885" y="300126"/>
                        <a:pt x="514433" y="300126"/>
                        <a:pt x="524501" y="300605"/>
                      </a:cubicBezTo>
                      <a:cubicBezTo>
                        <a:pt x="526898" y="300605"/>
                        <a:pt x="529296" y="300605"/>
                        <a:pt x="531693" y="300605"/>
                      </a:cubicBezTo>
                      <a:cubicBezTo>
                        <a:pt x="539843" y="300605"/>
                        <a:pt x="547514" y="301085"/>
                        <a:pt x="555664" y="301085"/>
                      </a:cubicBezTo>
                      <a:cubicBezTo>
                        <a:pt x="559020" y="301085"/>
                        <a:pt x="562376" y="301085"/>
                        <a:pt x="565732" y="301085"/>
                      </a:cubicBezTo>
                      <a:cubicBezTo>
                        <a:pt x="572923" y="301085"/>
                        <a:pt x="580595" y="301085"/>
                        <a:pt x="587786" y="301085"/>
                      </a:cubicBezTo>
                      <a:cubicBezTo>
                        <a:pt x="591142" y="301085"/>
                        <a:pt x="594019" y="301085"/>
                        <a:pt x="597375" y="301085"/>
                      </a:cubicBezTo>
                      <a:cubicBezTo>
                        <a:pt x="606964" y="301085"/>
                        <a:pt x="617032" y="301085"/>
                        <a:pt x="626621" y="300605"/>
                      </a:cubicBezTo>
                      <a:cubicBezTo>
                        <a:pt x="627100" y="300605"/>
                        <a:pt x="627579" y="300605"/>
                        <a:pt x="628058" y="300605"/>
                      </a:cubicBezTo>
                      <a:cubicBezTo>
                        <a:pt x="638127" y="300605"/>
                        <a:pt x="648195" y="300126"/>
                        <a:pt x="658743" y="300126"/>
                      </a:cubicBezTo>
                      <a:cubicBezTo>
                        <a:pt x="661619" y="300126"/>
                        <a:pt x="664976" y="300126"/>
                        <a:pt x="667851" y="299646"/>
                      </a:cubicBezTo>
                      <a:cubicBezTo>
                        <a:pt x="675043" y="299646"/>
                        <a:pt x="682234" y="299166"/>
                        <a:pt x="689426" y="298687"/>
                      </a:cubicBezTo>
                      <a:cubicBezTo>
                        <a:pt x="691344" y="298687"/>
                        <a:pt x="693262" y="298687"/>
                        <a:pt x="694700" y="298687"/>
                      </a:cubicBezTo>
                      <a:cubicBezTo>
                        <a:pt x="696139" y="298687"/>
                        <a:pt x="697097" y="298687"/>
                        <a:pt x="698536" y="298687"/>
                      </a:cubicBezTo>
                      <a:cubicBezTo>
                        <a:pt x="710522" y="298208"/>
                        <a:pt x="722508" y="297729"/>
                        <a:pt x="734014" y="296769"/>
                      </a:cubicBezTo>
                      <a:cubicBezTo>
                        <a:pt x="735452" y="296769"/>
                        <a:pt x="737369" y="296769"/>
                        <a:pt x="738808" y="296290"/>
                      </a:cubicBezTo>
                      <a:cubicBezTo>
                        <a:pt x="749835" y="295810"/>
                        <a:pt x="760382" y="294852"/>
                        <a:pt x="770930" y="294372"/>
                      </a:cubicBezTo>
                      <a:cubicBezTo>
                        <a:pt x="772368" y="294372"/>
                        <a:pt x="773807" y="294372"/>
                        <a:pt x="775245" y="293893"/>
                      </a:cubicBezTo>
                      <a:cubicBezTo>
                        <a:pt x="776204" y="293893"/>
                        <a:pt x="777163" y="293893"/>
                        <a:pt x="778121" y="293893"/>
                      </a:cubicBezTo>
                      <a:cubicBezTo>
                        <a:pt x="785793" y="293413"/>
                        <a:pt x="793463" y="292455"/>
                        <a:pt x="801134" y="291975"/>
                      </a:cubicBezTo>
                      <a:cubicBezTo>
                        <a:pt x="802573" y="291975"/>
                        <a:pt x="804011" y="291975"/>
                        <a:pt x="805449" y="291496"/>
                      </a:cubicBezTo>
                      <a:cubicBezTo>
                        <a:pt x="814559" y="290537"/>
                        <a:pt x="823189" y="290057"/>
                        <a:pt x="831818" y="289099"/>
                      </a:cubicBezTo>
                      <a:cubicBezTo>
                        <a:pt x="832297" y="289099"/>
                        <a:pt x="832777" y="289099"/>
                        <a:pt x="833736" y="289099"/>
                      </a:cubicBezTo>
                      <a:cubicBezTo>
                        <a:pt x="836612" y="288619"/>
                        <a:pt x="839489" y="288619"/>
                        <a:pt x="841886" y="288140"/>
                      </a:cubicBezTo>
                      <a:cubicBezTo>
                        <a:pt x="846201" y="287660"/>
                        <a:pt x="850995" y="287180"/>
                        <a:pt x="855311" y="286702"/>
                      </a:cubicBezTo>
                      <a:cubicBezTo>
                        <a:pt x="858666" y="286222"/>
                        <a:pt x="862022" y="285743"/>
                        <a:pt x="865378" y="285263"/>
                      </a:cubicBezTo>
                      <a:cubicBezTo>
                        <a:pt x="869694" y="284783"/>
                        <a:pt x="874008" y="284304"/>
                        <a:pt x="878324" y="283825"/>
                      </a:cubicBezTo>
                      <a:cubicBezTo>
                        <a:pt x="879282" y="283825"/>
                        <a:pt x="880241" y="283825"/>
                        <a:pt x="881199" y="283346"/>
                      </a:cubicBezTo>
                      <a:cubicBezTo>
                        <a:pt x="884077" y="282866"/>
                        <a:pt x="886952" y="282386"/>
                        <a:pt x="889830" y="281907"/>
                      </a:cubicBezTo>
                      <a:cubicBezTo>
                        <a:pt x="893185" y="281427"/>
                        <a:pt x="896541" y="280949"/>
                        <a:pt x="899898" y="280469"/>
                      </a:cubicBezTo>
                      <a:cubicBezTo>
                        <a:pt x="903733" y="279989"/>
                        <a:pt x="907568" y="279510"/>
                        <a:pt x="911404" y="278551"/>
                      </a:cubicBezTo>
                      <a:cubicBezTo>
                        <a:pt x="914760" y="278072"/>
                        <a:pt x="917637" y="277592"/>
                        <a:pt x="920993" y="277113"/>
                      </a:cubicBezTo>
                      <a:cubicBezTo>
                        <a:pt x="921473" y="277113"/>
                        <a:pt x="922431" y="277113"/>
                        <a:pt x="922910" y="276633"/>
                      </a:cubicBezTo>
                      <a:cubicBezTo>
                        <a:pt x="926267" y="276154"/>
                        <a:pt x="929143" y="275674"/>
                        <a:pt x="932499" y="274716"/>
                      </a:cubicBezTo>
                      <a:cubicBezTo>
                        <a:pt x="935376" y="274236"/>
                        <a:pt x="937773" y="273757"/>
                        <a:pt x="940650" y="273277"/>
                      </a:cubicBezTo>
                      <a:cubicBezTo>
                        <a:pt x="944964" y="272319"/>
                        <a:pt x="948800" y="271839"/>
                        <a:pt x="953115" y="270880"/>
                      </a:cubicBezTo>
                      <a:cubicBezTo>
                        <a:pt x="955512" y="270400"/>
                        <a:pt x="957430" y="269921"/>
                        <a:pt x="959827" y="269442"/>
                      </a:cubicBezTo>
                      <a:cubicBezTo>
                        <a:pt x="959827" y="269442"/>
                        <a:pt x="960306" y="269442"/>
                        <a:pt x="960306" y="269442"/>
                      </a:cubicBezTo>
                      <a:cubicBezTo>
                        <a:pt x="966059" y="268003"/>
                        <a:pt x="972292" y="267044"/>
                        <a:pt x="977566" y="265606"/>
                      </a:cubicBezTo>
                      <a:cubicBezTo>
                        <a:pt x="983319" y="264168"/>
                        <a:pt x="988593" y="263209"/>
                        <a:pt x="993866" y="261771"/>
                      </a:cubicBezTo>
                      <a:cubicBezTo>
                        <a:pt x="993866" y="261771"/>
                        <a:pt x="994346" y="261771"/>
                        <a:pt x="994346" y="261771"/>
                      </a:cubicBezTo>
                      <a:cubicBezTo>
                        <a:pt x="995785" y="261291"/>
                        <a:pt x="996743" y="261291"/>
                        <a:pt x="998182" y="260811"/>
                      </a:cubicBezTo>
                      <a:cubicBezTo>
                        <a:pt x="1002017" y="259853"/>
                        <a:pt x="1005852" y="258894"/>
                        <a:pt x="1009208" y="257936"/>
                      </a:cubicBezTo>
                      <a:cubicBezTo>
                        <a:pt x="1011126" y="257456"/>
                        <a:pt x="1013044" y="256977"/>
                        <a:pt x="1014482" y="256497"/>
                      </a:cubicBezTo>
                      <a:cubicBezTo>
                        <a:pt x="1017359" y="255538"/>
                        <a:pt x="1020715" y="254580"/>
                        <a:pt x="1023591" y="254100"/>
                      </a:cubicBezTo>
                      <a:cubicBezTo>
                        <a:pt x="1024071" y="254100"/>
                        <a:pt x="1025030" y="253620"/>
                        <a:pt x="1025988" y="253620"/>
                      </a:cubicBezTo>
                      <a:cubicBezTo>
                        <a:pt x="1026948" y="253141"/>
                        <a:pt x="1027907" y="253141"/>
                        <a:pt x="1028865" y="252661"/>
                      </a:cubicBezTo>
                      <a:cubicBezTo>
                        <a:pt x="1032221" y="251703"/>
                        <a:pt x="1035577" y="250264"/>
                        <a:pt x="1038934" y="249306"/>
                      </a:cubicBezTo>
                      <a:cubicBezTo>
                        <a:pt x="1040371" y="248826"/>
                        <a:pt x="1041810" y="248347"/>
                        <a:pt x="1043248" y="247867"/>
                      </a:cubicBezTo>
                      <a:cubicBezTo>
                        <a:pt x="1047084" y="246428"/>
                        <a:pt x="1050440" y="244991"/>
                        <a:pt x="1053796" y="244031"/>
                      </a:cubicBezTo>
                      <a:cubicBezTo>
                        <a:pt x="1054276" y="244031"/>
                        <a:pt x="1054754" y="243553"/>
                        <a:pt x="1055234" y="243553"/>
                      </a:cubicBezTo>
                      <a:cubicBezTo>
                        <a:pt x="1055234" y="243553"/>
                        <a:pt x="1055234" y="243553"/>
                        <a:pt x="1055714" y="243553"/>
                      </a:cubicBezTo>
                      <a:cubicBezTo>
                        <a:pt x="1056193" y="243553"/>
                        <a:pt x="1056673" y="243073"/>
                        <a:pt x="1057151" y="243073"/>
                      </a:cubicBezTo>
                      <a:cubicBezTo>
                        <a:pt x="1059549" y="242114"/>
                        <a:pt x="1061946" y="241155"/>
                        <a:pt x="1064343" y="240197"/>
                      </a:cubicBezTo>
                      <a:cubicBezTo>
                        <a:pt x="1065303" y="239717"/>
                        <a:pt x="1066261" y="239237"/>
                        <a:pt x="1067220" y="238758"/>
                      </a:cubicBezTo>
                      <a:cubicBezTo>
                        <a:pt x="1069137" y="237800"/>
                        <a:pt x="1071056" y="236840"/>
                        <a:pt x="1072494" y="235881"/>
                      </a:cubicBezTo>
                      <a:cubicBezTo>
                        <a:pt x="1073453" y="235402"/>
                        <a:pt x="1073932" y="234923"/>
                        <a:pt x="1074891" y="234443"/>
                      </a:cubicBezTo>
                      <a:cubicBezTo>
                        <a:pt x="1076809" y="233484"/>
                        <a:pt x="1078726" y="232525"/>
                        <a:pt x="1080165" y="231567"/>
                      </a:cubicBezTo>
                      <a:cubicBezTo>
                        <a:pt x="1080644" y="231087"/>
                        <a:pt x="1081123" y="231087"/>
                        <a:pt x="1081603" y="230608"/>
                      </a:cubicBezTo>
                      <a:cubicBezTo>
                        <a:pt x="1081603" y="230608"/>
                        <a:pt x="1082083" y="230608"/>
                        <a:pt x="1082083" y="230608"/>
                      </a:cubicBezTo>
                      <a:cubicBezTo>
                        <a:pt x="1084000" y="229170"/>
                        <a:pt x="1085917" y="228211"/>
                        <a:pt x="1087836" y="226772"/>
                      </a:cubicBezTo>
                      <a:cubicBezTo>
                        <a:pt x="1088315" y="226292"/>
                        <a:pt x="1088315" y="226292"/>
                        <a:pt x="1088795" y="225814"/>
                      </a:cubicBezTo>
                      <a:cubicBezTo>
                        <a:pt x="1090233" y="224854"/>
                        <a:pt x="1091672" y="223417"/>
                        <a:pt x="1093109" y="222457"/>
                      </a:cubicBezTo>
                      <a:cubicBezTo>
                        <a:pt x="1095027" y="221498"/>
                        <a:pt x="1095506" y="221019"/>
                        <a:pt x="1095986" y="220540"/>
                      </a:cubicBezTo>
                      <a:close/>
                    </a:path>
                  </a:pathLst>
                </a:custGeom>
                <a:solidFill>
                  <a:srgbClr val="F79A0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4800"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Montserrat" panose="00000500000000000000" pitchFamily="2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85" name="Google Shape;282;p3">
                  <a:extLst>
                    <a:ext uri="{FF2B5EF4-FFF2-40B4-BE49-F238E27FC236}">
                      <a16:creationId xmlns:a16="http://schemas.microsoft.com/office/drawing/2014/main" id="{606B2453-AD85-41F2-A35F-39041773C8C6}"/>
                    </a:ext>
                  </a:extLst>
                </p:cNvPr>
                <p:cNvSpPr/>
                <p:nvPr/>
              </p:nvSpPr>
              <p:spPr>
                <a:xfrm>
                  <a:off x="13269767" y="12071361"/>
                  <a:ext cx="509638" cy="171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9638" h="171637" extrusionOk="0">
                      <a:moveTo>
                        <a:pt x="474160" y="65683"/>
                      </a:moveTo>
                      <a:cubicBezTo>
                        <a:pt x="295330" y="65683"/>
                        <a:pt x="130886" y="41232"/>
                        <a:pt x="0" y="0"/>
                      </a:cubicBezTo>
                      <a:lnTo>
                        <a:pt x="0" y="114585"/>
                      </a:lnTo>
                      <a:cubicBezTo>
                        <a:pt x="479" y="114585"/>
                        <a:pt x="959" y="115064"/>
                        <a:pt x="959" y="115064"/>
                      </a:cubicBezTo>
                      <a:cubicBezTo>
                        <a:pt x="2876" y="115544"/>
                        <a:pt x="4314" y="116024"/>
                        <a:pt x="6233" y="116983"/>
                      </a:cubicBezTo>
                      <a:cubicBezTo>
                        <a:pt x="7192" y="117461"/>
                        <a:pt x="8150" y="117461"/>
                        <a:pt x="9109" y="117941"/>
                      </a:cubicBezTo>
                      <a:cubicBezTo>
                        <a:pt x="11506" y="118421"/>
                        <a:pt x="13424" y="119380"/>
                        <a:pt x="15822" y="119858"/>
                      </a:cubicBezTo>
                      <a:cubicBezTo>
                        <a:pt x="19177" y="120818"/>
                        <a:pt x="22533" y="121777"/>
                        <a:pt x="25889" y="122736"/>
                      </a:cubicBezTo>
                      <a:cubicBezTo>
                        <a:pt x="28286" y="123215"/>
                        <a:pt x="30683" y="124174"/>
                        <a:pt x="33560" y="124653"/>
                      </a:cubicBezTo>
                      <a:cubicBezTo>
                        <a:pt x="34999" y="125133"/>
                        <a:pt x="36916" y="125613"/>
                        <a:pt x="38355" y="126091"/>
                      </a:cubicBezTo>
                      <a:cubicBezTo>
                        <a:pt x="40272" y="126571"/>
                        <a:pt x="42669" y="127050"/>
                        <a:pt x="44588" y="127530"/>
                      </a:cubicBezTo>
                      <a:cubicBezTo>
                        <a:pt x="46985" y="128010"/>
                        <a:pt x="49382" y="128488"/>
                        <a:pt x="51779" y="129447"/>
                      </a:cubicBezTo>
                      <a:cubicBezTo>
                        <a:pt x="56094" y="130407"/>
                        <a:pt x="60408" y="131366"/>
                        <a:pt x="65202" y="132324"/>
                      </a:cubicBezTo>
                      <a:cubicBezTo>
                        <a:pt x="67599" y="132804"/>
                        <a:pt x="69518" y="133283"/>
                        <a:pt x="71435" y="133763"/>
                      </a:cubicBezTo>
                      <a:cubicBezTo>
                        <a:pt x="71915" y="133763"/>
                        <a:pt x="72394" y="134241"/>
                        <a:pt x="73354" y="134241"/>
                      </a:cubicBezTo>
                      <a:cubicBezTo>
                        <a:pt x="79585" y="135680"/>
                        <a:pt x="85818" y="136639"/>
                        <a:pt x="92531" y="138077"/>
                      </a:cubicBezTo>
                      <a:cubicBezTo>
                        <a:pt x="93010" y="138077"/>
                        <a:pt x="93490" y="138077"/>
                        <a:pt x="93968" y="138557"/>
                      </a:cubicBezTo>
                      <a:cubicBezTo>
                        <a:pt x="99722" y="139516"/>
                        <a:pt x="105954" y="140954"/>
                        <a:pt x="112187" y="141913"/>
                      </a:cubicBezTo>
                      <a:cubicBezTo>
                        <a:pt x="113626" y="142393"/>
                        <a:pt x="115064" y="142393"/>
                        <a:pt x="116503" y="142871"/>
                      </a:cubicBezTo>
                      <a:cubicBezTo>
                        <a:pt x="123214" y="143830"/>
                        <a:pt x="130406" y="145269"/>
                        <a:pt x="137597" y="146227"/>
                      </a:cubicBezTo>
                      <a:cubicBezTo>
                        <a:pt x="139994" y="146707"/>
                        <a:pt x="142392" y="146707"/>
                        <a:pt x="144309" y="147187"/>
                      </a:cubicBezTo>
                      <a:cubicBezTo>
                        <a:pt x="147666" y="147666"/>
                        <a:pt x="151500" y="148146"/>
                        <a:pt x="155336" y="148624"/>
                      </a:cubicBezTo>
                      <a:cubicBezTo>
                        <a:pt x="156295" y="148624"/>
                        <a:pt x="157733" y="149104"/>
                        <a:pt x="158692" y="149104"/>
                      </a:cubicBezTo>
                      <a:cubicBezTo>
                        <a:pt x="163007" y="149584"/>
                        <a:pt x="167322" y="150063"/>
                        <a:pt x="171638" y="151022"/>
                      </a:cubicBezTo>
                      <a:cubicBezTo>
                        <a:pt x="175472" y="151502"/>
                        <a:pt x="178829" y="151981"/>
                        <a:pt x="182664" y="152460"/>
                      </a:cubicBezTo>
                      <a:cubicBezTo>
                        <a:pt x="186979" y="152940"/>
                        <a:pt x="191294" y="153419"/>
                        <a:pt x="196088" y="153899"/>
                      </a:cubicBezTo>
                      <a:cubicBezTo>
                        <a:pt x="198965" y="154379"/>
                        <a:pt x="201841" y="154857"/>
                        <a:pt x="204718" y="154857"/>
                      </a:cubicBezTo>
                      <a:cubicBezTo>
                        <a:pt x="205677" y="154857"/>
                        <a:pt x="206157" y="154857"/>
                        <a:pt x="207115" y="155337"/>
                      </a:cubicBezTo>
                      <a:cubicBezTo>
                        <a:pt x="214787" y="156296"/>
                        <a:pt x="222457" y="157255"/>
                        <a:pt x="230607" y="157734"/>
                      </a:cubicBezTo>
                      <a:cubicBezTo>
                        <a:pt x="231567" y="157734"/>
                        <a:pt x="233004" y="158213"/>
                        <a:pt x="233964" y="158213"/>
                      </a:cubicBezTo>
                      <a:cubicBezTo>
                        <a:pt x="243073" y="159173"/>
                        <a:pt x="252181" y="160132"/>
                        <a:pt x="261291" y="161090"/>
                      </a:cubicBezTo>
                      <a:cubicBezTo>
                        <a:pt x="261770" y="161090"/>
                        <a:pt x="262250" y="161090"/>
                        <a:pt x="262730" y="161090"/>
                      </a:cubicBezTo>
                      <a:cubicBezTo>
                        <a:pt x="264167" y="161090"/>
                        <a:pt x="265127" y="161090"/>
                        <a:pt x="266564" y="161570"/>
                      </a:cubicBezTo>
                      <a:cubicBezTo>
                        <a:pt x="277113" y="162529"/>
                        <a:pt x="287660" y="163487"/>
                        <a:pt x="298208" y="163967"/>
                      </a:cubicBezTo>
                      <a:cubicBezTo>
                        <a:pt x="300605" y="163967"/>
                        <a:pt x="303002" y="164446"/>
                        <a:pt x="305399" y="164446"/>
                      </a:cubicBezTo>
                      <a:cubicBezTo>
                        <a:pt x="316905" y="165405"/>
                        <a:pt x="328891" y="165885"/>
                        <a:pt x="340877" y="166843"/>
                      </a:cubicBezTo>
                      <a:cubicBezTo>
                        <a:pt x="341837" y="166843"/>
                        <a:pt x="342795" y="166843"/>
                        <a:pt x="343274" y="166843"/>
                      </a:cubicBezTo>
                      <a:cubicBezTo>
                        <a:pt x="345192" y="166843"/>
                        <a:pt x="347589" y="166843"/>
                        <a:pt x="349507" y="167323"/>
                      </a:cubicBezTo>
                      <a:cubicBezTo>
                        <a:pt x="356698" y="167802"/>
                        <a:pt x="363890" y="168282"/>
                        <a:pt x="371561" y="168282"/>
                      </a:cubicBezTo>
                      <a:cubicBezTo>
                        <a:pt x="374917" y="168282"/>
                        <a:pt x="378273" y="168762"/>
                        <a:pt x="381629" y="168762"/>
                      </a:cubicBezTo>
                      <a:cubicBezTo>
                        <a:pt x="389300" y="169240"/>
                        <a:pt x="397450" y="169240"/>
                        <a:pt x="405122" y="169720"/>
                      </a:cubicBezTo>
                      <a:cubicBezTo>
                        <a:pt x="407519" y="169720"/>
                        <a:pt x="409916" y="169720"/>
                        <a:pt x="412313" y="170199"/>
                      </a:cubicBezTo>
                      <a:cubicBezTo>
                        <a:pt x="422380" y="170679"/>
                        <a:pt x="432929" y="170679"/>
                        <a:pt x="442996" y="171159"/>
                      </a:cubicBezTo>
                      <a:cubicBezTo>
                        <a:pt x="445393" y="171159"/>
                        <a:pt x="447791" y="171159"/>
                        <a:pt x="450188" y="171159"/>
                      </a:cubicBezTo>
                      <a:cubicBezTo>
                        <a:pt x="458338" y="171159"/>
                        <a:pt x="466009" y="171638"/>
                        <a:pt x="474160" y="171638"/>
                      </a:cubicBezTo>
                      <a:cubicBezTo>
                        <a:pt x="477515" y="171638"/>
                        <a:pt x="480872" y="171638"/>
                        <a:pt x="484228" y="171638"/>
                      </a:cubicBezTo>
                      <a:cubicBezTo>
                        <a:pt x="491420" y="171638"/>
                        <a:pt x="499090" y="171638"/>
                        <a:pt x="506281" y="171638"/>
                      </a:cubicBezTo>
                      <a:cubicBezTo>
                        <a:pt x="507241" y="171638"/>
                        <a:pt x="508679" y="171638"/>
                        <a:pt x="509638" y="171638"/>
                      </a:cubicBezTo>
                      <a:lnTo>
                        <a:pt x="509638" y="65203"/>
                      </a:lnTo>
                      <a:cubicBezTo>
                        <a:pt x="497652" y="65683"/>
                        <a:pt x="486145" y="65683"/>
                        <a:pt x="474160" y="65683"/>
                      </a:cubicBezTo>
                      <a:close/>
                    </a:path>
                  </a:pathLst>
                </a:custGeom>
                <a:solidFill>
                  <a:srgbClr val="F28A1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4800"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Montserrat" panose="00000500000000000000" pitchFamily="2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86" name="Google Shape;283;p3">
                  <a:extLst>
                    <a:ext uri="{FF2B5EF4-FFF2-40B4-BE49-F238E27FC236}">
                      <a16:creationId xmlns:a16="http://schemas.microsoft.com/office/drawing/2014/main" id="{A01F23E2-12C5-41E2-B6BC-8D391611EAC0}"/>
                    </a:ext>
                  </a:extLst>
                </p:cNvPr>
                <p:cNvSpPr/>
                <p:nvPr/>
              </p:nvSpPr>
              <p:spPr>
                <a:xfrm>
                  <a:off x="13260878" y="11942217"/>
                  <a:ext cx="966097" cy="1887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6097" h="188771" extrusionOk="0">
                      <a:moveTo>
                        <a:pt x="112446" y="29902"/>
                      </a:moveTo>
                      <a:cubicBezTo>
                        <a:pt x="283605" y="-7973"/>
                        <a:pt x="588045" y="-10370"/>
                        <a:pt x="792763" y="25587"/>
                      </a:cubicBezTo>
                      <a:cubicBezTo>
                        <a:pt x="997481" y="61065"/>
                        <a:pt x="1024809" y="120994"/>
                        <a:pt x="853651" y="158870"/>
                      </a:cubicBezTo>
                      <a:cubicBezTo>
                        <a:pt x="682493" y="196745"/>
                        <a:pt x="378053" y="199142"/>
                        <a:pt x="173335" y="163184"/>
                      </a:cubicBezTo>
                      <a:cubicBezTo>
                        <a:pt x="-31384" y="127707"/>
                        <a:pt x="-58712" y="67777"/>
                        <a:pt x="112446" y="29902"/>
                      </a:cubicBezTo>
                      <a:close/>
                    </a:path>
                  </a:pathLst>
                </a:custGeom>
                <a:solidFill>
                  <a:srgbClr val="FFD22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4800"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Montserrat" panose="00000500000000000000" pitchFamily="2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87" name="Google Shape;284;p3">
                  <a:extLst>
                    <a:ext uri="{FF2B5EF4-FFF2-40B4-BE49-F238E27FC236}">
                      <a16:creationId xmlns:a16="http://schemas.microsoft.com/office/drawing/2014/main" id="{BA742D8A-F91A-4D0E-9F54-1AA733CEB848}"/>
                    </a:ext>
                  </a:extLst>
                </p:cNvPr>
                <p:cNvSpPr/>
                <p:nvPr/>
              </p:nvSpPr>
              <p:spPr>
                <a:xfrm>
                  <a:off x="13190777" y="11928186"/>
                  <a:ext cx="1106425" cy="21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6425" h="216355" extrusionOk="0">
                      <a:moveTo>
                        <a:pt x="128851" y="34344"/>
                      </a:moveTo>
                      <a:cubicBezTo>
                        <a:pt x="324940" y="-9284"/>
                        <a:pt x="673488" y="-11681"/>
                        <a:pt x="907931" y="29071"/>
                      </a:cubicBezTo>
                      <a:cubicBezTo>
                        <a:pt x="1142375" y="69823"/>
                        <a:pt x="1173538" y="138381"/>
                        <a:pt x="977929" y="182010"/>
                      </a:cubicBezTo>
                      <a:cubicBezTo>
                        <a:pt x="781840" y="225639"/>
                        <a:pt x="433292" y="228036"/>
                        <a:pt x="198849" y="187284"/>
                      </a:cubicBezTo>
                      <a:cubicBezTo>
                        <a:pt x="-36074" y="146532"/>
                        <a:pt x="-67237" y="77973"/>
                        <a:pt x="128851" y="34344"/>
                      </a:cubicBezTo>
                      <a:close/>
                      <a:moveTo>
                        <a:pt x="923753" y="172901"/>
                      </a:moveTo>
                      <a:cubicBezTo>
                        <a:pt x="1094910" y="135025"/>
                        <a:pt x="1067583" y="75096"/>
                        <a:pt x="862865" y="39618"/>
                      </a:cubicBezTo>
                      <a:cubicBezTo>
                        <a:pt x="658147" y="4140"/>
                        <a:pt x="353706" y="6058"/>
                        <a:pt x="182548" y="43933"/>
                      </a:cubicBezTo>
                      <a:cubicBezTo>
                        <a:pt x="11390" y="81809"/>
                        <a:pt x="38717" y="141738"/>
                        <a:pt x="243437" y="177216"/>
                      </a:cubicBezTo>
                      <a:cubicBezTo>
                        <a:pt x="448155" y="212693"/>
                        <a:pt x="753074" y="210776"/>
                        <a:pt x="923753" y="172901"/>
                      </a:cubicBezTo>
                      <a:lnTo>
                        <a:pt x="923753" y="172901"/>
                      </a:lnTo>
                      <a:close/>
                    </a:path>
                  </a:pathLst>
                </a:custGeom>
                <a:solidFill>
                  <a:srgbClr val="FFE38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4800"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Montserrat" panose="00000500000000000000" pitchFamily="2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88" name="Google Shape;285;p3">
                  <a:extLst>
                    <a:ext uri="{FF2B5EF4-FFF2-40B4-BE49-F238E27FC236}">
                      <a16:creationId xmlns:a16="http://schemas.microsoft.com/office/drawing/2014/main" id="{F1EEB035-550E-4512-B04A-1BE4A741EE12}"/>
                    </a:ext>
                  </a:extLst>
                </p:cNvPr>
                <p:cNvSpPr/>
                <p:nvPr/>
              </p:nvSpPr>
              <p:spPr>
                <a:xfrm>
                  <a:off x="13260678" y="11943363"/>
                  <a:ext cx="964600" cy="104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4600" h="104986" extrusionOk="0">
                      <a:moveTo>
                        <a:pt x="117920" y="39303"/>
                      </a:moveTo>
                      <a:cubicBezTo>
                        <a:pt x="289077" y="1428"/>
                        <a:pt x="593518" y="-969"/>
                        <a:pt x="798236" y="34988"/>
                      </a:cubicBezTo>
                      <a:cubicBezTo>
                        <a:pt x="889808" y="50810"/>
                        <a:pt x="945423" y="71426"/>
                        <a:pt x="964600" y="93000"/>
                      </a:cubicBezTo>
                      <a:cubicBezTo>
                        <a:pt x="955970" y="68069"/>
                        <a:pt x="897958" y="43618"/>
                        <a:pt x="792483" y="25400"/>
                      </a:cubicBezTo>
                      <a:cubicBezTo>
                        <a:pt x="587765" y="-10078"/>
                        <a:pt x="283324" y="-8161"/>
                        <a:pt x="112167" y="29714"/>
                      </a:cubicBezTo>
                      <a:cubicBezTo>
                        <a:pt x="17718" y="50810"/>
                        <a:pt x="-16322" y="78617"/>
                        <a:pt x="7170" y="104986"/>
                      </a:cubicBezTo>
                      <a:cubicBezTo>
                        <a:pt x="-1459" y="81493"/>
                        <a:pt x="34977" y="58001"/>
                        <a:pt x="117920" y="39303"/>
                      </a:cubicBezTo>
                      <a:close/>
                    </a:path>
                  </a:pathLst>
                </a:custGeom>
                <a:solidFill>
                  <a:srgbClr val="F79A0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4800"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Montserrat" panose="00000500000000000000" pitchFamily="2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89" name="Google Shape;286;p3">
                  <a:extLst>
                    <a:ext uri="{FF2B5EF4-FFF2-40B4-BE49-F238E27FC236}">
                      <a16:creationId xmlns:a16="http://schemas.microsoft.com/office/drawing/2014/main" id="{EFDBD299-E04C-46AE-871D-26A0CC5AE8D6}"/>
                    </a:ext>
                  </a:extLst>
                </p:cNvPr>
                <p:cNvSpPr/>
                <p:nvPr/>
              </p:nvSpPr>
              <p:spPr>
                <a:xfrm>
                  <a:off x="13441405" y="12000116"/>
                  <a:ext cx="603126" cy="945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3126" h="94543" extrusionOk="0">
                      <a:moveTo>
                        <a:pt x="310193" y="4124"/>
                      </a:moveTo>
                      <a:cubicBezTo>
                        <a:pt x="384506" y="-4984"/>
                        <a:pt x="462654" y="1727"/>
                        <a:pt x="515391" y="17070"/>
                      </a:cubicBezTo>
                      <a:lnTo>
                        <a:pt x="578196" y="9878"/>
                      </a:lnTo>
                      <a:lnTo>
                        <a:pt x="603127" y="18507"/>
                      </a:lnTo>
                      <a:lnTo>
                        <a:pt x="540322" y="25699"/>
                      </a:lnTo>
                      <a:cubicBezTo>
                        <a:pt x="558540" y="32890"/>
                        <a:pt x="573402" y="40562"/>
                        <a:pt x="585868" y="47753"/>
                      </a:cubicBezTo>
                      <a:lnTo>
                        <a:pt x="479434" y="58780"/>
                      </a:lnTo>
                      <a:lnTo>
                        <a:pt x="451146" y="48712"/>
                      </a:lnTo>
                      <a:lnTo>
                        <a:pt x="487104" y="44397"/>
                      </a:lnTo>
                      <a:cubicBezTo>
                        <a:pt x="488543" y="44397"/>
                        <a:pt x="490460" y="43918"/>
                        <a:pt x="493337" y="43439"/>
                      </a:cubicBezTo>
                      <a:cubicBezTo>
                        <a:pt x="496693" y="39123"/>
                        <a:pt x="491898" y="35288"/>
                        <a:pt x="472721" y="29535"/>
                      </a:cubicBezTo>
                      <a:cubicBezTo>
                        <a:pt x="451146" y="22823"/>
                        <a:pt x="418066" y="20426"/>
                        <a:pt x="389779" y="23782"/>
                      </a:cubicBezTo>
                      <a:cubicBezTo>
                        <a:pt x="310672" y="33850"/>
                        <a:pt x="444914" y="71725"/>
                        <a:pt x="296769" y="89944"/>
                      </a:cubicBezTo>
                      <a:cubicBezTo>
                        <a:pt x="218621" y="99532"/>
                        <a:pt x="135200" y="93299"/>
                        <a:pt x="78627" y="78916"/>
                      </a:cubicBezTo>
                      <a:lnTo>
                        <a:pt x="25409" y="85149"/>
                      </a:lnTo>
                      <a:lnTo>
                        <a:pt x="0" y="76519"/>
                      </a:lnTo>
                      <a:lnTo>
                        <a:pt x="51778" y="70766"/>
                      </a:lnTo>
                      <a:cubicBezTo>
                        <a:pt x="8629" y="55425"/>
                        <a:pt x="5273" y="42959"/>
                        <a:pt x="5273" y="42959"/>
                      </a:cubicBezTo>
                      <a:lnTo>
                        <a:pt x="116501" y="31932"/>
                      </a:lnTo>
                      <a:lnTo>
                        <a:pt x="143350" y="41520"/>
                      </a:lnTo>
                      <a:cubicBezTo>
                        <a:pt x="143350" y="41520"/>
                        <a:pt x="120817" y="44397"/>
                        <a:pt x="114584" y="45356"/>
                      </a:cubicBezTo>
                      <a:cubicBezTo>
                        <a:pt x="111707" y="45356"/>
                        <a:pt x="100681" y="47273"/>
                        <a:pt x="91092" y="49192"/>
                      </a:cubicBezTo>
                      <a:cubicBezTo>
                        <a:pt x="90613" y="50150"/>
                        <a:pt x="91092" y="56862"/>
                        <a:pt x="122256" y="66451"/>
                      </a:cubicBezTo>
                      <a:cubicBezTo>
                        <a:pt x="141912" y="72684"/>
                        <a:pt x="174034" y="76519"/>
                        <a:pt x="206635" y="72205"/>
                      </a:cubicBezTo>
                      <a:cubicBezTo>
                        <a:pt x="295330" y="60698"/>
                        <a:pt x="155816" y="23302"/>
                        <a:pt x="310193" y="4124"/>
                      </a:cubicBezTo>
                      <a:close/>
                    </a:path>
                  </a:pathLst>
                </a:custGeom>
                <a:solidFill>
                  <a:srgbClr val="F79A0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4800"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Montserrat" panose="00000500000000000000" pitchFamily="2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90" name="Google Shape;287;p3">
                  <a:extLst>
                    <a:ext uri="{FF2B5EF4-FFF2-40B4-BE49-F238E27FC236}">
                      <a16:creationId xmlns:a16="http://schemas.microsoft.com/office/drawing/2014/main" id="{80201A9F-9B4E-4CB1-9DB1-D531CBE25C38}"/>
                    </a:ext>
                  </a:extLst>
                </p:cNvPr>
                <p:cNvSpPr/>
                <p:nvPr/>
              </p:nvSpPr>
              <p:spPr>
                <a:xfrm>
                  <a:off x="13441405" y="11990048"/>
                  <a:ext cx="603126" cy="945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3126" h="94542" extrusionOk="0">
                      <a:moveTo>
                        <a:pt x="310193" y="4125"/>
                      </a:moveTo>
                      <a:cubicBezTo>
                        <a:pt x="384506" y="-4985"/>
                        <a:pt x="462654" y="1728"/>
                        <a:pt x="515391" y="17069"/>
                      </a:cubicBezTo>
                      <a:lnTo>
                        <a:pt x="578196" y="9878"/>
                      </a:lnTo>
                      <a:lnTo>
                        <a:pt x="603127" y="18508"/>
                      </a:lnTo>
                      <a:lnTo>
                        <a:pt x="540322" y="25699"/>
                      </a:lnTo>
                      <a:cubicBezTo>
                        <a:pt x="558540" y="32891"/>
                        <a:pt x="573402" y="40561"/>
                        <a:pt x="585868" y="47753"/>
                      </a:cubicBezTo>
                      <a:lnTo>
                        <a:pt x="479434" y="58780"/>
                      </a:lnTo>
                      <a:lnTo>
                        <a:pt x="451146" y="48712"/>
                      </a:lnTo>
                      <a:lnTo>
                        <a:pt x="487104" y="44397"/>
                      </a:lnTo>
                      <a:cubicBezTo>
                        <a:pt x="488543" y="44397"/>
                        <a:pt x="490460" y="43918"/>
                        <a:pt x="493337" y="43438"/>
                      </a:cubicBezTo>
                      <a:cubicBezTo>
                        <a:pt x="496693" y="39124"/>
                        <a:pt x="491898" y="35288"/>
                        <a:pt x="472721" y="29535"/>
                      </a:cubicBezTo>
                      <a:cubicBezTo>
                        <a:pt x="451146" y="22822"/>
                        <a:pt x="418066" y="20425"/>
                        <a:pt x="389779" y="23781"/>
                      </a:cubicBezTo>
                      <a:cubicBezTo>
                        <a:pt x="310672" y="33850"/>
                        <a:pt x="444914" y="71724"/>
                        <a:pt x="296769" y="89943"/>
                      </a:cubicBezTo>
                      <a:cubicBezTo>
                        <a:pt x="218621" y="99532"/>
                        <a:pt x="135200" y="93299"/>
                        <a:pt x="78627" y="78916"/>
                      </a:cubicBezTo>
                      <a:lnTo>
                        <a:pt x="25409" y="85149"/>
                      </a:lnTo>
                      <a:lnTo>
                        <a:pt x="0" y="76519"/>
                      </a:lnTo>
                      <a:lnTo>
                        <a:pt x="51778" y="70766"/>
                      </a:lnTo>
                      <a:cubicBezTo>
                        <a:pt x="8629" y="55424"/>
                        <a:pt x="5273" y="42958"/>
                        <a:pt x="5273" y="42958"/>
                      </a:cubicBezTo>
                      <a:lnTo>
                        <a:pt x="116501" y="31932"/>
                      </a:lnTo>
                      <a:lnTo>
                        <a:pt x="143350" y="41521"/>
                      </a:lnTo>
                      <a:cubicBezTo>
                        <a:pt x="143350" y="41521"/>
                        <a:pt x="120817" y="44397"/>
                        <a:pt x="114584" y="45355"/>
                      </a:cubicBezTo>
                      <a:cubicBezTo>
                        <a:pt x="111707" y="45355"/>
                        <a:pt x="100681" y="47274"/>
                        <a:pt x="91092" y="49191"/>
                      </a:cubicBezTo>
                      <a:cubicBezTo>
                        <a:pt x="90613" y="50150"/>
                        <a:pt x="91092" y="56863"/>
                        <a:pt x="122256" y="66451"/>
                      </a:cubicBezTo>
                      <a:cubicBezTo>
                        <a:pt x="141912" y="72684"/>
                        <a:pt x="174034" y="76519"/>
                        <a:pt x="206635" y="72204"/>
                      </a:cubicBezTo>
                      <a:cubicBezTo>
                        <a:pt x="295330" y="60698"/>
                        <a:pt x="155816" y="23781"/>
                        <a:pt x="310193" y="4125"/>
                      </a:cubicBezTo>
                      <a:close/>
                    </a:path>
                  </a:pathLst>
                </a:custGeom>
                <a:solidFill>
                  <a:srgbClr val="FFE38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4800"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Montserrat" panose="00000500000000000000" pitchFamily="2" charset="0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38" name="Google Shape;288;p3">
              <a:extLst>
                <a:ext uri="{FF2B5EF4-FFF2-40B4-BE49-F238E27FC236}">
                  <a16:creationId xmlns:a16="http://schemas.microsoft.com/office/drawing/2014/main" id="{7F37B26A-EC76-4F93-820F-61A1DA96904B}"/>
                </a:ext>
              </a:extLst>
            </p:cNvPr>
            <p:cNvGrpSpPr/>
            <p:nvPr/>
          </p:nvGrpSpPr>
          <p:grpSpPr>
            <a:xfrm>
              <a:off x="2681710" y="5097282"/>
              <a:ext cx="1221918" cy="789767"/>
              <a:chOff x="645470" y="3569707"/>
              <a:chExt cx="1221918" cy="789767"/>
            </a:xfrm>
          </p:grpSpPr>
          <p:grpSp>
            <p:nvGrpSpPr>
              <p:cNvPr id="39" name="Google Shape;289;p3">
                <a:extLst>
                  <a:ext uri="{FF2B5EF4-FFF2-40B4-BE49-F238E27FC236}">
                    <a16:creationId xmlns:a16="http://schemas.microsoft.com/office/drawing/2014/main" id="{BCF2ED89-654A-4C0A-9EDA-25D6DC95343C}"/>
                  </a:ext>
                </a:extLst>
              </p:cNvPr>
              <p:cNvGrpSpPr/>
              <p:nvPr/>
            </p:nvGrpSpPr>
            <p:grpSpPr>
              <a:xfrm>
                <a:off x="726972" y="4044186"/>
                <a:ext cx="1110360" cy="315288"/>
                <a:chOff x="13267848" y="12298308"/>
                <a:chExt cx="1110376" cy="315292"/>
              </a:xfrm>
            </p:grpSpPr>
            <p:sp>
              <p:nvSpPr>
                <p:cNvPr id="72" name="Google Shape;290;p3">
                  <a:extLst>
                    <a:ext uri="{FF2B5EF4-FFF2-40B4-BE49-F238E27FC236}">
                      <a16:creationId xmlns:a16="http://schemas.microsoft.com/office/drawing/2014/main" id="{B92F6CE7-8B9F-4299-AF76-FFAF0B6946AC}"/>
                    </a:ext>
                  </a:extLst>
                </p:cNvPr>
                <p:cNvSpPr/>
                <p:nvPr/>
              </p:nvSpPr>
              <p:spPr>
                <a:xfrm>
                  <a:off x="13267848" y="12312516"/>
                  <a:ext cx="1110369" cy="3010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0369" h="301084" extrusionOk="0">
                      <a:moveTo>
                        <a:pt x="1095506" y="220540"/>
                      </a:moveTo>
                      <a:cubicBezTo>
                        <a:pt x="1096466" y="219581"/>
                        <a:pt x="1097425" y="218622"/>
                        <a:pt x="1098383" y="217664"/>
                      </a:cubicBezTo>
                      <a:cubicBezTo>
                        <a:pt x="1098863" y="217184"/>
                        <a:pt x="1099342" y="216704"/>
                        <a:pt x="1099822" y="216225"/>
                      </a:cubicBezTo>
                      <a:cubicBezTo>
                        <a:pt x="1100780" y="215266"/>
                        <a:pt x="1101260" y="214307"/>
                        <a:pt x="1101739" y="213828"/>
                      </a:cubicBezTo>
                      <a:cubicBezTo>
                        <a:pt x="1102219" y="213348"/>
                        <a:pt x="1102698" y="212869"/>
                        <a:pt x="1102698" y="212389"/>
                      </a:cubicBezTo>
                      <a:cubicBezTo>
                        <a:pt x="1103178" y="211431"/>
                        <a:pt x="1103657" y="210472"/>
                        <a:pt x="1104136" y="209992"/>
                      </a:cubicBezTo>
                      <a:cubicBezTo>
                        <a:pt x="1104616" y="209512"/>
                        <a:pt x="1104616" y="209034"/>
                        <a:pt x="1105095" y="208554"/>
                      </a:cubicBezTo>
                      <a:cubicBezTo>
                        <a:pt x="1105575" y="207595"/>
                        <a:pt x="1106055" y="206636"/>
                        <a:pt x="1106055" y="205678"/>
                      </a:cubicBezTo>
                      <a:cubicBezTo>
                        <a:pt x="1106055" y="205198"/>
                        <a:pt x="1106533" y="204718"/>
                        <a:pt x="1106533" y="204239"/>
                      </a:cubicBezTo>
                      <a:cubicBezTo>
                        <a:pt x="1107013" y="202801"/>
                        <a:pt x="1107013" y="201362"/>
                        <a:pt x="1107013" y="199924"/>
                      </a:cubicBezTo>
                      <a:lnTo>
                        <a:pt x="1110369" y="101640"/>
                      </a:lnTo>
                      <a:cubicBezTo>
                        <a:pt x="1110369" y="103078"/>
                        <a:pt x="1109889" y="104517"/>
                        <a:pt x="1109889" y="105955"/>
                      </a:cubicBezTo>
                      <a:cubicBezTo>
                        <a:pt x="1109889" y="106434"/>
                        <a:pt x="1109410" y="106914"/>
                        <a:pt x="1109410" y="107394"/>
                      </a:cubicBezTo>
                      <a:cubicBezTo>
                        <a:pt x="1108931" y="108352"/>
                        <a:pt x="1108931" y="109311"/>
                        <a:pt x="1108452" y="110270"/>
                      </a:cubicBezTo>
                      <a:cubicBezTo>
                        <a:pt x="1108452" y="110750"/>
                        <a:pt x="1107972" y="111228"/>
                        <a:pt x="1107492" y="111708"/>
                      </a:cubicBezTo>
                      <a:cubicBezTo>
                        <a:pt x="1107013" y="112667"/>
                        <a:pt x="1106533" y="113626"/>
                        <a:pt x="1106055" y="114105"/>
                      </a:cubicBezTo>
                      <a:cubicBezTo>
                        <a:pt x="1105575" y="114585"/>
                        <a:pt x="1105095" y="115064"/>
                        <a:pt x="1105095" y="115544"/>
                      </a:cubicBezTo>
                      <a:cubicBezTo>
                        <a:pt x="1104616" y="116503"/>
                        <a:pt x="1103657" y="117461"/>
                        <a:pt x="1103178" y="117941"/>
                      </a:cubicBezTo>
                      <a:cubicBezTo>
                        <a:pt x="1102698" y="118420"/>
                        <a:pt x="1102219" y="118900"/>
                        <a:pt x="1101739" y="119380"/>
                      </a:cubicBezTo>
                      <a:cubicBezTo>
                        <a:pt x="1100780" y="120338"/>
                        <a:pt x="1099822" y="121297"/>
                        <a:pt x="1098863" y="122256"/>
                      </a:cubicBezTo>
                      <a:cubicBezTo>
                        <a:pt x="1098383" y="122736"/>
                        <a:pt x="1097903" y="123214"/>
                        <a:pt x="1097425" y="123694"/>
                      </a:cubicBezTo>
                      <a:cubicBezTo>
                        <a:pt x="1095986" y="124653"/>
                        <a:pt x="1094548" y="126091"/>
                        <a:pt x="1093109" y="127050"/>
                      </a:cubicBezTo>
                      <a:cubicBezTo>
                        <a:pt x="1092630" y="127530"/>
                        <a:pt x="1092630" y="127530"/>
                        <a:pt x="1092150" y="128009"/>
                      </a:cubicBezTo>
                      <a:cubicBezTo>
                        <a:pt x="1090233" y="129447"/>
                        <a:pt x="1088315" y="130886"/>
                        <a:pt x="1085917" y="132324"/>
                      </a:cubicBezTo>
                      <a:cubicBezTo>
                        <a:pt x="1085439" y="132803"/>
                        <a:pt x="1084959" y="132803"/>
                        <a:pt x="1084480" y="133283"/>
                      </a:cubicBezTo>
                      <a:cubicBezTo>
                        <a:pt x="1082562" y="134241"/>
                        <a:pt x="1081123" y="135200"/>
                        <a:pt x="1079206" y="136160"/>
                      </a:cubicBezTo>
                      <a:cubicBezTo>
                        <a:pt x="1078247" y="136639"/>
                        <a:pt x="1077767" y="137119"/>
                        <a:pt x="1076809" y="137597"/>
                      </a:cubicBezTo>
                      <a:cubicBezTo>
                        <a:pt x="1074891" y="138557"/>
                        <a:pt x="1073453" y="139516"/>
                        <a:pt x="1071534" y="140474"/>
                      </a:cubicBezTo>
                      <a:cubicBezTo>
                        <a:pt x="1070576" y="140954"/>
                        <a:pt x="1069617" y="141433"/>
                        <a:pt x="1068659" y="141913"/>
                      </a:cubicBezTo>
                      <a:cubicBezTo>
                        <a:pt x="1066261" y="142871"/>
                        <a:pt x="1063864" y="143830"/>
                        <a:pt x="1061467" y="144789"/>
                      </a:cubicBezTo>
                      <a:cubicBezTo>
                        <a:pt x="1060987" y="144789"/>
                        <a:pt x="1060508" y="145269"/>
                        <a:pt x="1060029" y="145269"/>
                      </a:cubicBezTo>
                      <a:cubicBezTo>
                        <a:pt x="1059549" y="145749"/>
                        <a:pt x="1058590" y="145749"/>
                        <a:pt x="1058111" y="146227"/>
                      </a:cubicBezTo>
                      <a:cubicBezTo>
                        <a:pt x="1054754" y="147666"/>
                        <a:pt x="1051398" y="149104"/>
                        <a:pt x="1047563" y="150063"/>
                      </a:cubicBezTo>
                      <a:cubicBezTo>
                        <a:pt x="1046125" y="150543"/>
                        <a:pt x="1044687" y="151022"/>
                        <a:pt x="1043248" y="151502"/>
                      </a:cubicBezTo>
                      <a:cubicBezTo>
                        <a:pt x="1041810" y="151980"/>
                        <a:pt x="1040371" y="152460"/>
                        <a:pt x="1038934" y="152940"/>
                      </a:cubicBezTo>
                      <a:lnTo>
                        <a:pt x="1040371" y="100202"/>
                      </a:lnTo>
                      <a:lnTo>
                        <a:pt x="1040371" y="100202"/>
                      </a:lnTo>
                      <a:lnTo>
                        <a:pt x="1040371" y="100202"/>
                      </a:lnTo>
                      <a:lnTo>
                        <a:pt x="1040371" y="100202"/>
                      </a:lnTo>
                      <a:lnTo>
                        <a:pt x="1040371" y="100202"/>
                      </a:lnTo>
                      <a:cubicBezTo>
                        <a:pt x="1040371" y="98764"/>
                        <a:pt x="1040371" y="97325"/>
                        <a:pt x="1039893" y="95408"/>
                      </a:cubicBezTo>
                      <a:cubicBezTo>
                        <a:pt x="1039893" y="94928"/>
                        <a:pt x="1039413" y="94448"/>
                        <a:pt x="1039413" y="93969"/>
                      </a:cubicBezTo>
                      <a:cubicBezTo>
                        <a:pt x="1038934" y="93011"/>
                        <a:pt x="1038454" y="91572"/>
                        <a:pt x="1037974" y="90614"/>
                      </a:cubicBezTo>
                      <a:cubicBezTo>
                        <a:pt x="1037974" y="90134"/>
                        <a:pt x="1037495" y="89654"/>
                        <a:pt x="1037015" y="89175"/>
                      </a:cubicBezTo>
                      <a:cubicBezTo>
                        <a:pt x="1036537" y="87737"/>
                        <a:pt x="1035577" y="86778"/>
                        <a:pt x="1034618" y="85339"/>
                      </a:cubicBezTo>
                      <a:cubicBezTo>
                        <a:pt x="1034618" y="84860"/>
                        <a:pt x="1034140" y="84860"/>
                        <a:pt x="1034140" y="84381"/>
                      </a:cubicBezTo>
                      <a:cubicBezTo>
                        <a:pt x="1032701" y="82942"/>
                        <a:pt x="1031262" y="81504"/>
                        <a:pt x="1029824" y="79586"/>
                      </a:cubicBezTo>
                      <a:cubicBezTo>
                        <a:pt x="1029345" y="79107"/>
                        <a:pt x="1028865" y="78628"/>
                        <a:pt x="1028385" y="78148"/>
                      </a:cubicBezTo>
                      <a:cubicBezTo>
                        <a:pt x="1026948" y="77189"/>
                        <a:pt x="1025510" y="75751"/>
                        <a:pt x="1024071" y="74792"/>
                      </a:cubicBezTo>
                      <a:cubicBezTo>
                        <a:pt x="1023591" y="74312"/>
                        <a:pt x="1022632" y="73834"/>
                        <a:pt x="1022154" y="73354"/>
                      </a:cubicBezTo>
                      <a:cubicBezTo>
                        <a:pt x="1020715" y="72395"/>
                        <a:pt x="1018797" y="70956"/>
                        <a:pt x="1016879" y="69998"/>
                      </a:cubicBezTo>
                      <a:cubicBezTo>
                        <a:pt x="1016400" y="69518"/>
                        <a:pt x="1015441" y="69039"/>
                        <a:pt x="1014962" y="69039"/>
                      </a:cubicBezTo>
                      <a:cubicBezTo>
                        <a:pt x="1014962" y="69039"/>
                        <a:pt x="1014482" y="68559"/>
                        <a:pt x="1014482" y="68559"/>
                      </a:cubicBezTo>
                      <a:cubicBezTo>
                        <a:pt x="1014002" y="68079"/>
                        <a:pt x="1013044" y="67601"/>
                        <a:pt x="1012565" y="67601"/>
                      </a:cubicBezTo>
                      <a:cubicBezTo>
                        <a:pt x="1010168" y="66162"/>
                        <a:pt x="1007291" y="64724"/>
                        <a:pt x="1004894" y="63285"/>
                      </a:cubicBezTo>
                      <a:cubicBezTo>
                        <a:pt x="1003455" y="62806"/>
                        <a:pt x="1002017" y="61848"/>
                        <a:pt x="1001058" y="61368"/>
                      </a:cubicBezTo>
                      <a:cubicBezTo>
                        <a:pt x="998182" y="59929"/>
                        <a:pt x="995305" y="58971"/>
                        <a:pt x="992428" y="57532"/>
                      </a:cubicBezTo>
                      <a:cubicBezTo>
                        <a:pt x="991469" y="57053"/>
                        <a:pt x="990511" y="56573"/>
                        <a:pt x="989552" y="56573"/>
                      </a:cubicBezTo>
                      <a:cubicBezTo>
                        <a:pt x="989072" y="56094"/>
                        <a:pt x="988113" y="56094"/>
                        <a:pt x="987634" y="55615"/>
                      </a:cubicBezTo>
                      <a:cubicBezTo>
                        <a:pt x="985716" y="54656"/>
                        <a:pt x="983319" y="54176"/>
                        <a:pt x="981402" y="53218"/>
                      </a:cubicBezTo>
                      <a:cubicBezTo>
                        <a:pt x="979483" y="52259"/>
                        <a:pt x="977086" y="51779"/>
                        <a:pt x="975169" y="50820"/>
                      </a:cubicBezTo>
                      <a:cubicBezTo>
                        <a:pt x="972772" y="49862"/>
                        <a:pt x="970375" y="49382"/>
                        <a:pt x="967977" y="48423"/>
                      </a:cubicBezTo>
                      <a:cubicBezTo>
                        <a:pt x="966539" y="47943"/>
                        <a:pt x="965100" y="47465"/>
                        <a:pt x="963183" y="46985"/>
                      </a:cubicBezTo>
                      <a:cubicBezTo>
                        <a:pt x="962224" y="46505"/>
                        <a:pt x="961265" y="46505"/>
                        <a:pt x="960306" y="46026"/>
                      </a:cubicBezTo>
                      <a:cubicBezTo>
                        <a:pt x="958389" y="45546"/>
                        <a:pt x="956470" y="45067"/>
                        <a:pt x="954553" y="44108"/>
                      </a:cubicBezTo>
                      <a:cubicBezTo>
                        <a:pt x="951676" y="43149"/>
                        <a:pt x="948800" y="42670"/>
                        <a:pt x="945923" y="41711"/>
                      </a:cubicBezTo>
                      <a:cubicBezTo>
                        <a:pt x="944006" y="41232"/>
                        <a:pt x="941609" y="40752"/>
                        <a:pt x="939211" y="39793"/>
                      </a:cubicBezTo>
                      <a:cubicBezTo>
                        <a:pt x="937773" y="39313"/>
                        <a:pt x="936334" y="38835"/>
                        <a:pt x="934896" y="38835"/>
                      </a:cubicBezTo>
                      <a:cubicBezTo>
                        <a:pt x="932979" y="38355"/>
                        <a:pt x="931061" y="37876"/>
                        <a:pt x="929143" y="37396"/>
                      </a:cubicBezTo>
                      <a:cubicBezTo>
                        <a:pt x="927226" y="36916"/>
                        <a:pt x="925307" y="36437"/>
                        <a:pt x="922910" y="35958"/>
                      </a:cubicBezTo>
                      <a:cubicBezTo>
                        <a:pt x="919075" y="34999"/>
                        <a:pt x="915240" y="34040"/>
                        <a:pt x="911404" y="33082"/>
                      </a:cubicBezTo>
                      <a:cubicBezTo>
                        <a:pt x="909487" y="32602"/>
                        <a:pt x="907568" y="32122"/>
                        <a:pt x="905651" y="31643"/>
                      </a:cubicBezTo>
                      <a:cubicBezTo>
                        <a:pt x="905171" y="31643"/>
                        <a:pt x="904692" y="31643"/>
                        <a:pt x="904213" y="31163"/>
                      </a:cubicBezTo>
                      <a:cubicBezTo>
                        <a:pt x="898938" y="30205"/>
                        <a:pt x="893185" y="28766"/>
                        <a:pt x="887432" y="27807"/>
                      </a:cubicBezTo>
                      <a:cubicBezTo>
                        <a:pt x="886952" y="27807"/>
                        <a:pt x="886474" y="27807"/>
                        <a:pt x="885994" y="27327"/>
                      </a:cubicBezTo>
                      <a:cubicBezTo>
                        <a:pt x="880721" y="26369"/>
                        <a:pt x="875447" y="25410"/>
                        <a:pt x="870172" y="24452"/>
                      </a:cubicBezTo>
                      <a:cubicBezTo>
                        <a:pt x="868735" y="24452"/>
                        <a:pt x="867775" y="23972"/>
                        <a:pt x="866338" y="23972"/>
                      </a:cubicBezTo>
                      <a:cubicBezTo>
                        <a:pt x="860584" y="23013"/>
                        <a:pt x="854831" y="22054"/>
                        <a:pt x="849078" y="21096"/>
                      </a:cubicBezTo>
                      <a:cubicBezTo>
                        <a:pt x="847160" y="20616"/>
                        <a:pt x="845242" y="20616"/>
                        <a:pt x="843325" y="20136"/>
                      </a:cubicBezTo>
                      <a:cubicBezTo>
                        <a:pt x="839969" y="19657"/>
                        <a:pt x="836612" y="19177"/>
                        <a:pt x="832777" y="18699"/>
                      </a:cubicBezTo>
                      <a:cubicBezTo>
                        <a:pt x="832297" y="18699"/>
                        <a:pt x="831818" y="18699"/>
                        <a:pt x="831339" y="18699"/>
                      </a:cubicBezTo>
                      <a:cubicBezTo>
                        <a:pt x="825586" y="17739"/>
                        <a:pt x="819353" y="16780"/>
                        <a:pt x="813600" y="16301"/>
                      </a:cubicBezTo>
                      <a:cubicBezTo>
                        <a:pt x="812640" y="16301"/>
                        <a:pt x="812161" y="16301"/>
                        <a:pt x="811203" y="15822"/>
                      </a:cubicBezTo>
                      <a:cubicBezTo>
                        <a:pt x="804490" y="14863"/>
                        <a:pt x="797778" y="13904"/>
                        <a:pt x="790587" y="13424"/>
                      </a:cubicBezTo>
                      <a:cubicBezTo>
                        <a:pt x="790107" y="13424"/>
                        <a:pt x="790107" y="13424"/>
                        <a:pt x="789628" y="13424"/>
                      </a:cubicBezTo>
                      <a:cubicBezTo>
                        <a:pt x="788190" y="13424"/>
                        <a:pt x="787231" y="12944"/>
                        <a:pt x="785793" y="12944"/>
                      </a:cubicBezTo>
                      <a:cubicBezTo>
                        <a:pt x="779560" y="12466"/>
                        <a:pt x="773807" y="11507"/>
                        <a:pt x="767574" y="11027"/>
                      </a:cubicBezTo>
                      <a:cubicBezTo>
                        <a:pt x="765177" y="10547"/>
                        <a:pt x="762300" y="10547"/>
                        <a:pt x="759903" y="10069"/>
                      </a:cubicBezTo>
                      <a:cubicBezTo>
                        <a:pt x="754629" y="9589"/>
                        <a:pt x="748876" y="9110"/>
                        <a:pt x="743602" y="8630"/>
                      </a:cubicBezTo>
                      <a:cubicBezTo>
                        <a:pt x="742164" y="8630"/>
                        <a:pt x="740246" y="8150"/>
                        <a:pt x="738808" y="8150"/>
                      </a:cubicBezTo>
                      <a:cubicBezTo>
                        <a:pt x="737849" y="8150"/>
                        <a:pt x="737369" y="8150"/>
                        <a:pt x="736411" y="8150"/>
                      </a:cubicBezTo>
                      <a:cubicBezTo>
                        <a:pt x="726342" y="7192"/>
                        <a:pt x="716275" y="6233"/>
                        <a:pt x="706206" y="5753"/>
                      </a:cubicBezTo>
                      <a:cubicBezTo>
                        <a:pt x="704289" y="5753"/>
                        <a:pt x="702370" y="5274"/>
                        <a:pt x="700453" y="5274"/>
                      </a:cubicBezTo>
                      <a:cubicBezTo>
                        <a:pt x="689906" y="4316"/>
                        <a:pt x="679359" y="3836"/>
                        <a:pt x="668810" y="3356"/>
                      </a:cubicBezTo>
                      <a:cubicBezTo>
                        <a:pt x="668810" y="3356"/>
                        <a:pt x="668331" y="3356"/>
                        <a:pt x="668331" y="3356"/>
                      </a:cubicBezTo>
                      <a:cubicBezTo>
                        <a:pt x="667373" y="3356"/>
                        <a:pt x="666413" y="3356"/>
                        <a:pt x="665454" y="3356"/>
                      </a:cubicBezTo>
                      <a:cubicBezTo>
                        <a:pt x="657784" y="2877"/>
                        <a:pt x="650113" y="2397"/>
                        <a:pt x="642441" y="2397"/>
                      </a:cubicBezTo>
                      <a:cubicBezTo>
                        <a:pt x="640044" y="2397"/>
                        <a:pt x="637168" y="2397"/>
                        <a:pt x="634771" y="1918"/>
                      </a:cubicBezTo>
                      <a:cubicBezTo>
                        <a:pt x="627579" y="1439"/>
                        <a:pt x="619908" y="1439"/>
                        <a:pt x="612717" y="959"/>
                      </a:cubicBezTo>
                      <a:cubicBezTo>
                        <a:pt x="611278" y="959"/>
                        <a:pt x="609361" y="959"/>
                        <a:pt x="607922" y="959"/>
                      </a:cubicBezTo>
                      <a:cubicBezTo>
                        <a:pt x="599292" y="480"/>
                        <a:pt x="590183" y="480"/>
                        <a:pt x="581553" y="480"/>
                      </a:cubicBezTo>
                      <a:cubicBezTo>
                        <a:pt x="579156" y="480"/>
                        <a:pt x="577239" y="480"/>
                        <a:pt x="574842" y="480"/>
                      </a:cubicBezTo>
                      <a:cubicBezTo>
                        <a:pt x="568129" y="480"/>
                        <a:pt x="560938" y="480"/>
                        <a:pt x="554226" y="0"/>
                      </a:cubicBezTo>
                      <a:cubicBezTo>
                        <a:pt x="551829" y="0"/>
                        <a:pt x="549432" y="0"/>
                        <a:pt x="547034" y="0"/>
                      </a:cubicBezTo>
                      <a:cubicBezTo>
                        <a:pt x="545596" y="0"/>
                        <a:pt x="544157" y="0"/>
                        <a:pt x="542720" y="0"/>
                      </a:cubicBezTo>
                      <a:lnTo>
                        <a:pt x="542720" y="0"/>
                      </a:lnTo>
                      <a:lnTo>
                        <a:pt x="542720" y="0"/>
                      </a:lnTo>
                      <a:lnTo>
                        <a:pt x="542720" y="0"/>
                      </a:lnTo>
                      <a:cubicBezTo>
                        <a:pt x="537446" y="0"/>
                        <a:pt x="531693" y="0"/>
                        <a:pt x="526419" y="0"/>
                      </a:cubicBezTo>
                      <a:cubicBezTo>
                        <a:pt x="524021" y="0"/>
                        <a:pt x="521624" y="0"/>
                        <a:pt x="519227" y="0"/>
                      </a:cubicBezTo>
                      <a:cubicBezTo>
                        <a:pt x="510118" y="0"/>
                        <a:pt x="501008" y="0"/>
                        <a:pt x="491900" y="480"/>
                      </a:cubicBezTo>
                      <a:cubicBezTo>
                        <a:pt x="489982" y="480"/>
                        <a:pt x="487585" y="480"/>
                        <a:pt x="485667" y="480"/>
                      </a:cubicBezTo>
                      <a:cubicBezTo>
                        <a:pt x="478475" y="480"/>
                        <a:pt x="471764" y="959"/>
                        <a:pt x="464572" y="959"/>
                      </a:cubicBezTo>
                      <a:cubicBezTo>
                        <a:pt x="461216" y="959"/>
                        <a:pt x="458339" y="959"/>
                        <a:pt x="454983" y="1439"/>
                      </a:cubicBezTo>
                      <a:cubicBezTo>
                        <a:pt x="449230" y="1439"/>
                        <a:pt x="442997" y="1918"/>
                        <a:pt x="437245" y="1918"/>
                      </a:cubicBezTo>
                      <a:cubicBezTo>
                        <a:pt x="435806" y="1918"/>
                        <a:pt x="433888" y="1918"/>
                        <a:pt x="432450" y="1918"/>
                      </a:cubicBezTo>
                      <a:cubicBezTo>
                        <a:pt x="431012" y="1918"/>
                        <a:pt x="429573" y="1918"/>
                        <a:pt x="428135" y="1918"/>
                      </a:cubicBezTo>
                      <a:cubicBezTo>
                        <a:pt x="418546" y="2397"/>
                        <a:pt x="408478" y="2877"/>
                        <a:pt x="398890" y="3356"/>
                      </a:cubicBezTo>
                      <a:cubicBezTo>
                        <a:pt x="397930" y="3356"/>
                        <a:pt x="396971" y="3356"/>
                        <a:pt x="396013" y="3356"/>
                      </a:cubicBezTo>
                      <a:cubicBezTo>
                        <a:pt x="385465" y="3836"/>
                        <a:pt x="375397" y="4794"/>
                        <a:pt x="365329" y="5274"/>
                      </a:cubicBezTo>
                      <a:cubicBezTo>
                        <a:pt x="364370" y="5274"/>
                        <a:pt x="362932" y="5274"/>
                        <a:pt x="361972" y="5274"/>
                      </a:cubicBezTo>
                      <a:cubicBezTo>
                        <a:pt x="360055" y="5274"/>
                        <a:pt x="358138" y="5753"/>
                        <a:pt x="356220" y="5753"/>
                      </a:cubicBezTo>
                      <a:cubicBezTo>
                        <a:pt x="351425" y="6233"/>
                        <a:pt x="346631" y="6713"/>
                        <a:pt x="341837" y="6713"/>
                      </a:cubicBezTo>
                      <a:cubicBezTo>
                        <a:pt x="338481" y="7192"/>
                        <a:pt x="335125" y="7192"/>
                        <a:pt x="331769" y="7671"/>
                      </a:cubicBezTo>
                      <a:cubicBezTo>
                        <a:pt x="326975" y="8150"/>
                        <a:pt x="322180" y="8630"/>
                        <a:pt x="317865" y="9110"/>
                      </a:cubicBezTo>
                      <a:cubicBezTo>
                        <a:pt x="315948" y="9110"/>
                        <a:pt x="313550" y="9589"/>
                        <a:pt x="311632" y="9589"/>
                      </a:cubicBezTo>
                      <a:cubicBezTo>
                        <a:pt x="310195" y="9589"/>
                        <a:pt x="309235" y="10069"/>
                        <a:pt x="307797" y="10069"/>
                      </a:cubicBezTo>
                      <a:cubicBezTo>
                        <a:pt x="304440" y="10547"/>
                        <a:pt x="301085" y="11027"/>
                        <a:pt x="297729" y="11027"/>
                      </a:cubicBezTo>
                      <a:cubicBezTo>
                        <a:pt x="293893" y="11507"/>
                        <a:pt x="290537" y="11986"/>
                        <a:pt x="286702" y="12466"/>
                      </a:cubicBezTo>
                      <a:cubicBezTo>
                        <a:pt x="283346" y="12944"/>
                        <a:pt x="279990" y="13424"/>
                        <a:pt x="276634" y="13904"/>
                      </a:cubicBezTo>
                      <a:cubicBezTo>
                        <a:pt x="274237" y="14383"/>
                        <a:pt x="272319" y="14383"/>
                        <a:pt x="269921" y="14863"/>
                      </a:cubicBezTo>
                      <a:cubicBezTo>
                        <a:pt x="268483" y="14863"/>
                        <a:pt x="267046" y="15342"/>
                        <a:pt x="265607" y="15342"/>
                      </a:cubicBezTo>
                      <a:cubicBezTo>
                        <a:pt x="262730" y="15822"/>
                        <a:pt x="260333" y="16301"/>
                        <a:pt x="257457" y="16301"/>
                      </a:cubicBezTo>
                      <a:cubicBezTo>
                        <a:pt x="253621" y="16780"/>
                        <a:pt x="249785" y="17260"/>
                        <a:pt x="245950" y="17739"/>
                      </a:cubicBezTo>
                      <a:cubicBezTo>
                        <a:pt x="243074" y="18219"/>
                        <a:pt x="240677" y="18699"/>
                        <a:pt x="238280" y="19177"/>
                      </a:cubicBezTo>
                      <a:cubicBezTo>
                        <a:pt x="236841" y="19177"/>
                        <a:pt x="235402" y="19657"/>
                        <a:pt x="233964" y="19657"/>
                      </a:cubicBezTo>
                      <a:cubicBezTo>
                        <a:pt x="231567" y="20136"/>
                        <a:pt x="229170" y="20616"/>
                        <a:pt x="227252" y="20616"/>
                      </a:cubicBezTo>
                      <a:cubicBezTo>
                        <a:pt x="224855" y="21096"/>
                        <a:pt x="222458" y="21575"/>
                        <a:pt x="220540" y="22054"/>
                      </a:cubicBezTo>
                      <a:cubicBezTo>
                        <a:pt x="216705" y="22533"/>
                        <a:pt x="212869" y="23493"/>
                        <a:pt x="209034" y="24452"/>
                      </a:cubicBezTo>
                      <a:cubicBezTo>
                        <a:pt x="207116" y="24930"/>
                        <a:pt x="205198" y="25410"/>
                        <a:pt x="203281" y="25410"/>
                      </a:cubicBezTo>
                      <a:cubicBezTo>
                        <a:pt x="202801" y="25410"/>
                        <a:pt x="202322" y="25410"/>
                        <a:pt x="201842" y="25890"/>
                      </a:cubicBezTo>
                      <a:cubicBezTo>
                        <a:pt x="196568" y="26849"/>
                        <a:pt x="191774" y="27807"/>
                        <a:pt x="186500" y="29246"/>
                      </a:cubicBezTo>
                      <a:cubicBezTo>
                        <a:pt x="181706" y="30205"/>
                        <a:pt x="176912" y="31643"/>
                        <a:pt x="172117" y="32602"/>
                      </a:cubicBezTo>
                      <a:cubicBezTo>
                        <a:pt x="172117" y="32602"/>
                        <a:pt x="171638" y="32602"/>
                        <a:pt x="171638" y="32602"/>
                      </a:cubicBezTo>
                      <a:cubicBezTo>
                        <a:pt x="170679" y="33082"/>
                        <a:pt x="169240" y="33082"/>
                        <a:pt x="168282" y="33560"/>
                      </a:cubicBezTo>
                      <a:cubicBezTo>
                        <a:pt x="164926" y="34519"/>
                        <a:pt x="162049" y="34999"/>
                        <a:pt x="158693" y="35958"/>
                      </a:cubicBezTo>
                      <a:cubicBezTo>
                        <a:pt x="157255" y="36437"/>
                        <a:pt x="155337" y="36916"/>
                        <a:pt x="153899" y="37396"/>
                      </a:cubicBezTo>
                      <a:cubicBezTo>
                        <a:pt x="151502" y="38355"/>
                        <a:pt x="148624" y="38835"/>
                        <a:pt x="146227" y="39793"/>
                      </a:cubicBezTo>
                      <a:cubicBezTo>
                        <a:pt x="145749" y="39793"/>
                        <a:pt x="144790" y="40273"/>
                        <a:pt x="144310" y="40273"/>
                      </a:cubicBezTo>
                      <a:cubicBezTo>
                        <a:pt x="143351" y="40752"/>
                        <a:pt x="142871" y="40752"/>
                        <a:pt x="141913" y="41232"/>
                      </a:cubicBezTo>
                      <a:cubicBezTo>
                        <a:pt x="139036" y="42190"/>
                        <a:pt x="136160" y="43149"/>
                        <a:pt x="133283" y="44108"/>
                      </a:cubicBezTo>
                      <a:cubicBezTo>
                        <a:pt x="131844" y="44588"/>
                        <a:pt x="130886" y="45067"/>
                        <a:pt x="129447" y="45546"/>
                      </a:cubicBezTo>
                      <a:cubicBezTo>
                        <a:pt x="126091" y="46505"/>
                        <a:pt x="123215" y="47943"/>
                        <a:pt x="120338" y="48902"/>
                      </a:cubicBezTo>
                      <a:cubicBezTo>
                        <a:pt x="119858" y="48902"/>
                        <a:pt x="119380" y="49382"/>
                        <a:pt x="118900" y="49382"/>
                      </a:cubicBezTo>
                      <a:cubicBezTo>
                        <a:pt x="118900" y="49382"/>
                        <a:pt x="118900" y="49382"/>
                        <a:pt x="118421" y="49382"/>
                      </a:cubicBezTo>
                      <a:cubicBezTo>
                        <a:pt x="117941" y="49382"/>
                        <a:pt x="117461" y="49862"/>
                        <a:pt x="116983" y="49862"/>
                      </a:cubicBezTo>
                      <a:cubicBezTo>
                        <a:pt x="115064" y="50820"/>
                        <a:pt x="112667" y="51779"/>
                        <a:pt x="110750" y="52738"/>
                      </a:cubicBezTo>
                      <a:cubicBezTo>
                        <a:pt x="109791" y="53218"/>
                        <a:pt x="109311" y="53696"/>
                        <a:pt x="108352" y="53696"/>
                      </a:cubicBezTo>
                      <a:cubicBezTo>
                        <a:pt x="106914" y="54656"/>
                        <a:pt x="104997" y="55135"/>
                        <a:pt x="103558" y="56094"/>
                      </a:cubicBezTo>
                      <a:cubicBezTo>
                        <a:pt x="102600" y="56573"/>
                        <a:pt x="102120" y="57053"/>
                        <a:pt x="101641" y="57053"/>
                      </a:cubicBezTo>
                      <a:cubicBezTo>
                        <a:pt x="100202" y="58012"/>
                        <a:pt x="98284" y="58971"/>
                        <a:pt x="96847" y="59929"/>
                      </a:cubicBezTo>
                      <a:cubicBezTo>
                        <a:pt x="96367" y="59929"/>
                        <a:pt x="95887" y="60409"/>
                        <a:pt x="95408" y="60888"/>
                      </a:cubicBezTo>
                      <a:cubicBezTo>
                        <a:pt x="95408" y="60888"/>
                        <a:pt x="95408" y="60888"/>
                        <a:pt x="94928" y="60888"/>
                      </a:cubicBezTo>
                      <a:cubicBezTo>
                        <a:pt x="93011" y="61848"/>
                        <a:pt x="91572" y="63285"/>
                        <a:pt x="90134" y="64245"/>
                      </a:cubicBezTo>
                      <a:cubicBezTo>
                        <a:pt x="89655" y="64724"/>
                        <a:pt x="89655" y="64724"/>
                        <a:pt x="89175" y="65203"/>
                      </a:cubicBezTo>
                      <a:cubicBezTo>
                        <a:pt x="87737" y="66162"/>
                        <a:pt x="86778" y="67121"/>
                        <a:pt x="85339" y="68079"/>
                      </a:cubicBezTo>
                      <a:cubicBezTo>
                        <a:pt x="84861" y="68559"/>
                        <a:pt x="84381" y="69039"/>
                        <a:pt x="83901" y="69518"/>
                      </a:cubicBezTo>
                      <a:cubicBezTo>
                        <a:pt x="82942" y="70477"/>
                        <a:pt x="82464" y="70956"/>
                        <a:pt x="81504" y="71915"/>
                      </a:cubicBezTo>
                      <a:cubicBezTo>
                        <a:pt x="81025" y="72395"/>
                        <a:pt x="80545" y="72874"/>
                        <a:pt x="80066" y="73354"/>
                      </a:cubicBezTo>
                      <a:cubicBezTo>
                        <a:pt x="79586" y="74312"/>
                        <a:pt x="78628" y="74792"/>
                        <a:pt x="78148" y="75751"/>
                      </a:cubicBezTo>
                      <a:cubicBezTo>
                        <a:pt x="77669" y="76231"/>
                        <a:pt x="77669" y="76709"/>
                        <a:pt x="77189" y="77189"/>
                      </a:cubicBezTo>
                      <a:cubicBezTo>
                        <a:pt x="76709" y="78148"/>
                        <a:pt x="76231" y="78628"/>
                        <a:pt x="75751" y="79586"/>
                      </a:cubicBezTo>
                      <a:cubicBezTo>
                        <a:pt x="75272" y="80065"/>
                        <a:pt x="75272" y="80545"/>
                        <a:pt x="75272" y="81025"/>
                      </a:cubicBezTo>
                      <a:cubicBezTo>
                        <a:pt x="74792" y="81984"/>
                        <a:pt x="74792" y="82462"/>
                        <a:pt x="74312" y="83422"/>
                      </a:cubicBezTo>
                      <a:cubicBezTo>
                        <a:pt x="74312" y="83901"/>
                        <a:pt x="73834" y="84381"/>
                        <a:pt x="73834" y="84381"/>
                      </a:cubicBezTo>
                      <a:cubicBezTo>
                        <a:pt x="73354" y="85819"/>
                        <a:pt x="73354" y="86778"/>
                        <a:pt x="73354" y="88217"/>
                      </a:cubicBezTo>
                      <a:lnTo>
                        <a:pt x="73354" y="88217"/>
                      </a:lnTo>
                      <a:lnTo>
                        <a:pt x="72395" y="112667"/>
                      </a:lnTo>
                      <a:lnTo>
                        <a:pt x="71436" y="140954"/>
                      </a:lnTo>
                      <a:cubicBezTo>
                        <a:pt x="70956" y="140954"/>
                        <a:pt x="70956" y="140954"/>
                        <a:pt x="70478" y="140474"/>
                      </a:cubicBezTo>
                      <a:cubicBezTo>
                        <a:pt x="68081" y="139516"/>
                        <a:pt x="65683" y="138557"/>
                        <a:pt x="63286" y="137597"/>
                      </a:cubicBezTo>
                      <a:cubicBezTo>
                        <a:pt x="59450" y="136160"/>
                        <a:pt x="56095" y="134721"/>
                        <a:pt x="52259" y="133283"/>
                      </a:cubicBezTo>
                      <a:cubicBezTo>
                        <a:pt x="52259" y="133283"/>
                        <a:pt x="51779" y="133283"/>
                        <a:pt x="51779" y="132803"/>
                      </a:cubicBezTo>
                      <a:cubicBezTo>
                        <a:pt x="48423" y="131366"/>
                        <a:pt x="45067" y="129447"/>
                        <a:pt x="41712" y="128009"/>
                      </a:cubicBezTo>
                      <a:cubicBezTo>
                        <a:pt x="41232" y="127530"/>
                        <a:pt x="40273" y="127530"/>
                        <a:pt x="39793" y="127050"/>
                      </a:cubicBezTo>
                      <a:cubicBezTo>
                        <a:pt x="36917" y="125611"/>
                        <a:pt x="33560" y="123694"/>
                        <a:pt x="31163" y="122256"/>
                      </a:cubicBezTo>
                      <a:cubicBezTo>
                        <a:pt x="30205" y="121777"/>
                        <a:pt x="29726" y="121297"/>
                        <a:pt x="29246" y="120817"/>
                      </a:cubicBezTo>
                      <a:cubicBezTo>
                        <a:pt x="27329" y="119380"/>
                        <a:pt x="25410" y="118420"/>
                        <a:pt x="23493" y="116983"/>
                      </a:cubicBezTo>
                      <a:cubicBezTo>
                        <a:pt x="22534" y="116503"/>
                        <a:pt x="22054" y="116023"/>
                        <a:pt x="21096" y="115064"/>
                      </a:cubicBezTo>
                      <a:cubicBezTo>
                        <a:pt x="19177" y="113626"/>
                        <a:pt x="17740" y="112667"/>
                        <a:pt x="16301" y="111228"/>
                      </a:cubicBezTo>
                      <a:cubicBezTo>
                        <a:pt x="15822" y="110750"/>
                        <a:pt x="15343" y="110270"/>
                        <a:pt x="14863" y="109791"/>
                      </a:cubicBezTo>
                      <a:cubicBezTo>
                        <a:pt x="12946" y="107873"/>
                        <a:pt x="11507" y="106434"/>
                        <a:pt x="10069" y="104517"/>
                      </a:cubicBezTo>
                      <a:cubicBezTo>
                        <a:pt x="9589" y="104037"/>
                        <a:pt x="9589" y="104037"/>
                        <a:pt x="9589" y="103558"/>
                      </a:cubicBezTo>
                      <a:cubicBezTo>
                        <a:pt x="8630" y="102120"/>
                        <a:pt x="7671" y="100681"/>
                        <a:pt x="6713" y="99243"/>
                      </a:cubicBezTo>
                      <a:cubicBezTo>
                        <a:pt x="6233" y="98764"/>
                        <a:pt x="6233" y="98284"/>
                        <a:pt x="5754" y="97325"/>
                      </a:cubicBezTo>
                      <a:cubicBezTo>
                        <a:pt x="5274" y="95887"/>
                        <a:pt x="4794" y="94928"/>
                        <a:pt x="4316" y="93490"/>
                      </a:cubicBezTo>
                      <a:cubicBezTo>
                        <a:pt x="4316" y="93011"/>
                        <a:pt x="3836" y="92531"/>
                        <a:pt x="3836" y="92051"/>
                      </a:cubicBezTo>
                      <a:cubicBezTo>
                        <a:pt x="3357" y="90134"/>
                        <a:pt x="3357" y="88695"/>
                        <a:pt x="3357" y="86778"/>
                      </a:cubicBezTo>
                      <a:lnTo>
                        <a:pt x="0" y="185062"/>
                      </a:lnTo>
                      <a:cubicBezTo>
                        <a:pt x="0" y="186979"/>
                        <a:pt x="0" y="188418"/>
                        <a:pt x="480" y="190335"/>
                      </a:cubicBezTo>
                      <a:cubicBezTo>
                        <a:pt x="480" y="190815"/>
                        <a:pt x="960" y="191295"/>
                        <a:pt x="960" y="191774"/>
                      </a:cubicBezTo>
                      <a:cubicBezTo>
                        <a:pt x="1439" y="193212"/>
                        <a:pt x="1918" y="194171"/>
                        <a:pt x="2397" y="195609"/>
                      </a:cubicBezTo>
                      <a:cubicBezTo>
                        <a:pt x="2877" y="196089"/>
                        <a:pt x="2877" y="196568"/>
                        <a:pt x="3357" y="197526"/>
                      </a:cubicBezTo>
                      <a:cubicBezTo>
                        <a:pt x="4316" y="198965"/>
                        <a:pt x="5274" y="200404"/>
                        <a:pt x="6233" y="201842"/>
                      </a:cubicBezTo>
                      <a:cubicBezTo>
                        <a:pt x="6713" y="202321"/>
                        <a:pt x="6713" y="202321"/>
                        <a:pt x="6713" y="202801"/>
                      </a:cubicBezTo>
                      <a:cubicBezTo>
                        <a:pt x="8151" y="204718"/>
                        <a:pt x="9589" y="206157"/>
                        <a:pt x="11507" y="208075"/>
                      </a:cubicBezTo>
                      <a:cubicBezTo>
                        <a:pt x="11986" y="208554"/>
                        <a:pt x="12466" y="209034"/>
                        <a:pt x="12946" y="209512"/>
                      </a:cubicBezTo>
                      <a:cubicBezTo>
                        <a:pt x="14383" y="210951"/>
                        <a:pt x="15822" y="211909"/>
                        <a:pt x="17740" y="213348"/>
                      </a:cubicBezTo>
                      <a:cubicBezTo>
                        <a:pt x="18699" y="213828"/>
                        <a:pt x="19177" y="214307"/>
                        <a:pt x="20137" y="215266"/>
                      </a:cubicBezTo>
                      <a:cubicBezTo>
                        <a:pt x="22054" y="216704"/>
                        <a:pt x="23972" y="217664"/>
                        <a:pt x="25890" y="219101"/>
                      </a:cubicBezTo>
                      <a:cubicBezTo>
                        <a:pt x="26849" y="219581"/>
                        <a:pt x="27329" y="220061"/>
                        <a:pt x="27807" y="220540"/>
                      </a:cubicBezTo>
                      <a:cubicBezTo>
                        <a:pt x="28287" y="220540"/>
                        <a:pt x="28287" y="221019"/>
                        <a:pt x="28766" y="221019"/>
                      </a:cubicBezTo>
                      <a:cubicBezTo>
                        <a:pt x="31163" y="222458"/>
                        <a:pt x="34040" y="223895"/>
                        <a:pt x="36917" y="225334"/>
                      </a:cubicBezTo>
                      <a:cubicBezTo>
                        <a:pt x="37396" y="225814"/>
                        <a:pt x="38355" y="225814"/>
                        <a:pt x="38835" y="226292"/>
                      </a:cubicBezTo>
                      <a:cubicBezTo>
                        <a:pt x="42190" y="227731"/>
                        <a:pt x="45067" y="229649"/>
                        <a:pt x="48903" y="231087"/>
                      </a:cubicBezTo>
                      <a:cubicBezTo>
                        <a:pt x="48903" y="231087"/>
                        <a:pt x="49382" y="231087"/>
                        <a:pt x="49382" y="231567"/>
                      </a:cubicBezTo>
                      <a:cubicBezTo>
                        <a:pt x="52259" y="232525"/>
                        <a:pt x="54656" y="233964"/>
                        <a:pt x="57532" y="234923"/>
                      </a:cubicBezTo>
                      <a:cubicBezTo>
                        <a:pt x="58492" y="235402"/>
                        <a:pt x="58971" y="235402"/>
                        <a:pt x="59929" y="235881"/>
                      </a:cubicBezTo>
                      <a:cubicBezTo>
                        <a:pt x="62326" y="236841"/>
                        <a:pt x="64724" y="237800"/>
                        <a:pt x="67121" y="238758"/>
                      </a:cubicBezTo>
                      <a:cubicBezTo>
                        <a:pt x="69518" y="239717"/>
                        <a:pt x="71915" y="240676"/>
                        <a:pt x="74312" y="241635"/>
                      </a:cubicBezTo>
                      <a:cubicBezTo>
                        <a:pt x="76709" y="242594"/>
                        <a:pt x="79586" y="243553"/>
                        <a:pt x="82464" y="244511"/>
                      </a:cubicBezTo>
                      <a:cubicBezTo>
                        <a:pt x="84381" y="244991"/>
                        <a:pt x="85819" y="245470"/>
                        <a:pt x="87737" y="246430"/>
                      </a:cubicBezTo>
                      <a:cubicBezTo>
                        <a:pt x="88695" y="246908"/>
                        <a:pt x="89655" y="246908"/>
                        <a:pt x="90614" y="247388"/>
                      </a:cubicBezTo>
                      <a:cubicBezTo>
                        <a:pt x="93011" y="247867"/>
                        <a:pt x="94928" y="248827"/>
                        <a:pt x="97325" y="249306"/>
                      </a:cubicBezTo>
                      <a:cubicBezTo>
                        <a:pt x="100681" y="250264"/>
                        <a:pt x="104038" y="251224"/>
                        <a:pt x="107394" y="252183"/>
                      </a:cubicBezTo>
                      <a:cubicBezTo>
                        <a:pt x="109791" y="252661"/>
                        <a:pt x="112188" y="253621"/>
                        <a:pt x="115064" y="254100"/>
                      </a:cubicBezTo>
                      <a:cubicBezTo>
                        <a:pt x="116503" y="254580"/>
                        <a:pt x="118421" y="255059"/>
                        <a:pt x="119858" y="255538"/>
                      </a:cubicBezTo>
                      <a:cubicBezTo>
                        <a:pt x="121777" y="256018"/>
                        <a:pt x="124174" y="256497"/>
                        <a:pt x="126091" y="256977"/>
                      </a:cubicBezTo>
                      <a:cubicBezTo>
                        <a:pt x="128488" y="257456"/>
                        <a:pt x="130886" y="257936"/>
                        <a:pt x="133283" y="258894"/>
                      </a:cubicBezTo>
                      <a:cubicBezTo>
                        <a:pt x="137598" y="259853"/>
                        <a:pt x="141913" y="260813"/>
                        <a:pt x="146707" y="261771"/>
                      </a:cubicBezTo>
                      <a:cubicBezTo>
                        <a:pt x="149104" y="262250"/>
                        <a:pt x="151022" y="262730"/>
                        <a:pt x="152940" y="263210"/>
                      </a:cubicBezTo>
                      <a:cubicBezTo>
                        <a:pt x="153419" y="263210"/>
                        <a:pt x="153899" y="263689"/>
                        <a:pt x="154857" y="263689"/>
                      </a:cubicBezTo>
                      <a:cubicBezTo>
                        <a:pt x="161090" y="265127"/>
                        <a:pt x="167323" y="266086"/>
                        <a:pt x="174035" y="267524"/>
                      </a:cubicBezTo>
                      <a:cubicBezTo>
                        <a:pt x="174515" y="267524"/>
                        <a:pt x="174993" y="267524"/>
                        <a:pt x="175473" y="268004"/>
                      </a:cubicBezTo>
                      <a:cubicBezTo>
                        <a:pt x="181226" y="268963"/>
                        <a:pt x="187459" y="270401"/>
                        <a:pt x="193692" y="271360"/>
                      </a:cubicBezTo>
                      <a:cubicBezTo>
                        <a:pt x="195130" y="271839"/>
                        <a:pt x="196568" y="271839"/>
                        <a:pt x="198006" y="272319"/>
                      </a:cubicBezTo>
                      <a:cubicBezTo>
                        <a:pt x="204719" y="273277"/>
                        <a:pt x="211911" y="274716"/>
                        <a:pt x="219102" y="275674"/>
                      </a:cubicBezTo>
                      <a:cubicBezTo>
                        <a:pt x="221499" y="276154"/>
                        <a:pt x="223897" y="276154"/>
                        <a:pt x="225814" y="276633"/>
                      </a:cubicBezTo>
                      <a:cubicBezTo>
                        <a:pt x="229170" y="277113"/>
                        <a:pt x="233005" y="277593"/>
                        <a:pt x="236841" y="278072"/>
                      </a:cubicBezTo>
                      <a:cubicBezTo>
                        <a:pt x="237800" y="278072"/>
                        <a:pt x="239238" y="278551"/>
                        <a:pt x="240197" y="278551"/>
                      </a:cubicBezTo>
                      <a:cubicBezTo>
                        <a:pt x="244511" y="279030"/>
                        <a:pt x="248827" y="279990"/>
                        <a:pt x="253141" y="280469"/>
                      </a:cubicBezTo>
                      <a:cubicBezTo>
                        <a:pt x="256977" y="280949"/>
                        <a:pt x="260333" y="281427"/>
                        <a:pt x="264168" y="281907"/>
                      </a:cubicBezTo>
                      <a:cubicBezTo>
                        <a:pt x="268483" y="282387"/>
                        <a:pt x="272799" y="282866"/>
                        <a:pt x="277593" y="283346"/>
                      </a:cubicBezTo>
                      <a:cubicBezTo>
                        <a:pt x="280469" y="283825"/>
                        <a:pt x="283346" y="284304"/>
                        <a:pt x="286223" y="284304"/>
                      </a:cubicBezTo>
                      <a:cubicBezTo>
                        <a:pt x="287182" y="284304"/>
                        <a:pt x="287660" y="284304"/>
                        <a:pt x="288620" y="284784"/>
                      </a:cubicBezTo>
                      <a:cubicBezTo>
                        <a:pt x="296290" y="285743"/>
                        <a:pt x="303962" y="286702"/>
                        <a:pt x="312112" y="287182"/>
                      </a:cubicBezTo>
                      <a:cubicBezTo>
                        <a:pt x="313070" y="287182"/>
                        <a:pt x="314509" y="287660"/>
                        <a:pt x="315468" y="287660"/>
                      </a:cubicBezTo>
                      <a:cubicBezTo>
                        <a:pt x="324578" y="288619"/>
                        <a:pt x="333686" y="289579"/>
                        <a:pt x="342795" y="290537"/>
                      </a:cubicBezTo>
                      <a:cubicBezTo>
                        <a:pt x="343275" y="290537"/>
                        <a:pt x="343755" y="290537"/>
                        <a:pt x="344234" y="290537"/>
                      </a:cubicBezTo>
                      <a:cubicBezTo>
                        <a:pt x="345672" y="290537"/>
                        <a:pt x="346631" y="290537"/>
                        <a:pt x="348069" y="291016"/>
                      </a:cubicBezTo>
                      <a:cubicBezTo>
                        <a:pt x="358617" y="291976"/>
                        <a:pt x="369164" y="292934"/>
                        <a:pt x="379712" y="293413"/>
                      </a:cubicBezTo>
                      <a:cubicBezTo>
                        <a:pt x="382110" y="293413"/>
                        <a:pt x="384507" y="293893"/>
                        <a:pt x="386904" y="293893"/>
                      </a:cubicBezTo>
                      <a:cubicBezTo>
                        <a:pt x="398410" y="294852"/>
                        <a:pt x="410396" y="295332"/>
                        <a:pt x="422382" y="296290"/>
                      </a:cubicBezTo>
                      <a:cubicBezTo>
                        <a:pt x="423340" y="296290"/>
                        <a:pt x="424299" y="296290"/>
                        <a:pt x="424779" y="296290"/>
                      </a:cubicBezTo>
                      <a:cubicBezTo>
                        <a:pt x="426696" y="296290"/>
                        <a:pt x="429093" y="296290"/>
                        <a:pt x="431012" y="296770"/>
                      </a:cubicBezTo>
                      <a:cubicBezTo>
                        <a:pt x="438203" y="297249"/>
                        <a:pt x="445395" y="297729"/>
                        <a:pt x="453065" y="297729"/>
                      </a:cubicBezTo>
                      <a:cubicBezTo>
                        <a:pt x="456422" y="297729"/>
                        <a:pt x="459778" y="298208"/>
                        <a:pt x="463133" y="298208"/>
                      </a:cubicBezTo>
                      <a:cubicBezTo>
                        <a:pt x="470805" y="298687"/>
                        <a:pt x="478955" y="298687"/>
                        <a:pt x="486625" y="299167"/>
                      </a:cubicBezTo>
                      <a:cubicBezTo>
                        <a:pt x="489022" y="299167"/>
                        <a:pt x="491420" y="299167"/>
                        <a:pt x="493817" y="299646"/>
                      </a:cubicBezTo>
                      <a:cubicBezTo>
                        <a:pt x="503885" y="300126"/>
                        <a:pt x="514433" y="300126"/>
                        <a:pt x="524501" y="300605"/>
                      </a:cubicBezTo>
                      <a:cubicBezTo>
                        <a:pt x="526898" y="300605"/>
                        <a:pt x="529296" y="300605"/>
                        <a:pt x="531693" y="300605"/>
                      </a:cubicBezTo>
                      <a:cubicBezTo>
                        <a:pt x="539843" y="300605"/>
                        <a:pt x="547514" y="301085"/>
                        <a:pt x="555664" y="301085"/>
                      </a:cubicBezTo>
                      <a:cubicBezTo>
                        <a:pt x="559020" y="301085"/>
                        <a:pt x="562376" y="301085"/>
                        <a:pt x="565732" y="301085"/>
                      </a:cubicBezTo>
                      <a:cubicBezTo>
                        <a:pt x="572923" y="301085"/>
                        <a:pt x="580595" y="301085"/>
                        <a:pt x="587786" y="301085"/>
                      </a:cubicBezTo>
                      <a:cubicBezTo>
                        <a:pt x="591142" y="301085"/>
                        <a:pt x="594019" y="301085"/>
                        <a:pt x="597375" y="301085"/>
                      </a:cubicBezTo>
                      <a:cubicBezTo>
                        <a:pt x="606964" y="301085"/>
                        <a:pt x="617032" y="301085"/>
                        <a:pt x="626621" y="300605"/>
                      </a:cubicBezTo>
                      <a:cubicBezTo>
                        <a:pt x="627100" y="300605"/>
                        <a:pt x="627579" y="300605"/>
                        <a:pt x="628058" y="300605"/>
                      </a:cubicBezTo>
                      <a:cubicBezTo>
                        <a:pt x="638127" y="300605"/>
                        <a:pt x="648195" y="300126"/>
                        <a:pt x="658743" y="300126"/>
                      </a:cubicBezTo>
                      <a:cubicBezTo>
                        <a:pt x="661619" y="300126"/>
                        <a:pt x="664976" y="300126"/>
                        <a:pt x="667851" y="299646"/>
                      </a:cubicBezTo>
                      <a:cubicBezTo>
                        <a:pt x="675043" y="299646"/>
                        <a:pt x="682234" y="299167"/>
                        <a:pt x="689426" y="298687"/>
                      </a:cubicBezTo>
                      <a:cubicBezTo>
                        <a:pt x="691344" y="298687"/>
                        <a:pt x="693262" y="298687"/>
                        <a:pt x="694700" y="298687"/>
                      </a:cubicBezTo>
                      <a:cubicBezTo>
                        <a:pt x="696139" y="298687"/>
                        <a:pt x="697097" y="298687"/>
                        <a:pt x="698536" y="298687"/>
                      </a:cubicBezTo>
                      <a:cubicBezTo>
                        <a:pt x="710522" y="298208"/>
                        <a:pt x="722508" y="297729"/>
                        <a:pt x="734014" y="296770"/>
                      </a:cubicBezTo>
                      <a:cubicBezTo>
                        <a:pt x="735452" y="296770"/>
                        <a:pt x="737369" y="296770"/>
                        <a:pt x="738808" y="296290"/>
                      </a:cubicBezTo>
                      <a:cubicBezTo>
                        <a:pt x="749835" y="295810"/>
                        <a:pt x="760382" y="294852"/>
                        <a:pt x="770930" y="294373"/>
                      </a:cubicBezTo>
                      <a:cubicBezTo>
                        <a:pt x="772368" y="294373"/>
                        <a:pt x="773807" y="294373"/>
                        <a:pt x="775245" y="293893"/>
                      </a:cubicBezTo>
                      <a:cubicBezTo>
                        <a:pt x="776204" y="293893"/>
                        <a:pt x="777163" y="293893"/>
                        <a:pt x="778121" y="293893"/>
                      </a:cubicBezTo>
                      <a:cubicBezTo>
                        <a:pt x="785793" y="293413"/>
                        <a:pt x="793463" y="292455"/>
                        <a:pt x="801134" y="291976"/>
                      </a:cubicBezTo>
                      <a:cubicBezTo>
                        <a:pt x="802573" y="291976"/>
                        <a:pt x="804011" y="291976"/>
                        <a:pt x="805449" y="291496"/>
                      </a:cubicBezTo>
                      <a:cubicBezTo>
                        <a:pt x="814559" y="290537"/>
                        <a:pt x="823189" y="290057"/>
                        <a:pt x="831818" y="289099"/>
                      </a:cubicBezTo>
                      <a:cubicBezTo>
                        <a:pt x="832297" y="289099"/>
                        <a:pt x="832777" y="289099"/>
                        <a:pt x="833736" y="289099"/>
                      </a:cubicBezTo>
                      <a:cubicBezTo>
                        <a:pt x="836612" y="288619"/>
                        <a:pt x="839489" y="288619"/>
                        <a:pt x="841886" y="288140"/>
                      </a:cubicBezTo>
                      <a:cubicBezTo>
                        <a:pt x="846201" y="287660"/>
                        <a:pt x="850995" y="287182"/>
                        <a:pt x="855311" y="286702"/>
                      </a:cubicBezTo>
                      <a:cubicBezTo>
                        <a:pt x="858666" y="286222"/>
                        <a:pt x="862022" y="285743"/>
                        <a:pt x="865378" y="285263"/>
                      </a:cubicBezTo>
                      <a:cubicBezTo>
                        <a:pt x="869694" y="284784"/>
                        <a:pt x="874008" y="284304"/>
                        <a:pt x="878324" y="283825"/>
                      </a:cubicBezTo>
                      <a:cubicBezTo>
                        <a:pt x="879282" y="283825"/>
                        <a:pt x="880241" y="283825"/>
                        <a:pt x="881199" y="283346"/>
                      </a:cubicBezTo>
                      <a:cubicBezTo>
                        <a:pt x="884077" y="282866"/>
                        <a:pt x="886952" y="282387"/>
                        <a:pt x="889830" y="281907"/>
                      </a:cubicBezTo>
                      <a:cubicBezTo>
                        <a:pt x="893185" y="281427"/>
                        <a:pt x="896541" y="280949"/>
                        <a:pt x="899898" y="280469"/>
                      </a:cubicBezTo>
                      <a:cubicBezTo>
                        <a:pt x="903733" y="279990"/>
                        <a:pt x="907568" y="279510"/>
                        <a:pt x="911404" y="278551"/>
                      </a:cubicBezTo>
                      <a:cubicBezTo>
                        <a:pt x="914760" y="278072"/>
                        <a:pt x="917637" y="277593"/>
                        <a:pt x="920993" y="277113"/>
                      </a:cubicBezTo>
                      <a:cubicBezTo>
                        <a:pt x="921473" y="277113"/>
                        <a:pt x="922431" y="277113"/>
                        <a:pt x="922910" y="276633"/>
                      </a:cubicBezTo>
                      <a:cubicBezTo>
                        <a:pt x="926267" y="276154"/>
                        <a:pt x="929143" y="275674"/>
                        <a:pt x="932499" y="274716"/>
                      </a:cubicBezTo>
                      <a:cubicBezTo>
                        <a:pt x="935376" y="274236"/>
                        <a:pt x="937773" y="273757"/>
                        <a:pt x="940650" y="273277"/>
                      </a:cubicBezTo>
                      <a:cubicBezTo>
                        <a:pt x="944964" y="272319"/>
                        <a:pt x="948800" y="271839"/>
                        <a:pt x="953115" y="270880"/>
                      </a:cubicBezTo>
                      <a:cubicBezTo>
                        <a:pt x="955512" y="270401"/>
                        <a:pt x="957430" y="269921"/>
                        <a:pt x="959827" y="269442"/>
                      </a:cubicBezTo>
                      <a:cubicBezTo>
                        <a:pt x="959827" y="269442"/>
                        <a:pt x="960306" y="269442"/>
                        <a:pt x="960306" y="269442"/>
                      </a:cubicBezTo>
                      <a:cubicBezTo>
                        <a:pt x="966059" y="268004"/>
                        <a:pt x="972292" y="267044"/>
                        <a:pt x="977566" y="265607"/>
                      </a:cubicBezTo>
                      <a:cubicBezTo>
                        <a:pt x="983319" y="264168"/>
                        <a:pt x="988593" y="263210"/>
                        <a:pt x="993866" y="261771"/>
                      </a:cubicBezTo>
                      <a:cubicBezTo>
                        <a:pt x="993866" y="261771"/>
                        <a:pt x="994346" y="261771"/>
                        <a:pt x="994346" y="261771"/>
                      </a:cubicBezTo>
                      <a:cubicBezTo>
                        <a:pt x="995785" y="261291"/>
                        <a:pt x="996743" y="261291"/>
                        <a:pt x="998182" y="260813"/>
                      </a:cubicBezTo>
                      <a:cubicBezTo>
                        <a:pt x="1002017" y="259853"/>
                        <a:pt x="1005852" y="258894"/>
                        <a:pt x="1009208" y="257936"/>
                      </a:cubicBezTo>
                      <a:cubicBezTo>
                        <a:pt x="1011126" y="257456"/>
                        <a:pt x="1013044" y="256977"/>
                        <a:pt x="1014482" y="256497"/>
                      </a:cubicBezTo>
                      <a:cubicBezTo>
                        <a:pt x="1017359" y="255538"/>
                        <a:pt x="1020715" y="254580"/>
                        <a:pt x="1023591" y="254100"/>
                      </a:cubicBezTo>
                      <a:cubicBezTo>
                        <a:pt x="1024071" y="254100"/>
                        <a:pt x="1025030" y="253621"/>
                        <a:pt x="1025988" y="253621"/>
                      </a:cubicBezTo>
                      <a:cubicBezTo>
                        <a:pt x="1026948" y="253141"/>
                        <a:pt x="1027907" y="253141"/>
                        <a:pt x="1028865" y="252661"/>
                      </a:cubicBezTo>
                      <a:cubicBezTo>
                        <a:pt x="1032221" y="251703"/>
                        <a:pt x="1035577" y="250264"/>
                        <a:pt x="1038934" y="249306"/>
                      </a:cubicBezTo>
                      <a:cubicBezTo>
                        <a:pt x="1040371" y="248827"/>
                        <a:pt x="1041810" y="248347"/>
                        <a:pt x="1043248" y="247867"/>
                      </a:cubicBezTo>
                      <a:cubicBezTo>
                        <a:pt x="1047084" y="246430"/>
                        <a:pt x="1050440" y="244991"/>
                        <a:pt x="1053796" y="244032"/>
                      </a:cubicBezTo>
                      <a:cubicBezTo>
                        <a:pt x="1054276" y="244032"/>
                        <a:pt x="1054754" y="243553"/>
                        <a:pt x="1055234" y="243553"/>
                      </a:cubicBezTo>
                      <a:cubicBezTo>
                        <a:pt x="1055234" y="243553"/>
                        <a:pt x="1055714" y="243553"/>
                        <a:pt x="1055714" y="243553"/>
                      </a:cubicBezTo>
                      <a:cubicBezTo>
                        <a:pt x="1056193" y="243553"/>
                        <a:pt x="1056673" y="243073"/>
                        <a:pt x="1057151" y="243073"/>
                      </a:cubicBezTo>
                      <a:cubicBezTo>
                        <a:pt x="1059549" y="242114"/>
                        <a:pt x="1061946" y="241155"/>
                        <a:pt x="1064343" y="240197"/>
                      </a:cubicBezTo>
                      <a:cubicBezTo>
                        <a:pt x="1065303" y="239717"/>
                        <a:pt x="1066261" y="239238"/>
                        <a:pt x="1067220" y="238758"/>
                      </a:cubicBezTo>
                      <a:cubicBezTo>
                        <a:pt x="1069137" y="237800"/>
                        <a:pt x="1071056" y="236841"/>
                        <a:pt x="1072494" y="235881"/>
                      </a:cubicBezTo>
                      <a:cubicBezTo>
                        <a:pt x="1073453" y="235402"/>
                        <a:pt x="1073932" y="234923"/>
                        <a:pt x="1074891" y="234444"/>
                      </a:cubicBezTo>
                      <a:cubicBezTo>
                        <a:pt x="1076809" y="233484"/>
                        <a:pt x="1078726" y="232525"/>
                        <a:pt x="1080165" y="231567"/>
                      </a:cubicBezTo>
                      <a:cubicBezTo>
                        <a:pt x="1080644" y="231087"/>
                        <a:pt x="1081123" y="231087"/>
                        <a:pt x="1081603" y="230608"/>
                      </a:cubicBezTo>
                      <a:cubicBezTo>
                        <a:pt x="1081603" y="230608"/>
                        <a:pt x="1082083" y="230608"/>
                        <a:pt x="1082083" y="230608"/>
                      </a:cubicBezTo>
                      <a:cubicBezTo>
                        <a:pt x="1084000" y="229170"/>
                        <a:pt x="1085917" y="228211"/>
                        <a:pt x="1087836" y="226772"/>
                      </a:cubicBezTo>
                      <a:cubicBezTo>
                        <a:pt x="1088315" y="226292"/>
                        <a:pt x="1088795" y="226292"/>
                        <a:pt x="1088795" y="225814"/>
                      </a:cubicBezTo>
                      <a:cubicBezTo>
                        <a:pt x="1090233" y="224855"/>
                        <a:pt x="1091672" y="223417"/>
                        <a:pt x="1093109" y="222458"/>
                      </a:cubicBezTo>
                      <a:cubicBezTo>
                        <a:pt x="1094548" y="221498"/>
                        <a:pt x="1095027" y="221019"/>
                        <a:pt x="1095506" y="220540"/>
                      </a:cubicBezTo>
                      <a:close/>
                    </a:path>
                  </a:pathLst>
                </a:custGeom>
                <a:solidFill>
                  <a:srgbClr val="F79A0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4800"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Montserrat" panose="00000500000000000000" pitchFamily="2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73" name="Google Shape;291;p3">
                  <a:extLst>
                    <a:ext uri="{FF2B5EF4-FFF2-40B4-BE49-F238E27FC236}">
                      <a16:creationId xmlns:a16="http://schemas.microsoft.com/office/drawing/2014/main" id="{F849CA05-7472-4FEB-BE04-89EBA1055906}"/>
                    </a:ext>
                  </a:extLst>
                </p:cNvPr>
                <p:cNvSpPr/>
                <p:nvPr/>
              </p:nvSpPr>
              <p:spPr>
                <a:xfrm>
                  <a:off x="13350791" y="12441485"/>
                  <a:ext cx="509638" cy="1716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9638" h="171636" extrusionOk="0">
                      <a:moveTo>
                        <a:pt x="474161" y="65682"/>
                      </a:moveTo>
                      <a:cubicBezTo>
                        <a:pt x="295332" y="65682"/>
                        <a:pt x="130886" y="41231"/>
                        <a:pt x="0" y="0"/>
                      </a:cubicBezTo>
                      <a:lnTo>
                        <a:pt x="0" y="114584"/>
                      </a:lnTo>
                      <a:cubicBezTo>
                        <a:pt x="480" y="114584"/>
                        <a:pt x="959" y="115064"/>
                        <a:pt x="959" y="115064"/>
                      </a:cubicBezTo>
                      <a:cubicBezTo>
                        <a:pt x="2877" y="115543"/>
                        <a:pt x="4316" y="116023"/>
                        <a:pt x="6233" y="116981"/>
                      </a:cubicBezTo>
                      <a:cubicBezTo>
                        <a:pt x="7192" y="117461"/>
                        <a:pt x="8150" y="117461"/>
                        <a:pt x="9110" y="117940"/>
                      </a:cubicBezTo>
                      <a:cubicBezTo>
                        <a:pt x="11507" y="118420"/>
                        <a:pt x="13424" y="119379"/>
                        <a:pt x="15822" y="119858"/>
                      </a:cubicBezTo>
                      <a:cubicBezTo>
                        <a:pt x="19177" y="120817"/>
                        <a:pt x="22533" y="121776"/>
                        <a:pt x="25890" y="122734"/>
                      </a:cubicBezTo>
                      <a:cubicBezTo>
                        <a:pt x="28287" y="123214"/>
                        <a:pt x="30684" y="124173"/>
                        <a:pt x="33560" y="124653"/>
                      </a:cubicBezTo>
                      <a:cubicBezTo>
                        <a:pt x="34999" y="125132"/>
                        <a:pt x="36916" y="125611"/>
                        <a:pt x="38355" y="126090"/>
                      </a:cubicBezTo>
                      <a:cubicBezTo>
                        <a:pt x="40273" y="126570"/>
                        <a:pt x="42670" y="127050"/>
                        <a:pt x="44588" y="127529"/>
                      </a:cubicBezTo>
                      <a:cubicBezTo>
                        <a:pt x="46985" y="128009"/>
                        <a:pt x="49382" y="128487"/>
                        <a:pt x="51779" y="129447"/>
                      </a:cubicBezTo>
                      <a:cubicBezTo>
                        <a:pt x="56094" y="130406"/>
                        <a:pt x="60409" y="131364"/>
                        <a:pt x="65203" y="132323"/>
                      </a:cubicBezTo>
                      <a:cubicBezTo>
                        <a:pt x="67601" y="132803"/>
                        <a:pt x="69518" y="133282"/>
                        <a:pt x="71436" y="133762"/>
                      </a:cubicBezTo>
                      <a:cubicBezTo>
                        <a:pt x="71915" y="133762"/>
                        <a:pt x="72395" y="134241"/>
                        <a:pt x="73354" y="134241"/>
                      </a:cubicBezTo>
                      <a:cubicBezTo>
                        <a:pt x="79586" y="135679"/>
                        <a:pt x="85819" y="136639"/>
                        <a:pt x="92531" y="138076"/>
                      </a:cubicBezTo>
                      <a:cubicBezTo>
                        <a:pt x="93011" y="138076"/>
                        <a:pt x="93490" y="138076"/>
                        <a:pt x="93969" y="138556"/>
                      </a:cubicBezTo>
                      <a:cubicBezTo>
                        <a:pt x="99722" y="139515"/>
                        <a:pt x="105955" y="140953"/>
                        <a:pt x="112188" y="141912"/>
                      </a:cubicBezTo>
                      <a:cubicBezTo>
                        <a:pt x="113626" y="142392"/>
                        <a:pt x="115064" y="142392"/>
                        <a:pt x="116503" y="142870"/>
                      </a:cubicBezTo>
                      <a:cubicBezTo>
                        <a:pt x="123214" y="143830"/>
                        <a:pt x="130406" y="145267"/>
                        <a:pt x="137597" y="146227"/>
                      </a:cubicBezTo>
                      <a:cubicBezTo>
                        <a:pt x="139994" y="146706"/>
                        <a:pt x="142392" y="146706"/>
                        <a:pt x="144310" y="147186"/>
                      </a:cubicBezTo>
                      <a:cubicBezTo>
                        <a:pt x="147666" y="147665"/>
                        <a:pt x="151502" y="148145"/>
                        <a:pt x="155337" y="148624"/>
                      </a:cubicBezTo>
                      <a:cubicBezTo>
                        <a:pt x="156296" y="148624"/>
                        <a:pt x="157734" y="149103"/>
                        <a:pt x="158693" y="149103"/>
                      </a:cubicBezTo>
                      <a:cubicBezTo>
                        <a:pt x="163007" y="149583"/>
                        <a:pt x="167323" y="150542"/>
                        <a:pt x="171638" y="151022"/>
                      </a:cubicBezTo>
                      <a:cubicBezTo>
                        <a:pt x="175473" y="151500"/>
                        <a:pt x="178829" y="151980"/>
                        <a:pt x="182665" y="152459"/>
                      </a:cubicBezTo>
                      <a:cubicBezTo>
                        <a:pt x="186979" y="152939"/>
                        <a:pt x="191295" y="153419"/>
                        <a:pt x="196089" y="153898"/>
                      </a:cubicBezTo>
                      <a:cubicBezTo>
                        <a:pt x="198965" y="154377"/>
                        <a:pt x="201842" y="154856"/>
                        <a:pt x="204718" y="154856"/>
                      </a:cubicBezTo>
                      <a:cubicBezTo>
                        <a:pt x="205678" y="154856"/>
                        <a:pt x="206157" y="154856"/>
                        <a:pt x="207115" y="155336"/>
                      </a:cubicBezTo>
                      <a:cubicBezTo>
                        <a:pt x="214787" y="156295"/>
                        <a:pt x="222458" y="157253"/>
                        <a:pt x="230608" y="157733"/>
                      </a:cubicBezTo>
                      <a:cubicBezTo>
                        <a:pt x="231567" y="157733"/>
                        <a:pt x="233005" y="158213"/>
                        <a:pt x="233964" y="158213"/>
                      </a:cubicBezTo>
                      <a:cubicBezTo>
                        <a:pt x="243073" y="159172"/>
                        <a:pt x="252183" y="160130"/>
                        <a:pt x="261291" y="161089"/>
                      </a:cubicBezTo>
                      <a:cubicBezTo>
                        <a:pt x="261771" y="161089"/>
                        <a:pt x="262250" y="161089"/>
                        <a:pt x="262730" y="161089"/>
                      </a:cubicBezTo>
                      <a:cubicBezTo>
                        <a:pt x="264168" y="161089"/>
                        <a:pt x="265127" y="161089"/>
                        <a:pt x="266566" y="161569"/>
                      </a:cubicBezTo>
                      <a:cubicBezTo>
                        <a:pt x="277113" y="162528"/>
                        <a:pt x="287660" y="163486"/>
                        <a:pt x="298208" y="163966"/>
                      </a:cubicBezTo>
                      <a:cubicBezTo>
                        <a:pt x="300605" y="163966"/>
                        <a:pt x="303002" y="164445"/>
                        <a:pt x="305399" y="164445"/>
                      </a:cubicBezTo>
                      <a:cubicBezTo>
                        <a:pt x="316906" y="165405"/>
                        <a:pt x="328892" y="165883"/>
                        <a:pt x="340878" y="166842"/>
                      </a:cubicBezTo>
                      <a:cubicBezTo>
                        <a:pt x="341837" y="166842"/>
                        <a:pt x="342795" y="166842"/>
                        <a:pt x="343275" y="166842"/>
                      </a:cubicBezTo>
                      <a:cubicBezTo>
                        <a:pt x="345192" y="166842"/>
                        <a:pt x="347589" y="166842"/>
                        <a:pt x="349508" y="167322"/>
                      </a:cubicBezTo>
                      <a:cubicBezTo>
                        <a:pt x="356699" y="167802"/>
                        <a:pt x="363891" y="168281"/>
                        <a:pt x="371561" y="168281"/>
                      </a:cubicBezTo>
                      <a:cubicBezTo>
                        <a:pt x="374917" y="168281"/>
                        <a:pt x="378274" y="168760"/>
                        <a:pt x="381630" y="168760"/>
                      </a:cubicBezTo>
                      <a:cubicBezTo>
                        <a:pt x="389300" y="169239"/>
                        <a:pt x="397451" y="169239"/>
                        <a:pt x="405122" y="169719"/>
                      </a:cubicBezTo>
                      <a:cubicBezTo>
                        <a:pt x="407519" y="169719"/>
                        <a:pt x="409916" y="169719"/>
                        <a:pt x="412313" y="170199"/>
                      </a:cubicBezTo>
                      <a:cubicBezTo>
                        <a:pt x="422382" y="170678"/>
                        <a:pt x="432929" y="170678"/>
                        <a:pt x="442997" y="171158"/>
                      </a:cubicBezTo>
                      <a:cubicBezTo>
                        <a:pt x="445395" y="171158"/>
                        <a:pt x="447792" y="171158"/>
                        <a:pt x="450189" y="171158"/>
                      </a:cubicBezTo>
                      <a:cubicBezTo>
                        <a:pt x="458339" y="171158"/>
                        <a:pt x="466009" y="171636"/>
                        <a:pt x="474161" y="171636"/>
                      </a:cubicBezTo>
                      <a:cubicBezTo>
                        <a:pt x="477516" y="171636"/>
                        <a:pt x="480872" y="171636"/>
                        <a:pt x="484228" y="171636"/>
                      </a:cubicBezTo>
                      <a:cubicBezTo>
                        <a:pt x="491420" y="171636"/>
                        <a:pt x="499091" y="171636"/>
                        <a:pt x="506283" y="171636"/>
                      </a:cubicBezTo>
                      <a:cubicBezTo>
                        <a:pt x="507241" y="171636"/>
                        <a:pt x="508680" y="171636"/>
                        <a:pt x="509638" y="171636"/>
                      </a:cubicBezTo>
                      <a:lnTo>
                        <a:pt x="509638" y="65202"/>
                      </a:lnTo>
                      <a:cubicBezTo>
                        <a:pt x="498132" y="65682"/>
                        <a:pt x="486147" y="65682"/>
                        <a:pt x="474161" y="65682"/>
                      </a:cubicBezTo>
                      <a:close/>
                    </a:path>
                  </a:pathLst>
                </a:custGeom>
                <a:solidFill>
                  <a:srgbClr val="F28A1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4800"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Montserrat" panose="00000500000000000000" pitchFamily="2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74" name="Google Shape;292;p3">
                  <a:extLst>
                    <a:ext uri="{FF2B5EF4-FFF2-40B4-BE49-F238E27FC236}">
                      <a16:creationId xmlns:a16="http://schemas.microsoft.com/office/drawing/2014/main" id="{F7D908C3-0835-4477-9278-38450500DEAA}"/>
                    </a:ext>
                  </a:extLst>
                </p:cNvPr>
                <p:cNvSpPr/>
                <p:nvPr/>
              </p:nvSpPr>
              <p:spPr>
                <a:xfrm>
                  <a:off x="13342381" y="12311860"/>
                  <a:ext cx="966097" cy="1887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6097" h="188772" extrusionOk="0">
                      <a:moveTo>
                        <a:pt x="112446" y="29903"/>
                      </a:moveTo>
                      <a:cubicBezTo>
                        <a:pt x="283605" y="-7973"/>
                        <a:pt x="588045" y="-10371"/>
                        <a:pt x="792763" y="25587"/>
                      </a:cubicBezTo>
                      <a:cubicBezTo>
                        <a:pt x="997481" y="61066"/>
                        <a:pt x="1024809" y="120995"/>
                        <a:pt x="853651" y="158870"/>
                      </a:cubicBezTo>
                      <a:cubicBezTo>
                        <a:pt x="682493" y="196746"/>
                        <a:pt x="378053" y="199143"/>
                        <a:pt x="173335" y="163185"/>
                      </a:cubicBezTo>
                      <a:cubicBezTo>
                        <a:pt x="-31384" y="127707"/>
                        <a:pt x="-58712" y="68257"/>
                        <a:pt x="112446" y="29903"/>
                      </a:cubicBezTo>
                      <a:close/>
                    </a:path>
                  </a:pathLst>
                </a:custGeom>
                <a:solidFill>
                  <a:srgbClr val="FFD22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4800"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Montserrat" panose="00000500000000000000" pitchFamily="2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75" name="Google Shape;293;p3">
                  <a:extLst>
                    <a:ext uri="{FF2B5EF4-FFF2-40B4-BE49-F238E27FC236}">
                      <a16:creationId xmlns:a16="http://schemas.microsoft.com/office/drawing/2014/main" id="{16B91AD8-D7FD-4179-A854-4A8E7C53E44A}"/>
                    </a:ext>
                  </a:extLst>
                </p:cNvPr>
                <p:cNvSpPr/>
                <p:nvPr/>
              </p:nvSpPr>
              <p:spPr>
                <a:xfrm>
                  <a:off x="13272155" y="12298308"/>
                  <a:ext cx="1106070" cy="21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6070" h="216355" extrusionOk="0">
                      <a:moveTo>
                        <a:pt x="128497" y="34344"/>
                      </a:moveTo>
                      <a:cubicBezTo>
                        <a:pt x="324585" y="-9284"/>
                        <a:pt x="673133" y="-11681"/>
                        <a:pt x="907577" y="29071"/>
                      </a:cubicBezTo>
                      <a:cubicBezTo>
                        <a:pt x="1142020" y="69823"/>
                        <a:pt x="1173183" y="138382"/>
                        <a:pt x="977574" y="182010"/>
                      </a:cubicBezTo>
                      <a:cubicBezTo>
                        <a:pt x="781486" y="225639"/>
                        <a:pt x="432938" y="228036"/>
                        <a:pt x="198494" y="187284"/>
                      </a:cubicBezTo>
                      <a:cubicBezTo>
                        <a:pt x="-35949" y="146053"/>
                        <a:pt x="-67112" y="77973"/>
                        <a:pt x="128497" y="34344"/>
                      </a:cubicBezTo>
                      <a:close/>
                      <a:moveTo>
                        <a:pt x="923877" y="172421"/>
                      </a:moveTo>
                      <a:cubicBezTo>
                        <a:pt x="1095035" y="134547"/>
                        <a:pt x="1067707" y="74617"/>
                        <a:pt x="862989" y="39139"/>
                      </a:cubicBezTo>
                      <a:cubicBezTo>
                        <a:pt x="658272" y="3661"/>
                        <a:pt x="353831" y="5578"/>
                        <a:pt x="182672" y="43454"/>
                      </a:cubicBezTo>
                      <a:cubicBezTo>
                        <a:pt x="11515" y="81329"/>
                        <a:pt x="38842" y="141258"/>
                        <a:pt x="243561" y="176737"/>
                      </a:cubicBezTo>
                      <a:cubicBezTo>
                        <a:pt x="448279" y="212695"/>
                        <a:pt x="752720" y="210776"/>
                        <a:pt x="923877" y="172421"/>
                      </a:cubicBezTo>
                      <a:lnTo>
                        <a:pt x="923877" y="172421"/>
                      </a:lnTo>
                      <a:close/>
                    </a:path>
                  </a:pathLst>
                </a:custGeom>
                <a:solidFill>
                  <a:srgbClr val="FFE38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4800"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Montserrat" panose="00000500000000000000" pitchFamily="2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76" name="Google Shape;294;p3">
                  <a:extLst>
                    <a:ext uri="{FF2B5EF4-FFF2-40B4-BE49-F238E27FC236}">
                      <a16:creationId xmlns:a16="http://schemas.microsoft.com/office/drawing/2014/main" id="{81A5242D-4E19-4F8E-9F63-4C2A376B69DE}"/>
                    </a:ext>
                  </a:extLst>
                </p:cNvPr>
                <p:cNvSpPr/>
                <p:nvPr/>
              </p:nvSpPr>
              <p:spPr>
                <a:xfrm>
                  <a:off x="13342181" y="12313486"/>
                  <a:ext cx="964600" cy="104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4600" h="104985" extrusionOk="0">
                      <a:moveTo>
                        <a:pt x="117920" y="39304"/>
                      </a:moveTo>
                      <a:cubicBezTo>
                        <a:pt x="289077" y="1428"/>
                        <a:pt x="593518" y="-969"/>
                        <a:pt x="798236" y="34988"/>
                      </a:cubicBezTo>
                      <a:cubicBezTo>
                        <a:pt x="889808" y="50810"/>
                        <a:pt x="945423" y="71426"/>
                        <a:pt x="964600" y="93000"/>
                      </a:cubicBezTo>
                      <a:cubicBezTo>
                        <a:pt x="955970" y="68070"/>
                        <a:pt x="897958" y="43618"/>
                        <a:pt x="792483" y="25399"/>
                      </a:cubicBezTo>
                      <a:cubicBezTo>
                        <a:pt x="587765" y="-10078"/>
                        <a:pt x="283324" y="-8161"/>
                        <a:pt x="112167" y="29715"/>
                      </a:cubicBezTo>
                      <a:cubicBezTo>
                        <a:pt x="17718" y="50810"/>
                        <a:pt x="-16322" y="78617"/>
                        <a:pt x="7170" y="104986"/>
                      </a:cubicBezTo>
                      <a:cubicBezTo>
                        <a:pt x="-1459" y="81493"/>
                        <a:pt x="34499" y="58001"/>
                        <a:pt x="117920" y="39304"/>
                      </a:cubicBezTo>
                      <a:close/>
                    </a:path>
                  </a:pathLst>
                </a:custGeom>
                <a:solidFill>
                  <a:srgbClr val="F79A0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4800"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Montserrat" panose="00000500000000000000" pitchFamily="2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77" name="Google Shape;295;p3">
                  <a:extLst>
                    <a:ext uri="{FF2B5EF4-FFF2-40B4-BE49-F238E27FC236}">
                      <a16:creationId xmlns:a16="http://schemas.microsoft.com/office/drawing/2014/main" id="{606A66C2-049F-455F-969F-4A985062B32A}"/>
                    </a:ext>
                  </a:extLst>
                </p:cNvPr>
                <p:cNvSpPr/>
                <p:nvPr/>
              </p:nvSpPr>
              <p:spPr>
                <a:xfrm>
                  <a:off x="13522908" y="12370239"/>
                  <a:ext cx="603126" cy="945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3126" h="94542" extrusionOk="0">
                      <a:moveTo>
                        <a:pt x="310193" y="4125"/>
                      </a:moveTo>
                      <a:cubicBezTo>
                        <a:pt x="384506" y="-4985"/>
                        <a:pt x="462654" y="1728"/>
                        <a:pt x="515391" y="17069"/>
                      </a:cubicBezTo>
                      <a:lnTo>
                        <a:pt x="578196" y="9878"/>
                      </a:lnTo>
                      <a:lnTo>
                        <a:pt x="603127" y="18508"/>
                      </a:lnTo>
                      <a:lnTo>
                        <a:pt x="540322" y="25699"/>
                      </a:lnTo>
                      <a:cubicBezTo>
                        <a:pt x="558540" y="32891"/>
                        <a:pt x="573402" y="40561"/>
                        <a:pt x="585868" y="47753"/>
                      </a:cubicBezTo>
                      <a:lnTo>
                        <a:pt x="479434" y="58780"/>
                      </a:lnTo>
                      <a:lnTo>
                        <a:pt x="451146" y="48711"/>
                      </a:lnTo>
                      <a:lnTo>
                        <a:pt x="487104" y="44397"/>
                      </a:lnTo>
                      <a:cubicBezTo>
                        <a:pt x="488543" y="44397"/>
                        <a:pt x="490460" y="43917"/>
                        <a:pt x="493337" y="43438"/>
                      </a:cubicBezTo>
                      <a:cubicBezTo>
                        <a:pt x="496693" y="39123"/>
                        <a:pt x="491898" y="35288"/>
                        <a:pt x="472721" y="29534"/>
                      </a:cubicBezTo>
                      <a:cubicBezTo>
                        <a:pt x="451146" y="22822"/>
                        <a:pt x="418066" y="20425"/>
                        <a:pt x="389779" y="23781"/>
                      </a:cubicBezTo>
                      <a:cubicBezTo>
                        <a:pt x="310672" y="33850"/>
                        <a:pt x="444914" y="71724"/>
                        <a:pt x="296769" y="89943"/>
                      </a:cubicBezTo>
                      <a:cubicBezTo>
                        <a:pt x="218621" y="99532"/>
                        <a:pt x="135200" y="93299"/>
                        <a:pt x="78627" y="78916"/>
                      </a:cubicBezTo>
                      <a:lnTo>
                        <a:pt x="25409" y="85149"/>
                      </a:lnTo>
                      <a:lnTo>
                        <a:pt x="0" y="76519"/>
                      </a:lnTo>
                      <a:lnTo>
                        <a:pt x="51778" y="70766"/>
                      </a:lnTo>
                      <a:cubicBezTo>
                        <a:pt x="8629" y="55424"/>
                        <a:pt x="5273" y="42958"/>
                        <a:pt x="5273" y="42958"/>
                      </a:cubicBezTo>
                      <a:lnTo>
                        <a:pt x="116501" y="31931"/>
                      </a:lnTo>
                      <a:lnTo>
                        <a:pt x="143350" y="41520"/>
                      </a:lnTo>
                      <a:cubicBezTo>
                        <a:pt x="143350" y="41520"/>
                        <a:pt x="120817" y="44397"/>
                        <a:pt x="114584" y="45355"/>
                      </a:cubicBezTo>
                      <a:cubicBezTo>
                        <a:pt x="111707" y="45355"/>
                        <a:pt x="100681" y="47274"/>
                        <a:pt x="91092" y="49191"/>
                      </a:cubicBezTo>
                      <a:cubicBezTo>
                        <a:pt x="90613" y="50150"/>
                        <a:pt x="91092" y="56863"/>
                        <a:pt x="122256" y="66451"/>
                      </a:cubicBezTo>
                      <a:cubicBezTo>
                        <a:pt x="141912" y="72683"/>
                        <a:pt x="174034" y="76519"/>
                        <a:pt x="206635" y="72204"/>
                      </a:cubicBezTo>
                      <a:cubicBezTo>
                        <a:pt x="294852" y="60218"/>
                        <a:pt x="155336" y="23302"/>
                        <a:pt x="310193" y="4125"/>
                      </a:cubicBezTo>
                      <a:close/>
                    </a:path>
                  </a:pathLst>
                </a:custGeom>
                <a:solidFill>
                  <a:srgbClr val="F79A0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4800"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Montserrat" panose="00000500000000000000" pitchFamily="2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78" name="Google Shape;296;p3">
                  <a:extLst>
                    <a:ext uri="{FF2B5EF4-FFF2-40B4-BE49-F238E27FC236}">
                      <a16:creationId xmlns:a16="http://schemas.microsoft.com/office/drawing/2014/main" id="{C51446A3-02E7-4A18-A8C8-0B958B545292}"/>
                    </a:ext>
                  </a:extLst>
                </p:cNvPr>
                <p:cNvSpPr/>
                <p:nvPr/>
              </p:nvSpPr>
              <p:spPr>
                <a:xfrm>
                  <a:off x="13522908" y="12360171"/>
                  <a:ext cx="603126" cy="945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3126" h="94542" extrusionOk="0">
                      <a:moveTo>
                        <a:pt x="310193" y="4124"/>
                      </a:moveTo>
                      <a:cubicBezTo>
                        <a:pt x="384506" y="-4984"/>
                        <a:pt x="462654" y="1727"/>
                        <a:pt x="515391" y="17069"/>
                      </a:cubicBezTo>
                      <a:lnTo>
                        <a:pt x="578196" y="9877"/>
                      </a:lnTo>
                      <a:lnTo>
                        <a:pt x="603127" y="18507"/>
                      </a:lnTo>
                      <a:lnTo>
                        <a:pt x="540322" y="25699"/>
                      </a:lnTo>
                      <a:cubicBezTo>
                        <a:pt x="558540" y="32890"/>
                        <a:pt x="573402" y="40562"/>
                        <a:pt x="585868" y="47753"/>
                      </a:cubicBezTo>
                      <a:lnTo>
                        <a:pt x="479434" y="58779"/>
                      </a:lnTo>
                      <a:lnTo>
                        <a:pt x="451146" y="48712"/>
                      </a:lnTo>
                      <a:lnTo>
                        <a:pt x="487104" y="44396"/>
                      </a:lnTo>
                      <a:cubicBezTo>
                        <a:pt x="488543" y="44396"/>
                        <a:pt x="490460" y="43918"/>
                        <a:pt x="493337" y="43438"/>
                      </a:cubicBezTo>
                      <a:cubicBezTo>
                        <a:pt x="496693" y="39123"/>
                        <a:pt x="491898" y="35288"/>
                        <a:pt x="472721" y="29535"/>
                      </a:cubicBezTo>
                      <a:cubicBezTo>
                        <a:pt x="451146" y="22822"/>
                        <a:pt x="418066" y="20425"/>
                        <a:pt x="389779" y="23782"/>
                      </a:cubicBezTo>
                      <a:cubicBezTo>
                        <a:pt x="310672" y="33849"/>
                        <a:pt x="444914" y="71725"/>
                        <a:pt x="296769" y="89943"/>
                      </a:cubicBezTo>
                      <a:cubicBezTo>
                        <a:pt x="218621" y="99531"/>
                        <a:pt x="135200" y="93300"/>
                        <a:pt x="78627" y="78916"/>
                      </a:cubicBezTo>
                      <a:lnTo>
                        <a:pt x="25409" y="85148"/>
                      </a:lnTo>
                      <a:lnTo>
                        <a:pt x="0" y="76519"/>
                      </a:lnTo>
                      <a:lnTo>
                        <a:pt x="51778" y="70765"/>
                      </a:lnTo>
                      <a:cubicBezTo>
                        <a:pt x="8629" y="55424"/>
                        <a:pt x="5273" y="42959"/>
                        <a:pt x="5273" y="42959"/>
                      </a:cubicBezTo>
                      <a:lnTo>
                        <a:pt x="116501" y="31932"/>
                      </a:lnTo>
                      <a:lnTo>
                        <a:pt x="143350" y="41520"/>
                      </a:lnTo>
                      <a:cubicBezTo>
                        <a:pt x="143350" y="41520"/>
                        <a:pt x="120817" y="44396"/>
                        <a:pt x="114584" y="45356"/>
                      </a:cubicBezTo>
                      <a:cubicBezTo>
                        <a:pt x="111707" y="45356"/>
                        <a:pt x="100681" y="47273"/>
                        <a:pt x="91092" y="49191"/>
                      </a:cubicBezTo>
                      <a:cubicBezTo>
                        <a:pt x="90613" y="50150"/>
                        <a:pt x="91092" y="56862"/>
                        <a:pt x="122256" y="66451"/>
                      </a:cubicBezTo>
                      <a:cubicBezTo>
                        <a:pt x="141912" y="72684"/>
                        <a:pt x="174034" y="76519"/>
                        <a:pt x="206635" y="72204"/>
                      </a:cubicBezTo>
                      <a:cubicBezTo>
                        <a:pt x="294852" y="60698"/>
                        <a:pt x="155336" y="23782"/>
                        <a:pt x="310193" y="4124"/>
                      </a:cubicBezTo>
                      <a:close/>
                    </a:path>
                  </a:pathLst>
                </a:custGeom>
                <a:solidFill>
                  <a:srgbClr val="FFE38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4800"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Montserrat" panose="00000500000000000000" pitchFamily="2" charset="0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40" name="Google Shape;297;p3">
                <a:extLst>
                  <a:ext uri="{FF2B5EF4-FFF2-40B4-BE49-F238E27FC236}">
                    <a16:creationId xmlns:a16="http://schemas.microsoft.com/office/drawing/2014/main" id="{AD788007-25A0-4D20-9293-EB6C3B7B44A7}"/>
                  </a:ext>
                </a:extLst>
              </p:cNvPr>
              <p:cNvGrpSpPr/>
              <p:nvPr/>
            </p:nvGrpSpPr>
            <p:grpSpPr>
              <a:xfrm>
                <a:off x="662250" y="3920014"/>
                <a:ext cx="1110353" cy="315289"/>
                <a:chOff x="13203125" y="12174134"/>
                <a:chExt cx="1110369" cy="315293"/>
              </a:xfrm>
            </p:grpSpPr>
            <p:sp>
              <p:nvSpPr>
                <p:cNvPr id="65" name="Google Shape;298;p3">
                  <a:extLst>
                    <a:ext uri="{FF2B5EF4-FFF2-40B4-BE49-F238E27FC236}">
                      <a16:creationId xmlns:a16="http://schemas.microsoft.com/office/drawing/2014/main" id="{F16001EA-E230-434B-800B-5DC9E5F76F08}"/>
                    </a:ext>
                  </a:extLst>
                </p:cNvPr>
                <p:cNvSpPr/>
                <p:nvPr/>
              </p:nvSpPr>
              <p:spPr>
                <a:xfrm>
                  <a:off x="13203125" y="12188344"/>
                  <a:ext cx="1110369" cy="3010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0369" h="301084" extrusionOk="0">
                      <a:moveTo>
                        <a:pt x="1095506" y="220540"/>
                      </a:moveTo>
                      <a:cubicBezTo>
                        <a:pt x="1096466" y="219581"/>
                        <a:pt x="1097425" y="218621"/>
                        <a:pt x="1098383" y="217662"/>
                      </a:cubicBezTo>
                      <a:cubicBezTo>
                        <a:pt x="1098863" y="217184"/>
                        <a:pt x="1099342" y="216704"/>
                        <a:pt x="1099822" y="216224"/>
                      </a:cubicBezTo>
                      <a:cubicBezTo>
                        <a:pt x="1100780" y="215265"/>
                        <a:pt x="1101260" y="214307"/>
                        <a:pt x="1101739" y="213827"/>
                      </a:cubicBezTo>
                      <a:cubicBezTo>
                        <a:pt x="1102219" y="213348"/>
                        <a:pt x="1102698" y="212868"/>
                        <a:pt x="1102698" y="212389"/>
                      </a:cubicBezTo>
                      <a:cubicBezTo>
                        <a:pt x="1103178" y="211430"/>
                        <a:pt x="1103657" y="210471"/>
                        <a:pt x="1104136" y="209992"/>
                      </a:cubicBezTo>
                      <a:cubicBezTo>
                        <a:pt x="1104616" y="209512"/>
                        <a:pt x="1104616" y="209032"/>
                        <a:pt x="1105095" y="208554"/>
                      </a:cubicBezTo>
                      <a:cubicBezTo>
                        <a:pt x="1105575" y="207595"/>
                        <a:pt x="1106055" y="206635"/>
                        <a:pt x="1106055" y="205677"/>
                      </a:cubicBezTo>
                      <a:cubicBezTo>
                        <a:pt x="1106055" y="205198"/>
                        <a:pt x="1106533" y="204718"/>
                        <a:pt x="1106533" y="204238"/>
                      </a:cubicBezTo>
                      <a:cubicBezTo>
                        <a:pt x="1107013" y="202801"/>
                        <a:pt x="1107013" y="201362"/>
                        <a:pt x="1107013" y="199924"/>
                      </a:cubicBezTo>
                      <a:lnTo>
                        <a:pt x="1110369" y="101640"/>
                      </a:lnTo>
                      <a:cubicBezTo>
                        <a:pt x="1110369" y="103078"/>
                        <a:pt x="1109889" y="104517"/>
                        <a:pt x="1109889" y="105954"/>
                      </a:cubicBezTo>
                      <a:cubicBezTo>
                        <a:pt x="1109889" y="106434"/>
                        <a:pt x="1109410" y="106914"/>
                        <a:pt x="1109410" y="107393"/>
                      </a:cubicBezTo>
                      <a:cubicBezTo>
                        <a:pt x="1108931" y="108351"/>
                        <a:pt x="1108931" y="109311"/>
                        <a:pt x="1108452" y="110270"/>
                      </a:cubicBezTo>
                      <a:cubicBezTo>
                        <a:pt x="1108452" y="110748"/>
                        <a:pt x="1107972" y="111228"/>
                        <a:pt x="1107492" y="111708"/>
                      </a:cubicBezTo>
                      <a:cubicBezTo>
                        <a:pt x="1107013" y="112667"/>
                        <a:pt x="1106533" y="113626"/>
                        <a:pt x="1106055" y="114105"/>
                      </a:cubicBezTo>
                      <a:cubicBezTo>
                        <a:pt x="1105575" y="114584"/>
                        <a:pt x="1105095" y="115064"/>
                        <a:pt x="1105095" y="115543"/>
                      </a:cubicBezTo>
                      <a:cubicBezTo>
                        <a:pt x="1104616" y="116503"/>
                        <a:pt x="1103657" y="117461"/>
                        <a:pt x="1103178" y="117940"/>
                      </a:cubicBezTo>
                      <a:cubicBezTo>
                        <a:pt x="1102698" y="118420"/>
                        <a:pt x="1102219" y="118900"/>
                        <a:pt x="1101739" y="119379"/>
                      </a:cubicBezTo>
                      <a:cubicBezTo>
                        <a:pt x="1100780" y="120337"/>
                        <a:pt x="1099822" y="121297"/>
                        <a:pt x="1098863" y="122256"/>
                      </a:cubicBezTo>
                      <a:cubicBezTo>
                        <a:pt x="1098383" y="122734"/>
                        <a:pt x="1097903" y="123214"/>
                        <a:pt x="1097425" y="123694"/>
                      </a:cubicBezTo>
                      <a:cubicBezTo>
                        <a:pt x="1095986" y="124653"/>
                        <a:pt x="1094548" y="126091"/>
                        <a:pt x="1093109" y="127050"/>
                      </a:cubicBezTo>
                      <a:cubicBezTo>
                        <a:pt x="1092630" y="127529"/>
                        <a:pt x="1092630" y="127529"/>
                        <a:pt x="1092150" y="128009"/>
                      </a:cubicBezTo>
                      <a:cubicBezTo>
                        <a:pt x="1090233" y="129447"/>
                        <a:pt x="1088315" y="130886"/>
                        <a:pt x="1085917" y="132323"/>
                      </a:cubicBezTo>
                      <a:cubicBezTo>
                        <a:pt x="1085439" y="132803"/>
                        <a:pt x="1084959" y="132803"/>
                        <a:pt x="1084480" y="133283"/>
                      </a:cubicBezTo>
                      <a:cubicBezTo>
                        <a:pt x="1082562" y="134241"/>
                        <a:pt x="1081123" y="135200"/>
                        <a:pt x="1079206" y="136159"/>
                      </a:cubicBezTo>
                      <a:cubicBezTo>
                        <a:pt x="1078247" y="136639"/>
                        <a:pt x="1077767" y="137117"/>
                        <a:pt x="1076809" y="137597"/>
                      </a:cubicBezTo>
                      <a:cubicBezTo>
                        <a:pt x="1074891" y="138556"/>
                        <a:pt x="1073453" y="139515"/>
                        <a:pt x="1071534" y="140474"/>
                      </a:cubicBezTo>
                      <a:cubicBezTo>
                        <a:pt x="1070576" y="140953"/>
                        <a:pt x="1069617" y="141433"/>
                        <a:pt x="1068659" y="141912"/>
                      </a:cubicBezTo>
                      <a:cubicBezTo>
                        <a:pt x="1066261" y="142871"/>
                        <a:pt x="1063864" y="143830"/>
                        <a:pt x="1061467" y="144789"/>
                      </a:cubicBezTo>
                      <a:cubicBezTo>
                        <a:pt x="1060987" y="144789"/>
                        <a:pt x="1060508" y="145269"/>
                        <a:pt x="1060029" y="145269"/>
                      </a:cubicBezTo>
                      <a:cubicBezTo>
                        <a:pt x="1059549" y="145747"/>
                        <a:pt x="1058590" y="145747"/>
                        <a:pt x="1058111" y="146227"/>
                      </a:cubicBezTo>
                      <a:cubicBezTo>
                        <a:pt x="1054754" y="147666"/>
                        <a:pt x="1051398" y="149103"/>
                        <a:pt x="1047563" y="150063"/>
                      </a:cubicBezTo>
                      <a:cubicBezTo>
                        <a:pt x="1046125" y="150542"/>
                        <a:pt x="1044687" y="151022"/>
                        <a:pt x="1043248" y="151500"/>
                      </a:cubicBezTo>
                      <a:cubicBezTo>
                        <a:pt x="1041810" y="151980"/>
                        <a:pt x="1040371" y="152460"/>
                        <a:pt x="1038934" y="152939"/>
                      </a:cubicBezTo>
                      <a:lnTo>
                        <a:pt x="1040371" y="100201"/>
                      </a:lnTo>
                      <a:lnTo>
                        <a:pt x="1040371" y="100201"/>
                      </a:lnTo>
                      <a:lnTo>
                        <a:pt x="1040371" y="100201"/>
                      </a:lnTo>
                      <a:lnTo>
                        <a:pt x="1040371" y="100201"/>
                      </a:lnTo>
                      <a:lnTo>
                        <a:pt x="1040371" y="100201"/>
                      </a:lnTo>
                      <a:cubicBezTo>
                        <a:pt x="1040371" y="98763"/>
                        <a:pt x="1040371" y="97325"/>
                        <a:pt x="1039893" y="95407"/>
                      </a:cubicBezTo>
                      <a:cubicBezTo>
                        <a:pt x="1039893" y="94928"/>
                        <a:pt x="1039413" y="94448"/>
                        <a:pt x="1039413" y="93968"/>
                      </a:cubicBezTo>
                      <a:cubicBezTo>
                        <a:pt x="1038934" y="93010"/>
                        <a:pt x="1038454" y="91571"/>
                        <a:pt x="1037974" y="90613"/>
                      </a:cubicBezTo>
                      <a:cubicBezTo>
                        <a:pt x="1037974" y="90134"/>
                        <a:pt x="1037495" y="89654"/>
                        <a:pt x="1037015" y="89174"/>
                      </a:cubicBezTo>
                      <a:cubicBezTo>
                        <a:pt x="1036537" y="87737"/>
                        <a:pt x="1035577" y="86777"/>
                        <a:pt x="1034618" y="85339"/>
                      </a:cubicBezTo>
                      <a:cubicBezTo>
                        <a:pt x="1034618" y="84860"/>
                        <a:pt x="1034140" y="84860"/>
                        <a:pt x="1034140" y="84380"/>
                      </a:cubicBezTo>
                      <a:cubicBezTo>
                        <a:pt x="1032701" y="82942"/>
                        <a:pt x="1031262" y="81504"/>
                        <a:pt x="1029824" y="79585"/>
                      </a:cubicBezTo>
                      <a:cubicBezTo>
                        <a:pt x="1029345" y="79107"/>
                        <a:pt x="1028865" y="78627"/>
                        <a:pt x="1028385" y="78148"/>
                      </a:cubicBezTo>
                      <a:cubicBezTo>
                        <a:pt x="1026948" y="77188"/>
                        <a:pt x="1025510" y="75751"/>
                        <a:pt x="1024071" y="74791"/>
                      </a:cubicBezTo>
                      <a:cubicBezTo>
                        <a:pt x="1023591" y="74312"/>
                        <a:pt x="1022632" y="73832"/>
                        <a:pt x="1022154" y="73354"/>
                      </a:cubicBezTo>
                      <a:cubicBezTo>
                        <a:pt x="1020715" y="72394"/>
                        <a:pt x="1018797" y="70956"/>
                        <a:pt x="1016879" y="69997"/>
                      </a:cubicBezTo>
                      <a:cubicBezTo>
                        <a:pt x="1016400" y="69518"/>
                        <a:pt x="1015441" y="69038"/>
                        <a:pt x="1014962" y="69038"/>
                      </a:cubicBezTo>
                      <a:cubicBezTo>
                        <a:pt x="1014482" y="69038"/>
                        <a:pt x="1014482" y="68559"/>
                        <a:pt x="1014482" y="68559"/>
                      </a:cubicBezTo>
                      <a:cubicBezTo>
                        <a:pt x="1014002" y="68079"/>
                        <a:pt x="1013044" y="67599"/>
                        <a:pt x="1012565" y="67599"/>
                      </a:cubicBezTo>
                      <a:cubicBezTo>
                        <a:pt x="1010168" y="66162"/>
                        <a:pt x="1007291" y="64724"/>
                        <a:pt x="1004894" y="63285"/>
                      </a:cubicBezTo>
                      <a:cubicBezTo>
                        <a:pt x="1003455" y="62805"/>
                        <a:pt x="1002017" y="61846"/>
                        <a:pt x="1001058" y="61368"/>
                      </a:cubicBezTo>
                      <a:cubicBezTo>
                        <a:pt x="998182" y="59929"/>
                        <a:pt x="995305" y="58971"/>
                        <a:pt x="992428" y="57532"/>
                      </a:cubicBezTo>
                      <a:cubicBezTo>
                        <a:pt x="991469" y="57052"/>
                        <a:pt x="990511" y="56573"/>
                        <a:pt x="989552" y="56573"/>
                      </a:cubicBezTo>
                      <a:cubicBezTo>
                        <a:pt x="989072" y="56094"/>
                        <a:pt x="988113" y="56094"/>
                        <a:pt x="987634" y="55614"/>
                      </a:cubicBezTo>
                      <a:cubicBezTo>
                        <a:pt x="985716" y="54655"/>
                        <a:pt x="983319" y="54176"/>
                        <a:pt x="981402" y="53216"/>
                      </a:cubicBezTo>
                      <a:cubicBezTo>
                        <a:pt x="979483" y="52258"/>
                        <a:pt x="977086" y="51779"/>
                        <a:pt x="975169" y="50819"/>
                      </a:cubicBezTo>
                      <a:cubicBezTo>
                        <a:pt x="972772" y="49861"/>
                        <a:pt x="970375" y="49382"/>
                        <a:pt x="967977" y="48422"/>
                      </a:cubicBezTo>
                      <a:cubicBezTo>
                        <a:pt x="966539" y="47943"/>
                        <a:pt x="965100" y="47463"/>
                        <a:pt x="963183" y="46985"/>
                      </a:cubicBezTo>
                      <a:cubicBezTo>
                        <a:pt x="962224" y="46505"/>
                        <a:pt x="961265" y="46505"/>
                        <a:pt x="960306" y="46025"/>
                      </a:cubicBezTo>
                      <a:cubicBezTo>
                        <a:pt x="958389" y="45546"/>
                        <a:pt x="956470" y="45066"/>
                        <a:pt x="954553" y="44108"/>
                      </a:cubicBezTo>
                      <a:cubicBezTo>
                        <a:pt x="951676" y="43149"/>
                        <a:pt x="948800" y="42669"/>
                        <a:pt x="945923" y="41711"/>
                      </a:cubicBezTo>
                      <a:cubicBezTo>
                        <a:pt x="944006" y="41231"/>
                        <a:pt x="941609" y="40752"/>
                        <a:pt x="939211" y="39793"/>
                      </a:cubicBezTo>
                      <a:cubicBezTo>
                        <a:pt x="937773" y="39313"/>
                        <a:pt x="936334" y="38833"/>
                        <a:pt x="934896" y="38833"/>
                      </a:cubicBezTo>
                      <a:cubicBezTo>
                        <a:pt x="932979" y="38355"/>
                        <a:pt x="931061" y="37875"/>
                        <a:pt x="929143" y="37396"/>
                      </a:cubicBezTo>
                      <a:cubicBezTo>
                        <a:pt x="927226" y="36916"/>
                        <a:pt x="925307" y="36436"/>
                        <a:pt x="922910" y="35958"/>
                      </a:cubicBezTo>
                      <a:cubicBezTo>
                        <a:pt x="919075" y="34999"/>
                        <a:pt x="915240" y="34039"/>
                        <a:pt x="911404" y="33080"/>
                      </a:cubicBezTo>
                      <a:cubicBezTo>
                        <a:pt x="909487" y="32602"/>
                        <a:pt x="907568" y="32122"/>
                        <a:pt x="905651" y="31642"/>
                      </a:cubicBezTo>
                      <a:cubicBezTo>
                        <a:pt x="905171" y="31642"/>
                        <a:pt x="904692" y="31642"/>
                        <a:pt x="904213" y="31163"/>
                      </a:cubicBezTo>
                      <a:cubicBezTo>
                        <a:pt x="898938" y="30205"/>
                        <a:pt x="893185" y="28766"/>
                        <a:pt x="887432" y="27807"/>
                      </a:cubicBezTo>
                      <a:cubicBezTo>
                        <a:pt x="886952" y="27807"/>
                        <a:pt x="886474" y="27807"/>
                        <a:pt x="885994" y="27327"/>
                      </a:cubicBezTo>
                      <a:cubicBezTo>
                        <a:pt x="880721" y="26369"/>
                        <a:pt x="875447" y="25410"/>
                        <a:pt x="870172" y="24450"/>
                      </a:cubicBezTo>
                      <a:cubicBezTo>
                        <a:pt x="868735" y="24450"/>
                        <a:pt x="867775" y="23972"/>
                        <a:pt x="866338" y="23972"/>
                      </a:cubicBezTo>
                      <a:cubicBezTo>
                        <a:pt x="860584" y="23013"/>
                        <a:pt x="854831" y="22053"/>
                        <a:pt x="849078" y="21095"/>
                      </a:cubicBezTo>
                      <a:cubicBezTo>
                        <a:pt x="847160" y="20616"/>
                        <a:pt x="845242" y="20616"/>
                        <a:pt x="843325" y="20136"/>
                      </a:cubicBezTo>
                      <a:cubicBezTo>
                        <a:pt x="839969" y="19656"/>
                        <a:pt x="836612" y="19177"/>
                        <a:pt x="832777" y="18697"/>
                      </a:cubicBezTo>
                      <a:cubicBezTo>
                        <a:pt x="832297" y="18697"/>
                        <a:pt x="831818" y="18697"/>
                        <a:pt x="831339" y="18697"/>
                      </a:cubicBezTo>
                      <a:cubicBezTo>
                        <a:pt x="825586" y="17739"/>
                        <a:pt x="819353" y="16780"/>
                        <a:pt x="813600" y="16300"/>
                      </a:cubicBezTo>
                      <a:cubicBezTo>
                        <a:pt x="812640" y="16300"/>
                        <a:pt x="812161" y="16300"/>
                        <a:pt x="811203" y="15822"/>
                      </a:cubicBezTo>
                      <a:cubicBezTo>
                        <a:pt x="804490" y="14862"/>
                        <a:pt x="797778" y="13903"/>
                        <a:pt x="790587" y="13424"/>
                      </a:cubicBezTo>
                      <a:cubicBezTo>
                        <a:pt x="790107" y="13424"/>
                        <a:pt x="790107" y="13424"/>
                        <a:pt x="789628" y="13424"/>
                      </a:cubicBezTo>
                      <a:cubicBezTo>
                        <a:pt x="788190" y="13424"/>
                        <a:pt x="787231" y="12944"/>
                        <a:pt x="785793" y="12944"/>
                      </a:cubicBezTo>
                      <a:cubicBezTo>
                        <a:pt x="779560" y="12465"/>
                        <a:pt x="773807" y="11506"/>
                        <a:pt x="767574" y="11027"/>
                      </a:cubicBezTo>
                      <a:cubicBezTo>
                        <a:pt x="765177" y="10547"/>
                        <a:pt x="762300" y="10547"/>
                        <a:pt x="759903" y="10067"/>
                      </a:cubicBezTo>
                      <a:cubicBezTo>
                        <a:pt x="754629" y="9589"/>
                        <a:pt x="748876" y="9109"/>
                        <a:pt x="743602" y="8630"/>
                      </a:cubicBezTo>
                      <a:cubicBezTo>
                        <a:pt x="742164" y="8630"/>
                        <a:pt x="740246" y="8150"/>
                        <a:pt x="738808" y="8150"/>
                      </a:cubicBezTo>
                      <a:cubicBezTo>
                        <a:pt x="737849" y="8150"/>
                        <a:pt x="737369" y="8150"/>
                        <a:pt x="736411" y="8150"/>
                      </a:cubicBezTo>
                      <a:cubicBezTo>
                        <a:pt x="726342" y="7192"/>
                        <a:pt x="716275" y="6233"/>
                        <a:pt x="706206" y="5753"/>
                      </a:cubicBezTo>
                      <a:cubicBezTo>
                        <a:pt x="704289" y="5753"/>
                        <a:pt x="702370" y="5273"/>
                        <a:pt x="700453" y="5273"/>
                      </a:cubicBezTo>
                      <a:cubicBezTo>
                        <a:pt x="689906" y="4314"/>
                        <a:pt x="679359" y="3836"/>
                        <a:pt x="668810" y="3356"/>
                      </a:cubicBezTo>
                      <a:cubicBezTo>
                        <a:pt x="668810" y="3356"/>
                        <a:pt x="668331" y="3356"/>
                        <a:pt x="668331" y="3356"/>
                      </a:cubicBezTo>
                      <a:cubicBezTo>
                        <a:pt x="667373" y="3356"/>
                        <a:pt x="666413" y="3356"/>
                        <a:pt x="665454" y="3356"/>
                      </a:cubicBezTo>
                      <a:cubicBezTo>
                        <a:pt x="657784" y="2876"/>
                        <a:pt x="650113" y="2397"/>
                        <a:pt x="642441" y="2397"/>
                      </a:cubicBezTo>
                      <a:cubicBezTo>
                        <a:pt x="640044" y="2397"/>
                        <a:pt x="637168" y="2397"/>
                        <a:pt x="634771" y="1917"/>
                      </a:cubicBezTo>
                      <a:cubicBezTo>
                        <a:pt x="627579" y="1439"/>
                        <a:pt x="619908" y="1439"/>
                        <a:pt x="612717" y="959"/>
                      </a:cubicBezTo>
                      <a:cubicBezTo>
                        <a:pt x="611278" y="959"/>
                        <a:pt x="609361" y="959"/>
                        <a:pt x="607922" y="959"/>
                      </a:cubicBezTo>
                      <a:cubicBezTo>
                        <a:pt x="599292" y="479"/>
                        <a:pt x="590183" y="479"/>
                        <a:pt x="581553" y="479"/>
                      </a:cubicBezTo>
                      <a:cubicBezTo>
                        <a:pt x="579156" y="479"/>
                        <a:pt x="577239" y="479"/>
                        <a:pt x="574842" y="479"/>
                      </a:cubicBezTo>
                      <a:cubicBezTo>
                        <a:pt x="568129" y="479"/>
                        <a:pt x="560938" y="479"/>
                        <a:pt x="554226" y="0"/>
                      </a:cubicBezTo>
                      <a:cubicBezTo>
                        <a:pt x="551829" y="0"/>
                        <a:pt x="549432" y="0"/>
                        <a:pt x="547034" y="0"/>
                      </a:cubicBezTo>
                      <a:cubicBezTo>
                        <a:pt x="545596" y="0"/>
                        <a:pt x="544157" y="0"/>
                        <a:pt x="542720" y="0"/>
                      </a:cubicBezTo>
                      <a:lnTo>
                        <a:pt x="542720" y="0"/>
                      </a:lnTo>
                      <a:lnTo>
                        <a:pt x="542720" y="0"/>
                      </a:lnTo>
                      <a:lnTo>
                        <a:pt x="542720" y="0"/>
                      </a:lnTo>
                      <a:cubicBezTo>
                        <a:pt x="537446" y="0"/>
                        <a:pt x="531693" y="0"/>
                        <a:pt x="526419" y="0"/>
                      </a:cubicBezTo>
                      <a:cubicBezTo>
                        <a:pt x="524021" y="0"/>
                        <a:pt x="521624" y="0"/>
                        <a:pt x="519227" y="0"/>
                      </a:cubicBezTo>
                      <a:cubicBezTo>
                        <a:pt x="510118" y="0"/>
                        <a:pt x="501008" y="0"/>
                        <a:pt x="491900" y="479"/>
                      </a:cubicBezTo>
                      <a:cubicBezTo>
                        <a:pt x="489982" y="479"/>
                        <a:pt x="487585" y="479"/>
                        <a:pt x="485667" y="479"/>
                      </a:cubicBezTo>
                      <a:cubicBezTo>
                        <a:pt x="478475" y="479"/>
                        <a:pt x="471764" y="959"/>
                        <a:pt x="464572" y="959"/>
                      </a:cubicBezTo>
                      <a:cubicBezTo>
                        <a:pt x="461216" y="959"/>
                        <a:pt x="458339" y="959"/>
                        <a:pt x="454983" y="1439"/>
                      </a:cubicBezTo>
                      <a:cubicBezTo>
                        <a:pt x="449230" y="1439"/>
                        <a:pt x="442997" y="1917"/>
                        <a:pt x="437245" y="1917"/>
                      </a:cubicBezTo>
                      <a:cubicBezTo>
                        <a:pt x="435806" y="1917"/>
                        <a:pt x="433888" y="1917"/>
                        <a:pt x="432450" y="1917"/>
                      </a:cubicBezTo>
                      <a:cubicBezTo>
                        <a:pt x="431012" y="1917"/>
                        <a:pt x="429573" y="1917"/>
                        <a:pt x="428135" y="1917"/>
                      </a:cubicBezTo>
                      <a:cubicBezTo>
                        <a:pt x="418546" y="2397"/>
                        <a:pt x="408478" y="2876"/>
                        <a:pt x="398890" y="3356"/>
                      </a:cubicBezTo>
                      <a:cubicBezTo>
                        <a:pt x="397930" y="3356"/>
                        <a:pt x="396971" y="3356"/>
                        <a:pt x="396013" y="3356"/>
                      </a:cubicBezTo>
                      <a:cubicBezTo>
                        <a:pt x="385465" y="3836"/>
                        <a:pt x="375397" y="4794"/>
                        <a:pt x="365329" y="5273"/>
                      </a:cubicBezTo>
                      <a:cubicBezTo>
                        <a:pt x="364370" y="5273"/>
                        <a:pt x="362932" y="5273"/>
                        <a:pt x="361972" y="5273"/>
                      </a:cubicBezTo>
                      <a:cubicBezTo>
                        <a:pt x="360055" y="5273"/>
                        <a:pt x="358138" y="5753"/>
                        <a:pt x="356220" y="5753"/>
                      </a:cubicBezTo>
                      <a:cubicBezTo>
                        <a:pt x="351425" y="6233"/>
                        <a:pt x="346631" y="6712"/>
                        <a:pt x="341837" y="6712"/>
                      </a:cubicBezTo>
                      <a:cubicBezTo>
                        <a:pt x="338481" y="7192"/>
                        <a:pt x="335125" y="7192"/>
                        <a:pt x="331769" y="7670"/>
                      </a:cubicBezTo>
                      <a:cubicBezTo>
                        <a:pt x="326975" y="8150"/>
                        <a:pt x="322180" y="8630"/>
                        <a:pt x="317865" y="9109"/>
                      </a:cubicBezTo>
                      <a:cubicBezTo>
                        <a:pt x="315948" y="9109"/>
                        <a:pt x="313550" y="9589"/>
                        <a:pt x="311632" y="9589"/>
                      </a:cubicBezTo>
                      <a:cubicBezTo>
                        <a:pt x="310195" y="9589"/>
                        <a:pt x="309235" y="10067"/>
                        <a:pt x="307797" y="10067"/>
                      </a:cubicBezTo>
                      <a:cubicBezTo>
                        <a:pt x="304440" y="10547"/>
                        <a:pt x="301085" y="11027"/>
                        <a:pt x="297729" y="11027"/>
                      </a:cubicBezTo>
                      <a:cubicBezTo>
                        <a:pt x="293893" y="11506"/>
                        <a:pt x="290537" y="11986"/>
                        <a:pt x="286702" y="12465"/>
                      </a:cubicBezTo>
                      <a:cubicBezTo>
                        <a:pt x="283346" y="12944"/>
                        <a:pt x="279990" y="13424"/>
                        <a:pt x="276634" y="13903"/>
                      </a:cubicBezTo>
                      <a:cubicBezTo>
                        <a:pt x="274237" y="14383"/>
                        <a:pt x="272319" y="14383"/>
                        <a:pt x="269921" y="14862"/>
                      </a:cubicBezTo>
                      <a:cubicBezTo>
                        <a:pt x="268483" y="14862"/>
                        <a:pt x="267046" y="15342"/>
                        <a:pt x="265607" y="15342"/>
                      </a:cubicBezTo>
                      <a:cubicBezTo>
                        <a:pt x="262730" y="15822"/>
                        <a:pt x="260333" y="16300"/>
                        <a:pt x="257457" y="16300"/>
                      </a:cubicBezTo>
                      <a:cubicBezTo>
                        <a:pt x="253621" y="16780"/>
                        <a:pt x="249785" y="17259"/>
                        <a:pt x="245950" y="17739"/>
                      </a:cubicBezTo>
                      <a:cubicBezTo>
                        <a:pt x="243074" y="18219"/>
                        <a:pt x="240677" y="18697"/>
                        <a:pt x="238280" y="19177"/>
                      </a:cubicBezTo>
                      <a:cubicBezTo>
                        <a:pt x="236841" y="19177"/>
                        <a:pt x="235402" y="19656"/>
                        <a:pt x="233964" y="19656"/>
                      </a:cubicBezTo>
                      <a:cubicBezTo>
                        <a:pt x="231567" y="20136"/>
                        <a:pt x="229170" y="20616"/>
                        <a:pt x="227252" y="20616"/>
                      </a:cubicBezTo>
                      <a:cubicBezTo>
                        <a:pt x="224855" y="21095"/>
                        <a:pt x="222458" y="21575"/>
                        <a:pt x="220540" y="22053"/>
                      </a:cubicBezTo>
                      <a:cubicBezTo>
                        <a:pt x="216705" y="22533"/>
                        <a:pt x="212869" y="23492"/>
                        <a:pt x="209034" y="24450"/>
                      </a:cubicBezTo>
                      <a:cubicBezTo>
                        <a:pt x="207116" y="24930"/>
                        <a:pt x="205198" y="25410"/>
                        <a:pt x="203281" y="25410"/>
                      </a:cubicBezTo>
                      <a:cubicBezTo>
                        <a:pt x="202801" y="25410"/>
                        <a:pt x="202322" y="25410"/>
                        <a:pt x="201842" y="25889"/>
                      </a:cubicBezTo>
                      <a:cubicBezTo>
                        <a:pt x="196568" y="26848"/>
                        <a:pt x="191774" y="27807"/>
                        <a:pt x="186500" y="29245"/>
                      </a:cubicBezTo>
                      <a:cubicBezTo>
                        <a:pt x="181706" y="30205"/>
                        <a:pt x="176912" y="31642"/>
                        <a:pt x="172117" y="32602"/>
                      </a:cubicBezTo>
                      <a:cubicBezTo>
                        <a:pt x="172117" y="32602"/>
                        <a:pt x="171638" y="32602"/>
                        <a:pt x="171638" y="32602"/>
                      </a:cubicBezTo>
                      <a:cubicBezTo>
                        <a:pt x="170679" y="33080"/>
                        <a:pt x="169240" y="33080"/>
                        <a:pt x="168282" y="33560"/>
                      </a:cubicBezTo>
                      <a:cubicBezTo>
                        <a:pt x="164926" y="34519"/>
                        <a:pt x="161570" y="34999"/>
                        <a:pt x="158693" y="35958"/>
                      </a:cubicBezTo>
                      <a:cubicBezTo>
                        <a:pt x="157255" y="36436"/>
                        <a:pt x="155337" y="36916"/>
                        <a:pt x="153899" y="37396"/>
                      </a:cubicBezTo>
                      <a:cubicBezTo>
                        <a:pt x="151022" y="38355"/>
                        <a:pt x="148624" y="38833"/>
                        <a:pt x="146227" y="39793"/>
                      </a:cubicBezTo>
                      <a:cubicBezTo>
                        <a:pt x="145749" y="39793"/>
                        <a:pt x="144790" y="40272"/>
                        <a:pt x="144310" y="40272"/>
                      </a:cubicBezTo>
                      <a:cubicBezTo>
                        <a:pt x="143351" y="40752"/>
                        <a:pt x="142871" y="40752"/>
                        <a:pt x="141913" y="41231"/>
                      </a:cubicBezTo>
                      <a:cubicBezTo>
                        <a:pt x="139036" y="42190"/>
                        <a:pt x="136160" y="43149"/>
                        <a:pt x="133283" y="44108"/>
                      </a:cubicBezTo>
                      <a:cubicBezTo>
                        <a:pt x="131844" y="44588"/>
                        <a:pt x="130886" y="45066"/>
                        <a:pt x="129447" y="45546"/>
                      </a:cubicBezTo>
                      <a:cubicBezTo>
                        <a:pt x="126091" y="46505"/>
                        <a:pt x="123215" y="47943"/>
                        <a:pt x="120338" y="48902"/>
                      </a:cubicBezTo>
                      <a:cubicBezTo>
                        <a:pt x="119858" y="48902"/>
                        <a:pt x="119380" y="49382"/>
                        <a:pt x="118900" y="49382"/>
                      </a:cubicBezTo>
                      <a:cubicBezTo>
                        <a:pt x="118900" y="49382"/>
                        <a:pt x="118900" y="49382"/>
                        <a:pt x="118421" y="49382"/>
                      </a:cubicBezTo>
                      <a:cubicBezTo>
                        <a:pt x="117941" y="49382"/>
                        <a:pt x="117461" y="49861"/>
                        <a:pt x="116983" y="49861"/>
                      </a:cubicBezTo>
                      <a:cubicBezTo>
                        <a:pt x="115064" y="50819"/>
                        <a:pt x="112667" y="51779"/>
                        <a:pt x="110750" y="52738"/>
                      </a:cubicBezTo>
                      <a:cubicBezTo>
                        <a:pt x="109791" y="53216"/>
                        <a:pt x="109311" y="53696"/>
                        <a:pt x="108352" y="53696"/>
                      </a:cubicBezTo>
                      <a:cubicBezTo>
                        <a:pt x="106914" y="54655"/>
                        <a:pt x="104997" y="55135"/>
                        <a:pt x="103558" y="56094"/>
                      </a:cubicBezTo>
                      <a:cubicBezTo>
                        <a:pt x="102600" y="56573"/>
                        <a:pt x="102120" y="57052"/>
                        <a:pt x="101641" y="57052"/>
                      </a:cubicBezTo>
                      <a:cubicBezTo>
                        <a:pt x="100202" y="58011"/>
                        <a:pt x="98284" y="58971"/>
                        <a:pt x="96847" y="59929"/>
                      </a:cubicBezTo>
                      <a:cubicBezTo>
                        <a:pt x="96367" y="60408"/>
                        <a:pt x="95887" y="60408"/>
                        <a:pt x="95408" y="60888"/>
                      </a:cubicBezTo>
                      <a:cubicBezTo>
                        <a:pt x="95408" y="60888"/>
                        <a:pt x="95408" y="60888"/>
                        <a:pt x="94928" y="60888"/>
                      </a:cubicBezTo>
                      <a:cubicBezTo>
                        <a:pt x="93011" y="61846"/>
                        <a:pt x="91572" y="63285"/>
                        <a:pt x="90134" y="64244"/>
                      </a:cubicBezTo>
                      <a:cubicBezTo>
                        <a:pt x="89655" y="64724"/>
                        <a:pt x="89655" y="64724"/>
                        <a:pt x="89175" y="65202"/>
                      </a:cubicBezTo>
                      <a:cubicBezTo>
                        <a:pt x="87737" y="66162"/>
                        <a:pt x="86778" y="67121"/>
                        <a:pt x="85339" y="68079"/>
                      </a:cubicBezTo>
                      <a:cubicBezTo>
                        <a:pt x="84861" y="68559"/>
                        <a:pt x="84381" y="69038"/>
                        <a:pt x="83901" y="69518"/>
                      </a:cubicBezTo>
                      <a:cubicBezTo>
                        <a:pt x="82942" y="70477"/>
                        <a:pt x="82464" y="70956"/>
                        <a:pt x="81504" y="71915"/>
                      </a:cubicBezTo>
                      <a:cubicBezTo>
                        <a:pt x="81025" y="72394"/>
                        <a:pt x="80545" y="72874"/>
                        <a:pt x="80066" y="73354"/>
                      </a:cubicBezTo>
                      <a:cubicBezTo>
                        <a:pt x="79586" y="74312"/>
                        <a:pt x="78628" y="74791"/>
                        <a:pt x="78148" y="75751"/>
                      </a:cubicBezTo>
                      <a:cubicBezTo>
                        <a:pt x="77669" y="76230"/>
                        <a:pt x="77669" y="76709"/>
                        <a:pt x="77189" y="77188"/>
                      </a:cubicBezTo>
                      <a:cubicBezTo>
                        <a:pt x="76709" y="78148"/>
                        <a:pt x="76231" y="78627"/>
                        <a:pt x="75751" y="79585"/>
                      </a:cubicBezTo>
                      <a:cubicBezTo>
                        <a:pt x="75272" y="80065"/>
                        <a:pt x="75272" y="80545"/>
                        <a:pt x="75272" y="81024"/>
                      </a:cubicBezTo>
                      <a:cubicBezTo>
                        <a:pt x="74792" y="81982"/>
                        <a:pt x="74792" y="82462"/>
                        <a:pt x="74312" y="83421"/>
                      </a:cubicBezTo>
                      <a:cubicBezTo>
                        <a:pt x="74312" y="83901"/>
                        <a:pt x="73834" y="84380"/>
                        <a:pt x="73834" y="84380"/>
                      </a:cubicBezTo>
                      <a:cubicBezTo>
                        <a:pt x="73354" y="85818"/>
                        <a:pt x="73354" y="86777"/>
                        <a:pt x="73354" y="88215"/>
                      </a:cubicBezTo>
                      <a:lnTo>
                        <a:pt x="73354" y="88215"/>
                      </a:lnTo>
                      <a:lnTo>
                        <a:pt x="72395" y="112667"/>
                      </a:lnTo>
                      <a:lnTo>
                        <a:pt x="71436" y="140953"/>
                      </a:lnTo>
                      <a:cubicBezTo>
                        <a:pt x="70956" y="140953"/>
                        <a:pt x="70956" y="140953"/>
                        <a:pt x="70478" y="140474"/>
                      </a:cubicBezTo>
                      <a:cubicBezTo>
                        <a:pt x="68081" y="139515"/>
                        <a:pt x="65683" y="138556"/>
                        <a:pt x="63286" y="137597"/>
                      </a:cubicBezTo>
                      <a:cubicBezTo>
                        <a:pt x="59450" y="136159"/>
                        <a:pt x="56095" y="134720"/>
                        <a:pt x="52259" y="133283"/>
                      </a:cubicBezTo>
                      <a:cubicBezTo>
                        <a:pt x="52259" y="133283"/>
                        <a:pt x="51779" y="133283"/>
                        <a:pt x="51779" y="132803"/>
                      </a:cubicBezTo>
                      <a:cubicBezTo>
                        <a:pt x="48423" y="131364"/>
                        <a:pt x="45067" y="129447"/>
                        <a:pt x="41712" y="128009"/>
                      </a:cubicBezTo>
                      <a:cubicBezTo>
                        <a:pt x="41232" y="127529"/>
                        <a:pt x="40273" y="127529"/>
                        <a:pt x="39793" y="127050"/>
                      </a:cubicBezTo>
                      <a:cubicBezTo>
                        <a:pt x="36917" y="125611"/>
                        <a:pt x="33560" y="123694"/>
                        <a:pt x="31163" y="122256"/>
                      </a:cubicBezTo>
                      <a:cubicBezTo>
                        <a:pt x="30205" y="121776"/>
                        <a:pt x="29726" y="121297"/>
                        <a:pt x="29246" y="120817"/>
                      </a:cubicBezTo>
                      <a:cubicBezTo>
                        <a:pt x="27329" y="119379"/>
                        <a:pt x="25410" y="118420"/>
                        <a:pt x="23493" y="116981"/>
                      </a:cubicBezTo>
                      <a:cubicBezTo>
                        <a:pt x="22534" y="116503"/>
                        <a:pt x="22054" y="116023"/>
                        <a:pt x="21096" y="115064"/>
                      </a:cubicBezTo>
                      <a:cubicBezTo>
                        <a:pt x="19177" y="113626"/>
                        <a:pt x="17740" y="112667"/>
                        <a:pt x="16301" y="111228"/>
                      </a:cubicBezTo>
                      <a:cubicBezTo>
                        <a:pt x="15822" y="110748"/>
                        <a:pt x="15343" y="110270"/>
                        <a:pt x="14863" y="109790"/>
                      </a:cubicBezTo>
                      <a:cubicBezTo>
                        <a:pt x="12946" y="107873"/>
                        <a:pt x="11507" y="106434"/>
                        <a:pt x="10069" y="104517"/>
                      </a:cubicBezTo>
                      <a:cubicBezTo>
                        <a:pt x="9589" y="104037"/>
                        <a:pt x="9589" y="104037"/>
                        <a:pt x="9589" y="103557"/>
                      </a:cubicBezTo>
                      <a:cubicBezTo>
                        <a:pt x="8630" y="102120"/>
                        <a:pt x="7671" y="100681"/>
                        <a:pt x="6713" y="99243"/>
                      </a:cubicBezTo>
                      <a:cubicBezTo>
                        <a:pt x="6233" y="98763"/>
                        <a:pt x="6233" y="98284"/>
                        <a:pt x="5754" y="97325"/>
                      </a:cubicBezTo>
                      <a:cubicBezTo>
                        <a:pt x="5274" y="95887"/>
                        <a:pt x="4794" y="94928"/>
                        <a:pt x="4316" y="93490"/>
                      </a:cubicBezTo>
                      <a:cubicBezTo>
                        <a:pt x="4316" y="93010"/>
                        <a:pt x="3836" y="92531"/>
                        <a:pt x="3836" y="92051"/>
                      </a:cubicBezTo>
                      <a:cubicBezTo>
                        <a:pt x="3357" y="90134"/>
                        <a:pt x="3357" y="88695"/>
                        <a:pt x="3357" y="86777"/>
                      </a:cubicBezTo>
                      <a:lnTo>
                        <a:pt x="0" y="185061"/>
                      </a:lnTo>
                      <a:cubicBezTo>
                        <a:pt x="0" y="186979"/>
                        <a:pt x="0" y="188418"/>
                        <a:pt x="480" y="190335"/>
                      </a:cubicBezTo>
                      <a:cubicBezTo>
                        <a:pt x="480" y="190815"/>
                        <a:pt x="960" y="191294"/>
                        <a:pt x="960" y="191774"/>
                      </a:cubicBezTo>
                      <a:cubicBezTo>
                        <a:pt x="1439" y="193212"/>
                        <a:pt x="1918" y="194171"/>
                        <a:pt x="2397" y="195609"/>
                      </a:cubicBezTo>
                      <a:cubicBezTo>
                        <a:pt x="2877" y="196088"/>
                        <a:pt x="2877" y="196568"/>
                        <a:pt x="3357" y="197526"/>
                      </a:cubicBezTo>
                      <a:cubicBezTo>
                        <a:pt x="4316" y="198965"/>
                        <a:pt x="5274" y="200404"/>
                        <a:pt x="6233" y="201841"/>
                      </a:cubicBezTo>
                      <a:cubicBezTo>
                        <a:pt x="6713" y="202321"/>
                        <a:pt x="6713" y="202321"/>
                        <a:pt x="6713" y="202801"/>
                      </a:cubicBezTo>
                      <a:cubicBezTo>
                        <a:pt x="8151" y="204718"/>
                        <a:pt x="9589" y="206157"/>
                        <a:pt x="11507" y="208074"/>
                      </a:cubicBezTo>
                      <a:cubicBezTo>
                        <a:pt x="11986" y="208554"/>
                        <a:pt x="12466" y="209032"/>
                        <a:pt x="12946" y="209512"/>
                      </a:cubicBezTo>
                      <a:cubicBezTo>
                        <a:pt x="14383" y="210951"/>
                        <a:pt x="15822" y="211909"/>
                        <a:pt x="17740" y="213348"/>
                      </a:cubicBezTo>
                      <a:cubicBezTo>
                        <a:pt x="18699" y="213827"/>
                        <a:pt x="19177" y="214307"/>
                        <a:pt x="20137" y="215265"/>
                      </a:cubicBezTo>
                      <a:cubicBezTo>
                        <a:pt x="22054" y="216704"/>
                        <a:pt x="23972" y="217662"/>
                        <a:pt x="25890" y="219101"/>
                      </a:cubicBezTo>
                      <a:cubicBezTo>
                        <a:pt x="26849" y="219581"/>
                        <a:pt x="27329" y="220060"/>
                        <a:pt x="27807" y="220540"/>
                      </a:cubicBezTo>
                      <a:cubicBezTo>
                        <a:pt x="28287" y="220540"/>
                        <a:pt x="28287" y="221018"/>
                        <a:pt x="28766" y="221018"/>
                      </a:cubicBezTo>
                      <a:cubicBezTo>
                        <a:pt x="31163" y="222457"/>
                        <a:pt x="34040" y="223895"/>
                        <a:pt x="36917" y="225334"/>
                      </a:cubicBezTo>
                      <a:cubicBezTo>
                        <a:pt x="37396" y="225813"/>
                        <a:pt x="38355" y="225813"/>
                        <a:pt x="38835" y="226292"/>
                      </a:cubicBezTo>
                      <a:cubicBezTo>
                        <a:pt x="42190" y="227731"/>
                        <a:pt x="45067" y="229648"/>
                        <a:pt x="48903" y="231087"/>
                      </a:cubicBezTo>
                      <a:cubicBezTo>
                        <a:pt x="48903" y="231087"/>
                        <a:pt x="49382" y="231087"/>
                        <a:pt x="49382" y="231567"/>
                      </a:cubicBezTo>
                      <a:cubicBezTo>
                        <a:pt x="52259" y="232525"/>
                        <a:pt x="54656" y="233964"/>
                        <a:pt x="57532" y="234923"/>
                      </a:cubicBezTo>
                      <a:cubicBezTo>
                        <a:pt x="58492" y="235401"/>
                        <a:pt x="58971" y="235401"/>
                        <a:pt x="59929" y="235881"/>
                      </a:cubicBezTo>
                      <a:cubicBezTo>
                        <a:pt x="62326" y="236840"/>
                        <a:pt x="64724" y="237798"/>
                        <a:pt x="67121" y="238758"/>
                      </a:cubicBezTo>
                      <a:cubicBezTo>
                        <a:pt x="69518" y="239717"/>
                        <a:pt x="71915" y="240676"/>
                        <a:pt x="74312" y="241634"/>
                      </a:cubicBezTo>
                      <a:cubicBezTo>
                        <a:pt x="76709" y="242593"/>
                        <a:pt x="79586" y="243553"/>
                        <a:pt x="82464" y="244511"/>
                      </a:cubicBezTo>
                      <a:cubicBezTo>
                        <a:pt x="84381" y="244990"/>
                        <a:pt x="85819" y="245470"/>
                        <a:pt x="87737" y="246428"/>
                      </a:cubicBezTo>
                      <a:cubicBezTo>
                        <a:pt x="88695" y="246908"/>
                        <a:pt x="89655" y="246908"/>
                        <a:pt x="90614" y="247387"/>
                      </a:cubicBezTo>
                      <a:cubicBezTo>
                        <a:pt x="93011" y="247867"/>
                        <a:pt x="94928" y="248826"/>
                        <a:pt x="97325" y="249306"/>
                      </a:cubicBezTo>
                      <a:cubicBezTo>
                        <a:pt x="100681" y="250264"/>
                        <a:pt x="104038" y="251223"/>
                        <a:pt x="107394" y="252181"/>
                      </a:cubicBezTo>
                      <a:cubicBezTo>
                        <a:pt x="109791" y="252661"/>
                        <a:pt x="112188" y="253620"/>
                        <a:pt x="115064" y="254100"/>
                      </a:cubicBezTo>
                      <a:cubicBezTo>
                        <a:pt x="116503" y="254579"/>
                        <a:pt x="118421" y="255059"/>
                        <a:pt x="119858" y="255538"/>
                      </a:cubicBezTo>
                      <a:cubicBezTo>
                        <a:pt x="121777" y="256017"/>
                        <a:pt x="124174" y="256497"/>
                        <a:pt x="126091" y="256976"/>
                      </a:cubicBezTo>
                      <a:cubicBezTo>
                        <a:pt x="128488" y="257456"/>
                        <a:pt x="130886" y="257936"/>
                        <a:pt x="133283" y="258894"/>
                      </a:cubicBezTo>
                      <a:cubicBezTo>
                        <a:pt x="137598" y="259853"/>
                        <a:pt x="141913" y="260811"/>
                        <a:pt x="146707" y="261770"/>
                      </a:cubicBezTo>
                      <a:cubicBezTo>
                        <a:pt x="149104" y="262250"/>
                        <a:pt x="151022" y="262730"/>
                        <a:pt x="152940" y="263209"/>
                      </a:cubicBezTo>
                      <a:cubicBezTo>
                        <a:pt x="153419" y="263209"/>
                        <a:pt x="153899" y="263689"/>
                        <a:pt x="154857" y="263689"/>
                      </a:cubicBezTo>
                      <a:cubicBezTo>
                        <a:pt x="161090" y="265127"/>
                        <a:pt x="167323" y="266086"/>
                        <a:pt x="174035" y="267524"/>
                      </a:cubicBezTo>
                      <a:cubicBezTo>
                        <a:pt x="174515" y="267524"/>
                        <a:pt x="174993" y="267524"/>
                        <a:pt x="175473" y="268003"/>
                      </a:cubicBezTo>
                      <a:cubicBezTo>
                        <a:pt x="181226" y="268962"/>
                        <a:pt x="187459" y="270400"/>
                        <a:pt x="193692" y="271359"/>
                      </a:cubicBezTo>
                      <a:cubicBezTo>
                        <a:pt x="195130" y="271839"/>
                        <a:pt x="196568" y="271839"/>
                        <a:pt x="198006" y="272319"/>
                      </a:cubicBezTo>
                      <a:cubicBezTo>
                        <a:pt x="204719" y="273277"/>
                        <a:pt x="211911" y="274716"/>
                        <a:pt x="219102" y="275674"/>
                      </a:cubicBezTo>
                      <a:cubicBezTo>
                        <a:pt x="221499" y="276153"/>
                        <a:pt x="223897" y="276153"/>
                        <a:pt x="225814" y="276633"/>
                      </a:cubicBezTo>
                      <a:cubicBezTo>
                        <a:pt x="229170" y="277113"/>
                        <a:pt x="233005" y="277592"/>
                        <a:pt x="236841" y="278072"/>
                      </a:cubicBezTo>
                      <a:cubicBezTo>
                        <a:pt x="237800" y="278072"/>
                        <a:pt x="239238" y="278550"/>
                        <a:pt x="240197" y="278550"/>
                      </a:cubicBezTo>
                      <a:cubicBezTo>
                        <a:pt x="244511" y="279030"/>
                        <a:pt x="248827" y="279989"/>
                        <a:pt x="253141" y="280469"/>
                      </a:cubicBezTo>
                      <a:cubicBezTo>
                        <a:pt x="256977" y="280947"/>
                        <a:pt x="260333" y="281427"/>
                        <a:pt x="264168" y="281907"/>
                      </a:cubicBezTo>
                      <a:cubicBezTo>
                        <a:pt x="268483" y="282386"/>
                        <a:pt x="272799" y="282866"/>
                        <a:pt x="277593" y="283345"/>
                      </a:cubicBezTo>
                      <a:cubicBezTo>
                        <a:pt x="280469" y="283825"/>
                        <a:pt x="283346" y="284304"/>
                        <a:pt x="286223" y="284304"/>
                      </a:cubicBezTo>
                      <a:cubicBezTo>
                        <a:pt x="287182" y="284304"/>
                        <a:pt x="287660" y="284304"/>
                        <a:pt x="288620" y="284783"/>
                      </a:cubicBezTo>
                      <a:cubicBezTo>
                        <a:pt x="296290" y="285742"/>
                        <a:pt x="303962" y="286702"/>
                        <a:pt x="312112" y="287180"/>
                      </a:cubicBezTo>
                      <a:cubicBezTo>
                        <a:pt x="313070" y="287180"/>
                        <a:pt x="314509" y="287660"/>
                        <a:pt x="315468" y="287660"/>
                      </a:cubicBezTo>
                      <a:cubicBezTo>
                        <a:pt x="324578" y="288619"/>
                        <a:pt x="333686" y="289578"/>
                        <a:pt x="342795" y="290536"/>
                      </a:cubicBezTo>
                      <a:cubicBezTo>
                        <a:pt x="343275" y="290536"/>
                        <a:pt x="343755" y="290536"/>
                        <a:pt x="344234" y="290536"/>
                      </a:cubicBezTo>
                      <a:cubicBezTo>
                        <a:pt x="345672" y="290536"/>
                        <a:pt x="346631" y="290536"/>
                        <a:pt x="348069" y="291016"/>
                      </a:cubicBezTo>
                      <a:cubicBezTo>
                        <a:pt x="358617" y="291975"/>
                        <a:pt x="369164" y="292933"/>
                        <a:pt x="379712" y="293413"/>
                      </a:cubicBezTo>
                      <a:cubicBezTo>
                        <a:pt x="382110" y="293413"/>
                        <a:pt x="384507" y="293893"/>
                        <a:pt x="386904" y="293893"/>
                      </a:cubicBezTo>
                      <a:cubicBezTo>
                        <a:pt x="398410" y="294852"/>
                        <a:pt x="410396" y="295330"/>
                        <a:pt x="422382" y="296290"/>
                      </a:cubicBezTo>
                      <a:cubicBezTo>
                        <a:pt x="423340" y="296290"/>
                        <a:pt x="424299" y="296290"/>
                        <a:pt x="424779" y="296290"/>
                      </a:cubicBezTo>
                      <a:cubicBezTo>
                        <a:pt x="426696" y="296290"/>
                        <a:pt x="429093" y="296290"/>
                        <a:pt x="431012" y="296769"/>
                      </a:cubicBezTo>
                      <a:cubicBezTo>
                        <a:pt x="438203" y="297249"/>
                        <a:pt x="445395" y="297728"/>
                        <a:pt x="453065" y="297728"/>
                      </a:cubicBezTo>
                      <a:cubicBezTo>
                        <a:pt x="456422" y="297728"/>
                        <a:pt x="459778" y="298208"/>
                        <a:pt x="463133" y="298208"/>
                      </a:cubicBezTo>
                      <a:cubicBezTo>
                        <a:pt x="470805" y="298687"/>
                        <a:pt x="478955" y="298687"/>
                        <a:pt x="486625" y="299166"/>
                      </a:cubicBezTo>
                      <a:cubicBezTo>
                        <a:pt x="489022" y="299166"/>
                        <a:pt x="491420" y="299166"/>
                        <a:pt x="493817" y="299646"/>
                      </a:cubicBezTo>
                      <a:cubicBezTo>
                        <a:pt x="503885" y="300125"/>
                        <a:pt x="514433" y="300125"/>
                        <a:pt x="524501" y="300605"/>
                      </a:cubicBezTo>
                      <a:cubicBezTo>
                        <a:pt x="526898" y="300605"/>
                        <a:pt x="529296" y="300605"/>
                        <a:pt x="531693" y="300605"/>
                      </a:cubicBezTo>
                      <a:cubicBezTo>
                        <a:pt x="539843" y="300605"/>
                        <a:pt x="547514" y="301085"/>
                        <a:pt x="555664" y="301085"/>
                      </a:cubicBezTo>
                      <a:cubicBezTo>
                        <a:pt x="559020" y="301085"/>
                        <a:pt x="562376" y="301085"/>
                        <a:pt x="565732" y="301085"/>
                      </a:cubicBezTo>
                      <a:cubicBezTo>
                        <a:pt x="572923" y="301085"/>
                        <a:pt x="580595" y="301085"/>
                        <a:pt x="587786" y="301085"/>
                      </a:cubicBezTo>
                      <a:cubicBezTo>
                        <a:pt x="591142" y="301085"/>
                        <a:pt x="594019" y="301085"/>
                        <a:pt x="597375" y="301085"/>
                      </a:cubicBezTo>
                      <a:cubicBezTo>
                        <a:pt x="606964" y="301085"/>
                        <a:pt x="617032" y="301085"/>
                        <a:pt x="626621" y="300605"/>
                      </a:cubicBezTo>
                      <a:cubicBezTo>
                        <a:pt x="627100" y="300605"/>
                        <a:pt x="627579" y="300605"/>
                        <a:pt x="628058" y="300605"/>
                      </a:cubicBezTo>
                      <a:cubicBezTo>
                        <a:pt x="638127" y="300605"/>
                        <a:pt x="648195" y="300125"/>
                        <a:pt x="658743" y="300125"/>
                      </a:cubicBezTo>
                      <a:cubicBezTo>
                        <a:pt x="661619" y="300125"/>
                        <a:pt x="664976" y="300125"/>
                        <a:pt x="667851" y="299646"/>
                      </a:cubicBezTo>
                      <a:cubicBezTo>
                        <a:pt x="675043" y="299646"/>
                        <a:pt x="682234" y="299166"/>
                        <a:pt x="689426" y="298687"/>
                      </a:cubicBezTo>
                      <a:cubicBezTo>
                        <a:pt x="691344" y="298687"/>
                        <a:pt x="693262" y="298687"/>
                        <a:pt x="694700" y="298687"/>
                      </a:cubicBezTo>
                      <a:cubicBezTo>
                        <a:pt x="696139" y="298687"/>
                        <a:pt x="697097" y="298687"/>
                        <a:pt x="698536" y="298687"/>
                      </a:cubicBezTo>
                      <a:cubicBezTo>
                        <a:pt x="710522" y="298208"/>
                        <a:pt x="722508" y="297728"/>
                        <a:pt x="734014" y="296769"/>
                      </a:cubicBezTo>
                      <a:cubicBezTo>
                        <a:pt x="735452" y="296769"/>
                        <a:pt x="737369" y="296769"/>
                        <a:pt x="738808" y="296290"/>
                      </a:cubicBezTo>
                      <a:cubicBezTo>
                        <a:pt x="749835" y="295810"/>
                        <a:pt x="760382" y="294852"/>
                        <a:pt x="770930" y="294372"/>
                      </a:cubicBezTo>
                      <a:cubicBezTo>
                        <a:pt x="772368" y="294372"/>
                        <a:pt x="773807" y="294372"/>
                        <a:pt x="775245" y="293893"/>
                      </a:cubicBezTo>
                      <a:cubicBezTo>
                        <a:pt x="776204" y="293893"/>
                        <a:pt x="777163" y="293893"/>
                        <a:pt x="778121" y="293893"/>
                      </a:cubicBezTo>
                      <a:cubicBezTo>
                        <a:pt x="785793" y="293413"/>
                        <a:pt x="793463" y="292455"/>
                        <a:pt x="801134" y="291975"/>
                      </a:cubicBezTo>
                      <a:cubicBezTo>
                        <a:pt x="802573" y="291975"/>
                        <a:pt x="804011" y="291975"/>
                        <a:pt x="805449" y="291496"/>
                      </a:cubicBezTo>
                      <a:cubicBezTo>
                        <a:pt x="814559" y="290536"/>
                        <a:pt x="823189" y="290057"/>
                        <a:pt x="831818" y="289099"/>
                      </a:cubicBezTo>
                      <a:cubicBezTo>
                        <a:pt x="832297" y="289099"/>
                        <a:pt x="832777" y="289099"/>
                        <a:pt x="833736" y="289099"/>
                      </a:cubicBezTo>
                      <a:cubicBezTo>
                        <a:pt x="836612" y="288619"/>
                        <a:pt x="839489" y="288619"/>
                        <a:pt x="841886" y="288139"/>
                      </a:cubicBezTo>
                      <a:cubicBezTo>
                        <a:pt x="846201" y="287660"/>
                        <a:pt x="850995" y="287180"/>
                        <a:pt x="855311" y="286702"/>
                      </a:cubicBezTo>
                      <a:cubicBezTo>
                        <a:pt x="858666" y="286222"/>
                        <a:pt x="862022" y="285742"/>
                        <a:pt x="865378" y="285263"/>
                      </a:cubicBezTo>
                      <a:cubicBezTo>
                        <a:pt x="869694" y="284783"/>
                        <a:pt x="874008" y="284304"/>
                        <a:pt x="878324" y="283825"/>
                      </a:cubicBezTo>
                      <a:cubicBezTo>
                        <a:pt x="879282" y="283825"/>
                        <a:pt x="880241" y="283825"/>
                        <a:pt x="881199" y="283345"/>
                      </a:cubicBezTo>
                      <a:cubicBezTo>
                        <a:pt x="884077" y="282866"/>
                        <a:pt x="886952" y="282386"/>
                        <a:pt x="889830" y="281907"/>
                      </a:cubicBezTo>
                      <a:cubicBezTo>
                        <a:pt x="893185" y="281427"/>
                        <a:pt x="896541" y="280947"/>
                        <a:pt x="899898" y="280469"/>
                      </a:cubicBezTo>
                      <a:cubicBezTo>
                        <a:pt x="903733" y="279989"/>
                        <a:pt x="907568" y="279510"/>
                        <a:pt x="911404" y="278550"/>
                      </a:cubicBezTo>
                      <a:cubicBezTo>
                        <a:pt x="914760" y="278072"/>
                        <a:pt x="917637" y="277592"/>
                        <a:pt x="920993" y="277113"/>
                      </a:cubicBezTo>
                      <a:cubicBezTo>
                        <a:pt x="921473" y="277113"/>
                        <a:pt x="922431" y="277113"/>
                        <a:pt x="922910" y="276633"/>
                      </a:cubicBezTo>
                      <a:cubicBezTo>
                        <a:pt x="926267" y="276153"/>
                        <a:pt x="929143" y="275674"/>
                        <a:pt x="932499" y="274716"/>
                      </a:cubicBezTo>
                      <a:cubicBezTo>
                        <a:pt x="935376" y="274236"/>
                        <a:pt x="937773" y="273756"/>
                        <a:pt x="940650" y="273277"/>
                      </a:cubicBezTo>
                      <a:cubicBezTo>
                        <a:pt x="944964" y="272319"/>
                        <a:pt x="948800" y="271839"/>
                        <a:pt x="953115" y="270880"/>
                      </a:cubicBezTo>
                      <a:cubicBezTo>
                        <a:pt x="955512" y="270400"/>
                        <a:pt x="957430" y="269921"/>
                        <a:pt x="959827" y="269442"/>
                      </a:cubicBezTo>
                      <a:cubicBezTo>
                        <a:pt x="959827" y="269442"/>
                        <a:pt x="960306" y="269442"/>
                        <a:pt x="960306" y="269442"/>
                      </a:cubicBezTo>
                      <a:cubicBezTo>
                        <a:pt x="966059" y="268483"/>
                        <a:pt x="972292" y="267044"/>
                        <a:pt x="977566" y="265606"/>
                      </a:cubicBezTo>
                      <a:cubicBezTo>
                        <a:pt x="983319" y="264167"/>
                        <a:pt x="988593" y="263209"/>
                        <a:pt x="993866" y="261770"/>
                      </a:cubicBezTo>
                      <a:cubicBezTo>
                        <a:pt x="993866" y="261770"/>
                        <a:pt x="994346" y="261770"/>
                        <a:pt x="994346" y="261770"/>
                      </a:cubicBezTo>
                      <a:cubicBezTo>
                        <a:pt x="995785" y="261291"/>
                        <a:pt x="996743" y="261291"/>
                        <a:pt x="998182" y="260811"/>
                      </a:cubicBezTo>
                      <a:cubicBezTo>
                        <a:pt x="1002017" y="259853"/>
                        <a:pt x="1005852" y="258894"/>
                        <a:pt x="1009208" y="257936"/>
                      </a:cubicBezTo>
                      <a:cubicBezTo>
                        <a:pt x="1011126" y="257456"/>
                        <a:pt x="1013044" y="256976"/>
                        <a:pt x="1014482" y="256497"/>
                      </a:cubicBezTo>
                      <a:cubicBezTo>
                        <a:pt x="1017359" y="255538"/>
                        <a:pt x="1020715" y="254579"/>
                        <a:pt x="1023591" y="254100"/>
                      </a:cubicBezTo>
                      <a:cubicBezTo>
                        <a:pt x="1024071" y="254100"/>
                        <a:pt x="1025030" y="253620"/>
                        <a:pt x="1025988" y="253620"/>
                      </a:cubicBezTo>
                      <a:cubicBezTo>
                        <a:pt x="1026948" y="253141"/>
                        <a:pt x="1027907" y="253141"/>
                        <a:pt x="1028865" y="252661"/>
                      </a:cubicBezTo>
                      <a:cubicBezTo>
                        <a:pt x="1032221" y="251703"/>
                        <a:pt x="1035577" y="250264"/>
                        <a:pt x="1038934" y="249306"/>
                      </a:cubicBezTo>
                      <a:cubicBezTo>
                        <a:pt x="1040371" y="248826"/>
                        <a:pt x="1041810" y="248347"/>
                        <a:pt x="1043248" y="247867"/>
                      </a:cubicBezTo>
                      <a:cubicBezTo>
                        <a:pt x="1047084" y="246428"/>
                        <a:pt x="1050440" y="244990"/>
                        <a:pt x="1053796" y="244031"/>
                      </a:cubicBezTo>
                      <a:cubicBezTo>
                        <a:pt x="1054276" y="244031"/>
                        <a:pt x="1054754" y="243553"/>
                        <a:pt x="1055234" y="243553"/>
                      </a:cubicBezTo>
                      <a:cubicBezTo>
                        <a:pt x="1055234" y="243553"/>
                        <a:pt x="1055714" y="243553"/>
                        <a:pt x="1055714" y="243553"/>
                      </a:cubicBezTo>
                      <a:cubicBezTo>
                        <a:pt x="1056193" y="243553"/>
                        <a:pt x="1056673" y="243073"/>
                        <a:pt x="1057151" y="243073"/>
                      </a:cubicBezTo>
                      <a:cubicBezTo>
                        <a:pt x="1059549" y="242114"/>
                        <a:pt x="1061946" y="241155"/>
                        <a:pt x="1064343" y="240196"/>
                      </a:cubicBezTo>
                      <a:cubicBezTo>
                        <a:pt x="1065303" y="239717"/>
                        <a:pt x="1066261" y="239237"/>
                        <a:pt x="1067220" y="238758"/>
                      </a:cubicBezTo>
                      <a:cubicBezTo>
                        <a:pt x="1069137" y="237798"/>
                        <a:pt x="1071056" y="236840"/>
                        <a:pt x="1072494" y="235881"/>
                      </a:cubicBezTo>
                      <a:cubicBezTo>
                        <a:pt x="1073453" y="235401"/>
                        <a:pt x="1073932" y="234923"/>
                        <a:pt x="1074891" y="234443"/>
                      </a:cubicBezTo>
                      <a:cubicBezTo>
                        <a:pt x="1076809" y="233484"/>
                        <a:pt x="1078726" y="232525"/>
                        <a:pt x="1080165" y="231567"/>
                      </a:cubicBezTo>
                      <a:cubicBezTo>
                        <a:pt x="1080644" y="231087"/>
                        <a:pt x="1081123" y="231087"/>
                        <a:pt x="1081603" y="230607"/>
                      </a:cubicBezTo>
                      <a:cubicBezTo>
                        <a:pt x="1081603" y="230607"/>
                        <a:pt x="1082083" y="230607"/>
                        <a:pt x="1082083" y="230607"/>
                      </a:cubicBezTo>
                      <a:cubicBezTo>
                        <a:pt x="1084000" y="229170"/>
                        <a:pt x="1085917" y="228210"/>
                        <a:pt x="1087836" y="226772"/>
                      </a:cubicBezTo>
                      <a:cubicBezTo>
                        <a:pt x="1088315" y="226292"/>
                        <a:pt x="1088315" y="226292"/>
                        <a:pt x="1088795" y="225813"/>
                      </a:cubicBezTo>
                      <a:cubicBezTo>
                        <a:pt x="1090233" y="224854"/>
                        <a:pt x="1091672" y="223415"/>
                        <a:pt x="1093109" y="222457"/>
                      </a:cubicBezTo>
                      <a:cubicBezTo>
                        <a:pt x="1094548" y="221498"/>
                        <a:pt x="1095027" y="221018"/>
                        <a:pt x="1095506" y="220540"/>
                      </a:cubicBezTo>
                      <a:close/>
                    </a:path>
                  </a:pathLst>
                </a:custGeom>
                <a:solidFill>
                  <a:srgbClr val="F79A0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4800"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Montserrat" panose="00000500000000000000" pitchFamily="2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66" name="Google Shape;299;p3">
                  <a:extLst>
                    <a:ext uri="{FF2B5EF4-FFF2-40B4-BE49-F238E27FC236}">
                      <a16:creationId xmlns:a16="http://schemas.microsoft.com/office/drawing/2014/main" id="{44FCFBD5-A174-4965-8B00-3091551AA4E6}"/>
                    </a:ext>
                  </a:extLst>
                </p:cNvPr>
                <p:cNvSpPr/>
                <p:nvPr/>
              </p:nvSpPr>
              <p:spPr>
                <a:xfrm>
                  <a:off x="13286067" y="12317311"/>
                  <a:ext cx="509638" cy="171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9638" h="171637" extrusionOk="0">
                      <a:moveTo>
                        <a:pt x="474161" y="65682"/>
                      </a:moveTo>
                      <a:cubicBezTo>
                        <a:pt x="295332" y="65682"/>
                        <a:pt x="130886" y="41232"/>
                        <a:pt x="0" y="0"/>
                      </a:cubicBezTo>
                      <a:lnTo>
                        <a:pt x="0" y="114585"/>
                      </a:lnTo>
                      <a:cubicBezTo>
                        <a:pt x="480" y="114585"/>
                        <a:pt x="959" y="115064"/>
                        <a:pt x="959" y="115064"/>
                      </a:cubicBezTo>
                      <a:cubicBezTo>
                        <a:pt x="2877" y="115544"/>
                        <a:pt x="4316" y="116023"/>
                        <a:pt x="6233" y="116983"/>
                      </a:cubicBezTo>
                      <a:cubicBezTo>
                        <a:pt x="7192" y="117461"/>
                        <a:pt x="8150" y="117461"/>
                        <a:pt x="9110" y="117941"/>
                      </a:cubicBezTo>
                      <a:cubicBezTo>
                        <a:pt x="11507" y="118420"/>
                        <a:pt x="13424" y="119380"/>
                        <a:pt x="15822" y="119858"/>
                      </a:cubicBezTo>
                      <a:cubicBezTo>
                        <a:pt x="19177" y="120817"/>
                        <a:pt x="22533" y="121777"/>
                        <a:pt x="25890" y="122736"/>
                      </a:cubicBezTo>
                      <a:cubicBezTo>
                        <a:pt x="28287" y="123214"/>
                        <a:pt x="30684" y="124174"/>
                        <a:pt x="33560" y="124653"/>
                      </a:cubicBezTo>
                      <a:cubicBezTo>
                        <a:pt x="34999" y="125133"/>
                        <a:pt x="36916" y="125611"/>
                        <a:pt x="38355" y="126091"/>
                      </a:cubicBezTo>
                      <a:cubicBezTo>
                        <a:pt x="40273" y="126571"/>
                        <a:pt x="42670" y="127050"/>
                        <a:pt x="44588" y="127530"/>
                      </a:cubicBezTo>
                      <a:cubicBezTo>
                        <a:pt x="46985" y="128009"/>
                        <a:pt x="49382" y="128488"/>
                        <a:pt x="51779" y="129447"/>
                      </a:cubicBezTo>
                      <a:cubicBezTo>
                        <a:pt x="56094" y="130406"/>
                        <a:pt x="60409" y="131366"/>
                        <a:pt x="65203" y="132324"/>
                      </a:cubicBezTo>
                      <a:cubicBezTo>
                        <a:pt x="67601" y="132803"/>
                        <a:pt x="69518" y="133283"/>
                        <a:pt x="71436" y="133763"/>
                      </a:cubicBezTo>
                      <a:cubicBezTo>
                        <a:pt x="71915" y="133763"/>
                        <a:pt x="72395" y="134241"/>
                        <a:pt x="73354" y="134241"/>
                      </a:cubicBezTo>
                      <a:cubicBezTo>
                        <a:pt x="79586" y="135680"/>
                        <a:pt x="85819" y="136639"/>
                        <a:pt x="92531" y="138077"/>
                      </a:cubicBezTo>
                      <a:cubicBezTo>
                        <a:pt x="93011" y="138077"/>
                        <a:pt x="93490" y="138077"/>
                        <a:pt x="93969" y="138557"/>
                      </a:cubicBezTo>
                      <a:cubicBezTo>
                        <a:pt x="99722" y="139516"/>
                        <a:pt x="105955" y="140954"/>
                        <a:pt x="112188" y="141913"/>
                      </a:cubicBezTo>
                      <a:cubicBezTo>
                        <a:pt x="113626" y="142392"/>
                        <a:pt x="115064" y="142392"/>
                        <a:pt x="116503" y="142871"/>
                      </a:cubicBezTo>
                      <a:cubicBezTo>
                        <a:pt x="123214" y="143830"/>
                        <a:pt x="130406" y="145269"/>
                        <a:pt x="137597" y="146227"/>
                      </a:cubicBezTo>
                      <a:cubicBezTo>
                        <a:pt x="139994" y="146707"/>
                        <a:pt x="142392" y="146707"/>
                        <a:pt x="144310" y="147186"/>
                      </a:cubicBezTo>
                      <a:cubicBezTo>
                        <a:pt x="147666" y="147666"/>
                        <a:pt x="151502" y="148146"/>
                        <a:pt x="155337" y="148624"/>
                      </a:cubicBezTo>
                      <a:cubicBezTo>
                        <a:pt x="156296" y="148624"/>
                        <a:pt x="157734" y="149104"/>
                        <a:pt x="158693" y="149104"/>
                      </a:cubicBezTo>
                      <a:cubicBezTo>
                        <a:pt x="163007" y="149583"/>
                        <a:pt x="167323" y="150543"/>
                        <a:pt x="171638" y="151022"/>
                      </a:cubicBezTo>
                      <a:cubicBezTo>
                        <a:pt x="175473" y="151502"/>
                        <a:pt x="178829" y="151980"/>
                        <a:pt x="182665" y="152460"/>
                      </a:cubicBezTo>
                      <a:cubicBezTo>
                        <a:pt x="186979" y="152940"/>
                        <a:pt x="191295" y="153419"/>
                        <a:pt x="196089" y="153899"/>
                      </a:cubicBezTo>
                      <a:cubicBezTo>
                        <a:pt x="198965" y="154377"/>
                        <a:pt x="201842" y="154857"/>
                        <a:pt x="204718" y="154857"/>
                      </a:cubicBezTo>
                      <a:cubicBezTo>
                        <a:pt x="205678" y="154857"/>
                        <a:pt x="206157" y="154857"/>
                        <a:pt x="207115" y="155337"/>
                      </a:cubicBezTo>
                      <a:cubicBezTo>
                        <a:pt x="214787" y="156296"/>
                        <a:pt x="222458" y="157255"/>
                        <a:pt x="230608" y="157734"/>
                      </a:cubicBezTo>
                      <a:cubicBezTo>
                        <a:pt x="231567" y="157734"/>
                        <a:pt x="233005" y="158213"/>
                        <a:pt x="233964" y="158213"/>
                      </a:cubicBezTo>
                      <a:cubicBezTo>
                        <a:pt x="243073" y="159172"/>
                        <a:pt x="252183" y="160132"/>
                        <a:pt x="261291" y="161090"/>
                      </a:cubicBezTo>
                      <a:cubicBezTo>
                        <a:pt x="261771" y="161090"/>
                        <a:pt x="262250" y="161090"/>
                        <a:pt x="262730" y="161090"/>
                      </a:cubicBezTo>
                      <a:cubicBezTo>
                        <a:pt x="264168" y="161090"/>
                        <a:pt x="265127" y="161090"/>
                        <a:pt x="266566" y="161569"/>
                      </a:cubicBezTo>
                      <a:cubicBezTo>
                        <a:pt x="277113" y="162529"/>
                        <a:pt x="287660" y="163487"/>
                        <a:pt x="298208" y="163966"/>
                      </a:cubicBezTo>
                      <a:cubicBezTo>
                        <a:pt x="300605" y="163966"/>
                        <a:pt x="303002" y="164446"/>
                        <a:pt x="305399" y="164446"/>
                      </a:cubicBezTo>
                      <a:cubicBezTo>
                        <a:pt x="316906" y="165405"/>
                        <a:pt x="328892" y="165885"/>
                        <a:pt x="340878" y="166843"/>
                      </a:cubicBezTo>
                      <a:cubicBezTo>
                        <a:pt x="341837" y="166843"/>
                        <a:pt x="342795" y="166843"/>
                        <a:pt x="343275" y="166843"/>
                      </a:cubicBezTo>
                      <a:cubicBezTo>
                        <a:pt x="345192" y="166843"/>
                        <a:pt x="347589" y="166843"/>
                        <a:pt x="349508" y="167323"/>
                      </a:cubicBezTo>
                      <a:cubicBezTo>
                        <a:pt x="356699" y="167802"/>
                        <a:pt x="363891" y="168282"/>
                        <a:pt x="371561" y="168282"/>
                      </a:cubicBezTo>
                      <a:cubicBezTo>
                        <a:pt x="374917" y="168282"/>
                        <a:pt x="378274" y="168760"/>
                        <a:pt x="381630" y="168760"/>
                      </a:cubicBezTo>
                      <a:cubicBezTo>
                        <a:pt x="389300" y="169240"/>
                        <a:pt x="397451" y="169240"/>
                        <a:pt x="405122" y="169720"/>
                      </a:cubicBezTo>
                      <a:cubicBezTo>
                        <a:pt x="407519" y="169720"/>
                        <a:pt x="409916" y="169720"/>
                        <a:pt x="412313" y="170199"/>
                      </a:cubicBezTo>
                      <a:cubicBezTo>
                        <a:pt x="422382" y="170679"/>
                        <a:pt x="432929" y="170679"/>
                        <a:pt x="442997" y="171158"/>
                      </a:cubicBezTo>
                      <a:cubicBezTo>
                        <a:pt x="445395" y="171158"/>
                        <a:pt x="447792" y="171158"/>
                        <a:pt x="450189" y="171158"/>
                      </a:cubicBezTo>
                      <a:cubicBezTo>
                        <a:pt x="458339" y="171158"/>
                        <a:pt x="466009" y="171638"/>
                        <a:pt x="474161" y="171638"/>
                      </a:cubicBezTo>
                      <a:cubicBezTo>
                        <a:pt x="477516" y="171638"/>
                        <a:pt x="480872" y="171638"/>
                        <a:pt x="484228" y="171638"/>
                      </a:cubicBezTo>
                      <a:cubicBezTo>
                        <a:pt x="491420" y="171638"/>
                        <a:pt x="499091" y="171638"/>
                        <a:pt x="506283" y="171638"/>
                      </a:cubicBezTo>
                      <a:cubicBezTo>
                        <a:pt x="507241" y="171638"/>
                        <a:pt x="508680" y="171638"/>
                        <a:pt x="509638" y="171638"/>
                      </a:cubicBezTo>
                      <a:lnTo>
                        <a:pt x="509638" y="65203"/>
                      </a:lnTo>
                      <a:cubicBezTo>
                        <a:pt x="497652" y="65682"/>
                        <a:pt x="486147" y="65682"/>
                        <a:pt x="474161" y="65682"/>
                      </a:cubicBezTo>
                      <a:close/>
                    </a:path>
                  </a:pathLst>
                </a:custGeom>
                <a:solidFill>
                  <a:srgbClr val="F28A1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4800"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Montserrat" panose="00000500000000000000" pitchFamily="2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67" name="Google Shape;300;p3">
                  <a:extLst>
                    <a:ext uri="{FF2B5EF4-FFF2-40B4-BE49-F238E27FC236}">
                      <a16:creationId xmlns:a16="http://schemas.microsoft.com/office/drawing/2014/main" id="{CE3AD96E-BE3F-4D99-922C-66B6BF1DA40E}"/>
                    </a:ext>
                  </a:extLst>
                </p:cNvPr>
                <p:cNvSpPr/>
                <p:nvPr/>
              </p:nvSpPr>
              <p:spPr>
                <a:xfrm>
                  <a:off x="13277180" y="12187687"/>
                  <a:ext cx="966096" cy="1887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6096" h="188771" extrusionOk="0">
                      <a:moveTo>
                        <a:pt x="112446" y="29902"/>
                      </a:moveTo>
                      <a:cubicBezTo>
                        <a:pt x="283604" y="-7973"/>
                        <a:pt x="588044" y="-10370"/>
                        <a:pt x="792762" y="25587"/>
                      </a:cubicBezTo>
                      <a:cubicBezTo>
                        <a:pt x="997480" y="61065"/>
                        <a:pt x="1024809" y="120994"/>
                        <a:pt x="853650" y="158870"/>
                      </a:cubicBezTo>
                      <a:cubicBezTo>
                        <a:pt x="682492" y="196745"/>
                        <a:pt x="378052" y="199142"/>
                        <a:pt x="173334" y="163184"/>
                      </a:cubicBezTo>
                      <a:cubicBezTo>
                        <a:pt x="-31384" y="127707"/>
                        <a:pt x="-58711" y="68256"/>
                        <a:pt x="112446" y="29902"/>
                      </a:cubicBezTo>
                      <a:close/>
                    </a:path>
                  </a:pathLst>
                </a:custGeom>
                <a:solidFill>
                  <a:srgbClr val="FFD22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4800"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Montserrat" panose="00000500000000000000" pitchFamily="2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68" name="Google Shape;301;p3">
                  <a:extLst>
                    <a:ext uri="{FF2B5EF4-FFF2-40B4-BE49-F238E27FC236}">
                      <a16:creationId xmlns:a16="http://schemas.microsoft.com/office/drawing/2014/main" id="{5C9E1F79-32E4-494F-9CB9-D48FE73999C6}"/>
                    </a:ext>
                  </a:extLst>
                </p:cNvPr>
                <p:cNvSpPr/>
                <p:nvPr/>
              </p:nvSpPr>
              <p:spPr>
                <a:xfrm>
                  <a:off x="13206952" y="12174134"/>
                  <a:ext cx="1106070" cy="21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6070" h="216355" extrusionOk="0">
                      <a:moveTo>
                        <a:pt x="128497" y="34345"/>
                      </a:moveTo>
                      <a:cubicBezTo>
                        <a:pt x="324585" y="-9284"/>
                        <a:pt x="673134" y="-11681"/>
                        <a:pt x="907577" y="29071"/>
                      </a:cubicBezTo>
                      <a:cubicBezTo>
                        <a:pt x="1142020" y="69823"/>
                        <a:pt x="1173183" y="138382"/>
                        <a:pt x="977575" y="182011"/>
                      </a:cubicBezTo>
                      <a:cubicBezTo>
                        <a:pt x="781486" y="225639"/>
                        <a:pt x="432938" y="228036"/>
                        <a:pt x="198495" y="187284"/>
                      </a:cubicBezTo>
                      <a:cubicBezTo>
                        <a:pt x="-35949" y="146054"/>
                        <a:pt x="-67112" y="77974"/>
                        <a:pt x="128497" y="34345"/>
                      </a:cubicBezTo>
                      <a:close/>
                      <a:moveTo>
                        <a:pt x="923877" y="172422"/>
                      </a:moveTo>
                      <a:cubicBezTo>
                        <a:pt x="1095036" y="134546"/>
                        <a:pt x="1067707" y="74617"/>
                        <a:pt x="862989" y="39140"/>
                      </a:cubicBezTo>
                      <a:cubicBezTo>
                        <a:pt x="658271" y="3662"/>
                        <a:pt x="353831" y="5579"/>
                        <a:pt x="182673" y="43454"/>
                      </a:cubicBezTo>
                      <a:cubicBezTo>
                        <a:pt x="11516" y="81330"/>
                        <a:pt x="38843" y="141259"/>
                        <a:pt x="243561" y="176737"/>
                      </a:cubicBezTo>
                      <a:cubicBezTo>
                        <a:pt x="448279" y="212694"/>
                        <a:pt x="752720" y="210777"/>
                        <a:pt x="923877" y="172422"/>
                      </a:cubicBezTo>
                      <a:lnTo>
                        <a:pt x="923877" y="172422"/>
                      </a:lnTo>
                      <a:close/>
                    </a:path>
                  </a:pathLst>
                </a:custGeom>
                <a:solidFill>
                  <a:srgbClr val="FFE38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4800"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Montserrat" panose="00000500000000000000" pitchFamily="2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69" name="Google Shape;302;p3">
                  <a:extLst>
                    <a:ext uri="{FF2B5EF4-FFF2-40B4-BE49-F238E27FC236}">
                      <a16:creationId xmlns:a16="http://schemas.microsoft.com/office/drawing/2014/main" id="{3DB69250-BE2C-4036-82E1-1FE2B69D608D}"/>
                    </a:ext>
                  </a:extLst>
                </p:cNvPr>
                <p:cNvSpPr/>
                <p:nvPr/>
              </p:nvSpPr>
              <p:spPr>
                <a:xfrm>
                  <a:off x="13276980" y="12189312"/>
                  <a:ext cx="964599" cy="104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4599" h="104985" extrusionOk="0">
                      <a:moveTo>
                        <a:pt x="117919" y="39303"/>
                      </a:moveTo>
                      <a:cubicBezTo>
                        <a:pt x="289078" y="1428"/>
                        <a:pt x="593518" y="-969"/>
                        <a:pt x="798236" y="34989"/>
                      </a:cubicBezTo>
                      <a:cubicBezTo>
                        <a:pt x="889807" y="50810"/>
                        <a:pt x="945422" y="71425"/>
                        <a:pt x="964599" y="92999"/>
                      </a:cubicBezTo>
                      <a:cubicBezTo>
                        <a:pt x="955969" y="68069"/>
                        <a:pt x="897959" y="43619"/>
                        <a:pt x="792483" y="25400"/>
                      </a:cubicBezTo>
                      <a:cubicBezTo>
                        <a:pt x="587764" y="-10079"/>
                        <a:pt x="283324" y="-8160"/>
                        <a:pt x="112166" y="29714"/>
                      </a:cubicBezTo>
                      <a:cubicBezTo>
                        <a:pt x="17718" y="50810"/>
                        <a:pt x="-16322" y="78616"/>
                        <a:pt x="7171" y="104985"/>
                      </a:cubicBezTo>
                      <a:cubicBezTo>
                        <a:pt x="-1460" y="81494"/>
                        <a:pt x="34978" y="57522"/>
                        <a:pt x="117919" y="39303"/>
                      </a:cubicBezTo>
                      <a:close/>
                    </a:path>
                  </a:pathLst>
                </a:custGeom>
                <a:solidFill>
                  <a:srgbClr val="F79A0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4800"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Montserrat" panose="00000500000000000000" pitchFamily="2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70" name="Google Shape;303;p3">
                  <a:extLst>
                    <a:ext uri="{FF2B5EF4-FFF2-40B4-BE49-F238E27FC236}">
                      <a16:creationId xmlns:a16="http://schemas.microsoft.com/office/drawing/2014/main" id="{62ABAD6F-8BB9-42D5-A9B6-9B4DCFAEA42C}"/>
                    </a:ext>
                  </a:extLst>
                </p:cNvPr>
                <p:cNvSpPr/>
                <p:nvPr/>
              </p:nvSpPr>
              <p:spPr>
                <a:xfrm>
                  <a:off x="13457705" y="12246066"/>
                  <a:ext cx="603127" cy="945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3127" h="94543" extrusionOk="0">
                      <a:moveTo>
                        <a:pt x="310193" y="4124"/>
                      </a:moveTo>
                      <a:cubicBezTo>
                        <a:pt x="384506" y="-4984"/>
                        <a:pt x="462654" y="1727"/>
                        <a:pt x="515391" y="17069"/>
                      </a:cubicBezTo>
                      <a:lnTo>
                        <a:pt x="578198" y="9877"/>
                      </a:lnTo>
                      <a:lnTo>
                        <a:pt x="603128" y="18507"/>
                      </a:lnTo>
                      <a:lnTo>
                        <a:pt x="540322" y="25699"/>
                      </a:lnTo>
                      <a:cubicBezTo>
                        <a:pt x="558540" y="32890"/>
                        <a:pt x="573403" y="40562"/>
                        <a:pt x="585868" y="47753"/>
                      </a:cubicBezTo>
                      <a:lnTo>
                        <a:pt x="479434" y="58781"/>
                      </a:lnTo>
                      <a:lnTo>
                        <a:pt x="451148" y="48712"/>
                      </a:lnTo>
                      <a:lnTo>
                        <a:pt x="487105" y="44397"/>
                      </a:lnTo>
                      <a:cubicBezTo>
                        <a:pt x="488543" y="44397"/>
                        <a:pt x="490461" y="43918"/>
                        <a:pt x="493337" y="43438"/>
                      </a:cubicBezTo>
                      <a:cubicBezTo>
                        <a:pt x="496694" y="39123"/>
                        <a:pt x="491900" y="35288"/>
                        <a:pt x="472722" y="29535"/>
                      </a:cubicBezTo>
                      <a:cubicBezTo>
                        <a:pt x="451148" y="22823"/>
                        <a:pt x="418066" y="20426"/>
                        <a:pt x="389780" y="23782"/>
                      </a:cubicBezTo>
                      <a:cubicBezTo>
                        <a:pt x="310673" y="33849"/>
                        <a:pt x="444915" y="71725"/>
                        <a:pt x="296769" y="89944"/>
                      </a:cubicBezTo>
                      <a:cubicBezTo>
                        <a:pt x="218622" y="99532"/>
                        <a:pt x="135200" y="93300"/>
                        <a:pt x="78627" y="78916"/>
                      </a:cubicBezTo>
                      <a:lnTo>
                        <a:pt x="25410" y="85149"/>
                      </a:lnTo>
                      <a:lnTo>
                        <a:pt x="0" y="76519"/>
                      </a:lnTo>
                      <a:lnTo>
                        <a:pt x="51779" y="70766"/>
                      </a:lnTo>
                      <a:cubicBezTo>
                        <a:pt x="8630" y="55424"/>
                        <a:pt x="5274" y="42959"/>
                        <a:pt x="5274" y="42959"/>
                      </a:cubicBezTo>
                      <a:lnTo>
                        <a:pt x="116503" y="31932"/>
                      </a:lnTo>
                      <a:lnTo>
                        <a:pt x="143350" y="41520"/>
                      </a:lnTo>
                      <a:cubicBezTo>
                        <a:pt x="143350" y="41520"/>
                        <a:pt x="120817" y="44397"/>
                        <a:pt x="114584" y="45356"/>
                      </a:cubicBezTo>
                      <a:cubicBezTo>
                        <a:pt x="111708" y="45356"/>
                        <a:pt x="100681" y="47273"/>
                        <a:pt x="91092" y="49192"/>
                      </a:cubicBezTo>
                      <a:cubicBezTo>
                        <a:pt x="90613" y="50150"/>
                        <a:pt x="91092" y="56862"/>
                        <a:pt x="122256" y="66451"/>
                      </a:cubicBezTo>
                      <a:cubicBezTo>
                        <a:pt x="141913" y="72684"/>
                        <a:pt x="174035" y="76519"/>
                        <a:pt x="206636" y="72204"/>
                      </a:cubicBezTo>
                      <a:cubicBezTo>
                        <a:pt x="294852" y="60218"/>
                        <a:pt x="155336" y="23302"/>
                        <a:pt x="310193" y="4124"/>
                      </a:cubicBezTo>
                      <a:close/>
                    </a:path>
                  </a:pathLst>
                </a:custGeom>
                <a:solidFill>
                  <a:srgbClr val="F79A0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4800"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Montserrat" panose="00000500000000000000" pitchFamily="2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71" name="Google Shape;304;p3">
                  <a:extLst>
                    <a:ext uri="{FF2B5EF4-FFF2-40B4-BE49-F238E27FC236}">
                      <a16:creationId xmlns:a16="http://schemas.microsoft.com/office/drawing/2014/main" id="{F207AC95-C02B-4437-9B9D-2D4AF67BE1FB}"/>
                    </a:ext>
                  </a:extLst>
                </p:cNvPr>
                <p:cNvSpPr/>
                <p:nvPr/>
              </p:nvSpPr>
              <p:spPr>
                <a:xfrm>
                  <a:off x="13457705" y="12235998"/>
                  <a:ext cx="603127" cy="945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3127" h="94542" extrusionOk="0">
                      <a:moveTo>
                        <a:pt x="310193" y="4125"/>
                      </a:moveTo>
                      <a:cubicBezTo>
                        <a:pt x="384506" y="-4985"/>
                        <a:pt x="462654" y="1728"/>
                        <a:pt x="515391" y="17069"/>
                      </a:cubicBezTo>
                      <a:lnTo>
                        <a:pt x="578198" y="9878"/>
                      </a:lnTo>
                      <a:lnTo>
                        <a:pt x="603128" y="18508"/>
                      </a:lnTo>
                      <a:lnTo>
                        <a:pt x="540322" y="25699"/>
                      </a:lnTo>
                      <a:cubicBezTo>
                        <a:pt x="558540" y="32891"/>
                        <a:pt x="573403" y="40561"/>
                        <a:pt x="585868" y="47753"/>
                      </a:cubicBezTo>
                      <a:lnTo>
                        <a:pt x="479434" y="58780"/>
                      </a:lnTo>
                      <a:lnTo>
                        <a:pt x="451148" y="48711"/>
                      </a:lnTo>
                      <a:lnTo>
                        <a:pt x="487105" y="44397"/>
                      </a:lnTo>
                      <a:cubicBezTo>
                        <a:pt x="488543" y="44397"/>
                        <a:pt x="490461" y="43917"/>
                        <a:pt x="493337" y="43438"/>
                      </a:cubicBezTo>
                      <a:cubicBezTo>
                        <a:pt x="496694" y="39123"/>
                        <a:pt x="491900" y="35288"/>
                        <a:pt x="472722" y="29534"/>
                      </a:cubicBezTo>
                      <a:cubicBezTo>
                        <a:pt x="451148" y="22822"/>
                        <a:pt x="418066" y="20425"/>
                        <a:pt x="389780" y="23781"/>
                      </a:cubicBezTo>
                      <a:cubicBezTo>
                        <a:pt x="310673" y="33850"/>
                        <a:pt x="444915" y="71724"/>
                        <a:pt x="296769" y="89943"/>
                      </a:cubicBezTo>
                      <a:cubicBezTo>
                        <a:pt x="218622" y="99532"/>
                        <a:pt x="135200" y="93299"/>
                        <a:pt x="78627" y="78916"/>
                      </a:cubicBezTo>
                      <a:lnTo>
                        <a:pt x="25410" y="85149"/>
                      </a:lnTo>
                      <a:lnTo>
                        <a:pt x="0" y="76519"/>
                      </a:lnTo>
                      <a:lnTo>
                        <a:pt x="51779" y="70766"/>
                      </a:lnTo>
                      <a:cubicBezTo>
                        <a:pt x="8630" y="55424"/>
                        <a:pt x="5274" y="42958"/>
                        <a:pt x="5274" y="42958"/>
                      </a:cubicBezTo>
                      <a:lnTo>
                        <a:pt x="116503" y="31931"/>
                      </a:lnTo>
                      <a:lnTo>
                        <a:pt x="143350" y="41520"/>
                      </a:lnTo>
                      <a:cubicBezTo>
                        <a:pt x="143350" y="41520"/>
                        <a:pt x="120817" y="44397"/>
                        <a:pt x="114584" y="45355"/>
                      </a:cubicBezTo>
                      <a:cubicBezTo>
                        <a:pt x="111708" y="45355"/>
                        <a:pt x="100681" y="47274"/>
                        <a:pt x="91092" y="49191"/>
                      </a:cubicBezTo>
                      <a:cubicBezTo>
                        <a:pt x="90613" y="50150"/>
                        <a:pt x="91092" y="56863"/>
                        <a:pt x="122256" y="66451"/>
                      </a:cubicBezTo>
                      <a:cubicBezTo>
                        <a:pt x="141913" y="72683"/>
                        <a:pt x="174035" y="76519"/>
                        <a:pt x="206636" y="72204"/>
                      </a:cubicBezTo>
                      <a:cubicBezTo>
                        <a:pt x="294852" y="60697"/>
                        <a:pt x="155336" y="23781"/>
                        <a:pt x="310193" y="4125"/>
                      </a:cubicBezTo>
                      <a:close/>
                    </a:path>
                  </a:pathLst>
                </a:custGeom>
                <a:solidFill>
                  <a:srgbClr val="FFE38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4800"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Montserrat" panose="00000500000000000000" pitchFamily="2" charset="0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41" name="Google Shape;305;p3">
                <a:extLst>
                  <a:ext uri="{FF2B5EF4-FFF2-40B4-BE49-F238E27FC236}">
                    <a16:creationId xmlns:a16="http://schemas.microsoft.com/office/drawing/2014/main" id="{0619F70C-347A-4C6E-B88A-D568337D6D87}"/>
                  </a:ext>
                </a:extLst>
              </p:cNvPr>
              <p:cNvGrpSpPr/>
              <p:nvPr/>
            </p:nvGrpSpPr>
            <p:grpSpPr>
              <a:xfrm>
                <a:off x="694850" y="3800158"/>
                <a:ext cx="1110353" cy="315289"/>
                <a:chOff x="13235727" y="12054276"/>
                <a:chExt cx="1110369" cy="315293"/>
              </a:xfrm>
            </p:grpSpPr>
            <p:sp>
              <p:nvSpPr>
                <p:cNvPr id="58" name="Google Shape;306;p3">
                  <a:extLst>
                    <a:ext uri="{FF2B5EF4-FFF2-40B4-BE49-F238E27FC236}">
                      <a16:creationId xmlns:a16="http://schemas.microsoft.com/office/drawing/2014/main" id="{D3B891E9-49A3-42EA-A0C2-331F896A2A51}"/>
                    </a:ext>
                  </a:extLst>
                </p:cNvPr>
                <p:cNvSpPr/>
                <p:nvPr/>
              </p:nvSpPr>
              <p:spPr>
                <a:xfrm>
                  <a:off x="13235727" y="12068485"/>
                  <a:ext cx="1110369" cy="3010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0369" h="301084" extrusionOk="0">
                      <a:moveTo>
                        <a:pt x="1095506" y="220540"/>
                      </a:moveTo>
                      <a:cubicBezTo>
                        <a:pt x="1096465" y="219581"/>
                        <a:pt x="1097425" y="218621"/>
                        <a:pt x="1098383" y="217662"/>
                      </a:cubicBezTo>
                      <a:cubicBezTo>
                        <a:pt x="1098862" y="217184"/>
                        <a:pt x="1099342" y="216704"/>
                        <a:pt x="1099822" y="216224"/>
                      </a:cubicBezTo>
                      <a:cubicBezTo>
                        <a:pt x="1100780" y="215265"/>
                        <a:pt x="1101259" y="214307"/>
                        <a:pt x="1101739" y="213827"/>
                      </a:cubicBezTo>
                      <a:cubicBezTo>
                        <a:pt x="1102219" y="213348"/>
                        <a:pt x="1102698" y="212868"/>
                        <a:pt x="1102698" y="212389"/>
                      </a:cubicBezTo>
                      <a:cubicBezTo>
                        <a:pt x="1103178" y="211430"/>
                        <a:pt x="1103656" y="210471"/>
                        <a:pt x="1104136" y="209992"/>
                      </a:cubicBezTo>
                      <a:cubicBezTo>
                        <a:pt x="1104616" y="209512"/>
                        <a:pt x="1104616" y="209032"/>
                        <a:pt x="1105095" y="208554"/>
                      </a:cubicBezTo>
                      <a:cubicBezTo>
                        <a:pt x="1105575" y="207595"/>
                        <a:pt x="1106053" y="206635"/>
                        <a:pt x="1106053" y="205677"/>
                      </a:cubicBezTo>
                      <a:cubicBezTo>
                        <a:pt x="1106053" y="205198"/>
                        <a:pt x="1106533" y="204718"/>
                        <a:pt x="1106533" y="204238"/>
                      </a:cubicBezTo>
                      <a:cubicBezTo>
                        <a:pt x="1107013" y="202801"/>
                        <a:pt x="1107013" y="201362"/>
                        <a:pt x="1107013" y="199924"/>
                      </a:cubicBezTo>
                      <a:lnTo>
                        <a:pt x="1110369" y="101640"/>
                      </a:lnTo>
                      <a:cubicBezTo>
                        <a:pt x="1110369" y="103078"/>
                        <a:pt x="1109889" y="104517"/>
                        <a:pt x="1109889" y="105954"/>
                      </a:cubicBezTo>
                      <a:cubicBezTo>
                        <a:pt x="1109889" y="106434"/>
                        <a:pt x="1109410" y="106914"/>
                        <a:pt x="1109410" y="107393"/>
                      </a:cubicBezTo>
                      <a:cubicBezTo>
                        <a:pt x="1108931" y="108351"/>
                        <a:pt x="1108931" y="109311"/>
                        <a:pt x="1108451" y="110270"/>
                      </a:cubicBezTo>
                      <a:cubicBezTo>
                        <a:pt x="1108451" y="110748"/>
                        <a:pt x="1107972" y="111228"/>
                        <a:pt x="1107492" y="111708"/>
                      </a:cubicBezTo>
                      <a:cubicBezTo>
                        <a:pt x="1107013" y="112667"/>
                        <a:pt x="1106533" y="113626"/>
                        <a:pt x="1106053" y="114105"/>
                      </a:cubicBezTo>
                      <a:cubicBezTo>
                        <a:pt x="1105575" y="114584"/>
                        <a:pt x="1105095" y="115064"/>
                        <a:pt x="1105095" y="115543"/>
                      </a:cubicBezTo>
                      <a:cubicBezTo>
                        <a:pt x="1104616" y="116503"/>
                        <a:pt x="1103656" y="117461"/>
                        <a:pt x="1103178" y="117940"/>
                      </a:cubicBezTo>
                      <a:cubicBezTo>
                        <a:pt x="1102698" y="118420"/>
                        <a:pt x="1102219" y="118900"/>
                        <a:pt x="1101739" y="119379"/>
                      </a:cubicBezTo>
                      <a:cubicBezTo>
                        <a:pt x="1100780" y="120337"/>
                        <a:pt x="1099822" y="121297"/>
                        <a:pt x="1098862" y="122256"/>
                      </a:cubicBezTo>
                      <a:cubicBezTo>
                        <a:pt x="1098383" y="122734"/>
                        <a:pt x="1097903" y="123214"/>
                        <a:pt x="1097425" y="123694"/>
                      </a:cubicBezTo>
                      <a:cubicBezTo>
                        <a:pt x="1095986" y="124653"/>
                        <a:pt x="1094548" y="126091"/>
                        <a:pt x="1093109" y="127050"/>
                      </a:cubicBezTo>
                      <a:cubicBezTo>
                        <a:pt x="1092630" y="127529"/>
                        <a:pt x="1092630" y="127529"/>
                        <a:pt x="1092150" y="128009"/>
                      </a:cubicBezTo>
                      <a:cubicBezTo>
                        <a:pt x="1090233" y="129447"/>
                        <a:pt x="1088315" y="130886"/>
                        <a:pt x="1085917" y="132323"/>
                      </a:cubicBezTo>
                      <a:cubicBezTo>
                        <a:pt x="1085439" y="132803"/>
                        <a:pt x="1084959" y="132803"/>
                        <a:pt x="1084479" y="133283"/>
                      </a:cubicBezTo>
                      <a:cubicBezTo>
                        <a:pt x="1082562" y="134241"/>
                        <a:pt x="1081123" y="135200"/>
                        <a:pt x="1079206" y="136159"/>
                      </a:cubicBezTo>
                      <a:cubicBezTo>
                        <a:pt x="1078247" y="136639"/>
                        <a:pt x="1077767" y="137117"/>
                        <a:pt x="1076809" y="137597"/>
                      </a:cubicBezTo>
                      <a:cubicBezTo>
                        <a:pt x="1074890" y="138556"/>
                        <a:pt x="1073453" y="139515"/>
                        <a:pt x="1071534" y="140474"/>
                      </a:cubicBezTo>
                      <a:cubicBezTo>
                        <a:pt x="1070576" y="140953"/>
                        <a:pt x="1069617" y="141433"/>
                        <a:pt x="1068659" y="141912"/>
                      </a:cubicBezTo>
                      <a:cubicBezTo>
                        <a:pt x="1066261" y="142871"/>
                        <a:pt x="1063864" y="143830"/>
                        <a:pt x="1061467" y="144789"/>
                      </a:cubicBezTo>
                      <a:cubicBezTo>
                        <a:pt x="1060987" y="144789"/>
                        <a:pt x="1060507" y="145269"/>
                        <a:pt x="1060029" y="145269"/>
                      </a:cubicBezTo>
                      <a:cubicBezTo>
                        <a:pt x="1059549" y="145747"/>
                        <a:pt x="1058590" y="145747"/>
                        <a:pt x="1058110" y="146227"/>
                      </a:cubicBezTo>
                      <a:cubicBezTo>
                        <a:pt x="1054754" y="147666"/>
                        <a:pt x="1051398" y="149103"/>
                        <a:pt x="1047563" y="150063"/>
                      </a:cubicBezTo>
                      <a:cubicBezTo>
                        <a:pt x="1046124" y="150542"/>
                        <a:pt x="1044687" y="151022"/>
                        <a:pt x="1043248" y="151500"/>
                      </a:cubicBezTo>
                      <a:cubicBezTo>
                        <a:pt x="1041810" y="151980"/>
                        <a:pt x="1040371" y="152460"/>
                        <a:pt x="1038933" y="152939"/>
                      </a:cubicBezTo>
                      <a:lnTo>
                        <a:pt x="1040371" y="100201"/>
                      </a:lnTo>
                      <a:lnTo>
                        <a:pt x="1040371" y="100201"/>
                      </a:lnTo>
                      <a:lnTo>
                        <a:pt x="1040371" y="100201"/>
                      </a:lnTo>
                      <a:lnTo>
                        <a:pt x="1040371" y="100201"/>
                      </a:lnTo>
                      <a:lnTo>
                        <a:pt x="1040371" y="100201"/>
                      </a:lnTo>
                      <a:cubicBezTo>
                        <a:pt x="1040371" y="98763"/>
                        <a:pt x="1040371" y="97325"/>
                        <a:pt x="1039893" y="95407"/>
                      </a:cubicBezTo>
                      <a:cubicBezTo>
                        <a:pt x="1039893" y="94928"/>
                        <a:pt x="1039413" y="94448"/>
                        <a:pt x="1039413" y="93968"/>
                      </a:cubicBezTo>
                      <a:cubicBezTo>
                        <a:pt x="1038933" y="93010"/>
                        <a:pt x="1038454" y="91571"/>
                        <a:pt x="1037974" y="90613"/>
                      </a:cubicBezTo>
                      <a:cubicBezTo>
                        <a:pt x="1037974" y="90134"/>
                        <a:pt x="1037495" y="89654"/>
                        <a:pt x="1037015" y="89174"/>
                      </a:cubicBezTo>
                      <a:cubicBezTo>
                        <a:pt x="1036536" y="87737"/>
                        <a:pt x="1035577" y="86777"/>
                        <a:pt x="1034618" y="85339"/>
                      </a:cubicBezTo>
                      <a:cubicBezTo>
                        <a:pt x="1034618" y="84860"/>
                        <a:pt x="1034138" y="84860"/>
                        <a:pt x="1034138" y="84380"/>
                      </a:cubicBezTo>
                      <a:cubicBezTo>
                        <a:pt x="1032701" y="82942"/>
                        <a:pt x="1031262" y="81504"/>
                        <a:pt x="1029824" y="79585"/>
                      </a:cubicBezTo>
                      <a:cubicBezTo>
                        <a:pt x="1029344" y="79107"/>
                        <a:pt x="1028865" y="78627"/>
                        <a:pt x="1028385" y="78148"/>
                      </a:cubicBezTo>
                      <a:cubicBezTo>
                        <a:pt x="1026947" y="77188"/>
                        <a:pt x="1025510" y="75751"/>
                        <a:pt x="1024071" y="74791"/>
                      </a:cubicBezTo>
                      <a:cubicBezTo>
                        <a:pt x="1023591" y="74312"/>
                        <a:pt x="1022632" y="73832"/>
                        <a:pt x="1022153" y="73354"/>
                      </a:cubicBezTo>
                      <a:cubicBezTo>
                        <a:pt x="1020715" y="72394"/>
                        <a:pt x="1018797" y="70956"/>
                        <a:pt x="1016879" y="69997"/>
                      </a:cubicBezTo>
                      <a:cubicBezTo>
                        <a:pt x="1016400" y="69518"/>
                        <a:pt x="1015441" y="69038"/>
                        <a:pt x="1014961" y="69038"/>
                      </a:cubicBezTo>
                      <a:cubicBezTo>
                        <a:pt x="1014482" y="69038"/>
                        <a:pt x="1014482" y="68559"/>
                        <a:pt x="1014482" y="68559"/>
                      </a:cubicBezTo>
                      <a:cubicBezTo>
                        <a:pt x="1014002" y="68079"/>
                        <a:pt x="1013044" y="67599"/>
                        <a:pt x="1012564" y="67599"/>
                      </a:cubicBezTo>
                      <a:cubicBezTo>
                        <a:pt x="1010167" y="66162"/>
                        <a:pt x="1007291" y="64724"/>
                        <a:pt x="1004894" y="63285"/>
                      </a:cubicBezTo>
                      <a:cubicBezTo>
                        <a:pt x="1003455" y="62805"/>
                        <a:pt x="1002017" y="61846"/>
                        <a:pt x="1001058" y="61368"/>
                      </a:cubicBezTo>
                      <a:cubicBezTo>
                        <a:pt x="998181" y="59929"/>
                        <a:pt x="995305" y="58971"/>
                        <a:pt x="992428" y="57532"/>
                      </a:cubicBezTo>
                      <a:cubicBezTo>
                        <a:pt x="991469" y="57052"/>
                        <a:pt x="990511" y="56573"/>
                        <a:pt x="989552" y="56573"/>
                      </a:cubicBezTo>
                      <a:cubicBezTo>
                        <a:pt x="989072" y="56094"/>
                        <a:pt x="988113" y="56094"/>
                        <a:pt x="987634" y="55614"/>
                      </a:cubicBezTo>
                      <a:cubicBezTo>
                        <a:pt x="985716" y="54655"/>
                        <a:pt x="983319" y="54176"/>
                        <a:pt x="981401" y="53216"/>
                      </a:cubicBezTo>
                      <a:cubicBezTo>
                        <a:pt x="979483" y="52258"/>
                        <a:pt x="977086" y="51779"/>
                        <a:pt x="975169" y="50819"/>
                      </a:cubicBezTo>
                      <a:cubicBezTo>
                        <a:pt x="972772" y="49861"/>
                        <a:pt x="970375" y="49382"/>
                        <a:pt x="967977" y="48422"/>
                      </a:cubicBezTo>
                      <a:cubicBezTo>
                        <a:pt x="966539" y="47943"/>
                        <a:pt x="965100" y="47463"/>
                        <a:pt x="963183" y="46985"/>
                      </a:cubicBezTo>
                      <a:cubicBezTo>
                        <a:pt x="962223" y="46505"/>
                        <a:pt x="961265" y="46505"/>
                        <a:pt x="960306" y="46025"/>
                      </a:cubicBezTo>
                      <a:cubicBezTo>
                        <a:pt x="958389" y="45546"/>
                        <a:pt x="956470" y="45066"/>
                        <a:pt x="954553" y="44108"/>
                      </a:cubicBezTo>
                      <a:cubicBezTo>
                        <a:pt x="951676" y="43149"/>
                        <a:pt x="948800" y="42669"/>
                        <a:pt x="945923" y="41711"/>
                      </a:cubicBezTo>
                      <a:cubicBezTo>
                        <a:pt x="944006" y="41231"/>
                        <a:pt x="941609" y="40752"/>
                        <a:pt x="939211" y="39793"/>
                      </a:cubicBezTo>
                      <a:cubicBezTo>
                        <a:pt x="937773" y="39313"/>
                        <a:pt x="936334" y="38833"/>
                        <a:pt x="934896" y="38833"/>
                      </a:cubicBezTo>
                      <a:cubicBezTo>
                        <a:pt x="932979" y="38355"/>
                        <a:pt x="931060" y="37875"/>
                        <a:pt x="929143" y="37396"/>
                      </a:cubicBezTo>
                      <a:cubicBezTo>
                        <a:pt x="927226" y="36916"/>
                        <a:pt x="925307" y="36436"/>
                        <a:pt x="922910" y="35958"/>
                      </a:cubicBezTo>
                      <a:cubicBezTo>
                        <a:pt x="919074" y="34999"/>
                        <a:pt x="915240" y="34039"/>
                        <a:pt x="911404" y="33080"/>
                      </a:cubicBezTo>
                      <a:cubicBezTo>
                        <a:pt x="909486" y="32602"/>
                        <a:pt x="907568" y="32122"/>
                        <a:pt x="905651" y="31642"/>
                      </a:cubicBezTo>
                      <a:cubicBezTo>
                        <a:pt x="905171" y="31642"/>
                        <a:pt x="904691" y="31642"/>
                        <a:pt x="904213" y="31163"/>
                      </a:cubicBezTo>
                      <a:cubicBezTo>
                        <a:pt x="898938" y="30205"/>
                        <a:pt x="893185" y="28766"/>
                        <a:pt x="887432" y="27807"/>
                      </a:cubicBezTo>
                      <a:cubicBezTo>
                        <a:pt x="886952" y="27807"/>
                        <a:pt x="886474" y="27807"/>
                        <a:pt x="885994" y="27327"/>
                      </a:cubicBezTo>
                      <a:cubicBezTo>
                        <a:pt x="880720" y="26369"/>
                        <a:pt x="875447" y="25410"/>
                        <a:pt x="870172" y="24450"/>
                      </a:cubicBezTo>
                      <a:cubicBezTo>
                        <a:pt x="868734" y="24450"/>
                        <a:pt x="867775" y="23972"/>
                        <a:pt x="866337" y="23972"/>
                      </a:cubicBezTo>
                      <a:cubicBezTo>
                        <a:pt x="860584" y="23013"/>
                        <a:pt x="854831" y="22053"/>
                        <a:pt x="849078" y="21095"/>
                      </a:cubicBezTo>
                      <a:cubicBezTo>
                        <a:pt x="847159" y="20616"/>
                        <a:pt x="845242" y="20616"/>
                        <a:pt x="843325" y="20136"/>
                      </a:cubicBezTo>
                      <a:cubicBezTo>
                        <a:pt x="839968" y="19656"/>
                        <a:pt x="836612" y="19177"/>
                        <a:pt x="832776" y="18697"/>
                      </a:cubicBezTo>
                      <a:cubicBezTo>
                        <a:pt x="832297" y="18697"/>
                        <a:pt x="831818" y="18697"/>
                        <a:pt x="831339" y="18697"/>
                      </a:cubicBezTo>
                      <a:cubicBezTo>
                        <a:pt x="825585" y="17739"/>
                        <a:pt x="819353" y="16780"/>
                        <a:pt x="813599" y="16300"/>
                      </a:cubicBezTo>
                      <a:cubicBezTo>
                        <a:pt x="812640" y="16300"/>
                        <a:pt x="812161" y="16300"/>
                        <a:pt x="811202" y="15822"/>
                      </a:cubicBezTo>
                      <a:cubicBezTo>
                        <a:pt x="804490" y="14862"/>
                        <a:pt x="797778" y="13903"/>
                        <a:pt x="790587" y="13424"/>
                      </a:cubicBezTo>
                      <a:cubicBezTo>
                        <a:pt x="790107" y="13424"/>
                        <a:pt x="790107" y="13424"/>
                        <a:pt x="789627" y="13424"/>
                      </a:cubicBezTo>
                      <a:cubicBezTo>
                        <a:pt x="788190" y="13424"/>
                        <a:pt x="787230" y="12944"/>
                        <a:pt x="785793" y="12944"/>
                      </a:cubicBezTo>
                      <a:cubicBezTo>
                        <a:pt x="779560" y="12465"/>
                        <a:pt x="773807" y="11506"/>
                        <a:pt x="767574" y="11027"/>
                      </a:cubicBezTo>
                      <a:cubicBezTo>
                        <a:pt x="765177" y="10547"/>
                        <a:pt x="762300" y="10547"/>
                        <a:pt x="759903" y="10067"/>
                      </a:cubicBezTo>
                      <a:cubicBezTo>
                        <a:pt x="754629" y="9589"/>
                        <a:pt x="748875" y="9109"/>
                        <a:pt x="743602" y="8630"/>
                      </a:cubicBezTo>
                      <a:cubicBezTo>
                        <a:pt x="742164" y="8630"/>
                        <a:pt x="740246" y="8150"/>
                        <a:pt x="738808" y="8150"/>
                      </a:cubicBezTo>
                      <a:cubicBezTo>
                        <a:pt x="737849" y="8150"/>
                        <a:pt x="737369" y="8150"/>
                        <a:pt x="736411" y="8150"/>
                      </a:cubicBezTo>
                      <a:cubicBezTo>
                        <a:pt x="726342" y="7192"/>
                        <a:pt x="716275" y="6233"/>
                        <a:pt x="706206" y="5753"/>
                      </a:cubicBezTo>
                      <a:cubicBezTo>
                        <a:pt x="704289" y="5753"/>
                        <a:pt x="702370" y="5273"/>
                        <a:pt x="700453" y="5273"/>
                      </a:cubicBezTo>
                      <a:cubicBezTo>
                        <a:pt x="689906" y="4314"/>
                        <a:pt x="679357" y="3836"/>
                        <a:pt x="668810" y="3356"/>
                      </a:cubicBezTo>
                      <a:cubicBezTo>
                        <a:pt x="668810" y="3356"/>
                        <a:pt x="668331" y="3356"/>
                        <a:pt x="668331" y="3356"/>
                      </a:cubicBezTo>
                      <a:cubicBezTo>
                        <a:pt x="667372" y="3356"/>
                        <a:pt x="666413" y="3356"/>
                        <a:pt x="665454" y="3356"/>
                      </a:cubicBezTo>
                      <a:cubicBezTo>
                        <a:pt x="657783" y="2876"/>
                        <a:pt x="650113" y="2397"/>
                        <a:pt x="642441" y="2397"/>
                      </a:cubicBezTo>
                      <a:cubicBezTo>
                        <a:pt x="640044" y="2397"/>
                        <a:pt x="637168" y="2397"/>
                        <a:pt x="634771" y="1917"/>
                      </a:cubicBezTo>
                      <a:cubicBezTo>
                        <a:pt x="627579" y="1439"/>
                        <a:pt x="620388" y="1439"/>
                        <a:pt x="612717" y="959"/>
                      </a:cubicBezTo>
                      <a:cubicBezTo>
                        <a:pt x="611278" y="959"/>
                        <a:pt x="609361" y="959"/>
                        <a:pt x="607922" y="959"/>
                      </a:cubicBezTo>
                      <a:cubicBezTo>
                        <a:pt x="599292" y="479"/>
                        <a:pt x="590183" y="479"/>
                        <a:pt x="581553" y="479"/>
                      </a:cubicBezTo>
                      <a:cubicBezTo>
                        <a:pt x="579156" y="479"/>
                        <a:pt x="577239" y="479"/>
                        <a:pt x="574842" y="479"/>
                      </a:cubicBezTo>
                      <a:cubicBezTo>
                        <a:pt x="568129" y="479"/>
                        <a:pt x="560938" y="479"/>
                        <a:pt x="554226" y="0"/>
                      </a:cubicBezTo>
                      <a:cubicBezTo>
                        <a:pt x="551829" y="0"/>
                        <a:pt x="549432" y="0"/>
                        <a:pt x="547034" y="0"/>
                      </a:cubicBezTo>
                      <a:cubicBezTo>
                        <a:pt x="545596" y="0"/>
                        <a:pt x="544157" y="0"/>
                        <a:pt x="542719" y="0"/>
                      </a:cubicBezTo>
                      <a:lnTo>
                        <a:pt x="542719" y="0"/>
                      </a:lnTo>
                      <a:lnTo>
                        <a:pt x="542719" y="0"/>
                      </a:lnTo>
                      <a:lnTo>
                        <a:pt x="542719" y="0"/>
                      </a:lnTo>
                      <a:cubicBezTo>
                        <a:pt x="537446" y="0"/>
                        <a:pt x="531693" y="0"/>
                        <a:pt x="526419" y="0"/>
                      </a:cubicBezTo>
                      <a:cubicBezTo>
                        <a:pt x="524021" y="0"/>
                        <a:pt x="521624" y="0"/>
                        <a:pt x="519227" y="0"/>
                      </a:cubicBezTo>
                      <a:cubicBezTo>
                        <a:pt x="510118" y="0"/>
                        <a:pt x="501008" y="0"/>
                        <a:pt x="491900" y="479"/>
                      </a:cubicBezTo>
                      <a:cubicBezTo>
                        <a:pt x="489981" y="479"/>
                        <a:pt x="487584" y="479"/>
                        <a:pt x="485667" y="479"/>
                      </a:cubicBezTo>
                      <a:cubicBezTo>
                        <a:pt x="478475" y="479"/>
                        <a:pt x="471764" y="959"/>
                        <a:pt x="464572" y="959"/>
                      </a:cubicBezTo>
                      <a:cubicBezTo>
                        <a:pt x="461215" y="959"/>
                        <a:pt x="458339" y="959"/>
                        <a:pt x="454983" y="1439"/>
                      </a:cubicBezTo>
                      <a:cubicBezTo>
                        <a:pt x="449229" y="1439"/>
                        <a:pt x="442997" y="1917"/>
                        <a:pt x="437243" y="1917"/>
                      </a:cubicBezTo>
                      <a:cubicBezTo>
                        <a:pt x="435806" y="1917"/>
                        <a:pt x="433888" y="1917"/>
                        <a:pt x="432449" y="1917"/>
                      </a:cubicBezTo>
                      <a:cubicBezTo>
                        <a:pt x="431012" y="1917"/>
                        <a:pt x="429573" y="1917"/>
                        <a:pt x="428135" y="1917"/>
                      </a:cubicBezTo>
                      <a:cubicBezTo>
                        <a:pt x="418546" y="2397"/>
                        <a:pt x="408477" y="2876"/>
                        <a:pt x="398889" y="3356"/>
                      </a:cubicBezTo>
                      <a:cubicBezTo>
                        <a:pt x="397930" y="3356"/>
                        <a:pt x="396971" y="3356"/>
                        <a:pt x="396013" y="3356"/>
                      </a:cubicBezTo>
                      <a:cubicBezTo>
                        <a:pt x="385465" y="3836"/>
                        <a:pt x="375397" y="4794"/>
                        <a:pt x="365328" y="5273"/>
                      </a:cubicBezTo>
                      <a:cubicBezTo>
                        <a:pt x="364370" y="5273"/>
                        <a:pt x="362931" y="5273"/>
                        <a:pt x="361972" y="5273"/>
                      </a:cubicBezTo>
                      <a:cubicBezTo>
                        <a:pt x="360055" y="5273"/>
                        <a:pt x="358137" y="5753"/>
                        <a:pt x="356220" y="5753"/>
                      </a:cubicBezTo>
                      <a:cubicBezTo>
                        <a:pt x="351425" y="6233"/>
                        <a:pt x="346631" y="6712"/>
                        <a:pt x="341837" y="6712"/>
                      </a:cubicBezTo>
                      <a:cubicBezTo>
                        <a:pt x="338481" y="7192"/>
                        <a:pt x="335125" y="7192"/>
                        <a:pt x="331768" y="7670"/>
                      </a:cubicBezTo>
                      <a:cubicBezTo>
                        <a:pt x="326974" y="8150"/>
                        <a:pt x="322179" y="8630"/>
                        <a:pt x="317865" y="9109"/>
                      </a:cubicBezTo>
                      <a:cubicBezTo>
                        <a:pt x="315948" y="9109"/>
                        <a:pt x="313550" y="9589"/>
                        <a:pt x="311632" y="9589"/>
                      </a:cubicBezTo>
                      <a:cubicBezTo>
                        <a:pt x="310193" y="9589"/>
                        <a:pt x="309235" y="10067"/>
                        <a:pt x="307796" y="10067"/>
                      </a:cubicBezTo>
                      <a:cubicBezTo>
                        <a:pt x="304440" y="10547"/>
                        <a:pt x="301085" y="11027"/>
                        <a:pt x="297729" y="11027"/>
                      </a:cubicBezTo>
                      <a:cubicBezTo>
                        <a:pt x="293893" y="11506"/>
                        <a:pt x="290537" y="11986"/>
                        <a:pt x="286702" y="12465"/>
                      </a:cubicBezTo>
                      <a:cubicBezTo>
                        <a:pt x="283346" y="12944"/>
                        <a:pt x="279990" y="13424"/>
                        <a:pt x="276633" y="13903"/>
                      </a:cubicBezTo>
                      <a:cubicBezTo>
                        <a:pt x="274236" y="14383"/>
                        <a:pt x="272319" y="14383"/>
                        <a:pt x="269921" y="14862"/>
                      </a:cubicBezTo>
                      <a:cubicBezTo>
                        <a:pt x="268483" y="14862"/>
                        <a:pt x="267044" y="15342"/>
                        <a:pt x="265607" y="15342"/>
                      </a:cubicBezTo>
                      <a:cubicBezTo>
                        <a:pt x="262730" y="15822"/>
                        <a:pt x="260333" y="16300"/>
                        <a:pt x="257456" y="16300"/>
                      </a:cubicBezTo>
                      <a:cubicBezTo>
                        <a:pt x="253621" y="16780"/>
                        <a:pt x="249785" y="17259"/>
                        <a:pt x="245950" y="17739"/>
                      </a:cubicBezTo>
                      <a:cubicBezTo>
                        <a:pt x="243073" y="18219"/>
                        <a:pt x="240676" y="18697"/>
                        <a:pt x="238278" y="19177"/>
                      </a:cubicBezTo>
                      <a:cubicBezTo>
                        <a:pt x="236841" y="19177"/>
                        <a:pt x="235402" y="19656"/>
                        <a:pt x="233964" y="19656"/>
                      </a:cubicBezTo>
                      <a:cubicBezTo>
                        <a:pt x="231567" y="20136"/>
                        <a:pt x="229170" y="20616"/>
                        <a:pt x="227252" y="20616"/>
                      </a:cubicBezTo>
                      <a:cubicBezTo>
                        <a:pt x="224855" y="21095"/>
                        <a:pt x="222458" y="21575"/>
                        <a:pt x="220540" y="22053"/>
                      </a:cubicBezTo>
                      <a:cubicBezTo>
                        <a:pt x="216704" y="22533"/>
                        <a:pt x="212869" y="23492"/>
                        <a:pt x="209034" y="24450"/>
                      </a:cubicBezTo>
                      <a:cubicBezTo>
                        <a:pt x="207115" y="24930"/>
                        <a:pt x="205198" y="25410"/>
                        <a:pt x="203281" y="25410"/>
                      </a:cubicBezTo>
                      <a:cubicBezTo>
                        <a:pt x="202801" y="25410"/>
                        <a:pt x="202321" y="25410"/>
                        <a:pt x="201842" y="25889"/>
                      </a:cubicBezTo>
                      <a:cubicBezTo>
                        <a:pt x="196568" y="26848"/>
                        <a:pt x="191774" y="27807"/>
                        <a:pt x="186500" y="29245"/>
                      </a:cubicBezTo>
                      <a:cubicBezTo>
                        <a:pt x="181706" y="30205"/>
                        <a:pt x="176912" y="31642"/>
                        <a:pt x="172117" y="32602"/>
                      </a:cubicBezTo>
                      <a:cubicBezTo>
                        <a:pt x="172117" y="32602"/>
                        <a:pt x="171638" y="32602"/>
                        <a:pt x="171638" y="32602"/>
                      </a:cubicBezTo>
                      <a:cubicBezTo>
                        <a:pt x="170679" y="33080"/>
                        <a:pt x="169240" y="33080"/>
                        <a:pt x="168282" y="33560"/>
                      </a:cubicBezTo>
                      <a:cubicBezTo>
                        <a:pt x="164926" y="34519"/>
                        <a:pt x="161569" y="34999"/>
                        <a:pt x="158693" y="35958"/>
                      </a:cubicBezTo>
                      <a:cubicBezTo>
                        <a:pt x="157255" y="36436"/>
                        <a:pt x="155337" y="36916"/>
                        <a:pt x="153899" y="37396"/>
                      </a:cubicBezTo>
                      <a:cubicBezTo>
                        <a:pt x="151502" y="38355"/>
                        <a:pt x="148624" y="38833"/>
                        <a:pt x="146227" y="39793"/>
                      </a:cubicBezTo>
                      <a:cubicBezTo>
                        <a:pt x="145749" y="39793"/>
                        <a:pt x="144789" y="40272"/>
                        <a:pt x="144310" y="40272"/>
                      </a:cubicBezTo>
                      <a:cubicBezTo>
                        <a:pt x="143351" y="40752"/>
                        <a:pt x="142871" y="40752"/>
                        <a:pt x="141913" y="41231"/>
                      </a:cubicBezTo>
                      <a:cubicBezTo>
                        <a:pt x="139036" y="42190"/>
                        <a:pt x="136160" y="43149"/>
                        <a:pt x="133283" y="44108"/>
                      </a:cubicBezTo>
                      <a:cubicBezTo>
                        <a:pt x="131844" y="44588"/>
                        <a:pt x="130886" y="45066"/>
                        <a:pt x="129447" y="45546"/>
                      </a:cubicBezTo>
                      <a:cubicBezTo>
                        <a:pt x="126091" y="46505"/>
                        <a:pt x="123214" y="47943"/>
                        <a:pt x="120338" y="48902"/>
                      </a:cubicBezTo>
                      <a:cubicBezTo>
                        <a:pt x="119858" y="48902"/>
                        <a:pt x="119380" y="49382"/>
                        <a:pt x="118900" y="49382"/>
                      </a:cubicBezTo>
                      <a:cubicBezTo>
                        <a:pt x="118900" y="49382"/>
                        <a:pt x="118900" y="49382"/>
                        <a:pt x="118420" y="49382"/>
                      </a:cubicBezTo>
                      <a:cubicBezTo>
                        <a:pt x="117941" y="49382"/>
                        <a:pt x="117461" y="49861"/>
                        <a:pt x="116983" y="49861"/>
                      </a:cubicBezTo>
                      <a:cubicBezTo>
                        <a:pt x="115064" y="50819"/>
                        <a:pt x="112667" y="51779"/>
                        <a:pt x="110750" y="52738"/>
                      </a:cubicBezTo>
                      <a:cubicBezTo>
                        <a:pt x="109791" y="53216"/>
                        <a:pt x="109311" y="53696"/>
                        <a:pt x="108352" y="53696"/>
                      </a:cubicBezTo>
                      <a:cubicBezTo>
                        <a:pt x="106914" y="54655"/>
                        <a:pt x="104997" y="55135"/>
                        <a:pt x="103558" y="56094"/>
                      </a:cubicBezTo>
                      <a:cubicBezTo>
                        <a:pt x="103078" y="56573"/>
                        <a:pt x="102120" y="57052"/>
                        <a:pt x="101640" y="57052"/>
                      </a:cubicBezTo>
                      <a:cubicBezTo>
                        <a:pt x="100202" y="58011"/>
                        <a:pt x="98284" y="58971"/>
                        <a:pt x="96845" y="59929"/>
                      </a:cubicBezTo>
                      <a:cubicBezTo>
                        <a:pt x="96367" y="60408"/>
                        <a:pt x="95887" y="60408"/>
                        <a:pt x="95408" y="60888"/>
                      </a:cubicBezTo>
                      <a:cubicBezTo>
                        <a:pt x="95408" y="60888"/>
                        <a:pt x="95408" y="60888"/>
                        <a:pt x="94928" y="60888"/>
                      </a:cubicBezTo>
                      <a:cubicBezTo>
                        <a:pt x="93011" y="61846"/>
                        <a:pt x="91572" y="63285"/>
                        <a:pt x="90134" y="64244"/>
                      </a:cubicBezTo>
                      <a:cubicBezTo>
                        <a:pt x="89654" y="64724"/>
                        <a:pt x="89654" y="64724"/>
                        <a:pt x="89175" y="65202"/>
                      </a:cubicBezTo>
                      <a:cubicBezTo>
                        <a:pt x="87737" y="66162"/>
                        <a:pt x="86778" y="67121"/>
                        <a:pt x="85339" y="68079"/>
                      </a:cubicBezTo>
                      <a:cubicBezTo>
                        <a:pt x="84860" y="68559"/>
                        <a:pt x="84381" y="69038"/>
                        <a:pt x="83901" y="69518"/>
                      </a:cubicBezTo>
                      <a:cubicBezTo>
                        <a:pt x="82942" y="70477"/>
                        <a:pt x="82462" y="70956"/>
                        <a:pt x="81504" y="71915"/>
                      </a:cubicBezTo>
                      <a:cubicBezTo>
                        <a:pt x="81025" y="72394"/>
                        <a:pt x="80545" y="72874"/>
                        <a:pt x="80065" y="73354"/>
                      </a:cubicBezTo>
                      <a:cubicBezTo>
                        <a:pt x="79586" y="74312"/>
                        <a:pt x="78628" y="74791"/>
                        <a:pt x="78148" y="75751"/>
                      </a:cubicBezTo>
                      <a:cubicBezTo>
                        <a:pt x="77668" y="76230"/>
                        <a:pt x="77668" y="76709"/>
                        <a:pt x="77189" y="77188"/>
                      </a:cubicBezTo>
                      <a:cubicBezTo>
                        <a:pt x="76709" y="78148"/>
                        <a:pt x="76231" y="78627"/>
                        <a:pt x="75751" y="79585"/>
                      </a:cubicBezTo>
                      <a:cubicBezTo>
                        <a:pt x="75271" y="80065"/>
                        <a:pt x="75271" y="80545"/>
                        <a:pt x="75271" y="81024"/>
                      </a:cubicBezTo>
                      <a:cubicBezTo>
                        <a:pt x="74792" y="81982"/>
                        <a:pt x="74792" y="82462"/>
                        <a:pt x="74312" y="83421"/>
                      </a:cubicBezTo>
                      <a:cubicBezTo>
                        <a:pt x="74312" y="83901"/>
                        <a:pt x="73834" y="84380"/>
                        <a:pt x="73834" y="84380"/>
                      </a:cubicBezTo>
                      <a:cubicBezTo>
                        <a:pt x="73354" y="85818"/>
                        <a:pt x="73354" y="86777"/>
                        <a:pt x="73354" y="88215"/>
                      </a:cubicBezTo>
                      <a:lnTo>
                        <a:pt x="73354" y="88215"/>
                      </a:lnTo>
                      <a:lnTo>
                        <a:pt x="72395" y="112667"/>
                      </a:lnTo>
                      <a:lnTo>
                        <a:pt x="71436" y="140953"/>
                      </a:lnTo>
                      <a:cubicBezTo>
                        <a:pt x="70956" y="140953"/>
                        <a:pt x="70956" y="140953"/>
                        <a:pt x="70477" y="140474"/>
                      </a:cubicBezTo>
                      <a:cubicBezTo>
                        <a:pt x="68079" y="139515"/>
                        <a:pt x="65682" y="138556"/>
                        <a:pt x="63285" y="137597"/>
                      </a:cubicBezTo>
                      <a:cubicBezTo>
                        <a:pt x="59450" y="136159"/>
                        <a:pt x="56094" y="134720"/>
                        <a:pt x="52259" y="133283"/>
                      </a:cubicBezTo>
                      <a:cubicBezTo>
                        <a:pt x="52259" y="133283"/>
                        <a:pt x="51779" y="133283"/>
                        <a:pt x="51779" y="132803"/>
                      </a:cubicBezTo>
                      <a:cubicBezTo>
                        <a:pt x="48423" y="131364"/>
                        <a:pt x="45067" y="129447"/>
                        <a:pt x="41711" y="128009"/>
                      </a:cubicBezTo>
                      <a:cubicBezTo>
                        <a:pt x="41232" y="127529"/>
                        <a:pt x="40273" y="127529"/>
                        <a:pt x="39793" y="127050"/>
                      </a:cubicBezTo>
                      <a:cubicBezTo>
                        <a:pt x="36916" y="125611"/>
                        <a:pt x="33560" y="123694"/>
                        <a:pt x="31163" y="122256"/>
                      </a:cubicBezTo>
                      <a:cubicBezTo>
                        <a:pt x="30205" y="121776"/>
                        <a:pt x="29725" y="121297"/>
                        <a:pt x="29246" y="120817"/>
                      </a:cubicBezTo>
                      <a:cubicBezTo>
                        <a:pt x="27327" y="119379"/>
                        <a:pt x="25410" y="118420"/>
                        <a:pt x="23493" y="116981"/>
                      </a:cubicBezTo>
                      <a:cubicBezTo>
                        <a:pt x="22533" y="116503"/>
                        <a:pt x="22054" y="116023"/>
                        <a:pt x="21096" y="115064"/>
                      </a:cubicBezTo>
                      <a:cubicBezTo>
                        <a:pt x="19177" y="113626"/>
                        <a:pt x="17739" y="112667"/>
                        <a:pt x="16301" y="111228"/>
                      </a:cubicBezTo>
                      <a:cubicBezTo>
                        <a:pt x="15822" y="110748"/>
                        <a:pt x="15342" y="110270"/>
                        <a:pt x="14863" y="109790"/>
                      </a:cubicBezTo>
                      <a:cubicBezTo>
                        <a:pt x="12944" y="107873"/>
                        <a:pt x="11507" y="106434"/>
                        <a:pt x="10069" y="104517"/>
                      </a:cubicBezTo>
                      <a:cubicBezTo>
                        <a:pt x="9589" y="104037"/>
                        <a:pt x="9589" y="104037"/>
                        <a:pt x="9589" y="103557"/>
                      </a:cubicBezTo>
                      <a:cubicBezTo>
                        <a:pt x="8630" y="102120"/>
                        <a:pt x="7671" y="100681"/>
                        <a:pt x="6713" y="99243"/>
                      </a:cubicBezTo>
                      <a:cubicBezTo>
                        <a:pt x="6233" y="98763"/>
                        <a:pt x="6233" y="98284"/>
                        <a:pt x="5753" y="97325"/>
                      </a:cubicBezTo>
                      <a:cubicBezTo>
                        <a:pt x="5274" y="95887"/>
                        <a:pt x="4794" y="94928"/>
                        <a:pt x="4316" y="93490"/>
                      </a:cubicBezTo>
                      <a:cubicBezTo>
                        <a:pt x="4316" y="93010"/>
                        <a:pt x="3836" y="92531"/>
                        <a:pt x="3836" y="92051"/>
                      </a:cubicBezTo>
                      <a:cubicBezTo>
                        <a:pt x="3356" y="90134"/>
                        <a:pt x="3356" y="88695"/>
                        <a:pt x="3356" y="86777"/>
                      </a:cubicBezTo>
                      <a:lnTo>
                        <a:pt x="0" y="185061"/>
                      </a:lnTo>
                      <a:cubicBezTo>
                        <a:pt x="0" y="186979"/>
                        <a:pt x="0" y="188418"/>
                        <a:pt x="480" y="190335"/>
                      </a:cubicBezTo>
                      <a:cubicBezTo>
                        <a:pt x="480" y="190815"/>
                        <a:pt x="959" y="191294"/>
                        <a:pt x="959" y="191774"/>
                      </a:cubicBezTo>
                      <a:cubicBezTo>
                        <a:pt x="1439" y="193212"/>
                        <a:pt x="1918" y="194171"/>
                        <a:pt x="2397" y="195609"/>
                      </a:cubicBezTo>
                      <a:cubicBezTo>
                        <a:pt x="2877" y="196088"/>
                        <a:pt x="2877" y="196568"/>
                        <a:pt x="3356" y="197526"/>
                      </a:cubicBezTo>
                      <a:cubicBezTo>
                        <a:pt x="4316" y="198965"/>
                        <a:pt x="5274" y="200404"/>
                        <a:pt x="6233" y="201841"/>
                      </a:cubicBezTo>
                      <a:cubicBezTo>
                        <a:pt x="6713" y="202321"/>
                        <a:pt x="6713" y="202321"/>
                        <a:pt x="6713" y="202801"/>
                      </a:cubicBezTo>
                      <a:cubicBezTo>
                        <a:pt x="8150" y="204718"/>
                        <a:pt x="9589" y="206157"/>
                        <a:pt x="11507" y="208074"/>
                      </a:cubicBezTo>
                      <a:cubicBezTo>
                        <a:pt x="11986" y="208554"/>
                        <a:pt x="12466" y="209032"/>
                        <a:pt x="12944" y="209512"/>
                      </a:cubicBezTo>
                      <a:cubicBezTo>
                        <a:pt x="14383" y="210951"/>
                        <a:pt x="15822" y="211909"/>
                        <a:pt x="17739" y="213348"/>
                      </a:cubicBezTo>
                      <a:cubicBezTo>
                        <a:pt x="18699" y="213827"/>
                        <a:pt x="19177" y="214307"/>
                        <a:pt x="20136" y="215265"/>
                      </a:cubicBezTo>
                      <a:cubicBezTo>
                        <a:pt x="22054" y="216704"/>
                        <a:pt x="23972" y="217662"/>
                        <a:pt x="25890" y="219101"/>
                      </a:cubicBezTo>
                      <a:cubicBezTo>
                        <a:pt x="26849" y="219581"/>
                        <a:pt x="27327" y="220060"/>
                        <a:pt x="27807" y="220540"/>
                      </a:cubicBezTo>
                      <a:cubicBezTo>
                        <a:pt x="28287" y="220540"/>
                        <a:pt x="28287" y="221018"/>
                        <a:pt x="28766" y="221018"/>
                      </a:cubicBezTo>
                      <a:cubicBezTo>
                        <a:pt x="31163" y="222457"/>
                        <a:pt x="34040" y="223895"/>
                        <a:pt x="36916" y="225334"/>
                      </a:cubicBezTo>
                      <a:cubicBezTo>
                        <a:pt x="37396" y="225813"/>
                        <a:pt x="38355" y="225813"/>
                        <a:pt x="38835" y="226292"/>
                      </a:cubicBezTo>
                      <a:cubicBezTo>
                        <a:pt x="42190" y="227731"/>
                        <a:pt x="45067" y="229648"/>
                        <a:pt x="48902" y="231087"/>
                      </a:cubicBezTo>
                      <a:cubicBezTo>
                        <a:pt x="48902" y="231087"/>
                        <a:pt x="49382" y="231087"/>
                        <a:pt x="49382" y="231567"/>
                      </a:cubicBezTo>
                      <a:cubicBezTo>
                        <a:pt x="52259" y="232525"/>
                        <a:pt x="54656" y="233964"/>
                        <a:pt x="57532" y="234923"/>
                      </a:cubicBezTo>
                      <a:cubicBezTo>
                        <a:pt x="58491" y="235401"/>
                        <a:pt x="58971" y="235401"/>
                        <a:pt x="59929" y="235881"/>
                      </a:cubicBezTo>
                      <a:cubicBezTo>
                        <a:pt x="62326" y="236840"/>
                        <a:pt x="64724" y="237798"/>
                        <a:pt x="67121" y="238758"/>
                      </a:cubicBezTo>
                      <a:cubicBezTo>
                        <a:pt x="69518" y="239717"/>
                        <a:pt x="71915" y="240676"/>
                        <a:pt x="74312" y="241634"/>
                      </a:cubicBezTo>
                      <a:cubicBezTo>
                        <a:pt x="76709" y="242593"/>
                        <a:pt x="79586" y="243553"/>
                        <a:pt x="82462" y="244511"/>
                      </a:cubicBezTo>
                      <a:cubicBezTo>
                        <a:pt x="84381" y="244990"/>
                        <a:pt x="85819" y="245470"/>
                        <a:pt x="87737" y="246428"/>
                      </a:cubicBezTo>
                      <a:cubicBezTo>
                        <a:pt x="88695" y="246908"/>
                        <a:pt x="89654" y="246908"/>
                        <a:pt x="90614" y="247387"/>
                      </a:cubicBezTo>
                      <a:cubicBezTo>
                        <a:pt x="93011" y="247867"/>
                        <a:pt x="94928" y="248826"/>
                        <a:pt x="97325" y="249306"/>
                      </a:cubicBezTo>
                      <a:cubicBezTo>
                        <a:pt x="100681" y="250264"/>
                        <a:pt x="104037" y="251223"/>
                        <a:pt x="107394" y="252181"/>
                      </a:cubicBezTo>
                      <a:cubicBezTo>
                        <a:pt x="109791" y="252661"/>
                        <a:pt x="112188" y="253620"/>
                        <a:pt x="115064" y="254100"/>
                      </a:cubicBezTo>
                      <a:cubicBezTo>
                        <a:pt x="116503" y="254579"/>
                        <a:pt x="118420" y="255059"/>
                        <a:pt x="119858" y="255538"/>
                      </a:cubicBezTo>
                      <a:cubicBezTo>
                        <a:pt x="121777" y="256017"/>
                        <a:pt x="124174" y="256497"/>
                        <a:pt x="126091" y="256976"/>
                      </a:cubicBezTo>
                      <a:cubicBezTo>
                        <a:pt x="128488" y="257456"/>
                        <a:pt x="130886" y="257936"/>
                        <a:pt x="133283" y="258894"/>
                      </a:cubicBezTo>
                      <a:cubicBezTo>
                        <a:pt x="137597" y="259853"/>
                        <a:pt x="141913" y="260811"/>
                        <a:pt x="146707" y="261770"/>
                      </a:cubicBezTo>
                      <a:cubicBezTo>
                        <a:pt x="149104" y="262250"/>
                        <a:pt x="151022" y="262730"/>
                        <a:pt x="152940" y="263209"/>
                      </a:cubicBezTo>
                      <a:cubicBezTo>
                        <a:pt x="153419" y="263209"/>
                        <a:pt x="153899" y="263689"/>
                        <a:pt x="154857" y="263689"/>
                      </a:cubicBezTo>
                      <a:cubicBezTo>
                        <a:pt x="161090" y="265127"/>
                        <a:pt x="167323" y="266086"/>
                        <a:pt x="174035" y="267524"/>
                      </a:cubicBezTo>
                      <a:cubicBezTo>
                        <a:pt x="174515" y="267524"/>
                        <a:pt x="174993" y="267524"/>
                        <a:pt x="175473" y="268003"/>
                      </a:cubicBezTo>
                      <a:cubicBezTo>
                        <a:pt x="181226" y="268962"/>
                        <a:pt x="187459" y="270400"/>
                        <a:pt x="193692" y="271359"/>
                      </a:cubicBezTo>
                      <a:cubicBezTo>
                        <a:pt x="195129" y="271839"/>
                        <a:pt x="196568" y="271839"/>
                        <a:pt x="198006" y="272319"/>
                      </a:cubicBezTo>
                      <a:cubicBezTo>
                        <a:pt x="204718" y="273277"/>
                        <a:pt x="211909" y="274716"/>
                        <a:pt x="219101" y="275674"/>
                      </a:cubicBezTo>
                      <a:cubicBezTo>
                        <a:pt x="221498" y="276153"/>
                        <a:pt x="223895" y="276153"/>
                        <a:pt x="225814" y="276633"/>
                      </a:cubicBezTo>
                      <a:cubicBezTo>
                        <a:pt x="229170" y="277113"/>
                        <a:pt x="233005" y="277592"/>
                        <a:pt x="236841" y="278072"/>
                      </a:cubicBezTo>
                      <a:cubicBezTo>
                        <a:pt x="237800" y="278072"/>
                        <a:pt x="239238" y="278550"/>
                        <a:pt x="240197" y="278550"/>
                      </a:cubicBezTo>
                      <a:cubicBezTo>
                        <a:pt x="244511" y="279030"/>
                        <a:pt x="248827" y="279510"/>
                        <a:pt x="253141" y="280469"/>
                      </a:cubicBezTo>
                      <a:cubicBezTo>
                        <a:pt x="256977" y="280947"/>
                        <a:pt x="260333" y="281427"/>
                        <a:pt x="264168" y="281907"/>
                      </a:cubicBezTo>
                      <a:cubicBezTo>
                        <a:pt x="268483" y="282386"/>
                        <a:pt x="272799" y="282866"/>
                        <a:pt x="277593" y="283345"/>
                      </a:cubicBezTo>
                      <a:cubicBezTo>
                        <a:pt x="280469" y="283825"/>
                        <a:pt x="283346" y="284304"/>
                        <a:pt x="286222" y="284304"/>
                      </a:cubicBezTo>
                      <a:cubicBezTo>
                        <a:pt x="287182" y="284304"/>
                        <a:pt x="287660" y="284304"/>
                        <a:pt x="288619" y="284783"/>
                      </a:cubicBezTo>
                      <a:cubicBezTo>
                        <a:pt x="296290" y="285742"/>
                        <a:pt x="303962" y="286702"/>
                        <a:pt x="312112" y="287180"/>
                      </a:cubicBezTo>
                      <a:cubicBezTo>
                        <a:pt x="313070" y="287180"/>
                        <a:pt x="314509" y="287660"/>
                        <a:pt x="315468" y="287660"/>
                      </a:cubicBezTo>
                      <a:cubicBezTo>
                        <a:pt x="324576" y="288619"/>
                        <a:pt x="333686" y="289578"/>
                        <a:pt x="342795" y="290536"/>
                      </a:cubicBezTo>
                      <a:cubicBezTo>
                        <a:pt x="343275" y="290536"/>
                        <a:pt x="343754" y="290536"/>
                        <a:pt x="344234" y="290536"/>
                      </a:cubicBezTo>
                      <a:cubicBezTo>
                        <a:pt x="345672" y="290536"/>
                        <a:pt x="346631" y="290536"/>
                        <a:pt x="348069" y="291016"/>
                      </a:cubicBezTo>
                      <a:cubicBezTo>
                        <a:pt x="358617" y="291975"/>
                        <a:pt x="369164" y="292933"/>
                        <a:pt x="379711" y="293413"/>
                      </a:cubicBezTo>
                      <a:cubicBezTo>
                        <a:pt x="382108" y="293413"/>
                        <a:pt x="384506" y="293893"/>
                        <a:pt x="386903" y="293893"/>
                      </a:cubicBezTo>
                      <a:cubicBezTo>
                        <a:pt x="398410" y="294852"/>
                        <a:pt x="410396" y="295330"/>
                        <a:pt x="422382" y="296290"/>
                      </a:cubicBezTo>
                      <a:cubicBezTo>
                        <a:pt x="423340" y="296290"/>
                        <a:pt x="424299" y="296290"/>
                        <a:pt x="424779" y="296290"/>
                      </a:cubicBezTo>
                      <a:cubicBezTo>
                        <a:pt x="426696" y="296290"/>
                        <a:pt x="429093" y="296290"/>
                        <a:pt x="431012" y="296769"/>
                      </a:cubicBezTo>
                      <a:cubicBezTo>
                        <a:pt x="438203" y="297249"/>
                        <a:pt x="445395" y="297728"/>
                        <a:pt x="453065" y="297728"/>
                      </a:cubicBezTo>
                      <a:cubicBezTo>
                        <a:pt x="456421" y="297728"/>
                        <a:pt x="459778" y="298208"/>
                        <a:pt x="463133" y="298208"/>
                      </a:cubicBezTo>
                      <a:cubicBezTo>
                        <a:pt x="470804" y="298687"/>
                        <a:pt x="478955" y="298687"/>
                        <a:pt x="486625" y="299166"/>
                      </a:cubicBezTo>
                      <a:cubicBezTo>
                        <a:pt x="489022" y="299166"/>
                        <a:pt x="491420" y="299166"/>
                        <a:pt x="493817" y="299646"/>
                      </a:cubicBezTo>
                      <a:cubicBezTo>
                        <a:pt x="503885" y="300125"/>
                        <a:pt x="514433" y="300125"/>
                        <a:pt x="524501" y="300605"/>
                      </a:cubicBezTo>
                      <a:cubicBezTo>
                        <a:pt x="526898" y="300605"/>
                        <a:pt x="529296" y="300605"/>
                        <a:pt x="531693" y="300605"/>
                      </a:cubicBezTo>
                      <a:cubicBezTo>
                        <a:pt x="539843" y="300605"/>
                        <a:pt x="547513" y="301085"/>
                        <a:pt x="555664" y="301085"/>
                      </a:cubicBezTo>
                      <a:cubicBezTo>
                        <a:pt x="559020" y="301085"/>
                        <a:pt x="562376" y="301085"/>
                        <a:pt x="565732" y="301085"/>
                      </a:cubicBezTo>
                      <a:cubicBezTo>
                        <a:pt x="572923" y="301085"/>
                        <a:pt x="580595" y="301085"/>
                        <a:pt x="587786" y="301085"/>
                      </a:cubicBezTo>
                      <a:cubicBezTo>
                        <a:pt x="591142" y="301085"/>
                        <a:pt x="594019" y="301085"/>
                        <a:pt x="597375" y="301085"/>
                      </a:cubicBezTo>
                      <a:cubicBezTo>
                        <a:pt x="606964" y="301085"/>
                        <a:pt x="617031" y="301085"/>
                        <a:pt x="626620" y="300605"/>
                      </a:cubicBezTo>
                      <a:cubicBezTo>
                        <a:pt x="627100" y="300605"/>
                        <a:pt x="627579" y="300605"/>
                        <a:pt x="628058" y="300605"/>
                      </a:cubicBezTo>
                      <a:cubicBezTo>
                        <a:pt x="638127" y="300605"/>
                        <a:pt x="648194" y="300125"/>
                        <a:pt x="658743" y="300125"/>
                      </a:cubicBezTo>
                      <a:cubicBezTo>
                        <a:pt x="661619" y="300125"/>
                        <a:pt x="664974" y="300125"/>
                        <a:pt x="667851" y="299646"/>
                      </a:cubicBezTo>
                      <a:cubicBezTo>
                        <a:pt x="675043" y="299646"/>
                        <a:pt x="682234" y="299166"/>
                        <a:pt x="689426" y="298687"/>
                      </a:cubicBezTo>
                      <a:cubicBezTo>
                        <a:pt x="691343" y="298687"/>
                        <a:pt x="693262" y="298687"/>
                        <a:pt x="694700" y="298687"/>
                      </a:cubicBezTo>
                      <a:cubicBezTo>
                        <a:pt x="696138" y="298687"/>
                        <a:pt x="697097" y="298687"/>
                        <a:pt x="698535" y="298687"/>
                      </a:cubicBezTo>
                      <a:cubicBezTo>
                        <a:pt x="710521" y="298208"/>
                        <a:pt x="722506" y="297728"/>
                        <a:pt x="734014" y="296769"/>
                      </a:cubicBezTo>
                      <a:cubicBezTo>
                        <a:pt x="735452" y="296769"/>
                        <a:pt x="737369" y="296769"/>
                        <a:pt x="738808" y="296290"/>
                      </a:cubicBezTo>
                      <a:cubicBezTo>
                        <a:pt x="749835" y="295810"/>
                        <a:pt x="760382" y="294852"/>
                        <a:pt x="770930" y="294372"/>
                      </a:cubicBezTo>
                      <a:cubicBezTo>
                        <a:pt x="772368" y="294372"/>
                        <a:pt x="773807" y="294372"/>
                        <a:pt x="775244" y="293893"/>
                      </a:cubicBezTo>
                      <a:cubicBezTo>
                        <a:pt x="776204" y="293893"/>
                        <a:pt x="777163" y="293893"/>
                        <a:pt x="778121" y="293893"/>
                      </a:cubicBezTo>
                      <a:cubicBezTo>
                        <a:pt x="785793" y="293413"/>
                        <a:pt x="793463" y="292455"/>
                        <a:pt x="801134" y="291975"/>
                      </a:cubicBezTo>
                      <a:cubicBezTo>
                        <a:pt x="802573" y="291975"/>
                        <a:pt x="804010" y="291975"/>
                        <a:pt x="805449" y="291496"/>
                      </a:cubicBezTo>
                      <a:cubicBezTo>
                        <a:pt x="814559" y="290536"/>
                        <a:pt x="823188" y="290057"/>
                        <a:pt x="831818" y="289099"/>
                      </a:cubicBezTo>
                      <a:cubicBezTo>
                        <a:pt x="832297" y="289099"/>
                        <a:pt x="832776" y="289099"/>
                        <a:pt x="833736" y="289099"/>
                      </a:cubicBezTo>
                      <a:cubicBezTo>
                        <a:pt x="836612" y="288619"/>
                        <a:pt x="839489" y="288619"/>
                        <a:pt x="841886" y="288139"/>
                      </a:cubicBezTo>
                      <a:cubicBezTo>
                        <a:pt x="846201" y="287660"/>
                        <a:pt x="850995" y="287180"/>
                        <a:pt x="855311" y="286702"/>
                      </a:cubicBezTo>
                      <a:cubicBezTo>
                        <a:pt x="858666" y="286222"/>
                        <a:pt x="862022" y="285742"/>
                        <a:pt x="865378" y="285263"/>
                      </a:cubicBezTo>
                      <a:cubicBezTo>
                        <a:pt x="869694" y="284783"/>
                        <a:pt x="874008" y="284304"/>
                        <a:pt x="878322" y="283825"/>
                      </a:cubicBezTo>
                      <a:cubicBezTo>
                        <a:pt x="879282" y="283825"/>
                        <a:pt x="880241" y="283825"/>
                        <a:pt x="881199" y="283345"/>
                      </a:cubicBezTo>
                      <a:cubicBezTo>
                        <a:pt x="884077" y="282866"/>
                        <a:pt x="886952" y="282386"/>
                        <a:pt x="889830" y="281907"/>
                      </a:cubicBezTo>
                      <a:cubicBezTo>
                        <a:pt x="893185" y="281427"/>
                        <a:pt x="896541" y="280947"/>
                        <a:pt x="899897" y="280469"/>
                      </a:cubicBezTo>
                      <a:cubicBezTo>
                        <a:pt x="903733" y="279989"/>
                        <a:pt x="907568" y="279510"/>
                        <a:pt x="911404" y="278550"/>
                      </a:cubicBezTo>
                      <a:cubicBezTo>
                        <a:pt x="914760" y="278072"/>
                        <a:pt x="917637" y="277592"/>
                        <a:pt x="920993" y="277113"/>
                      </a:cubicBezTo>
                      <a:cubicBezTo>
                        <a:pt x="921471" y="277113"/>
                        <a:pt x="922431" y="277113"/>
                        <a:pt x="922910" y="276633"/>
                      </a:cubicBezTo>
                      <a:cubicBezTo>
                        <a:pt x="926266" y="276153"/>
                        <a:pt x="929143" y="275674"/>
                        <a:pt x="932499" y="274716"/>
                      </a:cubicBezTo>
                      <a:cubicBezTo>
                        <a:pt x="935376" y="274236"/>
                        <a:pt x="937773" y="273756"/>
                        <a:pt x="940649" y="273277"/>
                      </a:cubicBezTo>
                      <a:cubicBezTo>
                        <a:pt x="944964" y="272319"/>
                        <a:pt x="948800" y="271839"/>
                        <a:pt x="953115" y="270880"/>
                      </a:cubicBezTo>
                      <a:cubicBezTo>
                        <a:pt x="955512" y="270400"/>
                        <a:pt x="957429" y="269921"/>
                        <a:pt x="959826" y="269442"/>
                      </a:cubicBezTo>
                      <a:cubicBezTo>
                        <a:pt x="959826" y="269442"/>
                        <a:pt x="960306" y="269442"/>
                        <a:pt x="960306" y="269442"/>
                      </a:cubicBezTo>
                      <a:cubicBezTo>
                        <a:pt x="966059" y="268003"/>
                        <a:pt x="972292" y="267044"/>
                        <a:pt x="977566" y="265606"/>
                      </a:cubicBezTo>
                      <a:cubicBezTo>
                        <a:pt x="983319" y="264167"/>
                        <a:pt x="988592" y="263209"/>
                        <a:pt x="993866" y="261770"/>
                      </a:cubicBezTo>
                      <a:cubicBezTo>
                        <a:pt x="993866" y="261770"/>
                        <a:pt x="994346" y="261770"/>
                        <a:pt x="994346" y="261770"/>
                      </a:cubicBezTo>
                      <a:cubicBezTo>
                        <a:pt x="995784" y="261291"/>
                        <a:pt x="996743" y="261291"/>
                        <a:pt x="998181" y="260811"/>
                      </a:cubicBezTo>
                      <a:cubicBezTo>
                        <a:pt x="1002017" y="259853"/>
                        <a:pt x="1005852" y="258894"/>
                        <a:pt x="1009208" y="257936"/>
                      </a:cubicBezTo>
                      <a:cubicBezTo>
                        <a:pt x="1011126" y="257456"/>
                        <a:pt x="1013044" y="256976"/>
                        <a:pt x="1014482" y="256497"/>
                      </a:cubicBezTo>
                      <a:cubicBezTo>
                        <a:pt x="1017358" y="255538"/>
                        <a:pt x="1020715" y="254579"/>
                        <a:pt x="1023591" y="254100"/>
                      </a:cubicBezTo>
                      <a:cubicBezTo>
                        <a:pt x="1024071" y="254100"/>
                        <a:pt x="1025030" y="253620"/>
                        <a:pt x="1025988" y="253620"/>
                      </a:cubicBezTo>
                      <a:cubicBezTo>
                        <a:pt x="1026947" y="253141"/>
                        <a:pt x="1027907" y="253141"/>
                        <a:pt x="1028865" y="252661"/>
                      </a:cubicBezTo>
                      <a:cubicBezTo>
                        <a:pt x="1032221" y="251703"/>
                        <a:pt x="1035577" y="250264"/>
                        <a:pt x="1038933" y="249306"/>
                      </a:cubicBezTo>
                      <a:cubicBezTo>
                        <a:pt x="1040371" y="248826"/>
                        <a:pt x="1041810" y="248347"/>
                        <a:pt x="1043248" y="247867"/>
                      </a:cubicBezTo>
                      <a:cubicBezTo>
                        <a:pt x="1047084" y="246428"/>
                        <a:pt x="1050440" y="244990"/>
                        <a:pt x="1053796" y="244031"/>
                      </a:cubicBezTo>
                      <a:cubicBezTo>
                        <a:pt x="1054276" y="244031"/>
                        <a:pt x="1054754" y="243553"/>
                        <a:pt x="1055234" y="243553"/>
                      </a:cubicBezTo>
                      <a:cubicBezTo>
                        <a:pt x="1055234" y="243553"/>
                        <a:pt x="1055713" y="243553"/>
                        <a:pt x="1055713" y="243553"/>
                      </a:cubicBezTo>
                      <a:cubicBezTo>
                        <a:pt x="1056193" y="243553"/>
                        <a:pt x="1056673" y="243073"/>
                        <a:pt x="1057151" y="243073"/>
                      </a:cubicBezTo>
                      <a:cubicBezTo>
                        <a:pt x="1059549" y="242114"/>
                        <a:pt x="1061946" y="241155"/>
                        <a:pt x="1064343" y="240196"/>
                      </a:cubicBezTo>
                      <a:cubicBezTo>
                        <a:pt x="1065302" y="239717"/>
                        <a:pt x="1066261" y="239237"/>
                        <a:pt x="1067220" y="238758"/>
                      </a:cubicBezTo>
                      <a:cubicBezTo>
                        <a:pt x="1069137" y="237798"/>
                        <a:pt x="1071056" y="236840"/>
                        <a:pt x="1072493" y="235881"/>
                      </a:cubicBezTo>
                      <a:cubicBezTo>
                        <a:pt x="1073453" y="235401"/>
                        <a:pt x="1073932" y="234923"/>
                        <a:pt x="1074890" y="234443"/>
                      </a:cubicBezTo>
                      <a:cubicBezTo>
                        <a:pt x="1076809" y="233484"/>
                        <a:pt x="1078726" y="232525"/>
                        <a:pt x="1080165" y="231567"/>
                      </a:cubicBezTo>
                      <a:cubicBezTo>
                        <a:pt x="1080644" y="231087"/>
                        <a:pt x="1081123" y="231087"/>
                        <a:pt x="1081603" y="230607"/>
                      </a:cubicBezTo>
                      <a:cubicBezTo>
                        <a:pt x="1081603" y="230607"/>
                        <a:pt x="1082082" y="230607"/>
                        <a:pt x="1082082" y="230607"/>
                      </a:cubicBezTo>
                      <a:cubicBezTo>
                        <a:pt x="1084000" y="229170"/>
                        <a:pt x="1085917" y="228210"/>
                        <a:pt x="1087836" y="226772"/>
                      </a:cubicBezTo>
                      <a:cubicBezTo>
                        <a:pt x="1088315" y="226292"/>
                        <a:pt x="1088795" y="226292"/>
                        <a:pt x="1088795" y="225813"/>
                      </a:cubicBezTo>
                      <a:cubicBezTo>
                        <a:pt x="1090233" y="224854"/>
                        <a:pt x="1091670" y="223415"/>
                        <a:pt x="1093109" y="222457"/>
                      </a:cubicBezTo>
                      <a:cubicBezTo>
                        <a:pt x="1094068" y="221498"/>
                        <a:pt x="1094548" y="221018"/>
                        <a:pt x="1095506" y="220540"/>
                      </a:cubicBezTo>
                      <a:close/>
                    </a:path>
                  </a:pathLst>
                </a:custGeom>
                <a:solidFill>
                  <a:srgbClr val="F79A0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4800"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Montserrat" panose="00000500000000000000" pitchFamily="2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59" name="Google Shape;307;p3">
                  <a:extLst>
                    <a:ext uri="{FF2B5EF4-FFF2-40B4-BE49-F238E27FC236}">
                      <a16:creationId xmlns:a16="http://schemas.microsoft.com/office/drawing/2014/main" id="{06965DCE-80F7-498D-8B23-A54AE94DAE17}"/>
                    </a:ext>
                  </a:extLst>
                </p:cNvPr>
                <p:cNvSpPr/>
                <p:nvPr/>
              </p:nvSpPr>
              <p:spPr>
                <a:xfrm>
                  <a:off x="13318189" y="12197452"/>
                  <a:ext cx="509638" cy="171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9638" h="171637" extrusionOk="0">
                      <a:moveTo>
                        <a:pt x="474161" y="65682"/>
                      </a:moveTo>
                      <a:cubicBezTo>
                        <a:pt x="295332" y="65682"/>
                        <a:pt x="130886" y="41232"/>
                        <a:pt x="0" y="0"/>
                      </a:cubicBezTo>
                      <a:lnTo>
                        <a:pt x="0" y="114585"/>
                      </a:lnTo>
                      <a:cubicBezTo>
                        <a:pt x="480" y="114585"/>
                        <a:pt x="960" y="115064"/>
                        <a:pt x="960" y="115064"/>
                      </a:cubicBezTo>
                      <a:cubicBezTo>
                        <a:pt x="2877" y="115544"/>
                        <a:pt x="4316" y="116023"/>
                        <a:pt x="6233" y="116983"/>
                      </a:cubicBezTo>
                      <a:cubicBezTo>
                        <a:pt x="7192" y="117461"/>
                        <a:pt x="8151" y="117461"/>
                        <a:pt x="9110" y="117941"/>
                      </a:cubicBezTo>
                      <a:cubicBezTo>
                        <a:pt x="11507" y="118420"/>
                        <a:pt x="13424" y="119380"/>
                        <a:pt x="15822" y="119858"/>
                      </a:cubicBezTo>
                      <a:cubicBezTo>
                        <a:pt x="19177" y="120817"/>
                        <a:pt x="22534" y="121777"/>
                        <a:pt x="25890" y="122736"/>
                      </a:cubicBezTo>
                      <a:cubicBezTo>
                        <a:pt x="28287" y="123214"/>
                        <a:pt x="30684" y="124174"/>
                        <a:pt x="33560" y="124653"/>
                      </a:cubicBezTo>
                      <a:cubicBezTo>
                        <a:pt x="34999" y="125133"/>
                        <a:pt x="36917" y="125611"/>
                        <a:pt x="38355" y="126091"/>
                      </a:cubicBezTo>
                      <a:cubicBezTo>
                        <a:pt x="40273" y="126571"/>
                        <a:pt x="42670" y="127050"/>
                        <a:pt x="44588" y="127530"/>
                      </a:cubicBezTo>
                      <a:cubicBezTo>
                        <a:pt x="46985" y="128009"/>
                        <a:pt x="49382" y="128488"/>
                        <a:pt x="51779" y="129447"/>
                      </a:cubicBezTo>
                      <a:cubicBezTo>
                        <a:pt x="56095" y="130406"/>
                        <a:pt x="60409" y="131366"/>
                        <a:pt x="65203" y="132324"/>
                      </a:cubicBezTo>
                      <a:cubicBezTo>
                        <a:pt x="67601" y="132803"/>
                        <a:pt x="69518" y="133283"/>
                        <a:pt x="71436" y="133763"/>
                      </a:cubicBezTo>
                      <a:cubicBezTo>
                        <a:pt x="71915" y="133763"/>
                        <a:pt x="72395" y="134241"/>
                        <a:pt x="73354" y="134241"/>
                      </a:cubicBezTo>
                      <a:cubicBezTo>
                        <a:pt x="79586" y="135680"/>
                        <a:pt x="85819" y="136639"/>
                        <a:pt x="92531" y="138077"/>
                      </a:cubicBezTo>
                      <a:cubicBezTo>
                        <a:pt x="93011" y="138077"/>
                        <a:pt x="93490" y="138077"/>
                        <a:pt x="93969" y="138557"/>
                      </a:cubicBezTo>
                      <a:cubicBezTo>
                        <a:pt x="99722" y="139516"/>
                        <a:pt x="105955" y="140954"/>
                        <a:pt x="112188" y="141913"/>
                      </a:cubicBezTo>
                      <a:cubicBezTo>
                        <a:pt x="113627" y="142392"/>
                        <a:pt x="115064" y="142392"/>
                        <a:pt x="116503" y="142871"/>
                      </a:cubicBezTo>
                      <a:cubicBezTo>
                        <a:pt x="123215" y="143830"/>
                        <a:pt x="130407" y="145269"/>
                        <a:pt x="137598" y="146227"/>
                      </a:cubicBezTo>
                      <a:cubicBezTo>
                        <a:pt x="139996" y="146707"/>
                        <a:pt x="142393" y="146707"/>
                        <a:pt x="144310" y="147186"/>
                      </a:cubicBezTo>
                      <a:cubicBezTo>
                        <a:pt x="147666" y="147666"/>
                        <a:pt x="151502" y="148146"/>
                        <a:pt x="155337" y="148624"/>
                      </a:cubicBezTo>
                      <a:cubicBezTo>
                        <a:pt x="156296" y="148624"/>
                        <a:pt x="157734" y="149104"/>
                        <a:pt x="158693" y="149104"/>
                      </a:cubicBezTo>
                      <a:cubicBezTo>
                        <a:pt x="163007" y="149583"/>
                        <a:pt x="167323" y="150063"/>
                        <a:pt x="171638" y="151022"/>
                      </a:cubicBezTo>
                      <a:cubicBezTo>
                        <a:pt x="175473" y="151502"/>
                        <a:pt x="178829" y="151980"/>
                        <a:pt x="182665" y="152460"/>
                      </a:cubicBezTo>
                      <a:cubicBezTo>
                        <a:pt x="186979" y="152940"/>
                        <a:pt x="191295" y="153419"/>
                        <a:pt x="196089" y="153899"/>
                      </a:cubicBezTo>
                      <a:cubicBezTo>
                        <a:pt x="198965" y="154377"/>
                        <a:pt x="201842" y="154857"/>
                        <a:pt x="204719" y="154857"/>
                      </a:cubicBezTo>
                      <a:cubicBezTo>
                        <a:pt x="205678" y="154857"/>
                        <a:pt x="206157" y="154857"/>
                        <a:pt x="207116" y="155337"/>
                      </a:cubicBezTo>
                      <a:cubicBezTo>
                        <a:pt x="214787" y="156296"/>
                        <a:pt x="222458" y="157255"/>
                        <a:pt x="230608" y="157734"/>
                      </a:cubicBezTo>
                      <a:cubicBezTo>
                        <a:pt x="231567" y="157734"/>
                        <a:pt x="233005" y="158213"/>
                        <a:pt x="233964" y="158213"/>
                      </a:cubicBezTo>
                      <a:cubicBezTo>
                        <a:pt x="243074" y="159172"/>
                        <a:pt x="252183" y="160132"/>
                        <a:pt x="261291" y="161090"/>
                      </a:cubicBezTo>
                      <a:cubicBezTo>
                        <a:pt x="261771" y="161090"/>
                        <a:pt x="262251" y="161090"/>
                        <a:pt x="262730" y="161090"/>
                      </a:cubicBezTo>
                      <a:cubicBezTo>
                        <a:pt x="264168" y="161090"/>
                        <a:pt x="265127" y="161090"/>
                        <a:pt x="266566" y="161569"/>
                      </a:cubicBezTo>
                      <a:cubicBezTo>
                        <a:pt x="277113" y="162529"/>
                        <a:pt x="287660" y="163487"/>
                        <a:pt x="298209" y="163966"/>
                      </a:cubicBezTo>
                      <a:cubicBezTo>
                        <a:pt x="300606" y="163966"/>
                        <a:pt x="303003" y="164446"/>
                        <a:pt x="305400" y="164446"/>
                      </a:cubicBezTo>
                      <a:cubicBezTo>
                        <a:pt x="316906" y="165405"/>
                        <a:pt x="328892" y="165885"/>
                        <a:pt x="340878" y="166843"/>
                      </a:cubicBezTo>
                      <a:cubicBezTo>
                        <a:pt x="341837" y="166843"/>
                        <a:pt x="342795" y="166843"/>
                        <a:pt x="343275" y="166843"/>
                      </a:cubicBezTo>
                      <a:cubicBezTo>
                        <a:pt x="345192" y="166843"/>
                        <a:pt x="347589" y="166843"/>
                        <a:pt x="349508" y="167323"/>
                      </a:cubicBezTo>
                      <a:cubicBezTo>
                        <a:pt x="356699" y="167802"/>
                        <a:pt x="363891" y="168282"/>
                        <a:pt x="371561" y="168282"/>
                      </a:cubicBezTo>
                      <a:cubicBezTo>
                        <a:pt x="374918" y="168282"/>
                        <a:pt x="378274" y="168760"/>
                        <a:pt x="381630" y="168760"/>
                      </a:cubicBezTo>
                      <a:cubicBezTo>
                        <a:pt x="389301" y="169240"/>
                        <a:pt x="397451" y="169240"/>
                        <a:pt x="405122" y="169720"/>
                      </a:cubicBezTo>
                      <a:cubicBezTo>
                        <a:pt x="407519" y="169720"/>
                        <a:pt x="409916" y="169720"/>
                        <a:pt x="412313" y="170199"/>
                      </a:cubicBezTo>
                      <a:cubicBezTo>
                        <a:pt x="422382" y="170679"/>
                        <a:pt x="432929" y="170679"/>
                        <a:pt x="442997" y="171158"/>
                      </a:cubicBezTo>
                      <a:cubicBezTo>
                        <a:pt x="445395" y="171158"/>
                        <a:pt x="447792" y="171158"/>
                        <a:pt x="450189" y="171158"/>
                      </a:cubicBezTo>
                      <a:cubicBezTo>
                        <a:pt x="458339" y="171158"/>
                        <a:pt x="466011" y="171638"/>
                        <a:pt x="474161" y="171638"/>
                      </a:cubicBezTo>
                      <a:cubicBezTo>
                        <a:pt x="477516" y="171638"/>
                        <a:pt x="480872" y="171638"/>
                        <a:pt x="484228" y="171638"/>
                      </a:cubicBezTo>
                      <a:cubicBezTo>
                        <a:pt x="491420" y="171638"/>
                        <a:pt x="499091" y="171638"/>
                        <a:pt x="506283" y="171638"/>
                      </a:cubicBezTo>
                      <a:cubicBezTo>
                        <a:pt x="507241" y="171638"/>
                        <a:pt x="508680" y="171638"/>
                        <a:pt x="509638" y="171638"/>
                      </a:cubicBezTo>
                      <a:lnTo>
                        <a:pt x="509638" y="65203"/>
                      </a:lnTo>
                      <a:cubicBezTo>
                        <a:pt x="498132" y="65682"/>
                        <a:pt x="486147" y="65682"/>
                        <a:pt x="474161" y="65682"/>
                      </a:cubicBezTo>
                      <a:close/>
                    </a:path>
                  </a:pathLst>
                </a:custGeom>
                <a:solidFill>
                  <a:srgbClr val="F28A1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4800"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Montserrat" panose="00000500000000000000" pitchFamily="2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60" name="Google Shape;308;p3">
                  <a:extLst>
                    <a:ext uri="{FF2B5EF4-FFF2-40B4-BE49-F238E27FC236}">
                      <a16:creationId xmlns:a16="http://schemas.microsoft.com/office/drawing/2014/main" id="{AED9EB09-C065-4630-BA12-24011267B57E}"/>
                    </a:ext>
                  </a:extLst>
                </p:cNvPr>
                <p:cNvSpPr/>
                <p:nvPr/>
              </p:nvSpPr>
              <p:spPr>
                <a:xfrm>
                  <a:off x="13309780" y="12067828"/>
                  <a:ext cx="966096" cy="1887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6096" h="188771" extrusionOk="0">
                      <a:moveTo>
                        <a:pt x="112447" y="29902"/>
                      </a:moveTo>
                      <a:cubicBezTo>
                        <a:pt x="283604" y="-7973"/>
                        <a:pt x="588045" y="-10370"/>
                        <a:pt x="792763" y="25587"/>
                      </a:cubicBezTo>
                      <a:cubicBezTo>
                        <a:pt x="997481" y="61065"/>
                        <a:pt x="1024808" y="120994"/>
                        <a:pt x="853651" y="158870"/>
                      </a:cubicBezTo>
                      <a:cubicBezTo>
                        <a:pt x="682493" y="196745"/>
                        <a:pt x="378052" y="199142"/>
                        <a:pt x="173334" y="163184"/>
                      </a:cubicBezTo>
                      <a:cubicBezTo>
                        <a:pt x="-31384" y="127707"/>
                        <a:pt x="-58712" y="68256"/>
                        <a:pt x="112447" y="29902"/>
                      </a:cubicBezTo>
                      <a:close/>
                    </a:path>
                  </a:pathLst>
                </a:custGeom>
                <a:solidFill>
                  <a:srgbClr val="FFD22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4800"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Montserrat" panose="00000500000000000000" pitchFamily="2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61" name="Google Shape;309;p3">
                  <a:extLst>
                    <a:ext uri="{FF2B5EF4-FFF2-40B4-BE49-F238E27FC236}">
                      <a16:creationId xmlns:a16="http://schemas.microsoft.com/office/drawing/2014/main" id="{5C465778-486C-43A9-A0AB-65609813E7FF}"/>
                    </a:ext>
                  </a:extLst>
                </p:cNvPr>
                <p:cNvSpPr/>
                <p:nvPr/>
              </p:nvSpPr>
              <p:spPr>
                <a:xfrm>
                  <a:off x="13239553" y="12054276"/>
                  <a:ext cx="1106070" cy="21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6070" h="216355" extrusionOk="0">
                      <a:moveTo>
                        <a:pt x="128497" y="34345"/>
                      </a:moveTo>
                      <a:cubicBezTo>
                        <a:pt x="324585" y="-9284"/>
                        <a:pt x="673133" y="-11681"/>
                        <a:pt x="907577" y="29071"/>
                      </a:cubicBezTo>
                      <a:cubicBezTo>
                        <a:pt x="1142020" y="69823"/>
                        <a:pt x="1173183" y="138382"/>
                        <a:pt x="977574" y="182011"/>
                      </a:cubicBezTo>
                      <a:cubicBezTo>
                        <a:pt x="781486" y="225639"/>
                        <a:pt x="432938" y="228036"/>
                        <a:pt x="198494" y="187284"/>
                      </a:cubicBezTo>
                      <a:cubicBezTo>
                        <a:pt x="-35949" y="146054"/>
                        <a:pt x="-67112" y="77974"/>
                        <a:pt x="128497" y="34345"/>
                      </a:cubicBezTo>
                      <a:close/>
                      <a:moveTo>
                        <a:pt x="923877" y="172422"/>
                      </a:moveTo>
                      <a:cubicBezTo>
                        <a:pt x="1095035" y="134546"/>
                        <a:pt x="1067707" y="74617"/>
                        <a:pt x="862989" y="39140"/>
                      </a:cubicBezTo>
                      <a:cubicBezTo>
                        <a:pt x="658272" y="3662"/>
                        <a:pt x="353831" y="5579"/>
                        <a:pt x="182673" y="43454"/>
                      </a:cubicBezTo>
                      <a:cubicBezTo>
                        <a:pt x="11515" y="81330"/>
                        <a:pt x="38843" y="141259"/>
                        <a:pt x="243561" y="176737"/>
                      </a:cubicBezTo>
                      <a:cubicBezTo>
                        <a:pt x="448279" y="212694"/>
                        <a:pt x="752720" y="210777"/>
                        <a:pt x="923877" y="172422"/>
                      </a:cubicBezTo>
                      <a:lnTo>
                        <a:pt x="923877" y="172422"/>
                      </a:lnTo>
                      <a:close/>
                    </a:path>
                  </a:pathLst>
                </a:custGeom>
                <a:solidFill>
                  <a:srgbClr val="FFE38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4800"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Montserrat" panose="00000500000000000000" pitchFamily="2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62" name="Google Shape;310;p3">
                  <a:extLst>
                    <a:ext uri="{FF2B5EF4-FFF2-40B4-BE49-F238E27FC236}">
                      <a16:creationId xmlns:a16="http://schemas.microsoft.com/office/drawing/2014/main" id="{C3601FB9-655B-42FF-8998-4ABE17C5C5B1}"/>
                    </a:ext>
                  </a:extLst>
                </p:cNvPr>
                <p:cNvSpPr/>
                <p:nvPr/>
              </p:nvSpPr>
              <p:spPr>
                <a:xfrm>
                  <a:off x="13309581" y="12069454"/>
                  <a:ext cx="964599" cy="104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4599" h="104985" extrusionOk="0">
                      <a:moveTo>
                        <a:pt x="117919" y="39303"/>
                      </a:moveTo>
                      <a:cubicBezTo>
                        <a:pt x="289077" y="1428"/>
                        <a:pt x="593517" y="-969"/>
                        <a:pt x="798236" y="34989"/>
                      </a:cubicBezTo>
                      <a:cubicBezTo>
                        <a:pt x="889807" y="50810"/>
                        <a:pt x="945422" y="71425"/>
                        <a:pt x="964599" y="92999"/>
                      </a:cubicBezTo>
                      <a:cubicBezTo>
                        <a:pt x="955969" y="68069"/>
                        <a:pt x="897957" y="43619"/>
                        <a:pt x="792482" y="25400"/>
                      </a:cubicBezTo>
                      <a:cubicBezTo>
                        <a:pt x="587764" y="-10079"/>
                        <a:pt x="283324" y="-8160"/>
                        <a:pt x="112166" y="29714"/>
                      </a:cubicBezTo>
                      <a:cubicBezTo>
                        <a:pt x="17718" y="50810"/>
                        <a:pt x="-16322" y="78616"/>
                        <a:pt x="7171" y="104985"/>
                      </a:cubicBezTo>
                      <a:cubicBezTo>
                        <a:pt x="-1460" y="81494"/>
                        <a:pt x="34977" y="57522"/>
                        <a:pt x="117919" y="39303"/>
                      </a:cubicBezTo>
                      <a:close/>
                    </a:path>
                  </a:pathLst>
                </a:custGeom>
                <a:solidFill>
                  <a:srgbClr val="F79A0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4800"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Montserrat" panose="00000500000000000000" pitchFamily="2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63" name="Google Shape;311;p3">
                  <a:extLst>
                    <a:ext uri="{FF2B5EF4-FFF2-40B4-BE49-F238E27FC236}">
                      <a16:creationId xmlns:a16="http://schemas.microsoft.com/office/drawing/2014/main" id="{11E4CE35-26F9-47E4-8489-D9D54CAE3B4E}"/>
                    </a:ext>
                  </a:extLst>
                </p:cNvPr>
                <p:cNvSpPr/>
                <p:nvPr/>
              </p:nvSpPr>
              <p:spPr>
                <a:xfrm>
                  <a:off x="13490306" y="12126207"/>
                  <a:ext cx="603127" cy="945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3127" h="94543" extrusionOk="0">
                      <a:moveTo>
                        <a:pt x="310193" y="4124"/>
                      </a:moveTo>
                      <a:cubicBezTo>
                        <a:pt x="384506" y="-4984"/>
                        <a:pt x="462654" y="1727"/>
                        <a:pt x="515391" y="17069"/>
                      </a:cubicBezTo>
                      <a:lnTo>
                        <a:pt x="578196" y="9877"/>
                      </a:lnTo>
                      <a:lnTo>
                        <a:pt x="603128" y="18507"/>
                      </a:lnTo>
                      <a:lnTo>
                        <a:pt x="540322" y="25699"/>
                      </a:lnTo>
                      <a:cubicBezTo>
                        <a:pt x="558540" y="32890"/>
                        <a:pt x="573402" y="40562"/>
                        <a:pt x="585868" y="47753"/>
                      </a:cubicBezTo>
                      <a:lnTo>
                        <a:pt x="479434" y="58781"/>
                      </a:lnTo>
                      <a:lnTo>
                        <a:pt x="451146" y="48712"/>
                      </a:lnTo>
                      <a:lnTo>
                        <a:pt x="487104" y="44397"/>
                      </a:lnTo>
                      <a:cubicBezTo>
                        <a:pt x="488543" y="44397"/>
                        <a:pt x="490461" y="43918"/>
                        <a:pt x="493337" y="43438"/>
                      </a:cubicBezTo>
                      <a:cubicBezTo>
                        <a:pt x="496693" y="39123"/>
                        <a:pt x="491898" y="35288"/>
                        <a:pt x="472721" y="29535"/>
                      </a:cubicBezTo>
                      <a:cubicBezTo>
                        <a:pt x="451146" y="22823"/>
                        <a:pt x="418066" y="20426"/>
                        <a:pt x="389780" y="23782"/>
                      </a:cubicBezTo>
                      <a:cubicBezTo>
                        <a:pt x="310673" y="33849"/>
                        <a:pt x="444915" y="71725"/>
                        <a:pt x="296769" y="89944"/>
                      </a:cubicBezTo>
                      <a:cubicBezTo>
                        <a:pt x="218621" y="99532"/>
                        <a:pt x="135200" y="93300"/>
                        <a:pt x="78627" y="78916"/>
                      </a:cubicBezTo>
                      <a:lnTo>
                        <a:pt x="25410" y="85149"/>
                      </a:lnTo>
                      <a:lnTo>
                        <a:pt x="0" y="76519"/>
                      </a:lnTo>
                      <a:lnTo>
                        <a:pt x="51779" y="70766"/>
                      </a:lnTo>
                      <a:cubicBezTo>
                        <a:pt x="8630" y="55424"/>
                        <a:pt x="5273" y="42959"/>
                        <a:pt x="5273" y="42959"/>
                      </a:cubicBezTo>
                      <a:lnTo>
                        <a:pt x="116503" y="31932"/>
                      </a:lnTo>
                      <a:lnTo>
                        <a:pt x="143350" y="41520"/>
                      </a:lnTo>
                      <a:cubicBezTo>
                        <a:pt x="143350" y="41520"/>
                        <a:pt x="120817" y="44397"/>
                        <a:pt x="114584" y="45356"/>
                      </a:cubicBezTo>
                      <a:cubicBezTo>
                        <a:pt x="111708" y="45356"/>
                        <a:pt x="100681" y="47273"/>
                        <a:pt x="91092" y="49192"/>
                      </a:cubicBezTo>
                      <a:cubicBezTo>
                        <a:pt x="90613" y="50150"/>
                        <a:pt x="91092" y="56862"/>
                        <a:pt x="122256" y="66451"/>
                      </a:cubicBezTo>
                      <a:cubicBezTo>
                        <a:pt x="141912" y="72684"/>
                        <a:pt x="174035" y="76519"/>
                        <a:pt x="206635" y="72204"/>
                      </a:cubicBezTo>
                      <a:cubicBezTo>
                        <a:pt x="294852" y="60218"/>
                        <a:pt x="155336" y="23302"/>
                        <a:pt x="310193" y="4124"/>
                      </a:cubicBezTo>
                      <a:close/>
                    </a:path>
                  </a:pathLst>
                </a:custGeom>
                <a:solidFill>
                  <a:srgbClr val="F79A0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4800"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Montserrat" panose="00000500000000000000" pitchFamily="2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64" name="Google Shape;312;p3">
                  <a:extLst>
                    <a:ext uri="{FF2B5EF4-FFF2-40B4-BE49-F238E27FC236}">
                      <a16:creationId xmlns:a16="http://schemas.microsoft.com/office/drawing/2014/main" id="{477C41BB-A114-4D27-89C4-FF7903174645}"/>
                    </a:ext>
                  </a:extLst>
                </p:cNvPr>
                <p:cNvSpPr/>
                <p:nvPr/>
              </p:nvSpPr>
              <p:spPr>
                <a:xfrm>
                  <a:off x="13490306" y="12116139"/>
                  <a:ext cx="603127" cy="945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3127" h="94542" extrusionOk="0">
                      <a:moveTo>
                        <a:pt x="310193" y="4125"/>
                      </a:moveTo>
                      <a:cubicBezTo>
                        <a:pt x="384506" y="-4985"/>
                        <a:pt x="462654" y="1728"/>
                        <a:pt x="515391" y="17069"/>
                      </a:cubicBezTo>
                      <a:lnTo>
                        <a:pt x="578196" y="9878"/>
                      </a:lnTo>
                      <a:lnTo>
                        <a:pt x="603128" y="18508"/>
                      </a:lnTo>
                      <a:lnTo>
                        <a:pt x="540322" y="25699"/>
                      </a:lnTo>
                      <a:cubicBezTo>
                        <a:pt x="558540" y="32891"/>
                        <a:pt x="573402" y="40561"/>
                        <a:pt x="585868" y="47753"/>
                      </a:cubicBezTo>
                      <a:lnTo>
                        <a:pt x="479434" y="58780"/>
                      </a:lnTo>
                      <a:lnTo>
                        <a:pt x="451146" y="48711"/>
                      </a:lnTo>
                      <a:lnTo>
                        <a:pt x="487104" y="44397"/>
                      </a:lnTo>
                      <a:cubicBezTo>
                        <a:pt x="488543" y="44397"/>
                        <a:pt x="490461" y="43917"/>
                        <a:pt x="493337" y="43438"/>
                      </a:cubicBezTo>
                      <a:cubicBezTo>
                        <a:pt x="496693" y="39123"/>
                        <a:pt x="491898" y="35288"/>
                        <a:pt x="472721" y="29534"/>
                      </a:cubicBezTo>
                      <a:cubicBezTo>
                        <a:pt x="451146" y="22822"/>
                        <a:pt x="418066" y="20425"/>
                        <a:pt x="389780" y="23781"/>
                      </a:cubicBezTo>
                      <a:cubicBezTo>
                        <a:pt x="310673" y="33850"/>
                        <a:pt x="444915" y="71724"/>
                        <a:pt x="296769" y="89943"/>
                      </a:cubicBezTo>
                      <a:cubicBezTo>
                        <a:pt x="218621" y="99532"/>
                        <a:pt x="135200" y="93299"/>
                        <a:pt x="78627" y="78916"/>
                      </a:cubicBezTo>
                      <a:lnTo>
                        <a:pt x="25410" y="85149"/>
                      </a:lnTo>
                      <a:lnTo>
                        <a:pt x="0" y="76519"/>
                      </a:lnTo>
                      <a:lnTo>
                        <a:pt x="51779" y="70766"/>
                      </a:lnTo>
                      <a:cubicBezTo>
                        <a:pt x="8630" y="55424"/>
                        <a:pt x="5273" y="42958"/>
                        <a:pt x="5273" y="42958"/>
                      </a:cubicBezTo>
                      <a:lnTo>
                        <a:pt x="116503" y="31931"/>
                      </a:lnTo>
                      <a:lnTo>
                        <a:pt x="143350" y="41520"/>
                      </a:lnTo>
                      <a:cubicBezTo>
                        <a:pt x="143350" y="41520"/>
                        <a:pt x="120817" y="44397"/>
                        <a:pt x="114584" y="45355"/>
                      </a:cubicBezTo>
                      <a:cubicBezTo>
                        <a:pt x="111708" y="45355"/>
                        <a:pt x="100681" y="47274"/>
                        <a:pt x="91092" y="49191"/>
                      </a:cubicBezTo>
                      <a:cubicBezTo>
                        <a:pt x="90613" y="50150"/>
                        <a:pt x="91092" y="56863"/>
                        <a:pt x="122256" y="66451"/>
                      </a:cubicBezTo>
                      <a:cubicBezTo>
                        <a:pt x="141912" y="72683"/>
                        <a:pt x="174035" y="76519"/>
                        <a:pt x="206635" y="72204"/>
                      </a:cubicBezTo>
                      <a:cubicBezTo>
                        <a:pt x="294852" y="60697"/>
                        <a:pt x="155336" y="23781"/>
                        <a:pt x="310193" y="4125"/>
                      </a:cubicBezTo>
                      <a:close/>
                    </a:path>
                  </a:pathLst>
                </a:custGeom>
                <a:solidFill>
                  <a:srgbClr val="FFE38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4800"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Montserrat" panose="00000500000000000000" pitchFamily="2" charset="0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42" name="Google Shape;313;p3">
                <a:extLst>
                  <a:ext uri="{FF2B5EF4-FFF2-40B4-BE49-F238E27FC236}">
                    <a16:creationId xmlns:a16="http://schemas.microsoft.com/office/drawing/2014/main" id="{9181A885-14A4-4214-822C-221312F3670D}"/>
                  </a:ext>
                </a:extLst>
              </p:cNvPr>
              <p:cNvGrpSpPr/>
              <p:nvPr/>
            </p:nvGrpSpPr>
            <p:grpSpPr>
              <a:xfrm>
                <a:off x="645470" y="3674069"/>
                <a:ext cx="1110840" cy="315288"/>
                <a:chOff x="13186345" y="11928186"/>
                <a:chExt cx="1110856" cy="315292"/>
              </a:xfrm>
            </p:grpSpPr>
            <p:sp>
              <p:nvSpPr>
                <p:cNvPr id="51" name="Google Shape;314;p3">
                  <a:extLst>
                    <a:ext uri="{FF2B5EF4-FFF2-40B4-BE49-F238E27FC236}">
                      <a16:creationId xmlns:a16="http://schemas.microsoft.com/office/drawing/2014/main" id="{E8599C08-F42C-4525-B562-781478DECEB1}"/>
                    </a:ext>
                  </a:extLst>
                </p:cNvPr>
                <p:cNvSpPr/>
                <p:nvPr/>
              </p:nvSpPr>
              <p:spPr>
                <a:xfrm>
                  <a:off x="13186345" y="11942394"/>
                  <a:ext cx="1110848" cy="3010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0848" h="301084" extrusionOk="0">
                      <a:moveTo>
                        <a:pt x="1095986" y="220540"/>
                      </a:moveTo>
                      <a:cubicBezTo>
                        <a:pt x="1096945" y="219581"/>
                        <a:pt x="1097903" y="218622"/>
                        <a:pt x="1098863" y="217662"/>
                      </a:cubicBezTo>
                      <a:cubicBezTo>
                        <a:pt x="1099342" y="217184"/>
                        <a:pt x="1099822" y="216704"/>
                        <a:pt x="1100300" y="216225"/>
                      </a:cubicBezTo>
                      <a:cubicBezTo>
                        <a:pt x="1101260" y="215265"/>
                        <a:pt x="1101739" y="214307"/>
                        <a:pt x="1102219" y="213828"/>
                      </a:cubicBezTo>
                      <a:cubicBezTo>
                        <a:pt x="1102698" y="213348"/>
                        <a:pt x="1103178" y="212868"/>
                        <a:pt x="1103178" y="212389"/>
                      </a:cubicBezTo>
                      <a:cubicBezTo>
                        <a:pt x="1103657" y="211431"/>
                        <a:pt x="1104136" y="210471"/>
                        <a:pt x="1104616" y="209992"/>
                      </a:cubicBezTo>
                      <a:cubicBezTo>
                        <a:pt x="1105095" y="209512"/>
                        <a:pt x="1105095" y="209034"/>
                        <a:pt x="1105575" y="208554"/>
                      </a:cubicBezTo>
                      <a:cubicBezTo>
                        <a:pt x="1106055" y="207595"/>
                        <a:pt x="1106533" y="206636"/>
                        <a:pt x="1106533" y="205677"/>
                      </a:cubicBezTo>
                      <a:cubicBezTo>
                        <a:pt x="1106533" y="205198"/>
                        <a:pt x="1107013" y="204718"/>
                        <a:pt x="1107013" y="204239"/>
                      </a:cubicBezTo>
                      <a:cubicBezTo>
                        <a:pt x="1107492" y="202801"/>
                        <a:pt x="1107492" y="201362"/>
                        <a:pt x="1107492" y="199924"/>
                      </a:cubicBezTo>
                      <a:lnTo>
                        <a:pt x="1110849" y="101640"/>
                      </a:lnTo>
                      <a:cubicBezTo>
                        <a:pt x="1110849" y="103078"/>
                        <a:pt x="1110369" y="104517"/>
                        <a:pt x="1110369" y="105955"/>
                      </a:cubicBezTo>
                      <a:cubicBezTo>
                        <a:pt x="1110369" y="106434"/>
                        <a:pt x="1109889" y="106914"/>
                        <a:pt x="1109889" y="107393"/>
                      </a:cubicBezTo>
                      <a:cubicBezTo>
                        <a:pt x="1109410" y="108352"/>
                        <a:pt x="1109410" y="109311"/>
                        <a:pt x="1108931" y="110270"/>
                      </a:cubicBezTo>
                      <a:cubicBezTo>
                        <a:pt x="1108931" y="110750"/>
                        <a:pt x="1108452" y="111228"/>
                        <a:pt x="1107972" y="111708"/>
                      </a:cubicBezTo>
                      <a:cubicBezTo>
                        <a:pt x="1107492" y="112667"/>
                        <a:pt x="1107013" y="113626"/>
                        <a:pt x="1106533" y="114105"/>
                      </a:cubicBezTo>
                      <a:cubicBezTo>
                        <a:pt x="1106055" y="114584"/>
                        <a:pt x="1105575" y="115064"/>
                        <a:pt x="1105575" y="115544"/>
                      </a:cubicBezTo>
                      <a:cubicBezTo>
                        <a:pt x="1105095" y="116503"/>
                        <a:pt x="1104136" y="117461"/>
                        <a:pt x="1103657" y="117941"/>
                      </a:cubicBezTo>
                      <a:cubicBezTo>
                        <a:pt x="1103178" y="118420"/>
                        <a:pt x="1102698" y="118900"/>
                        <a:pt x="1102219" y="119379"/>
                      </a:cubicBezTo>
                      <a:cubicBezTo>
                        <a:pt x="1101260" y="120338"/>
                        <a:pt x="1100300" y="121297"/>
                        <a:pt x="1099342" y="122256"/>
                      </a:cubicBezTo>
                      <a:cubicBezTo>
                        <a:pt x="1098863" y="122736"/>
                        <a:pt x="1098383" y="123214"/>
                        <a:pt x="1097903" y="123694"/>
                      </a:cubicBezTo>
                      <a:cubicBezTo>
                        <a:pt x="1096466" y="124653"/>
                        <a:pt x="1095027" y="126091"/>
                        <a:pt x="1093589" y="127050"/>
                      </a:cubicBezTo>
                      <a:cubicBezTo>
                        <a:pt x="1093109" y="127530"/>
                        <a:pt x="1093109" y="127530"/>
                        <a:pt x="1092630" y="128009"/>
                      </a:cubicBezTo>
                      <a:cubicBezTo>
                        <a:pt x="1090712" y="129447"/>
                        <a:pt x="1088795" y="130886"/>
                        <a:pt x="1086397" y="132324"/>
                      </a:cubicBezTo>
                      <a:cubicBezTo>
                        <a:pt x="1085917" y="132803"/>
                        <a:pt x="1085439" y="132803"/>
                        <a:pt x="1084959" y="133283"/>
                      </a:cubicBezTo>
                      <a:cubicBezTo>
                        <a:pt x="1083042" y="134241"/>
                        <a:pt x="1081603" y="135200"/>
                        <a:pt x="1079686" y="136159"/>
                      </a:cubicBezTo>
                      <a:cubicBezTo>
                        <a:pt x="1078726" y="136639"/>
                        <a:pt x="1078247" y="137119"/>
                        <a:pt x="1077289" y="137597"/>
                      </a:cubicBezTo>
                      <a:cubicBezTo>
                        <a:pt x="1075370" y="138556"/>
                        <a:pt x="1073932" y="139516"/>
                        <a:pt x="1072014" y="140474"/>
                      </a:cubicBezTo>
                      <a:cubicBezTo>
                        <a:pt x="1071056" y="140953"/>
                        <a:pt x="1070097" y="141433"/>
                        <a:pt x="1069137" y="141913"/>
                      </a:cubicBezTo>
                      <a:cubicBezTo>
                        <a:pt x="1066740" y="142871"/>
                        <a:pt x="1064343" y="143830"/>
                        <a:pt x="1061946" y="144789"/>
                      </a:cubicBezTo>
                      <a:cubicBezTo>
                        <a:pt x="1061467" y="144789"/>
                        <a:pt x="1060987" y="145269"/>
                        <a:pt x="1060508" y="145269"/>
                      </a:cubicBezTo>
                      <a:cubicBezTo>
                        <a:pt x="1060029" y="145747"/>
                        <a:pt x="1059070" y="145747"/>
                        <a:pt x="1058590" y="146227"/>
                      </a:cubicBezTo>
                      <a:cubicBezTo>
                        <a:pt x="1055234" y="147666"/>
                        <a:pt x="1051878" y="149104"/>
                        <a:pt x="1048043" y="150063"/>
                      </a:cubicBezTo>
                      <a:cubicBezTo>
                        <a:pt x="1046604" y="150542"/>
                        <a:pt x="1045166" y="151022"/>
                        <a:pt x="1043728" y="151502"/>
                      </a:cubicBezTo>
                      <a:cubicBezTo>
                        <a:pt x="1042290" y="151980"/>
                        <a:pt x="1040851" y="152460"/>
                        <a:pt x="1039413" y="152939"/>
                      </a:cubicBezTo>
                      <a:lnTo>
                        <a:pt x="1040851" y="100201"/>
                      </a:lnTo>
                      <a:lnTo>
                        <a:pt x="1040851" y="100201"/>
                      </a:lnTo>
                      <a:lnTo>
                        <a:pt x="1040851" y="100201"/>
                      </a:lnTo>
                      <a:lnTo>
                        <a:pt x="1040851" y="100201"/>
                      </a:lnTo>
                      <a:lnTo>
                        <a:pt x="1040851" y="100201"/>
                      </a:lnTo>
                      <a:cubicBezTo>
                        <a:pt x="1040851" y="98764"/>
                        <a:pt x="1040851" y="97325"/>
                        <a:pt x="1040371" y="95407"/>
                      </a:cubicBezTo>
                      <a:cubicBezTo>
                        <a:pt x="1040371" y="94928"/>
                        <a:pt x="1039893" y="94448"/>
                        <a:pt x="1039893" y="93969"/>
                      </a:cubicBezTo>
                      <a:cubicBezTo>
                        <a:pt x="1039413" y="93010"/>
                        <a:pt x="1038934" y="91572"/>
                        <a:pt x="1038454" y="90613"/>
                      </a:cubicBezTo>
                      <a:cubicBezTo>
                        <a:pt x="1038454" y="90134"/>
                        <a:pt x="1037974" y="89654"/>
                        <a:pt x="1037495" y="89175"/>
                      </a:cubicBezTo>
                      <a:cubicBezTo>
                        <a:pt x="1037015" y="87737"/>
                        <a:pt x="1036057" y="86778"/>
                        <a:pt x="1035098" y="85339"/>
                      </a:cubicBezTo>
                      <a:cubicBezTo>
                        <a:pt x="1035098" y="84860"/>
                        <a:pt x="1034618" y="84860"/>
                        <a:pt x="1034618" y="84381"/>
                      </a:cubicBezTo>
                      <a:cubicBezTo>
                        <a:pt x="1033180" y="82942"/>
                        <a:pt x="1031742" y="81504"/>
                        <a:pt x="1030304" y="79586"/>
                      </a:cubicBezTo>
                      <a:cubicBezTo>
                        <a:pt x="1029824" y="79107"/>
                        <a:pt x="1029345" y="78627"/>
                        <a:pt x="1028865" y="78148"/>
                      </a:cubicBezTo>
                      <a:cubicBezTo>
                        <a:pt x="1027427" y="77189"/>
                        <a:pt x="1025988" y="75751"/>
                        <a:pt x="1024551" y="74792"/>
                      </a:cubicBezTo>
                      <a:cubicBezTo>
                        <a:pt x="1024071" y="74312"/>
                        <a:pt x="1023112" y="73832"/>
                        <a:pt x="1022632" y="73354"/>
                      </a:cubicBezTo>
                      <a:cubicBezTo>
                        <a:pt x="1021194" y="72395"/>
                        <a:pt x="1019277" y="70956"/>
                        <a:pt x="1017359" y="69998"/>
                      </a:cubicBezTo>
                      <a:cubicBezTo>
                        <a:pt x="1016879" y="69518"/>
                        <a:pt x="1015921" y="69038"/>
                        <a:pt x="1015441" y="69038"/>
                      </a:cubicBezTo>
                      <a:cubicBezTo>
                        <a:pt x="1015441" y="69038"/>
                        <a:pt x="1014962" y="68559"/>
                        <a:pt x="1014962" y="68559"/>
                      </a:cubicBezTo>
                      <a:cubicBezTo>
                        <a:pt x="1014482" y="68079"/>
                        <a:pt x="1013524" y="67601"/>
                        <a:pt x="1013044" y="67601"/>
                      </a:cubicBezTo>
                      <a:cubicBezTo>
                        <a:pt x="1010647" y="66162"/>
                        <a:pt x="1007771" y="64724"/>
                        <a:pt x="1005374" y="63285"/>
                      </a:cubicBezTo>
                      <a:cubicBezTo>
                        <a:pt x="1003935" y="62806"/>
                        <a:pt x="1002496" y="61846"/>
                        <a:pt x="1001538" y="61368"/>
                      </a:cubicBezTo>
                      <a:cubicBezTo>
                        <a:pt x="998661" y="59929"/>
                        <a:pt x="995785" y="58971"/>
                        <a:pt x="992908" y="57532"/>
                      </a:cubicBezTo>
                      <a:cubicBezTo>
                        <a:pt x="991949" y="57052"/>
                        <a:pt x="990991" y="56573"/>
                        <a:pt x="990031" y="56573"/>
                      </a:cubicBezTo>
                      <a:cubicBezTo>
                        <a:pt x="989552" y="56094"/>
                        <a:pt x="988593" y="56094"/>
                        <a:pt x="988113" y="55615"/>
                      </a:cubicBezTo>
                      <a:cubicBezTo>
                        <a:pt x="986196" y="54655"/>
                        <a:pt x="983799" y="54176"/>
                        <a:pt x="981881" y="53218"/>
                      </a:cubicBezTo>
                      <a:cubicBezTo>
                        <a:pt x="979963" y="52258"/>
                        <a:pt x="977566" y="51779"/>
                        <a:pt x="975648" y="50820"/>
                      </a:cubicBezTo>
                      <a:cubicBezTo>
                        <a:pt x="973251" y="49861"/>
                        <a:pt x="970853" y="49382"/>
                        <a:pt x="968456" y="48423"/>
                      </a:cubicBezTo>
                      <a:cubicBezTo>
                        <a:pt x="967019" y="47943"/>
                        <a:pt x="965580" y="47463"/>
                        <a:pt x="963662" y="46985"/>
                      </a:cubicBezTo>
                      <a:cubicBezTo>
                        <a:pt x="962703" y="46505"/>
                        <a:pt x="961745" y="46505"/>
                        <a:pt x="960786" y="46026"/>
                      </a:cubicBezTo>
                      <a:cubicBezTo>
                        <a:pt x="958868" y="45546"/>
                        <a:pt x="956950" y="45066"/>
                        <a:pt x="955033" y="44108"/>
                      </a:cubicBezTo>
                      <a:cubicBezTo>
                        <a:pt x="952156" y="43149"/>
                        <a:pt x="949279" y="42669"/>
                        <a:pt x="946403" y="41711"/>
                      </a:cubicBezTo>
                      <a:cubicBezTo>
                        <a:pt x="944484" y="41232"/>
                        <a:pt x="942087" y="40752"/>
                        <a:pt x="939690" y="39793"/>
                      </a:cubicBezTo>
                      <a:cubicBezTo>
                        <a:pt x="938253" y="39313"/>
                        <a:pt x="936814" y="38835"/>
                        <a:pt x="935376" y="38835"/>
                      </a:cubicBezTo>
                      <a:cubicBezTo>
                        <a:pt x="933458" y="38355"/>
                        <a:pt x="931540" y="37875"/>
                        <a:pt x="929623" y="37396"/>
                      </a:cubicBezTo>
                      <a:cubicBezTo>
                        <a:pt x="927704" y="36916"/>
                        <a:pt x="925787" y="36437"/>
                        <a:pt x="923390" y="35958"/>
                      </a:cubicBezTo>
                      <a:cubicBezTo>
                        <a:pt x="919554" y="34999"/>
                        <a:pt x="915718" y="34040"/>
                        <a:pt x="911884" y="33080"/>
                      </a:cubicBezTo>
                      <a:cubicBezTo>
                        <a:pt x="909966" y="32602"/>
                        <a:pt x="908048" y="32122"/>
                        <a:pt x="906130" y="31643"/>
                      </a:cubicBezTo>
                      <a:cubicBezTo>
                        <a:pt x="905651" y="31643"/>
                        <a:pt x="905171" y="31643"/>
                        <a:pt x="904692" y="31163"/>
                      </a:cubicBezTo>
                      <a:cubicBezTo>
                        <a:pt x="899418" y="30205"/>
                        <a:pt x="893665" y="28766"/>
                        <a:pt x="887912" y="27807"/>
                      </a:cubicBezTo>
                      <a:cubicBezTo>
                        <a:pt x="887432" y="27807"/>
                        <a:pt x="886952" y="27807"/>
                        <a:pt x="886474" y="27327"/>
                      </a:cubicBezTo>
                      <a:cubicBezTo>
                        <a:pt x="881199" y="26369"/>
                        <a:pt x="875926" y="25410"/>
                        <a:pt x="870652" y="24452"/>
                      </a:cubicBezTo>
                      <a:cubicBezTo>
                        <a:pt x="869214" y="24452"/>
                        <a:pt x="868255" y="23972"/>
                        <a:pt x="866816" y="23972"/>
                      </a:cubicBezTo>
                      <a:cubicBezTo>
                        <a:pt x="861063" y="23013"/>
                        <a:pt x="855311" y="22054"/>
                        <a:pt x="849558" y="21095"/>
                      </a:cubicBezTo>
                      <a:cubicBezTo>
                        <a:pt x="847639" y="20616"/>
                        <a:pt x="845722" y="20616"/>
                        <a:pt x="843803" y="20136"/>
                      </a:cubicBezTo>
                      <a:cubicBezTo>
                        <a:pt x="840448" y="19657"/>
                        <a:pt x="837092" y="19177"/>
                        <a:pt x="833256" y="18697"/>
                      </a:cubicBezTo>
                      <a:cubicBezTo>
                        <a:pt x="832777" y="18697"/>
                        <a:pt x="832297" y="18697"/>
                        <a:pt x="831818" y="18697"/>
                      </a:cubicBezTo>
                      <a:cubicBezTo>
                        <a:pt x="826065" y="17739"/>
                        <a:pt x="819832" y="16780"/>
                        <a:pt x="814079" y="16300"/>
                      </a:cubicBezTo>
                      <a:cubicBezTo>
                        <a:pt x="813120" y="16300"/>
                        <a:pt x="812640" y="16300"/>
                        <a:pt x="811682" y="15822"/>
                      </a:cubicBezTo>
                      <a:cubicBezTo>
                        <a:pt x="804970" y="14863"/>
                        <a:pt x="798257" y="13903"/>
                        <a:pt x="791066" y="13424"/>
                      </a:cubicBezTo>
                      <a:cubicBezTo>
                        <a:pt x="790587" y="13424"/>
                        <a:pt x="790587" y="13424"/>
                        <a:pt x="790107" y="13424"/>
                      </a:cubicBezTo>
                      <a:cubicBezTo>
                        <a:pt x="788669" y="13424"/>
                        <a:pt x="787710" y="12944"/>
                        <a:pt x="786271" y="12944"/>
                      </a:cubicBezTo>
                      <a:cubicBezTo>
                        <a:pt x="780040" y="12466"/>
                        <a:pt x="774286" y="11506"/>
                        <a:pt x="768054" y="11027"/>
                      </a:cubicBezTo>
                      <a:cubicBezTo>
                        <a:pt x="765657" y="10547"/>
                        <a:pt x="762780" y="10547"/>
                        <a:pt x="760382" y="10069"/>
                      </a:cubicBezTo>
                      <a:cubicBezTo>
                        <a:pt x="755108" y="9589"/>
                        <a:pt x="749355" y="9109"/>
                        <a:pt x="744082" y="8630"/>
                      </a:cubicBezTo>
                      <a:cubicBezTo>
                        <a:pt x="742644" y="8630"/>
                        <a:pt x="740725" y="8150"/>
                        <a:pt x="739288" y="8150"/>
                      </a:cubicBezTo>
                      <a:cubicBezTo>
                        <a:pt x="738328" y="8150"/>
                        <a:pt x="737849" y="8150"/>
                        <a:pt x="736891" y="8150"/>
                      </a:cubicBezTo>
                      <a:cubicBezTo>
                        <a:pt x="726822" y="7192"/>
                        <a:pt x="716753" y="6233"/>
                        <a:pt x="706686" y="5753"/>
                      </a:cubicBezTo>
                      <a:cubicBezTo>
                        <a:pt x="704768" y="5753"/>
                        <a:pt x="702850" y="5274"/>
                        <a:pt x="700933" y="5274"/>
                      </a:cubicBezTo>
                      <a:cubicBezTo>
                        <a:pt x="690385" y="4314"/>
                        <a:pt x="679837" y="3836"/>
                        <a:pt x="669290" y="3356"/>
                      </a:cubicBezTo>
                      <a:cubicBezTo>
                        <a:pt x="669290" y="3356"/>
                        <a:pt x="668810" y="3356"/>
                        <a:pt x="668810" y="3356"/>
                      </a:cubicBezTo>
                      <a:cubicBezTo>
                        <a:pt x="667851" y="3356"/>
                        <a:pt x="666893" y="3356"/>
                        <a:pt x="665934" y="3356"/>
                      </a:cubicBezTo>
                      <a:cubicBezTo>
                        <a:pt x="658263" y="2877"/>
                        <a:pt x="650593" y="2397"/>
                        <a:pt x="642921" y="2397"/>
                      </a:cubicBezTo>
                      <a:cubicBezTo>
                        <a:pt x="640524" y="2397"/>
                        <a:pt x="637647" y="2397"/>
                        <a:pt x="635250" y="1917"/>
                      </a:cubicBezTo>
                      <a:cubicBezTo>
                        <a:pt x="628058" y="1439"/>
                        <a:pt x="620388" y="1439"/>
                        <a:pt x="613196" y="959"/>
                      </a:cubicBezTo>
                      <a:cubicBezTo>
                        <a:pt x="611758" y="959"/>
                        <a:pt x="609841" y="959"/>
                        <a:pt x="608402" y="959"/>
                      </a:cubicBezTo>
                      <a:cubicBezTo>
                        <a:pt x="599772" y="480"/>
                        <a:pt x="590663" y="480"/>
                        <a:pt x="582033" y="480"/>
                      </a:cubicBezTo>
                      <a:cubicBezTo>
                        <a:pt x="579636" y="480"/>
                        <a:pt x="577718" y="480"/>
                        <a:pt x="575321" y="480"/>
                      </a:cubicBezTo>
                      <a:cubicBezTo>
                        <a:pt x="568609" y="480"/>
                        <a:pt x="561417" y="480"/>
                        <a:pt x="554706" y="0"/>
                      </a:cubicBezTo>
                      <a:cubicBezTo>
                        <a:pt x="552309" y="0"/>
                        <a:pt x="549911" y="0"/>
                        <a:pt x="547514" y="0"/>
                      </a:cubicBezTo>
                      <a:cubicBezTo>
                        <a:pt x="546076" y="0"/>
                        <a:pt x="544637" y="0"/>
                        <a:pt x="543199" y="0"/>
                      </a:cubicBezTo>
                      <a:lnTo>
                        <a:pt x="543199" y="0"/>
                      </a:lnTo>
                      <a:lnTo>
                        <a:pt x="543199" y="0"/>
                      </a:lnTo>
                      <a:lnTo>
                        <a:pt x="543199" y="0"/>
                      </a:lnTo>
                      <a:cubicBezTo>
                        <a:pt x="537926" y="0"/>
                        <a:pt x="532171" y="0"/>
                        <a:pt x="526898" y="0"/>
                      </a:cubicBezTo>
                      <a:cubicBezTo>
                        <a:pt x="524501" y="0"/>
                        <a:pt x="522104" y="0"/>
                        <a:pt x="519707" y="0"/>
                      </a:cubicBezTo>
                      <a:cubicBezTo>
                        <a:pt x="510597" y="0"/>
                        <a:pt x="501488" y="0"/>
                        <a:pt x="492379" y="480"/>
                      </a:cubicBezTo>
                      <a:cubicBezTo>
                        <a:pt x="490461" y="480"/>
                        <a:pt x="488064" y="480"/>
                        <a:pt x="486147" y="480"/>
                      </a:cubicBezTo>
                      <a:cubicBezTo>
                        <a:pt x="478955" y="480"/>
                        <a:pt x="472242" y="959"/>
                        <a:pt x="465051" y="959"/>
                      </a:cubicBezTo>
                      <a:cubicBezTo>
                        <a:pt x="461695" y="959"/>
                        <a:pt x="458819" y="959"/>
                        <a:pt x="455462" y="1439"/>
                      </a:cubicBezTo>
                      <a:cubicBezTo>
                        <a:pt x="449709" y="1439"/>
                        <a:pt x="443476" y="1917"/>
                        <a:pt x="437723" y="1917"/>
                      </a:cubicBezTo>
                      <a:cubicBezTo>
                        <a:pt x="436285" y="1917"/>
                        <a:pt x="434367" y="1917"/>
                        <a:pt x="432929" y="1917"/>
                      </a:cubicBezTo>
                      <a:cubicBezTo>
                        <a:pt x="431490" y="1917"/>
                        <a:pt x="430053" y="1917"/>
                        <a:pt x="428614" y="1917"/>
                      </a:cubicBezTo>
                      <a:cubicBezTo>
                        <a:pt x="419026" y="2397"/>
                        <a:pt x="408957" y="2877"/>
                        <a:pt x="399369" y="3356"/>
                      </a:cubicBezTo>
                      <a:cubicBezTo>
                        <a:pt x="398410" y="3356"/>
                        <a:pt x="397451" y="3356"/>
                        <a:pt x="396493" y="3356"/>
                      </a:cubicBezTo>
                      <a:cubicBezTo>
                        <a:pt x="385944" y="3836"/>
                        <a:pt x="375877" y="4794"/>
                        <a:pt x="365808" y="5274"/>
                      </a:cubicBezTo>
                      <a:cubicBezTo>
                        <a:pt x="364850" y="5274"/>
                        <a:pt x="363411" y="5274"/>
                        <a:pt x="362452" y="5274"/>
                      </a:cubicBezTo>
                      <a:cubicBezTo>
                        <a:pt x="360535" y="5274"/>
                        <a:pt x="358617" y="5753"/>
                        <a:pt x="356699" y="5753"/>
                      </a:cubicBezTo>
                      <a:cubicBezTo>
                        <a:pt x="351905" y="6233"/>
                        <a:pt x="347111" y="6712"/>
                        <a:pt x="342316" y="6712"/>
                      </a:cubicBezTo>
                      <a:cubicBezTo>
                        <a:pt x="338961" y="7192"/>
                        <a:pt x="335604" y="7192"/>
                        <a:pt x="332248" y="7671"/>
                      </a:cubicBezTo>
                      <a:cubicBezTo>
                        <a:pt x="327453" y="8150"/>
                        <a:pt x="322659" y="8630"/>
                        <a:pt x="318345" y="9109"/>
                      </a:cubicBezTo>
                      <a:cubicBezTo>
                        <a:pt x="316426" y="9109"/>
                        <a:pt x="314029" y="9589"/>
                        <a:pt x="312112" y="9589"/>
                      </a:cubicBezTo>
                      <a:cubicBezTo>
                        <a:pt x="310673" y="9589"/>
                        <a:pt x="309715" y="10069"/>
                        <a:pt x="308276" y="10069"/>
                      </a:cubicBezTo>
                      <a:cubicBezTo>
                        <a:pt x="304920" y="10547"/>
                        <a:pt x="301565" y="11027"/>
                        <a:pt x="298209" y="11027"/>
                      </a:cubicBezTo>
                      <a:cubicBezTo>
                        <a:pt x="294373" y="11506"/>
                        <a:pt x="291017" y="11986"/>
                        <a:pt x="287182" y="12466"/>
                      </a:cubicBezTo>
                      <a:cubicBezTo>
                        <a:pt x="283826" y="12944"/>
                        <a:pt x="280469" y="13424"/>
                        <a:pt x="277113" y="13903"/>
                      </a:cubicBezTo>
                      <a:cubicBezTo>
                        <a:pt x="274716" y="14383"/>
                        <a:pt x="272799" y="14383"/>
                        <a:pt x="270401" y="14863"/>
                      </a:cubicBezTo>
                      <a:cubicBezTo>
                        <a:pt x="268963" y="14863"/>
                        <a:pt x="267524" y="15342"/>
                        <a:pt x="266086" y="15342"/>
                      </a:cubicBezTo>
                      <a:cubicBezTo>
                        <a:pt x="263210" y="15822"/>
                        <a:pt x="260813" y="16300"/>
                        <a:pt x="257936" y="16300"/>
                      </a:cubicBezTo>
                      <a:cubicBezTo>
                        <a:pt x="254100" y="16780"/>
                        <a:pt x="250265" y="17260"/>
                        <a:pt x="246430" y="17739"/>
                      </a:cubicBezTo>
                      <a:cubicBezTo>
                        <a:pt x="243553" y="18219"/>
                        <a:pt x="241155" y="18697"/>
                        <a:pt x="238758" y="19177"/>
                      </a:cubicBezTo>
                      <a:cubicBezTo>
                        <a:pt x="237320" y="19177"/>
                        <a:pt x="235882" y="19657"/>
                        <a:pt x="234444" y="19657"/>
                      </a:cubicBezTo>
                      <a:cubicBezTo>
                        <a:pt x="232047" y="20136"/>
                        <a:pt x="229649" y="20616"/>
                        <a:pt x="227731" y="20616"/>
                      </a:cubicBezTo>
                      <a:cubicBezTo>
                        <a:pt x="225334" y="21095"/>
                        <a:pt x="222937" y="21575"/>
                        <a:pt x="221019" y="22054"/>
                      </a:cubicBezTo>
                      <a:cubicBezTo>
                        <a:pt x="217184" y="22533"/>
                        <a:pt x="213348" y="23492"/>
                        <a:pt x="209513" y="24452"/>
                      </a:cubicBezTo>
                      <a:cubicBezTo>
                        <a:pt x="207595" y="24930"/>
                        <a:pt x="205678" y="25410"/>
                        <a:pt x="203759" y="25410"/>
                      </a:cubicBezTo>
                      <a:cubicBezTo>
                        <a:pt x="203281" y="25410"/>
                        <a:pt x="202801" y="25410"/>
                        <a:pt x="202322" y="25889"/>
                      </a:cubicBezTo>
                      <a:cubicBezTo>
                        <a:pt x="197048" y="26849"/>
                        <a:pt x="192253" y="27807"/>
                        <a:pt x="186979" y="29246"/>
                      </a:cubicBezTo>
                      <a:cubicBezTo>
                        <a:pt x="182185" y="30205"/>
                        <a:pt x="177390" y="31643"/>
                        <a:pt x="172596" y="32602"/>
                      </a:cubicBezTo>
                      <a:cubicBezTo>
                        <a:pt x="172596" y="32602"/>
                        <a:pt x="172117" y="32602"/>
                        <a:pt x="172117" y="32602"/>
                      </a:cubicBezTo>
                      <a:cubicBezTo>
                        <a:pt x="171159" y="33080"/>
                        <a:pt x="169720" y="33080"/>
                        <a:pt x="168762" y="33560"/>
                      </a:cubicBezTo>
                      <a:cubicBezTo>
                        <a:pt x="165405" y="34519"/>
                        <a:pt x="162529" y="34999"/>
                        <a:pt x="159173" y="35958"/>
                      </a:cubicBezTo>
                      <a:cubicBezTo>
                        <a:pt x="157734" y="36437"/>
                        <a:pt x="155816" y="36916"/>
                        <a:pt x="154379" y="37396"/>
                      </a:cubicBezTo>
                      <a:cubicBezTo>
                        <a:pt x="151502" y="38355"/>
                        <a:pt x="149104" y="38835"/>
                        <a:pt x="146707" y="39793"/>
                      </a:cubicBezTo>
                      <a:cubicBezTo>
                        <a:pt x="146227" y="39793"/>
                        <a:pt x="145269" y="40272"/>
                        <a:pt x="144790" y="40272"/>
                      </a:cubicBezTo>
                      <a:cubicBezTo>
                        <a:pt x="143830" y="40752"/>
                        <a:pt x="143351" y="40752"/>
                        <a:pt x="142393" y="41232"/>
                      </a:cubicBezTo>
                      <a:cubicBezTo>
                        <a:pt x="139516" y="42190"/>
                        <a:pt x="136639" y="43149"/>
                        <a:pt x="133763" y="44108"/>
                      </a:cubicBezTo>
                      <a:cubicBezTo>
                        <a:pt x="132324" y="44588"/>
                        <a:pt x="131366" y="45066"/>
                        <a:pt x="129927" y="45546"/>
                      </a:cubicBezTo>
                      <a:cubicBezTo>
                        <a:pt x="126571" y="46505"/>
                        <a:pt x="123694" y="47943"/>
                        <a:pt x="120818" y="48902"/>
                      </a:cubicBezTo>
                      <a:cubicBezTo>
                        <a:pt x="120338" y="48902"/>
                        <a:pt x="119858" y="49382"/>
                        <a:pt x="119380" y="49382"/>
                      </a:cubicBezTo>
                      <a:cubicBezTo>
                        <a:pt x="119380" y="49382"/>
                        <a:pt x="119380" y="49382"/>
                        <a:pt x="118900" y="49382"/>
                      </a:cubicBezTo>
                      <a:cubicBezTo>
                        <a:pt x="118421" y="49382"/>
                        <a:pt x="117941" y="49861"/>
                        <a:pt x="117461" y="49861"/>
                      </a:cubicBezTo>
                      <a:cubicBezTo>
                        <a:pt x="115544" y="50820"/>
                        <a:pt x="113147" y="51779"/>
                        <a:pt x="111230" y="52738"/>
                      </a:cubicBezTo>
                      <a:cubicBezTo>
                        <a:pt x="110270" y="53218"/>
                        <a:pt x="109791" y="53696"/>
                        <a:pt x="108832" y="53696"/>
                      </a:cubicBezTo>
                      <a:cubicBezTo>
                        <a:pt x="107394" y="54655"/>
                        <a:pt x="105475" y="55135"/>
                        <a:pt x="104038" y="56094"/>
                      </a:cubicBezTo>
                      <a:cubicBezTo>
                        <a:pt x="103078" y="56573"/>
                        <a:pt x="102600" y="57052"/>
                        <a:pt x="102120" y="57052"/>
                      </a:cubicBezTo>
                      <a:cubicBezTo>
                        <a:pt x="100681" y="58012"/>
                        <a:pt x="98764" y="58971"/>
                        <a:pt x="97325" y="59929"/>
                      </a:cubicBezTo>
                      <a:cubicBezTo>
                        <a:pt x="96847" y="60409"/>
                        <a:pt x="96367" y="60409"/>
                        <a:pt x="95887" y="60888"/>
                      </a:cubicBezTo>
                      <a:cubicBezTo>
                        <a:pt x="95887" y="60888"/>
                        <a:pt x="95887" y="60888"/>
                        <a:pt x="95408" y="60888"/>
                      </a:cubicBezTo>
                      <a:cubicBezTo>
                        <a:pt x="93490" y="61846"/>
                        <a:pt x="92052" y="63285"/>
                        <a:pt x="90134" y="64244"/>
                      </a:cubicBezTo>
                      <a:cubicBezTo>
                        <a:pt x="89655" y="64724"/>
                        <a:pt x="89655" y="64724"/>
                        <a:pt x="89175" y="65203"/>
                      </a:cubicBezTo>
                      <a:cubicBezTo>
                        <a:pt x="87737" y="66162"/>
                        <a:pt x="86778" y="67121"/>
                        <a:pt x="85339" y="68079"/>
                      </a:cubicBezTo>
                      <a:cubicBezTo>
                        <a:pt x="84861" y="68559"/>
                        <a:pt x="84381" y="69038"/>
                        <a:pt x="83901" y="69518"/>
                      </a:cubicBezTo>
                      <a:cubicBezTo>
                        <a:pt x="82942" y="70477"/>
                        <a:pt x="82464" y="70956"/>
                        <a:pt x="81504" y="71915"/>
                      </a:cubicBezTo>
                      <a:cubicBezTo>
                        <a:pt x="81025" y="72395"/>
                        <a:pt x="80545" y="72874"/>
                        <a:pt x="80066" y="73354"/>
                      </a:cubicBezTo>
                      <a:cubicBezTo>
                        <a:pt x="79586" y="74312"/>
                        <a:pt x="78628" y="74792"/>
                        <a:pt x="78148" y="75751"/>
                      </a:cubicBezTo>
                      <a:cubicBezTo>
                        <a:pt x="77669" y="76230"/>
                        <a:pt x="77669" y="76709"/>
                        <a:pt x="77189" y="77189"/>
                      </a:cubicBezTo>
                      <a:cubicBezTo>
                        <a:pt x="76709" y="78148"/>
                        <a:pt x="76231" y="78627"/>
                        <a:pt x="75751" y="79586"/>
                      </a:cubicBezTo>
                      <a:cubicBezTo>
                        <a:pt x="75272" y="80065"/>
                        <a:pt x="75272" y="80545"/>
                        <a:pt x="75272" y="81024"/>
                      </a:cubicBezTo>
                      <a:cubicBezTo>
                        <a:pt x="74792" y="81984"/>
                        <a:pt x="74792" y="82462"/>
                        <a:pt x="74312" y="83421"/>
                      </a:cubicBezTo>
                      <a:cubicBezTo>
                        <a:pt x="74312" y="83901"/>
                        <a:pt x="73834" y="84381"/>
                        <a:pt x="73834" y="84381"/>
                      </a:cubicBezTo>
                      <a:cubicBezTo>
                        <a:pt x="73354" y="85818"/>
                        <a:pt x="73354" y="86778"/>
                        <a:pt x="73354" y="88215"/>
                      </a:cubicBezTo>
                      <a:lnTo>
                        <a:pt x="73354" y="88215"/>
                      </a:lnTo>
                      <a:lnTo>
                        <a:pt x="72395" y="112667"/>
                      </a:lnTo>
                      <a:lnTo>
                        <a:pt x="71436" y="140953"/>
                      </a:lnTo>
                      <a:cubicBezTo>
                        <a:pt x="70956" y="140953"/>
                        <a:pt x="70956" y="140953"/>
                        <a:pt x="70478" y="140474"/>
                      </a:cubicBezTo>
                      <a:cubicBezTo>
                        <a:pt x="68081" y="139516"/>
                        <a:pt x="65683" y="138556"/>
                        <a:pt x="63286" y="137597"/>
                      </a:cubicBezTo>
                      <a:cubicBezTo>
                        <a:pt x="59450" y="136159"/>
                        <a:pt x="56095" y="134721"/>
                        <a:pt x="52259" y="133283"/>
                      </a:cubicBezTo>
                      <a:cubicBezTo>
                        <a:pt x="52259" y="133283"/>
                        <a:pt x="51779" y="133283"/>
                        <a:pt x="51779" y="132803"/>
                      </a:cubicBezTo>
                      <a:cubicBezTo>
                        <a:pt x="48423" y="131364"/>
                        <a:pt x="45067" y="129447"/>
                        <a:pt x="41712" y="128009"/>
                      </a:cubicBezTo>
                      <a:cubicBezTo>
                        <a:pt x="41232" y="127530"/>
                        <a:pt x="40273" y="127530"/>
                        <a:pt x="39793" y="127050"/>
                      </a:cubicBezTo>
                      <a:cubicBezTo>
                        <a:pt x="36917" y="125611"/>
                        <a:pt x="33560" y="123694"/>
                        <a:pt x="31163" y="122256"/>
                      </a:cubicBezTo>
                      <a:cubicBezTo>
                        <a:pt x="30205" y="121776"/>
                        <a:pt x="29726" y="121297"/>
                        <a:pt x="29246" y="120817"/>
                      </a:cubicBezTo>
                      <a:cubicBezTo>
                        <a:pt x="27329" y="119379"/>
                        <a:pt x="25410" y="118420"/>
                        <a:pt x="23493" y="116981"/>
                      </a:cubicBezTo>
                      <a:cubicBezTo>
                        <a:pt x="22534" y="116503"/>
                        <a:pt x="22054" y="116023"/>
                        <a:pt x="21096" y="115064"/>
                      </a:cubicBezTo>
                      <a:cubicBezTo>
                        <a:pt x="19177" y="113626"/>
                        <a:pt x="17740" y="112667"/>
                        <a:pt x="16301" y="111228"/>
                      </a:cubicBezTo>
                      <a:cubicBezTo>
                        <a:pt x="15822" y="110750"/>
                        <a:pt x="15343" y="110270"/>
                        <a:pt x="14863" y="109790"/>
                      </a:cubicBezTo>
                      <a:cubicBezTo>
                        <a:pt x="12946" y="107873"/>
                        <a:pt x="11507" y="106434"/>
                        <a:pt x="10069" y="104517"/>
                      </a:cubicBezTo>
                      <a:cubicBezTo>
                        <a:pt x="9589" y="104037"/>
                        <a:pt x="9589" y="104037"/>
                        <a:pt x="9589" y="103558"/>
                      </a:cubicBezTo>
                      <a:cubicBezTo>
                        <a:pt x="8630" y="102120"/>
                        <a:pt x="7671" y="100681"/>
                        <a:pt x="6713" y="99243"/>
                      </a:cubicBezTo>
                      <a:cubicBezTo>
                        <a:pt x="6233" y="98764"/>
                        <a:pt x="6233" y="98284"/>
                        <a:pt x="5754" y="97325"/>
                      </a:cubicBezTo>
                      <a:cubicBezTo>
                        <a:pt x="5274" y="95887"/>
                        <a:pt x="4794" y="94928"/>
                        <a:pt x="4316" y="93490"/>
                      </a:cubicBezTo>
                      <a:cubicBezTo>
                        <a:pt x="4316" y="93010"/>
                        <a:pt x="3836" y="92531"/>
                        <a:pt x="3836" y="92051"/>
                      </a:cubicBezTo>
                      <a:cubicBezTo>
                        <a:pt x="3357" y="90134"/>
                        <a:pt x="3357" y="88695"/>
                        <a:pt x="3357" y="86778"/>
                      </a:cubicBezTo>
                      <a:lnTo>
                        <a:pt x="0" y="185062"/>
                      </a:lnTo>
                      <a:cubicBezTo>
                        <a:pt x="0" y="186979"/>
                        <a:pt x="0" y="188418"/>
                        <a:pt x="480" y="190335"/>
                      </a:cubicBezTo>
                      <a:cubicBezTo>
                        <a:pt x="480" y="190815"/>
                        <a:pt x="960" y="191294"/>
                        <a:pt x="960" y="191774"/>
                      </a:cubicBezTo>
                      <a:cubicBezTo>
                        <a:pt x="1439" y="193212"/>
                        <a:pt x="1918" y="194171"/>
                        <a:pt x="2397" y="195609"/>
                      </a:cubicBezTo>
                      <a:cubicBezTo>
                        <a:pt x="2877" y="196088"/>
                        <a:pt x="2877" y="196568"/>
                        <a:pt x="3357" y="197526"/>
                      </a:cubicBezTo>
                      <a:cubicBezTo>
                        <a:pt x="4316" y="198965"/>
                        <a:pt x="5274" y="200404"/>
                        <a:pt x="6233" y="201842"/>
                      </a:cubicBezTo>
                      <a:cubicBezTo>
                        <a:pt x="6713" y="202321"/>
                        <a:pt x="6713" y="202321"/>
                        <a:pt x="6713" y="202801"/>
                      </a:cubicBezTo>
                      <a:cubicBezTo>
                        <a:pt x="8151" y="204718"/>
                        <a:pt x="9589" y="206157"/>
                        <a:pt x="11507" y="208074"/>
                      </a:cubicBezTo>
                      <a:cubicBezTo>
                        <a:pt x="11986" y="208554"/>
                        <a:pt x="12466" y="209034"/>
                        <a:pt x="12946" y="209512"/>
                      </a:cubicBezTo>
                      <a:cubicBezTo>
                        <a:pt x="14383" y="210951"/>
                        <a:pt x="15822" y="211909"/>
                        <a:pt x="17740" y="213348"/>
                      </a:cubicBezTo>
                      <a:cubicBezTo>
                        <a:pt x="18699" y="213828"/>
                        <a:pt x="19177" y="214307"/>
                        <a:pt x="20137" y="215265"/>
                      </a:cubicBezTo>
                      <a:cubicBezTo>
                        <a:pt x="22054" y="216704"/>
                        <a:pt x="23972" y="217662"/>
                        <a:pt x="25890" y="219101"/>
                      </a:cubicBezTo>
                      <a:cubicBezTo>
                        <a:pt x="26849" y="219581"/>
                        <a:pt x="27329" y="220060"/>
                        <a:pt x="27807" y="220540"/>
                      </a:cubicBezTo>
                      <a:cubicBezTo>
                        <a:pt x="28287" y="220540"/>
                        <a:pt x="28287" y="221019"/>
                        <a:pt x="28766" y="221019"/>
                      </a:cubicBezTo>
                      <a:cubicBezTo>
                        <a:pt x="31163" y="222457"/>
                        <a:pt x="34040" y="223895"/>
                        <a:pt x="36917" y="225334"/>
                      </a:cubicBezTo>
                      <a:cubicBezTo>
                        <a:pt x="37396" y="225814"/>
                        <a:pt x="38355" y="225814"/>
                        <a:pt x="38835" y="226292"/>
                      </a:cubicBezTo>
                      <a:cubicBezTo>
                        <a:pt x="42190" y="227731"/>
                        <a:pt x="45067" y="229648"/>
                        <a:pt x="48903" y="231087"/>
                      </a:cubicBezTo>
                      <a:cubicBezTo>
                        <a:pt x="48903" y="231087"/>
                        <a:pt x="49382" y="231087"/>
                        <a:pt x="49382" y="231567"/>
                      </a:cubicBezTo>
                      <a:cubicBezTo>
                        <a:pt x="52259" y="232525"/>
                        <a:pt x="54656" y="233964"/>
                        <a:pt x="57532" y="234923"/>
                      </a:cubicBezTo>
                      <a:cubicBezTo>
                        <a:pt x="58492" y="235402"/>
                        <a:pt x="58971" y="235402"/>
                        <a:pt x="59929" y="235881"/>
                      </a:cubicBezTo>
                      <a:cubicBezTo>
                        <a:pt x="62326" y="236840"/>
                        <a:pt x="64724" y="237800"/>
                        <a:pt x="67121" y="238758"/>
                      </a:cubicBezTo>
                      <a:cubicBezTo>
                        <a:pt x="69518" y="239717"/>
                        <a:pt x="71915" y="240676"/>
                        <a:pt x="74312" y="241634"/>
                      </a:cubicBezTo>
                      <a:cubicBezTo>
                        <a:pt x="76709" y="242594"/>
                        <a:pt x="79586" y="243553"/>
                        <a:pt x="82464" y="244511"/>
                      </a:cubicBezTo>
                      <a:cubicBezTo>
                        <a:pt x="84381" y="244991"/>
                        <a:pt x="85819" y="245470"/>
                        <a:pt x="87737" y="246428"/>
                      </a:cubicBezTo>
                      <a:cubicBezTo>
                        <a:pt x="88695" y="246908"/>
                        <a:pt x="89655" y="246908"/>
                        <a:pt x="90614" y="247388"/>
                      </a:cubicBezTo>
                      <a:cubicBezTo>
                        <a:pt x="93011" y="247867"/>
                        <a:pt x="94928" y="248826"/>
                        <a:pt x="97325" y="249306"/>
                      </a:cubicBezTo>
                      <a:cubicBezTo>
                        <a:pt x="100681" y="250264"/>
                        <a:pt x="104038" y="251223"/>
                        <a:pt x="107394" y="252183"/>
                      </a:cubicBezTo>
                      <a:cubicBezTo>
                        <a:pt x="109791" y="252661"/>
                        <a:pt x="112188" y="253620"/>
                        <a:pt x="115064" y="254100"/>
                      </a:cubicBezTo>
                      <a:cubicBezTo>
                        <a:pt x="116503" y="254580"/>
                        <a:pt x="118421" y="255059"/>
                        <a:pt x="119858" y="255538"/>
                      </a:cubicBezTo>
                      <a:cubicBezTo>
                        <a:pt x="121777" y="256017"/>
                        <a:pt x="124174" y="256497"/>
                        <a:pt x="126091" y="256977"/>
                      </a:cubicBezTo>
                      <a:cubicBezTo>
                        <a:pt x="128488" y="257456"/>
                        <a:pt x="130886" y="257936"/>
                        <a:pt x="133283" y="258894"/>
                      </a:cubicBezTo>
                      <a:cubicBezTo>
                        <a:pt x="137598" y="259853"/>
                        <a:pt x="141913" y="260811"/>
                        <a:pt x="146707" y="261771"/>
                      </a:cubicBezTo>
                      <a:cubicBezTo>
                        <a:pt x="149104" y="262250"/>
                        <a:pt x="151022" y="262730"/>
                        <a:pt x="152940" y="263209"/>
                      </a:cubicBezTo>
                      <a:cubicBezTo>
                        <a:pt x="153419" y="263209"/>
                        <a:pt x="153899" y="263689"/>
                        <a:pt x="154857" y="263689"/>
                      </a:cubicBezTo>
                      <a:cubicBezTo>
                        <a:pt x="161090" y="265127"/>
                        <a:pt x="167323" y="266086"/>
                        <a:pt x="174035" y="267524"/>
                      </a:cubicBezTo>
                      <a:cubicBezTo>
                        <a:pt x="174515" y="267524"/>
                        <a:pt x="174993" y="267524"/>
                        <a:pt x="175473" y="268003"/>
                      </a:cubicBezTo>
                      <a:cubicBezTo>
                        <a:pt x="181226" y="268963"/>
                        <a:pt x="187459" y="270400"/>
                        <a:pt x="193692" y="271360"/>
                      </a:cubicBezTo>
                      <a:cubicBezTo>
                        <a:pt x="195130" y="271839"/>
                        <a:pt x="196568" y="271839"/>
                        <a:pt x="198006" y="272319"/>
                      </a:cubicBezTo>
                      <a:cubicBezTo>
                        <a:pt x="204719" y="273277"/>
                        <a:pt x="211911" y="274716"/>
                        <a:pt x="219102" y="275674"/>
                      </a:cubicBezTo>
                      <a:cubicBezTo>
                        <a:pt x="221499" y="276154"/>
                        <a:pt x="223897" y="276154"/>
                        <a:pt x="225814" y="276633"/>
                      </a:cubicBezTo>
                      <a:cubicBezTo>
                        <a:pt x="229170" y="277113"/>
                        <a:pt x="233005" y="277592"/>
                        <a:pt x="236841" y="278072"/>
                      </a:cubicBezTo>
                      <a:cubicBezTo>
                        <a:pt x="237800" y="278072"/>
                        <a:pt x="239238" y="278551"/>
                        <a:pt x="240197" y="278551"/>
                      </a:cubicBezTo>
                      <a:cubicBezTo>
                        <a:pt x="244511" y="279030"/>
                        <a:pt x="248827" y="279510"/>
                        <a:pt x="253141" y="280469"/>
                      </a:cubicBezTo>
                      <a:cubicBezTo>
                        <a:pt x="256977" y="280949"/>
                        <a:pt x="260333" y="281427"/>
                        <a:pt x="264168" y="281907"/>
                      </a:cubicBezTo>
                      <a:cubicBezTo>
                        <a:pt x="268483" y="282386"/>
                        <a:pt x="272799" y="282866"/>
                        <a:pt x="277593" y="283346"/>
                      </a:cubicBezTo>
                      <a:cubicBezTo>
                        <a:pt x="280469" y="283825"/>
                        <a:pt x="283346" y="284304"/>
                        <a:pt x="286223" y="284304"/>
                      </a:cubicBezTo>
                      <a:cubicBezTo>
                        <a:pt x="287182" y="284304"/>
                        <a:pt x="287660" y="284304"/>
                        <a:pt x="288620" y="284783"/>
                      </a:cubicBezTo>
                      <a:cubicBezTo>
                        <a:pt x="296290" y="285743"/>
                        <a:pt x="303962" y="286702"/>
                        <a:pt x="312112" y="287180"/>
                      </a:cubicBezTo>
                      <a:cubicBezTo>
                        <a:pt x="313070" y="287180"/>
                        <a:pt x="314509" y="287660"/>
                        <a:pt x="315468" y="287660"/>
                      </a:cubicBezTo>
                      <a:cubicBezTo>
                        <a:pt x="324578" y="288619"/>
                        <a:pt x="333686" y="289578"/>
                        <a:pt x="342795" y="290537"/>
                      </a:cubicBezTo>
                      <a:cubicBezTo>
                        <a:pt x="343275" y="290537"/>
                        <a:pt x="343755" y="290537"/>
                        <a:pt x="344234" y="290537"/>
                      </a:cubicBezTo>
                      <a:cubicBezTo>
                        <a:pt x="345672" y="290537"/>
                        <a:pt x="346631" y="290537"/>
                        <a:pt x="348069" y="291016"/>
                      </a:cubicBezTo>
                      <a:cubicBezTo>
                        <a:pt x="358617" y="291975"/>
                        <a:pt x="369164" y="292934"/>
                        <a:pt x="379712" y="293413"/>
                      </a:cubicBezTo>
                      <a:cubicBezTo>
                        <a:pt x="382110" y="293413"/>
                        <a:pt x="384507" y="293893"/>
                        <a:pt x="386904" y="293893"/>
                      </a:cubicBezTo>
                      <a:cubicBezTo>
                        <a:pt x="398410" y="294852"/>
                        <a:pt x="410396" y="295332"/>
                        <a:pt x="422382" y="296290"/>
                      </a:cubicBezTo>
                      <a:cubicBezTo>
                        <a:pt x="423340" y="296290"/>
                        <a:pt x="424299" y="296290"/>
                        <a:pt x="424779" y="296290"/>
                      </a:cubicBezTo>
                      <a:cubicBezTo>
                        <a:pt x="426696" y="296290"/>
                        <a:pt x="429093" y="296290"/>
                        <a:pt x="431012" y="296769"/>
                      </a:cubicBezTo>
                      <a:cubicBezTo>
                        <a:pt x="438203" y="297249"/>
                        <a:pt x="445395" y="297729"/>
                        <a:pt x="453065" y="297729"/>
                      </a:cubicBezTo>
                      <a:cubicBezTo>
                        <a:pt x="456422" y="297729"/>
                        <a:pt x="459778" y="298208"/>
                        <a:pt x="463133" y="298208"/>
                      </a:cubicBezTo>
                      <a:cubicBezTo>
                        <a:pt x="470805" y="298687"/>
                        <a:pt x="478955" y="298687"/>
                        <a:pt x="486625" y="299166"/>
                      </a:cubicBezTo>
                      <a:cubicBezTo>
                        <a:pt x="489022" y="299166"/>
                        <a:pt x="491420" y="299166"/>
                        <a:pt x="493817" y="299646"/>
                      </a:cubicBezTo>
                      <a:cubicBezTo>
                        <a:pt x="503885" y="300126"/>
                        <a:pt x="514433" y="300126"/>
                        <a:pt x="524501" y="300605"/>
                      </a:cubicBezTo>
                      <a:cubicBezTo>
                        <a:pt x="526898" y="300605"/>
                        <a:pt x="529296" y="300605"/>
                        <a:pt x="531693" y="300605"/>
                      </a:cubicBezTo>
                      <a:cubicBezTo>
                        <a:pt x="539843" y="300605"/>
                        <a:pt x="547514" y="301085"/>
                        <a:pt x="555664" y="301085"/>
                      </a:cubicBezTo>
                      <a:cubicBezTo>
                        <a:pt x="559020" y="301085"/>
                        <a:pt x="562376" y="301085"/>
                        <a:pt x="565732" y="301085"/>
                      </a:cubicBezTo>
                      <a:cubicBezTo>
                        <a:pt x="572923" y="301085"/>
                        <a:pt x="580595" y="301085"/>
                        <a:pt x="587786" y="301085"/>
                      </a:cubicBezTo>
                      <a:cubicBezTo>
                        <a:pt x="591142" y="301085"/>
                        <a:pt x="594019" y="301085"/>
                        <a:pt x="597375" y="301085"/>
                      </a:cubicBezTo>
                      <a:cubicBezTo>
                        <a:pt x="606964" y="301085"/>
                        <a:pt x="617032" y="301085"/>
                        <a:pt x="626621" y="300605"/>
                      </a:cubicBezTo>
                      <a:cubicBezTo>
                        <a:pt x="627100" y="300605"/>
                        <a:pt x="627579" y="300605"/>
                        <a:pt x="628058" y="300605"/>
                      </a:cubicBezTo>
                      <a:cubicBezTo>
                        <a:pt x="638127" y="300605"/>
                        <a:pt x="648195" y="300126"/>
                        <a:pt x="658743" y="300126"/>
                      </a:cubicBezTo>
                      <a:cubicBezTo>
                        <a:pt x="661619" y="300126"/>
                        <a:pt x="664976" y="300126"/>
                        <a:pt x="667851" y="299646"/>
                      </a:cubicBezTo>
                      <a:cubicBezTo>
                        <a:pt x="675043" y="299646"/>
                        <a:pt x="682234" y="299166"/>
                        <a:pt x="689426" y="298687"/>
                      </a:cubicBezTo>
                      <a:cubicBezTo>
                        <a:pt x="691344" y="298687"/>
                        <a:pt x="693262" y="298687"/>
                        <a:pt x="694700" y="298687"/>
                      </a:cubicBezTo>
                      <a:cubicBezTo>
                        <a:pt x="696139" y="298687"/>
                        <a:pt x="697097" y="298687"/>
                        <a:pt x="698536" y="298687"/>
                      </a:cubicBezTo>
                      <a:cubicBezTo>
                        <a:pt x="710522" y="298208"/>
                        <a:pt x="722508" y="297729"/>
                        <a:pt x="734014" y="296769"/>
                      </a:cubicBezTo>
                      <a:cubicBezTo>
                        <a:pt x="735452" y="296769"/>
                        <a:pt x="737369" y="296769"/>
                        <a:pt x="738808" y="296290"/>
                      </a:cubicBezTo>
                      <a:cubicBezTo>
                        <a:pt x="749835" y="295810"/>
                        <a:pt x="760382" y="294852"/>
                        <a:pt x="770930" y="294372"/>
                      </a:cubicBezTo>
                      <a:cubicBezTo>
                        <a:pt x="772368" y="294372"/>
                        <a:pt x="773807" y="294372"/>
                        <a:pt x="775245" y="293893"/>
                      </a:cubicBezTo>
                      <a:cubicBezTo>
                        <a:pt x="776204" y="293893"/>
                        <a:pt x="777163" y="293893"/>
                        <a:pt x="778121" y="293893"/>
                      </a:cubicBezTo>
                      <a:cubicBezTo>
                        <a:pt x="785793" y="293413"/>
                        <a:pt x="793463" y="292455"/>
                        <a:pt x="801134" y="291975"/>
                      </a:cubicBezTo>
                      <a:cubicBezTo>
                        <a:pt x="802573" y="291975"/>
                        <a:pt x="804011" y="291975"/>
                        <a:pt x="805449" y="291496"/>
                      </a:cubicBezTo>
                      <a:cubicBezTo>
                        <a:pt x="814559" y="290537"/>
                        <a:pt x="823189" y="290057"/>
                        <a:pt x="831818" y="289099"/>
                      </a:cubicBezTo>
                      <a:cubicBezTo>
                        <a:pt x="832297" y="289099"/>
                        <a:pt x="832777" y="289099"/>
                        <a:pt x="833736" y="289099"/>
                      </a:cubicBezTo>
                      <a:cubicBezTo>
                        <a:pt x="836612" y="288619"/>
                        <a:pt x="839489" y="288619"/>
                        <a:pt x="841886" y="288140"/>
                      </a:cubicBezTo>
                      <a:cubicBezTo>
                        <a:pt x="846201" y="287660"/>
                        <a:pt x="850995" y="287180"/>
                        <a:pt x="855311" y="286702"/>
                      </a:cubicBezTo>
                      <a:cubicBezTo>
                        <a:pt x="858666" y="286222"/>
                        <a:pt x="862022" y="285743"/>
                        <a:pt x="865378" y="285263"/>
                      </a:cubicBezTo>
                      <a:cubicBezTo>
                        <a:pt x="869694" y="284783"/>
                        <a:pt x="874008" y="284304"/>
                        <a:pt x="878324" y="283825"/>
                      </a:cubicBezTo>
                      <a:cubicBezTo>
                        <a:pt x="879282" y="283825"/>
                        <a:pt x="880241" y="283825"/>
                        <a:pt x="881199" y="283346"/>
                      </a:cubicBezTo>
                      <a:cubicBezTo>
                        <a:pt x="884077" y="282866"/>
                        <a:pt x="886952" y="282386"/>
                        <a:pt x="889830" y="281907"/>
                      </a:cubicBezTo>
                      <a:cubicBezTo>
                        <a:pt x="893185" y="281427"/>
                        <a:pt x="896541" y="280949"/>
                        <a:pt x="899898" y="280469"/>
                      </a:cubicBezTo>
                      <a:cubicBezTo>
                        <a:pt x="903733" y="279989"/>
                        <a:pt x="907568" y="279510"/>
                        <a:pt x="911404" y="278551"/>
                      </a:cubicBezTo>
                      <a:cubicBezTo>
                        <a:pt x="914760" y="278072"/>
                        <a:pt x="917637" y="277592"/>
                        <a:pt x="920993" y="277113"/>
                      </a:cubicBezTo>
                      <a:cubicBezTo>
                        <a:pt x="921473" y="277113"/>
                        <a:pt x="922431" y="277113"/>
                        <a:pt x="922910" y="276633"/>
                      </a:cubicBezTo>
                      <a:cubicBezTo>
                        <a:pt x="926267" y="276154"/>
                        <a:pt x="929143" y="275674"/>
                        <a:pt x="932499" y="274716"/>
                      </a:cubicBezTo>
                      <a:cubicBezTo>
                        <a:pt x="935376" y="274236"/>
                        <a:pt x="937773" y="273757"/>
                        <a:pt x="940650" y="273277"/>
                      </a:cubicBezTo>
                      <a:cubicBezTo>
                        <a:pt x="944964" y="272319"/>
                        <a:pt x="948800" y="271839"/>
                        <a:pt x="953115" y="270880"/>
                      </a:cubicBezTo>
                      <a:cubicBezTo>
                        <a:pt x="955512" y="270400"/>
                        <a:pt x="957430" y="269921"/>
                        <a:pt x="959827" y="269442"/>
                      </a:cubicBezTo>
                      <a:cubicBezTo>
                        <a:pt x="959827" y="269442"/>
                        <a:pt x="960306" y="269442"/>
                        <a:pt x="960306" y="269442"/>
                      </a:cubicBezTo>
                      <a:cubicBezTo>
                        <a:pt x="966059" y="268003"/>
                        <a:pt x="972292" y="267044"/>
                        <a:pt x="977566" y="265606"/>
                      </a:cubicBezTo>
                      <a:cubicBezTo>
                        <a:pt x="983319" y="264168"/>
                        <a:pt x="988593" y="263209"/>
                        <a:pt x="993866" y="261771"/>
                      </a:cubicBezTo>
                      <a:cubicBezTo>
                        <a:pt x="993866" y="261771"/>
                        <a:pt x="994346" y="261771"/>
                        <a:pt x="994346" y="261771"/>
                      </a:cubicBezTo>
                      <a:cubicBezTo>
                        <a:pt x="995785" y="261291"/>
                        <a:pt x="996743" y="261291"/>
                        <a:pt x="998182" y="260811"/>
                      </a:cubicBezTo>
                      <a:cubicBezTo>
                        <a:pt x="1002017" y="259853"/>
                        <a:pt x="1005852" y="258894"/>
                        <a:pt x="1009208" y="257936"/>
                      </a:cubicBezTo>
                      <a:cubicBezTo>
                        <a:pt x="1011126" y="257456"/>
                        <a:pt x="1013044" y="256977"/>
                        <a:pt x="1014482" y="256497"/>
                      </a:cubicBezTo>
                      <a:cubicBezTo>
                        <a:pt x="1017359" y="255538"/>
                        <a:pt x="1020715" y="254580"/>
                        <a:pt x="1023591" y="254100"/>
                      </a:cubicBezTo>
                      <a:cubicBezTo>
                        <a:pt x="1024071" y="254100"/>
                        <a:pt x="1025030" y="253620"/>
                        <a:pt x="1025988" y="253620"/>
                      </a:cubicBezTo>
                      <a:cubicBezTo>
                        <a:pt x="1026948" y="253141"/>
                        <a:pt x="1027907" y="253141"/>
                        <a:pt x="1028865" y="252661"/>
                      </a:cubicBezTo>
                      <a:cubicBezTo>
                        <a:pt x="1032221" y="251703"/>
                        <a:pt x="1035577" y="250264"/>
                        <a:pt x="1038934" y="249306"/>
                      </a:cubicBezTo>
                      <a:cubicBezTo>
                        <a:pt x="1040371" y="248826"/>
                        <a:pt x="1041810" y="248347"/>
                        <a:pt x="1043248" y="247867"/>
                      </a:cubicBezTo>
                      <a:cubicBezTo>
                        <a:pt x="1047084" y="246428"/>
                        <a:pt x="1050440" y="244991"/>
                        <a:pt x="1053796" y="244031"/>
                      </a:cubicBezTo>
                      <a:cubicBezTo>
                        <a:pt x="1054276" y="244031"/>
                        <a:pt x="1054754" y="243553"/>
                        <a:pt x="1055234" y="243553"/>
                      </a:cubicBezTo>
                      <a:cubicBezTo>
                        <a:pt x="1055234" y="243553"/>
                        <a:pt x="1055234" y="243553"/>
                        <a:pt x="1055714" y="243553"/>
                      </a:cubicBezTo>
                      <a:cubicBezTo>
                        <a:pt x="1056193" y="243553"/>
                        <a:pt x="1056673" y="243073"/>
                        <a:pt x="1057151" y="243073"/>
                      </a:cubicBezTo>
                      <a:cubicBezTo>
                        <a:pt x="1059549" y="242114"/>
                        <a:pt x="1061946" y="241155"/>
                        <a:pt x="1064343" y="240197"/>
                      </a:cubicBezTo>
                      <a:cubicBezTo>
                        <a:pt x="1065303" y="239717"/>
                        <a:pt x="1066261" y="239237"/>
                        <a:pt x="1067220" y="238758"/>
                      </a:cubicBezTo>
                      <a:cubicBezTo>
                        <a:pt x="1069137" y="237800"/>
                        <a:pt x="1071056" y="236840"/>
                        <a:pt x="1072494" y="235881"/>
                      </a:cubicBezTo>
                      <a:cubicBezTo>
                        <a:pt x="1073453" y="235402"/>
                        <a:pt x="1073932" y="234923"/>
                        <a:pt x="1074891" y="234443"/>
                      </a:cubicBezTo>
                      <a:cubicBezTo>
                        <a:pt x="1076809" y="233484"/>
                        <a:pt x="1078726" y="232525"/>
                        <a:pt x="1080165" y="231567"/>
                      </a:cubicBezTo>
                      <a:cubicBezTo>
                        <a:pt x="1080644" y="231087"/>
                        <a:pt x="1081123" y="231087"/>
                        <a:pt x="1081603" y="230608"/>
                      </a:cubicBezTo>
                      <a:cubicBezTo>
                        <a:pt x="1081603" y="230608"/>
                        <a:pt x="1082083" y="230608"/>
                        <a:pt x="1082083" y="230608"/>
                      </a:cubicBezTo>
                      <a:cubicBezTo>
                        <a:pt x="1084000" y="229170"/>
                        <a:pt x="1085917" y="228211"/>
                        <a:pt x="1087836" y="226772"/>
                      </a:cubicBezTo>
                      <a:cubicBezTo>
                        <a:pt x="1088315" y="226292"/>
                        <a:pt x="1088315" y="226292"/>
                        <a:pt x="1088795" y="225814"/>
                      </a:cubicBezTo>
                      <a:cubicBezTo>
                        <a:pt x="1090233" y="224854"/>
                        <a:pt x="1091672" y="223417"/>
                        <a:pt x="1093109" y="222457"/>
                      </a:cubicBezTo>
                      <a:cubicBezTo>
                        <a:pt x="1095027" y="221498"/>
                        <a:pt x="1095506" y="221019"/>
                        <a:pt x="1095986" y="220540"/>
                      </a:cubicBezTo>
                      <a:close/>
                    </a:path>
                  </a:pathLst>
                </a:custGeom>
                <a:solidFill>
                  <a:srgbClr val="F79A0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4800"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Montserrat" panose="00000500000000000000" pitchFamily="2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52" name="Google Shape;315;p3">
                  <a:extLst>
                    <a:ext uri="{FF2B5EF4-FFF2-40B4-BE49-F238E27FC236}">
                      <a16:creationId xmlns:a16="http://schemas.microsoft.com/office/drawing/2014/main" id="{070F1D31-1C24-44B6-AFD4-9D0C7B94C7FD}"/>
                    </a:ext>
                  </a:extLst>
                </p:cNvPr>
                <p:cNvSpPr/>
                <p:nvPr/>
              </p:nvSpPr>
              <p:spPr>
                <a:xfrm>
                  <a:off x="13269767" y="12071361"/>
                  <a:ext cx="509638" cy="171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9638" h="171637" extrusionOk="0">
                      <a:moveTo>
                        <a:pt x="474160" y="65683"/>
                      </a:moveTo>
                      <a:cubicBezTo>
                        <a:pt x="295330" y="65683"/>
                        <a:pt x="130886" y="41232"/>
                        <a:pt x="0" y="0"/>
                      </a:cubicBezTo>
                      <a:lnTo>
                        <a:pt x="0" y="114585"/>
                      </a:lnTo>
                      <a:cubicBezTo>
                        <a:pt x="479" y="114585"/>
                        <a:pt x="959" y="115064"/>
                        <a:pt x="959" y="115064"/>
                      </a:cubicBezTo>
                      <a:cubicBezTo>
                        <a:pt x="2876" y="115544"/>
                        <a:pt x="4314" y="116024"/>
                        <a:pt x="6233" y="116983"/>
                      </a:cubicBezTo>
                      <a:cubicBezTo>
                        <a:pt x="7192" y="117461"/>
                        <a:pt x="8150" y="117461"/>
                        <a:pt x="9109" y="117941"/>
                      </a:cubicBezTo>
                      <a:cubicBezTo>
                        <a:pt x="11506" y="118421"/>
                        <a:pt x="13424" y="119380"/>
                        <a:pt x="15822" y="119858"/>
                      </a:cubicBezTo>
                      <a:cubicBezTo>
                        <a:pt x="19177" y="120818"/>
                        <a:pt x="22533" y="121777"/>
                        <a:pt x="25889" y="122736"/>
                      </a:cubicBezTo>
                      <a:cubicBezTo>
                        <a:pt x="28286" y="123215"/>
                        <a:pt x="30683" y="124174"/>
                        <a:pt x="33560" y="124653"/>
                      </a:cubicBezTo>
                      <a:cubicBezTo>
                        <a:pt x="34999" y="125133"/>
                        <a:pt x="36916" y="125613"/>
                        <a:pt x="38355" y="126091"/>
                      </a:cubicBezTo>
                      <a:cubicBezTo>
                        <a:pt x="40272" y="126571"/>
                        <a:pt x="42669" y="127050"/>
                        <a:pt x="44588" y="127530"/>
                      </a:cubicBezTo>
                      <a:cubicBezTo>
                        <a:pt x="46985" y="128010"/>
                        <a:pt x="49382" y="128488"/>
                        <a:pt x="51779" y="129447"/>
                      </a:cubicBezTo>
                      <a:cubicBezTo>
                        <a:pt x="56094" y="130407"/>
                        <a:pt x="60408" y="131366"/>
                        <a:pt x="65202" y="132324"/>
                      </a:cubicBezTo>
                      <a:cubicBezTo>
                        <a:pt x="67599" y="132804"/>
                        <a:pt x="69518" y="133283"/>
                        <a:pt x="71435" y="133763"/>
                      </a:cubicBezTo>
                      <a:cubicBezTo>
                        <a:pt x="71915" y="133763"/>
                        <a:pt x="72394" y="134241"/>
                        <a:pt x="73354" y="134241"/>
                      </a:cubicBezTo>
                      <a:cubicBezTo>
                        <a:pt x="79585" y="135680"/>
                        <a:pt x="85818" y="136639"/>
                        <a:pt x="92531" y="138077"/>
                      </a:cubicBezTo>
                      <a:cubicBezTo>
                        <a:pt x="93010" y="138077"/>
                        <a:pt x="93490" y="138077"/>
                        <a:pt x="93968" y="138557"/>
                      </a:cubicBezTo>
                      <a:cubicBezTo>
                        <a:pt x="99722" y="139516"/>
                        <a:pt x="105954" y="140954"/>
                        <a:pt x="112187" y="141913"/>
                      </a:cubicBezTo>
                      <a:cubicBezTo>
                        <a:pt x="113626" y="142393"/>
                        <a:pt x="115064" y="142393"/>
                        <a:pt x="116503" y="142871"/>
                      </a:cubicBezTo>
                      <a:cubicBezTo>
                        <a:pt x="123214" y="143830"/>
                        <a:pt x="130406" y="145269"/>
                        <a:pt x="137597" y="146227"/>
                      </a:cubicBezTo>
                      <a:cubicBezTo>
                        <a:pt x="139994" y="146707"/>
                        <a:pt x="142392" y="146707"/>
                        <a:pt x="144309" y="147187"/>
                      </a:cubicBezTo>
                      <a:cubicBezTo>
                        <a:pt x="147666" y="147666"/>
                        <a:pt x="151500" y="148146"/>
                        <a:pt x="155336" y="148624"/>
                      </a:cubicBezTo>
                      <a:cubicBezTo>
                        <a:pt x="156295" y="148624"/>
                        <a:pt x="157733" y="149104"/>
                        <a:pt x="158692" y="149104"/>
                      </a:cubicBezTo>
                      <a:cubicBezTo>
                        <a:pt x="163007" y="149584"/>
                        <a:pt x="167322" y="150063"/>
                        <a:pt x="171638" y="151022"/>
                      </a:cubicBezTo>
                      <a:cubicBezTo>
                        <a:pt x="175472" y="151502"/>
                        <a:pt x="178829" y="151981"/>
                        <a:pt x="182664" y="152460"/>
                      </a:cubicBezTo>
                      <a:cubicBezTo>
                        <a:pt x="186979" y="152940"/>
                        <a:pt x="191294" y="153419"/>
                        <a:pt x="196088" y="153899"/>
                      </a:cubicBezTo>
                      <a:cubicBezTo>
                        <a:pt x="198965" y="154379"/>
                        <a:pt x="201841" y="154857"/>
                        <a:pt x="204718" y="154857"/>
                      </a:cubicBezTo>
                      <a:cubicBezTo>
                        <a:pt x="205677" y="154857"/>
                        <a:pt x="206157" y="154857"/>
                        <a:pt x="207115" y="155337"/>
                      </a:cubicBezTo>
                      <a:cubicBezTo>
                        <a:pt x="214787" y="156296"/>
                        <a:pt x="222457" y="157255"/>
                        <a:pt x="230607" y="157734"/>
                      </a:cubicBezTo>
                      <a:cubicBezTo>
                        <a:pt x="231567" y="157734"/>
                        <a:pt x="233004" y="158213"/>
                        <a:pt x="233964" y="158213"/>
                      </a:cubicBezTo>
                      <a:cubicBezTo>
                        <a:pt x="243073" y="159173"/>
                        <a:pt x="252181" y="160132"/>
                        <a:pt x="261291" y="161090"/>
                      </a:cubicBezTo>
                      <a:cubicBezTo>
                        <a:pt x="261770" y="161090"/>
                        <a:pt x="262250" y="161090"/>
                        <a:pt x="262730" y="161090"/>
                      </a:cubicBezTo>
                      <a:cubicBezTo>
                        <a:pt x="264167" y="161090"/>
                        <a:pt x="265127" y="161090"/>
                        <a:pt x="266564" y="161570"/>
                      </a:cubicBezTo>
                      <a:cubicBezTo>
                        <a:pt x="277113" y="162529"/>
                        <a:pt x="287660" y="163487"/>
                        <a:pt x="298208" y="163967"/>
                      </a:cubicBezTo>
                      <a:cubicBezTo>
                        <a:pt x="300605" y="163967"/>
                        <a:pt x="303002" y="164446"/>
                        <a:pt x="305399" y="164446"/>
                      </a:cubicBezTo>
                      <a:cubicBezTo>
                        <a:pt x="316905" y="165405"/>
                        <a:pt x="328891" y="165885"/>
                        <a:pt x="340877" y="166843"/>
                      </a:cubicBezTo>
                      <a:cubicBezTo>
                        <a:pt x="341837" y="166843"/>
                        <a:pt x="342795" y="166843"/>
                        <a:pt x="343274" y="166843"/>
                      </a:cubicBezTo>
                      <a:cubicBezTo>
                        <a:pt x="345192" y="166843"/>
                        <a:pt x="347589" y="166843"/>
                        <a:pt x="349507" y="167323"/>
                      </a:cubicBezTo>
                      <a:cubicBezTo>
                        <a:pt x="356698" y="167802"/>
                        <a:pt x="363890" y="168282"/>
                        <a:pt x="371561" y="168282"/>
                      </a:cubicBezTo>
                      <a:cubicBezTo>
                        <a:pt x="374917" y="168282"/>
                        <a:pt x="378273" y="168762"/>
                        <a:pt x="381629" y="168762"/>
                      </a:cubicBezTo>
                      <a:cubicBezTo>
                        <a:pt x="389300" y="169240"/>
                        <a:pt x="397450" y="169240"/>
                        <a:pt x="405122" y="169720"/>
                      </a:cubicBezTo>
                      <a:cubicBezTo>
                        <a:pt x="407519" y="169720"/>
                        <a:pt x="409916" y="169720"/>
                        <a:pt x="412313" y="170199"/>
                      </a:cubicBezTo>
                      <a:cubicBezTo>
                        <a:pt x="422380" y="170679"/>
                        <a:pt x="432929" y="170679"/>
                        <a:pt x="442996" y="171159"/>
                      </a:cubicBezTo>
                      <a:cubicBezTo>
                        <a:pt x="445393" y="171159"/>
                        <a:pt x="447791" y="171159"/>
                        <a:pt x="450188" y="171159"/>
                      </a:cubicBezTo>
                      <a:cubicBezTo>
                        <a:pt x="458338" y="171159"/>
                        <a:pt x="466009" y="171638"/>
                        <a:pt x="474160" y="171638"/>
                      </a:cubicBezTo>
                      <a:cubicBezTo>
                        <a:pt x="477515" y="171638"/>
                        <a:pt x="480872" y="171638"/>
                        <a:pt x="484228" y="171638"/>
                      </a:cubicBezTo>
                      <a:cubicBezTo>
                        <a:pt x="491420" y="171638"/>
                        <a:pt x="499090" y="171638"/>
                        <a:pt x="506281" y="171638"/>
                      </a:cubicBezTo>
                      <a:cubicBezTo>
                        <a:pt x="507241" y="171638"/>
                        <a:pt x="508679" y="171638"/>
                        <a:pt x="509638" y="171638"/>
                      </a:cubicBezTo>
                      <a:lnTo>
                        <a:pt x="509638" y="65203"/>
                      </a:lnTo>
                      <a:cubicBezTo>
                        <a:pt x="497652" y="65683"/>
                        <a:pt x="486145" y="65683"/>
                        <a:pt x="474160" y="65683"/>
                      </a:cubicBezTo>
                      <a:close/>
                    </a:path>
                  </a:pathLst>
                </a:custGeom>
                <a:solidFill>
                  <a:srgbClr val="F28A1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4800"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Montserrat" panose="00000500000000000000" pitchFamily="2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53" name="Google Shape;316;p3">
                  <a:extLst>
                    <a:ext uri="{FF2B5EF4-FFF2-40B4-BE49-F238E27FC236}">
                      <a16:creationId xmlns:a16="http://schemas.microsoft.com/office/drawing/2014/main" id="{CE3C465B-395B-477C-874D-7672B9638B79}"/>
                    </a:ext>
                  </a:extLst>
                </p:cNvPr>
                <p:cNvSpPr/>
                <p:nvPr/>
              </p:nvSpPr>
              <p:spPr>
                <a:xfrm>
                  <a:off x="13260878" y="11942217"/>
                  <a:ext cx="966097" cy="1887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6097" h="188771" extrusionOk="0">
                      <a:moveTo>
                        <a:pt x="112446" y="29902"/>
                      </a:moveTo>
                      <a:cubicBezTo>
                        <a:pt x="283605" y="-7973"/>
                        <a:pt x="588045" y="-10370"/>
                        <a:pt x="792763" y="25587"/>
                      </a:cubicBezTo>
                      <a:cubicBezTo>
                        <a:pt x="997481" y="61065"/>
                        <a:pt x="1024809" y="120994"/>
                        <a:pt x="853651" y="158870"/>
                      </a:cubicBezTo>
                      <a:cubicBezTo>
                        <a:pt x="682493" y="196745"/>
                        <a:pt x="378053" y="199142"/>
                        <a:pt x="173335" y="163184"/>
                      </a:cubicBezTo>
                      <a:cubicBezTo>
                        <a:pt x="-31384" y="127707"/>
                        <a:pt x="-58712" y="67777"/>
                        <a:pt x="112446" y="29902"/>
                      </a:cubicBezTo>
                      <a:close/>
                    </a:path>
                  </a:pathLst>
                </a:custGeom>
                <a:solidFill>
                  <a:srgbClr val="FFD22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4800"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Montserrat" panose="00000500000000000000" pitchFamily="2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54" name="Google Shape;317;p3">
                  <a:extLst>
                    <a:ext uri="{FF2B5EF4-FFF2-40B4-BE49-F238E27FC236}">
                      <a16:creationId xmlns:a16="http://schemas.microsoft.com/office/drawing/2014/main" id="{D9C8594F-0A67-4DC1-9ABE-C7236F1548A8}"/>
                    </a:ext>
                  </a:extLst>
                </p:cNvPr>
                <p:cNvSpPr/>
                <p:nvPr/>
              </p:nvSpPr>
              <p:spPr>
                <a:xfrm>
                  <a:off x="13190777" y="11928186"/>
                  <a:ext cx="1106425" cy="21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6425" h="216355" extrusionOk="0">
                      <a:moveTo>
                        <a:pt x="128851" y="34344"/>
                      </a:moveTo>
                      <a:cubicBezTo>
                        <a:pt x="324940" y="-9284"/>
                        <a:pt x="673488" y="-11681"/>
                        <a:pt x="907931" y="29071"/>
                      </a:cubicBezTo>
                      <a:cubicBezTo>
                        <a:pt x="1142375" y="69823"/>
                        <a:pt x="1173538" y="138381"/>
                        <a:pt x="977929" y="182010"/>
                      </a:cubicBezTo>
                      <a:cubicBezTo>
                        <a:pt x="781840" y="225639"/>
                        <a:pt x="433292" y="228036"/>
                        <a:pt x="198849" y="187284"/>
                      </a:cubicBezTo>
                      <a:cubicBezTo>
                        <a:pt x="-36074" y="146532"/>
                        <a:pt x="-67237" y="77973"/>
                        <a:pt x="128851" y="34344"/>
                      </a:cubicBezTo>
                      <a:close/>
                      <a:moveTo>
                        <a:pt x="923753" y="172901"/>
                      </a:moveTo>
                      <a:cubicBezTo>
                        <a:pt x="1094910" y="135025"/>
                        <a:pt x="1067583" y="75096"/>
                        <a:pt x="862865" y="39618"/>
                      </a:cubicBezTo>
                      <a:cubicBezTo>
                        <a:pt x="658147" y="4140"/>
                        <a:pt x="353706" y="6058"/>
                        <a:pt x="182548" y="43933"/>
                      </a:cubicBezTo>
                      <a:cubicBezTo>
                        <a:pt x="11390" y="81809"/>
                        <a:pt x="38717" y="141738"/>
                        <a:pt x="243437" y="177216"/>
                      </a:cubicBezTo>
                      <a:cubicBezTo>
                        <a:pt x="448155" y="212693"/>
                        <a:pt x="753074" y="210776"/>
                        <a:pt x="923753" y="172901"/>
                      </a:cubicBezTo>
                      <a:lnTo>
                        <a:pt x="923753" y="172901"/>
                      </a:lnTo>
                      <a:close/>
                    </a:path>
                  </a:pathLst>
                </a:custGeom>
                <a:solidFill>
                  <a:srgbClr val="FFE38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4800"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Montserrat" panose="00000500000000000000" pitchFamily="2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55" name="Google Shape;318;p3">
                  <a:extLst>
                    <a:ext uri="{FF2B5EF4-FFF2-40B4-BE49-F238E27FC236}">
                      <a16:creationId xmlns:a16="http://schemas.microsoft.com/office/drawing/2014/main" id="{6D1DD713-48A5-43E6-90FC-4ED61D64909A}"/>
                    </a:ext>
                  </a:extLst>
                </p:cNvPr>
                <p:cNvSpPr/>
                <p:nvPr/>
              </p:nvSpPr>
              <p:spPr>
                <a:xfrm>
                  <a:off x="13260678" y="11943363"/>
                  <a:ext cx="964600" cy="104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4600" h="104986" extrusionOk="0">
                      <a:moveTo>
                        <a:pt x="117920" y="39303"/>
                      </a:moveTo>
                      <a:cubicBezTo>
                        <a:pt x="289077" y="1428"/>
                        <a:pt x="593518" y="-969"/>
                        <a:pt x="798236" y="34988"/>
                      </a:cubicBezTo>
                      <a:cubicBezTo>
                        <a:pt x="889808" y="50810"/>
                        <a:pt x="945423" y="71426"/>
                        <a:pt x="964600" y="93000"/>
                      </a:cubicBezTo>
                      <a:cubicBezTo>
                        <a:pt x="955970" y="68069"/>
                        <a:pt x="897958" y="43618"/>
                        <a:pt x="792483" y="25400"/>
                      </a:cubicBezTo>
                      <a:cubicBezTo>
                        <a:pt x="587765" y="-10078"/>
                        <a:pt x="283324" y="-8161"/>
                        <a:pt x="112167" y="29714"/>
                      </a:cubicBezTo>
                      <a:cubicBezTo>
                        <a:pt x="17718" y="50810"/>
                        <a:pt x="-16322" y="78617"/>
                        <a:pt x="7170" y="104986"/>
                      </a:cubicBezTo>
                      <a:cubicBezTo>
                        <a:pt x="-1459" y="81493"/>
                        <a:pt x="34977" y="58001"/>
                        <a:pt x="117920" y="39303"/>
                      </a:cubicBezTo>
                      <a:close/>
                    </a:path>
                  </a:pathLst>
                </a:custGeom>
                <a:solidFill>
                  <a:srgbClr val="F79A0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4800"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Montserrat" panose="00000500000000000000" pitchFamily="2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56" name="Google Shape;319;p3">
                  <a:extLst>
                    <a:ext uri="{FF2B5EF4-FFF2-40B4-BE49-F238E27FC236}">
                      <a16:creationId xmlns:a16="http://schemas.microsoft.com/office/drawing/2014/main" id="{C5E37356-3BF9-463C-86B8-D4967FE86AAE}"/>
                    </a:ext>
                  </a:extLst>
                </p:cNvPr>
                <p:cNvSpPr/>
                <p:nvPr/>
              </p:nvSpPr>
              <p:spPr>
                <a:xfrm>
                  <a:off x="13441405" y="12000116"/>
                  <a:ext cx="603126" cy="945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3126" h="94543" extrusionOk="0">
                      <a:moveTo>
                        <a:pt x="310193" y="4124"/>
                      </a:moveTo>
                      <a:cubicBezTo>
                        <a:pt x="384506" y="-4984"/>
                        <a:pt x="462654" y="1727"/>
                        <a:pt x="515391" y="17070"/>
                      </a:cubicBezTo>
                      <a:lnTo>
                        <a:pt x="578196" y="9878"/>
                      </a:lnTo>
                      <a:lnTo>
                        <a:pt x="603127" y="18507"/>
                      </a:lnTo>
                      <a:lnTo>
                        <a:pt x="540322" y="25699"/>
                      </a:lnTo>
                      <a:cubicBezTo>
                        <a:pt x="558540" y="32890"/>
                        <a:pt x="573402" y="40562"/>
                        <a:pt x="585868" y="47753"/>
                      </a:cubicBezTo>
                      <a:lnTo>
                        <a:pt x="479434" y="58780"/>
                      </a:lnTo>
                      <a:lnTo>
                        <a:pt x="451146" y="48712"/>
                      </a:lnTo>
                      <a:lnTo>
                        <a:pt x="487104" y="44397"/>
                      </a:lnTo>
                      <a:cubicBezTo>
                        <a:pt x="488543" y="44397"/>
                        <a:pt x="490460" y="43918"/>
                        <a:pt x="493337" y="43439"/>
                      </a:cubicBezTo>
                      <a:cubicBezTo>
                        <a:pt x="496693" y="39123"/>
                        <a:pt x="491898" y="35288"/>
                        <a:pt x="472721" y="29535"/>
                      </a:cubicBezTo>
                      <a:cubicBezTo>
                        <a:pt x="451146" y="22823"/>
                        <a:pt x="418066" y="20426"/>
                        <a:pt x="389779" y="23782"/>
                      </a:cubicBezTo>
                      <a:cubicBezTo>
                        <a:pt x="310672" y="33850"/>
                        <a:pt x="444914" y="71725"/>
                        <a:pt x="296769" y="89944"/>
                      </a:cubicBezTo>
                      <a:cubicBezTo>
                        <a:pt x="218621" y="99532"/>
                        <a:pt x="135200" y="93299"/>
                        <a:pt x="78627" y="78916"/>
                      </a:cubicBezTo>
                      <a:lnTo>
                        <a:pt x="25409" y="85149"/>
                      </a:lnTo>
                      <a:lnTo>
                        <a:pt x="0" y="76519"/>
                      </a:lnTo>
                      <a:lnTo>
                        <a:pt x="51778" y="70766"/>
                      </a:lnTo>
                      <a:cubicBezTo>
                        <a:pt x="8629" y="55425"/>
                        <a:pt x="5273" y="42959"/>
                        <a:pt x="5273" y="42959"/>
                      </a:cubicBezTo>
                      <a:lnTo>
                        <a:pt x="116501" y="31932"/>
                      </a:lnTo>
                      <a:lnTo>
                        <a:pt x="143350" y="41520"/>
                      </a:lnTo>
                      <a:cubicBezTo>
                        <a:pt x="143350" y="41520"/>
                        <a:pt x="120817" y="44397"/>
                        <a:pt x="114584" y="45356"/>
                      </a:cubicBezTo>
                      <a:cubicBezTo>
                        <a:pt x="111707" y="45356"/>
                        <a:pt x="100681" y="47273"/>
                        <a:pt x="91092" y="49192"/>
                      </a:cubicBezTo>
                      <a:cubicBezTo>
                        <a:pt x="90613" y="50150"/>
                        <a:pt x="91092" y="56862"/>
                        <a:pt x="122256" y="66451"/>
                      </a:cubicBezTo>
                      <a:cubicBezTo>
                        <a:pt x="141912" y="72684"/>
                        <a:pt x="174034" y="76519"/>
                        <a:pt x="206635" y="72205"/>
                      </a:cubicBezTo>
                      <a:cubicBezTo>
                        <a:pt x="295330" y="60698"/>
                        <a:pt x="155816" y="23302"/>
                        <a:pt x="310193" y="4124"/>
                      </a:cubicBezTo>
                      <a:close/>
                    </a:path>
                  </a:pathLst>
                </a:custGeom>
                <a:solidFill>
                  <a:srgbClr val="F79A0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4800"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Montserrat" panose="00000500000000000000" pitchFamily="2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57" name="Google Shape;320;p3">
                  <a:extLst>
                    <a:ext uri="{FF2B5EF4-FFF2-40B4-BE49-F238E27FC236}">
                      <a16:creationId xmlns:a16="http://schemas.microsoft.com/office/drawing/2014/main" id="{7B39F190-194B-4996-86F3-06335EFFE0DE}"/>
                    </a:ext>
                  </a:extLst>
                </p:cNvPr>
                <p:cNvSpPr/>
                <p:nvPr/>
              </p:nvSpPr>
              <p:spPr>
                <a:xfrm>
                  <a:off x="13441405" y="11990048"/>
                  <a:ext cx="603126" cy="945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3126" h="94542" extrusionOk="0">
                      <a:moveTo>
                        <a:pt x="310193" y="4125"/>
                      </a:moveTo>
                      <a:cubicBezTo>
                        <a:pt x="384506" y="-4985"/>
                        <a:pt x="462654" y="1728"/>
                        <a:pt x="515391" y="17069"/>
                      </a:cubicBezTo>
                      <a:lnTo>
                        <a:pt x="578196" y="9878"/>
                      </a:lnTo>
                      <a:lnTo>
                        <a:pt x="603127" y="18508"/>
                      </a:lnTo>
                      <a:lnTo>
                        <a:pt x="540322" y="25699"/>
                      </a:lnTo>
                      <a:cubicBezTo>
                        <a:pt x="558540" y="32891"/>
                        <a:pt x="573402" y="40561"/>
                        <a:pt x="585868" y="47753"/>
                      </a:cubicBezTo>
                      <a:lnTo>
                        <a:pt x="479434" y="58780"/>
                      </a:lnTo>
                      <a:lnTo>
                        <a:pt x="451146" y="48712"/>
                      </a:lnTo>
                      <a:lnTo>
                        <a:pt x="487104" y="44397"/>
                      </a:lnTo>
                      <a:cubicBezTo>
                        <a:pt x="488543" y="44397"/>
                        <a:pt x="490460" y="43918"/>
                        <a:pt x="493337" y="43438"/>
                      </a:cubicBezTo>
                      <a:cubicBezTo>
                        <a:pt x="496693" y="39124"/>
                        <a:pt x="491898" y="35288"/>
                        <a:pt x="472721" y="29535"/>
                      </a:cubicBezTo>
                      <a:cubicBezTo>
                        <a:pt x="451146" y="22822"/>
                        <a:pt x="418066" y="20425"/>
                        <a:pt x="389779" y="23781"/>
                      </a:cubicBezTo>
                      <a:cubicBezTo>
                        <a:pt x="310672" y="33850"/>
                        <a:pt x="444914" y="71724"/>
                        <a:pt x="296769" y="89943"/>
                      </a:cubicBezTo>
                      <a:cubicBezTo>
                        <a:pt x="218621" y="99532"/>
                        <a:pt x="135200" y="93299"/>
                        <a:pt x="78627" y="78916"/>
                      </a:cubicBezTo>
                      <a:lnTo>
                        <a:pt x="25409" y="85149"/>
                      </a:lnTo>
                      <a:lnTo>
                        <a:pt x="0" y="76519"/>
                      </a:lnTo>
                      <a:lnTo>
                        <a:pt x="51778" y="70766"/>
                      </a:lnTo>
                      <a:cubicBezTo>
                        <a:pt x="8629" y="55424"/>
                        <a:pt x="5273" y="42958"/>
                        <a:pt x="5273" y="42958"/>
                      </a:cubicBezTo>
                      <a:lnTo>
                        <a:pt x="116501" y="31932"/>
                      </a:lnTo>
                      <a:lnTo>
                        <a:pt x="143350" y="41521"/>
                      </a:lnTo>
                      <a:cubicBezTo>
                        <a:pt x="143350" y="41521"/>
                        <a:pt x="120817" y="44397"/>
                        <a:pt x="114584" y="45355"/>
                      </a:cubicBezTo>
                      <a:cubicBezTo>
                        <a:pt x="111707" y="45355"/>
                        <a:pt x="100681" y="47274"/>
                        <a:pt x="91092" y="49191"/>
                      </a:cubicBezTo>
                      <a:cubicBezTo>
                        <a:pt x="90613" y="50150"/>
                        <a:pt x="91092" y="56863"/>
                        <a:pt x="122256" y="66451"/>
                      </a:cubicBezTo>
                      <a:cubicBezTo>
                        <a:pt x="141912" y="72684"/>
                        <a:pt x="174034" y="76519"/>
                        <a:pt x="206635" y="72204"/>
                      </a:cubicBezTo>
                      <a:cubicBezTo>
                        <a:pt x="295330" y="60698"/>
                        <a:pt x="155816" y="23781"/>
                        <a:pt x="310193" y="4125"/>
                      </a:cubicBezTo>
                      <a:close/>
                    </a:path>
                  </a:pathLst>
                </a:custGeom>
                <a:solidFill>
                  <a:srgbClr val="FFE38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4800"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Montserrat" panose="00000500000000000000" pitchFamily="2" charset="0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43" name="Google Shape;321;p3">
                <a:extLst>
                  <a:ext uri="{FF2B5EF4-FFF2-40B4-BE49-F238E27FC236}">
                    <a16:creationId xmlns:a16="http://schemas.microsoft.com/office/drawing/2014/main" id="{DD0A6C7B-9549-4362-BA48-F0E9149D0566}"/>
                  </a:ext>
                </a:extLst>
              </p:cNvPr>
              <p:cNvGrpSpPr/>
              <p:nvPr/>
            </p:nvGrpSpPr>
            <p:grpSpPr>
              <a:xfrm>
                <a:off x="756547" y="3569707"/>
                <a:ext cx="1110840" cy="315288"/>
                <a:chOff x="13186345" y="11928186"/>
                <a:chExt cx="1110856" cy="315292"/>
              </a:xfrm>
            </p:grpSpPr>
            <p:sp>
              <p:nvSpPr>
                <p:cNvPr id="44" name="Google Shape;322;p3">
                  <a:extLst>
                    <a:ext uri="{FF2B5EF4-FFF2-40B4-BE49-F238E27FC236}">
                      <a16:creationId xmlns:a16="http://schemas.microsoft.com/office/drawing/2014/main" id="{71181E44-586F-4681-8053-2EBF5A615D82}"/>
                    </a:ext>
                  </a:extLst>
                </p:cNvPr>
                <p:cNvSpPr/>
                <p:nvPr/>
              </p:nvSpPr>
              <p:spPr>
                <a:xfrm>
                  <a:off x="13186345" y="11942394"/>
                  <a:ext cx="1110848" cy="3010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0848" h="301084" extrusionOk="0">
                      <a:moveTo>
                        <a:pt x="1095986" y="220540"/>
                      </a:moveTo>
                      <a:cubicBezTo>
                        <a:pt x="1096945" y="219581"/>
                        <a:pt x="1097903" y="218622"/>
                        <a:pt x="1098863" y="217662"/>
                      </a:cubicBezTo>
                      <a:cubicBezTo>
                        <a:pt x="1099342" y="217184"/>
                        <a:pt x="1099822" y="216704"/>
                        <a:pt x="1100300" y="216225"/>
                      </a:cubicBezTo>
                      <a:cubicBezTo>
                        <a:pt x="1101260" y="215265"/>
                        <a:pt x="1101739" y="214307"/>
                        <a:pt x="1102219" y="213828"/>
                      </a:cubicBezTo>
                      <a:cubicBezTo>
                        <a:pt x="1102698" y="213348"/>
                        <a:pt x="1103178" y="212868"/>
                        <a:pt x="1103178" y="212389"/>
                      </a:cubicBezTo>
                      <a:cubicBezTo>
                        <a:pt x="1103657" y="211431"/>
                        <a:pt x="1104136" y="210471"/>
                        <a:pt x="1104616" y="209992"/>
                      </a:cubicBezTo>
                      <a:cubicBezTo>
                        <a:pt x="1105095" y="209512"/>
                        <a:pt x="1105095" y="209034"/>
                        <a:pt x="1105575" y="208554"/>
                      </a:cubicBezTo>
                      <a:cubicBezTo>
                        <a:pt x="1106055" y="207595"/>
                        <a:pt x="1106533" y="206636"/>
                        <a:pt x="1106533" y="205677"/>
                      </a:cubicBezTo>
                      <a:cubicBezTo>
                        <a:pt x="1106533" y="205198"/>
                        <a:pt x="1107013" y="204718"/>
                        <a:pt x="1107013" y="204239"/>
                      </a:cubicBezTo>
                      <a:cubicBezTo>
                        <a:pt x="1107492" y="202801"/>
                        <a:pt x="1107492" y="201362"/>
                        <a:pt x="1107492" y="199924"/>
                      </a:cubicBezTo>
                      <a:lnTo>
                        <a:pt x="1110849" y="101640"/>
                      </a:lnTo>
                      <a:cubicBezTo>
                        <a:pt x="1110849" y="103078"/>
                        <a:pt x="1110369" y="104517"/>
                        <a:pt x="1110369" y="105955"/>
                      </a:cubicBezTo>
                      <a:cubicBezTo>
                        <a:pt x="1110369" y="106434"/>
                        <a:pt x="1109889" y="106914"/>
                        <a:pt x="1109889" y="107393"/>
                      </a:cubicBezTo>
                      <a:cubicBezTo>
                        <a:pt x="1109410" y="108352"/>
                        <a:pt x="1109410" y="109311"/>
                        <a:pt x="1108931" y="110270"/>
                      </a:cubicBezTo>
                      <a:cubicBezTo>
                        <a:pt x="1108931" y="110750"/>
                        <a:pt x="1108452" y="111228"/>
                        <a:pt x="1107972" y="111708"/>
                      </a:cubicBezTo>
                      <a:cubicBezTo>
                        <a:pt x="1107492" y="112667"/>
                        <a:pt x="1107013" y="113626"/>
                        <a:pt x="1106533" y="114105"/>
                      </a:cubicBezTo>
                      <a:cubicBezTo>
                        <a:pt x="1106055" y="114584"/>
                        <a:pt x="1105575" y="115064"/>
                        <a:pt x="1105575" y="115544"/>
                      </a:cubicBezTo>
                      <a:cubicBezTo>
                        <a:pt x="1105095" y="116503"/>
                        <a:pt x="1104136" y="117461"/>
                        <a:pt x="1103657" y="117941"/>
                      </a:cubicBezTo>
                      <a:cubicBezTo>
                        <a:pt x="1103178" y="118420"/>
                        <a:pt x="1102698" y="118900"/>
                        <a:pt x="1102219" y="119379"/>
                      </a:cubicBezTo>
                      <a:cubicBezTo>
                        <a:pt x="1101260" y="120338"/>
                        <a:pt x="1100300" y="121297"/>
                        <a:pt x="1099342" y="122256"/>
                      </a:cubicBezTo>
                      <a:cubicBezTo>
                        <a:pt x="1098863" y="122736"/>
                        <a:pt x="1098383" y="123214"/>
                        <a:pt x="1097903" y="123694"/>
                      </a:cubicBezTo>
                      <a:cubicBezTo>
                        <a:pt x="1096466" y="124653"/>
                        <a:pt x="1095027" y="126091"/>
                        <a:pt x="1093589" y="127050"/>
                      </a:cubicBezTo>
                      <a:cubicBezTo>
                        <a:pt x="1093109" y="127530"/>
                        <a:pt x="1093109" y="127530"/>
                        <a:pt x="1092630" y="128009"/>
                      </a:cubicBezTo>
                      <a:cubicBezTo>
                        <a:pt x="1090712" y="129447"/>
                        <a:pt x="1088795" y="130886"/>
                        <a:pt x="1086397" y="132324"/>
                      </a:cubicBezTo>
                      <a:cubicBezTo>
                        <a:pt x="1085917" y="132803"/>
                        <a:pt x="1085439" y="132803"/>
                        <a:pt x="1084959" y="133283"/>
                      </a:cubicBezTo>
                      <a:cubicBezTo>
                        <a:pt x="1083042" y="134241"/>
                        <a:pt x="1081603" y="135200"/>
                        <a:pt x="1079686" y="136159"/>
                      </a:cubicBezTo>
                      <a:cubicBezTo>
                        <a:pt x="1078726" y="136639"/>
                        <a:pt x="1078247" y="137119"/>
                        <a:pt x="1077289" y="137597"/>
                      </a:cubicBezTo>
                      <a:cubicBezTo>
                        <a:pt x="1075370" y="138556"/>
                        <a:pt x="1073932" y="139516"/>
                        <a:pt x="1072014" y="140474"/>
                      </a:cubicBezTo>
                      <a:cubicBezTo>
                        <a:pt x="1071056" y="140953"/>
                        <a:pt x="1070097" y="141433"/>
                        <a:pt x="1069137" y="141913"/>
                      </a:cubicBezTo>
                      <a:cubicBezTo>
                        <a:pt x="1066740" y="142871"/>
                        <a:pt x="1064343" y="143830"/>
                        <a:pt x="1061946" y="144789"/>
                      </a:cubicBezTo>
                      <a:cubicBezTo>
                        <a:pt x="1061467" y="144789"/>
                        <a:pt x="1060987" y="145269"/>
                        <a:pt x="1060508" y="145269"/>
                      </a:cubicBezTo>
                      <a:cubicBezTo>
                        <a:pt x="1060029" y="145747"/>
                        <a:pt x="1059070" y="145747"/>
                        <a:pt x="1058590" y="146227"/>
                      </a:cubicBezTo>
                      <a:cubicBezTo>
                        <a:pt x="1055234" y="147666"/>
                        <a:pt x="1051878" y="149104"/>
                        <a:pt x="1048043" y="150063"/>
                      </a:cubicBezTo>
                      <a:cubicBezTo>
                        <a:pt x="1046604" y="150542"/>
                        <a:pt x="1045166" y="151022"/>
                        <a:pt x="1043728" y="151502"/>
                      </a:cubicBezTo>
                      <a:cubicBezTo>
                        <a:pt x="1042290" y="151980"/>
                        <a:pt x="1040851" y="152460"/>
                        <a:pt x="1039413" y="152939"/>
                      </a:cubicBezTo>
                      <a:lnTo>
                        <a:pt x="1040851" y="100201"/>
                      </a:lnTo>
                      <a:lnTo>
                        <a:pt x="1040851" y="100201"/>
                      </a:lnTo>
                      <a:lnTo>
                        <a:pt x="1040851" y="100201"/>
                      </a:lnTo>
                      <a:lnTo>
                        <a:pt x="1040851" y="100201"/>
                      </a:lnTo>
                      <a:lnTo>
                        <a:pt x="1040851" y="100201"/>
                      </a:lnTo>
                      <a:cubicBezTo>
                        <a:pt x="1040851" y="98764"/>
                        <a:pt x="1040851" y="97325"/>
                        <a:pt x="1040371" y="95407"/>
                      </a:cubicBezTo>
                      <a:cubicBezTo>
                        <a:pt x="1040371" y="94928"/>
                        <a:pt x="1039893" y="94448"/>
                        <a:pt x="1039893" y="93969"/>
                      </a:cubicBezTo>
                      <a:cubicBezTo>
                        <a:pt x="1039413" y="93010"/>
                        <a:pt x="1038934" y="91572"/>
                        <a:pt x="1038454" y="90613"/>
                      </a:cubicBezTo>
                      <a:cubicBezTo>
                        <a:pt x="1038454" y="90134"/>
                        <a:pt x="1037974" y="89654"/>
                        <a:pt x="1037495" y="89175"/>
                      </a:cubicBezTo>
                      <a:cubicBezTo>
                        <a:pt x="1037015" y="87737"/>
                        <a:pt x="1036057" y="86778"/>
                        <a:pt x="1035098" y="85339"/>
                      </a:cubicBezTo>
                      <a:cubicBezTo>
                        <a:pt x="1035098" y="84860"/>
                        <a:pt x="1034618" y="84860"/>
                        <a:pt x="1034618" y="84381"/>
                      </a:cubicBezTo>
                      <a:cubicBezTo>
                        <a:pt x="1033180" y="82942"/>
                        <a:pt x="1031742" y="81504"/>
                        <a:pt x="1030304" y="79586"/>
                      </a:cubicBezTo>
                      <a:cubicBezTo>
                        <a:pt x="1029824" y="79107"/>
                        <a:pt x="1029345" y="78627"/>
                        <a:pt x="1028865" y="78148"/>
                      </a:cubicBezTo>
                      <a:cubicBezTo>
                        <a:pt x="1027427" y="77189"/>
                        <a:pt x="1025988" y="75751"/>
                        <a:pt x="1024551" y="74792"/>
                      </a:cubicBezTo>
                      <a:cubicBezTo>
                        <a:pt x="1024071" y="74312"/>
                        <a:pt x="1023112" y="73832"/>
                        <a:pt x="1022632" y="73354"/>
                      </a:cubicBezTo>
                      <a:cubicBezTo>
                        <a:pt x="1021194" y="72395"/>
                        <a:pt x="1019277" y="70956"/>
                        <a:pt x="1017359" y="69998"/>
                      </a:cubicBezTo>
                      <a:cubicBezTo>
                        <a:pt x="1016879" y="69518"/>
                        <a:pt x="1015921" y="69038"/>
                        <a:pt x="1015441" y="69038"/>
                      </a:cubicBezTo>
                      <a:cubicBezTo>
                        <a:pt x="1015441" y="69038"/>
                        <a:pt x="1014962" y="68559"/>
                        <a:pt x="1014962" y="68559"/>
                      </a:cubicBezTo>
                      <a:cubicBezTo>
                        <a:pt x="1014482" y="68079"/>
                        <a:pt x="1013524" y="67601"/>
                        <a:pt x="1013044" y="67601"/>
                      </a:cubicBezTo>
                      <a:cubicBezTo>
                        <a:pt x="1010647" y="66162"/>
                        <a:pt x="1007771" y="64724"/>
                        <a:pt x="1005374" y="63285"/>
                      </a:cubicBezTo>
                      <a:cubicBezTo>
                        <a:pt x="1003935" y="62806"/>
                        <a:pt x="1002496" y="61846"/>
                        <a:pt x="1001538" y="61368"/>
                      </a:cubicBezTo>
                      <a:cubicBezTo>
                        <a:pt x="998661" y="59929"/>
                        <a:pt x="995785" y="58971"/>
                        <a:pt x="992908" y="57532"/>
                      </a:cubicBezTo>
                      <a:cubicBezTo>
                        <a:pt x="991949" y="57052"/>
                        <a:pt x="990991" y="56573"/>
                        <a:pt x="990031" y="56573"/>
                      </a:cubicBezTo>
                      <a:cubicBezTo>
                        <a:pt x="989552" y="56094"/>
                        <a:pt x="988593" y="56094"/>
                        <a:pt x="988113" y="55615"/>
                      </a:cubicBezTo>
                      <a:cubicBezTo>
                        <a:pt x="986196" y="54655"/>
                        <a:pt x="983799" y="54176"/>
                        <a:pt x="981881" y="53218"/>
                      </a:cubicBezTo>
                      <a:cubicBezTo>
                        <a:pt x="979963" y="52258"/>
                        <a:pt x="977566" y="51779"/>
                        <a:pt x="975648" y="50820"/>
                      </a:cubicBezTo>
                      <a:cubicBezTo>
                        <a:pt x="973251" y="49861"/>
                        <a:pt x="970853" y="49382"/>
                        <a:pt x="968456" y="48423"/>
                      </a:cubicBezTo>
                      <a:cubicBezTo>
                        <a:pt x="967019" y="47943"/>
                        <a:pt x="965580" y="47463"/>
                        <a:pt x="963662" y="46985"/>
                      </a:cubicBezTo>
                      <a:cubicBezTo>
                        <a:pt x="962703" y="46505"/>
                        <a:pt x="961745" y="46505"/>
                        <a:pt x="960786" y="46026"/>
                      </a:cubicBezTo>
                      <a:cubicBezTo>
                        <a:pt x="958868" y="45546"/>
                        <a:pt x="956950" y="45066"/>
                        <a:pt x="955033" y="44108"/>
                      </a:cubicBezTo>
                      <a:cubicBezTo>
                        <a:pt x="952156" y="43149"/>
                        <a:pt x="949279" y="42669"/>
                        <a:pt x="946403" y="41711"/>
                      </a:cubicBezTo>
                      <a:cubicBezTo>
                        <a:pt x="944484" y="41232"/>
                        <a:pt x="942087" y="40752"/>
                        <a:pt x="939690" y="39793"/>
                      </a:cubicBezTo>
                      <a:cubicBezTo>
                        <a:pt x="938253" y="39313"/>
                        <a:pt x="936814" y="38835"/>
                        <a:pt x="935376" y="38835"/>
                      </a:cubicBezTo>
                      <a:cubicBezTo>
                        <a:pt x="933458" y="38355"/>
                        <a:pt x="931540" y="37875"/>
                        <a:pt x="929623" y="37396"/>
                      </a:cubicBezTo>
                      <a:cubicBezTo>
                        <a:pt x="927704" y="36916"/>
                        <a:pt x="925787" y="36437"/>
                        <a:pt x="923390" y="35958"/>
                      </a:cubicBezTo>
                      <a:cubicBezTo>
                        <a:pt x="919554" y="34999"/>
                        <a:pt x="915718" y="34040"/>
                        <a:pt x="911884" y="33080"/>
                      </a:cubicBezTo>
                      <a:cubicBezTo>
                        <a:pt x="909966" y="32602"/>
                        <a:pt x="908048" y="32122"/>
                        <a:pt x="906130" y="31643"/>
                      </a:cubicBezTo>
                      <a:cubicBezTo>
                        <a:pt x="905651" y="31643"/>
                        <a:pt x="905171" y="31643"/>
                        <a:pt x="904692" y="31163"/>
                      </a:cubicBezTo>
                      <a:cubicBezTo>
                        <a:pt x="899418" y="30205"/>
                        <a:pt x="893665" y="28766"/>
                        <a:pt x="887912" y="27807"/>
                      </a:cubicBezTo>
                      <a:cubicBezTo>
                        <a:pt x="887432" y="27807"/>
                        <a:pt x="886952" y="27807"/>
                        <a:pt x="886474" y="27327"/>
                      </a:cubicBezTo>
                      <a:cubicBezTo>
                        <a:pt x="881199" y="26369"/>
                        <a:pt x="875926" y="25410"/>
                        <a:pt x="870652" y="24452"/>
                      </a:cubicBezTo>
                      <a:cubicBezTo>
                        <a:pt x="869214" y="24452"/>
                        <a:pt x="868255" y="23972"/>
                        <a:pt x="866816" y="23972"/>
                      </a:cubicBezTo>
                      <a:cubicBezTo>
                        <a:pt x="861063" y="23013"/>
                        <a:pt x="855311" y="22054"/>
                        <a:pt x="849558" y="21095"/>
                      </a:cubicBezTo>
                      <a:cubicBezTo>
                        <a:pt x="847639" y="20616"/>
                        <a:pt x="845722" y="20616"/>
                        <a:pt x="843803" y="20136"/>
                      </a:cubicBezTo>
                      <a:cubicBezTo>
                        <a:pt x="840448" y="19657"/>
                        <a:pt x="837092" y="19177"/>
                        <a:pt x="833256" y="18697"/>
                      </a:cubicBezTo>
                      <a:cubicBezTo>
                        <a:pt x="832777" y="18697"/>
                        <a:pt x="832297" y="18697"/>
                        <a:pt x="831818" y="18697"/>
                      </a:cubicBezTo>
                      <a:cubicBezTo>
                        <a:pt x="826065" y="17739"/>
                        <a:pt x="819832" y="16780"/>
                        <a:pt x="814079" y="16300"/>
                      </a:cubicBezTo>
                      <a:cubicBezTo>
                        <a:pt x="813120" y="16300"/>
                        <a:pt x="812640" y="16300"/>
                        <a:pt x="811682" y="15822"/>
                      </a:cubicBezTo>
                      <a:cubicBezTo>
                        <a:pt x="804970" y="14863"/>
                        <a:pt x="798257" y="13903"/>
                        <a:pt x="791066" y="13424"/>
                      </a:cubicBezTo>
                      <a:cubicBezTo>
                        <a:pt x="790587" y="13424"/>
                        <a:pt x="790587" y="13424"/>
                        <a:pt x="790107" y="13424"/>
                      </a:cubicBezTo>
                      <a:cubicBezTo>
                        <a:pt x="788669" y="13424"/>
                        <a:pt x="787710" y="12944"/>
                        <a:pt x="786271" y="12944"/>
                      </a:cubicBezTo>
                      <a:cubicBezTo>
                        <a:pt x="780040" y="12466"/>
                        <a:pt x="774286" y="11506"/>
                        <a:pt x="768054" y="11027"/>
                      </a:cubicBezTo>
                      <a:cubicBezTo>
                        <a:pt x="765657" y="10547"/>
                        <a:pt x="762780" y="10547"/>
                        <a:pt x="760382" y="10069"/>
                      </a:cubicBezTo>
                      <a:cubicBezTo>
                        <a:pt x="755108" y="9589"/>
                        <a:pt x="749355" y="9109"/>
                        <a:pt x="744082" y="8630"/>
                      </a:cubicBezTo>
                      <a:cubicBezTo>
                        <a:pt x="742644" y="8630"/>
                        <a:pt x="740725" y="8150"/>
                        <a:pt x="739288" y="8150"/>
                      </a:cubicBezTo>
                      <a:cubicBezTo>
                        <a:pt x="738328" y="8150"/>
                        <a:pt x="737849" y="8150"/>
                        <a:pt x="736891" y="8150"/>
                      </a:cubicBezTo>
                      <a:cubicBezTo>
                        <a:pt x="726822" y="7192"/>
                        <a:pt x="716753" y="6233"/>
                        <a:pt x="706686" y="5753"/>
                      </a:cubicBezTo>
                      <a:cubicBezTo>
                        <a:pt x="704768" y="5753"/>
                        <a:pt x="702850" y="5274"/>
                        <a:pt x="700933" y="5274"/>
                      </a:cubicBezTo>
                      <a:cubicBezTo>
                        <a:pt x="690385" y="4314"/>
                        <a:pt x="679837" y="3836"/>
                        <a:pt x="669290" y="3356"/>
                      </a:cubicBezTo>
                      <a:cubicBezTo>
                        <a:pt x="669290" y="3356"/>
                        <a:pt x="668810" y="3356"/>
                        <a:pt x="668810" y="3356"/>
                      </a:cubicBezTo>
                      <a:cubicBezTo>
                        <a:pt x="667851" y="3356"/>
                        <a:pt x="666893" y="3356"/>
                        <a:pt x="665934" y="3356"/>
                      </a:cubicBezTo>
                      <a:cubicBezTo>
                        <a:pt x="658263" y="2877"/>
                        <a:pt x="650593" y="2397"/>
                        <a:pt x="642921" y="2397"/>
                      </a:cubicBezTo>
                      <a:cubicBezTo>
                        <a:pt x="640524" y="2397"/>
                        <a:pt x="637647" y="2397"/>
                        <a:pt x="635250" y="1917"/>
                      </a:cubicBezTo>
                      <a:cubicBezTo>
                        <a:pt x="628058" y="1439"/>
                        <a:pt x="620388" y="1439"/>
                        <a:pt x="613196" y="959"/>
                      </a:cubicBezTo>
                      <a:cubicBezTo>
                        <a:pt x="611758" y="959"/>
                        <a:pt x="609841" y="959"/>
                        <a:pt x="608402" y="959"/>
                      </a:cubicBezTo>
                      <a:cubicBezTo>
                        <a:pt x="599772" y="480"/>
                        <a:pt x="590663" y="480"/>
                        <a:pt x="582033" y="480"/>
                      </a:cubicBezTo>
                      <a:cubicBezTo>
                        <a:pt x="579636" y="480"/>
                        <a:pt x="577718" y="480"/>
                        <a:pt x="575321" y="480"/>
                      </a:cubicBezTo>
                      <a:cubicBezTo>
                        <a:pt x="568609" y="480"/>
                        <a:pt x="561417" y="480"/>
                        <a:pt x="554706" y="0"/>
                      </a:cubicBezTo>
                      <a:cubicBezTo>
                        <a:pt x="552309" y="0"/>
                        <a:pt x="549911" y="0"/>
                        <a:pt x="547514" y="0"/>
                      </a:cubicBezTo>
                      <a:cubicBezTo>
                        <a:pt x="546076" y="0"/>
                        <a:pt x="544637" y="0"/>
                        <a:pt x="543199" y="0"/>
                      </a:cubicBezTo>
                      <a:lnTo>
                        <a:pt x="543199" y="0"/>
                      </a:lnTo>
                      <a:lnTo>
                        <a:pt x="543199" y="0"/>
                      </a:lnTo>
                      <a:lnTo>
                        <a:pt x="543199" y="0"/>
                      </a:lnTo>
                      <a:cubicBezTo>
                        <a:pt x="537926" y="0"/>
                        <a:pt x="532171" y="0"/>
                        <a:pt x="526898" y="0"/>
                      </a:cubicBezTo>
                      <a:cubicBezTo>
                        <a:pt x="524501" y="0"/>
                        <a:pt x="522104" y="0"/>
                        <a:pt x="519707" y="0"/>
                      </a:cubicBezTo>
                      <a:cubicBezTo>
                        <a:pt x="510597" y="0"/>
                        <a:pt x="501488" y="0"/>
                        <a:pt x="492379" y="480"/>
                      </a:cubicBezTo>
                      <a:cubicBezTo>
                        <a:pt x="490461" y="480"/>
                        <a:pt x="488064" y="480"/>
                        <a:pt x="486147" y="480"/>
                      </a:cubicBezTo>
                      <a:cubicBezTo>
                        <a:pt x="478955" y="480"/>
                        <a:pt x="472242" y="959"/>
                        <a:pt x="465051" y="959"/>
                      </a:cubicBezTo>
                      <a:cubicBezTo>
                        <a:pt x="461695" y="959"/>
                        <a:pt x="458819" y="959"/>
                        <a:pt x="455462" y="1439"/>
                      </a:cubicBezTo>
                      <a:cubicBezTo>
                        <a:pt x="449709" y="1439"/>
                        <a:pt x="443476" y="1917"/>
                        <a:pt x="437723" y="1917"/>
                      </a:cubicBezTo>
                      <a:cubicBezTo>
                        <a:pt x="436285" y="1917"/>
                        <a:pt x="434367" y="1917"/>
                        <a:pt x="432929" y="1917"/>
                      </a:cubicBezTo>
                      <a:cubicBezTo>
                        <a:pt x="431490" y="1917"/>
                        <a:pt x="430053" y="1917"/>
                        <a:pt x="428614" y="1917"/>
                      </a:cubicBezTo>
                      <a:cubicBezTo>
                        <a:pt x="419026" y="2397"/>
                        <a:pt x="408957" y="2877"/>
                        <a:pt x="399369" y="3356"/>
                      </a:cubicBezTo>
                      <a:cubicBezTo>
                        <a:pt x="398410" y="3356"/>
                        <a:pt x="397451" y="3356"/>
                        <a:pt x="396493" y="3356"/>
                      </a:cubicBezTo>
                      <a:cubicBezTo>
                        <a:pt x="385944" y="3836"/>
                        <a:pt x="375877" y="4794"/>
                        <a:pt x="365808" y="5274"/>
                      </a:cubicBezTo>
                      <a:cubicBezTo>
                        <a:pt x="364850" y="5274"/>
                        <a:pt x="363411" y="5274"/>
                        <a:pt x="362452" y="5274"/>
                      </a:cubicBezTo>
                      <a:cubicBezTo>
                        <a:pt x="360535" y="5274"/>
                        <a:pt x="358617" y="5753"/>
                        <a:pt x="356699" y="5753"/>
                      </a:cubicBezTo>
                      <a:cubicBezTo>
                        <a:pt x="351905" y="6233"/>
                        <a:pt x="347111" y="6712"/>
                        <a:pt x="342316" y="6712"/>
                      </a:cubicBezTo>
                      <a:cubicBezTo>
                        <a:pt x="338961" y="7192"/>
                        <a:pt x="335604" y="7192"/>
                        <a:pt x="332248" y="7671"/>
                      </a:cubicBezTo>
                      <a:cubicBezTo>
                        <a:pt x="327453" y="8150"/>
                        <a:pt x="322659" y="8630"/>
                        <a:pt x="318345" y="9109"/>
                      </a:cubicBezTo>
                      <a:cubicBezTo>
                        <a:pt x="316426" y="9109"/>
                        <a:pt x="314029" y="9589"/>
                        <a:pt x="312112" y="9589"/>
                      </a:cubicBezTo>
                      <a:cubicBezTo>
                        <a:pt x="310673" y="9589"/>
                        <a:pt x="309715" y="10069"/>
                        <a:pt x="308276" y="10069"/>
                      </a:cubicBezTo>
                      <a:cubicBezTo>
                        <a:pt x="304920" y="10547"/>
                        <a:pt x="301565" y="11027"/>
                        <a:pt x="298209" y="11027"/>
                      </a:cubicBezTo>
                      <a:cubicBezTo>
                        <a:pt x="294373" y="11506"/>
                        <a:pt x="291017" y="11986"/>
                        <a:pt x="287182" y="12466"/>
                      </a:cubicBezTo>
                      <a:cubicBezTo>
                        <a:pt x="283826" y="12944"/>
                        <a:pt x="280469" y="13424"/>
                        <a:pt x="277113" y="13903"/>
                      </a:cubicBezTo>
                      <a:cubicBezTo>
                        <a:pt x="274716" y="14383"/>
                        <a:pt x="272799" y="14383"/>
                        <a:pt x="270401" y="14863"/>
                      </a:cubicBezTo>
                      <a:cubicBezTo>
                        <a:pt x="268963" y="14863"/>
                        <a:pt x="267524" y="15342"/>
                        <a:pt x="266086" y="15342"/>
                      </a:cubicBezTo>
                      <a:cubicBezTo>
                        <a:pt x="263210" y="15822"/>
                        <a:pt x="260813" y="16300"/>
                        <a:pt x="257936" y="16300"/>
                      </a:cubicBezTo>
                      <a:cubicBezTo>
                        <a:pt x="254100" y="16780"/>
                        <a:pt x="250265" y="17260"/>
                        <a:pt x="246430" y="17739"/>
                      </a:cubicBezTo>
                      <a:cubicBezTo>
                        <a:pt x="243553" y="18219"/>
                        <a:pt x="241155" y="18697"/>
                        <a:pt x="238758" y="19177"/>
                      </a:cubicBezTo>
                      <a:cubicBezTo>
                        <a:pt x="237320" y="19177"/>
                        <a:pt x="235882" y="19657"/>
                        <a:pt x="234444" y="19657"/>
                      </a:cubicBezTo>
                      <a:cubicBezTo>
                        <a:pt x="232047" y="20136"/>
                        <a:pt x="229649" y="20616"/>
                        <a:pt x="227731" y="20616"/>
                      </a:cubicBezTo>
                      <a:cubicBezTo>
                        <a:pt x="225334" y="21095"/>
                        <a:pt x="222937" y="21575"/>
                        <a:pt x="221019" y="22054"/>
                      </a:cubicBezTo>
                      <a:cubicBezTo>
                        <a:pt x="217184" y="22533"/>
                        <a:pt x="213348" y="23492"/>
                        <a:pt x="209513" y="24452"/>
                      </a:cubicBezTo>
                      <a:cubicBezTo>
                        <a:pt x="207595" y="24930"/>
                        <a:pt x="205678" y="25410"/>
                        <a:pt x="203759" y="25410"/>
                      </a:cubicBezTo>
                      <a:cubicBezTo>
                        <a:pt x="203281" y="25410"/>
                        <a:pt x="202801" y="25410"/>
                        <a:pt x="202322" y="25889"/>
                      </a:cubicBezTo>
                      <a:cubicBezTo>
                        <a:pt x="197048" y="26849"/>
                        <a:pt x="192253" y="27807"/>
                        <a:pt x="186979" y="29246"/>
                      </a:cubicBezTo>
                      <a:cubicBezTo>
                        <a:pt x="182185" y="30205"/>
                        <a:pt x="177390" y="31643"/>
                        <a:pt x="172596" y="32602"/>
                      </a:cubicBezTo>
                      <a:cubicBezTo>
                        <a:pt x="172596" y="32602"/>
                        <a:pt x="172117" y="32602"/>
                        <a:pt x="172117" y="32602"/>
                      </a:cubicBezTo>
                      <a:cubicBezTo>
                        <a:pt x="171159" y="33080"/>
                        <a:pt x="169720" y="33080"/>
                        <a:pt x="168762" y="33560"/>
                      </a:cubicBezTo>
                      <a:cubicBezTo>
                        <a:pt x="165405" y="34519"/>
                        <a:pt x="162529" y="34999"/>
                        <a:pt x="159173" y="35958"/>
                      </a:cubicBezTo>
                      <a:cubicBezTo>
                        <a:pt x="157734" y="36437"/>
                        <a:pt x="155816" y="36916"/>
                        <a:pt x="154379" y="37396"/>
                      </a:cubicBezTo>
                      <a:cubicBezTo>
                        <a:pt x="151502" y="38355"/>
                        <a:pt x="149104" y="38835"/>
                        <a:pt x="146707" y="39793"/>
                      </a:cubicBezTo>
                      <a:cubicBezTo>
                        <a:pt x="146227" y="39793"/>
                        <a:pt x="145269" y="40272"/>
                        <a:pt x="144790" y="40272"/>
                      </a:cubicBezTo>
                      <a:cubicBezTo>
                        <a:pt x="143830" y="40752"/>
                        <a:pt x="143351" y="40752"/>
                        <a:pt x="142393" y="41232"/>
                      </a:cubicBezTo>
                      <a:cubicBezTo>
                        <a:pt x="139516" y="42190"/>
                        <a:pt x="136639" y="43149"/>
                        <a:pt x="133763" y="44108"/>
                      </a:cubicBezTo>
                      <a:cubicBezTo>
                        <a:pt x="132324" y="44588"/>
                        <a:pt x="131366" y="45066"/>
                        <a:pt x="129927" y="45546"/>
                      </a:cubicBezTo>
                      <a:cubicBezTo>
                        <a:pt x="126571" y="46505"/>
                        <a:pt x="123694" y="47943"/>
                        <a:pt x="120818" y="48902"/>
                      </a:cubicBezTo>
                      <a:cubicBezTo>
                        <a:pt x="120338" y="48902"/>
                        <a:pt x="119858" y="49382"/>
                        <a:pt x="119380" y="49382"/>
                      </a:cubicBezTo>
                      <a:cubicBezTo>
                        <a:pt x="119380" y="49382"/>
                        <a:pt x="119380" y="49382"/>
                        <a:pt x="118900" y="49382"/>
                      </a:cubicBezTo>
                      <a:cubicBezTo>
                        <a:pt x="118421" y="49382"/>
                        <a:pt x="117941" y="49861"/>
                        <a:pt x="117461" y="49861"/>
                      </a:cubicBezTo>
                      <a:cubicBezTo>
                        <a:pt x="115544" y="50820"/>
                        <a:pt x="113147" y="51779"/>
                        <a:pt x="111230" y="52738"/>
                      </a:cubicBezTo>
                      <a:cubicBezTo>
                        <a:pt x="110270" y="53218"/>
                        <a:pt x="109791" y="53696"/>
                        <a:pt x="108832" y="53696"/>
                      </a:cubicBezTo>
                      <a:cubicBezTo>
                        <a:pt x="107394" y="54655"/>
                        <a:pt x="105475" y="55135"/>
                        <a:pt x="104038" y="56094"/>
                      </a:cubicBezTo>
                      <a:cubicBezTo>
                        <a:pt x="103078" y="56573"/>
                        <a:pt x="102600" y="57052"/>
                        <a:pt x="102120" y="57052"/>
                      </a:cubicBezTo>
                      <a:cubicBezTo>
                        <a:pt x="100681" y="58012"/>
                        <a:pt x="98764" y="58971"/>
                        <a:pt x="97325" y="59929"/>
                      </a:cubicBezTo>
                      <a:cubicBezTo>
                        <a:pt x="96847" y="60409"/>
                        <a:pt x="96367" y="60409"/>
                        <a:pt x="95887" y="60888"/>
                      </a:cubicBezTo>
                      <a:cubicBezTo>
                        <a:pt x="95887" y="60888"/>
                        <a:pt x="95887" y="60888"/>
                        <a:pt x="95408" y="60888"/>
                      </a:cubicBezTo>
                      <a:cubicBezTo>
                        <a:pt x="93490" y="61846"/>
                        <a:pt x="92052" y="63285"/>
                        <a:pt x="90134" y="64244"/>
                      </a:cubicBezTo>
                      <a:cubicBezTo>
                        <a:pt x="89655" y="64724"/>
                        <a:pt x="89655" y="64724"/>
                        <a:pt x="89175" y="65203"/>
                      </a:cubicBezTo>
                      <a:cubicBezTo>
                        <a:pt x="87737" y="66162"/>
                        <a:pt x="86778" y="67121"/>
                        <a:pt x="85339" y="68079"/>
                      </a:cubicBezTo>
                      <a:cubicBezTo>
                        <a:pt x="84861" y="68559"/>
                        <a:pt x="84381" y="69038"/>
                        <a:pt x="83901" y="69518"/>
                      </a:cubicBezTo>
                      <a:cubicBezTo>
                        <a:pt x="82942" y="70477"/>
                        <a:pt x="82464" y="70956"/>
                        <a:pt x="81504" y="71915"/>
                      </a:cubicBezTo>
                      <a:cubicBezTo>
                        <a:pt x="81025" y="72395"/>
                        <a:pt x="80545" y="72874"/>
                        <a:pt x="80066" y="73354"/>
                      </a:cubicBezTo>
                      <a:cubicBezTo>
                        <a:pt x="79586" y="74312"/>
                        <a:pt x="78628" y="74792"/>
                        <a:pt x="78148" y="75751"/>
                      </a:cubicBezTo>
                      <a:cubicBezTo>
                        <a:pt x="77669" y="76230"/>
                        <a:pt x="77669" y="76709"/>
                        <a:pt x="77189" y="77189"/>
                      </a:cubicBezTo>
                      <a:cubicBezTo>
                        <a:pt x="76709" y="78148"/>
                        <a:pt x="76231" y="78627"/>
                        <a:pt x="75751" y="79586"/>
                      </a:cubicBezTo>
                      <a:cubicBezTo>
                        <a:pt x="75272" y="80065"/>
                        <a:pt x="75272" y="80545"/>
                        <a:pt x="75272" y="81024"/>
                      </a:cubicBezTo>
                      <a:cubicBezTo>
                        <a:pt x="74792" y="81984"/>
                        <a:pt x="74792" y="82462"/>
                        <a:pt x="74312" y="83421"/>
                      </a:cubicBezTo>
                      <a:cubicBezTo>
                        <a:pt x="74312" y="83901"/>
                        <a:pt x="73834" y="84381"/>
                        <a:pt x="73834" y="84381"/>
                      </a:cubicBezTo>
                      <a:cubicBezTo>
                        <a:pt x="73354" y="85818"/>
                        <a:pt x="73354" y="86778"/>
                        <a:pt x="73354" y="88215"/>
                      </a:cubicBezTo>
                      <a:lnTo>
                        <a:pt x="73354" y="88215"/>
                      </a:lnTo>
                      <a:lnTo>
                        <a:pt x="72395" y="112667"/>
                      </a:lnTo>
                      <a:lnTo>
                        <a:pt x="71436" y="140953"/>
                      </a:lnTo>
                      <a:cubicBezTo>
                        <a:pt x="70956" y="140953"/>
                        <a:pt x="70956" y="140953"/>
                        <a:pt x="70478" y="140474"/>
                      </a:cubicBezTo>
                      <a:cubicBezTo>
                        <a:pt x="68081" y="139516"/>
                        <a:pt x="65683" y="138556"/>
                        <a:pt x="63286" y="137597"/>
                      </a:cubicBezTo>
                      <a:cubicBezTo>
                        <a:pt x="59450" y="136159"/>
                        <a:pt x="56095" y="134721"/>
                        <a:pt x="52259" y="133283"/>
                      </a:cubicBezTo>
                      <a:cubicBezTo>
                        <a:pt x="52259" y="133283"/>
                        <a:pt x="51779" y="133283"/>
                        <a:pt x="51779" y="132803"/>
                      </a:cubicBezTo>
                      <a:cubicBezTo>
                        <a:pt x="48423" y="131364"/>
                        <a:pt x="45067" y="129447"/>
                        <a:pt x="41712" y="128009"/>
                      </a:cubicBezTo>
                      <a:cubicBezTo>
                        <a:pt x="41232" y="127530"/>
                        <a:pt x="40273" y="127530"/>
                        <a:pt x="39793" y="127050"/>
                      </a:cubicBezTo>
                      <a:cubicBezTo>
                        <a:pt x="36917" y="125611"/>
                        <a:pt x="33560" y="123694"/>
                        <a:pt x="31163" y="122256"/>
                      </a:cubicBezTo>
                      <a:cubicBezTo>
                        <a:pt x="30205" y="121776"/>
                        <a:pt x="29726" y="121297"/>
                        <a:pt x="29246" y="120817"/>
                      </a:cubicBezTo>
                      <a:cubicBezTo>
                        <a:pt x="27329" y="119379"/>
                        <a:pt x="25410" y="118420"/>
                        <a:pt x="23493" y="116981"/>
                      </a:cubicBezTo>
                      <a:cubicBezTo>
                        <a:pt x="22534" y="116503"/>
                        <a:pt x="22054" y="116023"/>
                        <a:pt x="21096" y="115064"/>
                      </a:cubicBezTo>
                      <a:cubicBezTo>
                        <a:pt x="19177" y="113626"/>
                        <a:pt x="17740" y="112667"/>
                        <a:pt x="16301" y="111228"/>
                      </a:cubicBezTo>
                      <a:cubicBezTo>
                        <a:pt x="15822" y="110750"/>
                        <a:pt x="15343" y="110270"/>
                        <a:pt x="14863" y="109790"/>
                      </a:cubicBezTo>
                      <a:cubicBezTo>
                        <a:pt x="12946" y="107873"/>
                        <a:pt x="11507" y="106434"/>
                        <a:pt x="10069" y="104517"/>
                      </a:cubicBezTo>
                      <a:cubicBezTo>
                        <a:pt x="9589" y="104037"/>
                        <a:pt x="9589" y="104037"/>
                        <a:pt x="9589" y="103558"/>
                      </a:cubicBezTo>
                      <a:cubicBezTo>
                        <a:pt x="8630" y="102120"/>
                        <a:pt x="7671" y="100681"/>
                        <a:pt x="6713" y="99243"/>
                      </a:cubicBezTo>
                      <a:cubicBezTo>
                        <a:pt x="6233" y="98764"/>
                        <a:pt x="6233" y="98284"/>
                        <a:pt x="5754" y="97325"/>
                      </a:cubicBezTo>
                      <a:cubicBezTo>
                        <a:pt x="5274" y="95887"/>
                        <a:pt x="4794" y="94928"/>
                        <a:pt x="4316" y="93490"/>
                      </a:cubicBezTo>
                      <a:cubicBezTo>
                        <a:pt x="4316" y="93010"/>
                        <a:pt x="3836" y="92531"/>
                        <a:pt x="3836" y="92051"/>
                      </a:cubicBezTo>
                      <a:cubicBezTo>
                        <a:pt x="3357" y="90134"/>
                        <a:pt x="3357" y="88695"/>
                        <a:pt x="3357" y="86778"/>
                      </a:cubicBezTo>
                      <a:lnTo>
                        <a:pt x="0" y="185062"/>
                      </a:lnTo>
                      <a:cubicBezTo>
                        <a:pt x="0" y="186979"/>
                        <a:pt x="0" y="188418"/>
                        <a:pt x="480" y="190335"/>
                      </a:cubicBezTo>
                      <a:cubicBezTo>
                        <a:pt x="480" y="190815"/>
                        <a:pt x="960" y="191294"/>
                        <a:pt x="960" y="191774"/>
                      </a:cubicBezTo>
                      <a:cubicBezTo>
                        <a:pt x="1439" y="193212"/>
                        <a:pt x="1918" y="194171"/>
                        <a:pt x="2397" y="195609"/>
                      </a:cubicBezTo>
                      <a:cubicBezTo>
                        <a:pt x="2877" y="196088"/>
                        <a:pt x="2877" y="196568"/>
                        <a:pt x="3357" y="197526"/>
                      </a:cubicBezTo>
                      <a:cubicBezTo>
                        <a:pt x="4316" y="198965"/>
                        <a:pt x="5274" y="200404"/>
                        <a:pt x="6233" y="201842"/>
                      </a:cubicBezTo>
                      <a:cubicBezTo>
                        <a:pt x="6713" y="202321"/>
                        <a:pt x="6713" y="202321"/>
                        <a:pt x="6713" y="202801"/>
                      </a:cubicBezTo>
                      <a:cubicBezTo>
                        <a:pt x="8151" y="204718"/>
                        <a:pt x="9589" y="206157"/>
                        <a:pt x="11507" y="208074"/>
                      </a:cubicBezTo>
                      <a:cubicBezTo>
                        <a:pt x="11986" y="208554"/>
                        <a:pt x="12466" y="209034"/>
                        <a:pt x="12946" y="209512"/>
                      </a:cubicBezTo>
                      <a:cubicBezTo>
                        <a:pt x="14383" y="210951"/>
                        <a:pt x="15822" y="211909"/>
                        <a:pt x="17740" y="213348"/>
                      </a:cubicBezTo>
                      <a:cubicBezTo>
                        <a:pt x="18699" y="213828"/>
                        <a:pt x="19177" y="214307"/>
                        <a:pt x="20137" y="215265"/>
                      </a:cubicBezTo>
                      <a:cubicBezTo>
                        <a:pt x="22054" y="216704"/>
                        <a:pt x="23972" y="217662"/>
                        <a:pt x="25890" y="219101"/>
                      </a:cubicBezTo>
                      <a:cubicBezTo>
                        <a:pt x="26849" y="219581"/>
                        <a:pt x="27329" y="220060"/>
                        <a:pt x="27807" y="220540"/>
                      </a:cubicBezTo>
                      <a:cubicBezTo>
                        <a:pt x="28287" y="220540"/>
                        <a:pt x="28287" y="221019"/>
                        <a:pt x="28766" y="221019"/>
                      </a:cubicBezTo>
                      <a:cubicBezTo>
                        <a:pt x="31163" y="222457"/>
                        <a:pt x="34040" y="223895"/>
                        <a:pt x="36917" y="225334"/>
                      </a:cubicBezTo>
                      <a:cubicBezTo>
                        <a:pt x="37396" y="225814"/>
                        <a:pt x="38355" y="225814"/>
                        <a:pt x="38835" y="226292"/>
                      </a:cubicBezTo>
                      <a:cubicBezTo>
                        <a:pt x="42190" y="227731"/>
                        <a:pt x="45067" y="229648"/>
                        <a:pt x="48903" y="231087"/>
                      </a:cubicBezTo>
                      <a:cubicBezTo>
                        <a:pt x="48903" y="231087"/>
                        <a:pt x="49382" y="231087"/>
                        <a:pt x="49382" y="231567"/>
                      </a:cubicBezTo>
                      <a:cubicBezTo>
                        <a:pt x="52259" y="232525"/>
                        <a:pt x="54656" y="233964"/>
                        <a:pt x="57532" y="234923"/>
                      </a:cubicBezTo>
                      <a:cubicBezTo>
                        <a:pt x="58492" y="235402"/>
                        <a:pt x="58971" y="235402"/>
                        <a:pt x="59929" y="235881"/>
                      </a:cubicBezTo>
                      <a:cubicBezTo>
                        <a:pt x="62326" y="236840"/>
                        <a:pt x="64724" y="237800"/>
                        <a:pt x="67121" y="238758"/>
                      </a:cubicBezTo>
                      <a:cubicBezTo>
                        <a:pt x="69518" y="239717"/>
                        <a:pt x="71915" y="240676"/>
                        <a:pt x="74312" y="241634"/>
                      </a:cubicBezTo>
                      <a:cubicBezTo>
                        <a:pt x="76709" y="242594"/>
                        <a:pt x="79586" y="243553"/>
                        <a:pt x="82464" y="244511"/>
                      </a:cubicBezTo>
                      <a:cubicBezTo>
                        <a:pt x="84381" y="244991"/>
                        <a:pt x="85819" y="245470"/>
                        <a:pt x="87737" y="246428"/>
                      </a:cubicBezTo>
                      <a:cubicBezTo>
                        <a:pt x="88695" y="246908"/>
                        <a:pt x="89655" y="246908"/>
                        <a:pt x="90614" y="247388"/>
                      </a:cubicBezTo>
                      <a:cubicBezTo>
                        <a:pt x="93011" y="247867"/>
                        <a:pt x="94928" y="248826"/>
                        <a:pt x="97325" y="249306"/>
                      </a:cubicBezTo>
                      <a:cubicBezTo>
                        <a:pt x="100681" y="250264"/>
                        <a:pt x="104038" y="251223"/>
                        <a:pt x="107394" y="252183"/>
                      </a:cubicBezTo>
                      <a:cubicBezTo>
                        <a:pt x="109791" y="252661"/>
                        <a:pt x="112188" y="253620"/>
                        <a:pt x="115064" y="254100"/>
                      </a:cubicBezTo>
                      <a:cubicBezTo>
                        <a:pt x="116503" y="254580"/>
                        <a:pt x="118421" y="255059"/>
                        <a:pt x="119858" y="255538"/>
                      </a:cubicBezTo>
                      <a:cubicBezTo>
                        <a:pt x="121777" y="256017"/>
                        <a:pt x="124174" y="256497"/>
                        <a:pt x="126091" y="256977"/>
                      </a:cubicBezTo>
                      <a:cubicBezTo>
                        <a:pt x="128488" y="257456"/>
                        <a:pt x="130886" y="257936"/>
                        <a:pt x="133283" y="258894"/>
                      </a:cubicBezTo>
                      <a:cubicBezTo>
                        <a:pt x="137598" y="259853"/>
                        <a:pt x="141913" y="260811"/>
                        <a:pt x="146707" y="261771"/>
                      </a:cubicBezTo>
                      <a:cubicBezTo>
                        <a:pt x="149104" y="262250"/>
                        <a:pt x="151022" y="262730"/>
                        <a:pt x="152940" y="263209"/>
                      </a:cubicBezTo>
                      <a:cubicBezTo>
                        <a:pt x="153419" y="263209"/>
                        <a:pt x="153899" y="263689"/>
                        <a:pt x="154857" y="263689"/>
                      </a:cubicBezTo>
                      <a:cubicBezTo>
                        <a:pt x="161090" y="265127"/>
                        <a:pt x="167323" y="266086"/>
                        <a:pt x="174035" y="267524"/>
                      </a:cubicBezTo>
                      <a:cubicBezTo>
                        <a:pt x="174515" y="267524"/>
                        <a:pt x="174993" y="267524"/>
                        <a:pt x="175473" y="268003"/>
                      </a:cubicBezTo>
                      <a:cubicBezTo>
                        <a:pt x="181226" y="268963"/>
                        <a:pt x="187459" y="270400"/>
                        <a:pt x="193692" y="271360"/>
                      </a:cubicBezTo>
                      <a:cubicBezTo>
                        <a:pt x="195130" y="271839"/>
                        <a:pt x="196568" y="271839"/>
                        <a:pt x="198006" y="272319"/>
                      </a:cubicBezTo>
                      <a:cubicBezTo>
                        <a:pt x="204719" y="273277"/>
                        <a:pt x="211911" y="274716"/>
                        <a:pt x="219102" y="275674"/>
                      </a:cubicBezTo>
                      <a:cubicBezTo>
                        <a:pt x="221499" y="276154"/>
                        <a:pt x="223897" y="276154"/>
                        <a:pt x="225814" y="276633"/>
                      </a:cubicBezTo>
                      <a:cubicBezTo>
                        <a:pt x="229170" y="277113"/>
                        <a:pt x="233005" y="277592"/>
                        <a:pt x="236841" y="278072"/>
                      </a:cubicBezTo>
                      <a:cubicBezTo>
                        <a:pt x="237800" y="278072"/>
                        <a:pt x="239238" y="278551"/>
                        <a:pt x="240197" y="278551"/>
                      </a:cubicBezTo>
                      <a:cubicBezTo>
                        <a:pt x="244511" y="279030"/>
                        <a:pt x="248827" y="279510"/>
                        <a:pt x="253141" y="280469"/>
                      </a:cubicBezTo>
                      <a:cubicBezTo>
                        <a:pt x="256977" y="280949"/>
                        <a:pt x="260333" y="281427"/>
                        <a:pt x="264168" y="281907"/>
                      </a:cubicBezTo>
                      <a:cubicBezTo>
                        <a:pt x="268483" y="282386"/>
                        <a:pt x="272799" y="282866"/>
                        <a:pt x="277593" y="283346"/>
                      </a:cubicBezTo>
                      <a:cubicBezTo>
                        <a:pt x="280469" y="283825"/>
                        <a:pt x="283346" y="284304"/>
                        <a:pt x="286223" y="284304"/>
                      </a:cubicBezTo>
                      <a:cubicBezTo>
                        <a:pt x="287182" y="284304"/>
                        <a:pt x="287660" y="284304"/>
                        <a:pt x="288620" y="284783"/>
                      </a:cubicBezTo>
                      <a:cubicBezTo>
                        <a:pt x="296290" y="285743"/>
                        <a:pt x="303962" y="286702"/>
                        <a:pt x="312112" y="287180"/>
                      </a:cubicBezTo>
                      <a:cubicBezTo>
                        <a:pt x="313070" y="287180"/>
                        <a:pt x="314509" y="287660"/>
                        <a:pt x="315468" y="287660"/>
                      </a:cubicBezTo>
                      <a:cubicBezTo>
                        <a:pt x="324578" y="288619"/>
                        <a:pt x="333686" y="289578"/>
                        <a:pt x="342795" y="290537"/>
                      </a:cubicBezTo>
                      <a:cubicBezTo>
                        <a:pt x="343275" y="290537"/>
                        <a:pt x="343755" y="290537"/>
                        <a:pt x="344234" y="290537"/>
                      </a:cubicBezTo>
                      <a:cubicBezTo>
                        <a:pt x="345672" y="290537"/>
                        <a:pt x="346631" y="290537"/>
                        <a:pt x="348069" y="291016"/>
                      </a:cubicBezTo>
                      <a:cubicBezTo>
                        <a:pt x="358617" y="291975"/>
                        <a:pt x="369164" y="292934"/>
                        <a:pt x="379712" y="293413"/>
                      </a:cubicBezTo>
                      <a:cubicBezTo>
                        <a:pt x="382110" y="293413"/>
                        <a:pt x="384507" y="293893"/>
                        <a:pt x="386904" y="293893"/>
                      </a:cubicBezTo>
                      <a:cubicBezTo>
                        <a:pt x="398410" y="294852"/>
                        <a:pt x="410396" y="295332"/>
                        <a:pt x="422382" y="296290"/>
                      </a:cubicBezTo>
                      <a:cubicBezTo>
                        <a:pt x="423340" y="296290"/>
                        <a:pt x="424299" y="296290"/>
                        <a:pt x="424779" y="296290"/>
                      </a:cubicBezTo>
                      <a:cubicBezTo>
                        <a:pt x="426696" y="296290"/>
                        <a:pt x="429093" y="296290"/>
                        <a:pt x="431012" y="296769"/>
                      </a:cubicBezTo>
                      <a:cubicBezTo>
                        <a:pt x="438203" y="297249"/>
                        <a:pt x="445395" y="297729"/>
                        <a:pt x="453065" y="297729"/>
                      </a:cubicBezTo>
                      <a:cubicBezTo>
                        <a:pt x="456422" y="297729"/>
                        <a:pt x="459778" y="298208"/>
                        <a:pt x="463133" y="298208"/>
                      </a:cubicBezTo>
                      <a:cubicBezTo>
                        <a:pt x="470805" y="298687"/>
                        <a:pt x="478955" y="298687"/>
                        <a:pt x="486625" y="299166"/>
                      </a:cubicBezTo>
                      <a:cubicBezTo>
                        <a:pt x="489022" y="299166"/>
                        <a:pt x="491420" y="299166"/>
                        <a:pt x="493817" y="299646"/>
                      </a:cubicBezTo>
                      <a:cubicBezTo>
                        <a:pt x="503885" y="300126"/>
                        <a:pt x="514433" y="300126"/>
                        <a:pt x="524501" y="300605"/>
                      </a:cubicBezTo>
                      <a:cubicBezTo>
                        <a:pt x="526898" y="300605"/>
                        <a:pt x="529296" y="300605"/>
                        <a:pt x="531693" y="300605"/>
                      </a:cubicBezTo>
                      <a:cubicBezTo>
                        <a:pt x="539843" y="300605"/>
                        <a:pt x="547514" y="301085"/>
                        <a:pt x="555664" y="301085"/>
                      </a:cubicBezTo>
                      <a:cubicBezTo>
                        <a:pt x="559020" y="301085"/>
                        <a:pt x="562376" y="301085"/>
                        <a:pt x="565732" y="301085"/>
                      </a:cubicBezTo>
                      <a:cubicBezTo>
                        <a:pt x="572923" y="301085"/>
                        <a:pt x="580595" y="301085"/>
                        <a:pt x="587786" y="301085"/>
                      </a:cubicBezTo>
                      <a:cubicBezTo>
                        <a:pt x="591142" y="301085"/>
                        <a:pt x="594019" y="301085"/>
                        <a:pt x="597375" y="301085"/>
                      </a:cubicBezTo>
                      <a:cubicBezTo>
                        <a:pt x="606964" y="301085"/>
                        <a:pt x="617032" y="301085"/>
                        <a:pt x="626621" y="300605"/>
                      </a:cubicBezTo>
                      <a:cubicBezTo>
                        <a:pt x="627100" y="300605"/>
                        <a:pt x="627579" y="300605"/>
                        <a:pt x="628058" y="300605"/>
                      </a:cubicBezTo>
                      <a:cubicBezTo>
                        <a:pt x="638127" y="300605"/>
                        <a:pt x="648195" y="300126"/>
                        <a:pt x="658743" y="300126"/>
                      </a:cubicBezTo>
                      <a:cubicBezTo>
                        <a:pt x="661619" y="300126"/>
                        <a:pt x="664976" y="300126"/>
                        <a:pt x="667851" y="299646"/>
                      </a:cubicBezTo>
                      <a:cubicBezTo>
                        <a:pt x="675043" y="299646"/>
                        <a:pt x="682234" y="299166"/>
                        <a:pt x="689426" y="298687"/>
                      </a:cubicBezTo>
                      <a:cubicBezTo>
                        <a:pt x="691344" y="298687"/>
                        <a:pt x="693262" y="298687"/>
                        <a:pt x="694700" y="298687"/>
                      </a:cubicBezTo>
                      <a:cubicBezTo>
                        <a:pt x="696139" y="298687"/>
                        <a:pt x="697097" y="298687"/>
                        <a:pt x="698536" y="298687"/>
                      </a:cubicBezTo>
                      <a:cubicBezTo>
                        <a:pt x="710522" y="298208"/>
                        <a:pt x="722508" y="297729"/>
                        <a:pt x="734014" y="296769"/>
                      </a:cubicBezTo>
                      <a:cubicBezTo>
                        <a:pt x="735452" y="296769"/>
                        <a:pt x="737369" y="296769"/>
                        <a:pt x="738808" y="296290"/>
                      </a:cubicBezTo>
                      <a:cubicBezTo>
                        <a:pt x="749835" y="295810"/>
                        <a:pt x="760382" y="294852"/>
                        <a:pt x="770930" y="294372"/>
                      </a:cubicBezTo>
                      <a:cubicBezTo>
                        <a:pt x="772368" y="294372"/>
                        <a:pt x="773807" y="294372"/>
                        <a:pt x="775245" y="293893"/>
                      </a:cubicBezTo>
                      <a:cubicBezTo>
                        <a:pt x="776204" y="293893"/>
                        <a:pt x="777163" y="293893"/>
                        <a:pt x="778121" y="293893"/>
                      </a:cubicBezTo>
                      <a:cubicBezTo>
                        <a:pt x="785793" y="293413"/>
                        <a:pt x="793463" y="292455"/>
                        <a:pt x="801134" y="291975"/>
                      </a:cubicBezTo>
                      <a:cubicBezTo>
                        <a:pt x="802573" y="291975"/>
                        <a:pt x="804011" y="291975"/>
                        <a:pt x="805449" y="291496"/>
                      </a:cubicBezTo>
                      <a:cubicBezTo>
                        <a:pt x="814559" y="290537"/>
                        <a:pt x="823189" y="290057"/>
                        <a:pt x="831818" y="289099"/>
                      </a:cubicBezTo>
                      <a:cubicBezTo>
                        <a:pt x="832297" y="289099"/>
                        <a:pt x="832777" y="289099"/>
                        <a:pt x="833736" y="289099"/>
                      </a:cubicBezTo>
                      <a:cubicBezTo>
                        <a:pt x="836612" y="288619"/>
                        <a:pt x="839489" y="288619"/>
                        <a:pt x="841886" y="288140"/>
                      </a:cubicBezTo>
                      <a:cubicBezTo>
                        <a:pt x="846201" y="287660"/>
                        <a:pt x="850995" y="287180"/>
                        <a:pt x="855311" y="286702"/>
                      </a:cubicBezTo>
                      <a:cubicBezTo>
                        <a:pt x="858666" y="286222"/>
                        <a:pt x="862022" y="285743"/>
                        <a:pt x="865378" y="285263"/>
                      </a:cubicBezTo>
                      <a:cubicBezTo>
                        <a:pt x="869694" y="284783"/>
                        <a:pt x="874008" y="284304"/>
                        <a:pt x="878324" y="283825"/>
                      </a:cubicBezTo>
                      <a:cubicBezTo>
                        <a:pt x="879282" y="283825"/>
                        <a:pt x="880241" y="283825"/>
                        <a:pt x="881199" y="283346"/>
                      </a:cubicBezTo>
                      <a:cubicBezTo>
                        <a:pt x="884077" y="282866"/>
                        <a:pt x="886952" y="282386"/>
                        <a:pt x="889830" y="281907"/>
                      </a:cubicBezTo>
                      <a:cubicBezTo>
                        <a:pt x="893185" y="281427"/>
                        <a:pt x="896541" y="280949"/>
                        <a:pt x="899898" y="280469"/>
                      </a:cubicBezTo>
                      <a:cubicBezTo>
                        <a:pt x="903733" y="279989"/>
                        <a:pt x="907568" y="279510"/>
                        <a:pt x="911404" y="278551"/>
                      </a:cubicBezTo>
                      <a:cubicBezTo>
                        <a:pt x="914760" y="278072"/>
                        <a:pt x="917637" y="277592"/>
                        <a:pt x="920993" y="277113"/>
                      </a:cubicBezTo>
                      <a:cubicBezTo>
                        <a:pt x="921473" y="277113"/>
                        <a:pt x="922431" y="277113"/>
                        <a:pt x="922910" y="276633"/>
                      </a:cubicBezTo>
                      <a:cubicBezTo>
                        <a:pt x="926267" y="276154"/>
                        <a:pt x="929143" y="275674"/>
                        <a:pt x="932499" y="274716"/>
                      </a:cubicBezTo>
                      <a:cubicBezTo>
                        <a:pt x="935376" y="274236"/>
                        <a:pt x="937773" y="273757"/>
                        <a:pt x="940650" y="273277"/>
                      </a:cubicBezTo>
                      <a:cubicBezTo>
                        <a:pt x="944964" y="272319"/>
                        <a:pt x="948800" y="271839"/>
                        <a:pt x="953115" y="270880"/>
                      </a:cubicBezTo>
                      <a:cubicBezTo>
                        <a:pt x="955512" y="270400"/>
                        <a:pt x="957430" y="269921"/>
                        <a:pt x="959827" y="269442"/>
                      </a:cubicBezTo>
                      <a:cubicBezTo>
                        <a:pt x="959827" y="269442"/>
                        <a:pt x="960306" y="269442"/>
                        <a:pt x="960306" y="269442"/>
                      </a:cubicBezTo>
                      <a:cubicBezTo>
                        <a:pt x="966059" y="268003"/>
                        <a:pt x="972292" y="267044"/>
                        <a:pt x="977566" y="265606"/>
                      </a:cubicBezTo>
                      <a:cubicBezTo>
                        <a:pt x="983319" y="264168"/>
                        <a:pt x="988593" y="263209"/>
                        <a:pt x="993866" y="261771"/>
                      </a:cubicBezTo>
                      <a:cubicBezTo>
                        <a:pt x="993866" y="261771"/>
                        <a:pt x="994346" y="261771"/>
                        <a:pt x="994346" y="261771"/>
                      </a:cubicBezTo>
                      <a:cubicBezTo>
                        <a:pt x="995785" y="261291"/>
                        <a:pt x="996743" y="261291"/>
                        <a:pt x="998182" y="260811"/>
                      </a:cubicBezTo>
                      <a:cubicBezTo>
                        <a:pt x="1002017" y="259853"/>
                        <a:pt x="1005852" y="258894"/>
                        <a:pt x="1009208" y="257936"/>
                      </a:cubicBezTo>
                      <a:cubicBezTo>
                        <a:pt x="1011126" y="257456"/>
                        <a:pt x="1013044" y="256977"/>
                        <a:pt x="1014482" y="256497"/>
                      </a:cubicBezTo>
                      <a:cubicBezTo>
                        <a:pt x="1017359" y="255538"/>
                        <a:pt x="1020715" y="254580"/>
                        <a:pt x="1023591" y="254100"/>
                      </a:cubicBezTo>
                      <a:cubicBezTo>
                        <a:pt x="1024071" y="254100"/>
                        <a:pt x="1025030" y="253620"/>
                        <a:pt x="1025988" y="253620"/>
                      </a:cubicBezTo>
                      <a:cubicBezTo>
                        <a:pt x="1026948" y="253141"/>
                        <a:pt x="1027907" y="253141"/>
                        <a:pt x="1028865" y="252661"/>
                      </a:cubicBezTo>
                      <a:cubicBezTo>
                        <a:pt x="1032221" y="251703"/>
                        <a:pt x="1035577" y="250264"/>
                        <a:pt x="1038934" y="249306"/>
                      </a:cubicBezTo>
                      <a:cubicBezTo>
                        <a:pt x="1040371" y="248826"/>
                        <a:pt x="1041810" y="248347"/>
                        <a:pt x="1043248" y="247867"/>
                      </a:cubicBezTo>
                      <a:cubicBezTo>
                        <a:pt x="1047084" y="246428"/>
                        <a:pt x="1050440" y="244991"/>
                        <a:pt x="1053796" y="244031"/>
                      </a:cubicBezTo>
                      <a:cubicBezTo>
                        <a:pt x="1054276" y="244031"/>
                        <a:pt x="1054754" y="243553"/>
                        <a:pt x="1055234" y="243553"/>
                      </a:cubicBezTo>
                      <a:cubicBezTo>
                        <a:pt x="1055234" y="243553"/>
                        <a:pt x="1055234" y="243553"/>
                        <a:pt x="1055714" y="243553"/>
                      </a:cubicBezTo>
                      <a:cubicBezTo>
                        <a:pt x="1056193" y="243553"/>
                        <a:pt x="1056673" y="243073"/>
                        <a:pt x="1057151" y="243073"/>
                      </a:cubicBezTo>
                      <a:cubicBezTo>
                        <a:pt x="1059549" y="242114"/>
                        <a:pt x="1061946" y="241155"/>
                        <a:pt x="1064343" y="240197"/>
                      </a:cubicBezTo>
                      <a:cubicBezTo>
                        <a:pt x="1065303" y="239717"/>
                        <a:pt x="1066261" y="239237"/>
                        <a:pt x="1067220" y="238758"/>
                      </a:cubicBezTo>
                      <a:cubicBezTo>
                        <a:pt x="1069137" y="237800"/>
                        <a:pt x="1071056" y="236840"/>
                        <a:pt x="1072494" y="235881"/>
                      </a:cubicBezTo>
                      <a:cubicBezTo>
                        <a:pt x="1073453" y="235402"/>
                        <a:pt x="1073932" y="234923"/>
                        <a:pt x="1074891" y="234443"/>
                      </a:cubicBezTo>
                      <a:cubicBezTo>
                        <a:pt x="1076809" y="233484"/>
                        <a:pt x="1078726" y="232525"/>
                        <a:pt x="1080165" y="231567"/>
                      </a:cubicBezTo>
                      <a:cubicBezTo>
                        <a:pt x="1080644" y="231087"/>
                        <a:pt x="1081123" y="231087"/>
                        <a:pt x="1081603" y="230608"/>
                      </a:cubicBezTo>
                      <a:cubicBezTo>
                        <a:pt x="1081603" y="230608"/>
                        <a:pt x="1082083" y="230608"/>
                        <a:pt x="1082083" y="230608"/>
                      </a:cubicBezTo>
                      <a:cubicBezTo>
                        <a:pt x="1084000" y="229170"/>
                        <a:pt x="1085917" y="228211"/>
                        <a:pt x="1087836" y="226772"/>
                      </a:cubicBezTo>
                      <a:cubicBezTo>
                        <a:pt x="1088315" y="226292"/>
                        <a:pt x="1088315" y="226292"/>
                        <a:pt x="1088795" y="225814"/>
                      </a:cubicBezTo>
                      <a:cubicBezTo>
                        <a:pt x="1090233" y="224854"/>
                        <a:pt x="1091672" y="223417"/>
                        <a:pt x="1093109" y="222457"/>
                      </a:cubicBezTo>
                      <a:cubicBezTo>
                        <a:pt x="1095027" y="221498"/>
                        <a:pt x="1095506" y="221019"/>
                        <a:pt x="1095986" y="220540"/>
                      </a:cubicBezTo>
                      <a:close/>
                    </a:path>
                  </a:pathLst>
                </a:custGeom>
                <a:solidFill>
                  <a:srgbClr val="F79A0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4800"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Montserrat" panose="00000500000000000000" pitchFamily="2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5" name="Google Shape;323;p3">
                  <a:extLst>
                    <a:ext uri="{FF2B5EF4-FFF2-40B4-BE49-F238E27FC236}">
                      <a16:creationId xmlns:a16="http://schemas.microsoft.com/office/drawing/2014/main" id="{037F3BD4-A015-41B3-AD41-2D70FCB9D9CD}"/>
                    </a:ext>
                  </a:extLst>
                </p:cNvPr>
                <p:cNvSpPr/>
                <p:nvPr/>
              </p:nvSpPr>
              <p:spPr>
                <a:xfrm>
                  <a:off x="13269767" y="12071361"/>
                  <a:ext cx="509638" cy="1716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9638" h="171637" extrusionOk="0">
                      <a:moveTo>
                        <a:pt x="474160" y="65683"/>
                      </a:moveTo>
                      <a:cubicBezTo>
                        <a:pt x="295330" y="65683"/>
                        <a:pt x="130886" y="41232"/>
                        <a:pt x="0" y="0"/>
                      </a:cubicBezTo>
                      <a:lnTo>
                        <a:pt x="0" y="114585"/>
                      </a:lnTo>
                      <a:cubicBezTo>
                        <a:pt x="479" y="114585"/>
                        <a:pt x="959" y="115064"/>
                        <a:pt x="959" y="115064"/>
                      </a:cubicBezTo>
                      <a:cubicBezTo>
                        <a:pt x="2876" y="115544"/>
                        <a:pt x="4314" y="116024"/>
                        <a:pt x="6233" y="116983"/>
                      </a:cubicBezTo>
                      <a:cubicBezTo>
                        <a:pt x="7192" y="117461"/>
                        <a:pt x="8150" y="117461"/>
                        <a:pt x="9109" y="117941"/>
                      </a:cubicBezTo>
                      <a:cubicBezTo>
                        <a:pt x="11506" y="118421"/>
                        <a:pt x="13424" y="119380"/>
                        <a:pt x="15822" y="119858"/>
                      </a:cubicBezTo>
                      <a:cubicBezTo>
                        <a:pt x="19177" y="120818"/>
                        <a:pt x="22533" y="121777"/>
                        <a:pt x="25889" y="122736"/>
                      </a:cubicBezTo>
                      <a:cubicBezTo>
                        <a:pt x="28286" y="123215"/>
                        <a:pt x="30683" y="124174"/>
                        <a:pt x="33560" y="124653"/>
                      </a:cubicBezTo>
                      <a:cubicBezTo>
                        <a:pt x="34999" y="125133"/>
                        <a:pt x="36916" y="125613"/>
                        <a:pt x="38355" y="126091"/>
                      </a:cubicBezTo>
                      <a:cubicBezTo>
                        <a:pt x="40272" y="126571"/>
                        <a:pt x="42669" y="127050"/>
                        <a:pt x="44588" y="127530"/>
                      </a:cubicBezTo>
                      <a:cubicBezTo>
                        <a:pt x="46985" y="128010"/>
                        <a:pt x="49382" y="128488"/>
                        <a:pt x="51779" y="129447"/>
                      </a:cubicBezTo>
                      <a:cubicBezTo>
                        <a:pt x="56094" y="130407"/>
                        <a:pt x="60408" y="131366"/>
                        <a:pt x="65202" y="132324"/>
                      </a:cubicBezTo>
                      <a:cubicBezTo>
                        <a:pt x="67599" y="132804"/>
                        <a:pt x="69518" y="133283"/>
                        <a:pt x="71435" y="133763"/>
                      </a:cubicBezTo>
                      <a:cubicBezTo>
                        <a:pt x="71915" y="133763"/>
                        <a:pt x="72394" y="134241"/>
                        <a:pt x="73354" y="134241"/>
                      </a:cubicBezTo>
                      <a:cubicBezTo>
                        <a:pt x="79585" y="135680"/>
                        <a:pt x="85818" y="136639"/>
                        <a:pt x="92531" y="138077"/>
                      </a:cubicBezTo>
                      <a:cubicBezTo>
                        <a:pt x="93010" y="138077"/>
                        <a:pt x="93490" y="138077"/>
                        <a:pt x="93968" y="138557"/>
                      </a:cubicBezTo>
                      <a:cubicBezTo>
                        <a:pt x="99722" y="139516"/>
                        <a:pt x="105954" y="140954"/>
                        <a:pt x="112187" y="141913"/>
                      </a:cubicBezTo>
                      <a:cubicBezTo>
                        <a:pt x="113626" y="142393"/>
                        <a:pt x="115064" y="142393"/>
                        <a:pt x="116503" y="142871"/>
                      </a:cubicBezTo>
                      <a:cubicBezTo>
                        <a:pt x="123214" y="143830"/>
                        <a:pt x="130406" y="145269"/>
                        <a:pt x="137597" y="146227"/>
                      </a:cubicBezTo>
                      <a:cubicBezTo>
                        <a:pt x="139994" y="146707"/>
                        <a:pt x="142392" y="146707"/>
                        <a:pt x="144309" y="147187"/>
                      </a:cubicBezTo>
                      <a:cubicBezTo>
                        <a:pt x="147666" y="147666"/>
                        <a:pt x="151500" y="148146"/>
                        <a:pt x="155336" y="148624"/>
                      </a:cubicBezTo>
                      <a:cubicBezTo>
                        <a:pt x="156295" y="148624"/>
                        <a:pt x="157733" y="149104"/>
                        <a:pt x="158692" y="149104"/>
                      </a:cubicBezTo>
                      <a:cubicBezTo>
                        <a:pt x="163007" y="149584"/>
                        <a:pt x="167322" y="150063"/>
                        <a:pt x="171638" y="151022"/>
                      </a:cubicBezTo>
                      <a:cubicBezTo>
                        <a:pt x="175472" y="151502"/>
                        <a:pt x="178829" y="151981"/>
                        <a:pt x="182664" y="152460"/>
                      </a:cubicBezTo>
                      <a:cubicBezTo>
                        <a:pt x="186979" y="152940"/>
                        <a:pt x="191294" y="153419"/>
                        <a:pt x="196088" y="153899"/>
                      </a:cubicBezTo>
                      <a:cubicBezTo>
                        <a:pt x="198965" y="154379"/>
                        <a:pt x="201841" y="154857"/>
                        <a:pt x="204718" y="154857"/>
                      </a:cubicBezTo>
                      <a:cubicBezTo>
                        <a:pt x="205677" y="154857"/>
                        <a:pt x="206157" y="154857"/>
                        <a:pt x="207115" y="155337"/>
                      </a:cubicBezTo>
                      <a:cubicBezTo>
                        <a:pt x="214787" y="156296"/>
                        <a:pt x="222457" y="157255"/>
                        <a:pt x="230607" y="157734"/>
                      </a:cubicBezTo>
                      <a:cubicBezTo>
                        <a:pt x="231567" y="157734"/>
                        <a:pt x="233004" y="158213"/>
                        <a:pt x="233964" y="158213"/>
                      </a:cubicBezTo>
                      <a:cubicBezTo>
                        <a:pt x="243073" y="159173"/>
                        <a:pt x="252181" y="160132"/>
                        <a:pt x="261291" y="161090"/>
                      </a:cubicBezTo>
                      <a:cubicBezTo>
                        <a:pt x="261770" y="161090"/>
                        <a:pt x="262250" y="161090"/>
                        <a:pt x="262730" y="161090"/>
                      </a:cubicBezTo>
                      <a:cubicBezTo>
                        <a:pt x="264167" y="161090"/>
                        <a:pt x="265127" y="161090"/>
                        <a:pt x="266564" y="161570"/>
                      </a:cubicBezTo>
                      <a:cubicBezTo>
                        <a:pt x="277113" y="162529"/>
                        <a:pt x="287660" y="163487"/>
                        <a:pt x="298208" y="163967"/>
                      </a:cubicBezTo>
                      <a:cubicBezTo>
                        <a:pt x="300605" y="163967"/>
                        <a:pt x="303002" y="164446"/>
                        <a:pt x="305399" y="164446"/>
                      </a:cubicBezTo>
                      <a:cubicBezTo>
                        <a:pt x="316905" y="165405"/>
                        <a:pt x="328891" y="165885"/>
                        <a:pt x="340877" y="166843"/>
                      </a:cubicBezTo>
                      <a:cubicBezTo>
                        <a:pt x="341837" y="166843"/>
                        <a:pt x="342795" y="166843"/>
                        <a:pt x="343274" y="166843"/>
                      </a:cubicBezTo>
                      <a:cubicBezTo>
                        <a:pt x="345192" y="166843"/>
                        <a:pt x="347589" y="166843"/>
                        <a:pt x="349507" y="167323"/>
                      </a:cubicBezTo>
                      <a:cubicBezTo>
                        <a:pt x="356698" y="167802"/>
                        <a:pt x="363890" y="168282"/>
                        <a:pt x="371561" y="168282"/>
                      </a:cubicBezTo>
                      <a:cubicBezTo>
                        <a:pt x="374917" y="168282"/>
                        <a:pt x="378273" y="168762"/>
                        <a:pt x="381629" y="168762"/>
                      </a:cubicBezTo>
                      <a:cubicBezTo>
                        <a:pt x="389300" y="169240"/>
                        <a:pt x="397450" y="169240"/>
                        <a:pt x="405122" y="169720"/>
                      </a:cubicBezTo>
                      <a:cubicBezTo>
                        <a:pt x="407519" y="169720"/>
                        <a:pt x="409916" y="169720"/>
                        <a:pt x="412313" y="170199"/>
                      </a:cubicBezTo>
                      <a:cubicBezTo>
                        <a:pt x="422380" y="170679"/>
                        <a:pt x="432929" y="170679"/>
                        <a:pt x="442996" y="171159"/>
                      </a:cubicBezTo>
                      <a:cubicBezTo>
                        <a:pt x="445393" y="171159"/>
                        <a:pt x="447791" y="171159"/>
                        <a:pt x="450188" y="171159"/>
                      </a:cubicBezTo>
                      <a:cubicBezTo>
                        <a:pt x="458338" y="171159"/>
                        <a:pt x="466009" y="171638"/>
                        <a:pt x="474160" y="171638"/>
                      </a:cubicBezTo>
                      <a:cubicBezTo>
                        <a:pt x="477515" y="171638"/>
                        <a:pt x="480872" y="171638"/>
                        <a:pt x="484228" y="171638"/>
                      </a:cubicBezTo>
                      <a:cubicBezTo>
                        <a:pt x="491420" y="171638"/>
                        <a:pt x="499090" y="171638"/>
                        <a:pt x="506281" y="171638"/>
                      </a:cubicBezTo>
                      <a:cubicBezTo>
                        <a:pt x="507241" y="171638"/>
                        <a:pt x="508679" y="171638"/>
                        <a:pt x="509638" y="171638"/>
                      </a:cubicBezTo>
                      <a:lnTo>
                        <a:pt x="509638" y="65203"/>
                      </a:lnTo>
                      <a:cubicBezTo>
                        <a:pt x="497652" y="65683"/>
                        <a:pt x="486145" y="65683"/>
                        <a:pt x="474160" y="65683"/>
                      </a:cubicBezTo>
                      <a:close/>
                    </a:path>
                  </a:pathLst>
                </a:custGeom>
                <a:solidFill>
                  <a:srgbClr val="F28A1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4800"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Montserrat" panose="00000500000000000000" pitchFamily="2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6" name="Google Shape;324;p3">
                  <a:extLst>
                    <a:ext uri="{FF2B5EF4-FFF2-40B4-BE49-F238E27FC236}">
                      <a16:creationId xmlns:a16="http://schemas.microsoft.com/office/drawing/2014/main" id="{9EC99052-01C3-4E3F-A883-063452F93998}"/>
                    </a:ext>
                  </a:extLst>
                </p:cNvPr>
                <p:cNvSpPr/>
                <p:nvPr/>
              </p:nvSpPr>
              <p:spPr>
                <a:xfrm>
                  <a:off x="13260878" y="11942217"/>
                  <a:ext cx="966097" cy="1887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6097" h="188771" extrusionOk="0">
                      <a:moveTo>
                        <a:pt x="112446" y="29902"/>
                      </a:moveTo>
                      <a:cubicBezTo>
                        <a:pt x="283605" y="-7973"/>
                        <a:pt x="588045" y="-10370"/>
                        <a:pt x="792763" y="25587"/>
                      </a:cubicBezTo>
                      <a:cubicBezTo>
                        <a:pt x="997481" y="61065"/>
                        <a:pt x="1024809" y="120994"/>
                        <a:pt x="853651" y="158870"/>
                      </a:cubicBezTo>
                      <a:cubicBezTo>
                        <a:pt x="682493" y="196745"/>
                        <a:pt x="378053" y="199142"/>
                        <a:pt x="173335" y="163184"/>
                      </a:cubicBezTo>
                      <a:cubicBezTo>
                        <a:pt x="-31384" y="127707"/>
                        <a:pt x="-58712" y="67777"/>
                        <a:pt x="112446" y="29902"/>
                      </a:cubicBezTo>
                      <a:close/>
                    </a:path>
                  </a:pathLst>
                </a:custGeom>
                <a:solidFill>
                  <a:srgbClr val="FFD22C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4800"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Montserrat" panose="00000500000000000000" pitchFamily="2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7" name="Google Shape;325;p3">
                  <a:extLst>
                    <a:ext uri="{FF2B5EF4-FFF2-40B4-BE49-F238E27FC236}">
                      <a16:creationId xmlns:a16="http://schemas.microsoft.com/office/drawing/2014/main" id="{7E085FFF-BD83-4B71-B45B-A9655B9854A1}"/>
                    </a:ext>
                  </a:extLst>
                </p:cNvPr>
                <p:cNvSpPr/>
                <p:nvPr/>
              </p:nvSpPr>
              <p:spPr>
                <a:xfrm>
                  <a:off x="13190777" y="11928186"/>
                  <a:ext cx="1106425" cy="21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6425" h="216355" extrusionOk="0">
                      <a:moveTo>
                        <a:pt x="128851" y="34344"/>
                      </a:moveTo>
                      <a:cubicBezTo>
                        <a:pt x="324940" y="-9284"/>
                        <a:pt x="673488" y="-11681"/>
                        <a:pt x="907931" y="29071"/>
                      </a:cubicBezTo>
                      <a:cubicBezTo>
                        <a:pt x="1142375" y="69823"/>
                        <a:pt x="1173538" y="138381"/>
                        <a:pt x="977929" y="182010"/>
                      </a:cubicBezTo>
                      <a:cubicBezTo>
                        <a:pt x="781840" y="225639"/>
                        <a:pt x="433292" y="228036"/>
                        <a:pt x="198849" y="187284"/>
                      </a:cubicBezTo>
                      <a:cubicBezTo>
                        <a:pt x="-36074" y="146532"/>
                        <a:pt x="-67237" y="77973"/>
                        <a:pt x="128851" y="34344"/>
                      </a:cubicBezTo>
                      <a:close/>
                      <a:moveTo>
                        <a:pt x="923753" y="172901"/>
                      </a:moveTo>
                      <a:cubicBezTo>
                        <a:pt x="1094910" y="135025"/>
                        <a:pt x="1067583" y="75096"/>
                        <a:pt x="862865" y="39618"/>
                      </a:cubicBezTo>
                      <a:cubicBezTo>
                        <a:pt x="658147" y="4140"/>
                        <a:pt x="353706" y="6058"/>
                        <a:pt x="182548" y="43933"/>
                      </a:cubicBezTo>
                      <a:cubicBezTo>
                        <a:pt x="11390" y="81809"/>
                        <a:pt x="38717" y="141738"/>
                        <a:pt x="243437" y="177216"/>
                      </a:cubicBezTo>
                      <a:cubicBezTo>
                        <a:pt x="448155" y="212693"/>
                        <a:pt x="753074" y="210776"/>
                        <a:pt x="923753" y="172901"/>
                      </a:cubicBezTo>
                      <a:lnTo>
                        <a:pt x="923753" y="172901"/>
                      </a:lnTo>
                      <a:close/>
                    </a:path>
                  </a:pathLst>
                </a:custGeom>
                <a:solidFill>
                  <a:srgbClr val="FFE38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4800"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Montserrat" panose="00000500000000000000" pitchFamily="2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8" name="Google Shape;326;p3">
                  <a:extLst>
                    <a:ext uri="{FF2B5EF4-FFF2-40B4-BE49-F238E27FC236}">
                      <a16:creationId xmlns:a16="http://schemas.microsoft.com/office/drawing/2014/main" id="{7E447785-76FB-4BD2-8DCE-107DD9D314E9}"/>
                    </a:ext>
                  </a:extLst>
                </p:cNvPr>
                <p:cNvSpPr/>
                <p:nvPr/>
              </p:nvSpPr>
              <p:spPr>
                <a:xfrm>
                  <a:off x="13260678" y="11943363"/>
                  <a:ext cx="964600" cy="104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4600" h="104986" extrusionOk="0">
                      <a:moveTo>
                        <a:pt x="117920" y="39303"/>
                      </a:moveTo>
                      <a:cubicBezTo>
                        <a:pt x="289077" y="1428"/>
                        <a:pt x="593518" y="-969"/>
                        <a:pt x="798236" y="34988"/>
                      </a:cubicBezTo>
                      <a:cubicBezTo>
                        <a:pt x="889808" y="50810"/>
                        <a:pt x="945423" y="71426"/>
                        <a:pt x="964600" y="93000"/>
                      </a:cubicBezTo>
                      <a:cubicBezTo>
                        <a:pt x="955970" y="68069"/>
                        <a:pt x="897958" y="43618"/>
                        <a:pt x="792483" y="25400"/>
                      </a:cubicBezTo>
                      <a:cubicBezTo>
                        <a:pt x="587765" y="-10078"/>
                        <a:pt x="283324" y="-8161"/>
                        <a:pt x="112167" y="29714"/>
                      </a:cubicBezTo>
                      <a:cubicBezTo>
                        <a:pt x="17718" y="50810"/>
                        <a:pt x="-16322" y="78617"/>
                        <a:pt x="7170" y="104986"/>
                      </a:cubicBezTo>
                      <a:cubicBezTo>
                        <a:pt x="-1459" y="81493"/>
                        <a:pt x="34977" y="58001"/>
                        <a:pt x="117920" y="39303"/>
                      </a:cubicBezTo>
                      <a:close/>
                    </a:path>
                  </a:pathLst>
                </a:custGeom>
                <a:solidFill>
                  <a:srgbClr val="F79A0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4800"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Montserrat" panose="00000500000000000000" pitchFamily="2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49" name="Google Shape;327;p3">
                  <a:extLst>
                    <a:ext uri="{FF2B5EF4-FFF2-40B4-BE49-F238E27FC236}">
                      <a16:creationId xmlns:a16="http://schemas.microsoft.com/office/drawing/2014/main" id="{F9D506D9-5123-4B3A-AAA6-C98B947A7218}"/>
                    </a:ext>
                  </a:extLst>
                </p:cNvPr>
                <p:cNvSpPr/>
                <p:nvPr/>
              </p:nvSpPr>
              <p:spPr>
                <a:xfrm>
                  <a:off x="13441405" y="12000116"/>
                  <a:ext cx="603126" cy="945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3126" h="94543" extrusionOk="0">
                      <a:moveTo>
                        <a:pt x="310193" y="4124"/>
                      </a:moveTo>
                      <a:cubicBezTo>
                        <a:pt x="384506" y="-4984"/>
                        <a:pt x="462654" y="1727"/>
                        <a:pt x="515391" y="17070"/>
                      </a:cubicBezTo>
                      <a:lnTo>
                        <a:pt x="578196" y="9878"/>
                      </a:lnTo>
                      <a:lnTo>
                        <a:pt x="603127" y="18507"/>
                      </a:lnTo>
                      <a:lnTo>
                        <a:pt x="540322" y="25699"/>
                      </a:lnTo>
                      <a:cubicBezTo>
                        <a:pt x="558540" y="32890"/>
                        <a:pt x="573402" y="40562"/>
                        <a:pt x="585868" y="47753"/>
                      </a:cubicBezTo>
                      <a:lnTo>
                        <a:pt x="479434" y="58780"/>
                      </a:lnTo>
                      <a:lnTo>
                        <a:pt x="451146" y="48712"/>
                      </a:lnTo>
                      <a:lnTo>
                        <a:pt x="487104" y="44397"/>
                      </a:lnTo>
                      <a:cubicBezTo>
                        <a:pt x="488543" y="44397"/>
                        <a:pt x="490460" y="43918"/>
                        <a:pt x="493337" y="43439"/>
                      </a:cubicBezTo>
                      <a:cubicBezTo>
                        <a:pt x="496693" y="39123"/>
                        <a:pt x="491898" y="35288"/>
                        <a:pt x="472721" y="29535"/>
                      </a:cubicBezTo>
                      <a:cubicBezTo>
                        <a:pt x="451146" y="22823"/>
                        <a:pt x="418066" y="20426"/>
                        <a:pt x="389779" y="23782"/>
                      </a:cubicBezTo>
                      <a:cubicBezTo>
                        <a:pt x="310672" y="33850"/>
                        <a:pt x="444914" y="71725"/>
                        <a:pt x="296769" y="89944"/>
                      </a:cubicBezTo>
                      <a:cubicBezTo>
                        <a:pt x="218621" y="99532"/>
                        <a:pt x="135200" y="93299"/>
                        <a:pt x="78627" y="78916"/>
                      </a:cubicBezTo>
                      <a:lnTo>
                        <a:pt x="25409" y="85149"/>
                      </a:lnTo>
                      <a:lnTo>
                        <a:pt x="0" y="76519"/>
                      </a:lnTo>
                      <a:lnTo>
                        <a:pt x="51778" y="70766"/>
                      </a:lnTo>
                      <a:cubicBezTo>
                        <a:pt x="8629" y="55425"/>
                        <a:pt x="5273" y="42959"/>
                        <a:pt x="5273" y="42959"/>
                      </a:cubicBezTo>
                      <a:lnTo>
                        <a:pt x="116501" y="31932"/>
                      </a:lnTo>
                      <a:lnTo>
                        <a:pt x="143350" y="41520"/>
                      </a:lnTo>
                      <a:cubicBezTo>
                        <a:pt x="143350" y="41520"/>
                        <a:pt x="120817" y="44397"/>
                        <a:pt x="114584" y="45356"/>
                      </a:cubicBezTo>
                      <a:cubicBezTo>
                        <a:pt x="111707" y="45356"/>
                        <a:pt x="100681" y="47273"/>
                        <a:pt x="91092" y="49192"/>
                      </a:cubicBezTo>
                      <a:cubicBezTo>
                        <a:pt x="90613" y="50150"/>
                        <a:pt x="91092" y="56862"/>
                        <a:pt x="122256" y="66451"/>
                      </a:cubicBezTo>
                      <a:cubicBezTo>
                        <a:pt x="141912" y="72684"/>
                        <a:pt x="174034" y="76519"/>
                        <a:pt x="206635" y="72205"/>
                      </a:cubicBezTo>
                      <a:cubicBezTo>
                        <a:pt x="295330" y="60698"/>
                        <a:pt x="155816" y="23302"/>
                        <a:pt x="310193" y="4124"/>
                      </a:cubicBezTo>
                      <a:close/>
                    </a:path>
                  </a:pathLst>
                </a:custGeom>
                <a:solidFill>
                  <a:srgbClr val="F79A0F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4800"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Montserrat" panose="00000500000000000000" pitchFamily="2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50" name="Google Shape;328;p3">
                  <a:extLst>
                    <a:ext uri="{FF2B5EF4-FFF2-40B4-BE49-F238E27FC236}">
                      <a16:creationId xmlns:a16="http://schemas.microsoft.com/office/drawing/2014/main" id="{818F245B-AA53-4963-9E7D-9BEA874B4B12}"/>
                    </a:ext>
                  </a:extLst>
                </p:cNvPr>
                <p:cNvSpPr/>
                <p:nvPr/>
              </p:nvSpPr>
              <p:spPr>
                <a:xfrm>
                  <a:off x="13441405" y="11990048"/>
                  <a:ext cx="603126" cy="9454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3126" h="94542" extrusionOk="0">
                      <a:moveTo>
                        <a:pt x="310193" y="4125"/>
                      </a:moveTo>
                      <a:cubicBezTo>
                        <a:pt x="384506" y="-4985"/>
                        <a:pt x="462654" y="1728"/>
                        <a:pt x="515391" y="17069"/>
                      </a:cubicBezTo>
                      <a:lnTo>
                        <a:pt x="578196" y="9878"/>
                      </a:lnTo>
                      <a:lnTo>
                        <a:pt x="603127" y="18508"/>
                      </a:lnTo>
                      <a:lnTo>
                        <a:pt x="540322" y="25699"/>
                      </a:lnTo>
                      <a:cubicBezTo>
                        <a:pt x="558540" y="32891"/>
                        <a:pt x="573402" y="40561"/>
                        <a:pt x="585868" y="47753"/>
                      </a:cubicBezTo>
                      <a:lnTo>
                        <a:pt x="479434" y="58780"/>
                      </a:lnTo>
                      <a:lnTo>
                        <a:pt x="451146" y="48712"/>
                      </a:lnTo>
                      <a:lnTo>
                        <a:pt x="487104" y="44397"/>
                      </a:lnTo>
                      <a:cubicBezTo>
                        <a:pt x="488543" y="44397"/>
                        <a:pt x="490460" y="43918"/>
                        <a:pt x="493337" y="43438"/>
                      </a:cubicBezTo>
                      <a:cubicBezTo>
                        <a:pt x="496693" y="39124"/>
                        <a:pt x="491898" y="35288"/>
                        <a:pt x="472721" y="29535"/>
                      </a:cubicBezTo>
                      <a:cubicBezTo>
                        <a:pt x="451146" y="22822"/>
                        <a:pt x="418066" y="20425"/>
                        <a:pt x="389779" y="23781"/>
                      </a:cubicBezTo>
                      <a:cubicBezTo>
                        <a:pt x="310672" y="33850"/>
                        <a:pt x="444914" y="71724"/>
                        <a:pt x="296769" y="89943"/>
                      </a:cubicBezTo>
                      <a:cubicBezTo>
                        <a:pt x="218621" y="99532"/>
                        <a:pt x="135200" y="93299"/>
                        <a:pt x="78627" y="78916"/>
                      </a:cubicBezTo>
                      <a:lnTo>
                        <a:pt x="25409" y="85149"/>
                      </a:lnTo>
                      <a:lnTo>
                        <a:pt x="0" y="76519"/>
                      </a:lnTo>
                      <a:lnTo>
                        <a:pt x="51778" y="70766"/>
                      </a:lnTo>
                      <a:cubicBezTo>
                        <a:pt x="8629" y="55424"/>
                        <a:pt x="5273" y="42958"/>
                        <a:pt x="5273" y="42958"/>
                      </a:cubicBezTo>
                      <a:lnTo>
                        <a:pt x="116501" y="31932"/>
                      </a:lnTo>
                      <a:lnTo>
                        <a:pt x="143350" y="41521"/>
                      </a:lnTo>
                      <a:cubicBezTo>
                        <a:pt x="143350" y="41521"/>
                        <a:pt x="120817" y="44397"/>
                        <a:pt x="114584" y="45355"/>
                      </a:cubicBezTo>
                      <a:cubicBezTo>
                        <a:pt x="111707" y="45355"/>
                        <a:pt x="100681" y="47274"/>
                        <a:pt x="91092" y="49191"/>
                      </a:cubicBezTo>
                      <a:cubicBezTo>
                        <a:pt x="90613" y="50150"/>
                        <a:pt x="91092" y="56863"/>
                        <a:pt x="122256" y="66451"/>
                      </a:cubicBezTo>
                      <a:cubicBezTo>
                        <a:pt x="141912" y="72684"/>
                        <a:pt x="174034" y="76519"/>
                        <a:pt x="206635" y="72204"/>
                      </a:cubicBezTo>
                      <a:cubicBezTo>
                        <a:pt x="295330" y="60698"/>
                        <a:pt x="155816" y="23781"/>
                        <a:pt x="310193" y="4125"/>
                      </a:cubicBezTo>
                      <a:close/>
                    </a:path>
                  </a:pathLst>
                </a:custGeom>
                <a:solidFill>
                  <a:srgbClr val="FFE380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4800"/>
                    <a:buFont typeface="Arial"/>
                    <a:buNone/>
                    <a:tabLst/>
                    <a:defRPr/>
                  </a:pPr>
                  <a:endParaRPr kumimoji="0" sz="4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Montserrat" panose="00000500000000000000" pitchFamily="2" charset="0"/>
                    <a:cs typeface="Arial"/>
                    <a:sym typeface="Arial"/>
                  </a:endParaRPr>
                </a:p>
              </p:txBody>
            </p:sp>
          </p:grpSp>
        </p:grpSp>
      </p:grpSp>
      <p:sp>
        <p:nvSpPr>
          <p:cNvPr id="119" name="Google Shape;329;p3">
            <a:extLst>
              <a:ext uri="{FF2B5EF4-FFF2-40B4-BE49-F238E27FC236}">
                <a16:creationId xmlns:a16="http://schemas.microsoft.com/office/drawing/2014/main" id="{3FF340F4-CCC3-41C4-8D97-08CA556C6282}"/>
              </a:ext>
            </a:extLst>
          </p:cNvPr>
          <p:cNvSpPr txBox="1"/>
          <p:nvPr/>
        </p:nvSpPr>
        <p:spPr>
          <a:xfrm>
            <a:off x="3155464" y="2466428"/>
            <a:ext cx="2438781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tabLst/>
              <a:defRPr/>
            </a:pPr>
            <a:endParaRPr lang="pt-BR" sz="800" b="0" i="0" u="none" strike="noStrike" kern="0" cap="none" spc="0" normalizeH="0" baseline="0" noProof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Montserrat" panose="00000500000000000000" pitchFamily="2" charset="0"/>
              <a:cs typeface="Arial"/>
            </a:endParaRPr>
          </a:p>
        </p:txBody>
      </p:sp>
      <p:sp>
        <p:nvSpPr>
          <p:cNvPr id="120" name="Google Shape;330;p3">
            <a:extLst>
              <a:ext uri="{FF2B5EF4-FFF2-40B4-BE49-F238E27FC236}">
                <a16:creationId xmlns:a16="http://schemas.microsoft.com/office/drawing/2014/main" id="{1234B19E-E85F-4659-BF53-05D5FD747B7D}"/>
              </a:ext>
            </a:extLst>
          </p:cNvPr>
          <p:cNvSpPr txBox="1"/>
          <p:nvPr/>
        </p:nvSpPr>
        <p:spPr>
          <a:xfrm>
            <a:off x="7075620" y="6296034"/>
            <a:ext cx="2438781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tabLst/>
              <a:defRPr/>
            </a:pPr>
            <a:r>
              <a:rPr kumimoji="0" lang="pt-BR" sz="800" b="0" i="0" u="none" strike="noStrike" kern="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Montserrat" panose="00000500000000000000" pitchFamily="2" charset="0"/>
                <a:cs typeface="Arial"/>
                <a:sym typeface="Arial"/>
              </a:rPr>
              <a:t>(DATASUS, 2022)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Montserrat" panose="00000500000000000000" pitchFamily="2" charset="0"/>
              <a:cs typeface="Arial"/>
              <a:sym typeface="Arial"/>
            </a:endParaRPr>
          </a:p>
        </p:txBody>
      </p:sp>
      <p:grpSp>
        <p:nvGrpSpPr>
          <p:cNvPr id="121" name="Google Shape;331;p3">
            <a:extLst>
              <a:ext uri="{FF2B5EF4-FFF2-40B4-BE49-F238E27FC236}">
                <a16:creationId xmlns:a16="http://schemas.microsoft.com/office/drawing/2014/main" id="{3D6F0559-1940-485F-A99E-0E85778F4D4E}"/>
              </a:ext>
            </a:extLst>
          </p:cNvPr>
          <p:cNvGrpSpPr/>
          <p:nvPr/>
        </p:nvGrpSpPr>
        <p:grpSpPr>
          <a:xfrm>
            <a:off x="690306" y="1309716"/>
            <a:ext cx="4857143" cy="1560791"/>
            <a:chOff x="916315" y="245978"/>
            <a:chExt cx="4857143" cy="1560791"/>
          </a:xfrm>
        </p:grpSpPr>
        <p:grpSp>
          <p:nvGrpSpPr>
            <p:cNvPr id="122" name="Google Shape;332;p3">
              <a:extLst>
                <a:ext uri="{FF2B5EF4-FFF2-40B4-BE49-F238E27FC236}">
                  <a16:creationId xmlns:a16="http://schemas.microsoft.com/office/drawing/2014/main" id="{59A7515B-FF39-415B-AE84-87E896EDE7F6}"/>
                </a:ext>
              </a:extLst>
            </p:cNvPr>
            <p:cNvGrpSpPr/>
            <p:nvPr/>
          </p:nvGrpSpPr>
          <p:grpSpPr>
            <a:xfrm>
              <a:off x="916315" y="452623"/>
              <a:ext cx="4857143" cy="1354146"/>
              <a:chOff x="1958455" y="3224853"/>
              <a:chExt cx="4857143" cy="1354146"/>
            </a:xfrm>
          </p:grpSpPr>
          <p:sp>
            <p:nvSpPr>
              <p:cNvPr id="124" name="Google Shape;333;p3">
                <a:extLst>
                  <a:ext uri="{FF2B5EF4-FFF2-40B4-BE49-F238E27FC236}">
                    <a16:creationId xmlns:a16="http://schemas.microsoft.com/office/drawing/2014/main" id="{CE9A5241-ADA1-4BBA-A70E-BC54E5FBA91D}"/>
                  </a:ext>
                </a:extLst>
              </p:cNvPr>
              <p:cNvSpPr txBox="1"/>
              <p:nvPr/>
            </p:nvSpPr>
            <p:spPr>
              <a:xfrm>
                <a:off x="1958455" y="3224853"/>
                <a:ext cx="2546703" cy="135414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60925" rIns="121900" bIns="60925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8700"/>
                  <a:buFont typeface="Arial"/>
                  <a:buNone/>
                  <a:tabLst/>
                  <a:defRPr/>
                </a:pPr>
                <a:r>
                  <a:rPr lang="pt-BR" sz="8000">
                    <a:solidFill>
                      <a:schemeClr val="accent1">
                        <a:lumMod val="75000"/>
                      </a:schemeClr>
                    </a:solidFill>
                    <a:latin typeface="Raleway Black"/>
                  </a:rPr>
                  <a:t>40</a:t>
                </a:r>
                <a:endParaRPr lang="pt-BR" sz="8000" b="0" i="0" u="none" strike="noStrike" kern="0" cap="none" spc="0" normalizeH="0" baseline="0" noProof="0">
                  <a:ln>
                    <a:noFill/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Raleway Black"/>
                  <a:cs typeface="Arial"/>
                </a:endParaRPr>
              </a:p>
            </p:txBody>
          </p:sp>
          <p:sp>
            <p:nvSpPr>
              <p:cNvPr id="125" name="Google Shape;334;p3">
                <a:extLst>
                  <a:ext uri="{FF2B5EF4-FFF2-40B4-BE49-F238E27FC236}">
                    <a16:creationId xmlns:a16="http://schemas.microsoft.com/office/drawing/2014/main" id="{4ED08393-682D-4668-BA67-21508F63E14B}"/>
                  </a:ext>
                </a:extLst>
              </p:cNvPr>
              <p:cNvSpPr txBox="1"/>
              <p:nvPr/>
            </p:nvSpPr>
            <p:spPr>
              <a:xfrm>
                <a:off x="3182752" y="3680401"/>
                <a:ext cx="2069700" cy="49237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60925" rIns="121900" bIns="60925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800"/>
                  <a:buFont typeface="Arial"/>
                  <a:buNone/>
                  <a:tabLst/>
                  <a:defRPr/>
                </a:pPr>
                <a:r>
                  <a:rPr kumimoji="0" lang="pt-BR" sz="2400" b="1" i="0" u="none" strike="noStrike" kern="0" cap="none" spc="0" normalizeH="0" baseline="0" noProof="0">
                    <a:ln>
                      <a:noFill/>
                    </a:ln>
                    <a:solidFill>
                      <a:schemeClr val="accent1">
                        <a:lumMod val="75000"/>
                      </a:schemeClr>
                    </a:solidFill>
                    <a:effectLst/>
                    <a:uLnTx/>
                    <a:uFillTx/>
                    <a:latin typeface="Montserrat"/>
                    <a:cs typeface="Arial"/>
                    <a:sym typeface="Arial"/>
                  </a:rPr>
                  <a:t>MILHÕES</a:t>
                </a:r>
                <a:endParaRPr lang="pt-BR" sz="1800" b="1" i="0" u="none" strike="noStrike" kern="0" cap="none" spc="0" normalizeH="0" baseline="0" noProof="0">
                  <a:ln>
                    <a:noFill/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Montserrat"/>
                  <a:cs typeface="Arial"/>
                </a:endParaRPr>
              </a:p>
            </p:txBody>
          </p:sp>
          <p:sp>
            <p:nvSpPr>
              <p:cNvPr id="126" name="Google Shape;335;p3">
                <a:extLst>
                  <a:ext uri="{FF2B5EF4-FFF2-40B4-BE49-F238E27FC236}">
                    <a16:creationId xmlns:a16="http://schemas.microsoft.com/office/drawing/2014/main" id="{C897BB06-BA1A-4D08-8677-7206E89359B8}"/>
                  </a:ext>
                </a:extLst>
              </p:cNvPr>
              <p:cNvSpPr txBox="1"/>
              <p:nvPr/>
            </p:nvSpPr>
            <p:spPr>
              <a:xfrm>
                <a:off x="3179890" y="3977618"/>
                <a:ext cx="3635708" cy="30770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60925" rIns="121900" bIns="60925" anchor="t" anchorCtr="0">
                <a:spAutoFit/>
              </a:bodyPr>
              <a:lstStyle/>
              <a:p>
                <a:pPr>
                  <a:buSzPts val="1200"/>
                  <a:defRPr/>
                </a:pPr>
                <a:r>
                  <a:rPr lang="pt-BR" sz="1200" b="1">
                    <a:solidFill>
                      <a:schemeClr val="accent1">
                        <a:lumMod val="75000"/>
                      </a:schemeClr>
                    </a:solidFill>
                    <a:latin typeface="Montserrat"/>
                  </a:rPr>
                  <a:t>DE PESSOAS POSSUEM HIPERTENSÃO</a:t>
                </a:r>
                <a:endParaRPr lang="pt-BR" sz="1200" b="1" i="0" u="none" strike="noStrike" kern="0" cap="none" spc="0" normalizeH="0" baseline="0" noProof="0">
                  <a:ln>
                    <a:noFill/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Montserrat" panose="00000500000000000000" pitchFamily="2" charset="0"/>
                  <a:cs typeface="Arial"/>
                </a:endParaRPr>
              </a:p>
            </p:txBody>
          </p:sp>
        </p:grpSp>
        <p:sp>
          <p:nvSpPr>
            <p:cNvPr id="123" name="Google Shape;336;p3">
              <a:extLst>
                <a:ext uri="{FF2B5EF4-FFF2-40B4-BE49-F238E27FC236}">
                  <a16:creationId xmlns:a16="http://schemas.microsoft.com/office/drawing/2014/main" id="{CB77A7F4-7782-416D-BB7C-292E2EDB2D54}"/>
                </a:ext>
              </a:extLst>
            </p:cNvPr>
            <p:cNvSpPr txBox="1"/>
            <p:nvPr/>
          </p:nvSpPr>
          <p:spPr>
            <a:xfrm>
              <a:off x="940307" y="245978"/>
              <a:ext cx="4017509" cy="28462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60925" rIns="121900" bIns="60925" anchor="t" anchorCtr="0">
              <a:spAutoFit/>
            </a:bodyPr>
            <a:lstStyle/>
            <a:p>
              <a:pPr>
                <a:buSzPts val="1000"/>
                <a:defRPr/>
              </a:pPr>
              <a:r>
                <a:rPr lang="pt-BR" sz="1050">
                  <a:solidFill>
                    <a:schemeClr val="accent1"/>
                  </a:solidFill>
                  <a:latin typeface="Montserrat"/>
                </a:rPr>
                <a:t>ESTIMA-SE QUE, NO BRASIL,</a:t>
              </a:r>
              <a:endParaRPr lang="pt-BR" sz="1050" b="0" i="0" u="none" strike="noStrike" kern="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Montserrat"/>
                <a:cs typeface="Arial"/>
              </a:endParaRPr>
            </a:p>
          </p:txBody>
        </p:sp>
      </p:grpSp>
      <p:grpSp>
        <p:nvGrpSpPr>
          <p:cNvPr id="127" name="Google Shape;337;p3">
            <a:extLst>
              <a:ext uri="{FF2B5EF4-FFF2-40B4-BE49-F238E27FC236}">
                <a16:creationId xmlns:a16="http://schemas.microsoft.com/office/drawing/2014/main" id="{6536F836-8F21-444E-B446-167EB37CF2BF}"/>
              </a:ext>
            </a:extLst>
          </p:cNvPr>
          <p:cNvGrpSpPr/>
          <p:nvPr/>
        </p:nvGrpSpPr>
        <p:grpSpPr>
          <a:xfrm>
            <a:off x="822528" y="3155452"/>
            <a:ext cx="4478092" cy="1717956"/>
            <a:chOff x="6670614" y="838899"/>
            <a:chExt cx="4478092" cy="1717956"/>
          </a:xfrm>
        </p:grpSpPr>
        <p:grpSp>
          <p:nvGrpSpPr>
            <p:cNvPr id="128" name="Google Shape;338;p3">
              <a:extLst>
                <a:ext uri="{FF2B5EF4-FFF2-40B4-BE49-F238E27FC236}">
                  <a16:creationId xmlns:a16="http://schemas.microsoft.com/office/drawing/2014/main" id="{09D4D954-A4D1-481D-AC42-A3BA5573AFD4}"/>
                </a:ext>
              </a:extLst>
            </p:cNvPr>
            <p:cNvGrpSpPr/>
            <p:nvPr/>
          </p:nvGrpSpPr>
          <p:grpSpPr>
            <a:xfrm>
              <a:off x="6670614" y="838899"/>
              <a:ext cx="4478092" cy="1359228"/>
              <a:chOff x="1071618" y="418873"/>
              <a:chExt cx="4478092" cy="1359228"/>
            </a:xfrm>
          </p:grpSpPr>
          <p:grpSp>
            <p:nvGrpSpPr>
              <p:cNvPr id="130" name="Google Shape;339;p3">
                <a:extLst>
                  <a:ext uri="{FF2B5EF4-FFF2-40B4-BE49-F238E27FC236}">
                    <a16:creationId xmlns:a16="http://schemas.microsoft.com/office/drawing/2014/main" id="{E13D1024-34E4-440A-9A96-C90BC029357B}"/>
                  </a:ext>
                </a:extLst>
              </p:cNvPr>
              <p:cNvGrpSpPr/>
              <p:nvPr/>
            </p:nvGrpSpPr>
            <p:grpSpPr>
              <a:xfrm>
                <a:off x="1071618" y="423955"/>
                <a:ext cx="4478092" cy="1354146"/>
                <a:chOff x="2113758" y="3196185"/>
                <a:chExt cx="4478092" cy="1354146"/>
              </a:xfrm>
            </p:grpSpPr>
            <p:sp>
              <p:nvSpPr>
                <p:cNvPr id="132" name="Google Shape;340;p3">
                  <a:extLst>
                    <a:ext uri="{FF2B5EF4-FFF2-40B4-BE49-F238E27FC236}">
                      <a16:creationId xmlns:a16="http://schemas.microsoft.com/office/drawing/2014/main" id="{D19F3363-BEB1-4208-83AE-7EC0D1CECC12}"/>
                    </a:ext>
                  </a:extLst>
                </p:cNvPr>
                <p:cNvSpPr txBox="1"/>
                <p:nvPr/>
              </p:nvSpPr>
              <p:spPr>
                <a:xfrm>
                  <a:off x="2113758" y="3196185"/>
                  <a:ext cx="2546703" cy="1354146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121900" tIns="60925" rIns="121900" bIns="60925" anchor="t" anchorCtr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8700"/>
                    <a:buFont typeface="Arial"/>
                    <a:buNone/>
                    <a:tabLst/>
                    <a:defRPr/>
                  </a:pPr>
                  <a:r>
                    <a:rPr lang="pt-BR" sz="8000">
                      <a:solidFill>
                        <a:srgbClr val="2E75B6"/>
                      </a:solidFill>
                      <a:latin typeface="Raleway Black"/>
                    </a:rPr>
                    <a:t>12</a:t>
                  </a:r>
                  <a:endParaRPr lang="pt-BR" sz="8000" b="0" i="0" u="none" strike="noStrike" kern="0" cap="none" spc="0" normalizeH="0" baseline="0" noProof="0">
                    <a:ln>
                      <a:noFill/>
                    </a:ln>
                    <a:solidFill>
                      <a:srgbClr val="2E75B6"/>
                    </a:solidFill>
                    <a:effectLst/>
                    <a:uLnTx/>
                    <a:uFillTx/>
                    <a:latin typeface="Raleway Black" panose="020B0A03030101060003" pitchFamily="34" charset="0"/>
                    <a:cs typeface="Arial"/>
                  </a:endParaRPr>
                </a:p>
              </p:txBody>
            </p:sp>
            <p:sp>
              <p:nvSpPr>
                <p:cNvPr id="133" name="Google Shape;341;p3">
                  <a:extLst>
                    <a:ext uri="{FF2B5EF4-FFF2-40B4-BE49-F238E27FC236}">
                      <a16:creationId xmlns:a16="http://schemas.microsoft.com/office/drawing/2014/main" id="{22041F15-8BB0-425C-9A22-17428C3DCB09}"/>
                    </a:ext>
                  </a:extLst>
                </p:cNvPr>
                <p:cNvSpPr txBox="1"/>
                <p:nvPr/>
              </p:nvSpPr>
              <p:spPr>
                <a:xfrm>
                  <a:off x="3302016" y="3627460"/>
                  <a:ext cx="2069700" cy="49237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121900" tIns="60925" rIns="121900" bIns="60925" anchor="t" anchorCtr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800"/>
                    <a:buFont typeface="Arial"/>
                    <a:buNone/>
                    <a:tabLst/>
                    <a:defRPr/>
                  </a:pPr>
                  <a:r>
                    <a:rPr lang="pt-BR" sz="2400" b="1">
                      <a:solidFill>
                        <a:srgbClr val="2E75B6"/>
                      </a:solidFill>
                      <a:latin typeface="Montserrat"/>
                    </a:rPr>
                    <a:t>MILHÕES</a:t>
                  </a:r>
                  <a:endParaRPr kumimoji="0" sz="1800" b="1" i="0" u="none" strike="noStrike" kern="0" cap="none" spc="0" normalizeH="0" baseline="0" noProof="0">
                    <a:ln>
                      <a:noFill/>
                    </a:ln>
                    <a:solidFill>
                      <a:srgbClr val="2E75B6"/>
                    </a:solidFill>
                    <a:effectLst/>
                    <a:uLnTx/>
                    <a:uFillTx/>
                    <a:latin typeface="Montserrat" panose="00000500000000000000" pitchFamily="2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134" name="Google Shape;342;p3">
                  <a:extLst>
                    <a:ext uri="{FF2B5EF4-FFF2-40B4-BE49-F238E27FC236}">
                      <a16:creationId xmlns:a16="http://schemas.microsoft.com/office/drawing/2014/main" id="{B48CEAD6-87AD-45F9-A3B3-45EC1C606098}"/>
                    </a:ext>
                  </a:extLst>
                </p:cNvPr>
                <p:cNvSpPr txBox="1"/>
                <p:nvPr/>
              </p:nvSpPr>
              <p:spPr>
                <a:xfrm>
                  <a:off x="3326899" y="3942429"/>
                  <a:ext cx="3264951" cy="307706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121900" tIns="60925" rIns="121900" bIns="60925" anchor="t" anchorCtr="0">
                  <a:spAutoFit/>
                </a:bodyPr>
                <a:lstStyle/>
                <a:p>
                  <a:pPr>
                    <a:buSzPts val="1200"/>
                    <a:defRPr/>
                  </a:pPr>
                  <a:r>
                    <a:rPr lang="pt-BR" sz="1200" b="1">
                      <a:solidFill>
                        <a:schemeClr val="accent1">
                          <a:lumMod val="75000"/>
                        </a:schemeClr>
                      </a:solidFill>
                      <a:latin typeface="Montserrat"/>
                    </a:rPr>
                    <a:t>DE PESSOAS POSSUEM DIABETES</a:t>
                  </a:r>
                  <a:endParaRPr lang="pt-BR" sz="1200" b="1" i="0" u="none" strike="noStrike" kern="0" cap="none" spc="0" normalizeH="0" baseline="0" noProof="0">
                    <a:ln>
                      <a:noFill/>
                    </a:ln>
                    <a:solidFill>
                      <a:schemeClr val="accent1">
                        <a:lumMod val="75000"/>
                      </a:schemeClr>
                    </a:solidFill>
                    <a:effectLst/>
                    <a:uLnTx/>
                    <a:uFillTx/>
                    <a:latin typeface="Montserrat"/>
                    <a:cs typeface="Arial"/>
                  </a:endParaRPr>
                </a:p>
              </p:txBody>
            </p:sp>
          </p:grpSp>
          <p:sp>
            <p:nvSpPr>
              <p:cNvPr id="131" name="Google Shape;343;p3">
                <a:extLst>
                  <a:ext uri="{FF2B5EF4-FFF2-40B4-BE49-F238E27FC236}">
                    <a16:creationId xmlns:a16="http://schemas.microsoft.com/office/drawing/2014/main" id="{4D582C4C-007C-4E8E-8E4C-E618446C9AE8}"/>
                  </a:ext>
                </a:extLst>
              </p:cNvPr>
              <p:cNvSpPr txBox="1"/>
              <p:nvPr/>
            </p:nvSpPr>
            <p:spPr>
              <a:xfrm>
                <a:off x="1184060" y="418873"/>
                <a:ext cx="3654558" cy="28462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60925" rIns="121900" bIns="60925" anchor="t" anchorCtr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0"/>
                  <a:buFont typeface="Arial"/>
                  <a:buNone/>
                  <a:tabLst/>
                  <a:defRPr/>
                </a:pPr>
                <a:endParaRPr lang="pt-BR" sz="1050" b="0" i="0" u="none" strike="noStrike" kern="0" cap="none" spc="0" normalizeH="0" baseline="0" noProof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Montserrat" panose="00000500000000000000" pitchFamily="2" charset="0"/>
                  <a:cs typeface="Arial"/>
                </a:endParaRPr>
              </a:p>
            </p:txBody>
          </p:sp>
        </p:grpSp>
        <p:sp>
          <p:nvSpPr>
            <p:cNvPr id="129" name="Google Shape;344;p3">
              <a:extLst>
                <a:ext uri="{FF2B5EF4-FFF2-40B4-BE49-F238E27FC236}">
                  <a16:creationId xmlns:a16="http://schemas.microsoft.com/office/drawing/2014/main" id="{DDA214A3-06F5-4C65-A64D-4FD1F9707A7C}"/>
                </a:ext>
              </a:extLst>
            </p:cNvPr>
            <p:cNvSpPr txBox="1"/>
            <p:nvPr/>
          </p:nvSpPr>
          <p:spPr>
            <a:xfrm>
              <a:off x="8709623" y="2341411"/>
              <a:ext cx="2438781" cy="2154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r">
                <a:buSzPts val="800"/>
                <a:defRPr/>
              </a:pPr>
              <a:r>
                <a:rPr lang="pt-BR" sz="800">
                  <a:solidFill>
                    <a:schemeClr val="accent1">
                      <a:lumMod val="75000"/>
                    </a:schemeClr>
                  </a:solidFill>
                  <a:latin typeface="Montserrat"/>
                </a:rPr>
                <a:t>(PNS, 2019)</a:t>
              </a: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Montserrat" panose="00000500000000000000" pitchFamily="2" charset="0"/>
                <a:cs typeface="Arial"/>
                <a:sym typeface="Arial"/>
              </a:endParaRPr>
            </a:p>
          </p:txBody>
        </p:sp>
      </p:grpSp>
      <p:grpSp>
        <p:nvGrpSpPr>
          <p:cNvPr id="135" name="Google Shape;345;p3">
            <a:extLst>
              <a:ext uri="{FF2B5EF4-FFF2-40B4-BE49-F238E27FC236}">
                <a16:creationId xmlns:a16="http://schemas.microsoft.com/office/drawing/2014/main" id="{C0CAB87A-6ABE-4A58-8622-E11BE86BD7C6}"/>
              </a:ext>
            </a:extLst>
          </p:cNvPr>
          <p:cNvGrpSpPr/>
          <p:nvPr/>
        </p:nvGrpSpPr>
        <p:grpSpPr>
          <a:xfrm>
            <a:off x="6335953" y="1463792"/>
            <a:ext cx="4613815" cy="3416960"/>
            <a:chOff x="383567" y="1825603"/>
            <a:chExt cx="4613815" cy="3416960"/>
          </a:xfrm>
        </p:grpSpPr>
        <p:grpSp>
          <p:nvGrpSpPr>
            <p:cNvPr id="136" name="Google Shape;346;p3">
              <a:extLst>
                <a:ext uri="{FF2B5EF4-FFF2-40B4-BE49-F238E27FC236}">
                  <a16:creationId xmlns:a16="http://schemas.microsoft.com/office/drawing/2014/main" id="{35364827-4356-4143-A63A-BCF1A147438F}"/>
                </a:ext>
              </a:extLst>
            </p:cNvPr>
            <p:cNvGrpSpPr/>
            <p:nvPr/>
          </p:nvGrpSpPr>
          <p:grpSpPr>
            <a:xfrm>
              <a:off x="383567" y="1825603"/>
              <a:ext cx="4613815" cy="3201147"/>
              <a:chOff x="373454" y="-350203"/>
              <a:chExt cx="4613815" cy="3201147"/>
            </a:xfrm>
          </p:grpSpPr>
          <p:grpSp>
            <p:nvGrpSpPr>
              <p:cNvPr id="138" name="Google Shape;347;p3">
                <a:extLst>
                  <a:ext uri="{FF2B5EF4-FFF2-40B4-BE49-F238E27FC236}">
                    <a16:creationId xmlns:a16="http://schemas.microsoft.com/office/drawing/2014/main" id="{369EA417-5E91-46AF-9CF3-FD60F0DE97E1}"/>
                  </a:ext>
                </a:extLst>
              </p:cNvPr>
              <p:cNvGrpSpPr/>
              <p:nvPr/>
            </p:nvGrpSpPr>
            <p:grpSpPr>
              <a:xfrm>
                <a:off x="373454" y="-291942"/>
                <a:ext cx="4613815" cy="3142886"/>
                <a:chOff x="1415594" y="2480288"/>
                <a:chExt cx="4613815" cy="3142886"/>
              </a:xfrm>
            </p:grpSpPr>
            <p:sp>
              <p:nvSpPr>
                <p:cNvPr id="140" name="Google Shape;348;p3">
                  <a:extLst>
                    <a:ext uri="{FF2B5EF4-FFF2-40B4-BE49-F238E27FC236}">
                      <a16:creationId xmlns:a16="http://schemas.microsoft.com/office/drawing/2014/main" id="{0C20FD73-0680-4358-9DDE-B0206FCEE884}"/>
                    </a:ext>
                  </a:extLst>
                </p:cNvPr>
                <p:cNvSpPr txBox="1"/>
                <p:nvPr/>
              </p:nvSpPr>
              <p:spPr>
                <a:xfrm>
                  <a:off x="1415594" y="2480288"/>
                  <a:ext cx="2546703" cy="1354146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121900" tIns="60925" rIns="121900" bIns="60925" anchor="t" anchorCtr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8700"/>
                    <a:buFont typeface="Arial"/>
                    <a:buNone/>
                    <a:tabLst/>
                    <a:defRPr/>
                  </a:pPr>
                  <a:r>
                    <a:rPr lang="pt-BR" sz="8000">
                      <a:solidFill>
                        <a:schemeClr val="accent1">
                          <a:lumMod val="75000"/>
                        </a:schemeClr>
                      </a:solidFill>
                      <a:latin typeface="Raleway Black"/>
                    </a:rPr>
                    <a:t>1,18</a:t>
                  </a:r>
                  <a:endParaRPr lang="pt-BR" sz="8000" b="0" i="0" u="none" strike="noStrike" kern="0" cap="none" spc="0" normalizeH="0" baseline="0" noProof="0">
                    <a:ln>
                      <a:noFill/>
                    </a:ln>
                    <a:solidFill>
                      <a:schemeClr val="accent1">
                        <a:lumMod val="75000"/>
                      </a:schemeClr>
                    </a:solidFill>
                    <a:effectLst/>
                    <a:uLnTx/>
                    <a:uFillTx/>
                    <a:latin typeface="Raleway Black" panose="020B0A03030101060003" pitchFamily="34" charset="0"/>
                    <a:cs typeface="Arial"/>
                  </a:endParaRPr>
                </a:p>
              </p:txBody>
            </p:sp>
            <p:sp>
              <p:nvSpPr>
                <p:cNvPr id="141" name="Google Shape;349;p3">
                  <a:extLst>
                    <a:ext uri="{FF2B5EF4-FFF2-40B4-BE49-F238E27FC236}">
                      <a16:creationId xmlns:a16="http://schemas.microsoft.com/office/drawing/2014/main" id="{53B281DE-B2F2-4A45-A7BC-15C6D90CA639}"/>
                    </a:ext>
                  </a:extLst>
                </p:cNvPr>
                <p:cNvSpPr txBox="1"/>
                <p:nvPr/>
              </p:nvSpPr>
              <p:spPr>
                <a:xfrm>
                  <a:off x="3437832" y="2803806"/>
                  <a:ext cx="2069700" cy="492372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121900" tIns="60925" rIns="121900" bIns="60925" anchor="t" anchorCtr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800"/>
                    <a:buFont typeface="Arial"/>
                    <a:buNone/>
                    <a:tabLst/>
                    <a:defRPr/>
                  </a:pPr>
                  <a:r>
                    <a:rPr lang="pt-BR" sz="2400" b="1">
                      <a:solidFill>
                        <a:schemeClr val="accent1">
                          <a:lumMod val="75000"/>
                        </a:schemeClr>
                      </a:solidFill>
                      <a:latin typeface="Montserrat"/>
                    </a:rPr>
                    <a:t>MILHÕES</a:t>
                  </a:r>
                  <a:endParaRPr lang="pt-BR" sz="2400" b="1" i="0" u="none" strike="noStrike" kern="0" cap="none" spc="0" normalizeH="0" baseline="0" noProof="0">
                    <a:ln>
                      <a:noFill/>
                    </a:ln>
                    <a:solidFill>
                      <a:schemeClr val="accent1">
                        <a:lumMod val="75000"/>
                      </a:schemeClr>
                    </a:solidFill>
                    <a:effectLst/>
                    <a:uLnTx/>
                    <a:uFillTx/>
                    <a:latin typeface="Montserrat" panose="00000500000000000000" pitchFamily="2" charset="0"/>
                    <a:cs typeface="Arial"/>
                  </a:endParaRPr>
                </a:p>
              </p:txBody>
            </p:sp>
            <p:sp>
              <p:nvSpPr>
                <p:cNvPr id="142" name="Google Shape;350;p3">
                  <a:extLst>
                    <a:ext uri="{FF2B5EF4-FFF2-40B4-BE49-F238E27FC236}">
                      <a16:creationId xmlns:a16="http://schemas.microsoft.com/office/drawing/2014/main" id="{C155A995-38BC-495E-9E9C-A1EF352CA401}"/>
                    </a:ext>
                  </a:extLst>
                </p:cNvPr>
                <p:cNvSpPr txBox="1"/>
                <p:nvPr/>
              </p:nvSpPr>
              <p:spPr>
                <a:xfrm>
                  <a:off x="3205629" y="5069247"/>
                  <a:ext cx="2823780" cy="55392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121900" tIns="60925" rIns="121900" bIns="60925" anchor="t" anchorCtr="0">
                  <a:spAutoFit/>
                </a:bodyPr>
                <a:lstStyle/>
                <a:p>
                  <a:pPr>
                    <a:buSzPts val="1200"/>
                    <a:defRPr/>
                  </a:pPr>
                  <a:r>
                    <a:rPr lang="pt-BR" b="1">
                      <a:solidFill>
                        <a:schemeClr val="accent1">
                          <a:lumMod val="75000"/>
                        </a:schemeClr>
                      </a:solidFill>
                      <a:latin typeface="Montserrat"/>
                    </a:rPr>
                    <a:t>ÓBITOS POR DOENÇAS DO APARELHO CIRCULATÓRIO</a:t>
                  </a:r>
                  <a:endParaRPr lang="pt-BR" b="1" i="0" u="none" strike="noStrike" kern="0" cap="none" spc="0" normalizeH="0" baseline="0" noProof="0">
                    <a:ln>
                      <a:noFill/>
                    </a:ln>
                    <a:solidFill>
                      <a:schemeClr val="accent1">
                        <a:lumMod val="75000"/>
                      </a:schemeClr>
                    </a:solidFill>
                    <a:effectLst/>
                    <a:uLnTx/>
                    <a:uFillTx/>
                    <a:latin typeface="Montserrat"/>
                    <a:cs typeface="Arial"/>
                  </a:endParaRPr>
                </a:p>
              </p:txBody>
            </p:sp>
          </p:grpSp>
          <p:sp>
            <p:nvSpPr>
              <p:cNvPr id="139" name="Google Shape;351;p3">
                <a:extLst>
                  <a:ext uri="{FF2B5EF4-FFF2-40B4-BE49-F238E27FC236}">
                    <a16:creationId xmlns:a16="http://schemas.microsoft.com/office/drawing/2014/main" id="{6955A5A7-950E-45DE-95D8-8C3EB14FF0FA}"/>
                  </a:ext>
                </a:extLst>
              </p:cNvPr>
              <p:cNvSpPr txBox="1"/>
              <p:nvPr/>
            </p:nvSpPr>
            <p:spPr>
              <a:xfrm>
                <a:off x="504377" y="-350203"/>
                <a:ext cx="3329813" cy="28462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900" tIns="60925" rIns="121900" bIns="60925" anchor="t" anchorCtr="0">
                <a:spAutoFit/>
              </a:bodyPr>
              <a:lstStyle/>
              <a:p>
                <a:pPr>
                  <a:buSzPts val="1000"/>
                  <a:defRPr/>
                </a:pPr>
                <a:r>
                  <a:rPr kumimoji="0" lang="pt-BR" sz="1050" b="0" i="0" u="none" strike="noStrike" kern="0" cap="none" spc="0" normalizeH="0" baseline="0" noProof="0">
                    <a:ln>
                      <a:noFill/>
                    </a:ln>
                    <a:solidFill>
                      <a:srgbClr val="5B9BD5"/>
                    </a:solidFill>
                    <a:effectLst/>
                    <a:uLnTx/>
                    <a:uFillTx/>
                    <a:latin typeface="Montserrat"/>
                    <a:cs typeface="Arial"/>
                    <a:sym typeface="Arial"/>
                  </a:rPr>
                  <a:t>EM 2019,</a:t>
                </a:r>
                <a:r>
                  <a:rPr lang="pt-BR" sz="1050">
                    <a:solidFill>
                      <a:srgbClr val="5B9BD5"/>
                    </a:solidFill>
                    <a:latin typeface="Montserrat"/>
                  </a:rPr>
                  <a:t> FORAM REALIZADAS NO BRASIL</a:t>
                </a:r>
                <a:endParaRPr lang="pt-BR" sz="1050" b="0" i="0" u="none" strike="noStrike" kern="0" cap="none" spc="0" normalizeH="0" baseline="0" noProof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Montserrat" panose="00000500000000000000" pitchFamily="2" charset="0"/>
                  <a:cs typeface="Arial"/>
                </a:endParaRPr>
              </a:p>
            </p:txBody>
          </p:sp>
        </p:grpSp>
        <p:sp>
          <p:nvSpPr>
            <p:cNvPr id="137" name="Google Shape;352;p3">
              <a:extLst>
                <a:ext uri="{FF2B5EF4-FFF2-40B4-BE49-F238E27FC236}">
                  <a16:creationId xmlns:a16="http://schemas.microsoft.com/office/drawing/2014/main" id="{B8984EE2-DE3D-41A4-9CEA-58F85528BCB5}"/>
                </a:ext>
              </a:extLst>
            </p:cNvPr>
            <p:cNvSpPr txBox="1"/>
            <p:nvPr/>
          </p:nvSpPr>
          <p:spPr>
            <a:xfrm>
              <a:off x="2558287" y="5027119"/>
              <a:ext cx="2438781" cy="2154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r">
                <a:buSzPts val="800"/>
                <a:defRPr/>
              </a:pPr>
              <a:r>
                <a:rPr lang="pt-BR" sz="800">
                  <a:solidFill>
                    <a:schemeClr val="accent1">
                      <a:lumMod val="75000"/>
                    </a:schemeClr>
                  </a:solidFill>
                  <a:latin typeface="Montserrat"/>
                </a:rPr>
                <a:t>(DATASUS, 2021)</a:t>
              </a:r>
              <a:endParaRPr lang="pt-BR" sz="1400" b="0" i="0" u="none" strike="noStrike" kern="0" cap="none" spc="0" normalizeH="0" baseline="0" noProof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Montserrat" panose="00000500000000000000" pitchFamily="2" charset="0"/>
                <a:cs typeface="Arial"/>
              </a:endParaRPr>
            </a:p>
          </p:txBody>
        </p:sp>
      </p:grpSp>
      <p:sp>
        <p:nvSpPr>
          <p:cNvPr id="4" name="CaixaDeTexto 3">
            <a:extLst>
              <a:ext uri="{FF2B5EF4-FFF2-40B4-BE49-F238E27FC236}">
                <a16:creationId xmlns:a16="http://schemas.microsoft.com/office/drawing/2014/main" id="{FD9170D9-6177-824E-84C7-2B7B20BCB1CF}"/>
              </a:ext>
            </a:extLst>
          </p:cNvPr>
          <p:cNvSpPr txBox="1"/>
          <p:nvPr/>
        </p:nvSpPr>
        <p:spPr>
          <a:xfrm>
            <a:off x="932890" y="653023"/>
            <a:ext cx="4132262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t-BR" sz="2200" b="1">
                <a:solidFill>
                  <a:srgbClr val="5B9BD5"/>
                </a:solidFill>
                <a:latin typeface="Montserrat"/>
              </a:rPr>
              <a:t>HIPERTENSÃO / DIABETES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76C48230-E45C-B31D-0792-750BE208F0BB}"/>
              </a:ext>
            </a:extLst>
          </p:cNvPr>
          <p:cNvSpPr txBox="1"/>
          <p:nvPr/>
        </p:nvSpPr>
        <p:spPr>
          <a:xfrm>
            <a:off x="6276881" y="653023"/>
            <a:ext cx="4902200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sz="2200" b="1">
                <a:solidFill>
                  <a:srgbClr val="5B9BD5"/>
                </a:solidFill>
                <a:latin typeface="Montserrat"/>
              </a:rPr>
              <a:t>DOENÇAS CARDIOVASCULARES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D51014C6-1506-E686-A202-38BA864340B8}"/>
              </a:ext>
            </a:extLst>
          </p:cNvPr>
          <p:cNvSpPr txBox="1"/>
          <p:nvPr/>
        </p:nvSpPr>
        <p:spPr>
          <a:xfrm>
            <a:off x="8412536" y="2202143"/>
            <a:ext cx="3148012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b="1">
                <a:solidFill>
                  <a:schemeClr val="accent1">
                    <a:lumMod val="75000"/>
                  </a:schemeClr>
                </a:solidFill>
                <a:latin typeface="Montserrat"/>
              </a:rPr>
              <a:t>INTERNAÇÕES POR DOENÇAS DO APARELHO CIRCULATÓRIO</a:t>
            </a:r>
          </a:p>
        </p:txBody>
      </p:sp>
      <p:sp>
        <p:nvSpPr>
          <p:cNvPr id="7" name="Google Shape;348;p3">
            <a:extLst>
              <a:ext uri="{FF2B5EF4-FFF2-40B4-BE49-F238E27FC236}">
                <a16:creationId xmlns:a16="http://schemas.microsoft.com/office/drawing/2014/main" id="{020AB948-22ED-90B3-E184-11F899A05B64}"/>
              </a:ext>
            </a:extLst>
          </p:cNvPr>
          <p:cNvSpPr txBox="1"/>
          <p:nvPr/>
        </p:nvSpPr>
        <p:spPr>
          <a:xfrm>
            <a:off x="6274041" y="3432656"/>
            <a:ext cx="2546703" cy="13541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700"/>
              <a:buFont typeface="Arial"/>
              <a:buNone/>
              <a:tabLst/>
              <a:defRPr/>
            </a:pPr>
            <a:r>
              <a:rPr lang="pt-BR" sz="8000">
                <a:solidFill>
                  <a:schemeClr val="accent1">
                    <a:lumMod val="75000"/>
                  </a:schemeClr>
                </a:solidFill>
                <a:latin typeface="Raleway Black"/>
              </a:rPr>
              <a:t>364</a:t>
            </a:r>
            <a:endParaRPr lang="pt-BR" sz="8000" b="0" i="0" u="none" strike="noStrike" kern="0" cap="none" spc="0" normalizeH="0" baseline="0" noProof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Raleway Black" panose="020B0A03030101060003" pitchFamily="34" charset="0"/>
              <a:cs typeface="Arial"/>
            </a:endParaRPr>
          </a:p>
        </p:txBody>
      </p:sp>
      <p:sp>
        <p:nvSpPr>
          <p:cNvPr id="8" name="Google Shape;349;p3">
            <a:extLst>
              <a:ext uri="{FF2B5EF4-FFF2-40B4-BE49-F238E27FC236}">
                <a16:creationId xmlns:a16="http://schemas.microsoft.com/office/drawing/2014/main" id="{A91555B5-E0BB-9343-02A7-C293E74B67B2}"/>
              </a:ext>
            </a:extLst>
          </p:cNvPr>
          <p:cNvSpPr txBox="1"/>
          <p:nvPr/>
        </p:nvSpPr>
        <p:spPr>
          <a:xfrm>
            <a:off x="8134447" y="3766352"/>
            <a:ext cx="2069700" cy="4923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r>
              <a:rPr lang="pt-BR" sz="2400" b="1">
                <a:solidFill>
                  <a:schemeClr val="accent1">
                    <a:lumMod val="75000"/>
                  </a:schemeClr>
                </a:solidFill>
                <a:latin typeface="Montserrat"/>
              </a:rPr>
              <a:t>MIL</a:t>
            </a:r>
            <a:endParaRPr lang="pt-BR" sz="2400" b="1" i="0" u="none" strike="noStrike" kern="0" cap="none" spc="0" normalizeH="0" baseline="0" noProof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Montserrat" panose="00000500000000000000" pitchFamily="2" charset="0"/>
              <a:cs typeface="Arial"/>
            </a:endParaRPr>
          </a:p>
        </p:txBody>
      </p:sp>
      <p:sp>
        <p:nvSpPr>
          <p:cNvPr id="9" name="Google Shape;352;p3">
            <a:extLst>
              <a:ext uri="{FF2B5EF4-FFF2-40B4-BE49-F238E27FC236}">
                <a16:creationId xmlns:a16="http://schemas.microsoft.com/office/drawing/2014/main" id="{81F9E52F-D731-DB53-BF64-33FF7A976BBC}"/>
              </a:ext>
            </a:extLst>
          </p:cNvPr>
          <p:cNvSpPr txBox="1"/>
          <p:nvPr/>
        </p:nvSpPr>
        <p:spPr>
          <a:xfrm>
            <a:off x="8816220" y="2765631"/>
            <a:ext cx="2438781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r">
              <a:buSzPts val="800"/>
              <a:defRPr/>
            </a:pPr>
            <a:r>
              <a:rPr kumimoji="0" lang="pt-BR" sz="800" b="0" i="0" u="none" strike="noStrike" kern="0" cap="none" spc="0" normalizeH="0" baseline="0" noProof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Montserrat"/>
                <a:cs typeface="Arial"/>
                <a:sym typeface="Arial"/>
              </a:rPr>
              <a:t>(</a:t>
            </a:r>
            <a:r>
              <a:rPr lang="pt-BR" sz="800">
                <a:solidFill>
                  <a:schemeClr val="accent1">
                    <a:lumMod val="75000"/>
                  </a:schemeClr>
                </a:solidFill>
                <a:latin typeface="Montserrat"/>
              </a:rPr>
              <a:t>DATASUS, 2022)</a:t>
            </a:r>
            <a:endParaRPr lang="pt-BR" sz="1400" b="0" i="0" u="none" strike="noStrike" kern="0" cap="none" spc="0" normalizeH="0" baseline="0" noProof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Montserrat"/>
              <a:cs typeface="Arial"/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CC53D5B9-E4A5-A558-7683-3D80F7D3E985}"/>
              </a:ext>
            </a:extLst>
          </p:cNvPr>
          <p:cNvSpPr txBox="1"/>
          <p:nvPr/>
        </p:nvSpPr>
        <p:spPr>
          <a:xfrm>
            <a:off x="6795247" y="3433482"/>
            <a:ext cx="3227294" cy="2539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sz="1000">
                <a:solidFill>
                  <a:srgbClr val="5B9BD5"/>
                </a:solidFill>
              </a:rPr>
              <a:t>EM 2019, FORAM REGISTRADOS NO BRASIL</a:t>
            </a:r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58911638"/>
      </p:ext>
    </p:extLst>
  </p:cSld>
  <p:clrMapOvr>
    <a:masterClrMapping/>
  </p:clrMapOvr>
  <p:transition spd="slow">
    <p:push dir="u"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2" descr="Uma imagem com texto&#10;&#10;Descrição gerada automaticamente">
            <a:extLst>
              <a:ext uri="{FF2B5EF4-FFF2-40B4-BE49-F238E27FC236}">
                <a16:creationId xmlns:a16="http://schemas.microsoft.com/office/drawing/2014/main" id="{8AD36CE6-893A-C3F2-1841-50BB330D4E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3256" y="4246"/>
            <a:ext cx="12258720" cy="6895411"/>
          </a:xfrm>
          <a:prstGeom prst="rect">
            <a:avLst/>
          </a:prstGeom>
        </p:spPr>
      </p:pic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DFF011A0-FDE5-41B6-848B-F11F437E1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C5584AC5-0F6D-491D-88C2-FB9FCC9369B5}" type="slidenum">
              <a:rPr kumimoji="0" lang="pt-BR" sz="800" b="1" i="0" u="none" strike="noStrike" kern="0" cap="none" spc="0" normalizeH="0" baseline="0" noProof="0" smtClean="0">
                <a:ln>
                  <a:noFill/>
                </a:ln>
                <a:solidFill>
                  <a:srgbClr val="AEABAB"/>
                </a:solidFill>
                <a:effectLst/>
                <a:uLnTx/>
                <a:uFillTx/>
                <a:latin typeface="Montserrat"/>
                <a:sym typeface="Montserrat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66</a:t>
            </a:fld>
            <a:endParaRPr kumimoji="0" lang="pt-BR" sz="800" b="1" i="0" u="none" strike="noStrike" kern="0" cap="none" spc="0" normalizeH="0" baseline="0" noProof="0">
              <a:ln>
                <a:noFill/>
              </a:ln>
              <a:solidFill>
                <a:srgbClr val="AEABAB"/>
              </a:solidFill>
              <a:effectLst/>
              <a:uLnTx/>
              <a:uFillTx/>
              <a:latin typeface="Montserrat"/>
              <a:sym typeface="Montserrat"/>
            </a:endParaRPr>
          </a:p>
        </p:txBody>
      </p:sp>
      <p:grpSp>
        <p:nvGrpSpPr>
          <p:cNvPr id="27" name="Agrupar 26">
            <a:extLst>
              <a:ext uri="{FF2B5EF4-FFF2-40B4-BE49-F238E27FC236}">
                <a16:creationId xmlns:a16="http://schemas.microsoft.com/office/drawing/2014/main" id="{A664BBE5-CDF6-4A6C-923D-186B2C2ABF5B}"/>
              </a:ext>
            </a:extLst>
          </p:cNvPr>
          <p:cNvGrpSpPr/>
          <p:nvPr/>
        </p:nvGrpSpPr>
        <p:grpSpPr>
          <a:xfrm>
            <a:off x="415847" y="1563102"/>
            <a:ext cx="5600700" cy="3731795"/>
            <a:chOff x="438150" y="1887955"/>
            <a:chExt cx="5600700" cy="3731795"/>
          </a:xfrm>
        </p:grpSpPr>
        <p:sp>
          <p:nvSpPr>
            <p:cNvPr id="3" name="Retângulo: Cantos Arredondados 2">
              <a:extLst>
                <a:ext uri="{FF2B5EF4-FFF2-40B4-BE49-F238E27FC236}">
                  <a16:creationId xmlns:a16="http://schemas.microsoft.com/office/drawing/2014/main" id="{A04545B1-BC49-426C-9DDB-F78CA395E53F}"/>
                </a:ext>
              </a:extLst>
            </p:cNvPr>
            <p:cNvSpPr/>
            <p:nvPr/>
          </p:nvSpPr>
          <p:spPr>
            <a:xfrm>
              <a:off x="438150" y="2495550"/>
              <a:ext cx="5600700" cy="3124200"/>
            </a:xfrm>
            <a:prstGeom prst="roundRect">
              <a:avLst>
                <a:gd name="adj" fmla="val 2891"/>
              </a:avLst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pt-BR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4" name="Google Shape;866;g118f1ce6acc_2_198">
              <a:extLst>
                <a:ext uri="{FF2B5EF4-FFF2-40B4-BE49-F238E27FC236}">
                  <a16:creationId xmlns:a16="http://schemas.microsoft.com/office/drawing/2014/main" id="{8E8FE24B-DC50-4784-99E4-BC91CDD22188}"/>
                </a:ext>
              </a:extLst>
            </p:cNvPr>
            <p:cNvSpPr txBox="1"/>
            <p:nvPr/>
          </p:nvSpPr>
          <p:spPr>
            <a:xfrm>
              <a:off x="438150" y="1887955"/>
              <a:ext cx="5600700" cy="6462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pt-BR" sz="3600" b="0" i="0" u="none" strike="noStrike" kern="0" cap="none" spc="0" normalizeH="0" baseline="0" noProof="0">
                  <a:ln>
                    <a:noFill/>
                  </a:ln>
                  <a:solidFill>
                    <a:srgbClr val="5B9BD5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Montserrat ExtraBold"/>
                  <a:ea typeface="Montserrat ExtraBold"/>
                  <a:cs typeface="Montserrat ExtraBold"/>
                  <a:sym typeface="Montserrat ExtraBold"/>
                </a:rPr>
                <a:t>RASTREAMENTO</a:t>
              </a: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5B9BD5">
                    <a:lumMod val="60000"/>
                    <a:lumOff val="40000"/>
                  </a:srgbClr>
                </a:solidFill>
                <a:effectLst/>
                <a:uLnTx/>
                <a:uFillTx/>
                <a:latin typeface="Montserrat" panose="00000500000000000000" pitchFamily="2" charset="0"/>
                <a:cs typeface="Arial"/>
                <a:sym typeface="Arial"/>
              </a:endParaRPr>
            </a:p>
          </p:txBody>
        </p:sp>
        <p:sp>
          <p:nvSpPr>
            <p:cNvPr id="5" name="CaixaDeTexto 4">
              <a:extLst>
                <a:ext uri="{FF2B5EF4-FFF2-40B4-BE49-F238E27FC236}">
                  <a16:creationId xmlns:a16="http://schemas.microsoft.com/office/drawing/2014/main" id="{E4C3EFDD-D0BD-4951-AA0E-7EC15113AEA9}"/>
                </a:ext>
              </a:extLst>
            </p:cNvPr>
            <p:cNvSpPr txBox="1"/>
            <p:nvPr/>
          </p:nvSpPr>
          <p:spPr>
            <a:xfrm>
              <a:off x="1362074" y="2838450"/>
              <a:ext cx="4676775" cy="1015663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pt-BR" sz="2400" b="1" i="0" u="none" strike="noStrike" kern="0" cap="none" spc="0" normalizeH="0" baseline="0" noProof="0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Montserrat" panose="00000500000000000000" pitchFamily="2" charset="0"/>
                  <a:cs typeface="Arial"/>
                  <a:sym typeface="Arial"/>
                </a:rPr>
                <a:t>HIPERTENSÃO</a:t>
              </a:r>
            </a:p>
            <a:p>
              <a:pPr>
                <a:defRPr/>
              </a:pPr>
              <a:r>
                <a: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rPr>
                <a:t>≥</a:t>
              </a:r>
              <a:r>
                <a:rPr lang="pt-BR" sz="1800">
                  <a:solidFill>
                    <a:srgbClr val="5B9BD5"/>
                  </a:solidFill>
                  <a:latin typeface="Montserrat"/>
                </a:rPr>
                <a:t> </a:t>
              </a:r>
              <a:r>
                <a: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rPr>
                <a:t>18 anos </a:t>
              </a:r>
              <a:r>
                <a:rPr lang="pt-BR" sz="1800">
                  <a:solidFill>
                    <a:srgbClr val="5B9BD5"/>
                  </a:solidFill>
                  <a:latin typeface="Montserrat"/>
                </a:rPr>
                <a:t>1 vez</a:t>
              </a:r>
              <a:r>
                <a: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rPr>
                <a:t> ao ano ou menos se fatores de risco</a:t>
              </a:r>
              <a:r>
                <a:rPr lang="pt-BR" sz="1800">
                  <a:solidFill>
                    <a:srgbClr val="5B9BD5"/>
                  </a:solidFill>
                  <a:latin typeface="Montserrat"/>
                </a:rPr>
                <a:t>.</a:t>
              </a:r>
              <a:endParaRPr lang="pt-BR" sz="1800" b="0" i="0" u="none" strike="noStrike" kern="0" cap="none" spc="0" normalizeH="0" baseline="0" noProof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Montserrat"/>
                <a:cs typeface="Arial"/>
              </a:endParaRPr>
            </a:p>
          </p:txBody>
        </p:sp>
        <p:sp>
          <p:nvSpPr>
            <p:cNvPr id="6" name="CaixaDeTexto 5">
              <a:extLst>
                <a:ext uri="{FF2B5EF4-FFF2-40B4-BE49-F238E27FC236}">
                  <a16:creationId xmlns:a16="http://schemas.microsoft.com/office/drawing/2014/main" id="{8E32B930-BD94-4BE5-A1D8-F072DB9D6347}"/>
                </a:ext>
              </a:extLst>
            </p:cNvPr>
            <p:cNvSpPr txBox="1"/>
            <p:nvPr/>
          </p:nvSpPr>
          <p:spPr>
            <a:xfrm>
              <a:off x="1355886" y="4186714"/>
              <a:ext cx="4682964" cy="1015663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pt-BR" sz="2400" b="1" i="0" u="none" strike="noStrike" kern="0" cap="none" spc="0" normalizeH="0" baseline="0" noProof="0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Montserrat" panose="00000500000000000000" pitchFamily="2" charset="0"/>
                  <a:cs typeface="Arial"/>
                  <a:sym typeface="Arial"/>
                </a:rPr>
                <a:t>DIABETES</a:t>
              </a:r>
            </a:p>
            <a:p>
              <a:pPr>
                <a:defRPr/>
              </a:pPr>
              <a:r>
                <a: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rPr>
                <a:t>≥</a:t>
              </a:r>
              <a:r>
                <a:rPr lang="pt-BR" sz="1800">
                  <a:solidFill>
                    <a:srgbClr val="5B9BD5"/>
                  </a:solidFill>
                  <a:latin typeface="Montserrat"/>
                </a:rPr>
                <a:t> </a:t>
              </a:r>
              <a:r>
                <a: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5B9BD5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rPr>
                <a:t>45 anos a cada 3 anos ou menos se fatores de risco</a:t>
              </a:r>
              <a:r>
                <a:rPr lang="pt-BR" sz="1800">
                  <a:solidFill>
                    <a:srgbClr val="5B9BD5"/>
                  </a:solidFill>
                  <a:latin typeface="Montserrat"/>
                </a:rPr>
                <a:t>.</a:t>
              </a:r>
              <a:endParaRPr lang="pt-BR" sz="1800" b="0" i="0" u="none" strike="noStrike" kern="0" cap="none" spc="0" normalizeH="0" baseline="0" noProof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Montserrat"/>
                <a:cs typeface="Arial"/>
              </a:endParaRPr>
            </a:p>
          </p:txBody>
        </p:sp>
        <p:grpSp>
          <p:nvGrpSpPr>
            <p:cNvPr id="16" name="Agrupar 15">
              <a:extLst>
                <a:ext uri="{FF2B5EF4-FFF2-40B4-BE49-F238E27FC236}">
                  <a16:creationId xmlns:a16="http://schemas.microsoft.com/office/drawing/2014/main" id="{BEED323D-EF90-4337-9563-943201E00535}"/>
                </a:ext>
              </a:extLst>
            </p:cNvPr>
            <p:cNvGrpSpPr/>
            <p:nvPr/>
          </p:nvGrpSpPr>
          <p:grpSpPr>
            <a:xfrm>
              <a:off x="552073" y="2862501"/>
              <a:ext cx="810000" cy="809625"/>
              <a:chOff x="552073" y="2595801"/>
              <a:chExt cx="810000" cy="809625"/>
            </a:xfrm>
          </p:grpSpPr>
          <p:sp>
            <p:nvSpPr>
              <p:cNvPr id="12" name="Elipse 11">
                <a:extLst>
                  <a:ext uri="{FF2B5EF4-FFF2-40B4-BE49-F238E27FC236}">
                    <a16:creationId xmlns:a16="http://schemas.microsoft.com/office/drawing/2014/main" id="{17303391-3850-4ED1-AE61-725B1796ED82}"/>
                  </a:ext>
                </a:extLst>
              </p:cNvPr>
              <p:cNvSpPr/>
              <p:nvPr/>
            </p:nvSpPr>
            <p:spPr>
              <a:xfrm>
                <a:off x="552073" y="2595801"/>
                <a:ext cx="810000" cy="80962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pt-BR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+mn-cs"/>
                  <a:sym typeface="Arial"/>
                </a:endParaRPr>
              </a:p>
            </p:txBody>
          </p:sp>
          <p:pic>
            <p:nvPicPr>
              <p:cNvPr id="9" name="Imagem 8" descr="Forma&#10;&#10;Descrição gerada automaticamente com confiança baixa">
                <a:extLst>
                  <a:ext uri="{FF2B5EF4-FFF2-40B4-BE49-F238E27FC236}">
                    <a16:creationId xmlns:a16="http://schemas.microsoft.com/office/drawing/2014/main" id="{E0B17649-5C7F-47F0-B8BD-46C9D13A11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741073" y="2784613"/>
                <a:ext cx="432000" cy="432000"/>
              </a:xfrm>
              <a:prstGeom prst="rect">
                <a:avLst/>
              </a:prstGeom>
            </p:spPr>
          </p:pic>
        </p:grpSp>
        <p:grpSp>
          <p:nvGrpSpPr>
            <p:cNvPr id="15" name="Agrupar 14">
              <a:extLst>
                <a:ext uri="{FF2B5EF4-FFF2-40B4-BE49-F238E27FC236}">
                  <a16:creationId xmlns:a16="http://schemas.microsoft.com/office/drawing/2014/main" id="{372F5940-C55D-4A60-90D3-DBCAC8464180}"/>
                </a:ext>
              </a:extLst>
            </p:cNvPr>
            <p:cNvGrpSpPr/>
            <p:nvPr/>
          </p:nvGrpSpPr>
          <p:grpSpPr>
            <a:xfrm>
              <a:off x="545886" y="4276715"/>
              <a:ext cx="810000" cy="809625"/>
              <a:chOff x="545886" y="4010015"/>
              <a:chExt cx="810000" cy="809625"/>
            </a:xfrm>
          </p:grpSpPr>
          <p:sp>
            <p:nvSpPr>
              <p:cNvPr id="13" name="Elipse 12">
                <a:extLst>
                  <a:ext uri="{FF2B5EF4-FFF2-40B4-BE49-F238E27FC236}">
                    <a16:creationId xmlns:a16="http://schemas.microsoft.com/office/drawing/2014/main" id="{8DCC138B-A162-4CA2-A6B3-9C6C677DA19A}"/>
                  </a:ext>
                </a:extLst>
              </p:cNvPr>
              <p:cNvSpPr/>
              <p:nvPr/>
            </p:nvSpPr>
            <p:spPr>
              <a:xfrm>
                <a:off x="545886" y="4010015"/>
                <a:ext cx="810000" cy="80962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pt-BR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+mn-cs"/>
                  <a:sym typeface="Arial"/>
                </a:endParaRPr>
              </a:p>
            </p:txBody>
          </p:sp>
          <p:pic>
            <p:nvPicPr>
              <p:cNvPr id="11" name="Imagem 10" descr="Forma&#10;&#10;Descrição gerada automaticamente com confiança baixa">
                <a:extLst>
                  <a:ext uri="{FF2B5EF4-FFF2-40B4-BE49-F238E27FC236}">
                    <a16:creationId xmlns:a16="http://schemas.microsoft.com/office/drawing/2014/main" id="{14805E65-EB43-4089-86C7-25EEA149E9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734886" y="4198827"/>
                <a:ext cx="432000" cy="432000"/>
              </a:xfrm>
              <a:prstGeom prst="rect">
                <a:avLst/>
              </a:prstGeom>
            </p:spPr>
          </p:pic>
        </p:grpSp>
      </p:grpSp>
      <p:grpSp>
        <p:nvGrpSpPr>
          <p:cNvPr id="28" name="Agrupar 27">
            <a:extLst>
              <a:ext uri="{FF2B5EF4-FFF2-40B4-BE49-F238E27FC236}">
                <a16:creationId xmlns:a16="http://schemas.microsoft.com/office/drawing/2014/main" id="{B9EF36B7-AE8F-4001-8B24-13F179ECCD5C}"/>
              </a:ext>
            </a:extLst>
          </p:cNvPr>
          <p:cNvGrpSpPr/>
          <p:nvPr/>
        </p:nvGrpSpPr>
        <p:grpSpPr>
          <a:xfrm>
            <a:off x="5902249" y="1563102"/>
            <a:ext cx="6038848" cy="3731795"/>
            <a:chOff x="5924552" y="1887955"/>
            <a:chExt cx="6038848" cy="3731795"/>
          </a:xfrm>
        </p:grpSpPr>
        <p:sp>
          <p:nvSpPr>
            <p:cNvPr id="17" name="Retângulo: Cantos Arredondados 16">
              <a:extLst>
                <a:ext uri="{FF2B5EF4-FFF2-40B4-BE49-F238E27FC236}">
                  <a16:creationId xmlns:a16="http://schemas.microsoft.com/office/drawing/2014/main" id="{3D480489-E01D-4578-9370-3197AE83C8C1}"/>
                </a:ext>
              </a:extLst>
            </p:cNvPr>
            <p:cNvSpPr/>
            <p:nvPr/>
          </p:nvSpPr>
          <p:spPr>
            <a:xfrm>
              <a:off x="6153152" y="2495550"/>
              <a:ext cx="5600700" cy="3124200"/>
            </a:xfrm>
            <a:prstGeom prst="roundRect">
              <a:avLst>
                <a:gd name="adj" fmla="val 2891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pt-BR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18" name="Google Shape;866;g118f1ce6acc_2_198">
              <a:extLst>
                <a:ext uri="{FF2B5EF4-FFF2-40B4-BE49-F238E27FC236}">
                  <a16:creationId xmlns:a16="http://schemas.microsoft.com/office/drawing/2014/main" id="{1F5B69ED-64E9-4E8B-98C4-83F250B39D39}"/>
                </a:ext>
              </a:extLst>
            </p:cNvPr>
            <p:cNvSpPr txBox="1"/>
            <p:nvPr/>
          </p:nvSpPr>
          <p:spPr>
            <a:xfrm>
              <a:off x="5924552" y="1887955"/>
              <a:ext cx="6038848" cy="64629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pt-BR" sz="3600" b="0" i="0" u="none" strike="noStrike" kern="0" cap="none" spc="0" normalizeH="0" baseline="0" noProof="0">
                  <a:ln>
                    <a:noFill/>
                  </a:ln>
                  <a:solidFill>
                    <a:srgbClr val="5B9BD5">
                      <a:lumMod val="50000"/>
                    </a:srgbClr>
                  </a:solidFill>
                  <a:effectLst/>
                  <a:uLnTx/>
                  <a:uFillTx/>
                  <a:latin typeface="Montserrat ExtraBold"/>
                  <a:ea typeface="Montserrat ExtraBold"/>
                  <a:cs typeface="Montserrat ExtraBold"/>
                  <a:sym typeface="Montserrat ExtraBold"/>
                </a:rPr>
                <a:t>ACOMPANHAMENTO</a:t>
              </a:r>
              <a:endParaRPr kumimoji="0" sz="3600" b="0" i="0" u="none" strike="noStrike" kern="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Montserrat" panose="00000500000000000000" pitchFamily="2" charset="0"/>
                <a:cs typeface="Arial"/>
                <a:sym typeface="Arial"/>
              </a:endParaRPr>
            </a:p>
          </p:txBody>
        </p:sp>
        <p:sp>
          <p:nvSpPr>
            <p:cNvPr id="19" name="CaixaDeTexto 18">
              <a:extLst>
                <a:ext uri="{FF2B5EF4-FFF2-40B4-BE49-F238E27FC236}">
                  <a16:creationId xmlns:a16="http://schemas.microsoft.com/office/drawing/2014/main" id="{C1B15447-B6D7-44B7-A27C-9D42A6B445D3}"/>
                </a:ext>
              </a:extLst>
            </p:cNvPr>
            <p:cNvSpPr txBox="1"/>
            <p:nvPr/>
          </p:nvSpPr>
          <p:spPr>
            <a:xfrm>
              <a:off x="7077076" y="2762250"/>
              <a:ext cx="4676775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pt-BR" sz="24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ontserrat" panose="00000500000000000000" pitchFamily="2" charset="0"/>
                  <a:cs typeface="Arial"/>
                  <a:sym typeface="Arial"/>
                </a:rPr>
                <a:t>HIPERTENSÃO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ontserrat" panose="00000500000000000000" pitchFamily="2" charset="0"/>
                  <a:cs typeface="Arial"/>
                  <a:sym typeface="Arial"/>
                </a:rPr>
                <a:t>Ao menos 1 consulta e 1 aferição de PA a cada 6 meses.</a:t>
              </a:r>
            </a:p>
          </p:txBody>
        </p:sp>
        <p:sp>
          <p:nvSpPr>
            <p:cNvPr id="20" name="CaixaDeTexto 19">
              <a:extLst>
                <a:ext uri="{FF2B5EF4-FFF2-40B4-BE49-F238E27FC236}">
                  <a16:creationId xmlns:a16="http://schemas.microsoft.com/office/drawing/2014/main" id="{36EFD72B-9A0C-463E-BFAB-223656936379}"/>
                </a:ext>
              </a:extLst>
            </p:cNvPr>
            <p:cNvSpPr txBox="1"/>
            <p:nvPr/>
          </p:nvSpPr>
          <p:spPr>
            <a:xfrm>
              <a:off x="7070888" y="4186714"/>
              <a:ext cx="4682964" cy="1015663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pt-BR" sz="2400" b="1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ontserrat" panose="00000500000000000000" pitchFamily="2" charset="0"/>
                  <a:cs typeface="Arial"/>
                  <a:sym typeface="Arial"/>
                </a:rPr>
                <a:t>DIABETES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rPr>
                <a:t>Ao menos 1 consulta e 1 avaliação de exame (</a:t>
              </a:r>
              <a:r>
                <a:rPr lang="pt-BR" sz="1800">
                  <a:solidFill>
                    <a:srgbClr val="FFFFFF"/>
                  </a:solidFill>
                  <a:latin typeface="Montserrat"/>
                </a:rPr>
                <a:t>HbA1c</a:t>
              </a:r>
              <a:r>
                <a: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ontserrat"/>
                  <a:cs typeface="Arial"/>
                  <a:sym typeface="Arial"/>
                </a:rPr>
                <a:t>) a cada 6 meses.</a:t>
              </a:r>
              <a:endParaRPr lang="pt-BR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cs typeface="Arial"/>
              </a:endParaRPr>
            </a:p>
          </p:txBody>
        </p:sp>
        <p:grpSp>
          <p:nvGrpSpPr>
            <p:cNvPr id="21" name="Agrupar 20">
              <a:extLst>
                <a:ext uri="{FF2B5EF4-FFF2-40B4-BE49-F238E27FC236}">
                  <a16:creationId xmlns:a16="http://schemas.microsoft.com/office/drawing/2014/main" id="{5A0EEC8D-DBFD-4326-A80F-5A721E570044}"/>
                </a:ext>
              </a:extLst>
            </p:cNvPr>
            <p:cNvGrpSpPr/>
            <p:nvPr/>
          </p:nvGrpSpPr>
          <p:grpSpPr>
            <a:xfrm>
              <a:off x="6267075" y="2862501"/>
              <a:ext cx="810000" cy="809625"/>
              <a:chOff x="552073" y="2595801"/>
              <a:chExt cx="810000" cy="809625"/>
            </a:xfrm>
          </p:grpSpPr>
          <p:sp>
            <p:nvSpPr>
              <p:cNvPr id="22" name="Elipse 21">
                <a:extLst>
                  <a:ext uri="{FF2B5EF4-FFF2-40B4-BE49-F238E27FC236}">
                    <a16:creationId xmlns:a16="http://schemas.microsoft.com/office/drawing/2014/main" id="{3F5ED375-F5D9-4A21-86DB-CAAC4592B455}"/>
                  </a:ext>
                </a:extLst>
              </p:cNvPr>
              <p:cNvSpPr/>
              <p:nvPr/>
            </p:nvSpPr>
            <p:spPr>
              <a:xfrm>
                <a:off x="552073" y="2595801"/>
                <a:ext cx="810000" cy="809625"/>
              </a:xfrm>
              <a:prstGeom prst="ellipse">
                <a:avLst/>
              </a:prstGeom>
              <a:solidFill>
                <a:schemeClr val="bg1">
                  <a:alpha val="6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pt-BR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+mn-cs"/>
                  <a:sym typeface="Arial"/>
                </a:endParaRPr>
              </a:p>
            </p:txBody>
          </p:sp>
          <p:pic>
            <p:nvPicPr>
              <p:cNvPr id="23" name="Imagem 22" descr="Forma&#10;&#10;Descrição gerada automaticamente com confiança baixa">
                <a:extLst>
                  <a:ext uri="{FF2B5EF4-FFF2-40B4-BE49-F238E27FC236}">
                    <a16:creationId xmlns:a16="http://schemas.microsoft.com/office/drawing/2014/main" id="{503EFA1E-2EBD-435D-BF38-AD2FC473C51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741073" y="2784613"/>
                <a:ext cx="432000" cy="432000"/>
              </a:xfrm>
              <a:prstGeom prst="rect">
                <a:avLst/>
              </a:prstGeom>
            </p:spPr>
          </p:pic>
        </p:grpSp>
        <p:grpSp>
          <p:nvGrpSpPr>
            <p:cNvPr id="24" name="Agrupar 23">
              <a:extLst>
                <a:ext uri="{FF2B5EF4-FFF2-40B4-BE49-F238E27FC236}">
                  <a16:creationId xmlns:a16="http://schemas.microsoft.com/office/drawing/2014/main" id="{A1FF0219-C92D-477A-A5F8-7D26FF047E7A}"/>
                </a:ext>
              </a:extLst>
            </p:cNvPr>
            <p:cNvGrpSpPr/>
            <p:nvPr/>
          </p:nvGrpSpPr>
          <p:grpSpPr>
            <a:xfrm>
              <a:off x="6260888" y="4276715"/>
              <a:ext cx="810000" cy="809625"/>
              <a:chOff x="545886" y="4010015"/>
              <a:chExt cx="810000" cy="809625"/>
            </a:xfrm>
          </p:grpSpPr>
          <p:sp>
            <p:nvSpPr>
              <p:cNvPr id="25" name="Elipse 24">
                <a:extLst>
                  <a:ext uri="{FF2B5EF4-FFF2-40B4-BE49-F238E27FC236}">
                    <a16:creationId xmlns:a16="http://schemas.microsoft.com/office/drawing/2014/main" id="{C1C2EB13-5506-4D70-A784-6220D0D5CEB6}"/>
                  </a:ext>
                </a:extLst>
              </p:cNvPr>
              <p:cNvSpPr/>
              <p:nvPr/>
            </p:nvSpPr>
            <p:spPr>
              <a:xfrm>
                <a:off x="545886" y="4010015"/>
                <a:ext cx="810000" cy="809625"/>
              </a:xfrm>
              <a:prstGeom prst="ellipse">
                <a:avLst/>
              </a:prstGeom>
              <a:solidFill>
                <a:schemeClr val="bg1">
                  <a:alpha val="6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pt-BR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Montserrat" panose="00000500000000000000" pitchFamily="2" charset="0"/>
                  <a:ea typeface="+mn-ea"/>
                  <a:cs typeface="+mn-cs"/>
                  <a:sym typeface="Arial"/>
                </a:endParaRPr>
              </a:p>
            </p:txBody>
          </p:sp>
          <p:pic>
            <p:nvPicPr>
              <p:cNvPr id="26" name="Imagem 25" descr="Forma&#10;&#10;Descrição gerada automaticamente com confiança baixa">
                <a:extLst>
                  <a:ext uri="{FF2B5EF4-FFF2-40B4-BE49-F238E27FC236}">
                    <a16:creationId xmlns:a16="http://schemas.microsoft.com/office/drawing/2014/main" id="{FFF4525E-E6A2-4F99-A34A-09B14F0472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duotone>
                  <a:schemeClr val="accent5">
                    <a:shade val="45000"/>
                    <a:satMod val="135000"/>
                  </a:schemeClr>
                  <a:prstClr val="white"/>
                </a:duotone>
              </a:blip>
              <a:stretch>
                <a:fillRect/>
              </a:stretch>
            </p:blipFill>
            <p:spPr>
              <a:xfrm>
                <a:off x="734886" y="4198827"/>
                <a:ext cx="432000" cy="43200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6739104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Gráfico 7">
            <a:extLst>
              <a:ext uri="{FF2B5EF4-FFF2-40B4-BE49-F238E27FC236}">
                <a16:creationId xmlns:a16="http://schemas.microsoft.com/office/drawing/2014/main" id="{FFDF3E00-7D8E-47E0-B7A9-6EC7D8695349}"/>
              </a:ext>
            </a:extLst>
          </p:cNvPr>
          <p:cNvGraphicFramePr>
            <a:graphicFrameLocks/>
          </p:cNvGraphicFramePr>
          <p:nvPr/>
        </p:nvGraphicFramePr>
        <p:xfrm>
          <a:off x="193357" y="103413"/>
          <a:ext cx="11805286" cy="33718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Gráfico 6">
            <a:extLst>
              <a:ext uri="{FF2B5EF4-FFF2-40B4-BE49-F238E27FC236}">
                <a16:creationId xmlns:a16="http://schemas.microsoft.com/office/drawing/2014/main" id="{018235BF-774B-44EF-8B99-C3E3C12A565F}"/>
              </a:ext>
            </a:extLst>
          </p:cNvPr>
          <p:cNvGraphicFramePr>
            <a:graphicFrameLocks/>
          </p:cNvGraphicFramePr>
          <p:nvPr/>
        </p:nvGraphicFramePr>
        <p:xfrm>
          <a:off x="193357" y="3486150"/>
          <a:ext cx="11805286" cy="33718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DFF011A0-FDE5-41B6-848B-F11F437E1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C5584AC5-0F6D-491D-88C2-FB9FCC9369B5}" type="slidenum">
              <a:rPr kumimoji="0" lang="pt-BR" sz="800" b="1" i="0" u="none" strike="noStrike" kern="0" cap="none" spc="0" normalizeH="0" baseline="0" noProof="0" smtClean="0">
                <a:ln>
                  <a:noFill/>
                </a:ln>
                <a:solidFill>
                  <a:srgbClr val="AEABAB"/>
                </a:solidFill>
                <a:effectLst/>
                <a:uLnTx/>
                <a:uFillTx/>
                <a:latin typeface="Montserrat"/>
                <a:sym typeface="Montserrat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67</a:t>
            </a:fld>
            <a:endParaRPr kumimoji="0" lang="pt-BR" sz="800" b="1" i="0" u="none" strike="noStrike" kern="0" cap="none" spc="0" normalizeH="0" baseline="0" noProof="0">
              <a:ln>
                <a:noFill/>
              </a:ln>
              <a:solidFill>
                <a:srgbClr val="AEABAB"/>
              </a:solidFill>
              <a:effectLst/>
              <a:uLnTx/>
              <a:uFillTx/>
              <a:latin typeface="Montserrat"/>
              <a:sym typeface="Montserrat"/>
            </a:endParaRPr>
          </a:p>
        </p:txBody>
      </p:sp>
      <p:sp>
        <p:nvSpPr>
          <p:cNvPr id="153" name="CaixaDeTexto 152">
            <a:extLst>
              <a:ext uri="{FF2B5EF4-FFF2-40B4-BE49-F238E27FC236}">
                <a16:creationId xmlns:a16="http://schemas.microsoft.com/office/drawing/2014/main" id="{63E9E09B-77C5-4FA7-8A21-236DA3FAFCE5}"/>
              </a:ext>
            </a:extLst>
          </p:cNvPr>
          <p:cNvSpPr txBox="1"/>
          <p:nvPr/>
        </p:nvSpPr>
        <p:spPr>
          <a:xfrm>
            <a:off x="193357" y="60363"/>
            <a:ext cx="118052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2000" b="1" i="0" u="none" strike="noStrike" kern="0" cap="none" spc="0" normalizeH="0" baseline="0" noProof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Montserrat" panose="00000500000000000000" pitchFamily="2" charset="0"/>
                <a:cs typeface="Arial"/>
                <a:sym typeface="Arial"/>
              </a:rPr>
              <a:t>Percentual de pessoas hipertensas com Pressão Arterial aferida em cada semestre</a:t>
            </a:r>
          </a:p>
        </p:txBody>
      </p:sp>
      <p:sp>
        <p:nvSpPr>
          <p:cNvPr id="155" name="CaixaDeTexto 154">
            <a:extLst>
              <a:ext uri="{FF2B5EF4-FFF2-40B4-BE49-F238E27FC236}">
                <a16:creationId xmlns:a16="http://schemas.microsoft.com/office/drawing/2014/main" id="{1E80F1D2-7418-4832-AD87-3F76BB300A3D}"/>
              </a:ext>
            </a:extLst>
          </p:cNvPr>
          <p:cNvSpPr txBox="1"/>
          <p:nvPr/>
        </p:nvSpPr>
        <p:spPr>
          <a:xfrm>
            <a:off x="0" y="3562597"/>
            <a:ext cx="11804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2000" b="1" i="0" u="none" strike="noStrike" kern="0" cap="none" spc="0" normalizeH="0" baseline="0" noProof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Montserrat" panose="00000500000000000000" pitchFamily="2" charset="0"/>
                <a:cs typeface="Arial"/>
                <a:sym typeface="Arial"/>
              </a:rPr>
              <a:t>Percentual de diabéticos com solicitação de hemoglobina </a:t>
            </a:r>
            <a:r>
              <a:rPr kumimoji="0" lang="pt-BR" sz="2000" b="1" i="0" u="none" strike="noStrike" kern="0" cap="none" spc="0" normalizeH="0" baseline="0" noProof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Montserrat" panose="00000500000000000000" pitchFamily="2" charset="0"/>
                <a:cs typeface="Arial"/>
                <a:sym typeface="Arial"/>
              </a:rPr>
              <a:t>glicada</a:t>
            </a:r>
            <a:r>
              <a:rPr kumimoji="0" lang="pt-BR" sz="2000" b="1" i="0" u="none" strike="noStrike" kern="0" cap="none" spc="0" normalizeH="0" baseline="0" noProof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Montserrat" panose="00000500000000000000" pitchFamily="2" charset="0"/>
                <a:cs typeface="Arial"/>
                <a:sym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99214549"/>
      </p:ext>
    </p:extLst>
  </p:cSld>
  <p:clrMapOvr>
    <a:masterClrMapping/>
  </p:clrMapOvr>
  <p:transition spd="slow">
    <p:push dir="u"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2" descr="Uma imagem com texto&#10;&#10;Descrição gerada automaticamente">
            <a:extLst>
              <a:ext uri="{FF2B5EF4-FFF2-40B4-BE49-F238E27FC236}">
                <a16:creationId xmlns:a16="http://schemas.microsoft.com/office/drawing/2014/main" id="{710AB685-97F0-1334-7891-E76FA497D9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3256" y="4246"/>
            <a:ext cx="12258720" cy="6895411"/>
          </a:xfrm>
          <a:prstGeom prst="rect">
            <a:avLst/>
          </a:prstGeom>
        </p:spPr>
      </p:pic>
      <p:sp>
        <p:nvSpPr>
          <p:cNvPr id="83" name="Retângulo: Cantos Arredondados 82">
            <a:extLst>
              <a:ext uri="{FF2B5EF4-FFF2-40B4-BE49-F238E27FC236}">
                <a16:creationId xmlns:a16="http://schemas.microsoft.com/office/drawing/2014/main" id="{10A3F22F-262E-48B9-8923-B98FCB35D0CC}"/>
              </a:ext>
            </a:extLst>
          </p:cNvPr>
          <p:cNvSpPr/>
          <p:nvPr/>
        </p:nvSpPr>
        <p:spPr>
          <a:xfrm>
            <a:off x="444057" y="1692447"/>
            <a:ext cx="2880000" cy="2160000"/>
          </a:xfrm>
          <a:prstGeom prst="roundRect">
            <a:avLst>
              <a:gd name="adj" fmla="val 289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pt-BR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  <a:sym typeface="Arial"/>
            </a:endParaRPr>
          </a:p>
        </p:txBody>
      </p:sp>
      <p:sp>
        <p:nvSpPr>
          <p:cNvPr id="7" name="Google Shape;866;g118f1ce6acc_2_198">
            <a:extLst>
              <a:ext uri="{FF2B5EF4-FFF2-40B4-BE49-F238E27FC236}">
                <a16:creationId xmlns:a16="http://schemas.microsoft.com/office/drawing/2014/main" id="{05A40A32-FF50-4C7F-B855-70DD4C3FF3FD}"/>
              </a:ext>
            </a:extLst>
          </p:cNvPr>
          <p:cNvSpPr txBox="1"/>
          <p:nvPr/>
        </p:nvSpPr>
        <p:spPr>
          <a:xfrm>
            <a:off x="0" y="167266"/>
            <a:ext cx="1219200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2800" b="0" i="0" u="none" strike="noStrike" kern="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Montserrat ExtraBold"/>
                <a:ea typeface="Montserrat ExtraBold"/>
                <a:cs typeface="Montserrat ExtraBold"/>
                <a:sym typeface="Montserrat ExtraBold"/>
              </a:rPr>
              <a:t>ATENÇÃO ÀS DOENÇAS CRÔNICAS – HAS e DM</a:t>
            </a:r>
            <a:endParaRPr kumimoji="0" sz="300" b="0" i="0" u="none" strike="noStrike" kern="0" cap="none" spc="0" normalizeH="0" baseline="0" noProof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Montserrat" panose="00000500000000000000" pitchFamily="2" charset="0"/>
              <a:cs typeface="Arial"/>
              <a:sym typeface="Arial"/>
            </a:endParaRPr>
          </a:p>
        </p:txBody>
      </p:sp>
      <p:sp>
        <p:nvSpPr>
          <p:cNvPr id="151" name="Elipse 150">
            <a:extLst>
              <a:ext uri="{FF2B5EF4-FFF2-40B4-BE49-F238E27FC236}">
                <a16:creationId xmlns:a16="http://schemas.microsoft.com/office/drawing/2014/main" id="{75BCCC7E-0B5E-424B-A0C4-351DC6A813C6}"/>
              </a:ext>
            </a:extLst>
          </p:cNvPr>
          <p:cNvSpPr/>
          <p:nvPr/>
        </p:nvSpPr>
        <p:spPr>
          <a:xfrm>
            <a:off x="1482075" y="1099169"/>
            <a:ext cx="806400" cy="8064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152400" dist="50800" dir="5400000" algn="t" rotWithShape="0">
              <a:schemeClr val="accent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pt-BR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  <a:sym typeface="Arial"/>
            </a:endParaRPr>
          </a:p>
        </p:txBody>
      </p:sp>
      <p:grpSp>
        <p:nvGrpSpPr>
          <p:cNvPr id="6" name="Gráfico 4" descr="Órgão do coração estrutura de tópicos">
            <a:extLst>
              <a:ext uri="{FF2B5EF4-FFF2-40B4-BE49-F238E27FC236}">
                <a16:creationId xmlns:a16="http://schemas.microsoft.com/office/drawing/2014/main" id="{9536C2AA-F5F8-4D8D-80B1-23685B9F14B2}"/>
              </a:ext>
            </a:extLst>
          </p:cNvPr>
          <p:cNvGrpSpPr/>
          <p:nvPr/>
        </p:nvGrpSpPr>
        <p:grpSpPr>
          <a:xfrm>
            <a:off x="1693412" y="1251370"/>
            <a:ext cx="383727" cy="501999"/>
            <a:chOff x="374925" y="969243"/>
            <a:chExt cx="383727" cy="501999"/>
          </a:xfrm>
          <a:solidFill>
            <a:schemeClr val="accent1">
              <a:lumMod val="50000"/>
            </a:schemeClr>
          </a:solidFill>
        </p:grpSpPr>
        <p:sp>
          <p:nvSpPr>
            <p:cNvPr id="8" name="Forma Livre: Forma 7">
              <a:extLst>
                <a:ext uri="{FF2B5EF4-FFF2-40B4-BE49-F238E27FC236}">
                  <a16:creationId xmlns:a16="http://schemas.microsoft.com/office/drawing/2014/main" id="{2FAAA726-E329-49BA-84F2-3303A936234A}"/>
                </a:ext>
              </a:extLst>
            </p:cNvPr>
            <p:cNvSpPr/>
            <p:nvPr/>
          </p:nvSpPr>
          <p:spPr>
            <a:xfrm>
              <a:off x="374925" y="1033377"/>
              <a:ext cx="108913" cy="138606"/>
            </a:xfrm>
            <a:custGeom>
              <a:avLst/>
              <a:gdLst>
                <a:gd name="connsiteX0" fmla="*/ 31305 w 108913"/>
                <a:gd name="connsiteY0" fmla="*/ 112877 h 138606"/>
                <a:gd name="connsiteX1" fmla="*/ 39256 w 108913"/>
                <a:gd name="connsiteY1" fmla="*/ 138606 h 138606"/>
                <a:gd name="connsiteX2" fmla="*/ 48882 w 108913"/>
                <a:gd name="connsiteY2" fmla="*/ 129029 h 138606"/>
                <a:gd name="connsiteX3" fmla="*/ 43567 w 108913"/>
                <a:gd name="connsiteY3" fmla="*/ 111066 h 138606"/>
                <a:gd name="connsiteX4" fmla="*/ 42650 w 108913"/>
                <a:gd name="connsiteY4" fmla="*/ 108265 h 138606"/>
                <a:gd name="connsiteX5" fmla="*/ 26339 w 108913"/>
                <a:gd name="connsiteY5" fmla="*/ 74903 h 138606"/>
                <a:gd name="connsiteX6" fmla="*/ 16596 w 108913"/>
                <a:gd name="connsiteY6" fmla="*/ 59791 h 138606"/>
                <a:gd name="connsiteX7" fmla="*/ 16181 w 108913"/>
                <a:gd name="connsiteY7" fmla="*/ 59290 h 138606"/>
                <a:gd name="connsiteX8" fmla="*/ 17157 w 108913"/>
                <a:gd name="connsiteY8" fmla="*/ 37689 h 138606"/>
                <a:gd name="connsiteX9" fmla="*/ 24364 w 108913"/>
                <a:gd name="connsiteY9" fmla="*/ 34007 h 138606"/>
                <a:gd name="connsiteX10" fmla="*/ 27513 w 108913"/>
                <a:gd name="connsiteY10" fmla="*/ 33682 h 138606"/>
                <a:gd name="connsiteX11" fmla="*/ 35855 w 108913"/>
                <a:gd name="connsiteY11" fmla="*/ 36190 h 138606"/>
                <a:gd name="connsiteX12" fmla="*/ 50478 w 108913"/>
                <a:gd name="connsiteY12" fmla="*/ 55761 h 138606"/>
                <a:gd name="connsiteX13" fmla="*/ 58901 w 108913"/>
                <a:gd name="connsiteY13" fmla="*/ 57726 h 138606"/>
                <a:gd name="connsiteX14" fmla="*/ 61756 w 108913"/>
                <a:gd name="connsiteY14" fmla="*/ 53161 h 138606"/>
                <a:gd name="connsiteX15" fmla="*/ 62520 w 108913"/>
                <a:gd name="connsiteY15" fmla="*/ 46691 h 138606"/>
                <a:gd name="connsiteX16" fmla="*/ 68067 w 108913"/>
                <a:gd name="connsiteY16" fmla="*/ 20056 h 138606"/>
                <a:gd name="connsiteX17" fmla="*/ 88849 w 108913"/>
                <a:gd name="connsiteY17" fmla="*/ 14085 h 138606"/>
                <a:gd name="connsiteX18" fmla="*/ 95864 w 108913"/>
                <a:gd name="connsiteY18" fmla="*/ 32545 h 138606"/>
                <a:gd name="connsiteX19" fmla="*/ 95179 w 108913"/>
                <a:gd name="connsiteY19" fmla="*/ 35701 h 138606"/>
                <a:gd name="connsiteX20" fmla="*/ 92818 w 108913"/>
                <a:gd name="connsiteY20" fmla="*/ 50899 h 138606"/>
                <a:gd name="connsiteX21" fmla="*/ 91240 w 108913"/>
                <a:gd name="connsiteY21" fmla="*/ 88144 h 138606"/>
                <a:gd name="connsiteX22" fmla="*/ 91308 w 108913"/>
                <a:gd name="connsiteY22" fmla="*/ 90909 h 138606"/>
                <a:gd name="connsiteX23" fmla="*/ 92060 w 108913"/>
                <a:gd name="connsiteY23" fmla="*/ 101844 h 138606"/>
                <a:gd name="connsiteX24" fmla="*/ 94286 w 108913"/>
                <a:gd name="connsiteY24" fmla="*/ 110406 h 138606"/>
                <a:gd name="connsiteX25" fmla="*/ 94353 w 108913"/>
                <a:gd name="connsiteY25" fmla="*/ 110406 h 138606"/>
                <a:gd name="connsiteX26" fmla="*/ 106634 w 108913"/>
                <a:gd name="connsiteY26" fmla="*/ 108944 h 138606"/>
                <a:gd name="connsiteX27" fmla="*/ 104029 w 108913"/>
                <a:gd name="connsiteY27" fmla="*/ 99318 h 138606"/>
                <a:gd name="connsiteX28" fmla="*/ 103533 w 108913"/>
                <a:gd name="connsiteY28" fmla="*/ 90756 h 138606"/>
                <a:gd name="connsiteX29" fmla="*/ 103460 w 108913"/>
                <a:gd name="connsiteY29" fmla="*/ 87520 h 138606"/>
                <a:gd name="connsiteX30" fmla="*/ 104928 w 108913"/>
                <a:gd name="connsiteY30" fmla="*/ 52593 h 138606"/>
                <a:gd name="connsiteX31" fmla="*/ 107558 w 108913"/>
                <a:gd name="connsiteY31" fmla="*/ 36153 h 138606"/>
                <a:gd name="connsiteX32" fmla="*/ 89808 w 108913"/>
                <a:gd name="connsiteY32" fmla="*/ 1350 h 138606"/>
                <a:gd name="connsiteX33" fmla="*/ 87375 w 108913"/>
                <a:gd name="connsiteY33" fmla="*/ 681 h 138606"/>
                <a:gd name="connsiteX34" fmla="*/ 58221 w 108913"/>
                <a:gd name="connsiteY34" fmla="*/ 12797 h 138606"/>
                <a:gd name="connsiteX35" fmla="*/ 51860 w 108913"/>
                <a:gd name="connsiteY35" fmla="*/ 35266 h 138606"/>
                <a:gd name="connsiteX36" fmla="*/ 51750 w 108913"/>
                <a:gd name="connsiteY36" fmla="*/ 35266 h 138606"/>
                <a:gd name="connsiteX37" fmla="*/ 43610 w 108913"/>
                <a:gd name="connsiteY37" fmla="*/ 26613 h 138606"/>
                <a:gd name="connsiteX38" fmla="*/ 29813 w 108913"/>
                <a:gd name="connsiteY38" fmla="*/ 21463 h 138606"/>
                <a:gd name="connsiteX39" fmla="*/ 91 w 108913"/>
                <a:gd name="connsiteY39" fmla="*/ 46712 h 138606"/>
                <a:gd name="connsiteX40" fmla="*/ 6940 w 108913"/>
                <a:gd name="connsiteY40" fmla="*/ 67240 h 138606"/>
                <a:gd name="connsiteX41" fmla="*/ 15942 w 108913"/>
                <a:gd name="connsiteY41" fmla="*/ 81270 h 138606"/>
                <a:gd name="connsiteX42" fmla="*/ 30871 w 108913"/>
                <a:gd name="connsiteY42" fmla="*/ 111592 h 138606"/>
                <a:gd name="connsiteX43" fmla="*/ 31305 w 108913"/>
                <a:gd name="connsiteY43" fmla="*/ 112877 h 1386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108913" h="138606">
                  <a:moveTo>
                    <a:pt x="31305" y="112877"/>
                  </a:moveTo>
                  <a:cubicBezTo>
                    <a:pt x="32186" y="116326"/>
                    <a:pt x="34809" y="126154"/>
                    <a:pt x="39256" y="138606"/>
                  </a:cubicBezTo>
                  <a:cubicBezTo>
                    <a:pt x="42237" y="135193"/>
                    <a:pt x="45454" y="131993"/>
                    <a:pt x="48882" y="129029"/>
                  </a:cubicBezTo>
                  <a:cubicBezTo>
                    <a:pt x="45543" y="119054"/>
                    <a:pt x="44112" y="113329"/>
                    <a:pt x="43567" y="111066"/>
                  </a:cubicBezTo>
                  <a:cubicBezTo>
                    <a:pt x="43340" y="110109"/>
                    <a:pt x="43033" y="109172"/>
                    <a:pt x="42650" y="108265"/>
                  </a:cubicBezTo>
                  <a:cubicBezTo>
                    <a:pt x="38121" y="96723"/>
                    <a:pt x="32666" y="85566"/>
                    <a:pt x="26339" y="74903"/>
                  </a:cubicBezTo>
                  <a:cubicBezTo>
                    <a:pt x="20150" y="64806"/>
                    <a:pt x="17459" y="60971"/>
                    <a:pt x="16596" y="59791"/>
                  </a:cubicBezTo>
                  <a:cubicBezTo>
                    <a:pt x="16462" y="59620"/>
                    <a:pt x="16327" y="59449"/>
                    <a:pt x="16181" y="59290"/>
                  </a:cubicBezTo>
                  <a:cubicBezTo>
                    <a:pt x="10485" y="53055"/>
                    <a:pt x="10923" y="43384"/>
                    <a:pt x="17157" y="37689"/>
                  </a:cubicBezTo>
                  <a:cubicBezTo>
                    <a:pt x="19185" y="35836"/>
                    <a:pt x="21674" y="34564"/>
                    <a:pt x="24364" y="34007"/>
                  </a:cubicBezTo>
                  <a:cubicBezTo>
                    <a:pt x="25400" y="33793"/>
                    <a:pt x="26455" y="33685"/>
                    <a:pt x="27513" y="33682"/>
                  </a:cubicBezTo>
                  <a:cubicBezTo>
                    <a:pt x="30479" y="33685"/>
                    <a:pt x="33380" y="34557"/>
                    <a:pt x="35855" y="36190"/>
                  </a:cubicBezTo>
                  <a:cubicBezTo>
                    <a:pt x="38302" y="37768"/>
                    <a:pt x="40020" y="38912"/>
                    <a:pt x="50478" y="55761"/>
                  </a:cubicBezTo>
                  <a:cubicBezTo>
                    <a:pt x="52261" y="58630"/>
                    <a:pt x="56032" y="59510"/>
                    <a:pt x="58901" y="57726"/>
                  </a:cubicBezTo>
                  <a:cubicBezTo>
                    <a:pt x="60507" y="56728"/>
                    <a:pt x="61561" y="55043"/>
                    <a:pt x="61756" y="53161"/>
                  </a:cubicBezTo>
                  <a:cubicBezTo>
                    <a:pt x="61976" y="51015"/>
                    <a:pt x="62227" y="48880"/>
                    <a:pt x="62520" y="46691"/>
                  </a:cubicBezTo>
                  <a:cubicBezTo>
                    <a:pt x="65377" y="26148"/>
                    <a:pt x="66649" y="22411"/>
                    <a:pt x="68067" y="20056"/>
                  </a:cubicBezTo>
                  <a:cubicBezTo>
                    <a:pt x="72157" y="12668"/>
                    <a:pt x="81462" y="9995"/>
                    <a:pt x="88849" y="14085"/>
                  </a:cubicBezTo>
                  <a:cubicBezTo>
                    <a:pt x="95381" y="17701"/>
                    <a:pt x="98346" y="25504"/>
                    <a:pt x="95864" y="32545"/>
                  </a:cubicBezTo>
                  <a:cubicBezTo>
                    <a:pt x="95791" y="32759"/>
                    <a:pt x="95405" y="34459"/>
                    <a:pt x="95179" y="35701"/>
                  </a:cubicBezTo>
                  <a:cubicBezTo>
                    <a:pt x="94690" y="38343"/>
                    <a:pt x="93913" y="43040"/>
                    <a:pt x="92818" y="50899"/>
                  </a:cubicBezTo>
                  <a:cubicBezTo>
                    <a:pt x="91284" y="63251"/>
                    <a:pt x="90757" y="75707"/>
                    <a:pt x="91240" y="88144"/>
                  </a:cubicBezTo>
                  <a:cubicBezTo>
                    <a:pt x="91277" y="88829"/>
                    <a:pt x="91289" y="89795"/>
                    <a:pt x="91308" y="90909"/>
                  </a:cubicBezTo>
                  <a:cubicBezTo>
                    <a:pt x="91239" y="94568"/>
                    <a:pt x="91491" y="98227"/>
                    <a:pt x="92060" y="101844"/>
                  </a:cubicBezTo>
                  <a:cubicBezTo>
                    <a:pt x="92433" y="103599"/>
                    <a:pt x="93124" y="106504"/>
                    <a:pt x="94286" y="110406"/>
                  </a:cubicBezTo>
                  <a:lnTo>
                    <a:pt x="94353" y="110406"/>
                  </a:lnTo>
                  <a:cubicBezTo>
                    <a:pt x="99026" y="109745"/>
                    <a:pt x="103087" y="109281"/>
                    <a:pt x="106634" y="108944"/>
                  </a:cubicBezTo>
                  <a:cubicBezTo>
                    <a:pt x="105234" y="104480"/>
                    <a:pt x="104420" y="101159"/>
                    <a:pt x="104029" y="99318"/>
                  </a:cubicBezTo>
                  <a:cubicBezTo>
                    <a:pt x="103653" y="96480"/>
                    <a:pt x="103487" y="93618"/>
                    <a:pt x="103533" y="90756"/>
                  </a:cubicBezTo>
                  <a:cubicBezTo>
                    <a:pt x="103533" y="89459"/>
                    <a:pt x="103533" y="88309"/>
                    <a:pt x="103460" y="87520"/>
                  </a:cubicBezTo>
                  <a:cubicBezTo>
                    <a:pt x="103003" y="75857"/>
                    <a:pt x="103494" y="64176"/>
                    <a:pt x="104928" y="52593"/>
                  </a:cubicBezTo>
                  <a:cubicBezTo>
                    <a:pt x="106402" y="42006"/>
                    <a:pt x="107252" y="37578"/>
                    <a:pt x="107558" y="36153"/>
                  </a:cubicBezTo>
                  <a:cubicBezTo>
                    <a:pt x="112267" y="21641"/>
                    <a:pt x="104320" y="6059"/>
                    <a:pt x="89808" y="1350"/>
                  </a:cubicBezTo>
                  <a:cubicBezTo>
                    <a:pt x="89008" y="1090"/>
                    <a:pt x="88196" y="867"/>
                    <a:pt x="87375" y="681"/>
                  </a:cubicBezTo>
                  <a:cubicBezTo>
                    <a:pt x="76069" y="-1892"/>
                    <a:pt x="64373" y="2969"/>
                    <a:pt x="58221" y="12797"/>
                  </a:cubicBezTo>
                  <a:cubicBezTo>
                    <a:pt x="55603" y="16846"/>
                    <a:pt x="54166" y="20442"/>
                    <a:pt x="51860" y="35266"/>
                  </a:cubicBezTo>
                  <a:cubicBezTo>
                    <a:pt x="51860" y="35346"/>
                    <a:pt x="51793" y="35358"/>
                    <a:pt x="51750" y="35266"/>
                  </a:cubicBezTo>
                  <a:cubicBezTo>
                    <a:pt x="49594" y="31904"/>
                    <a:pt x="46834" y="28970"/>
                    <a:pt x="43610" y="26613"/>
                  </a:cubicBezTo>
                  <a:cubicBezTo>
                    <a:pt x="39568" y="23668"/>
                    <a:pt x="34796" y="21887"/>
                    <a:pt x="29813" y="21463"/>
                  </a:cubicBezTo>
                  <a:cubicBezTo>
                    <a:pt x="14633" y="20228"/>
                    <a:pt x="1326" y="31532"/>
                    <a:pt x="91" y="46712"/>
                  </a:cubicBezTo>
                  <a:cubicBezTo>
                    <a:pt x="-519" y="54202"/>
                    <a:pt x="1955" y="61617"/>
                    <a:pt x="6940" y="67240"/>
                  </a:cubicBezTo>
                  <a:cubicBezTo>
                    <a:pt x="7765" y="68390"/>
                    <a:pt x="10291" y="72041"/>
                    <a:pt x="15942" y="81270"/>
                  </a:cubicBezTo>
                  <a:cubicBezTo>
                    <a:pt x="21688" y="90980"/>
                    <a:pt x="26679" y="101117"/>
                    <a:pt x="30871" y="111592"/>
                  </a:cubicBezTo>
                  <a:cubicBezTo>
                    <a:pt x="30993" y="112057"/>
                    <a:pt x="31268" y="112785"/>
                    <a:pt x="31305" y="112877"/>
                  </a:cubicBezTo>
                  <a:close/>
                </a:path>
              </a:pathLst>
            </a:custGeom>
            <a:grpFill/>
            <a:ln w="605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pt-BR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cs typeface="Arial"/>
                <a:sym typeface="Arial"/>
              </a:endParaRPr>
            </a:p>
          </p:txBody>
        </p:sp>
        <p:sp>
          <p:nvSpPr>
            <p:cNvPr id="9" name="Forma Livre: Forma 8">
              <a:extLst>
                <a:ext uri="{FF2B5EF4-FFF2-40B4-BE49-F238E27FC236}">
                  <a16:creationId xmlns:a16="http://schemas.microsoft.com/office/drawing/2014/main" id="{366B14F4-375D-4C40-9B40-8C9C3AB724D5}"/>
                </a:ext>
              </a:extLst>
            </p:cNvPr>
            <p:cNvSpPr/>
            <p:nvPr/>
          </p:nvSpPr>
          <p:spPr>
            <a:xfrm>
              <a:off x="390954" y="969243"/>
              <a:ext cx="367698" cy="501999"/>
            </a:xfrm>
            <a:custGeom>
              <a:avLst/>
              <a:gdLst>
                <a:gd name="connsiteX0" fmla="*/ 354559 w 367698"/>
                <a:gd name="connsiteY0" fmla="*/ 272962 h 501999"/>
                <a:gd name="connsiteX1" fmla="*/ 301052 w 367698"/>
                <a:gd name="connsiteY1" fmla="*/ 174142 h 501999"/>
                <a:gd name="connsiteX2" fmla="*/ 287756 w 367698"/>
                <a:gd name="connsiteY2" fmla="*/ 163745 h 501999"/>
                <a:gd name="connsiteX3" fmla="*/ 277573 w 367698"/>
                <a:gd name="connsiteY3" fmla="*/ 171696 h 501999"/>
                <a:gd name="connsiteX4" fmla="*/ 292404 w 367698"/>
                <a:gd name="connsiteY4" fmla="*/ 182759 h 501999"/>
                <a:gd name="connsiteX5" fmla="*/ 342872 w 367698"/>
                <a:gd name="connsiteY5" fmla="*/ 276571 h 501999"/>
                <a:gd name="connsiteX6" fmla="*/ 352835 w 367698"/>
                <a:gd name="connsiteY6" fmla="*/ 399860 h 501999"/>
                <a:gd name="connsiteX7" fmla="*/ 315699 w 367698"/>
                <a:gd name="connsiteY7" fmla="*/ 476125 h 501999"/>
                <a:gd name="connsiteX8" fmla="*/ 205504 w 367698"/>
                <a:gd name="connsiteY8" fmla="*/ 486320 h 501999"/>
                <a:gd name="connsiteX9" fmla="*/ 95504 w 367698"/>
                <a:gd name="connsiteY9" fmla="*/ 436537 h 501999"/>
                <a:gd name="connsiteX10" fmla="*/ 68937 w 367698"/>
                <a:gd name="connsiteY10" fmla="*/ 414691 h 501999"/>
                <a:gd name="connsiteX11" fmla="*/ 34076 w 367698"/>
                <a:gd name="connsiteY11" fmla="*/ 371813 h 501999"/>
                <a:gd name="connsiteX12" fmla="*/ 12298 w 367698"/>
                <a:gd name="connsiteY12" fmla="*/ 296930 h 501999"/>
                <a:gd name="connsiteX13" fmla="*/ 40394 w 367698"/>
                <a:gd name="connsiteY13" fmla="*/ 220133 h 501999"/>
                <a:gd name="connsiteX14" fmla="*/ 81719 w 367698"/>
                <a:gd name="connsiteY14" fmla="*/ 198759 h 501999"/>
                <a:gd name="connsiteX15" fmla="*/ 104800 w 367698"/>
                <a:gd name="connsiteY15" fmla="*/ 196697 h 501999"/>
                <a:gd name="connsiteX16" fmla="*/ 110818 w 367698"/>
                <a:gd name="connsiteY16" fmla="*/ 195535 h 501999"/>
                <a:gd name="connsiteX17" fmla="*/ 113558 w 367698"/>
                <a:gd name="connsiteY17" fmla="*/ 193199 h 501999"/>
                <a:gd name="connsiteX18" fmla="*/ 113613 w 367698"/>
                <a:gd name="connsiteY18" fmla="*/ 190141 h 501999"/>
                <a:gd name="connsiteX19" fmla="*/ 113723 w 367698"/>
                <a:gd name="connsiteY19" fmla="*/ 179029 h 501999"/>
                <a:gd name="connsiteX20" fmla="*/ 119227 w 367698"/>
                <a:gd name="connsiteY20" fmla="*/ 124390 h 501999"/>
                <a:gd name="connsiteX21" fmla="*/ 146345 w 367698"/>
                <a:gd name="connsiteY21" fmla="*/ 75555 h 501999"/>
                <a:gd name="connsiteX22" fmla="*/ 148791 w 367698"/>
                <a:gd name="connsiteY22" fmla="*/ 73023 h 501999"/>
                <a:gd name="connsiteX23" fmla="*/ 147837 w 367698"/>
                <a:gd name="connsiteY23" fmla="*/ 69653 h 501999"/>
                <a:gd name="connsiteX24" fmla="*/ 144816 w 367698"/>
                <a:gd name="connsiteY24" fmla="*/ 57562 h 501999"/>
                <a:gd name="connsiteX25" fmla="*/ 141147 w 367698"/>
                <a:gd name="connsiteY25" fmla="*/ 32340 h 501999"/>
                <a:gd name="connsiteX26" fmla="*/ 152160 w 367698"/>
                <a:gd name="connsiteY26" fmla="*/ 25483 h 501999"/>
                <a:gd name="connsiteX27" fmla="*/ 159256 w 367698"/>
                <a:gd name="connsiteY27" fmla="*/ 34432 h 501999"/>
                <a:gd name="connsiteX28" fmla="*/ 159298 w 367698"/>
                <a:gd name="connsiteY28" fmla="*/ 35123 h 501999"/>
                <a:gd name="connsiteX29" fmla="*/ 162656 w 367698"/>
                <a:gd name="connsiteY29" fmla="*/ 53091 h 501999"/>
                <a:gd name="connsiteX30" fmla="*/ 164252 w 367698"/>
                <a:gd name="connsiteY30" fmla="*/ 60632 h 501999"/>
                <a:gd name="connsiteX31" fmla="*/ 171230 w 367698"/>
                <a:gd name="connsiteY31" fmla="*/ 57360 h 501999"/>
                <a:gd name="connsiteX32" fmla="*/ 172613 w 367698"/>
                <a:gd name="connsiteY32" fmla="*/ 56779 h 501999"/>
                <a:gd name="connsiteX33" fmla="*/ 177505 w 367698"/>
                <a:gd name="connsiteY33" fmla="*/ 54712 h 501999"/>
                <a:gd name="connsiteX34" fmla="*/ 177346 w 367698"/>
                <a:gd name="connsiteY34" fmla="*/ 50498 h 501999"/>
                <a:gd name="connsiteX35" fmla="*/ 177206 w 367698"/>
                <a:gd name="connsiteY35" fmla="*/ 42639 h 501999"/>
                <a:gd name="connsiteX36" fmla="*/ 179040 w 367698"/>
                <a:gd name="connsiteY36" fmla="*/ 17222 h 501999"/>
                <a:gd name="connsiteX37" fmla="*/ 191282 w 367698"/>
                <a:gd name="connsiteY37" fmla="*/ 12925 h 501999"/>
                <a:gd name="connsiteX38" fmla="*/ 196269 w 367698"/>
                <a:gd name="connsiteY38" fmla="*/ 23166 h 501999"/>
                <a:gd name="connsiteX39" fmla="*/ 196159 w 367698"/>
                <a:gd name="connsiteY39" fmla="*/ 23815 h 501999"/>
                <a:gd name="connsiteX40" fmla="*/ 195547 w 367698"/>
                <a:gd name="connsiteY40" fmla="*/ 42774 h 501999"/>
                <a:gd name="connsiteX41" fmla="*/ 195578 w 367698"/>
                <a:gd name="connsiteY41" fmla="*/ 44517 h 501999"/>
                <a:gd name="connsiteX42" fmla="*/ 195926 w 367698"/>
                <a:gd name="connsiteY42" fmla="*/ 51055 h 501999"/>
                <a:gd name="connsiteX43" fmla="*/ 207724 w 367698"/>
                <a:gd name="connsiteY43" fmla="*/ 51941 h 501999"/>
                <a:gd name="connsiteX44" fmla="*/ 209473 w 367698"/>
                <a:gd name="connsiteY44" fmla="*/ 45092 h 501999"/>
                <a:gd name="connsiteX45" fmla="*/ 210880 w 367698"/>
                <a:gd name="connsiteY45" fmla="*/ 39820 h 501999"/>
                <a:gd name="connsiteX46" fmla="*/ 219803 w 367698"/>
                <a:gd name="connsiteY46" fmla="*/ 15937 h 501999"/>
                <a:gd name="connsiteX47" fmla="*/ 232761 w 367698"/>
                <a:gd name="connsiteY47" fmla="*/ 15303 h 501999"/>
                <a:gd name="connsiteX48" fmla="*/ 234652 w 367698"/>
                <a:gd name="connsiteY48" fmla="*/ 26493 h 501999"/>
                <a:gd name="connsiteX49" fmla="*/ 234358 w 367698"/>
                <a:gd name="connsiteY49" fmla="*/ 27105 h 501999"/>
                <a:gd name="connsiteX50" fmla="*/ 228450 w 367698"/>
                <a:gd name="connsiteY50" fmla="*/ 45104 h 501999"/>
                <a:gd name="connsiteX51" fmla="*/ 225967 w 367698"/>
                <a:gd name="connsiteY51" fmla="*/ 54357 h 501999"/>
                <a:gd name="connsiteX52" fmla="*/ 224989 w 367698"/>
                <a:gd name="connsiteY52" fmla="*/ 58449 h 501999"/>
                <a:gd name="connsiteX53" fmla="*/ 228457 w 367698"/>
                <a:gd name="connsiteY53" fmla="*/ 60828 h 501999"/>
                <a:gd name="connsiteX54" fmla="*/ 235349 w 367698"/>
                <a:gd name="connsiteY54" fmla="*/ 66466 h 501999"/>
                <a:gd name="connsiteX55" fmla="*/ 246266 w 367698"/>
                <a:gd name="connsiteY55" fmla="*/ 60045 h 501999"/>
                <a:gd name="connsiteX56" fmla="*/ 238853 w 367698"/>
                <a:gd name="connsiteY56" fmla="*/ 53317 h 501999"/>
                <a:gd name="connsiteX57" fmla="*/ 240162 w 367698"/>
                <a:gd name="connsiteY57" fmla="*/ 48651 h 501999"/>
                <a:gd name="connsiteX58" fmla="*/ 245563 w 367698"/>
                <a:gd name="connsiteY58" fmla="*/ 32053 h 501999"/>
                <a:gd name="connsiteX59" fmla="*/ 236573 w 367698"/>
                <a:gd name="connsiteY59" fmla="*/ 3146 h 501999"/>
                <a:gd name="connsiteX60" fmla="*/ 210739 w 367698"/>
                <a:gd name="connsiteY60" fmla="*/ 7736 h 501999"/>
                <a:gd name="connsiteX61" fmla="*/ 207118 w 367698"/>
                <a:gd name="connsiteY61" fmla="*/ 13148 h 501999"/>
                <a:gd name="connsiteX62" fmla="*/ 178895 w 367698"/>
                <a:gd name="connsiteY62" fmla="*/ 1708 h 501999"/>
                <a:gd name="connsiteX63" fmla="*/ 165812 w 367698"/>
                <a:gd name="connsiteY63" fmla="*/ 19943 h 501999"/>
                <a:gd name="connsiteX64" fmla="*/ 135564 w 367698"/>
                <a:gd name="connsiteY64" fmla="*/ 18740 h 501999"/>
                <a:gd name="connsiteX65" fmla="*/ 129251 w 367698"/>
                <a:gd name="connsiteY65" fmla="*/ 29557 h 501999"/>
                <a:gd name="connsiteX66" fmla="*/ 132921 w 367698"/>
                <a:gd name="connsiteY66" fmla="*/ 60137 h 501999"/>
                <a:gd name="connsiteX67" fmla="*/ 135214 w 367698"/>
                <a:gd name="connsiteY67" fmla="*/ 69659 h 501999"/>
                <a:gd name="connsiteX68" fmla="*/ 107503 w 367698"/>
                <a:gd name="connsiteY68" fmla="*/ 121185 h 501999"/>
                <a:gd name="connsiteX69" fmla="*/ 101589 w 367698"/>
                <a:gd name="connsiteY69" fmla="*/ 178968 h 501999"/>
                <a:gd name="connsiteX70" fmla="*/ 101546 w 367698"/>
                <a:gd name="connsiteY70" fmla="*/ 184588 h 501999"/>
                <a:gd name="connsiteX71" fmla="*/ 80098 w 367698"/>
                <a:gd name="connsiteY71" fmla="*/ 186680 h 501999"/>
                <a:gd name="connsiteX72" fmla="*/ 31208 w 367698"/>
                <a:gd name="connsiteY72" fmla="*/ 212201 h 501999"/>
                <a:gd name="connsiteX73" fmla="*/ 176 w 367698"/>
                <a:gd name="connsiteY73" fmla="*/ 296453 h 501999"/>
                <a:gd name="connsiteX74" fmla="*/ 24224 w 367698"/>
                <a:gd name="connsiteY74" fmla="*/ 379023 h 501999"/>
                <a:gd name="connsiteX75" fmla="*/ 50406 w 367698"/>
                <a:gd name="connsiteY75" fmla="*/ 412385 h 501999"/>
                <a:gd name="connsiteX76" fmla="*/ 60460 w 367698"/>
                <a:gd name="connsiteY76" fmla="*/ 423492 h 501999"/>
                <a:gd name="connsiteX77" fmla="*/ 88134 w 367698"/>
                <a:gd name="connsiteY77" fmla="*/ 446298 h 501999"/>
                <a:gd name="connsiteX78" fmla="*/ 203167 w 367698"/>
                <a:gd name="connsiteY78" fmla="*/ 498325 h 501999"/>
                <a:gd name="connsiteX79" fmla="*/ 244608 w 367698"/>
                <a:gd name="connsiteY79" fmla="*/ 501995 h 501999"/>
                <a:gd name="connsiteX80" fmla="*/ 322604 w 367698"/>
                <a:gd name="connsiteY80" fmla="*/ 486210 h 501999"/>
                <a:gd name="connsiteX81" fmla="*/ 364975 w 367698"/>
                <a:gd name="connsiteY81" fmla="*/ 401413 h 501999"/>
                <a:gd name="connsiteX82" fmla="*/ 354559 w 367698"/>
                <a:gd name="connsiteY82" fmla="*/ 272962 h 501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</a:cxnLst>
              <a:rect l="l" t="t" r="r" b="b"/>
              <a:pathLst>
                <a:path w="367698" h="501999">
                  <a:moveTo>
                    <a:pt x="354559" y="272962"/>
                  </a:moveTo>
                  <a:cubicBezTo>
                    <a:pt x="339771" y="225148"/>
                    <a:pt x="313895" y="186985"/>
                    <a:pt x="301052" y="174142"/>
                  </a:cubicBezTo>
                  <a:cubicBezTo>
                    <a:pt x="296958" y="170265"/>
                    <a:pt x="292506" y="166784"/>
                    <a:pt x="287756" y="163745"/>
                  </a:cubicBezTo>
                  <a:cubicBezTo>
                    <a:pt x="284368" y="166151"/>
                    <a:pt x="280973" y="168801"/>
                    <a:pt x="277573" y="171696"/>
                  </a:cubicBezTo>
                  <a:cubicBezTo>
                    <a:pt x="282886" y="174861"/>
                    <a:pt x="287856" y="178568"/>
                    <a:pt x="292404" y="182759"/>
                  </a:cubicBezTo>
                  <a:cubicBezTo>
                    <a:pt x="302544" y="192900"/>
                    <a:pt x="328212" y="229167"/>
                    <a:pt x="342872" y="276571"/>
                  </a:cubicBezTo>
                  <a:cubicBezTo>
                    <a:pt x="355053" y="316466"/>
                    <a:pt x="358451" y="358526"/>
                    <a:pt x="352835" y="399860"/>
                  </a:cubicBezTo>
                  <a:cubicBezTo>
                    <a:pt x="349446" y="426158"/>
                    <a:pt x="332842" y="464395"/>
                    <a:pt x="315699" y="476125"/>
                  </a:cubicBezTo>
                  <a:cubicBezTo>
                    <a:pt x="297492" y="488577"/>
                    <a:pt x="242921" y="493622"/>
                    <a:pt x="205504" y="486320"/>
                  </a:cubicBezTo>
                  <a:cubicBezTo>
                    <a:pt x="165874" y="477259"/>
                    <a:pt x="128467" y="460330"/>
                    <a:pt x="95504" y="436537"/>
                  </a:cubicBezTo>
                  <a:cubicBezTo>
                    <a:pt x="86255" y="429746"/>
                    <a:pt x="77386" y="422453"/>
                    <a:pt x="68937" y="414691"/>
                  </a:cubicBezTo>
                  <a:cubicBezTo>
                    <a:pt x="56373" y="401192"/>
                    <a:pt x="44726" y="386868"/>
                    <a:pt x="34076" y="371813"/>
                  </a:cubicBezTo>
                  <a:cubicBezTo>
                    <a:pt x="18572" y="350026"/>
                    <a:pt x="10897" y="323634"/>
                    <a:pt x="12298" y="296930"/>
                  </a:cubicBezTo>
                  <a:cubicBezTo>
                    <a:pt x="14035" y="255459"/>
                    <a:pt x="29165" y="233234"/>
                    <a:pt x="40394" y="220133"/>
                  </a:cubicBezTo>
                  <a:cubicBezTo>
                    <a:pt x="52014" y="206605"/>
                    <a:pt x="61647" y="201609"/>
                    <a:pt x="81719" y="198759"/>
                  </a:cubicBezTo>
                  <a:cubicBezTo>
                    <a:pt x="89364" y="197603"/>
                    <a:pt x="97071" y="196915"/>
                    <a:pt x="104800" y="196697"/>
                  </a:cubicBezTo>
                  <a:cubicBezTo>
                    <a:pt x="106881" y="197150"/>
                    <a:pt x="109055" y="196730"/>
                    <a:pt x="110818" y="195535"/>
                  </a:cubicBezTo>
                  <a:lnTo>
                    <a:pt x="113558" y="193199"/>
                  </a:lnTo>
                  <a:lnTo>
                    <a:pt x="113613" y="190141"/>
                  </a:lnTo>
                  <a:cubicBezTo>
                    <a:pt x="113674" y="186368"/>
                    <a:pt x="113699" y="182674"/>
                    <a:pt x="113723" y="179029"/>
                  </a:cubicBezTo>
                  <a:cubicBezTo>
                    <a:pt x="113053" y="160650"/>
                    <a:pt x="114905" y="142266"/>
                    <a:pt x="119227" y="124390"/>
                  </a:cubicBezTo>
                  <a:cubicBezTo>
                    <a:pt x="124055" y="106106"/>
                    <a:pt x="133376" y="89318"/>
                    <a:pt x="146345" y="75555"/>
                  </a:cubicBezTo>
                  <a:lnTo>
                    <a:pt x="148791" y="73023"/>
                  </a:lnTo>
                  <a:lnTo>
                    <a:pt x="147837" y="69653"/>
                  </a:lnTo>
                  <a:cubicBezTo>
                    <a:pt x="146657" y="65482"/>
                    <a:pt x="145642" y="61415"/>
                    <a:pt x="144816" y="57562"/>
                  </a:cubicBezTo>
                  <a:cubicBezTo>
                    <a:pt x="140235" y="36095"/>
                    <a:pt x="140682" y="34187"/>
                    <a:pt x="141147" y="32340"/>
                  </a:cubicBezTo>
                  <a:cubicBezTo>
                    <a:pt x="142295" y="27405"/>
                    <a:pt x="147225" y="24335"/>
                    <a:pt x="152160" y="25483"/>
                  </a:cubicBezTo>
                  <a:cubicBezTo>
                    <a:pt x="156320" y="26450"/>
                    <a:pt x="159262" y="30161"/>
                    <a:pt x="159256" y="34432"/>
                  </a:cubicBezTo>
                  <a:lnTo>
                    <a:pt x="159298" y="35123"/>
                  </a:lnTo>
                  <a:cubicBezTo>
                    <a:pt x="159457" y="36529"/>
                    <a:pt x="160112" y="41080"/>
                    <a:pt x="162656" y="53091"/>
                  </a:cubicBezTo>
                  <a:lnTo>
                    <a:pt x="164252" y="60632"/>
                  </a:lnTo>
                  <a:lnTo>
                    <a:pt x="171230" y="57360"/>
                  </a:lnTo>
                  <a:cubicBezTo>
                    <a:pt x="171683" y="57146"/>
                    <a:pt x="172148" y="56962"/>
                    <a:pt x="172613" y="56779"/>
                  </a:cubicBezTo>
                  <a:lnTo>
                    <a:pt x="177505" y="54712"/>
                  </a:lnTo>
                  <a:lnTo>
                    <a:pt x="177346" y="50498"/>
                  </a:lnTo>
                  <a:cubicBezTo>
                    <a:pt x="177255" y="47905"/>
                    <a:pt x="177187" y="45287"/>
                    <a:pt x="177206" y="42639"/>
                  </a:cubicBezTo>
                  <a:cubicBezTo>
                    <a:pt x="177346" y="20695"/>
                    <a:pt x="178203" y="18934"/>
                    <a:pt x="179040" y="17222"/>
                  </a:cubicBezTo>
                  <a:cubicBezTo>
                    <a:pt x="181234" y="12655"/>
                    <a:pt x="186715" y="10731"/>
                    <a:pt x="191282" y="12925"/>
                  </a:cubicBezTo>
                  <a:cubicBezTo>
                    <a:pt x="195119" y="14768"/>
                    <a:pt x="197184" y="19009"/>
                    <a:pt x="196269" y="23166"/>
                  </a:cubicBezTo>
                  <a:lnTo>
                    <a:pt x="196159" y="23815"/>
                  </a:lnTo>
                  <a:cubicBezTo>
                    <a:pt x="196012" y="25215"/>
                    <a:pt x="195645" y="29869"/>
                    <a:pt x="195547" y="42774"/>
                  </a:cubicBezTo>
                  <a:cubicBezTo>
                    <a:pt x="195547" y="43385"/>
                    <a:pt x="195547" y="43936"/>
                    <a:pt x="195578" y="44517"/>
                  </a:cubicBezTo>
                  <a:lnTo>
                    <a:pt x="195926" y="51055"/>
                  </a:lnTo>
                  <a:lnTo>
                    <a:pt x="207724" y="51941"/>
                  </a:lnTo>
                  <a:lnTo>
                    <a:pt x="209473" y="45092"/>
                  </a:lnTo>
                  <a:cubicBezTo>
                    <a:pt x="209913" y="43336"/>
                    <a:pt x="210360" y="41581"/>
                    <a:pt x="210880" y="39820"/>
                  </a:cubicBezTo>
                  <a:cubicBezTo>
                    <a:pt x="217216" y="18793"/>
                    <a:pt x="218530" y="17338"/>
                    <a:pt x="219803" y="15937"/>
                  </a:cubicBezTo>
                  <a:cubicBezTo>
                    <a:pt x="223205" y="12184"/>
                    <a:pt x="229007" y="11900"/>
                    <a:pt x="232761" y="15303"/>
                  </a:cubicBezTo>
                  <a:cubicBezTo>
                    <a:pt x="235900" y="18149"/>
                    <a:pt x="236681" y="22774"/>
                    <a:pt x="234652" y="26493"/>
                  </a:cubicBezTo>
                  <a:lnTo>
                    <a:pt x="234358" y="27105"/>
                  </a:lnTo>
                  <a:cubicBezTo>
                    <a:pt x="233814" y="28438"/>
                    <a:pt x="232138" y="32854"/>
                    <a:pt x="228450" y="45104"/>
                  </a:cubicBezTo>
                  <a:cubicBezTo>
                    <a:pt x="227527" y="48162"/>
                    <a:pt x="226707" y="51293"/>
                    <a:pt x="225967" y="54357"/>
                  </a:cubicBezTo>
                  <a:lnTo>
                    <a:pt x="224989" y="58449"/>
                  </a:lnTo>
                  <a:lnTo>
                    <a:pt x="228457" y="60828"/>
                  </a:lnTo>
                  <a:cubicBezTo>
                    <a:pt x="230891" y="62534"/>
                    <a:pt x="233194" y="64419"/>
                    <a:pt x="235349" y="66466"/>
                  </a:cubicBezTo>
                  <a:cubicBezTo>
                    <a:pt x="238945" y="64212"/>
                    <a:pt x="242584" y="62071"/>
                    <a:pt x="246266" y="60045"/>
                  </a:cubicBezTo>
                  <a:cubicBezTo>
                    <a:pt x="243949" y="57638"/>
                    <a:pt x="241473" y="55391"/>
                    <a:pt x="238853" y="53317"/>
                  </a:cubicBezTo>
                  <a:cubicBezTo>
                    <a:pt x="239263" y="51758"/>
                    <a:pt x="239697" y="50198"/>
                    <a:pt x="240162" y="48651"/>
                  </a:cubicBezTo>
                  <a:cubicBezTo>
                    <a:pt x="243544" y="37428"/>
                    <a:pt x="245104" y="33215"/>
                    <a:pt x="245563" y="32053"/>
                  </a:cubicBezTo>
                  <a:cubicBezTo>
                    <a:pt x="251063" y="21588"/>
                    <a:pt x="247038" y="8646"/>
                    <a:pt x="236573" y="3146"/>
                  </a:cubicBezTo>
                  <a:cubicBezTo>
                    <a:pt x="227924" y="-1400"/>
                    <a:pt x="217293" y="489"/>
                    <a:pt x="210739" y="7736"/>
                  </a:cubicBezTo>
                  <a:cubicBezTo>
                    <a:pt x="209239" y="9326"/>
                    <a:pt x="208016" y="11155"/>
                    <a:pt x="207118" y="13148"/>
                  </a:cubicBezTo>
                  <a:cubicBezTo>
                    <a:pt x="202484" y="2196"/>
                    <a:pt x="189848" y="-2927"/>
                    <a:pt x="178895" y="1708"/>
                  </a:cubicBezTo>
                  <a:cubicBezTo>
                    <a:pt x="171461" y="4853"/>
                    <a:pt x="166410" y="11893"/>
                    <a:pt x="165812" y="19943"/>
                  </a:cubicBezTo>
                  <a:cubicBezTo>
                    <a:pt x="157791" y="11258"/>
                    <a:pt x="144249" y="10720"/>
                    <a:pt x="135564" y="18740"/>
                  </a:cubicBezTo>
                  <a:cubicBezTo>
                    <a:pt x="132428" y="21636"/>
                    <a:pt x="130230" y="25403"/>
                    <a:pt x="129251" y="29557"/>
                  </a:cubicBezTo>
                  <a:cubicBezTo>
                    <a:pt x="128224" y="33906"/>
                    <a:pt x="127949" y="37019"/>
                    <a:pt x="132921" y="60137"/>
                  </a:cubicBezTo>
                  <a:cubicBezTo>
                    <a:pt x="133575" y="63194"/>
                    <a:pt x="134346" y="66405"/>
                    <a:pt x="135214" y="69659"/>
                  </a:cubicBezTo>
                  <a:cubicBezTo>
                    <a:pt x="122077" y="84432"/>
                    <a:pt x="112586" y="102080"/>
                    <a:pt x="107503" y="121185"/>
                  </a:cubicBezTo>
                  <a:cubicBezTo>
                    <a:pt x="102878" y="140081"/>
                    <a:pt x="100887" y="159526"/>
                    <a:pt x="101589" y="178968"/>
                  </a:cubicBezTo>
                  <a:cubicBezTo>
                    <a:pt x="101589" y="180827"/>
                    <a:pt x="101575" y="182700"/>
                    <a:pt x="101546" y="184588"/>
                  </a:cubicBezTo>
                  <a:cubicBezTo>
                    <a:pt x="97345" y="184765"/>
                    <a:pt x="90036" y="185267"/>
                    <a:pt x="80098" y="186680"/>
                  </a:cubicBezTo>
                  <a:cubicBezTo>
                    <a:pt x="57103" y="189946"/>
                    <a:pt x="44761" y="196386"/>
                    <a:pt x="31208" y="212201"/>
                  </a:cubicBezTo>
                  <a:cubicBezTo>
                    <a:pt x="18793" y="226690"/>
                    <a:pt x="2066" y="251184"/>
                    <a:pt x="176" y="296453"/>
                  </a:cubicBezTo>
                  <a:cubicBezTo>
                    <a:pt x="-1354" y="325902"/>
                    <a:pt x="7121" y="355001"/>
                    <a:pt x="24224" y="379023"/>
                  </a:cubicBezTo>
                  <a:cubicBezTo>
                    <a:pt x="35599" y="394619"/>
                    <a:pt x="44736" y="405774"/>
                    <a:pt x="50406" y="412385"/>
                  </a:cubicBezTo>
                  <a:cubicBezTo>
                    <a:pt x="53539" y="416279"/>
                    <a:pt x="56896" y="419987"/>
                    <a:pt x="60460" y="423492"/>
                  </a:cubicBezTo>
                  <a:cubicBezTo>
                    <a:pt x="69258" y="431596"/>
                    <a:pt x="78498" y="439210"/>
                    <a:pt x="88134" y="446298"/>
                  </a:cubicBezTo>
                  <a:cubicBezTo>
                    <a:pt x="122608" y="471169"/>
                    <a:pt x="161726" y="488862"/>
                    <a:pt x="203167" y="498325"/>
                  </a:cubicBezTo>
                  <a:cubicBezTo>
                    <a:pt x="216834" y="500854"/>
                    <a:pt x="230710" y="502083"/>
                    <a:pt x="244608" y="501995"/>
                  </a:cubicBezTo>
                  <a:cubicBezTo>
                    <a:pt x="276411" y="501995"/>
                    <a:pt x="308054" y="496160"/>
                    <a:pt x="322604" y="486210"/>
                  </a:cubicBezTo>
                  <a:cubicBezTo>
                    <a:pt x="343227" y="472094"/>
                    <a:pt x="361164" y="430971"/>
                    <a:pt x="364975" y="401413"/>
                  </a:cubicBezTo>
                  <a:cubicBezTo>
                    <a:pt x="370804" y="358346"/>
                    <a:pt x="367251" y="314528"/>
                    <a:pt x="354559" y="272962"/>
                  </a:cubicBezTo>
                  <a:close/>
                </a:path>
              </a:pathLst>
            </a:custGeom>
            <a:grpFill/>
            <a:ln w="605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pt-BR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cs typeface="Arial"/>
                <a:sym typeface="Arial"/>
              </a:endParaRPr>
            </a:p>
          </p:txBody>
        </p:sp>
        <p:sp>
          <p:nvSpPr>
            <p:cNvPr id="84" name="Forma Livre: Forma 83">
              <a:extLst>
                <a:ext uri="{FF2B5EF4-FFF2-40B4-BE49-F238E27FC236}">
                  <a16:creationId xmlns:a16="http://schemas.microsoft.com/office/drawing/2014/main" id="{B68A5E2F-C597-45F6-A35E-87B521E3427B}"/>
                </a:ext>
              </a:extLst>
            </p:cNvPr>
            <p:cNvSpPr/>
            <p:nvPr/>
          </p:nvSpPr>
          <p:spPr>
            <a:xfrm>
              <a:off x="553628" y="1022674"/>
              <a:ext cx="180081" cy="159449"/>
            </a:xfrm>
            <a:custGeom>
              <a:avLst/>
              <a:gdLst>
                <a:gd name="connsiteX0" fmla="*/ 78932 w 180081"/>
                <a:gd name="connsiteY0" fmla="*/ 159449 h 159449"/>
                <a:gd name="connsiteX1" fmla="*/ 77544 w 180081"/>
                <a:gd name="connsiteY1" fmla="*/ 159290 h 159449"/>
                <a:gd name="connsiteX2" fmla="*/ 72962 w 180081"/>
                <a:gd name="connsiteY2" fmla="*/ 151954 h 159449"/>
                <a:gd name="connsiteX3" fmla="*/ 72963 w 180081"/>
                <a:gd name="connsiteY3" fmla="*/ 151951 h 159449"/>
                <a:gd name="connsiteX4" fmla="*/ 95885 w 180081"/>
                <a:gd name="connsiteY4" fmla="*/ 102351 h 159449"/>
                <a:gd name="connsiteX5" fmla="*/ 147130 w 180081"/>
                <a:gd name="connsiteY5" fmla="*/ 71772 h 159449"/>
                <a:gd name="connsiteX6" fmla="*/ 166227 w 180081"/>
                <a:gd name="connsiteY6" fmla="*/ 32970 h 159449"/>
                <a:gd name="connsiteX7" fmla="*/ 127425 w 180081"/>
                <a:gd name="connsiteY7" fmla="*/ 13873 h 159449"/>
                <a:gd name="connsiteX8" fmla="*/ 55221 w 180081"/>
                <a:gd name="connsiteY8" fmla="*/ 56684 h 159449"/>
                <a:gd name="connsiteX9" fmla="*/ 12110 w 180081"/>
                <a:gd name="connsiteY9" fmla="*/ 143994 h 159449"/>
                <a:gd name="connsiteX10" fmla="*/ 4875 w 180081"/>
                <a:gd name="connsiteY10" fmla="*/ 148740 h 159449"/>
                <a:gd name="connsiteX11" fmla="*/ 129 w 180081"/>
                <a:gd name="connsiteY11" fmla="*/ 141505 h 159449"/>
                <a:gd name="connsiteX12" fmla="*/ 47087 w 180081"/>
                <a:gd name="connsiteY12" fmla="*/ 47547 h 159449"/>
                <a:gd name="connsiteX13" fmla="*/ 123461 w 180081"/>
                <a:gd name="connsiteY13" fmla="*/ 2296 h 159449"/>
                <a:gd name="connsiteX14" fmla="*/ 177786 w 180081"/>
                <a:gd name="connsiteY14" fmla="*/ 29025 h 159449"/>
                <a:gd name="connsiteX15" fmla="*/ 151056 w 180081"/>
                <a:gd name="connsiteY15" fmla="*/ 83349 h 159449"/>
                <a:gd name="connsiteX16" fmla="*/ 104001 w 180081"/>
                <a:gd name="connsiteY16" fmla="*/ 111482 h 159449"/>
                <a:gd name="connsiteX17" fmla="*/ 84864 w 180081"/>
                <a:gd name="connsiteY17" fmla="*/ 154709 h 159449"/>
                <a:gd name="connsiteX18" fmla="*/ 78932 w 180081"/>
                <a:gd name="connsiteY18" fmla="*/ 159449 h 159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80081" h="159449">
                  <a:moveTo>
                    <a:pt x="78932" y="159449"/>
                  </a:moveTo>
                  <a:cubicBezTo>
                    <a:pt x="78465" y="159447"/>
                    <a:pt x="77999" y="159394"/>
                    <a:pt x="77544" y="159290"/>
                  </a:cubicBezTo>
                  <a:cubicBezTo>
                    <a:pt x="74253" y="158529"/>
                    <a:pt x="72201" y="155245"/>
                    <a:pt x="72962" y="151954"/>
                  </a:cubicBezTo>
                  <a:cubicBezTo>
                    <a:pt x="72962" y="151953"/>
                    <a:pt x="72963" y="151952"/>
                    <a:pt x="72963" y="151951"/>
                  </a:cubicBezTo>
                  <a:cubicBezTo>
                    <a:pt x="76149" y="138215"/>
                    <a:pt x="83360" y="113513"/>
                    <a:pt x="95885" y="102351"/>
                  </a:cubicBezTo>
                  <a:cubicBezTo>
                    <a:pt x="110644" y="88692"/>
                    <a:pt x="128100" y="78275"/>
                    <a:pt x="147130" y="71772"/>
                  </a:cubicBezTo>
                  <a:cubicBezTo>
                    <a:pt x="163118" y="66331"/>
                    <a:pt x="171668" y="48958"/>
                    <a:pt x="166227" y="32970"/>
                  </a:cubicBezTo>
                  <a:cubicBezTo>
                    <a:pt x="160785" y="16982"/>
                    <a:pt x="143413" y="8432"/>
                    <a:pt x="127425" y="13873"/>
                  </a:cubicBezTo>
                  <a:cubicBezTo>
                    <a:pt x="100663" y="23015"/>
                    <a:pt x="76081" y="37590"/>
                    <a:pt x="55221" y="56684"/>
                  </a:cubicBezTo>
                  <a:cubicBezTo>
                    <a:pt x="29907" y="79227"/>
                    <a:pt x="17804" y="116620"/>
                    <a:pt x="12110" y="143994"/>
                  </a:cubicBezTo>
                  <a:cubicBezTo>
                    <a:pt x="11423" y="147303"/>
                    <a:pt x="8184" y="149428"/>
                    <a:pt x="4875" y="148740"/>
                  </a:cubicBezTo>
                  <a:cubicBezTo>
                    <a:pt x="1566" y="148053"/>
                    <a:pt x="-558" y="144814"/>
                    <a:pt x="129" y="141505"/>
                  </a:cubicBezTo>
                  <a:cubicBezTo>
                    <a:pt x="6202" y="112314"/>
                    <a:pt x="19278" y="72316"/>
                    <a:pt x="47087" y="47547"/>
                  </a:cubicBezTo>
                  <a:cubicBezTo>
                    <a:pt x="69156" y="27363"/>
                    <a:pt x="95157" y="11957"/>
                    <a:pt x="123461" y="2296"/>
                  </a:cubicBezTo>
                  <a:cubicBezTo>
                    <a:pt x="145844" y="-5324"/>
                    <a:pt x="170165" y="6643"/>
                    <a:pt x="177786" y="29025"/>
                  </a:cubicBezTo>
                  <a:cubicBezTo>
                    <a:pt x="185406" y="51408"/>
                    <a:pt x="173438" y="75729"/>
                    <a:pt x="151056" y="83349"/>
                  </a:cubicBezTo>
                  <a:cubicBezTo>
                    <a:pt x="133581" y="89343"/>
                    <a:pt x="117552" y="98926"/>
                    <a:pt x="104001" y="111482"/>
                  </a:cubicBezTo>
                  <a:cubicBezTo>
                    <a:pt x="96699" y="117990"/>
                    <a:pt x="89720" y="133750"/>
                    <a:pt x="84864" y="154709"/>
                  </a:cubicBezTo>
                  <a:cubicBezTo>
                    <a:pt x="84226" y="157474"/>
                    <a:pt x="81770" y="159437"/>
                    <a:pt x="78932" y="159449"/>
                  </a:cubicBezTo>
                  <a:close/>
                </a:path>
              </a:pathLst>
            </a:custGeom>
            <a:grpFill/>
            <a:ln w="605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pt-BR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cs typeface="Arial"/>
                <a:sym typeface="Arial"/>
              </a:endParaRPr>
            </a:p>
          </p:txBody>
        </p:sp>
        <p:sp>
          <p:nvSpPr>
            <p:cNvPr id="85" name="Forma Livre: Forma 84">
              <a:extLst>
                <a:ext uri="{FF2B5EF4-FFF2-40B4-BE49-F238E27FC236}">
                  <a16:creationId xmlns:a16="http://schemas.microsoft.com/office/drawing/2014/main" id="{ACA18B67-0E9B-4A78-8A57-A4B4D9E70B46}"/>
                </a:ext>
              </a:extLst>
            </p:cNvPr>
            <p:cNvSpPr/>
            <p:nvPr/>
          </p:nvSpPr>
          <p:spPr>
            <a:xfrm>
              <a:off x="629844" y="1178710"/>
              <a:ext cx="87769" cy="234469"/>
            </a:xfrm>
            <a:custGeom>
              <a:avLst/>
              <a:gdLst>
                <a:gd name="connsiteX0" fmla="*/ 87610 w 87769"/>
                <a:gd name="connsiteY0" fmla="*/ 180565 h 234469"/>
                <a:gd name="connsiteX1" fmla="*/ 73513 w 87769"/>
                <a:gd name="connsiteY1" fmla="*/ 150682 h 234469"/>
                <a:gd name="connsiteX2" fmla="*/ 56272 w 87769"/>
                <a:gd name="connsiteY2" fmla="*/ 130788 h 234469"/>
                <a:gd name="connsiteX3" fmla="*/ 34866 w 87769"/>
                <a:gd name="connsiteY3" fmla="*/ 105982 h 234469"/>
                <a:gd name="connsiteX4" fmla="*/ 26157 w 87769"/>
                <a:gd name="connsiteY4" fmla="*/ 94729 h 234469"/>
                <a:gd name="connsiteX5" fmla="*/ 42395 w 87769"/>
                <a:gd name="connsiteY5" fmla="*/ 90802 h 234469"/>
                <a:gd name="connsiteX6" fmla="*/ 61263 w 87769"/>
                <a:gd name="connsiteY6" fmla="*/ 95866 h 234469"/>
                <a:gd name="connsiteX7" fmla="*/ 69656 w 87769"/>
                <a:gd name="connsiteY7" fmla="*/ 93778 h 234469"/>
                <a:gd name="connsiteX8" fmla="*/ 67568 w 87769"/>
                <a:gd name="connsiteY8" fmla="*/ 85384 h 234469"/>
                <a:gd name="connsiteX9" fmla="*/ 43949 w 87769"/>
                <a:gd name="connsiteY9" fmla="*/ 78656 h 234469"/>
                <a:gd name="connsiteX10" fmla="*/ 19571 w 87769"/>
                <a:gd name="connsiteY10" fmla="*/ 84160 h 234469"/>
                <a:gd name="connsiteX11" fmla="*/ 12232 w 87769"/>
                <a:gd name="connsiteY11" fmla="*/ 57630 h 234469"/>
                <a:gd name="connsiteX12" fmla="*/ 29729 w 87769"/>
                <a:gd name="connsiteY12" fmla="*/ 10073 h 234469"/>
                <a:gd name="connsiteX13" fmla="*/ 29023 w 87769"/>
                <a:gd name="connsiteY13" fmla="*/ 1453 h 234469"/>
                <a:gd name="connsiteX14" fmla="*/ 20402 w 87769"/>
                <a:gd name="connsiteY14" fmla="*/ 2159 h 234469"/>
                <a:gd name="connsiteX15" fmla="*/ 0 w 87769"/>
                <a:gd name="connsiteY15" fmla="*/ 57728 h 234469"/>
                <a:gd name="connsiteX16" fmla="*/ 24812 w 87769"/>
                <a:gd name="connsiteY16" fmla="*/ 112978 h 234469"/>
                <a:gd name="connsiteX17" fmla="*/ 24457 w 87769"/>
                <a:gd name="connsiteY17" fmla="*/ 151355 h 234469"/>
                <a:gd name="connsiteX18" fmla="*/ 15339 w 87769"/>
                <a:gd name="connsiteY18" fmla="*/ 173030 h 234469"/>
                <a:gd name="connsiteX19" fmla="*/ 6715 w 87769"/>
                <a:gd name="connsiteY19" fmla="*/ 193451 h 234469"/>
                <a:gd name="connsiteX20" fmla="*/ 3370 w 87769"/>
                <a:gd name="connsiteY20" fmla="*/ 228464 h 234469"/>
                <a:gd name="connsiteX21" fmla="*/ 9486 w 87769"/>
                <a:gd name="connsiteY21" fmla="*/ 234470 h 234469"/>
                <a:gd name="connsiteX22" fmla="*/ 9596 w 87769"/>
                <a:gd name="connsiteY22" fmla="*/ 234470 h 234469"/>
                <a:gd name="connsiteX23" fmla="*/ 15602 w 87769"/>
                <a:gd name="connsiteY23" fmla="*/ 228246 h 234469"/>
                <a:gd name="connsiteX24" fmla="*/ 15602 w 87769"/>
                <a:gd name="connsiteY24" fmla="*/ 228244 h 234469"/>
                <a:gd name="connsiteX25" fmla="*/ 18500 w 87769"/>
                <a:gd name="connsiteY25" fmla="*/ 196710 h 234469"/>
                <a:gd name="connsiteX26" fmla="*/ 26310 w 87769"/>
                <a:gd name="connsiteY26" fmla="*/ 178424 h 234469"/>
                <a:gd name="connsiteX27" fmla="*/ 36236 w 87769"/>
                <a:gd name="connsiteY27" fmla="*/ 154609 h 234469"/>
                <a:gd name="connsiteX28" fmla="*/ 39686 w 87769"/>
                <a:gd name="connsiteY28" fmla="*/ 130427 h 234469"/>
                <a:gd name="connsiteX29" fmla="*/ 47025 w 87769"/>
                <a:gd name="connsiteY29" fmla="*/ 138830 h 234469"/>
                <a:gd name="connsiteX30" fmla="*/ 64064 w 87769"/>
                <a:gd name="connsiteY30" fmla="*/ 158486 h 234469"/>
                <a:gd name="connsiteX31" fmla="*/ 75647 w 87769"/>
                <a:gd name="connsiteY31" fmla="*/ 183372 h 234469"/>
                <a:gd name="connsiteX32" fmla="*/ 81592 w 87769"/>
                <a:gd name="connsiteY32" fmla="*/ 188063 h 234469"/>
                <a:gd name="connsiteX33" fmla="*/ 83053 w 87769"/>
                <a:gd name="connsiteY33" fmla="*/ 187904 h 234469"/>
                <a:gd name="connsiteX34" fmla="*/ 87610 w 87769"/>
                <a:gd name="connsiteY34" fmla="*/ 180565 h 234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87769" h="234469">
                  <a:moveTo>
                    <a:pt x="87610" y="180565"/>
                  </a:moveTo>
                  <a:cubicBezTo>
                    <a:pt x="84939" y="169768"/>
                    <a:pt x="80147" y="159610"/>
                    <a:pt x="73513" y="150682"/>
                  </a:cubicBezTo>
                  <a:cubicBezTo>
                    <a:pt x="68993" y="145258"/>
                    <a:pt x="62743" y="138145"/>
                    <a:pt x="56272" y="130788"/>
                  </a:cubicBezTo>
                  <a:cubicBezTo>
                    <a:pt x="48548" y="121999"/>
                    <a:pt x="40554" y="112911"/>
                    <a:pt x="34866" y="105982"/>
                  </a:cubicBezTo>
                  <a:cubicBezTo>
                    <a:pt x="32206" y="102734"/>
                    <a:pt x="29154" y="98936"/>
                    <a:pt x="26157" y="94729"/>
                  </a:cubicBezTo>
                  <a:cubicBezTo>
                    <a:pt x="31265" y="92382"/>
                    <a:pt x="36780" y="91049"/>
                    <a:pt x="42395" y="90802"/>
                  </a:cubicBezTo>
                  <a:cubicBezTo>
                    <a:pt x="48935" y="91354"/>
                    <a:pt x="55325" y="93069"/>
                    <a:pt x="61263" y="95866"/>
                  </a:cubicBezTo>
                  <a:cubicBezTo>
                    <a:pt x="64157" y="97607"/>
                    <a:pt x="67915" y="96672"/>
                    <a:pt x="69656" y="93778"/>
                  </a:cubicBezTo>
                  <a:cubicBezTo>
                    <a:pt x="71398" y="90883"/>
                    <a:pt x="70463" y="87125"/>
                    <a:pt x="67568" y="85384"/>
                  </a:cubicBezTo>
                  <a:cubicBezTo>
                    <a:pt x="60209" y="81623"/>
                    <a:pt x="52185" y="79337"/>
                    <a:pt x="43949" y="78656"/>
                  </a:cubicBezTo>
                  <a:cubicBezTo>
                    <a:pt x="35512" y="78634"/>
                    <a:pt x="27179" y="80515"/>
                    <a:pt x="19571" y="84160"/>
                  </a:cubicBezTo>
                  <a:cubicBezTo>
                    <a:pt x="15005" y="76045"/>
                    <a:pt x="12486" y="66938"/>
                    <a:pt x="12232" y="57630"/>
                  </a:cubicBezTo>
                  <a:cubicBezTo>
                    <a:pt x="12890" y="40326"/>
                    <a:pt x="19016" y="23677"/>
                    <a:pt x="29729" y="10073"/>
                  </a:cubicBezTo>
                  <a:cubicBezTo>
                    <a:pt x="31914" y="7497"/>
                    <a:pt x="31598" y="3638"/>
                    <a:pt x="29023" y="1453"/>
                  </a:cubicBezTo>
                  <a:cubicBezTo>
                    <a:pt x="26447" y="-733"/>
                    <a:pt x="22588" y="-416"/>
                    <a:pt x="20402" y="2159"/>
                  </a:cubicBezTo>
                  <a:cubicBezTo>
                    <a:pt x="7735" y="17968"/>
                    <a:pt x="572" y="37478"/>
                    <a:pt x="0" y="57728"/>
                  </a:cubicBezTo>
                  <a:cubicBezTo>
                    <a:pt x="208" y="82442"/>
                    <a:pt x="15332" y="101401"/>
                    <a:pt x="24812" y="112978"/>
                  </a:cubicBezTo>
                  <a:cubicBezTo>
                    <a:pt x="28652" y="125502"/>
                    <a:pt x="28528" y="138905"/>
                    <a:pt x="24457" y="151355"/>
                  </a:cubicBezTo>
                  <a:cubicBezTo>
                    <a:pt x="22080" y="158841"/>
                    <a:pt x="19028" y="166096"/>
                    <a:pt x="15339" y="173030"/>
                  </a:cubicBezTo>
                  <a:cubicBezTo>
                    <a:pt x="11855" y="179563"/>
                    <a:pt x="8969" y="186398"/>
                    <a:pt x="6715" y="193451"/>
                  </a:cubicBezTo>
                  <a:cubicBezTo>
                    <a:pt x="4258" y="204955"/>
                    <a:pt x="3136" y="216703"/>
                    <a:pt x="3370" y="228464"/>
                  </a:cubicBezTo>
                  <a:cubicBezTo>
                    <a:pt x="3430" y="231798"/>
                    <a:pt x="6151" y="234470"/>
                    <a:pt x="9486" y="234470"/>
                  </a:cubicBezTo>
                  <a:lnTo>
                    <a:pt x="9596" y="234470"/>
                  </a:lnTo>
                  <a:cubicBezTo>
                    <a:pt x="12973" y="234409"/>
                    <a:pt x="15662" y="231623"/>
                    <a:pt x="15602" y="228246"/>
                  </a:cubicBezTo>
                  <a:cubicBezTo>
                    <a:pt x="15602" y="228245"/>
                    <a:pt x="15602" y="228244"/>
                    <a:pt x="15602" y="228244"/>
                  </a:cubicBezTo>
                  <a:cubicBezTo>
                    <a:pt x="15397" y="217658"/>
                    <a:pt x="16369" y="207082"/>
                    <a:pt x="18500" y="196710"/>
                  </a:cubicBezTo>
                  <a:cubicBezTo>
                    <a:pt x="20569" y="190400"/>
                    <a:pt x="23182" y="184282"/>
                    <a:pt x="26310" y="178424"/>
                  </a:cubicBezTo>
                  <a:cubicBezTo>
                    <a:pt x="30351" y="170811"/>
                    <a:pt x="33674" y="162838"/>
                    <a:pt x="36236" y="154609"/>
                  </a:cubicBezTo>
                  <a:cubicBezTo>
                    <a:pt x="38466" y="146740"/>
                    <a:pt x="39626" y="138606"/>
                    <a:pt x="39686" y="130427"/>
                  </a:cubicBezTo>
                  <a:cubicBezTo>
                    <a:pt x="42132" y="133216"/>
                    <a:pt x="44578" y="136029"/>
                    <a:pt x="47025" y="138830"/>
                  </a:cubicBezTo>
                  <a:cubicBezTo>
                    <a:pt x="53416" y="146102"/>
                    <a:pt x="59593" y="153129"/>
                    <a:pt x="64064" y="158486"/>
                  </a:cubicBezTo>
                  <a:cubicBezTo>
                    <a:pt x="69479" y="165965"/>
                    <a:pt x="73410" y="174413"/>
                    <a:pt x="75647" y="183372"/>
                  </a:cubicBezTo>
                  <a:cubicBezTo>
                    <a:pt x="76306" y="186121"/>
                    <a:pt x="78764" y="188061"/>
                    <a:pt x="81592" y="188063"/>
                  </a:cubicBezTo>
                  <a:cubicBezTo>
                    <a:pt x="82083" y="188066"/>
                    <a:pt x="82574" y="188013"/>
                    <a:pt x="83053" y="187904"/>
                  </a:cubicBezTo>
                  <a:cubicBezTo>
                    <a:pt x="86336" y="187131"/>
                    <a:pt x="88373" y="183849"/>
                    <a:pt x="87610" y="180565"/>
                  </a:cubicBezTo>
                  <a:close/>
                </a:path>
              </a:pathLst>
            </a:custGeom>
            <a:grpFill/>
            <a:ln w="605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pt-BR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cs typeface="Arial"/>
                <a:sym typeface="Arial"/>
              </a:endParaRPr>
            </a:p>
          </p:txBody>
        </p:sp>
      </p:grpSp>
      <p:sp>
        <p:nvSpPr>
          <p:cNvPr id="89" name="CaixaDeTexto 88">
            <a:extLst>
              <a:ext uri="{FF2B5EF4-FFF2-40B4-BE49-F238E27FC236}">
                <a16:creationId xmlns:a16="http://schemas.microsoft.com/office/drawing/2014/main" id="{E0412368-BFB3-4188-9437-7AA451D414A2}"/>
              </a:ext>
            </a:extLst>
          </p:cNvPr>
          <p:cNvSpPr txBox="1"/>
          <p:nvPr/>
        </p:nvSpPr>
        <p:spPr>
          <a:xfrm>
            <a:off x="454264" y="2440513"/>
            <a:ext cx="28968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2000" b="1" i="0" u="none" strike="noStrike" kern="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Montserrat" panose="00000500000000000000" pitchFamily="2" charset="0"/>
                <a:cs typeface="Arial"/>
                <a:sym typeface="Arial"/>
              </a:rPr>
              <a:t>Estratégia de Saúde Cardiovascular</a:t>
            </a:r>
          </a:p>
        </p:txBody>
      </p:sp>
      <p:sp>
        <p:nvSpPr>
          <p:cNvPr id="93" name="Retângulo: Cantos Arredondados 92">
            <a:extLst>
              <a:ext uri="{FF2B5EF4-FFF2-40B4-BE49-F238E27FC236}">
                <a16:creationId xmlns:a16="http://schemas.microsoft.com/office/drawing/2014/main" id="{9D8BF735-E3C6-4B73-8CC4-9B8BE2D11E86}"/>
              </a:ext>
            </a:extLst>
          </p:cNvPr>
          <p:cNvSpPr/>
          <p:nvPr/>
        </p:nvSpPr>
        <p:spPr>
          <a:xfrm>
            <a:off x="4656000" y="1692447"/>
            <a:ext cx="2880000" cy="2160000"/>
          </a:xfrm>
          <a:prstGeom prst="roundRect">
            <a:avLst>
              <a:gd name="adj" fmla="val 289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pt-BR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  <a:sym typeface="Arial"/>
            </a:endParaRPr>
          </a:p>
        </p:txBody>
      </p:sp>
      <p:sp>
        <p:nvSpPr>
          <p:cNvPr id="94" name="Elipse 93">
            <a:extLst>
              <a:ext uri="{FF2B5EF4-FFF2-40B4-BE49-F238E27FC236}">
                <a16:creationId xmlns:a16="http://schemas.microsoft.com/office/drawing/2014/main" id="{FACB55BF-8A81-4D6B-B861-A3B775E21AC7}"/>
              </a:ext>
            </a:extLst>
          </p:cNvPr>
          <p:cNvSpPr/>
          <p:nvPr/>
        </p:nvSpPr>
        <p:spPr>
          <a:xfrm>
            <a:off x="5677419" y="1099169"/>
            <a:ext cx="806400" cy="8064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152400" dist="50800" dir="5400000" algn="t" rotWithShape="0">
              <a:schemeClr val="accent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pt-BR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  <a:sym typeface="Arial"/>
            </a:endParaRPr>
          </a:p>
        </p:txBody>
      </p:sp>
      <p:sp>
        <p:nvSpPr>
          <p:cNvPr id="107" name="CaixaDeTexto 106">
            <a:extLst>
              <a:ext uri="{FF2B5EF4-FFF2-40B4-BE49-F238E27FC236}">
                <a16:creationId xmlns:a16="http://schemas.microsoft.com/office/drawing/2014/main" id="{7BB8FB41-51C6-4C45-9322-B45434A62992}"/>
              </a:ext>
            </a:extLst>
          </p:cNvPr>
          <p:cNvSpPr txBox="1"/>
          <p:nvPr/>
        </p:nvSpPr>
        <p:spPr>
          <a:xfrm>
            <a:off x="4651636" y="2067606"/>
            <a:ext cx="2880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2000" b="1" i="0" u="none" strike="noStrike" kern="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Montserrat" panose="00000500000000000000" pitchFamily="2" charset="0"/>
                <a:cs typeface="Arial"/>
                <a:sym typeface="Arial"/>
              </a:rPr>
              <a:t>Guia de Boas Práticas para o Cuidado em Hipertensão e Diabetes na APS</a:t>
            </a:r>
          </a:p>
        </p:txBody>
      </p:sp>
      <p:grpSp>
        <p:nvGrpSpPr>
          <p:cNvPr id="88" name="Gráfico 86" descr="Livro fechado estrutura de tópicos">
            <a:extLst>
              <a:ext uri="{FF2B5EF4-FFF2-40B4-BE49-F238E27FC236}">
                <a16:creationId xmlns:a16="http://schemas.microsoft.com/office/drawing/2014/main" id="{5E5A75C2-C5E1-4BC5-84AF-1E104C2FDC99}"/>
              </a:ext>
            </a:extLst>
          </p:cNvPr>
          <p:cNvGrpSpPr/>
          <p:nvPr/>
        </p:nvGrpSpPr>
        <p:grpSpPr>
          <a:xfrm>
            <a:off x="5888016" y="1251370"/>
            <a:ext cx="385206" cy="521891"/>
            <a:chOff x="5819775" y="3047999"/>
            <a:chExt cx="562155" cy="761628"/>
          </a:xfrm>
          <a:solidFill>
            <a:schemeClr val="accent1">
              <a:lumMod val="50000"/>
            </a:schemeClr>
          </a:solidFill>
        </p:grpSpPr>
        <p:sp>
          <p:nvSpPr>
            <p:cNvPr id="98" name="Forma Livre: Forma 97">
              <a:extLst>
                <a:ext uri="{FF2B5EF4-FFF2-40B4-BE49-F238E27FC236}">
                  <a16:creationId xmlns:a16="http://schemas.microsoft.com/office/drawing/2014/main" id="{0F8D4488-C21E-458C-A14B-F91C6DE39F82}"/>
                </a:ext>
              </a:extLst>
            </p:cNvPr>
            <p:cNvSpPr/>
            <p:nvPr/>
          </p:nvSpPr>
          <p:spPr>
            <a:xfrm>
              <a:off x="5819775" y="3047999"/>
              <a:ext cx="562155" cy="761628"/>
            </a:xfrm>
            <a:custGeom>
              <a:avLst/>
              <a:gdLst>
                <a:gd name="connsiteX0" fmla="*/ 514350 w 562155"/>
                <a:gd name="connsiteY0" fmla="*/ 0 h 761628"/>
                <a:gd name="connsiteX1" fmla="*/ 0 w 562155"/>
                <a:gd name="connsiteY1" fmla="*/ 0 h 761628"/>
                <a:gd name="connsiteX2" fmla="*/ 0 w 562155"/>
                <a:gd name="connsiteY2" fmla="*/ 761629 h 761628"/>
                <a:gd name="connsiteX3" fmla="*/ 514350 w 562155"/>
                <a:gd name="connsiteY3" fmla="*/ 761629 h 761628"/>
                <a:gd name="connsiteX4" fmla="*/ 562156 w 562155"/>
                <a:gd name="connsiteY4" fmla="*/ 714004 h 761628"/>
                <a:gd name="connsiteX5" fmla="*/ 562156 w 562155"/>
                <a:gd name="connsiteY5" fmla="*/ 47625 h 761628"/>
                <a:gd name="connsiteX6" fmla="*/ 514350 w 562155"/>
                <a:gd name="connsiteY6" fmla="*/ 0 h 761628"/>
                <a:gd name="connsiteX7" fmla="*/ 19050 w 562155"/>
                <a:gd name="connsiteY7" fmla="*/ 19050 h 761628"/>
                <a:gd name="connsiteX8" fmla="*/ 78686 w 562155"/>
                <a:gd name="connsiteY8" fmla="*/ 19050 h 761628"/>
                <a:gd name="connsiteX9" fmla="*/ 78686 w 562155"/>
                <a:gd name="connsiteY9" fmla="*/ 742579 h 761628"/>
                <a:gd name="connsiteX10" fmla="*/ 19050 w 562155"/>
                <a:gd name="connsiteY10" fmla="*/ 742579 h 761628"/>
                <a:gd name="connsiteX11" fmla="*/ 543106 w 562155"/>
                <a:gd name="connsiteY11" fmla="*/ 714023 h 761628"/>
                <a:gd name="connsiteX12" fmla="*/ 514350 w 562155"/>
                <a:gd name="connsiteY12" fmla="*/ 742598 h 761628"/>
                <a:gd name="connsiteX13" fmla="*/ 97736 w 562155"/>
                <a:gd name="connsiteY13" fmla="*/ 742598 h 761628"/>
                <a:gd name="connsiteX14" fmla="*/ 97736 w 562155"/>
                <a:gd name="connsiteY14" fmla="*/ 19050 h 761628"/>
                <a:gd name="connsiteX15" fmla="*/ 514350 w 562155"/>
                <a:gd name="connsiteY15" fmla="*/ 19050 h 761628"/>
                <a:gd name="connsiteX16" fmla="*/ 543106 w 562155"/>
                <a:gd name="connsiteY16" fmla="*/ 47625 h 761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62155" h="761628">
                  <a:moveTo>
                    <a:pt x="514350" y="0"/>
                  </a:moveTo>
                  <a:lnTo>
                    <a:pt x="0" y="0"/>
                  </a:lnTo>
                  <a:lnTo>
                    <a:pt x="0" y="761629"/>
                  </a:lnTo>
                  <a:lnTo>
                    <a:pt x="514350" y="761629"/>
                  </a:lnTo>
                  <a:cubicBezTo>
                    <a:pt x="540692" y="761655"/>
                    <a:pt x="562083" y="740346"/>
                    <a:pt x="562156" y="714004"/>
                  </a:cubicBezTo>
                  <a:lnTo>
                    <a:pt x="562156" y="47625"/>
                  </a:lnTo>
                  <a:cubicBezTo>
                    <a:pt x="562083" y="21283"/>
                    <a:pt x="540692" y="-26"/>
                    <a:pt x="514350" y="0"/>
                  </a:cubicBezTo>
                  <a:close/>
                  <a:moveTo>
                    <a:pt x="19050" y="19050"/>
                  </a:moveTo>
                  <a:lnTo>
                    <a:pt x="78686" y="19050"/>
                  </a:lnTo>
                  <a:lnTo>
                    <a:pt x="78686" y="742579"/>
                  </a:lnTo>
                  <a:lnTo>
                    <a:pt x="19050" y="742579"/>
                  </a:lnTo>
                  <a:close/>
                  <a:moveTo>
                    <a:pt x="543106" y="714023"/>
                  </a:moveTo>
                  <a:cubicBezTo>
                    <a:pt x="543043" y="729848"/>
                    <a:pt x="530176" y="742635"/>
                    <a:pt x="514350" y="742598"/>
                  </a:cubicBezTo>
                  <a:lnTo>
                    <a:pt x="97736" y="742598"/>
                  </a:lnTo>
                  <a:lnTo>
                    <a:pt x="97736" y="19050"/>
                  </a:lnTo>
                  <a:lnTo>
                    <a:pt x="514350" y="19050"/>
                  </a:lnTo>
                  <a:cubicBezTo>
                    <a:pt x="530176" y="19013"/>
                    <a:pt x="543043" y="31799"/>
                    <a:pt x="543106" y="4762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pt-BR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Forma Livre: Forma 98">
              <a:extLst>
                <a:ext uri="{FF2B5EF4-FFF2-40B4-BE49-F238E27FC236}">
                  <a16:creationId xmlns:a16="http://schemas.microsoft.com/office/drawing/2014/main" id="{8499F3CE-9D26-4529-A0F5-F479FBE96D20}"/>
                </a:ext>
              </a:extLst>
            </p:cNvPr>
            <p:cNvSpPr/>
            <p:nvPr/>
          </p:nvSpPr>
          <p:spPr>
            <a:xfrm>
              <a:off x="6010275" y="3295650"/>
              <a:ext cx="266700" cy="19050"/>
            </a:xfrm>
            <a:custGeom>
              <a:avLst/>
              <a:gdLst>
                <a:gd name="connsiteX0" fmla="*/ 0 w 266700"/>
                <a:gd name="connsiteY0" fmla="*/ 0 h 19050"/>
                <a:gd name="connsiteX1" fmla="*/ 266700 w 266700"/>
                <a:gd name="connsiteY1" fmla="*/ 0 h 19050"/>
                <a:gd name="connsiteX2" fmla="*/ 266700 w 266700"/>
                <a:gd name="connsiteY2" fmla="*/ 19050 h 19050"/>
                <a:gd name="connsiteX3" fmla="*/ 0 w 266700"/>
                <a:gd name="connsiteY3" fmla="*/ 19050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6700" h="19050">
                  <a:moveTo>
                    <a:pt x="0" y="0"/>
                  </a:moveTo>
                  <a:lnTo>
                    <a:pt x="266700" y="0"/>
                  </a:lnTo>
                  <a:lnTo>
                    <a:pt x="266700" y="19050"/>
                  </a:lnTo>
                  <a:lnTo>
                    <a:pt x="0" y="1905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pt-BR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Forma Livre: Forma 99">
              <a:extLst>
                <a:ext uri="{FF2B5EF4-FFF2-40B4-BE49-F238E27FC236}">
                  <a16:creationId xmlns:a16="http://schemas.microsoft.com/office/drawing/2014/main" id="{CD720816-12D1-4232-AB6F-9A0F05ECA661}"/>
                </a:ext>
              </a:extLst>
            </p:cNvPr>
            <p:cNvSpPr/>
            <p:nvPr/>
          </p:nvSpPr>
          <p:spPr>
            <a:xfrm>
              <a:off x="6067425" y="3400425"/>
              <a:ext cx="152400" cy="19050"/>
            </a:xfrm>
            <a:custGeom>
              <a:avLst/>
              <a:gdLst>
                <a:gd name="connsiteX0" fmla="*/ 0 w 152400"/>
                <a:gd name="connsiteY0" fmla="*/ 0 h 19050"/>
                <a:gd name="connsiteX1" fmla="*/ 152400 w 152400"/>
                <a:gd name="connsiteY1" fmla="*/ 0 h 19050"/>
                <a:gd name="connsiteX2" fmla="*/ 152400 w 152400"/>
                <a:gd name="connsiteY2" fmla="*/ 19050 h 19050"/>
                <a:gd name="connsiteX3" fmla="*/ 0 w 152400"/>
                <a:gd name="connsiteY3" fmla="*/ 19050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2400" h="19050">
                  <a:moveTo>
                    <a:pt x="0" y="0"/>
                  </a:moveTo>
                  <a:lnTo>
                    <a:pt x="152400" y="0"/>
                  </a:lnTo>
                  <a:lnTo>
                    <a:pt x="152400" y="19050"/>
                  </a:lnTo>
                  <a:lnTo>
                    <a:pt x="0" y="1905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pt-BR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08" name="Retângulo: Cantos Arredondados 107">
            <a:extLst>
              <a:ext uri="{FF2B5EF4-FFF2-40B4-BE49-F238E27FC236}">
                <a16:creationId xmlns:a16="http://schemas.microsoft.com/office/drawing/2014/main" id="{4B931A3D-FAA0-4E5F-880D-BF57B1A6BAE2}"/>
              </a:ext>
            </a:extLst>
          </p:cNvPr>
          <p:cNvSpPr/>
          <p:nvPr/>
        </p:nvSpPr>
        <p:spPr>
          <a:xfrm>
            <a:off x="8734167" y="1692447"/>
            <a:ext cx="2880000" cy="2160000"/>
          </a:xfrm>
          <a:prstGeom prst="roundRect">
            <a:avLst>
              <a:gd name="adj" fmla="val 289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pt-BR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  <a:sym typeface="Arial"/>
            </a:endParaRPr>
          </a:p>
        </p:txBody>
      </p:sp>
      <p:sp>
        <p:nvSpPr>
          <p:cNvPr id="109" name="Elipse 108">
            <a:extLst>
              <a:ext uri="{FF2B5EF4-FFF2-40B4-BE49-F238E27FC236}">
                <a16:creationId xmlns:a16="http://schemas.microsoft.com/office/drawing/2014/main" id="{34E19599-AAD1-4ED6-89B8-A5B378EFF01F}"/>
              </a:ext>
            </a:extLst>
          </p:cNvPr>
          <p:cNvSpPr/>
          <p:nvPr/>
        </p:nvSpPr>
        <p:spPr>
          <a:xfrm>
            <a:off x="9755586" y="1099169"/>
            <a:ext cx="806400" cy="8064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152400" dist="50800" dir="5400000" algn="t" rotWithShape="0">
              <a:schemeClr val="accent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pt-BR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  <a:sym typeface="Arial"/>
            </a:endParaRPr>
          </a:p>
        </p:txBody>
      </p:sp>
      <p:sp>
        <p:nvSpPr>
          <p:cNvPr id="110" name="CaixaDeTexto 109">
            <a:extLst>
              <a:ext uri="{FF2B5EF4-FFF2-40B4-BE49-F238E27FC236}">
                <a16:creationId xmlns:a16="http://schemas.microsoft.com/office/drawing/2014/main" id="{0B5250DD-4DC4-4DF5-B86F-7D0929DAAFEA}"/>
              </a:ext>
            </a:extLst>
          </p:cNvPr>
          <p:cNvSpPr txBox="1"/>
          <p:nvPr/>
        </p:nvSpPr>
        <p:spPr>
          <a:xfrm>
            <a:off x="8729803" y="2250486"/>
            <a:ext cx="2880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2000" b="1" i="0" u="none" strike="noStrike" kern="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Montserrat" panose="00000500000000000000" pitchFamily="2" charset="0"/>
                <a:cs typeface="Arial"/>
                <a:sym typeface="Arial"/>
              </a:rPr>
              <a:t>Linhas de Cuidado de hipertensão e diabetes</a:t>
            </a:r>
          </a:p>
        </p:txBody>
      </p:sp>
      <p:grpSp>
        <p:nvGrpSpPr>
          <p:cNvPr id="76" name="Group 20">
            <a:extLst>
              <a:ext uri="{FF2B5EF4-FFF2-40B4-BE49-F238E27FC236}">
                <a16:creationId xmlns:a16="http://schemas.microsoft.com/office/drawing/2014/main" id="{80A26BBC-AE6F-468B-A8F9-FD41FD151E91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9923908" y="1251370"/>
            <a:ext cx="469757" cy="471201"/>
            <a:chOff x="2872" y="-4137"/>
            <a:chExt cx="3904" cy="3916"/>
          </a:xfrm>
          <a:solidFill>
            <a:schemeClr val="accent1">
              <a:lumMod val="50000"/>
            </a:schemeClr>
          </a:solidFill>
        </p:grpSpPr>
        <p:sp>
          <p:nvSpPr>
            <p:cNvPr id="77" name="Freeform 21">
              <a:extLst>
                <a:ext uri="{FF2B5EF4-FFF2-40B4-BE49-F238E27FC236}">
                  <a16:creationId xmlns:a16="http://schemas.microsoft.com/office/drawing/2014/main" id="{0864C965-2A2A-406E-888E-C59587270B05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1" y="-3087"/>
              <a:ext cx="632" cy="1399"/>
            </a:xfrm>
            <a:custGeom>
              <a:avLst/>
              <a:gdLst>
                <a:gd name="T0" fmla="*/ 24 w 332"/>
                <a:gd name="T1" fmla="*/ 0 h 732"/>
                <a:gd name="T2" fmla="*/ 0 w 332"/>
                <a:gd name="T3" fmla="*/ 55 h 732"/>
                <a:gd name="T4" fmla="*/ 272 w 332"/>
                <a:gd name="T5" fmla="*/ 475 h 732"/>
                <a:gd name="T6" fmla="*/ 212 w 332"/>
                <a:gd name="T7" fmla="*/ 702 h 732"/>
                <a:gd name="T8" fmla="*/ 265 w 332"/>
                <a:gd name="T9" fmla="*/ 732 h 732"/>
                <a:gd name="T10" fmla="*/ 332 w 332"/>
                <a:gd name="T11" fmla="*/ 475 h 732"/>
                <a:gd name="T12" fmla="*/ 24 w 332"/>
                <a:gd name="T13" fmla="*/ 0 h 7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2" h="732">
                  <a:moveTo>
                    <a:pt x="24" y="0"/>
                  </a:moveTo>
                  <a:cubicBezTo>
                    <a:pt x="0" y="55"/>
                    <a:pt x="0" y="55"/>
                    <a:pt x="0" y="55"/>
                  </a:cubicBezTo>
                  <a:cubicBezTo>
                    <a:pt x="165" y="129"/>
                    <a:pt x="272" y="294"/>
                    <a:pt x="272" y="475"/>
                  </a:cubicBezTo>
                  <a:cubicBezTo>
                    <a:pt x="272" y="555"/>
                    <a:pt x="252" y="633"/>
                    <a:pt x="212" y="702"/>
                  </a:cubicBezTo>
                  <a:cubicBezTo>
                    <a:pt x="265" y="732"/>
                    <a:pt x="265" y="732"/>
                    <a:pt x="265" y="732"/>
                  </a:cubicBezTo>
                  <a:cubicBezTo>
                    <a:pt x="309" y="654"/>
                    <a:pt x="332" y="565"/>
                    <a:pt x="332" y="475"/>
                  </a:cubicBezTo>
                  <a:cubicBezTo>
                    <a:pt x="332" y="270"/>
                    <a:pt x="211" y="84"/>
                    <a:pt x="24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pt-BR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cs typeface="Arial"/>
                <a:sym typeface="Arial"/>
              </a:endParaRPr>
            </a:p>
          </p:txBody>
        </p:sp>
        <p:sp>
          <p:nvSpPr>
            <p:cNvPr id="78" name="Freeform 22">
              <a:extLst>
                <a:ext uri="{FF2B5EF4-FFF2-40B4-BE49-F238E27FC236}">
                  <a16:creationId xmlns:a16="http://schemas.microsoft.com/office/drawing/2014/main" id="{86C06BFE-7455-4205-BBB5-F79F991D2FB6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5" y="-3087"/>
              <a:ext cx="633" cy="1399"/>
            </a:xfrm>
            <a:custGeom>
              <a:avLst/>
              <a:gdLst>
                <a:gd name="T0" fmla="*/ 332 w 332"/>
                <a:gd name="T1" fmla="*/ 55 h 732"/>
                <a:gd name="T2" fmla="*/ 308 w 332"/>
                <a:gd name="T3" fmla="*/ 0 h 732"/>
                <a:gd name="T4" fmla="*/ 0 w 332"/>
                <a:gd name="T5" fmla="*/ 475 h 732"/>
                <a:gd name="T6" fmla="*/ 67 w 332"/>
                <a:gd name="T7" fmla="*/ 732 h 732"/>
                <a:gd name="T8" fmla="*/ 120 w 332"/>
                <a:gd name="T9" fmla="*/ 702 h 732"/>
                <a:gd name="T10" fmla="*/ 60 w 332"/>
                <a:gd name="T11" fmla="*/ 475 h 732"/>
                <a:gd name="T12" fmla="*/ 332 w 332"/>
                <a:gd name="T13" fmla="*/ 55 h 7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2" h="732">
                  <a:moveTo>
                    <a:pt x="332" y="55"/>
                  </a:moveTo>
                  <a:cubicBezTo>
                    <a:pt x="308" y="0"/>
                    <a:pt x="308" y="0"/>
                    <a:pt x="308" y="0"/>
                  </a:cubicBezTo>
                  <a:cubicBezTo>
                    <a:pt x="121" y="84"/>
                    <a:pt x="0" y="270"/>
                    <a:pt x="0" y="475"/>
                  </a:cubicBezTo>
                  <a:cubicBezTo>
                    <a:pt x="0" y="565"/>
                    <a:pt x="23" y="654"/>
                    <a:pt x="67" y="732"/>
                  </a:cubicBezTo>
                  <a:cubicBezTo>
                    <a:pt x="120" y="702"/>
                    <a:pt x="120" y="702"/>
                    <a:pt x="120" y="702"/>
                  </a:cubicBezTo>
                  <a:cubicBezTo>
                    <a:pt x="80" y="633"/>
                    <a:pt x="60" y="555"/>
                    <a:pt x="60" y="475"/>
                  </a:cubicBezTo>
                  <a:cubicBezTo>
                    <a:pt x="60" y="294"/>
                    <a:pt x="167" y="129"/>
                    <a:pt x="332" y="55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pt-BR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cs typeface="Arial"/>
                <a:sym typeface="Arial"/>
              </a:endParaRPr>
            </a:p>
          </p:txBody>
        </p:sp>
        <p:sp>
          <p:nvSpPr>
            <p:cNvPr id="79" name="Freeform 23">
              <a:extLst>
                <a:ext uri="{FF2B5EF4-FFF2-40B4-BE49-F238E27FC236}">
                  <a16:creationId xmlns:a16="http://schemas.microsoft.com/office/drawing/2014/main" id="{C3ADFFD1-F0F5-4A11-B1D5-37068E364BB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872" y="-4137"/>
              <a:ext cx="3904" cy="3916"/>
            </a:xfrm>
            <a:custGeom>
              <a:avLst/>
              <a:gdLst>
                <a:gd name="T0" fmla="*/ 1803 w 2048"/>
                <a:gd name="T1" fmla="*/ 994 h 2048"/>
                <a:gd name="T2" fmla="*/ 1544 w 2048"/>
                <a:gd name="T3" fmla="*/ 547 h 2048"/>
                <a:gd name="T4" fmla="*/ 1748 w 2048"/>
                <a:gd name="T5" fmla="*/ 476 h 2048"/>
                <a:gd name="T6" fmla="*/ 1572 w 2048"/>
                <a:gd name="T7" fmla="*/ 300 h 2048"/>
                <a:gd name="T8" fmla="*/ 1501 w 2048"/>
                <a:gd name="T9" fmla="*/ 504 h 2048"/>
                <a:gd name="T10" fmla="*/ 1054 w 2048"/>
                <a:gd name="T11" fmla="*/ 245 h 2048"/>
                <a:gd name="T12" fmla="*/ 1024 w 2048"/>
                <a:gd name="T13" fmla="*/ 0 h 2048"/>
                <a:gd name="T14" fmla="*/ 994 w 2048"/>
                <a:gd name="T15" fmla="*/ 245 h 2048"/>
                <a:gd name="T16" fmla="*/ 547 w 2048"/>
                <a:gd name="T17" fmla="*/ 504 h 2048"/>
                <a:gd name="T18" fmla="*/ 476 w 2048"/>
                <a:gd name="T19" fmla="*/ 300 h 2048"/>
                <a:gd name="T20" fmla="*/ 300 w 2048"/>
                <a:gd name="T21" fmla="*/ 476 h 2048"/>
                <a:gd name="T22" fmla="*/ 452 w 2048"/>
                <a:gd name="T23" fmla="*/ 494 h 2048"/>
                <a:gd name="T24" fmla="*/ 319 w 2048"/>
                <a:gd name="T25" fmla="*/ 994 h 2048"/>
                <a:gd name="T26" fmla="*/ 124 w 2048"/>
                <a:gd name="T27" fmla="*/ 900 h 2048"/>
                <a:gd name="T28" fmla="*/ 124 w 2048"/>
                <a:gd name="T29" fmla="*/ 1148 h 2048"/>
                <a:gd name="T30" fmla="*/ 319 w 2048"/>
                <a:gd name="T31" fmla="*/ 1054 h 2048"/>
                <a:gd name="T32" fmla="*/ 452 w 2048"/>
                <a:gd name="T33" fmla="*/ 1554 h 2048"/>
                <a:gd name="T34" fmla="*/ 300 w 2048"/>
                <a:gd name="T35" fmla="*/ 1748 h 2048"/>
                <a:gd name="T36" fmla="*/ 494 w 2048"/>
                <a:gd name="T37" fmla="*/ 1596 h 2048"/>
                <a:gd name="T38" fmla="*/ 994 w 2048"/>
                <a:gd name="T39" fmla="*/ 1729 h 2048"/>
                <a:gd name="T40" fmla="*/ 900 w 2048"/>
                <a:gd name="T41" fmla="*/ 1924 h 2048"/>
                <a:gd name="T42" fmla="*/ 1148 w 2048"/>
                <a:gd name="T43" fmla="*/ 1924 h 2048"/>
                <a:gd name="T44" fmla="*/ 1054 w 2048"/>
                <a:gd name="T45" fmla="*/ 1729 h 2048"/>
                <a:gd name="T46" fmla="*/ 1554 w 2048"/>
                <a:gd name="T47" fmla="*/ 1596 h 2048"/>
                <a:gd name="T48" fmla="*/ 1748 w 2048"/>
                <a:gd name="T49" fmla="*/ 1748 h 2048"/>
                <a:gd name="T50" fmla="*/ 1596 w 2048"/>
                <a:gd name="T51" fmla="*/ 1554 h 2048"/>
                <a:gd name="T52" fmla="*/ 1729 w 2048"/>
                <a:gd name="T53" fmla="*/ 1054 h 2048"/>
                <a:gd name="T54" fmla="*/ 1924 w 2048"/>
                <a:gd name="T55" fmla="*/ 1148 h 2048"/>
                <a:gd name="T56" fmla="*/ 1924 w 2048"/>
                <a:gd name="T57" fmla="*/ 900 h 2048"/>
                <a:gd name="T58" fmla="*/ 1706 w 2048"/>
                <a:gd name="T59" fmla="*/ 342 h 2048"/>
                <a:gd name="T60" fmla="*/ 1615 w 2048"/>
                <a:gd name="T61" fmla="*/ 433 h 2048"/>
                <a:gd name="T62" fmla="*/ 433 w 2048"/>
                <a:gd name="T63" fmla="*/ 433 h 2048"/>
                <a:gd name="T64" fmla="*/ 342 w 2048"/>
                <a:gd name="T65" fmla="*/ 342 h 2048"/>
                <a:gd name="T66" fmla="*/ 433 w 2048"/>
                <a:gd name="T67" fmla="*/ 433 h 2048"/>
                <a:gd name="T68" fmla="*/ 60 w 2048"/>
                <a:gd name="T69" fmla="*/ 1024 h 2048"/>
                <a:gd name="T70" fmla="*/ 189 w 2048"/>
                <a:gd name="T71" fmla="*/ 1024 h 2048"/>
                <a:gd name="T72" fmla="*/ 433 w 2048"/>
                <a:gd name="T73" fmla="*/ 1706 h 2048"/>
                <a:gd name="T74" fmla="*/ 342 w 2048"/>
                <a:gd name="T75" fmla="*/ 1615 h 2048"/>
                <a:gd name="T76" fmla="*/ 433 w 2048"/>
                <a:gd name="T77" fmla="*/ 1706 h 2048"/>
                <a:gd name="T78" fmla="*/ 1706 w 2048"/>
                <a:gd name="T79" fmla="*/ 1615 h 2048"/>
                <a:gd name="T80" fmla="*/ 1615 w 2048"/>
                <a:gd name="T81" fmla="*/ 1706 h 2048"/>
                <a:gd name="T82" fmla="*/ 960 w 2048"/>
                <a:gd name="T83" fmla="*/ 124 h 2048"/>
                <a:gd name="T84" fmla="*/ 1088 w 2048"/>
                <a:gd name="T85" fmla="*/ 124 h 2048"/>
                <a:gd name="T86" fmla="*/ 960 w 2048"/>
                <a:gd name="T87" fmla="*/ 124 h 2048"/>
                <a:gd name="T88" fmla="*/ 1024 w 2048"/>
                <a:gd name="T89" fmla="*/ 1988 h 2048"/>
                <a:gd name="T90" fmla="*/ 1024 w 2048"/>
                <a:gd name="T91" fmla="*/ 1859 h 2048"/>
                <a:gd name="T92" fmla="*/ 1024 w 2048"/>
                <a:gd name="T93" fmla="*/ 1670 h 2048"/>
                <a:gd name="T94" fmla="*/ 1024 w 2048"/>
                <a:gd name="T95" fmla="*/ 378 h 2048"/>
                <a:gd name="T96" fmla="*/ 1024 w 2048"/>
                <a:gd name="T97" fmla="*/ 1670 h 2048"/>
                <a:gd name="T98" fmla="*/ 1859 w 2048"/>
                <a:gd name="T99" fmla="*/ 1024 h 2048"/>
                <a:gd name="T100" fmla="*/ 1988 w 2048"/>
                <a:gd name="T101" fmla="*/ 1024 h 20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048" h="2048">
                  <a:moveTo>
                    <a:pt x="1924" y="900"/>
                  </a:moveTo>
                  <a:cubicBezTo>
                    <a:pt x="1865" y="900"/>
                    <a:pt x="1816" y="940"/>
                    <a:pt x="1803" y="994"/>
                  </a:cubicBezTo>
                  <a:cubicBezTo>
                    <a:pt x="1729" y="994"/>
                    <a:pt x="1729" y="994"/>
                    <a:pt x="1729" y="994"/>
                  </a:cubicBezTo>
                  <a:cubicBezTo>
                    <a:pt x="1722" y="822"/>
                    <a:pt x="1653" y="666"/>
                    <a:pt x="1544" y="547"/>
                  </a:cubicBezTo>
                  <a:cubicBezTo>
                    <a:pt x="1596" y="494"/>
                    <a:pt x="1596" y="494"/>
                    <a:pt x="1596" y="494"/>
                  </a:cubicBezTo>
                  <a:cubicBezTo>
                    <a:pt x="1644" y="523"/>
                    <a:pt x="1707" y="517"/>
                    <a:pt x="1748" y="476"/>
                  </a:cubicBezTo>
                  <a:cubicBezTo>
                    <a:pt x="1797" y="427"/>
                    <a:pt x="1797" y="348"/>
                    <a:pt x="1748" y="300"/>
                  </a:cubicBezTo>
                  <a:cubicBezTo>
                    <a:pt x="1700" y="251"/>
                    <a:pt x="1621" y="251"/>
                    <a:pt x="1572" y="300"/>
                  </a:cubicBezTo>
                  <a:cubicBezTo>
                    <a:pt x="1531" y="341"/>
                    <a:pt x="1525" y="404"/>
                    <a:pt x="1554" y="452"/>
                  </a:cubicBezTo>
                  <a:cubicBezTo>
                    <a:pt x="1501" y="504"/>
                    <a:pt x="1501" y="504"/>
                    <a:pt x="1501" y="504"/>
                  </a:cubicBezTo>
                  <a:cubicBezTo>
                    <a:pt x="1382" y="395"/>
                    <a:pt x="1226" y="326"/>
                    <a:pt x="1054" y="319"/>
                  </a:cubicBezTo>
                  <a:cubicBezTo>
                    <a:pt x="1054" y="245"/>
                    <a:pt x="1054" y="245"/>
                    <a:pt x="1054" y="245"/>
                  </a:cubicBezTo>
                  <a:cubicBezTo>
                    <a:pt x="1108" y="232"/>
                    <a:pt x="1148" y="183"/>
                    <a:pt x="1148" y="124"/>
                  </a:cubicBezTo>
                  <a:cubicBezTo>
                    <a:pt x="1148" y="56"/>
                    <a:pt x="1093" y="0"/>
                    <a:pt x="1024" y="0"/>
                  </a:cubicBezTo>
                  <a:cubicBezTo>
                    <a:pt x="955" y="0"/>
                    <a:pt x="900" y="56"/>
                    <a:pt x="900" y="124"/>
                  </a:cubicBezTo>
                  <a:cubicBezTo>
                    <a:pt x="900" y="183"/>
                    <a:pt x="940" y="232"/>
                    <a:pt x="994" y="245"/>
                  </a:cubicBezTo>
                  <a:cubicBezTo>
                    <a:pt x="994" y="319"/>
                    <a:pt x="994" y="319"/>
                    <a:pt x="994" y="319"/>
                  </a:cubicBezTo>
                  <a:cubicBezTo>
                    <a:pt x="822" y="326"/>
                    <a:pt x="666" y="395"/>
                    <a:pt x="547" y="504"/>
                  </a:cubicBezTo>
                  <a:cubicBezTo>
                    <a:pt x="494" y="452"/>
                    <a:pt x="494" y="452"/>
                    <a:pt x="494" y="452"/>
                  </a:cubicBezTo>
                  <a:cubicBezTo>
                    <a:pt x="523" y="404"/>
                    <a:pt x="517" y="341"/>
                    <a:pt x="476" y="300"/>
                  </a:cubicBezTo>
                  <a:cubicBezTo>
                    <a:pt x="427" y="251"/>
                    <a:pt x="348" y="251"/>
                    <a:pt x="300" y="300"/>
                  </a:cubicBezTo>
                  <a:cubicBezTo>
                    <a:pt x="251" y="348"/>
                    <a:pt x="251" y="427"/>
                    <a:pt x="300" y="476"/>
                  </a:cubicBezTo>
                  <a:cubicBezTo>
                    <a:pt x="324" y="500"/>
                    <a:pt x="356" y="512"/>
                    <a:pt x="388" y="512"/>
                  </a:cubicBezTo>
                  <a:cubicBezTo>
                    <a:pt x="410" y="512"/>
                    <a:pt x="432" y="506"/>
                    <a:pt x="452" y="494"/>
                  </a:cubicBezTo>
                  <a:cubicBezTo>
                    <a:pt x="504" y="547"/>
                    <a:pt x="504" y="547"/>
                    <a:pt x="504" y="547"/>
                  </a:cubicBezTo>
                  <a:cubicBezTo>
                    <a:pt x="395" y="666"/>
                    <a:pt x="326" y="822"/>
                    <a:pt x="319" y="994"/>
                  </a:cubicBezTo>
                  <a:cubicBezTo>
                    <a:pt x="245" y="994"/>
                    <a:pt x="245" y="994"/>
                    <a:pt x="245" y="994"/>
                  </a:cubicBezTo>
                  <a:cubicBezTo>
                    <a:pt x="232" y="940"/>
                    <a:pt x="183" y="900"/>
                    <a:pt x="124" y="900"/>
                  </a:cubicBezTo>
                  <a:cubicBezTo>
                    <a:pt x="56" y="900"/>
                    <a:pt x="0" y="955"/>
                    <a:pt x="0" y="1024"/>
                  </a:cubicBezTo>
                  <a:cubicBezTo>
                    <a:pt x="0" y="1093"/>
                    <a:pt x="56" y="1148"/>
                    <a:pt x="124" y="1148"/>
                  </a:cubicBezTo>
                  <a:cubicBezTo>
                    <a:pt x="183" y="1148"/>
                    <a:pt x="232" y="1108"/>
                    <a:pt x="245" y="1054"/>
                  </a:cubicBezTo>
                  <a:cubicBezTo>
                    <a:pt x="319" y="1054"/>
                    <a:pt x="319" y="1054"/>
                    <a:pt x="319" y="1054"/>
                  </a:cubicBezTo>
                  <a:cubicBezTo>
                    <a:pt x="326" y="1226"/>
                    <a:pt x="395" y="1382"/>
                    <a:pt x="504" y="1501"/>
                  </a:cubicBezTo>
                  <a:cubicBezTo>
                    <a:pt x="452" y="1554"/>
                    <a:pt x="452" y="1554"/>
                    <a:pt x="452" y="1554"/>
                  </a:cubicBezTo>
                  <a:cubicBezTo>
                    <a:pt x="404" y="1525"/>
                    <a:pt x="341" y="1531"/>
                    <a:pt x="300" y="1572"/>
                  </a:cubicBezTo>
                  <a:cubicBezTo>
                    <a:pt x="251" y="1621"/>
                    <a:pt x="251" y="1700"/>
                    <a:pt x="300" y="1748"/>
                  </a:cubicBezTo>
                  <a:cubicBezTo>
                    <a:pt x="324" y="1772"/>
                    <a:pt x="356" y="1784"/>
                    <a:pt x="388" y="1784"/>
                  </a:cubicBezTo>
                  <a:cubicBezTo>
                    <a:pt x="484" y="1784"/>
                    <a:pt x="544" y="1679"/>
                    <a:pt x="494" y="1596"/>
                  </a:cubicBezTo>
                  <a:cubicBezTo>
                    <a:pt x="547" y="1544"/>
                    <a:pt x="547" y="1544"/>
                    <a:pt x="547" y="1544"/>
                  </a:cubicBezTo>
                  <a:cubicBezTo>
                    <a:pt x="666" y="1653"/>
                    <a:pt x="822" y="1722"/>
                    <a:pt x="994" y="1729"/>
                  </a:cubicBezTo>
                  <a:cubicBezTo>
                    <a:pt x="994" y="1803"/>
                    <a:pt x="994" y="1803"/>
                    <a:pt x="994" y="1803"/>
                  </a:cubicBezTo>
                  <a:cubicBezTo>
                    <a:pt x="940" y="1816"/>
                    <a:pt x="900" y="1865"/>
                    <a:pt x="900" y="1924"/>
                  </a:cubicBezTo>
                  <a:cubicBezTo>
                    <a:pt x="900" y="1992"/>
                    <a:pt x="955" y="2048"/>
                    <a:pt x="1024" y="2048"/>
                  </a:cubicBezTo>
                  <a:cubicBezTo>
                    <a:pt x="1093" y="2048"/>
                    <a:pt x="1148" y="1992"/>
                    <a:pt x="1148" y="1924"/>
                  </a:cubicBezTo>
                  <a:cubicBezTo>
                    <a:pt x="1148" y="1865"/>
                    <a:pt x="1108" y="1816"/>
                    <a:pt x="1054" y="1803"/>
                  </a:cubicBezTo>
                  <a:cubicBezTo>
                    <a:pt x="1054" y="1729"/>
                    <a:pt x="1054" y="1729"/>
                    <a:pt x="1054" y="1729"/>
                  </a:cubicBezTo>
                  <a:cubicBezTo>
                    <a:pt x="1226" y="1722"/>
                    <a:pt x="1382" y="1653"/>
                    <a:pt x="1501" y="1544"/>
                  </a:cubicBezTo>
                  <a:cubicBezTo>
                    <a:pt x="1554" y="1596"/>
                    <a:pt x="1554" y="1596"/>
                    <a:pt x="1554" y="1596"/>
                  </a:cubicBezTo>
                  <a:cubicBezTo>
                    <a:pt x="1525" y="1644"/>
                    <a:pt x="1531" y="1707"/>
                    <a:pt x="1572" y="1748"/>
                  </a:cubicBezTo>
                  <a:cubicBezTo>
                    <a:pt x="1621" y="1797"/>
                    <a:pt x="1700" y="1797"/>
                    <a:pt x="1748" y="1748"/>
                  </a:cubicBezTo>
                  <a:cubicBezTo>
                    <a:pt x="1797" y="1700"/>
                    <a:pt x="1797" y="1621"/>
                    <a:pt x="1748" y="1572"/>
                  </a:cubicBezTo>
                  <a:cubicBezTo>
                    <a:pt x="1707" y="1531"/>
                    <a:pt x="1644" y="1525"/>
                    <a:pt x="1596" y="1554"/>
                  </a:cubicBezTo>
                  <a:cubicBezTo>
                    <a:pt x="1544" y="1501"/>
                    <a:pt x="1544" y="1501"/>
                    <a:pt x="1544" y="1501"/>
                  </a:cubicBezTo>
                  <a:cubicBezTo>
                    <a:pt x="1653" y="1382"/>
                    <a:pt x="1722" y="1226"/>
                    <a:pt x="1729" y="1054"/>
                  </a:cubicBezTo>
                  <a:cubicBezTo>
                    <a:pt x="1803" y="1054"/>
                    <a:pt x="1803" y="1054"/>
                    <a:pt x="1803" y="1054"/>
                  </a:cubicBezTo>
                  <a:cubicBezTo>
                    <a:pt x="1816" y="1108"/>
                    <a:pt x="1865" y="1148"/>
                    <a:pt x="1924" y="1148"/>
                  </a:cubicBezTo>
                  <a:cubicBezTo>
                    <a:pt x="1992" y="1148"/>
                    <a:pt x="2048" y="1093"/>
                    <a:pt x="2048" y="1024"/>
                  </a:cubicBezTo>
                  <a:cubicBezTo>
                    <a:pt x="2048" y="955"/>
                    <a:pt x="1992" y="900"/>
                    <a:pt x="1924" y="900"/>
                  </a:cubicBezTo>
                  <a:close/>
                  <a:moveTo>
                    <a:pt x="1615" y="342"/>
                  </a:moveTo>
                  <a:cubicBezTo>
                    <a:pt x="1640" y="317"/>
                    <a:pt x="1681" y="317"/>
                    <a:pt x="1706" y="342"/>
                  </a:cubicBezTo>
                  <a:cubicBezTo>
                    <a:pt x="1731" y="367"/>
                    <a:pt x="1731" y="408"/>
                    <a:pt x="1706" y="433"/>
                  </a:cubicBezTo>
                  <a:cubicBezTo>
                    <a:pt x="1681" y="458"/>
                    <a:pt x="1640" y="458"/>
                    <a:pt x="1615" y="433"/>
                  </a:cubicBezTo>
                  <a:cubicBezTo>
                    <a:pt x="1590" y="408"/>
                    <a:pt x="1590" y="367"/>
                    <a:pt x="1615" y="342"/>
                  </a:cubicBezTo>
                  <a:close/>
                  <a:moveTo>
                    <a:pt x="433" y="433"/>
                  </a:moveTo>
                  <a:cubicBezTo>
                    <a:pt x="408" y="458"/>
                    <a:pt x="367" y="458"/>
                    <a:pt x="342" y="433"/>
                  </a:cubicBezTo>
                  <a:cubicBezTo>
                    <a:pt x="317" y="408"/>
                    <a:pt x="317" y="367"/>
                    <a:pt x="342" y="342"/>
                  </a:cubicBezTo>
                  <a:cubicBezTo>
                    <a:pt x="367" y="317"/>
                    <a:pt x="408" y="317"/>
                    <a:pt x="433" y="342"/>
                  </a:cubicBezTo>
                  <a:cubicBezTo>
                    <a:pt x="458" y="367"/>
                    <a:pt x="458" y="408"/>
                    <a:pt x="433" y="433"/>
                  </a:cubicBezTo>
                  <a:close/>
                  <a:moveTo>
                    <a:pt x="124" y="1088"/>
                  </a:moveTo>
                  <a:cubicBezTo>
                    <a:pt x="89" y="1088"/>
                    <a:pt x="60" y="1059"/>
                    <a:pt x="60" y="1024"/>
                  </a:cubicBezTo>
                  <a:cubicBezTo>
                    <a:pt x="60" y="989"/>
                    <a:pt x="89" y="960"/>
                    <a:pt x="124" y="960"/>
                  </a:cubicBezTo>
                  <a:cubicBezTo>
                    <a:pt x="160" y="960"/>
                    <a:pt x="189" y="989"/>
                    <a:pt x="189" y="1024"/>
                  </a:cubicBezTo>
                  <a:cubicBezTo>
                    <a:pt x="189" y="1059"/>
                    <a:pt x="160" y="1088"/>
                    <a:pt x="124" y="1088"/>
                  </a:cubicBezTo>
                  <a:close/>
                  <a:moveTo>
                    <a:pt x="433" y="1706"/>
                  </a:moveTo>
                  <a:cubicBezTo>
                    <a:pt x="408" y="1731"/>
                    <a:pt x="367" y="1731"/>
                    <a:pt x="342" y="1706"/>
                  </a:cubicBezTo>
                  <a:cubicBezTo>
                    <a:pt x="317" y="1681"/>
                    <a:pt x="317" y="1640"/>
                    <a:pt x="342" y="1615"/>
                  </a:cubicBezTo>
                  <a:cubicBezTo>
                    <a:pt x="367" y="1590"/>
                    <a:pt x="408" y="1590"/>
                    <a:pt x="433" y="1615"/>
                  </a:cubicBezTo>
                  <a:cubicBezTo>
                    <a:pt x="458" y="1640"/>
                    <a:pt x="458" y="1681"/>
                    <a:pt x="433" y="1706"/>
                  </a:cubicBezTo>
                  <a:close/>
                  <a:moveTo>
                    <a:pt x="1615" y="1615"/>
                  </a:moveTo>
                  <a:cubicBezTo>
                    <a:pt x="1640" y="1590"/>
                    <a:pt x="1681" y="1590"/>
                    <a:pt x="1706" y="1615"/>
                  </a:cubicBezTo>
                  <a:cubicBezTo>
                    <a:pt x="1731" y="1640"/>
                    <a:pt x="1731" y="1681"/>
                    <a:pt x="1706" y="1706"/>
                  </a:cubicBezTo>
                  <a:cubicBezTo>
                    <a:pt x="1681" y="1731"/>
                    <a:pt x="1640" y="1731"/>
                    <a:pt x="1615" y="1706"/>
                  </a:cubicBezTo>
                  <a:cubicBezTo>
                    <a:pt x="1590" y="1681"/>
                    <a:pt x="1590" y="1640"/>
                    <a:pt x="1615" y="1615"/>
                  </a:cubicBezTo>
                  <a:close/>
                  <a:moveTo>
                    <a:pt x="960" y="124"/>
                  </a:moveTo>
                  <a:cubicBezTo>
                    <a:pt x="960" y="89"/>
                    <a:pt x="989" y="60"/>
                    <a:pt x="1024" y="60"/>
                  </a:cubicBezTo>
                  <a:cubicBezTo>
                    <a:pt x="1059" y="60"/>
                    <a:pt x="1088" y="89"/>
                    <a:pt x="1088" y="124"/>
                  </a:cubicBezTo>
                  <a:cubicBezTo>
                    <a:pt x="1088" y="160"/>
                    <a:pt x="1059" y="189"/>
                    <a:pt x="1024" y="189"/>
                  </a:cubicBezTo>
                  <a:cubicBezTo>
                    <a:pt x="989" y="189"/>
                    <a:pt x="960" y="160"/>
                    <a:pt x="960" y="124"/>
                  </a:cubicBezTo>
                  <a:close/>
                  <a:moveTo>
                    <a:pt x="1088" y="1924"/>
                  </a:moveTo>
                  <a:cubicBezTo>
                    <a:pt x="1088" y="1959"/>
                    <a:pt x="1059" y="1988"/>
                    <a:pt x="1024" y="1988"/>
                  </a:cubicBezTo>
                  <a:cubicBezTo>
                    <a:pt x="989" y="1988"/>
                    <a:pt x="960" y="1959"/>
                    <a:pt x="960" y="1924"/>
                  </a:cubicBezTo>
                  <a:cubicBezTo>
                    <a:pt x="960" y="1888"/>
                    <a:pt x="989" y="1859"/>
                    <a:pt x="1024" y="1859"/>
                  </a:cubicBezTo>
                  <a:cubicBezTo>
                    <a:pt x="1059" y="1859"/>
                    <a:pt x="1088" y="1888"/>
                    <a:pt x="1088" y="1924"/>
                  </a:cubicBezTo>
                  <a:close/>
                  <a:moveTo>
                    <a:pt x="1024" y="1670"/>
                  </a:moveTo>
                  <a:cubicBezTo>
                    <a:pt x="668" y="1670"/>
                    <a:pt x="378" y="1380"/>
                    <a:pt x="378" y="1024"/>
                  </a:cubicBezTo>
                  <a:cubicBezTo>
                    <a:pt x="378" y="668"/>
                    <a:pt x="668" y="378"/>
                    <a:pt x="1024" y="378"/>
                  </a:cubicBezTo>
                  <a:cubicBezTo>
                    <a:pt x="1380" y="378"/>
                    <a:pt x="1670" y="668"/>
                    <a:pt x="1670" y="1024"/>
                  </a:cubicBezTo>
                  <a:cubicBezTo>
                    <a:pt x="1670" y="1380"/>
                    <a:pt x="1380" y="1670"/>
                    <a:pt x="1024" y="1670"/>
                  </a:cubicBezTo>
                  <a:close/>
                  <a:moveTo>
                    <a:pt x="1924" y="1088"/>
                  </a:moveTo>
                  <a:cubicBezTo>
                    <a:pt x="1888" y="1088"/>
                    <a:pt x="1859" y="1059"/>
                    <a:pt x="1859" y="1024"/>
                  </a:cubicBezTo>
                  <a:cubicBezTo>
                    <a:pt x="1859" y="989"/>
                    <a:pt x="1888" y="960"/>
                    <a:pt x="1924" y="960"/>
                  </a:cubicBezTo>
                  <a:cubicBezTo>
                    <a:pt x="1959" y="960"/>
                    <a:pt x="1988" y="989"/>
                    <a:pt x="1988" y="1024"/>
                  </a:cubicBezTo>
                  <a:cubicBezTo>
                    <a:pt x="1988" y="1059"/>
                    <a:pt x="1959" y="1088"/>
                    <a:pt x="1924" y="10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pt-BR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cs typeface="Arial"/>
                <a:sym typeface="Arial"/>
              </a:endParaRPr>
            </a:p>
          </p:txBody>
        </p:sp>
        <p:sp>
          <p:nvSpPr>
            <p:cNvPr id="80" name="Freeform 24">
              <a:extLst>
                <a:ext uri="{FF2B5EF4-FFF2-40B4-BE49-F238E27FC236}">
                  <a16:creationId xmlns:a16="http://schemas.microsoft.com/office/drawing/2014/main" id="{631F9D83-6E0D-4053-B196-7B33AA80EDC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09" y="-3118"/>
              <a:ext cx="1430" cy="2029"/>
            </a:xfrm>
            <a:custGeom>
              <a:avLst/>
              <a:gdLst>
                <a:gd name="T0" fmla="*/ 514 w 750"/>
                <a:gd name="T1" fmla="*/ 441 h 1061"/>
                <a:gd name="T2" fmla="*/ 584 w 750"/>
                <a:gd name="T3" fmla="*/ 371 h 1061"/>
                <a:gd name="T4" fmla="*/ 584 w 750"/>
                <a:gd name="T5" fmla="*/ 209 h 1061"/>
                <a:gd name="T6" fmla="*/ 375 w 750"/>
                <a:gd name="T7" fmla="*/ 0 h 1061"/>
                <a:gd name="T8" fmla="*/ 166 w 750"/>
                <a:gd name="T9" fmla="*/ 209 h 1061"/>
                <a:gd name="T10" fmla="*/ 166 w 750"/>
                <a:gd name="T11" fmla="*/ 371 h 1061"/>
                <a:gd name="T12" fmla="*/ 236 w 750"/>
                <a:gd name="T13" fmla="*/ 441 h 1061"/>
                <a:gd name="T14" fmla="*/ 91 w 750"/>
                <a:gd name="T15" fmla="*/ 441 h 1061"/>
                <a:gd name="T16" fmla="*/ 0 w 750"/>
                <a:gd name="T17" fmla="*/ 532 h 1061"/>
                <a:gd name="T18" fmla="*/ 0 w 750"/>
                <a:gd name="T19" fmla="*/ 850 h 1061"/>
                <a:gd name="T20" fmla="*/ 8 w 750"/>
                <a:gd name="T21" fmla="*/ 859 h 1061"/>
                <a:gd name="T22" fmla="*/ 742 w 750"/>
                <a:gd name="T23" fmla="*/ 859 h 1061"/>
                <a:gd name="T24" fmla="*/ 750 w 750"/>
                <a:gd name="T25" fmla="*/ 850 h 1061"/>
                <a:gd name="T26" fmla="*/ 750 w 750"/>
                <a:gd name="T27" fmla="*/ 532 h 1061"/>
                <a:gd name="T28" fmla="*/ 659 w 750"/>
                <a:gd name="T29" fmla="*/ 441 h 1061"/>
                <a:gd name="T30" fmla="*/ 514 w 750"/>
                <a:gd name="T31" fmla="*/ 441 h 1061"/>
                <a:gd name="T32" fmla="*/ 514 w 750"/>
                <a:gd name="T33" fmla="*/ 501 h 1061"/>
                <a:gd name="T34" fmla="*/ 461 w 750"/>
                <a:gd name="T35" fmla="*/ 622 h 1061"/>
                <a:gd name="T36" fmla="*/ 450 w 750"/>
                <a:gd name="T37" fmla="*/ 501 h 1061"/>
                <a:gd name="T38" fmla="*/ 514 w 750"/>
                <a:gd name="T39" fmla="*/ 501 h 1061"/>
                <a:gd name="T40" fmla="*/ 226 w 750"/>
                <a:gd name="T41" fmla="*/ 346 h 1061"/>
                <a:gd name="T42" fmla="*/ 226 w 750"/>
                <a:gd name="T43" fmla="*/ 209 h 1061"/>
                <a:gd name="T44" fmla="*/ 375 w 750"/>
                <a:gd name="T45" fmla="*/ 60 h 1061"/>
                <a:gd name="T46" fmla="*/ 524 w 750"/>
                <a:gd name="T47" fmla="*/ 209 h 1061"/>
                <a:gd name="T48" fmla="*/ 524 w 750"/>
                <a:gd name="T49" fmla="*/ 346 h 1061"/>
                <a:gd name="T50" fmla="*/ 429 w 750"/>
                <a:gd name="T51" fmla="*/ 441 h 1061"/>
                <a:gd name="T52" fmla="*/ 321 w 750"/>
                <a:gd name="T53" fmla="*/ 441 h 1061"/>
                <a:gd name="T54" fmla="*/ 226 w 750"/>
                <a:gd name="T55" fmla="*/ 346 h 1061"/>
                <a:gd name="T56" fmla="*/ 412 w 750"/>
                <a:gd name="T57" fmla="*/ 735 h 1061"/>
                <a:gd name="T58" fmla="*/ 379 w 750"/>
                <a:gd name="T59" fmla="*/ 811 h 1061"/>
                <a:gd name="T60" fmla="*/ 371 w 750"/>
                <a:gd name="T61" fmla="*/ 811 h 1061"/>
                <a:gd name="T62" fmla="*/ 338 w 750"/>
                <a:gd name="T63" fmla="*/ 735 h 1061"/>
                <a:gd name="T64" fmla="*/ 360 w 750"/>
                <a:gd name="T65" fmla="*/ 501 h 1061"/>
                <a:gd name="T66" fmla="*/ 390 w 750"/>
                <a:gd name="T67" fmla="*/ 501 h 1061"/>
                <a:gd name="T68" fmla="*/ 412 w 750"/>
                <a:gd name="T69" fmla="*/ 735 h 1061"/>
                <a:gd name="T70" fmla="*/ 300 w 750"/>
                <a:gd name="T71" fmla="*/ 501 h 1061"/>
                <a:gd name="T72" fmla="*/ 289 w 750"/>
                <a:gd name="T73" fmla="*/ 622 h 1061"/>
                <a:gd name="T74" fmla="*/ 236 w 750"/>
                <a:gd name="T75" fmla="*/ 501 h 1061"/>
                <a:gd name="T76" fmla="*/ 300 w 750"/>
                <a:gd name="T77" fmla="*/ 501 h 1061"/>
                <a:gd name="T78" fmla="*/ 690 w 750"/>
                <a:gd name="T79" fmla="*/ 825 h 1061"/>
                <a:gd name="T80" fmla="*/ 610 w 750"/>
                <a:gd name="T81" fmla="*/ 886 h 1061"/>
                <a:gd name="T82" fmla="*/ 610 w 750"/>
                <a:gd name="T83" fmla="*/ 678 h 1061"/>
                <a:gd name="T84" fmla="*/ 550 w 750"/>
                <a:gd name="T85" fmla="*/ 678 h 1061"/>
                <a:gd name="T86" fmla="*/ 550 w 750"/>
                <a:gd name="T87" fmla="*/ 916 h 1061"/>
                <a:gd name="T88" fmla="*/ 200 w 750"/>
                <a:gd name="T89" fmla="*/ 916 h 1061"/>
                <a:gd name="T90" fmla="*/ 200 w 750"/>
                <a:gd name="T91" fmla="*/ 678 h 1061"/>
                <a:gd name="T92" fmla="*/ 140 w 750"/>
                <a:gd name="T93" fmla="*/ 678 h 1061"/>
                <a:gd name="T94" fmla="*/ 140 w 750"/>
                <a:gd name="T95" fmla="*/ 886 h 1061"/>
                <a:gd name="T96" fmla="*/ 60 w 750"/>
                <a:gd name="T97" fmla="*/ 825 h 1061"/>
                <a:gd name="T98" fmla="*/ 60 w 750"/>
                <a:gd name="T99" fmla="*/ 557 h 1061"/>
                <a:gd name="T100" fmla="*/ 116 w 750"/>
                <a:gd name="T101" fmla="*/ 501 h 1061"/>
                <a:gd name="T102" fmla="*/ 170 w 750"/>
                <a:gd name="T103" fmla="*/ 501 h 1061"/>
                <a:gd name="T104" fmla="*/ 332 w 750"/>
                <a:gd name="T105" fmla="*/ 871 h 1061"/>
                <a:gd name="T106" fmla="*/ 418 w 750"/>
                <a:gd name="T107" fmla="*/ 871 h 1061"/>
                <a:gd name="T108" fmla="*/ 580 w 750"/>
                <a:gd name="T109" fmla="*/ 501 h 1061"/>
                <a:gd name="T110" fmla="*/ 634 w 750"/>
                <a:gd name="T111" fmla="*/ 501 h 1061"/>
                <a:gd name="T112" fmla="*/ 690 w 750"/>
                <a:gd name="T113" fmla="*/ 557 h 1061"/>
                <a:gd name="T114" fmla="*/ 690 w 750"/>
                <a:gd name="T115" fmla="*/ 825 h 10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750" h="1061">
                  <a:moveTo>
                    <a:pt x="514" y="441"/>
                  </a:moveTo>
                  <a:cubicBezTo>
                    <a:pt x="584" y="371"/>
                    <a:pt x="584" y="371"/>
                    <a:pt x="584" y="371"/>
                  </a:cubicBezTo>
                  <a:cubicBezTo>
                    <a:pt x="584" y="209"/>
                    <a:pt x="584" y="209"/>
                    <a:pt x="584" y="209"/>
                  </a:cubicBezTo>
                  <a:cubicBezTo>
                    <a:pt x="584" y="94"/>
                    <a:pt x="490" y="0"/>
                    <a:pt x="375" y="0"/>
                  </a:cubicBezTo>
                  <a:cubicBezTo>
                    <a:pt x="260" y="0"/>
                    <a:pt x="166" y="94"/>
                    <a:pt x="166" y="209"/>
                  </a:cubicBezTo>
                  <a:cubicBezTo>
                    <a:pt x="166" y="371"/>
                    <a:pt x="166" y="371"/>
                    <a:pt x="166" y="371"/>
                  </a:cubicBezTo>
                  <a:cubicBezTo>
                    <a:pt x="236" y="441"/>
                    <a:pt x="236" y="441"/>
                    <a:pt x="236" y="441"/>
                  </a:cubicBezTo>
                  <a:cubicBezTo>
                    <a:pt x="91" y="441"/>
                    <a:pt x="91" y="441"/>
                    <a:pt x="91" y="441"/>
                  </a:cubicBezTo>
                  <a:cubicBezTo>
                    <a:pt x="0" y="532"/>
                    <a:pt x="0" y="532"/>
                    <a:pt x="0" y="532"/>
                  </a:cubicBezTo>
                  <a:cubicBezTo>
                    <a:pt x="0" y="850"/>
                    <a:pt x="0" y="850"/>
                    <a:pt x="0" y="850"/>
                  </a:cubicBezTo>
                  <a:cubicBezTo>
                    <a:pt x="8" y="859"/>
                    <a:pt x="8" y="859"/>
                    <a:pt x="8" y="859"/>
                  </a:cubicBezTo>
                  <a:cubicBezTo>
                    <a:pt x="211" y="1061"/>
                    <a:pt x="539" y="1061"/>
                    <a:pt x="742" y="859"/>
                  </a:cubicBezTo>
                  <a:cubicBezTo>
                    <a:pt x="750" y="850"/>
                    <a:pt x="750" y="850"/>
                    <a:pt x="750" y="850"/>
                  </a:cubicBezTo>
                  <a:cubicBezTo>
                    <a:pt x="750" y="532"/>
                    <a:pt x="750" y="532"/>
                    <a:pt x="750" y="532"/>
                  </a:cubicBezTo>
                  <a:cubicBezTo>
                    <a:pt x="659" y="441"/>
                    <a:pt x="659" y="441"/>
                    <a:pt x="659" y="441"/>
                  </a:cubicBezTo>
                  <a:lnTo>
                    <a:pt x="514" y="441"/>
                  </a:lnTo>
                  <a:close/>
                  <a:moveTo>
                    <a:pt x="514" y="501"/>
                  </a:moveTo>
                  <a:cubicBezTo>
                    <a:pt x="461" y="622"/>
                    <a:pt x="461" y="622"/>
                    <a:pt x="461" y="622"/>
                  </a:cubicBezTo>
                  <a:cubicBezTo>
                    <a:pt x="450" y="501"/>
                    <a:pt x="450" y="501"/>
                    <a:pt x="450" y="501"/>
                  </a:cubicBezTo>
                  <a:lnTo>
                    <a:pt x="514" y="501"/>
                  </a:lnTo>
                  <a:close/>
                  <a:moveTo>
                    <a:pt x="226" y="346"/>
                  </a:moveTo>
                  <a:cubicBezTo>
                    <a:pt x="226" y="209"/>
                    <a:pt x="226" y="209"/>
                    <a:pt x="226" y="209"/>
                  </a:cubicBezTo>
                  <a:cubicBezTo>
                    <a:pt x="226" y="127"/>
                    <a:pt x="293" y="60"/>
                    <a:pt x="375" y="60"/>
                  </a:cubicBezTo>
                  <a:cubicBezTo>
                    <a:pt x="457" y="60"/>
                    <a:pt x="524" y="127"/>
                    <a:pt x="524" y="209"/>
                  </a:cubicBezTo>
                  <a:cubicBezTo>
                    <a:pt x="524" y="346"/>
                    <a:pt x="524" y="346"/>
                    <a:pt x="524" y="346"/>
                  </a:cubicBezTo>
                  <a:cubicBezTo>
                    <a:pt x="429" y="441"/>
                    <a:pt x="429" y="441"/>
                    <a:pt x="429" y="441"/>
                  </a:cubicBezTo>
                  <a:cubicBezTo>
                    <a:pt x="321" y="441"/>
                    <a:pt x="321" y="441"/>
                    <a:pt x="321" y="441"/>
                  </a:cubicBezTo>
                  <a:lnTo>
                    <a:pt x="226" y="346"/>
                  </a:lnTo>
                  <a:close/>
                  <a:moveTo>
                    <a:pt x="412" y="735"/>
                  </a:moveTo>
                  <a:cubicBezTo>
                    <a:pt x="379" y="811"/>
                    <a:pt x="379" y="811"/>
                    <a:pt x="379" y="811"/>
                  </a:cubicBezTo>
                  <a:cubicBezTo>
                    <a:pt x="371" y="811"/>
                    <a:pt x="371" y="811"/>
                    <a:pt x="371" y="811"/>
                  </a:cubicBezTo>
                  <a:cubicBezTo>
                    <a:pt x="338" y="735"/>
                    <a:pt x="338" y="735"/>
                    <a:pt x="338" y="735"/>
                  </a:cubicBezTo>
                  <a:cubicBezTo>
                    <a:pt x="360" y="501"/>
                    <a:pt x="360" y="501"/>
                    <a:pt x="360" y="501"/>
                  </a:cubicBezTo>
                  <a:cubicBezTo>
                    <a:pt x="390" y="501"/>
                    <a:pt x="390" y="501"/>
                    <a:pt x="390" y="501"/>
                  </a:cubicBezTo>
                  <a:lnTo>
                    <a:pt x="412" y="735"/>
                  </a:lnTo>
                  <a:close/>
                  <a:moveTo>
                    <a:pt x="300" y="501"/>
                  </a:moveTo>
                  <a:cubicBezTo>
                    <a:pt x="289" y="622"/>
                    <a:pt x="289" y="622"/>
                    <a:pt x="289" y="622"/>
                  </a:cubicBezTo>
                  <a:cubicBezTo>
                    <a:pt x="236" y="501"/>
                    <a:pt x="236" y="501"/>
                    <a:pt x="236" y="501"/>
                  </a:cubicBezTo>
                  <a:lnTo>
                    <a:pt x="300" y="501"/>
                  </a:lnTo>
                  <a:close/>
                  <a:moveTo>
                    <a:pt x="690" y="825"/>
                  </a:moveTo>
                  <a:cubicBezTo>
                    <a:pt x="666" y="848"/>
                    <a:pt x="639" y="869"/>
                    <a:pt x="610" y="886"/>
                  </a:cubicBezTo>
                  <a:cubicBezTo>
                    <a:pt x="610" y="678"/>
                    <a:pt x="610" y="678"/>
                    <a:pt x="610" y="678"/>
                  </a:cubicBezTo>
                  <a:cubicBezTo>
                    <a:pt x="550" y="678"/>
                    <a:pt x="550" y="678"/>
                    <a:pt x="550" y="678"/>
                  </a:cubicBezTo>
                  <a:cubicBezTo>
                    <a:pt x="550" y="916"/>
                    <a:pt x="550" y="916"/>
                    <a:pt x="550" y="916"/>
                  </a:cubicBezTo>
                  <a:cubicBezTo>
                    <a:pt x="439" y="962"/>
                    <a:pt x="311" y="962"/>
                    <a:pt x="200" y="916"/>
                  </a:cubicBezTo>
                  <a:cubicBezTo>
                    <a:pt x="200" y="678"/>
                    <a:pt x="200" y="678"/>
                    <a:pt x="200" y="678"/>
                  </a:cubicBezTo>
                  <a:cubicBezTo>
                    <a:pt x="140" y="678"/>
                    <a:pt x="140" y="678"/>
                    <a:pt x="140" y="678"/>
                  </a:cubicBezTo>
                  <a:cubicBezTo>
                    <a:pt x="140" y="886"/>
                    <a:pt x="140" y="886"/>
                    <a:pt x="140" y="886"/>
                  </a:cubicBezTo>
                  <a:cubicBezTo>
                    <a:pt x="111" y="869"/>
                    <a:pt x="84" y="848"/>
                    <a:pt x="60" y="825"/>
                  </a:cubicBezTo>
                  <a:cubicBezTo>
                    <a:pt x="60" y="557"/>
                    <a:pt x="60" y="557"/>
                    <a:pt x="60" y="557"/>
                  </a:cubicBezTo>
                  <a:cubicBezTo>
                    <a:pt x="116" y="501"/>
                    <a:pt x="116" y="501"/>
                    <a:pt x="116" y="501"/>
                  </a:cubicBezTo>
                  <a:cubicBezTo>
                    <a:pt x="170" y="501"/>
                    <a:pt x="170" y="501"/>
                    <a:pt x="170" y="501"/>
                  </a:cubicBezTo>
                  <a:cubicBezTo>
                    <a:pt x="332" y="871"/>
                    <a:pt x="332" y="871"/>
                    <a:pt x="332" y="871"/>
                  </a:cubicBezTo>
                  <a:cubicBezTo>
                    <a:pt x="418" y="871"/>
                    <a:pt x="418" y="871"/>
                    <a:pt x="418" y="871"/>
                  </a:cubicBezTo>
                  <a:cubicBezTo>
                    <a:pt x="580" y="501"/>
                    <a:pt x="580" y="501"/>
                    <a:pt x="580" y="501"/>
                  </a:cubicBezTo>
                  <a:cubicBezTo>
                    <a:pt x="634" y="501"/>
                    <a:pt x="634" y="501"/>
                    <a:pt x="634" y="501"/>
                  </a:cubicBezTo>
                  <a:cubicBezTo>
                    <a:pt x="690" y="557"/>
                    <a:pt x="690" y="557"/>
                    <a:pt x="690" y="557"/>
                  </a:cubicBezTo>
                  <a:lnTo>
                    <a:pt x="690" y="82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pt-BR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cs typeface="Arial"/>
                <a:sym typeface="Arial"/>
              </a:endParaRPr>
            </a:p>
          </p:txBody>
        </p:sp>
        <p:sp>
          <p:nvSpPr>
            <p:cNvPr id="81" name="Freeform 25">
              <a:extLst>
                <a:ext uri="{FF2B5EF4-FFF2-40B4-BE49-F238E27FC236}">
                  <a16:creationId xmlns:a16="http://schemas.microsoft.com/office/drawing/2014/main" id="{B0D0B4A0-04E6-413B-9970-8BCE82B8DBC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24" y="-2927"/>
              <a:ext cx="208" cy="559"/>
            </a:xfrm>
            <a:custGeom>
              <a:avLst/>
              <a:gdLst>
                <a:gd name="T0" fmla="*/ 46 w 109"/>
                <a:gd name="T1" fmla="*/ 292 h 292"/>
                <a:gd name="T2" fmla="*/ 4 w 109"/>
                <a:gd name="T3" fmla="*/ 250 h 292"/>
                <a:gd name="T4" fmla="*/ 49 w 109"/>
                <a:gd name="T5" fmla="*/ 205 h 292"/>
                <a:gd name="T6" fmla="*/ 49 w 109"/>
                <a:gd name="T7" fmla="*/ 186 h 292"/>
                <a:gd name="T8" fmla="*/ 109 w 109"/>
                <a:gd name="T9" fmla="*/ 186 h 292"/>
                <a:gd name="T10" fmla="*/ 109 w 109"/>
                <a:gd name="T11" fmla="*/ 230 h 292"/>
                <a:gd name="T12" fmla="*/ 46 w 109"/>
                <a:gd name="T13" fmla="*/ 292 h 292"/>
                <a:gd name="T14" fmla="*/ 109 w 109"/>
                <a:gd name="T15" fmla="*/ 146 h 292"/>
                <a:gd name="T16" fmla="*/ 49 w 109"/>
                <a:gd name="T17" fmla="*/ 146 h 292"/>
                <a:gd name="T18" fmla="*/ 49 w 109"/>
                <a:gd name="T19" fmla="*/ 109 h 292"/>
                <a:gd name="T20" fmla="*/ 46 w 109"/>
                <a:gd name="T21" fmla="*/ 95 h 292"/>
                <a:gd name="T22" fmla="*/ 104 w 109"/>
                <a:gd name="T23" fmla="*/ 77 h 292"/>
                <a:gd name="T24" fmla="*/ 109 w 109"/>
                <a:gd name="T25" fmla="*/ 109 h 292"/>
                <a:gd name="T26" fmla="*/ 109 w 109"/>
                <a:gd name="T27" fmla="*/ 146 h 292"/>
                <a:gd name="T28" fmla="*/ 34 w 109"/>
                <a:gd name="T29" fmla="*/ 74 h 292"/>
                <a:gd name="T30" fmla="*/ 0 w 109"/>
                <a:gd name="T31" fmla="*/ 60 h 292"/>
                <a:gd name="T32" fmla="*/ 0 w 109"/>
                <a:gd name="T33" fmla="*/ 0 h 292"/>
                <a:gd name="T34" fmla="*/ 75 w 109"/>
                <a:gd name="T35" fmla="*/ 31 h 292"/>
                <a:gd name="T36" fmla="*/ 34 w 109"/>
                <a:gd name="T37" fmla="*/ 74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9" h="292">
                  <a:moveTo>
                    <a:pt x="46" y="292"/>
                  </a:moveTo>
                  <a:cubicBezTo>
                    <a:pt x="4" y="250"/>
                    <a:pt x="4" y="250"/>
                    <a:pt x="4" y="250"/>
                  </a:cubicBezTo>
                  <a:cubicBezTo>
                    <a:pt x="49" y="205"/>
                    <a:pt x="49" y="205"/>
                    <a:pt x="49" y="205"/>
                  </a:cubicBezTo>
                  <a:cubicBezTo>
                    <a:pt x="49" y="186"/>
                    <a:pt x="49" y="186"/>
                    <a:pt x="49" y="186"/>
                  </a:cubicBezTo>
                  <a:cubicBezTo>
                    <a:pt x="109" y="186"/>
                    <a:pt x="109" y="186"/>
                    <a:pt x="109" y="186"/>
                  </a:cubicBezTo>
                  <a:cubicBezTo>
                    <a:pt x="109" y="230"/>
                    <a:pt x="109" y="230"/>
                    <a:pt x="109" y="230"/>
                  </a:cubicBezTo>
                  <a:lnTo>
                    <a:pt x="46" y="292"/>
                  </a:lnTo>
                  <a:close/>
                  <a:moveTo>
                    <a:pt x="109" y="146"/>
                  </a:moveTo>
                  <a:cubicBezTo>
                    <a:pt x="49" y="146"/>
                    <a:pt x="49" y="146"/>
                    <a:pt x="49" y="146"/>
                  </a:cubicBezTo>
                  <a:cubicBezTo>
                    <a:pt x="49" y="109"/>
                    <a:pt x="49" y="109"/>
                    <a:pt x="49" y="109"/>
                  </a:cubicBezTo>
                  <a:cubicBezTo>
                    <a:pt x="49" y="104"/>
                    <a:pt x="48" y="99"/>
                    <a:pt x="46" y="95"/>
                  </a:cubicBezTo>
                  <a:cubicBezTo>
                    <a:pt x="104" y="77"/>
                    <a:pt x="104" y="77"/>
                    <a:pt x="104" y="77"/>
                  </a:cubicBezTo>
                  <a:cubicBezTo>
                    <a:pt x="107" y="87"/>
                    <a:pt x="109" y="98"/>
                    <a:pt x="109" y="109"/>
                  </a:cubicBezTo>
                  <a:lnTo>
                    <a:pt x="109" y="146"/>
                  </a:lnTo>
                  <a:close/>
                  <a:moveTo>
                    <a:pt x="34" y="74"/>
                  </a:moveTo>
                  <a:cubicBezTo>
                    <a:pt x="24" y="65"/>
                    <a:pt x="13" y="60"/>
                    <a:pt x="0" y="6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8" y="0"/>
                    <a:pt x="55" y="11"/>
                    <a:pt x="75" y="31"/>
                  </a:cubicBezTo>
                  <a:lnTo>
                    <a:pt x="34" y="7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pt-BR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cs typeface="Arial"/>
                <a:sym typeface="Arial"/>
              </a:endParaRPr>
            </a:p>
          </p:txBody>
        </p:sp>
        <p:sp>
          <p:nvSpPr>
            <p:cNvPr id="82" name="Freeform 26">
              <a:extLst>
                <a:ext uri="{FF2B5EF4-FFF2-40B4-BE49-F238E27FC236}">
                  <a16:creationId xmlns:a16="http://schemas.microsoft.com/office/drawing/2014/main" id="{EA1AB774-FE6A-4C02-BC4C-A28E33A25A2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24" y="-3340"/>
              <a:ext cx="1157" cy="1161"/>
            </a:xfrm>
            <a:custGeom>
              <a:avLst/>
              <a:gdLst>
                <a:gd name="T0" fmla="*/ 607 w 607"/>
                <a:gd name="T1" fmla="*/ 607 h 607"/>
                <a:gd name="T2" fmla="*/ 547 w 607"/>
                <a:gd name="T3" fmla="*/ 607 h 607"/>
                <a:gd name="T4" fmla="*/ 186 w 607"/>
                <a:gd name="T5" fmla="*/ 92 h 607"/>
                <a:gd name="T6" fmla="*/ 206 w 607"/>
                <a:gd name="T7" fmla="*/ 36 h 607"/>
                <a:gd name="T8" fmla="*/ 607 w 607"/>
                <a:gd name="T9" fmla="*/ 607 h 607"/>
                <a:gd name="T10" fmla="*/ 150 w 607"/>
                <a:gd name="T11" fmla="*/ 80 h 607"/>
                <a:gd name="T12" fmla="*/ 94 w 607"/>
                <a:gd name="T13" fmla="*/ 68 h 607"/>
                <a:gd name="T14" fmla="*/ 105 w 607"/>
                <a:gd name="T15" fmla="*/ 9 h 607"/>
                <a:gd name="T16" fmla="*/ 166 w 607"/>
                <a:gd name="T17" fmla="*/ 23 h 607"/>
                <a:gd name="T18" fmla="*/ 150 w 607"/>
                <a:gd name="T19" fmla="*/ 80 h 607"/>
                <a:gd name="T20" fmla="*/ 57 w 607"/>
                <a:gd name="T21" fmla="*/ 63 h 607"/>
                <a:gd name="T22" fmla="*/ 0 w 607"/>
                <a:gd name="T23" fmla="*/ 60 h 607"/>
                <a:gd name="T24" fmla="*/ 0 w 607"/>
                <a:gd name="T25" fmla="*/ 0 h 607"/>
                <a:gd name="T26" fmla="*/ 63 w 607"/>
                <a:gd name="T27" fmla="*/ 3 h 607"/>
                <a:gd name="T28" fmla="*/ 57 w 607"/>
                <a:gd name="T29" fmla="*/ 63 h 6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07" h="607">
                  <a:moveTo>
                    <a:pt x="607" y="607"/>
                  </a:moveTo>
                  <a:cubicBezTo>
                    <a:pt x="547" y="607"/>
                    <a:pt x="547" y="607"/>
                    <a:pt x="547" y="607"/>
                  </a:cubicBezTo>
                  <a:cubicBezTo>
                    <a:pt x="547" y="377"/>
                    <a:pt x="402" y="170"/>
                    <a:pt x="186" y="92"/>
                  </a:cubicBezTo>
                  <a:cubicBezTo>
                    <a:pt x="206" y="36"/>
                    <a:pt x="206" y="36"/>
                    <a:pt x="206" y="36"/>
                  </a:cubicBezTo>
                  <a:cubicBezTo>
                    <a:pt x="446" y="123"/>
                    <a:pt x="607" y="352"/>
                    <a:pt x="607" y="607"/>
                  </a:cubicBezTo>
                  <a:close/>
                  <a:moveTo>
                    <a:pt x="150" y="80"/>
                  </a:moveTo>
                  <a:cubicBezTo>
                    <a:pt x="132" y="75"/>
                    <a:pt x="113" y="71"/>
                    <a:pt x="94" y="68"/>
                  </a:cubicBezTo>
                  <a:cubicBezTo>
                    <a:pt x="105" y="9"/>
                    <a:pt x="105" y="9"/>
                    <a:pt x="105" y="9"/>
                  </a:cubicBezTo>
                  <a:cubicBezTo>
                    <a:pt x="125" y="12"/>
                    <a:pt x="146" y="17"/>
                    <a:pt x="166" y="23"/>
                  </a:cubicBezTo>
                  <a:lnTo>
                    <a:pt x="150" y="80"/>
                  </a:lnTo>
                  <a:close/>
                  <a:moveTo>
                    <a:pt x="57" y="63"/>
                  </a:moveTo>
                  <a:cubicBezTo>
                    <a:pt x="38" y="61"/>
                    <a:pt x="19" y="60"/>
                    <a:pt x="0" y="6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1" y="0"/>
                    <a:pt x="42" y="1"/>
                    <a:pt x="63" y="3"/>
                  </a:cubicBezTo>
                  <a:lnTo>
                    <a:pt x="57" y="6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pt-BR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cs typeface="Arial"/>
                <a:sym typeface="Arial"/>
              </a:endParaRPr>
            </a:p>
          </p:txBody>
        </p:sp>
      </p:grpSp>
      <p:sp>
        <p:nvSpPr>
          <p:cNvPr id="115" name="Retângulo: Cantos Arredondados 114">
            <a:extLst>
              <a:ext uri="{FF2B5EF4-FFF2-40B4-BE49-F238E27FC236}">
                <a16:creationId xmlns:a16="http://schemas.microsoft.com/office/drawing/2014/main" id="{D8B7451A-6A2E-4F47-BDFB-993EAD3925E1}"/>
              </a:ext>
            </a:extLst>
          </p:cNvPr>
          <p:cNvSpPr/>
          <p:nvPr/>
        </p:nvSpPr>
        <p:spPr>
          <a:xfrm>
            <a:off x="2516697" y="4172797"/>
            <a:ext cx="2880000" cy="2160000"/>
          </a:xfrm>
          <a:prstGeom prst="roundRect">
            <a:avLst>
              <a:gd name="adj" fmla="val 289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pt-BR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  <a:sym typeface="Arial"/>
            </a:endParaRPr>
          </a:p>
        </p:txBody>
      </p:sp>
      <p:sp>
        <p:nvSpPr>
          <p:cNvPr id="116" name="Elipse 115">
            <a:extLst>
              <a:ext uri="{FF2B5EF4-FFF2-40B4-BE49-F238E27FC236}">
                <a16:creationId xmlns:a16="http://schemas.microsoft.com/office/drawing/2014/main" id="{E6A3EFE8-F563-42D9-8FCB-0D2DC36C0E7F}"/>
              </a:ext>
            </a:extLst>
          </p:cNvPr>
          <p:cNvSpPr/>
          <p:nvPr/>
        </p:nvSpPr>
        <p:spPr>
          <a:xfrm>
            <a:off x="3554715" y="3579519"/>
            <a:ext cx="806400" cy="8064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152400" dist="50800" dir="5400000" algn="t" rotWithShape="0">
              <a:schemeClr val="accent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pt-BR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  <a:sym typeface="Arial"/>
            </a:endParaRPr>
          </a:p>
        </p:txBody>
      </p:sp>
      <p:sp>
        <p:nvSpPr>
          <p:cNvPr id="122" name="CaixaDeTexto 121">
            <a:extLst>
              <a:ext uri="{FF2B5EF4-FFF2-40B4-BE49-F238E27FC236}">
                <a16:creationId xmlns:a16="http://schemas.microsoft.com/office/drawing/2014/main" id="{3E5CF2E0-F8DC-49A5-BBFB-0FEF3397192A}"/>
              </a:ext>
            </a:extLst>
          </p:cNvPr>
          <p:cNvSpPr txBox="1"/>
          <p:nvPr/>
        </p:nvSpPr>
        <p:spPr>
          <a:xfrm>
            <a:off x="2526904" y="4520813"/>
            <a:ext cx="289687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2000" b="1" i="0" u="none" strike="noStrike" kern="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Montserrat" panose="00000500000000000000" pitchFamily="2" charset="0"/>
                <a:cs typeface="Arial"/>
                <a:sym typeface="Arial"/>
              </a:rPr>
              <a:t>Suporte às condições crônicas na APS no contexto da pandemia da covid-19</a:t>
            </a:r>
          </a:p>
        </p:txBody>
      </p:sp>
      <p:pic>
        <p:nvPicPr>
          <p:cNvPr id="4" name="Gráfico 3" descr="Covid-19 estrutura de tópicos">
            <a:extLst>
              <a:ext uri="{FF2B5EF4-FFF2-40B4-BE49-F238E27FC236}">
                <a16:creationId xmlns:a16="http://schemas.microsoft.com/office/drawing/2014/main" id="{7F6C655D-FA94-4CDE-BA82-F007C7E3D0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622901" y="3653227"/>
            <a:ext cx="647726" cy="647726"/>
          </a:xfrm>
          <a:prstGeom prst="rect">
            <a:avLst/>
          </a:prstGeom>
        </p:spPr>
      </p:pic>
      <p:sp>
        <p:nvSpPr>
          <p:cNvPr id="123" name="Retângulo: Cantos Arredondados 122">
            <a:extLst>
              <a:ext uri="{FF2B5EF4-FFF2-40B4-BE49-F238E27FC236}">
                <a16:creationId xmlns:a16="http://schemas.microsoft.com/office/drawing/2014/main" id="{8A6346CA-4176-4729-8208-05792271531B}"/>
              </a:ext>
            </a:extLst>
          </p:cNvPr>
          <p:cNvSpPr/>
          <p:nvPr/>
        </p:nvSpPr>
        <p:spPr>
          <a:xfrm>
            <a:off x="6712688" y="4167649"/>
            <a:ext cx="2880000" cy="2160000"/>
          </a:xfrm>
          <a:prstGeom prst="roundRect">
            <a:avLst>
              <a:gd name="adj" fmla="val 289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pt-BR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  <a:sym typeface="Arial"/>
            </a:endParaRPr>
          </a:p>
        </p:txBody>
      </p:sp>
      <p:sp>
        <p:nvSpPr>
          <p:cNvPr id="124" name="Elipse 123">
            <a:extLst>
              <a:ext uri="{FF2B5EF4-FFF2-40B4-BE49-F238E27FC236}">
                <a16:creationId xmlns:a16="http://schemas.microsoft.com/office/drawing/2014/main" id="{49B4DFD1-7780-4C66-9BB4-021058577617}"/>
              </a:ext>
            </a:extLst>
          </p:cNvPr>
          <p:cNvSpPr/>
          <p:nvPr/>
        </p:nvSpPr>
        <p:spPr>
          <a:xfrm>
            <a:off x="7750706" y="3574371"/>
            <a:ext cx="806400" cy="8064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152400" dist="50800" dir="5400000" algn="t" rotWithShape="0">
              <a:schemeClr val="accent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pt-BR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  <a:sym typeface="Arial"/>
            </a:endParaRPr>
          </a:p>
        </p:txBody>
      </p:sp>
      <p:sp>
        <p:nvSpPr>
          <p:cNvPr id="125" name="CaixaDeTexto 124">
            <a:extLst>
              <a:ext uri="{FF2B5EF4-FFF2-40B4-BE49-F238E27FC236}">
                <a16:creationId xmlns:a16="http://schemas.microsoft.com/office/drawing/2014/main" id="{AEF1D5B5-4332-469A-BBFD-917D13FA14DF}"/>
              </a:ext>
            </a:extLst>
          </p:cNvPr>
          <p:cNvSpPr txBox="1"/>
          <p:nvPr/>
        </p:nvSpPr>
        <p:spPr>
          <a:xfrm>
            <a:off x="6722895" y="4620440"/>
            <a:ext cx="289687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2000" b="1" i="0" u="none" strike="noStrike" kern="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Montserrat" panose="00000500000000000000" pitchFamily="2" charset="0"/>
                <a:cs typeface="Arial"/>
                <a:sym typeface="Arial"/>
              </a:rPr>
              <a:t>Autocuidado em saúde, qualidade de vida e estilos de vida saudáveis</a:t>
            </a:r>
          </a:p>
        </p:txBody>
      </p:sp>
      <p:grpSp>
        <p:nvGrpSpPr>
          <p:cNvPr id="37" name="Group 9">
            <a:extLst>
              <a:ext uri="{FF2B5EF4-FFF2-40B4-BE49-F238E27FC236}">
                <a16:creationId xmlns:a16="http://schemas.microsoft.com/office/drawing/2014/main" id="{4DE62C56-1F55-43FC-9398-3D04F40E2BBB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892988" y="3742874"/>
            <a:ext cx="516243" cy="517830"/>
            <a:chOff x="-2074" y="-4692"/>
            <a:chExt cx="3904" cy="3916"/>
          </a:xfrm>
          <a:solidFill>
            <a:schemeClr val="accent1">
              <a:lumMod val="50000"/>
            </a:schemeClr>
          </a:solidFill>
        </p:grpSpPr>
        <p:sp>
          <p:nvSpPr>
            <p:cNvPr id="38" name="Freeform 10">
              <a:extLst>
                <a:ext uri="{FF2B5EF4-FFF2-40B4-BE49-F238E27FC236}">
                  <a16:creationId xmlns:a16="http://schemas.microsoft.com/office/drawing/2014/main" id="{44C602E2-559D-4FAD-981C-DE282D5153CF}"/>
                </a:ext>
              </a:extLst>
            </p:cNvPr>
            <p:cNvSpPr>
              <a:spLocks/>
            </p:cNvSpPr>
            <p:nvPr/>
          </p:nvSpPr>
          <p:spPr bwMode="auto">
            <a:xfrm>
              <a:off x="-2074" y="-4692"/>
              <a:ext cx="3073" cy="3916"/>
            </a:xfrm>
            <a:custGeom>
              <a:avLst/>
              <a:gdLst>
                <a:gd name="T0" fmla="*/ 1533 w 1612"/>
                <a:gd name="T1" fmla="*/ 1987 h 2048"/>
                <a:gd name="T2" fmla="*/ 1612 w 1612"/>
                <a:gd name="T3" fmla="*/ 1340 h 2048"/>
                <a:gd name="T4" fmla="*/ 1534 w 1612"/>
                <a:gd name="T5" fmla="*/ 1305 h 2048"/>
                <a:gd name="T6" fmla="*/ 1443 w 1612"/>
                <a:gd name="T7" fmla="*/ 1963 h 2048"/>
                <a:gd name="T8" fmla="*/ 614 w 1612"/>
                <a:gd name="T9" fmla="*/ 1963 h 2048"/>
                <a:gd name="T10" fmla="*/ 723 w 1612"/>
                <a:gd name="T11" fmla="*/ 1635 h 2048"/>
                <a:gd name="T12" fmla="*/ 724 w 1612"/>
                <a:gd name="T13" fmla="*/ 1611 h 2048"/>
                <a:gd name="T14" fmla="*/ 672 w 1612"/>
                <a:gd name="T15" fmla="*/ 1580 h 2048"/>
                <a:gd name="T16" fmla="*/ 397 w 1612"/>
                <a:gd name="T17" fmla="*/ 1581 h 2048"/>
                <a:gd name="T18" fmla="*/ 338 w 1612"/>
                <a:gd name="T19" fmla="*/ 1245 h 2048"/>
                <a:gd name="T20" fmla="*/ 338 w 1612"/>
                <a:gd name="T21" fmla="*/ 1237 h 2048"/>
                <a:gd name="T22" fmla="*/ 295 w 1612"/>
                <a:gd name="T23" fmla="*/ 1195 h 2048"/>
                <a:gd name="T24" fmla="*/ 141 w 1612"/>
                <a:gd name="T25" fmla="*/ 1195 h 2048"/>
                <a:gd name="T26" fmla="*/ 85 w 1612"/>
                <a:gd name="T27" fmla="*/ 1139 h 2048"/>
                <a:gd name="T28" fmla="*/ 95 w 1612"/>
                <a:gd name="T29" fmla="*/ 1108 h 2048"/>
                <a:gd name="T30" fmla="*/ 309 w 1612"/>
                <a:gd name="T31" fmla="*/ 792 h 2048"/>
                <a:gd name="T32" fmla="*/ 316 w 1612"/>
                <a:gd name="T33" fmla="*/ 759 h 2048"/>
                <a:gd name="T34" fmla="*/ 424 w 1612"/>
                <a:gd name="T35" fmla="*/ 323 h 2048"/>
                <a:gd name="T36" fmla="*/ 1106 w 1612"/>
                <a:gd name="T37" fmla="*/ 85 h 2048"/>
                <a:gd name="T38" fmla="*/ 1106 w 1612"/>
                <a:gd name="T39" fmla="*/ 0 h 2048"/>
                <a:gd name="T40" fmla="*/ 357 w 1612"/>
                <a:gd name="T41" fmla="*/ 269 h 2048"/>
                <a:gd name="T42" fmla="*/ 229 w 1612"/>
                <a:gd name="T43" fmla="*/ 758 h 2048"/>
                <a:gd name="T44" fmla="*/ 24 w 1612"/>
                <a:gd name="T45" fmla="*/ 1060 h 2048"/>
                <a:gd name="T46" fmla="*/ 0 w 1612"/>
                <a:gd name="T47" fmla="*/ 1139 h 2048"/>
                <a:gd name="T48" fmla="*/ 141 w 1612"/>
                <a:gd name="T49" fmla="*/ 1280 h 2048"/>
                <a:gd name="T50" fmla="*/ 247 w 1612"/>
                <a:gd name="T51" fmla="*/ 1280 h 2048"/>
                <a:gd name="T52" fmla="*/ 370 w 1612"/>
                <a:gd name="T53" fmla="*/ 1662 h 2048"/>
                <a:gd name="T54" fmla="*/ 619 w 1612"/>
                <a:gd name="T55" fmla="*/ 1676 h 2048"/>
                <a:gd name="T56" fmla="*/ 514 w 1612"/>
                <a:gd name="T57" fmla="*/ 1992 h 2048"/>
                <a:gd name="T58" fmla="*/ 512 w 1612"/>
                <a:gd name="T59" fmla="*/ 2005 h 2048"/>
                <a:gd name="T60" fmla="*/ 555 w 1612"/>
                <a:gd name="T61" fmla="*/ 2048 h 2048"/>
                <a:gd name="T62" fmla="*/ 1493 w 1612"/>
                <a:gd name="T63" fmla="*/ 2048 h 2048"/>
                <a:gd name="T64" fmla="*/ 1501 w 1612"/>
                <a:gd name="T65" fmla="*/ 2047 h 2048"/>
                <a:gd name="T66" fmla="*/ 1535 w 1612"/>
                <a:gd name="T67" fmla="*/ 1997 h 2048"/>
                <a:gd name="T68" fmla="*/ 1533 w 1612"/>
                <a:gd name="T69" fmla="*/ 1987 h 20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1612" h="2048">
                  <a:moveTo>
                    <a:pt x="1533" y="1987"/>
                  </a:moveTo>
                  <a:cubicBezTo>
                    <a:pt x="1493" y="1768"/>
                    <a:pt x="1520" y="1543"/>
                    <a:pt x="1612" y="1340"/>
                  </a:cubicBezTo>
                  <a:cubicBezTo>
                    <a:pt x="1534" y="1305"/>
                    <a:pt x="1534" y="1305"/>
                    <a:pt x="1534" y="1305"/>
                  </a:cubicBezTo>
                  <a:cubicBezTo>
                    <a:pt x="1441" y="1511"/>
                    <a:pt x="1409" y="1739"/>
                    <a:pt x="1443" y="1963"/>
                  </a:cubicBezTo>
                  <a:cubicBezTo>
                    <a:pt x="614" y="1963"/>
                    <a:pt x="614" y="1963"/>
                    <a:pt x="614" y="1963"/>
                  </a:cubicBezTo>
                  <a:cubicBezTo>
                    <a:pt x="723" y="1635"/>
                    <a:pt x="723" y="1635"/>
                    <a:pt x="723" y="1635"/>
                  </a:cubicBezTo>
                  <a:cubicBezTo>
                    <a:pt x="725" y="1627"/>
                    <a:pt x="726" y="1619"/>
                    <a:pt x="724" y="1611"/>
                  </a:cubicBezTo>
                  <a:cubicBezTo>
                    <a:pt x="718" y="1588"/>
                    <a:pt x="695" y="1574"/>
                    <a:pt x="672" y="1580"/>
                  </a:cubicBezTo>
                  <a:cubicBezTo>
                    <a:pt x="670" y="1580"/>
                    <a:pt x="512" y="1619"/>
                    <a:pt x="397" y="1581"/>
                  </a:cubicBezTo>
                  <a:cubicBezTo>
                    <a:pt x="314" y="1553"/>
                    <a:pt x="321" y="1342"/>
                    <a:pt x="338" y="1245"/>
                  </a:cubicBezTo>
                  <a:cubicBezTo>
                    <a:pt x="338" y="1242"/>
                    <a:pt x="338" y="1240"/>
                    <a:pt x="338" y="1237"/>
                  </a:cubicBezTo>
                  <a:cubicBezTo>
                    <a:pt x="338" y="1214"/>
                    <a:pt x="319" y="1195"/>
                    <a:pt x="295" y="1195"/>
                  </a:cubicBezTo>
                  <a:cubicBezTo>
                    <a:pt x="141" y="1195"/>
                    <a:pt x="141" y="1195"/>
                    <a:pt x="141" y="1195"/>
                  </a:cubicBezTo>
                  <a:cubicBezTo>
                    <a:pt x="110" y="1195"/>
                    <a:pt x="85" y="1170"/>
                    <a:pt x="85" y="1139"/>
                  </a:cubicBezTo>
                  <a:cubicBezTo>
                    <a:pt x="85" y="1128"/>
                    <a:pt x="89" y="1118"/>
                    <a:pt x="95" y="1108"/>
                  </a:cubicBezTo>
                  <a:cubicBezTo>
                    <a:pt x="309" y="792"/>
                    <a:pt x="309" y="792"/>
                    <a:pt x="309" y="792"/>
                  </a:cubicBezTo>
                  <a:cubicBezTo>
                    <a:pt x="316" y="783"/>
                    <a:pt x="318" y="771"/>
                    <a:pt x="316" y="759"/>
                  </a:cubicBezTo>
                  <a:cubicBezTo>
                    <a:pt x="291" y="606"/>
                    <a:pt x="330" y="448"/>
                    <a:pt x="424" y="323"/>
                  </a:cubicBezTo>
                  <a:cubicBezTo>
                    <a:pt x="552" y="165"/>
                    <a:pt x="782" y="85"/>
                    <a:pt x="1106" y="85"/>
                  </a:cubicBezTo>
                  <a:cubicBezTo>
                    <a:pt x="1106" y="0"/>
                    <a:pt x="1106" y="0"/>
                    <a:pt x="1106" y="0"/>
                  </a:cubicBezTo>
                  <a:cubicBezTo>
                    <a:pt x="755" y="0"/>
                    <a:pt x="503" y="91"/>
                    <a:pt x="357" y="269"/>
                  </a:cubicBezTo>
                  <a:cubicBezTo>
                    <a:pt x="250" y="408"/>
                    <a:pt x="204" y="585"/>
                    <a:pt x="229" y="758"/>
                  </a:cubicBezTo>
                  <a:cubicBezTo>
                    <a:pt x="24" y="1060"/>
                    <a:pt x="24" y="1060"/>
                    <a:pt x="24" y="1060"/>
                  </a:cubicBezTo>
                  <a:cubicBezTo>
                    <a:pt x="9" y="1084"/>
                    <a:pt x="0" y="1111"/>
                    <a:pt x="0" y="1139"/>
                  </a:cubicBezTo>
                  <a:cubicBezTo>
                    <a:pt x="0" y="1217"/>
                    <a:pt x="63" y="1280"/>
                    <a:pt x="141" y="1280"/>
                  </a:cubicBezTo>
                  <a:cubicBezTo>
                    <a:pt x="247" y="1280"/>
                    <a:pt x="247" y="1280"/>
                    <a:pt x="247" y="1280"/>
                  </a:cubicBezTo>
                  <a:cubicBezTo>
                    <a:pt x="235" y="1385"/>
                    <a:pt x="228" y="1614"/>
                    <a:pt x="370" y="1662"/>
                  </a:cubicBezTo>
                  <a:cubicBezTo>
                    <a:pt x="451" y="1684"/>
                    <a:pt x="536" y="1689"/>
                    <a:pt x="619" y="1676"/>
                  </a:cubicBezTo>
                  <a:cubicBezTo>
                    <a:pt x="514" y="1992"/>
                    <a:pt x="514" y="1992"/>
                    <a:pt x="514" y="1992"/>
                  </a:cubicBezTo>
                  <a:cubicBezTo>
                    <a:pt x="513" y="1996"/>
                    <a:pt x="512" y="2001"/>
                    <a:pt x="512" y="2005"/>
                  </a:cubicBezTo>
                  <a:cubicBezTo>
                    <a:pt x="512" y="2029"/>
                    <a:pt x="531" y="2048"/>
                    <a:pt x="555" y="2048"/>
                  </a:cubicBezTo>
                  <a:cubicBezTo>
                    <a:pt x="1493" y="2048"/>
                    <a:pt x="1493" y="2048"/>
                    <a:pt x="1493" y="2048"/>
                  </a:cubicBezTo>
                  <a:cubicBezTo>
                    <a:pt x="1496" y="2048"/>
                    <a:pt x="1499" y="2048"/>
                    <a:pt x="1501" y="2047"/>
                  </a:cubicBezTo>
                  <a:cubicBezTo>
                    <a:pt x="1524" y="2043"/>
                    <a:pt x="1540" y="2021"/>
                    <a:pt x="1535" y="1997"/>
                  </a:cubicBezTo>
                  <a:lnTo>
                    <a:pt x="1533" y="198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pt-BR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cs typeface="Arial"/>
                <a:sym typeface="Arial"/>
              </a:endParaRPr>
            </a:p>
          </p:txBody>
        </p:sp>
        <p:sp>
          <p:nvSpPr>
            <p:cNvPr id="39" name="Rectangle 11">
              <a:extLst>
                <a:ext uri="{FF2B5EF4-FFF2-40B4-BE49-F238E27FC236}">
                  <a16:creationId xmlns:a16="http://schemas.microsoft.com/office/drawing/2014/main" id="{559DE1CA-6622-4A92-9C24-4F81C8939F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204" y="-2000"/>
              <a:ext cx="164" cy="16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pt-BR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cs typeface="Arial"/>
                <a:sym typeface="Arial"/>
              </a:endParaRPr>
            </a:p>
          </p:txBody>
        </p:sp>
        <p:sp>
          <p:nvSpPr>
            <p:cNvPr id="40" name="Rectangle 12">
              <a:extLst>
                <a:ext uri="{FF2B5EF4-FFF2-40B4-BE49-F238E27FC236}">
                  <a16:creationId xmlns:a16="http://schemas.microsoft.com/office/drawing/2014/main" id="{5C302326-A202-460F-B1C3-72C407CFD6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40" y="-1673"/>
              <a:ext cx="162" cy="16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pt-BR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cs typeface="Arial"/>
                <a:sym typeface="Arial"/>
              </a:endParaRPr>
            </a:p>
          </p:txBody>
        </p:sp>
        <p:sp>
          <p:nvSpPr>
            <p:cNvPr id="41" name="Rectangle 13">
              <a:extLst>
                <a:ext uri="{FF2B5EF4-FFF2-40B4-BE49-F238E27FC236}">
                  <a16:creationId xmlns:a16="http://schemas.microsoft.com/office/drawing/2014/main" id="{2C886DE9-7BE4-4707-8A42-256977902F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2" y="-1348"/>
              <a:ext cx="162" cy="16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pt-BR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cs typeface="Arial"/>
                <a:sym typeface="Arial"/>
              </a:endParaRPr>
            </a:p>
          </p:txBody>
        </p:sp>
        <p:sp>
          <p:nvSpPr>
            <p:cNvPr id="42" name="Freeform 14">
              <a:extLst>
                <a:ext uri="{FF2B5EF4-FFF2-40B4-BE49-F238E27FC236}">
                  <a16:creationId xmlns:a16="http://schemas.microsoft.com/office/drawing/2014/main" id="{E71750C8-D9F1-468B-B191-E3A5F830993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284" y="-4040"/>
              <a:ext cx="1464" cy="1469"/>
            </a:xfrm>
            <a:custGeom>
              <a:avLst/>
              <a:gdLst>
                <a:gd name="T0" fmla="*/ 384 w 768"/>
                <a:gd name="T1" fmla="*/ 0 h 768"/>
                <a:gd name="T2" fmla="*/ 0 w 768"/>
                <a:gd name="T3" fmla="*/ 384 h 768"/>
                <a:gd name="T4" fmla="*/ 384 w 768"/>
                <a:gd name="T5" fmla="*/ 768 h 768"/>
                <a:gd name="T6" fmla="*/ 768 w 768"/>
                <a:gd name="T7" fmla="*/ 384 h 768"/>
                <a:gd name="T8" fmla="*/ 384 w 768"/>
                <a:gd name="T9" fmla="*/ 0 h 768"/>
                <a:gd name="T10" fmla="*/ 384 w 768"/>
                <a:gd name="T11" fmla="*/ 683 h 768"/>
                <a:gd name="T12" fmla="*/ 85 w 768"/>
                <a:gd name="T13" fmla="*/ 384 h 768"/>
                <a:gd name="T14" fmla="*/ 384 w 768"/>
                <a:gd name="T15" fmla="*/ 86 h 768"/>
                <a:gd name="T16" fmla="*/ 682 w 768"/>
                <a:gd name="T17" fmla="*/ 384 h 768"/>
                <a:gd name="T18" fmla="*/ 384 w 768"/>
                <a:gd name="T19" fmla="*/ 683 h 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68" h="768">
                  <a:moveTo>
                    <a:pt x="384" y="0"/>
                  </a:moveTo>
                  <a:cubicBezTo>
                    <a:pt x="171" y="0"/>
                    <a:pt x="0" y="172"/>
                    <a:pt x="0" y="384"/>
                  </a:cubicBezTo>
                  <a:cubicBezTo>
                    <a:pt x="0" y="596"/>
                    <a:pt x="171" y="768"/>
                    <a:pt x="384" y="768"/>
                  </a:cubicBezTo>
                  <a:cubicBezTo>
                    <a:pt x="596" y="768"/>
                    <a:pt x="767" y="596"/>
                    <a:pt x="768" y="384"/>
                  </a:cubicBezTo>
                  <a:cubicBezTo>
                    <a:pt x="768" y="172"/>
                    <a:pt x="596" y="0"/>
                    <a:pt x="384" y="0"/>
                  </a:cubicBezTo>
                  <a:close/>
                  <a:moveTo>
                    <a:pt x="384" y="683"/>
                  </a:moveTo>
                  <a:cubicBezTo>
                    <a:pt x="219" y="683"/>
                    <a:pt x="85" y="549"/>
                    <a:pt x="85" y="384"/>
                  </a:cubicBezTo>
                  <a:cubicBezTo>
                    <a:pt x="85" y="219"/>
                    <a:pt x="219" y="86"/>
                    <a:pt x="384" y="86"/>
                  </a:cubicBezTo>
                  <a:cubicBezTo>
                    <a:pt x="548" y="86"/>
                    <a:pt x="682" y="219"/>
                    <a:pt x="682" y="384"/>
                  </a:cubicBezTo>
                  <a:cubicBezTo>
                    <a:pt x="682" y="549"/>
                    <a:pt x="549" y="683"/>
                    <a:pt x="384" y="68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pt-BR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cs typeface="Arial"/>
                <a:sym typeface="Arial"/>
              </a:endParaRPr>
            </a:p>
          </p:txBody>
        </p:sp>
        <p:sp>
          <p:nvSpPr>
            <p:cNvPr id="43" name="Freeform 15">
              <a:extLst>
                <a:ext uri="{FF2B5EF4-FFF2-40B4-BE49-F238E27FC236}">
                  <a16:creationId xmlns:a16="http://schemas.microsoft.com/office/drawing/2014/main" id="{54A8D06A-FC05-48E3-98CA-5856C6F01AB8}"/>
                </a:ext>
              </a:extLst>
            </p:cNvPr>
            <p:cNvSpPr>
              <a:spLocks/>
            </p:cNvSpPr>
            <p:nvPr/>
          </p:nvSpPr>
          <p:spPr bwMode="auto">
            <a:xfrm>
              <a:off x="-40" y="-3306"/>
              <a:ext cx="488" cy="490"/>
            </a:xfrm>
            <a:custGeom>
              <a:avLst/>
              <a:gdLst>
                <a:gd name="T0" fmla="*/ 85 w 256"/>
                <a:gd name="T1" fmla="*/ 0 h 256"/>
                <a:gd name="T2" fmla="*/ 0 w 256"/>
                <a:gd name="T3" fmla="*/ 0 h 256"/>
                <a:gd name="T4" fmla="*/ 256 w 256"/>
                <a:gd name="T5" fmla="*/ 256 h 256"/>
                <a:gd name="T6" fmla="*/ 256 w 256"/>
                <a:gd name="T7" fmla="*/ 171 h 256"/>
                <a:gd name="T8" fmla="*/ 85 w 256"/>
                <a:gd name="T9" fmla="*/ 0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6" h="256">
                  <a:moveTo>
                    <a:pt x="85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42"/>
                    <a:pt x="114" y="256"/>
                    <a:pt x="256" y="256"/>
                  </a:cubicBezTo>
                  <a:cubicBezTo>
                    <a:pt x="256" y="171"/>
                    <a:pt x="256" y="171"/>
                    <a:pt x="256" y="171"/>
                  </a:cubicBezTo>
                  <a:cubicBezTo>
                    <a:pt x="161" y="171"/>
                    <a:pt x="85" y="95"/>
                    <a:pt x="85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pt-BR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cs typeface="Arial"/>
                <a:sym typeface="Arial"/>
              </a:endParaRPr>
            </a:p>
          </p:txBody>
        </p:sp>
        <p:sp>
          <p:nvSpPr>
            <p:cNvPr id="44" name="Freeform 16">
              <a:extLst>
                <a:ext uri="{FF2B5EF4-FFF2-40B4-BE49-F238E27FC236}">
                  <a16:creationId xmlns:a16="http://schemas.microsoft.com/office/drawing/2014/main" id="{68955228-7EB3-4970-88B0-DC07CC67FC65}"/>
                </a:ext>
              </a:extLst>
            </p:cNvPr>
            <p:cNvSpPr>
              <a:spLocks/>
            </p:cNvSpPr>
            <p:nvPr/>
          </p:nvSpPr>
          <p:spPr bwMode="auto">
            <a:xfrm>
              <a:off x="448" y="-3795"/>
              <a:ext cx="488" cy="489"/>
            </a:xfrm>
            <a:custGeom>
              <a:avLst/>
              <a:gdLst>
                <a:gd name="T0" fmla="*/ 0 w 256"/>
                <a:gd name="T1" fmla="*/ 0 h 256"/>
                <a:gd name="T2" fmla="*/ 0 w 256"/>
                <a:gd name="T3" fmla="*/ 86 h 256"/>
                <a:gd name="T4" fmla="*/ 170 w 256"/>
                <a:gd name="T5" fmla="*/ 256 h 256"/>
                <a:gd name="T6" fmla="*/ 256 w 256"/>
                <a:gd name="T7" fmla="*/ 256 h 256"/>
                <a:gd name="T8" fmla="*/ 0 w 256"/>
                <a:gd name="T9" fmla="*/ 0 h 2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6" h="256">
                  <a:moveTo>
                    <a:pt x="0" y="0"/>
                  </a:moveTo>
                  <a:cubicBezTo>
                    <a:pt x="0" y="86"/>
                    <a:pt x="0" y="86"/>
                    <a:pt x="0" y="86"/>
                  </a:cubicBezTo>
                  <a:cubicBezTo>
                    <a:pt x="94" y="86"/>
                    <a:pt x="170" y="162"/>
                    <a:pt x="170" y="256"/>
                  </a:cubicBezTo>
                  <a:cubicBezTo>
                    <a:pt x="256" y="256"/>
                    <a:pt x="256" y="256"/>
                    <a:pt x="256" y="256"/>
                  </a:cubicBezTo>
                  <a:cubicBezTo>
                    <a:pt x="255" y="115"/>
                    <a:pt x="141" y="0"/>
                    <a:pt x="0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pt-BR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cs typeface="Arial"/>
                <a:sym typeface="Arial"/>
              </a:endParaRPr>
            </a:p>
          </p:txBody>
        </p:sp>
        <p:sp>
          <p:nvSpPr>
            <p:cNvPr id="45" name="Freeform 17">
              <a:extLst>
                <a:ext uri="{FF2B5EF4-FFF2-40B4-BE49-F238E27FC236}">
                  <a16:creationId xmlns:a16="http://schemas.microsoft.com/office/drawing/2014/main" id="{ABF5F5FD-C875-42CD-9705-FF3CB067F9C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936" y="-4692"/>
              <a:ext cx="2766" cy="2774"/>
            </a:xfrm>
            <a:custGeom>
              <a:avLst/>
              <a:gdLst>
                <a:gd name="T0" fmla="*/ 1258 w 1451"/>
                <a:gd name="T1" fmla="*/ 572 h 1451"/>
                <a:gd name="T2" fmla="*/ 1303 w 1451"/>
                <a:gd name="T3" fmla="*/ 328 h 1451"/>
                <a:gd name="T4" fmla="*/ 1178 w 1451"/>
                <a:gd name="T5" fmla="*/ 152 h 1451"/>
                <a:gd name="T6" fmla="*/ 993 w 1451"/>
                <a:gd name="T7" fmla="*/ 240 h 1451"/>
                <a:gd name="T8" fmla="*/ 853 w 1451"/>
                <a:gd name="T9" fmla="*/ 36 h 1451"/>
                <a:gd name="T10" fmla="*/ 640 w 1451"/>
                <a:gd name="T11" fmla="*/ 0 h 1451"/>
                <a:gd name="T12" fmla="*/ 572 w 1451"/>
                <a:gd name="T13" fmla="*/ 193 h 1451"/>
                <a:gd name="T14" fmla="*/ 328 w 1451"/>
                <a:gd name="T15" fmla="*/ 148 h 1451"/>
                <a:gd name="T16" fmla="*/ 152 w 1451"/>
                <a:gd name="T17" fmla="*/ 273 h 1451"/>
                <a:gd name="T18" fmla="*/ 241 w 1451"/>
                <a:gd name="T19" fmla="*/ 458 h 1451"/>
                <a:gd name="T20" fmla="*/ 36 w 1451"/>
                <a:gd name="T21" fmla="*/ 598 h 1451"/>
                <a:gd name="T22" fmla="*/ 0 w 1451"/>
                <a:gd name="T23" fmla="*/ 811 h 1451"/>
                <a:gd name="T24" fmla="*/ 193 w 1451"/>
                <a:gd name="T25" fmla="*/ 879 h 1451"/>
                <a:gd name="T26" fmla="*/ 148 w 1451"/>
                <a:gd name="T27" fmla="*/ 1123 h 1451"/>
                <a:gd name="T28" fmla="*/ 273 w 1451"/>
                <a:gd name="T29" fmla="*/ 1299 h 1451"/>
                <a:gd name="T30" fmla="*/ 458 w 1451"/>
                <a:gd name="T31" fmla="*/ 1210 h 1451"/>
                <a:gd name="T32" fmla="*/ 598 w 1451"/>
                <a:gd name="T33" fmla="*/ 1415 h 1451"/>
                <a:gd name="T34" fmla="*/ 811 w 1451"/>
                <a:gd name="T35" fmla="*/ 1451 h 1451"/>
                <a:gd name="T36" fmla="*/ 879 w 1451"/>
                <a:gd name="T37" fmla="*/ 1258 h 1451"/>
                <a:gd name="T38" fmla="*/ 1123 w 1451"/>
                <a:gd name="T39" fmla="*/ 1303 h 1451"/>
                <a:gd name="T40" fmla="*/ 1299 w 1451"/>
                <a:gd name="T41" fmla="*/ 1178 h 1451"/>
                <a:gd name="T42" fmla="*/ 1211 w 1451"/>
                <a:gd name="T43" fmla="*/ 993 h 1451"/>
                <a:gd name="T44" fmla="*/ 1415 w 1451"/>
                <a:gd name="T45" fmla="*/ 853 h 1451"/>
                <a:gd name="T46" fmla="*/ 1451 w 1451"/>
                <a:gd name="T47" fmla="*/ 640 h 1451"/>
                <a:gd name="T48" fmla="*/ 1366 w 1451"/>
                <a:gd name="T49" fmla="*/ 775 h 1451"/>
                <a:gd name="T50" fmla="*/ 1182 w 1451"/>
                <a:gd name="T51" fmla="*/ 832 h 1451"/>
                <a:gd name="T52" fmla="*/ 1125 w 1451"/>
                <a:gd name="T53" fmla="*/ 1020 h 1451"/>
                <a:gd name="T54" fmla="*/ 1143 w 1451"/>
                <a:gd name="T55" fmla="*/ 1213 h 1451"/>
                <a:gd name="T56" fmla="*/ 973 w 1451"/>
                <a:gd name="T57" fmla="*/ 1123 h 1451"/>
                <a:gd name="T58" fmla="*/ 800 w 1451"/>
                <a:gd name="T59" fmla="*/ 1217 h 1451"/>
                <a:gd name="T60" fmla="*/ 676 w 1451"/>
                <a:gd name="T61" fmla="*/ 1365 h 1451"/>
                <a:gd name="T62" fmla="*/ 619 w 1451"/>
                <a:gd name="T63" fmla="*/ 1182 h 1451"/>
                <a:gd name="T64" fmla="*/ 431 w 1451"/>
                <a:gd name="T65" fmla="*/ 1125 h 1451"/>
                <a:gd name="T66" fmla="*/ 238 w 1451"/>
                <a:gd name="T67" fmla="*/ 1143 h 1451"/>
                <a:gd name="T68" fmla="*/ 328 w 1451"/>
                <a:gd name="T69" fmla="*/ 973 h 1451"/>
                <a:gd name="T70" fmla="*/ 234 w 1451"/>
                <a:gd name="T71" fmla="*/ 799 h 1451"/>
                <a:gd name="T72" fmla="*/ 86 w 1451"/>
                <a:gd name="T73" fmla="*/ 676 h 1451"/>
                <a:gd name="T74" fmla="*/ 269 w 1451"/>
                <a:gd name="T75" fmla="*/ 619 h 1451"/>
                <a:gd name="T76" fmla="*/ 326 w 1451"/>
                <a:gd name="T77" fmla="*/ 431 h 1451"/>
                <a:gd name="T78" fmla="*/ 308 w 1451"/>
                <a:gd name="T79" fmla="*/ 238 h 1451"/>
                <a:gd name="T80" fmla="*/ 478 w 1451"/>
                <a:gd name="T81" fmla="*/ 327 h 1451"/>
                <a:gd name="T82" fmla="*/ 652 w 1451"/>
                <a:gd name="T83" fmla="*/ 234 h 1451"/>
                <a:gd name="T84" fmla="*/ 775 w 1451"/>
                <a:gd name="T85" fmla="*/ 85 h 1451"/>
                <a:gd name="T86" fmla="*/ 832 w 1451"/>
                <a:gd name="T87" fmla="*/ 269 h 1451"/>
                <a:gd name="T88" fmla="*/ 1020 w 1451"/>
                <a:gd name="T89" fmla="*/ 326 h 1451"/>
                <a:gd name="T90" fmla="*/ 1213 w 1451"/>
                <a:gd name="T91" fmla="*/ 308 h 1451"/>
                <a:gd name="T92" fmla="*/ 1124 w 1451"/>
                <a:gd name="T93" fmla="*/ 478 h 1451"/>
                <a:gd name="T94" fmla="*/ 1217 w 1451"/>
                <a:gd name="T95" fmla="*/ 651 h 1451"/>
                <a:gd name="T96" fmla="*/ 1366 w 1451"/>
                <a:gd name="T97" fmla="*/ 775 h 14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451" h="1451">
                  <a:moveTo>
                    <a:pt x="1415" y="598"/>
                  </a:moveTo>
                  <a:cubicBezTo>
                    <a:pt x="1258" y="572"/>
                    <a:pt x="1258" y="572"/>
                    <a:pt x="1258" y="572"/>
                  </a:cubicBezTo>
                  <a:cubicBezTo>
                    <a:pt x="1247" y="532"/>
                    <a:pt x="1231" y="494"/>
                    <a:pt x="1211" y="458"/>
                  </a:cubicBezTo>
                  <a:cubicBezTo>
                    <a:pt x="1303" y="328"/>
                    <a:pt x="1303" y="328"/>
                    <a:pt x="1303" y="328"/>
                  </a:cubicBezTo>
                  <a:cubicBezTo>
                    <a:pt x="1315" y="311"/>
                    <a:pt x="1314" y="288"/>
                    <a:pt x="1299" y="273"/>
                  </a:cubicBezTo>
                  <a:cubicBezTo>
                    <a:pt x="1178" y="152"/>
                    <a:pt x="1178" y="152"/>
                    <a:pt x="1178" y="152"/>
                  </a:cubicBezTo>
                  <a:cubicBezTo>
                    <a:pt x="1163" y="137"/>
                    <a:pt x="1140" y="135"/>
                    <a:pt x="1123" y="148"/>
                  </a:cubicBezTo>
                  <a:cubicBezTo>
                    <a:pt x="993" y="240"/>
                    <a:pt x="993" y="240"/>
                    <a:pt x="993" y="240"/>
                  </a:cubicBezTo>
                  <a:cubicBezTo>
                    <a:pt x="957" y="220"/>
                    <a:pt x="919" y="204"/>
                    <a:pt x="879" y="193"/>
                  </a:cubicBezTo>
                  <a:cubicBezTo>
                    <a:pt x="853" y="36"/>
                    <a:pt x="853" y="36"/>
                    <a:pt x="853" y="36"/>
                  </a:cubicBezTo>
                  <a:cubicBezTo>
                    <a:pt x="850" y="15"/>
                    <a:pt x="832" y="0"/>
                    <a:pt x="811" y="0"/>
                  </a:cubicBezTo>
                  <a:cubicBezTo>
                    <a:pt x="640" y="0"/>
                    <a:pt x="640" y="0"/>
                    <a:pt x="640" y="0"/>
                  </a:cubicBezTo>
                  <a:cubicBezTo>
                    <a:pt x="619" y="0"/>
                    <a:pt x="602" y="15"/>
                    <a:pt x="598" y="36"/>
                  </a:cubicBezTo>
                  <a:cubicBezTo>
                    <a:pt x="572" y="193"/>
                    <a:pt x="572" y="193"/>
                    <a:pt x="572" y="193"/>
                  </a:cubicBezTo>
                  <a:cubicBezTo>
                    <a:pt x="532" y="204"/>
                    <a:pt x="494" y="220"/>
                    <a:pt x="458" y="240"/>
                  </a:cubicBezTo>
                  <a:cubicBezTo>
                    <a:pt x="328" y="148"/>
                    <a:pt x="328" y="148"/>
                    <a:pt x="328" y="148"/>
                  </a:cubicBezTo>
                  <a:cubicBezTo>
                    <a:pt x="311" y="135"/>
                    <a:pt x="288" y="137"/>
                    <a:pt x="273" y="152"/>
                  </a:cubicBezTo>
                  <a:cubicBezTo>
                    <a:pt x="152" y="273"/>
                    <a:pt x="152" y="273"/>
                    <a:pt x="152" y="273"/>
                  </a:cubicBezTo>
                  <a:cubicBezTo>
                    <a:pt x="138" y="288"/>
                    <a:pt x="136" y="311"/>
                    <a:pt x="148" y="328"/>
                  </a:cubicBezTo>
                  <a:cubicBezTo>
                    <a:pt x="241" y="458"/>
                    <a:pt x="241" y="458"/>
                    <a:pt x="241" y="458"/>
                  </a:cubicBezTo>
                  <a:cubicBezTo>
                    <a:pt x="220" y="494"/>
                    <a:pt x="205" y="532"/>
                    <a:pt x="193" y="572"/>
                  </a:cubicBezTo>
                  <a:cubicBezTo>
                    <a:pt x="36" y="598"/>
                    <a:pt x="36" y="598"/>
                    <a:pt x="36" y="598"/>
                  </a:cubicBezTo>
                  <a:cubicBezTo>
                    <a:pt x="15" y="601"/>
                    <a:pt x="0" y="619"/>
                    <a:pt x="0" y="640"/>
                  </a:cubicBezTo>
                  <a:cubicBezTo>
                    <a:pt x="0" y="811"/>
                    <a:pt x="0" y="811"/>
                    <a:pt x="0" y="811"/>
                  </a:cubicBezTo>
                  <a:cubicBezTo>
                    <a:pt x="0" y="831"/>
                    <a:pt x="15" y="849"/>
                    <a:pt x="36" y="853"/>
                  </a:cubicBezTo>
                  <a:cubicBezTo>
                    <a:pt x="193" y="879"/>
                    <a:pt x="193" y="879"/>
                    <a:pt x="193" y="879"/>
                  </a:cubicBezTo>
                  <a:cubicBezTo>
                    <a:pt x="205" y="919"/>
                    <a:pt x="221" y="957"/>
                    <a:pt x="241" y="993"/>
                  </a:cubicBezTo>
                  <a:cubicBezTo>
                    <a:pt x="148" y="1123"/>
                    <a:pt x="148" y="1123"/>
                    <a:pt x="148" y="1123"/>
                  </a:cubicBezTo>
                  <a:cubicBezTo>
                    <a:pt x="136" y="1140"/>
                    <a:pt x="138" y="1163"/>
                    <a:pt x="152" y="1178"/>
                  </a:cubicBezTo>
                  <a:cubicBezTo>
                    <a:pt x="273" y="1299"/>
                    <a:pt x="273" y="1299"/>
                    <a:pt x="273" y="1299"/>
                  </a:cubicBezTo>
                  <a:cubicBezTo>
                    <a:pt x="288" y="1313"/>
                    <a:pt x="311" y="1315"/>
                    <a:pt x="328" y="1303"/>
                  </a:cubicBezTo>
                  <a:cubicBezTo>
                    <a:pt x="458" y="1210"/>
                    <a:pt x="458" y="1210"/>
                    <a:pt x="458" y="1210"/>
                  </a:cubicBezTo>
                  <a:cubicBezTo>
                    <a:pt x="494" y="1230"/>
                    <a:pt x="532" y="1246"/>
                    <a:pt x="572" y="1258"/>
                  </a:cubicBezTo>
                  <a:cubicBezTo>
                    <a:pt x="598" y="1415"/>
                    <a:pt x="598" y="1415"/>
                    <a:pt x="598" y="1415"/>
                  </a:cubicBezTo>
                  <a:cubicBezTo>
                    <a:pt x="602" y="1436"/>
                    <a:pt x="619" y="1451"/>
                    <a:pt x="640" y="1451"/>
                  </a:cubicBezTo>
                  <a:cubicBezTo>
                    <a:pt x="811" y="1451"/>
                    <a:pt x="811" y="1451"/>
                    <a:pt x="811" y="1451"/>
                  </a:cubicBezTo>
                  <a:cubicBezTo>
                    <a:pt x="832" y="1451"/>
                    <a:pt x="850" y="1436"/>
                    <a:pt x="853" y="1415"/>
                  </a:cubicBezTo>
                  <a:cubicBezTo>
                    <a:pt x="879" y="1258"/>
                    <a:pt x="879" y="1258"/>
                    <a:pt x="879" y="1258"/>
                  </a:cubicBezTo>
                  <a:cubicBezTo>
                    <a:pt x="919" y="1246"/>
                    <a:pt x="957" y="1230"/>
                    <a:pt x="993" y="1210"/>
                  </a:cubicBezTo>
                  <a:cubicBezTo>
                    <a:pt x="1123" y="1303"/>
                    <a:pt x="1123" y="1303"/>
                    <a:pt x="1123" y="1303"/>
                  </a:cubicBezTo>
                  <a:cubicBezTo>
                    <a:pt x="1140" y="1315"/>
                    <a:pt x="1163" y="1313"/>
                    <a:pt x="1178" y="1299"/>
                  </a:cubicBezTo>
                  <a:cubicBezTo>
                    <a:pt x="1299" y="1178"/>
                    <a:pt x="1299" y="1178"/>
                    <a:pt x="1299" y="1178"/>
                  </a:cubicBezTo>
                  <a:cubicBezTo>
                    <a:pt x="1314" y="1163"/>
                    <a:pt x="1315" y="1140"/>
                    <a:pt x="1303" y="1123"/>
                  </a:cubicBezTo>
                  <a:cubicBezTo>
                    <a:pt x="1211" y="993"/>
                    <a:pt x="1211" y="993"/>
                    <a:pt x="1211" y="993"/>
                  </a:cubicBezTo>
                  <a:cubicBezTo>
                    <a:pt x="1231" y="957"/>
                    <a:pt x="1247" y="919"/>
                    <a:pt x="1258" y="879"/>
                  </a:cubicBezTo>
                  <a:cubicBezTo>
                    <a:pt x="1415" y="853"/>
                    <a:pt x="1415" y="853"/>
                    <a:pt x="1415" y="853"/>
                  </a:cubicBezTo>
                  <a:cubicBezTo>
                    <a:pt x="1436" y="849"/>
                    <a:pt x="1451" y="832"/>
                    <a:pt x="1451" y="811"/>
                  </a:cubicBezTo>
                  <a:cubicBezTo>
                    <a:pt x="1451" y="640"/>
                    <a:pt x="1451" y="640"/>
                    <a:pt x="1451" y="640"/>
                  </a:cubicBezTo>
                  <a:cubicBezTo>
                    <a:pt x="1451" y="619"/>
                    <a:pt x="1436" y="601"/>
                    <a:pt x="1415" y="598"/>
                  </a:cubicBezTo>
                  <a:close/>
                  <a:moveTo>
                    <a:pt x="1366" y="775"/>
                  </a:moveTo>
                  <a:cubicBezTo>
                    <a:pt x="1217" y="799"/>
                    <a:pt x="1217" y="799"/>
                    <a:pt x="1217" y="799"/>
                  </a:cubicBezTo>
                  <a:cubicBezTo>
                    <a:pt x="1200" y="802"/>
                    <a:pt x="1186" y="815"/>
                    <a:pt x="1182" y="832"/>
                  </a:cubicBezTo>
                  <a:cubicBezTo>
                    <a:pt x="1170" y="882"/>
                    <a:pt x="1151" y="929"/>
                    <a:pt x="1123" y="973"/>
                  </a:cubicBezTo>
                  <a:cubicBezTo>
                    <a:pt x="1114" y="987"/>
                    <a:pt x="1115" y="1006"/>
                    <a:pt x="1125" y="1020"/>
                  </a:cubicBezTo>
                  <a:cubicBezTo>
                    <a:pt x="1213" y="1143"/>
                    <a:pt x="1213" y="1143"/>
                    <a:pt x="1213" y="1143"/>
                  </a:cubicBezTo>
                  <a:cubicBezTo>
                    <a:pt x="1143" y="1213"/>
                    <a:pt x="1143" y="1213"/>
                    <a:pt x="1143" y="1213"/>
                  </a:cubicBezTo>
                  <a:cubicBezTo>
                    <a:pt x="1020" y="1125"/>
                    <a:pt x="1020" y="1125"/>
                    <a:pt x="1020" y="1125"/>
                  </a:cubicBezTo>
                  <a:cubicBezTo>
                    <a:pt x="1006" y="1115"/>
                    <a:pt x="987" y="1114"/>
                    <a:pt x="973" y="1123"/>
                  </a:cubicBezTo>
                  <a:cubicBezTo>
                    <a:pt x="929" y="1151"/>
                    <a:pt x="882" y="1170"/>
                    <a:pt x="832" y="1182"/>
                  </a:cubicBezTo>
                  <a:cubicBezTo>
                    <a:pt x="815" y="1186"/>
                    <a:pt x="802" y="1200"/>
                    <a:pt x="800" y="1217"/>
                  </a:cubicBezTo>
                  <a:cubicBezTo>
                    <a:pt x="775" y="1365"/>
                    <a:pt x="775" y="1365"/>
                    <a:pt x="775" y="1365"/>
                  </a:cubicBezTo>
                  <a:cubicBezTo>
                    <a:pt x="676" y="1365"/>
                    <a:pt x="676" y="1365"/>
                    <a:pt x="676" y="1365"/>
                  </a:cubicBezTo>
                  <a:cubicBezTo>
                    <a:pt x="651" y="1216"/>
                    <a:pt x="651" y="1216"/>
                    <a:pt x="651" y="1216"/>
                  </a:cubicBezTo>
                  <a:cubicBezTo>
                    <a:pt x="649" y="1199"/>
                    <a:pt x="636" y="1186"/>
                    <a:pt x="619" y="1182"/>
                  </a:cubicBezTo>
                  <a:cubicBezTo>
                    <a:pt x="569" y="1170"/>
                    <a:pt x="522" y="1150"/>
                    <a:pt x="478" y="1123"/>
                  </a:cubicBezTo>
                  <a:cubicBezTo>
                    <a:pt x="464" y="1114"/>
                    <a:pt x="445" y="1115"/>
                    <a:pt x="431" y="1125"/>
                  </a:cubicBezTo>
                  <a:cubicBezTo>
                    <a:pt x="308" y="1213"/>
                    <a:pt x="308" y="1213"/>
                    <a:pt x="308" y="1213"/>
                  </a:cubicBezTo>
                  <a:cubicBezTo>
                    <a:pt x="238" y="1143"/>
                    <a:pt x="238" y="1143"/>
                    <a:pt x="238" y="1143"/>
                  </a:cubicBezTo>
                  <a:cubicBezTo>
                    <a:pt x="326" y="1020"/>
                    <a:pt x="326" y="1020"/>
                    <a:pt x="326" y="1020"/>
                  </a:cubicBezTo>
                  <a:cubicBezTo>
                    <a:pt x="336" y="1006"/>
                    <a:pt x="337" y="987"/>
                    <a:pt x="328" y="973"/>
                  </a:cubicBezTo>
                  <a:cubicBezTo>
                    <a:pt x="300" y="929"/>
                    <a:pt x="281" y="882"/>
                    <a:pt x="269" y="832"/>
                  </a:cubicBezTo>
                  <a:cubicBezTo>
                    <a:pt x="265" y="815"/>
                    <a:pt x="251" y="802"/>
                    <a:pt x="234" y="799"/>
                  </a:cubicBezTo>
                  <a:cubicBezTo>
                    <a:pt x="86" y="775"/>
                    <a:pt x="86" y="775"/>
                    <a:pt x="86" y="775"/>
                  </a:cubicBezTo>
                  <a:cubicBezTo>
                    <a:pt x="86" y="676"/>
                    <a:pt x="86" y="676"/>
                    <a:pt x="86" y="676"/>
                  </a:cubicBezTo>
                  <a:cubicBezTo>
                    <a:pt x="234" y="651"/>
                    <a:pt x="234" y="651"/>
                    <a:pt x="234" y="651"/>
                  </a:cubicBezTo>
                  <a:cubicBezTo>
                    <a:pt x="251" y="648"/>
                    <a:pt x="265" y="636"/>
                    <a:pt x="269" y="619"/>
                  </a:cubicBezTo>
                  <a:cubicBezTo>
                    <a:pt x="281" y="569"/>
                    <a:pt x="300" y="521"/>
                    <a:pt x="328" y="478"/>
                  </a:cubicBezTo>
                  <a:cubicBezTo>
                    <a:pt x="337" y="463"/>
                    <a:pt x="336" y="445"/>
                    <a:pt x="326" y="431"/>
                  </a:cubicBezTo>
                  <a:cubicBezTo>
                    <a:pt x="238" y="308"/>
                    <a:pt x="238" y="308"/>
                    <a:pt x="238" y="308"/>
                  </a:cubicBezTo>
                  <a:cubicBezTo>
                    <a:pt x="308" y="238"/>
                    <a:pt x="308" y="238"/>
                    <a:pt x="308" y="238"/>
                  </a:cubicBezTo>
                  <a:cubicBezTo>
                    <a:pt x="431" y="326"/>
                    <a:pt x="431" y="326"/>
                    <a:pt x="431" y="326"/>
                  </a:cubicBezTo>
                  <a:cubicBezTo>
                    <a:pt x="445" y="336"/>
                    <a:pt x="464" y="336"/>
                    <a:pt x="478" y="327"/>
                  </a:cubicBezTo>
                  <a:cubicBezTo>
                    <a:pt x="522" y="300"/>
                    <a:pt x="569" y="280"/>
                    <a:pt x="619" y="269"/>
                  </a:cubicBezTo>
                  <a:cubicBezTo>
                    <a:pt x="636" y="265"/>
                    <a:pt x="649" y="251"/>
                    <a:pt x="652" y="234"/>
                  </a:cubicBezTo>
                  <a:cubicBezTo>
                    <a:pt x="676" y="85"/>
                    <a:pt x="676" y="85"/>
                    <a:pt x="676" y="85"/>
                  </a:cubicBezTo>
                  <a:cubicBezTo>
                    <a:pt x="775" y="85"/>
                    <a:pt x="775" y="85"/>
                    <a:pt x="775" y="85"/>
                  </a:cubicBezTo>
                  <a:cubicBezTo>
                    <a:pt x="800" y="234"/>
                    <a:pt x="800" y="234"/>
                    <a:pt x="800" y="234"/>
                  </a:cubicBezTo>
                  <a:cubicBezTo>
                    <a:pt x="803" y="251"/>
                    <a:pt x="815" y="265"/>
                    <a:pt x="832" y="269"/>
                  </a:cubicBezTo>
                  <a:cubicBezTo>
                    <a:pt x="882" y="280"/>
                    <a:pt x="930" y="300"/>
                    <a:pt x="973" y="327"/>
                  </a:cubicBezTo>
                  <a:cubicBezTo>
                    <a:pt x="988" y="336"/>
                    <a:pt x="1006" y="336"/>
                    <a:pt x="1020" y="326"/>
                  </a:cubicBezTo>
                  <a:cubicBezTo>
                    <a:pt x="1143" y="238"/>
                    <a:pt x="1143" y="238"/>
                    <a:pt x="1143" y="238"/>
                  </a:cubicBezTo>
                  <a:cubicBezTo>
                    <a:pt x="1213" y="308"/>
                    <a:pt x="1213" y="308"/>
                    <a:pt x="1213" y="308"/>
                  </a:cubicBezTo>
                  <a:cubicBezTo>
                    <a:pt x="1125" y="431"/>
                    <a:pt x="1125" y="431"/>
                    <a:pt x="1125" y="431"/>
                  </a:cubicBezTo>
                  <a:cubicBezTo>
                    <a:pt x="1115" y="445"/>
                    <a:pt x="1114" y="463"/>
                    <a:pt x="1124" y="478"/>
                  </a:cubicBezTo>
                  <a:cubicBezTo>
                    <a:pt x="1151" y="522"/>
                    <a:pt x="1171" y="569"/>
                    <a:pt x="1182" y="619"/>
                  </a:cubicBezTo>
                  <a:cubicBezTo>
                    <a:pt x="1186" y="636"/>
                    <a:pt x="1200" y="649"/>
                    <a:pt x="1217" y="651"/>
                  </a:cubicBezTo>
                  <a:cubicBezTo>
                    <a:pt x="1366" y="676"/>
                    <a:pt x="1366" y="676"/>
                    <a:pt x="1366" y="676"/>
                  </a:cubicBezTo>
                  <a:cubicBezTo>
                    <a:pt x="1366" y="775"/>
                    <a:pt x="1366" y="775"/>
                    <a:pt x="1366" y="775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pt-BR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cs typeface="Arial"/>
                <a:sym typeface="Arial"/>
              </a:endParaRPr>
            </a:p>
          </p:txBody>
        </p:sp>
      </p:grpSp>
      <p:cxnSp>
        <p:nvCxnSpPr>
          <p:cNvPr id="48" name="Google Shape;227;p2">
            <a:extLst>
              <a:ext uri="{FF2B5EF4-FFF2-40B4-BE49-F238E27FC236}">
                <a16:creationId xmlns:a16="http://schemas.microsoft.com/office/drawing/2014/main" id="{62337B5C-CDD9-43CE-A8FF-DCA6A5DECB61}"/>
              </a:ext>
            </a:extLst>
          </p:cNvPr>
          <p:cNvCxnSpPr>
            <a:cxnSpLocks/>
          </p:cNvCxnSpPr>
          <p:nvPr/>
        </p:nvCxnSpPr>
        <p:spPr>
          <a:xfrm>
            <a:off x="1148576" y="700503"/>
            <a:ext cx="9813073" cy="0"/>
          </a:xfrm>
          <a:prstGeom prst="straightConnector1">
            <a:avLst/>
          </a:prstGeom>
          <a:noFill/>
          <a:ln w="25400" cap="flat" cmpd="sng">
            <a:solidFill>
              <a:srgbClr val="0070C0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1209771451"/>
      </p:ext>
    </p:extLst>
  </p:cSld>
  <p:clrMapOvr>
    <a:masterClrMapping/>
  </p:clrMapOvr>
  <p:transition spd="slow">
    <p:push dir="u"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ABABA"/>
              </a:buClr>
              <a:buSzPts val="800"/>
              <a:buFont typeface="Montserrat"/>
              <a:buNone/>
              <a:tabLst/>
              <a:defRPr/>
            </a:pPr>
            <a:fld id="{00000000-1234-1234-1234-123412341234}" type="slidenum">
              <a:rPr kumimoji="0" lang="pt-BR" sz="800" b="1" i="0" u="none" strike="noStrike" kern="0" cap="none" spc="0" normalizeH="0" baseline="0" noProof="0">
                <a:ln>
                  <a:noFill/>
                </a:ln>
                <a:solidFill>
                  <a:srgbClr val="BABABA"/>
                </a:solidFill>
                <a:effectLst/>
                <a:uLnTx/>
                <a:uFillTx/>
                <a:latin typeface="Montserrat"/>
                <a:sym typeface="Montserrat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BABABA"/>
                </a:buClr>
                <a:buSzPts val="800"/>
                <a:buFont typeface="Montserrat"/>
                <a:buNone/>
                <a:tabLst/>
                <a:defRPr/>
              </a:pPr>
              <a:t>69</a:t>
            </a:fld>
            <a:endParaRPr kumimoji="0" sz="800" b="1" i="0" u="none" strike="noStrike" kern="0" cap="none" spc="0" normalizeH="0" baseline="0" noProof="0">
              <a:ln>
                <a:noFill/>
              </a:ln>
              <a:solidFill>
                <a:srgbClr val="BABABA"/>
              </a:solidFill>
              <a:effectLst/>
              <a:uLnTx/>
              <a:uFillTx/>
              <a:latin typeface="Montserrat"/>
              <a:sym typeface="Montserrat"/>
            </a:endParaRPr>
          </a:p>
        </p:txBody>
      </p:sp>
      <p:sp>
        <p:nvSpPr>
          <p:cNvPr id="196" name="Google Shape;196;p2"/>
          <p:cNvSpPr/>
          <p:nvPr/>
        </p:nvSpPr>
        <p:spPr>
          <a:xfrm>
            <a:off x="1191668" y="3361472"/>
            <a:ext cx="4923800" cy="873406"/>
          </a:xfrm>
          <a:custGeom>
            <a:avLst/>
            <a:gdLst/>
            <a:ahLst/>
            <a:cxnLst/>
            <a:rect l="l" t="t" r="r" b="b"/>
            <a:pathLst>
              <a:path w="203884" h="28552" extrusionOk="0">
                <a:moveTo>
                  <a:pt x="1" y="0"/>
                </a:moveTo>
                <a:lnTo>
                  <a:pt x="1" y="28552"/>
                </a:lnTo>
                <a:lnTo>
                  <a:pt x="203883" y="28552"/>
                </a:lnTo>
                <a:lnTo>
                  <a:pt x="203883" y="0"/>
                </a:lnTo>
                <a:close/>
              </a:path>
            </a:pathLst>
          </a:custGeom>
          <a:noFill/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Roboto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97" name="Google Shape;197;p2"/>
          <p:cNvSpPr/>
          <p:nvPr/>
        </p:nvSpPr>
        <p:spPr>
          <a:xfrm>
            <a:off x="1191668" y="4363270"/>
            <a:ext cx="4923800" cy="963845"/>
          </a:xfrm>
          <a:custGeom>
            <a:avLst/>
            <a:gdLst/>
            <a:ahLst/>
            <a:cxnLst/>
            <a:rect l="l" t="t" r="r" b="b"/>
            <a:pathLst>
              <a:path w="203884" h="28552" extrusionOk="0">
                <a:moveTo>
                  <a:pt x="1" y="0"/>
                </a:moveTo>
                <a:lnTo>
                  <a:pt x="1" y="28552"/>
                </a:lnTo>
                <a:lnTo>
                  <a:pt x="203883" y="28552"/>
                </a:lnTo>
                <a:lnTo>
                  <a:pt x="203883" y="0"/>
                </a:lnTo>
                <a:close/>
              </a:path>
            </a:pathLst>
          </a:custGeom>
          <a:noFill/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Roboto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98" name="Google Shape;198;p2"/>
          <p:cNvSpPr/>
          <p:nvPr/>
        </p:nvSpPr>
        <p:spPr>
          <a:xfrm>
            <a:off x="1202380" y="2359670"/>
            <a:ext cx="4923800" cy="873406"/>
          </a:xfrm>
          <a:custGeom>
            <a:avLst/>
            <a:gdLst/>
            <a:ahLst/>
            <a:cxnLst/>
            <a:rect l="l" t="t" r="r" b="b"/>
            <a:pathLst>
              <a:path w="203884" h="28552" extrusionOk="0">
                <a:moveTo>
                  <a:pt x="1" y="0"/>
                </a:moveTo>
                <a:lnTo>
                  <a:pt x="1" y="28552"/>
                </a:lnTo>
                <a:lnTo>
                  <a:pt x="203883" y="28552"/>
                </a:lnTo>
                <a:lnTo>
                  <a:pt x="203883" y="0"/>
                </a:lnTo>
                <a:close/>
              </a:path>
            </a:pathLst>
          </a:cu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Roboto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99" name="Google Shape;199;p2"/>
          <p:cNvSpPr txBox="1"/>
          <p:nvPr/>
        </p:nvSpPr>
        <p:spPr>
          <a:xfrm>
            <a:off x="1191668" y="2607291"/>
            <a:ext cx="4934512" cy="2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r>
              <a:rPr kumimoji="0" lang="pt-BR" sz="2400" b="1" i="0" u="none" strike="noStrike" kern="0" cap="none" spc="0" normalizeH="0" baseline="0" noProof="0">
                <a:ln>
                  <a:noFill/>
                </a:ln>
                <a:solidFill>
                  <a:srgbClr val="1B587C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Q</a:t>
            </a:r>
            <a:r>
              <a:rPr kumimoji="0" lang="pt-BR" sz="1400" b="0" i="0" u="none" strike="noStrike" kern="0" cap="none" spc="0" normalizeH="0" baseline="0" noProof="0">
                <a:ln>
                  <a:noFill/>
                </a:ln>
                <a:solidFill>
                  <a:srgbClr val="1B587C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ualificar a atenção integral às pessoas com condições consideradas fatores de risco para as Doenças Cardiovasculares (DCV) na APS.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1B587C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0" name="Google Shape;200;p2"/>
          <p:cNvSpPr/>
          <p:nvPr/>
        </p:nvSpPr>
        <p:spPr>
          <a:xfrm>
            <a:off x="235756" y="2359945"/>
            <a:ext cx="826500" cy="873300"/>
          </a:xfrm>
          <a:prstGeom prst="roundRect">
            <a:avLst>
              <a:gd name="adj" fmla="val 0"/>
            </a:avLst>
          </a:prstGeom>
          <a:solidFill>
            <a:srgbClr val="9CC2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Roboto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201" name="Google Shape;201;p2"/>
          <p:cNvGrpSpPr/>
          <p:nvPr/>
        </p:nvGrpSpPr>
        <p:grpSpPr>
          <a:xfrm>
            <a:off x="233929" y="3849097"/>
            <a:ext cx="826500" cy="1480084"/>
            <a:chOff x="547540" y="3989483"/>
            <a:chExt cx="826500" cy="1383268"/>
          </a:xfrm>
        </p:grpSpPr>
        <p:sp>
          <p:nvSpPr>
            <p:cNvPr id="202" name="Google Shape;202;p2"/>
            <p:cNvSpPr/>
            <p:nvPr/>
          </p:nvSpPr>
          <p:spPr>
            <a:xfrm>
              <a:off x="547540" y="4499451"/>
              <a:ext cx="826500" cy="873300"/>
            </a:xfrm>
            <a:prstGeom prst="roundRect">
              <a:avLst>
                <a:gd name="adj" fmla="val 0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Roboto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/>
                <a:cs typeface="Roboto"/>
                <a:sym typeface="Roboto"/>
              </a:endParaRPr>
            </a:p>
          </p:txBody>
        </p:sp>
        <p:grpSp>
          <p:nvGrpSpPr>
            <p:cNvPr id="203" name="Google Shape;203;p2"/>
            <p:cNvGrpSpPr/>
            <p:nvPr/>
          </p:nvGrpSpPr>
          <p:grpSpPr>
            <a:xfrm>
              <a:off x="758286" y="3989483"/>
              <a:ext cx="229095" cy="104655"/>
              <a:chOff x="-22807775" y="2110425"/>
              <a:chExt cx="156775" cy="70125"/>
            </a:xfrm>
          </p:grpSpPr>
          <p:sp>
            <p:nvSpPr>
              <p:cNvPr id="204" name="Google Shape;204;p2"/>
              <p:cNvSpPr/>
              <p:nvPr/>
            </p:nvSpPr>
            <p:spPr>
              <a:xfrm>
                <a:off x="-22807775" y="2110425"/>
                <a:ext cx="17350" cy="18150"/>
              </a:xfrm>
              <a:custGeom>
                <a:avLst/>
                <a:gdLst/>
                <a:ahLst/>
                <a:cxnLst/>
                <a:rect l="l" t="t" r="r" b="b"/>
                <a:pathLst>
                  <a:path w="694" h="726" extrusionOk="0">
                    <a:moveTo>
                      <a:pt x="347" y="1"/>
                    </a:moveTo>
                    <a:cubicBezTo>
                      <a:pt x="158" y="1"/>
                      <a:pt x="1" y="190"/>
                      <a:pt x="1" y="379"/>
                    </a:cubicBezTo>
                    <a:cubicBezTo>
                      <a:pt x="1" y="568"/>
                      <a:pt x="158" y="725"/>
                      <a:pt x="347" y="725"/>
                    </a:cubicBezTo>
                    <a:cubicBezTo>
                      <a:pt x="536" y="725"/>
                      <a:pt x="694" y="568"/>
                      <a:pt x="694" y="379"/>
                    </a:cubicBezTo>
                    <a:cubicBezTo>
                      <a:pt x="694" y="190"/>
                      <a:pt x="536" y="1"/>
                      <a:pt x="3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Roboto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sp>
            <p:nvSpPr>
              <p:cNvPr id="205" name="Google Shape;205;p2"/>
              <p:cNvSpPr/>
              <p:nvPr/>
            </p:nvSpPr>
            <p:spPr>
              <a:xfrm>
                <a:off x="-22773100" y="2163200"/>
                <a:ext cx="17350" cy="17350"/>
              </a:xfrm>
              <a:custGeom>
                <a:avLst/>
                <a:gdLst/>
                <a:ahLst/>
                <a:cxnLst/>
                <a:rect l="l" t="t" r="r" b="b"/>
                <a:pathLst>
                  <a:path w="694" h="694" extrusionOk="0">
                    <a:moveTo>
                      <a:pt x="347" y="1"/>
                    </a:moveTo>
                    <a:cubicBezTo>
                      <a:pt x="158" y="1"/>
                      <a:pt x="0" y="158"/>
                      <a:pt x="0" y="347"/>
                    </a:cubicBezTo>
                    <a:cubicBezTo>
                      <a:pt x="0" y="536"/>
                      <a:pt x="158" y="694"/>
                      <a:pt x="347" y="694"/>
                    </a:cubicBezTo>
                    <a:cubicBezTo>
                      <a:pt x="536" y="694"/>
                      <a:pt x="693" y="536"/>
                      <a:pt x="693" y="347"/>
                    </a:cubicBezTo>
                    <a:cubicBezTo>
                      <a:pt x="693" y="158"/>
                      <a:pt x="536" y="1"/>
                      <a:pt x="3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Roboto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  <p:sp>
            <p:nvSpPr>
              <p:cNvPr id="206" name="Google Shape;206;p2"/>
              <p:cNvSpPr/>
              <p:nvPr/>
            </p:nvSpPr>
            <p:spPr>
              <a:xfrm>
                <a:off x="-22669150" y="2110425"/>
                <a:ext cx="18150" cy="18150"/>
              </a:xfrm>
              <a:custGeom>
                <a:avLst/>
                <a:gdLst/>
                <a:ahLst/>
                <a:cxnLst/>
                <a:rect l="l" t="t" r="r" b="b"/>
                <a:pathLst>
                  <a:path w="726" h="726" extrusionOk="0">
                    <a:moveTo>
                      <a:pt x="347" y="1"/>
                    </a:moveTo>
                    <a:cubicBezTo>
                      <a:pt x="158" y="1"/>
                      <a:pt x="1" y="190"/>
                      <a:pt x="1" y="379"/>
                    </a:cubicBezTo>
                    <a:cubicBezTo>
                      <a:pt x="1" y="568"/>
                      <a:pt x="158" y="725"/>
                      <a:pt x="347" y="725"/>
                    </a:cubicBezTo>
                    <a:cubicBezTo>
                      <a:pt x="568" y="725"/>
                      <a:pt x="725" y="568"/>
                      <a:pt x="725" y="379"/>
                    </a:cubicBezTo>
                    <a:cubicBezTo>
                      <a:pt x="662" y="190"/>
                      <a:pt x="568" y="1"/>
                      <a:pt x="34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Roboto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</p:grpSp>
      <p:sp>
        <p:nvSpPr>
          <p:cNvPr id="207" name="Google Shape;207;p2"/>
          <p:cNvSpPr/>
          <p:nvPr/>
        </p:nvSpPr>
        <p:spPr>
          <a:xfrm>
            <a:off x="235756" y="3361647"/>
            <a:ext cx="826500" cy="8733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Roboto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08" name="Google Shape;208;p2"/>
          <p:cNvSpPr txBox="1"/>
          <p:nvPr/>
        </p:nvSpPr>
        <p:spPr>
          <a:xfrm>
            <a:off x="1191668" y="3768405"/>
            <a:ext cx="4923799" cy="2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r>
              <a:rPr kumimoji="0" lang="pt-BR" sz="2400" b="1" i="0" u="none" strike="noStrike" kern="0" cap="none" spc="0" normalizeH="0" baseline="0" noProof="0">
                <a:ln>
                  <a:noFill/>
                </a:ln>
                <a:solidFill>
                  <a:srgbClr val="1B587C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</a:t>
            </a:r>
            <a:r>
              <a:rPr kumimoji="0" lang="pt-BR" sz="1400" b="0" i="0" u="none" strike="noStrike" kern="0" cap="none" spc="0" normalizeH="0" baseline="0" noProof="0">
                <a:ln>
                  <a:noFill/>
                </a:ln>
                <a:solidFill>
                  <a:srgbClr val="1B587C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ar suporte ao desenvolvimento de ações para prevenção e controle das DCV, com ênfase às condições de HAS e DM.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1B587C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Roboto"/>
              <a:buNone/>
              <a:tabLst/>
              <a:defRPr/>
            </a:pPr>
            <a:endParaRPr kumimoji="0" sz="17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ira Sans Extra Condensed Medium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sp>
        <p:nvSpPr>
          <p:cNvPr id="209" name="Google Shape;209;p2"/>
          <p:cNvSpPr txBox="1"/>
          <p:nvPr/>
        </p:nvSpPr>
        <p:spPr>
          <a:xfrm>
            <a:off x="1170429" y="4703159"/>
            <a:ext cx="4923799" cy="5009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r>
              <a:rPr kumimoji="0" lang="pt-BR" sz="2400" b="1" i="0" u="none" strike="noStrike" kern="0" cap="none" spc="0" normalizeH="0" baseline="0" noProof="0">
                <a:ln>
                  <a:noFill/>
                </a:ln>
                <a:solidFill>
                  <a:srgbClr val="1B587C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</a:t>
            </a:r>
            <a:r>
              <a:rPr kumimoji="0" lang="pt-BR" sz="1400" b="0" i="0" u="none" strike="noStrike" kern="0" cap="none" spc="0" normalizeH="0" baseline="0" noProof="0">
                <a:ln>
                  <a:noFill/>
                </a:ln>
                <a:solidFill>
                  <a:srgbClr val="1B587C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romover o controle dos níveis pressóricos e glicêmicos, a adesão ao tratamento e redução nas taxas de complicações, internações e morbimortalidade por DCV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Roboto"/>
              <a:buNone/>
              <a:tabLst/>
              <a:defRPr/>
            </a:pPr>
            <a:endParaRPr kumimoji="0" sz="17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Fira Sans Extra Condensed Medium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pic>
        <p:nvPicPr>
          <p:cNvPr id="210" name="Google Shape;210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488212" y="2087174"/>
            <a:ext cx="5540099" cy="4438500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2"/>
          <p:cNvSpPr/>
          <p:nvPr/>
        </p:nvSpPr>
        <p:spPr>
          <a:xfrm>
            <a:off x="233929" y="1450589"/>
            <a:ext cx="5890424" cy="5679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33"/>
              <a:buFont typeface="Arial"/>
              <a:buNone/>
              <a:tabLst/>
              <a:defRPr/>
            </a:pPr>
            <a:r>
              <a:rPr kumimoji="0" lang="pt-BR" sz="2033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OBJETIVOS</a:t>
            </a:r>
            <a:endParaRPr kumimoji="0" sz="23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12" name="Google Shape;212;p2"/>
          <p:cNvSpPr/>
          <p:nvPr/>
        </p:nvSpPr>
        <p:spPr>
          <a:xfrm>
            <a:off x="6488211" y="1430898"/>
            <a:ext cx="5540100" cy="5679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33"/>
              <a:buFont typeface="Arial"/>
              <a:buNone/>
              <a:tabLst/>
              <a:defRPr/>
            </a:pPr>
            <a:r>
              <a:rPr kumimoji="0" lang="pt-BR" sz="2133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Eixos de Ação 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213" name="Google Shape;213;p2"/>
          <p:cNvGrpSpPr/>
          <p:nvPr/>
        </p:nvGrpSpPr>
        <p:grpSpPr>
          <a:xfrm>
            <a:off x="346894" y="2587160"/>
            <a:ext cx="606974" cy="478749"/>
            <a:chOff x="-28462125" y="3199700"/>
            <a:chExt cx="298550" cy="259150"/>
          </a:xfrm>
        </p:grpSpPr>
        <p:sp>
          <p:nvSpPr>
            <p:cNvPr id="214" name="Google Shape;214;p2"/>
            <p:cNvSpPr/>
            <p:nvPr/>
          </p:nvSpPr>
          <p:spPr>
            <a:xfrm>
              <a:off x="-28459750" y="3284775"/>
              <a:ext cx="296175" cy="104775"/>
            </a:xfrm>
            <a:custGeom>
              <a:avLst/>
              <a:gdLst/>
              <a:ahLst/>
              <a:cxnLst/>
              <a:rect l="l" t="t" r="r" b="b"/>
              <a:pathLst>
                <a:path w="11847" h="4191" extrusionOk="0">
                  <a:moveTo>
                    <a:pt x="5230" y="0"/>
                  </a:moveTo>
                  <a:cubicBezTo>
                    <a:pt x="5073" y="0"/>
                    <a:pt x="4947" y="63"/>
                    <a:pt x="4915" y="189"/>
                  </a:cubicBezTo>
                  <a:lnTo>
                    <a:pt x="4096" y="2080"/>
                  </a:lnTo>
                  <a:lnTo>
                    <a:pt x="347" y="2080"/>
                  </a:lnTo>
                  <a:cubicBezTo>
                    <a:pt x="158" y="2080"/>
                    <a:pt x="0" y="2237"/>
                    <a:pt x="0" y="2426"/>
                  </a:cubicBezTo>
                  <a:cubicBezTo>
                    <a:pt x="0" y="2615"/>
                    <a:pt x="158" y="2773"/>
                    <a:pt x="347" y="2773"/>
                  </a:cubicBezTo>
                  <a:lnTo>
                    <a:pt x="4316" y="2773"/>
                  </a:lnTo>
                  <a:cubicBezTo>
                    <a:pt x="4411" y="2773"/>
                    <a:pt x="4505" y="2710"/>
                    <a:pt x="4600" y="2584"/>
                  </a:cubicBezTo>
                  <a:lnTo>
                    <a:pt x="5199" y="1292"/>
                  </a:lnTo>
                  <a:lnTo>
                    <a:pt x="6238" y="3970"/>
                  </a:lnTo>
                  <a:cubicBezTo>
                    <a:pt x="6301" y="4096"/>
                    <a:pt x="6396" y="4159"/>
                    <a:pt x="6522" y="4191"/>
                  </a:cubicBezTo>
                  <a:lnTo>
                    <a:pt x="6553" y="4191"/>
                  </a:lnTo>
                  <a:cubicBezTo>
                    <a:pt x="6679" y="4191"/>
                    <a:pt x="6805" y="4127"/>
                    <a:pt x="6868" y="4033"/>
                  </a:cubicBezTo>
                  <a:lnTo>
                    <a:pt x="7624" y="2836"/>
                  </a:lnTo>
                  <a:lnTo>
                    <a:pt x="11500" y="2836"/>
                  </a:lnTo>
                  <a:cubicBezTo>
                    <a:pt x="11689" y="2836"/>
                    <a:pt x="11846" y="2678"/>
                    <a:pt x="11846" y="2458"/>
                  </a:cubicBezTo>
                  <a:cubicBezTo>
                    <a:pt x="11846" y="2269"/>
                    <a:pt x="11689" y="2111"/>
                    <a:pt x="11500" y="2111"/>
                  </a:cubicBezTo>
                  <a:lnTo>
                    <a:pt x="7435" y="2111"/>
                  </a:lnTo>
                  <a:cubicBezTo>
                    <a:pt x="7309" y="2111"/>
                    <a:pt x="7183" y="2206"/>
                    <a:pt x="7120" y="2269"/>
                  </a:cubicBezTo>
                  <a:lnTo>
                    <a:pt x="6648" y="3056"/>
                  </a:lnTo>
                  <a:lnTo>
                    <a:pt x="5545" y="221"/>
                  </a:lnTo>
                  <a:cubicBezTo>
                    <a:pt x="5514" y="95"/>
                    <a:pt x="5388" y="0"/>
                    <a:pt x="52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Roboto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-28462125" y="3199700"/>
              <a:ext cx="295400" cy="125275"/>
            </a:xfrm>
            <a:custGeom>
              <a:avLst/>
              <a:gdLst/>
              <a:ahLst/>
              <a:cxnLst/>
              <a:rect l="l" t="t" r="r" b="b"/>
              <a:pathLst>
                <a:path w="11816" h="5011" extrusionOk="0">
                  <a:moveTo>
                    <a:pt x="3151" y="1"/>
                  </a:moveTo>
                  <a:cubicBezTo>
                    <a:pt x="1387" y="1"/>
                    <a:pt x="1" y="1419"/>
                    <a:pt x="1" y="3277"/>
                  </a:cubicBezTo>
                  <a:cubicBezTo>
                    <a:pt x="1" y="3876"/>
                    <a:pt x="158" y="4349"/>
                    <a:pt x="442" y="4821"/>
                  </a:cubicBezTo>
                  <a:lnTo>
                    <a:pt x="3655" y="4821"/>
                  </a:lnTo>
                  <a:lnTo>
                    <a:pt x="4285" y="3340"/>
                  </a:lnTo>
                  <a:cubicBezTo>
                    <a:pt x="4443" y="2994"/>
                    <a:pt x="4821" y="2773"/>
                    <a:pt x="5199" y="2710"/>
                  </a:cubicBezTo>
                  <a:cubicBezTo>
                    <a:pt x="5672" y="2710"/>
                    <a:pt x="6018" y="2994"/>
                    <a:pt x="6176" y="3403"/>
                  </a:cubicBezTo>
                  <a:lnTo>
                    <a:pt x="6806" y="5010"/>
                  </a:lnTo>
                  <a:cubicBezTo>
                    <a:pt x="6963" y="4884"/>
                    <a:pt x="7215" y="4821"/>
                    <a:pt x="7404" y="4821"/>
                  </a:cubicBezTo>
                  <a:lnTo>
                    <a:pt x="11374" y="4821"/>
                  </a:lnTo>
                  <a:cubicBezTo>
                    <a:pt x="11626" y="4349"/>
                    <a:pt x="11815" y="3813"/>
                    <a:pt x="11815" y="3277"/>
                  </a:cubicBezTo>
                  <a:cubicBezTo>
                    <a:pt x="11815" y="1419"/>
                    <a:pt x="10429" y="1"/>
                    <a:pt x="8665" y="1"/>
                  </a:cubicBezTo>
                  <a:cubicBezTo>
                    <a:pt x="7247" y="1"/>
                    <a:pt x="6396" y="977"/>
                    <a:pt x="5924" y="1860"/>
                  </a:cubicBezTo>
                  <a:cubicBezTo>
                    <a:pt x="5451" y="977"/>
                    <a:pt x="4537" y="1"/>
                    <a:pt x="31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Roboto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-28405400" y="3360375"/>
              <a:ext cx="186675" cy="98475"/>
            </a:xfrm>
            <a:custGeom>
              <a:avLst/>
              <a:gdLst/>
              <a:ahLst/>
              <a:cxnLst/>
              <a:rect l="l" t="t" r="r" b="b"/>
              <a:pathLst>
                <a:path w="7467" h="3939" extrusionOk="0">
                  <a:moveTo>
                    <a:pt x="2962" y="1"/>
                  </a:moveTo>
                  <a:cubicBezTo>
                    <a:pt x="2773" y="284"/>
                    <a:pt x="2458" y="442"/>
                    <a:pt x="2111" y="442"/>
                  </a:cubicBezTo>
                  <a:lnTo>
                    <a:pt x="0" y="442"/>
                  </a:lnTo>
                  <a:cubicBezTo>
                    <a:pt x="158" y="599"/>
                    <a:pt x="347" y="757"/>
                    <a:pt x="536" y="914"/>
                  </a:cubicBezTo>
                  <a:cubicBezTo>
                    <a:pt x="1449" y="1734"/>
                    <a:pt x="2426" y="2647"/>
                    <a:pt x="3434" y="3813"/>
                  </a:cubicBezTo>
                  <a:cubicBezTo>
                    <a:pt x="3529" y="3907"/>
                    <a:pt x="3592" y="3939"/>
                    <a:pt x="3718" y="3939"/>
                  </a:cubicBezTo>
                  <a:cubicBezTo>
                    <a:pt x="3844" y="3939"/>
                    <a:pt x="3907" y="3907"/>
                    <a:pt x="4001" y="3813"/>
                  </a:cubicBezTo>
                  <a:cubicBezTo>
                    <a:pt x="4978" y="2584"/>
                    <a:pt x="6018" y="1734"/>
                    <a:pt x="6900" y="914"/>
                  </a:cubicBezTo>
                  <a:cubicBezTo>
                    <a:pt x="7120" y="757"/>
                    <a:pt x="7278" y="599"/>
                    <a:pt x="7467" y="442"/>
                  </a:cubicBezTo>
                  <a:lnTo>
                    <a:pt x="5860" y="442"/>
                  </a:lnTo>
                  <a:lnTo>
                    <a:pt x="5293" y="1324"/>
                  </a:lnTo>
                  <a:cubicBezTo>
                    <a:pt x="5104" y="1639"/>
                    <a:pt x="4789" y="1860"/>
                    <a:pt x="4379" y="1860"/>
                  </a:cubicBezTo>
                  <a:lnTo>
                    <a:pt x="4316" y="1860"/>
                  </a:lnTo>
                  <a:cubicBezTo>
                    <a:pt x="3907" y="1797"/>
                    <a:pt x="3592" y="1576"/>
                    <a:pt x="3434" y="1167"/>
                  </a:cubicBezTo>
                  <a:lnTo>
                    <a:pt x="296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Roboto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7" name="Google Shape;217;p2"/>
          <p:cNvGrpSpPr/>
          <p:nvPr/>
        </p:nvGrpSpPr>
        <p:grpSpPr>
          <a:xfrm>
            <a:off x="402890" y="3555601"/>
            <a:ext cx="519237" cy="495846"/>
            <a:chOff x="-28461325" y="3545475"/>
            <a:chExt cx="296950" cy="296175"/>
          </a:xfrm>
        </p:grpSpPr>
        <p:sp>
          <p:nvSpPr>
            <p:cNvPr id="218" name="Google Shape;218;p2"/>
            <p:cNvSpPr/>
            <p:nvPr/>
          </p:nvSpPr>
          <p:spPr>
            <a:xfrm>
              <a:off x="-28461325" y="3666775"/>
              <a:ext cx="34675" cy="52775"/>
            </a:xfrm>
            <a:custGeom>
              <a:avLst/>
              <a:gdLst/>
              <a:ahLst/>
              <a:cxnLst/>
              <a:rect l="l" t="t" r="r" b="b"/>
              <a:pathLst>
                <a:path w="1387" h="2111" extrusionOk="0">
                  <a:moveTo>
                    <a:pt x="0" y="0"/>
                  </a:moveTo>
                  <a:lnTo>
                    <a:pt x="0" y="2111"/>
                  </a:lnTo>
                  <a:lnTo>
                    <a:pt x="1386" y="2111"/>
                  </a:lnTo>
                  <a:lnTo>
                    <a:pt x="138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Roboto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" name="Google Shape;219;p2"/>
            <p:cNvSpPr/>
            <p:nvPr/>
          </p:nvSpPr>
          <p:spPr>
            <a:xfrm>
              <a:off x="-28461325" y="3737650"/>
              <a:ext cx="52775" cy="17350"/>
            </a:xfrm>
            <a:custGeom>
              <a:avLst/>
              <a:gdLst/>
              <a:ahLst/>
              <a:cxnLst/>
              <a:rect l="l" t="t" r="r" b="b"/>
              <a:pathLst>
                <a:path w="2111" h="694" extrusionOk="0">
                  <a:moveTo>
                    <a:pt x="0" y="1"/>
                  </a:moveTo>
                  <a:lnTo>
                    <a:pt x="0" y="694"/>
                  </a:lnTo>
                  <a:lnTo>
                    <a:pt x="1733" y="694"/>
                  </a:lnTo>
                  <a:cubicBezTo>
                    <a:pt x="1954" y="694"/>
                    <a:pt x="2111" y="536"/>
                    <a:pt x="2111" y="347"/>
                  </a:cubicBezTo>
                  <a:cubicBezTo>
                    <a:pt x="2111" y="158"/>
                    <a:pt x="1954" y="1"/>
                    <a:pt x="17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Roboto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" name="Google Shape;220;p2"/>
            <p:cNvSpPr/>
            <p:nvPr/>
          </p:nvSpPr>
          <p:spPr>
            <a:xfrm>
              <a:off x="-28461325" y="3632100"/>
              <a:ext cx="52775" cy="17375"/>
            </a:xfrm>
            <a:custGeom>
              <a:avLst/>
              <a:gdLst/>
              <a:ahLst/>
              <a:cxnLst/>
              <a:rect l="l" t="t" r="r" b="b"/>
              <a:pathLst>
                <a:path w="2111" h="695" extrusionOk="0">
                  <a:moveTo>
                    <a:pt x="0" y="1"/>
                  </a:moveTo>
                  <a:lnTo>
                    <a:pt x="0" y="694"/>
                  </a:lnTo>
                  <a:lnTo>
                    <a:pt x="1733" y="694"/>
                  </a:lnTo>
                  <a:cubicBezTo>
                    <a:pt x="1954" y="694"/>
                    <a:pt x="2111" y="537"/>
                    <a:pt x="2111" y="348"/>
                  </a:cubicBezTo>
                  <a:cubicBezTo>
                    <a:pt x="2111" y="159"/>
                    <a:pt x="1954" y="1"/>
                    <a:pt x="173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Roboto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-28460550" y="3545475"/>
              <a:ext cx="296175" cy="296175"/>
            </a:xfrm>
            <a:custGeom>
              <a:avLst/>
              <a:gdLst/>
              <a:ahLst/>
              <a:cxnLst/>
              <a:rect l="l" t="t" r="r" b="b"/>
              <a:pathLst>
                <a:path w="11847" h="11847" extrusionOk="0">
                  <a:moveTo>
                    <a:pt x="2427" y="0"/>
                  </a:moveTo>
                  <a:cubicBezTo>
                    <a:pt x="1072" y="0"/>
                    <a:pt x="1" y="1103"/>
                    <a:pt x="1" y="2426"/>
                  </a:cubicBezTo>
                  <a:lnTo>
                    <a:pt x="1" y="2804"/>
                  </a:lnTo>
                  <a:lnTo>
                    <a:pt x="1355" y="2804"/>
                  </a:lnTo>
                  <a:lnTo>
                    <a:pt x="1355" y="2426"/>
                  </a:lnTo>
                  <a:cubicBezTo>
                    <a:pt x="1355" y="1859"/>
                    <a:pt x="1828" y="1418"/>
                    <a:pt x="2395" y="1418"/>
                  </a:cubicBezTo>
                  <a:lnTo>
                    <a:pt x="9358" y="1418"/>
                  </a:lnTo>
                  <a:cubicBezTo>
                    <a:pt x="9956" y="1418"/>
                    <a:pt x="10366" y="1891"/>
                    <a:pt x="10366" y="2426"/>
                  </a:cubicBezTo>
                  <a:lnTo>
                    <a:pt x="10366" y="9420"/>
                  </a:lnTo>
                  <a:cubicBezTo>
                    <a:pt x="10366" y="9987"/>
                    <a:pt x="9893" y="10429"/>
                    <a:pt x="9358" y="10429"/>
                  </a:cubicBezTo>
                  <a:lnTo>
                    <a:pt x="2395" y="10429"/>
                  </a:lnTo>
                  <a:cubicBezTo>
                    <a:pt x="1797" y="10429"/>
                    <a:pt x="1355" y="9956"/>
                    <a:pt x="1355" y="9420"/>
                  </a:cubicBezTo>
                  <a:lnTo>
                    <a:pt x="1355" y="9042"/>
                  </a:lnTo>
                  <a:lnTo>
                    <a:pt x="1" y="9042"/>
                  </a:lnTo>
                  <a:lnTo>
                    <a:pt x="1" y="9420"/>
                  </a:lnTo>
                  <a:cubicBezTo>
                    <a:pt x="1" y="10744"/>
                    <a:pt x="1103" y="11846"/>
                    <a:pt x="2427" y="11846"/>
                  </a:cubicBezTo>
                  <a:lnTo>
                    <a:pt x="9389" y="11846"/>
                  </a:lnTo>
                  <a:cubicBezTo>
                    <a:pt x="10744" y="11846"/>
                    <a:pt x="11847" y="10744"/>
                    <a:pt x="11847" y="9420"/>
                  </a:cubicBezTo>
                  <a:lnTo>
                    <a:pt x="11847" y="2426"/>
                  </a:lnTo>
                  <a:cubicBezTo>
                    <a:pt x="11847" y="1103"/>
                    <a:pt x="10744" y="0"/>
                    <a:pt x="938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Roboto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-28347925" y="3649450"/>
              <a:ext cx="86675" cy="86650"/>
            </a:xfrm>
            <a:custGeom>
              <a:avLst/>
              <a:gdLst/>
              <a:ahLst/>
              <a:cxnLst/>
              <a:rect l="l" t="t" r="r" b="b"/>
              <a:pathLst>
                <a:path w="3467" h="3466" extrusionOk="0">
                  <a:moveTo>
                    <a:pt x="1387" y="0"/>
                  </a:moveTo>
                  <a:lnTo>
                    <a:pt x="1387" y="1040"/>
                  </a:lnTo>
                  <a:cubicBezTo>
                    <a:pt x="1387" y="1229"/>
                    <a:pt x="1230" y="1386"/>
                    <a:pt x="1041" y="1386"/>
                  </a:cubicBezTo>
                  <a:lnTo>
                    <a:pt x="1" y="1386"/>
                  </a:lnTo>
                  <a:lnTo>
                    <a:pt x="1" y="2111"/>
                  </a:lnTo>
                  <a:lnTo>
                    <a:pt x="1041" y="2111"/>
                  </a:lnTo>
                  <a:cubicBezTo>
                    <a:pt x="1230" y="2111"/>
                    <a:pt x="1387" y="2268"/>
                    <a:pt x="1387" y="2457"/>
                  </a:cubicBezTo>
                  <a:lnTo>
                    <a:pt x="1387" y="3466"/>
                  </a:lnTo>
                  <a:lnTo>
                    <a:pt x="2080" y="3466"/>
                  </a:lnTo>
                  <a:lnTo>
                    <a:pt x="2080" y="2457"/>
                  </a:lnTo>
                  <a:cubicBezTo>
                    <a:pt x="2080" y="2268"/>
                    <a:pt x="2238" y="2111"/>
                    <a:pt x="2458" y="2111"/>
                  </a:cubicBezTo>
                  <a:lnTo>
                    <a:pt x="3467" y="2111"/>
                  </a:lnTo>
                  <a:lnTo>
                    <a:pt x="3467" y="1386"/>
                  </a:lnTo>
                  <a:lnTo>
                    <a:pt x="2458" y="1386"/>
                  </a:lnTo>
                  <a:cubicBezTo>
                    <a:pt x="2238" y="1386"/>
                    <a:pt x="2080" y="1229"/>
                    <a:pt x="2080" y="1040"/>
                  </a:cubicBezTo>
                  <a:lnTo>
                    <a:pt x="208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Roboto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-28408550" y="3597450"/>
              <a:ext cx="191400" cy="192200"/>
            </a:xfrm>
            <a:custGeom>
              <a:avLst/>
              <a:gdLst/>
              <a:ahLst/>
              <a:cxnLst/>
              <a:rect l="l" t="t" r="r" b="b"/>
              <a:pathLst>
                <a:path w="7656" h="7688" extrusionOk="0">
                  <a:moveTo>
                    <a:pt x="4883" y="1418"/>
                  </a:moveTo>
                  <a:cubicBezTo>
                    <a:pt x="5072" y="1418"/>
                    <a:pt x="5230" y="1576"/>
                    <a:pt x="5230" y="1765"/>
                  </a:cubicBezTo>
                  <a:lnTo>
                    <a:pt x="5230" y="2805"/>
                  </a:lnTo>
                  <a:lnTo>
                    <a:pt x="6238" y="2805"/>
                  </a:lnTo>
                  <a:cubicBezTo>
                    <a:pt x="6459" y="2805"/>
                    <a:pt x="6616" y="2962"/>
                    <a:pt x="6616" y="3151"/>
                  </a:cubicBezTo>
                  <a:lnTo>
                    <a:pt x="6616" y="4537"/>
                  </a:lnTo>
                  <a:cubicBezTo>
                    <a:pt x="6616" y="4726"/>
                    <a:pt x="6459" y="4884"/>
                    <a:pt x="6238" y="4884"/>
                  </a:cubicBezTo>
                  <a:lnTo>
                    <a:pt x="5230" y="4884"/>
                  </a:lnTo>
                  <a:lnTo>
                    <a:pt x="5230" y="5924"/>
                  </a:lnTo>
                  <a:cubicBezTo>
                    <a:pt x="5230" y="6113"/>
                    <a:pt x="5072" y="6270"/>
                    <a:pt x="4883" y="6270"/>
                  </a:cubicBezTo>
                  <a:lnTo>
                    <a:pt x="3497" y="6270"/>
                  </a:lnTo>
                  <a:cubicBezTo>
                    <a:pt x="3308" y="6270"/>
                    <a:pt x="3151" y="6113"/>
                    <a:pt x="3151" y="5924"/>
                  </a:cubicBezTo>
                  <a:lnTo>
                    <a:pt x="3151" y="4884"/>
                  </a:lnTo>
                  <a:lnTo>
                    <a:pt x="2111" y="4884"/>
                  </a:lnTo>
                  <a:cubicBezTo>
                    <a:pt x="1922" y="4884"/>
                    <a:pt x="1764" y="4726"/>
                    <a:pt x="1764" y="4537"/>
                  </a:cubicBezTo>
                  <a:lnTo>
                    <a:pt x="1764" y="3151"/>
                  </a:lnTo>
                  <a:cubicBezTo>
                    <a:pt x="1764" y="2962"/>
                    <a:pt x="1922" y="2805"/>
                    <a:pt x="2111" y="2805"/>
                  </a:cubicBezTo>
                  <a:lnTo>
                    <a:pt x="3151" y="2805"/>
                  </a:lnTo>
                  <a:lnTo>
                    <a:pt x="3151" y="1765"/>
                  </a:lnTo>
                  <a:cubicBezTo>
                    <a:pt x="3151" y="1576"/>
                    <a:pt x="3308" y="1418"/>
                    <a:pt x="3497" y="1418"/>
                  </a:cubicBezTo>
                  <a:close/>
                  <a:moveTo>
                    <a:pt x="347" y="1"/>
                  </a:moveTo>
                  <a:cubicBezTo>
                    <a:pt x="158" y="1"/>
                    <a:pt x="0" y="158"/>
                    <a:pt x="0" y="347"/>
                  </a:cubicBezTo>
                  <a:lnTo>
                    <a:pt x="0" y="757"/>
                  </a:lnTo>
                  <a:cubicBezTo>
                    <a:pt x="378" y="914"/>
                    <a:pt x="693" y="1261"/>
                    <a:pt x="693" y="1734"/>
                  </a:cubicBezTo>
                  <a:cubicBezTo>
                    <a:pt x="693" y="2175"/>
                    <a:pt x="378" y="2553"/>
                    <a:pt x="0" y="2710"/>
                  </a:cubicBezTo>
                  <a:lnTo>
                    <a:pt x="0" y="4979"/>
                  </a:lnTo>
                  <a:cubicBezTo>
                    <a:pt x="378" y="5136"/>
                    <a:pt x="693" y="5483"/>
                    <a:pt x="693" y="5955"/>
                  </a:cubicBezTo>
                  <a:cubicBezTo>
                    <a:pt x="693" y="6396"/>
                    <a:pt x="441" y="6774"/>
                    <a:pt x="0" y="6932"/>
                  </a:cubicBezTo>
                  <a:lnTo>
                    <a:pt x="0" y="7341"/>
                  </a:lnTo>
                  <a:cubicBezTo>
                    <a:pt x="0" y="7530"/>
                    <a:pt x="158" y="7688"/>
                    <a:pt x="347" y="7688"/>
                  </a:cubicBezTo>
                  <a:lnTo>
                    <a:pt x="7309" y="7688"/>
                  </a:lnTo>
                  <a:cubicBezTo>
                    <a:pt x="7498" y="7688"/>
                    <a:pt x="7656" y="7530"/>
                    <a:pt x="7656" y="7341"/>
                  </a:cubicBezTo>
                  <a:lnTo>
                    <a:pt x="7656" y="347"/>
                  </a:lnTo>
                  <a:cubicBezTo>
                    <a:pt x="7656" y="158"/>
                    <a:pt x="7498" y="1"/>
                    <a:pt x="73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Roboto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4" name="Google Shape;224;p2"/>
          <p:cNvGrpSpPr/>
          <p:nvPr/>
        </p:nvGrpSpPr>
        <p:grpSpPr>
          <a:xfrm>
            <a:off x="444249" y="4528908"/>
            <a:ext cx="551021" cy="632567"/>
            <a:chOff x="-23962425" y="3519475"/>
            <a:chExt cx="264675" cy="295400"/>
          </a:xfrm>
        </p:grpSpPr>
        <p:sp>
          <p:nvSpPr>
            <p:cNvPr id="225" name="Google Shape;225;p2"/>
            <p:cNvSpPr/>
            <p:nvPr/>
          </p:nvSpPr>
          <p:spPr>
            <a:xfrm>
              <a:off x="-23961625" y="3580925"/>
              <a:ext cx="263875" cy="233950"/>
            </a:xfrm>
            <a:custGeom>
              <a:avLst/>
              <a:gdLst/>
              <a:ahLst/>
              <a:cxnLst/>
              <a:rect l="l" t="t" r="r" b="b"/>
              <a:pathLst>
                <a:path w="10555" h="9358" extrusionOk="0">
                  <a:moveTo>
                    <a:pt x="1701" y="3119"/>
                  </a:moveTo>
                  <a:cubicBezTo>
                    <a:pt x="1890" y="3119"/>
                    <a:pt x="2048" y="3277"/>
                    <a:pt x="2048" y="3466"/>
                  </a:cubicBezTo>
                  <a:lnTo>
                    <a:pt x="2048" y="4159"/>
                  </a:lnTo>
                  <a:cubicBezTo>
                    <a:pt x="2048" y="4379"/>
                    <a:pt x="2205" y="4537"/>
                    <a:pt x="2394" y="4537"/>
                  </a:cubicBezTo>
                  <a:lnTo>
                    <a:pt x="3119" y="4537"/>
                  </a:lnTo>
                  <a:cubicBezTo>
                    <a:pt x="3308" y="4537"/>
                    <a:pt x="3466" y="4663"/>
                    <a:pt x="3466" y="4883"/>
                  </a:cubicBezTo>
                  <a:cubicBezTo>
                    <a:pt x="3466" y="5072"/>
                    <a:pt x="3308" y="5230"/>
                    <a:pt x="3119" y="5230"/>
                  </a:cubicBezTo>
                  <a:lnTo>
                    <a:pt x="2394" y="5230"/>
                  </a:lnTo>
                  <a:cubicBezTo>
                    <a:pt x="1796" y="5198"/>
                    <a:pt x="1323" y="4726"/>
                    <a:pt x="1323" y="4159"/>
                  </a:cubicBezTo>
                  <a:lnTo>
                    <a:pt x="1323" y="3466"/>
                  </a:lnTo>
                  <a:cubicBezTo>
                    <a:pt x="1323" y="3277"/>
                    <a:pt x="1512" y="3119"/>
                    <a:pt x="1701" y="3119"/>
                  </a:cubicBezTo>
                  <a:close/>
                  <a:moveTo>
                    <a:pt x="3781" y="6585"/>
                  </a:moveTo>
                  <a:lnTo>
                    <a:pt x="3781" y="6931"/>
                  </a:lnTo>
                  <a:cubicBezTo>
                    <a:pt x="3781" y="7120"/>
                    <a:pt x="3623" y="7278"/>
                    <a:pt x="3434" y="7278"/>
                  </a:cubicBezTo>
                  <a:cubicBezTo>
                    <a:pt x="3214" y="7278"/>
                    <a:pt x="3056" y="7120"/>
                    <a:pt x="3056" y="6931"/>
                  </a:cubicBezTo>
                  <a:lnTo>
                    <a:pt x="3056" y="6585"/>
                  </a:lnTo>
                  <a:close/>
                  <a:moveTo>
                    <a:pt x="6900" y="0"/>
                  </a:moveTo>
                  <a:cubicBezTo>
                    <a:pt x="5986" y="0"/>
                    <a:pt x="5293" y="693"/>
                    <a:pt x="5293" y="1607"/>
                  </a:cubicBezTo>
                  <a:cubicBezTo>
                    <a:pt x="5293" y="2363"/>
                    <a:pt x="5765" y="2741"/>
                    <a:pt x="6238" y="3182"/>
                  </a:cubicBezTo>
                  <a:lnTo>
                    <a:pt x="7561" y="4379"/>
                  </a:lnTo>
                  <a:lnTo>
                    <a:pt x="7561" y="7624"/>
                  </a:lnTo>
                  <a:cubicBezTo>
                    <a:pt x="7561" y="8223"/>
                    <a:pt x="7089" y="8664"/>
                    <a:pt x="6553" y="8664"/>
                  </a:cubicBezTo>
                  <a:lnTo>
                    <a:pt x="4820" y="8664"/>
                  </a:lnTo>
                  <a:cubicBezTo>
                    <a:pt x="4348" y="8664"/>
                    <a:pt x="3938" y="8349"/>
                    <a:pt x="3812" y="7876"/>
                  </a:cubicBezTo>
                  <a:cubicBezTo>
                    <a:pt x="4222" y="7719"/>
                    <a:pt x="4505" y="7372"/>
                    <a:pt x="4505" y="6931"/>
                  </a:cubicBezTo>
                  <a:lnTo>
                    <a:pt x="4505" y="6585"/>
                  </a:lnTo>
                  <a:lnTo>
                    <a:pt x="5198" y="6585"/>
                  </a:lnTo>
                  <a:cubicBezTo>
                    <a:pt x="6144" y="6585"/>
                    <a:pt x="6931" y="5797"/>
                    <a:pt x="6931" y="4852"/>
                  </a:cubicBezTo>
                  <a:lnTo>
                    <a:pt x="6931" y="4631"/>
                  </a:lnTo>
                  <a:lnTo>
                    <a:pt x="5829" y="3686"/>
                  </a:lnTo>
                  <a:cubicBezTo>
                    <a:pt x="5671" y="3529"/>
                    <a:pt x="5482" y="3371"/>
                    <a:pt x="5293" y="3182"/>
                  </a:cubicBezTo>
                  <a:cubicBezTo>
                    <a:pt x="4568" y="3151"/>
                    <a:pt x="3875" y="2899"/>
                    <a:pt x="3182" y="2332"/>
                  </a:cubicBezTo>
                  <a:cubicBezTo>
                    <a:pt x="2720" y="1911"/>
                    <a:pt x="1880" y="1701"/>
                    <a:pt x="1091" y="1701"/>
                  </a:cubicBezTo>
                  <a:cubicBezTo>
                    <a:pt x="697" y="1701"/>
                    <a:pt x="315" y="1754"/>
                    <a:pt x="0" y="1859"/>
                  </a:cubicBezTo>
                  <a:lnTo>
                    <a:pt x="0" y="4883"/>
                  </a:lnTo>
                  <a:cubicBezTo>
                    <a:pt x="0" y="5829"/>
                    <a:pt x="788" y="6616"/>
                    <a:pt x="1733" y="6616"/>
                  </a:cubicBezTo>
                  <a:lnTo>
                    <a:pt x="2457" y="6616"/>
                  </a:lnTo>
                  <a:lnTo>
                    <a:pt x="2457" y="6963"/>
                  </a:lnTo>
                  <a:cubicBezTo>
                    <a:pt x="2394" y="7404"/>
                    <a:pt x="2678" y="7782"/>
                    <a:pt x="3119" y="7908"/>
                  </a:cubicBezTo>
                  <a:cubicBezTo>
                    <a:pt x="3277" y="8727"/>
                    <a:pt x="3970" y="9357"/>
                    <a:pt x="4820" y="9357"/>
                  </a:cubicBezTo>
                  <a:lnTo>
                    <a:pt x="6553" y="9357"/>
                  </a:lnTo>
                  <a:cubicBezTo>
                    <a:pt x="7498" y="9357"/>
                    <a:pt x="8286" y="8569"/>
                    <a:pt x="8286" y="7624"/>
                  </a:cubicBezTo>
                  <a:lnTo>
                    <a:pt x="8286" y="4379"/>
                  </a:lnTo>
                  <a:cubicBezTo>
                    <a:pt x="9294" y="3497"/>
                    <a:pt x="9546" y="3277"/>
                    <a:pt x="9546" y="3277"/>
                  </a:cubicBezTo>
                  <a:cubicBezTo>
                    <a:pt x="9987" y="2867"/>
                    <a:pt x="10554" y="2395"/>
                    <a:pt x="10554" y="1607"/>
                  </a:cubicBezTo>
                  <a:cubicBezTo>
                    <a:pt x="10554" y="693"/>
                    <a:pt x="9830" y="0"/>
                    <a:pt x="8948" y="0"/>
                  </a:cubicBezTo>
                  <a:cubicBezTo>
                    <a:pt x="8538" y="0"/>
                    <a:pt x="8191" y="126"/>
                    <a:pt x="7908" y="347"/>
                  </a:cubicBezTo>
                  <a:cubicBezTo>
                    <a:pt x="7656" y="95"/>
                    <a:pt x="7278" y="0"/>
                    <a:pt x="690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Roboto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-23962425" y="3519475"/>
              <a:ext cx="158350" cy="122125"/>
            </a:xfrm>
            <a:custGeom>
              <a:avLst/>
              <a:gdLst/>
              <a:ahLst/>
              <a:cxnLst/>
              <a:rect l="l" t="t" r="r" b="b"/>
              <a:pathLst>
                <a:path w="6334" h="4885" extrusionOk="0">
                  <a:moveTo>
                    <a:pt x="3844" y="631"/>
                  </a:moveTo>
                  <a:cubicBezTo>
                    <a:pt x="4065" y="631"/>
                    <a:pt x="4222" y="788"/>
                    <a:pt x="4222" y="1009"/>
                  </a:cubicBezTo>
                  <a:lnTo>
                    <a:pt x="4222" y="1387"/>
                  </a:lnTo>
                  <a:lnTo>
                    <a:pt x="2773" y="1387"/>
                  </a:lnTo>
                  <a:lnTo>
                    <a:pt x="2773" y="1009"/>
                  </a:lnTo>
                  <a:cubicBezTo>
                    <a:pt x="2773" y="788"/>
                    <a:pt x="2931" y="631"/>
                    <a:pt x="3151" y="631"/>
                  </a:cubicBezTo>
                  <a:close/>
                  <a:moveTo>
                    <a:pt x="3088" y="1"/>
                  </a:moveTo>
                  <a:cubicBezTo>
                    <a:pt x="2521" y="1"/>
                    <a:pt x="2080" y="473"/>
                    <a:pt x="2080" y="1040"/>
                  </a:cubicBezTo>
                  <a:lnTo>
                    <a:pt x="2080" y="1419"/>
                  </a:lnTo>
                  <a:lnTo>
                    <a:pt x="1733" y="1419"/>
                  </a:lnTo>
                  <a:cubicBezTo>
                    <a:pt x="788" y="1419"/>
                    <a:pt x="1" y="2206"/>
                    <a:pt x="1" y="3151"/>
                  </a:cubicBezTo>
                  <a:lnTo>
                    <a:pt x="1" y="3592"/>
                  </a:lnTo>
                  <a:cubicBezTo>
                    <a:pt x="332" y="3503"/>
                    <a:pt x="705" y="3459"/>
                    <a:pt x="1087" y="3459"/>
                  </a:cubicBezTo>
                  <a:cubicBezTo>
                    <a:pt x="2048" y="3459"/>
                    <a:pt x="3069" y="3736"/>
                    <a:pt x="3655" y="4254"/>
                  </a:cubicBezTo>
                  <a:cubicBezTo>
                    <a:pt x="4002" y="4569"/>
                    <a:pt x="4411" y="4758"/>
                    <a:pt x="4789" y="4884"/>
                  </a:cubicBezTo>
                  <a:cubicBezTo>
                    <a:pt x="4726" y="4664"/>
                    <a:pt x="4632" y="4380"/>
                    <a:pt x="4632" y="4096"/>
                  </a:cubicBezTo>
                  <a:cubicBezTo>
                    <a:pt x="4632" y="2994"/>
                    <a:pt x="5356" y="2112"/>
                    <a:pt x="6333" y="1860"/>
                  </a:cubicBezTo>
                  <a:cubicBezTo>
                    <a:pt x="6018" y="1576"/>
                    <a:pt x="5608" y="1419"/>
                    <a:pt x="5199" y="1419"/>
                  </a:cubicBezTo>
                  <a:lnTo>
                    <a:pt x="4821" y="1419"/>
                  </a:lnTo>
                  <a:lnTo>
                    <a:pt x="4821" y="1040"/>
                  </a:lnTo>
                  <a:cubicBezTo>
                    <a:pt x="4821" y="442"/>
                    <a:pt x="4348" y="1"/>
                    <a:pt x="381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Roboto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cxnSp>
        <p:nvCxnSpPr>
          <p:cNvPr id="228" name="Google Shape;228;p2"/>
          <p:cNvCxnSpPr/>
          <p:nvPr/>
        </p:nvCxnSpPr>
        <p:spPr>
          <a:xfrm rot="10800000" flipH="1">
            <a:off x="234842" y="5543228"/>
            <a:ext cx="5892251" cy="3698"/>
          </a:xfrm>
          <a:prstGeom prst="straightConnector1">
            <a:avLst/>
          </a:prstGeom>
          <a:noFill/>
          <a:ln w="25400" cap="flat" cmpd="sng">
            <a:solidFill>
              <a:srgbClr val="0070C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29" name="Google Shape;229;p2"/>
          <p:cNvSpPr txBox="1"/>
          <p:nvPr/>
        </p:nvSpPr>
        <p:spPr>
          <a:xfrm>
            <a:off x="402890" y="5787229"/>
            <a:ext cx="5640668" cy="338514"/>
          </a:xfrm>
          <a:prstGeom prst="rect">
            <a:avLst/>
          </a:prstGeom>
          <a:noFill/>
          <a:ln w="12700" cap="flat" cmpd="sng">
            <a:solidFill>
              <a:schemeClr val="accent5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tabLst/>
              <a:defRPr/>
            </a:pPr>
            <a:r>
              <a:rPr kumimoji="0" lang="pt-BR" sz="1600" b="0" i="0" u="sng" strike="noStrike" kern="0" cap="none" spc="0" normalizeH="0" baseline="0" noProof="0">
                <a:ln>
                  <a:noFill/>
                </a:ln>
                <a:solidFill>
                  <a:srgbClr val="1B587C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Portaria 3.008, de 04 de nov. 2021: Institui a ECV na APS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1B587C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9" name="Google Shape;866;g118f1ce6acc_2_198">
            <a:extLst>
              <a:ext uri="{FF2B5EF4-FFF2-40B4-BE49-F238E27FC236}">
                <a16:creationId xmlns:a16="http://schemas.microsoft.com/office/drawing/2014/main" id="{05A40A32-FF50-4C7F-B855-70DD4C3FF3FD}"/>
              </a:ext>
            </a:extLst>
          </p:cNvPr>
          <p:cNvSpPr txBox="1"/>
          <p:nvPr/>
        </p:nvSpPr>
        <p:spPr>
          <a:xfrm>
            <a:off x="0" y="165100"/>
            <a:ext cx="12192000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2800" b="0" i="0" u="none" strike="noStrike" kern="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Montserrat ExtraBold"/>
                <a:ea typeface="Montserrat ExtraBold"/>
                <a:cs typeface="Montserrat ExtraBold"/>
                <a:sym typeface="Montserrat ExtraBold"/>
              </a:rPr>
              <a:t>ESTRATÉGIA DE SAÚDE CARDIOVASCULAR </a:t>
            </a:r>
            <a:br>
              <a:rPr kumimoji="0" lang="pt-BR" sz="2800" b="0" i="0" u="none" strike="noStrike" kern="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Montserrat ExtraBold"/>
                <a:ea typeface="Montserrat ExtraBold"/>
                <a:cs typeface="Montserrat ExtraBold"/>
                <a:sym typeface="Montserrat ExtraBold"/>
              </a:rPr>
            </a:br>
            <a:r>
              <a:rPr kumimoji="0" lang="pt-BR" sz="2800" b="0" i="0" u="none" strike="noStrike" kern="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Montserrat ExtraBold"/>
                <a:ea typeface="Montserrat ExtraBold"/>
                <a:cs typeface="Montserrat ExtraBold"/>
                <a:sym typeface="Montserrat ExtraBold"/>
              </a:rPr>
              <a:t>NA ATENÇÃO PRIMÁRIA À SAÚDE</a:t>
            </a:r>
          </a:p>
        </p:txBody>
      </p:sp>
      <p:sp>
        <p:nvSpPr>
          <p:cNvPr id="40" name="Elipse 39">
            <a:extLst>
              <a:ext uri="{FF2B5EF4-FFF2-40B4-BE49-F238E27FC236}">
                <a16:creationId xmlns:a16="http://schemas.microsoft.com/office/drawing/2014/main" id="{75BCCC7E-0B5E-424B-A0C4-351DC6A813C6}"/>
              </a:ext>
            </a:extLst>
          </p:cNvPr>
          <p:cNvSpPr/>
          <p:nvPr/>
        </p:nvSpPr>
        <p:spPr>
          <a:xfrm>
            <a:off x="412100" y="212156"/>
            <a:ext cx="806400" cy="8064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152400" dist="50800" dir="5400000" algn="t" rotWithShape="0">
              <a:schemeClr val="accent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pt-BR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  <a:sym typeface="Arial"/>
            </a:endParaRPr>
          </a:p>
        </p:txBody>
      </p:sp>
      <p:cxnSp>
        <p:nvCxnSpPr>
          <p:cNvPr id="41" name="Google Shape;227;p2">
            <a:extLst>
              <a:ext uri="{FF2B5EF4-FFF2-40B4-BE49-F238E27FC236}">
                <a16:creationId xmlns:a16="http://schemas.microsoft.com/office/drawing/2014/main" id="{7249D7BA-E840-48DD-9B6E-9FF5903EC580}"/>
              </a:ext>
            </a:extLst>
          </p:cNvPr>
          <p:cNvCxnSpPr/>
          <p:nvPr/>
        </p:nvCxnSpPr>
        <p:spPr>
          <a:xfrm rot="10800000" flipH="1">
            <a:off x="1654459" y="1135392"/>
            <a:ext cx="8918361" cy="7396"/>
          </a:xfrm>
          <a:prstGeom prst="straightConnector1">
            <a:avLst/>
          </a:prstGeom>
          <a:noFill/>
          <a:ln w="25400" cap="flat" cmpd="sng">
            <a:solidFill>
              <a:srgbClr val="0070C0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42" name="Gráfico 4" descr="Órgão do coração estrutura de tópicos">
            <a:extLst>
              <a:ext uri="{FF2B5EF4-FFF2-40B4-BE49-F238E27FC236}">
                <a16:creationId xmlns:a16="http://schemas.microsoft.com/office/drawing/2014/main" id="{9536C2AA-F5F8-4D8D-80B1-23685B9F14B2}"/>
              </a:ext>
            </a:extLst>
          </p:cNvPr>
          <p:cNvGrpSpPr/>
          <p:nvPr/>
        </p:nvGrpSpPr>
        <p:grpSpPr>
          <a:xfrm>
            <a:off x="623437" y="364357"/>
            <a:ext cx="383727" cy="501999"/>
            <a:chOff x="374925" y="969243"/>
            <a:chExt cx="383727" cy="501999"/>
          </a:xfrm>
          <a:solidFill>
            <a:schemeClr val="accent1">
              <a:lumMod val="50000"/>
            </a:schemeClr>
          </a:solidFill>
        </p:grpSpPr>
        <p:sp>
          <p:nvSpPr>
            <p:cNvPr id="43" name="Forma Livre: Forma 7">
              <a:extLst>
                <a:ext uri="{FF2B5EF4-FFF2-40B4-BE49-F238E27FC236}">
                  <a16:creationId xmlns:a16="http://schemas.microsoft.com/office/drawing/2014/main" id="{2FAAA726-E329-49BA-84F2-3303A936234A}"/>
                </a:ext>
              </a:extLst>
            </p:cNvPr>
            <p:cNvSpPr/>
            <p:nvPr/>
          </p:nvSpPr>
          <p:spPr>
            <a:xfrm>
              <a:off x="374925" y="1033377"/>
              <a:ext cx="108913" cy="138606"/>
            </a:xfrm>
            <a:custGeom>
              <a:avLst/>
              <a:gdLst>
                <a:gd name="connsiteX0" fmla="*/ 31305 w 108913"/>
                <a:gd name="connsiteY0" fmla="*/ 112877 h 138606"/>
                <a:gd name="connsiteX1" fmla="*/ 39256 w 108913"/>
                <a:gd name="connsiteY1" fmla="*/ 138606 h 138606"/>
                <a:gd name="connsiteX2" fmla="*/ 48882 w 108913"/>
                <a:gd name="connsiteY2" fmla="*/ 129029 h 138606"/>
                <a:gd name="connsiteX3" fmla="*/ 43567 w 108913"/>
                <a:gd name="connsiteY3" fmla="*/ 111066 h 138606"/>
                <a:gd name="connsiteX4" fmla="*/ 42650 w 108913"/>
                <a:gd name="connsiteY4" fmla="*/ 108265 h 138606"/>
                <a:gd name="connsiteX5" fmla="*/ 26339 w 108913"/>
                <a:gd name="connsiteY5" fmla="*/ 74903 h 138606"/>
                <a:gd name="connsiteX6" fmla="*/ 16596 w 108913"/>
                <a:gd name="connsiteY6" fmla="*/ 59791 h 138606"/>
                <a:gd name="connsiteX7" fmla="*/ 16181 w 108913"/>
                <a:gd name="connsiteY7" fmla="*/ 59290 h 138606"/>
                <a:gd name="connsiteX8" fmla="*/ 17157 w 108913"/>
                <a:gd name="connsiteY8" fmla="*/ 37689 h 138606"/>
                <a:gd name="connsiteX9" fmla="*/ 24364 w 108913"/>
                <a:gd name="connsiteY9" fmla="*/ 34007 h 138606"/>
                <a:gd name="connsiteX10" fmla="*/ 27513 w 108913"/>
                <a:gd name="connsiteY10" fmla="*/ 33682 h 138606"/>
                <a:gd name="connsiteX11" fmla="*/ 35855 w 108913"/>
                <a:gd name="connsiteY11" fmla="*/ 36190 h 138606"/>
                <a:gd name="connsiteX12" fmla="*/ 50478 w 108913"/>
                <a:gd name="connsiteY12" fmla="*/ 55761 h 138606"/>
                <a:gd name="connsiteX13" fmla="*/ 58901 w 108913"/>
                <a:gd name="connsiteY13" fmla="*/ 57726 h 138606"/>
                <a:gd name="connsiteX14" fmla="*/ 61756 w 108913"/>
                <a:gd name="connsiteY14" fmla="*/ 53161 h 138606"/>
                <a:gd name="connsiteX15" fmla="*/ 62520 w 108913"/>
                <a:gd name="connsiteY15" fmla="*/ 46691 h 138606"/>
                <a:gd name="connsiteX16" fmla="*/ 68067 w 108913"/>
                <a:gd name="connsiteY16" fmla="*/ 20056 h 138606"/>
                <a:gd name="connsiteX17" fmla="*/ 88849 w 108913"/>
                <a:gd name="connsiteY17" fmla="*/ 14085 h 138606"/>
                <a:gd name="connsiteX18" fmla="*/ 95864 w 108913"/>
                <a:gd name="connsiteY18" fmla="*/ 32545 h 138606"/>
                <a:gd name="connsiteX19" fmla="*/ 95179 w 108913"/>
                <a:gd name="connsiteY19" fmla="*/ 35701 h 138606"/>
                <a:gd name="connsiteX20" fmla="*/ 92818 w 108913"/>
                <a:gd name="connsiteY20" fmla="*/ 50899 h 138606"/>
                <a:gd name="connsiteX21" fmla="*/ 91240 w 108913"/>
                <a:gd name="connsiteY21" fmla="*/ 88144 h 138606"/>
                <a:gd name="connsiteX22" fmla="*/ 91308 w 108913"/>
                <a:gd name="connsiteY22" fmla="*/ 90909 h 138606"/>
                <a:gd name="connsiteX23" fmla="*/ 92060 w 108913"/>
                <a:gd name="connsiteY23" fmla="*/ 101844 h 138606"/>
                <a:gd name="connsiteX24" fmla="*/ 94286 w 108913"/>
                <a:gd name="connsiteY24" fmla="*/ 110406 h 138606"/>
                <a:gd name="connsiteX25" fmla="*/ 94353 w 108913"/>
                <a:gd name="connsiteY25" fmla="*/ 110406 h 138606"/>
                <a:gd name="connsiteX26" fmla="*/ 106634 w 108913"/>
                <a:gd name="connsiteY26" fmla="*/ 108944 h 138606"/>
                <a:gd name="connsiteX27" fmla="*/ 104029 w 108913"/>
                <a:gd name="connsiteY27" fmla="*/ 99318 h 138606"/>
                <a:gd name="connsiteX28" fmla="*/ 103533 w 108913"/>
                <a:gd name="connsiteY28" fmla="*/ 90756 h 138606"/>
                <a:gd name="connsiteX29" fmla="*/ 103460 w 108913"/>
                <a:gd name="connsiteY29" fmla="*/ 87520 h 138606"/>
                <a:gd name="connsiteX30" fmla="*/ 104928 w 108913"/>
                <a:gd name="connsiteY30" fmla="*/ 52593 h 138606"/>
                <a:gd name="connsiteX31" fmla="*/ 107558 w 108913"/>
                <a:gd name="connsiteY31" fmla="*/ 36153 h 138606"/>
                <a:gd name="connsiteX32" fmla="*/ 89808 w 108913"/>
                <a:gd name="connsiteY32" fmla="*/ 1350 h 138606"/>
                <a:gd name="connsiteX33" fmla="*/ 87375 w 108913"/>
                <a:gd name="connsiteY33" fmla="*/ 681 h 138606"/>
                <a:gd name="connsiteX34" fmla="*/ 58221 w 108913"/>
                <a:gd name="connsiteY34" fmla="*/ 12797 h 138606"/>
                <a:gd name="connsiteX35" fmla="*/ 51860 w 108913"/>
                <a:gd name="connsiteY35" fmla="*/ 35266 h 138606"/>
                <a:gd name="connsiteX36" fmla="*/ 51750 w 108913"/>
                <a:gd name="connsiteY36" fmla="*/ 35266 h 138606"/>
                <a:gd name="connsiteX37" fmla="*/ 43610 w 108913"/>
                <a:gd name="connsiteY37" fmla="*/ 26613 h 138606"/>
                <a:gd name="connsiteX38" fmla="*/ 29813 w 108913"/>
                <a:gd name="connsiteY38" fmla="*/ 21463 h 138606"/>
                <a:gd name="connsiteX39" fmla="*/ 91 w 108913"/>
                <a:gd name="connsiteY39" fmla="*/ 46712 h 138606"/>
                <a:gd name="connsiteX40" fmla="*/ 6940 w 108913"/>
                <a:gd name="connsiteY40" fmla="*/ 67240 h 138606"/>
                <a:gd name="connsiteX41" fmla="*/ 15942 w 108913"/>
                <a:gd name="connsiteY41" fmla="*/ 81270 h 138606"/>
                <a:gd name="connsiteX42" fmla="*/ 30871 w 108913"/>
                <a:gd name="connsiteY42" fmla="*/ 111592 h 138606"/>
                <a:gd name="connsiteX43" fmla="*/ 31305 w 108913"/>
                <a:gd name="connsiteY43" fmla="*/ 112877 h 1386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108913" h="138606">
                  <a:moveTo>
                    <a:pt x="31305" y="112877"/>
                  </a:moveTo>
                  <a:cubicBezTo>
                    <a:pt x="32186" y="116326"/>
                    <a:pt x="34809" y="126154"/>
                    <a:pt x="39256" y="138606"/>
                  </a:cubicBezTo>
                  <a:cubicBezTo>
                    <a:pt x="42237" y="135193"/>
                    <a:pt x="45454" y="131993"/>
                    <a:pt x="48882" y="129029"/>
                  </a:cubicBezTo>
                  <a:cubicBezTo>
                    <a:pt x="45543" y="119054"/>
                    <a:pt x="44112" y="113329"/>
                    <a:pt x="43567" y="111066"/>
                  </a:cubicBezTo>
                  <a:cubicBezTo>
                    <a:pt x="43340" y="110109"/>
                    <a:pt x="43033" y="109172"/>
                    <a:pt x="42650" y="108265"/>
                  </a:cubicBezTo>
                  <a:cubicBezTo>
                    <a:pt x="38121" y="96723"/>
                    <a:pt x="32666" y="85566"/>
                    <a:pt x="26339" y="74903"/>
                  </a:cubicBezTo>
                  <a:cubicBezTo>
                    <a:pt x="20150" y="64806"/>
                    <a:pt x="17459" y="60971"/>
                    <a:pt x="16596" y="59791"/>
                  </a:cubicBezTo>
                  <a:cubicBezTo>
                    <a:pt x="16462" y="59620"/>
                    <a:pt x="16327" y="59449"/>
                    <a:pt x="16181" y="59290"/>
                  </a:cubicBezTo>
                  <a:cubicBezTo>
                    <a:pt x="10485" y="53055"/>
                    <a:pt x="10923" y="43384"/>
                    <a:pt x="17157" y="37689"/>
                  </a:cubicBezTo>
                  <a:cubicBezTo>
                    <a:pt x="19185" y="35836"/>
                    <a:pt x="21674" y="34564"/>
                    <a:pt x="24364" y="34007"/>
                  </a:cubicBezTo>
                  <a:cubicBezTo>
                    <a:pt x="25400" y="33793"/>
                    <a:pt x="26455" y="33685"/>
                    <a:pt x="27513" y="33682"/>
                  </a:cubicBezTo>
                  <a:cubicBezTo>
                    <a:pt x="30479" y="33685"/>
                    <a:pt x="33380" y="34557"/>
                    <a:pt x="35855" y="36190"/>
                  </a:cubicBezTo>
                  <a:cubicBezTo>
                    <a:pt x="38302" y="37768"/>
                    <a:pt x="40020" y="38912"/>
                    <a:pt x="50478" y="55761"/>
                  </a:cubicBezTo>
                  <a:cubicBezTo>
                    <a:pt x="52261" y="58630"/>
                    <a:pt x="56032" y="59510"/>
                    <a:pt x="58901" y="57726"/>
                  </a:cubicBezTo>
                  <a:cubicBezTo>
                    <a:pt x="60507" y="56728"/>
                    <a:pt x="61561" y="55043"/>
                    <a:pt x="61756" y="53161"/>
                  </a:cubicBezTo>
                  <a:cubicBezTo>
                    <a:pt x="61976" y="51015"/>
                    <a:pt x="62227" y="48880"/>
                    <a:pt x="62520" y="46691"/>
                  </a:cubicBezTo>
                  <a:cubicBezTo>
                    <a:pt x="65377" y="26148"/>
                    <a:pt x="66649" y="22411"/>
                    <a:pt x="68067" y="20056"/>
                  </a:cubicBezTo>
                  <a:cubicBezTo>
                    <a:pt x="72157" y="12668"/>
                    <a:pt x="81462" y="9995"/>
                    <a:pt x="88849" y="14085"/>
                  </a:cubicBezTo>
                  <a:cubicBezTo>
                    <a:pt x="95381" y="17701"/>
                    <a:pt x="98346" y="25504"/>
                    <a:pt x="95864" y="32545"/>
                  </a:cubicBezTo>
                  <a:cubicBezTo>
                    <a:pt x="95791" y="32759"/>
                    <a:pt x="95405" y="34459"/>
                    <a:pt x="95179" y="35701"/>
                  </a:cubicBezTo>
                  <a:cubicBezTo>
                    <a:pt x="94690" y="38343"/>
                    <a:pt x="93913" y="43040"/>
                    <a:pt x="92818" y="50899"/>
                  </a:cubicBezTo>
                  <a:cubicBezTo>
                    <a:pt x="91284" y="63251"/>
                    <a:pt x="90757" y="75707"/>
                    <a:pt x="91240" y="88144"/>
                  </a:cubicBezTo>
                  <a:cubicBezTo>
                    <a:pt x="91277" y="88829"/>
                    <a:pt x="91289" y="89795"/>
                    <a:pt x="91308" y="90909"/>
                  </a:cubicBezTo>
                  <a:cubicBezTo>
                    <a:pt x="91239" y="94568"/>
                    <a:pt x="91491" y="98227"/>
                    <a:pt x="92060" y="101844"/>
                  </a:cubicBezTo>
                  <a:cubicBezTo>
                    <a:pt x="92433" y="103599"/>
                    <a:pt x="93124" y="106504"/>
                    <a:pt x="94286" y="110406"/>
                  </a:cubicBezTo>
                  <a:lnTo>
                    <a:pt x="94353" y="110406"/>
                  </a:lnTo>
                  <a:cubicBezTo>
                    <a:pt x="99026" y="109745"/>
                    <a:pt x="103087" y="109281"/>
                    <a:pt x="106634" y="108944"/>
                  </a:cubicBezTo>
                  <a:cubicBezTo>
                    <a:pt x="105234" y="104480"/>
                    <a:pt x="104420" y="101159"/>
                    <a:pt x="104029" y="99318"/>
                  </a:cubicBezTo>
                  <a:cubicBezTo>
                    <a:pt x="103653" y="96480"/>
                    <a:pt x="103487" y="93618"/>
                    <a:pt x="103533" y="90756"/>
                  </a:cubicBezTo>
                  <a:cubicBezTo>
                    <a:pt x="103533" y="89459"/>
                    <a:pt x="103533" y="88309"/>
                    <a:pt x="103460" y="87520"/>
                  </a:cubicBezTo>
                  <a:cubicBezTo>
                    <a:pt x="103003" y="75857"/>
                    <a:pt x="103494" y="64176"/>
                    <a:pt x="104928" y="52593"/>
                  </a:cubicBezTo>
                  <a:cubicBezTo>
                    <a:pt x="106402" y="42006"/>
                    <a:pt x="107252" y="37578"/>
                    <a:pt x="107558" y="36153"/>
                  </a:cubicBezTo>
                  <a:cubicBezTo>
                    <a:pt x="112267" y="21641"/>
                    <a:pt x="104320" y="6059"/>
                    <a:pt x="89808" y="1350"/>
                  </a:cubicBezTo>
                  <a:cubicBezTo>
                    <a:pt x="89008" y="1090"/>
                    <a:pt x="88196" y="867"/>
                    <a:pt x="87375" y="681"/>
                  </a:cubicBezTo>
                  <a:cubicBezTo>
                    <a:pt x="76069" y="-1892"/>
                    <a:pt x="64373" y="2969"/>
                    <a:pt x="58221" y="12797"/>
                  </a:cubicBezTo>
                  <a:cubicBezTo>
                    <a:pt x="55603" y="16846"/>
                    <a:pt x="54166" y="20442"/>
                    <a:pt x="51860" y="35266"/>
                  </a:cubicBezTo>
                  <a:cubicBezTo>
                    <a:pt x="51860" y="35346"/>
                    <a:pt x="51793" y="35358"/>
                    <a:pt x="51750" y="35266"/>
                  </a:cubicBezTo>
                  <a:cubicBezTo>
                    <a:pt x="49594" y="31904"/>
                    <a:pt x="46834" y="28970"/>
                    <a:pt x="43610" y="26613"/>
                  </a:cubicBezTo>
                  <a:cubicBezTo>
                    <a:pt x="39568" y="23668"/>
                    <a:pt x="34796" y="21887"/>
                    <a:pt x="29813" y="21463"/>
                  </a:cubicBezTo>
                  <a:cubicBezTo>
                    <a:pt x="14633" y="20228"/>
                    <a:pt x="1326" y="31532"/>
                    <a:pt x="91" y="46712"/>
                  </a:cubicBezTo>
                  <a:cubicBezTo>
                    <a:pt x="-519" y="54202"/>
                    <a:pt x="1955" y="61617"/>
                    <a:pt x="6940" y="67240"/>
                  </a:cubicBezTo>
                  <a:cubicBezTo>
                    <a:pt x="7765" y="68390"/>
                    <a:pt x="10291" y="72041"/>
                    <a:pt x="15942" y="81270"/>
                  </a:cubicBezTo>
                  <a:cubicBezTo>
                    <a:pt x="21688" y="90980"/>
                    <a:pt x="26679" y="101117"/>
                    <a:pt x="30871" y="111592"/>
                  </a:cubicBezTo>
                  <a:cubicBezTo>
                    <a:pt x="30993" y="112057"/>
                    <a:pt x="31268" y="112785"/>
                    <a:pt x="31305" y="112877"/>
                  </a:cubicBezTo>
                  <a:close/>
                </a:path>
              </a:pathLst>
            </a:custGeom>
            <a:grpFill/>
            <a:ln w="605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pt-BR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cs typeface="Arial"/>
                <a:sym typeface="Arial"/>
              </a:endParaRPr>
            </a:p>
          </p:txBody>
        </p:sp>
        <p:sp>
          <p:nvSpPr>
            <p:cNvPr id="44" name="Forma Livre: Forma 8">
              <a:extLst>
                <a:ext uri="{FF2B5EF4-FFF2-40B4-BE49-F238E27FC236}">
                  <a16:creationId xmlns:a16="http://schemas.microsoft.com/office/drawing/2014/main" id="{366B14F4-375D-4C40-9B40-8C9C3AB724D5}"/>
                </a:ext>
              </a:extLst>
            </p:cNvPr>
            <p:cNvSpPr/>
            <p:nvPr/>
          </p:nvSpPr>
          <p:spPr>
            <a:xfrm>
              <a:off x="390954" y="969243"/>
              <a:ext cx="367698" cy="501999"/>
            </a:xfrm>
            <a:custGeom>
              <a:avLst/>
              <a:gdLst>
                <a:gd name="connsiteX0" fmla="*/ 354559 w 367698"/>
                <a:gd name="connsiteY0" fmla="*/ 272962 h 501999"/>
                <a:gd name="connsiteX1" fmla="*/ 301052 w 367698"/>
                <a:gd name="connsiteY1" fmla="*/ 174142 h 501999"/>
                <a:gd name="connsiteX2" fmla="*/ 287756 w 367698"/>
                <a:gd name="connsiteY2" fmla="*/ 163745 h 501999"/>
                <a:gd name="connsiteX3" fmla="*/ 277573 w 367698"/>
                <a:gd name="connsiteY3" fmla="*/ 171696 h 501999"/>
                <a:gd name="connsiteX4" fmla="*/ 292404 w 367698"/>
                <a:gd name="connsiteY4" fmla="*/ 182759 h 501999"/>
                <a:gd name="connsiteX5" fmla="*/ 342872 w 367698"/>
                <a:gd name="connsiteY5" fmla="*/ 276571 h 501999"/>
                <a:gd name="connsiteX6" fmla="*/ 352835 w 367698"/>
                <a:gd name="connsiteY6" fmla="*/ 399860 h 501999"/>
                <a:gd name="connsiteX7" fmla="*/ 315699 w 367698"/>
                <a:gd name="connsiteY7" fmla="*/ 476125 h 501999"/>
                <a:gd name="connsiteX8" fmla="*/ 205504 w 367698"/>
                <a:gd name="connsiteY8" fmla="*/ 486320 h 501999"/>
                <a:gd name="connsiteX9" fmla="*/ 95504 w 367698"/>
                <a:gd name="connsiteY9" fmla="*/ 436537 h 501999"/>
                <a:gd name="connsiteX10" fmla="*/ 68937 w 367698"/>
                <a:gd name="connsiteY10" fmla="*/ 414691 h 501999"/>
                <a:gd name="connsiteX11" fmla="*/ 34076 w 367698"/>
                <a:gd name="connsiteY11" fmla="*/ 371813 h 501999"/>
                <a:gd name="connsiteX12" fmla="*/ 12298 w 367698"/>
                <a:gd name="connsiteY12" fmla="*/ 296930 h 501999"/>
                <a:gd name="connsiteX13" fmla="*/ 40394 w 367698"/>
                <a:gd name="connsiteY13" fmla="*/ 220133 h 501999"/>
                <a:gd name="connsiteX14" fmla="*/ 81719 w 367698"/>
                <a:gd name="connsiteY14" fmla="*/ 198759 h 501999"/>
                <a:gd name="connsiteX15" fmla="*/ 104800 w 367698"/>
                <a:gd name="connsiteY15" fmla="*/ 196697 h 501999"/>
                <a:gd name="connsiteX16" fmla="*/ 110818 w 367698"/>
                <a:gd name="connsiteY16" fmla="*/ 195535 h 501999"/>
                <a:gd name="connsiteX17" fmla="*/ 113558 w 367698"/>
                <a:gd name="connsiteY17" fmla="*/ 193199 h 501999"/>
                <a:gd name="connsiteX18" fmla="*/ 113613 w 367698"/>
                <a:gd name="connsiteY18" fmla="*/ 190141 h 501999"/>
                <a:gd name="connsiteX19" fmla="*/ 113723 w 367698"/>
                <a:gd name="connsiteY19" fmla="*/ 179029 h 501999"/>
                <a:gd name="connsiteX20" fmla="*/ 119227 w 367698"/>
                <a:gd name="connsiteY20" fmla="*/ 124390 h 501999"/>
                <a:gd name="connsiteX21" fmla="*/ 146345 w 367698"/>
                <a:gd name="connsiteY21" fmla="*/ 75555 h 501999"/>
                <a:gd name="connsiteX22" fmla="*/ 148791 w 367698"/>
                <a:gd name="connsiteY22" fmla="*/ 73023 h 501999"/>
                <a:gd name="connsiteX23" fmla="*/ 147837 w 367698"/>
                <a:gd name="connsiteY23" fmla="*/ 69653 h 501999"/>
                <a:gd name="connsiteX24" fmla="*/ 144816 w 367698"/>
                <a:gd name="connsiteY24" fmla="*/ 57562 h 501999"/>
                <a:gd name="connsiteX25" fmla="*/ 141147 w 367698"/>
                <a:gd name="connsiteY25" fmla="*/ 32340 h 501999"/>
                <a:gd name="connsiteX26" fmla="*/ 152160 w 367698"/>
                <a:gd name="connsiteY26" fmla="*/ 25483 h 501999"/>
                <a:gd name="connsiteX27" fmla="*/ 159256 w 367698"/>
                <a:gd name="connsiteY27" fmla="*/ 34432 h 501999"/>
                <a:gd name="connsiteX28" fmla="*/ 159298 w 367698"/>
                <a:gd name="connsiteY28" fmla="*/ 35123 h 501999"/>
                <a:gd name="connsiteX29" fmla="*/ 162656 w 367698"/>
                <a:gd name="connsiteY29" fmla="*/ 53091 h 501999"/>
                <a:gd name="connsiteX30" fmla="*/ 164252 w 367698"/>
                <a:gd name="connsiteY30" fmla="*/ 60632 h 501999"/>
                <a:gd name="connsiteX31" fmla="*/ 171230 w 367698"/>
                <a:gd name="connsiteY31" fmla="*/ 57360 h 501999"/>
                <a:gd name="connsiteX32" fmla="*/ 172613 w 367698"/>
                <a:gd name="connsiteY32" fmla="*/ 56779 h 501999"/>
                <a:gd name="connsiteX33" fmla="*/ 177505 w 367698"/>
                <a:gd name="connsiteY33" fmla="*/ 54712 h 501999"/>
                <a:gd name="connsiteX34" fmla="*/ 177346 w 367698"/>
                <a:gd name="connsiteY34" fmla="*/ 50498 h 501999"/>
                <a:gd name="connsiteX35" fmla="*/ 177206 w 367698"/>
                <a:gd name="connsiteY35" fmla="*/ 42639 h 501999"/>
                <a:gd name="connsiteX36" fmla="*/ 179040 w 367698"/>
                <a:gd name="connsiteY36" fmla="*/ 17222 h 501999"/>
                <a:gd name="connsiteX37" fmla="*/ 191282 w 367698"/>
                <a:gd name="connsiteY37" fmla="*/ 12925 h 501999"/>
                <a:gd name="connsiteX38" fmla="*/ 196269 w 367698"/>
                <a:gd name="connsiteY38" fmla="*/ 23166 h 501999"/>
                <a:gd name="connsiteX39" fmla="*/ 196159 w 367698"/>
                <a:gd name="connsiteY39" fmla="*/ 23815 h 501999"/>
                <a:gd name="connsiteX40" fmla="*/ 195547 w 367698"/>
                <a:gd name="connsiteY40" fmla="*/ 42774 h 501999"/>
                <a:gd name="connsiteX41" fmla="*/ 195578 w 367698"/>
                <a:gd name="connsiteY41" fmla="*/ 44517 h 501999"/>
                <a:gd name="connsiteX42" fmla="*/ 195926 w 367698"/>
                <a:gd name="connsiteY42" fmla="*/ 51055 h 501999"/>
                <a:gd name="connsiteX43" fmla="*/ 207724 w 367698"/>
                <a:gd name="connsiteY43" fmla="*/ 51941 h 501999"/>
                <a:gd name="connsiteX44" fmla="*/ 209473 w 367698"/>
                <a:gd name="connsiteY44" fmla="*/ 45092 h 501999"/>
                <a:gd name="connsiteX45" fmla="*/ 210880 w 367698"/>
                <a:gd name="connsiteY45" fmla="*/ 39820 h 501999"/>
                <a:gd name="connsiteX46" fmla="*/ 219803 w 367698"/>
                <a:gd name="connsiteY46" fmla="*/ 15937 h 501999"/>
                <a:gd name="connsiteX47" fmla="*/ 232761 w 367698"/>
                <a:gd name="connsiteY47" fmla="*/ 15303 h 501999"/>
                <a:gd name="connsiteX48" fmla="*/ 234652 w 367698"/>
                <a:gd name="connsiteY48" fmla="*/ 26493 h 501999"/>
                <a:gd name="connsiteX49" fmla="*/ 234358 w 367698"/>
                <a:gd name="connsiteY49" fmla="*/ 27105 h 501999"/>
                <a:gd name="connsiteX50" fmla="*/ 228450 w 367698"/>
                <a:gd name="connsiteY50" fmla="*/ 45104 h 501999"/>
                <a:gd name="connsiteX51" fmla="*/ 225967 w 367698"/>
                <a:gd name="connsiteY51" fmla="*/ 54357 h 501999"/>
                <a:gd name="connsiteX52" fmla="*/ 224989 w 367698"/>
                <a:gd name="connsiteY52" fmla="*/ 58449 h 501999"/>
                <a:gd name="connsiteX53" fmla="*/ 228457 w 367698"/>
                <a:gd name="connsiteY53" fmla="*/ 60828 h 501999"/>
                <a:gd name="connsiteX54" fmla="*/ 235349 w 367698"/>
                <a:gd name="connsiteY54" fmla="*/ 66466 h 501999"/>
                <a:gd name="connsiteX55" fmla="*/ 246266 w 367698"/>
                <a:gd name="connsiteY55" fmla="*/ 60045 h 501999"/>
                <a:gd name="connsiteX56" fmla="*/ 238853 w 367698"/>
                <a:gd name="connsiteY56" fmla="*/ 53317 h 501999"/>
                <a:gd name="connsiteX57" fmla="*/ 240162 w 367698"/>
                <a:gd name="connsiteY57" fmla="*/ 48651 h 501999"/>
                <a:gd name="connsiteX58" fmla="*/ 245563 w 367698"/>
                <a:gd name="connsiteY58" fmla="*/ 32053 h 501999"/>
                <a:gd name="connsiteX59" fmla="*/ 236573 w 367698"/>
                <a:gd name="connsiteY59" fmla="*/ 3146 h 501999"/>
                <a:gd name="connsiteX60" fmla="*/ 210739 w 367698"/>
                <a:gd name="connsiteY60" fmla="*/ 7736 h 501999"/>
                <a:gd name="connsiteX61" fmla="*/ 207118 w 367698"/>
                <a:gd name="connsiteY61" fmla="*/ 13148 h 501999"/>
                <a:gd name="connsiteX62" fmla="*/ 178895 w 367698"/>
                <a:gd name="connsiteY62" fmla="*/ 1708 h 501999"/>
                <a:gd name="connsiteX63" fmla="*/ 165812 w 367698"/>
                <a:gd name="connsiteY63" fmla="*/ 19943 h 501999"/>
                <a:gd name="connsiteX64" fmla="*/ 135564 w 367698"/>
                <a:gd name="connsiteY64" fmla="*/ 18740 h 501999"/>
                <a:gd name="connsiteX65" fmla="*/ 129251 w 367698"/>
                <a:gd name="connsiteY65" fmla="*/ 29557 h 501999"/>
                <a:gd name="connsiteX66" fmla="*/ 132921 w 367698"/>
                <a:gd name="connsiteY66" fmla="*/ 60137 h 501999"/>
                <a:gd name="connsiteX67" fmla="*/ 135214 w 367698"/>
                <a:gd name="connsiteY67" fmla="*/ 69659 h 501999"/>
                <a:gd name="connsiteX68" fmla="*/ 107503 w 367698"/>
                <a:gd name="connsiteY68" fmla="*/ 121185 h 501999"/>
                <a:gd name="connsiteX69" fmla="*/ 101589 w 367698"/>
                <a:gd name="connsiteY69" fmla="*/ 178968 h 501999"/>
                <a:gd name="connsiteX70" fmla="*/ 101546 w 367698"/>
                <a:gd name="connsiteY70" fmla="*/ 184588 h 501999"/>
                <a:gd name="connsiteX71" fmla="*/ 80098 w 367698"/>
                <a:gd name="connsiteY71" fmla="*/ 186680 h 501999"/>
                <a:gd name="connsiteX72" fmla="*/ 31208 w 367698"/>
                <a:gd name="connsiteY72" fmla="*/ 212201 h 501999"/>
                <a:gd name="connsiteX73" fmla="*/ 176 w 367698"/>
                <a:gd name="connsiteY73" fmla="*/ 296453 h 501999"/>
                <a:gd name="connsiteX74" fmla="*/ 24224 w 367698"/>
                <a:gd name="connsiteY74" fmla="*/ 379023 h 501999"/>
                <a:gd name="connsiteX75" fmla="*/ 50406 w 367698"/>
                <a:gd name="connsiteY75" fmla="*/ 412385 h 501999"/>
                <a:gd name="connsiteX76" fmla="*/ 60460 w 367698"/>
                <a:gd name="connsiteY76" fmla="*/ 423492 h 501999"/>
                <a:gd name="connsiteX77" fmla="*/ 88134 w 367698"/>
                <a:gd name="connsiteY77" fmla="*/ 446298 h 501999"/>
                <a:gd name="connsiteX78" fmla="*/ 203167 w 367698"/>
                <a:gd name="connsiteY78" fmla="*/ 498325 h 501999"/>
                <a:gd name="connsiteX79" fmla="*/ 244608 w 367698"/>
                <a:gd name="connsiteY79" fmla="*/ 501995 h 501999"/>
                <a:gd name="connsiteX80" fmla="*/ 322604 w 367698"/>
                <a:gd name="connsiteY80" fmla="*/ 486210 h 501999"/>
                <a:gd name="connsiteX81" fmla="*/ 364975 w 367698"/>
                <a:gd name="connsiteY81" fmla="*/ 401413 h 501999"/>
                <a:gd name="connsiteX82" fmla="*/ 354559 w 367698"/>
                <a:gd name="connsiteY82" fmla="*/ 272962 h 501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</a:cxnLst>
              <a:rect l="l" t="t" r="r" b="b"/>
              <a:pathLst>
                <a:path w="367698" h="501999">
                  <a:moveTo>
                    <a:pt x="354559" y="272962"/>
                  </a:moveTo>
                  <a:cubicBezTo>
                    <a:pt x="339771" y="225148"/>
                    <a:pt x="313895" y="186985"/>
                    <a:pt x="301052" y="174142"/>
                  </a:cubicBezTo>
                  <a:cubicBezTo>
                    <a:pt x="296958" y="170265"/>
                    <a:pt x="292506" y="166784"/>
                    <a:pt x="287756" y="163745"/>
                  </a:cubicBezTo>
                  <a:cubicBezTo>
                    <a:pt x="284368" y="166151"/>
                    <a:pt x="280973" y="168801"/>
                    <a:pt x="277573" y="171696"/>
                  </a:cubicBezTo>
                  <a:cubicBezTo>
                    <a:pt x="282886" y="174861"/>
                    <a:pt x="287856" y="178568"/>
                    <a:pt x="292404" y="182759"/>
                  </a:cubicBezTo>
                  <a:cubicBezTo>
                    <a:pt x="302544" y="192900"/>
                    <a:pt x="328212" y="229167"/>
                    <a:pt x="342872" y="276571"/>
                  </a:cubicBezTo>
                  <a:cubicBezTo>
                    <a:pt x="355053" y="316466"/>
                    <a:pt x="358451" y="358526"/>
                    <a:pt x="352835" y="399860"/>
                  </a:cubicBezTo>
                  <a:cubicBezTo>
                    <a:pt x="349446" y="426158"/>
                    <a:pt x="332842" y="464395"/>
                    <a:pt x="315699" y="476125"/>
                  </a:cubicBezTo>
                  <a:cubicBezTo>
                    <a:pt x="297492" y="488577"/>
                    <a:pt x="242921" y="493622"/>
                    <a:pt x="205504" y="486320"/>
                  </a:cubicBezTo>
                  <a:cubicBezTo>
                    <a:pt x="165874" y="477259"/>
                    <a:pt x="128467" y="460330"/>
                    <a:pt x="95504" y="436537"/>
                  </a:cubicBezTo>
                  <a:cubicBezTo>
                    <a:pt x="86255" y="429746"/>
                    <a:pt x="77386" y="422453"/>
                    <a:pt x="68937" y="414691"/>
                  </a:cubicBezTo>
                  <a:cubicBezTo>
                    <a:pt x="56373" y="401192"/>
                    <a:pt x="44726" y="386868"/>
                    <a:pt x="34076" y="371813"/>
                  </a:cubicBezTo>
                  <a:cubicBezTo>
                    <a:pt x="18572" y="350026"/>
                    <a:pt x="10897" y="323634"/>
                    <a:pt x="12298" y="296930"/>
                  </a:cubicBezTo>
                  <a:cubicBezTo>
                    <a:pt x="14035" y="255459"/>
                    <a:pt x="29165" y="233234"/>
                    <a:pt x="40394" y="220133"/>
                  </a:cubicBezTo>
                  <a:cubicBezTo>
                    <a:pt x="52014" y="206605"/>
                    <a:pt x="61647" y="201609"/>
                    <a:pt x="81719" y="198759"/>
                  </a:cubicBezTo>
                  <a:cubicBezTo>
                    <a:pt x="89364" y="197603"/>
                    <a:pt x="97071" y="196915"/>
                    <a:pt x="104800" y="196697"/>
                  </a:cubicBezTo>
                  <a:cubicBezTo>
                    <a:pt x="106881" y="197150"/>
                    <a:pt x="109055" y="196730"/>
                    <a:pt x="110818" y="195535"/>
                  </a:cubicBezTo>
                  <a:lnTo>
                    <a:pt x="113558" y="193199"/>
                  </a:lnTo>
                  <a:lnTo>
                    <a:pt x="113613" y="190141"/>
                  </a:lnTo>
                  <a:cubicBezTo>
                    <a:pt x="113674" y="186368"/>
                    <a:pt x="113699" y="182674"/>
                    <a:pt x="113723" y="179029"/>
                  </a:cubicBezTo>
                  <a:cubicBezTo>
                    <a:pt x="113053" y="160650"/>
                    <a:pt x="114905" y="142266"/>
                    <a:pt x="119227" y="124390"/>
                  </a:cubicBezTo>
                  <a:cubicBezTo>
                    <a:pt x="124055" y="106106"/>
                    <a:pt x="133376" y="89318"/>
                    <a:pt x="146345" y="75555"/>
                  </a:cubicBezTo>
                  <a:lnTo>
                    <a:pt x="148791" y="73023"/>
                  </a:lnTo>
                  <a:lnTo>
                    <a:pt x="147837" y="69653"/>
                  </a:lnTo>
                  <a:cubicBezTo>
                    <a:pt x="146657" y="65482"/>
                    <a:pt x="145642" y="61415"/>
                    <a:pt x="144816" y="57562"/>
                  </a:cubicBezTo>
                  <a:cubicBezTo>
                    <a:pt x="140235" y="36095"/>
                    <a:pt x="140682" y="34187"/>
                    <a:pt x="141147" y="32340"/>
                  </a:cubicBezTo>
                  <a:cubicBezTo>
                    <a:pt x="142295" y="27405"/>
                    <a:pt x="147225" y="24335"/>
                    <a:pt x="152160" y="25483"/>
                  </a:cubicBezTo>
                  <a:cubicBezTo>
                    <a:pt x="156320" y="26450"/>
                    <a:pt x="159262" y="30161"/>
                    <a:pt x="159256" y="34432"/>
                  </a:cubicBezTo>
                  <a:lnTo>
                    <a:pt x="159298" y="35123"/>
                  </a:lnTo>
                  <a:cubicBezTo>
                    <a:pt x="159457" y="36529"/>
                    <a:pt x="160112" y="41080"/>
                    <a:pt x="162656" y="53091"/>
                  </a:cubicBezTo>
                  <a:lnTo>
                    <a:pt x="164252" y="60632"/>
                  </a:lnTo>
                  <a:lnTo>
                    <a:pt x="171230" y="57360"/>
                  </a:lnTo>
                  <a:cubicBezTo>
                    <a:pt x="171683" y="57146"/>
                    <a:pt x="172148" y="56962"/>
                    <a:pt x="172613" y="56779"/>
                  </a:cubicBezTo>
                  <a:lnTo>
                    <a:pt x="177505" y="54712"/>
                  </a:lnTo>
                  <a:lnTo>
                    <a:pt x="177346" y="50498"/>
                  </a:lnTo>
                  <a:cubicBezTo>
                    <a:pt x="177255" y="47905"/>
                    <a:pt x="177187" y="45287"/>
                    <a:pt x="177206" y="42639"/>
                  </a:cubicBezTo>
                  <a:cubicBezTo>
                    <a:pt x="177346" y="20695"/>
                    <a:pt x="178203" y="18934"/>
                    <a:pt x="179040" y="17222"/>
                  </a:cubicBezTo>
                  <a:cubicBezTo>
                    <a:pt x="181234" y="12655"/>
                    <a:pt x="186715" y="10731"/>
                    <a:pt x="191282" y="12925"/>
                  </a:cubicBezTo>
                  <a:cubicBezTo>
                    <a:pt x="195119" y="14768"/>
                    <a:pt x="197184" y="19009"/>
                    <a:pt x="196269" y="23166"/>
                  </a:cubicBezTo>
                  <a:lnTo>
                    <a:pt x="196159" y="23815"/>
                  </a:lnTo>
                  <a:cubicBezTo>
                    <a:pt x="196012" y="25215"/>
                    <a:pt x="195645" y="29869"/>
                    <a:pt x="195547" y="42774"/>
                  </a:cubicBezTo>
                  <a:cubicBezTo>
                    <a:pt x="195547" y="43385"/>
                    <a:pt x="195547" y="43936"/>
                    <a:pt x="195578" y="44517"/>
                  </a:cubicBezTo>
                  <a:lnTo>
                    <a:pt x="195926" y="51055"/>
                  </a:lnTo>
                  <a:lnTo>
                    <a:pt x="207724" y="51941"/>
                  </a:lnTo>
                  <a:lnTo>
                    <a:pt x="209473" y="45092"/>
                  </a:lnTo>
                  <a:cubicBezTo>
                    <a:pt x="209913" y="43336"/>
                    <a:pt x="210360" y="41581"/>
                    <a:pt x="210880" y="39820"/>
                  </a:cubicBezTo>
                  <a:cubicBezTo>
                    <a:pt x="217216" y="18793"/>
                    <a:pt x="218530" y="17338"/>
                    <a:pt x="219803" y="15937"/>
                  </a:cubicBezTo>
                  <a:cubicBezTo>
                    <a:pt x="223205" y="12184"/>
                    <a:pt x="229007" y="11900"/>
                    <a:pt x="232761" y="15303"/>
                  </a:cubicBezTo>
                  <a:cubicBezTo>
                    <a:pt x="235900" y="18149"/>
                    <a:pt x="236681" y="22774"/>
                    <a:pt x="234652" y="26493"/>
                  </a:cubicBezTo>
                  <a:lnTo>
                    <a:pt x="234358" y="27105"/>
                  </a:lnTo>
                  <a:cubicBezTo>
                    <a:pt x="233814" y="28438"/>
                    <a:pt x="232138" y="32854"/>
                    <a:pt x="228450" y="45104"/>
                  </a:cubicBezTo>
                  <a:cubicBezTo>
                    <a:pt x="227527" y="48162"/>
                    <a:pt x="226707" y="51293"/>
                    <a:pt x="225967" y="54357"/>
                  </a:cubicBezTo>
                  <a:lnTo>
                    <a:pt x="224989" y="58449"/>
                  </a:lnTo>
                  <a:lnTo>
                    <a:pt x="228457" y="60828"/>
                  </a:lnTo>
                  <a:cubicBezTo>
                    <a:pt x="230891" y="62534"/>
                    <a:pt x="233194" y="64419"/>
                    <a:pt x="235349" y="66466"/>
                  </a:cubicBezTo>
                  <a:cubicBezTo>
                    <a:pt x="238945" y="64212"/>
                    <a:pt x="242584" y="62071"/>
                    <a:pt x="246266" y="60045"/>
                  </a:cubicBezTo>
                  <a:cubicBezTo>
                    <a:pt x="243949" y="57638"/>
                    <a:pt x="241473" y="55391"/>
                    <a:pt x="238853" y="53317"/>
                  </a:cubicBezTo>
                  <a:cubicBezTo>
                    <a:pt x="239263" y="51758"/>
                    <a:pt x="239697" y="50198"/>
                    <a:pt x="240162" y="48651"/>
                  </a:cubicBezTo>
                  <a:cubicBezTo>
                    <a:pt x="243544" y="37428"/>
                    <a:pt x="245104" y="33215"/>
                    <a:pt x="245563" y="32053"/>
                  </a:cubicBezTo>
                  <a:cubicBezTo>
                    <a:pt x="251063" y="21588"/>
                    <a:pt x="247038" y="8646"/>
                    <a:pt x="236573" y="3146"/>
                  </a:cubicBezTo>
                  <a:cubicBezTo>
                    <a:pt x="227924" y="-1400"/>
                    <a:pt x="217293" y="489"/>
                    <a:pt x="210739" y="7736"/>
                  </a:cubicBezTo>
                  <a:cubicBezTo>
                    <a:pt x="209239" y="9326"/>
                    <a:pt x="208016" y="11155"/>
                    <a:pt x="207118" y="13148"/>
                  </a:cubicBezTo>
                  <a:cubicBezTo>
                    <a:pt x="202484" y="2196"/>
                    <a:pt x="189848" y="-2927"/>
                    <a:pt x="178895" y="1708"/>
                  </a:cubicBezTo>
                  <a:cubicBezTo>
                    <a:pt x="171461" y="4853"/>
                    <a:pt x="166410" y="11893"/>
                    <a:pt x="165812" y="19943"/>
                  </a:cubicBezTo>
                  <a:cubicBezTo>
                    <a:pt x="157791" y="11258"/>
                    <a:pt x="144249" y="10720"/>
                    <a:pt x="135564" y="18740"/>
                  </a:cubicBezTo>
                  <a:cubicBezTo>
                    <a:pt x="132428" y="21636"/>
                    <a:pt x="130230" y="25403"/>
                    <a:pt x="129251" y="29557"/>
                  </a:cubicBezTo>
                  <a:cubicBezTo>
                    <a:pt x="128224" y="33906"/>
                    <a:pt x="127949" y="37019"/>
                    <a:pt x="132921" y="60137"/>
                  </a:cubicBezTo>
                  <a:cubicBezTo>
                    <a:pt x="133575" y="63194"/>
                    <a:pt x="134346" y="66405"/>
                    <a:pt x="135214" y="69659"/>
                  </a:cubicBezTo>
                  <a:cubicBezTo>
                    <a:pt x="122077" y="84432"/>
                    <a:pt x="112586" y="102080"/>
                    <a:pt x="107503" y="121185"/>
                  </a:cubicBezTo>
                  <a:cubicBezTo>
                    <a:pt x="102878" y="140081"/>
                    <a:pt x="100887" y="159526"/>
                    <a:pt x="101589" y="178968"/>
                  </a:cubicBezTo>
                  <a:cubicBezTo>
                    <a:pt x="101589" y="180827"/>
                    <a:pt x="101575" y="182700"/>
                    <a:pt x="101546" y="184588"/>
                  </a:cubicBezTo>
                  <a:cubicBezTo>
                    <a:pt x="97345" y="184765"/>
                    <a:pt x="90036" y="185267"/>
                    <a:pt x="80098" y="186680"/>
                  </a:cubicBezTo>
                  <a:cubicBezTo>
                    <a:pt x="57103" y="189946"/>
                    <a:pt x="44761" y="196386"/>
                    <a:pt x="31208" y="212201"/>
                  </a:cubicBezTo>
                  <a:cubicBezTo>
                    <a:pt x="18793" y="226690"/>
                    <a:pt x="2066" y="251184"/>
                    <a:pt x="176" y="296453"/>
                  </a:cubicBezTo>
                  <a:cubicBezTo>
                    <a:pt x="-1354" y="325902"/>
                    <a:pt x="7121" y="355001"/>
                    <a:pt x="24224" y="379023"/>
                  </a:cubicBezTo>
                  <a:cubicBezTo>
                    <a:pt x="35599" y="394619"/>
                    <a:pt x="44736" y="405774"/>
                    <a:pt x="50406" y="412385"/>
                  </a:cubicBezTo>
                  <a:cubicBezTo>
                    <a:pt x="53539" y="416279"/>
                    <a:pt x="56896" y="419987"/>
                    <a:pt x="60460" y="423492"/>
                  </a:cubicBezTo>
                  <a:cubicBezTo>
                    <a:pt x="69258" y="431596"/>
                    <a:pt x="78498" y="439210"/>
                    <a:pt x="88134" y="446298"/>
                  </a:cubicBezTo>
                  <a:cubicBezTo>
                    <a:pt x="122608" y="471169"/>
                    <a:pt x="161726" y="488862"/>
                    <a:pt x="203167" y="498325"/>
                  </a:cubicBezTo>
                  <a:cubicBezTo>
                    <a:pt x="216834" y="500854"/>
                    <a:pt x="230710" y="502083"/>
                    <a:pt x="244608" y="501995"/>
                  </a:cubicBezTo>
                  <a:cubicBezTo>
                    <a:pt x="276411" y="501995"/>
                    <a:pt x="308054" y="496160"/>
                    <a:pt x="322604" y="486210"/>
                  </a:cubicBezTo>
                  <a:cubicBezTo>
                    <a:pt x="343227" y="472094"/>
                    <a:pt x="361164" y="430971"/>
                    <a:pt x="364975" y="401413"/>
                  </a:cubicBezTo>
                  <a:cubicBezTo>
                    <a:pt x="370804" y="358346"/>
                    <a:pt x="367251" y="314528"/>
                    <a:pt x="354559" y="272962"/>
                  </a:cubicBezTo>
                  <a:close/>
                </a:path>
              </a:pathLst>
            </a:custGeom>
            <a:grpFill/>
            <a:ln w="605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pt-BR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cs typeface="Arial"/>
                <a:sym typeface="Arial"/>
              </a:endParaRPr>
            </a:p>
          </p:txBody>
        </p:sp>
        <p:sp>
          <p:nvSpPr>
            <p:cNvPr id="45" name="Forma Livre: Forma 83">
              <a:extLst>
                <a:ext uri="{FF2B5EF4-FFF2-40B4-BE49-F238E27FC236}">
                  <a16:creationId xmlns:a16="http://schemas.microsoft.com/office/drawing/2014/main" id="{B68A5E2F-C597-45F6-A35E-87B521E3427B}"/>
                </a:ext>
              </a:extLst>
            </p:cNvPr>
            <p:cNvSpPr/>
            <p:nvPr/>
          </p:nvSpPr>
          <p:spPr>
            <a:xfrm>
              <a:off x="553628" y="1022674"/>
              <a:ext cx="180081" cy="159449"/>
            </a:xfrm>
            <a:custGeom>
              <a:avLst/>
              <a:gdLst>
                <a:gd name="connsiteX0" fmla="*/ 78932 w 180081"/>
                <a:gd name="connsiteY0" fmla="*/ 159449 h 159449"/>
                <a:gd name="connsiteX1" fmla="*/ 77544 w 180081"/>
                <a:gd name="connsiteY1" fmla="*/ 159290 h 159449"/>
                <a:gd name="connsiteX2" fmla="*/ 72962 w 180081"/>
                <a:gd name="connsiteY2" fmla="*/ 151954 h 159449"/>
                <a:gd name="connsiteX3" fmla="*/ 72963 w 180081"/>
                <a:gd name="connsiteY3" fmla="*/ 151951 h 159449"/>
                <a:gd name="connsiteX4" fmla="*/ 95885 w 180081"/>
                <a:gd name="connsiteY4" fmla="*/ 102351 h 159449"/>
                <a:gd name="connsiteX5" fmla="*/ 147130 w 180081"/>
                <a:gd name="connsiteY5" fmla="*/ 71772 h 159449"/>
                <a:gd name="connsiteX6" fmla="*/ 166227 w 180081"/>
                <a:gd name="connsiteY6" fmla="*/ 32970 h 159449"/>
                <a:gd name="connsiteX7" fmla="*/ 127425 w 180081"/>
                <a:gd name="connsiteY7" fmla="*/ 13873 h 159449"/>
                <a:gd name="connsiteX8" fmla="*/ 55221 w 180081"/>
                <a:gd name="connsiteY8" fmla="*/ 56684 h 159449"/>
                <a:gd name="connsiteX9" fmla="*/ 12110 w 180081"/>
                <a:gd name="connsiteY9" fmla="*/ 143994 h 159449"/>
                <a:gd name="connsiteX10" fmla="*/ 4875 w 180081"/>
                <a:gd name="connsiteY10" fmla="*/ 148740 h 159449"/>
                <a:gd name="connsiteX11" fmla="*/ 129 w 180081"/>
                <a:gd name="connsiteY11" fmla="*/ 141505 h 159449"/>
                <a:gd name="connsiteX12" fmla="*/ 47087 w 180081"/>
                <a:gd name="connsiteY12" fmla="*/ 47547 h 159449"/>
                <a:gd name="connsiteX13" fmla="*/ 123461 w 180081"/>
                <a:gd name="connsiteY13" fmla="*/ 2296 h 159449"/>
                <a:gd name="connsiteX14" fmla="*/ 177786 w 180081"/>
                <a:gd name="connsiteY14" fmla="*/ 29025 h 159449"/>
                <a:gd name="connsiteX15" fmla="*/ 151056 w 180081"/>
                <a:gd name="connsiteY15" fmla="*/ 83349 h 159449"/>
                <a:gd name="connsiteX16" fmla="*/ 104001 w 180081"/>
                <a:gd name="connsiteY16" fmla="*/ 111482 h 159449"/>
                <a:gd name="connsiteX17" fmla="*/ 84864 w 180081"/>
                <a:gd name="connsiteY17" fmla="*/ 154709 h 159449"/>
                <a:gd name="connsiteX18" fmla="*/ 78932 w 180081"/>
                <a:gd name="connsiteY18" fmla="*/ 159449 h 1594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80081" h="159449">
                  <a:moveTo>
                    <a:pt x="78932" y="159449"/>
                  </a:moveTo>
                  <a:cubicBezTo>
                    <a:pt x="78465" y="159447"/>
                    <a:pt x="77999" y="159394"/>
                    <a:pt x="77544" y="159290"/>
                  </a:cubicBezTo>
                  <a:cubicBezTo>
                    <a:pt x="74253" y="158529"/>
                    <a:pt x="72201" y="155245"/>
                    <a:pt x="72962" y="151954"/>
                  </a:cubicBezTo>
                  <a:cubicBezTo>
                    <a:pt x="72962" y="151953"/>
                    <a:pt x="72963" y="151952"/>
                    <a:pt x="72963" y="151951"/>
                  </a:cubicBezTo>
                  <a:cubicBezTo>
                    <a:pt x="76149" y="138215"/>
                    <a:pt x="83360" y="113513"/>
                    <a:pt x="95885" y="102351"/>
                  </a:cubicBezTo>
                  <a:cubicBezTo>
                    <a:pt x="110644" y="88692"/>
                    <a:pt x="128100" y="78275"/>
                    <a:pt x="147130" y="71772"/>
                  </a:cubicBezTo>
                  <a:cubicBezTo>
                    <a:pt x="163118" y="66331"/>
                    <a:pt x="171668" y="48958"/>
                    <a:pt x="166227" y="32970"/>
                  </a:cubicBezTo>
                  <a:cubicBezTo>
                    <a:pt x="160785" y="16982"/>
                    <a:pt x="143413" y="8432"/>
                    <a:pt x="127425" y="13873"/>
                  </a:cubicBezTo>
                  <a:cubicBezTo>
                    <a:pt x="100663" y="23015"/>
                    <a:pt x="76081" y="37590"/>
                    <a:pt x="55221" y="56684"/>
                  </a:cubicBezTo>
                  <a:cubicBezTo>
                    <a:pt x="29907" y="79227"/>
                    <a:pt x="17804" y="116620"/>
                    <a:pt x="12110" y="143994"/>
                  </a:cubicBezTo>
                  <a:cubicBezTo>
                    <a:pt x="11423" y="147303"/>
                    <a:pt x="8184" y="149428"/>
                    <a:pt x="4875" y="148740"/>
                  </a:cubicBezTo>
                  <a:cubicBezTo>
                    <a:pt x="1566" y="148053"/>
                    <a:pt x="-558" y="144814"/>
                    <a:pt x="129" y="141505"/>
                  </a:cubicBezTo>
                  <a:cubicBezTo>
                    <a:pt x="6202" y="112314"/>
                    <a:pt x="19278" y="72316"/>
                    <a:pt x="47087" y="47547"/>
                  </a:cubicBezTo>
                  <a:cubicBezTo>
                    <a:pt x="69156" y="27363"/>
                    <a:pt x="95157" y="11957"/>
                    <a:pt x="123461" y="2296"/>
                  </a:cubicBezTo>
                  <a:cubicBezTo>
                    <a:pt x="145844" y="-5324"/>
                    <a:pt x="170165" y="6643"/>
                    <a:pt x="177786" y="29025"/>
                  </a:cubicBezTo>
                  <a:cubicBezTo>
                    <a:pt x="185406" y="51408"/>
                    <a:pt x="173438" y="75729"/>
                    <a:pt x="151056" y="83349"/>
                  </a:cubicBezTo>
                  <a:cubicBezTo>
                    <a:pt x="133581" y="89343"/>
                    <a:pt x="117552" y="98926"/>
                    <a:pt x="104001" y="111482"/>
                  </a:cubicBezTo>
                  <a:cubicBezTo>
                    <a:pt x="96699" y="117990"/>
                    <a:pt x="89720" y="133750"/>
                    <a:pt x="84864" y="154709"/>
                  </a:cubicBezTo>
                  <a:cubicBezTo>
                    <a:pt x="84226" y="157474"/>
                    <a:pt x="81770" y="159437"/>
                    <a:pt x="78932" y="159449"/>
                  </a:cubicBezTo>
                  <a:close/>
                </a:path>
              </a:pathLst>
            </a:custGeom>
            <a:grpFill/>
            <a:ln w="605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pt-BR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cs typeface="Arial"/>
                <a:sym typeface="Arial"/>
              </a:endParaRPr>
            </a:p>
          </p:txBody>
        </p:sp>
        <p:sp>
          <p:nvSpPr>
            <p:cNvPr id="46" name="Forma Livre: Forma 84">
              <a:extLst>
                <a:ext uri="{FF2B5EF4-FFF2-40B4-BE49-F238E27FC236}">
                  <a16:creationId xmlns:a16="http://schemas.microsoft.com/office/drawing/2014/main" id="{ACA18B67-0E9B-4A78-8A57-A4B4D9E70B46}"/>
                </a:ext>
              </a:extLst>
            </p:cNvPr>
            <p:cNvSpPr/>
            <p:nvPr/>
          </p:nvSpPr>
          <p:spPr>
            <a:xfrm>
              <a:off x="629844" y="1178710"/>
              <a:ext cx="87769" cy="234469"/>
            </a:xfrm>
            <a:custGeom>
              <a:avLst/>
              <a:gdLst>
                <a:gd name="connsiteX0" fmla="*/ 87610 w 87769"/>
                <a:gd name="connsiteY0" fmla="*/ 180565 h 234469"/>
                <a:gd name="connsiteX1" fmla="*/ 73513 w 87769"/>
                <a:gd name="connsiteY1" fmla="*/ 150682 h 234469"/>
                <a:gd name="connsiteX2" fmla="*/ 56272 w 87769"/>
                <a:gd name="connsiteY2" fmla="*/ 130788 h 234469"/>
                <a:gd name="connsiteX3" fmla="*/ 34866 w 87769"/>
                <a:gd name="connsiteY3" fmla="*/ 105982 h 234469"/>
                <a:gd name="connsiteX4" fmla="*/ 26157 w 87769"/>
                <a:gd name="connsiteY4" fmla="*/ 94729 h 234469"/>
                <a:gd name="connsiteX5" fmla="*/ 42395 w 87769"/>
                <a:gd name="connsiteY5" fmla="*/ 90802 h 234469"/>
                <a:gd name="connsiteX6" fmla="*/ 61263 w 87769"/>
                <a:gd name="connsiteY6" fmla="*/ 95866 h 234469"/>
                <a:gd name="connsiteX7" fmla="*/ 69656 w 87769"/>
                <a:gd name="connsiteY7" fmla="*/ 93778 h 234469"/>
                <a:gd name="connsiteX8" fmla="*/ 67568 w 87769"/>
                <a:gd name="connsiteY8" fmla="*/ 85384 h 234469"/>
                <a:gd name="connsiteX9" fmla="*/ 43949 w 87769"/>
                <a:gd name="connsiteY9" fmla="*/ 78656 h 234469"/>
                <a:gd name="connsiteX10" fmla="*/ 19571 w 87769"/>
                <a:gd name="connsiteY10" fmla="*/ 84160 h 234469"/>
                <a:gd name="connsiteX11" fmla="*/ 12232 w 87769"/>
                <a:gd name="connsiteY11" fmla="*/ 57630 h 234469"/>
                <a:gd name="connsiteX12" fmla="*/ 29729 w 87769"/>
                <a:gd name="connsiteY12" fmla="*/ 10073 h 234469"/>
                <a:gd name="connsiteX13" fmla="*/ 29023 w 87769"/>
                <a:gd name="connsiteY13" fmla="*/ 1453 h 234469"/>
                <a:gd name="connsiteX14" fmla="*/ 20402 w 87769"/>
                <a:gd name="connsiteY14" fmla="*/ 2159 h 234469"/>
                <a:gd name="connsiteX15" fmla="*/ 0 w 87769"/>
                <a:gd name="connsiteY15" fmla="*/ 57728 h 234469"/>
                <a:gd name="connsiteX16" fmla="*/ 24812 w 87769"/>
                <a:gd name="connsiteY16" fmla="*/ 112978 h 234469"/>
                <a:gd name="connsiteX17" fmla="*/ 24457 w 87769"/>
                <a:gd name="connsiteY17" fmla="*/ 151355 h 234469"/>
                <a:gd name="connsiteX18" fmla="*/ 15339 w 87769"/>
                <a:gd name="connsiteY18" fmla="*/ 173030 h 234469"/>
                <a:gd name="connsiteX19" fmla="*/ 6715 w 87769"/>
                <a:gd name="connsiteY19" fmla="*/ 193451 h 234469"/>
                <a:gd name="connsiteX20" fmla="*/ 3370 w 87769"/>
                <a:gd name="connsiteY20" fmla="*/ 228464 h 234469"/>
                <a:gd name="connsiteX21" fmla="*/ 9486 w 87769"/>
                <a:gd name="connsiteY21" fmla="*/ 234470 h 234469"/>
                <a:gd name="connsiteX22" fmla="*/ 9596 w 87769"/>
                <a:gd name="connsiteY22" fmla="*/ 234470 h 234469"/>
                <a:gd name="connsiteX23" fmla="*/ 15602 w 87769"/>
                <a:gd name="connsiteY23" fmla="*/ 228246 h 234469"/>
                <a:gd name="connsiteX24" fmla="*/ 15602 w 87769"/>
                <a:gd name="connsiteY24" fmla="*/ 228244 h 234469"/>
                <a:gd name="connsiteX25" fmla="*/ 18500 w 87769"/>
                <a:gd name="connsiteY25" fmla="*/ 196710 h 234469"/>
                <a:gd name="connsiteX26" fmla="*/ 26310 w 87769"/>
                <a:gd name="connsiteY26" fmla="*/ 178424 h 234469"/>
                <a:gd name="connsiteX27" fmla="*/ 36236 w 87769"/>
                <a:gd name="connsiteY27" fmla="*/ 154609 h 234469"/>
                <a:gd name="connsiteX28" fmla="*/ 39686 w 87769"/>
                <a:gd name="connsiteY28" fmla="*/ 130427 h 234469"/>
                <a:gd name="connsiteX29" fmla="*/ 47025 w 87769"/>
                <a:gd name="connsiteY29" fmla="*/ 138830 h 234469"/>
                <a:gd name="connsiteX30" fmla="*/ 64064 w 87769"/>
                <a:gd name="connsiteY30" fmla="*/ 158486 h 234469"/>
                <a:gd name="connsiteX31" fmla="*/ 75647 w 87769"/>
                <a:gd name="connsiteY31" fmla="*/ 183372 h 234469"/>
                <a:gd name="connsiteX32" fmla="*/ 81592 w 87769"/>
                <a:gd name="connsiteY32" fmla="*/ 188063 h 234469"/>
                <a:gd name="connsiteX33" fmla="*/ 83053 w 87769"/>
                <a:gd name="connsiteY33" fmla="*/ 187904 h 234469"/>
                <a:gd name="connsiteX34" fmla="*/ 87610 w 87769"/>
                <a:gd name="connsiteY34" fmla="*/ 180565 h 234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87769" h="234469">
                  <a:moveTo>
                    <a:pt x="87610" y="180565"/>
                  </a:moveTo>
                  <a:cubicBezTo>
                    <a:pt x="84939" y="169768"/>
                    <a:pt x="80147" y="159610"/>
                    <a:pt x="73513" y="150682"/>
                  </a:cubicBezTo>
                  <a:cubicBezTo>
                    <a:pt x="68993" y="145258"/>
                    <a:pt x="62743" y="138145"/>
                    <a:pt x="56272" y="130788"/>
                  </a:cubicBezTo>
                  <a:cubicBezTo>
                    <a:pt x="48548" y="121999"/>
                    <a:pt x="40554" y="112911"/>
                    <a:pt x="34866" y="105982"/>
                  </a:cubicBezTo>
                  <a:cubicBezTo>
                    <a:pt x="32206" y="102734"/>
                    <a:pt x="29154" y="98936"/>
                    <a:pt x="26157" y="94729"/>
                  </a:cubicBezTo>
                  <a:cubicBezTo>
                    <a:pt x="31265" y="92382"/>
                    <a:pt x="36780" y="91049"/>
                    <a:pt x="42395" y="90802"/>
                  </a:cubicBezTo>
                  <a:cubicBezTo>
                    <a:pt x="48935" y="91354"/>
                    <a:pt x="55325" y="93069"/>
                    <a:pt x="61263" y="95866"/>
                  </a:cubicBezTo>
                  <a:cubicBezTo>
                    <a:pt x="64157" y="97607"/>
                    <a:pt x="67915" y="96672"/>
                    <a:pt x="69656" y="93778"/>
                  </a:cubicBezTo>
                  <a:cubicBezTo>
                    <a:pt x="71398" y="90883"/>
                    <a:pt x="70463" y="87125"/>
                    <a:pt x="67568" y="85384"/>
                  </a:cubicBezTo>
                  <a:cubicBezTo>
                    <a:pt x="60209" y="81623"/>
                    <a:pt x="52185" y="79337"/>
                    <a:pt x="43949" y="78656"/>
                  </a:cubicBezTo>
                  <a:cubicBezTo>
                    <a:pt x="35512" y="78634"/>
                    <a:pt x="27179" y="80515"/>
                    <a:pt x="19571" y="84160"/>
                  </a:cubicBezTo>
                  <a:cubicBezTo>
                    <a:pt x="15005" y="76045"/>
                    <a:pt x="12486" y="66938"/>
                    <a:pt x="12232" y="57630"/>
                  </a:cubicBezTo>
                  <a:cubicBezTo>
                    <a:pt x="12890" y="40326"/>
                    <a:pt x="19016" y="23677"/>
                    <a:pt x="29729" y="10073"/>
                  </a:cubicBezTo>
                  <a:cubicBezTo>
                    <a:pt x="31914" y="7497"/>
                    <a:pt x="31598" y="3638"/>
                    <a:pt x="29023" y="1453"/>
                  </a:cubicBezTo>
                  <a:cubicBezTo>
                    <a:pt x="26447" y="-733"/>
                    <a:pt x="22588" y="-416"/>
                    <a:pt x="20402" y="2159"/>
                  </a:cubicBezTo>
                  <a:cubicBezTo>
                    <a:pt x="7735" y="17968"/>
                    <a:pt x="572" y="37478"/>
                    <a:pt x="0" y="57728"/>
                  </a:cubicBezTo>
                  <a:cubicBezTo>
                    <a:pt x="208" y="82442"/>
                    <a:pt x="15332" y="101401"/>
                    <a:pt x="24812" y="112978"/>
                  </a:cubicBezTo>
                  <a:cubicBezTo>
                    <a:pt x="28652" y="125502"/>
                    <a:pt x="28528" y="138905"/>
                    <a:pt x="24457" y="151355"/>
                  </a:cubicBezTo>
                  <a:cubicBezTo>
                    <a:pt x="22080" y="158841"/>
                    <a:pt x="19028" y="166096"/>
                    <a:pt x="15339" y="173030"/>
                  </a:cubicBezTo>
                  <a:cubicBezTo>
                    <a:pt x="11855" y="179563"/>
                    <a:pt x="8969" y="186398"/>
                    <a:pt x="6715" y="193451"/>
                  </a:cubicBezTo>
                  <a:cubicBezTo>
                    <a:pt x="4258" y="204955"/>
                    <a:pt x="3136" y="216703"/>
                    <a:pt x="3370" y="228464"/>
                  </a:cubicBezTo>
                  <a:cubicBezTo>
                    <a:pt x="3430" y="231798"/>
                    <a:pt x="6151" y="234470"/>
                    <a:pt x="9486" y="234470"/>
                  </a:cubicBezTo>
                  <a:lnTo>
                    <a:pt x="9596" y="234470"/>
                  </a:lnTo>
                  <a:cubicBezTo>
                    <a:pt x="12973" y="234409"/>
                    <a:pt x="15662" y="231623"/>
                    <a:pt x="15602" y="228246"/>
                  </a:cubicBezTo>
                  <a:cubicBezTo>
                    <a:pt x="15602" y="228245"/>
                    <a:pt x="15602" y="228244"/>
                    <a:pt x="15602" y="228244"/>
                  </a:cubicBezTo>
                  <a:cubicBezTo>
                    <a:pt x="15397" y="217658"/>
                    <a:pt x="16369" y="207082"/>
                    <a:pt x="18500" y="196710"/>
                  </a:cubicBezTo>
                  <a:cubicBezTo>
                    <a:pt x="20569" y="190400"/>
                    <a:pt x="23182" y="184282"/>
                    <a:pt x="26310" y="178424"/>
                  </a:cubicBezTo>
                  <a:cubicBezTo>
                    <a:pt x="30351" y="170811"/>
                    <a:pt x="33674" y="162838"/>
                    <a:pt x="36236" y="154609"/>
                  </a:cubicBezTo>
                  <a:cubicBezTo>
                    <a:pt x="38466" y="146740"/>
                    <a:pt x="39626" y="138606"/>
                    <a:pt x="39686" y="130427"/>
                  </a:cubicBezTo>
                  <a:cubicBezTo>
                    <a:pt x="42132" y="133216"/>
                    <a:pt x="44578" y="136029"/>
                    <a:pt x="47025" y="138830"/>
                  </a:cubicBezTo>
                  <a:cubicBezTo>
                    <a:pt x="53416" y="146102"/>
                    <a:pt x="59593" y="153129"/>
                    <a:pt x="64064" y="158486"/>
                  </a:cubicBezTo>
                  <a:cubicBezTo>
                    <a:pt x="69479" y="165965"/>
                    <a:pt x="73410" y="174413"/>
                    <a:pt x="75647" y="183372"/>
                  </a:cubicBezTo>
                  <a:cubicBezTo>
                    <a:pt x="76306" y="186121"/>
                    <a:pt x="78764" y="188061"/>
                    <a:pt x="81592" y="188063"/>
                  </a:cubicBezTo>
                  <a:cubicBezTo>
                    <a:pt x="82083" y="188066"/>
                    <a:pt x="82574" y="188013"/>
                    <a:pt x="83053" y="187904"/>
                  </a:cubicBezTo>
                  <a:cubicBezTo>
                    <a:pt x="86336" y="187131"/>
                    <a:pt x="88373" y="183849"/>
                    <a:pt x="87610" y="180565"/>
                  </a:cubicBezTo>
                  <a:close/>
                </a:path>
              </a:pathLst>
            </a:custGeom>
            <a:grpFill/>
            <a:ln w="6052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pt-BR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99852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2" descr="Uma imagem com texto&#10;&#10;Descrição gerada automaticamente">
            <a:extLst>
              <a:ext uri="{FF2B5EF4-FFF2-40B4-BE49-F238E27FC236}">
                <a16:creationId xmlns:a16="http://schemas.microsoft.com/office/drawing/2014/main" id="{EB0A489A-F7CB-D2AD-159E-184240CE8F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3256" y="4246"/>
            <a:ext cx="12258720" cy="6895411"/>
          </a:xfrm>
          <a:prstGeom prst="rect">
            <a:avLst/>
          </a:prstGeom>
        </p:spPr>
      </p:pic>
      <p:sp>
        <p:nvSpPr>
          <p:cNvPr id="2" name="Espaço Reservado para Número de Slide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 smtClean="0"/>
              <a:t>7</a:t>
            </a:fld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1258765" y="1525464"/>
            <a:ext cx="9639300" cy="4076700"/>
          </a:xfrm>
        </p:spPr>
        <p:txBody>
          <a:bodyPr/>
          <a:lstStyle/>
          <a:p>
            <a:r>
              <a:rPr lang="pt-BR" sz="2000" b="0">
                <a:solidFill>
                  <a:schemeClr val="accent5">
                    <a:lumMod val="50000"/>
                  </a:schemeClr>
                </a:solidFill>
              </a:rPr>
              <a:t>Exemplo: Município </a:t>
            </a:r>
            <a:r>
              <a:rPr lang="pt-BR" sz="2000">
                <a:solidFill>
                  <a:schemeClr val="accent5">
                    <a:lumMod val="50000"/>
                  </a:schemeClr>
                </a:solidFill>
              </a:rPr>
              <a:t>Rural Adjacente</a:t>
            </a:r>
          </a:p>
          <a:p>
            <a:r>
              <a:rPr lang="pt-BR" sz="2000" b="0">
                <a:solidFill>
                  <a:schemeClr val="accent5">
                    <a:lumMod val="50000"/>
                  </a:schemeClr>
                </a:solidFill>
              </a:rPr>
              <a:t>Com </a:t>
            </a:r>
            <a:r>
              <a:rPr lang="pt-BR" sz="2000">
                <a:solidFill>
                  <a:schemeClr val="accent5">
                    <a:lumMod val="50000"/>
                  </a:schemeClr>
                </a:solidFill>
              </a:rPr>
              <a:t>10.000 </a:t>
            </a:r>
            <a:r>
              <a:rPr lang="pt-BR" sz="2000" b="0">
                <a:solidFill>
                  <a:schemeClr val="accent5">
                    <a:lumMod val="50000"/>
                  </a:schemeClr>
                </a:solidFill>
              </a:rPr>
              <a:t>habitantes (IBGE) </a:t>
            </a:r>
          </a:p>
          <a:p>
            <a:r>
              <a:rPr lang="pt-BR" sz="2000" b="0">
                <a:solidFill>
                  <a:schemeClr val="accent5">
                    <a:lumMod val="50000"/>
                  </a:schemeClr>
                </a:solidFill>
              </a:rPr>
              <a:t>Com </a:t>
            </a:r>
            <a:r>
              <a:rPr lang="pt-BR" sz="2000">
                <a:solidFill>
                  <a:schemeClr val="accent5">
                    <a:lumMod val="50000"/>
                  </a:schemeClr>
                </a:solidFill>
              </a:rPr>
              <a:t>5.005</a:t>
            </a:r>
            <a:r>
              <a:rPr lang="pt-BR" sz="2000" b="0">
                <a:solidFill>
                  <a:schemeClr val="accent5">
                    <a:lumMod val="50000"/>
                  </a:schemeClr>
                </a:solidFill>
              </a:rPr>
              <a:t> pessoas cadastradas </a:t>
            </a:r>
            <a:r>
              <a:rPr lang="pt-BR" sz="2000">
                <a:solidFill>
                  <a:schemeClr val="accent5">
                    <a:lumMod val="50000"/>
                  </a:schemeClr>
                </a:solidFill>
              </a:rPr>
              <a:t>sem</a:t>
            </a:r>
            <a:r>
              <a:rPr lang="pt-BR" sz="2000" b="0">
                <a:solidFill>
                  <a:schemeClr val="accent5">
                    <a:lumMod val="50000"/>
                  </a:schemeClr>
                </a:solidFill>
              </a:rPr>
              <a:t> critério socioeconômico e demográfico;  </a:t>
            </a:r>
          </a:p>
          <a:p>
            <a:r>
              <a:rPr lang="pt-BR" sz="2000" b="0">
                <a:solidFill>
                  <a:schemeClr val="accent5">
                    <a:lumMod val="50000"/>
                  </a:schemeClr>
                </a:solidFill>
              </a:rPr>
              <a:t>e </a:t>
            </a:r>
            <a:r>
              <a:rPr lang="pt-BR" sz="2000">
                <a:solidFill>
                  <a:schemeClr val="accent5">
                    <a:lumMod val="50000"/>
                  </a:schemeClr>
                </a:solidFill>
              </a:rPr>
              <a:t>6.389</a:t>
            </a:r>
            <a:r>
              <a:rPr lang="pt-BR" sz="2000" b="0">
                <a:solidFill>
                  <a:schemeClr val="accent5">
                    <a:lumMod val="50000"/>
                  </a:schemeClr>
                </a:solidFill>
              </a:rPr>
              <a:t> pessoas </a:t>
            </a:r>
            <a:r>
              <a:rPr lang="pt-BR" sz="2000">
                <a:solidFill>
                  <a:schemeClr val="accent5">
                    <a:lumMod val="50000"/>
                  </a:schemeClr>
                </a:solidFill>
              </a:rPr>
              <a:t>com</a:t>
            </a:r>
            <a:r>
              <a:rPr lang="pt-BR" sz="2000" b="0">
                <a:solidFill>
                  <a:schemeClr val="accent5">
                    <a:lumMod val="50000"/>
                  </a:schemeClr>
                </a:solidFill>
              </a:rPr>
              <a:t> critério socioeconômico e demográfico.</a:t>
            </a:r>
          </a:p>
          <a:p>
            <a:br>
              <a:rPr lang="pt-BR" sz="2000" b="0">
                <a:solidFill>
                  <a:schemeClr val="accent5">
                    <a:lumMod val="50000"/>
                  </a:schemeClr>
                </a:solidFill>
              </a:rPr>
            </a:br>
            <a:r>
              <a:rPr lang="pt-BR" sz="2000" b="0">
                <a:solidFill>
                  <a:schemeClr val="accent5">
                    <a:lumMod val="50000"/>
                  </a:schemeClr>
                </a:solidFill>
              </a:rPr>
              <a:t>VALOR DE PAGAMENTO DA CAPITAÇÃO: </a:t>
            </a:r>
          </a:p>
          <a:p>
            <a:r>
              <a:rPr lang="pt-BR" sz="2000" b="0">
                <a:solidFill>
                  <a:schemeClr val="accent5">
                    <a:lumMod val="50000"/>
                  </a:schemeClr>
                </a:solidFill>
              </a:rPr>
              <a:t>(</a:t>
            </a:r>
            <a:r>
              <a:rPr lang="pt-BR" sz="2000">
                <a:solidFill>
                  <a:schemeClr val="accent5">
                    <a:lumMod val="50000"/>
                  </a:schemeClr>
                </a:solidFill>
              </a:rPr>
              <a:t>5.005 x R$ 73,45</a:t>
            </a:r>
            <a:r>
              <a:rPr lang="pt-BR" sz="1400">
                <a:solidFill>
                  <a:schemeClr val="accent5">
                    <a:lumMod val="50000"/>
                  </a:schemeClr>
                </a:solidFill>
              </a:rPr>
              <a:t>4775</a:t>
            </a:r>
            <a:r>
              <a:rPr lang="pt-BR" sz="2000" b="0">
                <a:solidFill>
                  <a:schemeClr val="accent5">
                    <a:lumMod val="50000"/>
                  </a:schemeClr>
                </a:solidFill>
              </a:rPr>
              <a:t>) + (</a:t>
            </a:r>
            <a:r>
              <a:rPr lang="pt-BR" sz="2000">
                <a:solidFill>
                  <a:schemeClr val="accent5">
                    <a:lumMod val="50000"/>
                  </a:schemeClr>
                </a:solidFill>
              </a:rPr>
              <a:t>6.389 x 95,49</a:t>
            </a:r>
            <a:r>
              <a:rPr lang="pt-BR" sz="1400">
                <a:solidFill>
                  <a:schemeClr val="accent5">
                    <a:lumMod val="50000"/>
                  </a:schemeClr>
                </a:solidFill>
              </a:rPr>
              <a:t>12075</a:t>
            </a:r>
            <a:r>
              <a:rPr lang="pt-BR" sz="2000" b="0">
                <a:solidFill>
                  <a:schemeClr val="accent5">
                    <a:lumMod val="50000"/>
                  </a:schemeClr>
                </a:solidFill>
              </a:rPr>
              <a:t>) = </a:t>
            </a:r>
          </a:p>
          <a:p>
            <a:r>
              <a:rPr lang="pt-BR" sz="2000">
                <a:solidFill>
                  <a:schemeClr val="accent5">
                    <a:lumMod val="50000"/>
                  </a:schemeClr>
                </a:solidFill>
              </a:rPr>
              <a:t>R$ 367.641,15 </a:t>
            </a:r>
            <a:r>
              <a:rPr lang="pt-BR" sz="2000" b="0">
                <a:solidFill>
                  <a:schemeClr val="accent5">
                    <a:lumMod val="50000"/>
                  </a:schemeClr>
                </a:solidFill>
              </a:rPr>
              <a:t>+ </a:t>
            </a:r>
            <a:r>
              <a:rPr lang="pt-BR" sz="2000">
                <a:solidFill>
                  <a:schemeClr val="accent5">
                    <a:lumMod val="50000"/>
                  </a:schemeClr>
                </a:solidFill>
              </a:rPr>
              <a:t>610.093,32</a:t>
            </a:r>
            <a:r>
              <a:rPr lang="pt-BR" sz="2000" b="0">
                <a:solidFill>
                  <a:schemeClr val="accent5">
                    <a:lumMod val="50000"/>
                  </a:schemeClr>
                </a:solidFill>
              </a:rPr>
              <a:t> = </a:t>
            </a:r>
          </a:p>
          <a:p>
            <a:r>
              <a:rPr lang="pt-BR" sz="2000">
                <a:solidFill>
                  <a:schemeClr val="accent5">
                    <a:lumMod val="50000"/>
                  </a:schemeClr>
                </a:solidFill>
              </a:rPr>
              <a:t>R$ 977.734,47 (anual) = 81.477,87 (mensal)</a:t>
            </a:r>
            <a:endParaRPr lang="pt-BR" sz="2000" b="0">
              <a:solidFill>
                <a:schemeClr val="accent5">
                  <a:lumMod val="50000"/>
                </a:schemeClr>
              </a:solidFill>
            </a:endParaRPr>
          </a:p>
          <a:p>
            <a:br>
              <a:rPr lang="pt-BR" sz="2000">
                <a:solidFill>
                  <a:schemeClr val="accent5">
                    <a:lumMod val="50000"/>
                  </a:schemeClr>
                </a:solidFill>
              </a:rPr>
            </a:br>
            <a:br>
              <a:rPr lang="pt-BR" sz="2000">
                <a:solidFill>
                  <a:schemeClr val="accent5">
                    <a:lumMod val="50000"/>
                  </a:schemeClr>
                </a:solidFill>
              </a:rPr>
            </a:br>
            <a:endParaRPr lang="pt-BR" sz="200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5" name="CaixaDeTexto 4"/>
          <p:cNvSpPr txBox="1"/>
          <p:nvPr/>
        </p:nvSpPr>
        <p:spPr>
          <a:xfrm rot="20025456">
            <a:off x="691809" y="1195733"/>
            <a:ext cx="1185882" cy="338554"/>
          </a:xfrm>
          <a:prstGeom prst="rect">
            <a:avLst/>
          </a:prstGeom>
          <a:solidFill>
            <a:srgbClr val="92D050"/>
          </a:solidFill>
          <a:ln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pt-BR" sz="1600">
                <a:solidFill>
                  <a:schemeClr val="accent5">
                    <a:lumMod val="50000"/>
                  </a:schemeClr>
                </a:solidFill>
              </a:rPr>
              <a:t>EXEMPLO</a:t>
            </a:r>
          </a:p>
        </p:txBody>
      </p:sp>
    </p:spTree>
    <p:extLst>
      <p:ext uri="{BB962C8B-B14F-4D97-AF65-F5344CB8AC3E}">
        <p14:creationId xmlns:p14="http://schemas.microsoft.com/office/powerpoint/2010/main" val="765219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5" name="Google Shape;875;p34"/>
          <p:cNvSpPr/>
          <p:nvPr/>
        </p:nvSpPr>
        <p:spPr>
          <a:xfrm rot="16200000">
            <a:off x="4283439" y="403155"/>
            <a:ext cx="1027200" cy="8168924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885" name="Google Shape;885;p34"/>
          <p:cNvSpPr/>
          <p:nvPr/>
        </p:nvSpPr>
        <p:spPr>
          <a:xfrm>
            <a:off x="9300115" y="3998576"/>
            <a:ext cx="1890384" cy="1014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2933" b="1" i="0" u="none" strike="noStrike" kern="0" cap="none" spc="0" normalizeH="0" baseline="0" noProof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Bebas Neue"/>
              </a:rPr>
              <a:t>DM</a:t>
            </a:r>
            <a:endParaRPr kumimoji="0" sz="2933" b="1" i="0" u="none" strike="noStrike" kern="0" cap="none" spc="0" normalizeH="0" baseline="0" noProof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Bebas Neue"/>
            </a:endParaRPr>
          </a:p>
        </p:txBody>
      </p:sp>
      <p:sp>
        <p:nvSpPr>
          <p:cNvPr id="887" name="Google Shape;887;p34"/>
          <p:cNvSpPr/>
          <p:nvPr/>
        </p:nvSpPr>
        <p:spPr>
          <a:xfrm rot="16200000">
            <a:off x="4283439" y="-743562"/>
            <a:ext cx="1027200" cy="8168924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892" name="Google Shape;892;p34"/>
          <p:cNvSpPr/>
          <p:nvPr/>
        </p:nvSpPr>
        <p:spPr>
          <a:xfrm>
            <a:off x="818529" y="2903099"/>
            <a:ext cx="875600" cy="875600"/>
          </a:xfrm>
          <a:prstGeom prst="ellipse">
            <a:avLst/>
          </a:prstGeom>
          <a:solidFill>
            <a:srgbClr val="7030A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902" name="Google Shape;902;p34"/>
          <p:cNvSpPr/>
          <p:nvPr/>
        </p:nvSpPr>
        <p:spPr>
          <a:xfrm>
            <a:off x="9300115" y="2846292"/>
            <a:ext cx="1890383" cy="1014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933" b="1" i="0" u="none" strike="noStrike" kern="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Bebas Neue"/>
              </a:rPr>
              <a:t>HAS</a:t>
            </a:r>
            <a:endParaRPr kumimoji="0" sz="2933" b="1" i="0" u="none" strike="noStrike" kern="0" cap="none" spc="0" normalizeH="0" baseline="0" noProof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Bebas Neue"/>
            </a:endParaRPr>
          </a:p>
        </p:txBody>
      </p:sp>
      <p:sp>
        <p:nvSpPr>
          <p:cNvPr id="904" name="Google Shape;904;p34"/>
          <p:cNvSpPr/>
          <p:nvPr/>
        </p:nvSpPr>
        <p:spPr>
          <a:xfrm rot="16200000">
            <a:off x="4283438" y="1595886"/>
            <a:ext cx="1027200" cy="8168922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909" name="Google Shape;909;p34"/>
          <p:cNvSpPr/>
          <p:nvPr/>
        </p:nvSpPr>
        <p:spPr>
          <a:xfrm>
            <a:off x="818529" y="5242546"/>
            <a:ext cx="875600" cy="8756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913" name="Google Shape;913;p34"/>
          <p:cNvSpPr/>
          <p:nvPr/>
        </p:nvSpPr>
        <p:spPr>
          <a:xfrm>
            <a:off x="9300113" y="5179147"/>
            <a:ext cx="1890385" cy="1014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933" b="1" i="0" u="none" strike="noStrike" kern="0" cap="none" spc="0" normalizeH="0" baseline="0" noProof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Bebas Neue"/>
              </a:rPr>
              <a:t>DM</a:t>
            </a:r>
            <a:endParaRPr kumimoji="0" sz="2933" b="1" i="0" u="none" strike="noStrike" kern="0" cap="none" spc="0" normalizeH="0" baseline="0" noProof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Bebas Neue"/>
            </a:endParaRPr>
          </a:p>
        </p:txBody>
      </p:sp>
      <p:sp>
        <p:nvSpPr>
          <p:cNvPr id="50" name="Google Shape;5839;p40"/>
          <p:cNvSpPr/>
          <p:nvPr/>
        </p:nvSpPr>
        <p:spPr>
          <a:xfrm>
            <a:off x="810948" y="4061256"/>
            <a:ext cx="928138" cy="845626"/>
          </a:xfrm>
          <a:custGeom>
            <a:avLst/>
            <a:gdLst/>
            <a:ahLst/>
            <a:cxnLst/>
            <a:rect l="l" t="t" r="r" b="b"/>
            <a:pathLst>
              <a:path w="30371" h="27671" extrusionOk="0">
                <a:moveTo>
                  <a:pt x="15181" y="0"/>
                </a:moveTo>
                <a:cubicBezTo>
                  <a:pt x="11639" y="0"/>
                  <a:pt x="8092" y="1354"/>
                  <a:pt x="5384" y="4062"/>
                </a:cubicBezTo>
                <a:cubicBezTo>
                  <a:pt x="0" y="9445"/>
                  <a:pt x="0" y="18218"/>
                  <a:pt x="5384" y="23633"/>
                </a:cubicBezTo>
                <a:cubicBezTo>
                  <a:pt x="8092" y="26325"/>
                  <a:pt x="11639" y="27671"/>
                  <a:pt x="15181" y="27671"/>
                </a:cubicBezTo>
                <a:cubicBezTo>
                  <a:pt x="18724" y="27671"/>
                  <a:pt x="22263" y="26325"/>
                  <a:pt x="24955" y="23633"/>
                </a:cubicBezTo>
                <a:cubicBezTo>
                  <a:pt x="30371" y="18218"/>
                  <a:pt x="30371" y="9445"/>
                  <a:pt x="24955" y="4062"/>
                </a:cubicBezTo>
                <a:cubicBezTo>
                  <a:pt x="22263" y="1354"/>
                  <a:pt x="18724" y="0"/>
                  <a:pt x="15181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1" name="Google Shape;5840;p40"/>
          <p:cNvSpPr/>
          <p:nvPr/>
        </p:nvSpPr>
        <p:spPr>
          <a:xfrm>
            <a:off x="1232890" y="4638290"/>
            <a:ext cx="64879" cy="172297"/>
          </a:xfrm>
          <a:custGeom>
            <a:avLst/>
            <a:gdLst/>
            <a:ahLst/>
            <a:cxnLst/>
            <a:rect l="l" t="t" r="r" b="b"/>
            <a:pathLst>
              <a:path w="2123" h="5638" extrusionOk="0">
                <a:moveTo>
                  <a:pt x="1" y="1"/>
                </a:moveTo>
                <a:lnTo>
                  <a:pt x="1" y="5638"/>
                </a:lnTo>
                <a:lnTo>
                  <a:pt x="2123" y="5638"/>
                </a:lnTo>
                <a:lnTo>
                  <a:pt x="2123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2" name="Google Shape;5841;p40"/>
          <p:cNvSpPr/>
          <p:nvPr/>
        </p:nvSpPr>
        <p:spPr>
          <a:xfrm>
            <a:off x="1232890" y="4649902"/>
            <a:ext cx="64879" cy="28115"/>
          </a:xfrm>
          <a:custGeom>
            <a:avLst/>
            <a:gdLst/>
            <a:ahLst/>
            <a:cxnLst/>
            <a:rect l="l" t="t" r="r" b="b"/>
            <a:pathLst>
              <a:path w="2123" h="920" extrusionOk="0">
                <a:moveTo>
                  <a:pt x="1" y="1"/>
                </a:moveTo>
                <a:lnTo>
                  <a:pt x="1" y="919"/>
                </a:lnTo>
                <a:lnTo>
                  <a:pt x="2123" y="919"/>
                </a:lnTo>
                <a:lnTo>
                  <a:pt x="2123" y="1"/>
                </a:lnTo>
                <a:close/>
              </a:path>
            </a:pathLst>
          </a:custGeom>
          <a:solidFill>
            <a:srgbClr val="C8C4C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3" name="Google Shape;5842;p40"/>
          <p:cNvSpPr/>
          <p:nvPr/>
        </p:nvSpPr>
        <p:spPr>
          <a:xfrm>
            <a:off x="1252265" y="4772815"/>
            <a:ext cx="25181" cy="37772"/>
          </a:xfrm>
          <a:custGeom>
            <a:avLst/>
            <a:gdLst/>
            <a:ahLst/>
            <a:cxnLst/>
            <a:rect l="l" t="t" r="r" b="b"/>
            <a:pathLst>
              <a:path w="824" h="1236" extrusionOk="0">
                <a:moveTo>
                  <a:pt x="0" y="1"/>
                </a:moveTo>
                <a:lnTo>
                  <a:pt x="0" y="1236"/>
                </a:lnTo>
                <a:lnTo>
                  <a:pt x="824" y="1236"/>
                </a:lnTo>
                <a:lnTo>
                  <a:pt x="824" y="1"/>
                </a:lnTo>
                <a:close/>
              </a:path>
            </a:pathLst>
          </a:custGeom>
          <a:solidFill>
            <a:srgbClr val="5959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4" name="Google Shape;5843;p40"/>
          <p:cNvSpPr/>
          <p:nvPr/>
        </p:nvSpPr>
        <p:spPr>
          <a:xfrm>
            <a:off x="1252265" y="4735073"/>
            <a:ext cx="25181" cy="25212"/>
          </a:xfrm>
          <a:custGeom>
            <a:avLst/>
            <a:gdLst/>
            <a:ahLst/>
            <a:cxnLst/>
            <a:rect l="l" t="t" r="r" b="b"/>
            <a:pathLst>
              <a:path w="824" h="825" extrusionOk="0">
                <a:moveTo>
                  <a:pt x="412" y="1"/>
                </a:moveTo>
                <a:cubicBezTo>
                  <a:pt x="190" y="1"/>
                  <a:pt x="0" y="191"/>
                  <a:pt x="0" y="412"/>
                </a:cubicBezTo>
                <a:cubicBezTo>
                  <a:pt x="0" y="666"/>
                  <a:pt x="190" y="824"/>
                  <a:pt x="412" y="824"/>
                </a:cubicBezTo>
                <a:cubicBezTo>
                  <a:pt x="634" y="824"/>
                  <a:pt x="824" y="666"/>
                  <a:pt x="824" y="412"/>
                </a:cubicBezTo>
                <a:cubicBezTo>
                  <a:pt x="824" y="191"/>
                  <a:pt x="634" y="1"/>
                  <a:pt x="412" y="1"/>
                </a:cubicBezTo>
                <a:close/>
              </a:path>
            </a:pathLst>
          </a:custGeom>
          <a:solidFill>
            <a:srgbClr val="59595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5" name="Google Shape;5844;p40"/>
          <p:cNvSpPr/>
          <p:nvPr/>
        </p:nvSpPr>
        <p:spPr>
          <a:xfrm>
            <a:off x="1048063" y="4183435"/>
            <a:ext cx="432638" cy="476186"/>
          </a:xfrm>
          <a:custGeom>
            <a:avLst/>
            <a:gdLst/>
            <a:ahLst/>
            <a:cxnLst/>
            <a:rect l="l" t="t" r="r" b="b"/>
            <a:pathLst>
              <a:path w="14157" h="15582" extrusionOk="0">
                <a:moveTo>
                  <a:pt x="4339" y="0"/>
                </a:moveTo>
                <a:cubicBezTo>
                  <a:pt x="1932" y="0"/>
                  <a:pt x="0" y="1996"/>
                  <a:pt x="127" y="4402"/>
                </a:cubicBezTo>
                <a:lnTo>
                  <a:pt x="728" y="10166"/>
                </a:lnTo>
                <a:cubicBezTo>
                  <a:pt x="855" y="13206"/>
                  <a:pt x="3357" y="15581"/>
                  <a:pt x="6397" y="15581"/>
                </a:cubicBezTo>
                <a:lnTo>
                  <a:pt x="7791" y="15581"/>
                </a:lnTo>
                <a:cubicBezTo>
                  <a:pt x="10831" y="15581"/>
                  <a:pt x="13333" y="13175"/>
                  <a:pt x="13459" y="10166"/>
                </a:cubicBezTo>
                <a:lnTo>
                  <a:pt x="14061" y="4402"/>
                </a:lnTo>
                <a:cubicBezTo>
                  <a:pt x="14156" y="1996"/>
                  <a:pt x="12256" y="0"/>
                  <a:pt x="9849" y="0"/>
                </a:cubicBezTo>
                <a:close/>
              </a:path>
            </a:pathLst>
          </a:custGeom>
          <a:solidFill>
            <a:srgbClr val="376B8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8" name="Google Shape;5845;p40"/>
          <p:cNvSpPr/>
          <p:nvPr/>
        </p:nvSpPr>
        <p:spPr>
          <a:xfrm>
            <a:off x="1120643" y="4509571"/>
            <a:ext cx="73588" cy="73588"/>
          </a:xfrm>
          <a:custGeom>
            <a:avLst/>
            <a:gdLst/>
            <a:ahLst/>
            <a:cxnLst/>
            <a:rect l="l" t="t" r="r" b="b"/>
            <a:pathLst>
              <a:path w="2408" h="2408" extrusionOk="0">
                <a:moveTo>
                  <a:pt x="1204" y="1"/>
                </a:moveTo>
                <a:cubicBezTo>
                  <a:pt x="539" y="1"/>
                  <a:pt x="0" y="539"/>
                  <a:pt x="0" y="1204"/>
                </a:cubicBezTo>
                <a:cubicBezTo>
                  <a:pt x="0" y="1838"/>
                  <a:pt x="539" y="2408"/>
                  <a:pt x="1204" y="2408"/>
                </a:cubicBezTo>
                <a:cubicBezTo>
                  <a:pt x="1869" y="2408"/>
                  <a:pt x="2407" y="1869"/>
                  <a:pt x="2407" y="1204"/>
                </a:cubicBezTo>
                <a:cubicBezTo>
                  <a:pt x="2407" y="539"/>
                  <a:pt x="1869" y="1"/>
                  <a:pt x="1204" y="1"/>
                </a:cubicBezTo>
                <a:close/>
              </a:path>
            </a:pathLst>
          </a:custGeom>
          <a:solidFill>
            <a:srgbClr val="F2B87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9" name="Google Shape;5846;p40"/>
          <p:cNvSpPr/>
          <p:nvPr/>
        </p:nvSpPr>
        <p:spPr>
          <a:xfrm>
            <a:off x="1331630" y="4509326"/>
            <a:ext cx="80342" cy="73100"/>
          </a:xfrm>
          <a:custGeom>
            <a:avLst/>
            <a:gdLst/>
            <a:ahLst/>
            <a:cxnLst/>
            <a:rect l="l" t="t" r="r" b="b"/>
            <a:pathLst>
              <a:path w="2629" h="2392" extrusionOk="0">
                <a:moveTo>
                  <a:pt x="1330" y="1"/>
                </a:moveTo>
                <a:cubicBezTo>
                  <a:pt x="1021" y="1"/>
                  <a:pt x="713" y="120"/>
                  <a:pt x="475" y="357"/>
                </a:cubicBezTo>
                <a:cubicBezTo>
                  <a:pt x="0" y="832"/>
                  <a:pt x="0" y="1592"/>
                  <a:pt x="475" y="2036"/>
                </a:cubicBezTo>
                <a:cubicBezTo>
                  <a:pt x="713" y="2273"/>
                  <a:pt x="1021" y="2392"/>
                  <a:pt x="1330" y="2392"/>
                </a:cubicBezTo>
                <a:cubicBezTo>
                  <a:pt x="1639" y="2392"/>
                  <a:pt x="1948" y="2273"/>
                  <a:pt x="2185" y="2036"/>
                </a:cubicBezTo>
                <a:cubicBezTo>
                  <a:pt x="2629" y="1592"/>
                  <a:pt x="2629" y="832"/>
                  <a:pt x="2185" y="357"/>
                </a:cubicBezTo>
                <a:cubicBezTo>
                  <a:pt x="1948" y="120"/>
                  <a:pt x="1639" y="1"/>
                  <a:pt x="1330" y="1"/>
                </a:cubicBezTo>
                <a:close/>
              </a:path>
            </a:pathLst>
          </a:custGeom>
          <a:solidFill>
            <a:srgbClr val="F2B87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0" name="Google Shape;5847;p40"/>
          <p:cNvSpPr/>
          <p:nvPr/>
        </p:nvSpPr>
        <p:spPr>
          <a:xfrm>
            <a:off x="1214524" y="4526043"/>
            <a:ext cx="101643" cy="51310"/>
          </a:xfrm>
          <a:custGeom>
            <a:avLst/>
            <a:gdLst/>
            <a:ahLst/>
            <a:cxnLst/>
            <a:rect l="l" t="t" r="r" b="b"/>
            <a:pathLst>
              <a:path w="3326" h="1679" extrusionOk="0">
                <a:moveTo>
                  <a:pt x="0" y="0"/>
                </a:moveTo>
                <a:lnTo>
                  <a:pt x="0" y="1679"/>
                </a:lnTo>
                <a:lnTo>
                  <a:pt x="3325" y="1679"/>
                </a:lnTo>
                <a:lnTo>
                  <a:pt x="3325" y="0"/>
                </a:lnTo>
                <a:close/>
              </a:path>
            </a:pathLst>
          </a:custGeom>
          <a:solidFill>
            <a:srgbClr val="F2B87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1" name="Google Shape;5848;p40"/>
          <p:cNvSpPr/>
          <p:nvPr/>
        </p:nvSpPr>
        <p:spPr>
          <a:xfrm>
            <a:off x="1106127" y="4262799"/>
            <a:ext cx="317457" cy="214867"/>
          </a:xfrm>
          <a:custGeom>
            <a:avLst/>
            <a:gdLst/>
            <a:ahLst/>
            <a:cxnLst/>
            <a:rect l="l" t="t" r="r" b="b"/>
            <a:pathLst>
              <a:path w="10388" h="7031" extrusionOk="0">
                <a:moveTo>
                  <a:pt x="760" y="0"/>
                </a:moveTo>
                <a:cubicBezTo>
                  <a:pt x="349" y="0"/>
                  <a:pt x="0" y="317"/>
                  <a:pt x="0" y="760"/>
                </a:cubicBezTo>
                <a:lnTo>
                  <a:pt x="0" y="6271"/>
                </a:lnTo>
                <a:cubicBezTo>
                  <a:pt x="0" y="6682"/>
                  <a:pt x="349" y="7031"/>
                  <a:pt x="760" y="7031"/>
                </a:cubicBezTo>
                <a:lnTo>
                  <a:pt x="9628" y="7031"/>
                </a:lnTo>
                <a:cubicBezTo>
                  <a:pt x="10039" y="7031"/>
                  <a:pt x="10388" y="6682"/>
                  <a:pt x="10388" y="6271"/>
                </a:cubicBezTo>
                <a:lnTo>
                  <a:pt x="10388" y="760"/>
                </a:lnTo>
                <a:cubicBezTo>
                  <a:pt x="10388" y="317"/>
                  <a:pt x="10039" y="0"/>
                  <a:pt x="9628" y="0"/>
                </a:cubicBezTo>
                <a:close/>
              </a:path>
            </a:pathLst>
          </a:custGeom>
          <a:solidFill>
            <a:srgbClr val="EDEDE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2" name="Google Shape;5849;p40"/>
          <p:cNvSpPr/>
          <p:nvPr/>
        </p:nvSpPr>
        <p:spPr>
          <a:xfrm>
            <a:off x="1150623" y="4324744"/>
            <a:ext cx="203285" cy="112277"/>
          </a:xfrm>
          <a:custGeom>
            <a:avLst/>
            <a:gdLst/>
            <a:ahLst/>
            <a:cxnLst/>
            <a:rect l="l" t="t" r="r" b="b"/>
            <a:pathLst>
              <a:path w="6652" h="3674" extrusionOk="0">
                <a:moveTo>
                  <a:pt x="6271" y="0"/>
                </a:moveTo>
                <a:lnTo>
                  <a:pt x="4118" y="2407"/>
                </a:lnTo>
                <a:lnTo>
                  <a:pt x="2028" y="918"/>
                </a:lnTo>
                <a:lnTo>
                  <a:pt x="1" y="3325"/>
                </a:lnTo>
                <a:lnTo>
                  <a:pt x="381" y="3674"/>
                </a:lnTo>
                <a:lnTo>
                  <a:pt x="2123" y="1615"/>
                </a:lnTo>
                <a:lnTo>
                  <a:pt x="4181" y="3072"/>
                </a:lnTo>
                <a:lnTo>
                  <a:pt x="6651" y="348"/>
                </a:lnTo>
                <a:lnTo>
                  <a:pt x="6271" y="0"/>
                </a:lnTo>
                <a:close/>
              </a:path>
            </a:pathLst>
          </a:custGeom>
          <a:solidFill>
            <a:srgbClr val="F2B87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" name="Google Shape;5850;p40"/>
          <p:cNvSpPr/>
          <p:nvPr/>
        </p:nvSpPr>
        <p:spPr>
          <a:xfrm>
            <a:off x="1326771" y="4306347"/>
            <a:ext cx="42631" cy="44556"/>
          </a:xfrm>
          <a:custGeom>
            <a:avLst/>
            <a:gdLst/>
            <a:ahLst/>
            <a:cxnLst/>
            <a:rect l="l" t="t" r="r" b="b"/>
            <a:pathLst>
              <a:path w="1395" h="1458" extrusionOk="0">
                <a:moveTo>
                  <a:pt x="1394" y="0"/>
                </a:moveTo>
                <a:lnTo>
                  <a:pt x="1" y="317"/>
                </a:lnTo>
                <a:lnTo>
                  <a:pt x="1299" y="1457"/>
                </a:lnTo>
                <a:lnTo>
                  <a:pt x="1394" y="0"/>
                </a:lnTo>
                <a:close/>
              </a:path>
            </a:pathLst>
          </a:custGeom>
          <a:solidFill>
            <a:srgbClr val="F2B87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9" name="Google Shape;313;p19"/>
          <p:cNvSpPr/>
          <p:nvPr/>
        </p:nvSpPr>
        <p:spPr>
          <a:xfrm>
            <a:off x="993780" y="5520779"/>
            <a:ext cx="564184" cy="370286"/>
          </a:xfrm>
          <a:custGeom>
            <a:avLst/>
            <a:gdLst/>
            <a:ahLst/>
            <a:cxnLst/>
            <a:rect l="l" t="t" r="r" b="b"/>
            <a:pathLst>
              <a:path w="10555" h="9358" extrusionOk="0">
                <a:moveTo>
                  <a:pt x="1701" y="3119"/>
                </a:moveTo>
                <a:cubicBezTo>
                  <a:pt x="1890" y="3119"/>
                  <a:pt x="2048" y="3277"/>
                  <a:pt x="2048" y="3466"/>
                </a:cubicBezTo>
                <a:lnTo>
                  <a:pt x="2048" y="4159"/>
                </a:lnTo>
                <a:cubicBezTo>
                  <a:pt x="2048" y="4379"/>
                  <a:pt x="2205" y="4537"/>
                  <a:pt x="2394" y="4537"/>
                </a:cubicBezTo>
                <a:lnTo>
                  <a:pt x="3119" y="4537"/>
                </a:lnTo>
                <a:cubicBezTo>
                  <a:pt x="3308" y="4537"/>
                  <a:pt x="3466" y="4663"/>
                  <a:pt x="3466" y="4883"/>
                </a:cubicBezTo>
                <a:cubicBezTo>
                  <a:pt x="3466" y="5072"/>
                  <a:pt x="3308" y="5230"/>
                  <a:pt x="3119" y="5230"/>
                </a:cubicBezTo>
                <a:lnTo>
                  <a:pt x="2394" y="5230"/>
                </a:lnTo>
                <a:cubicBezTo>
                  <a:pt x="1796" y="5198"/>
                  <a:pt x="1323" y="4726"/>
                  <a:pt x="1323" y="4159"/>
                </a:cubicBezTo>
                <a:lnTo>
                  <a:pt x="1323" y="3466"/>
                </a:lnTo>
                <a:cubicBezTo>
                  <a:pt x="1323" y="3277"/>
                  <a:pt x="1512" y="3119"/>
                  <a:pt x="1701" y="3119"/>
                </a:cubicBezTo>
                <a:close/>
                <a:moveTo>
                  <a:pt x="3781" y="6585"/>
                </a:moveTo>
                <a:lnTo>
                  <a:pt x="3781" y="6931"/>
                </a:lnTo>
                <a:cubicBezTo>
                  <a:pt x="3781" y="7120"/>
                  <a:pt x="3623" y="7278"/>
                  <a:pt x="3434" y="7278"/>
                </a:cubicBezTo>
                <a:cubicBezTo>
                  <a:pt x="3214" y="7278"/>
                  <a:pt x="3056" y="7120"/>
                  <a:pt x="3056" y="6931"/>
                </a:cubicBezTo>
                <a:lnTo>
                  <a:pt x="3056" y="6585"/>
                </a:lnTo>
                <a:close/>
                <a:moveTo>
                  <a:pt x="6900" y="0"/>
                </a:moveTo>
                <a:cubicBezTo>
                  <a:pt x="5986" y="0"/>
                  <a:pt x="5293" y="693"/>
                  <a:pt x="5293" y="1607"/>
                </a:cubicBezTo>
                <a:cubicBezTo>
                  <a:pt x="5293" y="2363"/>
                  <a:pt x="5765" y="2741"/>
                  <a:pt x="6238" y="3182"/>
                </a:cubicBezTo>
                <a:lnTo>
                  <a:pt x="7561" y="4379"/>
                </a:lnTo>
                <a:lnTo>
                  <a:pt x="7561" y="7624"/>
                </a:lnTo>
                <a:cubicBezTo>
                  <a:pt x="7561" y="8223"/>
                  <a:pt x="7089" y="8664"/>
                  <a:pt x="6553" y="8664"/>
                </a:cubicBezTo>
                <a:lnTo>
                  <a:pt x="4820" y="8664"/>
                </a:lnTo>
                <a:cubicBezTo>
                  <a:pt x="4348" y="8664"/>
                  <a:pt x="3938" y="8349"/>
                  <a:pt x="3812" y="7876"/>
                </a:cubicBezTo>
                <a:cubicBezTo>
                  <a:pt x="4222" y="7719"/>
                  <a:pt x="4505" y="7372"/>
                  <a:pt x="4505" y="6931"/>
                </a:cubicBezTo>
                <a:lnTo>
                  <a:pt x="4505" y="6585"/>
                </a:lnTo>
                <a:lnTo>
                  <a:pt x="5198" y="6585"/>
                </a:lnTo>
                <a:cubicBezTo>
                  <a:pt x="6144" y="6585"/>
                  <a:pt x="6931" y="5797"/>
                  <a:pt x="6931" y="4852"/>
                </a:cubicBezTo>
                <a:lnTo>
                  <a:pt x="6931" y="4631"/>
                </a:lnTo>
                <a:lnTo>
                  <a:pt x="5829" y="3686"/>
                </a:lnTo>
                <a:cubicBezTo>
                  <a:pt x="5671" y="3529"/>
                  <a:pt x="5482" y="3371"/>
                  <a:pt x="5293" y="3182"/>
                </a:cubicBezTo>
                <a:cubicBezTo>
                  <a:pt x="4568" y="3151"/>
                  <a:pt x="3875" y="2899"/>
                  <a:pt x="3182" y="2332"/>
                </a:cubicBezTo>
                <a:cubicBezTo>
                  <a:pt x="2720" y="1911"/>
                  <a:pt x="1880" y="1701"/>
                  <a:pt x="1091" y="1701"/>
                </a:cubicBezTo>
                <a:cubicBezTo>
                  <a:pt x="697" y="1701"/>
                  <a:pt x="315" y="1754"/>
                  <a:pt x="0" y="1859"/>
                </a:cubicBezTo>
                <a:lnTo>
                  <a:pt x="0" y="4883"/>
                </a:lnTo>
                <a:cubicBezTo>
                  <a:pt x="0" y="5829"/>
                  <a:pt x="788" y="6616"/>
                  <a:pt x="1733" y="6616"/>
                </a:cubicBezTo>
                <a:lnTo>
                  <a:pt x="2457" y="6616"/>
                </a:lnTo>
                <a:lnTo>
                  <a:pt x="2457" y="6963"/>
                </a:lnTo>
                <a:cubicBezTo>
                  <a:pt x="2394" y="7404"/>
                  <a:pt x="2678" y="7782"/>
                  <a:pt x="3119" y="7908"/>
                </a:cubicBezTo>
                <a:cubicBezTo>
                  <a:pt x="3277" y="8727"/>
                  <a:pt x="3970" y="9357"/>
                  <a:pt x="4820" y="9357"/>
                </a:cubicBezTo>
                <a:lnTo>
                  <a:pt x="6553" y="9357"/>
                </a:lnTo>
                <a:cubicBezTo>
                  <a:pt x="7498" y="9357"/>
                  <a:pt x="8286" y="8569"/>
                  <a:pt x="8286" y="7624"/>
                </a:cubicBezTo>
                <a:lnTo>
                  <a:pt x="8286" y="4379"/>
                </a:lnTo>
                <a:cubicBezTo>
                  <a:pt x="9294" y="3497"/>
                  <a:pt x="9546" y="3277"/>
                  <a:pt x="9546" y="3277"/>
                </a:cubicBezTo>
                <a:cubicBezTo>
                  <a:pt x="9987" y="2867"/>
                  <a:pt x="10554" y="2395"/>
                  <a:pt x="10554" y="1607"/>
                </a:cubicBezTo>
                <a:cubicBezTo>
                  <a:pt x="10554" y="693"/>
                  <a:pt x="9830" y="0"/>
                  <a:pt x="8948" y="0"/>
                </a:cubicBezTo>
                <a:cubicBezTo>
                  <a:pt x="8538" y="0"/>
                  <a:pt x="8191" y="126"/>
                  <a:pt x="7908" y="347"/>
                </a:cubicBezTo>
                <a:cubicBezTo>
                  <a:pt x="7656" y="95"/>
                  <a:pt x="7278" y="0"/>
                  <a:pt x="690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" name="Google Shape;314;p19"/>
          <p:cNvSpPr/>
          <p:nvPr/>
        </p:nvSpPr>
        <p:spPr>
          <a:xfrm>
            <a:off x="992070" y="5423519"/>
            <a:ext cx="338564" cy="193294"/>
          </a:xfrm>
          <a:custGeom>
            <a:avLst/>
            <a:gdLst/>
            <a:ahLst/>
            <a:cxnLst/>
            <a:rect l="l" t="t" r="r" b="b"/>
            <a:pathLst>
              <a:path w="6334" h="4885" extrusionOk="0">
                <a:moveTo>
                  <a:pt x="3844" y="631"/>
                </a:moveTo>
                <a:cubicBezTo>
                  <a:pt x="4065" y="631"/>
                  <a:pt x="4222" y="788"/>
                  <a:pt x="4222" y="1009"/>
                </a:cubicBezTo>
                <a:lnTo>
                  <a:pt x="4222" y="1387"/>
                </a:lnTo>
                <a:lnTo>
                  <a:pt x="2773" y="1387"/>
                </a:lnTo>
                <a:lnTo>
                  <a:pt x="2773" y="1009"/>
                </a:lnTo>
                <a:cubicBezTo>
                  <a:pt x="2773" y="788"/>
                  <a:pt x="2931" y="631"/>
                  <a:pt x="3151" y="631"/>
                </a:cubicBezTo>
                <a:close/>
                <a:moveTo>
                  <a:pt x="3088" y="1"/>
                </a:moveTo>
                <a:cubicBezTo>
                  <a:pt x="2521" y="1"/>
                  <a:pt x="2080" y="473"/>
                  <a:pt x="2080" y="1040"/>
                </a:cubicBezTo>
                <a:lnTo>
                  <a:pt x="2080" y="1419"/>
                </a:lnTo>
                <a:lnTo>
                  <a:pt x="1733" y="1419"/>
                </a:lnTo>
                <a:cubicBezTo>
                  <a:pt x="788" y="1419"/>
                  <a:pt x="1" y="2206"/>
                  <a:pt x="1" y="3151"/>
                </a:cubicBezTo>
                <a:lnTo>
                  <a:pt x="1" y="3592"/>
                </a:lnTo>
                <a:cubicBezTo>
                  <a:pt x="332" y="3503"/>
                  <a:pt x="705" y="3459"/>
                  <a:pt x="1087" y="3459"/>
                </a:cubicBezTo>
                <a:cubicBezTo>
                  <a:pt x="2048" y="3459"/>
                  <a:pt x="3069" y="3736"/>
                  <a:pt x="3655" y="4254"/>
                </a:cubicBezTo>
                <a:cubicBezTo>
                  <a:pt x="4002" y="4569"/>
                  <a:pt x="4411" y="4758"/>
                  <a:pt x="4789" y="4884"/>
                </a:cubicBezTo>
                <a:cubicBezTo>
                  <a:pt x="4726" y="4664"/>
                  <a:pt x="4632" y="4380"/>
                  <a:pt x="4632" y="4096"/>
                </a:cubicBezTo>
                <a:cubicBezTo>
                  <a:pt x="4632" y="2994"/>
                  <a:pt x="5356" y="2112"/>
                  <a:pt x="6333" y="1860"/>
                </a:cubicBezTo>
                <a:cubicBezTo>
                  <a:pt x="6018" y="1576"/>
                  <a:pt x="5608" y="1419"/>
                  <a:pt x="5199" y="1419"/>
                </a:cubicBezTo>
                <a:lnTo>
                  <a:pt x="4821" y="1419"/>
                </a:lnTo>
                <a:lnTo>
                  <a:pt x="4821" y="1040"/>
                </a:lnTo>
                <a:cubicBezTo>
                  <a:pt x="4821" y="442"/>
                  <a:pt x="4348" y="1"/>
                  <a:pt x="3813" y="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" name="Google Shape;904;p34"/>
          <p:cNvSpPr/>
          <p:nvPr/>
        </p:nvSpPr>
        <p:spPr>
          <a:xfrm rot="16200000">
            <a:off x="4283439" y="-1874859"/>
            <a:ext cx="1027200" cy="8168924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119" name="Google Shape;909;p34"/>
          <p:cNvSpPr/>
          <p:nvPr/>
        </p:nvSpPr>
        <p:spPr>
          <a:xfrm>
            <a:off x="818529" y="1771802"/>
            <a:ext cx="875600" cy="8756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120" name="Google Shape;913;p34"/>
          <p:cNvSpPr/>
          <p:nvPr/>
        </p:nvSpPr>
        <p:spPr>
          <a:xfrm>
            <a:off x="9300117" y="1708403"/>
            <a:ext cx="1890382" cy="1014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933" b="1" i="0" u="none" strike="noStrike" kern="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Bebas Neue"/>
                <a:cs typeface="Bebas Neue"/>
                <a:sym typeface="Bebas Neue"/>
              </a:rPr>
              <a:t>HAS</a:t>
            </a:r>
            <a:endParaRPr kumimoji="0" sz="2933" b="1" i="0" u="none" strike="noStrike" kern="0" cap="none" spc="0" normalizeH="0" baseline="0" noProof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Century Gothic" panose="020B0502020202020204" pitchFamily="34" charset="0"/>
              <a:ea typeface="Bebas Neue"/>
              <a:cs typeface="Bebas Neue"/>
              <a:sym typeface="Bebas Neue"/>
            </a:endParaRPr>
          </a:p>
        </p:txBody>
      </p:sp>
      <p:sp>
        <p:nvSpPr>
          <p:cNvPr id="122" name="Google Shape;302;p19"/>
          <p:cNvSpPr/>
          <p:nvPr/>
        </p:nvSpPr>
        <p:spPr>
          <a:xfrm>
            <a:off x="971901" y="3295689"/>
            <a:ext cx="589690" cy="179892"/>
          </a:xfrm>
          <a:custGeom>
            <a:avLst/>
            <a:gdLst/>
            <a:ahLst/>
            <a:cxnLst/>
            <a:rect l="l" t="t" r="r" b="b"/>
            <a:pathLst>
              <a:path w="11847" h="4191" extrusionOk="0">
                <a:moveTo>
                  <a:pt x="5230" y="0"/>
                </a:moveTo>
                <a:cubicBezTo>
                  <a:pt x="5073" y="0"/>
                  <a:pt x="4947" y="63"/>
                  <a:pt x="4915" y="189"/>
                </a:cubicBezTo>
                <a:lnTo>
                  <a:pt x="4096" y="2080"/>
                </a:lnTo>
                <a:lnTo>
                  <a:pt x="347" y="2080"/>
                </a:lnTo>
                <a:cubicBezTo>
                  <a:pt x="158" y="2080"/>
                  <a:pt x="0" y="2237"/>
                  <a:pt x="0" y="2426"/>
                </a:cubicBezTo>
                <a:cubicBezTo>
                  <a:pt x="0" y="2615"/>
                  <a:pt x="158" y="2773"/>
                  <a:pt x="347" y="2773"/>
                </a:cubicBezTo>
                <a:lnTo>
                  <a:pt x="4316" y="2773"/>
                </a:lnTo>
                <a:cubicBezTo>
                  <a:pt x="4411" y="2773"/>
                  <a:pt x="4505" y="2710"/>
                  <a:pt x="4600" y="2584"/>
                </a:cubicBezTo>
                <a:lnTo>
                  <a:pt x="5199" y="1292"/>
                </a:lnTo>
                <a:lnTo>
                  <a:pt x="6238" y="3970"/>
                </a:lnTo>
                <a:cubicBezTo>
                  <a:pt x="6301" y="4096"/>
                  <a:pt x="6396" y="4159"/>
                  <a:pt x="6522" y="4191"/>
                </a:cubicBezTo>
                <a:lnTo>
                  <a:pt x="6553" y="4191"/>
                </a:lnTo>
                <a:cubicBezTo>
                  <a:pt x="6679" y="4191"/>
                  <a:pt x="6805" y="4127"/>
                  <a:pt x="6868" y="4033"/>
                </a:cubicBezTo>
                <a:lnTo>
                  <a:pt x="7624" y="2836"/>
                </a:lnTo>
                <a:lnTo>
                  <a:pt x="11500" y="2836"/>
                </a:lnTo>
                <a:cubicBezTo>
                  <a:pt x="11689" y="2836"/>
                  <a:pt x="11846" y="2678"/>
                  <a:pt x="11846" y="2458"/>
                </a:cubicBezTo>
                <a:cubicBezTo>
                  <a:pt x="11846" y="2269"/>
                  <a:pt x="11689" y="2111"/>
                  <a:pt x="11500" y="2111"/>
                </a:cubicBezTo>
                <a:lnTo>
                  <a:pt x="7435" y="2111"/>
                </a:lnTo>
                <a:cubicBezTo>
                  <a:pt x="7309" y="2111"/>
                  <a:pt x="7183" y="2206"/>
                  <a:pt x="7120" y="2269"/>
                </a:cubicBezTo>
                <a:lnTo>
                  <a:pt x="6648" y="3056"/>
                </a:lnTo>
                <a:lnTo>
                  <a:pt x="5545" y="221"/>
                </a:lnTo>
                <a:cubicBezTo>
                  <a:pt x="5514" y="95"/>
                  <a:pt x="5388" y="0"/>
                  <a:pt x="523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" name="Google Shape;303;p19"/>
          <p:cNvSpPr/>
          <p:nvPr/>
        </p:nvSpPr>
        <p:spPr>
          <a:xfrm>
            <a:off x="967172" y="3149621"/>
            <a:ext cx="588147" cy="215089"/>
          </a:xfrm>
          <a:custGeom>
            <a:avLst/>
            <a:gdLst/>
            <a:ahLst/>
            <a:cxnLst/>
            <a:rect l="l" t="t" r="r" b="b"/>
            <a:pathLst>
              <a:path w="11816" h="5011" extrusionOk="0">
                <a:moveTo>
                  <a:pt x="3151" y="1"/>
                </a:moveTo>
                <a:cubicBezTo>
                  <a:pt x="1387" y="1"/>
                  <a:pt x="1" y="1419"/>
                  <a:pt x="1" y="3277"/>
                </a:cubicBezTo>
                <a:cubicBezTo>
                  <a:pt x="1" y="3876"/>
                  <a:pt x="158" y="4349"/>
                  <a:pt x="442" y="4821"/>
                </a:cubicBezTo>
                <a:lnTo>
                  <a:pt x="3655" y="4821"/>
                </a:lnTo>
                <a:lnTo>
                  <a:pt x="4285" y="3340"/>
                </a:lnTo>
                <a:cubicBezTo>
                  <a:pt x="4443" y="2994"/>
                  <a:pt x="4821" y="2773"/>
                  <a:pt x="5199" y="2710"/>
                </a:cubicBezTo>
                <a:cubicBezTo>
                  <a:pt x="5672" y="2710"/>
                  <a:pt x="6018" y="2994"/>
                  <a:pt x="6176" y="3403"/>
                </a:cubicBezTo>
                <a:lnTo>
                  <a:pt x="6806" y="5010"/>
                </a:lnTo>
                <a:cubicBezTo>
                  <a:pt x="6963" y="4884"/>
                  <a:pt x="7215" y="4821"/>
                  <a:pt x="7404" y="4821"/>
                </a:cubicBezTo>
                <a:lnTo>
                  <a:pt x="11374" y="4821"/>
                </a:lnTo>
                <a:cubicBezTo>
                  <a:pt x="11626" y="4349"/>
                  <a:pt x="11815" y="3813"/>
                  <a:pt x="11815" y="3277"/>
                </a:cubicBezTo>
                <a:cubicBezTo>
                  <a:pt x="11815" y="1419"/>
                  <a:pt x="10429" y="1"/>
                  <a:pt x="8665" y="1"/>
                </a:cubicBezTo>
                <a:cubicBezTo>
                  <a:pt x="7247" y="1"/>
                  <a:pt x="6396" y="977"/>
                  <a:pt x="5924" y="1860"/>
                </a:cubicBezTo>
                <a:cubicBezTo>
                  <a:pt x="5451" y="977"/>
                  <a:pt x="4537" y="1"/>
                  <a:pt x="3151" y="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" name="Google Shape;304;p19"/>
          <p:cNvSpPr/>
          <p:nvPr/>
        </p:nvSpPr>
        <p:spPr>
          <a:xfrm>
            <a:off x="1080113" y="3425489"/>
            <a:ext cx="371674" cy="169075"/>
          </a:xfrm>
          <a:custGeom>
            <a:avLst/>
            <a:gdLst/>
            <a:ahLst/>
            <a:cxnLst/>
            <a:rect l="l" t="t" r="r" b="b"/>
            <a:pathLst>
              <a:path w="7467" h="3939" extrusionOk="0">
                <a:moveTo>
                  <a:pt x="2962" y="1"/>
                </a:moveTo>
                <a:cubicBezTo>
                  <a:pt x="2773" y="284"/>
                  <a:pt x="2458" y="442"/>
                  <a:pt x="2111" y="442"/>
                </a:cubicBezTo>
                <a:lnTo>
                  <a:pt x="0" y="442"/>
                </a:lnTo>
                <a:cubicBezTo>
                  <a:pt x="158" y="599"/>
                  <a:pt x="347" y="757"/>
                  <a:pt x="536" y="914"/>
                </a:cubicBezTo>
                <a:cubicBezTo>
                  <a:pt x="1449" y="1734"/>
                  <a:pt x="2426" y="2647"/>
                  <a:pt x="3434" y="3813"/>
                </a:cubicBezTo>
                <a:cubicBezTo>
                  <a:pt x="3529" y="3907"/>
                  <a:pt x="3592" y="3939"/>
                  <a:pt x="3718" y="3939"/>
                </a:cubicBezTo>
                <a:cubicBezTo>
                  <a:pt x="3844" y="3939"/>
                  <a:pt x="3907" y="3907"/>
                  <a:pt x="4001" y="3813"/>
                </a:cubicBezTo>
                <a:cubicBezTo>
                  <a:pt x="4978" y="2584"/>
                  <a:pt x="6018" y="1734"/>
                  <a:pt x="6900" y="914"/>
                </a:cubicBezTo>
                <a:cubicBezTo>
                  <a:pt x="7120" y="757"/>
                  <a:pt x="7278" y="599"/>
                  <a:pt x="7467" y="442"/>
                </a:cubicBezTo>
                <a:lnTo>
                  <a:pt x="5860" y="442"/>
                </a:lnTo>
                <a:lnTo>
                  <a:pt x="5293" y="1324"/>
                </a:lnTo>
                <a:cubicBezTo>
                  <a:pt x="5104" y="1639"/>
                  <a:pt x="4789" y="1860"/>
                  <a:pt x="4379" y="1860"/>
                </a:cubicBezTo>
                <a:lnTo>
                  <a:pt x="4316" y="1860"/>
                </a:lnTo>
                <a:cubicBezTo>
                  <a:pt x="3907" y="1797"/>
                  <a:pt x="3592" y="1576"/>
                  <a:pt x="3434" y="1167"/>
                </a:cubicBezTo>
                <a:lnTo>
                  <a:pt x="2962" y="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32" name="Picture 8" descr="Esfigmomanômetro Para Hospital, Azul Marinho, Esfigmomanômetro De Desenhos  Animados, Vetor Esfigmomanômetro Imagem PNG e PSD Para Download Gratuito |  Medidor de pressão arterial, Medidor de pressão, Pressao arterial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4375" b="72500" l="13125" r="8718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55" t="12271" r="10578" b="23584"/>
          <a:stretch/>
        </p:blipFill>
        <p:spPr bwMode="auto">
          <a:xfrm>
            <a:off x="875079" y="1924475"/>
            <a:ext cx="740400" cy="612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Retângulo 42"/>
          <p:cNvSpPr/>
          <p:nvPr/>
        </p:nvSpPr>
        <p:spPr>
          <a:xfrm>
            <a:off x="1694129" y="1908738"/>
            <a:ext cx="6953192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1700" b="1" i="0" u="none" strike="noStrike" kern="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Montserrat" panose="00000500000000000000" pitchFamily="2" charset="0"/>
                <a:cs typeface="Arial"/>
                <a:sym typeface="Arial"/>
              </a:rPr>
              <a:t>Percentual de pessoas com hipertensão que tiveram o exame de creatinina avaliado nos últimos 12 meses na  APS</a:t>
            </a:r>
            <a:endParaRPr kumimoji="0" lang="pt-BR" sz="1700" b="0" i="0" u="none" strike="noStrike" kern="0" cap="none" spc="0" normalizeH="0" baseline="0" noProof="0">
              <a:ln>
                <a:noFill/>
              </a:ln>
              <a:solidFill>
                <a:srgbClr val="44546A"/>
              </a:solidFill>
              <a:effectLst/>
              <a:uLnTx/>
              <a:uFillTx/>
              <a:latin typeface="Montserrat" panose="00000500000000000000" pitchFamily="2" charset="0"/>
              <a:cs typeface="Arial"/>
              <a:sym typeface="Arial"/>
            </a:endParaRPr>
          </a:p>
        </p:txBody>
      </p:sp>
      <p:sp>
        <p:nvSpPr>
          <p:cNvPr id="44" name="Retângulo 43"/>
          <p:cNvSpPr/>
          <p:nvPr/>
        </p:nvSpPr>
        <p:spPr>
          <a:xfrm>
            <a:off x="1678829" y="2971567"/>
            <a:ext cx="6968491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1700" b="1" i="0" u="none" strike="noStrike" kern="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Montserrat" panose="00000500000000000000" pitchFamily="2" charset="0"/>
                <a:cs typeface="Arial"/>
                <a:sym typeface="Arial"/>
              </a:rPr>
              <a:t>Percentual de pessoas com hipertensão que tiveram o exame eletrocardiograma avaliado nos últimos 12 meses na  APS </a:t>
            </a:r>
          </a:p>
        </p:txBody>
      </p:sp>
      <p:sp>
        <p:nvSpPr>
          <p:cNvPr id="45" name="Retângulo 44"/>
          <p:cNvSpPr/>
          <p:nvPr/>
        </p:nvSpPr>
        <p:spPr>
          <a:xfrm>
            <a:off x="1694128" y="4139994"/>
            <a:ext cx="7053553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1700" b="1" i="0" u="none" strike="noStrike" kern="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Montserrat" panose="00000500000000000000" pitchFamily="2" charset="0"/>
                <a:cs typeface="Arial"/>
                <a:sym typeface="Arial"/>
              </a:rPr>
              <a:t>Percentual de pessoas com diabetes que tiveram o exame de pé diabético realizado nos últimos 12 meses na APS </a:t>
            </a:r>
          </a:p>
        </p:txBody>
      </p:sp>
      <p:sp>
        <p:nvSpPr>
          <p:cNvPr id="46" name="Retângulo 45"/>
          <p:cNvSpPr/>
          <p:nvPr/>
        </p:nvSpPr>
        <p:spPr>
          <a:xfrm>
            <a:off x="1678829" y="5322390"/>
            <a:ext cx="7068851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1700" b="1" i="0" u="none" strike="noStrike" kern="0" cap="none" spc="0" normalizeH="0" baseline="0" noProof="0">
                <a:ln>
                  <a:noFill/>
                </a:ln>
                <a:solidFill>
                  <a:srgbClr val="44546A"/>
                </a:solidFill>
                <a:effectLst/>
                <a:uLnTx/>
                <a:uFillTx/>
                <a:latin typeface="Montserrat" panose="00000500000000000000" pitchFamily="2" charset="0"/>
                <a:cs typeface="Arial"/>
                <a:sym typeface="Arial"/>
              </a:rPr>
              <a:t>Percentual de pessoas com diabetes que tiveram o exame hemoglobina glicada avaliado nos últimos 12 meses na  APS</a:t>
            </a:r>
          </a:p>
        </p:txBody>
      </p:sp>
      <p:sp>
        <p:nvSpPr>
          <p:cNvPr id="37" name="Google Shape;866;g118f1ce6acc_2_198">
            <a:extLst>
              <a:ext uri="{FF2B5EF4-FFF2-40B4-BE49-F238E27FC236}">
                <a16:creationId xmlns:a16="http://schemas.microsoft.com/office/drawing/2014/main" id="{C611DC74-0FF6-4501-98D6-EAFE23538C68}"/>
              </a:ext>
            </a:extLst>
          </p:cNvPr>
          <p:cNvSpPr txBox="1"/>
          <p:nvPr/>
        </p:nvSpPr>
        <p:spPr>
          <a:xfrm>
            <a:off x="1303732" y="132913"/>
            <a:ext cx="9593766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3200" b="0" i="0" u="none" strike="noStrike" kern="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Montserrat ExtraBold"/>
                <a:ea typeface="Montserrat ExtraBold"/>
                <a:cs typeface="Montserrat ExtraBold"/>
                <a:sym typeface="Montserrat ExtraBold"/>
              </a:rPr>
              <a:t>OUTROS INDICADORES PARA ACOMPANHAMENTO</a:t>
            </a:r>
          </a:p>
        </p:txBody>
      </p:sp>
      <p:cxnSp>
        <p:nvCxnSpPr>
          <p:cNvPr id="38" name="Google Shape;227;p2">
            <a:extLst>
              <a:ext uri="{FF2B5EF4-FFF2-40B4-BE49-F238E27FC236}">
                <a16:creationId xmlns:a16="http://schemas.microsoft.com/office/drawing/2014/main" id="{C9C9AB88-28FE-4921-9FA0-47749C31C220}"/>
              </a:ext>
            </a:extLst>
          </p:cNvPr>
          <p:cNvCxnSpPr/>
          <p:nvPr/>
        </p:nvCxnSpPr>
        <p:spPr>
          <a:xfrm rot="10800000" flipH="1">
            <a:off x="1654459" y="1135392"/>
            <a:ext cx="8918361" cy="7396"/>
          </a:xfrm>
          <a:prstGeom prst="straightConnector1">
            <a:avLst/>
          </a:prstGeom>
          <a:noFill/>
          <a:ln w="25400" cap="flat" cmpd="sng">
            <a:solidFill>
              <a:srgbClr val="0070C0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79273299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tângulo: Cantos Arredondados 42">
            <a:extLst>
              <a:ext uri="{FF2B5EF4-FFF2-40B4-BE49-F238E27FC236}">
                <a16:creationId xmlns:a16="http://schemas.microsoft.com/office/drawing/2014/main" id="{8383F3C5-1471-4AD8-AA56-59F5088B2638}"/>
              </a:ext>
            </a:extLst>
          </p:cNvPr>
          <p:cNvSpPr/>
          <p:nvPr/>
        </p:nvSpPr>
        <p:spPr>
          <a:xfrm>
            <a:off x="6191250" y="1295400"/>
            <a:ext cx="5557838" cy="957577"/>
          </a:xfrm>
          <a:prstGeom prst="roundRect">
            <a:avLst>
              <a:gd name="adj" fmla="val 3736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pt-BR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44" name="Retângulo: Cantos Arredondados 43">
            <a:extLst>
              <a:ext uri="{FF2B5EF4-FFF2-40B4-BE49-F238E27FC236}">
                <a16:creationId xmlns:a16="http://schemas.microsoft.com/office/drawing/2014/main" id="{A174B6FB-4660-433B-9E18-E58835AC8C28}"/>
              </a:ext>
            </a:extLst>
          </p:cNvPr>
          <p:cNvSpPr/>
          <p:nvPr/>
        </p:nvSpPr>
        <p:spPr>
          <a:xfrm>
            <a:off x="6191250" y="2639938"/>
            <a:ext cx="5557838" cy="957577"/>
          </a:xfrm>
          <a:prstGeom prst="roundRect">
            <a:avLst>
              <a:gd name="adj" fmla="val 3736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pt-BR" sz="1400" b="0" i="0" u="none" strike="noStrike" kern="0" cap="none" spc="0" normalizeH="0" baseline="0" noProof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45" name="Retângulo: Cantos Arredondados 44">
            <a:extLst>
              <a:ext uri="{FF2B5EF4-FFF2-40B4-BE49-F238E27FC236}">
                <a16:creationId xmlns:a16="http://schemas.microsoft.com/office/drawing/2014/main" id="{56B5E080-D8C7-4DA8-A556-58FB68D60E8C}"/>
              </a:ext>
            </a:extLst>
          </p:cNvPr>
          <p:cNvSpPr/>
          <p:nvPr/>
        </p:nvSpPr>
        <p:spPr>
          <a:xfrm>
            <a:off x="6191250" y="3984476"/>
            <a:ext cx="5557838" cy="957577"/>
          </a:xfrm>
          <a:prstGeom prst="roundRect">
            <a:avLst>
              <a:gd name="adj" fmla="val 3736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pt-BR" sz="1400" b="0" i="0" u="none" strike="noStrike" kern="0" cap="none" spc="0" normalizeH="0" baseline="0" noProof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46" name="Retângulo: Cantos Arredondados 45">
            <a:extLst>
              <a:ext uri="{FF2B5EF4-FFF2-40B4-BE49-F238E27FC236}">
                <a16:creationId xmlns:a16="http://schemas.microsoft.com/office/drawing/2014/main" id="{0452E3F4-245A-4ED6-9B0F-8FF99AB624FC}"/>
              </a:ext>
            </a:extLst>
          </p:cNvPr>
          <p:cNvSpPr/>
          <p:nvPr/>
        </p:nvSpPr>
        <p:spPr>
          <a:xfrm>
            <a:off x="6191250" y="5329013"/>
            <a:ext cx="5557838" cy="957577"/>
          </a:xfrm>
          <a:prstGeom prst="roundRect">
            <a:avLst>
              <a:gd name="adj" fmla="val 3736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pt-BR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8" name="Retângulo: Cantos Arredondados 7">
            <a:extLst>
              <a:ext uri="{FF2B5EF4-FFF2-40B4-BE49-F238E27FC236}">
                <a16:creationId xmlns:a16="http://schemas.microsoft.com/office/drawing/2014/main" id="{5ABAB926-686E-41CB-B24F-04C78AA9477C}"/>
              </a:ext>
            </a:extLst>
          </p:cNvPr>
          <p:cNvSpPr/>
          <p:nvPr/>
        </p:nvSpPr>
        <p:spPr>
          <a:xfrm>
            <a:off x="442912" y="1295400"/>
            <a:ext cx="5557838" cy="957577"/>
          </a:xfrm>
          <a:prstGeom prst="roundRect">
            <a:avLst>
              <a:gd name="adj" fmla="val 3736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pt-BR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40" name="Retângulo: Cantos Arredondados 39">
            <a:extLst>
              <a:ext uri="{FF2B5EF4-FFF2-40B4-BE49-F238E27FC236}">
                <a16:creationId xmlns:a16="http://schemas.microsoft.com/office/drawing/2014/main" id="{E1CC594D-47A5-467F-9002-4EC7000762F5}"/>
              </a:ext>
            </a:extLst>
          </p:cNvPr>
          <p:cNvSpPr/>
          <p:nvPr/>
        </p:nvSpPr>
        <p:spPr>
          <a:xfrm>
            <a:off x="442912" y="2639938"/>
            <a:ext cx="5557838" cy="957577"/>
          </a:xfrm>
          <a:prstGeom prst="roundRect">
            <a:avLst>
              <a:gd name="adj" fmla="val 3736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pt-BR" sz="1400" b="0" i="0" u="none" strike="noStrike" kern="0" cap="none" spc="0" normalizeH="0" baseline="0" noProof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41" name="Retângulo: Cantos Arredondados 40">
            <a:extLst>
              <a:ext uri="{FF2B5EF4-FFF2-40B4-BE49-F238E27FC236}">
                <a16:creationId xmlns:a16="http://schemas.microsoft.com/office/drawing/2014/main" id="{489EFCDB-358C-4B6C-AC08-50765EE2B674}"/>
              </a:ext>
            </a:extLst>
          </p:cNvPr>
          <p:cNvSpPr/>
          <p:nvPr/>
        </p:nvSpPr>
        <p:spPr>
          <a:xfrm>
            <a:off x="442912" y="3984476"/>
            <a:ext cx="5557838" cy="957577"/>
          </a:xfrm>
          <a:prstGeom prst="roundRect">
            <a:avLst>
              <a:gd name="adj" fmla="val 3736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pt-BR" sz="1400" b="0" i="0" u="none" strike="noStrike" kern="0" cap="none" spc="0" normalizeH="0" baseline="0" noProof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42" name="Retângulo: Cantos Arredondados 41">
            <a:extLst>
              <a:ext uri="{FF2B5EF4-FFF2-40B4-BE49-F238E27FC236}">
                <a16:creationId xmlns:a16="http://schemas.microsoft.com/office/drawing/2014/main" id="{AB7A17D7-32C4-4B4C-92DC-DFC00789862F}"/>
              </a:ext>
            </a:extLst>
          </p:cNvPr>
          <p:cNvSpPr/>
          <p:nvPr/>
        </p:nvSpPr>
        <p:spPr>
          <a:xfrm>
            <a:off x="442912" y="5329013"/>
            <a:ext cx="5557838" cy="957577"/>
          </a:xfrm>
          <a:prstGeom prst="roundRect">
            <a:avLst>
              <a:gd name="adj" fmla="val 3736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pt-BR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DFF011A0-FDE5-41B6-848B-F11F437E1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C5584AC5-0F6D-491D-88C2-FB9FCC9369B5}" type="slidenum">
              <a:rPr kumimoji="0" lang="pt-BR" sz="800" b="1" i="0" u="none" strike="noStrike" kern="0" cap="none" spc="0" normalizeH="0" baseline="0" noProof="0" smtClean="0">
                <a:ln>
                  <a:noFill/>
                </a:ln>
                <a:solidFill>
                  <a:srgbClr val="AEABAB"/>
                </a:solidFill>
                <a:effectLst/>
                <a:uLnTx/>
                <a:uFillTx/>
                <a:latin typeface="Montserrat"/>
                <a:sym typeface="Montserrat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71</a:t>
            </a:fld>
            <a:endParaRPr kumimoji="0" lang="pt-BR" sz="800" b="1" i="0" u="none" strike="noStrike" kern="0" cap="none" spc="0" normalizeH="0" baseline="0" noProof="0">
              <a:ln>
                <a:noFill/>
              </a:ln>
              <a:solidFill>
                <a:srgbClr val="AEABAB"/>
              </a:solidFill>
              <a:effectLst/>
              <a:uLnTx/>
              <a:uFillTx/>
              <a:latin typeface="Montserrat"/>
              <a:sym typeface="Montserrat"/>
            </a:endParaRPr>
          </a:p>
        </p:txBody>
      </p:sp>
      <p:sp>
        <p:nvSpPr>
          <p:cNvPr id="7" name="Google Shape;866;g118f1ce6acc_2_198">
            <a:extLst>
              <a:ext uri="{FF2B5EF4-FFF2-40B4-BE49-F238E27FC236}">
                <a16:creationId xmlns:a16="http://schemas.microsoft.com/office/drawing/2014/main" id="{05A40A32-FF50-4C7F-B855-70DD4C3FF3FD}"/>
              </a:ext>
            </a:extLst>
          </p:cNvPr>
          <p:cNvSpPr txBox="1"/>
          <p:nvPr/>
        </p:nvSpPr>
        <p:spPr>
          <a:xfrm>
            <a:off x="0" y="272840"/>
            <a:ext cx="1219200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2800" b="0" i="0" u="none" strike="noStrike" kern="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Montserrat ExtraBold"/>
                <a:cs typeface="Arial"/>
                <a:sym typeface="Montserrat ExtraBold"/>
              </a:rPr>
              <a:t>COMO MELHORAR O CUIDADO E RESULTADOS?</a:t>
            </a:r>
            <a:endParaRPr kumimoji="0" sz="400" b="0" i="0" u="none" strike="noStrike" kern="0" cap="none" spc="0" normalizeH="0" baseline="0" noProof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Montserrat" panose="00000500000000000000" pitchFamily="2" charset="0"/>
              <a:cs typeface="Arial"/>
              <a:sym typeface="Arial"/>
            </a:endParaRPr>
          </a:p>
        </p:txBody>
      </p: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B8767FAC-AF77-488D-89F4-3A46425E1716}"/>
              </a:ext>
            </a:extLst>
          </p:cNvPr>
          <p:cNvSpPr txBox="1"/>
          <p:nvPr/>
        </p:nvSpPr>
        <p:spPr>
          <a:xfrm>
            <a:off x="442912" y="1557562"/>
            <a:ext cx="54530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2000" b="0" i="0" u="none" strike="noStrike" kern="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Montserrat" panose="00000500000000000000" pitchFamily="2" charset="0"/>
                <a:cs typeface="Arial"/>
                <a:sym typeface="Arial"/>
              </a:rPr>
              <a:t>Acompanhamento nominal</a:t>
            </a:r>
          </a:p>
        </p:txBody>
      </p:sp>
      <p:sp>
        <p:nvSpPr>
          <p:cNvPr id="32" name="CaixaDeTexto 31">
            <a:extLst>
              <a:ext uri="{FF2B5EF4-FFF2-40B4-BE49-F238E27FC236}">
                <a16:creationId xmlns:a16="http://schemas.microsoft.com/office/drawing/2014/main" id="{9377252F-F648-46AE-8EDF-DC0053E754F2}"/>
              </a:ext>
            </a:extLst>
          </p:cNvPr>
          <p:cNvSpPr txBox="1"/>
          <p:nvPr/>
        </p:nvSpPr>
        <p:spPr>
          <a:xfrm>
            <a:off x="442912" y="2764058"/>
            <a:ext cx="54530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2000" b="0" i="0" u="none" strike="noStrike" kern="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Montserrat" panose="00000500000000000000" pitchFamily="2" charset="0"/>
                <a:cs typeface="Arial"/>
                <a:sym typeface="Arial"/>
              </a:rPr>
              <a:t>Orientar usuário (importância das consultas, adesão, exames)</a:t>
            </a:r>
          </a:p>
        </p:txBody>
      </p:sp>
      <p:sp>
        <p:nvSpPr>
          <p:cNvPr id="33" name="CaixaDeTexto 32">
            <a:extLst>
              <a:ext uri="{FF2B5EF4-FFF2-40B4-BE49-F238E27FC236}">
                <a16:creationId xmlns:a16="http://schemas.microsoft.com/office/drawing/2014/main" id="{306C4330-F384-4413-9EB1-66BD12862C5F}"/>
              </a:ext>
            </a:extLst>
          </p:cNvPr>
          <p:cNvSpPr txBox="1"/>
          <p:nvPr/>
        </p:nvSpPr>
        <p:spPr>
          <a:xfrm>
            <a:off x="442912" y="4116405"/>
            <a:ext cx="54530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2000" b="0" i="0" u="none" strike="noStrike" kern="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Montserrat" panose="00000500000000000000" pitchFamily="2" charset="0"/>
                <a:cs typeface="Arial"/>
                <a:sym typeface="Arial"/>
              </a:rPr>
              <a:t>Realizar estratificação de risco cardiovascular</a:t>
            </a:r>
          </a:p>
        </p:txBody>
      </p:sp>
      <p:sp>
        <p:nvSpPr>
          <p:cNvPr id="34" name="CaixaDeTexto 33">
            <a:extLst>
              <a:ext uri="{FF2B5EF4-FFF2-40B4-BE49-F238E27FC236}">
                <a16:creationId xmlns:a16="http://schemas.microsoft.com/office/drawing/2014/main" id="{C7C6656A-1212-4656-9B3A-577A68DDFC74}"/>
              </a:ext>
            </a:extLst>
          </p:cNvPr>
          <p:cNvSpPr txBox="1"/>
          <p:nvPr/>
        </p:nvSpPr>
        <p:spPr>
          <a:xfrm>
            <a:off x="442912" y="5600700"/>
            <a:ext cx="54530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2000" b="0" i="0" u="none" strike="noStrike" kern="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Montserrat" panose="00000500000000000000" pitchFamily="2" charset="0"/>
                <a:cs typeface="Arial"/>
                <a:sym typeface="Arial"/>
              </a:rPr>
              <a:t>Acompanhamento conforme o risco</a:t>
            </a:r>
          </a:p>
        </p:txBody>
      </p:sp>
      <p:sp>
        <p:nvSpPr>
          <p:cNvPr id="35" name="CaixaDeTexto 34">
            <a:extLst>
              <a:ext uri="{FF2B5EF4-FFF2-40B4-BE49-F238E27FC236}">
                <a16:creationId xmlns:a16="http://schemas.microsoft.com/office/drawing/2014/main" id="{F1B4080E-2C48-40D8-8CBC-CBBD41AA1ADB}"/>
              </a:ext>
            </a:extLst>
          </p:cNvPr>
          <p:cNvSpPr txBox="1"/>
          <p:nvPr/>
        </p:nvSpPr>
        <p:spPr>
          <a:xfrm>
            <a:off x="6200776" y="1565601"/>
            <a:ext cx="54530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2000" b="0" i="0" u="none" strike="noStrike" kern="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Montserrat" panose="00000500000000000000" pitchFamily="2" charset="0"/>
                <a:cs typeface="Arial"/>
                <a:sym typeface="Arial"/>
              </a:rPr>
              <a:t>Estruturar a linha de cuidado</a:t>
            </a:r>
          </a:p>
        </p:txBody>
      </p: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F3438174-7D7D-44AC-A88C-9A4A84F66AC3}"/>
              </a:ext>
            </a:extLst>
          </p:cNvPr>
          <p:cNvSpPr txBox="1"/>
          <p:nvPr/>
        </p:nvSpPr>
        <p:spPr>
          <a:xfrm>
            <a:off x="6200776" y="2764058"/>
            <a:ext cx="54530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2000" b="0" i="0" u="none" strike="noStrike" kern="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Montserrat" panose="00000500000000000000" pitchFamily="2" charset="0"/>
                <a:cs typeface="Arial"/>
                <a:sym typeface="Arial"/>
              </a:rPr>
              <a:t>Intervenções educativas e incentivo ao registro das informações.</a:t>
            </a:r>
          </a:p>
        </p:txBody>
      </p:sp>
      <p:sp>
        <p:nvSpPr>
          <p:cNvPr id="38" name="CaixaDeTexto 37">
            <a:extLst>
              <a:ext uri="{FF2B5EF4-FFF2-40B4-BE49-F238E27FC236}">
                <a16:creationId xmlns:a16="http://schemas.microsoft.com/office/drawing/2014/main" id="{19834B7D-3D12-413C-8ADE-AC2A96AA0317}"/>
              </a:ext>
            </a:extLst>
          </p:cNvPr>
          <p:cNvSpPr txBox="1"/>
          <p:nvPr/>
        </p:nvSpPr>
        <p:spPr>
          <a:xfrm>
            <a:off x="6200776" y="4109321"/>
            <a:ext cx="54530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2000" b="0" i="0" u="none" strike="noStrike" kern="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Montserrat" panose="00000500000000000000" pitchFamily="2" charset="0"/>
                <a:cs typeface="Arial"/>
                <a:sym typeface="Arial"/>
              </a:rPr>
              <a:t>Incentivar o automonitoramento em domicílio (quando indicado)</a:t>
            </a:r>
          </a:p>
        </p:txBody>
      </p:sp>
      <p:sp>
        <p:nvSpPr>
          <p:cNvPr id="39" name="CaixaDeTexto 38">
            <a:extLst>
              <a:ext uri="{FF2B5EF4-FFF2-40B4-BE49-F238E27FC236}">
                <a16:creationId xmlns:a16="http://schemas.microsoft.com/office/drawing/2014/main" id="{4B2C4E79-083B-4485-A374-7433158893AA}"/>
              </a:ext>
            </a:extLst>
          </p:cNvPr>
          <p:cNvSpPr txBox="1"/>
          <p:nvPr/>
        </p:nvSpPr>
        <p:spPr>
          <a:xfrm>
            <a:off x="6200776" y="5446812"/>
            <a:ext cx="54530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2000" b="0" i="0" u="none" strike="noStrike" kern="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Montserrat" panose="00000500000000000000" pitchFamily="2" charset="0"/>
                <a:cs typeface="Arial"/>
                <a:sym typeface="Arial"/>
              </a:rPr>
              <a:t>Promover estratégias de adesão terapêutica</a:t>
            </a:r>
          </a:p>
        </p:txBody>
      </p:sp>
      <p:cxnSp>
        <p:nvCxnSpPr>
          <p:cNvPr id="20" name="Google Shape;227;p2">
            <a:extLst>
              <a:ext uri="{FF2B5EF4-FFF2-40B4-BE49-F238E27FC236}">
                <a16:creationId xmlns:a16="http://schemas.microsoft.com/office/drawing/2014/main" id="{0893864F-C6F1-4F15-AC10-D591333CE614}"/>
              </a:ext>
            </a:extLst>
          </p:cNvPr>
          <p:cNvCxnSpPr>
            <a:cxnSpLocks/>
          </p:cNvCxnSpPr>
          <p:nvPr/>
        </p:nvCxnSpPr>
        <p:spPr>
          <a:xfrm>
            <a:off x="1148576" y="901221"/>
            <a:ext cx="9813073" cy="0"/>
          </a:xfrm>
          <a:prstGeom prst="straightConnector1">
            <a:avLst/>
          </a:prstGeom>
          <a:noFill/>
          <a:ln w="25400" cap="flat" cmpd="sng">
            <a:solidFill>
              <a:srgbClr val="0070C0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1192466489"/>
      </p:ext>
    </p:extLst>
  </p:cSld>
  <p:clrMapOvr>
    <a:masterClrMapping/>
  </p:clrMapOvr>
  <p:transition spd="slow">
    <p:push dir="u"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Agrupar 11">
            <a:extLst>
              <a:ext uri="{FF2B5EF4-FFF2-40B4-BE49-F238E27FC236}">
                <a16:creationId xmlns:a16="http://schemas.microsoft.com/office/drawing/2014/main" id="{51796ED4-2EB9-4B90-AD6E-7B67B1988A05}"/>
              </a:ext>
            </a:extLst>
          </p:cNvPr>
          <p:cNvGrpSpPr/>
          <p:nvPr/>
        </p:nvGrpSpPr>
        <p:grpSpPr>
          <a:xfrm>
            <a:off x="3437341" y="836698"/>
            <a:ext cx="5317318" cy="5794205"/>
            <a:chOff x="3437341" y="770341"/>
            <a:chExt cx="5317318" cy="5794205"/>
          </a:xfrm>
        </p:grpSpPr>
        <p:pic>
          <p:nvPicPr>
            <p:cNvPr id="10" name="Imagem 9">
              <a:extLst>
                <a:ext uri="{FF2B5EF4-FFF2-40B4-BE49-F238E27FC236}">
                  <a16:creationId xmlns:a16="http://schemas.microsoft.com/office/drawing/2014/main" id="{E278E8A1-7243-4726-A513-0D07DD2C353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437341" y="770341"/>
              <a:ext cx="5317318" cy="5317318"/>
            </a:xfrm>
            <a:prstGeom prst="rect">
              <a:avLst/>
            </a:prstGeom>
          </p:spPr>
        </p:pic>
        <p:sp>
          <p:nvSpPr>
            <p:cNvPr id="32" name="CaixaDeTexto 31">
              <a:extLst>
                <a:ext uri="{FF2B5EF4-FFF2-40B4-BE49-F238E27FC236}">
                  <a16:creationId xmlns:a16="http://schemas.microsoft.com/office/drawing/2014/main" id="{094C7756-3295-418F-BA0A-6FEA1E8B86B9}"/>
                </a:ext>
              </a:extLst>
            </p:cNvPr>
            <p:cNvSpPr txBox="1"/>
            <p:nvPr/>
          </p:nvSpPr>
          <p:spPr>
            <a:xfrm>
              <a:off x="4037583" y="6102881"/>
              <a:ext cx="4116834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pt-BR" sz="2400" b="0" i="0" u="none" strike="noStrike" kern="0" cap="none" spc="0" normalizeH="0" baseline="0" noProof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Montserrat Black" panose="00000A00000000000000" pitchFamily="2" charset="0"/>
                  <a:cs typeface="Arial"/>
                  <a:sym typeface="Arial"/>
                </a:rPr>
                <a:t>url.gratis</a:t>
              </a:r>
              <a:r>
                <a:rPr kumimoji="0" lang="pt-BR" sz="2400" b="0" i="0" u="none" strike="noStrike" kern="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Montserrat Black" panose="00000A00000000000000" pitchFamily="2" charset="0"/>
                  <a:cs typeface="Arial"/>
                  <a:sym typeface="Arial"/>
                </a:rPr>
                <a:t>/EjCdM5</a:t>
              </a:r>
            </a:p>
          </p:txBody>
        </p:sp>
      </p:grpSp>
      <p:pic>
        <p:nvPicPr>
          <p:cNvPr id="18" name="Imagem 17" descr="Padrão do plano de fundo&#10;&#10;Descrição gerada automaticamente">
            <a:extLst>
              <a:ext uri="{FF2B5EF4-FFF2-40B4-BE49-F238E27FC236}">
                <a16:creationId xmlns:a16="http://schemas.microsoft.com/office/drawing/2014/main" id="{280CFD1B-D263-4C43-82BF-3D04F858687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584" r="9895"/>
          <a:stretch/>
        </p:blipFill>
        <p:spPr>
          <a:xfrm>
            <a:off x="1778000" y="0"/>
            <a:ext cx="9207500" cy="6857999"/>
          </a:xfrm>
          <a:prstGeom prst="rect">
            <a:avLst/>
          </a:prstGeom>
        </p:spPr>
      </p:pic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DFF011A0-FDE5-41B6-848B-F11F437E1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C5584AC5-0F6D-491D-88C2-FB9FCC9369B5}" type="slidenum">
              <a:rPr kumimoji="0" lang="pt-BR" sz="800" b="1" i="0" u="none" strike="noStrike" kern="0" cap="none" spc="0" normalizeH="0" baseline="0" noProof="0" smtClean="0">
                <a:ln>
                  <a:noFill/>
                </a:ln>
                <a:solidFill>
                  <a:srgbClr val="AEABAB"/>
                </a:solidFill>
                <a:effectLst/>
                <a:uLnTx/>
                <a:uFillTx/>
                <a:latin typeface="Montserrat"/>
                <a:sym typeface="Montserrat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72</a:t>
            </a:fld>
            <a:endParaRPr kumimoji="0" lang="pt-BR" sz="800" b="1" i="0" u="none" strike="noStrike" kern="0" cap="none" spc="0" normalizeH="0" baseline="0" noProof="0">
              <a:ln>
                <a:noFill/>
              </a:ln>
              <a:solidFill>
                <a:srgbClr val="AEABAB"/>
              </a:solidFill>
              <a:effectLst/>
              <a:uLnTx/>
              <a:uFillTx/>
              <a:latin typeface="Montserrat"/>
              <a:sym typeface="Montserrat"/>
            </a:endParaRPr>
          </a:p>
        </p:txBody>
      </p:sp>
      <p:sp>
        <p:nvSpPr>
          <p:cNvPr id="7" name="Google Shape;866;g118f1ce6acc_2_198">
            <a:extLst>
              <a:ext uri="{FF2B5EF4-FFF2-40B4-BE49-F238E27FC236}">
                <a16:creationId xmlns:a16="http://schemas.microsoft.com/office/drawing/2014/main" id="{05A40A32-FF50-4C7F-B855-70DD4C3FF3FD}"/>
              </a:ext>
            </a:extLst>
          </p:cNvPr>
          <p:cNvSpPr txBox="1"/>
          <p:nvPr/>
        </p:nvSpPr>
        <p:spPr>
          <a:xfrm>
            <a:off x="0" y="59105"/>
            <a:ext cx="1219200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3200" b="0" i="0" u="none" strike="noStrike" kern="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Montserrat ExtraBold"/>
                <a:cs typeface="Arial"/>
                <a:sym typeface="Montserrat ExtraBold"/>
              </a:rPr>
              <a:t>MATERIAIS DE APOIO</a:t>
            </a: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Montserrat ExtraBold"/>
              <a:cs typeface="Arial"/>
              <a:sym typeface="Arial"/>
            </a:endParaRPr>
          </a:p>
        </p:txBody>
      </p:sp>
      <p:grpSp>
        <p:nvGrpSpPr>
          <p:cNvPr id="13" name="Agrupar 12">
            <a:extLst>
              <a:ext uri="{FF2B5EF4-FFF2-40B4-BE49-F238E27FC236}">
                <a16:creationId xmlns:a16="http://schemas.microsoft.com/office/drawing/2014/main" id="{AB63E15A-B7B2-4983-BCD0-A4637C580A77}"/>
              </a:ext>
            </a:extLst>
          </p:cNvPr>
          <p:cNvGrpSpPr/>
          <p:nvPr/>
        </p:nvGrpSpPr>
        <p:grpSpPr>
          <a:xfrm>
            <a:off x="382551" y="1073861"/>
            <a:ext cx="11809449" cy="5557042"/>
            <a:chOff x="438334" y="739905"/>
            <a:chExt cx="11809449" cy="5557042"/>
          </a:xfrm>
        </p:grpSpPr>
        <p:sp>
          <p:nvSpPr>
            <p:cNvPr id="31" name="CaixaDeTexto 30">
              <a:extLst>
                <a:ext uri="{FF2B5EF4-FFF2-40B4-BE49-F238E27FC236}">
                  <a16:creationId xmlns:a16="http://schemas.microsoft.com/office/drawing/2014/main" id="{B8767FAC-AF77-488D-89F4-3A46425E1716}"/>
                </a:ext>
              </a:extLst>
            </p:cNvPr>
            <p:cNvSpPr txBox="1"/>
            <p:nvPr/>
          </p:nvSpPr>
          <p:spPr>
            <a:xfrm>
              <a:off x="2357360" y="1091290"/>
              <a:ext cx="2279147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pt-BR" sz="2000" b="0" i="0" u="none" strike="noStrike" kern="0" cap="none" spc="0" normalizeH="0" baseline="0" noProof="0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Montserrat" panose="00000500000000000000" pitchFamily="2" charset="0"/>
                  <a:cs typeface="Arial"/>
                  <a:sym typeface="Arial"/>
                </a:rPr>
                <a:t>Estratégia de Saúde Cardiovascular - Instrutivo para Profissionais e Gestores</a:t>
              </a:r>
            </a:p>
          </p:txBody>
        </p:sp>
        <p:pic>
          <p:nvPicPr>
            <p:cNvPr id="22" name="Imagem 21">
              <a:extLst>
                <a:ext uri="{FF2B5EF4-FFF2-40B4-BE49-F238E27FC236}">
                  <a16:creationId xmlns:a16="http://schemas.microsoft.com/office/drawing/2014/main" id="{3F9EFE08-27DD-475E-A575-E6D0D1DB1C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104005" y="3776947"/>
              <a:ext cx="1905000" cy="2520000"/>
            </a:xfrm>
            <a:prstGeom prst="rect">
              <a:avLst/>
            </a:prstGeom>
          </p:spPr>
        </p:pic>
        <p:pic>
          <p:nvPicPr>
            <p:cNvPr id="23" name="Imagem 22">
              <a:extLst>
                <a:ext uri="{FF2B5EF4-FFF2-40B4-BE49-F238E27FC236}">
                  <a16:creationId xmlns:a16="http://schemas.microsoft.com/office/drawing/2014/main" id="{E62BD10D-D963-4053-809A-6812012353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7873"/>
            <a:stretch/>
          </p:blipFill>
          <p:spPr>
            <a:xfrm>
              <a:off x="4560307" y="3776947"/>
              <a:ext cx="1913333" cy="2520000"/>
            </a:xfrm>
            <a:prstGeom prst="rect">
              <a:avLst/>
            </a:prstGeom>
          </p:spPr>
        </p:pic>
        <p:pic>
          <p:nvPicPr>
            <p:cNvPr id="25" name="Imagem 24">
              <a:extLst>
                <a:ext uri="{FF2B5EF4-FFF2-40B4-BE49-F238E27FC236}">
                  <a16:creationId xmlns:a16="http://schemas.microsoft.com/office/drawing/2014/main" id="{E6E29871-8750-41D6-90EB-411D9B67A73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38334" y="739905"/>
              <a:ext cx="1906605" cy="2520000"/>
            </a:xfrm>
            <a:prstGeom prst="rect">
              <a:avLst/>
            </a:prstGeom>
          </p:spPr>
        </p:pic>
        <p:pic>
          <p:nvPicPr>
            <p:cNvPr id="4" name="Imagem 3">
              <a:extLst>
                <a:ext uri="{FF2B5EF4-FFF2-40B4-BE49-F238E27FC236}">
                  <a16:creationId xmlns:a16="http://schemas.microsoft.com/office/drawing/2014/main" id="{34E341F6-0F71-4443-9842-A31407A612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2262" r="13716"/>
            <a:stretch/>
          </p:blipFill>
          <p:spPr>
            <a:xfrm>
              <a:off x="4547607" y="739905"/>
              <a:ext cx="1951219" cy="2520000"/>
            </a:xfrm>
            <a:prstGeom prst="rect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</p:pic>
        <p:sp>
          <p:nvSpPr>
            <p:cNvPr id="29" name="CaixaDeTexto 28">
              <a:extLst>
                <a:ext uri="{FF2B5EF4-FFF2-40B4-BE49-F238E27FC236}">
                  <a16:creationId xmlns:a16="http://schemas.microsoft.com/office/drawing/2014/main" id="{63259C05-1F95-4A8F-A0CD-179E79384283}"/>
                </a:ext>
              </a:extLst>
            </p:cNvPr>
            <p:cNvSpPr txBox="1"/>
            <p:nvPr/>
          </p:nvSpPr>
          <p:spPr>
            <a:xfrm>
              <a:off x="6500815" y="1552955"/>
              <a:ext cx="1906605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pt-BR" sz="2000" b="0" i="0" u="none" strike="noStrike" kern="0" cap="none" spc="0" normalizeH="0" baseline="0" noProof="0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Montserrat" panose="00000500000000000000" pitchFamily="2" charset="0"/>
                  <a:cs typeface="Arial"/>
                  <a:sym typeface="Arial"/>
                </a:rPr>
                <a:t>Linha de cuidado de DM e HAS</a:t>
              </a:r>
            </a:p>
          </p:txBody>
        </p:sp>
        <p:sp>
          <p:nvSpPr>
            <p:cNvPr id="15" name="CaixaDeTexto 14">
              <a:extLst>
                <a:ext uri="{FF2B5EF4-FFF2-40B4-BE49-F238E27FC236}">
                  <a16:creationId xmlns:a16="http://schemas.microsoft.com/office/drawing/2014/main" id="{BC32E734-7CBE-43FE-A8CB-7D98A27BB16D}"/>
                </a:ext>
              </a:extLst>
            </p:cNvPr>
            <p:cNvSpPr txBox="1"/>
            <p:nvPr/>
          </p:nvSpPr>
          <p:spPr>
            <a:xfrm>
              <a:off x="10036382" y="1706843"/>
              <a:ext cx="125232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pt-BR" sz="2000" b="0" i="0" u="none" strike="noStrike" kern="0" cap="none" spc="0" normalizeH="0" baseline="0" noProof="0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Montserrat" panose="00000500000000000000" pitchFamily="2" charset="0"/>
                  <a:cs typeface="Arial"/>
                  <a:sym typeface="Arial"/>
                </a:rPr>
                <a:t>PCDT DM1 e 2</a:t>
              </a:r>
            </a:p>
          </p:txBody>
        </p:sp>
        <p:sp>
          <p:nvSpPr>
            <p:cNvPr id="16" name="CaixaDeTexto 15">
              <a:extLst>
                <a:ext uri="{FF2B5EF4-FFF2-40B4-BE49-F238E27FC236}">
                  <a16:creationId xmlns:a16="http://schemas.microsoft.com/office/drawing/2014/main" id="{CA2CB6B6-31B5-4BF9-A0FD-65BC6C5929BC}"/>
                </a:ext>
              </a:extLst>
            </p:cNvPr>
            <p:cNvSpPr txBox="1"/>
            <p:nvPr/>
          </p:nvSpPr>
          <p:spPr>
            <a:xfrm>
              <a:off x="6460661" y="4733775"/>
              <a:ext cx="190660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pt-BR" sz="2000" b="0" i="0" u="none" strike="noStrike" kern="0" cap="none" spc="0" normalizeH="0" baseline="0" noProof="0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Montserrat" panose="00000500000000000000" pitchFamily="2" charset="0"/>
                  <a:cs typeface="Arial"/>
                  <a:sym typeface="Arial"/>
                </a:rPr>
                <a:t>Guia Alimentar</a:t>
              </a:r>
            </a:p>
          </p:txBody>
        </p:sp>
        <p:sp>
          <p:nvSpPr>
            <p:cNvPr id="17" name="CaixaDeTexto 16">
              <a:extLst>
                <a:ext uri="{FF2B5EF4-FFF2-40B4-BE49-F238E27FC236}">
                  <a16:creationId xmlns:a16="http://schemas.microsoft.com/office/drawing/2014/main" id="{1313A495-5E77-49C0-98A5-CC217E298233}"/>
                </a:ext>
              </a:extLst>
            </p:cNvPr>
            <p:cNvSpPr txBox="1"/>
            <p:nvPr/>
          </p:nvSpPr>
          <p:spPr>
            <a:xfrm>
              <a:off x="9983605" y="4733775"/>
              <a:ext cx="226417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pt-BR" sz="2000" b="0" i="0" u="none" strike="noStrike" kern="0" cap="none" spc="0" normalizeH="0" baseline="0" noProof="0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Montserrat" panose="00000500000000000000" pitchFamily="2" charset="0"/>
                  <a:cs typeface="Arial"/>
                  <a:sym typeface="Arial"/>
                </a:rPr>
                <a:t>Alimentação Cardioprotetora</a:t>
              </a:r>
            </a:p>
          </p:txBody>
        </p:sp>
        <p:pic>
          <p:nvPicPr>
            <p:cNvPr id="6" name="Imagem 5">
              <a:extLst>
                <a:ext uri="{FF2B5EF4-FFF2-40B4-BE49-F238E27FC236}">
                  <a16:creationId xmlns:a16="http://schemas.microsoft.com/office/drawing/2014/main" id="{C8FFF76E-5B49-4421-8EF2-D3834920771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078605" y="739905"/>
              <a:ext cx="1993565" cy="2548349"/>
            </a:xfrm>
            <a:prstGeom prst="rect">
              <a:avLst/>
            </a:prstGeom>
          </p:spPr>
        </p:pic>
        <p:pic>
          <p:nvPicPr>
            <p:cNvPr id="28" name="Imagem 27">
              <a:extLst>
                <a:ext uri="{FF2B5EF4-FFF2-40B4-BE49-F238E27FC236}">
                  <a16:creationId xmlns:a16="http://schemas.microsoft.com/office/drawing/2014/main" id="{5291BA92-CDB2-445C-A7A1-D0D791A8BDB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65816" y="3776947"/>
              <a:ext cx="1913333" cy="2520000"/>
            </a:xfrm>
            <a:prstGeom prst="rect">
              <a:avLst/>
            </a:prstGeom>
          </p:spPr>
        </p:pic>
        <p:sp>
          <p:nvSpPr>
            <p:cNvPr id="30" name="CaixaDeTexto 29">
              <a:extLst>
                <a:ext uri="{FF2B5EF4-FFF2-40B4-BE49-F238E27FC236}">
                  <a16:creationId xmlns:a16="http://schemas.microsoft.com/office/drawing/2014/main" id="{40B9E9AB-0F9B-4F0B-B02C-20FF32432BED}"/>
                </a:ext>
              </a:extLst>
            </p:cNvPr>
            <p:cNvSpPr txBox="1"/>
            <p:nvPr/>
          </p:nvSpPr>
          <p:spPr>
            <a:xfrm>
              <a:off x="2359489" y="4579887"/>
              <a:ext cx="1906605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pt-BR" sz="2000" b="0" i="0" u="none" strike="noStrike" kern="0" cap="none" spc="0" normalizeH="0" baseline="0" noProof="0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Montserrat" panose="00000500000000000000" pitchFamily="2" charset="0"/>
                  <a:cs typeface="Arial"/>
                  <a:sym typeface="Arial"/>
                </a:rPr>
                <a:t>Guia Atividade Física</a:t>
              </a:r>
            </a:p>
          </p:txBody>
        </p:sp>
      </p:grpSp>
      <p:cxnSp>
        <p:nvCxnSpPr>
          <p:cNvPr id="21" name="Google Shape;227;p2">
            <a:extLst>
              <a:ext uri="{FF2B5EF4-FFF2-40B4-BE49-F238E27FC236}">
                <a16:creationId xmlns:a16="http://schemas.microsoft.com/office/drawing/2014/main" id="{F1B53451-BA47-415E-A93E-A1E1382EC633}"/>
              </a:ext>
            </a:extLst>
          </p:cNvPr>
          <p:cNvCxnSpPr>
            <a:cxnSpLocks/>
          </p:cNvCxnSpPr>
          <p:nvPr/>
        </p:nvCxnSpPr>
        <p:spPr>
          <a:xfrm>
            <a:off x="1148576" y="711654"/>
            <a:ext cx="9813073" cy="0"/>
          </a:xfrm>
          <a:prstGeom prst="straightConnector1">
            <a:avLst/>
          </a:prstGeom>
          <a:noFill/>
          <a:ln w="25400" cap="flat" cmpd="sng">
            <a:solidFill>
              <a:srgbClr val="0070C0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22228647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a 1"/>
          <p:cNvGraphicFramePr>
            <a:graphicFrameLocks noGrp="1"/>
          </p:cNvGraphicFramePr>
          <p:nvPr/>
        </p:nvGraphicFramePr>
        <p:xfrm>
          <a:off x="617972" y="1690995"/>
          <a:ext cx="10956056" cy="4231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04229">
                  <a:extLst>
                    <a:ext uri="{9D8B030D-6E8A-4147-A177-3AD203B41FA5}">
                      <a16:colId xmlns:a16="http://schemas.microsoft.com/office/drawing/2014/main" val="267964008"/>
                    </a:ext>
                  </a:extLst>
                </a:gridCol>
                <a:gridCol w="1208766">
                  <a:extLst>
                    <a:ext uri="{9D8B030D-6E8A-4147-A177-3AD203B41FA5}">
                      <a16:colId xmlns:a16="http://schemas.microsoft.com/office/drawing/2014/main" val="7793186"/>
                    </a:ext>
                  </a:extLst>
                </a:gridCol>
                <a:gridCol w="4403624">
                  <a:extLst>
                    <a:ext uri="{9D8B030D-6E8A-4147-A177-3AD203B41FA5}">
                      <a16:colId xmlns:a16="http://schemas.microsoft.com/office/drawing/2014/main" val="1339462030"/>
                    </a:ext>
                  </a:extLst>
                </a:gridCol>
                <a:gridCol w="1339437">
                  <a:extLst>
                    <a:ext uri="{9D8B030D-6E8A-4147-A177-3AD203B41FA5}">
                      <a16:colId xmlns:a16="http://schemas.microsoft.com/office/drawing/2014/main" val="285161766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t-BR" sz="1800"/>
                        <a:t>Instrumento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/>
                        <a:t>Faixa etária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/>
                        <a:t>Preditores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/>
                        <a:t>Pontos de corte originais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7284644"/>
                  </a:ext>
                </a:extLst>
              </a:tr>
              <a:tr h="319198">
                <a:tc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600" b="1" i="0" u="none" strike="noStrike" err="1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Framingham</a:t>
                      </a:r>
                      <a:r>
                        <a:rPr lang="pt-BR" sz="16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 (Escore de risco global - ERG)</a:t>
                      </a:r>
                      <a:endParaRPr lang="pt-BR" sz="1600" b="1">
                        <a:effectLst/>
                        <a:latin typeface="Century Gothic"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30-74</a:t>
                      </a:r>
                      <a:endParaRPr lang="pt-BR" sz="1600">
                        <a:effectLst/>
                        <a:latin typeface="Century Gothic"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Idade, sexo, PAS, tratamento anti-hipertensivo, CT, HDL-C, diabetes, tabagismo</a:t>
                      </a:r>
                      <a:endParaRPr lang="pt-BR" sz="1600">
                        <a:effectLst/>
                        <a:latin typeface="Century Gothic"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≥ 20%</a:t>
                      </a:r>
                      <a:endParaRPr lang="pt-BR" sz="1600">
                        <a:effectLst/>
                        <a:latin typeface="Century Gothic"/>
                      </a:endParaRPr>
                    </a:p>
                  </a:txBody>
                  <a:tcPr marL="63500" marR="63500" marT="63500" marB="63500" anchor="ctr"/>
                </a:tc>
                <a:extLst>
                  <a:ext uri="{0D108BD9-81ED-4DB2-BD59-A6C34878D82A}">
                    <a16:rowId xmlns:a16="http://schemas.microsoft.com/office/drawing/2014/main" val="23641200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600" b="1" i="0" u="none" strike="noStrike" err="1">
                          <a:solidFill>
                            <a:srgbClr val="000000"/>
                          </a:solidFill>
                          <a:effectLst/>
                          <a:latin typeface="Century Gothic" panose="020B0502020202020204" pitchFamily="34" charset="0"/>
                        </a:rPr>
                        <a:t>Framingham</a:t>
                      </a:r>
                      <a:endParaRPr lang="pt-BR" sz="1600" b="1">
                        <a:effectLst/>
                        <a:latin typeface="Century Gothic" panose="020B0502020202020204" pitchFamily="34" charset="0"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30-79</a:t>
                      </a:r>
                      <a:endParaRPr lang="pt-BR" sz="1600">
                        <a:effectLst/>
                        <a:latin typeface="Century Gothic"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Idade, sexo, PAS, tratamento anti-hipertensivo, CT, HDL-C, tabagismo</a:t>
                      </a:r>
                      <a:endParaRPr lang="pt-BR" sz="1600">
                        <a:effectLst/>
                        <a:latin typeface="Century Gothic"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≥ 20%</a:t>
                      </a:r>
                      <a:endParaRPr lang="pt-BR" sz="1600">
                        <a:effectLst/>
                        <a:latin typeface="Century Gothic"/>
                      </a:endParaRPr>
                    </a:p>
                  </a:txBody>
                  <a:tcPr marL="63500" marR="63500" marT="63500" marB="63500" anchor="ctr"/>
                </a:tc>
                <a:extLst>
                  <a:ext uri="{0D108BD9-81ED-4DB2-BD59-A6C34878D82A}">
                    <a16:rowId xmlns:a16="http://schemas.microsoft.com/office/drawing/2014/main" val="36369446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600" b="1" i="0" u="none" strike="noStrike" err="1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Pooled</a:t>
                      </a:r>
                      <a:r>
                        <a:rPr lang="pt-BR" sz="16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 </a:t>
                      </a:r>
                      <a:r>
                        <a:rPr lang="pt-BR" sz="1600" b="1" i="0" u="none" strike="noStrike" err="1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Cohort</a:t>
                      </a:r>
                      <a:r>
                        <a:rPr lang="pt-BR" sz="16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 </a:t>
                      </a:r>
                      <a:r>
                        <a:rPr lang="pt-BR" sz="1600" b="1" i="0" u="none" strike="noStrike" err="1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Equation</a:t>
                      </a:r>
                      <a:r>
                        <a:rPr lang="pt-BR" sz="16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 (ACC/AHA)</a:t>
                      </a:r>
                      <a:endParaRPr lang="pt-BR" sz="1600" b="1">
                        <a:effectLst/>
                        <a:latin typeface="Century Gothic"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40–79</a:t>
                      </a:r>
                      <a:endParaRPr lang="pt-BR" sz="1600">
                        <a:effectLst/>
                        <a:latin typeface="Century Gothic"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Idade, sexo, raça, PAS, tratamento anti-hipertensivo, CT, HDL-C, diabetes, tabagismo</a:t>
                      </a:r>
                      <a:endParaRPr lang="pt-BR" sz="1600">
                        <a:effectLst/>
                        <a:latin typeface="Century Gothic"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≥ 7,5%</a:t>
                      </a:r>
                      <a:endParaRPr lang="pt-BR" sz="1600">
                        <a:effectLst/>
                        <a:latin typeface="Century Gothic"/>
                      </a:endParaRPr>
                    </a:p>
                  </a:txBody>
                  <a:tcPr marL="63500" marR="63500" marT="63500" marB="63500" anchor="ctr"/>
                </a:tc>
                <a:extLst>
                  <a:ext uri="{0D108BD9-81ED-4DB2-BD59-A6C34878D82A}">
                    <a16:rowId xmlns:a16="http://schemas.microsoft.com/office/drawing/2014/main" val="861857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6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SCORE (ESC)</a:t>
                      </a:r>
                      <a:endParaRPr lang="pt-BR" sz="1600" b="1">
                        <a:effectLst/>
                        <a:latin typeface="Century Gothic"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45-64</a:t>
                      </a:r>
                      <a:endParaRPr lang="pt-BR" sz="1600">
                        <a:effectLst/>
                        <a:latin typeface="Century Gothic"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Idade, sexo, PAS, CT ou tabagismo</a:t>
                      </a:r>
                      <a:endParaRPr lang="pt-BR" sz="1600">
                        <a:effectLst/>
                        <a:latin typeface="Century Gothic"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≥ 5%</a:t>
                      </a:r>
                      <a:endParaRPr lang="pt-BR" sz="1600">
                        <a:effectLst/>
                        <a:latin typeface="Century Gothic"/>
                      </a:endParaRPr>
                    </a:p>
                  </a:txBody>
                  <a:tcPr marL="63500" marR="63500" marT="63500" marB="63500" anchor="ctr"/>
                </a:tc>
                <a:extLst>
                  <a:ext uri="{0D108BD9-81ED-4DB2-BD59-A6C34878D82A}">
                    <a16:rowId xmlns:a16="http://schemas.microsoft.com/office/drawing/2014/main" val="20362057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6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Calculadora da Iniciativa HEARTS</a:t>
                      </a:r>
                    </a:p>
                    <a:p>
                      <a:pPr lv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600" b="1" i="0" u="none" strike="noStrike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(OPAS/OMS)</a:t>
                      </a: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40-74</a:t>
                      </a:r>
                      <a:endParaRPr lang="pt-BR" sz="1600">
                        <a:effectLst/>
                        <a:latin typeface="Century Gothic"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Idade, sexo, PAS, diabetes, CT, tabagismo</a:t>
                      </a:r>
                      <a:endParaRPr lang="pt-BR" sz="1600">
                        <a:effectLst/>
                        <a:latin typeface="Century Gothic"/>
                      </a:endParaRPr>
                    </a:p>
                  </a:txBody>
                  <a:tcPr marL="63500" marR="63500" marT="63500" marB="63500" anchor="ctr"/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600" b="0" i="0" u="none" strike="noStrike">
                          <a:solidFill>
                            <a:srgbClr val="000000"/>
                          </a:solidFill>
                          <a:effectLst/>
                          <a:latin typeface="Century Gothic"/>
                        </a:rPr>
                        <a:t>≥ 10%</a:t>
                      </a:r>
                      <a:endParaRPr lang="pt-BR" sz="1600">
                        <a:effectLst/>
                        <a:latin typeface="Century Gothic"/>
                      </a:endParaRPr>
                    </a:p>
                  </a:txBody>
                  <a:tcPr marL="63500" marR="63500" marT="63500" marB="63500" anchor="ctr"/>
                </a:tc>
                <a:extLst>
                  <a:ext uri="{0D108BD9-81ED-4DB2-BD59-A6C34878D82A}">
                    <a16:rowId xmlns:a16="http://schemas.microsoft.com/office/drawing/2014/main" val="1019717333"/>
                  </a:ext>
                </a:extLst>
              </a:tr>
            </a:tbl>
          </a:graphicData>
        </a:graphic>
      </p:graphicFrame>
      <p:sp>
        <p:nvSpPr>
          <p:cNvPr id="3" name="Retângulo 2">
            <a:extLst>
              <a:ext uri="{FF2B5EF4-FFF2-40B4-BE49-F238E27FC236}">
                <a16:creationId xmlns:a16="http://schemas.microsoft.com/office/drawing/2014/main" id="{0DD61B09-D98D-4870-87A3-B3198AC190C6}"/>
              </a:ext>
            </a:extLst>
          </p:cNvPr>
          <p:cNvSpPr/>
          <p:nvPr/>
        </p:nvSpPr>
        <p:spPr>
          <a:xfrm>
            <a:off x="0" y="227183"/>
            <a:ext cx="121919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3200" b="0" i="0" u="none" strike="noStrike" kern="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Montserrat ExtraBold"/>
                <a:cs typeface="Arial"/>
                <a:sym typeface="Arial"/>
              </a:rPr>
              <a:t>FERRAMENTAS PARA AVALIAÇÃO DO RCV</a:t>
            </a:r>
          </a:p>
        </p:txBody>
      </p:sp>
      <p:cxnSp>
        <p:nvCxnSpPr>
          <p:cNvPr id="4" name="Google Shape;227;p2">
            <a:extLst>
              <a:ext uri="{FF2B5EF4-FFF2-40B4-BE49-F238E27FC236}">
                <a16:creationId xmlns:a16="http://schemas.microsoft.com/office/drawing/2014/main" id="{9373E528-D87F-4502-AC85-26F0DF6B6861}"/>
              </a:ext>
            </a:extLst>
          </p:cNvPr>
          <p:cNvCxnSpPr>
            <a:cxnSpLocks/>
          </p:cNvCxnSpPr>
          <p:nvPr/>
        </p:nvCxnSpPr>
        <p:spPr>
          <a:xfrm>
            <a:off x="1148576" y="823164"/>
            <a:ext cx="9813073" cy="0"/>
          </a:xfrm>
          <a:prstGeom prst="straightConnector1">
            <a:avLst/>
          </a:prstGeom>
          <a:noFill/>
          <a:ln w="25400" cap="flat" cmpd="sng">
            <a:solidFill>
              <a:srgbClr val="0070C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5" name="Retângulo 4">
            <a:extLst>
              <a:ext uri="{FF2B5EF4-FFF2-40B4-BE49-F238E27FC236}">
                <a16:creationId xmlns:a16="http://schemas.microsoft.com/office/drawing/2014/main" id="{736A7AEC-4314-475F-A9F2-1DA56D4DBE5D}"/>
              </a:ext>
            </a:extLst>
          </p:cNvPr>
          <p:cNvSpPr/>
          <p:nvPr/>
        </p:nvSpPr>
        <p:spPr>
          <a:xfrm>
            <a:off x="617972" y="4073877"/>
            <a:ext cx="10956056" cy="82027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pt-BR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638A6700-FE01-44E2-B13A-2875C1A4DED9}"/>
              </a:ext>
            </a:extLst>
          </p:cNvPr>
          <p:cNvSpPr/>
          <p:nvPr/>
        </p:nvSpPr>
        <p:spPr>
          <a:xfrm>
            <a:off x="617972" y="5313542"/>
            <a:ext cx="10956056" cy="58873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pt-BR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0595546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m texto&#10;&#10;Descrição gerada automaticamente">
            <a:extLst>
              <a:ext uri="{FF2B5EF4-FFF2-40B4-BE49-F238E27FC236}">
                <a16:creationId xmlns:a16="http://schemas.microsoft.com/office/drawing/2014/main" id="{4D67BD82-CE09-828E-0E1F-2C4DD369BC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3256" y="4246"/>
            <a:ext cx="12258720" cy="6895411"/>
          </a:xfrm>
          <a:prstGeom prst="rect">
            <a:avLst/>
          </a:prstGeom>
        </p:spPr>
      </p:pic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DFF011A0-FDE5-41B6-848B-F11F437E1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C5584AC5-0F6D-491D-88C2-FB9FCC9369B5}" type="slidenum">
              <a:rPr kumimoji="0" lang="pt-BR" sz="800" b="1" i="0" u="none" strike="noStrike" kern="0" cap="none" spc="0" normalizeH="0" baseline="0" noProof="0" smtClean="0">
                <a:ln>
                  <a:noFill/>
                </a:ln>
                <a:solidFill>
                  <a:srgbClr val="AEABAB"/>
                </a:solidFill>
                <a:effectLst/>
                <a:uLnTx/>
                <a:uFillTx/>
                <a:latin typeface="Montserrat"/>
                <a:sym typeface="Montserrat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74</a:t>
            </a:fld>
            <a:endParaRPr kumimoji="0" lang="pt-BR" sz="800" b="1" i="0" u="none" strike="noStrike" kern="0" cap="none" spc="0" normalizeH="0" baseline="0" noProof="0">
              <a:ln>
                <a:noFill/>
              </a:ln>
              <a:solidFill>
                <a:srgbClr val="AEABAB"/>
              </a:solidFill>
              <a:effectLst/>
              <a:uLnTx/>
              <a:uFillTx/>
              <a:latin typeface="Montserrat"/>
              <a:sym typeface="Montserrat"/>
            </a:endParaRPr>
          </a:p>
        </p:txBody>
      </p:sp>
      <p:pic>
        <p:nvPicPr>
          <p:cNvPr id="21" name="Imagem 20">
            <a:extLst>
              <a:ext uri="{FF2B5EF4-FFF2-40B4-BE49-F238E27FC236}">
                <a16:creationId xmlns:a16="http://schemas.microsoft.com/office/drawing/2014/main" id="{02BFAA14-384B-40DE-8BD0-7847CB0451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2232" y="280143"/>
            <a:ext cx="5907536" cy="6297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796203"/>
      </p:ext>
    </p:extLst>
  </p:cSld>
  <p:clrMapOvr>
    <a:masterClrMapping/>
  </p:clrMapOvr>
  <p:transition spd="slow">
    <p:push dir="u"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2" descr="Uma imagem com texto&#10;&#10;Descrição gerada automaticamente">
            <a:extLst>
              <a:ext uri="{FF2B5EF4-FFF2-40B4-BE49-F238E27FC236}">
                <a16:creationId xmlns:a16="http://schemas.microsoft.com/office/drawing/2014/main" id="{B4BE3579-5554-4732-580B-A227FA2A3F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3256" y="4246"/>
            <a:ext cx="12258720" cy="6895411"/>
          </a:xfrm>
          <a:prstGeom prst="rect">
            <a:avLst/>
          </a:prstGeom>
        </p:spPr>
      </p:pic>
      <p:sp>
        <p:nvSpPr>
          <p:cNvPr id="631" name="Google Shape;631;g119620d960c_1_23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lvl="0"/>
            <a:r>
              <a:rPr lang="pt-BR" sz="4000" b="0">
                <a:solidFill>
                  <a:schemeClr val="accent5">
                    <a:lumMod val="75000"/>
                  </a:schemeClr>
                </a:solidFill>
              </a:rPr>
              <a:t>Formas de Registro – </a:t>
            </a:r>
            <a:r>
              <a:rPr lang="pt-BR" sz="4000">
                <a:solidFill>
                  <a:schemeClr val="accent5">
                    <a:lumMod val="75000"/>
                  </a:schemeClr>
                </a:solidFill>
              </a:rPr>
              <a:t>DENOMINADOR </a:t>
            </a:r>
            <a:br>
              <a:rPr lang="pt-BR" sz="4000">
                <a:solidFill>
                  <a:schemeClr val="accent5">
                    <a:lumMod val="75000"/>
                  </a:schemeClr>
                </a:solidFill>
              </a:rPr>
            </a:br>
            <a:r>
              <a:rPr lang="pt-BR" sz="4000" b="0">
                <a:solidFill>
                  <a:schemeClr val="accent5">
                    <a:lumMod val="75000"/>
                  </a:schemeClr>
                </a:solidFill>
              </a:rPr>
              <a:t>PEC e-SUS APS / CDS e-SUS APS </a:t>
            </a:r>
            <a:endParaRPr sz="40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632" name="Google Shape;632;g119620d960c_1_23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tabLst/>
              <a:defRPr/>
            </a:pPr>
            <a:fld id="{00000000-1234-1234-1234-123412341234}" type="slidenum">
              <a:rPr kumimoji="0" lang="pt-BR" sz="800" b="1" i="0" u="none" strike="noStrike" kern="0" cap="none" spc="0" normalizeH="0" baseline="0" noProof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Montserrat" panose="00000500000000000000" pitchFamily="2" charset="0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  <a:tabLst/>
                <a:defRPr/>
              </a:pPr>
              <a:t>75</a:t>
            </a:fld>
            <a:endParaRPr kumimoji="0" sz="800" b="1" i="0" u="none" strike="noStrike" kern="0" cap="none" spc="0" normalizeH="0" baseline="0" noProof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Montserrat" panose="00000500000000000000" pitchFamily="2" charset="0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5822006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tângulo: Cantos Arredondados 25">
            <a:extLst>
              <a:ext uri="{FF2B5EF4-FFF2-40B4-BE49-F238E27FC236}">
                <a16:creationId xmlns:a16="http://schemas.microsoft.com/office/drawing/2014/main" id="{A2F1721D-15D3-4302-9C4B-3FD26C7EA123}"/>
              </a:ext>
            </a:extLst>
          </p:cNvPr>
          <p:cNvSpPr/>
          <p:nvPr/>
        </p:nvSpPr>
        <p:spPr>
          <a:xfrm>
            <a:off x="6136307" y="627022"/>
            <a:ext cx="5713677" cy="6040189"/>
          </a:xfrm>
          <a:prstGeom prst="roundRect">
            <a:avLst>
              <a:gd name="adj" fmla="val 14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pt-BR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  <a:sym typeface="Arial"/>
            </a:endParaRPr>
          </a:p>
        </p:txBody>
      </p:sp>
      <p:sp>
        <p:nvSpPr>
          <p:cNvPr id="25" name="Retângulo: Cantos Arredondados 24">
            <a:extLst>
              <a:ext uri="{FF2B5EF4-FFF2-40B4-BE49-F238E27FC236}">
                <a16:creationId xmlns:a16="http://schemas.microsoft.com/office/drawing/2014/main" id="{97C5D524-E52E-418B-8DDD-28085AFDF27F}"/>
              </a:ext>
            </a:extLst>
          </p:cNvPr>
          <p:cNvSpPr/>
          <p:nvPr/>
        </p:nvSpPr>
        <p:spPr>
          <a:xfrm>
            <a:off x="312065" y="627022"/>
            <a:ext cx="5713677" cy="6040189"/>
          </a:xfrm>
          <a:prstGeom prst="roundRect">
            <a:avLst>
              <a:gd name="adj" fmla="val 14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pt-BR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  <a:sym typeface="Arial"/>
            </a:endParaRPr>
          </a:p>
        </p:txBody>
      </p:sp>
      <p:sp>
        <p:nvSpPr>
          <p:cNvPr id="948" name="Google Shape;948;g118f1ce6acc_2_266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tabLst/>
              <a:defRPr/>
            </a:pPr>
            <a:fld id="{00000000-1234-1234-1234-123412341234}" type="slidenum">
              <a:rPr kumimoji="0" lang="pt-BR" sz="800" b="1" i="0" u="none" strike="noStrike" kern="0" cap="none" spc="0" normalizeH="0" baseline="0" noProof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Montserrat" panose="00000500000000000000" pitchFamily="2" charset="0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  <a:tabLst/>
                <a:defRPr/>
              </a:pPr>
              <a:t>76</a:t>
            </a:fld>
            <a:endParaRPr kumimoji="0" sz="800" b="1" i="0" u="none" strike="noStrike" kern="0" cap="none" spc="0" normalizeH="0" baseline="0" noProof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Montserrat" panose="00000500000000000000" pitchFamily="2" charset="0"/>
              <a:ea typeface="Calibri"/>
              <a:cs typeface="Calibri"/>
              <a:sym typeface="Calibri"/>
            </a:endParaRPr>
          </a:p>
        </p:txBody>
      </p:sp>
      <p:pic>
        <p:nvPicPr>
          <p:cNvPr id="947" name="Google Shape;947;g118f1ce6acc_2_26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2912" y="2047752"/>
            <a:ext cx="5386386" cy="1902344"/>
          </a:xfrm>
          <a:prstGeom prst="rect">
            <a:avLst/>
          </a:prstGeom>
          <a:noFill/>
          <a:ln>
            <a:noFill/>
          </a:ln>
        </p:spPr>
      </p:pic>
      <p:sp>
        <p:nvSpPr>
          <p:cNvPr id="949" name="Google Shape;949;g118f1ce6acc_2_266"/>
          <p:cNvSpPr txBox="1"/>
          <p:nvPr/>
        </p:nvSpPr>
        <p:spPr>
          <a:xfrm>
            <a:off x="1695350" y="260009"/>
            <a:ext cx="2743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tabLst/>
              <a:defRPr/>
            </a:pPr>
            <a:r>
              <a:rPr kumimoji="0" lang="pt-BR" sz="2000" b="1" i="0" u="none" strike="noStrike" kern="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CDS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50" name="Google Shape;950;g118f1ce6acc_2_266"/>
          <p:cNvSpPr txBox="1"/>
          <p:nvPr/>
        </p:nvSpPr>
        <p:spPr>
          <a:xfrm>
            <a:off x="7932102" y="284366"/>
            <a:ext cx="2462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tabLst/>
              <a:defRPr/>
            </a:pPr>
            <a:r>
              <a:rPr kumimoji="0" lang="pt-BR" sz="2000" b="1" i="0" u="none" strike="noStrike" kern="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PEC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951" name="Google Shape;951;g118f1ce6acc_2_266"/>
          <p:cNvCxnSpPr/>
          <p:nvPr/>
        </p:nvCxnSpPr>
        <p:spPr>
          <a:xfrm>
            <a:off x="498830" y="2022352"/>
            <a:ext cx="5265000" cy="0"/>
          </a:xfrm>
          <a:prstGeom prst="straightConnector1">
            <a:avLst/>
          </a:prstGeom>
          <a:noFill/>
          <a:ln w="9525" cap="flat" cmpd="sng">
            <a:solidFill>
              <a:srgbClr val="3F3F3F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952" name="Google Shape;952;g118f1ce6acc_2_266" descr="Uma imagem contendo Linha do tempo&#10;&#10;Descrição gerada automaticament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8830" y="733602"/>
            <a:ext cx="5443083" cy="1277723"/>
          </a:xfrm>
          <a:prstGeom prst="rect">
            <a:avLst/>
          </a:prstGeom>
          <a:noFill/>
          <a:ln>
            <a:noFill/>
          </a:ln>
        </p:spPr>
      </p:pic>
      <p:sp>
        <p:nvSpPr>
          <p:cNvPr id="953" name="Google Shape;953;g118f1ce6acc_2_266"/>
          <p:cNvSpPr/>
          <p:nvPr/>
        </p:nvSpPr>
        <p:spPr>
          <a:xfrm>
            <a:off x="2139950" y="1376986"/>
            <a:ext cx="927000" cy="360000"/>
          </a:xfrm>
          <a:prstGeom prst="rect">
            <a:avLst/>
          </a:prstGeom>
          <a:noFill/>
          <a:ln w="571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anose="00000500000000000000" pitchFamily="2" charset="0"/>
              <a:cs typeface="Arial"/>
              <a:sym typeface="Arial"/>
            </a:endParaRPr>
          </a:p>
        </p:txBody>
      </p:sp>
      <p:sp>
        <p:nvSpPr>
          <p:cNvPr id="954" name="Google Shape;954;g118f1ce6acc_2_266"/>
          <p:cNvSpPr/>
          <p:nvPr/>
        </p:nvSpPr>
        <p:spPr>
          <a:xfrm>
            <a:off x="422630" y="2022985"/>
            <a:ext cx="180000" cy="1902300"/>
          </a:xfrm>
          <a:prstGeom prst="rect">
            <a:avLst/>
          </a:prstGeom>
          <a:noFill/>
          <a:ln w="571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anose="00000500000000000000" pitchFamily="2" charset="0"/>
              <a:cs typeface="Arial"/>
              <a:sym typeface="Arial"/>
            </a:endParaRPr>
          </a:p>
        </p:txBody>
      </p:sp>
      <p:sp>
        <p:nvSpPr>
          <p:cNvPr id="955" name="Google Shape;955;g118f1ce6acc_2_266"/>
          <p:cNvSpPr/>
          <p:nvPr/>
        </p:nvSpPr>
        <p:spPr>
          <a:xfrm>
            <a:off x="602920" y="2514430"/>
            <a:ext cx="2052000" cy="180000"/>
          </a:xfrm>
          <a:prstGeom prst="rect">
            <a:avLst/>
          </a:prstGeom>
          <a:noFill/>
          <a:ln w="571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anose="00000500000000000000" pitchFamily="2" charset="0"/>
              <a:cs typeface="Arial"/>
              <a:sym typeface="Arial"/>
            </a:endParaRPr>
          </a:p>
        </p:txBody>
      </p:sp>
      <p:cxnSp>
        <p:nvCxnSpPr>
          <p:cNvPr id="956" name="Google Shape;956;g118f1ce6acc_2_266"/>
          <p:cNvCxnSpPr/>
          <p:nvPr/>
        </p:nvCxnSpPr>
        <p:spPr>
          <a:xfrm>
            <a:off x="373742" y="4003552"/>
            <a:ext cx="5652000" cy="0"/>
          </a:xfrm>
          <a:prstGeom prst="straightConnector1">
            <a:avLst/>
          </a:prstGeom>
          <a:noFill/>
          <a:ln w="28575" cap="flat" cmpd="sng">
            <a:solidFill>
              <a:srgbClr val="0762B5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957" name="Google Shape;957;g118f1ce6acc_2_266"/>
          <p:cNvPicPr preferRelativeResize="0"/>
          <p:nvPr/>
        </p:nvPicPr>
        <p:blipFill rotWithShape="1">
          <a:blip r:embed="rId5">
            <a:alphaModFix/>
          </a:blip>
          <a:srcRect b="39246"/>
          <a:stretch/>
        </p:blipFill>
        <p:spPr>
          <a:xfrm>
            <a:off x="646837" y="4054691"/>
            <a:ext cx="4928697" cy="777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958" name="Google Shape;958;g118f1ce6acc_2_26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20176" y="4899692"/>
            <a:ext cx="4930421" cy="1634066"/>
          </a:xfrm>
          <a:prstGeom prst="rect">
            <a:avLst/>
          </a:prstGeom>
          <a:noFill/>
          <a:ln>
            <a:noFill/>
          </a:ln>
        </p:spPr>
      </p:pic>
      <p:sp>
        <p:nvSpPr>
          <p:cNvPr id="959" name="Google Shape;959;g118f1ce6acc_2_266"/>
          <p:cNvSpPr/>
          <p:nvPr/>
        </p:nvSpPr>
        <p:spPr>
          <a:xfrm>
            <a:off x="2160411" y="4491988"/>
            <a:ext cx="836700" cy="339900"/>
          </a:xfrm>
          <a:prstGeom prst="rect">
            <a:avLst/>
          </a:prstGeom>
          <a:noFill/>
          <a:ln w="571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anose="00000500000000000000" pitchFamily="2" charset="0"/>
              <a:cs typeface="Arial"/>
              <a:sym typeface="Arial"/>
            </a:endParaRPr>
          </a:p>
        </p:txBody>
      </p:sp>
      <p:sp>
        <p:nvSpPr>
          <p:cNvPr id="960" name="Google Shape;960;g118f1ce6acc_2_266"/>
          <p:cNvSpPr/>
          <p:nvPr/>
        </p:nvSpPr>
        <p:spPr>
          <a:xfrm>
            <a:off x="608980" y="6168754"/>
            <a:ext cx="2515200" cy="216000"/>
          </a:xfrm>
          <a:prstGeom prst="rect">
            <a:avLst/>
          </a:prstGeom>
          <a:noFill/>
          <a:ln w="571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anose="00000500000000000000" pitchFamily="2" charset="0"/>
              <a:cs typeface="Arial"/>
              <a:sym typeface="Arial"/>
            </a:endParaRPr>
          </a:p>
        </p:txBody>
      </p:sp>
      <p:sp>
        <p:nvSpPr>
          <p:cNvPr id="961" name="Google Shape;961;g118f1ce6acc_2_266"/>
          <p:cNvSpPr/>
          <p:nvPr/>
        </p:nvSpPr>
        <p:spPr>
          <a:xfrm>
            <a:off x="2515220" y="6240387"/>
            <a:ext cx="90000" cy="90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anose="00000500000000000000" pitchFamily="2" charset="0"/>
              <a:cs typeface="Arial"/>
              <a:sym typeface="Arial"/>
            </a:endParaRPr>
          </a:p>
        </p:txBody>
      </p:sp>
      <p:pic>
        <p:nvPicPr>
          <p:cNvPr id="963" name="Google Shape;963;g118f1ce6acc_2_266" descr="Interface gráfica do usuário, Texto, Aplicativo, Email&#10;&#10;Descrição gerada automaticamente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669625" y="823918"/>
            <a:ext cx="4987055" cy="4037611"/>
          </a:xfrm>
          <a:prstGeom prst="rect">
            <a:avLst/>
          </a:prstGeom>
          <a:noFill/>
          <a:ln>
            <a:noFill/>
          </a:ln>
        </p:spPr>
      </p:pic>
      <p:sp>
        <p:nvSpPr>
          <p:cNvPr id="964" name="Google Shape;964;g118f1ce6acc_2_266"/>
          <p:cNvSpPr/>
          <p:nvPr/>
        </p:nvSpPr>
        <p:spPr>
          <a:xfrm>
            <a:off x="6731957" y="874025"/>
            <a:ext cx="757200" cy="308400"/>
          </a:xfrm>
          <a:prstGeom prst="rect">
            <a:avLst/>
          </a:prstGeom>
          <a:noFill/>
          <a:ln w="571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anose="00000500000000000000" pitchFamily="2" charset="0"/>
              <a:cs typeface="Arial"/>
              <a:sym typeface="Arial"/>
            </a:endParaRPr>
          </a:p>
        </p:txBody>
      </p:sp>
      <p:sp>
        <p:nvSpPr>
          <p:cNvPr id="965" name="Google Shape;965;g118f1ce6acc_2_266"/>
          <p:cNvSpPr/>
          <p:nvPr/>
        </p:nvSpPr>
        <p:spPr>
          <a:xfrm>
            <a:off x="7162800" y="2643803"/>
            <a:ext cx="4275000" cy="216000"/>
          </a:xfrm>
          <a:prstGeom prst="rect">
            <a:avLst/>
          </a:prstGeom>
          <a:noFill/>
          <a:ln w="571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anose="00000500000000000000" pitchFamily="2" charset="0"/>
              <a:cs typeface="Arial"/>
              <a:sym typeface="Arial"/>
            </a:endParaRPr>
          </a:p>
        </p:txBody>
      </p:sp>
      <p:sp>
        <p:nvSpPr>
          <p:cNvPr id="966" name="Google Shape;966;g118f1ce6acc_2_266"/>
          <p:cNvSpPr/>
          <p:nvPr/>
        </p:nvSpPr>
        <p:spPr>
          <a:xfrm>
            <a:off x="10864849" y="3141593"/>
            <a:ext cx="566700" cy="252900"/>
          </a:xfrm>
          <a:prstGeom prst="rect">
            <a:avLst/>
          </a:prstGeom>
          <a:noFill/>
          <a:ln w="571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anose="00000500000000000000" pitchFamily="2" charset="0"/>
              <a:cs typeface="Arial"/>
              <a:sym typeface="Arial"/>
            </a:endParaRPr>
          </a:p>
        </p:txBody>
      </p:sp>
      <p:grpSp>
        <p:nvGrpSpPr>
          <p:cNvPr id="967" name="Google Shape;967;g118f1ce6acc_2_266"/>
          <p:cNvGrpSpPr/>
          <p:nvPr/>
        </p:nvGrpSpPr>
        <p:grpSpPr>
          <a:xfrm>
            <a:off x="6290931" y="3526216"/>
            <a:ext cx="3829857" cy="2881913"/>
            <a:chOff x="7153274" y="3609974"/>
            <a:chExt cx="3829857" cy="2881913"/>
          </a:xfrm>
        </p:grpSpPr>
        <p:pic>
          <p:nvPicPr>
            <p:cNvPr id="968" name="Google Shape;968;g118f1ce6acc_2_266" descr="Tabela&#10;&#10;Descrição gerada automaticamente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7153376" y="3614333"/>
              <a:ext cx="3829755" cy="287755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69" name="Google Shape;969;g118f1ce6acc_2_266"/>
            <p:cNvSpPr/>
            <p:nvPr/>
          </p:nvSpPr>
          <p:spPr>
            <a:xfrm>
              <a:off x="7229474" y="5324474"/>
              <a:ext cx="3686100" cy="285900"/>
            </a:xfrm>
            <a:prstGeom prst="rect">
              <a:avLst/>
            </a:prstGeom>
            <a:noFill/>
            <a:ln w="254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203200" dist="101600" dir="18900000" algn="bl" rotWithShape="0">
                <a:srgbClr val="000000">
                  <a:alpha val="3765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cs typeface="Arial"/>
                <a:sym typeface="Arial"/>
              </a:endParaRPr>
            </a:p>
          </p:txBody>
        </p:sp>
        <p:sp>
          <p:nvSpPr>
            <p:cNvPr id="970" name="Google Shape;970;g118f1ce6acc_2_266"/>
            <p:cNvSpPr/>
            <p:nvPr/>
          </p:nvSpPr>
          <p:spPr>
            <a:xfrm>
              <a:off x="7153274" y="3609974"/>
              <a:ext cx="2648100" cy="247800"/>
            </a:xfrm>
            <a:prstGeom prst="rect">
              <a:avLst/>
            </a:prstGeom>
            <a:noFill/>
            <a:ln w="254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203200" dist="101600" dir="18900000" algn="bl" rotWithShape="0">
                <a:srgbClr val="000000">
                  <a:alpha val="3765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0327607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2" descr="Uma imagem com texto&#10;&#10;Descrição gerada automaticamente">
            <a:extLst>
              <a:ext uri="{FF2B5EF4-FFF2-40B4-BE49-F238E27FC236}">
                <a16:creationId xmlns:a16="http://schemas.microsoft.com/office/drawing/2014/main" id="{1FBD905F-CB4E-44BF-1C24-B82AE87C35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3256" y="4246"/>
            <a:ext cx="12258720" cy="6895411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18911" y="2446329"/>
            <a:ext cx="10898400" cy="1754400"/>
          </a:xfrm>
        </p:spPr>
        <p:txBody>
          <a:bodyPr>
            <a:noAutofit/>
          </a:bodyPr>
          <a:lstStyle/>
          <a:p>
            <a:r>
              <a:rPr lang="pt-BR" sz="4000" b="0">
                <a:solidFill>
                  <a:schemeClr val="accent5">
                    <a:lumMod val="75000"/>
                  </a:schemeClr>
                </a:solidFill>
              </a:rPr>
              <a:t>Formas de Registro – </a:t>
            </a:r>
            <a:r>
              <a:rPr lang="pt-BR" sz="4000">
                <a:solidFill>
                  <a:schemeClr val="accent5">
                    <a:lumMod val="75000"/>
                  </a:schemeClr>
                </a:solidFill>
              </a:rPr>
              <a:t>NUMERADOR</a:t>
            </a:r>
            <a:br>
              <a:rPr lang="pt-BR" sz="4000" u="sng">
                <a:solidFill>
                  <a:schemeClr val="accent5">
                    <a:lumMod val="75000"/>
                  </a:schemeClr>
                </a:solidFill>
              </a:rPr>
            </a:br>
            <a:r>
              <a:rPr lang="pt-BR" sz="4000" b="0">
                <a:solidFill>
                  <a:schemeClr val="accent5">
                    <a:lumMod val="75000"/>
                  </a:schemeClr>
                </a:solidFill>
              </a:rPr>
              <a:t>PEC e-SUS APS / CDS e-SUS APS </a:t>
            </a:r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tabLst/>
              <a:defRPr/>
            </a:pPr>
            <a:fld id="{00000000-1234-1234-1234-123412341234}" type="slidenum">
              <a:rPr kumimoji="0" lang="pt-BR" sz="800" b="1" i="0" u="none" strike="noStrike" kern="0" cap="none" spc="0" normalizeH="0" baseline="0" noProof="0" smtClean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Montserrat" panose="00000500000000000000" pitchFamily="2" charset="0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  <a:tabLst/>
                <a:defRPr/>
              </a:pPr>
              <a:t>77</a:t>
            </a:fld>
            <a:endParaRPr kumimoji="0" lang="pt-BR" sz="800" b="1" i="0" u="none" strike="noStrike" kern="0" cap="none" spc="0" normalizeH="0" baseline="0" noProof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Montserrat" panose="00000500000000000000" pitchFamily="2" charset="0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6897396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5" name="Google Shape;975;g118f1ce6acc_2_295"/>
          <p:cNvSpPr/>
          <p:nvPr/>
        </p:nvSpPr>
        <p:spPr>
          <a:xfrm>
            <a:off x="380142" y="602582"/>
            <a:ext cx="5636100" cy="5925300"/>
          </a:xfrm>
          <a:prstGeom prst="roundRect">
            <a:avLst>
              <a:gd name="adj" fmla="val 1173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anose="00000500000000000000" pitchFamily="2" charset="0"/>
              <a:cs typeface="Arial"/>
              <a:sym typeface="Arial"/>
            </a:endParaRPr>
          </a:p>
        </p:txBody>
      </p:sp>
      <p:sp>
        <p:nvSpPr>
          <p:cNvPr id="977" name="Google Shape;977;g118f1ce6acc_2_295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tabLst/>
              <a:defRPr/>
            </a:pPr>
            <a:fld id="{00000000-1234-1234-1234-123412341234}" type="slidenum">
              <a:rPr kumimoji="0" lang="pt-BR" sz="800" b="1" i="0" u="none" strike="noStrike" kern="0" cap="none" spc="0" normalizeH="0" baseline="0" noProof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Montserrat" panose="00000500000000000000" pitchFamily="2" charset="0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  <a:tabLst/>
                <a:defRPr/>
              </a:pPr>
              <a:t>78</a:t>
            </a:fld>
            <a:endParaRPr kumimoji="0" sz="800" b="1" i="0" u="none" strike="noStrike" kern="0" cap="none" spc="0" normalizeH="0" baseline="0" noProof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Montserrat" panose="00000500000000000000" pitchFamily="2" charset="0"/>
              <a:ea typeface="Calibri"/>
              <a:cs typeface="Calibri"/>
              <a:sym typeface="Calibri"/>
            </a:endParaRPr>
          </a:p>
        </p:txBody>
      </p:sp>
      <p:sp>
        <p:nvSpPr>
          <p:cNvPr id="978" name="Google Shape;978;g118f1ce6acc_2_295"/>
          <p:cNvSpPr txBox="1"/>
          <p:nvPr/>
        </p:nvSpPr>
        <p:spPr>
          <a:xfrm>
            <a:off x="1792853" y="66324"/>
            <a:ext cx="2743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tabLst/>
              <a:defRPr/>
            </a:pPr>
            <a:r>
              <a:rPr kumimoji="0" lang="pt-BR" sz="2000" b="1" i="0" u="none" strike="noStrike" kern="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CDS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79" name="Google Shape;979;g118f1ce6acc_2_295"/>
          <p:cNvSpPr txBox="1"/>
          <p:nvPr/>
        </p:nvSpPr>
        <p:spPr>
          <a:xfrm>
            <a:off x="7797783" y="148746"/>
            <a:ext cx="2462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tabLst/>
              <a:defRPr/>
            </a:pPr>
            <a:r>
              <a:rPr kumimoji="0" lang="pt-BR" sz="2000" b="1" i="0" u="none" strike="noStrike" kern="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PEC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980" name="Google Shape;980;g118f1ce6acc_2_295"/>
          <p:cNvCxnSpPr/>
          <p:nvPr/>
        </p:nvCxnSpPr>
        <p:spPr>
          <a:xfrm>
            <a:off x="498830" y="1581478"/>
            <a:ext cx="5265000" cy="0"/>
          </a:xfrm>
          <a:prstGeom prst="straightConnector1">
            <a:avLst/>
          </a:prstGeom>
          <a:noFill/>
          <a:ln w="9525" cap="flat" cmpd="sng">
            <a:solidFill>
              <a:srgbClr val="3F3F3F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981" name="Google Shape;981;g118f1ce6acc_2_295" descr="Uma imagem contendo Linha do tempo&#10;&#10;Descrição gerada automaticament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2912" y="644255"/>
            <a:ext cx="5443083" cy="1277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982" name="Google Shape;982;g118f1ce6acc_2_29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38506" y="1599496"/>
            <a:ext cx="5429010" cy="1416934"/>
          </a:xfrm>
          <a:prstGeom prst="rect">
            <a:avLst/>
          </a:prstGeom>
          <a:noFill/>
          <a:ln>
            <a:noFill/>
          </a:ln>
        </p:spPr>
      </p:pic>
      <p:sp>
        <p:nvSpPr>
          <p:cNvPr id="983" name="Google Shape;983;g118f1ce6acc_2_295"/>
          <p:cNvSpPr/>
          <p:nvPr/>
        </p:nvSpPr>
        <p:spPr>
          <a:xfrm>
            <a:off x="2133600" y="1272662"/>
            <a:ext cx="927000" cy="360000"/>
          </a:xfrm>
          <a:prstGeom prst="rect">
            <a:avLst/>
          </a:prstGeom>
          <a:noFill/>
          <a:ln w="571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anose="00000500000000000000" pitchFamily="2" charset="0"/>
              <a:cs typeface="Arial"/>
              <a:sym typeface="Arial"/>
            </a:endParaRPr>
          </a:p>
        </p:txBody>
      </p:sp>
      <p:sp>
        <p:nvSpPr>
          <p:cNvPr id="984" name="Google Shape;984;g118f1ce6acc_2_295"/>
          <p:cNvSpPr/>
          <p:nvPr/>
        </p:nvSpPr>
        <p:spPr>
          <a:xfrm>
            <a:off x="812470" y="2206906"/>
            <a:ext cx="1175100" cy="180000"/>
          </a:xfrm>
          <a:prstGeom prst="rect">
            <a:avLst/>
          </a:prstGeom>
          <a:noFill/>
          <a:ln w="571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anose="00000500000000000000" pitchFamily="2" charset="0"/>
              <a:cs typeface="Arial"/>
              <a:sym typeface="Arial"/>
            </a:endParaRPr>
          </a:p>
        </p:txBody>
      </p:sp>
      <p:sp>
        <p:nvSpPr>
          <p:cNvPr id="985" name="Google Shape;985;g118f1ce6acc_2_295"/>
          <p:cNvSpPr/>
          <p:nvPr/>
        </p:nvSpPr>
        <p:spPr>
          <a:xfrm>
            <a:off x="6149215" y="606064"/>
            <a:ext cx="5636100" cy="5925300"/>
          </a:xfrm>
          <a:prstGeom prst="roundRect">
            <a:avLst>
              <a:gd name="adj" fmla="val 1173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anose="00000500000000000000" pitchFamily="2" charset="0"/>
              <a:cs typeface="Arial"/>
              <a:sym typeface="Arial"/>
            </a:endParaRPr>
          </a:p>
        </p:txBody>
      </p:sp>
      <p:pic>
        <p:nvPicPr>
          <p:cNvPr id="986" name="Google Shape;986;g118f1ce6acc_2_295" descr="Interface gráfica do usuário, Texto, Aplicativo, Email&#10;&#10;Descrição gerada automaticament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606125" y="725944"/>
            <a:ext cx="5050555" cy="4037611"/>
          </a:xfrm>
          <a:prstGeom prst="rect">
            <a:avLst/>
          </a:prstGeom>
          <a:noFill/>
          <a:ln>
            <a:noFill/>
          </a:ln>
        </p:spPr>
      </p:pic>
      <p:sp>
        <p:nvSpPr>
          <p:cNvPr id="987" name="Google Shape;987;g118f1ce6acc_2_295"/>
          <p:cNvSpPr/>
          <p:nvPr/>
        </p:nvSpPr>
        <p:spPr>
          <a:xfrm>
            <a:off x="6731957" y="776051"/>
            <a:ext cx="757200" cy="308400"/>
          </a:xfrm>
          <a:prstGeom prst="rect">
            <a:avLst/>
          </a:prstGeom>
          <a:noFill/>
          <a:ln w="571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anose="00000500000000000000" pitchFamily="2" charset="0"/>
              <a:cs typeface="Arial"/>
              <a:sym typeface="Arial"/>
            </a:endParaRPr>
          </a:p>
        </p:txBody>
      </p:sp>
      <p:sp>
        <p:nvSpPr>
          <p:cNvPr id="988" name="Google Shape;988;g118f1ce6acc_2_295"/>
          <p:cNvSpPr/>
          <p:nvPr/>
        </p:nvSpPr>
        <p:spPr>
          <a:xfrm>
            <a:off x="7162800" y="2545829"/>
            <a:ext cx="4275000" cy="216000"/>
          </a:xfrm>
          <a:prstGeom prst="rect">
            <a:avLst/>
          </a:prstGeom>
          <a:noFill/>
          <a:ln w="571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anose="00000500000000000000" pitchFamily="2" charset="0"/>
              <a:cs typeface="Arial"/>
              <a:sym typeface="Arial"/>
            </a:endParaRPr>
          </a:p>
        </p:txBody>
      </p:sp>
      <p:sp>
        <p:nvSpPr>
          <p:cNvPr id="989" name="Google Shape;989;g118f1ce6acc_2_295"/>
          <p:cNvSpPr/>
          <p:nvPr/>
        </p:nvSpPr>
        <p:spPr>
          <a:xfrm>
            <a:off x="10864849" y="3043619"/>
            <a:ext cx="566700" cy="252900"/>
          </a:xfrm>
          <a:prstGeom prst="rect">
            <a:avLst/>
          </a:prstGeom>
          <a:noFill/>
          <a:ln w="571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anose="00000500000000000000" pitchFamily="2" charset="0"/>
              <a:cs typeface="Arial"/>
              <a:sym typeface="Arial"/>
            </a:endParaRPr>
          </a:p>
        </p:txBody>
      </p:sp>
      <p:pic>
        <p:nvPicPr>
          <p:cNvPr id="990" name="Google Shape;990;g118f1ce6acc_2_29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71607" y="2661199"/>
            <a:ext cx="5386386" cy="1902344"/>
          </a:xfrm>
          <a:prstGeom prst="rect">
            <a:avLst/>
          </a:prstGeom>
          <a:noFill/>
          <a:ln>
            <a:noFill/>
          </a:ln>
          <a:effectLst>
            <a:outerShdw blurRad="50800" dist="114300" dir="18900000" algn="bl" rotWithShape="0">
              <a:srgbClr val="000000">
                <a:alpha val="40000"/>
              </a:srgbClr>
            </a:outerShdw>
          </a:effectLst>
        </p:spPr>
      </p:pic>
      <p:sp>
        <p:nvSpPr>
          <p:cNvPr id="991" name="Google Shape;991;g118f1ce6acc_2_295"/>
          <p:cNvSpPr/>
          <p:nvPr/>
        </p:nvSpPr>
        <p:spPr>
          <a:xfrm>
            <a:off x="451325" y="2636432"/>
            <a:ext cx="180000" cy="1902300"/>
          </a:xfrm>
          <a:prstGeom prst="rect">
            <a:avLst/>
          </a:prstGeom>
          <a:noFill/>
          <a:ln w="571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anose="00000500000000000000" pitchFamily="2" charset="0"/>
              <a:cs typeface="Arial"/>
              <a:sym typeface="Arial"/>
            </a:endParaRPr>
          </a:p>
        </p:txBody>
      </p:sp>
      <p:sp>
        <p:nvSpPr>
          <p:cNvPr id="992" name="Google Shape;992;g118f1ce6acc_2_295"/>
          <p:cNvSpPr/>
          <p:nvPr/>
        </p:nvSpPr>
        <p:spPr>
          <a:xfrm>
            <a:off x="631615" y="3127877"/>
            <a:ext cx="2052000" cy="180000"/>
          </a:xfrm>
          <a:prstGeom prst="rect">
            <a:avLst/>
          </a:prstGeom>
          <a:noFill/>
          <a:ln w="571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anose="00000500000000000000" pitchFamily="2" charset="0"/>
              <a:cs typeface="Arial"/>
              <a:sym typeface="Arial"/>
            </a:endParaRPr>
          </a:p>
        </p:txBody>
      </p:sp>
      <p:pic>
        <p:nvPicPr>
          <p:cNvPr id="993" name="Google Shape;993;g118f1ce6acc_2_295"/>
          <p:cNvPicPr preferRelativeResize="0"/>
          <p:nvPr/>
        </p:nvPicPr>
        <p:blipFill rotWithShape="1">
          <a:blip r:embed="rId7">
            <a:alphaModFix/>
          </a:blip>
          <a:srcRect r="15182"/>
          <a:stretch/>
        </p:blipFill>
        <p:spPr>
          <a:xfrm>
            <a:off x="846181" y="3516754"/>
            <a:ext cx="4604611" cy="1048529"/>
          </a:xfrm>
          <a:prstGeom prst="rect">
            <a:avLst/>
          </a:prstGeom>
          <a:noFill/>
          <a:ln>
            <a:noFill/>
          </a:ln>
          <a:effectLst>
            <a:outerShdw blurRad="50800" dist="114300" dir="18900000" algn="bl" rotWithShape="0">
              <a:srgbClr val="000000">
                <a:alpha val="40000"/>
              </a:srgbClr>
            </a:outerShdw>
          </a:effectLst>
        </p:spPr>
      </p:pic>
      <p:sp>
        <p:nvSpPr>
          <p:cNvPr id="994" name="Google Shape;994;g118f1ce6acc_2_295"/>
          <p:cNvSpPr/>
          <p:nvPr/>
        </p:nvSpPr>
        <p:spPr>
          <a:xfrm>
            <a:off x="1002880" y="4052052"/>
            <a:ext cx="2052000" cy="511500"/>
          </a:xfrm>
          <a:prstGeom prst="rect">
            <a:avLst/>
          </a:prstGeom>
          <a:noFill/>
          <a:ln w="571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anose="00000500000000000000" pitchFamily="2" charset="0"/>
              <a:cs typeface="Arial"/>
              <a:sym typeface="Arial"/>
            </a:endParaRPr>
          </a:p>
        </p:txBody>
      </p:sp>
      <p:pic>
        <p:nvPicPr>
          <p:cNvPr id="995" name="Google Shape;995;g118f1ce6acc_2_29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53921" y="4649601"/>
            <a:ext cx="5530772" cy="636288"/>
          </a:xfrm>
          <a:prstGeom prst="rect">
            <a:avLst/>
          </a:prstGeom>
          <a:noFill/>
          <a:ln>
            <a:noFill/>
          </a:ln>
        </p:spPr>
      </p:pic>
      <p:pic>
        <p:nvPicPr>
          <p:cNvPr id="996" name="Google Shape;996;g118f1ce6acc_2_295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91331" y="5372045"/>
            <a:ext cx="5428799" cy="99549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97" name="Google Shape;997;g118f1ce6acc_2_295"/>
          <p:cNvCxnSpPr/>
          <p:nvPr/>
        </p:nvCxnSpPr>
        <p:spPr>
          <a:xfrm>
            <a:off x="373742" y="4610428"/>
            <a:ext cx="5652000" cy="0"/>
          </a:xfrm>
          <a:prstGeom prst="straightConnector1">
            <a:avLst/>
          </a:prstGeom>
          <a:noFill/>
          <a:ln w="28575" cap="flat" cmpd="sng">
            <a:solidFill>
              <a:srgbClr val="0762B5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998" name="Google Shape;998;g118f1ce6acc_2_295"/>
          <p:cNvSpPr/>
          <p:nvPr/>
        </p:nvSpPr>
        <p:spPr>
          <a:xfrm>
            <a:off x="470375" y="5708580"/>
            <a:ext cx="1269600" cy="340800"/>
          </a:xfrm>
          <a:prstGeom prst="rect">
            <a:avLst/>
          </a:prstGeom>
          <a:noFill/>
          <a:ln w="571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anose="00000500000000000000" pitchFamily="2" charset="0"/>
              <a:cs typeface="Arial"/>
              <a:sym typeface="Arial"/>
            </a:endParaRPr>
          </a:p>
        </p:txBody>
      </p:sp>
      <p:pic>
        <p:nvPicPr>
          <p:cNvPr id="999" name="Google Shape;999;g118f1ce6acc_2_295" descr="Interface gráfica do usuário, Aplicativo&#10;&#10;Descrição gerada automaticamente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6226023" y="4041019"/>
            <a:ext cx="5230483" cy="1508948"/>
          </a:xfrm>
          <a:prstGeom prst="rect">
            <a:avLst/>
          </a:prstGeom>
          <a:noFill/>
          <a:ln>
            <a:noFill/>
          </a:ln>
          <a:effectLst>
            <a:outerShdw blurRad="50800" dist="114300" dir="18900000" algn="bl" rotWithShape="0">
              <a:srgbClr val="000000">
                <a:alpha val="40000"/>
              </a:srgbClr>
            </a:outerShdw>
          </a:effectLst>
        </p:spPr>
      </p:pic>
      <p:sp>
        <p:nvSpPr>
          <p:cNvPr id="1000" name="Google Shape;1000;g118f1ce6acc_2_295"/>
          <p:cNvSpPr/>
          <p:nvPr/>
        </p:nvSpPr>
        <p:spPr>
          <a:xfrm>
            <a:off x="6369667" y="4117737"/>
            <a:ext cx="1637100" cy="765600"/>
          </a:xfrm>
          <a:prstGeom prst="rect">
            <a:avLst/>
          </a:prstGeom>
          <a:noFill/>
          <a:ln w="571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anose="00000500000000000000" pitchFamily="2" charset="0"/>
              <a:cs typeface="Arial"/>
              <a:sym typeface="Arial"/>
            </a:endParaRPr>
          </a:p>
        </p:txBody>
      </p:sp>
      <p:pic>
        <p:nvPicPr>
          <p:cNvPr id="2" name="Imagem 2" descr="Interface gráfica do usuário, Texto&#10;&#10;Descrição gerada automaticamente">
            <a:extLst>
              <a:ext uri="{FF2B5EF4-FFF2-40B4-BE49-F238E27FC236}">
                <a16:creationId xmlns:a16="http://schemas.microsoft.com/office/drawing/2014/main" id="{DAD38352-C232-530F-D9D1-8F4522C2CCD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224588" y="5507471"/>
            <a:ext cx="5211762" cy="1026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28386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tângulo: Cantos Arredondados 57">
            <a:extLst>
              <a:ext uri="{FF2B5EF4-FFF2-40B4-BE49-F238E27FC236}">
                <a16:creationId xmlns:a16="http://schemas.microsoft.com/office/drawing/2014/main" id="{45757530-E5F4-4058-A98A-43C6B016F63F}"/>
              </a:ext>
            </a:extLst>
          </p:cNvPr>
          <p:cNvSpPr/>
          <p:nvPr/>
        </p:nvSpPr>
        <p:spPr>
          <a:xfrm>
            <a:off x="877825" y="1021540"/>
            <a:ext cx="10436351" cy="4814921"/>
          </a:xfrm>
          <a:prstGeom prst="roundRect">
            <a:avLst>
              <a:gd name="adj" fmla="val 289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pt-BR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  <a:sym typeface="Arial"/>
            </a:endParaRPr>
          </a:p>
        </p:txBody>
      </p:sp>
      <p:sp>
        <p:nvSpPr>
          <p:cNvPr id="1006" name="Google Shape;1006;g118f1ce6acc_2_324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tabLst/>
              <a:defRPr/>
            </a:pPr>
            <a:fld id="{00000000-1234-1234-1234-123412341234}" type="slidenum">
              <a:rPr kumimoji="0" lang="pt-BR" sz="800" b="1" i="0" u="none" strike="noStrike" kern="0" cap="none" spc="0" normalizeH="0" baseline="0" noProof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Montserrat" panose="00000500000000000000" pitchFamily="2" charset="0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  <a:tabLst/>
                <a:defRPr/>
              </a:pPr>
              <a:t>79</a:t>
            </a:fld>
            <a:endParaRPr kumimoji="0" sz="800" b="1" i="0" u="none" strike="noStrike" kern="0" cap="none" spc="0" normalizeH="0" baseline="0" noProof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Montserrat" panose="00000500000000000000" pitchFamily="2" charset="0"/>
              <a:cs typeface="Calibri"/>
              <a:sym typeface="Calibri"/>
            </a:endParaRPr>
          </a:p>
        </p:txBody>
      </p:sp>
      <p:sp>
        <p:nvSpPr>
          <p:cNvPr id="1008" name="Google Shape;1008;g118f1ce6acc_2_324"/>
          <p:cNvSpPr txBox="1"/>
          <p:nvPr/>
        </p:nvSpPr>
        <p:spPr>
          <a:xfrm>
            <a:off x="2165509" y="1442377"/>
            <a:ext cx="8844812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2400" b="0" i="0" u="none" strike="noStrike" kern="0" cap="none" spc="0" normalizeH="0" baseline="0" noProof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Montserrat" panose="00000500000000000000" pitchFamily="2" charset="0"/>
                <a:cs typeface="Arial"/>
                <a:sym typeface="Arial"/>
              </a:rPr>
              <a:t>Pressão arterial aferida no acolhimento irá contabilizar?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Montserrat" panose="00000500000000000000" pitchFamily="2" charset="0"/>
              <a:cs typeface="Arial"/>
              <a:sym typeface="Arial"/>
            </a:endParaRPr>
          </a:p>
        </p:txBody>
      </p:sp>
      <p:sp>
        <p:nvSpPr>
          <p:cNvPr id="1009" name="Google Shape;1009;g118f1ce6acc_2_324"/>
          <p:cNvSpPr txBox="1"/>
          <p:nvPr/>
        </p:nvSpPr>
        <p:spPr>
          <a:xfrm>
            <a:off x="2148841" y="2138887"/>
            <a:ext cx="8845200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2400" b="0" i="0" u="none" strike="noStrike" kern="0" cap="none" spc="0" normalizeH="0" baseline="0" noProof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Montserrat" panose="00000500000000000000" pitchFamily="2" charset="0"/>
                <a:cs typeface="Arial"/>
                <a:sym typeface="Arial"/>
              </a:rPr>
              <a:t>Pessoa somente com a consulta em hipertensão (sem registro de pressão arterial aferida) já é o suficiente para contabilizar?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Montserrat" panose="00000500000000000000" pitchFamily="2" charset="0"/>
              <a:cs typeface="Arial"/>
              <a:sym typeface="Arial"/>
            </a:endParaRPr>
          </a:p>
        </p:txBody>
      </p:sp>
      <p:pic>
        <p:nvPicPr>
          <p:cNvPr id="1010" name="Google Shape;1010;g118f1ce6acc_2_324" descr="Selo ponto de interrogação com preenchimento sólid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58644" y="1505173"/>
            <a:ext cx="362443" cy="36244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1" name="Google Shape;1011;g118f1ce6acc_2_324" descr="Selo ponto de interrogação com preenchimento sólid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25395" y="2470728"/>
            <a:ext cx="362443" cy="362443"/>
          </a:xfrm>
          <a:prstGeom prst="rect">
            <a:avLst/>
          </a:prstGeom>
          <a:noFill/>
          <a:ln>
            <a:noFill/>
          </a:ln>
        </p:spPr>
      </p:pic>
      <p:sp>
        <p:nvSpPr>
          <p:cNvPr id="1012" name="Google Shape;1012;g118f1ce6acc_2_324"/>
          <p:cNvSpPr txBox="1"/>
          <p:nvPr/>
        </p:nvSpPr>
        <p:spPr>
          <a:xfrm>
            <a:off x="2165510" y="3281351"/>
            <a:ext cx="8844811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2400" b="0" i="0" u="none" strike="noStrike" kern="0" cap="none" spc="0" normalizeH="0" baseline="0" noProof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Montserrat" panose="00000500000000000000" pitchFamily="2" charset="0"/>
                <a:cs typeface="Arial"/>
                <a:sym typeface="Arial"/>
              </a:rPr>
              <a:t>Para os indicadores de crônicas, só contabiliza os dados do quadrimestre avaliado?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Montserrat" panose="00000500000000000000" pitchFamily="2" charset="0"/>
              <a:cs typeface="Arial"/>
              <a:sym typeface="Arial"/>
            </a:endParaRPr>
          </a:p>
        </p:txBody>
      </p:sp>
      <p:pic>
        <p:nvPicPr>
          <p:cNvPr id="1013" name="Google Shape;1013;g118f1ce6acc_2_324" descr="Selo ponto de interrogação com preenchimento sólid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48321" y="3514723"/>
            <a:ext cx="362443" cy="362443"/>
          </a:xfrm>
          <a:prstGeom prst="rect">
            <a:avLst/>
          </a:prstGeom>
          <a:noFill/>
          <a:ln>
            <a:noFill/>
          </a:ln>
        </p:spPr>
      </p:pic>
      <p:sp>
        <p:nvSpPr>
          <p:cNvPr id="48" name="Google Shape;675;p93"/>
          <p:cNvSpPr txBox="1"/>
          <p:nvPr/>
        </p:nvSpPr>
        <p:spPr>
          <a:xfrm>
            <a:off x="300038" y="313693"/>
            <a:ext cx="11449050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4000" b="0" i="0" u="none" strike="noStrike" kern="0" cap="none" spc="0" normalizeH="0" baseline="0" noProof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Montserrat ExtraBold"/>
                <a:ea typeface="Montserrat ExtraBold"/>
                <a:cs typeface="Montserrat ExtraBold"/>
                <a:sym typeface="Montserrat ExtraBold"/>
              </a:rPr>
              <a:t>DÚVIDAS FREQUENTE</a:t>
            </a:r>
            <a:r>
              <a:rPr kumimoji="0" lang="pt-BR" sz="4000" b="0" i="0" u="none" strike="noStrike" kern="0" cap="none" spc="0" normalizeH="0" baseline="0" noProof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Montserrat ExtraBold"/>
                <a:ea typeface="Montserrat ExtraBold"/>
                <a:cs typeface="Montserrat ExtraBold"/>
                <a:sym typeface="Montserrat ExtraBold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8"/>
                  </a:ext>
                </a:extLst>
              </a:rPr>
              <a:t>S</a:t>
            </a:r>
            <a:endParaRPr kumimoji="0" lang="pt-BR" sz="4000" b="0" i="0" u="none" strike="noStrike" kern="0" cap="none" spc="0" normalizeH="0" baseline="0" noProof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Montserrat" panose="00000500000000000000" pitchFamily="2" charset="0"/>
              <a:cs typeface="Arial"/>
              <a:sym typeface="Arial"/>
            </a:endParaRP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3F84F5D5-5B16-4314-91AA-AD5E5A0A0BB8}"/>
              </a:ext>
            </a:extLst>
          </p:cNvPr>
          <p:cNvSpPr/>
          <p:nvPr/>
        </p:nvSpPr>
        <p:spPr>
          <a:xfrm>
            <a:off x="2509445" y="5234878"/>
            <a:ext cx="396000" cy="2520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65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  <a:sym typeface="Arial"/>
              </a:rPr>
              <a:t>SET</a:t>
            </a: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373F7316-9351-4E12-88CB-6C1599A486CD}"/>
              </a:ext>
            </a:extLst>
          </p:cNvPr>
          <p:cNvSpPr/>
          <p:nvPr/>
        </p:nvSpPr>
        <p:spPr>
          <a:xfrm>
            <a:off x="2937761" y="5234878"/>
            <a:ext cx="396000" cy="2520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65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  <a:sym typeface="Arial"/>
              </a:rPr>
              <a:t>OUT</a:t>
            </a:r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3D20FBCA-8A22-421A-928C-9377F6C9D7B6}"/>
              </a:ext>
            </a:extLst>
          </p:cNvPr>
          <p:cNvSpPr/>
          <p:nvPr/>
        </p:nvSpPr>
        <p:spPr>
          <a:xfrm>
            <a:off x="3366077" y="5234878"/>
            <a:ext cx="396000" cy="2520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65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  <a:sym typeface="Arial"/>
              </a:rPr>
              <a:t>NOV</a:t>
            </a:r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DD115CB5-B325-4F05-BA36-3F00000B5F41}"/>
              </a:ext>
            </a:extLst>
          </p:cNvPr>
          <p:cNvSpPr/>
          <p:nvPr/>
        </p:nvSpPr>
        <p:spPr>
          <a:xfrm>
            <a:off x="3794393" y="5234878"/>
            <a:ext cx="396000" cy="2520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65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  <a:sym typeface="Arial"/>
              </a:rPr>
              <a:t>DEZ</a:t>
            </a:r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3D4BAAD0-D0A9-4B96-BF26-210B0B69FA59}"/>
              </a:ext>
            </a:extLst>
          </p:cNvPr>
          <p:cNvSpPr/>
          <p:nvPr/>
        </p:nvSpPr>
        <p:spPr>
          <a:xfrm>
            <a:off x="4222709" y="5234878"/>
            <a:ext cx="396000" cy="252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65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  <a:sym typeface="Arial"/>
              </a:rPr>
              <a:t>JAN</a:t>
            </a:r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763A42D2-4155-41BE-A5BE-3E6A7B61AAE8}"/>
              </a:ext>
            </a:extLst>
          </p:cNvPr>
          <p:cNvSpPr/>
          <p:nvPr/>
        </p:nvSpPr>
        <p:spPr>
          <a:xfrm>
            <a:off x="4651025" y="5234878"/>
            <a:ext cx="396000" cy="252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65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  <a:sym typeface="Arial"/>
              </a:rPr>
              <a:t>FEV</a:t>
            </a:r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1C105049-F5AA-4C7B-8DF9-397834729AD1}"/>
              </a:ext>
            </a:extLst>
          </p:cNvPr>
          <p:cNvSpPr/>
          <p:nvPr/>
        </p:nvSpPr>
        <p:spPr>
          <a:xfrm>
            <a:off x="5079341" y="5234878"/>
            <a:ext cx="396000" cy="252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65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  <a:sym typeface="Arial"/>
              </a:rPr>
              <a:t>MAR</a:t>
            </a:r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9A5795E0-160B-4205-935B-18C94E24BF01}"/>
              </a:ext>
            </a:extLst>
          </p:cNvPr>
          <p:cNvSpPr/>
          <p:nvPr/>
        </p:nvSpPr>
        <p:spPr>
          <a:xfrm>
            <a:off x="5507657" y="5234878"/>
            <a:ext cx="396000" cy="252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65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  <a:sym typeface="Arial"/>
              </a:rPr>
              <a:t>ABR</a:t>
            </a:r>
          </a:p>
        </p:txBody>
      </p:sp>
      <p:sp>
        <p:nvSpPr>
          <p:cNvPr id="22" name="Retângulo 21">
            <a:extLst>
              <a:ext uri="{FF2B5EF4-FFF2-40B4-BE49-F238E27FC236}">
                <a16:creationId xmlns:a16="http://schemas.microsoft.com/office/drawing/2014/main" id="{1BB3D664-0381-48AE-AE90-8F1480ECB77A}"/>
              </a:ext>
            </a:extLst>
          </p:cNvPr>
          <p:cNvSpPr/>
          <p:nvPr/>
        </p:nvSpPr>
        <p:spPr>
          <a:xfrm>
            <a:off x="5935973" y="5234878"/>
            <a:ext cx="396000" cy="2520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65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  <a:sym typeface="Arial"/>
              </a:rPr>
              <a:t>MAI</a:t>
            </a:r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id="{42AF26C8-D85F-45D6-836E-E8862A693AF1}"/>
              </a:ext>
            </a:extLst>
          </p:cNvPr>
          <p:cNvSpPr/>
          <p:nvPr/>
        </p:nvSpPr>
        <p:spPr>
          <a:xfrm>
            <a:off x="6364289" y="5234878"/>
            <a:ext cx="396000" cy="2520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65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  <a:sym typeface="Arial"/>
              </a:rPr>
              <a:t>JUN</a:t>
            </a:r>
          </a:p>
        </p:txBody>
      </p:sp>
      <p:sp>
        <p:nvSpPr>
          <p:cNvPr id="24" name="Retângulo 23">
            <a:extLst>
              <a:ext uri="{FF2B5EF4-FFF2-40B4-BE49-F238E27FC236}">
                <a16:creationId xmlns:a16="http://schemas.microsoft.com/office/drawing/2014/main" id="{06D4F221-6A79-47A6-A0D6-591B3C398185}"/>
              </a:ext>
            </a:extLst>
          </p:cNvPr>
          <p:cNvSpPr/>
          <p:nvPr/>
        </p:nvSpPr>
        <p:spPr>
          <a:xfrm>
            <a:off x="6792605" y="5234878"/>
            <a:ext cx="396000" cy="2520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65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  <a:sym typeface="Arial"/>
              </a:rPr>
              <a:t>JUL</a:t>
            </a:r>
          </a:p>
        </p:txBody>
      </p:sp>
      <p:sp>
        <p:nvSpPr>
          <p:cNvPr id="25" name="Retângulo 24">
            <a:extLst>
              <a:ext uri="{FF2B5EF4-FFF2-40B4-BE49-F238E27FC236}">
                <a16:creationId xmlns:a16="http://schemas.microsoft.com/office/drawing/2014/main" id="{619DD86F-239F-4028-B721-F1F8C507F9B6}"/>
              </a:ext>
            </a:extLst>
          </p:cNvPr>
          <p:cNvSpPr/>
          <p:nvPr/>
        </p:nvSpPr>
        <p:spPr>
          <a:xfrm>
            <a:off x="7220921" y="5234878"/>
            <a:ext cx="396000" cy="2520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65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  <a:sym typeface="Arial"/>
              </a:rPr>
              <a:t>AGO</a:t>
            </a:r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id="{A99B482B-CFE1-4563-9E29-6323FA7F1769}"/>
              </a:ext>
            </a:extLst>
          </p:cNvPr>
          <p:cNvSpPr/>
          <p:nvPr/>
        </p:nvSpPr>
        <p:spPr>
          <a:xfrm>
            <a:off x="7649237" y="5234878"/>
            <a:ext cx="396000" cy="2520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65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  <a:sym typeface="Arial"/>
              </a:rPr>
              <a:t>SET</a:t>
            </a:r>
          </a:p>
        </p:txBody>
      </p:sp>
      <p:sp>
        <p:nvSpPr>
          <p:cNvPr id="27" name="Retângulo 26">
            <a:extLst>
              <a:ext uri="{FF2B5EF4-FFF2-40B4-BE49-F238E27FC236}">
                <a16:creationId xmlns:a16="http://schemas.microsoft.com/office/drawing/2014/main" id="{BC1EC0B1-200C-487A-9EB7-DDEB556A4781}"/>
              </a:ext>
            </a:extLst>
          </p:cNvPr>
          <p:cNvSpPr/>
          <p:nvPr/>
        </p:nvSpPr>
        <p:spPr>
          <a:xfrm>
            <a:off x="8077553" y="5234878"/>
            <a:ext cx="396000" cy="2520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65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  <a:sym typeface="Arial"/>
              </a:rPr>
              <a:t>OUT</a:t>
            </a:r>
          </a:p>
        </p:txBody>
      </p:sp>
      <p:sp>
        <p:nvSpPr>
          <p:cNvPr id="28" name="Retângulo 27">
            <a:extLst>
              <a:ext uri="{FF2B5EF4-FFF2-40B4-BE49-F238E27FC236}">
                <a16:creationId xmlns:a16="http://schemas.microsoft.com/office/drawing/2014/main" id="{32BFEFBE-A646-423A-9164-E180557F31C0}"/>
              </a:ext>
            </a:extLst>
          </p:cNvPr>
          <p:cNvSpPr/>
          <p:nvPr/>
        </p:nvSpPr>
        <p:spPr>
          <a:xfrm>
            <a:off x="8505869" y="5234878"/>
            <a:ext cx="396000" cy="2520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65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  <a:sym typeface="Arial"/>
              </a:rPr>
              <a:t>NOV</a:t>
            </a:r>
          </a:p>
        </p:txBody>
      </p: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2458E706-18E1-44AA-97E7-2C727901CE3A}"/>
              </a:ext>
            </a:extLst>
          </p:cNvPr>
          <p:cNvSpPr txBox="1"/>
          <p:nvPr/>
        </p:nvSpPr>
        <p:spPr>
          <a:xfrm>
            <a:off x="2860528" y="4988594"/>
            <a:ext cx="9818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1400" b="0" i="0" u="none" strike="noStrike" kern="0" cap="none" spc="0" normalizeH="0" baseline="0" noProof="0">
                <a:ln>
                  <a:noFill/>
                </a:ln>
                <a:solidFill>
                  <a:srgbClr val="FFFFFF">
                    <a:lumMod val="85000"/>
                  </a:srgbClr>
                </a:solidFill>
                <a:effectLst/>
                <a:uLnTx/>
                <a:uFillTx/>
                <a:latin typeface="Montserrat ExtraBold" panose="00000900000000000000" pitchFamily="2" charset="0"/>
                <a:cs typeface="Arial"/>
                <a:sym typeface="Arial"/>
              </a:rPr>
              <a:t>2021</a:t>
            </a:r>
          </a:p>
        </p:txBody>
      </p:sp>
      <p:grpSp>
        <p:nvGrpSpPr>
          <p:cNvPr id="30" name="Agrupar 29">
            <a:extLst>
              <a:ext uri="{FF2B5EF4-FFF2-40B4-BE49-F238E27FC236}">
                <a16:creationId xmlns:a16="http://schemas.microsoft.com/office/drawing/2014/main" id="{41A51E97-E7B1-4D48-9F55-6AFBAB547EC7}"/>
              </a:ext>
            </a:extLst>
          </p:cNvPr>
          <p:cNvGrpSpPr/>
          <p:nvPr/>
        </p:nvGrpSpPr>
        <p:grpSpPr>
          <a:xfrm>
            <a:off x="2516588" y="5095944"/>
            <a:ext cx="612000" cy="108000"/>
            <a:chOff x="2716513" y="3286275"/>
            <a:chExt cx="612000" cy="108000"/>
          </a:xfrm>
        </p:grpSpPr>
        <p:cxnSp>
          <p:nvCxnSpPr>
            <p:cNvPr id="31" name="Conector reto 30">
              <a:extLst>
                <a:ext uri="{FF2B5EF4-FFF2-40B4-BE49-F238E27FC236}">
                  <a16:creationId xmlns:a16="http://schemas.microsoft.com/office/drawing/2014/main" id="{54DFAE88-9582-4812-AAC4-863129E862BE}"/>
                </a:ext>
              </a:extLst>
            </p:cNvPr>
            <p:cNvCxnSpPr>
              <a:cxnSpLocks/>
            </p:cNvCxnSpPr>
            <p:nvPr/>
          </p:nvCxnSpPr>
          <p:spPr>
            <a:xfrm>
              <a:off x="2716513" y="3340274"/>
              <a:ext cx="612000" cy="0"/>
            </a:xfrm>
            <a:prstGeom prst="line">
              <a:avLst/>
            </a:prstGeom>
            <a:ln w="12700">
              <a:solidFill>
                <a:srgbClr val="D9D9D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ector reto 31">
              <a:extLst>
                <a:ext uri="{FF2B5EF4-FFF2-40B4-BE49-F238E27FC236}">
                  <a16:creationId xmlns:a16="http://schemas.microsoft.com/office/drawing/2014/main" id="{3A3D0BF8-90C9-42BB-BFAC-5A53B727F543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2662513" y="3340275"/>
              <a:ext cx="108000" cy="0"/>
            </a:xfrm>
            <a:prstGeom prst="line">
              <a:avLst/>
            </a:prstGeom>
            <a:ln w="12700">
              <a:solidFill>
                <a:srgbClr val="D9D9D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Agrupar 32">
            <a:extLst>
              <a:ext uri="{FF2B5EF4-FFF2-40B4-BE49-F238E27FC236}">
                <a16:creationId xmlns:a16="http://schemas.microsoft.com/office/drawing/2014/main" id="{F5865484-E2DE-4855-806E-C7C6FE7D14B5}"/>
              </a:ext>
            </a:extLst>
          </p:cNvPr>
          <p:cNvGrpSpPr/>
          <p:nvPr/>
        </p:nvGrpSpPr>
        <p:grpSpPr>
          <a:xfrm>
            <a:off x="3578487" y="5095944"/>
            <a:ext cx="612000" cy="108000"/>
            <a:chOff x="3845086" y="3292088"/>
            <a:chExt cx="648000" cy="108000"/>
          </a:xfrm>
        </p:grpSpPr>
        <p:cxnSp>
          <p:nvCxnSpPr>
            <p:cNvPr id="34" name="Conector reto 33">
              <a:extLst>
                <a:ext uri="{FF2B5EF4-FFF2-40B4-BE49-F238E27FC236}">
                  <a16:creationId xmlns:a16="http://schemas.microsoft.com/office/drawing/2014/main" id="{6BBA4E58-F045-4024-8667-2B594DD1B4F3}"/>
                </a:ext>
              </a:extLst>
            </p:cNvPr>
            <p:cNvCxnSpPr>
              <a:cxnSpLocks/>
            </p:cNvCxnSpPr>
            <p:nvPr/>
          </p:nvCxnSpPr>
          <p:spPr>
            <a:xfrm>
              <a:off x="3845086" y="3346088"/>
              <a:ext cx="648000" cy="0"/>
            </a:xfrm>
            <a:prstGeom prst="line">
              <a:avLst/>
            </a:prstGeom>
            <a:ln w="12700">
              <a:solidFill>
                <a:srgbClr val="D9D9D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onector reto 34">
              <a:extLst>
                <a:ext uri="{FF2B5EF4-FFF2-40B4-BE49-F238E27FC236}">
                  <a16:creationId xmlns:a16="http://schemas.microsoft.com/office/drawing/2014/main" id="{A59EA315-6F7A-4218-A40A-6F50C8C57D4E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4438593" y="3346088"/>
              <a:ext cx="108000" cy="0"/>
            </a:xfrm>
            <a:prstGeom prst="line">
              <a:avLst/>
            </a:prstGeom>
            <a:ln w="12700">
              <a:solidFill>
                <a:srgbClr val="D9D9D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61B317EC-2A69-4CA7-B9EB-53F414720E7A}"/>
              </a:ext>
            </a:extLst>
          </p:cNvPr>
          <p:cNvSpPr txBox="1"/>
          <p:nvPr/>
        </p:nvSpPr>
        <p:spPr>
          <a:xfrm>
            <a:off x="6283021" y="4988768"/>
            <a:ext cx="9818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1400" b="0" i="0" u="none" strike="noStrike" kern="0" cap="none" spc="0" normalizeH="0" baseline="0" noProof="0">
                <a:ln>
                  <a:noFill/>
                </a:ln>
                <a:solidFill>
                  <a:srgbClr val="FFFFFF">
                    <a:lumMod val="85000"/>
                  </a:srgbClr>
                </a:solidFill>
                <a:effectLst/>
                <a:uLnTx/>
                <a:uFillTx/>
                <a:latin typeface="Montserrat ExtraBold" panose="00000900000000000000" pitchFamily="2" charset="0"/>
                <a:cs typeface="Arial"/>
                <a:sym typeface="Arial"/>
              </a:rPr>
              <a:t>2022</a:t>
            </a:r>
          </a:p>
        </p:txBody>
      </p:sp>
      <p:grpSp>
        <p:nvGrpSpPr>
          <p:cNvPr id="37" name="Agrupar 36">
            <a:extLst>
              <a:ext uri="{FF2B5EF4-FFF2-40B4-BE49-F238E27FC236}">
                <a16:creationId xmlns:a16="http://schemas.microsoft.com/office/drawing/2014/main" id="{849E72C7-4812-4871-9E8F-A8909ACECA6D}"/>
              </a:ext>
            </a:extLst>
          </p:cNvPr>
          <p:cNvGrpSpPr/>
          <p:nvPr/>
        </p:nvGrpSpPr>
        <p:grpSpPr>
          <a:xfrm>
            <a:off x="4215039" y="5096118"/>
            <a:ext cx="2340000" cy="108000"/>
            <a:chOff x="2716513" y="3286275"/>
            <a:chExt cx="2457319" cy="108000"/>
          </a:xfrm>
        </p:grpSpPr>
        <p:cxnSp>
          <p:nvCxnSpPr>
            <p:cNvPr id="38" name="Conector reto 37">
              <a:extLst>
                <a:ext uri="{FF2B5EF4-FFF2-40B4-BE49-F238E27FC236}">
                  <a16:creationId xmlns:a16="http://schemas.microsoft.com/office/drawing/2014/main" id="{0FF4D175-611A-47FE-9510-120ECEEEE4A3}"/>
                </a:ext>
              </a:extLst>
            </p:cNvPr>
            <p:cNvCxnSpPr>
              <a:cxnSpLocks/>
            </p:cNvCxnSpPr>
            <p:nvPr/>
          </p:nvCxnSpPr>
          <p:spPr>
            <a:xfrm>
              <a:off x="2716513" y="3340274"/>
              <a:ext cx="2457319" cy="0"/>
            </a:xfrm>
            <a:prstGeom prst="line">
              <a:avLst/>
            </a:prstGeom>
            <a:ln w="12700">
              <a:solidFill>
                <a:srgbClr val="D9D9D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Conector reto 38">
              <a:extLst>
                <a:ext uri="{FF2B5EF4-FFF2-40B4-BE49-F238E27FC236}">
                  <a16:creationId xmlns:a16="http://schemas.microsoft.com/office/drawing/2014/main" id="{DC00CDFA-CBA6-4200-B92D-2AAB64B93B0D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2662513" y="3340275"/>
              <a:ext cx="108000" cy="0"/>
            </a:xfrm>
            <a:prstGeom prst="line">
              <a:avLst/>
            </a:prstGeom>
            <a:ln w="12700">
              <a:solidFill>
                <a:srgbClr val="D9D9D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Agrupar 39">
            <a:extLst>
              <a:ext uri="{FF2B5EF4-FFF2-40B4-BE49-F238E27FC236}">
                <a16:creationId xmlns:a16="http://schemas.microsoft.com/office/drawing/2014/main" id="{03547B4C-1F31-409F-AB1A-F8436C217CBC}"/>
              </a:ext>
            </a:extLst>
          </p:cNvPr>
          <p:cNvGrpSpPr/>
          <p:nvPr/>
        </p:nvGrpSpPr>
        <p:grpSpPr>
          <a:xfrm>
            <a:off x="6981918" y="5096118"/>
            <a:ext cx="2340000" cy="108000"/>
            <a:chOff x="2501790" y="3292088"/>
            <a:chExt cx="1991296" cy="108000"/>
          </a:xfrm>
        </p:grpSpPr>
        <p:cxnSp>
          <p:nvCxnSpPr>
            <p:cNvPr id="41" name="Conector reto 40">
              <a:extLst>
                <a:ext uri="{FF2B5EF4-FFF2-40B4-BE49-F238E27FC236}">
                  <a16:creationId xmlns:a16="http://schemas.microsoft.com/office/drawing/2014/main" id="{9E523A06-94BD-496E-807E-6501A9DE4987}"/>
                </a:ext>
              </a:extLst>
            </p:cNvPr>
            <p:cNvCxnSpPr>
              <a:cxnSpLocks/>
            </p:cNvCxnSpPr>
            <p:nvPr/>
          </p:nvCxnSpPr>
          <p:spPr>
            <a:xfrm>
              <a:off x="2501790" y="3346088"/>
              <a:ext cx="1991296" cy="0"/>
            </a:xfrm>
            <a:prstGeom prst="line">
              <a:avLst/>
            </a:prstGeom>
            <a:ln w="12700">
              <a:solidFill>
                <a:srgbClr val="D9D9D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Conector reto 41">
              <a:extLst>
                <a:ext uri="{FF2B5EF4-FFF2-40B4-BE49-F238E27FC236}">
                  <a16:creationId xmlns:a16="http://schemas.microsoft.com/office/drawing/2014/main" id="{EB804915-05F3-43FD-904A-47BF2152BBD7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4438593" y="3346088"/>
              <a:ext cx="108000" cy="0"/>
            </a:xfrm>
            <a:prstGeom prst="line">
              <a:avLst/>
            </a:prstGeom>
            <a:ln w="12700">
              <a:solidFill>
                <a:srgbClr val="D9D9D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Retângulo 42">
            <a:extLst>
              <a:ext uri="{FF2B5EF4-FFF2-40B4-BE49-F238E27FC236}">
                <a16:creationId xmlns:a16="http://schemas.microsoft.com/office/drawing/2014/main" id="{BA145A77-F014-4FD9-B5A0-211F37370462}"/>
              </a:ext>
            </a:extLst>
          </p:cNvPr>
          <p:cNvSpPr/>
          <p:nvPr/>
        </p:nvSpPr>
        <p:spPr>
          <a:xfrm>
            <a:off x="8934189" y="5234878"/>
            <a:ext cx="396000" cy="252000"/>
          </a:xfrm>
          <a:prstGeom prst="rect">
            <a:avLst/>
          </a:prstGeom>
          <a:solidFill>
            <a:srgbClr val="D9D9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65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  <a:sym typeface="Arial"/>
              </a:rPr>
              <a:t>DEZ</a:t>
            </a:r>
          </a:p>
        </p:txBody>
      </p:sp>
      <p:sp>
        <p:nvSpPr>
          <p:cNvPr id="44" name="CaixaDeTexto 43">
            <a:extLst>
              <a:ext uri="{FF2B5EF4-FFF2-40B4-BE49-F238E27FC236}">
                <a16:creationId xmlns:a16="http://schemas.microsoft.com/office/drawing/2014/main" id="{C03043C7-4772-4F82-B611-0A6C245211CC}"/>
              </a:ext>
            </a:extLst>
          </p:cNvPr>
          <p:cNvSpPr txBox="1"/>
          <p:nvPr/>
        </p:nvSpPr>
        <p:spPr>
          <a:xfrm>
            <a:off x="3647328" y="5501325"/>
            <a:ext cx="196827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defRPr>
                <a:solidFill>
                  <a:schemeClr val="bg1">
                    <a:lumMod val="85000"/>
                  </a:schemeClr>
                </a:solidFill>
                <a:latin typeface="Montserrat ExtraBold" panose="00000900000000000000" pitchFamily="2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1400" b="0" i="0" u="none" strike="noStrike" kern="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ontserrat ExtraBold" panose="00000900000000000000" pitchFamily="2" charset="0"/>
                <a:cs typeface="Arial"/>
                <a:sym typeface="Arial"/>
              </a:rPr>
              <a:t>ÚLTIMOS 6 MESES</a:t>
            </a:r>
          </a:p>
        </p:txBody>
      </p:sp>
      <p:grpSp>
        <p:nvGrpSpPr>
          <p:cNvPr id="45" name="Agrupar 44">
            <a:extLst>
              <a:ext uri="{FF2B5EF4-FFF2-40B4-BE49-F238E27FC236}">
                <a16:creationId xmlns:a16="http://schemas.microsoft.com/office/drawing/2014/main" id="{704451A8-BCD0-4CA3-8749-FAAD5526FA13}"/>
              </a:ext>
            </a:extLst>
          </p:cNvPr>
          <p:cNvGrpSpPr/>
          <p:nvPr/>
        </p:nvGrpSpPr>
        <p:grpSpPr>
          <a:xfrm>
            <a:off x="3367693" y="5593578"/>
            <a:ext cx="396000" cy="108000"/>
            <a:chOff x="2716513" y="3286275"/>
            <a:chExt cx="612000" cy="108000"/>
          </a:xfrm>
        </p:grpSpPr>
        <p:cxnSp>
          <p:nvCxnSpPr>
            <p:cNvPr id="46" name="Conector reto 45">
              <a:extLst>
                <a:ext uri="{FF2B5EF4-FFF2-40B4-BE49-F238E27FC236}">
                  <a16:creationId xmlns:a16="http://schemas.microsoft.com/office/drawing/2014/main" id="{65C0C088-0446-4800-9162-3302C9FE5531}"/>
                </a:ext>
              </a:extLst>
            </p:cNvPr>
            <p:cNvCxnSpPr>
              <a:cxnSpLocks/>
            </p:cNvCxnSpPr>
            <p:nvPr/>
          </p:nvCxnSpPr>
          <p:spPr>
            <a:xfrm>
              <a:off x="2716513" y="3340274"/>
              <a:ext cx="612000" cy="0"/>
            </a:xfrm>
            <a:prstGeom prst="line">
              <a:avLst/>
            </a:prstGeom>
            <a:ln w="127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Conector reto 46">
              <a:extLst>
                <a:ext uri="{FF2B5EF4-FFF2-40B4-BE49-F238E27FC236}">
                  <a16:creationId xmlns:a16="http://schemas.microsoft.com/office/drawing/2014/main" id="{66C7DCE0-1A13-4FD2-9797-F4F2746684E0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2662513" y="3340275"/>
              <a:ext cx="108000" cy="0"/>
            </a:xfrm>
            <a:prstGeom prst="line">
              <a:avLst/>
            </a:prstGeom>
            <a:ln w="127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" name="Agrupar 48">
            <a:extLst>
              <a:ext uri="{FF2B5EF4-FFF2-40B4-BE49-F238E27FC236}">
                <a16:creationId xmlns:a16="http://schemas.microsoft.com/office/drawing/2014/main" id="{2DB8BD46-AA54-40F9-8389-7AD8D69EAB55}"/>
              </a:ext>
            </a:extLst>
          </p:cNvPr>
          <p:cNvGrpSpPr/>
          <p:nvPr/>
        </p:nvGrpSpPr>
        <p:grpSpPr>
          <a:xfrm flipH="1">
            <a:off x="5499141" y="5593578"/>
            <a:ext cx="396000" cy="108000"/>
            <a:chOff x="2716513" y="3286275"/>
            <a:chExt cx="612000" cy="108000"/>
          </a:xfrm>
        </p:grpSpPr>
        <p:cxnSp>
          <p:nvCxnSpPr>
            <p:cNvPr id="50" name="Conector reto 49">
              <a:extLst>
                <a:ext uri="{FF2B5EF4-FFF2-40B4-BE49-F238E27FC236}">
                  <a16:creationId xmlns:a16="http://schemas.microsoft.com/office/drawing/2014/main" id="{1BB7B394-B7BB-4BA6-8566-1A62E3F1FEC2}"/>
                </a:ext>
              </a:extLst>
            </p:cNvPr>
            <p:cNvCxnSpPr>
              <a:cxnSpLocks/>
            </p:cNvCxnSpPr>
            <p:nvPr/>
          </p:nvCxnSpPr>
          <p:spPr>
            <a:xfrm>
              <a:off x="2716513" y="3340274"/>
              <a:ext cx="612000" cy="0"/>
            </a:xfrm>
            <a:prstGeom prst="line">
              <a:avLst/>
            </a:prstGeom>
            <a:ln w="127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Conector reto 50">
              <a:extLst>
                <a:ext uri="{FF2B5EF4-FFF2-40B4-BE49-F238E27FC236}">
                  <a16:creationId xmlns:a16="http://schemas.microsoft.com/office/drawing/2014/main" id="{BCA7E014-7DC0-43DC-B4A3-EC372018B78F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2662513" y="3340275"/>
              <a:ext cx="108000" cy="0"/>
            </a:xfrm>
            <a:prstGeom prst="line">
              <a:avLst/>
            </a:prstGeom>
            <a:ln w="127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2" name="Retângulo 51">
            <a:extLst>
              <a:ext uri="{FF2B5EF4-FFF2-40B4-BE49-F238E27FC236}">
                <a16:creationId xmlns:a16="http://schemas.microsoft.com/office/drawing/2014/main" id="{C91260AD-0BEE-430E-9F79-320EB2A6C189}"/>
              </a:ext>
            </a:extLst>
          </p:cNvPr>
          <p:cNvSpPr/>
          <p:nvPr/>
        </p:nvSpPr>
        <p:spPr>
          <a:xfrm>
            <a:off x="3366075" y="5234878"/>
            <a:ext cx="396000" cy="2520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65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  <a:sym typeface="Arial"/>
              </a:rPr>
              <a:t>NOV</a:t>
            </a:r>
          </a:p>
        </p:txBody>
      </p:sp>
      <p:sp>
        <p:nvSpPr>
          <p:cNvPr id="53" name="Retângulo 52">
            <a:extLst>
              <a:ext uri="{FF2B5EF4-FFF2-40B4-BE49-F238E27FC236}">
                <a16:creationId xmlns:a16="http://schemas.microsoft.com/office/drawing/2014/main" id="{7FDB246C-8373-4B07-A919-BC1BBC2626A7}"/>
              </a:ext>
            </a:extLst>
          </p:cNvPr>
          <p:cNvSpPr/>
          <p:nvPr/>
        </p:nvSpPr>
        <p:spPr>
          <a:xfrm>
            <a:off x="3794391" y="5234878"/>
            <a:ext cx="396000" cy="2520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65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  <a:sym typeface="Arial"/>
              </a:rPr>
              <a:t>DEZ</a:t>
            </a:r>
          </a:p>
        </p:txBody>
      </p:sp>
      <p:sp>
        <p:nvSpPr>
          <p:cNvPr id="54" name="Retângulo 53">
            <a:extLst>
              <a:ext uri="{FF2B5EF4-FFF2-40B4-BE49-F238E27FC236}">
                <a16:creationId xmlns:a16="http://schemas.microsoft.com/office/drawing/2014/main" id="{7AF2D46D-88BA-479C-B30B-1A5347FB7884}"/>
              </a:ext>
            </a:extLst>
          </p:cNvPr>
          <p:cNvSpPr/>
          <p:nvPr/>
        </p:nvSpPr>
        <p:spPr>
          <a:xfrm>
            <a:off x="4222707" y="5234878"/>
            <a:ext cx="396000" cy="2520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65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  <a:sym typeface="Arial"/>
              </a:rPr>
              <a:t>JAN</a:t>
            </a:r>
          </a:p>
        </p:txBody>
      </p:sp>
      <p:sp>
        <p:nvSpPr>
          <p:cNvPr id="55" name="Retângulo 54">
            <a:extLst>
              <a:ext uri="{FF2B5EF4-FFF2-40B4-BE49-F238E27FC236}">
                <a16:creationId xmlns:a16="http://schemas.microsoft.com/office/drawing/2014/main" id="{674EEBBC-B6CE-432C-AAD4-147D2FF1994E}"/>
              </a:ext>
            </a:extLst>
          </p:cNvPr>
          <p:cNvSpPr/>
          <p:nvPr/>
        </p:nvSpPr>
        <p:spPr>
          <a:xfrm>
            <a:off x="4651023" y="5234878"/>
            <a:ext cx="396000" cy="2520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65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  <a:sym typeface="Arial"/>
              </a:rPr>
              <a:t>FEV</a:t>
            </a:r>
          </a:p>
        </p:txBody>
      </p:sp>
      <p:sp>
        <p:nvSpPr>
          <p:cNvPr id="56" name="Retângulo 55">
            <a:extLst>
              <a:ext uri="{FF2B5EF4-FFF2-40B4-BE49-F238E27FC236}">
                <a16:creationId xmlns:a16="http://schemas.microsoft.com/office/drawing/2014/main" id="{EA207DD8-D21E-41C2-8B7C-9DCC5CAB847E}"/>
              </a:ext>
            </a:extLst>
          </p:cNvPr>
          <p:cNvSpPr/>
          <p:nvPr/>
        </p:nvSpPr>
        <p:spPr>
          <a:xfrm>
            <a:off x="5079339" y="5234878"/>
            <a:ext cx="396000" cy="2520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65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  <a:sym typeface="Arial"/>
              </a:rPr>
              <a:t>MAR</a:t>
            </a:r>
          </a:p>
        </p:txBody>
      </p:sp>
      <p:sp>
        <p:nvSpPr>
          <p:cNvPr id="57" name="Retângulo 56">
            <a:extLst>
              <a:ext uri="{FF2B5EF4-FFF2-40B4-BE49-F238E27FC236}">
                <a16:creationId xmlns:a16="http://schemas.microsoft.com/office/drawing/2014/main" id="{C1004AA3-82B7-4234-A6C3-254823898172}"/>
              </a:ext>
            </a:extLst>
          </p:cNvPr>
          <p:cNvSpPr/>
          <p:nvPr/>
        </p:nvSpPr>
        <p:spPr>
          <a:xfrm>
            <a:off x="5507655" y="5234878"/>
            <a:ext cx="396000" cy="2520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65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  <a:sym typeface="Arial"/>
              </a:rPr>
              <a:t>ABR</a:t>
            </a:r>
          </a:p>
        </p:txBody>
      </p:sp>
    </p:spTree>
    <p:extLst>
      <p:ext uri="{BB962C8B-B14F-4D97-AF65-F5344CB8AC3E}">
        <p14:creationId xmlns:p14="http://schemas.microsoft.com/office/powerpoint/2010/main" val="364767425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8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99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0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2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103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4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10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0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111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2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4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115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119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0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/>
      <p:bldP spid="36" grpId="0"/>
      <p:bldP spid="43" grpId="0" animBg="1"/>
      <p:bldP spid="44" grpId="0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2" descr="Uma imagem com texto&#10;&#10;Descrição gerada automaticamente">
            <a:extLst>
              <a:ext uri="{FF2B5EF4-FFF2-40B4-BE49-F238E27FC236}">
                <a16:creationId xmlns:a16="http://schemas.microsoft.com/office/drawing/2014/main" id="{23F286FF-DE20-6575-2A92-37BF2A3856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3256" y="4246"/>
            <a:ext cx="12258720" cy="6895411"/>
          </a:xfrm>
          <a:prstGeom prst="rect">
            <a:avLst/>
          </a:prstGeom>
        </p:spPr>
      </p:pic>
      <p:sp>
        <p:nvSpPr>
          <p:cNvPr id="511" name="Google Shape;511;g119620d960c_11_523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lang="pt-BR"/>
              <a:t>8</a:t>
            </a:fld>
            <a:endParaRPr/>
          </a:p>
        </p:txBody>
      </p:sp>
      <p:grpSp>
        <p:nvGrpSpPr>
          <p:cNvPr id="9" name="Agrupar 8">
            <a:extLst>
              <a:ext uri="{FF2B5EF4-FFF2-40B4-BE49-F238E27FC236}">
                <a16:creationId xmlns:a16="http://schemas.microsoft.com/office/drawing/2014/main" id="{7D186FA0-B2D6-9346-9D7B-458E687DDDE4}"/>
              </a:ext>
            </a:extLst>
          </p:cNvPr>
          <p:cNvGrpSpPr/>
          <p:nvPr/>
        </p:nvGrpSpPr>
        <p:grpSpPr>
          <a:xfrm>
            <a:off x="4122316" y="737092"/>
            <a:ext cx="3947368" cy="5429718"/>
            <a:chOff x="394659" y="999393"/>
            <a:chExt cx="4493707" cy="5515981"/>
          </a:xfrm>
        </p:grpSpPr>
        <p:sp>
          <p:nvSpPr>
            <p:cNvPr id="10" name="CaixaDeTexto 9">
              <a:extLst>
                <a:ext uri="{FF2B5EF4-FFF2-40B4-BE49-F238E27FC236}">
                  <a16:creationId xmlns:a16="http://schemas.microsoft.com/office/drawing/2014/main" id="{A8CA0D57-8514-5443-AF11-1AB3AF10E872}"/>
                </a:ext>
              </a:extLst>
            </p:cNvPr>
            <p:cNvSpPr txBox="1"/>
            <p:nvPr/>
          </p:nvSpPr>
          <p:spPr>
            <a:xfrm>
              <a:off x="825944" y="999393"/>
              <a:ext cx="3636048" cy="969265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r>
                <a:rPr lang="pt-BR" sz="2800" b="1">
                  <a:solidFill>
                    <a:schemeClr val="bg2"/>
                  </a:solidFill>
                  <a:latin typeface="Calibri Light"/>
                  <a:cs typeface="Calibri Light"/>
                </a:rPr>
                <a:t>Possibilidades de Identificação </a:t>
              </a:r>
              <a:endParaRPr lang="pt-BR">
                <a:solidFill>
                  <a:schemeClr val="bg2"/>
                </a:solidFill>
              </a:endParaRPr>
            </a:p>
          </p:txBody>
        </p:sp>
        <p:sp>
          <p:nvSpPr>
            <p:cNvPr id="11" name="AutoShape 100">
              <a:extLst>
                <a:ext uri="{FF2B5EF4-FFF2-40B4-BE49-F238E27FC236}">
                  <a16:creationId xmlns:a16="http://schemas.microsoft.com/office/drawing/2014/main" id="{68BA4F71-8D34-C84A-BCAB-5510A67250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0108" y="1941528"/>
              <a:ext cx="4488258" cy="1097907"/>
            </a:xfrm>
            <a:prstGeom prst="roundRect">
              <a:avLst>
                <a:gd name="adj" fmla="val 16667"/>
              </a:avLst>
            </a:prstGeom>
            <a:noFill/>
            <a:ln w="38100">
              <a:solidFill>
                <a:srgbClr val="BBE0E3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40" tIns="45720" rIns="91440" bIns="45720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r>
                <a:rPr lang="pt-BR" sz="1600" b="1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rPr>
                <a:t>Cadastro Individual Completo (FCI),</a:t>
              </a:r>
            </a:p>
            <a:p>
              <a:pPr algn="ctr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r>
                <a:rPr lang="pt-BR" sz="1600" b="1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rPr>
                <a:t> a partir de 2013</a:t>
              </a:r>
              <a:endParaRPr lang="pt-BR" sz="1600">
                <a:solidFill>
                  <a:schemeClr val="bg2"/>
                </a:solidFill>
                <a:ea typeface="+mn-ea"/>
              </a:endParaRPr>
            </a:p>
          </p:txBody>
        </p:sp>
        <p:sp>
          <p:nvSpPr>
            <p:cNvPr id="12" name="AutoShape 100">
              <a:extLst>
                <a:ext uri="{FF2B5EF4-FFF2-40B4-BE49-F238E27FC236}">
                  <a16:creationId xmlns:a16="http://schemas.microsoft.com/office/drawing/2014/main" id="{B5898320-9F0A-A145-BD56-0C0D74414A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0108" y="3098460"/>
              <a:ext cx="4488258" cy="1097907"/>
            </a:xfrm>
            <a:prstGeom prst="roundRect">
              <a:avLst>
                <a:gd name="adj" fmla="val 16667"/>
              </a:avLst>
            </a:prstGeom>
            <a:noFill/>
            <a:ln w="38100">
              <a:solidFill>
                <a:schemeClr val="accent4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40" tIns="45720" rIns="91440" bIns="45720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r>
                <a:rPr lang="pt-BR" sz="1600" b="1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rPr>
                <a:t>Atendimento Individual</a:t>
              </a:r>
              <a:endParaRPr lang="pt-BR" sz="1600" b="1" kern="1200">
                <a:solidFill>
                  <a:schemeClr val="bg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  <a:p>
              <a:pPr algn="ctr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r>
                <a:rPr lang="pt-BR" sz="1600" b="1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rPr>
                <a:t> por enfermeiro e médico (FAI), </a:t>
              </a:r>
              <a:endParaRPr lang="pt-BR" sz="1600" b="1" kern="1200">
                <a:solidFill>
                  <a:schemeClr val="bg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  <a:p>
              <a:pPr algn="ctr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r>
                <a:rPr lang="pt-BR" sz="1600" b="1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rPr>
                <a:t>a partir de abril de 2016</a:t>
              </a:r>
              <a:endParaRPr lang="pt-BR" sz="1600" b="1" i="0" u="none" strike="noStrike" kern="1200" cap="none" spc="0" normalizeH="0" baseline="0" noProof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3" name="AutoShape 100">
              <a:extLst>
                <a:ext uri="{FF2B5EF4-FFF2-40B4-BE49-F238E27FC236}">
                  <a16:creationId xmlns:a16="http://schemas.microsoft.com/office/drawing/2014/main" id="{8C6DDFF1-A0B4-504D-B8FC-165E73C31E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4660" y="4279655"/>
              <a:ext cx="4473881" cy="1040398"/>
            </a:xfrm>
            <a:prstGeom prst="roundRect">
              <a:avLst>
                <a:gd name="adj" fmla="val 16667"/>
              </a:avLst>
            </a:prstGeom>
            <a:noFill/>
            <a:ln w="38100">
              <a:solidFill>
                <a:schemeClr val="accent6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40" tIns="45720" rIns="91440" bIns="45720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r>
                <a:rPr lang="pt-BR" sz="1600" b="1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rPr>
                <a:t>Cadastro Módulo Cidadão (PEC e-SUS APS), </a:t>
              </a:r>
              <a:endParaRPr lang="pt-BR" sz="1600" b="1" kern="1200">
                <a:solidFill>
                  <a:schemeClr val="bg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  <a:p>
              <a:pPr algn="ctr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r>
                <a:rPr lang="pt-BR" sz="1600" b="1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rPr>
                <a:t>a partir de Set/2019</a:t>
              </a:r>
              <a:endParaRPr lang="pt-BR" sz="1600" b="1" i="0" u="none" strike="noStrike" kern="1200" cap="none" spc="0" normalizeH="0" baseline="0" noProof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4" name="AutoShape 100">
              <a:extLst>
                <a:ext uri="{FF2B5EF4-FFF2-40B4-BE49-F238E27FC236}">
                  <a16:creationId xmlns:a16="http://schemas.microsoft.com/office/drawing/2014/main" id="{8BBCD06E-AC2D-394A-922E-9641983B863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4659" y="5431844"/>
              <a:ext cx="4473881" cy="1083530"/>
            </a:xfrm>
            <a:prstGeom prst="roundRect">
              <a:avLst>
                <a:gd name="adj" fmla="val 16667"/>
              </a:avLst>
            </a:prstGeom>
            <a:noFill/>
            <a:ln w="38100">
              <a:solidFill>
                <a:srgbClr val="BBE0E3"/>
              </a:solidFill>
              <a:prstDash val="sysDot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1440" tIns="45720" rIns="91440" bIns="45720" anchor="ctr"/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pt-BR" sz="1600" b="1" kern="1200">
                <a:solidFill>
                  <a:schemeClr val="bg2"/>
                </a:solidFill>
                <a:latin typeface="Calibri"/>
                <a:ea typeface="+mn-ea"/>
                <a:cs typeface="Calibri"/>
              </a:endParaRPr>
            </a:p>
            <a:p>
              <a:pPr algn="ctr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r>
                <a:rPr lang="pt-BR" sz="1600" b="1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rPr>
                <a:t>Visita Domiciliar (FVD) por</a:t>
              </a:r>
              <a:endParaRPr lang="pt-BR" sz="1600" b="1" kern="1200">
                <a:solidFill>
                  <a:schemeClr val="bg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  <a:p>
              <a:pPr algn="ctr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r>
                <a:rPr lang="pt-BR" sz="1600" b="1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rPr>
                <a:t> ACS ou Procedimento (FP),</a:t>
              </a:r>
              <a:endParaRPr lang="pt-BR" sz="1600" b="1" kern="1200">
                <a:solidFill>
                  <a:schemeClr val="bg2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  <a:p>
              <a:pPr algn="ctr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r>
                <a:rPr lang="pt-BR" sz="1600" b="1" kern="1200">
                  <a:solidFill>
                    <a:schemeClr val="bg2"/>
                  </a:solidFill>
                  <a:latin typeface="Calibri"/>
                  <a:ea typeface="+mn-ea"/>
                  <a:cs typeface="Calibri"/>
                </a:rPr>
                <a:t> nos últimos 12 meses</a:t>
              </a:r>
              <a:endParaRPr lang="pt-BR" sz="1600" b="1" i="0" u="none" strike="noStrike" kern="1200" cap="none" spc="0" normalizeH="0" baseline="0" noProof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buClrTx/>
                <a:defRPr/>
              </a:pPr>
              <a:endParaRPr lang="pt-BR" sz="1600" b="1" i="0" u="none" strike="noStrike" kern="1200" cap="none" spc="0" normalizeH="0" baseline="0" noProof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Calibri"/>
                <a:ea typeface="+mn-ea"/>
                <a:cs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24056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DFF011A0-FDE5-41B6-848B-F11F437E1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C5584AC5-0F6D-491D-88C2-FB9FCC9369B5}" type="slidenum">
              <a:rPr kumimoji="0" lang="pt-BR" sz="800" b="1" i="0" u="none" strike="noStrike" kern="0" cap="none" spc="0" normalizeH="0" baseline="0" noProof="0" smtClean="0">
                <a:ln>
                  <a:noFill/>
                </a:ln>
                <a:solidFill>
                  <a:srgbClr val="AEABAB"/>
                </a:solidFill>
                <a:effectLst/>
                <a:uLnTx/>
                <a:uFillTx/>
                <a:latin typeface="Montserrat"/>
                <a:sym typeface="Montserrat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80</a:t>
            </a:fld>
            <a:endParaRPr kumimoji="0" lang="pt-BR" sz="800" b="1" i="0" u="none" strike="noStrike" kern="0" cap="none" spc="0" normalizeH="0" baseline="0" noProof="0">
              <a:ln>
                <a:noFill/>
              </a:ln>
              <a:solidFill>
                <a:srgbClr val="AEABAB"/>
              </a:solidFill>
              <a:effectLst/>
              <a:uLnTx/>
              <a:uFillTx/>
              <a:latin typeface="Montserrat"/>
              <a:sym typeface="Montserrat"/>
            </a:endParaRPr>
          </a:p>
        </p:txBody>
      </p:sp>
      <p:grpSp>
        <p:nvGrpSpPr>
          <p:cNvPr id="4" name="Agrupar 3" hidden="1">
            <a:extLst>
              <a:ext uri="{FF2B5EF4-FFF2-40B4-BE49-F238E27FC236}">
                <a16:creationId xmlns:a16="http://schemas.microsoft.com/office/drawing/2014/main" id="{DC59043A-3A73-4036-BBC1-7FD1622BA689}"/>
              </a:ext>
            </a:extLst>
          </p:cNvPr>
          <p:cNvGrpSpPr/>
          <p:nvPr/>
        </p:nvGrpSpPr>
        <p:grpSpPr>
          <a:xfrm>
            <a:off x="3093815" y="326569"/>
            <a:ext cx="6000042" cy="6185713"/>
            <a:chOff x="3093815" y="326569"/>
            <a:chExt cx="6000042" cy="6185713"/>
          </a:xfrm>
        </p:grpSpPr>
        <p:grpSp>
          <p:nvGrpSpPr>
            <p:cNvPr id="5" name="Agrupar 4">
              <a:extLst>
                <a:ext uri="{FF2B5EF4-FFF2-40B4-BE49-F238E27FC236}">
                  <a16:creationId xmlns:a16="http://schemas.microsoft.com/office/drawing/2014/main" id="{187602DB-7527-4352-ABFC-4A7F1D4265A9}"/>
                </a:ext>
              </a:extLst>
            </p:cNvPr>
            <p:cNvGrpSpPr/>
            <p:nvPr/>
          </p:nvGrpSpPr>
          <p:grpSpPr>
            <a:xfrm>
              <a:off x="3426476" y="326569"/>
              <a:ext cx="5667381" cy="6185713"/>
              <a:chOff x="6151239" y="326569"/>
              <a:chExt cx="5667381" cy="6185713"/>
            </a:xfrm>
          </p:grpSpPr>
          <p:sp>
            <p:nvSpPr>
              <p:cNvPr id="18" name="Retângulo: Cantos Superiores Arredondados 17">
                <a:extLst>
                  <a:ext uri="{FF2B5EF4-FFF2-40B4-BE49-F238E27FC236}">
                    <a16:creationId xmlns:a16="http://schemas.microsoft.com/office/drawing/2014/main" id="{ADCBEB38-7559-4979-AA62-3F64D15BFEF1}"/>
                  </a:ext>
                </a:extLst>
              </p:cNvPr>
              <p:cNvSpPr/>
              <p:nvPr/>
            </p:nvSpPr>
            <p:spPr>
              <a:xfrm rot="5400000">
                <a:off x="6250239" y="926962"/>
                <a:ext cx="5464800" cy="5662800"/>
              </a:xfrm>
              <a:prstGeom prst="round2SameRect">
                <a:avLst>
                  <a:gd name="adj1" fmla="val 1457"/>
                  <a:gd name="adj2" fmla="val 0"/>
                </a:avLst>
              </a:prstGeom>
              <a:solidFill>
                <a:sysClr val="window" lastClr="FFFFFF"/>
              </a:solidFill>
              <a:ln w="12700" cap="flat" cmpd="sng" algn="ctr">
                <a:solidFill>
                  <a:srgbClr val="0B5EB2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" name="CaixaDeTexto 18">
                <a:extLst>
                  <a:ext uri="{FF2B5EF4-FFF2-40B4-BE49-F238E27FC236}">
                    <a16:creationId xmlns:a16="http://schemas.microsoft.com/office/drawing/2014/main" id="{5F4ED7F1-9631-4A2D-B9D2-D6B9546C75DD}"/>
                  </a:ext>
                </a:extLst>
              </p:cNvPr>
              <p:cNvSpPr txBox="1"/>
              <p:nvPr/>
            </p:nvSpPr>
            <p:spPr>
              <a:xfrm>
                <a:off x="6155058" y="326569"/>
                <a:ext cx="5663562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pt-BR" sz="4400" b="0" i="0" u="none" strike="noStrike" kern="0" cap="none" spc="0" normalizeH="0" baseline="0" noProof="0">
                    <a:ln>
                      <a:noFill/>
                    </a:ln>
                    <a:solidFill>
                      <a:srgbClr val="BCDFFC"/>
                    </a:solidFill>
                    <a:effectLst/>
                    <a:uLnTx/>
                    <a:uFillTx/>
                    <a:latin typeface="Montserrat ExtraBold" panose="00000900000000000000" pitchFamily="2" charset="0"/>
                    <a:cs typeface="Arial"/>
                    <a:sym typeface="Arial"/>
                  </a:rPr>
                  <a:t>DIABETES</a:t>
                </a:r>
              </a:p>
            </p:txBody>
          </p:sp>
          <p:sp>
            <p:nvSpPr>
              <p:cNvPr id="20" name="Retângulo: Cantos Superiores Arredondados 19">
                <a:extLst>
                  <a:ext uri="{FF2B5EF4-FFF2-40B4-BE49-F238E27FC236}">
                    <a16:creationId xmlns:a16="http://schemas.microsoft.com/office/drawing/2014/main" id="{12BA4409-DCF8-40DD-A034-907CE9D17C2A}"/>
                  </a:ext>
                </a:extLst>
              </p:cNvPr>
              <p:cNvSpPr/>
              <p:nvPr/>
            </p:nvSpPr>
            <p:spPr>
              <a:xfrm rot="5400000">
                <a:off x="6250239" y="948482"/>
                <a:ext cx="5464800" cy="5662800"/>
              </a:xfrm>
              <a:prstGeom prst="round2SameRect">
                <a:avLst>
                  <a:gd name="adj1" fmla="val 1457"/>
                  <a:gd name="adj2" fmla="val 0"/>
                </a:avLst>
              </a:prstGeom>
              <a:solidFill>
                <a:schemeClr val="bg1"/>
              </a:solidFill>
              <a:ln>
                <a:solidFill>
                  <a:srgbClr val="0B5EB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pt-BR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22" name="CaixaDeTexto 21">
                <a:extLst>
                  <a:ext uri="{FF2B5EF4-FFF2-40B4-BE49-F238E27FC236}">
                    <a16:creationId xmlns:a16="http://schemas.microsoft.com/office/drawing/2014/main" id="{CDD1A61C-9952-402C-B2DA-D083256500E0}"/>
                  </a:ext>
                </a:extLst>
              </p:cNvPr>
              <p:cNvSpPr txBox="1"/>
              <p:nvPr/>
            </p:nvSpPr>
            <p:spPr>
              <a:xfrm>
                <a:off x="6247030" y="1266270"/>
                <a:ext cx="5503009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L="0" indent="0" defTabSz="914400" eaLnBrk="1" fontAlgn="auto" latinLnBrk="0" hangingPunct="1">
                  <a:buClrTx/>
                  <a:buSzTx/>
                  <a:buFontTx/>
                  <a:buNone/>
                  <a:tabLst/>
                  <a:defRPr kumimoji="0" sz="1800" b="1" kern="0" spc="0" normalizeH="0" baseline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Montserrat"/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18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>
                        <a:lumMod val="85000"/>
                        <a:lumOff val="15000"/>
                      </a:srgbClr>
                    </a:solidFill>
                    <a:effectLst/>
                    <a:uLnTx/>
                    <a:uFillTx/>
                    <a:latin typeface="Montserrat"/>
                    <a:cs typeface="Arial"/>
                    <a:sym typeface="Arial"/>
                  </a:rPr>
                  <a:t>Proporção de pessoas com diabetes, com consulta e hemoglobina glicada solicitada no semestre</a:t>
                </a:r>
              </a:p>
            </p:txBody>
          </p:sp>
          <p:grpSp>
            <p:nvGrpSpPr>
              <p:cNvPr id="23" name="Agrupar 22">
                <a:extLst>
                  <a:ext uri="{FF2B5EF4-FFF2-40B4-BE49-F238E27FC236}">
                    <a16:creationId xmlns:a16="http://schemas.microsoft.com/office/drawing/2014/main" id="{67A3A255-6F39-47AD-B2B1-E552760DA722}"/>
                  </a:ext>
                </a:extLst>
              </p:cNvPr>
              <p:cNvGrpSpPr/>
              <p:nvPr/>
            </p:nvGrpSpPr>
            <p:grpSpPr>
              <a:xfrm>
                <a:off x="6365973" y="2651059"/>
                <a:ext cx="5217224" cy="987826"/>
                <a:chOff x="6365973" y="9081139"/>
                <a:chExt cx="5217224" cy="987826"/>
              </a:xfrm>
            </p:grpSpPr>
            <p:sp>
              <p:nvSpPr>
                <p:cNvPr id="26" name="CaixaDeTexto 25">
                  <a:extLst>
                    <a:ext uri="{FF2B5EF4-FFF2-40B4-BE49-F238E27FC236}">
                      <a16:creationId xmlns:a16="http://schemas.microsoft.com/office/drawing/2014/main" id="{A272B9DF-6961-4B13-B2D6-FF1CEA75C764}"/>
                    </a:ext>
                  </a:extLst>
                </p:cNvPr>
                <p:cNvSpPr txBox="1"/>
                <p:nvPr/>
              </p:nvSpPr>
              <p:spPr>
                <a:xfrm>
                  <a:off x="6365973" y="9240587"/>
                  <a:ext cx="1424943" cy="2616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pt-BR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Montserrat ExtraBold" panose="00000900000000000000" pitchFamily="2" charset="0"/>
                      <a:cs typeface="Arial"/>
                      <a:sym typeface="Arial"/>
                    </a:rPr>
                    <a:t>PARÂMETRO</a:t>
                  </a:r>
                </a:p>
              </p:txBody>
            </p:sp>
            <p:sp>
              <p:nvSpPr>
                <p:cNvPr id="27" name="CaixaDeTexto 26">
                  <a:extLst>
                    <a:ext uri="{FF2B5EF4-FFF2-40B4-BE49-F238E27FC236}">
                      <a16:creationId xmlns:a16="http://schemas.microsoft.com/office/drawing/2014/main" id="{EA03154C-3299-439F-92A6-0E7182E96324}"/>
                    </a:ext>
                  </a:extLst>
                </p:cNvPr>
                <p:cNvSpPr txBox="1"/>
                <p:nvPr/>
              </p:nvSpPr>
              <p:spPr>
                <a:xfrm>
                  <a:off x="6388232" y="9422634"/>
                  <a:ext cx="1380425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L="0" indent="0" defTabSz="914400" eaLnBrk="1" fontAlgn="auto" latinLnBrk="0" hangingPunct="1">
                    <a:buClrTx/>
                    <a:buSzTx/>
                    <a:buFontTx/>
                    <a:buNone/>
                    <a:tabLst/>
                    <a:defRPr kumimoji="0" sz="1800" b="1" kern="0" spc="0" normalizeH="0" baseline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Montserrat"/>
                    </a:defRPr>
                  </a:lvl1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pt-BR" sz="18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>
                          <a:lumMod val="85000"/>
                          <a:lumOff val="15000"/>
                        </a:srgbClr>
                      </a:solidFill>
                      <a:effectLst/>
                      <a:uLnTx/>
                      <a:uFillTx/>
                      <a:latin typeface="Montserrat"/>
                      <a:cs typeface="Arial"/>
                      <a:sym typeface="Arial"/>
                    </a:rPr>
                    <a:t>100%</a:t>
                  </a:r>
                </a:p>
              </p:txBody>
            </p:sp>
            <p:sp>
              <p:nvSpPr>
                <p:cNvPr id="28" name="CaixaDeTexto 27">
                  <a:extLst>
                    <a:ext uri="{FF2B5EF4-FFF2-40B4-BE49-F238E27FC236}">
                      <a16:creationId xmlns:a16="http://schemas.microsoft.com/office/drawing/2014/main" id="{783ABADD-6455-4F4B-8199-446B3A9CABD9}"/>
                    </a:ext>
                  </a:extLst>
                </p:cNvPr>
                <p:cNvSpPr txBox="1"/>
                <p:nvPr/>
              </p:nvSpPr>
              <p:spPr>
                <a:xfrm>
                  <a:off x="7630067" y="9240587"/>
                  <a:ext cx="1424943" cy="2616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pt-BR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Montserrat ExtraBold" panose="00000900000000000000" pitchFamily="2" charset="0"/>
                      <a:cs typeface="Arial"/>
                      <a:sym typeface="Arial"/>
                    </a:rPr>
                    <a:t>META</a:t>
                  </a:r>
                </a:p>
              </p:txBody>
            </p:sp>
            <p:sp>
              <p:nvSpPr>
                <p:cNvPr id="29" name="CaixaDeTexto 28">
                  <a:extLst>
                    <a:ext uri="{FF2B5EF4-FFF2-40B4-BE49-F238E27FC236}">
                      <a16:creationId xmlns:a16="http://schemas.microsoft.com/office/drawing/2014/main" id="{A0A6AC52-D7DD-41F6-A945-C6EFB38C6BE8}"/>
                    </a:ext>
                  </a:extLst>
                </p:cNvPr>
                <p:cNvSpPr txBox="1"/>
                <p:nvPr/>
              </p:nvSpPr>
              <p:spPr>
                <a:xfrm>
                  <a:off x="7652326" y="9422634"/>
                  <a:ext cx="1380425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pt-BR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Montserrat" panose="00000500000000000000" pitchFamily="2" charset="0"/>
                      <a:cs typeface="Arial"/>
                      <a:sym typeface="Arial"/>
                    </a:rPr>
                    <a:t>50%</a:t>
                  </a:r>
                </a:p>
              </p:txBody>
            </p:sp>
            <p:sp>
              <p:nvSpPr>
                <p:cNvPr id="30" name="CaixaDeTexto 29">
                  <a:extLst>
                    <a:ext uri="{FF2B5EF4-FFF2-40B4-BE49-F238E27FC236}">
                      <a16:creationId xmlns:a16="http://schemas.microsoft.com/office/drawing/2014/main" id="{9DFD4BDE-5405-4F64-8E98-ACEA9ABAE38F}"/>
                    </a:ext>
                  </a:extLst>
                </p:cNvPr>
                <p:cNvSpPr txBox="1"/>
                <p:nvPr/>
              </p:nvSpPr>
              <p:spPr>
                <a:xfrm>
                  <a:off x="8894161" y="9240587"/>
                  <a:ext cx="1424943" cy="2616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pt-BR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Montserrat ExtraBold" panose="00000900000000000000" pitchFamily="2" charset="0"/>
                      <a:cs typeface="Arial"/>
                      <a:sym typeface="Arial"/>
                    </a:rPr>
                    <a:t>PESO</a:t>
                  </a:r>
                </a:p>
              </p:txBody>
            </p:sp>
            <p:sp>
              <p:nvSpPr>
                <p:cNvPr id="31" name="CaixaDeTexto 30">
                  <a:extLst>
                    <a:ext uri="{FF2B5EF4-FFF2-40B4-BE49-F238E27FC236}">
                      <a16:creationId xmlns:a16="http://schemas.microsoft.com/office/drawing/2014/main" id="{C8FCDB74-593F-4DAB-9DE5-84B6DA3B5B93}"/>
                    </a:ext>
                  </a:extLst>
                </p:cNvPr>
                <p:cNvSpPr txBox="1"/>
                <p:nvPr/>
              </p:nvSpPr>
              <p:spPr>
                <a:xfrm>
                  <a:off x="8916420" y="9422634"/>
                  <a:ext cx="1380425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pt-BR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Montserrat" panose="00000500000000000000" pitchFamily="2" charset="0"/>
                      <a:cs typeface="Arial"/>
                      <a:sym typeface="Arial"/>
                    </a:rPr>
                    <a:t>1</a:t>
                  </a:r>
                </a:p>
              </p:txBody>
            </p:sp>
            <p:sp>
              <p:nvSpPr>
                <p:cNvPr id="32" name="CaixaDeTexto 31">
                  <a:extLst>
                    <a:ext uri="{FF2B5EF4-FFF2-40B4-BE49-F238E27FC236}">
                      <a16:creationId xmlns:a16="http://schemas.microsoft.com/office/drawing/2014/main" id="{17B9E620-9BA2-4D6C-A096-365C76878578}"/>
                    </a:ext>
                  </a:extLst>
                </p:cNvPr>
                <p:cNvSpPr txBox="1"/>
                <p:nvPr/>
              </p:nvSpPr>
              <p:spPr>
                <a:xfrm>
                  <a:off x="10158254" y="9240587"/>
                  <a:ext cx="1424943" cy="2616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pt-BR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Montserrat ExtraBold" panose="00000900000000000000" pitchFamily="2" charset="0"/>
                      <a:cs typeface="Arial"/>
                      <a:sym typeface="Arial"/>
                    </a:rPr>
                    <a:t>MEDIÇÃO</a:t>
                  </a:r>
                </a:p>
              </p:txBody>
            </p:sp>
            <p:sp>
              <p:nvSpPr>
                <p:cNvPr id="33" name="CaixaDeTexto 32">
                  <a:extLst>
                    <a:ext uri="{FF2B5EF4-FFF2-40B4-BE49-F238E27FC236}">
                      <a16:creationId xmlns:a16="http://schemas.microsoft.com/office/drawing/2014/main" id="{3FDAB254-3FDD-45F3-86B6-0F8BB5B5FE9D}"/>
                    </a:ext>
                  </a:extLst>
                </p:cNvPr>
                <p:cNvSpPr txBox="1"/>
                <p:nvPr/>
              </p:nvSpPr>
              <p:spPr>
                <a:xfrm>
                  <a:off x="10180513" y="9422634"/>
                  <a:ext cx="1380425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L="0" indent="0" defTabSz="914400" eaLnBrk="1" fontAlgn="auto" latinLnBrk="0" hangingPunct="1">
                    <a:buClrTx/>
                    <a:buSzTx/>
                    <a:buFontTx/>
                    <a:buNone/>
                    <a:tabLst/>
                    <a:defRPr kumimoji="0" sz="1800" b="1" kern="0" spc="0" normalizeH="0" baseline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Montserrat"/>
                    </a:defRPr>
                  </a:lvl1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pt-BR" sz="18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>
                          <a:lumMod val="85000"/>
                          <a:lumOff val="15000"/>
                        </a:srgbClr>
                      </a:solidFill>
                      <a:effectLst/>
                      <a:uLnTx/>
                      <a:uFillTx/>
                      <a:latin typeface="Montserrat"/>
                      <a:cs typeface="Arial"/>
                      <a:sym typeface="Arial"/>
                    </a:rPr>
                    <a:t>Últimos 6 meses</a:t>
                  </a:r>
                </a:p>
              </p:txBody>
            </p:sp>
            <p:cxnSp>
              <p:nvCxnSpPr>
                <p:cNvPr id="34" name="Conector reto 33">
                  <a:extLst>
                    <a:ext uri="{FF2B5EF4-FFF2-40B4-BE49-F238E27FC236}">
                      <a16:creationId xmlns:a16="http://schemas.microsoft.com/office/drawing/2014/main" id="{CADDF3A9-4E1B-4C5A-BAC5-1043E7D19FF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768657" y="9081139"/>
                  <a:ext cx="0" cy="857250"/>
                </a:xfrm>
                <a:prstGeom prst="line">
                  <a:avLst/>
                </a:prstGeom>
                <a:ln>
                  <a:solidFill>
                    <a:srgbClr val="0B5EB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Conector reto 34">
                  <a:extLst>
                    <a:ext uri="{FF2B5EF4-FFF2-40B4-BE49-F238E27FC236}">
                      <a16:creationId xmlns:a16="http://schemas.microsoft.com/office/drawing/2014/main" id="{9F39BE60-909C-40B9-A475-64BDCAD57E9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985126" y="9081139"/>
                  <a:ext cx="0" cy="857250"/>
                </a:xfrm>
                <a:prstGeom prst="line">
                  <a:avLst/>
                </a:prstGeom>
                <a:ln>
                  <a:solidFill>
                    <a:srgbClr val="0B5EB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Conector reto 35">
                  <a:extLst>
                    <a:ext uri="{FF2B5EF4-FFF2-40B4-BE49-F238E27FC236}">
                      <a16:creationId xmlns:a16="http://schemas.microsoft.com/office/drawing/2014/main" id="{D13C5120-35A0-46EA-840D-8F55A1BC703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201595" y="9081139"/>
                  <a:ext cx="0" cy="857250"/>
                </a:xfrm>
                <a:prstGeom prst="line">
                  <a:avLst/>
                </a:prstGeom>
                <a:ln>
                  <a:solidFill>
                    <a:srgbClr val="0B5EB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4" name="CaixaDeTexto 23">
                <a:extLst>
                  <a:ext uri="{FF2B5EF4-FFF2-40B4-BE49-F238E27FC236}">
                    <a16:creationId xmlns:a16="http://schemas.microsoft.com/office/drawing/2014/main" id="{9F521F08-9BE2-461E-AB08-51116F8F177F}"/>
                  </a:ext>
                </a:extLst>
              </p:cNvPr>
              <p:cNvSpPr txBox="1"/>
              <p:nvPr/>
            </p:nvSpPr>
            <p:spPr>
              <a:xfrm>
                <a:off x="6247030" y="4034594"/>
                <a:ext cx="5503009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L="0" indent="0" defTabSz="914400" eaLnBrk="1" fontAlgn="auto" latinLnBrk="0" hangingPunct="1">
                  <a:buClrTx/>
                  <a:buSzTx/>
                  <a:buFontTx/>
                  <a:buNone/>
                  <a:tabLst/>
                  <a:defRPr kumimoji="0" sz="1800" b="1" kern="0" spc="0" normalizeH="0" baseline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Montserrat"/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18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>
                        <a:lumMod val="85000"/>
                        <a:lumOff val="15000"/>
                      </a:srgbClr>
                    </a:solidFill>
                    <a:effectLst/>
                    <a:uLnTx/>
                    <a:uFillTx/>
                    <a:latin typeface="Montserrat"/>
                    <a:cs typeface="Arial"/>
                    <a:sym typeface="Arial"/>
                  </a:rPr>
                  <a:t>Nº de pessoas com diabetes, com consulta em diabetes e solicitação de hemoglobina glicada nos últimos 6 meses</a:t>
                </a:r>
              </a:p>
            </p:txBody>
          </p:sp>
          <p:sp>
            <p:nvSpPr>
              <p:cNvPr id="25" name="CaixaDeTexto 24">
                <a:extLst>
                  <a:ext uri="{FF2B5EF4-FFF2-40B4-BE49-F238E27FC236}">
                    <a16:creationId xmlns:a16="http://schemas.microsoft.com/office/drawing/2014/main" id="{195F3DF2-4BE9-44BA-A32F-F5B06AC35543}"/>
                  </a:ext>
                </a:extLst>
              </p:cNvPr>
              <p:cNvSpPr txBox="1"/>
              <p:nvPr/>
            </p:nvSpPr>
            <p:spPr>
              <a:xfrm>
                <a:off x="6247030" y="5340081"/>
                <a:ext cx="5503009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L="0" indent="0" defTabSz="914400" eaLnBrk="1" fontAlgn="auto" latinLnBrk="0" hangingPunct="1">
                  <a:buClrTx/>
                  <a:buSzTx/>
                  <a:buFontTx/>
                  <a:buNone/>
                  <a:tabLst/>
                  <a:defRPr kumimoji="0" sz="1800" b="1" kern="0" spc="0" normalizeH="0" baseline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Montserrat"/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18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>
                        <a:lumMod val="85000"/>
                        <a:lumOff val="15000"/>
                      </a:srgbClr>
                    </a:solidFill>
                    <a:effectLst/>
                    <a:uLnTx/>
                    <a:uFillTx/>
                    <a:latin typeface="Montserrat"/>
                    <a:cs typeface="Arial"/>
                    <a:sym typeface="Arial"/>
                  </a:rPr>
                  <a:t>Nº de pessoas com diabetes no SISAB OU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18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>
                        <a:lumMod val="85000"/>
                        <a:lumOff val="15000"/>
                      </a:srgbClr>
                    </a:solidFill>
                    <a:effectLst/>
                    <a:uLnTx/>
                    <a:uFillTx/>
                    <a:latin typeface="Montserrat"/>
                    <a:cs typeface="Arial"/>
                    <a:sym typeface="Arial"/>
                  </a:rPr>
                  <a:t>Cenário municipal x % de pessoas com diabetes PNS 2019</a:t>
                </a:r>
              </a:p>
            </p:txBody>
          </p:sp>
        </p:grpSp>
        <p:sp>
          <p:nvSpPr>
            <p:cNvPr id="6" name="Retângulo: Cantos Arredondados 5">
              <a:extLst>
                <a:ext uri="{FF2B5EF4-FFF2-40B4-BE49-F238E27FC236}">
                  <a16:creationId xmlns:a16="http://schemas.microsoft.com/office/drawing/2014/main" id="{D7366476-3EE2-49C3-997C-56AE5FD0DE73}"/>
                </a:ext>
              </a:extLst>
            </p:cNvPr>
            <p:cNvSpPr/>
            <p:nvPr/>
          </p:nvSpPr>
          <p:spPr>
            <a:xfrm>
              <a:off x="3102723" y="1025354"/>
              <a:ext cx="5986553" cy="1330960"/>
            </a:xfrm>
            <a:prstGeom prst="roundRect">
              <a:avLst>
                <a:gd name="adj" fmla="val 4072"/>
              </a:avLst>
            </a:prstGeom>
            <a:noFill/>
            <a:ln w="12700" cap="flat" cmpd="sng" algn="ctr">
              <a:solidFill>
                <a:srgbClr val="0B5EB2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Arial"/>
                <a:sym typeface="Arial"/>
              </a:endParaRPr>
            </a:p>
          </p:txBody>
        </p:sp>
        <p:sp>
          <p:nvSpPr>
            <p:cNvPr id="7" name="Retângulo: Cantos Superiores Arredondados 6">
              <a:extLst>
                <a:ext uri="{FF2B5EF4-FFF2-40B4-BE49-F238E27FC236}">
                  <a16:creationId xmlns:a16="http://schemas.microsoft.com/office/drawing/2014/main" id="{2F1FFAED-4237-4A8D-A4D3-B02B5AA42D45}"/>
                </a:ext>
              </a:extLst>
            </p:cNvPr>
            <p:cNvSpPr/>
            <p:nvPr/>
          </p:nvSpPr>
          <p:spPr>
            <a:xfrm rot="16200000">
              <a:off x="2597016" y="1521634"/>
              <a:ext cx="1332000" cy="338400"/>
            </a:xfrm>
            <a:prstGeom prst="round2SameRect">
              <a:avLst>
                <a:gd name="adj1" fmla="val 9001"/>
                <a:gd name="adj2" fmla="val 0"/>
              </a:avLst>
            </a:prstGeom>
            <a:solidFill>
              <a:srgbClr val="0B5EB2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Arial"/>
                <a:sym typeface="Arial"/>
              </a:endParaRPr>
            </a:p>
          </p:txBody>
        </p:sp>
        <p:sp>
          <p:nvSpPr>
            <p:cNvPr id="8" name="CaixaDeTexto 7">
              <a:extLst>
                <a:ext uri="{FF2B5EF4-FFF2-40B4-BE49-F238E27FC236}">
                  <a16:creationId xmlns:a16="http://schemas.microsoft.com/office/drawing/2014/main" id="{17B3F3C5-2501-4839-8C1D-86B8CC3D01DD}"/>
                </a:ext>
              </a:extLst>
            </p:cNvPr>
            <p:cNvSpPr txBox="1"/>
            <p:nvPr/>
          </p:nvSpPr>
          <p:spPr>
            <a:xfrm rot="16200000">
              <a:off x="2669925" y="1552335"/>
              <a:ext cx="118618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200" b="0" i="0" u="none" strike="noStrike" kern="0" cap="none" spc="0" normalizeH="0" baseline="0" noProof="0">
                  <a:ln>
                    <a:noFill/>
                  </a:ln>
                  <a:solidFill>
                    <a:srgbClr val="9CCFFA"/>
                  </a:solidFill>
                  <a:effectLst/>
                  <a:uLnTx/>
                  <a:uFillTx/>
                  <a:latin typeface="Montserrat ExtraBold" panose="00000900000000000000" pitchFamily="2" charset="0"/>
                  <a:cs typeface="Arial"/>
                  <a:sym typeface="Arial"/>
                </a:rPr>
                <a:t>NOME</a:t>
              </a:r>
            </a:p>
          </p:txBody>
        </p:sp>
        <p:sp>
          <p:nvSpPr>
            <p:cNvPr id="9" name="Retângulo: Cantos Arredondados 8">
              <a:extLst>
                <a:ext uri="{FF2B5EF4-FFF2-40B4-BE49-F238E27FC236}">
                  <a16:creationId xmlns:a16="http://schemas.microsoft.com/office/drawing/2014/main" id="{02CEE478-513D-4169-BE50-6E075E84FE19}"/>
                </a:ext>
              </a:extLst>
            </p:cNvPr>
            <p:cNvSpPr/>
            <p:nvPr/>
          </p:nvSpPr>
          <p:spPr>
            <a:xfrm>
              <a:off x="3102723" y="2403635"/>
              <a:ext cx="5986553" cy="1330960"/>
            </a:xfrm>
            <a:prstGeom prst="roundRect">
              <a:avLst>
                <a:gd name="adj" fmla="val 4072"/>
              </a:avLst>
            </a:prstGeom>
            <a:noFill/>
            <a:ln w="12700" cap="flat" cmpd="sng" algn="ctr">
              <a:solidFill>
                <a:srgbClr val="0B5EB2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Arial"/>
                <a:sym typeface="Arial"/>
              </a:endParaRPr>
            </a:p>
          </p:txBody>
        </p:sp>
        <p:sp>
          <p:nvSpPr>
            <p:cNvPr id="10" name="Retângulo: Cantos Superiores Arredondados 9">
              <a:extLst>
                <a:ext uri="{FF2B5EF4-FFF2-40B4-BE49-F238E27FC236}">
                  <a16:creationId xmlns:a16="http://schemas.microsoft.com/office/drawing/2014/main" id="{22BFC309-52EC-4B86-A74D-55D21A7496D5}"/>
                </a:ext>
              </a:extLst>
            </p:cNvPr>
            <p:cNvSpPr/>
            <p:nvPr/>
          </p:nvSpPr>
          <p:spPr>
            <a:xfrm rot="16200000">
              <a:off x="2597015" y="2898853"/>
              <a:ext cx="1332000" cy="338400"/>
            </a:xfrm>
            <a:prstGeom prst="round2SameRect">
              <a:avLst>
                <a:gd name="adj1" fmla="val 9001"/>
                <a:gd name="adj2" fmla="val 0"/>
              </a:avLst>
            </a:prstGeom>
            <a:solidFill>
              <a:srgbClr val="0B5EB2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CaixaDeTexto 10">
              <a:extLst>
                <a:ext uri="{FF2B5EF4-FFF2-40B4-BE49-F238E27FC236}">
                  <a16:creationId xmlns:a16="http://schemas.microsoft.com/office/drawing/2014/main" id="{78EFAC79-9293-464C-B838-656921B672BC}"/>
                </a:ext>
              </a:extLst>
            </p:cNvPr>
            <p:cNvSpPr txBox="1"/>
            <p:nvPr/>
          </p:nvSpPr>
          <p:spPr>
            <a:xfrm rot="16200000">
              <a:off x="2597534" y="2929554"/>
              <a:ext cx="133096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200" b="0" i="0" u="none" strike="noStrike" kern="0" cap="none" spc="0" normalizeH="0" baseline="0" noProof="0">
                  <a:ln>
                    <a:noFill/>
                  </a:ln>
                  <a:solidFill>
                    <a:srgbClr val="9CCFFA"/>
                  </a:solidFill>
                  <a:effectLst/>
                  <a:uLnTx/>
                  <a:uFillTx/>
                  <a:latin typeface="Montserrat ExtraBold" panose="00000900000000000000" pitchFamily="2" charset="0"/>
                  <a:cs typeface="Arial"/>
                  <a:sym typeface="Arial"/>
                </a:rPr>
                <a:t>AVALIAÇÃO</a:t>
              </a:r>
            </a:p>
          </p:txBody>
        </p:sp>
        <p:sp>
          <p:nvSpPr>
            <p:cNvPr id="12" name="Retângulo: Cantos Arredondados 11">
              <a:extLst>
                <a:ext uri="{FF2B5EF4-FFF2-40B4-BE49-F238E27FC236}">
                  <a16:creationId xmlns:a16="http://schemas.microsoft.com/office/drawing/2014/main" id="{9B3D1161-2BC8-41E1-A757-0D1205973193}"/>
                </a:ext>
              </a:extLst>
            </p:cNvPr>
            <p:cNvSpPr/>
            <p:nvPr/>
          </p:nvSpPr>
          <p:spPr>
            <a:xfrm>
              <a:off x="3102723" y="3781916"/>
              <a:ext cx="5986553" cy="1330960"/>
            </a:xfrm>
            <a:prstGeom prst="roundRect">
              <a:avLst>
                <a:gd name="adj" fmla="val 4072"/>
              </a:avLst>
            </a:prstGeom>
            <a:noFill/>
            <a:ln w="12700" cap="flat" cmpd="sng" algn="ctr">
              <a:solidFill>
                <a:srgbClr val="0B5EB2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Retângulo: Cantos Superiores Arredondados 12">
              <a:extLst>
                <a:ext uri="{FF2B5EF4-FFF2-40B4-BE49-F238E27FC236}">
                  <a16:creationId xmlns:a16="http://schemas.microsoft.com/office/drawing/2014/main" id="{9255954A-2F76-413D-99F3-2C50CD5DA04A}"/>
                </a:ext>
              </a:extLst>
            </p:cNvPr>
            <p:cNvSpPr/>
            <p:nvPr/>
          </p:nvSpPr>
          <p:spPr>
            <a:xfrm rot="16200000">
              <a:off x="2597015" y="4276682"/>
              <a:ext cx="1332000" cy="338400"/>
            </a:xfrm>
            <a:prstGeom prst="round2SameRect">
              <a:avLst>
                <a:gd name="adj1" fmla="val 9001"/>
                <a:gd name="adj2" fmla="val 0"/>
              </a:avLst>
            </a:prstGeom>
            <a:solidFill>
              <a:srgbClr val="0B5EB2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CaixaDeTexto 13">
              <a:extLst>
                <a:ext uri="{FF2B5EF4-FFF2-40B4-BE49-F238E27FC236}">
                  <a16:creationId xmlns:a16="http://schemas.microsoft.com/office/drawing/2014/main" id="{D4242B0B-D780-45A5-96D2-D5728B2682C5}"/>
                </a:ext>
              </a:extLst>
            </p:cNvPr>
            <p:cNvSpPr txBox="1"/>
            <p:nvPr/>
          </p:nvSpPr>
          <p:spPr>
            <a:xfrm rot="16200000">
              <a:off x="2597534" y="4307383"/>
              <a:ext cx="133096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200" b="0" i="0" u="none" strike="noStrike" kern="0" cap="none" spc="0" normalizeH="0" baseline="0" noProof="0">
                  <a:ln>
                    <a:noFill/>
                  </a:ln>
                  <a:solidFill>
                    <a:srgbClr val="9CCFFA"/>
                  </a:solidFill>
                  <a:effectLst/>
                  <a:uLnTx/>
                  <a:uFillTx/>
                  <a:latin typeface="Montserrat ExtraBold" panose="00000900000000000000" pitchFamily="2" charset="0"/>
                  <a:cs typeface="Arial"/>
                  <a:sym typeface="Arial"/>
                </a:rPr>
                <a:t>NUMERADOR</a:t>
              </a:r>
            </a:p>
          </p:txBody>
        </p:sp>
        <p:sp>
          <p:nvSpPr>
            <p:cNvPr id="15" name="Retângulo: Cantos Arredondados 14">
              <a:extLst>
                <a:ext uri="{FF2B5EF4-FFF2-40B4-BE49-F238E27FC236}">
                  <a16:creationId xmlns:a16="http://schemas.microsoft.com/office/drawing/2014/main" id="{AC0E7CF5-675A-49FB-AF20-5B60BCF781A2}"/>
                </a:ext>
              </a:extLst>
            </p:cNvPr>
            <p:cNvSpPr/>
            <p:nvPr/>
          </p:nvSpPr>
          <p:spPr>
            <a:xfrm>
              <a:off x="3102723" y="5160198"/>
              <a:ext cx="5986553" cy="1330960"/>
            </a:xfrm>
            <a:prstGeom prst="roundRect">
              <a:avLst>
                <a:gd name="adj" fmla="val 4072"/>
              </a:avLst>
            </a:prstGeom>
            <a:noFill/>
            <a:ln w="12700" cap="flat" cmpd="sng" algn="ctr">
              <a:solidFill>
                <a:srgbClr val="0B5EB2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Retângulo: Cantos Superiores Arredondados 15">
              <a:extLst>
                <a:ext uri="{FF2B5EF4-FFF2-40B4-BE49-F238E27FC236}">
                  <a16:creationId xmlns:a16="http://schemas.microsoft.com/office/drawing/2014/main" id="{96EE06A4-CB40-45D3-A769-660EA0623A62}"/>
                </a:ext>
              </a:extLst>
            </p:cNvPr>
            <p:cNvSpPr/>
            <p:nvPr/>
          </p:nvSpPr>
          <p:spPr>
            <a:xfrm rot="16200000">
              <a:off x="2597015" y="5654510"/>
              <a:ext cx="1332000" cy="338400"/>
            </a:xfrm>
            <a:prstGeom prst="round2SameRect">
              <a:avLst>
                <a:gd name="adj1" fmla="val 9001"/>
                <a:gd name="adj2" fmla="val 0"/>
              </a:avLst>
            </a:prstGeom>
            <a:solidFill>
              <a:srgbClr val="0B5EB2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CaixaDeTexto 16">
              <a:extLst>
                <a:ext uri="{FF2B5EF4-FFF2-40B4-BE49-F238E27FC236}">
                  <a16:creationId xmlns:a16="http://schemas.microsoft.com/office/drawing/2014/main" id="{64BF376E-DD06-4EE6-A7ED-942420F3B5A7}"/>
                </a:ext>
              </a:extLst>
            </p:cNvPr>
            <p:cNvSpPr txBox="1"/>
            <p:nvPr/>
          </p:nvSpPr>
          <p:spPr>
            <a:xfrm rot="16200000">
              <a:off x="2597534" y="5692905"/>
              <a:ext cx="1330963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100" b="0" i="0" u="none" strike="noStrike" kern="0" cap="none" spc="0" normalizeH="0" baseline="0" noProof="0">
                  <a:ln>
                    <a:noFill/>
                  </a:ln>
                  <a:solidFill>
                    <a:srgbClr val="9CCFFA"/>
                  </a:solidFill>
                  <a:effectLst/>
                  <a:uLnTx/>
                  <a:uFillTx/>
                  <a:latin typeface="Montserrat ExtraBold" panose="00000900000000000000" pitchFamily="2" charset="0"/>
                  <a:cs typeface="Arial"/>
                  <a:sym typeface="Arial"/>
                </a:rPr>
                <a:t>DENOMINADOR</a:t>
              </a:r>
            </a:p>
          </p:txBody>
        </p:sp>
      </p:grpSp>
      <p:pic>
        <p:nvPicPr>
          <p:cNvPr id="37" name="Imagem 36">
            <a:extLst>
              <a:ext uri="{FF2B5EF4-FFF2-40B4-BE49-F238E27FC236}">
                <a16:creationId xmlns:a16="http://schemas.microsoft.com/office/drawing/2014/main" id="{CE93EC2E-551D-49B7-AC8A-7FAE56FD81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3460" y="267950"/>
            <a:ext cx="6005080" cy="632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86052"/>
      </p:ext>
    </p:extLst>
  </p:cSld>
  <p:clrMapOvr>
    <a:masterClrMapping/>
  </p:clrMapOvr>
  <p:transition spd="slow">
    <p:push dir="u"/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2" descr="Uma imagem com texto&#10;&#10;Descrição gerada automaticamente">
            <a:extLst>
              <a:ext uri="{FF2B5EF4-FFF2-40B4-BE49-F238E27FC236}">
                <a16:creationId xmlns:a16="http://schemas.microsoft.com/office/drawing/2014/main" id="{528CDAFE-4A82-B790-ED18-2F984228D6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3256" y="4246"/>
            <a:ext cx="12258720" cy="6895411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18911" y="2446329"/>
            <a:ext cx="10898400" cy="1754400"/>
          </a:xfrm>
        </p:spPr>
        <p:txBody>
          <a:bodyPr>
            <a:normAutofit/>
          </a:bodyPr>
          <a:lstStyle/>
          <a:p>
            <a:r>
              <a:rPr lang="pt-BR" sz="4000" b="0">
                <a:solidFill>
                  <a:schemeClr val="accent5">
                    <a:lumMod val="75000"/>
                  </a:schemeClr>
                </a:solidFill>
              </a:rPr>
              <a:t>Formas de Registro – </a:t>
            </a:r>
            <a:r>
              <a:rPr lang="pt-BR" sz="4000">
                <a:solidFill>
                  <a:schemeClr val="accent5">
                    <a:lumMod val="75000"/>
                  </a:schemeClr>
                </a:solidFill>
              </a:rPr>
              <a:t>DENOMINADOR</a:t>
            </a:r>
            <a:br>
              <a:rPr lang="pt-BR" sz="4000">
                <a:solidFill>
                  <a:schemeClr val="accent5">
                    <a:lumMod val="75000"/>
                  </a:schemeClr>
                </a:solidFill>
              </a:rPr>
            </a:br>
            <a:r>
              <a:rPr lang="pt-BR" sz="4000" b="0">
                <a:solidFill>
                  <a:schemeClr val="accent5">
                    <a:lumMod val="75000"/>
                  </a:schemeClr>
                </a:solidFill>
              </a:rPr>
              <a:t>PEC e-SUS APS / CDS e-SUS APS </a:t>
            </a:r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tabLst/>
              <a:defRPr/>
            </a:pPr>
            <a:fld id="{00000000-1234-1234-1234-123412341234}" type="slidenum">
              <a:rPr kumimoji="0" lang="pt-BR" sz="800" b="1" i="0" u="none" strike="noStrike" kern="0" cap="none" spc="0" normalizeH="0" baseline="0" noProof="0" smtClean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Montserrat" panose="00000500000000000000" pitchFamily="2" charset="0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  <a:tabLst/>
                <a:defRPr/>
              </a:pPr>
              <a:t>81</a:t>
            </a:fld>
            <a:endParaRPr kumimoji="0" lang="pt-BR" sz="800" b="1" i="0" u="none" strike="noStrike" kern="0" cap="none" spc="0" normalizeH="0" baseline="0" noProof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Montserrat" panose="00000500000000000000" pitchFamily="2" charset="0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2961651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tângulo: Cantos Arredondados 25">
            <a:extLst>
              <a:ext uri="{FF2B5EF4-FFF2-40B4-BE49-F238E27FC236}">
                <a16:creationId xmlns:a16="http://schemas.microsoft.com/office/drawing/2014/main" id="{4B91D485-7F58-4C97-9338-291282D4BDA0}"/>
              </a:ext>
            </a:extLst>
          </p:cNvPr>
          <p:cNvSpPr/>
          <p:nvPr/>
        </p:nvSpPr>
        <p:spPr>
          <a:xfrm>
            <a:off x="6136307" y="627022"/>
            <a:ext cx="5713677" cy="6040189"/>
          </a:xfrm>
          <a:prstGeom prst="roundRect">
            <a:avLst>
              <a:gd name="adj" fmla="val 14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pt-BR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  <a:sym typeface="Arial"/>
            </a:endParaRPr>
          </a:p>
        </p:txBody>
      </p:sp>
      <p:sp>
        <p:nvSpPr>
          <p:cNvPr id="27" name="Retângulo: Cantos Arredondados 26">
            <a:extLst>
              <a:ext uri="{FF2B5EF4-FFF2-40B4-BE49-F238E27FC236}">
                <a16:creationId xmlns:a16="http://schemas.microsoft.com/office/drawing/2014/main" id="{1A2ECFD3-70B2-4069-9BA3-8B46C4CDEC03}"/>
              </a:ext>
            </a:extLst>
          </p:cNvPr>
          <p:cNvSpPr/>
          <p:nvPr/>
        </p:nvSpPr>
        <p:spPr>
          <a:xfrm>
            <a:off x="312065" y="627022"/>
            <a:ext cx="5713677" cy="6040189"/>
          </a:xfrm>
          <a:prstGeom prst="roundRect">
            <a:avLst>
              <a:gd name="adj" fmla="val 148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pt-BR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  <a:sym typeface="Arial"/>
            </a:endParaRPr>
          </a:p>
        </p:txBody>
      </p:sp>
      <p:sp>
        <p:nvSpPr>
          <p:cNvPr id="1119" name="Google Shape;1119;g118f1ce6acc_2_435"/>
          <p:cNvSpPr/>
          <p:nvPr/>
        </p:nvSpPr>
        <p:spPr>
          <a:xfrm>
            <a:off x="380142" y="700556"/>
            <a:ext cx="5636100" cy="5925300"/>
          </a:xfrm>
          <a:prstGeom prst="roundRect">
            <a:avLst>
              <a:gd name="adj" fmla="val 1173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anose="00000500000000000000" pitchFamily="2" charset="0"/>
              <a:cs typeface="Arial"/>
              <a:sym typeface="Arial"/>
            </a:endParaRPr>
          </a:p>
        </p:txBody>
      </p:sp>
      <p:sp>
        <p:nvSpPr>
          <p:cNvPr id="1122" name="Google Shape;1122;g118f1ce6acc_2_435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tabLst/>
              <a:defRPr/>
            </a:pPr>
            <a:fld id="{00000000-1234-1234-1234-123412341234}" type="slidenum">
              <a:rPr kumimoji="0" lang="pt-BR" sz="800" b="1" i="0" u="none" strike="noStrike" kern="0" cap="none" spc="0" normalizeH="0" baseline="0" noProof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Montserrat" panose="00000500000000000000" pitchFamily="2" charset="0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  <a:tabLst/>
                <a:defRPr/>
              </a:pPr>
              <a:t>82</a:t>
            </a:fld>
            <a:endParaRPr kumimoji="0" sz="800" b="1" i="0" u="none" strike="noStrike" kern="0" cap="none" spc="0" normalizeH="0" baseline="0" noProof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Montserrat" panose="00000500000000000000" pitchFamily="2" charset="0"/>
              <a:ea typeface="Calibri"/>
              <a:cs typeface="Calibri"/>
              <a:sym typeface="Calibri"/>
            </a:endParaRPr>
          </a:p>
        </p:txBody>
      </p:sp>
      <p:pic>
        <p:nvPicPr>
          <p:cNvPr id="1121" name="Google Shape;1121;g118f1ce6acc_2_4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2912" y="2047752"/>
            <a:ext cx="5386386" cy="1902344"/>
          </a:xfrm>
          <a:prstGeom prst="rect">
            <a:avLst/>
          </a:prstGeom>
          <a:noFill/>
          <a:ln>
            <a:noFill/>
          </a:ln>
        </p:spPr>
      </p:pic>
      <p:sp>
        <p:nvSpPr>
          <p:cNvPr id="1123" name="Google Shape;1123;g118f1ce6acc_2_435"/>
          <p:cNvSpPr txBox="1"/>
          <p:nvPr/>
        </p:nvSpPr>
        <p:spPr>
          <a:xfrm>
            <a:off x="1866580" y="287535"/>
            <a:ext cx="2743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tabLst/>
              <a:defRPr/>
            </a:pPr>
            <a:r>
              <a:rPr kumimoji="0" lang="pt-BR" sz="20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CDS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24" name="Google Shape;1124;g118f1ce6acc_2_435"/>
          <p:cNvSpPr txBox="1"/>
          <p:nvPr/>
        </p:nvSpPr>
        <p:spPr>
          <a:xfrm>
            <a:off x="7846040" y="274390"/>
            <a:ext cx="2462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tabLst/>
              <a:defRPr/>
            </a:pPr>
            <a:r>
              <a:rPr kumimoji="0" lang="pt-BR" sz="20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PEC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1125" name="Google Shape;1125;g118f1ce6acc_2_435"/>
          <p:cNvCxnSpPr/>
          <p:nvPr/>
        </p:nvCxnSpPr>
        <p:spPr>
          <a:xfrm>
            <a:off x="498830" y="2022352"/>
            <a:ext cx="5265000" cy="0"/>
          </a:xfrm>
          <a:prstGeom prst="straightConnector1">
            <a:avLst/>
          </a:prstGeom>
          <a:noFill/>
          <a:ln w="9525" cap="flat" cmpd="sng">
            <a:solidFill>
              <a:srgbClr val="3F3F3F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126" name="Google Shape;1126;g118f1ce6acc_2_435" descr="Uma imagem contendo Linha do tempo&#10;&#10;Descrição gerada automaticament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2912" y="742229"/>
            <a:ext cx="5443083" cy="1277723"/>
          </a:xfrm>
          <a:prstGeom prst="rect">
            <a:avLst/>
          </a:prstGeom>
          <a:noFill/>
          <a:ln>
            <a:noFill/>
          </a:ln>
        </p:spPr>
      </p:pic>
      <p:sp>
        <p:nvSpPr>
          <p:cNvPr id="1127" name="Google Shape;1127;g118f1ce6acc_2_435"/>
          <p:cNvSpPr/>
          <p:nvPr/>
        </p:nvSpPr>
        <p:spPr>
          <a:xfrm>
            <a:off x="2139950" y="1376986"/>
            <a:ext cx="927000" cy="360000"/>
          </a:xfrm>
          <a:prstGeom prst="rect">
            <a:avLst/>
          </a:prstGeom>
          <a:noFill/>
          <a:ln w="571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anose="00000500000000000000" pitchFamily="2" charset="0"/>
              <a:cs typeface="Arial"/>
              <a:sym typeface="Arial"/>
            </a:endParaRPr>
          </a:p>
        </p:txBody>
      </p:sp>
      <p:sp>
        <p:nvSpPr>
          <p:cNvPr id="1128" name="Google Shape;1128;g118f1ce6acc_2_435"/>
          <p:cNvSpPr/>
          <p:nvPr/>
        </p:nvSpPr>
        <p:spPr>
          <a:xfrm>
            <a:off x="422630" y="2022985"/>
            <a:ext cx="180000" cy="1902300"/>
          </a:xfrm>
          <a:prstGeom prst="rect">
            <a:avLst/>
          </a:prstGeom>
          <a:noFill/>
          <a:ln w="571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anose="00000500000000000000" pitchFamily="2" charset="0"/>
              <a:cs typeface="Arial"/>
              <a:sym typeface="Arial"/>
            </a:endParaRPr>
          </a:p>
        </p:txBody>
      </p:sp>
      <p:sp>
        <p:nvSpPr>
          <p:cNvPr id="1129" name="Google Shape;1129;g118f1ce6acc_2_435"/>
          <p:cNvSpPr/>
          <p:nvPr/>
        </p:nvSpPr>
        <p:spPr>
          <a:xfrm>
            <a:off x="602920" y="2266780"/>
            <a:ext cx="2052000" cy="180000"/>
          </a:xfrm>
          <a:prstGeom prst="rect">
            <a:avLst/>
          </a:prstGeom>
          <a:noFill/>
          <a:ln w="571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anose="00000500000000000000" pitchFamily="2" charset="0"/>
              <a:cs typeface="Arial"/>
              <a:sym typeface="Arial"/>
            </a:endParaRPr>
          </a:p>
        </p:txBody>
      </p:sp>
      <p:cxnSp>
        <p:nvCxnSpPr>
          <p:cNvPr id="1130" name="Google Shape;1130;g118f1ce6acc_2_435"/>
          <p:cNvCxnSpPr/>
          <p:nvPr/>
        </p:nvCxnSpPr>
        <p:spPr>
          <a:xfrm>
            <a:off x="373742" y="4003552"/>
            <a:ext cx="5652000" cy="0"/>
          </a:xfrm>
          <a:prstGeom prst="straightConnector1">
            <a:avLst/>
          </a:prstGeom>
          <a:noFill/>
          <a:ln w="28575" cap="flat" cmpd="sng">
            <a:solidFill>
              <a:srgbClr val="0762B5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131" name="Google Shape;1131;g118f1ce6acc_2_435"/>
          <p:cNvPicPr preferRelativeResize="0"/>
          <p:nvPr/>
        </p:nvPicPr>
        <p:blipFill rotWithShape="1">
          <a:blip r:embed="rId5">
            <a:alphaModFix/>
          </a:blip>
          <a:srcRect b="39246"/>
          <a:stretch/>
        </p:blipFill>
        <p:spPr>
          <a:xfrm>
            <a:off x="646837" y="4054691"/>
            <a:ext cx="4928697" cy="777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2" name="Google Shape;1132;g118f1ce6acc_2_43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20176" y="4899692"/>
            <a:ext cx="4930421" cy="1634066"/>
          </a:xfrm>
          <a:prstGeom prst="rect">
            <a:avLst/>
          </a:prstGeom>
          <a:noFill/>
          <a:ln>
            <a:noFill/>
          </a:ln>
        </p:spPr>
      </p:pic>
      <p:sp>
        <p:nvSpPr>
          <p:cNvPr id="1133" name="Google Shape;1133;g118f1ce6acc_2_435"/>
          <p:cNvSpPr/>
          <p:nvPr/>
        </p:nvSpPr>
        <p:spPr>
          <a:xfrm>
            <a:off x="2160411" y="4491988"/>
            <a:ext cx="836700" cy="339900"/>
          </a:xfrm>
          <a:prstGeom prst="rect">
            <a:avLst/>
          </a:prstGeom>
          <a:noFill/>
          <a:ln w="571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anose="00000500000000000000" pitchFamily="2" charset="0"/>
              <a:cs typeface="Arial"/>
              <a:sym typeface="Arial"/>
            </a:endParaRPr>
          </a:p>
        </p:txBody>
      </p:sp>
      <p:sp>
        <p:nvSpPr>
          <p:cNvPr id="1134" name="Google Shape;1134;g118f1ce6acc_2_435"/>
          <p:cNvSpPr/>
          <p:nvPr/>
        </p:nvSpPr>
        <p:spPr>
          <a:xfrm>
            <a:off x="608980" y="6321154"/>
            <a:ext cx="2515200" cy="216000"/>
          </a:xfrm>
          <a:prstGeom prst="rect">
            <a:avLst/>
          </a:prstGeom>
          <a:noFill/>
          <a:ln w="571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anose="00000500000000000000" pitchFamily="2" charset="0"/>
              <a:cs typeface="Arial"/>
              <a:sym typeface="Arial"/>
            </a:endParaRPr>
          </a:p>
        </p:txBody>
      </p:sp>
      <p:sp>
        <p:nvSpPr>
          <p:cNvPr id="1135" name="Google Shape;1135;g118f1ce6acc_2_435"/>
          <p:cNvSpPr/>
          <p:nvPr/>
        </p:nvSpPr>
        <p:spPr>
          <a:xfrm>
            <a:off x="2515220" y="6392787"/>
            <a:ext cx="90000" cy="90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anose="00000500000000000000" pitchFamily="2" charset="0"/>
              <a:cs typeface="Arial"/>
              <a:sym typeface="Arial"/>
            </a:endParaRPr>
          </a:p>
        </p:txBody>
      </p:sp>
      <p:sp>
        <p:nvSpPr>
          <p:cNvPr id="1136" name="Google Shape;1136;g118f1ce6acc_2_435"/>
          <p:cNvSpPr/>
          <p:nvPr/>
        </p:nvSpPr>
        <p:spPr>
          <a:xfrm>
            <a:off x="6149215" y="704038"/>
            <a:ext cx="5636100" cy="5925300"/>
          </a:xfrm>
          <a:prstGeom prst="roundRect">
            <a:avLst>
              <a:gd name="adj" fmla="val 1173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anose="00000500000000000000" pitchFamily="2" charset="0"/>
              <a:cs typeface="Arial"/>
              <a:sym typeface="Arial"/>
            </a:endParaRPr>
          </a:p>
        </p:txBody>
      </p:sp>
      <p:pic>
        <p:nvPicPr>
          <p:cNvPr id="1137" name="Google Shape;1137;g118f1ce6acc_2_435" descr="Interface gráfica do usuário, Texto, Aplicativo, Email&#10;&#10;Descrição gerada automaticamente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631752" y="814861"/>
            <a:ext cx="4986001" cy="3837463"/>
          </a:xfrm>
          <a:prstGeom prst="rect">
            <a:avLst/>
          </a:prstGeom>
          <a:noFill/>
          <a:ln>
            <a:noFill/>
          </a:ln>
        </p:spPr>
      </p:pic>
      <p:sp>
        <p:nvSpPr>
          <p:cNvPr id="1138" name="Google Shape;1138;g118f1ce6acc_2_435"/>
          <p:cNvSpPr/>
          <p:nvPr/>
        </p:nvSpPr>
        <p:spPr>
          <a:xfrm>
            <a:off x="6579557" y="778775"/>
            <a:ext cx="757200" cy="308400"/>
          </a:xfrm>
          <a:prstGeom prst="rect">
            <a:avLst/>
          </a:prstGeom>
          <a:noFill/>
          <a:ln w="571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anose="00000500000000000000" pitchFamily="2" charset="0"/>
              <a:cs typeface="Arial"/>
              <a:sym typeface="Arial"/>
            </a:endParaRPr>
          </a:p>
        </p:txBody>
      </p:sp>
      <p:sp>
        <p:nvSpPr>
          <p:cNvPr id="1139" name="Google Shape;1139;g118f1ce6acc_2_435"/>
          <p:cNvSpPr/>
          <p:nvPr/>
        </p:nvSpPr>
        <p:spPr>
          <a:xfrm>
            <a:off x="7029450" y="2631103"/>
            <a:ext cx="4575600" cy="216000"/>
          </a:xfrm>
          <a:prstGeom prst="rect">
            <a:avLst/>
          </a:prstGeom>
          <a:noFill/>
          <a:ln w="571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anose="00000500000000000000" pitchFamily="2" charset="0"/>
              <a:cs typeface="Arial"/>
              <a:sym typeface="Arial"/>
            </a:endParaRPr>
          </a:p>
        </p:txBody>
      </p:sp>
      <p:sp>
        <p:nvSpPr>
          <p:cNvPr id="1140" name="Google Shape;1140;g118f1ce6acc_2_435"/>
          <p:cNvSpPr/>
          <p:nvPr/>
        </p:nvSpPr>
        <p:spPr>
          <a:xfrm>
            <a:off x="11029949" y="3147943"/>
            <a:ext cx="566700" cy="252900"/>
          </a:xfrm>
          <a:prstGeom prst="rect">
            <a:avLst/>
          </a:prstGeom>
          <a:noFill/>
          <a:ln w="571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anose="00000500000000000000" pitchFamily="2" charset="0"/>
              <a:cs typeface="Arial"/>
              <a:sym typeface="Arial"/>
            </a:endParaRPr>
          </a:p>
        </p:txBody>
      </p:sp>
      <p:pic>
        <p:nvPicPr>
          <p:cNvPr id="1141" name="Google Shape;1141;g118f1ce6acc_2_43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363026" y="3457370"/>
            <a:ext cx="4242375" cy="2916000"/>
          </a:xfrm>
          <a:prstGeom prst="rect">
            <a:avLst/>
          </a:prstGeom>
          <a:noFill/>
          <a:ln>
            <a:noFill/>
          </a:ln>
          <a:effectLst>
            <a:outerShdw blurRad="50800" dist="114300" dir="18900000" algn="bl" rotWithShape="0">
              <a:srgbClr val="000000">
                <a:alpha val="40000"/>
              </a:srgbClr>
            </a:outerShdw>
          </a:effectLst>
        </p:spPr>
      </p:pic>
      <p:sp>
        <p:nvSpPr>
          <p:cNvPr id="1142" name="Google Shape;1142;g118f1ce6acc_2_435"/>
          <p:cNvSpPr/>
          <p:nvPr/>
        </p:nvSpPr>
        <p:spPr>
          <a:xfrm>
            <a:off x="6343640" y="3471729"/>
            <a:ext cx="3004800" cy="216000"/>
          </a:xfrm>
          <a:prstGeom prst="rect">
            <a:avLst/>
          </a:prstGeom>
          <a:noFill/>
          <a:ln w="571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anose="00000500000000000000" pitchFamily="2" charset="0"/>
              <a:cs typeface="Arial"/>
              <a:sym typeface="Arial"/>
            </a:endParaRPr>
          </a:p>
        </p:txBody>
      </p:sp>
      <p:sp>
        <p:nvSpPr>
          <p:cNvPr id="1143" name="Google Shape;1143;g118f1ce6acc_2_435"/>
          <p:cNvSpPr/>
          <p:nvPr/>
        </p:nvSpPr>
        <p:spPr>
          <a:xfrm>
            <a:off x="6419947" y="5454174"/>
            <a:ext cx="4211700" cy="252000"/>
          </a:xfrm>
          <a:prstGeom prst="rect">
            <a:avLst/>
          </a:prstGeom>
          <a:noFill/>
          <a:ln w="571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anose="00000500000000000000" pitchFamily="2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0806410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2" descr="Uma imagem com texto&#10;&#10;Descrição gerada automaticamente">
            <a:extLst>
              <a:ext uri="{FF2B5EF4-FFF2-40B4-BE49-F238E27FC236}">
                <a16:creationId xmlns:a16="http://schemas.microsoft.com/office/drawing/2014/main" id="{6220573E-3D9A-B711-D5ED-89A5758634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3256" y="4246"/>
            <a:ext cx="12258720" cy="6895411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18911" y="2446329"/>
            <a:ext cx="10898400" cy="1754400"/>
          </a:xfrm>
        </p:spPr>
        <p:txBody>
          <a:bodyPr>
            <a:normAutofit/>
          </a:bodyPr>
          <a:lstStyle/>
          <a:p>
            <a:r>
              <a:rPr lang="pt-BR" sz="4000" b="0">
                <a:solidFill>
                  <a:schemeClr val="accent5">
                    <a:lumMod val="75000"/>
                  </a:schemeClr>
                </a:solidFill>
              </a:rPr>
              <a:t>Formas de Registro – </a:t>
            </a:r>
            <a:r>
              <a:rPr lang="pt-BR" sz="4000">
                <a:solidFill>
                  <a:schemeClr val="accent5">
                    <a:lumMod val="75000"/>
                  </a:schemeClr>
                </a:solidFill>
              </a:rPr>
              <a:t>NUMERADOR</a:t>
            </a:r>
            <a:br>
              <a:rPr lang="pt-BR" sz="4000" u="sng">
                <a:solidFill>
                  <a:schemeClr val="accent5">
                    <a:lumMod val="75000"/>
                  </a:schemeClr>
                </a:solidFill>
              </a:rPr>
            </a:br>
            <a:r>
              <a:rPr lang="pt-BR" sz="4000" b="0">
                <a:solidFill>
                  <a:schemeClr val="accent5">
                    <a:lumMod val="75000"/>
                  </a:schemeClr>
                </a:solidFill>
              </a:rPr>
              <a:t>PEC e-SUS APS / CDS e-SUS APS </a:t>
            </a:r>
          </a:p>
        </p:txBody>
      </p:sp>
      <p:sp>
        <p:nvSpPr>
          <p:cNvPr id="3" name="Espaço Reservado para Número de Slide 2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tabLst/>
              <a:defRPr/>
            </a:pPr>
            <a:fld id="{00000000-1234-1234-1234-123412341234}" type="slidenum">
              <a:rPr kumimoji="0" lang="pt-BR" sz="800" b="1" i="0" u="none" strike="noStrike" kern="0" cap="none" spc="0" normalizeH="0" baseline="0" noProof="0" smtClean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Montserrat" panose="00000500000000000000" pitchFamily="2" charset="0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  <a:tabLst/>
                <a:defRPr/>
              </a:pPr>
              <a:t>83</a:t>
            </a:fld>
            <a:endParaRPr kumimoji="0" lang="pt-BR" sz="800" b="1" i="0" u="none" strike="noStrike" kern="0" cap="none" spc="0" normalizeH="0" baseline="0" noProof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Montserrat" panose="00000500000000000000" pitchFamily="2" charset="0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77805647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8" name="Google Shape;1148;g118f1ce6acc_2_463"/>
          <p:cNvSpPr/>
          <p:nvPr/>
        </p:nvSpPr>
        <p:spPr>
          <a:xfrm>
            <a:off x="380142" y="824651"/>
            <a:ext cx="5636100" cy="5925300"/>
          </a:xfrm>
          <a:prstGeom prst="roundRect">
            <a:avLst>
              <a:gd name="adj" fmla="val 1173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anose="00000500000000000000" pitchFamily="2" charset="0"/>
              <a:cs typeface="Arial"/>
              <a:sym typeface="Arial"/>
            </a:endParaRPr>
          </a:p>
        </p:txBody>
      </p:sp>
      <p:sp>
        <p:nvSpPr>
          <p:cNvPr id="1150" name="Google Shape;1150;g118f1ce6acc_2_463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tabLst/>
              <a:defRPr/>
            </a:pPr>
            <a:fld id="{00000000-1234-1234-1234-123412341234}" type="slidenum">
              <a:rPr kumimoji="0" lang="pt-BR" sz="800" b="1" i="0" u="none" strike="noStrike" kern="0" cap="none" spc="0" normalizeH="0" baseline="0" noProof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Montserrat" panose="00000500000000000000" pitchFamily="2" charset="0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  <a:tabLst/>
                <a:defRPr/>
              </a:pPr>
              <a:t>84</a:t>
            </a:fld>
            <a:endParaRPr kumimoji="0" sz="800" b="1" i="0" u="none" strike="noStrike" kern="0" cap="none" spc="0" normalizeH="0" baseline="0" noProof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Montserrat" panose="00000500000000000000" pitchFamily="2" charset="0"/>
              <a:ea typeface="Calibri"/>
              <a:cs typeface="Calibri"/>
              <a:sym typeface="Calibri"/>
            </a:endParaRPr>
          </a:p>
        </p:txBody>
      </p:sp>
      <p:sp>
        <p:nvSpPr>
          <p:cNvPr id="1151" name="Google Shape;1151;g118f1ce6acc_2_463"/>
          <p:cNvSpPr txBox="1"/>
          <p:nvPr/>
        </p:nvSpPr>
        <p:spPr>
          <a:xfrm>
            <a:off x="1826592" y="273280"/>
            <a:ext cx="2743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tabLst/>
              <a:defRPr/>
            </a:pPr>
            <a:r>
              <a:rPr kumimoji="0" lang="pt-BR" sz="20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CDS</a:t>
            </a:r>
            <a:endParaRPr kumimoji="0" sz="2000" b="0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152" name="Google Shape;1152;g118f1ce6acc_2_46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9905" y="1848800"/>
            <a:ext cx="5400002" cy="1675410"/>
          </a:xfrm>
          <a:prstGeom prst="rect">
            <a:avLst/>
          </a:prstGeom>
          <a:noFill/>
          <a:ln>
            <a:noFill/>
          </a:ln>
        </p:spPr>
      </p:pic>
      <p:sp>
        <p:nvSpPr>
          <p:cNvPr id="1153" name="Google Shape;1153;g118f1ce6acc_2_463"/>
          <p:cNvSpPr txBox="1"/>
          <p:nvPr/>
        </p:nvSpPr>
        <p:spPr>
          <a:xfrm>
            <a:off x="7740757" y="327193"/>
            <a:ext cx="2462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tabLst/>
              <a:defRPr/>
            </a:pPr>
            <a:r>
              <a:rPr kumimoji="0" lang="pt-BR" sz="20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PEC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1154" name="Google Shape;1154;g118f1ce6acc_2_463"/>
          <p:cNvCxnSpPr/>
          <p:nvPr/>
        </p:nvCxnSpPr>
        <p:spPr>
          <a:xfrm>
            <a:off x="498830" y="1803547"/>
            <a:ext cx="5265000" cy="0"/>
          </a:xfrm>
          <a:prstGeom prst="straightConnector1">
            <a:avLst/>
          </a:prstGeom>
          <a:noFill/>
          <a:ln w="9525" cap="flat" cmpd="sng">
            <a:solidFill>
              <a:srgbClr val="3F3F3F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155" name="Google Shape;1155;g118f1ce6acc_2_463" descr="Uma imagem contendo Linha do tempo&#10;&#10;Descrição gerada automaticament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2912" y="866324"/>
            <a:ext cx="5443083" cy="1277723"/>
          </a:xfrm>
          <a:prstGeom prst="rect">
            <a:avLst/>
          </a:prstGeom>
          <a:noFill/>
          <a:ln>
            <a:noFill/>
          </a:ln>
        </p:spPr>
      </p:pic>
      <p:sp>
        <p:nvSpPr>
          <p:cNvPr id="1156" name="Google Shape;1156;g118f1ce6acc_2_463"/>
          <p:cNvSpPr/>
          <p:nvPr/>
        </p:nvSpPr>
        <p:spPr>
          <a:xfrm>
            <a:off x="2133600" y="1494731"/>
            <a:ext cx="927000" cy="360000"/>
          </a:xfrm>
          <a:prstGeom prst="rect">
            <a:avLst/>
          </a:prstGeom>
          <a:noFill/>
          <a:ln w="571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anose="00000500000000000000" pitchFamily="2" charset="0"/>
              <a:cs typeface="Arial"/>
              <a:sym typeface="Arial"/>
            </a:endParaRPr>
          </a:p>
        </p:txBody>
      </p:sp>
      <p:sp>
        <p:nvSpPr>
          <p:cNvPr id="1157" name="Google Shape;1157;g118f1ce6acc_2_463"/>
          <p:cNvSpPr/>
          <p:nvPr/>
        </p:nvSpPr>
        <p:spPr>
          <a:xfrm>
            <a:off x="812470" y="2467075"/>
            <a:ext cx="1175100" cy="180000"/>
          </a:xfrm>
          <a:prstGeom prst="rect">
            <a:avLst/>
          </a:prstGeom>
          <a:noFill/>
          <a:ln w="571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anose="00000500000000000000" pitchFamily="2" charset="0"/>
              <a:cs typeface="Arial"/>
              <a:sym typeface="Arial"/>
            </a:endParaRPr>
          </a:p>
        </p:txBody>
      </p:sp>
      <p:sp>
        <p:nvSpPr>
          <p:cNvPr id="1158" name="Google Shape;1158;g118f1ce6acc_2_463"/>
          <p:cNvSpPr/>
          <p:nvPr/>
        </p:nvSpPr>
        <p:spPr>
          <a:xfrm>
            <a:off x="6149215" y="828133"/>
            <a:ext cx="5636100" cy="5925300"/>
          </a:xfrm>
          <a:prstGeom prst="roundRect">
            <a:avLst>
              <a:gd name="adj" fmla="val 1173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anose="00000500000000000000" pitchFamily="2" charset="0"/>
              <a:cs typeface="Arial"/>
              <a:sym typeface="Arial"/>
            </a:endParaRPr>
          </a:p>
        </p:txBody>
      </p:sp>
      <p:pic>
        <p:nvPicPr>
          <p:cNvPr id="1159" name="Google Shape;1159;g118f1ce6acc_2_463"/>
          <p:cNvPicPr preferRelativeResize="0"/>
          <p:nvPr/>
        </p:nvPicPr>
        <p:blipFill rotWithShape="1">
          <a:blip r:embed="rId5">
            <a:alphaModFix/>
          </a:blip>
          <a:srcRect t="12026" b="21638"/>
          <a:stretch/>
        </p:blipFill>
        <p:spPr>
          <a:xfrm>
            <a:off x="471607" y="3691105"/>
            <a:ext cx="5386387" cy="1261896"/>
          </a:xfrm>
          <a:prstGeom prst="rect">
            <a:avLst/>
          </a:prstGeom>
          <a:noFill/>
          <a:ln>
            <a:noFill/>
          </a:ln>
        </p:spPr>
      </p:pic>
      <p:sp>
        <p:nvSpPr>
          <p:cNvPr id="1160" name="Google Shape;1160;g118f1ce6acc_2_463"/>
          <p:cNvSpPr/>
          <p:nvPr/>
        </p:nvSpPr>
        <p:spPr>
          <a:xfrm>
            <a:off x="458945" y="3696701"/>
            <a:ext cx="180000" cy="1368000"/>
          </a:xfrm>
          <a:prstGeom prst="rect">
            <a:avLst/>
          </a:prstGeom>
          <a:noFill/>
          <a:ln w="571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anose="00000500000000000000" pitchFamily="2" charset="0"/>
              <a:cs typeface="Arial"/>
              <a:sym typeface="Arial"/>
            </a:endParaRPr>
          </a:p>
        </p:txBody>
      </p:sp>
      <p:pic>
        <p:nvPicPr>
          <p:cNvPr id="1161" name="Google Shape;1161;g118f1ce6acc_2_463" descr="Interface gráfica do usuário, Texto, Aplicativo, Email&#10;&#10;Descrição gerada automaticamente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631752" y="885616"/>
            <a:ext cx="4986001" cy="3837463"/>
          </a:xfrm>
          <a:prstGeom prst="rect">
            <a:avLst/>
          </a:prstGeom>
          <a:noFill/>
          <a:ln>
            <a:noFill/>
          </a:ln>
        </p:spPr>
      </p:pic>
      <p:sp>
        <p:nvSpPr>
          <p:cNvPr id="1162" name="Google Shape;1162;g118f1ce6acc_2_463"/>
          <p:cNvSpPr/>
          <p:nvPr/>
        </p:nvSpPr>
        <p:spPr>
          <a:xfrm>
            <a:off x="6579557" y="849530"/>
            <a:ext cx="757200" cy="308400"/>
          </a:xfrm>
          <a:prstGeom prst="rect">
            <a:avLst/>
          </a:prstGeom>
          <a:noFill/>
          <a:ln w="571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anose="00000500000000000000" pitchFamily="2" charset="0"/>
              <a:cs typeface="Arial"/>
              <a:sym typeface="Arial"/>
            </a:endParaRPr>
          </a:p>
        </p:txBody>
      </p:sp>
      <p:sp>
        <p:nvSpPr>
          <p:cNvPr id="1163" name="Google Shape;1163;g118f1ce6acc_2_463"/>
          <p:cNvSpPr/>
          <p:nvPr/>
        </p:nvSpPr>
        <p:spPr>
          <a:xfrm>
            <a:off x="7029450" y="2701858"/>
            <a:ext cx="4575600" cy="216000"/>
          </a:xfrm>
          <a:prstGeom prst="rect">
            <a:avLst/>
          </a:prstGeom>
          <a:noFill/>
          <a:ln w="571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anose="00000500000000000000" pitchFamily="2" charset="0"/>
              <a:cs typeface="Arial"/>
              <a:sym typeface="Arial"/>
            </a:endParaRPr>
          </a:p>
        </p:txBody>
      </p:sp>
      <p:sp>
        <p:nvSpPr>
          <p:cNvPr id="1164" name="Google Shape;1164;g118f1ce6acc_2_463"/>
          <p:cNvSpPr/>
          <p:nvPr/>
        </p:nvSpPr>
        <p:spPr>
          <a:xfrm>
            <a:off x="11029949" y="3218698"/>
            <a:ext cx="566700" cy="252900"/>
          </a:xfrm>
          <a:prstGeom prst="rect">
            <a:avLst/>
          </a:prstGeom>
          <a:noFill/>
          <a:ln w="571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anose="00000500000000000000" pitchFamily="2" charset="0"/>
              <a:cs typeface="Arial"/>
              <a:sym typeface="Arial"/>
            </a:endParaRPr>
          </a:p>
        </p:txBody>
      </p:sp>
      <p:sp>
        <p:nvSpPr>
          <p:cNvPr id="1165" name="Google Shape;1165;g118f1ce6acc_2_463"/>
          <p:cNvSpPr/>
          <p:nvPr/>
        </p:nvSpPr>
        <p:spPr>
          <a:xfrm>
            <a:off x="631615" y="3692846"/>
            <a:ext cx="2052000" cy="180000"/>
          </a:xfrm>
          <a:prstGeom prst="rect">
            <a:avLst/>
          </a:prstGeom>
          <a:noFill/>
          <a:ln w="571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anose="00000500000000000000" pitchFamily="2" charset="0"/>
              <a:cs typeface="Arial"/>
              <a:sym typeface="Arial"/>
            </a:endParaRPr>
          </a:p>
        </p:txBody>
      </p:sp>
      <p:pic>
        <p:nvPicPr>
          <p:cNvPr id="1166" name="Google Shape;1166;g118f1ce6acc_2_463"/>
          <p:cNvPicPr preferRelativeResize="0"/>
          <p:nvPr/>
        </p:nvPicPr>
        <p:blipFill rotWithShape="1">
          <a:blip r:embed="rId7">
            <a:alphaModFix/>
          </a:blip>
          <a:srcRect r="15182"/>
          <a:stretch/>
        </p:blipFill>
        <p:spPr>
          <a:xfrm>
            <a:off x="1173841" y="4043623"/>
            <a:ext cx="4604611" cy="1048529"/>
          </a:xfrm>
          <a:prstGeom prst="rect">
            <a:avLst/>
          </a:prstGeom>
          <a:noFill/>
          <a:ln>
            <a:noFill/>
          </a:ln>
          <a:effectLst>
            <a:outerShdw blurRad="50800" dist="114300" dir="18900000" algn="bl" rotWithShape="0">
              <a:srgbClr val="000000">
                <a:alpha val="40000"/>
              </a:srgbClr>
            </a:outerShdw>
          </a:effectLst>
        </p:spPr>
      </p:pic>
      <p:sp>
        <p:nvSpPr>
          <p:cNvPr id="1167" name="Google Shape;1167;g118f1ce6acc_2_463"/>
          <p:cNvSpPr/>
          <p:nvPr/>
        </p:nvSpPr>
        <p:spPr>
          <a:xfrm>
            <a:off x="1330540" y="4578921"/>
            <a:ext cx="2052000" cy="511500"/>
          </a:xfrm>
          <a:prstGeom prst="rect">
            <a:avLst/>
          </a:prstGeom>
          <a:noFill/>
          <a:ln w="571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anose="00000500000000000000" pitchFamily="2" charset="0"/>
              <a:cs typeface="Arial"/>
              <a:sym typeface="Arial"/>
            </a:endParaRPr>
          </a:p>
        </p:txBody>
      </p:sp>
      <p:pic>
        <p:nvPicPr>
          <p:cNvPr id="1168" name="Google Shape;1168;g118f1ce6acc_2_463"/>
          <p:cNvPicPr preferRelativeResize="0"/>
          <p:nvPr/>
        </p:nvPicPr>
        <p:blipFill rotWithShape="1">
          <a:blip r:embed="rId8">
            <a:alphaModFix/>
          </a:blip>
          <a:srcRect t="40308" r="4961" b="7132"/>
          <a:stretch/>
        </p:blipFill>
        <p:spPr>
          <a:xfrm>
            <a:off x="429155" y="5261829"/>
            <a:ext cx="5483370" cy="142687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69" name="Google Shape;1169;g118f1ce6acc_2_463"/>
          <p:cNvCxnSpPr/>
          <p:nvPr/>
        </p:nvCxnSpPr>
        <p:spPr>
          <a:xfrm>
            <a:off x="373742" y="5152537"/>
            <a:ext cx="5652000" cy="0"/>
          </a:xfrm>
          <a:prstGeom prst="straightConnector1">
            <a:avLst/>
          </a:prstGeom>
          <a:noFill/>
          <a:ln w="28575" cap="flat" cmpd="sng">
            <a:solidFill>
              <a:srgbClr val="0762B5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170" name="Google Shape;1170;g118f1ce6acc_2_463"/>
          <p:cNvSpPr/>
          <p:nvPr/>
        </p:nvSpPr>
        <p:spPr>
          <a:xfrm>
            <a:off x="607826" y="5354821"/>
            <a:ext cx="3060000" cy="216000"/>
          </a:xfrm>
          <a:prstGeom prst="rect">
            <a:avLst/>
          </a:prstGeom>
          <a:noFill/>
          <a:ln w="571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anose="00000500000000000000" pitchFamily="2" charset="0"/>
              <a:cs typeface="Arial"/>
              <a:sym typeface="Arial"/>
            </a:endParaRPr>
          </a:p>
        </p:txBody>
      </p:sp>
      <p:sp>
        <p:nvSpPr>
          <p:cNvPr id="1171" name="Google Shape;1171;g118f1ce6acc_2_463"/>
          <p:cNvSpPr/>
          <p:nvPr/>
        </p:nvSpPr>
        <p:spPr>
          <a:xfrm>
            <a:off x="2499530" y="5418696"/>
            <a:ext cx="90000" cy="900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anose="00000500000000000000" pitchFamily="2" charset="0"/>
              <a:cs typeface="Arial"/>
              <a:sym typeface="Arial"/>
            </a:endParaRPr>
          </a:p>
        </p:txBody>
      </p:sp>
      <p:sp>
        <p:nvSpPr>
          <p:cNvPr id="1172" name="Google Shape;1172;g118f1ce6acc_2_463"/>
          <p:cNvSpPr/>
          <p:nvPr/>
        </p:nvSpPr>
        <p:spPr>
          <a:xfrm>
            <a:off x="452015" y="3221443"/>
            <a:ext cx="2736000" cy="324000"/>
          </a:xfrm>
          <a:prstGeom prst="rect">
            <a:avLst/>
          </a:prstGeom>
          <a:noFill/>
          <a:ln w="571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anose="00000500000000000000" pitchFamily="2" charset="0"/>
              <a:cs typeface="Arial"/>
              <a:sym typeface="Arial"/>
            </a:endParaRPr>
          </a:p>
        </p:txBody>
      </p:sp>
      <p:sp>
        <p:nvSpPr>
          <p:cNvPr id="1173" name="Google Shape;1173;g118f1ce6acc_2_463"/>
          <p:cNvSpPr/>
          <p:nvPr/>
        </p:nvSpPr>
        <p:spPr>
          <a:xfrm>
            <a:off x="436064" y="5275195"/>
            <a:ext cx="180000" cy="1440000"/>
          </a:xfrm>
          <a:prstGeom prst="rect">
            <a:avLst/>
          </a:prstGeom>
          <a:noFill/>
          <a:ln w="571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anose="00000500000000000000" pitchFamily="2" charset="0"/>
              <a:cs typeface="Arial"/>
              <a:sym typeface="Arial"/>
            </a:endParaRPr>
          </a:p>
        </p:txBody>
      </p:sp>
      <p:cxnSp>
        <p:nvCxnSpPr>
          <p:cNvPr id="1174" name="Google Shape;1174;g118f1ce6acc_2_463"/>
          <p:cNvCxnSpPr/>
          <p:nvPr/>
        </p:nvCxnSpPr>
        <p:spPr>
          <a:xfrm>
            <a:off x="367505" y="3610190"/>
            <a:ext cx="5652000" cy="0"/>
          </a:xfrm>
          <a:prstGeom prst="straightConnector1">
            <a:avLst/>
          </a:prstGeom>
          <a:noFill/>
          <a:ln w="28575" cap="flat" cmpd="sng">
            <a:solidFill>
              <a:srgbClr val="0762B5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175" name="Google Shape;1175;g118f1ce6acc_2_463" descr="Interface gráfica do usuário, Aplicativo&#10;&#10;Descrição gerada automaticamente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874969" y="2953975"/>
            <a:ext cx="4126087" cy="3758733"/>
          </a:xfrm>
          <a:prstGeom prst="rect">
            <a:avLst/>
          </a:prstGeom>
          <a:noFill/>
          <a:ln>
            <a:noFill/>
          </a:ln>
        </p:spPr>
      </p:pic>
      <p:sp>
        <p:nvSpPr>
          <p:cNvPr id="1176" name="Google Shape;1176;g118f1ce6acc_2_463"/>
          <p:cNvSpPr/>
          <p:nvPr/>
        </p:nvSpPr>
        <p:spPr>
          <a:xfrm>
            <a:off x="8230106" y="3303667"/>
            <a:ext cx="2469900" cy="765600"/>
          </a:xfrm>
          <a:prstGeom prst="rect">
            <a:avLst/>
          </a:prstGeom>
          <a:noFill/>
          <a:ln w="571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anose="00000500000000000000" pitchFamily="2" charset="0"/>
              <a:cs typeface="Arial"/>
              <a:sym typeface="Arial"/>
            </a:endParaRPr>
          </a:p>
        </p:txBody>
      </p:sp>
      <p:pic>
        <p:nvPicPr>
          <p:cNvPr id="1177" name="Google Shape;1177;g118f1ce6acc_2_463" descr="Interface gráfica do usuário, Texto, Aplicativo&#10;&#10;Descrição gerada automaticamente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5949727" y="3940143"/>
            <a:ext cx="4687616" cy="2530783"/>
          </a:xfrm>
          <a:prstGeom prst="rect">
            <a:avLst/>
          </a:prstGeom>
          <a:noFill/>
          <a:ln>
            <a:noFill/>
          </a:ln>
          <a:effectLst>
            <a:outerShdw blurRad="50800" dist="114300" dir="18900000" algn="bl" rotWithShape="0">
              <a:srgbClr val="000000">
                <a:alpha val="40000"/>
              </a:srgbClr>
            </a:outerShdw>
          </a:effectLst>
        </p:spPr>
      </p:pic>
      <p:sp>
        <p:nvSpPr>
          <p:cNvPr id="1178" name="Google Shape;1178;g118f1ce6acc_2_463"/>
          <p:cNvSpPr/>
          <p:nvPr/>
        </p:nvSpPr>
        <p:spPr>
          <a:xfrm>
            <a:off x="6790044" y="4857582"/>
            <a:ext cx="579000" cy="507000"/>
          </a:xfrm>
          <a:prstGeom prst="rect">
            <a:avLst/>
          </a:prstGeom>
          <a:noFill/>
          <a:ln w="571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anose="00000500000000000000" pitchFamily="2" charset="0"/>
              <a:cs typeface="Arial"/>
              <a:sym typeface="Arial"/>
            </a:endParaRPr>
          </a:p>
        </p:txBody>
      </p:sp>
      <p:sp>
        <p:nvSpPr>
          <p:cNvPr id="1179" name="Google Shape;1179;g118f1ce6acc_2_463"/>
          <p:cNvSpPr/>
          <p:nvPr/>
        </p:nvSpPr>
        <p:spPr>
          <a:xfrm>
            <a:off x="9100957" y="5824978"/>
            <a:ext cx="1101900" cy="280800"/>
          </a:xfrm>
          <a:prstGeom prst="rect">
            <a:avLst/>
          </a:prstGeom>
          <a:noFill/>
          <a:ln w="571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anose="00000500000000000000" pitchFamily="2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1621942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: Cantos Arredondados 7">
            <a:extLst>
              <a:ext uri="{FF2B5EF4-FFF2-40B4-BE49-F238E27FC236}">
                <a16:creationId xmlns:a16="http://schemas.microsoft.com/office/drawing/2014/main" id="{FE8FA04A-063B-4FD0-A859-F18938569E02}"/>
              </a:ext>
            </a:extLst>
          </p:cNvPr>
          <p:cNvSpPr/>
          <p:nvPr/>
        </p:nvSpPr>
        <p:spPr>
          <a:xfrm>
            <a:off x="877825" y="1021540"/>
            <a:ext cx="10436351" cy="4814921"/>
          </a:xfrm>
          <a:prstGeom prst="roundRect">
            <a:avLst>
              <a:gd name="adj" fmla="val 289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pt-BR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  <a:sym typeface="Arial"/>
            </a:endParaRPr>
          </a:p>
        </p:txBody>
      </p:sp>
      <p:sp>
        <p:nvSpPr>
          <p:cNvPr id="1006" name="Google Shape;1006;g118f1ce6acc_2_324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tabLst/>
              <a:defRPr/>
            </a:pPr>
            <a:fld id="{00000000-1234-1234-1234-123412341234}" type="slidenum">
              <a:rPr kumimoji="0" lang="pt-BR" sz="800" b="1" i="0" u="none" strike="noStrike" kern="0" cap="none" spc="0" normalizeH="0" baseline="0" noProof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Montserrat" panose="00000500000000000000" pitchFamily="2" charset="0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  <a:tabLst/>
                <a:defRPr/>
              </a:pPr>
              <a:t>85</a:t>
            </a:fld>
            <a:endParaRPr kumimoji="0" sz="800" b="1" i="0" u="none" strike="noStrike" kern="0" cap="none" spc="0" normalizeH="0" baseline="0" noProof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Montserrat" panose="00000500000000000000" pitchFamily="2" charset="0"/>
              <a:cs typeface="Calibri"/>
              <a:sym typeface="Calibri"/>
            </a:endParaRPr>
          </a:p>
        </p:txBody>
      </p:sp>
      <p:sp>
        <p:nvSpPr>
          <p:cNvPr id="48" name="Google Shape;675;p93"/>
          <p:cNvSpPr txBox="1"/>
          <p:nvPr/>
        </p:nvSpPr>
        <p:spPr>
          <a:xfrm>
            <a:off x="411373" y="257810"/>
            <a:ext cx="11449050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4000" b="0" i="0" u="none" strike="noStrike" kern="0" cap="none" spc="0" normalizeH="0" baseline="0" noProof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Montserrat ExtraBold"/>
                <a:ea typeface="Montserrat ExtraBold"/>
                <a:cs typeface="Montserrat ExtraBold"/>
                <a:sym typeface="Montserrat ExtraBold"/>
              </a:rPr>
              <a:t>DÚVIDAS FREQUENTE</a:t>
            </a:r>
            <a:r>
              <a:rPr kumimoji="0" lang="pt-BR" sz="4000" b="0" i="0" u="none" strike="noStrike" kern="0" cap="none" spc="0" normalizeH="0" baseline="0" noProof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Montserrat ExtraBold"/>
                <a:ea typeface="Montserrat ExtraBold"/>
                <a:cs typeface="Montserrat ExtraBold"/>
                <a:sym typeface="Montserrat ExtraBold"/>
                <a:extLst>
                  <a:ext uri="http://customooxmlschemas.google.com/">
                    <go:slidesCustomData xmlns=""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textRoundtripDataId="8"/>
                  </a:ext>
                </a:extLst>
              </a:rPr>
              <a:t>S</a:t>
            </a:r>
            <a:endParaRPr kumimoji="0" lang="pt-BR" sz="4000" b="0" i="0" u="none" strike="noStrike" kern="0" cap="none" spc="0" normalizeH="0" baseline="0" noProof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Montserrat" panose="00000500000000000000" pitchFamily="2" charset="0"/>
              <a:cs typeface="Arial"/>
              <a:sym typeface="Arial"/>
            </a:endParaRPr>
          </a:p>
        </p:txBody>
      </p:sp>
      <p:pic>
        <p:nvPicPr>
          <p:cNvPr id="10" name="Google Shape;1188;g118f1ce6acc_2_498" descr="Selo ponto de interrogação com preenchimento sólido">
            <a:extLst>
              <a:ext uri="{FF2B5EF4-FFF2-40B4-BE49-F238E27FC236}">
                <a16:creationId xmlns:a16="http://schemas.microsoft.com/office/drawing/2014/main" id="{8411AE48-E920-4677-A18B-E52260431B8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85244" y="2469668"/>
            <a:ext cx="362443" cy="362443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87;g118f1ce6acc_2_498">
            <a:extLst>
              <a:ext uri="{FF2B5EF4-FFF2-40B4-BE49-F238E27FC236}">
                <a16:creationId xmlns:a16="http://schemas.microsoft.com/office/drawing/2014/main" id="{747BD03E-2A2E-4ADA-8E78-55D48E187569}"/>
              </a:ext>
            </a:extLst>
          </p:cNvPr>
          <p:cNvSpPr txBox="1"/>
          <p:nvPr/>
        </p:nvSpPr>
        <p:spPr>
          <a:xfrm>
            <a:off x="2124456" y="2235412"/>
            <a:ext cx="8702335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2400" b="0" i="0" u="none" strike="noStrike" kern="0" cap="none" spc="0" normalizeH="0" baseline="0" noProof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Montserrat" panose="00000500000000000000" pitchFamily="2" charset="0"/>
                <a:cs typeface="Arial"/>
                <a:sym typeface="Arial"/>
              </a:rPr>
              <a:t>A avaliação do exame de hemoglobina glicada irá contabilizar no indicador?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Montserrat" panose="00000500000000000000" pitchFamily="2" charset="0"/>
              <a:cs typeface="Arial"/>
              <a:sym typeface="Arial"/>
            </a:endParaRPr>
          </a:p>
        </p:txBody>
      </p:sp>
      <p:pic>
        <p:nvPicPr>
          <p:cNvPr id="12" name="Google Shape;1188;g118f1ce6acc_2_498" descr="Selo ponto de interrogação com preenchimento sólido">
            <a:extLst>
              <a:ext uri="{FF2B5EF4-FFF2-40B4-BE49-F238E27FC236}">
                <a16:creationId xmlns:a16="http://schemas.microsoft.com/office/drawing/2014/main" id="{ACF75A52-0A2C-48D8-8A0C-EA209767E7B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85244" y="3868580"/>
            <a:ext cx="362443" cy="362443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187;g118f1ce6acc_2_498">
            <a:extLst>
              <a:ext uri="{FF2B5EF4-FFF2-40B4-BE49-F238E27FC236}">
                <a16:creationId xmlns:a16="http://schemas.microsoft.com/office/drawing/2014/main" id="{1653DA3A-170C-4979-BC82-A3279B9459DA}"/>
              </a:ext>
            </a:extLst>
          </p:cNvPr>
          <p:cNvSpPr txBox="1"/>
          <p:nvPr/>
        </p:nvSpPr>
        <p:spPr>
          <a:xfrm>
            <a:off x="2047687" y="3634324"/>
            <a:ext cx="9536973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2400" b="0" i="0" u="none" strike="noStrike" kern="0" cap="none" spc="0" normalizeH="0" baseline="0" noProof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Montserrat" panose="00000500000000000000" pitchFamily="2" charset="0"/>
                <a:cs typeface="Arial"/>
                <a:sym typeface="Arial"/>
              </a:rPr>
              <a:t>Condições temporárias </a:t>
            </a:r>
            <a:r>
              <a:rPr lang="pt-BR" sz="2400">
                <a:solidFill>
                  <a:srgbClr val="4472C4">
                    <a:lumMod val="75000"/>
                  </a:srgbClr>
                </a:solidFill>
                <a:latin typeface="Montserrat" panose="00000500000000000000" pitchFamily="2" charset="0"/>
              </a:rPr>
              <a:t>como a </a:t>
            </a:r>
            <a:r>
              <a:rPr kumimoji="0" lang="pt-BR" sz="2400" b="0" i="0" u="none" strike="noStrike" kern="0" cap="none" spc="0" normalizeH="0" baseline="0" noProof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Montserrat" panose="00000500000000000000" pitchFamily="2" charset="0"/>
                <a:cs typeface="Arial"/>
                <a:sym typeface="Arial"/>
              </a:rPr>
              <a:t>DM gestacional</a:t>
            </a:r>
            <a:r>
              <a:rPr kumimoji="0" lang="pt-BR" sz="2400" b="0" i="0" u="none" strike="noStrike" kern="0" cap="none" spc="0" normalizeH="0" noProof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Montserrat" panose="00000500000000000000" pitchFamily="2" charset="0"/>
                <a:cs typeface="Arial"/>
                <a:sym typeface="Arial"/>
              </a:rPr>
              <a:t> serão</a:t>
            </a:r>
            <a:r>
              <a:rPr kumimoji="0" lang="pt-BR" sz="2400" b="0" i="0" u="none" strike="noStrike" kern="0" cap="none" spc="0" normalizeH="0" baseline="0" noProof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Montserrat" panose="00000500000000000000" pitchFamily="2" charset="0"/>
                <a:cs typeface="Arial"/>
                <a:sym typeface="Arial"/>
              </a:rPr>
              <a:t> consideradas nestes indicadores?</a:t>
            </a: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Montserrat" panose="00000500000000000000" pitchFamily="2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3115876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2" descr="Uma imagem com texto&#10;&#10;Descrição gerada automaticamente">
            <a:extLst>
              <a:ext uri="{FF2B5EF4-FFF2-40B4-BE49-F238E27FC236}">
                <a16:creationId xmlns:a16="http://schemas.microsoft.com/office/drawing/2014/main" id="{4DF70029-10C2-ED07-07E2-CE2F6643D6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3256" y="4246"/>
            <a:ext cx="12258720" cy="6895411"/>
          </a:xfrm>
          <a:prstGeom prst="rect">
            <a:avLst/>
          </a:prstGeom>
        </p:spPr>
      </p:pic>
      <p:sp>
        <p:nvSpPr>
          <p:cNvPr id="1221" name="Google Shape;1221;g118f1ce6acc_2_3609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lang="pt-BR"/>
              <a:t>86</a:t>
            </a:fld>
            <a:endParaRPr/>
          </a:p>
        </p:txBody>
      </p:sp>
      <p:sp>
        <p:nvSpPr>
          <p:cNvPr id="1223" name="Google Shape;1223;g118f1ce6acc_2_3609"/>
          <p:cNvSpPr txBox="1"/>
          <p:nvPr/>
        </p:nvSpPr>
        <p:spPr>
          <a:xfrm>
            <a:off x="359119" y="2999097"/>
            <a:ext cx="11455500" cy="923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5400">
                <a:solidFill>
                  <a:schemeClr val="accent5">
                    <a:lumMod val="75000"/>
                  </a:schemeClr>
                </a:solidFill>
                <a:latin typeface="Montserrat ExtraBold"/>
                <a:ea typeface="Montserrat ExtraBold"/>
                <a:cs typeface="Montserrat ExtraBold"/>
                <a:sym typeface="Montserrat ExtraBold"/>
              </a:rPr>
              <a:t>DEBATE</a:t>
            </a:r>
            <a:endParaRPr sz="180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225" name="Google Shape;1225;g118f1ce6acc_2_3609"/>
          <p:cNvSpPr/>
          <p:nvPr/>
        </p:nvSpPr>
        <p:spPr>
          <a:xfrm rot="5400000">
            <a:off x="12023976" y="6968500"/>
            <a:ext cx="180000" cy="180000"/>
          </a:xfrm>
          <a:prstGeom prst="round2SameRect">
            <a:avLst>
              <a:gd name="adj1" fmla="val 1457"/>
              <a:gd name="adj2" fmla="val 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6" name="Google Shape;1226;g118f1ce6acc_2_3609"/>
          <p:cNvSpPr/>
          <p:nvPr/>
        </p:nvSpPr>
        <p:spPr>
          <a:xfrm>
            <a:off x="0" y="6968500"/>
            <a:ext cx="180000" cy="18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07594970"/>
      </p:ext>
    </p:extLst>
  </p:cSld>
  <p:clrMapOvr>
    <a:masterClrMapping/>
  </p:clrMapOvr>
  <p:transition spd="slow">
    <p:push/>
  </p:transition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5" name="Google Shape;865;g118f1ce6acc_2_198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tabLst/>
              <a:defRPr/>
            </a:pPr>
            <a:fld id="{00000000-1234-1234-1234-123412341234}" type="slidenum">
              <a:rPr kumimoji="0" lang="pt-BR" sz="800" b="1" i="0" u="none" strike="noStrike" kern="0" cap="none" spc="0" normalizeH="0" baseline="0" noProof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  <a:tabLst/>
                <a:defRPr/>
              </a:pPr>
              <a:t>87</a:t>
            </a:fld>
            <a:endParaRPr kumimoji="0" sz="800" b="1" i="0" u="none" strike="noStrike" kern="0" cap="none" spc="0" normalizeH="0" baseline="0" noProof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sp>
        <p:nvSpPr>
          <p:cNvPr id="866" name="Google Shape;866;g118f1ce6acc_2_198"/>
          <p:cNvSpPr txBox="1"/>
          <p:nvPr/>
        </p:nvSpPr>
        <p:spPr>
          <a:xfrm>
            <a:off x="568476" y="3744371"/>
            <a:ext cx="11455500" cy="800179"/>
          </a:xfrm>
          <a:prstGeom prst="rect">
            <a:avLst/>
          </a:prstGeom>
          <a:noFill/>
          <a:ln>
            <a:solidFill>
              <a:schemeClr val="accent5">
                <a:lumMod val="50000"/>
              </a:schemeClr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pt-BR" sz="2000" b="1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Proporção de gestantes com pelo menos 6 (seis) consultas pré-natal realizadas, sendo a 1ª (primeira) até a 12ª (décima segunda) semana de gestação</a:t>
            </a:r>
            <a:endParaRPr lang="pt-BR" sz="2000" b="1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867" name="Google Shape;867;g118f1ce6acc_2_198"/>
          <p:cNvSpPr txBox="1"/>
          <p:nvPr/>
        </p:nvSpPr>
        <p:spPr>
          <a:xfrm>
            <a:off x="58132" y="307605"/>
            <a:ext cx="10946566" cy="2354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39700" marR="0" lvl="0" indent="-13970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pt-BR" sz="3600" b="0" i="0" u="none" strike="noStrike" kern="0" cap="none" spc="0" normalizeH="0" baseline="0" noProof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Montserrat ExtraBold"/>
                <a:ea typeface="Montserrat ExtraBold"/>
                <a:cs typeface="Montserrat ExtraBold"/>
                <a:sym typeface="Montserrat ExtraBold"/>
              </a:rPr>
              <a:t>ATENÇÃO À </a:t>
            </a:r>
            <a:r>
              <a:rPr kumimoji="0" lang="pt-BR" sz="3600" b="0" i="0" u="none" strike="noStrike" kern="0" cap="none" spc="0" normalizeH="0" baseline="0" noProof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ontserrat ExtraBold"/>
                <a:ea typeface="Montserrat ExtraBold"/>
                <a:cs typeface="Montserrat ExtraBold"/>
                <a:sym typeface="Montserrat ExtraBold"/>
              </a:rPr>
              <a:t>SAÚDE DA MULHER (INCLUINDO A GESTANTE)</a:t>
            </a:r>
          </a:p>
          <a:p>
            <a:pPr marL="139700" marR="0" lvl="0" indent="-13970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pt-BR" sz="3600" b="0" i="0" u="none" strike="noStrike" kern="0" cap="none" spc="0" normalizeH="0" baseline="0" noProof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Montserrat ExtraBold"/>
                <a:ea typeface="Montserrat ExtraBold"/>
                <a:cs typeface="Montserrat ExtraBold"/>
                <a:sym typeface="Montserrat ExtraBold"/>
                <a:extLst>
                  <a:ext uri="http://customooxmlschemas.google.com/">
                    <go:slidesCustomData xmlns=""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textRoundtripDataId="16"/>
                  </a:ext>
                </a:extLst>
              </a:rPr>
              <a:t>Indicadores 1, 2</a:t>
            </a:r>
            <a:r>
              <a:rPr lang="pt-BR" sz="3600" baseline="0">
                <a:solidFill>
                  <a:srgbClr val="4472C4">
                    <a:lumMod val="75000"/>
                  </a:srgbClr>
                </a:solidFill>
                <a:latin typeface="Montserrat ExtraBold"/>
                <a:ea typeface="Montserrat ExtraBold"/>
                <a:cs typeface="Montserrat ExtraBold"/>
                <a:sym typeface="Montserrat ExtraBold"/>
                <a:extLst>
                  <a:ext uri="http://customooxmlschemas.google.com/">
                    <go:slidesCustomData xmlns=""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textRoundtripDataId="16"/>
                  </a:ext>
                </a:extLst>
              </a:rPr>
              <a:t>,</a:t>
            </a:r>
            <a:r>
              <a:rPr kumimoji="0" lang="pt-BR" sz="3600" b="0" i="0" u="none" strike="noStrike" kern="0" cap="none" spc="0" normalizeH="0" noProof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Montserrat ExtraBold"/>
                <a:ea typeface="Montserrat ExtraBold"/>
                <a:cs typeface="Montserrat ExtraBold"/>
                <a:sym typeface="Montserrat ExtraBold"/>
                <a:extLst>
                  <a:ext uri="http://customooxmlschemas.google.com/">
                    <go:slidesCustomData xmlns=""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textRoundtripDataId="16"/>
                  </a:ext>
                </a:extLst>
              </a:rPr>
              <a:t> 3</a:t>
            </a:r>
            <a:r>
              <a:rPr kumimoji="0" lang="pt-BR" sz="3600" b="0" i="0" u="none" strike="noStrike" kern="0" cap="none" spc="0" normalizeH="0" baseline="0" noProof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Montserrat ExtraBold"/>
                <a:ea typeface="Montserrat ExtraBold"/>
                <a:cs typeface="Montserrat ExtraBold"/>
                <a:sym typeface="Montserrat ExtraBold"/>
                <a:extLst>
                  <a:ext uri="http://customooxmlschemas.google.com/">
                    <go:slidesCustomData xmlns=""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textRoundtripDataId="16"/>
                  </a:ext>
                </a:extLst>
              </a:rPr>
              <a:t> E 4</a:t>
            </a:r>
            <a:endParaRPr kumimoji="0" lang="pt-BR" sz="3600" b="0" i="0" u="none" strike="noStrike" kern="0" cap="none" spc="0" normalizeH="0" baseline="0" noProof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pt-BR" sz="900" b="0" i="0" u="none" strike="noStrike" kern="0" cap="none" spc="0" normalizeH="0" baseline="0" noProof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cxnSp>
        <p:nvCxnSpPr>
          <p:cNvPr id="868" name="Google Shape;868;g118f1ce6acc_2_198"/>
          <p:cNvCxnSpPr/>
          <p:nvPr/>
        </p:nvCxnSpPr>
        <p:spPr>
          <a:xfrm>
            <a:off x="584926" y="2560782"/>
            <a:ext cx="11022300" cy="0"/>
          </a:xfrm>
          <a:prstGeom prst="straightConnector1">
            <a:avLst/>
          </a:prstGeom>
          <a:noFill/>
          <a:ln w="38100" cap="flat" cmpd="sng">
            <a:solidFill>
              <a:srgbClr val="9CCFFA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869" name="Google Shape;869;g118f1ce6acc_2_198"/>
          <p:cNvSpPr/>
          <p:nvPr/>
        </p:nvSpPr>
        <p:spPr>
          <a:xfrm rot="5400000">
            <a:off x="12023976" y="6968500"/>
            <a:ext cx="180000" cy="180000"/>
          </a:xfrm>
          <a:prstGeom prst="round2SameRect">
            <a:avLst>
              <a:gd name="adj1" fmla="val 1457"/>
              <a:gd name="adj2" fmla="val 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0" name="Google Shape;870;g118f1ce6acc_2_198"/>
          <p:cNvSpPr/>
          <p:nvPr/>
        </p:nvSpPr>
        <p:spPr>
          <a:xfrm>
            <a:off x="0" y="6968500"/>
            <a:ext cx="180000" cy="18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2" name="Google Shape;872;g118f1ce6acc_2_198"/>
          <p:cNvSpPr txBox="1"/>
          <p:nvPr/>
        </p:nvSpPr>
        <p:spPr>
          <a:xfrm>
            <a:off x="568476" y="4996235"/>
            <a:ext cx="11455500" cy="446236"/>
          </a:xfrm>
          <a:prstGeom prst="rect">
            <a:avLst/>
          </a:prstGeom>
          <a:noFill/>
          <a:ln>
            <a:solidFill>
              <a:schemeClr val="accent5">
                <a:lumMod val="50000"/>
              </a:schemeClr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lnSpc>
                <a:spcPct val="115000"/>
              </a:lnSpc>
            </a:pPr>
            <a:r>
              <a:rPr lang="pt-BR" sz="2000" b="1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Proporção de gestantes com realização de exames para sífilis e HIV</a:t>
            </a:r>
            <a:endParaRPr kumimoji="0" sz="1100" b="1" i="0" u="none" strike="noStrike" kern="0" cap="none" spc="0" normalizeH="0" baseline="0" noProof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12" name="Google Shape;872;g118f1ce6acc_2_198"/>
          <p:cNvSpPr txBox="1"/>
          <p:nvPr/>
        </p:nvSpPr>
        <p:spPr>
          <a:xfrm>
            <a:off x="568476" y="5867031"/>
            <a:ext cx="11455500" cy="369291"/>
          </a:xfrm>
          <a:prstGeom prst="rect">
            <a:avLst/>
          </a:prstGeom>
          <a:noFill/>
          <a:ln>
            <a:solidFill>
              <a:schemeClr val="accent5">
                <a:lumMod val="50000"/>
              </a:schemeClr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>
              <a:lnSpc>
                <a:spcPct val="90000"/>
              </a:lnSpc>
            </a:pPr>
            <a:r>
              <a:rPr lang="pt-BR" sz="2000" b="1">
                <a:solidFill>
                  <a:schemeClr val="accent5">
                    <a:lumMod val="75000"/>
                  </a:schemeClr>
                </a:solidFill>
                <a:latin typeface="Calibri"/>
                <a:ea typeface="Calibri"/>
                <a:cs typeface="Calibri"/>
                <a:sym typeface="Calibri"/>
              </a:rPr>
              <a:t>Proporção de gestantes com atendimento odontológico realizado</a:t>
            </a:r>
            <a:endParaRPr kumimoji="0" sz="1100" b="1" i="0" u="none" strike="noStrike" kern="0" cap="none" spc="0" normalizeH="0" baseline="0" noProof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Montserrat ExtraBold"/>
              <a:ea typeface="Montserrat ExtraBold"/>
              <a:cs typeface="Montserrat ExtraBold"/>
              <a:sym typeface="Montserrat ExtraBold"/>
            </a:endParaRPr>
          </a:p>
        </p:txBody>
      </p:sp>
      <p:sp>
        <p:nvSpPr>
          <p:cNvPr id="13" name="Google Shape;866;g118f1ce6acc_2_198">
            <a:extLst>
              <a:ext uri="{FF2B5EF4-FFF2-40B4-BE49-F238E27FC236}">
                <a16:creationId xmlns:a16="http://schemas.microsoft.com/office/drawing/2014/main" id="{A7E3C870-ECB6-465B-BB56-4226DE5E3E79}"/>
              </a:ext>
            </a:extLst>
          </p:cNvPr>
          <p:cNvSpPr txBox="1"/>
          <p:nvPr/>
        </p:nvSpPr>
        <p:spPr>
          <a:xfrm>
            <a:off x="571526" y="3045478"/>
            <a:ext cx="11455500" cy="400069"/>
          </a:xfrm>
          <a:prstGeom prst="rect">
            <a:avLst/>
          </a:prstGeom>
          <a:noFill/>
          <a:ln>
            <a:solidFill>
              <a:schemeClr val="accent5">
                <a:lumMod val="50000"/>
              </a:schemeClr>
            </a:solidFill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>
                <a:solidFill>
                  <a:schemeClr val="accent5">
                    <a:lumMod val="75000"/>
                  </a:schemeClr>
                </a:solidFill>
                <a:latin typeface="Calibri"/>
                <a:cs typeface="Calibri"/>
                <a:sym typeface="Montserrat ExtraBold"/>
              </a:rPr>
              <a:t>Proporção de mulheres com coleta de </a:t>
            </a:r>
            <a:r>
              <a:rPr lang="pt-BR" sz="2000" b="1" err="1">
                <a:solidFill>
                  <a:schemeClr val="accent5">
                    <a:lumMod val="75000"/>
                  </a:schemeClr>
                </a:solidFill>
                <a:latin typeface="Calibri"/>
                <a:cs typeface="Calibri"/>
                <a:sym typeface="Montserrat ExtraBold"/>
              </a:rPr>
              <a:t>citopatológico</a:t>
            </a:r>
            <a:r>
              <a:rPr lang="pt-BR" sz="2000" b="1">
                <a:solidFill>
                  <a:schemeClr val="accent5">
                    <a:lumMod val="75000"/>
                  </a:schemeClr>
                </a:solidFill>
                <a:latin typeface="Calibri"/>
                <a:cs typeface="Calibri"/>
                <a:sym typeface="Montserrat ExtraBold"/>
              </a:rPr>
              <a:t> na APS</a:t>
            </a:r>
            <a:endParaRPr lang="pt-BR" sz="2000" b="1">
              <a:solidFill>
                <a:schemeClr val="accent5">
                  <a:lumMod val="75000"/>
                </a:schemeClr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93411851"/>
      </p:ext>
    </p:extLst>
  </p:cSld>
  <p:clrMapOvr>
    <a:masterClrMapping/>
  </p:clrMapOvr>
  <p:transition spd="slow">
    <p:push/>
  </p:transition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m texto&#10;&#10;Descrição gerada automaticamente">
            <a:extLst>
              <a:ext uri="{FF2B5EF4-FFF2-40B4-BE49-F238E27FC236}">
                <a16:creationId xmlns:a16="http://schemas.microsoft.com/office/drawing/2014/main" id="{625D4DC8-F3FF-F0ED-80BC-DB2F998AFD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3256" y="4246"/>
            <a:ext cx="12258720" cy="6895411"/>
          </a:xfrm>
          <a:prstGeom prst="rect">
            <a:avLst/>
          </a:prstGeom>
        </p:spPr>
      </p:pic>
      <p:sp>
        <p:nvSpPr>
          <p:cNvPr id="865" name="Google Shape;865;g118f1ce6acc_2_198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tabLst/>
              <a:defRPr/>
            </a:pPr>
            <a:fld id="{00000000-1234-1234-1234-123412341234}" type="slidenum">
              <a:rPr kumimoji="0" lang="pt-BR" sz="800" b="1" i="0" u="none" strike="noStrike" kern="0" cap="none" spc="0" normalizeH="0" baseline="0" noProof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Montserrat" panose="00000500000000000000" pitchFamily="2" charset="0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800"/>
                <a:buFont typeface="Arial"/>
                <a:buNone/>
                <a:tabLst/>
                <a:defRPr/>
              </a:pPr>
              <a:t>88</a:t>
            </a:fld>
            <a:endParaRPr kumimoji="0" sz="800" b="1" i="0" u="none" strike="noStrike" kern="0" cap="none" spc="0" normalizeH="0" baseline="0" noProof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Montserrat" panose="00000500000000000000" pitchFamily="2" charset="0"/>
              <a:cs typeface="Calibri"/>
              <a:sym typeface="Calibri"/>
            </a:endParaRPr>
          </a:p>
        </p:txBody>
      </p:sp>
      <p:sp>
        <p:nvSpPr>
          <p:cNvPr id="867" name="Google Shape;867;g118f1ce6acc_2_198"/>
          <p:cNvSpPr txBox="1"/>
          <p:nvPr/>
        </p:nvSpPr>
        <p:spPr>
          <a:xfrm>
            <a:off x="370631" y="1771650"/>
            <a:ext cx="11455500" cy="2092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39700" marR="0" lvl="0" indent="-13970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pt-BR" sz="3600" b="0" i="0" u="none" strike="noStrike" kern="0" cap="none" spc="0" normalizeH="0" baseline="0" noProof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Montserrat ExtraBold"/>
                <a:ea typeface="Montserrat ExtraBold"/>
                <a:cs typeface="Montserrat ExtraBold"/>
                <a:sym typeface="Montserrat ExtraBold"/>
              </a:rPr>
              <a:t>ATENÇÃO À SAÚDE DA MULHER </a:t>
            </a:r>
          </a:p>
          <a:p>
            <a:pPr marL="139700" marR="0" lvl="0" indent="-13970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pt-BR" sz="2800" b="0" i="0" u="none" strike="noStrike" kern="0" cap="none" spc="0" normalizeH="0" baseline="0" noProof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Montserrat ExtraBold"/>
                <a:ea typeface="Montserrat ExtraBold"/>
                <a:cs typeface="Montserrat ExtraBold"/>
                <a:sym typeface="Montserrat ExtraBold"/>
                <a:extLst>
                  <a:ext uri="http://customooxmlschemas.google.com/">
                    <go:slidesCustomData xmlns=""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textRoundtripDataId="16"/>
                  </a:ext>
                </a:extLst>
              </a:rPr>
              <a:t>INDICADOR 4</a:t>
            </a:r>
            <a:endParaRPr kumimoji="0" lang="pt-BR" sz="2800" b="0" i="0" u="none" strike="noStrike" kern="0" cap="none" spc="0" normalizeH="0" baseline="0" noProof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Montserrat ExtraBold"/>
              <a:ea typeface="Montserrat ExtraBold"/>
              <a:cs typeface="Montserrat ExtraBold"/>
              <a:sym typeface="Montserrat ExtraBold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pt-BR" sz="3600" b="0" i="0" u="none" strike="noStrike" kern="0" cap="none" spc="0" normalizeH="0" baseline="0" noProof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Montserrat" panose="00000500000000000000" pitchFamily="2" charset="0"/>
              <a:cs typeface="Arial"/>
              <a:sym typeface="Arial"/>
            </a:endParaRPr>
          </a:p>
        </p:txBody>
      </p:sp>
      <p:sp>
        <p:nvSpPr>
          <p:cNvPr id="869" name="Google Shape;869;g118f1ce6acc_2_198"/>
          <p:cNvSpPr/>
          <p:nvPr/>
        </p:nvSpPr>
        <p:spPr>
          <a:xfrm rot="5400000">
            <a:off x="12023976" y="6968500"/>
            <a:ext cx="180000" cy="180000"/>
          </a:xfrm>
          <a:prstGeom prst="round2SameRect">
            <a:avLst>
              <a:gd name="adj1" fmla="val 1457"/>
              <a:gd name="adj2" fmla="val 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anose="00000500000000000000" pitchFamily="2" charset="0"/>
              <a:cs typeface="Arial"/>
              <a:sym typeface="Arial"/>
            </a:endParaRPr>
          </a:p>
        </p:txBody>
      </p:sp>
      <p:sp>
        <p:nvSpPr>
          <p:cNvPr id="870" name="Google Shape;870;g118f1ce6acc_2_198"/>
          <p:cNvSpPr/>
          <p:nvPr/>
        </p:nvSpPr>
        <p:spPr>
          <a:xfrm>
            <a:off x="0" y="6968500"/>
            <a:ext cx="180000" cy="180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anose="00000500000000000000" pitchFamily="2" charset="0"/>
              <a:cs typeface="Arial"/>
              <a:sym typeface="Arial"/>
            </a:endParaRPr>
          </a:p>
        </p:txBody>
      </p:sp>
      <p:sp>
        <p:nvSpPr>
          <p:cNvPr id="2" name="Retângulo: Cantos Arredondados 1">
            <a:extLst>
              <a:ext uri="{FF2B5EF4-FFF2-40B4-BE49-F238E27FC236}">
                <a16:creationId xmlns:a16="http://schemas.microsoft.com/office/drawing/2014/main" id="{E395C21C-BEFF-49ED-9EF4-35F4CAA9471E}"/>
              </a:ext>
            </a:extLst>
          </p:cNvPr>
          <p:cNvSpPr/>
          <p:nvPr/>
        </p:nvSpPr>
        <p:spPr>
          <a:xfrm>
            <a:off x="440531" y="3429000"/>
            <a:ext cx="11310938" cy="828675"/>
          </a:xfrm>
          <a:prstGeom prst="roundRect">
            <a:avLst>
              <a:gd name="adj" fmla="val 2891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pt-BR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  <a:sym typeface="Arial"/>
            </a:endParaRPr>
          </a:p>
        </p:txBody>
      </p:sp>
      <p:sp>
        <p:nvSpPr>
          <p:cNvPr id="866" name="Google Shape;866;g118f1ce6acc_2_198"/>
          <p:cNvSpPr txBox="1"/>
          <p:nvPr/>
        </p:nvSpPr>
        <p:spPr>
          <a:xfrm>
            <a:off x="440531" y="3568000"/>
            <a:ext cx="11310938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2400" b="0" i="0" u="none" strike="noStrike" kern="0" cap="none" spc="0" normalizeH="0" baseline="0" noProof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Montserrat ExtraBold"/>
                <a:ea typeface="Montserrat ExtraBold"/>
                <a:cs typeface="Montserrat ExtraBold"/>
                <a:sym typeface="Montserrat ExtraBold"/>
              </a:rPr>
              <a:t>Proporção de mulheres com coleta de </a:t>
            </a:r>
            <a:r>
              <a:rPr kumimoji="0" lang="pt-BR" sz="2400" b="0" i="0" u="none" strike="noStrike" kern="0" cap="none" spc="0" normalizeH="0" baseline="0" noProof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Montserrat ExtraBold"/>
                <a:ea typeface="Montserrat ExtraBold"/>
                <a:cs typeface="Montserrat ExtraBold"/>
                <a:sym typeface="Montserrat ExtraBold"/>
              </a:rPr>
              <a:t>citopatológico</a:t>
            </a:r>
            <a:r>
              <a:rPr kumimoji="0" lang="pt-BR" sz="2400" b="0" i="0" u="none" strike="noStrike" kern="0" cap="none" spc="0" normalizeH="0" baseline="0" noProof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Montserrat ExtraBold"/>
                <a:ea typeface="Montserrat ExtraBold"/>
                <a:cs typeface="Montserrat ExtraBold"/>
                <a:sym typeface="Montserrat ExtraBold"/>
              </a:rPr>
              <a:t> na APS</a:t>
            </a:r>
          </a:p>
        </p:txBody>
      </p:sp>
    </p:spTree>
    <p:extLst>
      <p:ext uri="{BB962C8B-B14F-4D97-AF65-F5344CB8AC3E}">
        <p14:creationId xmlns:p14="http://schemas.microsoft.com/office/powerpoint/2010/main" val="3780909472"/>
      </p:ext>
    </p:extLst>
  </p:cSld>
  <p:clrMapOvr>
    <a:masterClrMapping/>
  </p:clrMapOvr>
  <p:transition spd="slow">
    <p:push/>
  </p:transition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DFF011A0-FDE5-41B6-848B-F11F437E1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C5584AC5-0F6D-491D-88C2-FB9FCC9369B5}" type="slidenum">
              <a:rPr kumimoji="0" lang="pt-BR" sz="800" b="1" i="0" u="none" strike="noStrike" kern="0" cap="none" spc="0" normalizeH="0" baseline="0" noProof="0" smtClean="0">
                <a:ln>
                  <a:noFill/>
                </a:ln>
                <a:solidFill>
                  <a:srgbClr val="AEABAB"/>
                </a:solidFill>
                <a:effectLst/>
                <a:uLnTx/>
                <a:uFillTx/>
                <a:latin typeface="Montserrat"/>
                <a:sym typeface="Montserrat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89</a:t>
            </a:fld>
            <a:endParaRPr kumimoji="0" lang="pt-BR" sz="800" b="1" i="0" u="none" strike="noStrike" kern="0" cap="none" spc="0" normalizeH="0" baseline="0" noProof="0">
              <a:ln>
                <a:noFill/>
              </a:ln>
              <a:solidFill>
                <a:srgbClr val="AEABAB"/>
              </a:solidFill>
              <a:effectLst/>
              <a:uLnTx/>
              <a:uFillTx/>
              <a:latin typeface="Montserrat"/>
              <a:sym typeface="Montserrat"/>
            </a:endParaRPr>
          </a:p>
        </p:txBody>
      </p:sp>
      <p:sp>
        <p:nvSpPr>
          <p:cNvPr id="7" name="Google Shape;866;g118f1ce6acc_2_198">
            <a:extLst>
              <a:ext uri="{FF2B5EF4-FFF2-40B4-BE49-F238E27FC236}">
                <a16:creationId xmlns:a16="http://schemas.microsoft.com/office/drawing/2014/main" id="{05A40A32-FF50-4C7F-B855-70DD4C3FF3FD}"/>
              </a:ext>
            </a:extLst>
          </p:cNvPr>
          <p:cNvSpPr txBox="1"/>
          <p:nvPr/>
        </p:nvSpPr>
        <p:spPr>
          <a:xfrm>
            <a:off x="0" y="177800"/>
            <a:ext cx="1219200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lang="pt-BR" sz="3200" b="0" i="0" u="none" strike="noStrike" kern="0" cap="none" spc="0" normalizeH="0" baseline="0" noProof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Montserrat ExtraBold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E4C3EFDD-D0BD-4951-AA0E-7EC15113AEA9}"/>
              </a:ext>
            </a:extLst>
          </p:cNvPr>
          <p:cNvSpPr txBox="1"/>
          <p:nvPr/>
        </p:nvSpPr>
        <p:spPr>
          <a:xfrm>
            <a:off x="3182936" y="2657044"/>
            <a:ext cx="5870343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lang="pt-BR" sz="2800" b="1" i="0" u="none" strike="noStrike" kern="0" cap="none" spc="0" normalizeH="0" baseline="0" noProof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Montserrat" panose="00000500000000000000" pitchFamily="2" charset="0"/>
              <a:cs typeface="Arial"/>
            </a:endParaRPr>
          </a:p>
        </p:txBody>
      </p:sp>
      <p:sp>
        <p:nvSpPr>
          <p:cNvPr id="33" name="CaixaDeTexto 32">
            <a:extLst>
              <a:ext uri="{FF2B5EF4-FFF2-40B4-BE49-F238E27FC236}">
                <a16:creationId xmlns:a16="http://schemas.microsoft.com/office/drawing/2014/main" id="{0B1CD93C-37CA-4A04-A9DF-23D5EF453E3F}"/>
              </a:ext>
            </a:extLst>
          </p:cNvPr>
          <p:cNvSpPr txBox="1"/>
          <p:nvPr/>
        </p:nvSpPr>
        <p:spPr>
          <a:xfrm>
            <a:off x="3321050" y="4389927"/>
            <a:ext cx="5600700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lang="pt-BR" sz="2400" b="1" i="0" u="none" strike="noStrike" kern="0" cap="none" spc="0" normalizeH="0" baseline="0" noProof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Montserrat" panose="00000500000000000000" pitchFamily="2" charset="0"/>
              <a:cs typeface="Arial"/>
            </a:endParaRPr>
          </a:p>
        </p:txBody>
      </p:sp>
      <p:pic>
        <p:nvPicPr>
          <p:cNvPr id="4" name="Imagem 5" descr="Tela de celular com texto preto sobre fundo branco&#10;&#10;Descrição gerada automaticamente">
            <a:extLst>
              <a:ext uri="{FF2B5EF4-FFF2-40B4-BE49-F238E27FC236}">
                <a16:creationId xmlns:a16="http://schemas.microsoft.com/office/drawing/2014/main" id="{A7D2A97A-E622-B8F0-1B8E-5CBB96124D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212" y="3053890"/>
            <a:ext cx="4314825" cy="2682020"/>
          </a:xfrm>
          <a:prstGeom prst="rect">
            <a:avLst/>
          </a:prstGeom>
        </p:spPr>
      </p:pic>
      <p:pic>
        <p:nvPicPr>
          <p:cNvPr id="9" name="Imagem 9" descr="Uma imagem contendo Logotipo&#10;&#10;Descrição gerada automaticamente">
            <a:extLst>
              <a:ext uri="{FF2B5EF4-FFF2-40B4-BE49-F238E27FC236}">
                <a16:creationId xmlns:a16="http://schemas.microsoft.com/office/drawing/2014/main" id="{022D3366-D9D5-034C-A949-3DAC73B659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7587" y="592968"/>
            <a:ext cx="4783137" cy="671436"/>
          </a:xfrm>
          <a:prstGeom prst="rect">
            <a:avLst/>
          </a:prstGeom>
        </p:spPr>
      </p:pic>
      <p:pic>
        <p:nvPicPr>
          <p:cNvPr id="11" name="Imagem 11" descr="Uma imagem contendo Texto&#10;&#10;Descrição gerada automaticamente">
            <a:extLst>
              <a:ext uri="{FF2B5EF4-FFF2-40B4-BE49-F238E27FC236}">
                <a16:creationId xmlns:a16="http://schemas.microsoft.com/office/drawing/2014/main" id="{5BF0F97D-18D0-68CA-D69F-7F38F3FB26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7588" y="1405372"/>
            <a:ext cx="4783137" cy="5277568"/>
          </a:xfrm>
          <a:prstGeom prst="rect">
            <a:avLst/>
          </a:prstGeom>
        </p:spPr>
      </p:pic>
      <p:pic>
        <p:nvPicPr>
          <p:cNvPr id="13" name="Imagem 13" descr="Texto&#10;&#10;Descrição gerada automaticamente">
            <a:extLst>
              <a:ext uri="{FF2B5EF4-FFF2-40B4-BE49-F238E27FC236}">
                <a16:creationId xmlns:a16="http://schemas.microsoft.com/office/drawing/2014/main" id="{4F10DA16-0676-0440-9D9B-241A2BCD22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5812" y="927674"/>
            <a:ext cx="4312023" cy="1416767"/>
          </a:xfrm>
          <a:prstGeom prst="rect">
            <a:avLst/>
          </a:prstGeom>
        </p:spPr>
      </p:pic>
      <p:cxnSp>
        <p:nvCxnSpPr>
          <p:cNvPr id="18" name="Conector de Seta Reta 17">
            <a:extLst>
              <a:ext uri="{FF2B5EF4-FFF2-40B4-BE49-F238E27FC236}">
                <a16:creationId xmlns:a16="http://schemas.microsoft.com/office/drawing/2014/main" id="{F833870A-0969-48EF-0BBA-5C566B876012}"/>
              </a:ext>
            </a:extLst>
          </p:cNvPr>
          <p:cNvCxnSpPr/>
          <p:nvPr/>
        </p:nvCxnSpPr>
        <p:spPr>
          <a:xfrm>
            <a:off x="7017684" y="3794872"/>
            <a:ext cx="3765177" cy="8965"/>
          </a:xfrm>
          <a:prstGeom prst="straightConnector1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3402328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2" descr="Uma imagem com texto&#10;&#10;Descrição gerada automaticamente">
            <a:extLst>
              <a:ext uri="{FF2B5EF4-FFF2-40B4-BE49-F238E27FC236}">
                <a16:creationId xmlns:a16="http://schemas.microsoft.com/office/drawing/2014/main" id="{23F286FF-DE20-6575-2A92-37BF2A3856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3256" y="4246"/>
            <a:ext cx="12258720" cy="6895411"/>
          </a:xfrm>
          <a:prstGeom prst="rect">
            <a:avLst/>
          </a:prstGeom>
        </p:spPr>
      </p:pic>
      <p:sp>
        <p:nvSpPr>
          <p:cNvPr id="511" name="Google Shape;511;g119620d960c_11_523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lang="pt-BR"/>
              <a:t>9</a:t>
            </a:fld>
            <a:endParaRPr/>
          </a:p>
        </p:txBody>
      </p:sp>
      <p:sp>
        <p:nvSpPr>
          <p:cNvPr id="512" name="Google Shape;512;g119620d960c_11_523"/>
          <p:cNvSpPr txBox="1">
            <a:spLocks noGrp="1"/>
          </p:cNvSpPr>
          <p:nvPr>
            <p:ph type="body" idx="1"/>
          </p:nvPr>
        </p:nvSpPr>
        <p:spPr>
          <a:xfrm>
            <a:off x="475638" y="1710104"/>
            <a:ext cx="11041673" cy="2914650"/>
          </a:xfrm>
          <a:prstGeom prst="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Arial"/>
              <a:buNone/>
            </a:pPr>
            <a:r>
              <a:rPr lang="pt-BR" sz="2800" b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 </a:t>
            </a:r>
            <a:r>
              <a:rPr lang="pt-BR" sz="2800" u="sng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CPF </a:t>
            </a:r>
            <a:r>
              <a:rPr lang="pt-BR" sz="2800" b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 a forma </a:t>
            </a:r>
            <a:r>
              <a:rPr lang="pt-BR" sz="2800" u="sng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preferencial</a:t>
            </a:r>
            <a:r>
              <a:rPr lang="pt-BR" sz="2800" b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 identificação de pessoas na saúde para fins de registro de informações em saúde.</a:t>
            </a:r>
          </a:p>
          <a:p>
            <a:pPr marL="457200" marR="0" lvl="0" indent="-228600" algn="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Arial"/>
              <a:buNone/>
            </a:pPr>
            <a:r>
              <a:rPr lang="pt-BR" sz="1800" b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(Portaria nº 2.236/GM/MS/2021)</a:t>
            </a:r>
            <a:endParaRPr lang="pt-BR" sz="2800" b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2"/>
              </a:buClr>
              <a:buSzPts val="3600"/>
              <a:buFont typeface="Arial"/>
              <a:buNone/>
            </a:pPr>
            <a:endParaRPr lang="pt-BR" sz="2800" b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t-BR" sz="2800" b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 necessário </a:t>
            </a:r>
            <a:r>
              <a:rPr lang="pt-BR" sz="2800" u="sng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vincular</a:t>
            </a:r>
            <a:r>
              <a:rPr lang="pt-BR" sz="2800" b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800" b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pessoa à equipe (informar o INE no cadastro ou atendimento) para que o cadastro sejam contabilizado.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4141297" y="430695"/>
            <a:ext cx="37103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ATENÇÃO</a:t>
            </a:r>
            <a:r>
              <a:rPr lang="pt-BR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sp>
        <p:nvSpPr>
          <p:cNvPr id="3" name="Divisa 2"/>
          <p:cNvSpPr/>
          <p:nvPr/>
        </p:nvSpPr>
        <p:spPr>
          <a:xfrm rot="4092129">
            <a:off x="357222" y="1282629"/>
            <a:ext cx="886216" cy="344968"/>
          </a:xfrm>
          <a:prstGeom prst="chevron">
            <a:avLst>
              <a:gd name="adj" fmla="val 48559"/>
            </a:avLst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DFF011A0-FDE5-41B6-848B-F11F437E1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C5584AC5-0F6D-491D-88C2-FB9FCC9369B5}" type="slidenum">
              <a:rPr kumimoji="0" lang="pt-BR" sz="800" b="1" i="0" u="none" strike="noStrike" kern="0" cap="none" spc="0" normalizeH="0" baseline="0" noProof="0" smtClean="0">
                <a:ln>
                  <a:noFill/>
                </a:ln>
                <a:solidFill>
                  <a:srgbClr val="AEABAB"/>
                </a:solidFill>
                <a:effectLst/>
                <a:uLnTx/>
                <a:uFillTx/>
                <a:latin typeface="Montserrat"/>
                <a:sym typeface="Montserrat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90</a:t>
            </a:fld>
            <a:endParaRPr kumimoji="0" lang="pt-BR" sz="800" b="1" i="0" u="none" strike="noStrike" kern="0" cap="none" spc="0" normalizeH="0" baseline="0" noProof="0">
              <a:ln>
                <a:noFill/>
              </a:ln>
              <a:solidFill>
                <a:srgbClr val="AEABAB"/>
              </a:solidFill>
              <a:effectLst/>
              <a:uLnTx/>
              <a:uFillTx/>
              <a:latin typeface="Montserrat"/>
              <a:sym typeface="Montserrat"/>
            </a:endParaRPr>
          </a:p>
        </p:txBody>
      </p:sp>
      <p:sp>
        <p:nvSpPr>
          <p:cNvPr id="7" name="Google Shape;866;g118f1ce6acc_2_198">
            <a:extLst>
              <a:ext uri="{FF2B5EF4-FFF2-40B4-BE49-F238E27FC236}">
                <a16:creationId xmlns:a16="http://schemas.microsoft.com/office/drawing/2014/main" id="{05A40A32-FF50-4C7F-B855-70DD4C3FF3FD}"/>
              </a:ext>
            </a:extLst>
          </p:cNvPr>
          <p:cNvSpPr txBox="1"/>
          <p:nvPr/>
        </p:nvSpPr>
        <p:spPr>
          <a:xfrm>
            <a:off x="-214313" y="439738"/>
            <a:ext cx="12192000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defRPr/>
            </a:pPr>
            <a:r>
              <a:rPr lang="pt-BR" sz="2400" b="1">
                <a:solidFill>
                  <a:schemeClr val="accent1">
                    <a:lumMod val="50000"/>
                  </a:schemeClr>
                </a:solidFill>
                <a:latin typeface="Montserrat"/>
              </a:rPr>
              <a:t>ENFRENTAMENTO DO CÂNCER DO COLO DO ÚTERO: </a:t>
            </a:r>
          </a:p>
          <a:p>
            <a:pPr algn="ctr">
              <a:defRPr/>
            </a:pPr>
            <a:r>
              <a:rPr lang="pt-BR" sz="2400" b="1">
                <a:solidFill>
                  <a:schemeClr val="accent1">
                    <a:lumMod val="50000"/>
                  </a:schemeClr>
                </a:solidFill>
                <a:latin typeface="Montserrat"/>
              </a:rPr>
              <a:t>PRINCIPAIS PILARES</a:t>
            </a:r>
          </a:p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Tx/>
              <a:buFont typeface="Arial"/>
              <a:buNone/>
              <a:tabLst/>
              <a:defRPr/>
            </a:pPr>
            <a:endParaRPr lang="pt-BR" sz="3200" b="0" i="0" u="none" strike="noStrike" kern="0" cap="none" spc="0" normalizeH="0" baseline="0" noProof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Montserrat ExtraBold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E4C3EFDD-D0BD-4951-AA0E-7EC15113AEA9}"/>
              </a:ext>
            </a:extLst>
          </p:cNvPr>
          <p:cNvSpPr txBox="1"/>
          <p:nvPr/>
        </p:nvSpPr>
        <p:spPr>
          <a:xfrm>
            <a:off x="3182936" y="2657044"/>
            <a:ext cx="5870343" cy="52322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lang="pt-BR" sz="2800" b="1" i="0" u="none" strike="noStrike" kern="0" cap="none" spc="0" normalizeH="0" baseline="0" noProof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Montserrat" panose="00000500000000000000" pitchFamily="2" charset="0"/>
              <a:cs typeface="Arial"/>
            </a:endParaRPr>
          </a:p>
        </p:txBody>
      </p:sp>
      <p:sp>
        <p:nvSpPr>
          <p:cNvPr id="33" name="CaixaDeTexto 32">
            <a:extLst>
              <a:ext uri="{FF2B5EF4-FFF2-40B4-BE49-F238E27FC236}">
                <a16:creationId xmlns:a16="http://schemas.microsoft.com/office/drawing/2014/main" id="{0B1CD93C-37CA-4A04-A9DF-23D5EF453E3F}"/>
              </a:ext>
            </a:extLst>
          </p:cNvPr>
          <p:cNvSpPr txBox="1"/>
          <p:nvPr/>
        </p:nvSpPr>
        <p:spPr>
          <a:xfrm>
            <a:off x="3321050" y="4389927"/>
            <a:ext cx="5600700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lang="pt-BR" sz="2400" b="1" i="0" u="none" strike="noStrike" kern="0" cap="none" spc="0" normalizeH="0" baseline="0" noProof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Montserrat" panose="00000500000000000000" pitchFamily="2" charset="0"/>
              <a:cs typeface="Arial"/>
            </a:endParaRPr>
          </a:p>
        </p:txBody>
      </p:sp>
      <p:sp>
        <p:nvSpPr>
          <p:cNvPr id="10" name="Retângulo: Cantos Arredondados 9">
            <a:extLst>
              <a:ext uri="{FF2B5EF4-FFF2-40B4-BE49-F238E27FC236}">
                <a16:creationId xmlns:a16="http://schemas.microsoft.com/office/drawing/2014/main" id="{D95A8718-335D-C66C-2354-18450B0B2813}"/>
              </a:ext>
            </a:extLst>
          </p:cNvPr>
          <p:cNvSpPr/>
          <p:nvPr/>
        </p:nvSpPr>
        <p:spPr>
          <a:xfrm>
            <a:off x="955675" y="1606550"/>
            <a:ext cx="10279062" cy="459581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>
                <a:ea typeface="+mn-lt"/>
                <a:cs typeface="+mn-lt"/>
              </a:rPr>
              <a:t>VACINA CONTRA O HPV</a:t>
            </a:r>
            <a:endParaRPr lang="pt-BR"/>
          </a:p>
          <a:p>
            <a:pPr algn="ctr"/>
            <a:endParaRPr lang="pt-BR">
              <a:cs typeface="Arial"/>
            </a:endParaRPr>
          </a:p>
        </p:txBody>
      </p:sp>
      <p:pic>
        <p:nvPicPr>
          <p:cNvPr id="12" name="Imagem 12" descr="Logotipo, Ícone&#10;&#10;Descrição gerada automaticamente">
            <a:extLst>
              <a:ext uri="{FF2B5EF4-FFF2-40B4-BE49-F238E27FC236}">
                <a16:creationId xmlns:a16="http://schemas.microsoft.com/office/drawing/2014/main" id="{343AC562-DF4E-C1B9-8522-60BD3B6617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1593" y="2075797"/>
            <a:ext cx="2227263" cy="2465388"/>
          </a:xfrm>
          <a:prstGeom prst="rect">
            <a:avLst/>
          </a:prstGeom>
        </p:spPr>
      </p:pic>
      <p:pic>
        <p:nvPicPr>
          <p:cNvPr id="13" name="Imagem 13" descr="Ícone&#10;&#10;Descrição gerada automaticamente">
            <a:extLst>
              <a:ext uri="{FF2B5EF4-FFF2-40B4-BE49-F238E27FC236}">
                <a16:creationId xmlns:a16="http://schemas.microsoft.com/office/drawing/2014/main" id="{A081746E-AA1D-F6AD-2A13-2BC889B6F7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8951" y="2424766"/>
            <a:ext cx="677863" cy="2005013"/>
          </a:xfrm>
          <a:prstGeom prst="rect">
            <a:avLst/>
          </a:prstGeom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856BB488-F807-5C8D-4BBD-3B13FFC0322A}"/>
              </a:ext>
            </a:extLst>
          </p:cNvPr>
          <p:cNvSpPr txBox="1"/>
          <p:nvPr/>
        </p:nvSpPr>
        <p:spPr>
          <a:xfrm>
            <a:off x="7984004" y="3485030"/>
            <a:ext cx="1409700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lvl="3" algn="ctr"/>
            <a:r>
              <a:rPr lang="pt-BR" b="1">
                <a:solidFill>
                  <a:schemeClr val="accent1">
                    <a:lumMod val="75000"/>
                  </a:schemeClr>
                </a:solidFill>
              </a:rPr>
              <a:t>VACINA CONTRA O HPV</a:t>
            </a:r>
          </a:p>
        </p:txBody>
      </p:sp>
      <p:pic>
        <p:nvPicPr>
          <p:cNvPr id="15" name="Imagem 15" descr="Texto&#10;&#10;Descrição gerada automaticamente">
            <a:extLst>
              <a:ext uri="{FF2B5EF4-FFF2-40B4-BE49-F238E27FC236}">
                <a16:creationId xmlns:a16="http://schemas.microsoft.com/office/drawing/2014/main" id="{067D0151-2089-51A8-7B18-A5FDA37623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9521" y="4848599"/>
            <a:ext cx="4358807" cy="1105458"/>
          </a:xfrm>
          <a:prstGeom prst="rect">
            <a:avLst/>
          </a:prstGeom>
        </p:spPr>
      </p:pic>
      <p:sp>
        <p:nvSpPr>
          <p:cNvPr id="17" name="Seta: para Baixo 16">
            <a:extLst>
              <a:ext uri="{FF2B5EF4-FFF2-40B4-BE49-F238E27FC236}">
                <a16:creationId xmlns:a16="http://schemas.microsoft.com/office/drawing/2014/main" id="{B354C3FF-D2EA-B4C2-80F6-6319DDC7B3D8}"/>
              </a:ext>
            </a:extLst>
          </p:cNvPr>
          <p:cNvSpPr/>
          <p:nvPr/>
        </p:nvSpPr>
        <p:spPr>
          <a:xfrm>
            <a:off x="4184660" y="5039125"/>
            <a:ext cx="444500" cy="72231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21" name="Google Shape;227;p2">
            <a:extLst>
              <a:ext uri="{FF2B5EF4-FFF2-40B4-BE49-F238E27FC236}">
                <a16:creationId xmlns:a16="http://schemas.microsoft.com/office/drawing/2014/main" id="{739CCC4D-64D5-0B3A-FA1D-CD6026E8A57E}"/>
              </a:ext>
            </a:extLst>
          </p:cNvPr>
          <p:cNvCxnSpPr/>
          <p:nvPr/>
        </p:nvCxnSpPr>
        <p:spPr>
          <a:xfrm rot="10800000" flipH="1">
            <a:off x="1662397" y="1378979"/>
            <a:ext cx="8918361" cy="7396"/>
          </a:xfrm>
          <a:prstGeom prst="straightConnector1">
            <a:avLst/>
          </a:prstGeom>
          <a:noFill/>
          <a:ln w="25400" cap="flat" cmpd="sng">
            <a:solidFill>
              <a:srgbClr val="0070C0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695139322"/>
      </p:ext>
    </p:extLst>
  </p:cSld>
  <p:clrMapOvr>
    <a:masterClrMapping/>
  </p:clrMapOvr>
  <p:transition spd="slow">
    <p:push dir="u"/>
  </p:transition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DFF011A0-FDE5-41B6-848B-F11F437E1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C5584AC5-0F6D-491D-88C2-FB9FCC9369B5}" type="slidenum">
              <a:rPr kumimoji="0" lang="pt-BR" sz="800" b="1" i="0" u="none" strike="noStrike" kern="0" cap="none" spc="0" normalizeH="0" baseline="0" noProof="0" smtClean="0">
                <a:ln>
                  <a:noFill/>
                </a:ln>
                <a:solidFill>
                  <a:srgbClr val="AEABAB"/>
                </a:solidFill>
                <a:effectLst/>
                <a:uLnTx/>
                <a:uFillTx/>
                <a:latin typeface="Montserrat"/>
                <a:sym typeface="Montserrat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91</a:t>
            </a:fld>
            <a:endParaRPr kumimoji="0" lang="pt-BR" sz="800" b="1" i="0" u="none" strike="noStrike" kern="0" cap="none" spc="0" normalizeH="0" baseline="0" noProof="0">
              <a:ln>
                <a:noFill/>
              </a:ln>
              <a:solidFill>
                <a:srgbClr val="AEABAB"/>
              </a:solidFill>
              <a:effectLst/>
              <a:uLnTx/>
              <a:uFillTx/>
              <a:latin typeface="Montserrat"/>
              <a:sym typeface="Montserrat"/>
            </a:endParaRPr>
          </a:p>
        </p:txBody>
      </p:sp>
      <p:sp>
        <p:nvSpPr>
          <p:cNvPr id="7" name="Google Shape;866;g118f1ce6acc_2_198">
            <a:extLst>
              <a:ext uri="{FF2B5EF4-FFF2-40B4-BE49-F238E27FC236}">
                <a16:creationId xmlns:a16="http://schemas.microsoft.com/office/drawing/2014/main" id="{05A40A32-FF50-4C7F-B855-70DD4C3FF3FD}"/>
              </a:ext>
            </a:extLst>
          </p:cNvPr>
          <p:cNvSpPr txBox="1"/>
          <p:nvPr/>
        </p:nvSpPr>
        <p:spPr>
          <a:xfrm>
            <a:off x="0" y="177800"/>
            <a:ext cx="1219200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3200" b="0" i="0" u="none" strike="noStrike" kern="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Montserrat ExtraBold"/>
                <a:ea typeface="Montserrat ExtraBold"/>
                <a:cs typeface="Montserrat ExtraBold"/>
                <a:sym typeface="Montserrat ExtraBold"/>
              </a:rPr>
              <a:t>RASTREAMENTO – ORIENTAÇÕES ATUAIS</a:t>
            </a:r>
            <a:endParaRPr kumimoji="0" sz="3200" b="0" i="0" u="none" strike="noStrike" kern="0" cap="none" spc="0" normalizeH="0" baseline="0" noProof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Montserrat" panose="00000500000000000000" pitchFamily="2" charset="0"/>
              <a:cs typeface="Arial"/>
              <a:sym typeface="Arial"/>
            </a:endParaRPr>
          </a:p>
        </p:txBody>
      </p:sp>
      <p:sp>
        <p:nvSpPr>
          <p:cNvPr id="3" name="Retângulo: Cantos Arredondados 2">
            <a:extLst>
              <a:ext uri="{FF2B5EF4-FFF2-40B4-BE49-F238E27FC236}">
                <a16:creationId xmlns:a16="http://schemas.microsoft.com/office/drawing/2014/main" id="{A04545B1-BC49-426C-9DDB-F78CA395E53F}"/>
              </a:ext>
            </a:extLst>
          </p:cNvPr>
          <p:cNvSpPr/>
          <p:nvPr/>
        </p:nvSpPr>
        <p:spPr>
          <a:xfrm>
            <a:off x="3073400" y="1191726"/>
            <a:ext cx="6096000" cy="5183674"/>
          </a:xfrm>
          <a:prstGeom prst="roundRect">
            <a:avLst>
              <a:gd name="adj" fmla="val 2891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pt-BR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  <a:sym typeface="Arial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E4C3EFDD-D0BD-4951-AA0E-7EC15113AEA9}"/>
              </a:ext>
            </a:extLst>
          </p:cNvPr>
          <p:cNvSpPr txBox="1"/>
          <p:nvPr/>
        </p:nvSpPr>
        <p:spPr>
          <a:xfrm>
            <a:off x="3167061" y="1458482"/>
            <a:ext cx="5854468" cy="510909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defRPr/>
            </a:pPr>
            <a:r>
              <a:rPr lang="pt-BR" sz="2800" b="1">
                <a:solidFill>
                  <a:schemeClr val="accent1">
                    <a:lumMod val="50000"/>
                  </a:schemeClr>
                </a:solidFill>
                <a:latin typeface="Montserrat"/>
              </a:rPr>
              <a:t>25 a 64 anos</a:t>
            </a:r>
          </a:p>
          <a:p>
            <a:pPr algn="ctr">
              <a:defRPr/>
            </a:pPr>
            <a:endParaRPr lang="pt-BR" sz="2800" b="1">
              <a:solidFill>
                <a:schemeClr val="accent1">
                  <a:lumMod val="50000"/>
                </a:schemeClr>
              </a:solidFill>
              <a:latin typeface="Montserrat"/>
            </a:endParaRPr>
          </a:p>
          <a:p>
            <a:pPr algn="ctr">
              <a:defRPr/>
            </a:pPr>
            <a:r>
              <a:rPr lang="pt-BR" sz="2200">
                <a:solidFill>
                  <a:schemeClr val="accent1">
                    <a:lumMod val="50000"/>
                  </a:schemeClr>
                </a:solidFill>
                <a:latin typeface="Montserrat"/>
              </a:rPr>
              <a:t>Maior ocorrência das lesões pré-malignas de alto grau, maior probabilidade de evoluírem para câncer.</a:t>
            </a:r>
          </a:p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Tx/>
              <a:buFont typeface="Arial"/>
              <a:buNone/>
              <a:tabLst/>
              <a:defRPr/>
            </a:pPr>
            <a:endParaRPr lang="pt-BR" sz="2200" i="0" u="none" strike="noStrike" kern="0" cap="none" spc="0" normalizeH="0" baseline="0" noProof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Montserrat" panose="00000500000000000000" pitchFamily="2" charset="0"/>
              <a:cs typeface="Arial"/>
            </a:endParaRPr>
          </a:p>
          <a:p>
            <a:pPr algn="ctr">
              <a:defRPr/>
            </a:pPr>
            <a:endParaRPr lang="pt-BR" sz="2200" b="1">
              <a:solidFill>
                <a:schemeClr val="accent1">
                  <a:lumMod val="50000"/>
                </a:schemeClr>
              </a:solidFill>
              <a:latin typeface="Montserrat"/>
            </a:endParaRPr>
          </a:p>
          <a:p>
            <a:pPr algn="ctr">
              <a:defRPr/>
            </a:pPr>
            <a:r>
              <a:rPr lang="pt-BR" sz="2200" b="1">
                <a:solidFill>
                  <a:schemeClr val="accent1">
                    <a:lumMod val="50000"/>
                  </a:schemeClr>
                </a:solidFill>
                <a:latin typeface="Montserrat"/>
              </a:rPr>
              <a:t>Periodicidade</a:t>
            </a:r>
            <a:endParaRPr lang="pt-BR" b="1">
              <a:solidFill>
                <a:schemeClr val="accent1">
                  <a:lumMod val="50000"/>
                </a:schemeClr>
              </a:solidFill>
              <a:latin typeface="Montserrat"/>
            </a:endParaRPr>
          </a:p>
          <a:p>
            <a:pPr algn="ctr">
              <a:defRPr/>
            </a:pPr>
            <a:endParaRPr lang="pt-BR" sz="2200" b="1">
              <a:solidFill>
                <a:schemeClr val="accent1">
                  <a:lumMod val="50000"/>
                </a:schemeClr>
              </a:solidFill>
              <a:latin typeface="Montserrat"/>
            </a:endParaRPr>
          </a:p>
          <a:p>
            <a:pPr algn="ctr">
              <a:defRPr/>
            </a:pPr>
            <a:r>
              <a:rPr lang="pt-BR" sz="2200">
                <a:solidFill>
                  <a:schemeClr val="accent1">
                    <a:lumMod val="50000"/>
                  </a:schemeClr>
                </a:solidFill>
                <a:latin typeface="Montserrat"/>
              </a:rPr>
              <a:t>Repetição do exame </a:t>
            </a:r>
            <a:r>
              <a:rPr lang="pt-BR" sz="2200" err="1">
                <a:solidFill>
                  <a:schemeClr val="accent1">
                    <a:lumMod val="50000"/>
                  </a:schemeClr>
                </a:solidFill>
                <a:latin typeface="Montserrat"/>
              </a:rPr>
              <a:t>citopatológico</a:t>
            </a:r>
            <a:r>
              <a:rPr lang="pt-BR" sz="2200">
                <a:solidFill>
                  <a:schemeClr val="accent1">
                    <a:lumMod val="50000"/>
                  </a:schemeClr>
                </a:solidFill>
                <a:latin typeface="Montserrat"/>
              </a:rPr>
              <a:t> a cada três anos, após dois exames normais consecutivos realizados com um intervalo de um ano</a:t>
            </a:r>
            <a:r>
              <a:rPr lang="pt-BR" sz="2200"/>
              <a:t> </a:t>
            </a:r>
            <a:endParaRPr lang="pt-BR"/>
          </a:p>
          <a:p>
            <a:pPr algn="ctr">
              <a:defRPr/>
            </a:pPr>
            <a:endParaRPr lang="pt-BR" sz="2800" b="1">
              <a:solidFill>
                <a:schemeClr val="accent1">
                  <a:lumMod val="50000"/>
                </a:schemeClr>
              </a:solidFill>
              <a:latin typeface="Montserrat" panose="00000500000000000000" pitchFamily="2" charset="0"/>
            </a:endParaRPr>
          </a:p>
        </p:txBody>
      </p:sp>
      <p:sp>
        <p:nvSpPr>
          <p:cNvPr id="33" name="CaixaDeTexto 32">
            <a:extLst>
              <a:ext uri="{FF2B5EF4-FFF2-40B4-BE49-F238E27FC236}">
                <a16:creationId xmlns:a16="http://schemas.microsoft.com/office/drawing/2014/main" id="{0B1CD93C-37CA-4A04-A9DF-23D5EF453E3F}"/>
              </a:ext>
            </a:extLst>
          </p:cNvPr>
          <p:cNvSpPr txBox="1"/>
          <p:nvPr/>
        </p:nvSpPr>
        <p:spPr>
          <a:xfrm>
            <a:off x="3321050" y="4389927"/>
            <a:ext cx="5600700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lang="pt-BR" sz="2400" b="1" i="0" u="none" strike="noStrike" kern="0" cap="none" spc="0" normalizeH="0" baseline="0" noProof="0">
              <a:ln>
                <a:noFill/>
              </a:ln>
              <a:solidFill>
                <a:srgbClr val="5B9BD5"/>
              </a:solidFill>
              <a:effectLst/>
              <a:uLnTx/>
              <a:uFillTx/>
              <a:latin typeface="Montserrat" panose="00000500000000000000" pitchFamily="2" charset="0"/>
              <a:cs typeface="Arial"/>
            </a:endParaRPr>
          </a:p>
        </p:txBody>
      </p:sp>
      <p:cxnSp>
        <p:nvCxnSpPr>
          <p:cNvPr id="8" name="Google Shape;227;p2">
            <a:extLst>
              <a:ext uri="{FF2B5EF4-FFF2-40B4-BE49-F238E27FC236}">
                <a16:creationId xmlns:a16="http://schemas.microsoft.com/office/drawing/2014/main" id="{64AFE99C-0100-4ED9-B87E-1EA6C7B51EF8}"/>
              </a:ext>
            </a:extLst>
          </p:cNvPr>
          <p:cNvCxnSpPr/>
          <p:nvPr/>
        </p:nvCxnSpPr>
        <p:spPr>
          <a:xfrm rot="10800000" flipH="1">
            <a:off x="1654459" y="878917"/>
            <a:ext cx="8918361" cy="7396"/>
          </a:xfrm>
          <a:prstGeom prst="straightConnector1">
            <a:avLst/>
          </a:prstGeom>
          <a:noFill/>
          <a:ln w="25400" cap="flat" cmpd="sng">
            <a:solidFill>
              <a:srgbClr val="0070C0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2877139012"/>
      </p:ext>
    </p:extLst>
  </p:cSld>
  <p:clrMapOvr>
    <a:masterClrMapping/>
  </p:clrMapOvr>
  <p:transition spd="slow">
    <p:push dir="u"/>
  </p:transition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Retângulo: Cantos Arredondados 150">
            <a:extLst>
              <a:ext uri="{FF2B5EF4-FFF2-40B4-BE49-F238E27FC236}">
                <a16:creationId xmlns:a16="http://schemas.microsoft.com/office/drawing/2014/main" id="{75BCCC7E-0B5E-424B-A0C4-351DC6A813C6}"/>
              </a:ext>
            </a:extLst>
          </p:cNvPr>
          <p:cNvSpPr/>
          <p:nvPr/>
        </p:nvSpPr>
        <p:spPr>
          <a:xfrm>
            <a:off x="193357" y="195952"/>
            <a:ext cx="11805286" cy="6448238"/>
          </a:xfrm>
          <a:prstGeom prst="roundRect">
            <a:avLst>
              <a:gd name="adj" fmla="val 289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pt-BR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  <a:sym typeface="Arial"/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4D24BDDF-42DB-4D13-AF4E-A297A2363BD4}"/>
              </a:ext>
            </a:extLst>
          </p:cNvPr>
          <p:cNvSpPr txBox="1"/>
          <p:nvPr/>
        </p:nvSpPr>
        <p:spPr>
          <a:xfrm>
            <a:off x="193357" y="223107"/>
            <a:ext cx="1180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2400" b="1" i="0" u="none" strike="noStrike" kern="0" cap="none" spc="0" normalizeH="0" baseline="0" noProof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Montserrat" panose="00000500000000000000" pitchFamily="2" charset="0"/>
                <a:cs typeface="Arial"/>
                <a:sym typeface="Arial"/>
              </a:rPr>
              <a:t>Cobertura de exame </a:t>
            </a:r>
            <a:r>
              <a:rPr kumimoji="0" lang="pt-BR" sz="2400" b="1" i="0" u="none" strike="noStrike" kern="0" cap="none" spc="0" normalizeH="0" baseline="0" noProof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Montserrat" panose="00000500000000000000" pitchFamily="2" charset="0"/>
                <a:cs typeface="Arial"/>
                <a:sym typeface="Arial"/>
              </a:rPr>
              <a:t>citopatológico</a:t>
            </a:r>
            <a:endParaRPr kumimoji="0" lang="pt-BR" sz="2400" b="1" i="0" u="none" strike="noStrike" kern="0" cap="none" spc="0" normalizeH="0" baseline="0" noProof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Montserrat" panose="00000500000000000000" pitchFamily="2" charset="0"/>
              <a:cs typeface="Arial"/>
              <a:sym typeface="Arial"/>
            </a:endParaRPr>
          </a:p>
        </p:txBody>
      </p:sp>
      <p:graphicFrame>
        <p:nvGraphicFramePr>
          <p:cNvPr id="6" name="Gráfico 5">
            <a:extLst>
              <a:ext uri="{FF2B5EF4-FFF2-40B4-BE49-F238E27FC236}">
                <a16:creationId xmlns:a16="http://schemas.microsoft.com/office/drawing/2014/main" id="{189918FC-D1D5-456C-88E7-578165D0FD45}"/>
              </a:ext>
            </a:extLst>
          </p:cNvPr>
          <p:cNvGraphicFramePr>
            <a:graphicFrameLocks/>
          </p:cNvGraphicFramePr>
          <p:nvPr/>
        </p:nvGraphicFramePr>
        <p:xfrm>
          <a:off x="193357" y="711927"/>
          <a:ext cx="11804400" cy="59322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203898073"/>
      </p:ext>
    </p:extLst>
  </p:cSld>
  <p:clrMapOvr>
    <a:masterClrMapping/>
  </p:clrMapOvr>
  <p:transition spd="slow">
    <p:push dir="u"/>
  </p:transition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m texto&#10;&#10;Descrição gerada automaticamente">
            <a:extLst>
              <a:ext uri="{FF2B5EF4-FFF2-40B4-BE49-F238E27FC236}">
                <a16:creationId xmlns:a16="http://schemas.microsoft.com/office/drawing/2014/main" id="{0B8484FE-4164-1040-C910-0F67F07FB1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3256" y="4246"/>
            <a:ext cx="12258720" cy="6895411"/>
          </a:xfrm>
          <a:prstGeom prst="rect">
            <a:avLst/>
          </a:prstGeom>
        </p:spPr>
      </p:pic>
      <p:sp>
        <p:nvSpPr>
          <p:cNvPr id="2" name="Espaço Reservado para Número de Slid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2CAD3949-D325-4C02-B6F3-CA7E3C2E1BD9}" type="slidenum">
              <a:rPr kumimoji="0" lang="pt-BR" sz="800" b="1" i="0" u="none" strike="noStrike" kern="0" cap="none" spc="0" normalizeH="0" baseline="0" noProof="0" smtClean="0">
                <a:ln>
                  <a:noFill/>
                </a:ln>
                <a:solidFill>
                  <a:srgbClr val="AEABAB"/>
                </a:solidFill>
                <a:effectLst/>
                <a:uLnTx/>
                <a:uFillTx/>
                <a:latin typeface="Montserrat"/>
                <a:sym typeface="Montserrat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93</a:t>
            </a:fld>
            <a:endParaRPr kumimoji="0" lang="pt-BR" sz="800" b="1" i="0" u="none" strike="noStrike" kern="0" cap="none" spc="0" normalizeH="0" baseline="0" noProof="0">
              <a:ln>
                <a:noFill/>
              </a:ln>
              <a:solidFill>
                <a:srgbClr val="AEABAB"/>
              </a:solidFill>
              <a:effectLst/>
              <a:uLnTx/>
              <a:uFillTx/>
              <a:latin typeface="Montserrat"/>
              <a:sym typeface="Montserrat"/>
            </a:endParaRPr>
          </a:p>
        </p:txBody>
      </p:sp>
      <p:pic>
        <p:nvPicPr>
          <p:cNvPr id="11" name="Picture 2" descr="grabhashya-cancer-07-10-2018 - Newstrend">
            <a:extLst>
              <a:ext uri="{FF2B5EF4-FFF2-40B4-BE49-F238E27FC236}">
                <a16:creationId xmlns:a16="http://schemas.microsoft.com/office/drawing/2014/main" id="{022513B7-943E-442A-BAB9-84C8AE9E42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1367452"/>
            <a:ext cx="571500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tângulo 11">
            <a:extLst>
              <a:ext uri="{FF2B5EF4-FFF2-40B4-BE49-F238E27FC236}">
                <a16:creationId xmlns:a16="http://schemas.microsoft.com/office/drawing/2014/main" id="{94ECF4E1-E244-40A3-90AA-855D264663CB}"/>
              </a:ext>
            </a:extLst>
          </p:cNvPr>
          <p:cNvSpPr/>
          <p:nvPr/>
        </p:nvSpPr>
        <p:spPr>
          <a:xfrm>
            <a:off x="-36723" y="1368315"/>
            <a:ext cx="12219542" cy="4285387"/>
          </a:xfrm>
          <a:prstGeom prst="rect">
            <a:avLst/>
          </a:prstGeom>
          <a:gradFill>
            <a:gsLst>
              <a:gs pos="100000">
                <a:srgbClr val="D2CFD7">
                  <a:alpha val="49000"/>
                </a:srgbClr>
              </a:gs>
              <a:gs pos="75000">
                <a:srgbClr val="C1C0D6">
                  <a:alpha val="84000"/>
                </a:srgbClr>
              </a:gs>
              <a:gs pos="60000">
                <a:srgbClr val="C1C0D6"/>
              </a:gs>
              <a:gs pos="36000">
                <a:srgbClr val="C1C0D6"/>
              </a:gs>
              <a:gs pos="0">
                <a:srgbClr val="C1C0D6"/>
              </a:gs>
              <a:gs pos="87000">
                <a:srgbClr val="D2CFD7">
                  <a:alpha val="59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pt-BR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E3B52CB7-926A-4741-A709-B131B264F073}"/>
              </a:ext>
            </a:extLst>
          </p:cNvPr>
          <p:cNvSpPr txBox="1"/>
          <p:nvPr/>
        </p:nvSpPr>
        <p:spPr>
          <a:xfrm>
            <a:off x="1659385" y="2513028"/>
            <a:ext cx="8873229" cy="1995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PRINCIPAIS 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>
                  <a:noFill/>
                </a:ln>
                <a:solidFill>
                  <a:srgbClr val="44546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DESAFIOS</a:t>
            </a:r>
            <a:endParaRPr kumimoji="0" lang="pt-BR" sz="5400" b="1" i="0" u="none" strike="noStrike" kern="0" cap="none" spc="0" normalizeH="0" baseline="0" noProof="0">
              <a:ln>
                <a:noFill/>
              </a:ln>
              <a:solidFill>
                <a:srgbClr val="44546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47266790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336;p3">
            <a:extLst>
              <a:ext uri="{FF2B5EF4-FFF2-40B4-BE49-F238E27FC236}">
                <a16:creationId xmlns:a16="http://schemas.microsoft.com/office/drawing/2014/main" id="{195DF1E5-4110-4D1E-8FFC-C1572D2CC5DA}"/>
              </a:ext>
            </a:extLst>
          </p:cNvPr>
          <p:cNvSpPr txBox="1"/>
          <p:nvPr/>
        </p:nvSpPr>
        <p:spPr>
          <a:xfrm>
            <a:off x="8079241" y="6623948"/>
            <a:ext cx="4017509" cy="284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tabLst/>
              <a:defRPr/>
            </a:pPr>
            <a:endParaRPr lang="pt-BR" sz="1000" b="0" i="0" u="none" strike="noStrike" kern="0" cap="none" spc="0" normalizeH="0" baseline="0" noProof="0">
              <a:ln>
                <a:noFill/>
              </a:ln>
              <a:solidFill>
                <a:srgbClr val="E7E6E6"/>
              </a:solidFill>
              <a:effectLst/>
              <a:uLnTx/>
              <a:uFillTx/>
              <a:latin typeface="Montserrat" panose="00000500000000000000" pitchFamily="2" charset="0"/>
              <a:cs typeface="Arial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FFCBE4BE-5574-48EF-9432-9845C53C66D9}"/>
              </a:ext>
            </a:extLst>
          </p:cNvPr>
          <p:cNvSpPr txBox="1"/>
          <p:nvPr/>
        </p:nvSpPr>
        <p:spPr>
          <a:xfrm>
            <a:off x="193357" y="177405"/>
            <a:ext cx="11805286" cy="58477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defRPr/>
            </a:pPr>
            <a:r>
              <a:rPr lang="pt-BR" sz="3200" b="1">
                <a:solidFill>
                  <a:schemeClr val="accent1">
                    <a:lumMod val="50000"/>
                  </a:schemeClr>
                </a:solidFill>
                <a:latin typeface="Montserrat"/>
              </a:rPr>
              <a:t>DESAFIOS ASSISTENCIAIS</a:t>
            </a:r>
            <a:endParaRPr lang="pt-BR" sz="3200" b="1" i="0" u="none" strike="noStrike" kern="0" cap="none" spc="0" normalizeH="0" baseline="0" noProof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Montserrat" panose="00000500000000000000" pitchFamily="2" charset="0"/>
              <a:cs typeface="Arial"/>
            </a:endParaRPr>
          </a:p>
        </p:txBody>
      </p:sp>
      <p:cxnSp>
        <p:nvCxnSpPr>
          <p:cNvPr id="3" name="Google Shape;227;p2">
            <a:extLst>
              <a:ext uri="{FF2B5EF4-FFF2-40B4-BE49-F238E27FC236}">
                <a16:creationId xmlns:a16="http://schemas.microsoft.com/office/drawing/2014/main" id="{27241952-02E2-1E12-FAFF-23BFCE13116D}"/>
              </a:ext>
            </a:extLst>
          </p:cNvPr>
          <p:cNvCxnSpPr/>
          <p:nvPr/>
        </p:nvCxnSpPr>
        <p:spPr>
          <a:xfrm rot="10800000" flipH="1">
            <a:off x="1654459" y="878917"/>
            <a:ext cx="8918361" cy="7396"/>
          </a:xfrm>
          <a:prstGeom prst="straightConnector1">
            <a:avLst/>
          </a:prstGeom>
          <a:noFill/>
          <a:ln w="25400" cap="flat" cmpd="sng">
            <a:solidFill>
              <a:srgbClr val="0070C0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4" name="Imagem 8">
            <a:extLst>
              <a:ext uri="{FF2B5EF4-FFF2-40B4-BE49-F238E27FC236}">
                <a16:creationId xmlns:a16="http://schemas.microsoft.com/office/drawing/2014/main" id="{675EE1B7-7DD6-2810-54D1-FE7397B44B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8989" y="1386475"/>
            <a:ext cx="5074023" cy="786039"/>
          </a:xfrm>
          <a:prstGeom prst="rect">
            <a:avLst/>
          </a:prstGeom>
        </p:spPr>
      </p:pic>
      <p:pic>
        <p:nvPicPr>
          <p:cNvPr id="11" name="Imagem 8">
            <a:extLst>
              <a:ext uri="{FF2B5EF4-FFF2-40B4-BE49-F238E27FC236}">
                <a16:creationId xmlns:a16="http://schemas.microsoft.com/office/drawing/2014/main" id="{AEC13DFF-5228-52C4-C9FA-DB9E6D23FA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8989" y="2444310"/>
            <a:ext cx="5074023" cy="786039"/>
          </a:xfrm>
          <a:prstGeom prst="rect">
            <a:avLst/>
          </a:prstGeom>
        </p:spPr>
      </p:pic>
      <p:pic>
        <p:nvPicPr>
          <p:cNvPr id="12" name="Imagem 8">
            <a:extLst>
              <a:ext uri="{FF2B5EF4-FFF2-40B4-BE49-F238E27FC236}">
                <a16:creationId xmlns:a16="http://schemas.microsoft.com/office/drawing/2014/main" id="{CF678DAB-AC8C-29F5-2DA0-FC0F3BE4F6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8988" y="3430426"/>
            <a:ext cx="5074023" cy="786039"/>
          </a:xfrm>
          <a:prstGeom prst="rect">
            <a:avLst/>
          </a:prstGeom>
        </p:spPr>
      </p:pic>
      <p:pic>
        <p:nvPicPr>
          <p:cNvPr id="13" name="Imagem 8">
            <a:extLst>
              <a:ext uri="{FF2B5EF4-FFF2-40B4-BE49-F238E27FC236}">
                <a16:creationId xmlns:a16="http://schemas.microsoft.com/office/drawing/2014/main" id="{8A38F424-B816-9411-B34D-9B18EC69BC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6917" y="4470332"/>
            <a:ext cx="5074023" cy="786039"/>
          </a:xfrm>
          <a:prstGeom prst="rect">
            <a:avLst/>
          </a:prstGeom>
        </p:spPr>
      </p:pic>
      <p:pic>
        <p:nvPicPr>
          <p:cNvPr id="15" name="Imagem 8">
            <a:extLst>
              <a:ext uri="{FF2B5EF4-FFF2-40B4-BE49-F238E27FC236}">
                <a16:creationId xmlns:a16="http://schemas.microsoft.com/office/drawing/2014/main" id="{E4E12132-CB75-8531-7203-B751973E31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8988" y="5483343"/>
            <a:ext cx="5074023" cy="786039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7AFE95E0-B183-17D4-C3DB-4D18B77BAF31}"/>
              </a:ext>
            </a:extLst>
          </p:cNvPr>
          <p:cNvSpPr txBox="1"/>
          <p:nvPr/>
        </p:nvSpPr>
        <p:spPr>
          <a:xfrm>
            <a:off x="3415553" y="1452282"/>
            <a:ext cx="5360894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t-BR" sz="1800" b="1">
                <a:solidFill>
                  <a:srgbClr val="1F4E79"/>
                </a:solidFill>
                <a:latin typeface="Montserrat"/>
              </a:rPr>
              <a:t>Realização da coleta na periodicidade correta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A1CF9DBA-868B-3D0B-B24A-56541E05EECB}"/>
              </a:ext>
            </a:extLst>
          </p:cNvPr>
          <p:cNvSpPr txBox="1"/>
          <p:nvPr/>
        </p:nvSpPr>
        <p:spPr>
          <a:xfrm>
            <a:off x="3980329" y="2680447"/>
            <a:ext cx="422237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t-BR" sz="1800" b="1">
                <a:solidFill>
                  <a:srgbClr val="1F4E79"/>
                </a:solidFill>
                <a:latin typeface="Montserrat"/>
              </a:rPr>
              <a:t>Armazenamento do material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88C449C2-92ED-DD2E-2A2B-A034E37ED7C1}"/>
              </a:ext>
            </a:extLst>
          </p:cNvPr>
          <p:cNvSpPr txBox="1"/>
          <p:nvPr/>
        </p:nvSpPr>
        <p:spPr>
          <a:xfrm>
            <a:off x="4204447" y="3639670"/>
            <a:ext cx="377414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t-BR" sz="1800" b="1">
                <a:solidFill>
                  <a:srgbClr val="1F4E79"/>
                </a:solidFill>
                <a:latin typeface="Montserrat"/>
              </a:rPr>
              <a:t>Estabelecimento de fluxos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F328CDDC-3430-07D2-75A8-EA80CAD3B424}"/>
              </a:ext>
            </a:extLst>
          </p:cNvPr>
          <p:cNvSpPr txBox="1"/>
          <p:nvPr/>
        </p:nvSpPr>
        <p:spPr>
          <a:xfrm>
            <a:off x="4016188" y="4679576"/>
            <a:ext cx="419548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t-BR" sz="1800" b="1">
                <a:solidFill>
                  <a:srgbClr val="1F4E79"/>
                </a:solidFill>
                <a:latin typeface="Montserrat"/>
              </a:rPr>
              <a:t>Registro do procedimento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7105069D-4EF3-285A-534A-D8D29707C7B7}"/>
              </a:ext>
            </a:extLst>
          </p:cNvPr>
          <p:cNvSpPr txBox="1"/>
          <p:nvPr/>
        </p:nvSpPr>
        <p:spPr>
          <a:xfrm>
            <a:off x="3774141" y="5692588"/>
            <a:ext cx="464371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t-BR" sz="1800" b="1">
                <a:solidFill>
                  <a:srgbClr val="1F4E79"/>
                </a:solidFill>
                <a:latin typeface="Montserrat"/>
              </a:rPr>
              <a:t>Melhora na qualidade da coleta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:a16="http://schemas.microsoft.com/office/drawing/2014/main" id="{81733948-CCBA-0C7B-1810-327FEF24ECE6}"/>
              </a:ext>
            </a:extLst>
          </p:cNvPr>
          <p:cNvSpPr txBox="1"/>
          <p:nvPr/>
        </p:nvSpPr>
        <p:spPr>
          <a:xfrm>
            <a:off x="4724400" y="3200400"/>
            <a:ext cx="2743200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87061436"/>
      </p:ext>
    </p:extLst>
  </p:cSld>
  <p:clrMapOvr>
    <a:masterClrMapping/>
  </p:clrMapOvr>
  <p:transition spd="slow">
    <p:push dir="u"/>
  </p:transition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: Cantos Arredondados 7">
            <a:extLst>
              <a:ext uri="{FF2B5EF4-FFF2-40B4-BE49-F238E27FC236}">
                <a16:creationId xmlns:a16="http://schemas.microsoft.com/office/drawing/2014/main" id="{F5A3C5DE-E669-4E7C-B688-1998B8A40D04}"/>
              </a:ext>
            </a:extLst>
          </p:cNvPr>
          <p:cNvSpPr/>
          <p:nvPr/>
        </p:nvSpPr>
        <p:spPr>
          <a:xfrm>
            <a:off x="442914" y="1017113"/>
            <a:ext cx="11306174" cy="5559391"/>
          </a:xfrm>
          <a:prstGeom prst="roundRect">
            <a:avLst>
              <a:gd name="adj" fmla="val 275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pt-BR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  <a:sym typeface="Arial"/>
            </a:endParaRPr>
          </a:p>
        </p:txBody>
      </p:sp>
      <p:sp>
        <p:nvSpPr>
          <p:cNvPr id="118" name="CaixaDeTexto 117"/>
          <p:cNvSpPr txBox="1"/>
          <p:nvPr/>
        </p:nvSpPr>
        <p:spPr>
          <a:xfrm>
            <a:off x="698176" y="135583"/>
            <a:ext cx="108669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3200" b="1" i="0" u="none" strike="noStrike" kern="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Montserrat" panose="00000500000000000000" pitchFamily="2" charset="0"/>
                <a:ea typeface="Calibri"/>
                <a:cs typeface="Calibri"/>
                <a:sym typeface="Calibri"/>
              </a:rPr>
              <a:t>EXAME BEM SUCEDIDO</a:t>
            </a:r>
            <a:endParaRPr kumimoji="0" lang="pt-BR" sz="3200" b="0" i="0" u="none" strike="noStrike" kern="0" cap="none" spc="0" normalizeH="0" baseline="0" noProof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Montserrat" panose="00000500000000000000" pitchFamily="2" charset="0"/>
              <a:cs typeface="Arial"/>
              <a:sym typeface="Arial"/>
            </a:endParaRPr>
          </a:p>
        </p:txBody>
      </p:sp>
      <p:pic>
        <p:nvPicPr>
          <p:cNvPr id="6150" name="Picture 6" descr="https://blog.maxieduca.com.br/wp-content/uploads/2019/04/Imagem-3-300x129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5688" y="1876804"/>
            <a:ext cx="4170614" cy="1793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https://blog.maxieduca.com.br/wp-content/uploads/2019/04/Imagem-4-300x123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820"/>
          <a:stretch/>
        </p:blipFill>
        <p:spPr bwMode="auto">
          <a:xfrm>
            <a:off x="6521597" y="4053378"/>
            <a:ext cx="4196936" cy="1069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1508183" y="1123793"/>
            <a:ext cx="9210350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defRPr/>
            </a:pPr>
            <a:r>
              <a:rPr lang="pt-BR" sz="1800" b="1">
                <a:solidFill>
                  <a:schemeClr val="accent1">
                    <a:lumMod val="75000"/>
                  </a:schemeClr>
                </a:solidFill>
              </a:rPr>
              <a:t>Amostragem adequada da JEC (junção </a:t>
            </a:r>
            <a:r>
              <a:rPr lang="pt-BR" sz="1800" b="1" err="1">
                <a:solidFill>
                  <a:schemeClr val="accent1">
                    <a:lumMod val="75000"/>
                  </a:schemeClr>
                </a:solidFill>
              </a:rPr>
              <a:t>escamocolunar</a:t>
            </a:r>
            <a:r>
              <a:rPr lang="pt-BR" sz="1800" b="1">
                <a:solidFill>
                  <a:schemeClr val="accent1">
                    <a:lumMod val="75000"/>
                  </a:schemeClr>
                </a:solidFill>
              </a:rPr>
              <a:t>) no material coletado é fundamental para um exame </a:t>
            </a:r>
            <a:r>
              <a:rPr lang="pt-BR" sz="1800" b="1" err="1">
                <a:solidFill>
                  <a:schemeClr val="accent1">
                    <a:lumMod val="75000"/>
                  </a:schemeClr>
                </a:solidFill>
              </a:rPr>
              <a:t>citopatológico</a:t>
            </a:r>
            <a:r>
              <a:rPr lang="pt-BR" sz="1800" b="1">
                <a:solidFill>
                  <a:schemeClr val="accent1">
                    <a:lumMod val="75000"/>
                  </a:schemeClr>
                </a:solidFill>
              </a:rPr>
              <a:t> bem sucedido.</a:t>
            </a:r>
            <a:endParaRPr lang="pt-BR">
              <a:solidFill>
                <a:schemeClr val="accent1">
                  <a:lumMod val="75000"/>
                </a:schemeClr>
              </a:solidFill>
            </a:endParaRPr>
          </a:p>
          <a:p>
            <a:pPr marL="0" marR="0" lvl="0" indent="0" algn="ctr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Tx/>
              <a:buFont typeface="Arial"/>
              <a:buNone/>
              <a:tabLst/>
              <a:defRPr/>
            </a:pPr>
            <a:endParaRPr lang="pt-BR" sz="1800" b="1" i="0" u="none" strike="noStrike" kern="0" cap="none" spc="0" normalizeH="0" baseline="0" noProof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Montserrat" panose="00000500000000000000" pitchFamily="2" charset="0"/>
              <a:cs typeface="Arial"/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58897" y="1845311"/>
            <a:ext cx="4074005" cy="4656005"/>
          </a:xfrm>
          <a:prstGeom prst="rect">
            <a:avLst/>
          </a:prstGeom>
        </p:spPr>
      </p:pic>
      <p:cxnSp>
        <p:nvCxnSpPr>
          <p:cNvPr id="9" name="Google Shape;227;p2">
            <a:extLst>
              <a:ext uri="{FF2B5EF4-FFF2-40B4-BE49-F238E27FC236}">
                <a16:creationId xmlns:a16="http://schemas.microsoft.com/office/drawing/2014/main" id="{E5798069-D96B-4C54-A3E2-4D649FBF1D0C}"/>
              </a:ext>
            </a:extLst>
          </p:cNvPr>
          <p:cNvCxnSpPr/>
          <p:nvPr/>
        </p:nvCxnSpPr>
        <p:spPr>
          <a:xfrm rot="10800000" flipH="1">
            <a:off x="1654459" y="767407"/>
            <a:ext cx="8918361" cy="7396"/>
          </a:xfrm>
          <a:prstGeom prst="straightConnector1">
            <a:avLst/>
          </a:prstGeom>
          <a:noFill/>
          <a:ln w="25400" cap="flat" cmpd="sng">
            <a:solidFill>
              <a:srgbClr val="0070C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" name="CaixaDeTexto 1">
            <a:extLst>
              <a:ext uri="{FF2B5EF4-FFF2-40B4-BE49-F238E27FC236}">
                <a16:creationId xmlns:a16="http://schemas.microsoft.com/office/drawing/2014/main" id="{21185859-6076-47AC-A74C-9CB45A60F641}"/>
              </a:ext>
            </a:extLst>
          </p:cNvPr>
          <p:cNvSpPr txBox="1"/>
          <p:nvPr/>
        </p:nvSpPr>
        <p:spPr>
          <a:xfrm>
            <a:off x="6131637" y="5567374"/>
            <a:ext cx="50401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Montserrat" panose="00000500000000000000" pitchFamily="2" charset="0"/>
                <a:cs typeface="Arial"/>
                <a:sym typeface="Arial"/>
              </a:rPr>
              <a:t>Coleta </a:t>
            </a:r>
            <a:r>
              <a:rPr kumimoji="0" lang="en-US" sz="1400" b="1" i="0" u="none" strike="noStrike" kern="0" cap="none" spc="0" normalizeH="0" baseline="0" noProof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Montserrat" panose="00000500000000000000" pitchFamily="2" charset="0"/>
                <a:cs typeface="Arial"/>
                <a:sym typeface="Arial"/>
              </a:rPr>
              <a:t>adequadamente</a:t>
            </a: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Montserrat" panose="00000500000000000000" pitchFamily="2" charset="0"/>
                <a:cs typeface="Arial"/>
                <a:sym typeface="Arial"/>
              </a:rPr>
              <a:t> </a:t>
            </a:r>
            <a:r>
              <a:rPr kumimoji="0" lang="en-US" sz="1400" b="1" i="0" u="none" strike="noStrike" kern="0" cap="none" spc="0" normalizeH="0" baseline="0" noProof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Montserrat" panose="00000500000000000000" pitchFamily="2" charset="0"/>
                <a:cs typeface="Arial"/>
                <a:sym typeface="Arial"/>
              </a:rPr>
              <a:t>realizada</a:t>
            </a: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Montserrat" panose="00000500000000000000" pitchFamily="2" charset="0"/>
                <a:cs typeface="Arial"/>
                <a:sym typeface="Arial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Montserrat" panose="00000500000000000000" pitchFamily="2" charset="0"/>
                <a:cs typeface="Arial"/>
                <a:sym typeface="Arial"/>
              </a:rPr>
              <a:t>Menor</a:t>
            </a: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Montserrat" panose="00000500000000000000" pitchFamily="2" charset="0"/>
                <a:cs typeface="Arial"/>
                <a:sym typeface="Arial"/>
              </a:rPr>
              <a:t> taxa de </a:t>
            </a:r>
            <a:r>
              <a:rPr kumimoji="0" lang="en-US" sz="1400" b="0" i="0" u="none" strike="noStrike" kern="0" cap="none" spc="0" normalizeH="0" baseline="0" noProof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Montserrat" panose="00000500000000000000" pitchFamily="2" charset="0"/>
                <a:cs typeface="Arial"/>
                <a:sym typeface="Arial"/>
              </a:rPr>
              <a:t>exames</a:t>
            </a: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Montserrat" panose="00000500000000000000" pitchFamily="2" charset="0"/>
                <a:cs typeface="Arial"/>
                <a:sym typeface="Arial"/>
              </a:rPr>
              <a:t> </a:t>
            </a:r>
            <a:r>
              <a:rPr kumimoji="0" lang="en-US" sz="1400" b="0" i="0" u="none" strike="noStrike" kern="0" cap="none" spc="0" normalizeH="0" baseline="0" noProof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Montserrat" panose="00000500000000000000" pitchFamily="2" charset="0"/>
                <a:cs typeface="Arial"/>
                <a:sym typeface="Arial"/>
              </a:rPr>
              <a:t>inconclusivos</a:t>
            </a:r>
            <a:r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Montserrat" panose="00000500000000000000" pitchFamily="2" charset="0"/>
                <a:cs typeface="Arial"/>
                <a:sym typeface="Arial"/>
              </a:rPr>
              <a:t> e </a:t>
            </a:r>
            <a:r>
              <a:rPr kumimoji="0" lang="en-US" sz="1400" b="0" i="0" u="none" strike="noStrike" kern="0" cap="none" spc="0" normalizeH="0" baseline="0" noProof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Montserrat" panose="00000500000000000000" pitchFamily="2" charset="0"/>
                <a:cs typeface="Arial"/>
                <a:sym typeface="Arial"/>
              </a:rPr>
              <a:t>falso-negativos</a:t>
            </a:r>
            <a:endParaRPr kumimoji="0" lang="pt-BR" sz="1400" b="0" i="0" u="none" strike="noStrike" kern="0" cap="none" spc="0" normalizeH="0" baseline="0" noProof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Montserrat" panose="00000500000000000000" pitchFamily="2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43251136"/>
      </p:ext>
    </p:extLst>
  </p:cSld>
  <p:clrMapOvr>
    <a:masterClrMapping/>
  </p:clrMapOvr>
  <p:transition spd="slow">
    <p:push dir="u"/>
  </p:transition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EAE4A83-A70A-D0D3-4D86-E0CEC3CB6E6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Espaço Reservado para Número de Slide 2">
            <a:extLst>
              <a:ext uri="{FF2B5EF4-FFF2-40B4-BE49-F238E27FC236}">
                <a16:creationId xmlns:a16="http://schemas.microsoft.com/office/drawing/2014/main" id="{3B802EB6-4C6D-DFBB-DAA9-B077B238852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96</a:t>
            </a:fld>
            <a:endParaRPr lang="pt-BR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A7907B43-A55F-CD2C-9D75-5806C4BCE30C}"/>
              </a:ext>
            </a:extLst>
          </p:cNvPr>
          <p:cNvSpPr txBox="1"/>
          <p:nvPr/>
        </p:nvSpPr>
        <p:spPr>
          <a:xfrm>
            <a:off x="1326777" y="107576"/>
            <a:ext cx="8785411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t-BR" sz="2800">
                <a:solidFill>
                  <a:srgbClr val="1F4E79"/>
                </a:solidFill>
                <a:latin typeface="Montserrat ExtraBold"/>
              </a:rPr>
              <a:t>DETECÇÃO PRECOCE DO CÂNCER DO COLO DO ÚTERO</a:t>
            </a:r>
            <a:endParaRPr lang="pt-BR" sz="2800"/>
          </a:p>
        </p:txBody>
      </p:sp>
      <p:cxnSp>
        <p:nvCxnSpPr>
          <p:cNvPr id="6" name="Google Shape;227;p2">
            <a:extLst>
              <a:ext uri="{FF2B5EF4-FFF2-40B4-BE49-F238E27FC236}">
                <a16:creationId xmlns:a16="http://schemas.microsoft.com/office/drawing/2014/main" id="{5B22380E-7549-9E56-96F5-3A5D94770CFA}"/>
              </a:ext>
            </a:extLst>
          </p:cNvPr>
          <p:cNvCxnSpPr/>
          <p:nvPr/>
        </p:nvCxnSpPr>
        <p:spPr>
          <a:xfrm rot="10800000" flipH="1">
            <a:off x="1654459" y="1079641"/>
            <a:ext cx="8918361" cy="7396"/>
          </a:xfrm>
          <a:prstGeom prst="straightConnector1">
            <a:avLst/>
          </a:prstGeom>
          <a:noFill/>
          <a:ln w="25400" cap="flat" cmpd="sng">
            <a:solidFill>
              <a:srgbClr val="0070C0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22" name="Imagem 22" descr="Uma imagem contendo Padrão do plano de fundo&#10;&#10;Descrição gerada automaticamente">
            <a:extLst>
              <a:ext uri="{FF2B5EF4-FFF2-40B4-BE49-F238E27FC236}">
                <a16:creationId xmlns:a16="http://schemas.microsoft.com/office/drawing/2014/main" id="{EF84D0F0-95E2-93F6-DA79-85CF976A58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8659" y="4651573"/>
            <a:ext cx="2743200" cy="2055137"/>
          </a:xfrm>
          <a:prstGeom prst="rect">
            <a:avLst/>
          </a:prstGeom>
        </p:spPr>
      </p:pic>
      <p:pic>
        <p:nvPicPr>
          <p:cNvPr id="23" name="Imagem 23" descr="Uma imagem contendo Padrão do plano de fundo&#10;&#10;Descrição gerada automaticamente">
            <a:extLst>
              <a:ext uri="{FF2B5EF4-FFF2-40B4-BE49-F238E27FC236}">
                <a16:creationId xmlns:a16="http://schemas.microsoft.com/office/drawing/2014/main" id="{91DAF19F-D097-1141-9C43-A21F3380BB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1859" y="2204208"/>
            <a:ext cx="2743200" cy="2055137"/>
          </a:xfrm>
          <a:prstGeom prst="rect">
            <a:avLst/>
          </a:prstGeom>
        </p:spPr>
      </p:pic>
      <p:pic>
        <p:nvPicPr>
          <p:cNvPr id="24" name="Imagem 24">
            <a:extLst>
              <a:ext uri="{FF2B5EF4-FFF2-40B4-BE49-F238E27FC236}">
                <a16:creationId xmlns:a16="http://schemas.microsoft.com/office/drawing/2014/main" id="{876D694E-6542-894A-C2EB-F17EA023C2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75059" y="4594382"/>
            <a:ext cx="2743200" cy="2061942"/>
          </a:xfrm>
          <a:prstGeom prst="rect">
            <a:avLst/>
          </a:prstGeom>
        </p:spPr>
      </p:pic>
      <p:sp>
        <p:nvSpPr>
          <p:cNvPr id="25" name="CaixaDeTexto 24">
            <a:extLst>
              <a:ext uri="{FF2B5EF4-FFF2-40B4-BE49-F238E27FC236}">
                <a16:creationId xmlns:a16="http://schemas.microsoft.com/office/drawing/2014/main" id="{59B038F9-CE62-0B5C-4E0E-A90C8918E67A}"/>
              </a:ext>
            </a:extLst>
          </p:cNvPr>
          <p:cNvSpPr txBox="1"/>
          <p:nvPr/>
        </p:nvSpPr>
        <p:spPr>
          <a:xfrm>
            <a:off x="3370730" y="4876800"/>
            <a:ext cx="2743200" cy="192360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t-BR" sz="1700" b="1">
                <a:solidFill>
                  <a:schemeClr val="accent1">
                    <a:lumMod val="50000"/>
                  </a:schemeClr>
                </a:solidFill>
                <a:latin typeface="Montserrat"/>
              </a:rPr>
              <a:t>Curso </a:t>
            </a:r>
          </a:p>
          <a:p>
            <a:pPr algn="ctr"/>
            <a:r>
              <a:rPr lang="pt-BR" sz="1700" b="1">
                <a:solidFill>
                  <a:schemeClr val="accent1">
                    <a:lumMod val="50000"/>
                  </a:schemeClr>
                </a:solidFill>
                <a:latin typeface="Montserrat"/>
              </a:rPr>
              <a:t>“Situações Clínicas Comuns em APS – Coleta do exame </a:t>
            </a:r>
            <a:r>
              <a:rPr lang="pt-BR" sz="1700" b="1" err="1">
                <a:solidFill>
                  <a:schemeClr val="accent1">
                    <a:lumMod val="50000"/>
                  </a:schemeClr>
                </a:solidFill>
                <a:latin typeface="Montserrat"/>
              </a:rPr>
              <a:t>citopatológico</a:t>
            </a:r>
            <a:r>
              <a:rPr lang="pt-BR" sz="1700" b="1">
                <a:solidFill>
                  <a:schemeClr val="accent1">
                    <a:lumMod val="50000"/>
                  </a:schemeClr>
                </a:solidFill>
                <a:latin typeface="Montserrat"/>
              </a:rPr>
              <a:t> do colo uterino” (SAPS-</a:t>
            </a:r>
            <a:r>
              <a:rPr lang="pt-BR" sz="1700" b="1" err="1">
                <a:solidFill>
                  <a:schemeClr val="accent1">
                    <a:lumMod val="50000"/>
                  </a:schemeClr>
                </a:solidFill>
                <a:latin typeface="Montserrat"/>
              </a:rPr>
              <a:t>Unasus</a:t>
            </a:r>
            <a:r>
              <a:rPr lang="pt-BR" sz="1700" b="1">
                <a:solidFill>
                  <a:schemeClr val="accent1">
                    <a:lumMod val="50000"/>
                  </a:schemeClr>
                </a:solidFill>
                <a:latin typeface="Montserrat"/>
              </a:rPr>
              <a:t>)</a:t>
            </a:r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E2BA852A-B18B-132D-9679-EEFE2D4BFD80}"/>
              </a:ext>
            </a:extLst>
          </p:cNvPr>
          <p:cNvSpPr txBox="1"/>
          <p:nvPr/>
        </p:nvSpPr>
        <p:spPr>
          <a:xfrm>
            <a:off x="6266329" y="2429434"/>
            <a:ext cx="2608730" cy="181588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t-BR" sz="1600" b="1">
                <a:solidFill>
                  <a:srgbClr val="1F4E79"/>
                </a:solidFill>
                <a:latin typeface="Montserrat"/>
              </a:rPr>
              <a:t>Curso </a:t>
            </a:r>
          </a:p>
          <a:p>
            <a:pPr algn="ctr"/>
            <a:r>
              <a:rPr lang="pt-BR" sz="1600" b="1">
                <a:solidFill>
                  <a:srgbClr val="1F4E79"/>
                </a:solidFill>
                <a:latin typeface="Montserrat"/>
              </a:rPr>
              <a:t>“Abordagem do Câncer na Atenção Primária à Saúde – Módulo Câncer do Colo do Útero” (AVASUS)</a:t>
            </a:r>
          </a:p>
        </p:txBody>
      </p: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BA7A8711-ABF0-4581-7060-7E08B7EA7BDD}"/>
              </a:ext>
            </a:extLst>
          </p:cNvPr>
          <p:cNvSpPr txBox="1"/>
          <p:nvPr/>
        </p:nvSpPr>
        <p:spPr>
          <a:xfrm>
            <a:off x="8848165" y="5235388"/>
            <a:ext cx="2743200" cy="8771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t-BR" sz="1700" b="1">
                <a:solidFill>
                  <a:srgbClr val="1F4E79"/>
                </a:solidFill>
                <a:latin typeface="Montserrat"/>
              </a:rPr>
              <a:t>Linha de Cuidado do câncer do colo do útero</a:t>
            </a:r>
          </a:p>
        </p:txBody>
      </p:sp>
      <p:pic>
        <p:nvPicPr>
          <p:cNvPr id="28" name="Imagem 24">
            <a:extLst>
              <a:ext uri="{FF2B5EF4-FFF2-40B4-BE49-F238E27FC236}">
                <a16:creationId xmlns:a16="http://schemas.microsoft.com/office/drawing/2014/main" id="{CFDB0C71-54C0-7BE0-2796-0709AEF326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459" y="2084264"/>
            <a:ext cx="2743200" cy="2061942"/>
          </a:xfrm>
          <a:prstGeom prst="rect">
            <a:avLst/>
          </a:prstGeom>
        </p:spPr>
      </p:pic>
      <p:sp>
        <p:nvSpPr>
          <p:cNvPr id="29" name="CaixaDeTexto 28">
            <a:extLst>
              <a:ext uri="{FF2B5EF4-FFF2-40B4-BE49-F238E27FC236}">
                <a16:creationId xmlns:a16="http://schemas.microsoft.com/office/drawing/2014/main" id="{E3715C8E-16AD-13DC-4E4C-7CF202C0E358}"/>
              </a:ext>
            </a:extLst>
          </p:cNvPr>
          <p:cNvSpPr txBox="1"/>
          <p:nvPr/>
        </p:nvSpPr>
        <p:spPr>
          <a:xfrm>
            <a:off x="770965" y="2393576"/>
            <a:ext cx="2501153" cy="166199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t-BR" sz="1700" b="1">
                <a:solidFill>
                  <a:schemeClr val="accent1">
                    <a:lumMod val="50000"/>
                  </a:schemeClr>
                </a:solidFill>
                <a:latin typeface="Montserrat"/>
              </a:rPr>
              <a:t>Câmara técnica Assessora para o enfrentamento do câncer do colo do útero no âmbito da APS</a:t>
            </a:r>
          </a:p>
        </p:txBody>
      </p:sp>
      <p:sp>
        <p:nvSpPr>
          <p:cNvPr id="31" name="Elipse 30">
            <a:extLst>
              <a:ext uri="{FF2B5EF4-FFF2-40B4-BE49-F238E27FC236}">
                <a16:creationId xmlns:a16="http://schemas.microsoft.com/office/drawing/2014/main" id="{9884A74D-050D-513E-9A5E-86C3C7AEB07F}"/>
              </a:ext>
            </a:extLst>
          </p:cNvPr>
          <p:cNvSpPr/>
          <p:nvPr/>
        </p:nvSpPr>
        <p:spPr>
          <a:xfrm>
            <a:off x="1482075" y="1386998"/>
            <a:ext cx="806400" cy="8064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152400" dist="50800" dir="5400000" algn="t" rotWithShape="0">
              <a:schemeClr val="accent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pt-BR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  <a:sym typeface="Arial"/>
            </a:endParaRPr>
          </a:p>
        </p:txBody>
      </p:sp>
      <p:sp>
        <p:nvSpPr>
          <p:cNvPr id="33" name="Elipse 32">
            <a:extLst>
              <a:ext uri="{FF2B5EF4-FFF2-40B4-BE49-F238E27FC236}">
                <a16:creationId xmlns:a16="http://schemas.microsoft.com/office/drawing/2014/main" id="{365E2DFE-6CE9-89EE-5020-334D470C2DE7}"/>
              </a:ext>
            </a:extLst>
          </p:cNvPr>
          <p:cNvSpPr/>
          <p:nvPr/>
        </p:nvSpPr>
        <p:spPr>
          <a:xfrm>
            <a:off x="9846146" y="4157092"/>
            <a:ext cx="806400" cy="8064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152400" dist="50800" dir="5400000" algn="t" rotWithShape="0">
              <a:schemeClr val="accent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pt-BR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  <a:sym typeface="Arial"/>
            </a:endParaRPr>
          </a:p>
        </p:txBody>
      </p:sp>
      <p:sp>
        <p:nvSpPr>
          <p:cNvPr id="35" name="Elipse 34">
            <a:extLst>
              <a:ext uri="{FF2B5EF4-FFF2-40B4-BE49-F238E27FC236}">
                <a16:creationId xmlns:a16="http://schemas.microsoft.com/office/drawing/2014/main" id="{04B5CDC7-AFCF-8E7E-C586-9EFEAA4C75F1}"/>
              </a:ext>
            </a:extLst>
          </p:cNvPr>
          <p:cNvSpPr/>
          <p:nvPr/>
        </p:nvSpPr>
        <p:spPr>
          <a:xfrm>
            <a:off x="4341816" y="4067445"/>
            <a:ext cx="806400" cy="8064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152400" dist="50800" dir="5400000" algn="t" rotWithShape="0">
              <a:schemeClr val="accent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pt-BR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  <a:sym typeface="Arial"/>
            </a:endParaRPr>
          </a:p>
        </p:txBody>
      </p:sp>
      <p:sp>
        <p:nvSpPr>
          <p:cNvPr id="37" name="Elipse 36">
            <a:extLst>
              <a:ext uri="{FF2B5EF4-FFF2-40B4-BE49-F238E27FC236}">
                <a16:creationId xmlns:a16="http://schemas.microsoft.com/office/drawing/2014/main" id="{72C07349-2931-187D-EB45-5F38B12F98B1}"/>
              </a:ext>
            </a:extLst>
          </p:cNvPr>
          <p:cNvSpPr/>
          <p:nvPr/>
        </p:nvSpPr>
        <p:spPr>
          <a:xfrm>
            <a:off x="7102946" y="1584221"/>
            <a:ext cx="806400" cy="806400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152400" dist="50800" dir="5400000" algn="t" rotWithShape="0">
              <a:schemeClr val="accent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pt-BR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+mn-cs"/>
              <a:sym typeface="Arial"/>
            </a:endParaRPr>
          </a:p>
        </p:txBody>
      </p:sp>
      <p:grpSp>
        <p:nvGrpSpPr>
          <p:cNvPr id="48" name="Group 29">
            <a:extLst>
              <a:ext uri="{FF2B5EF4-FFF2-40B4-BE49-F238E27FC236}">
                <a16:creationId xmlns:a16="http://schemas.microsoft.com/office/drawing/2014/main" id="{C1E62E74-103C-9625-6965-6FA00E5E3C67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668072" y="1566604"/>
            <a:ext cx="440292" cy="441646"/>
            <a:chOff x="9315" y="-3239"/>
            <a:chExt cx="3904" cy="3916"/>
          </a:xfrm>
          <a:solidFill>
            <a:schemeClr val="accent1">
              <a:lumMod val="75000"/>
            </a:schemeClr>
          </a:solidFill>
        </p:grpSpPr>
        <p:sp>
          <p:nvSpPr>
            <p:cNvPr id="39" name="Freeform 30">
              <a:extLst>
                <a:ext uri="{FF2B5EF4-FFF2-40B4-BE49-F238E27FC236}">
                  <a16:creationId xmlns:a16="http://schemas.microsoft.com/office/drawing/2014/main" id="{5CD3DF11-2C52-8666-40C4-70D5EC0BBD8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315" y="-1541"/>
              <a:ext cx="2030" cy="2218"/>
            </a:xfrm>
            <a:custGeom>
              <a:avLst/>
              <a:gdLst>
                <a:gd name="T0" fmla="*/ 727 w 1065"/>
                <a:gd name="T1" fmla="*/ 579 h 1160"/>
                <a:gd name="T2" fmla="*/ 718 w 1065"/>
                <a:gd name="T3" fmla="*/ 578 h 1160"/>
                <a:gd name="T4" fmla="*/ 789 w 1065"/>
                <a:gd name="T5" fmla="*/ 401 h 1160"/>
                <a:gd name="T6" fmla="*/ 789 w 1065"/>
                <a:gd name="T7" fmla="*/ 191 h 1160"/>
                <a:gd name="T8" fmla="*/ 788 w 1065"/>
                <a:gd name="T9" fmla="*/ 185 h 1160"/>
                <a:gd name="T10" fmla="*/ 789 w 1065"/>
                <a:gd name="T11" fmla="*/ 174 h 1160"/>
                <a:gd name="T12" fmla="*/ 789 w 1065"/>
                <a:gd name="T13" fmla="*/ 40 h 1160"/>
                <a:gd name="T14" fmla="*/ 749 w 1065"/>
                <a:gd name="T15" fmla="*/ 0 h 1160"/>
                <a:gd name="T16" fmla="*/ 481 w 1065"/>
                <a:gd name="T17" fmla="*/ 0 h 1160"/>
                <a:gd name="T18" fmla="*/ 276 w 1065"/>
                <a:gd name="T19" fmla="*/ 205 h 1160"/>
                <a:gd name="T20" fmla="*/ 276 w 1065"/>
                <a:gd name="T21" fmla="*/ 401 h 1160"/>
                <a:gd name="T22" fmla="*/ 346 w 1065"/>
                <a:gd name="T23" fmla="*/ 578 h 1160"/>
                <a:gd name="T24" fmla="*/ 338 w 1065"/>
                <a:gd name="T25" fmla="*/ 579 h 1160"/>
                <a:gd name="T26" fmla="*/ 0 w 1065"/>
                <a:gd name="T27" fmla="*/ 949 h 1160"/>
                <a:gd name="T28" fmla="*/ 0 w 1065"/>
                <a:gd name="T29" fmla="*/ 1120 h 1160"/>
                <a:gd name="T30" fmla="*/ 40 w 1065"/>
                <a:gd name="T31" fmla="*/ 1160 h 1160"/>
                <a:gd name="T32" fmla="*/ 1025 w 1065"/>
                <a:gd name="T33" fmla="*/ 1160 h 1160"/>
                <a:gd name="T34" fmla="*/ 1065 w 1065"/>
                <a:gd name="T35" fmla="*/ 1120 h 1160"/>
                <a:gd name="T36" fmla="*/ 1065 w 1065"/>
                <a:gd name="T37" fmla="*/ 949 h 1160"/>
                <a:gd name="T38" fmla="*/ 727 w 1065"/>
                <a:gd name="T39" fmla="*/ 579 h 1160"/>
                <a:gd name="T40" fmla="*/ 356 w 1065"/>
                <a:gd name="T41" fmla="*/ 256 h 1160"/>
                <a:gd name="T42" fmla="*/ 356 w 1065"/>
                <a:gd name="T43" fmla="*/ 205 h 1160"/>
                <a:gd name="T44" fmla="*/ 481 w 1065"/>
                <a:gd name="T45" fmla="*/ 80 h 1160"/>
                <a:gd name="T46" fmla="*/ 709 w 1065"/>
                <a:gd name="T47" fmla="*/ 80 h 1160"/>
                <a:gd name="T48" fmla="*/ 709 w 1065"/>
                <a:gd name="T49" fmla="*/ 174 h 1160"/>
                <a:gd name="T50" fmla="*/ 624 w 1065"/>
                <a:gd name="T51" fmla="*/ 259 h 1160"/>
                <a:gd name="T52" fmla="*/ 356 w 1065"/>
                <a:gd name="T53" fmla="*/ 259 h 1160"/>
                <a:gd name="T54" fmla="*/ 356 w 1065"/>
                <a:gd name="T55" fmla="*/ 256 h 1160"/>
                <a:gd name="T56" fmla="*/ 356 w 1065"/>
                <a:gd name="T57" fmla="*/ 339 h 1160"/>
                <a:gd name="T58" fmla="*/ 624 w 1065"/>
                <a:gd name="T59" fmla="*/ 339 h 1160"/>
                <a:gd name="T60" fmla="*/ 709 w 1065"/>
                <a:gd name="T61" fmla="*/ 315 h 1160"/>
                <a:gd name="T62" fmla="*/ 709 w 1065"/>
                <a:gd name="T63" fmla="*/ 401 h 1160"/>
                <a:gd name="T64" fmla="*/ 532 w 1065"/>
                <a:gd name="T65" fmla="*/ 578 h 1160"/>
                <a:gd name="T66" fmla="*/ 356 w 1065"/>
                <a:gd name="T67" fmla="*/ 401 h 1160"/>
                <a:gd name="T68" fmla="*/ 356 w 1065"/>
                <a:gd name="T69" fmla="*/ 339 h 1160"/>
                <a:gd name="T70" fmla="*/ 619 w 1065"/>
                <a:gd name="T71" fmla="*/ 658 h 1160"/>
                <a:gd name="T72" fmla="*/ 532 w 1065"/>
                <a:gd name="T73" fmla="*/ 745 h 1160"/>
                <a:gd name="T74" fmla="*/ 445 w 1065"/>
                <a:gd name="T75" fmla="*/ 658 h 1160"/>
                <a:gd name="T76" fmla="*/ 619 w 1065"/>
                <a:gd name="T77" fmla="*/ 658 h 1160"/>
                <a:gd name="T78" fmla="*/ 985 w 1065"/>
                <a:gd name="T79" fmla="*/ 1080 h 1160"/>
                <a:gd name="T80" fmla="*/ 985 w 1065"/>
                <a:gd name="T81" fmla="*/ 1080 h 1160"/>
                <a:gd name="T82" fmla="*/ 80 w 1065"/>
                <a:gd name="T83" fmla="*/ 1080 h 1160"/>
                <a:gd name="T84" fmla="*/ 80 w 1065"/>
                <a:gd name="T85" fmla="*/ 1000 h 1160"/>
                <a:gd name="T86" fmla="*/ 246 w 1065"/>
                <a:gd name="T87" fmla="*/ 1000 h 1160"/>
                <a:gd name="T88" fmla="*/ 286 w 1065"/>
                <a:gd name="T89" fmla="*/ 960 h 1160"/>
                <a:gd name="T90" fmla="*/ 246 w 1065"/>
                <a:gd name="T91" fmla="*/ 920 h 1160"/>
                <a:gd name="T92" fmla="*/ 81 w 1065"/>
                <a:gd name="T93" fmla="*/ 920 h 1160"/>
                <a:gd name="T94" fmla="*/ 334 w 1065"/>
                <a:gd name="T95" fmla="*/ 660 h 1160"/>
                <a:gd name="T96" fmla="*/ 504 w 1065"/>
                <a:gd name="T97" fmla="*/ 830 h 1160"/>
                <a:gd name="T98" fmla="*/ 532 w 1065"/>
                <a:gd name="T99" fmla="*/ 841 h 1160"/>
                <a:gd name="T100" fmla="*/ 561 w 1065"/>
                <a:gd name="T101" fmla="*/ 830 h 1160"/>
                <a:gd name="T102" fmla="*/ 730 w 1065"/>
                <a:gd name="T103" fmla="*/ 660 h 1160"/>
                <a:gd name="T104" fmla="*/ 985 w 1065"/>
                <a:gd name="T105" fmla="*/ 949 h 1160"/>
                <a:gd name="T106" fmla="*/ 985 w 1065"/>
                <a:gd name="T107" fmla="*/ 1080 h 1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65" h="1160">
                  <a:moveTo>
                    <a:pt x="727" y="579"/>
                  </a:moveTo>
                  <a:cubicBezTo>
                    <a:pt x="724" y="578"/>
                    <a:pt x="721" y="578"/>
                    <a:pt x="718" y="578"/>
                  </a:cubicBezTo>
                  <a:cubicBezTo>
                    <a:pt x="762" y="532"/>
                    <a:pt x="789" y="470"/>
                    <a:pt x="789" y="401"/>
                  </a:cubicBezTo>
                  <a:cubicBezTo>
                    <a:pt x="789" y="191"/>
                    <a:pt x="789" y="191"/>
                    <a:pt x="789" y="191"/>
                  </a:cubicBezTo>
                  <a:cubicBezTo>
                    <a:pt x="789" y="189"/>
                    <a:pt x="789" y="187"/>
                    <a:pt x="788" y="185"/>
                  </a:cubicBezTo>
                  <a:cubicBezTo>
                    <a:pt x="789" y="181"/>
                    <a:pt x="789" y="177"/>
                    <a:pt x="789" y="174"/>
                  </a:cubicBezTo>
                  <a:cubicBezTo>
                    <a:pt x="789" y="40"/>
                    <a:pt x="789" y="40"/>
                    <a:pt x="789" y="40"/>
                  </a:cubicBezTo>
                  <a:cubicBezTo>
                    <a:pt x="789" y="18"/>
                    <a:pt x="771" y="0"/>
                    <a:pt x="749" y="0"/>
                  </a:cubicBezTo>
                  <a:cubicBezTo>
                    <a:pt x="481" y="0"/>
                    <a:pt x="481" y="0"/>
                    <a:pt x="481" y="0"/>
                  </a:cubicBezTo>
                  <a:cubicBezTo>
                    <a:pt x="368" y="0"/>
                    <a:pt x="276" y="92"/>
                    <a:pt x="276" y="205"/>
                  </a:cubicBezTo>
                  <a:cubicBezTo>
                    <a:pt x="276" y="401"/>
                    <a:pt x="276" y="401"/>
                    <a:pt x="276" y="401"/>
                  </a:cubicBezTo>
                  <a:cubicBezTo>
                    <a:pt x="276" y="470"/>
                    <a:pt x="303" y="532"/>
                    <a:pt x="346" y="578"/>
                  </a:cubicBezTo>
                  <a:cubicBezTo>
                    <a:pt x="343" y="578"/>
                    <a:pt x="341" y="578"/>
                    <a:pt x="338" y="579"/>
                  </a:cubicBezTo>
                  <a:cubicBezTo>
                    <a:pt x="149" y="596"/>
                    <a:pt x="0" y="756"/>
                    <a:pt x="0" y="949"/>
                  </a:cubicBezTo>
                  <a:cubicBezTo>
                    <a:pt x="0" y="1120"/>
                    <a:pt x="0" y="1120"/>
                    <a:pt x="0" y="1120"/>
                  </a:cubicBezTo>
                  <a:cubicBezTo>
                    <a:pt x="0" y="1142"/>
                    <a:pt x="18" y="1160"/>
                    <a:pt x="40" y="1160"/>
                  </a:cubicBezTo>
                  <a:cubicBezTo>
                    <a:pt x="1025" y="1160"/>
                    <a:pt x="1025" y="1160"/>
                    <a:pt x="1025" y="1160"/>
                  </a:cubicBezTo>
                  <a:cubicBezTo>
                    <a:pt x="1047" y="1160"/>
                    <a:pt x="1065" y="1142"/>
                    <a:pt x="1065" y="1120"/>
                  </a:cubicBezTo>
                  <a:cubicBezTo>
                    <a:pt x="1065" y="949"/>
                    <a:pt x="1065" y="949"/>
                    <a:pt x="1065" y="949"/>
                  </a:cubicBezTo>
                  <a:cubicBezTo>
                    <a:pt x="1065" y="756"/>
                    <a:pt x="916" y="596"/>
                    <a:pt x="727" y="579"/>
                  </a:cubicBezTo>
                  <a:close/>
                  <a:moveTo>
                    <a:pt x="356" y="256"/>
                  </a:moveTo>
                  <a:cubicBezTo>
                    <a:pt x="356" y="205"/>
                    <a:pt x="356" y="205"/>
                    <a:pt x="356" y="205"/>
                  </a:cubicBezTo>
                  <a:cubicBezTo>
                    <a:pt x="356" y="136"/>
                    <a:pt x="412" y="80"/>
                    <a:pt x="481" y="80"/>
                  </a:cubicBezTo>
                  <a:cubicBezTo>
                    <a:pt x="709" y="80"/>
                    <a:pt x="709" y="80"/>
                    <a:pt x="709" y="80"/>
                  </a:cubicBezTo>
                  <a:cubicBezTo>
                    <a:pt x="709" y="174"/>
                    <a:pt x="709" y="174"/>
                    <a:pt x="709" y="174"/>
                  </a:cubicBezTo>
                  <a:cubicBezTo>
                    <a:pt x="709" y="220"/>
                    <a:pt x="671" y="259"/>
                    <a:pt x="624" y="259"/>
                  </a:cubicBezTo>
                  <a:cubicBezTo>
                    <a:pt x="356" y="259"/>
                    <a:pt x="356" y="259"/>
                    <a:pt x="356" y="259"/>
                  </a:cubicBezTo>
                  <a:lnTo>
                    <a:pt x="356" y="256"/>
                  </a:lnTo>
                  <a:close/>
                  <a:moveTo>
                    <a:pt x="356" y="339"/>
                  </a:moveTo>
                  <a:cubicBezTo>
                    <a:pt x="624" y="339"/>
                    <a:pt x="624" y="339"/>
                    <a:pt x="624" y="339"/>
                  </a:cubicBezTo>
                  <a:cubicBezTo>
                    <a:pt x="655" y="339"/>
                    <a:pt x="684" y="330"/>
                    <a:pt x="709" y="315"/>
                  </a:cubicBezTo>
                  <a:cubicBezTo>
                    <a:pt x="709" y="401"/>
                    <a:pt x="709" y="401"/>
                    <a:pt x="709" y="401"/>
                  </a:cubicBezTo>
                  <a:cubicBezTo>
                    <a:pt x="709" y="498"/>
                    <a:pt x="630" y="578"/>
                    <a:pt x="532" y="578"/>
                  </a:cubicBezTo>
                  <a:cubicBezTo>
                    <a:pt x="435" y="578"/>
                    <a:pt x="356" y="498"/>
                    <a:pt x="356" y="401"/>
                  </a:cubicBezTo>
                  <a:lnTo>
                    <a:pt x="356" y="339"/>
                  </a:lnTo>
                  <a:close/>
                  <a:moveTo>
                    <a:pt x="619" y="658"/>
                  </a:moveTo>
                  <a:cubicBezTo>
                    <a:pt x="532" y="745"/>
                    <a:pt x="532" y="745"/>
                    <a:pt x="532" y="745"/>
                  </a:cubicBezTo>
                  <a:cubicBezTo>
                    <a:pt x="445" y="658"/>
                    <a:pt x="445" y="658"/>
                    <a:pt x="445" y="658"/>
                  </a:cubicBezTo>
                  <a:lnTo>
                    <a:pt x="619" y="658"/>
                  </a:lnTo>
                  <a:close/>
                  <a:moveTo>
                    <a:pt x="985" y="1080"/>
                  </a:moveTo>
                  <a:cubicBezTo>
                    <a:pt x="985" y="1080"/>
                    <a:pt x="985" y="1080"/>
                    <a:pt x="985" y="1080"/>
                  </a:cubicBezTo>
                  <a:cubicBezTo>
                    <a:pt x="80" y="1080"/>
                    <a:pt x="80" y="1080"/>
                    <a:pt x="80" y="1080"/>
                  </a:cubicBezTo>
                  <a:cubicBezTo>
                    <a:pt x="80" y="1000"/>
                    <a:pt x="80" y="1000"/>
                    <a:pt x="80" y="1000"/>
                  </a:cubicBezTo>
                  <a:cubicBezTo>
                    <a:pt x="246" y="1000"/>
                    <a:pt x="246" y="1000"/>
                    <a:pt x="246" y="1000"/>
                  </a:cubicBezTo>
                  <a:cubicBezTo>
                    <a:pt x="268" y="1000"/>
                    <a:pt x="286" y="982"/>
                    <a:pt x="286" y="960"/>
                  </a:cubicBezTo>
                  <a:cubicBezTo>
                    <a:pt x="286" y="938"/>
                    <a:pt x="268" y="920"/>
                    <a:pt x="246" y="920"/>
                  </a:cubicBezTo>
                  <a:cubicBezTo>
                    <a:pt x="81" y="920"/>
                    <a:pt x="81" y="920"/>
                    <a:pt x="81" y="920"/>
                  </a:cubicBezTo>
                  <a:cubicBezTo>
                    <a:pt x="95" y="785"/>
                    <a:pt x="201" y="677"/>
                    <a:pt x="334" y="660"/>
                  </a:cubicBezTo>
                  <a:cubicBezTo>
                    <a:pt x="504" y="830"/>
                    <a:pt x="504" y="830"/>
                    <a:pt x="504" y="830"/>
                  </a:cubicBezTo>
                  <a:cubicBezTo>
                    <a:pt x="511" y="837"/>
                    <a:pt x="522" y="841"/>
                    <a:pt x="532" y="841"/>
                  </a:cubicBezTo>
                  <a:cubicBezTo>
                    <a:pt x="543" y="841"/>
                    <a:pt x="553" y="837"/>
                    <a:pt x="561" y="830"/>
                  </a:cubicBezTo>
                  <a:cubicBezTo>
                    <a:pt x="730" y="660"/>
                    <a:pt x="730" y="660"/>
                    <a:pt x="730" y="660"/>
                  </a:cubicBezTo>
                  <a:cubicBezTo>
                    <a:pt x="873" y="678"/>
                    <a:pt x="985" y="801"/>
                    <a:pt x="985" y="949"/>
                  </a:cubicBezTo>
                  <a:lnTo>
                    <a:pt x="985" y="108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pt-BR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cs typeface="Arial"/>
                <a:sym typeface="Arial"/>
              </a:endParaRPr>
            </a:p>
          </p:txBody>
        </p:sp>
        <p:sp>
          <p:nvSpPr>
            <p:cNvPr id="40" name="Freeform 31">
              <a:extLst>
                <a:ext uri="{FF2B5EF4-FFF2-40B4-BE49-F238E27FC236}">
                  <a16:creationId xmlns:a16="http://schemas.microsoft.com/office/drawing/2014/main" id="{ABAD90B8-A1D9-BB1E-E550-496E6935859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189" y="-3239"/>
              <a:ext cx="2030" cy="2218"/>
            </a:xfrm>
            <a:custGeom>
              <a:avLst/>
              <a:gdLst>
                <a:gd name="T0" fmla="*/ 727 w 1065"/>
                <a:gd name="T1" fmla="*/ 579 h 1160"/>
                <a:gd name="T2" fmla="*/ 719 w 1065"/>
                <a:gd name="T3" fmla="*/ 577 h 1160"/>
                <a:gd name="T4" fmla="*/ 789 w 1065"/>
                <a:gd name="T5" fmla="*/ 401 h 1160"/>
                <a:gd name="T6" fmla="*/ 789 w 1065"/>
                <a:gd name="T7" fmla="*/ 190 h 1160"/>
                <a:gd name="T8" fmla="*/ 789 w 1065"/>
                <a:gd name="T9" fmla="*/ 185 h 1160"/>
                <a:gd name="T10" fmla="*/ 789 w 1065"/>
                <a:gd name="T11" fmla="*/ 173 h 1160"/>
                <a:gd name="T12" fmla="*/ 789 w 1065"/>
                <a:gd name="T13" fmla="*/ 40 h 1160"/>
                <a:gd name="T14" fmla="*/ 749 w 1065"/>
                <a:gd name="T15" fmla="*/ 0 h 1160"/>
                <a:gd name="T16" fmla="*/ 481 w 1065"/>
                <a:gd name="T17" fmla="*/ 0 h 1160"/>
                <a:gd name="T18" fmla="*/ 276 w 1065"/>
                <a:gd name="T19" fmla="*/ 205 h 1160"/>
                <a:gd name="T20" fmla="*/ 276 w 1065"/>
                <a:gd name="T21" fmla="*/ 401 h 1160"/>
                <a:gd name="T22" fmla="*/ 347 w 1065"/>
                <a:gd name="T23" fmla="*/ 577 h 1160"/>
                <a:gd name="T24" fmla="*/ 338 w 1065"/>
                <a:gd name="T25" fmla="*/ 579 h 1160"/>
                <a:gd name="T26" fmla="*/ 0 w 1065"/>
                <a:gd name="T27" fmla="*/ 949 h 1160"/>
                <a:gd name="T28" fmla="*/ 0 w 1065"/>
                <a:gd name="T29" fmla="*/ 1120 h 1160"/>
                <a:gd name="T30" fmla="*/ 40 w 1065"/>
                <a:gd name="T31" fmla="*/ 1160 h 1160"/>
                <a:gd name="T32" fmla="*/ 362 w 1065"/>
                <a:gd name="T33" fmla="*/ 1160 h 1160"/>
                <a:gd name="T34" fmla="*/ 402 w 1065"/>
                <a:gd name="T35" fmla="*/ 1120 h 1160"/>
                <a:gd name="T36" fmla="*/ 362 w 1065"/>
                <a:gd name="T37" fmla="*/ 1080 h 1160"/>
                <a:gd name="T38" fmla="*/ 80 w 1065"/>
                <a:gd name="T39" fmla="*/ 1080 h 1160"/>
                <a:gd name="T40" fmla="*/ 80 w 1065"/>
                <a:gd name="T41" fmla="*/ 949 h 1160"/>
                <a:gd name="T42" fmla="*/ 335 w 1065"/>
                <a:gd name="T43" fmla="*/ 660 h 1160"/>
                <a:gd name="T44" fmla="*/ 504 w 1065"/>
                <a:gd name="T45" fmla="*/ 829 h 1160"/>
                <a:gd name="T46" fmla="*/ 533 w 1065"/>
                <a:gd name="T47" fmla="*/ 841 h 1160"/>
                <a:gd name="T48" fmla="*/ 561 w 1065"/>
                <a:gd name="T49" fmla="*/ 829 h 1160"/>
                <a:gd name="T50" fmla="*/ 731 w 1065"/>
                <a:gd name="T51" fmla="*/ 660 h 1160"/>
                <a:gd name="T52" fmla="*/ 985 w 1065"/>
                <a:gd name="T53" fmla="*/ 949 h 1160"/>
                <a:gd name="T54" fmla="*/ 985 w 1065"/>
                <a:gd name="T55" fmla="*/ 1080 h 1160"/>
                <a:gd name="T56" fmla="*/ 690 w 1065"/>
                <a:gd name="T57" fmla="*/ 1080 h 1160"/>
                <a:gd name="T58" fmla="*/ 650 w 1065"/>
                <a:gd name="T59" fmla="*/ 1120 h 1160"/>
                <a:gd name="T60" fmla="*/ 690 w 1065"/>
                <a:gd name="T61" fmla="*/ 1160 h 1160"/>
                <a:gd name="T62" fmla="*/ 1025 w 1065"/>
                <a:gd name="T63" fmla="*/ 1160 h 1160"/>
                <a:gd name="T64" fmla="*/ 1065 w 1065"/>
                <a:gd name="T65" fmla="*/ 1120 h 1160"/>
                <a:gd name="T66" fmla="*/ 1065 w 1065"/>
                <a:gd name="T67" fmla="*/ 949 h 1160"/>
                <a:gd name="T68" fmla="*/ 727 w 1065"/>
                <a:gd name="T69" fmla="*/ 579 h 1160"/>
                <a:gd name="T70" fmla="*/ 533 w 1065"/>
                <a:gd name="T71" fmla="*/ 744 h 1160"/>
                <a:gd name="T72" fmla="*/ 446 w 1065"/>
                <a:gd name="T73" fmla="*/ 657 h 1160"/>
                <a:gd name="T74" fmla="*/ 620 w 1065"/>
                <a:gd name="T75" fmla="*/ 657 h 1160"/>
                <a:gd name="T76" fmla="*/ 533 w 1065"/>
                <a:gd name="T77" fmla="*/ 744 h 1160"/>
                <a:gd name="T78" fmla="*/ 709 w 1065"/>
                <a:gd name="T79" fmla="*/ 401 h 1160"/>
                <a:gd name="T80" fmla="*/ 533 w 1065"/>
                <a:gd name="T81" fmla="*/ 577 h 1160"/>
                <a:gd name="T82" fmla="*/ 356 w 1065"/>
                <a:gd name="T83" fmla="*/ 401 h 1160"/>
                <a:gd name="T84" fmla="*/ 356 w 1065"/>
                <a:gd name="T85" fmla="*/ 338 h 1160"/>
                <a:gd name="T86" fmla="*/ 624 w 1065"/>
                <a:gd name="T87" fmla="*/ 338 h 1160"/>
                <a:gd name="T88" fmla="*/ 709 w 1065"/>
                <a:gd name="T89" fmla="*/ 315 h 1160"/>
                <a:gd name="T90" fmla="*/ 709 w 1065"/>
                <a:gd name="T91" fmla="*/ 401 h 1160"/>
                <a:gd name="T92" fmla="*/ 709 w 1065"/>
                <a:gd name="T93" fmla="*/ 173 h 1160"/>
                <a:gd name="T94" fmla="*/ 624 w 1065"/>
                <a:gd name="T95" fmla="*/ 258 h 1160"/>
                <a:gd name="T96" fmla="*/ 356 w 1065"/>
                <a:gd name="T97" fmla="*/ 258 h 1160"/>
                <a:gd name="T98" fmla="*/ 356 w 1065"/>
                <a:gd name="T99" fmla="*/ 256 h 1160"/>
                <a:gd name="T100" fmla="*/ 356 w 1065"/>
                <a:gd name="T101" fmla="*/ 205 h 1160"/>
                <a:gd name="T102" fmla="*/ 481 w 1065"/>
                <a:gd name="T103" fmla="*/ 80 h 1160"/>
                <a:gd name="T104" fmla="*/ 709 w 1065"/>
                <a:gd name="T105" fmla="*/ 80 h 1160"/>
                <a:gd name="T106" fmla="*/ 709 w 1065"/>
                <a:gd name="T107" fmla="*/ 173 h 1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065" h="1160">
                  <a:moveTo>
                    <a:pt x="727" y="579"/>
                  </a:moveTo>
                  <a:cubicBezTo>
                    <a:pt x="724" y="578"/>
                    <a:pt x="722" y="578"/>
                    <a:pt x="719" y="577"/>
                  </a:cubicBezTo>
                  <a:cubicBezTo>
                    <a:pt x="762" y="531"/>
                    <a:pt x="789" y="469"/>
                    <a:pt x="789" y="401"/>
                  </a:cubicBezTo>
                  <a:cubicBezTo>
                    <a:pt x="789" y="190"/>
                    <a:pt x="789" y="190"/>
                    <a:pt x="789" y="190"/>
                  </a:cubicBezTo>
                  <a:cubicBezTo>
                    <a:pt x="789" y="188"/>
                    <a:pt x="789" y="186"/>
                    <a:pt x="789" y="185"/>
                  </a:cubicBezTo>
                  <a:cubicBezTo>
                    <a:pt x="789" y="181"/>
                    <a:pt x="789" y="177"/>
                    <a:pt x="789" y="173"/>
                  </a:cubicBezTo>
                  <a:cubicBezTo>
                    <a:pt x="789" y="40"/>
                    <a:pt x="789" y="40"/>
                    <a:pt x="789" y="40"/>
                  </a:cubicBezTo>
                  <a:cubicBezTo>
                    <a:pt x="789" y="18"/>
                    <a:pt x="771" y="0"/>
                    <a:pt x="749" y="0"/>
                  </a:cubicBezTo>
                  <a:cubicBezTo>
                    <a:pt x="481" y="0"/>
                    <a:pt x="481" y="0"/>
                    <a:pt x="481" y="0"/>
                  </a:cubicBezTo>
                  <a:cubicBezTo>
                    <a:pt x="368" y="0"/>
                    <a:pt x="276" y="92"/>
                    <a:pt x="276" y="205"/>
                  </a:cubicBezTo>
                  <a:cubicBezTo>
                    <a:pt x="276" y="401"/>
                    <a:pt x="276" y="401"/>
                    <a:pt x="276" y="401"/>
                  </a:cubicBezTo>
                  <a:cubicBezTo>
                    <a:pt x="276" y="469"/>
                    <a:pt x="303" y="531"/>
                    <a:pt x="347" y="577"/>
                  </a:cubicBezTo>
                  <a:cubicBezTo>
                    <a:pt x="344" y="578"/>
                    <a:pt x="341" y="578"/>
                    <a:pt x="338" y="579"/>
                  </a:cubicBezTo>
                  <a:cubicBezTo>
                    <a:pt x="149" y="596"/>
                    <a:pt x="0" y="755"/>
                    <a:pt x="0" y="949"/>
                  </a:cubicBezTo>
                  <a:cubicBezTo>
                    <a:pt x="0" y="1120"/>
                    <a:pt x="0" y="1120"/>
                    <a:pt x="0" y="1120"/>
                  </a:cubicBezTo>
                  <a:cubicBezTo>
                    <a:pt x="0" y="1142"/>
                    <a:pt x="18" y="1160"/>
                    <a:pt x="40" y="1160"/>
                  </a:cubicBezTo>
                  <a:cubicBezTo>
                    <a:pt x="362" y="1160"/>
                    <a:pt x="362" y="1160"/>
                    <a:pt x="362" y="1160"/>
                  </a:cubicBezTo>
                  <a:cubicBezTo>
                    <a:pt x="384" y="1160"/>
                    <a:pt x="402" y="1142"/>
                    <a:pt x="402" y="1120"/>
                  </a:cubicBezTo>
                  <a:cubicBezTo>
                    <a:pt x="402" y="1098"/>
                    <a:pt x="384" y="1080"/>
                    <a:pt x="362" y="1080"/>
                  </a:cubicBezTo>
                  <a:cubicBezTo>
                    <a:pt x="80" y="1080"/>
                    <a:pt x="80" y="1080"/>
                    <a:pt x="80" y="1080"/>
                  </a:cubicBezTo>
                  <a:cubicBezTo>
                    <a:pt x="80" y="949"/>
                    <a:pt x="80" y="949"/>
                    <a:pt x="80" y="949"/>
                  </a:cubicBezTo>
                  <a:cubicBezTo>
                    <a:pt x="80" y="801"/>
                    <a:pt x="192" y="678"/>
                    <a:pt x="335" y="660"/>
                  </a:cubicBezTo>
                  <a:cubicBezTo>
                    <a:pt x="504" y="829"/>
                    <a:pt x="504" y="829"/>
                    <a:pt x="504" y="829"/>
                  </a:cubicBezTo>
                  <a:cubicBezTo>
                    <a:pt x="512" y="837"/>
                    <a:pt x="523" y="841"/>
                    <a:pt x="533" y="841"/>
                  </a:cubicBezTo>
                  <a:cubicBezTo>
                    <a:pt x="543" y="841"/>
                    <a:pt x="553" y="837"/>
                    <a:pt x="561" y="829"/>
                  </a:cubicBezTo>
                  <a:cubicBezTo>
                    <a:pt x="731" y="660"/>
                    <a:pt x="731" y="660"/>
                    <a:pt x="731" y="660"/>
                  </a:cubicBezTo>
                  <a:cubicBezTo>
                    <a:pt x="874" y="678"/>
                    <a:pt x="985" y="801"/>
                    <a:pt x="985" y="949"/>
                  </a:cubicBezTo>
                  <a:cubicBezTo>
                    <a:pt x="985" y="1080"/>
                    <a:pt x="985" y="1080"/>
                    <a:pt x="985" y="1080"/>
                  </a:cubicBezTo>
                  <a:cubicBezTo>
                    <a:pt x="690" y="1080"/>
                    <a:pt x="690" y="1080"/>
                    <a:pt x="690" y="1080"/>
                  </a:cubicBezTo>
                  <a:cubicBezTo>
                    <a:pt x="668" y="1080"/>
                    <a:pt x="650" y="1098"/>
                    <a:pt x="650" y="1120"/>
                  </a:cubicBezTo>
                  <a:cubicBezTo>
                    <a:pt x="650" y="1142"/>
                    <a:pt x="668" y="1160"/>
                    <a:pt x="690" y="1160"/>
                  </a:cubicBezTo>
                  <a:cubicBezTo>
                    <a:pt x="1025" y="1160"/>
                    <a:pt x="1025" y="1160"/>
                    <a:pt x="1025" y="1160"/>
                  </a:cubicBezTo>
                  <a:cubicBezTo>
                    <a:pt x="1047" y="1160"/>
                    <a:pt x="1065" y="1142"/>
                    <a:pt x="1065" y="1120"/>
                  </a:cubicBezTo>
                  <a:cubicBezTo>
                    <a:pt x="1065" y="949"/>
                    <a:pt x="1065" y="949"/>
                    <a:pt x="1065" y="949"/>
                  </a:cubicBezTo>
                  <a:cubicBezTo>
                    <a:pt x="1065" y="755"/>
                    <a:pt x="916" y="596"/>
                    <a:pt x="727" y="579"/>
                  </a:cubicBezTo>
                  <a:close/>
                  <a:moveTo>
                    <a:pt x="533" y="744"/>
                  </a:moveTo>
                  <a:cubicBezTo>
                    <a:pt x="446" y="657"/>
                    <a:pt x="446" y="657"/>
                    <a:pt x="446" y="657"/>
                  </a:cubicBezTo>
                  <a:cubicBezTo>
                    <a:pt x="620" y="657"/>
                    <a:pt x="620" y="657"/>
                    <a:pt x="620" y="657"/>
                  </a:cubicBezTo>
                  <a:lnTo>
                    <a:pt x="533" y="744"/>
                  </a:lnTo>
                  <a:close/>
                  <a:moveTo>
                    <a:pt x="709" y="401"/>
                  </a:moveTo>
                  <a:cubicBezTo>
                    <a:pt x="709" y="498"/>
                    <a:pt x="630" y="577"/>
                    <a:pt x="533" y="577"/>
                  </a:cubicBezTo>
                  <a:cubicBezTo>
                    <a:pt x="435" y="577"/>
                    <a:pt x="356" y="498"/>
                    <a:pt x="356" y="401"/>
                  </a:cubicBezTo>
                  <a:cubicBezTo>
                    <a:pt x="356" y="338"/>
                    <a:pt x="356" y="338"/>
                    <a:pt x="356" y="338"/>
                  </a:cubicBezTo>
                  <a:cubicBezTo>
                    <a:pt x="624" y="338"/>
                    <a:pt x="624" y="338"/>
                    <a:pt x="624" y="338"/>
                  </a:cubicBezTo>
                  <a:cubicBezTo>
                    <a:pt x="655" y="338"/>
                    <a:pt x="684" y="330"/>
                    <a:pt x="709" y="315"/>
                  </a:cubicBezTo>
                  <a:lnTo>
                    <a:pt x="709" y="401"/>
                  </a:lnTo>
                  <a:close/>
                  <a:moveTo>
                    <a:pt x="709" y="173"/>
                  </a:moveTo>
                  <a:cubicBezTo>
                    <a:pt x="709" y="220"/>
                    <a:pt x="671" y="258"/>
                    <a:pt x="624" y="258"/>
                  </a:cubicBezTo>
                  <a:cubicBezTo>
                    <a:pt x="356" y="258"/>
                    <a:pt x="356" y="258"/>
                    <a:pt x="356" y="258"/>
                  </a:cubicBezTo>
                  <a:cubicBezTo>
                    <a:pt x="356" y="256"/>
                    <a:pt x="356" y="256"/>
                    <a:pt x="356" y="256"/>
                  </a:cubicBezTo>
                  <a:cubicBezTo>
                    <a:pt x="356" y="205"/>
                    <a:pt x="356" y="205"/>
                    <a:pt x="356" y="205"/>
                  </a:cubicBezTo>
                  <a:cubicBezTo>
                    <a:pt x="356" y="136"/>
                    <a:pt x="412" y="80"/>
                    <a:pt x="481" y="80"/>
                  </a:cubicBezTo>
                  <a:cubicBezTo>
                    <a:pt x="709" y="80"/>
                    <a:pt x="709" y="80"/>
                    <a:pt x="709" y="80"/>
                  </a:cubicBezTo>
                  <a:cubicBezTo>
                    <a:pt x="709" y="173"/>
                    <a:pt x="709" y="173"/>
                    <a:pt x="709" y="17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pt-BR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cs typeface="Arial"/>
                <a:sym typeface="Arial"/>
              </a:endParaRPr>
            </a:p>
          </p:txBody>
        </p:sp>
        <p:sp>
          <p:nvSpPr>
            <p:cNvPr id="41" name="Freeform 32">
              <a:extLst>
                <a:ext uri="{FF2B5EF4-FFF2-40B4-BE49-F238E27FC236}">
                  <a16:creationId xmlns:a16="http://schemas.microsoft.com/office/drawing/2014/main" id="{147718D2-0A21-EAA5-90A2-FE339F6314CF}"/>
                </a:ext>
              </a:extLst>
            </p:cNvPr>
            <p:cNvSpPr>
              <a:spLocks/>
            </p:cNvSpPr>
            <p:nvPr/>
          </p:nvSpPr>
          <p:spPr bwMode="auto">
            <a:xfrm>
              <a:off x="12129" y="-1174"/>
              <a:ext cx="152" cy="153"/>
            </a:xfrm>
            <a:custGeom>
              <a:avLst/>
              <a:gdLst>
                <a:gd name="T0" fmla="*/ 68 w 80"/>
                <a:gd name="T1" fmla="*/ 11 h 80"/>
                <a:gd name="T2" fmla="*/ 40 w 80"/>
                <a:gd name="T3" fmla="*/ 0 h 80"/>
                <a:gd name="T4" fmla="*/ 11 w 80"/>
                <a:gd name="T5" fmla="*/ 11 h 80"/>
                <a:gd name="T6" fmla="*/ 0 w 80"/>
                <a:gd name="T7" fmla="*/ 40 h 80"/>
                <a:gd name="T8" fmla="*/ 11 w 80"/>
                <a:gd name="T9" fmla="*/ 68 h 80"/>
                <a:gd name="T10" fmla="*/ 40 w 80"/>
                <a:gd name="T11" fmla="*/ 80 h 80"/>
                <a:gd name="T12" fmla="*/ 68 w 80"/>
                <a:gd name="T13" fmla="*/ 68 h 80"/>
                <a:gd name="T14" fmla="*/ 80 w 80"/>
                <a:gd name="T15" fmla="*/ 40 h 80"/>
                <a:gd name="T16" fmla="*/ 68 w 80"/>
                <a:gd name="T17" fmla="*/ 11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0" h="80">
                  <a:moveTo>
                    <a:pt x="68" y="11"/>
                  </a:moveTo>
                  <a:cubicBezTo>
                    <a:pt x="61" y="4"/>
                    <a:pt x="50" y="0"/>
                    <a:pt x="40" y="0"/>
                  </a:cubicBezTo>
                  <a:cubicBezTo>
                    <a:pt x="29" y="0"/>
                    <a:pt x="19" y="4"/>
                    <a:pt x="11" y="11"/>
                  </a:cubicBezTo>
                  <a:cubicBezTo>
                    <a:pt x="4" y="19"/>
                    <a:pt x="0" y="29"/>
                    <a:pt x="0" y="40"/>
                  </a:cubicBezTo>
                  <a:cubicBezTo>
                    <a:pt x="0" y="50"/>
                    <a:pt x="4" y="60"/>
                    <a:pt x="11" y="68"/>
                  </a:cubicBezTo>
                  <a:cubicBezTo>
                    <a:pt x="19" y="75"/>
                    <a:pt x="29" y="80"/>
                    <a:pt x="40" y="80"/>
                  </a:cubicBezTo>
                  <a:cubicBezTo>
                    <a:pt x="50" y="80"/>
                    <a:pt x="61" y="75"/>
                    <a:pt x="68" y="68"/>
                  </a:cubicBezTo>
                  <a:cubicBezTo>
                    <a:pt x="75" y="60"/>
                    <a:pt x="80" y="50"/>
                    <a:pt x="80" y="40"/>
                  </a:cubicBezTo>
                  <a:cubicBezTo>
                    <a:pt x="80" y="29"/>
                    <a:pt x="75" y="19"/>
                    <a:pt x="68" y="1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pt-BR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cs typeface="Arial"/>
                <a:sym typeface="Arial"/>
              </a:endParaRPr>
            </a:p>
          </p:txBody>
        </p:sp>
        <p:sp>
          <p:nvSpPr>
            <p:cNvPr id="42" name="Freeform 33">
              <a:extLst>
                <a:ext uri="{FF2B5EF4-FFF2-40B4-BE49-F238E27FC236}">
                  <a16:creationId xmlns:a16="http://schemas.microsoft.com/office/drawing/2014/main" id="{1988A67B-D3FD-8C8D-DF9D-981308B7961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315" y="-3239"/>
              <a:ext cx="2066" cy="1438"/>
            </a:xfrm>
            <a:custGeom>
              <a:avLst/>
              <a:gdLst>
                <a:gd name="T0" fmla="*/ 1070 w 1084"/>
                <a:gd name="T1" fmla="*/ 560 h 752"/>
                <a:gd name="T2" fmla="*/ 902 w 1084"/>
                <a:gd name="T3" fmla="*/ 392 h 752"/>
                <a:gd name="T4" fmla="*/ 902 w 1084"/>
                <a:gd name="T5" fmla="*/ 200 h 752"/>
                <a:gd name="T6" fmla="*/ 702 w 1084"/>
                <a:gd name="T7" fmla="*/ 0 h 752"/>
                <a:gd name="T8" fmla="*/ 200 w 1084"/>
                <a:gd name="T9" fmla="*/ 0 h 752"/>
                <a:gd name="T10" fmla="*/ 0 w 1084"/>
                <a:gd name="T11" fmla="*/ 200 h 752"/>
                <a:gd name="T12" fmla="*/ 0 w 1084"/>
                <a:gd name="T13" fmla="*/ 552 h 752"/>
                <a:gd name="T14" fmla="*/ 200 w 1084"/>
                <a:gd name="T15" fmla="*/ 752 h 752"/>
                <a:gd name="T16" fmla="*/ 702 w 1084"/>
                <a:gd name="T17" fmla="*/ 752 h 752"/>
                <a:gd name="T18" fmla="*/ 887 w 1084"/>
                <a:gd name="T19" fmla="*/ 628 h 752"/>
                <a:gd name="T20" fmla="*/ 1041 w 1084"/>
                <a:gd name="T21" fmla="*/ 628 h 752"/>
                <a:gd name="T22" fmla="*/ 1078 w 1084"/>
                <a:gd name="T23" fmla="*/ 603 h 752"/>
                <a:gd name="T24" fmla="*/ 1070 w 1084"/>
                <a:gd name="T25" fmla="*/ 560 h 752"/>
                <a:gd name="T26" fmla="*/ 858 w 1084"/>
                <a:gd name="T27" fmla="*/ 548 h 752"/>
                <a:gd name="T28" fmla="*/ 819 w 1084"/>
                <a:gd name="T29" fmla="*/ 579 h 752"/>
                <a:gd name="T30" fmla="*/ 702 w 1084"/>
                <a:gd name="T31" fmla="*/ 672 h 752"/>
                <a:gd name="T32" fmla="*/ 200 w 1084"/>
                <a:gd name="T33" fmla="*/ 672 h 752"/>
                <a:gd name="T34" fmla="*/ 80 w 1084"/>
                <a:gd name="T35" fmla="*/ 552 h 752"/>
                <a:gd name="T36" fmla="*/ 80 w 1084"/>
                <a:gd name="T37" fmla="*/ 200 h 752"/>
                <a:gd name="T38" fmla="*/ 200 w 1084"/>
                <a:gd name="T39" fmla="*/ 80 h 752"/>
                <a:gd name="T40" fmla="*/ 702 w 1084"/>
                <a:gd name="T41" fmla="*/ 80 h 752"/>
                <a:gd name="T42" fmla="*/ 822 w 1084"/>
                <a:gd name="T43" fmla="*/ 200 h 752"/>
                <a:gd name="T44" fmla="*/ 822 w 1084"/>
                <a:gd name="T45" fmla="*/ 409 h 752"/>
                <a:gd name="T46" fmla="*/ 834 w 1084"/>
                <a:gd name="T47" fmla="*/ 437 h 752"/>
                <a:gd name="T48" fmla="*/ 945 w 1084"/>
                <a:gd name="T49" fmla="*/ 548 h 752"/>
                <a:gd name="T50" fmla="*/ 858 w 1084"/>
                <a:gd name="T51" fmla="*/ 548 h 7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084" h="752">
                  <a:moveTo>
                    <a:pt x="1070" y="560"/>
                  </a:moveTo>
                  <a:cubicBezTo>
                    <a:pt x="902" y="392"/>
                    <a:pt x="902" y="392"/>
                    <a:pt x="902" y="392"/>
                  </a:cubicBezTo>
                  <a:cubicBezTo>
                    <a:pt x="902" y="200"/>
                    <a:pt x="902" y="200"/>
                    <a:pt x="902" y="200"/>
                  </a:cubicBezTo>
                  <a:cubicBezTo>
                    <a:pt x="902" y="90"/>
                    <a:pt x="813" y="0"/>
                    <a:pt x="702" y="0"/>
                  </a:cubicBezTo>
                  <a:cubicBezTo>
                    <a:pt x="200" y="0"/>
                    <a:pt x="200" y="0"/>
                    <a:pt x="200" y="0"/>
                  </a:cubicBezTo>
                  <a:cubicBezTo>
                    <a:pt x="90" y="0"/>
                    <a:pt x="0" y="90"/>
                    <a:pt x="0" y="200"/>
                  </a:cubicBezTo>
                  <a:cubicBezTo>
                    <a:pt x="0" y="552"/>
                    <a:pt x="0" y="552"/>
                    <a:pt x="0" y="552"/>
                  </a:cubicBezTo>
                  <a:cubicBezTo>
                    <a:pt x="0" y="662"/>
                    <a:pt x="90" y="752"/>
                    <a:pt x="200" y="752"/>
                  </a:cubicBezTo>
                  <a:cubicBezTo>
                    <a:pt x="702" y="752"/>
                    <a:pt x="702" y="752"/>
                    <a:pt x="702" y="752"/>
                  </a:cubicBezTo>
                  <a:cubicBezTo>
                    <a:pt x="785" y="752"/>
                    <a:pt x="857" y="702"/>
                    <a:pt x="887" y="628"/>
                  </a:cubicBezTo>
                  <a:cubicBezTo>
                    <a:pt x="1041" y="628"/>
                    <a:pt x="1041" y="628"/>
                    <a:pt x="1041" y="628"/>
                  </a:cubicBezTo>
                  <a:cubicBezTo>
                    <a:pt x="1058" y="628"/>
                    <a:pt x="1072" y="618"/>
                    <a:pt x="1078" y="603"/>
                  </a:cubicBezTo>
                  <a:cubicBezTo>
                    <a:pt x="1084" y="588"/>
                    <a:pt x="1081" y="571"/>
                    <a:pt x="1070" y="560"/>
                  </a:cubicBezTo>
                  <a:close/>
                  <a:moveTo>
                    <a:pt x="858" y="548"/>
                  </a:moveTo>
                  <a:cubicBezTo>
                    <a:pt x="840" y="548"/>
                    <a:pt x="823" y="561"/>
                    <a:pt x="819" y="579"/>
                  </a:cubicBezTo>
                  <a:cubicBezTo>
                    <a:pt x="807" y="634"/>
                    <a:pt x="759" y="672"/>
                    <a:pt x="702" y="672"/>
                  </a:cubicBezTo>
                  <a:cubicBezTo>
                    <a:pt x="200" y="672"/>
                    <a:pt x="200" y="672"/>
                    <a:pt x="200" y="672"/>
                  </a:cubicBezTo>
                  <a:cubicBezTo>
                    <a:pt x="134" y="672"/>
                    <a:pt x="80" y="618"/>
                    <a:pt x="80" y="552"/>
                  </a:cubicBezTo>
                  <a:cubicBezTo>
                    <a:pt x="80" y="200"/>
                    <a:pt x="80" y="200"/>
                    <a:pt x="80" y="200"/>
                  </a:cubicBezTo>
                  <a:cubicBezTo>
                    <a:pt x="80" y="134"/>
                    <a:pt x="134" y="80"/>
                    <a:pt x="200" y="80"/>
                  </a:cubicBezTo>
                  <a:cubicBezTo>
                    <a:pt x="702" y="80"/>
                    <a:pt x="702" y="80"/>
                    <a:pt x="702" y="80"/>
                  </a:cubicBezTo>
                  <a:cubicBezTo>
                    <a:pt x="769" y="80"/>
                    <a:pt x="822" y="134"/>
                    <a:pt x="822" y="200"/>
                  </a:cubicBezTo>
                  <a:cubicBezTo>
                    <a:pt x="822" y="409"/>
                    <a:pt x="822" y="409"/>
                    <a:pt x="822" y="409"/>
                  </a:cubicBezTo>
                  <a:cubicBezTo>
                    <a:pt x="822" y="420"/>
                    <a:pt x="827" y="430"/>
                    <a:pt x="834" y="437"/>
                  </a:cubicBezTo>
                  <a:cubicBezTo>
                    <a:pt x="945" y="548"/>
                    <a:pt x="945" y="548"/>
                    <a:pt x="945" y="548"/>
                  </a:cubicBezTo>
                  <a:lnTo>
                    <a:pt x="858" y="548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pt-BR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cs typeface="Arial"/>
                <a:sym typeface="Arial"/>
              </a:endParaRPr>
            </a:p>
          </p:txBody>
        </p:sp>
        <p:sp>
          <p:nvSpPr>
            <p:cNvPr id="43" name="Freeform 34">
              <a:extLst>
                <a:ext uri="{FF2B5EF4-FFF2-40B4-BE49-F238E27FC236}">
                  <a16:creationId xmlns:a16="http://schemas.microsoft.com/office/drawing/2014/main" id="{33058766-AB46-DA06-2C6C-F4AA53B7737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153" y="-761"/>
              <a:ext cx="2066" cy="1438"/>
            </a:xfrm>
            <a:custGeom>
              <a:avLst/>
              <a:gdLst>
                <a:gd name="T0" fmla="*/ 884 w 1084"/>
                <a:gd name="T1" fmla="*/ 0 h 752"/>
                <a:gd name="T2" fmla="*/ 382 w 1084"/>
                <a:gd name="T3" fmla="*/ 0 h 752"/>
                <a:gd name="T4" fmla="*/ 197 w 1084"/>
                <a:gd name="T5" fmla="*/ 124 h 752"/>
                <a:gd name="T6" fmla="*/ 43 w 1084"/>
                <a:gd name="T7" fmla="*/ 124 h 752"/>
                <a:gd name="T8" fmla="*/ 6 w 1084"/>
                <a:gd name="T9" fmla="*/ 149 h 752"/>
                <a:gd name="T10" fmla="*/ 14 w 1084"/>
                <a:gd name="T11" fmla="*/ 192 h 752"/>
                <a:gd name="T12" fmla="*/ 182 w 1084"/>
                <a:gd name="T13" fmla="*/ 360 h 752"/>
                <a:gd name="T14" fmla="*/ 182 w 1084"/>
                <a:gd name="T15" fmla="*/ 552 h 752"/>
                <a:gd name="T16" fmla="*/ 382 w 1084"/>
                <a:gd name="T17" fmla="*/ 752 h 752"/>
                <a:gd name="T18" fmla="*/ 884 w 1084"/>
                <a:gd name="T19" fmla="*/ 752 h 752"/>
                <a:gd name="T20" fmla="*/ 1084 w 1084"/>
                <a:gd name="T21" fmla="*/ 552 h 752"/>
                <a:gd name="T22" fmla="*/ 1084 w 1084"/>
                <a:gd name="T23" fmla="*/ 200 h 752"/>
                <a:gd name="T24" fmla="*/ 884 w 1084"/>
                <a:gd name="T25" fmla="*/ 0 h 752"/>
                <a:gd name="T26" fmla="*/ 1004 w 1084"/>
                <a:gd name="T27" fmla="*/ 552 h 752"/>
                <a:gd name="T28" fmla="*/ 884 w 1084"/>
                <a:gd name="T29" fmla="*/ 672 h 752"/>
                <a:gd name="T30" fmla="*/ 382 w 1084"/>
                <a:gd name="T31" fmla="*/ 672 h 752"/>
                <a:gd name="T32" fmla="*/ 262 w 1084"/>
                <a:gd name="T33" fmla="*/ 552 h 752"/>
                <a:gd name="T34" fmla="*/ 262 w 1084"/>
                <a:gd name="T35" fmla="*/ 343 h 752"/>
                <a:gd name="T36" fmla="*/ 250 w 1084"/>
                <a:gd name="T37" fmla="*/ 315 h 752"/>
                <a:gd name="T38" fmla="*/ 139 w 1084"/>
                <a:gd name="T39" fmla="*/ 204 h 752"/>
                <a:gd name="T40" fmla="*/ 226 w 1084"/>
                <a:gd name="T41" fmla="*/ 204 h 752"/>
                <a:gd name="T42" fmla="*/ 265 w 1084"/>
                <a:gd name="T43" fmla="*/ 173 h 752"/>
                <a:gd name="T44" fmla="*/ 382 w 1084"/>
                <a:gd name="T45" fmla="*/ 80 h 752"/>
                <a:gd name="T46" fmla="*/ 884 w 1084"/>
                <a:gd name="T47" fmla="*/ 80 h 752"/>
                <a:gd name="T48" fmla="*/ 1004 w 1084"/>
                <a:gd name="T49" fmla="*/ 200 h 752"/>
                <a:gd name="T50" fmla="*/ 1004 w 1084"/>
                <a:gd name="T51" fmla="*/ 552 h 7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084" h="752">
                  <a:moveTo>
                    <a:pt x="884" y="0"/>
                  </a:moveTo>
                  <a:cubicBezTo>
                    <a:pt x="382" y="0"/>
                    <a:pt x="382" y="0"/>
                    <a:pt x="382" y="0"/>
                  </a:cubicBezTo>
                  <a:cubicBezTo>
                    <a:pt x="299" y="0"/>
                    <a:pt x="227" y="50"/>
                    <a:pt x="197" y="124"/>
                  </a:cubicBezTo>
                  <a:cubicBezTo>
                    <a:pt x="43" y="124"/>
                    <a:pt x="43" y="124"/>
                    <a:pt x="43" y="124"/>
                  </a:cubicBezTo>
                  <a:cubicBezTo>
                    <a:pt x="26" y="124"/>
                    <a:pt x="12" y="134"/>
                    <a:pt x="6" y="149"/>
                  </a:cubicBezTo>
                  <a:cubicBezTo>
                    <a:pt x="0" y="164"/>
                    <a:pt x="3" y="181"/>
                    <a:pt x="14" y="192"/>
                  </a:cubicBezTo>
                  <a:cubicBezTo>
                    <a:pt x="182" y="360"/>
                    <a:pt x="182" y="360"/>
                    <a:pt x="182" y="360"/>
                  </a:cubicBezTo>
                  <a:cubicBezTo>
                    <a:pt x="182" y="552"/>
                    <a:pt x="182" y="552"/>
                    <a:pt x="182" y="552"/>
                  </a:cubicBezTo>
                  <a:cubicBezTo>
                    <a:pt x="182" y="662"/>
                    <a:pt x="271" y="752"/>
                    <a:pt x="382" y="752"/>
                  </a:cubicBezTo>
                  <a:cubicBezTo>
                    <a:pt x="884" y="752"/>
                    <a:pt x="884" y="752"/>
                    <a:pt x="884" y="752"/>
                  </a:cubicBezTo>
                  <a:cubicBezTo>
                    <a:pt x="994" y="752"/>
                    <a:pt x="1084" y="662"/>
                    <a:pt x="1084" y="552"/>
                  </a:cubicBezTo>
                  <a:cubicBezTo>
                    <a:pt x="1084" y="200"/>
                    <a:pt x="1084" y="200"/>
                    <a:pt x="1084" y="200"/>
                  </a:cubicBezTo>
                  <a:cubicBezTo>
                    <a:pt x="1084" y="90"/>
                    <a:pt x="994" y="0"/>
                    <a:pt x="884" y="0"/>
                  </a:cubicBezTo>
                  <a:close/>
                  <a:moveTo>
                    <a:pt x="1004" y="552"/>
                  </a:moveTo>
                  <a:cubicBezTo>
                    <a:pt x="1004" y="618"/>
                    <a:pt x="950" y="672"/>
                    <a:pt x="884" y="672"/>
                  </a:cubicBezTo>
                  <a:cubicBezTo>
                    <a:pt x="382" y="672"/>
                    <a:pt x="382" y="672"/>
                    <a:pt x="382" y="672"/>
                  </a:cubicBezTo>
                  <a:cubicBezTo>
                    <a:pt x="316" y="672"/>
                    <a:pt x="262" y="618"/>
                    <a:pt x="262" y="552"/>
                  </a:cubicBezTo>
                  <a:cubicBezTo>
                    <a:pt x="262" y="343"/>
                    <a:pt x="262" y="343"/>
                    <a:pt x="262" y="343"/>
                  </a:cubicBezTo>
                  <a:cubicBezTo>
                    <a:pt x="262" y="332"/>
                    <a:pt x="257" y="322"/>
                    <a:pt x="250" y="315"/>
                  </a:cubicBezTo>
                  <a:cubicBezTo>
                    <a:pt x="139" y="204"/>
                    <a:pt x="139" y="204"/>
                    <a:pt x="139" y="204"/>
                  </a:cubicBezTo>
                  <a:cubicBezTo>
                    <a:pt x="226" y="204"/>
                    <a:pt x="226" y="204"/>
                    <a:pt x="226" y="204"/>
                  </a:cubicBezTo>
                  <a:cubicBezTo>
                    <a:pt x="244" y="204"/>
                    <a:pt x="261" y="191"/>
                    <a:pt x="265" y="173"/>
                  </a:cubicBezTo>
                  <a:cubicBezTo>
                    <a:pt x="277" y="118"/>
                    <a:pt x="325" y="80"/>
                    <a:pt x="382" y="80"/>
                  </a:cubicBezTo>
                  <a:cubicBezTo>
                    <a:pt x="884" y="80"/>
                    <a:pt x="884" y="80"/>
                    <a:pt x="884" y="80"/>
                  </a:cubicBezTo>
                  <a:cubicBezTo>
                    <a:pt x="950" y="80"/>
                    <a:pt x="1004" y="134"/>
                    <a:pt x="1004" y="200"/>
                  </a:cubicBezTo>
                  <a:lnTo>
                    <a:pt x="1004" y="55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pt-BR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cs typeface="Arial"/>
                <a:sym typeface="Arial"/>
              </a:endParaRPr>
            </a:p>
          </p:txBody>
        </p:sp>
        <p:sp>
          <p:nvSpPr>
            <p:cNvPr id="44" name="Freeform 35">
              <a:extLst>
                <a:ext uri="{FF2B5EF4-FFF2-40B4-BE49-F238E27FC236}">
                  <a16:creationId xmlns:a16="http://schemas.microsoft.com/office/drawing/2014/main" id="{A2F638F0-5A23-4822-8A30-D69FCA2899B5}"/>
                </a:ext>
              </a:extLst>
            </p:cNvPr>
            <p:cNvSpPr>
              <a:spLocks/>
            </p:cNvSpPr>
            <p:nvPr/>
          </p:nvSpPr>
          <p:spPr bwMode="auto">
            <a:xfrm>
              <a:off x="12159" y="-275"/>
              <a:ext cx="572" cy="417"/>
            </a:xfrm>
            <a:custGeom>
              <a:avLst/>
              <a:gdLst>
                <a:gd name="T0" fmla="*/ 285 w 300"/>
                <a:gd name="T1" fmla="*/ 16 h 218"/>
                <a:gd name="T2" fmla="*/ 228 w 300"/>
                <a:gd name="T3" fmla="*/ 16 h 218"/>
                <a:gd name="T4" fmla="*/ 122 w 300"/>
                <a:gd name="T5" fmla="*/ 122 h 218"/>
                <a:gd name="T6" fmla="*/ 72 w 300"/>
                <a:gd name="T7" fmla="*/ 72 h 218"/>
                <a:gd name="T8" fmla="*/ 16 w 300"/>
                <a:gd name="T9" fmla="*/ 72 h 218"/>
                <a:gd name="T10" fmla="*/ 16 w 300"/>
                <a:gd name="T11" fmla="*/ 129 h 218"/>
                <a:gd name="T12" fmla="*/ 93 w 300"/>
                <a:gd name="T13" fmla="*/ 207 h 218"/>
                <a:gd name="T14" fmla="*/ 122 w 300"/>
                <a:gd name="T15" fmla="*/ 218 h 218"/>
                <a:gd name="T16" fmla="*/ 150 w 300"/>
                <a:gd name="T17" fmla="*/ 207 h 218"/>
                <a:gd name="T18" fmla="*/ 285 w 300"/>
                <a:gd name="T19" fmla="*/ 72 h 218"/>
                <a:gd name="T20" fmla="*/ 285 w 300"/>
                <a:gd name="T21" fmla="*/ 16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00" h="218">
                  <a:moveTo>
                    <a:pt x="285" y="16"/>
                  </a:moveTo>
                  <a:cubicBezTo>
                    <a:pt x="269" y="0"/>
                    <a:pt x="244" y="0"/>
                    <a:pt x="228" y="16"/>
                  </a:cubicBezTo>
                  <a:cubicBezTo>
                    <a:pt x="122" y="122"/>
                    <a:pt x="122" y="122"/>
                    <a:pt x="122" y="122"/>
                  </a:cubicBezTo>
                  <a:cubicBezTo>
                    <a:pt x="72" y="72"/>
                    <a:pt x="72" y="72"/>
                    <a:pt x="72" y="72"/>
                  </a:cubicBezTo>
                  <a:cubicBezTo>
                    <a:pt x="57" y="57"/>
                    <a:pt x="31" y="57"/>
                    <a:pt x="16" y="72"/>
                  </a:cubicBezTo>
                  <a:cubicBezTo>
                    <a:pt x="0" y="88"/>
                    <a:pt x="0" y="113"/>
                    <a:pt x="16" y="129"/>
                  </a:cubicBezTo>
                  <a:cubicBezTo>
                    <a:pt x="93" y="207"/>
                    <a:pt x="93" y="207"/>
                    <a:pt x="93" y="207"/>
                  </a:cubicBezTo>
                  <a:cubicBezTo>
                    <a:pt x="101" y="215"/>
                    <a:pt x="111" y="218"/>
                    <a:pt x="122" y="218"/>
                  </a:cubicBezTo>
                  <a:cubicBezTo>
                    <a:pt x="132" y="218"/>
                    <a:pt x="142" y="215"/>
                    <a:pt x="150" y="207"/>
                  </a:cubicBezTo>
                  <a:cubicBezTo>
                    <a:pt x="285" y="72"/>
                    <a:pt x="285" y="72"/>
                    <a:pt x="285" y="72"/>
                  </a:cubicBezTo>
                  <a:cubicBezTo>
                    <a:pt x="300" y="57"/>
                    <a:pt x="300" y="31"/>
                    <a:pt x="285" y="1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pt-BR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cs typeface="Arial"/>
                <a:sym typeface="Arial"/>
              </a:endParaRPr>
            </a:p>
          </p:txBody>
        </p:sp>
        <p:sp>
          <p:nvSpPr>
            <p:cNvPr id="45" name="Freeform 36">
              <a:extLst>
                <a:ext uri="{FF2B5EF4-FFF2-40B4-BE49-F238E27FC236}">
                  <a16:creationId xmlns:a16="http://schemas.microsoft.com/office/drawing/2014/main" id="{BF10EED3-DB87-95D9-F2AE-85BA8BCC2FDB}"/>
                </a:ext>
              </a:extLst>
            </p:cNvPr>
            <p:cNvSpPr>
              <a:spLocks/>
            </p:cNvSpPr>
            <p:nvPr/>
          </p:nvSpPr>
          <p:spPr bwMode="auto">
            <a:xfrm>
              <a:off x="9994" y="-2983"/>
              <a:ext cx="537" cy="622"/>
            </a:xfrm>
            <a:custGeom>
              <a:avLst/>
              <a:gdLst>
                <a:gd name="T0" fmla="*/ 277 w 282"/>
                <a:gd name="T1" fmla="*/ 131 h 325"/>
                <a:gd name="T2" fmla="*/ 148 w 282"/>
                <a:gd name="T3" fmla="*/ 2 h 325"/>
                <a:gd name="T4" fmla="*/ 44 w 282"/>
                <a:gd name="T5" fmla="*/ 39 h 325"/>
                <a:gd name="T6" fmla="*/ 0 w 282"/>
                <a:gd name="T7" fmla="*/ 141 h 325"/>
                <a:gd name="T8" fmla="*/ 40 w 282"/>
                <a:gd name="T9" fmla="*/ 181 h 325"/>
                <a:gd name="T10" fmla="*/ 80 w 282"/>
                <a:gd name="T11" fmla="*/ 141 h 325"/>
                <a:gd name="T12" fmla="*/ 99 w 282"/>
                <a:gd name="T13" fmla="*/ 98 h 325"/>
                <a:gd name="T14" fmla="*/ 143 w 282"/>
                <a:gd name="T15" fmla="*/ 82 h 325"/>
                <a:gd name="T16" fmla="*/ 197 w 282"/>
                <a:gd name="T17" fmla="*/ 137 h 325"/>
                <a:gd name="T18" fmla="*/ 152 w 282"/>
                <a:gd name="T19" fmla="*/ 198 h 325"/>
                <a:gd name="T20" fmla="*/ 99 w 282"/>
                <a:gd name="T21" fmla="*/ 264 h 325"/>
                <a:gd name="T22" fmla="*/ 99 w 282"/>
                <a:gd name="T23" fmla="*/ 285 h 325"/>
                <a:gd name="T24" fmla="*/ 139 w 282"/>
                <a:gd name="T25" fmla="*/ 325 h 325"/>
                <a:gd name="T26" fmla="*/ 179 w 282"/>
                <a:gd name="T27" fmla="*/ 285 h 325"/>
                <a:gd name="T28" fmla="*/ 179 w 282"/>
                <a:gd name="T29" fmla="*/ 274 h 325"/>
                <a:gd name="T30" fmla="*/ 277 w 282"/>
                <a:gd name="T31" fmla="*/ 131 h 3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82" h="325">
                  <a:moveTo>
                    <a:pt x="277" y="131"/>
                  </a:moveTo>
                  <a:cubicBezTo>
                    <a:pt x="272" y="62"/>
                    <a:pt x="217" y="7"/>
                    <a:pt x="148" y="2"/>
                  </a:cubicBezTo>
                  <a:cubicBezTo>
                    <a:pt x="110" y="0"/>
                    <a:pt x="72" y="13"/>
                    <a:pt x="44" y="39"/>
                  </a:cubicBezTo>
                  <a:cubicBezTo>
                    <a:pt x="16" y="66"/>
                    <a:pt x="0" y="103"/>
                    <a:pt x="0" y="141"/>
                  </a:cubicBezTo>
                  <a:cubicBezTo>
                    <a:pt x="0" y="163"/>
                    <a:pt x="18" y="181"/>
                    <a:pt x="40" y="181"/>
                  </a:cubicBezTo>
                  <a:cubicBezTo>
                    <a:pt x="62" y="181"/>
                    <a:pt x="80" y="163"/>
                    <a:pt x="80" y="141"/>
                  </a:cubicBezTo>
                  <a:cubicBezTo>
                    <a:pt x="80" y="124"/>
                    <a:pt x="87" y="109"/>
                    <a:pt x="99" y="98"/>
                  </a:cubicBezTo>
                  <a:cubicBezTo>
                    <a:pt x="111" y="87"/>
                    <a:pt x="126" y="81"/>
                    <a:pt x="143" y="82"/>
                  </a:cubicBezTo>
                  <a:cubicBezTo>
                    <a:pt x="172" y="84"/>
                    <a:pt x="195" y="108"/>
                    <a:pt x="197" y="137"/>
                  </a:cubicBezTo>
                  <a:cubicBezTo>
                    <a:pt x="199" y="166"/>
                    <a:pt x="180" y="192"/>
                    <a:pt x="152" y="198"/>
                  </a:cubicBezTo>
                  <a:cubicBezTo>
                    <a:pt x="120" y="205"/>
                    <a:pt x="99" y="232"/>
                    <a:pt x="99" y="264"/>
                  </a:cubicBezTo>
                  <a:cubicBezTo>
                    <a:pt x="99" y="285"/>
                    <a:pt x="99" y="285"/>
                    <a:pt x="99" y="285"/>
                  </a:cubicBezTo>
                  <a:cubicBezTo>
                    <a:pt x="99" y="307"/>
                    <a:pt x="117" y="325"/>
                    <a:pt x="139" y="325"/>
                  </a:cubicBezTo>
                  <a:cubicBezTo>
                    <a:pt x="161" y="325"/>
                    <a:pt x="179" y="307"/>
                    <a:pt x="179" y="285"/>
                  </a:cubicBezTo>
                  <a:cubicBezTo>
                    <a:pt x="179" y="274"/>
                    <a:pt x="179" y="274"/>
                    <a:pt x="179" y="274"/>
                  </a:cubicBezTo>
                  <a:cubicBezTo>
                    <a:pt x="241" y="255"/>
                    <a:pt x="282" y="197"/>
                    <a:pt x="277" y="13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pt-BR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cs typeface="Arial"/>
                <a:sym typeface="Arial"/>
              </a:endParaRPr>
            </a:p>
          </p:txBody>
        </p:sp>
        <p:sp>
          <p:nvSpPr>
            <p:cNvPr id="46" name="Freeform 37">
              <a:extLst>
                <a:ext uri="{FF2B5EF4-FFF2-40B4-BE49-F238E27FC236}">
                  <a16:creationId xmlns:a16="http://schemas.microsoft.com/office/drawing/2014/main" id="{5D037748-6DEC-52E7-A469-2ACFE935170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82" y="-2222"/>
              <a:ext cx="153" cy="153"/>
            </a:xfrm>
            <a:custGeom>
              <a:avLst/>
              <a:gdLst>
                <a:gd name="T0" fmla="*/ 68 w 80"/>
                <a:gd name="T1" fmla="*/ 12 h 80"/>
                <a:gd name="T2" fmla="*/ 40 w 80"/>
                <a:gd name="T3" fmla="*/ 0 h 80"/>
                <a:gd name="T4" fmla="*/ 11 w 80"/>
                <a:gd name="T5" fmla="*/ 12 h 80"/>
                <a:gd name="T6" fmla="*/ 0 w 80"/>
                <a:gd name="T7" fmla="*/ 40 h 80"/>
                <a:gd name="T8" fmla="*/ 11 w 80"/>
                <a:gd name="T9" fmla="*/ 69 h 80"/>
                <a:gd name="T10" fmla="*/ 40 w 80"/>
                <a:gd name="T11" fmla="*/ 80 h 80"/>
                <a:gd name="T12" fmla="*/ 68 w 80"/>
                <a:gd name="T13" fmla="*/ 69 h 80"/>
                <a:gd name="T14" fmla="*/ 80 w 80"/>
                <a:gd name="T15" fmla="*/ 40 h 80"/>
                <a:gd name="T16" fmla="*/ 68 w 80"/>
                <a:gd name="T17" fmla="*/ 12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0" h="80">
                  <a:moveTo>
                    <a:pt x="68" y="12"/>
                  </a:moveTo>
                  <a:cubicBezTo>
                    <a:pt x="61" y="5"/>
                    <a:pt x="50" y="0"/>
                    <a:pt x="40" y="0"/>
                  </a:cubicBezTo>
                  <a:cubicBezTo>
                    <a:pt x="29" y="0"/>
                    <a:pt x="19" y="5"/>
                    <a:pt x="11" y="12"/>
                  </a:cubicBezTo>
                  <a:cubicBezTo>
                    <a:pt x="4" y="20"/>
                    <a:pt x="0" y="30"/>
                    <a:pt x="0" y="40"/>
                  </a:cubicBezTo>
                  <a:cubicBezTo>
                    <a:pt x="0" y="51"/>
                    <a:pt x="4" y="61"/>
                    <a:pt x="11" y="69"/>
                  </a:cubicBezTo>
                  <a:cubicBezTo>
                    <a:pt x="19" y="76"/>
                    <a:pt x="29" y="80"/>
                    <a:pt x="40" y="80"/>
                  </a:cubicBezTo>
                  <a:cubicBezTo>
                    <a:pt x="50" y="80"/>
                    <a:pt x="61" y="76"/>
                    <a:pt x="68" y="69"/>
                  </a:cubicBezTo>
                  <a:cubicBezTo>
                    <a:pt x="75" y="61"/>
                    <a:pt x="80" y="51"/>
                    <a:pt x="80" y="40"/>
                  </a:cubicBezTo>
                  <a:cubicBezTo>
                    <a:pt x="80" y="30"/>
                    <a:pt x="75" y="20"/>
                    <a:pt x="68" y="1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pt-BR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cs typeface="Arial"/>
                <a:sym typeface="Arial"/>
              </a:endParaRPr>
            </a:p>
          </p:txBody>
        </p:sp>
        <p:sp>
          <p:nvSpPr>
            <p:cNvPr id="47" name="Freeform 38">
              <a:extLst>
                <a:ext uri="{FF2B5EF4-FFF2-40B4-BE49-F238E27FC236}">
                  <a16:creationId xmlns:a16="http://schemas.microsoft.com/office/drawing/2014/main" id="{EC29B941-4F9B-F4FE-9392-A047681B472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13" y="218"/>
              <a:ext cx="152" cy="153"/>
            </a:xfrm>
            <a:custGeom>
              <a:avLst/>
              <a:gdLst>
                <a:gd name="T0" fmla="*/ 68 w 80"/>
                <a:gd name="T1" fmla="*/ 12 h 80"/>
                <a:gd name="T2" fmla="*/ 40 w 80"/>
                <a:gd name="T3" fmla="*/ 0 h 80"/>
                <a:gd name="T4" fmla="*/ 12 w 80"/>
                <a:gd name="T5" fmla="*/ 12 h 80"/>
                <a:gd name="T6" fmla="*/ 0 w 80"/>
                <a:gd name="T7" fmla="*/ 40 h 80"/>
                <a:gd name="T8" fmla="*/ 12 w 80"/>
                <a:gd name="T9" fmla="*/ 68 h 80"/>
                <a:gd name="T10" fmla="*/ 40 w 80"/>
                <a:gd name="T11" fmla="*/ 80 h 80"/>
                <a:gd name="T12" fmla="*/ 68 w 80"/>
                <a:gd name="T13" fmla="*/ 68 h 80"/>
                <a:gd name="T14" fmla="*/ 80 w 80"/>
                <a:gd name="T15" fmla="*/ 40 h 80"/>
                <a:gd name="T16" fmla="*/ 68 w 80"/>
                <a:gd name="T17" fmla="*/ 12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0" h="80">
                  <a:moveTo>
                    <a:pt x="68" y="12"/>
                  </a:moveTo>
                  <a:cubicBezTo>
                    <a:pt x="61" y="4"/>
                    <a:pt x="51" y="0"/>
                    <a:pt x="40" y="0"/>
                  </a:cubicBezTo>
                  <a:cubicBezTo>
                    <a:pt x="29" y="0"/>
                    <a:pt x="19" y="4"/>
                    <a:pt x="12" y="12"/>
                  </a:cubicBezTo>
                  <a:cubicBezTo>
                    <a:pt x="4" y="19"/>
                    <a:pt x="0" y="29"/>
                    <a:pt x="0" y="40"/>
                  </a:cubicBezTo>
                  <a:cubicBezTo>
                    <a:pt x="0" y="51"/>
                    <a:pt x="4" y="61"/>
                    <a:pt x="12" y="68"/>
                  </a:cubicBezTo>
                  <a:cubicBezTo>
                    <a:pt x="19" y="76"/>
                    <a:pt x="29" y="80"/>
                    <a:pt x="40" y="80"/>
                  </a:cubicBezTo>
                  <a:cubicBezTo>
                    <a:pt x="51" y="80"/>
                    <a:pt x="61" y="76"/>
                    <a:pt x="68" y="68"/>
                  </a:cubicBezTo>
                  <a:cubicBezTo>
                    <a:pt x="76" y="61"/>
                    <a:pt x="80" y="51"/>
                    <a:pt x="80" y="40"/>
                  </a:cubicBezTo>
                  <a:cubicBezTo>
                    <a:pt x="80" y="29"/>
                    <a:pt x="76" y="19"/>
                    <a:pt x="68" y="12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pt-BR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cs typeface="Arial"/>
                <a:sym typeface="Arial"/>
              </a:endParaRPr>
            </a:p>
          </p:txBody>
        </p:sp>
      </p:grpSp>
      <p:pic>
        <p:nvPicPr>
          <p:cNvPr id="50" name="Imagem 49" descr="Forma&#10;&#10;Descrição gerada automaticamente com confiança baixa">
            <a:extLst>
              <a:ext uri="{FF2B5EF4-FFF2-40B4-BE49-F238E27FC236}">
                <a16:creationId xmlns:a16="http://schemas.microsoft.com/office/drawing/2014/main" id="{BDFE5C11-240E-1535-63F3-73F2ABB8DB7E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198560" y="1696419"/>
            <a:ext cx="617706" cy="617706"/>
          </a:xfrm>
          <a:prstGeom prst="rect">
            <a:avLst/>
          </a:prstGeom>
        </p:spPr>
      </p:pic>
      <p:pic>
        <p:nvPicPr>
          <p:cNvPr id="52" name="Imagem 51" descr="Forma&#10;&#10;Descrição gerada automaticamente com confiança baixa">
            <a:extLst>
              <a:ext uri="{FF2B5EF4-FFF2-40B4-BE49-F238E27FC236}">
                <a16:creationId xmlns:a16="http://schemas.microsoft.com/office/drawing/2014/main" id="{D62DF360-54B9-483C-CA68-63BAB5BA10FB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468043" y="4246368"/>
            <a:ext cx="541253" cy="541253"/>
          </a:xfrm>
          <a:prstGeom prst="rect">
            <a:avLst/>
          </a:prstGeom>
        </p:spPr>
      </p:pic>
      <p:grpSp>
        <p:nvGrpSpPr>
          <p:cNvPr id="60" name="Group 20">
            <a:extLst>
              <a:ext uri="{FF2B5EF4-FFF2-40B4-BE49-F238E27FC236}">
                <a16:creationId xmlns:a16="http://schemas.microsoft.com/office/drawing/2014/main" id="{8B1A66A5-E0B4-566E-676A-A8E31934509A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9986663" y="4327221"/>
            <a:ext cx="469759" cy="471202"/>
            <a:chOff x="2872" y="-4137"/>
            <a:chExt cx="3904" cy="3916"/>
          </a:xfrm>
          <a:solidFill>
            <a:schemeClr val="accent1">
              <a:lumMod val="50000"/>
            </a:schemeClr>
          </a:solidFill>
        </p:grpSpPr>
        <p:sp>
          <p:nvSpPr>
            <p:cNvPr id="54" name="Freeform 21">
              <a:extLst>
                <a:ext uri="{FF2B5EF4-FFF2-40B4-BE49-F238E27FC236}">
                  <a16:creationId xmlns:a16="http://schemas.microsoft.com/office/drawing/2014/main" id="{6A687D82-6D86-29A1-AAF9-EB5408246B1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81" y="-3087"/>
              <a:ext cx="632" cy="1399"/>
            </a:xfrm>
            <a:custGeom>
              <a:avLst/>
              <a:gdLst>
                <a:gd name="T0" fmla="*/ 24 w 332"/>
                <a:gd name="T1" fmla="*/ 0 h 732"/>
                <a:gd name="T2" fmla="*/ 0 w 332"/>
                <a:gd name="T3" fmla="*/ 55 h 732"/>
                <a:gd name="T4" fmla="*/ 272 w 332"/>
                <a:gd name="T5" fmla="*/ 475 h 732"/>
                <a:gd name="T6" fmla="*/ 212 w 332"/>
                <a:gd name="T7" fmla="*/ 702 h 732"/>
                <a:gd name="T8" fmla="*/ 265 w 332"/>
                <a:gd name="T9" fmla="*/ 732 h 732"/>
                <a:gd name="T10" fmla="*/ 332 w 332"/>
                <a:gd name="T11" fmla="*/ 475 h 732"/>
                <a:gd name="T12" fmla="*/ 24 w 332"/>
                <a:gd name="T13" fmla="*/ 0 h 7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2" h="732">
                  <a:moveTo>
                    <a:pt x="24" y="0"/>
                  </a:moveTo>
                  <a:cubicBezTo>
                    <a:pt x="0" y="55"/>
                    <a:pt x="0" y="55"/>
                    <a:pt x="0" y="55"/>
                  </a:cubicBezTo>
                  <a:cubicBezTo>
                    <a:pt x="165" y="129"/>
                    <a:pt x="272" y="294"/>
                    <a:pt x="272" y="475"/>
                  </a:cubicBezTo>
                  <a:cubicBezTo>
                    <a:pt x="272" y="555"/>
                    <a:pt x="252" y="633"/>
                    <a:pt x="212" y="702"/>
                  </a:cubicBezTo>
                  <a:cubicBezTo>
                    <a:pt x="265" y="732"/>
                    <a:pt x="265" y="732"/>
                    <a:pt x="265" y="732"/>
                  </a:cubicBezTo>
                  <a:cubicBezTo>
                    <a:pt x="309" y="654"/>
                    <a:pt x="332" y="565"/>
                    <a:pt x="332" y="475"/>
                  </a:cubicBezTo>
                  <a:cubicBezTo>
                    <a:pt x="332" y="270"/>
                    <a:pt x="211" y="84"/>
                    <a:pt x="24" y="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pt-BR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cs typeface="Arial"/>
                <a:sym typeface="Arial"/>
              </a:endParaRPr>
            </a:p>
          </p:txBody>
        </p:sp>
        <p:sp>
          <p:nvSpPr>
            <p:cNvPr id="55" name="Freeform 22">
              <a:extLst>
                <a:ext uri="{FF2B5EF4-FFF2-40B4-BE49-F238E27FC236}">
                  <a16:creationId xmlns:a16="http://schemas.microsoft.com/office/drawing/2014/main" id="{FD05C22F-2EA1-1403-6F4B-E6371479D0C8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5" y="-3087"/>
              <a:ext cx="633" cy="1399"/>
            </a:xfrm>
            <a:custGeom>
              <a:avLst/>
              <a:gdLst>
                <a:gd name="T0" fmla="*/ 332 w 332"/>
                <a:gd name="T1" fmla="*/ 55 h 732"/>
                <a:gd name="T2" fmla="*/ 308 w 332"/>
                <a:gd name="T3" fmla="*/ 0 h 732"/>
                <a:gd name="T4" fmla="*/ 0 w 332"/>
                <a:gd name="T5" fmla="*/ 475 h 732"/>
                <a:gd name="T6" fmla="*/ 67 w 332"/>
                <a:gd name="T7" fmla="*/ 732 h 732"/>
                <a:gd name="T8" fmla="*/ 120 w 332"/>
                <a:gd name="T9" fmla="*/ 702 h 732"/>
                <a:gd name="T10" fmla="*/ 60 w 332"/>
                <a:gd name="T11" fmla="*/ 475 h 732"/>
                <a:gd name="T12" fmla="*/ 332 w 332"/>
                <a:gd name="T13" fmla="*/ 55 h 7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2" h="732">
                  <a:moveTo>
                    <a:pt x="332" y="55"/>
                  </a:moveTo>
                  <a:cubicBezTo>
                    <a:pt x="308" y="0"/>
                    <a:pt x="308" y="0"/>
                    <a:pt x="308" y="0"/>
                  </a:cubicBezTo>
                  <a:cubicBezTo>
                    <a:pt x="121" y="84"/>
                    <a:pt x="0" y="270"/>
                    <a:pt x="0" y="475"/>
                  </a:cubicBezTo>
                  <a:cubicBezTo>
                    <a:pt x="0" y="565"/>
                    <a:pt x="23" y="654"/>
                    <a:pt x="67" y="732"/>
                  </a:cubicBezTo>
                  <a:cubicBezTo>
                    <a:pt x="120" y="702"/>
                    <a:pt x="120" y="702"/>
                    <a:pt x="120" y="702"/>
                  </a:cubicBezTo>
                  <a:cubicBezTo>
                    <a:pt x="80" y="633"/>
                    <a:pt x="60" y="555"/>
                    <a:pt x="60" y="475"/>
                  </a:cubicBezTo>
                  <a:cubicBezTo>
                    <a:pt x="60" y="294"/>
                    <a:pt x="167" y="129"/>
                    <a:pt x="332" y="55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pt-BR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cs typeface="Arial"/>
                <a:sym typeface="Arial"/>
              </a:endParaRPr>
            </a:p>
          </p:txBody>
        </p:sp>
        <p:sp>
          <p:nvSpPr>
            <p:cNvPr id="56" name="Freeform 23">
              <a:extLst>
                <a:ext uri="{FF2B5EF4-FFF2-40B4-BE49-F238E27FC236}">
                  <a16:creationId xmlns:a16="http://schemas.microsoft.com/office/drawing/2014/main" id="{641280A1-9BEE-82AA-8D58-1C400EB19D7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872" y="-4137"/>
              <a:ext cx="3904" cy="3916"/>
            </a:xfrm>
            <a:custGeom>
              <a:avLst/>
              <a:gdLst>
                <a:gd name="T0" fmla="*/ 1803 w 2048"/>
                <a:gd name="T1" fmla="*/ 994 h 2048"/>
                <a:gd name="T2" fmla="*/ 1544 w 2048"/>
                <a:gd name="T3" fmla="*/ 547 h 2048"/>
                <a:gd name="T4" fmla="*/ 1748 w 2048"/>
                <a:gd name="T5" fmla="*/ 476 h 2048"/>
                <a:gd name="T6" fmla="*/ 1572 w 2048"/>
                <a:gd name="T7" fmla="*/ 300 h 2048"/>
                <a:gd name="T8" fmla="*/ 1501 w 2048"/>
                <a:gd name="T9" fmla="*/ 504 h 2048"/>
                <a:gd name="T10" fmla="*/ 1054 w 2048"/>
                <a:gd name="T11" fmla="*/ 245 h 2048"/>
                <a:gd name="T12" fmla="*/ 1024 w 2048"/>
                <a:gd name="T13" fmla="*/ 0 h 2048"/>
                <a:gd name="T14" fmla="*/ 994 w 2048"/>
                <a:gd name="T15" fmla="*/ 245 h 2048"/>
                <a:gd name="T16" fmla="*/ 547 w 2048"/>
                <a:gd name="T17" fmla="*/ 504 h 2048"/>
                <a:gd name="T18" fmla="*/ 476 w 2048"/>
                <a:gd name="T19" fmla="*/ 300 h 2048"/>
                <a:gd name="T20" fmla="*/ 300 w 2048"/>
                <a:gd name="T21" fmla="*/ 476 h 2048"/>
                <a:gd name="T22" fmla="*/ 452 w 2048"/>
                <a:gd name="T23" fmla="*/ 494 h 2048"/>
                <a:gd name="T24" fmla="*/ 319 w 2048"/>
                <a:gd name="T25" fmla="*/ 994 h 2048"/>
                <a:gd name="T26" fmla="*/ 124 w 2048"/>
                <a:gd name="T27" fmla="*/ 900 h 2048"/>
                <a:gd name="T28" fmla="*/ 124 w 2048"/>
                <a:gd name="T29" fmla="*/ 1148 h 2048"/>
                <a:gd name="T30" fmla="*/ 319 w 2048"/>
                <a:gd name="T31" fmla="*/ 1054 h 2048"/>
                <a:gd name="T32" fmla="*/ 452 w 2048"/>
                <a:gd name="T33" fmla="*/ 1554 h 2048"/>
                <a:gd name="T34" fmla="*/ 300 w 2048"/>
                <a:gd name="T35" fmla="*/ 1748 h 2048"/>
                <a:gd name="T36" fmla="*/ 494 w 2048"/>
                <a:gd name="T37" fmla="*/ 1596 h 2048"/>
                <a:gd name="T38" fmla="*/ 994 w 2048"/>
                <a:gd name="T39" fmla="*/ 1729 h 2048"/>
                <a:gd name="T40" fmla="*/ 900 w 2048"/>
                <a:gd name="T41" fmla="*/ 1924 h 2048"/>
                <a:gd name="T42" fmla="*/ 1148 w 2048"/>
                <a:gd name="T43" fmla="*/ 1924 h 2048"/>
                <a:gd name="T44" fmla="*/ 1054 w 2048"/>
                <a:gd name="T45" fmla="*/ 1729 h 2048"/>
                <a:gd name="T46" fmla="*/ 1554 w 2048"/>
                <a:gd name="T47" fmla="*/ 1596 h 2048"/>
                <a:gd name="T48" fmla="*/ 1748 w 2048"/>
                <a:gd name="T49" fmla="*/ 1748 h 2048"/>
                <a:gd name="T50" fmla="*/ 1596 w 2048"/>
                <a:gd name="T51" fmla="*/ 1554 h 2048"/>
                <a:gd name="T52" fmla="*/ 1729 w 2048"/>
                <a:gd name="T53" fmla="*/ 1054 h 2048"/>
                <a:gd name="T54" fmla="*/ 1924 w 2048"/>
                <a:gd name="T55" fmla="*/ 1148 h 2048"/>
                <a:gd name="T56" fmla="*/ 1924 w 2048"/>
                <a:gd name="T57" fmla="*/ 900 h 2048"/>
                <a:gd name="T58" fmla="*/ 1706 w 2048"/>
                <a:gd name="T59" fmla="*/ 342 h 2048"/>
                <a:gd name="T60" fmla="*/ 1615 w 2048"/>
                <a:gd name="T61" fmla="*/ 433 h 2048"/>
                <a:gd name="T62" fmla="*/ 433 w 2048"/>
                <a:gd name="T63" fmla="*/ 433 h 2048"/>
                <a:gd name="T64" fmla="*/ 342 w 2048"/>
                <a:gd name="T65" fmla="*/ 342 h 2048"/>
                <a:gd name="T66" fmla="*/ 433 w 2048"/>
                <a:gd name="T67" fmla="*/ 433 h 2048"/>
                <a:gd name="T68" fmla="*/ 60 w 2048"/>
                <a:gd name="T69" fmla="*/ 1024 h 2048"/>
                <a:gd name="T70" fmla="*/ 189 w 2048"/>
                <a:gd name="T71" fmla="*/ 1024 h 2048"/>
                <a:gd name="T72" fmla="*/ 433 w 2048"/>
                <a:gd name="T73" fmla="*/ 1706 h 2048"/>
                <a:gd name="T74" fmla="*/ 342 w 2048"/>
                <a:gd name="T75" fmla="*/ 1615 h 2048"/>
                <a:gd name="T76" fmla="*/ 433 w 2048"/>
                <a:gd name="T77" fmla="*/ 1706 h 2048"/>
                <a:gd name="T78" fmla="*/ 1706 w 2048"/>
                <a:gd name="T79" fmla="*/ 1615 h 2048"/>
                <a:gd name="T80" fmla="*/ 1615 w 2048"/>
                <a:gd name="T81" fmla="*/ 1706 h 2048"/>
                <a:gd name="T82" fmla="*/ 960 w 2048"/>
                <a:gd name="T83" fmla="*/ 124 h 2048"/>
                <a:gd name="T84" fmla="*/ 1088 w 2048"/>
                <a:gd name="T85" fmla="*/ 124 h 2048"/>
                <a:gd name="T86" fmla="*/ 960 w 2048"/>
                <a:gd name="T87" fmla="*/ 124 h 2048"/>
                <a:gd name="T88" fmla="*/ 1024 w 2048"/>
                <a:gd name="T89" fmla="*/ 1988 h 2048"/>
                <a:gd name="T90" fmla="*/ 1024 w 2048"/>
                <a:gd name="T91" fmla="*/ 1859 h 2048"/>
                <a:gd name="T92" fmla="*/ 1024 w 2048"/>
                <a:gd name="T93" fmla="*/ 1670 h 2048"/>
                <a:gd name="T94" fmla="*/ 1024 w 2048"/>
                <a:gd name="T95" fmla="*/ 378 h 2048"/>
                <a:gd name="T96" fmla="*/ 1024 w 2048"/>
                <a:gd name="T97" fmla="*/ 1670 h 2048"/>
                <a:gd name="T98" fmla="*/ 1859 w 2048"/>
                <a:gd name="T99" fmla="*/ 1024 h 2048"/>
                <a:gd name="T100" fmla="*/ 1988 w 2048"/>
                <a:gd name="T101" fmla="*/ 1024 h 20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048" h="2048">
                  <a:moveTo>
                    <a:pt x="1924" y="900"/>
                  </a:moveTo>
                  <a:cubicBezTo>
                    <a:pt x="1865" y="900"/>
                    <a:pt x="1816" y="940"/>
                    <a:pt x="1803" y="994"/>
                  </a:cubicBezTo>
                  <a:cubicBezTo>
                    <a:pt x="1729" y="994"/>
                    <a:pt x="1729" y="994"/>
                    <a:pt x="1729" y="994"/>
                  </a:cubicBezTo>
                  <a:cubicBezTo>
                    <a:pt x="1722" y="822"/>
                    <a:pt x="1653" y="666"/>
                    <a:pt x="1544" y="547"/>
                  </a:cubicBezTo>
                  <a:cubicBezTo>
                    <a:pt x="1596" y="494"/>
                    <a:pt x="1596" y="494"/>
                    <a:pt x="1596" y="494"/>
                  </a:cubicBezTo>
                  <a:cubicBezTo>
                    <a:pt x="1644" y="523"/>
                    <a:pt x="1707" y="517"/>
                    <a:pt x="1748" y="476"/>
                  </a:cubicBezTo>
                  <a:cubicBezTo>
                    <a:pt x="1797" y="427"/>
                    <a:pt x="1797" y="348"/>
                    <a:pt x="1748" y="300"/>
                  </a:cubicBezTo>
                  <a:cubicBezTo>
                    <a:pt x="1700" y="251"/>
                    <a:pt x="1621" y="251"/>
                    <a:pt x="1572" y="300"/>
                  </a:cubicBezTo>
                  <a:cubicBezTo>
                    <a:pt x="1531" y="341"/>
                    <a:pt x="1525" y="404"/>
                    <a:pt x="1554" y="452"/>
                  </a:cubicBezTo>
                  <a:cubicBezTo>
                    <a:pt x="1501" y="504"/>
                    <a:pt x="1501" y="504"/>
                    <a:pt x="1501" y="504"/>
                  </a:cubicBezTo>
                  <a:cubicBezTo>
                    <a:pt x="1382" y="395"/>
                    <a:pt x="1226" y="326"/>
                    <a:pt x="1054" y="319"/>
                  </a:cubicBezTo>
                  <a:cubicBezTo>
                    <a:pt x="1054" y="245"/>
                    <a:pt x="1054" y="245"/>
                    <a:pt x="1054" y="245"/>
                  </a:cubicBezTo>
                  <a:cubicBezTo>
                    <a:pt x="1108" y="232"/>
                    <a:pt x="1148" y="183"/>
                    <a:pt x="1148" y="124"/>
                  </a:cubicBezTo>
                  <a:cubicBezTo>
                    <a:pt x="1148" y="56"/>
                    <a:pt x="1093" y="0"/>
                    <a:pt x="1024" y="0"/>
                  </a:cubicBezTo>
                  <a:cubicBezTo>
                    <a:pt x="955" y="0"/>
                    <a:pt x="900" y="56"/>
                    <a:pt x="900" y="124"/>
                  </a:cubicBezTo>
                  <a:cubicBezTo>
                    <a:pt x="900" y="183"/>
                    <a:pt x="940" y="232"/>
                    <a:pt x="994" y="245"/>
                  </a:cubicBezTo>
                  <a:cubicBezTo>
                    <a:pt x="994" y="319"/>
                    <a:pt x="994" y="319"/>
                    <a:pt x="994" y="319"/>
                  </a:cubicBezTo>
                  <a:cubicBezTo>
                    <a:pt x="822" y="326"/>
                    <a:pt x="666" y="395"/>
                    <a:pt x="547" y="504"/>
                  </a:cubicBezTo>
                  <a:cubicBezTo>
                    <a:pt x="494" y="452"/>
                    <a:pt x="494" y="452"/>
                    <a:pt x="494" y="452"/>
                  </a:cubicBezTo>
                  <a:cubicBezTo>
                    <a:pt x="523" y="404"/>
                    <a:pt x="517" y="341"/>
                    <a:pt x="476" y="300"/>
                  </a:cubicBezTo>
                  <a:cubicBezTo>
                    <a:pt x="427" y="251"/>
                    <a:pt x="348" y="251"/>
                    <a:pt x="300" y="300"/>
                  </a:cubicBezTo>
                  <a:cubicBezTo>
                    <a:pt x="251" y="348"/>
                    <a:pt x="251" y="427"/>
                    <a:pt x="300" y="476"/>
                  </a:cubicBezTo>
                  <a:cubicBezTo>
                    <a:pt x="324" y="500"/>
                    <a:pt x="356" y="512"/>
                    <a:pt x="388" y="512"/>
                  </a:cubicBezTo>
                  <a:cubicBezTo>
                    <a:pt x="410" y="512"/>
                    <a:pt x="432" y="506"/>
                    <a:pt x="452" y="494"/>
                  </a:cubicBezTo>
                  <a:cubicBezTo>
                    <a:pt x="504" y="547"/>
                    <a:pt x="504" y="547"/>
                    <a:pt x="504" y="547"/>
                  </a:cubicBezTo>
                  <a:cubicBezTo>
                    <a:pt x="395" y="666"/>
                    <a:pt x="326" y="822"/>
                    <a:pt x="319" y="994"/>
                  </a:cubicBezTo>
                  <a:cubicBezTo>
                    <a:pt x="245" y="994"/>
                    <a:pt x="245" y="994"/>
                    <a:pt x="245" y="994"/>
                  </a:cubicBezTo>
                  <a:cubicBezTo>
                    <a:pt x="232" y="940"/>
                    <a:pt x="183" y="900"/>
                    <a:pt x="124" y="900"/>
                  </a:cubicBezTo>
                  <a:cubicBezTo>
                    <a:pt x="56" y="900"/>
                    <a:pt x="0" y="955"/>
                    <a:pt x="0" y="1024"/>
                  </a:cubicBezTo>
                  <a:cubicBezTo>
                    <a:pt x="0" y="1093"/>
                    <a:pt x="56" y="1148"/>
                    <a:pt x="124" y="1148"/>
                  </a:cubicBezTo>
                  <a:cubicBezTo>
                    <a:pt x="183" y="1148"/>
                    <a:pt x="232" y="1108"/>
                    <a:pt x="245" y="1054"/>
                  </a:cubicBezTo>
                  <a:cubicBezTo>
                    <a:pt x="319" y="1054"/>
                    <a:pt x="319" y="1054"/>
                    <a:pt x="319" y="1054"/>
                  </a:cubicBezTo>
                  <a:cubicBezTo>
                    <a:pt x="326" y="1226"/>
                    <a:pt x="395" y="1382"/>
                    <a:pt x="504" y="1501"/>
                  </a:cubicBezTo>
                  <a:cubicBezTo>
                    <a:pt x="452" y="1554"/>
                    <a:pt x="452" y="1554"/>
                    <a:pt x="452" y="1554"/>
                  </a:cubicBezTo>
                  <a:cubicBezTo>
                    <a:pt x="404" y="1525"/>
                    <a:pt x="341" y="1531"/>
                    <a:pt x="300" y="1572"/>
                  </a:cubicBezTo>
                  <a:cubicBezTo>
                    <a:pt x="251" y="1621"/>
                    <a:pt x="251" y="1700"/>
                    <a:pt x="300" y="1748"/>
                  </a:cubicBezTo>
                  <a:cubicBezTo>
                    <a:pt x="324" y="1772"/>
                    <a:pt x="356" y="1784"/>
                    <a:pt x="388" y="1784"/>
                  </a:cubicBezTo>
                  <a:cubicBezTo>
                    <a:pt x="484" y="1784"/>
                    <a:pt x="544" y="1679"/>
                    <a:pt x="494" y="1596"/>
                  </a:cubicBezTo>
                  <a:cubicBezTo>
                    <a:pt x="547" y="1544"/>
                    <a:pt x="547" y="1544"/>
                    <a:pt x="547" y="1544"/>
                  </a:cubicBezTo>
                  <a:cubicBezTo>
                    <a:pt x="666" y="1653"/>
                    <a:pt x="822" y="1722"/>
                    <a:pt x="994" y="1729"/>
                  </a:cubicBezTo>
                  <a:cubicBezTo>
                    <a:pt x="994" y="1803"/>
                    <a:pt x="994" y="1803"/>
                    <a:pt x="994" y="1803"/>
                  </a:cubicBezTo>
                  <a:cubicBezTo>
                    <a:pt x="940" y="1816"/>
                    <a:pt x="900" y="1865"/>
                    <a:pt x="900" y="1924"/>
                  </a:cubicBezTo>
                  <a:cubicBezTo>
                    <a:pt x="900" y="1992"/>
                    <a:pt x="955" y="2048"/>
                    <a:pt x="1024" y="2048"/>
                  </a:cubicBezTo>
                  <a:cubicBezTo>
                    <a:pt x="1093" y="2048"/>
                    <a:pt x="1148" y="1992"/>
                    <a:pt x="1148" y="1924"/>
                  </a:cubicBezTo>
                  <a:cubicBezTo>
                    <a:pt x="1148" y="1865"/>
                    <a:pt x="1108" y="1816"/>
                    <a:pt x="1054" y="1803"/>
                  </a:cubicBezTo>
                  <a:cubicBezTo>
                    <a:pt x="1054" y="1729"/>
                    <a:pt x="1054" y="1729"/>
                    <a:pt x="1054" y="1729"/>
                  </a:cubicBezTo>
                  <a:cubicBezTo>
                    <a:pt x="1226" y="1722"/>
                    <a:pt x="1382" y="1653"/>
                    <a:pt x="1501" y="1544"/>
                  </a:cubicBezTo>
                  <a:cubicBezTo>
                    <a:pt x="1554" y="1596"/>
                    <a:pt x="1554" y="1596"/>
                    <a:pt x="1554" y="1596"/>
                  </a:cubicBezTo>
                  <a:cubicBezTo>
                    <a:pt x="1525" y="1644"/>
                    <a:pt x="1531" y="1707"/>
                    <a:pt x="1572" y="1748"/>
                  </a:cubicBezTo>
                  <a:cubicBezTo>
                    <a:pt x="1621" y="1797"/>
                    <a:pt x="1700" y="1797"/>
                    <a:pt x="1748" y="1748"/>
                  </a:cubicBezTo>
                  <a:cubicBezTo>
                    <a:pt x="1797" y="1700"/>
                    <a:pt x="1797" y="1621"/>
                    <a:pt x="1748" y="1572"/>
                  </a:cubicBezTo>
                  <a:cubicBezTo>
                    <a:pt x="1707" y="1531"/>
                    <a:pt x="1644" y="1525"/>
                    <a:pt x="1596" y="1554"/>
                  </a:cubicBezTo>
                  <a:cubicBezTo>
                    <a:pt x="1544" y="1501"/>
                    <a:pt x="1544" y="1501"/>
                    <a:pt x="1544" y="1501"/>
                  </a:cubicBezTo>
                  <a:cubicBezTo>
                    <a:pt x="1653" y="1382"/>
                    <a:pt x="1722" y="1226"/>
                    <a:pt x="1729" y="1054"/>
                  </a:cubicBezTo>
                  <a:cubicBezTo>
                    <a:pt x="1803" y="1054"/>
                    <a:pt x="1803" y="1054"/>
                    <a:pt x="1803" y="1054"/>
                  </a:cubicBezTo>
                  <a:cubicBezTo>
                    <a:pt x="1816" y="1108"/>
                    <a:pt x="1865" y="1148"/>
                    <a:pt x="1924" y="1148"/>
                  </a:cubicBezTo>
                  <a:cubicBezTo>
                    <a:pt x="1992" y="1148"/>
                    <a:pt x="2048" y="1093"/>
                    <a:pt x="2048" y="1024"/>
                  </a:cubicBezTo>
                  <a:cubicBezTo>
                    <a:pt x="2048" y="955"/>
                    <a:pt x="1992" y="900"/>
                    <a:pt x="1924" y="900"/>
                  </a:cubicBezTo>
                  <a:close/>
                  <a:moveTo>
                    <a:pt x="1615" y="342"/>
                  </a:moveTo>
                  <a:cubicBezTo>
                    <a:pt x="1640" y="317"/>
                    <a:pt x="1681" y="317"/>
                    <a:pt x="1706" y="342"/>
                  </a:cubicBezTo>
                  <a:cubicBezTo>
                    <a:pt x="1731" y="367"/>
                    <a:pt x="1731" y="408"/>
                    <a:pt x="1706" y="433"/>
                  </a:cubicBezTo>
                  <a:cubicBezTo>
                    <a:pt x="1681" y="458"/>
                    <a:pt x="1640" y="458"/>
                    <a:pt x="1615" y="433"/>
                  </a:cubicBezTo>
                  <a:cubicBezTo>
                    <a:pt x="1590" y="408"/>
                    <a:pt x="1590" y="367"/>
                    <a:pt x="1615" y="342"/>
                  </a:cubicBezTo>
                  <a:close/>
                  <a:moveTo>
                    <a:pt x="433" y="433"/>
                  </a:moveTo>
                  <a:cubicBezTo>
                    <a:pt x="408" y="458"/>
                    <a:pt x="367" y="458"/>
                    <a:pt x="342" y="433"/>
                  </a:cubicBezTo>
                  <a:cubicBezTo>
                    <a:pt x="317" y="408"/>
                    <a:pt x="317" y="367"/>
                    <a:pt x="342" y="342"/>
                  </a:cubicBezTo>
                  <a:cubicBezTo>
                    <a:pt x="367" y="317"/>
                    <a:pt x="408" y="317"/>
                    <a:pt x="433" y="342"/>
                  </a:cubicBezTo>
                  <a:cubicBezTo>
                    <a:pt x="458" y="367"/>
                    <a:pt x="458" y="408"/>
                    <a:pt x="433" y="433"/>
                  </a:cubicBezTo>
                  <a:close/>
                  <a:moveTo>
                    <a:pt x="124" y="1088"/>
                  </a:moveTo>
                  <a:cubicBezTo>
                    <a:pt x="89" y="1088"/>
                    <a:pt x="60" y="1059"/>
                    <a:pt x="60" y="1024"/>
                  </a:cubicBezTo>
                  <a:cubicBezTo>
                    <a:pt x="60" y="989"/>
                    <a:pt x="89" y="960"/>
                    <a:pt x="124" y="960"/>
                  </a:cubicBezTo>
                  <a:cubicBezTo>
                    <a:pt x="160" y="960"/>
                    <a:pt x="189" y="989"/>
                    <a:pt x="189" y="1024"/>
                  </a:cubicBezTo>
                  <a:cubicBezTo>
                    <a:pt x="189" y="1059"/>
                    <a:pt x="160" y="1088"/>
                    <a:pt x="124" y="1088"/>
                  </a:cubicBezTo>
                  <a:close/>
                  <a:moveTo>
                    <a:pt x="433" y="1706"/>
                  </a:moveTo>
                  <a:cubicBezTo>
                    <a:pt x="408" y="1731"/>
                    <a:pt x="367" y="1731"/>
                    <a:pt x="342" y="1706"/>
                  </a:cubicBezTo>
                  <a:cubicBezTo>
                    <a:pt x="317" y="1681"/>
                    <a:pt x="317" y="1640"/>
                    <a:pt x="342" y="1615"/>
                  </a:cubicBezTo>
                  <a:cubicBezTo>
                    <a:pt x="367" y="1590"/>
                    <a:pt x="408" y="1590"/>
                    <a:pt x="433" y="1615"/>
                  </a:cubicBezTo>
                  <a:cubicBezTo>
                    <a:pt x="458" y="1640"/>
                    <a:pt x="458" y="1681"/>
                    <a:pt x="433" y="1706"/>
                  </a:cubicBezTo>
                  <a:close/>
                  <a:moveTo>
                    <a:pt x="1615" y="1615"/>
                  </a:moveTo>
                  <a:cubicBezTo>
                    <a:pt x="1640" y="1590"/>
                    <a:pt x="1681" y="1590"/>
                    <a:pt x="1706" y="1615"/>
                  </a:cubicBezTo>
                  <a:cubicBezTo>
                    <a:pt x="1731" y="1640"/>
                    <a:pt x="1731" y="1681"/>
                    <a:pt x="1706" y="1706"/>
                  </a:cubicBezTo>
                  <a:cubicBezTo>
                    <a:pt x="1681" y="1731"/>
                    <a:pt x="1640" y="1731"/>
                    <a:pt x="1615" y="1706"/>
                  </a:cubicBezTo>
                  <a:cubicBezTo>
                    <a:pt x="1590" y="1681"/>
                    <a:pt x="1590" y="1640"/>
                    <a:pt x="1615" y="1615"/>
                  </a:cubicBezTo>
                  <a:close/>
                  <a:moveTo>
                    <a:pt x="960" y="124"/>
                  </a:moveTo>
                  <a:cubicBezTo>
                    <a:pt x="960" y="89"/>
                    <a:pt x="989" y="60"/>
                    <a:pt x="1024" y="60"/>
                  </a:cubicBezTo>
                  <a:cubicBezTo>
                    <a:pt x="1059" y="60"/>
                    <a:pt x="1088" y="89"/>
                    <a:pt x="1088" y="124"/>
                  </a:cubicBezTo>
                  <a:cubicBezTo>
                    <a:pt x="1088" y="160"/>
                    <a:pt x="1059" y="189"/>
                    <a:pt x="1024" y="189"/>
                  </a:cubicBezTo>
                  <a:cubicBezTo>
                    <a:pt x="989" y="189"/>
                    <a:pt x="960" y="160"/>
                    <a:pt x="960" y="124"/>
                  </a:cubicBezTo>
                  <a:close/>
                  <a:moveTo>
                    <a:pt x="1088" y="1924"/>
                  </a:moveTo>
                  <a:cubicBezTo>
                    <a:pt x="1088" y="1959"/>
                    <a:pt x="1059" y="1988"/>
                    <a:pt x="1024" y="1988"/>
                  </a:cubicBezTo>
                  <a:cubicBezTo>
                    <a:pt x="989" y="1988"/>
                    <a:pt x="960" y="1959"/>
                    <a:pt x="960" y="1924"/>
                  </a:cubicBezTo>
                  <a:cubicBezTo>
                    <a:pt x="960" y="1888"/>
                    <a:pt x="989" y="1859"/>
                    <a:pt x="1024" y="1859"/>
                  </a:cubicBezTo>
                  <a:cubicBezTo>
                    <a:pt x="1059" y="1859"/>
                    <a:pt x="1088" y="1888"/>
                    <a:pt x="1088" y="1924"/>
                  </a:cubicBezTo>
                  <a:close/>
                  <a:moveTo>
                    <a:pt x="1024" y="1670"/>
                  </a:moveTo>
                  <a:cubicBezTo>
                    <a:pt x="668" y="1670"/>
                    <a:pt x="378" y="1380"/>
                    <a:pt x="378" y="1024"/>
                  </a:cubicBezTo>
                  <a:cubicBezTo>
                    <a:pt x="378" y="668"/>
                    <a:pt x="668" y="378"/>
                    <a:pt x="1024" y="378"/>
                  </a:cubicBezTo>
                  <a:cubicBezTo>
                    <a:pt x="1380" y="378"/>
                    <a:pt x="1670" y="668"/>
                    <a:pt x="1670" y="1024"/>
                  </a:cubicBezTo>
                  <a:cubicBezTo>
                    <a:pt x="1670" y="1380"/>
                    <a:pt x="1380" y="1670"/>
                    <a:pt x="1024" y="1670"/>
                  </a:cubicBezTo>
                  <a:close/>
                  <a:moveTo>
                    <a:pt x="1924" y="1088"/>
                  </a:moveTo>
                  <a:cubicBezTo>
                    <a:pt x="1888" y="1088"/>
                    <a:pt x="1859" y="1059"/>
                    <a:pt x="1859" y="1024"/>
                  </a:cubicBezTo>
                  <a:cubicBezTo>
                    <a:pt x="1859" y="989"/>
                    <a:pt x="1888" y="960"/>
                    <a:pt x="1924" y="960"/>
                  </a:cubicBezTo>
                  <a:cubicBezTo>
                    <a:pt x="1959" y="960"/>
                    <a:pt x="1988" y="989"/>
                    <a:pt x="1988" y="1024"/>
                  </a:cubicBezTo>
                  <a:cubicBezTo>
                    <a:pt x="1988" y="1059"/>
                    <a:pt x="1959" y="1088"/>
                    <a:pt x="1924" y="10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pt-BR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cs typeface="Arial"/>
                <a:sym typeface="Arial"/>
              </a:endParaRPr>
            </a:p>
          </p:txBody>
        </p:sp>
        <p:sp>
          <p:nvSpPr>
            <p:cNvPr id="57" name="Freeform 24">
              <a:extLst>
                <a:ext uri="{FF2B5EF4-FFF2-40B4-BE49-F238E27FC236}">
                  <a16:creationId xmlns:a16="http://schemas.microsoft.com/office/drawing/2014/main" id="{CA668778-9885-59CD-7D7A-E1F9E426137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09" y="-3118"/>
              <a:ext cx="1430" cy="2029"/>
            </a:xfrm>
            <a:custGeom>
              <a:avLst/>
              <a:gdLst>
                <a:gd name="T0" fmla="*/ 514 w 750"/>
                <a:gd name="T1" fmla="*/ 441 h 1061"/>
                <a:gd name="T2" fmla="*/ 584 w 750"/>
                <a:gd name="T3" fmla="*/ 371 h 1061"/>
                <a:gd name="T4" fmla="*/ 584 w 750"/>
                <a:gd name="T5" fmla="*/ 209 h 1061"/>
                <a:gd name="T6" fmla="*/ 375 w 750"/>
                <a:gd name="T7" fmla="*/ 0 h 1061"/>
                <a:gd name="T8" fmla="*/ 166 w 750"/>
                <a:gd name="T9" fmla="*/ 209 h 1061"/>
                <a:gd name="T10" fmla="*/ 166 w 750"/>
                <a:gd name="T11" fmla="*/ 371 h 1061"/>
                <a:gd name="T12" fmla="*/ 236 w 750"/>
                <a:gd name="T13" fmla="*/ 441 h 1061"/>
                <a:gd name="T14" fmla="*/ 91 w 750"/>
                <a:gd name="T15" fmla="*/ 441 h 1061"/>
                <a:gd name="T16" fmla="*/ 0 w 750"/>
                <a:gd name="T17" fmla="*/ 532 h 1061"/>
                <a:gd name="T18" fmla="*/ 0 w 750"/>
                <a:gd name="T19" fmla="*/ 850 h 1061"/>
                <a:gd name="T20" fmla="*/ 8 w 750"/>
                <a:gd name="T21" fmla="*/ 859 h 1061"/>
                <a:gd name="T22" fmla="*/ 742 w 750"/>
                <a:gd name="T23" fmla="*/ 859 h 1061"/>
                <a:gd name="T24" fmla="*/ 750 w 750"/>
                <a:gd name="T25" fmla="*/ 850 h 1061"/>
                <a:gd name="T26" fmla="*/ 750 w 750"/>
                <a:gd name="T27" fmla="*/ 532 h 1061"/>
                <a:gd name="T28" fmla="*/ 659 w 750"/>
                <a:gd name="T29" fmla="*/ 441 h 1061"/>
                <a:gd name="T30" fmla="*/ 514 w 750"/>
                <a:gd name="T31" fmla="*/ 441 h 1061"/>
                <a:gd name="T32" fmla="*/ 514 w 750"/>
                <a:gd name="T33" fmla="*/ 501 h 1061"/>
                <a:gd name="T34" fmla="*/ 461 w 750"/>
                <a:gd name="T35" fmla="*/ 622 h 1061"/>
                <a:gd name="T36" fmla="*/ 450 w 750"/>
                <a:gd name="T37" fmla="*/ 501 h 1061"/>
                <a:gd name="T38" fmla="*/ 514 w 750"/>
                <a:gd name="T39" fmla="*/ 501 h 1061"/>
                <a:gd name="T40" fmla="*/ 226 w 750"/>
                <a:gd name="T41" fmla="*/ 346 h 1061"/>
                <a:gd name="T42" fmla="*/ 226 w 750"/>
                <a:gd name="T43" fmla="*/ 209 h 1061"/>
                <a:gd name="T44" fmla="*/ 375 w 750"/>
                <a:gd name="T45" fmla="*/ 60 h 1061"/>
                <a:gd name="T46" fmla="*/ 524 w 750"/>
                <a:gd name="T47" fmla="*/ 209 h 1061"/>
                <a:gd name="T48" fmla="*/ 524 w 750"/>
                <a:gd name="T49" fmla="*/ 346 h 1061"/>
                <a:gd name="T50" fmla="*/ 429 w 750"/>
                <a:gd name="T51" fmla="*/ 441 h 1061"/>
                <a:gd name="T52" fmla="*/ 321 w 750"/>
                <a:gd name="T53" fmla="*/ 441 h 1061"/>
                <a:gd name="T54" fmla="*/ 226 w 750"/>
                <a:gd name="T55" fmla="*/ 346 h 1061"/>
                <a:gd name="T56" fmla="*/ 412 w 750"/>
                <a:gd name="T57" fmla="*/ 735 h 1061"/>
                <a:gd name="T58" fmla="*/ 379 w 750"/>
                <a:gd name="T59" fmla="*/ 811 h 1061"/>
                <a:gd name="T60" fmla="*/ 371 w 750"/>
                <a:gd name="T61" fmla="*/ 811 h 1061"/>
                <a:gd name="T62" fmla="*/ 338 w 750"/>
                <a:gd name="T63" fmla="*/ 735 h 1061"/>
                <a:gd name="T64" fmla="*/ 360 w 750"/>
                <a:gd name="T65" fmla="*/ 501 h 1061"/>
                <a:gd name="T66" fmla="*/ 390 w 750"/>
                <a:gd name="T67" fmla="*/ 501 h 1061"/>
                <a:gd name="T68" fmla="*/ 412 w 750"/>
                <a:gd name="T69" fmla="*/ 735 h 1061"/>
                <a:gd name="T70" fmla="*/ 300 w 750"/>
                <a:gd name="T71" fmla="*/ 501 h 1061"/>
                <a:gd name="T72" fmla="*/ 289 w 750"/>
                <a:gd name="T73" fmla="*/ 622 h 1061"/>
                <a:gd name="T74" fmla="*/ 236 w 750"/>
                <a:gd name="T75" fmla="*/ 501 h 1061"/>
                <a:gd name="T76" fmla="*/ 300 w 750"/>
                <a:gd name="T77" fmla="*/ 501 h 1061"/>
                <a:gd name="T78" fmla="*/ 690 w 750"/>
                <a:gd name="T79" fmla="*/ 825 h 1061"/>
                <a:gd name="T80" fmla="*/ 610 w 750"/>
                <a:gd name="T81" fmla="*/ 886 h 1061"/>
                <a:gd name="T82" fmla="*/ 610 w 750"/>
                <a:gd name="T83" fmla="*/ 678 h 1061"/>
                <a:gd name="T84" fmla="*/ 550 w 750"/>
                <a:gd name="T85" fmla="*/ 678 h 1061"/>
                <a:gd name="T86" fmla="*/ 550 w 750"/>
                <a:gd name="T87" fmla="*/ 916 h 1061"/>
                <a:gd name="T88" fmla="*/ 200 w 750"/>
                <a:gd name="T89" fmla="*/ 916 h 1061"/>
                <a:gd name="T90" fmla="*/ 200 w 750"/>
                <a:gd name="T91" fmla="*/ 678 h 1061"/>
                <a:gd name="T92" fmla="*/ 140 w 750"/>
                <a:gd name="T93" fmla="*/ 678 h 1061"/>
                <a:gd name="T94" fmla="*/ 140 w 750"/>
                <a:gd name="T95" fmla="*/ 886 h 1061"/>
                <a:gd name="T96" fmla="*/ 60 w 750"/>
                <a:gd name="T97" fmla="*/ 825 h 1061"/>
                <a:gd name="T98" fmla="*/ 60 w 750"/>
                <a:gd name="T99" fmla="*/ 557 h 1061"/>
                <a:gd name="T100" fmla="*/ 116 w 750"/>
                <a:gd name="T101" fmla="*/ 501 h 1061"/>
                <a:gd name="T102" fmla="*/ 170 w 750"/>
                <a:gd name="T103" fmla="*/ 501 h 1061"/>
                <a:gd name="T104" fmla="*/ 332 w 750"/>
                <a:gd name="T105" fmla="*/ 871 h 1061"/>
                <a:gd name="T106" fmla="*/ 418 w 750"/>
                <a:gd name="T107" fmla="*/ 871 h 1061"/>
                <a:gd name="T108" fmla="*/ 580 w 750"/>
                <a:gd name="T109" fmla="*/ 501 h 1061"/>
                <a:gd name="T110" fmla="*/ 634 w 750"/>
                <a:gd name="T111" fmla="*/ 501 h 1061"/>
                <a:gd name="T112" fmla="*/ 690 w 750"/>
                <a:gd name="T113" fmla="*/ 557 h 1061"/>
                <a:gd name="T114" fmla="*/ 690 w 750"/>
                <a:gd name="T115" fmla="*/ 825 h 10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750" h="1061">
                  <a:moveTo>
                    <a:pt x="514" y="441"/>
                  </a:moveTo>
                  <a:cubicBezTo>
                    <a:pt x="584" y="371"/>
                    <a:pt x="584" y="371"/>
                    <a:pt x="584" y="371"/>
                  </a:cubicBezTo>
                  <a:cubicBezTo>
                    <a:pt x="584" y="209"/>
                    <a:pt x="584" y="209"/>
                    <a:pt x="584" y="209"/>
                  </a:cubicBezTo>
                  <a:cubicBezTo>
                    <a:pt x="584" y="94"/>
                    <a:pt x="490" y="0"/>
                    <a:pt x="375" y="0"/>
                  </a:cubicBezTo>
                  <a:cubicBezTo>
                    <a:pt x="260" y="0"/>
                    <a:pt x="166" y="94"/>
                    <a:pt x="166" y="209"/>
                  </a:cubicBezTo>
                  <a:cubicBezTo>
                    <a:pt x="166" y="371"/>
                    <a:pt x="166" y="371"/>
                    <a:pt x="166" y="371"/>
                  </a:cubicBezTo>
                  <a:cubicBezTo>
                    <a:pt x="236" y="441"/>
                    <a:pt x="236" y="441"/>
                    <a:pt x="236" y="441"/>
                  </a:cubicBezTo>
                  <a:cubicBezTo>
                    <a:pt x="91" y="441"/>
                    <a:pt x="91" y="441"/>
                    <a:pt x="91" y="441"/>
                  </a:cubicBezTo>
                  <a:cubicBezTo>
                    <a:pt x="0" y="532"/>
                    <a:pt x="0" y="532"/>
                    <a:pt x="0" y="532"/>
                  </a:cubicBezTo>
                  <a:cubicBezTo>
                    <a:pt x="0" y="850"/>
                    <a:pt x="0" y="850"/>
                    <a:pt x="0" y="850"/>
                  </a:cubicBezTo>
                  <a:cubicBezTo>
                    <a:pt x="8" y="859"/>
                    <a:pt x="8" y="859"/>
                    <a:pt x="8" y="859"/>
                  </a:cubicBezTo>
                  <a:cubicBezTo>
                    <a:pt x="211" y="1061"/>
                    <a:pt x="539" y="1061"/>
                    <a:pt x="742" y="859"/>
                  </a:cubicBezTo>
                  <a:cubicBezTo>
                    <a:pt x="750" y="850"/>
                    <a:pt x="750" y="850"/>
                    <a:pt x="750" y="850"/>
                  </a:cubicBezTo>
                  <a:cubicBezTo>
                    <a:pt x="750" y="532"/>
                    <a:pt x="750" y="532"/>
                    <a:pt x="750" y="532"/>
                  </a:cubicBezTo>
                  <a:cubicBezTo>
                    <a:pt x="659" y="441"/>
                    <a:pt x="659" y="441"/>
                    <a:pt x="659" y="441"/>
                  </a:cubicBezTo>
                  <a:lnTo>
                    <a:pt x="514" y="441"/>
                  </a:lnTo>
                  <a:close/>
                  <a:moveTo>
                    <a:pt x="514" y="501"/>
                  </a:moveTo>
                  <a:cubicBezTo>
                    <a:pt x="461" y="622"/>
                    <a:pt x="461" y="622"/>
                    <a:pt x="461" y="622"/>
                  </a:cubicBezTo>
                  <a:cubicBezTo>
                    <a:pt x="450" y="501"/>
                    <a:pt x="450" y="501"/>
                    <a:pt x="450" y="501"/>
                  </a:cubicBezTo>
                  <a:lnTo>
                    <a:pt x="514" y="501"/>
                  </a:lnTo>
                  <a:close/>
                  <a:moveTo>
                    <a:pt x="226" y="346"/>
                  </a:moveTo>
                  <a:cubicBezTo>
                    <a:pt x="226" y="209"/>
                    <a:pt x="226" y="209"/>
                    <a:pt x="226" y="209"/>
                  </a:cubicBezTo>
                  <a:cubicBezTo>
                    <a:pt x="226" y="127"/>
                    <a:pt x="293" y="60"/>
                    <a:pt x="375" y="60"/>
                  </a:cubicBezTo>
                  <a:cubicBezTo>
                    <a:pt x="457" y="60"/>
                    <a:pt x="524" y="127"/>
                    <a:pt x="524" y="209"/>
                  </a:cubicBezTo>
                  <a:cubicBezTo>
                    <a:pt x="524" y="346"/>
                    <a:pt x="524" y="346"/>
                    <a:pt x="524" y="346"/>
                  </a:cubicBezTo>
                  <a:cubicBezTo>
                    <a:pt x="429" y="441"/>
                    <a:pt x="429" y="441"/>
                    <a:pt x="429" y="441"/>
                  </a:cubicBezTo>
                  <a:cubicBezTo>
                    <a:pt x="321" y="441"/>
                    <a:pt x="321" y="441"/>
                    <a:pt x="321" y="441"/>
                  </a:cubicBezTo>
                  <a:lnTo>
                    <a:pt x="226" y="346"/>
                  </a:lnTo>
                  <a:close/>
                  <a:moveTo>
                    <a:pt x="412" y="735"/>
                  </a:moveTo>
                  <a:cubicBezTo>
                    <a:pt x="379" y="811"/>
                    <a:pt x="379" y="811"/>
                    <a:pt x="379" y="811"/>
                  </a:cubicBezTo>
                  <a:cubicBezTo>
                    <a:pt x="371" y="811"/>
                    <a:pt x="371" y="811"/>
                    <a:pt x="371" y="811"/>
                  </a:cubicBezTo>
                  <a:cubicBezTo>
                    <a:pt x="338" y="735"/>
                    <a:pt x="338" y="735"/>
                    <a:pt x="338" y="735"/>
                  </a:cubicBezTo>
                  <a:cubicBezTo>
                    <a:pt x="360" y="501"/>
                    <a:pt x="360" y="501"/>
                    <a:pt x="360" y="501"/>
                  </a:cubicBezTo>
                  <a:cubicBezTo>
                    <a:pt x="390" y="501"/>
                    <a:pt x="390" y="501"/>
                    <a:pt x="390" y="501"/>
                  </a:cubicBezTo>
                  <a:lnTo>
                    <a:pt x="412" y="735"/>
                  </a:lnTo>
                  <a:close/>
                  <a:moveTo>
                    <a:pt x="300" y="501"/>
                  </a:moveTo>
                  <a:cubicBezTo>
                    <a:pt x="289" y="622"/>
                    <a:pt x="289" y="622"/>
                    <a:pt x="289" y="622"/>
                  </a:cubicBezTo>
                  <a:cubicBezTo>
                    <a:pt x="236" y="501"/>
                    <a:pt x="236" y="501"/>
                    <a:pt x="236" y="501"/>
                  </a:cubicBezTo>
                  <a:lnTo>
                    <a:pt x="300" y="501"/>
                  </a:lnTo>
                  <a:close/>
                  <a:moveTo>
                    <a:pt x="690" y="825"/>
                  </a:moveTo>
                  <a:cubicBezTo>
                    <a:pt x="666" y="848"/>
                    <a:pt x="639" y="869"/>
                    <a:pt x="610" y="886"/>
                  </a:cubicBezTo>
                  <a:cubicBezTo>
                    <a:pt x="610" y="678"/>
                    <a:pt x="610" y="678"/>
                    <a:pt x="610" y="678"/>
                  </a:cubicBezTo>
                  <a:cubicBezTo>
                    <a:pt x="550" y="678"/>
                    <a:pt x="550" y="678"/>
                    <a:pt x="550" y="678"/>
                  </a:cubicBezTo>
                  <a:cubicBezTo>
                    <a:pt x="550" y="916"/>
                    <a:pt x="550" y="916"/>
                    <a:pt x="550" y="916"/>
                  </a:cubicBezTo>
                  <a:cubicBezTo>
                    <a:pt x="439" y="962"/>
                    <a:pt x="311" y="962"/>
                    <a:pt x="200" y="916"/>
                  </a:cubicBezTo>
                  <a:cubicBezTo>
                    <a:pt x="200" y="678"/>
                    <a:pt x="200" y="678"/>
                    <a:pt x="200" y="678"/>
                  </a:cubicBezTo>
                  <a:cubicBezTo>
                    <a:pt x="140" y="678"/>
                    <a:pt x="140" y="678"/>
                    <a:pt x="140" y="678"/>
                  </a:cubicBezTo>
                  <a:cubicBezTo>
                    <a:pt x="140" y="886"/>
                    <a:pt x="140" y="886"/>
                    <a:pt x="140" y="886"/>
                  </a:cubicBezTo>
                  <a:cubicBezTo>
                    <a:pt x="111" y="869"/>
                    <a:pt x="84" y="848"/>
                    <a:pt x="60" y="825"/>
                  </a:cubicBezTo>
                  <a:cubicBezTo>
                    <a:pt x="60" y="557"/>
                    <a:pt x="60" y="557"/>
                    <a:pt x="60" y="557"/>
                  </a:cubicBezTo>
                  <a:cubicBezTo>
                    <a:pt x="116" y="501"/>
                    <a:pt x="116" y="501"/>
                    <a:pt x="116" y="501"/>
                  </a:cubicBezTo>
                  <a:cubicBezTo>
                    <a:pt x="170" y="501"/>
                    <a:pt x="170" y="501"/>
                    <a:pt x="170" y="501"/>
                  </a:cubicBezTo>
                  <a:cubicBezTo>
                    <a:pt x="332" y="871"/>
                    <a:pt x="332" y="871"/>
                    <a:pt x="332" y="871"/>
                  </a:cubicBezTo>
                  <a:cubicBezTo>
                    <a:pt x="418" y="871"/>
                    <a:pt x="418" y="871"/>
                    <a:pt x="418" y="871"/>
                  </a:cubicBezTo>
                  <a:cubicBezTo>
                    <a:pt x="580" y="501"/>
                    <a:pt x="580" y="501"/>
                    <a:pt x="580" y="501"/>
                  </a:cubicBezTo>
                  <a:cubicBezTo>
                    <a:pt x="634" y="501"/>
                    <a:pt x="634" y="501"/>
                    <a:pt x="634" y="501"/>
                  </a:cubicBezTo>
                  <a:cubicBezTo>
                    <a:pt x="690" y="557"/>
                    <a:pt x="690" y="557"/>
                    <a:pt x="690" y="557"/>
                  </a:cubicBezTo>
                  <a:lnTo>
                    <a:pt x="690" y="825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pt-BR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cs typeface="Arial"/>
                <a:sym typeface="Arial"/>
              </a:endParaRPr>
            </a:p>
          </p:txBody>
        </p:sp>
        <p:sp>
          <p:nvSpPr>
            <p:cNvPr id="58" name="Freeform 25">
              <a:extLst>
                <a:ext uri="{FF2B5EF4-FFF2-40B4-BE49-F238E27FC236}">
                  <a16:creationId xmlns:a16="http://schemas.microsoft.com/office/drawing/2014/main" id="{27BB12C2-DDFE-848D-1AC0-2AA614B0E33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24" y="-2927"/>
              <a:ext cx="208" cy="559"/>
            </a:xfrm>
            <a:custGeom>
              <a:avLst/>
              <a:gdLst>
                <a:gd name="T0" fmla="*/ 46 w 109"/>
                <a:gd name="T1" fmla="*/ 292 h 292"/>
                <a:gd name="T2" fmla="*/ 4 w 109"/>
                <a:gd name="T3" fmla="*/ 250 h 292"/>
                <a:gd name="T4" fmla="*/ 49 w 109"/>
                <a:gd name="T5" fmla="*/ 205 h 292"/>
                <a:gd name="T6" fmla="*/ 49 w 109"/>
                <a:gd name="T7" fmla="*/ 186 h 292"/>
                <a:gd name="T8" fmla="*/ 109 w 109"/>
                <a:gd name="T9" fmla="*/ 186 h 292"/>
                <a:gd name="T10" fmla="*/ 109 w 109"/>
                <a:gd name="T11" fmla="*/ 230 h 292"/>
                <a:gd name="T12" fmla="*/ 46 w 109"/>
                <a:gd name="T13" fmla="*/ 292 h 292"/>
                <a:gd name="T14" fmla="*/ 109 w 109"/>
                <a:gd name="T15" fmla="*/ 146 h 292"/>
                <a:gd name="T16" fmla="*/ 49 w 109"/>
                <a:gd name="T17" fmla="*/ 146 h 292"/>
                <a:gd name="T18" fmla="*/ 49 w 109"/>
                <a:gd name="T19" fmla="*/ 109 h 292"/>
                <a:gd name="T20" fmla="*/ 46 w 109"/>
                <a:gd name="T21" fmla="*/ 95 h 292"/>
                <a:gd name="T22" fmla="*/ 104 w 109"/>
                <a:gd name="T23" fmla="*/ 77 h 292"/>
                <a:gd name="T24" fmla="*/ 109 w 109"/>
                <a:gd name="T25" fmla="*/ 109 h 292"/>
                <a:gd name="T26" fmla="*/ 109 w 109"/>
                <a:gd name="T27" fmla="*/ 146 h 292"/>
                <a:gd name="T28" fmla="*/ 34 w 109"/>
                <a:gd name="T29" fmla="*/ 74 h 292"/>
                <a:gd name="T30" fmla="*/ 0 w 109"/>
                <a:gd name="T31" fmla="*/ 60 h 292"/>
                <a:gd name="T32" fmla="*/ 0 w 109"/>
                <a:gd name="T33" fmla="*/ 0 h 292"/>
                <a:gd name="T34" fmla="*/ 75 w 109"/>
                <a:gd name="T35" fmla="*/ 31 h 292"/>
                <a:gd name="T36" fmla="*/ 34 w 109"/>
                <a:gd name="T37" fmla="*/ 74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9" h="292">
                  <a:moveTo>
                    <a:pt x="46" y="292"/>
                  </a:moveTo>
                  <a:cubicBezTo>
                    <a:pt x="4" y="250"/>
                    <a:pt x="4" y="250"/>
                    <a:pt x="4" y="250"/>
                  </a:cubicBezTo>
                  <a:cubicBezTo>
                    <a:pt x="49" y="205"/>
                    <a:pt x="49" y="205"/>
                    <a:pt x="49" y="205"/>
                  </a:cubicBezTo>
                  <a:cubicBezTo>
                    <a:pt x="49" y="186"/>
                    <a:pt x="49" y="186"/>
                    <a:pt x="49" y="186"/>
                  </a:cubicBezTo>
                  <a:cubicBezTo>
                    <a:pt x="109" y="186"/>
                    <a:pt x="109" y="186"/>
                    <a:pt x="109" y="186"/>
                  </a:cubicBezTo>
                  <a:cubicBezTo>
                    <a:pt x="109" y="230"/>
                    <a:pt x="109" y="230"/>
                    <a:pt x="109" y="230"/>
                  </a:cubicBezTo>
                  <a:lnTo>
                    <a:pt x="46" y="292"/>
                  </a:lnTo>
                  <a:close/>
                  <a:moveTo>
                    <a:pt x="109" y="146"/>
                  </a:moveTo>
                  <a:cubicBezTo>
                    <a:pt x="49" y="146"/>
                    <a:pt x="49" y="146"/>
                    <a:pt x="49" y="146"/>
                  </a:cubicBezTo>
                  <a:cubicBezTo>
                    <a:pt x="49" y="109"/>
                    <a:pt x="49" y="109"/>
                    <a:pt x="49" y="109"/>
                  </a:cubicBezTo>
                  <a:cubicBezTo>
                    <a:pt x="49" y="104"/>
                    <a:pt x="48" y="99"/>
                    <a:pt x="46" y="95"/>
                  </a:cubicBezTo>
                  <a:cubicBezTo>
                    <a:pt x="104" y="77"/>
                    <a:pt x="104" y="77"/>
                    <a:pt x="104" y="77"/>
                  </a:cubicBezTo>
                  <a:cubicBezTo>
                    <a:pt x="107" y="87"/>
                    <a:pt x="109" y="98"/>
                    <a:pt x="109" y="109"/>
                  </a:cubicBezTo>
                  <a:lnTo>
                    <a:pt x="109" y="146"/>
                  </a:lnTo>
                  <a:close/>
                  <a:moveTo>
                    <a:pt x="34" y="74"/>
                  </a:moveTo>
                  <a:cubicBezTo>
                    <a:pt x="24" y="65"/>
                    <a:pt x="13" y="60"/>
                    <a:pt x="0" y="6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8" y="0"/>
                    <a:pt x="55" y="11"/>
                    <a:pt x="75" y="31"/>
                  </a:cubicBezTo>
                  <a:lnTo>
                    <a:pt x="34" y="74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pt-BR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cs typeface="Arial"/>
                <a:sym typeface="Arial"/>
              </a:endParaRPr>
            </a:p>
          </p:txBody>
        </p:sp>
        <p:sp>
          <p:nvSpPr>
            <p:cNvPr id="59" name="Freeform 26">
              <a:extLst>
                <a:ext uri="{FF2B5EF4-FFF2-40B4-BE49-F238E27FC236}">
                  <a16:creationId xmlns:a16="http://schemas.microsoft.com/office/drawing/2014/main" id="{FC8716C1-FD21-A7CD-518A-3C6D91FA21A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824" y="-3340"/>
              <a:ext cx="1157" cy="1161"/>
            </a:xfrm>
            <a:custGeom>
              <a:avLst/>
              <a:gdLst>
                <a:gd name="T0" fmla="*/ 607 w 607"/>
                <a:gd name="T1" fmla="*/ 607 h 607"/>
                <a:gd name="T2" fmla="*/ 547 w 607"/>
                <a:gd name="T3" fmla="*/ 607 h 607"/>
                <a:gd name="T4" fmla="*/ 186 w 607"/>
                <a:gd name="T5" fmla="*/ 92 h 607"/>
                <a:gd name="T6" fmla="*/ 206 w 607"/>
                <a:gd name="T7" fmla="*/ 36 h 607"/>
                <a:gd name="T8" fmla="*/ 607 w 607"/>
                <a:gd name="T9" fmla="*/ 607 h 607"/>
                <a:gd name="T10" fmla="*/ 150 w 607"/>
                <a:gd name="T11" fmla="*/ 80 h 607"/>
                <a:gd name="T12" fmla="*/ 94 w 607"/>
                <a:gd name="T13" fmla="*/ 68 h 607"/>
                <a:gd name="T14" fmla="*/ 105 w 607"/>
                <a:gd name="T15" fmla="*/ 9 h 607"/>
                <a:gd name="T16" fmla="*/ 166 w 607"/>
                <a:gd name="T17" fmla="*/ 23 h 607"/>
                <a:gd name="T18" fmla="*/ 150 w 607"/>
                <a:gd name="T19" fmla="*/ 80 h 607"/>
                <a:gd name="T20" fmla="*/ 57 w 607"/>
                <a:gd name="T21" fmla="*/ 63 h 607"/>
                <a:gd name="T22" fmla="*/ 0 w 607"/>
                <a:gd name="T23" fmla="*/ 60 h 607"/>
                <a:gd name="T24" fmla="*/ 0 w 607"/>
                <a:gd name="T25" fmla="*/ 0 h 607"/>
                <a:gd name="T26" fmla="*/ 63 w 607"/>
                <a:gd name="T27" fmla="*/ 3 h 607"/>
                <a:gd name="T28" fmla="*/ 57 w 607"/>
                <a:gd name="T29" fmla="*/ 63 h 6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607" h="607">
                  <a:moveTo>
                    <a:pt x="607" y="607"/>
                  </a:moveTo>
                  <a:cubicBezTo>
                    <a:pt x="547" y="607"/>
                    <a:pt x="547" y="607"/>
                    <a:pt x="547" y="607"/>
                  </a:cubicBezTo>
                  <a:cubicBezTo>
                    <a:pt x="547" y="377"/>
                    <a:pt x="402" y="170"/>
                    <a:pt x="186" y="92"/>
                  </a:cubicBezTo>
                  <a:cubicBezTo>
                    <a:pt x="206" y="36"/>
                    <a:pt x="206" y="36"/>
                    <a:pt x="206" y="36"/>
                  </a:cubicBezTo>
                  <a:cubicBezTo>
                    <a:pt x="446" y="123"/>
                    <a:pt x="607" y="352"/>
                    <a:pt x="607" y="607"/>
                  </a:cubicBezTo>
                  <a:close/>
                  <a:moveTo>
                    <a:pt x="150" y="80"/>
                  </a:moveTo>
                  <a:cubicBezTo>
                    <a:pt x="132" y="75"/>
                    <a:pt x="113" y="71"/>
                    <a:pt x="94" y="68"/>
                  </a:cubicBezTo>
                  <a:cubicBezTo>
                    <a:pt x="105" y="9"/>
                    <a:pt x="105" y="9"/>
                    <a:pt x="105" y="9"/>
                  </a:cubicBezTo>
                  <a:cubicBezTo>
                    <a:pt x="125" y="12"/>
                    <a:pt x="146" y="17"/>
                    <a:pt x="166" y="23"/>
                  </a:cubicBezTo>
                  <a:lnTo>
                    <a:pt x="150" y="80"/>
                  </a:lnTo>
                  <a:close/>
                  <a:moveTo>
                    <a:pt x="57" y="63"/>
                  </a:moveTo>
                  <a:cubicBezTo>
                    <a:pt x="38" y="61"/>
                    <a:pt x="19" y="60"/>
                    <a:pt x="0" y="6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1" y="0"/>
                    <a:pt x="42" y="1"/>
                    <a:pt x="63" y="3"/>
                  </a:cubicBezTo>
                  <a:lnTo>
                    <a:pt x="57" y="6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pt-BR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 panose="00000500000000000000" pitchFamily="2" charset="0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62265718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tângulo: Cantos Arredondados 42">
            <a:extLst>
              <a:ext uri="{FF2B5EF4-FFF2-40B4-BE49-F238E27FC236}">
                <a16:creationId xmlns:a16="http://schemas.microsoft.com/office/drawing/2014/main" id="{8383F3C5-1471-4AD8-AA56-59F5088B2638}"/>
              </a:ext>
            </a:extLst>
          </p:cNvPr>
          <p:cNvSpPr/>
          <p:nvPr/>
        </p:nvSpPr>
        <p:spPr>
          <a:xfrm>
            <a:off x="6191250" y="1295400"/>
            <a:ext cx="5557838" cy="957577"/>
          </a:xfrm>
          <a:prstGeom prst="roundRect">
            <a:avLst>
              <a:gd name="adj" fmla="val 3736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pt-BR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44" name="Retângulo: Cantos Arredondados 43">
            <a:extLst>
              <a:ext uri="{FF2B5EF4-FFF2-40B4-BE49-F238E27FC236}">
                <a16:creationId xmlns:a16="http://schemas.microsoft.com/office/drawing/2014/main" id="{A174B6FB-4660-433B-9E18-E58835AC8C28}"/>
              </a:ext>
            </a:extLst>
          </p:cNvPr>
          <p:cNvSpPr/>
          <p:nvPr/>
        </p:nvSpPr>
        <p:spPr>
          <a:xfrm>
            <a:off x="6191250" y="2639938"/>
            <a:ext cx="5557838" cy="957577"/>
          </a:xfrm>
          <a:prstGeom prst="roundRect">
            <a:avLst>
              <a:gd name="adj" fmla="val 3736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pt-BR" sz="1400" b="0" i="0" u="none" strike="noStrike" kern="0" cap="none" spc="0" normalizeH="0" baseline="0" noProof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45" name="Retângulo: Cantos Arredondados 44">
            <a:extLst>
              <a:ext uri="{FF2B5EF4-FFF2-40B4-BE49-F238E27FC236}">
                <a16:creationId xmlns:a16="http://schemas.microsoft.com/office/drawing/2014/main" id="{56B5E080-D8C7-4DA8-A556-58FB68D60E8C}"/>
              </a:ext>
            </a:extLst>
          </p:cNvPr>
          <p:cNvSpPr/>
          <p:nvPr/>
        </p:nvSpPr>
        <p:spPr>
          <a:xfrm>
            <a:off x="6191250" y="3984476"/>
            <a:ext cx="5557838" cy="957577"/>
          </a:xfrm>
          <a:prstGeom prst="roundRect">
            <a:avLst>
              <a:gd name="adj" fmla="val 3736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pt-BR" sz="1400" b="0" i="0" u="none" strike="noStrike" kern="0" cap="none" spc="0" normalizeH="0" baseline="0" noProof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46" name="Retângulo: Cantos Arredondados 45">
            <a:extLst>
              <a:ext uri="{FF2B5EF4-FFF2-40B4-BE49-F238E27FC236}">
                <a16:creationId xmlns:a16="http://schemas.microsoft.com/office/drawing/2014/main" id="{0452E3F4-245A-4ED6-9B0F-8FF99AB624FC}"/>
              </a:ext>
            </a:extLst>
          </p:cNvPr>
          <p:cNvSpPr/>
          <p:nvPr/>
        </p:nvSpPr>
        <p:spPr>
          <a:xfrm>
            <a:off x="6191250" y="5329013"/>
            <a:ext cx="5557838" cy="957577"/>
          </a:xfrm>
          <a:prstGeom prst="roundRect">
            <a:avLst>
              <a:gd name="adj" fmla="val 3736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pt-BR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8" name="Retângulo: Cantos Arredondados 7">
            <a:extLst>
              <a:ext uri="{FF2B5EF4-FFF2-40B4-BE49-F238E27FC236}">
                <a16:creationId xmlns:a16="http://schemas.microsoft.com/office/drawing/2014/main" id="{5ABAB926-686E-41CB-B24F-04C78AA9477C}"/>
              </a:ext>
            </a:extLst>
          </p:cNvPr>
          <p:cNvSpPr/>
          <p:nvPr/>
        </p:nvSpPr>
        <p:spPr>
          <a:xfrm>
            <a:off x="442912" y="1295400"/>
            <a:ext cx="5557838" cy="957577"/>
          </a:xfrm>
          <a:prstGeom prst="roundRect">
            <a:avLst>
              <a:gd name="adj" fmla="val 3736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pt-BR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40" name="Retângulo: Cantos Arredondados 39">
            <a:extLst>
              <a:ext uri="{FF2B5EF4-FFF2-40B4-BE49-F238E27FC236}">
                <a16:creationId xmlns:a16="http://schemas.microsoft.com/office/drawing/2014/main" id="{E1CC594D-47A5-467F-9002-4EC7000762F5}"/>
              </a:ext>
            </a:extLst>
          </p:cNvPr>
          <p:cNvSpPr/>
          <p:nvPr/>
        </p:nvSpPr>
        <p:spPr>
          <a:xfrm>
            <a:off x="442912" y="2639938"/>
            <a:ext cx="5557838" cy="957577"/>
          </a:xfrm>
          <a:prstGeom prst="roundRect">
            <a:avLst>
              <a:gd name="adj" fmla="val 3736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pt-BR" sz="1400" b="0" i="0" u="none" strike="noStrike" kern="0" cap="none" spc="0" normalizeH="0" baseline="0" noProof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41" name="Retângulo: Cantos Arredondados 40">
            <a:extLst>
              <a:ext uri="{FF2B5EF4-FFF2-40B4-BE49-F238E27FC236}">
                <a16:creationId xmlns:a16="http://schemas.microsoft.com/office/drawing/2014/main" id="{489EFCDB-358C-4B6C-AC08-50765EE2B674}"/>
              </a:ext>
            </a:extLst>
          </p:cNvPr>
          <p:cNvSpPr/>
          <p:nvPr/>
        </p:nvSpPr>
        <p:spPr>
          <a:xfrm>
            <a:off x="442912" y="3984476"/>
            <a:ext cx="5557838" cy="957577"/>
          </a:xfrm>
          <a:prstGeom prst="roundRect">
            <a:avLst>
              <a:gd name="adj" fmla="val 3736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pt-BR" sz="1400" b="0" i="0" u="none" strike="noStrike" kern="0" cap="none" spc="0" normalizeH="0" baseline="0" noProof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42" name="Retângulo: Cantos Arredondados 41">
            <a:extLst>
              <a:ext uri="{FF2B5EF4-FFF2-40B4-BE49-F238E27FC236}">
                <a16:creationId xmlns:a16="http://schemas.microsoft.com/office/drawing/2014/main" id="{AB7A17D7-32C4-4B4C-92DC-DFC00789862F}"/>
              </a:ext>
            </a:extLst>
          </p:cNvPr>
          <p:cNvSpPr/>
          <p:nvPr/>
        </p:nvSpPr>
        <p:spPr>
          <a:xfrm>
            <a:off x="442912" y="5329013"/>
            <a:ext cx="5557838" cy="957577"/>
          </a:xfrm>
          <a:prstGeom prst="roundRect">
            <a:avLst>
              <a:gd name="adj" fmla="val 3736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pt-BR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DFF011A0-FDE5-41B6-848B-F11F437E1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C5584AC5-0F6D-491D-88C2-FB9FCC9369B5}" type="slidenum">
              <a:rPr kumimoji="0" lang="pt-BR" sz="800" b="1" i="0" u="none" strike="noStrike" kern="0" cap="none" spc="0" normalizeH="0" baseline="0" noProof="0" smtClean="0">
                <a:ln>
                  <a:noFill/>
                </a:ln>
                <a:solidFill>
                  <a:srgbClr val="AEABAB"/>
                </a:solidFill>
                <a:effectLst/>
                <a:uLnTx/>
                <a:uFillTx/>
                <a:latin typeface="Montserrat"/>
                <a:sym typeface="Montserrat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97</a:t>
            </a:fld>
            <a:endParaRPr kumimoji="0" lang="pt-BR" sz="800" b="1" i="0" u="none" strike="noStrike" kern="0" cap="none" spc="0" normalizeH="0" baseline="0" noProof="0">
              <a:ln>
                <a:noFill/>
              </a:ln>
              <a:solidFill>
                <a:srgbClr val="AEABAB"/>
              </a:solidFill>
              <a:effectLst/>
              <a:uLnTx/>
              <a:uFillTx/>
              <a:latin typeface="Montserrat"/>
              <a:sym typeface="Montserrat"/>
            </a:endParaRPr>
          </a:p>
        </p:txBody>
      </p: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B8767FAC-AF77-488D-89F4-3A46425E1716}"/>
              </a:ext>
            </a:extLst>
          </p:cNvPr>
          <p:cNvSpPr txBox="1"/>
          <p:nvPr/>
        </p:nvSpPr>
        <p:spPr>
          <a:xfrm>
            <a:off x="442912" y="1557562"/>
            <a:ext cx="55673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2000" b="0" i="0" u="none" strike="noStrike" kern="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Montserrat" panose="00000500000000000000" pitchFamily="2" charset="0"/>
                <a:cs typeface="Arial"/>
                <a:sym typeface="Arial"/>
              </a:rPr>
              <a:t>Acompanhamento nominal (25 a 64 anos)</a:t>
            </a:r>
          </a:p>
        </p:txBody>
      </p:sp>
      <p:sp>
        <p:nvSpPr>
          <p:cNvPr id="32" name="CaixaDeTexto 31">
            <a:extLst>
              <a:ext uri="{FF2B5EF4-FFF2-40B4-BE49-F238E27FC236}">
                <a16:creationId xmlns:a16="http://schemas.microsoft.com/office/drawing/2014/main" id="{9377252F-F648-46AE-8EDF-DC0053E754F2}"/>
              </a:ext>
            </a:extLst>
          </p:cNvPr>
          <p:cNvSpPr txBox="1"/>
          <p:nvPr/>
        </p:nvSpPr>
        <p:spPr>
          <a:xfrm>
            <a:off x="442912" y="2764058"/>
            <a:ext cx="5453062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2000" b="0" i="0" u="none" strike="noStrike" kern="0" cap="none" spc="0" normalizeH="0" baseline="0" noProof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Montserrat"/>
                <a:cs typeface="Arial"/>
                <a:sym typeface="Arial"/>
              </a:rPr>
              <a:t>Orientar </a:t>
            </a:r>
            <a:r>
              <a:rPr lang="pt-BR" sz="2000">
                <a:solidFill>
                  <a:schemeClr val="accent1">
                    <a:lumMod val="50000"/>
                  </a:schemeClr>
                </a:solidFill>
                <a:latin typeface="Montserrat"/>
              </a:rPr>
              <a:t>usuária</a:t>
            </a:r>
            <a:r>
              <a:rPr kumimoji="0" lang="pt-BR" sz="2000" b="0" i="0" u="none" strike="noStrike" kern="0" cap="none" spc="0" normalizeH="0" baseline="0" noProof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Montserrat"/>
                <a:cs typeface="Arial"/>
                <a:sym typeface="Arial"/>
              </a:rPr>
              <a:t> (importância do exame e periodicidade correta)</a:t>
            </a:r>
          </a:p>
        </p:txBody>
      </p:sp>
      <p:sp>
        <p:nvSpPr>
          <p:cNvPr id="33" name="CaixaDeTexto 32">
            <a:extLst>
              <a:ext uri="{FF2B5EF4-FFF2-40B4-BE49-F238E27FC236}">
                <a16:creationId xmlns:a16="http://schemas.microsoft.com/office/drawing/2014/main" id="{306C4330-F384-4413-9EB1-66BD12862C5F}"/>
              </a:ext>
            </a:extLst>
          </p:cNvPr>
          <p:cNvSpPr txBox="1"/>
          <p:nvPr/>
        </p:nvSpPr>
        <p:spPr>
          <a:xfrm>
            <a:off x="496700" y="4111176"/>
            <a:ext cx="5453062" cy="70788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2000" b="0" i="0" u="none" strike="noStrike" kern="0" cap="none" spc="0" normalizeH="0" baseline="0" noProof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Montserrat"/>
                <a:cs typeface="Arial"/>
                <a:sym typeface="Arial"/>
              </a:rPr>
              <a:t>Flexibilização de agenda</a:t>
            </a:r>
            <a:endParaRPr lang="pt-BR" sz="2000" b="0" i="0" u="none" strike="noStrike" kern="0" cap="none" spc="0" normalizeH="0" baseline="0" noProof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Montserrat"/>
              <a:cs typeface="Arial"/>
            </a:endParaRPr>
          </a:p>
          <a:p>
            <a:pPr>
              <a:defRPr/>
            </a:pPr>
            <a:r>
              <a:rPr lang="pt-BR" sz="2000">
                <a:solidFill>
                  <a:schemeClr val="accent1">
                    <a:lumMod val="50000"/>
                  </a:schemeClr>
                </a:solidFill>
                <a:latin typeface="Montserrat"/>
              </a:rPr>
              <a:t>(</a:t>
            </a:r>
            <a:r>
              <a:rPr lang="pt-BR" sz="2000" err="1">
                <a:solidFill>
                  <a:schemeClr val="accent1">
                    <a:lumMod val="50000"/>
                  </a:schemeClr>
                </a:solidFill>
                <a:latin typeface="Montserrat"/>
              </a:rPr>
              <a:t>ex</a:t>
            </a:r>
            <a:r>
              <a:rPr lang="pt-BR" sz="2000">
                <a:solidFill>
                  <a:schemeClr val="accent1">
                    <a:lumMod val="50000"/>
                  </a:schemeClr>
                </a:solidFill>
                <a:latin typeface="Montserrat"/>
              </a:rPr>
              <a:t>: após 18h; aos sábados)</a:t>
            </a:r>
            <a:endParaRPr lang="pt-BR" sz="2000">
              <a:solidFill>
                <a:schemeClr val="accent1">
                  <a:lumMod val="50000"/>
                </a:schemeClr>
              </a:solidFill>
              <a:latin typeface="Montserrat" panose="00000500000000000000" pitchFamily="2" charset="0"/>
            </a:endParaRPr>
          </a:p>
        </p:txBody>
      </p:sp>
      <p:sp>
        <p:nvSpPr>
          <p:cNvPr id="34" name="CaixaDeTexto 33">
            <a:extLst>
              <a:ext uri="{FF2B5EF4-FFF2-40B4-BE49-F238E27FC236}">
                <a16:creationId xmlns:a16="http://schemas.microsoft.com/office/drawing/2014/main" id="{C7C6656A-1212-4656-9B3A-577A68DDFC74}"/>
              </a:ext>
            </a:extLst>
          </p:cNvPr>
          <p:cNvSpPr txBox="1"/>
          <p:nvPr/>
        </p:nvSpPr>
        <p:spPr>
          <a:xfrm>
            <a:off x="442912" y="5505450"/>
            <a:ext cx="54530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pt-BR" sz="2000">
                <a:solidFill>
                  <a:srgbClr val="5B9BD5">
                    <a:lumMod val="50000"/>
                  </a:srgbClr>
                </a:solidFill>
                <a:latin typeface="Montserrat" panose="00000500000000000000" pitchFamily="2" charset="0"/>
              </a:rPr>
              <a:t>Capacitação da equipe para reduzir taxa de exames inconclusivos</a:t>
            </a:r>
          </a:p>
        </p:txBody>
      </p:sp>
      <p:sp>
        <p:nvSpPr>
          <p:cNvPr id="35" name="CaixaDeTexto 34">
            <a:extLst>
              <a:ext uri="{FF2B5EF4-FFF2-40B4-BE49-F238E27FC236}">
                <a16:creationId xmlns:a16="http://schemas.microsoft.com/office/drawing/2014/main" id="{F1B4080E-2C48-40D8-8CBC-CBBD41AA1ADB}"/>
              </a:ext>
            </a:extLst>
          </p:cNvPr>
          <p:cNvSpPr txBox="1"/>
          <p:nvPr/>
        </p:nvSpPr>
        <p:spPr>
          <a:xfrm>
            <a:off x="6200776" y="1565601"/>
            <a:ext cx="54530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2000" b="0" i="0" u="none" strike="noStrike" kern="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Montserrat" panose="00000500000000000000" pitchFamily="2" charset="0"/>
                <a:cs typeface="Arial"/>
                <a:sym typeface="Arial"/>
              </a:rPr>
              <a:t>Estabelecer protocolos locais</a:t>
            </a:r>
          </a:p>
        </p:txBody>
      </p:sp>
      <p:sp>
        <p:nvSpPr>
          <p:cNvPr id="36" name="CaixaDeTexto 35">
            <a:extLst>
              <a:ext uri="{FF2B5EF4-FFF2-40B4-BE49-F238E27FC236}">
                <a16:creationId xmlns:a16="http://schemas.microsoft.com/office/drawing/2014/main" id="{F3438174-7D7D-44AC-A88C-9A4A84F66AC3}"/>
              </a:ext>
            </a:extLst>
          </p:cNvPr>
          <p:cNvSpPr txBox="1"/>
          <p:nvPr/>
        </p:nvSpPr>
        <p:spPr>
          <a:xfrm>
            <a:off x="6200776" y="2808880"/>
            <a:ext cx="5372380" cy="61555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>
              <a:defRPr/>
            </a:pPr>
            <a:r>
              <a:rPr kumimoji="0" lang="pt-BR" sz="1700" b="0" i="0" u="none" strike="noStrike" kern="0" cap="none" spc="0" normalizeH="0" baseline="0" noProof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Montserrat"/>
                <a:cs typeface="Arial"/>
                <a:sym typeface="Arial"/>
              </a:rPr>
              <a:t>Estabelecer método de controle de seguimento de mulheres com lesões</a:t>
            </a:r>
            <a:r>
              <a:rPr lang="pt-BR" sz="1700">
                <a:solidFill>
                  <a:schemeClr val="accent1">
                    <a:lumMod val="50000"/>
                  </a:schemeClr>
                </a:solidFill>
                <a:latin typeface="Montserrat"/>
              </a:rPr>
              <a:t> precursoras</a:t>
            </a:r>
            <a:endParaRPr kumimoji="0" lang="pt-BR" sz="1700" b="0" i="0" u="none" strike="noStrike" kern="0" cap="none" spc="0" normalizeH="0" baseline="0" noProof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Montserrat" panose="00000500000000000000" pitchFamily="2" charset="0"/>
              <a:cs typeface="Arial"/>
              <a:sym typeface="Arial"/>
            </a:endParaRPr>
          </a:p>
        </p:txBody>
      </p:sp>
      <p:sp>
        <p:nvSpPr>
          <p:cNvPr id="38" name="CaixaDeTexto 37">
            <a:extLst>
              <a:ext uri="{FF2B5EF4-FFF2-40B4-BE49-F238E27FC236}">
                <a16:creationId xmlns:a16="http://schemas.microsoft.com/office/drawing/2014/main" id="{19834B7D-3D12-413C-8ADE-AC2A96AA0317}"/>
              </a:ext>
            </a:extLst>
          </p:cNvPr>
          <p:cNvSpPr txBox="1"/>
          <p:nvPr/>
        </p:nvSpPr>
        <p:spPr>
          <a:xfrm>
            <a:off x="6200776" y="4109321"/>
            <a:ext cx="54530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2000" b="0" i="0" u="none" strike="noStrike" kern="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Montserrat" panose="00000500000000000000" pitchFamily="2" charset="0"/>
                <a:cs typeface="Arial"/>
                <a:sym typeface="Arial"/>
              </a:rPr>
              <a:t>Intervenções educativas permanentes da comunidade e de profissionais de saúde</a:t>
            </a:r>
          </a:p>
        </p:txBody>
      </p:sp>
      <p:sp>
        <p:nvSpPr>
          <p:cNvPr id="39" name="CaixaDeTexto 38">
            <a:extLst>
              <a:ext uri="{FF2B5EF4-FFF2-40B4-BE49-F238E27FC236}">
                <a16:creationId xmlns:a16="http://schemas.microsoft.com/office/drawing/2014/main" id="{4B2C4E79-083B-4485-A374-7433158893AA}"/>
              </a:ext>
            </a:extLst>
          </p:cNvPr>
          <p:cNvSpPr txBox="1"/>
          <p:nvPr/>
        </p:nvSpPr>
        <p:spPr>
          <a:xfrm>
            <a:off x="6200776" y="5446812"/>
            <a:ext cx="54530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2000" b="0" i="0" u="none" strike="noStrike" kern="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Montserrat" panose="00000500000000000000" pitchFamily="2" charset="0"/>
                <a:cs typeface="Arial"/>
                <a:sym typeface="Arial"/>
              </a:rPr>
              <a:t>Intervenções educativas para o registro correto nos sistemas de informações</a:t>
            </a:r>
          </a:p>
        </p:txBody>
      </p:sp>
      <p:sp>
        <p:nvSpPr>
          <p:cNvPr id="20" name="Google Shape;866;g118f1ce6acc_2_198">
            <a:extLst>
              <a:ext uri="{FF2B5EF4-FFF2-40B4-BE49-F238E27FC236}">
                <a16:creationId xmlns:a16="http://schemas.microsoft.com/office/drawing/2014/main" id="{0E806403-D3C0-4FCE-92EB-BCB8BDE74762}"/>
              </a:ext>
            </a:extLst>
          </p:cNvPr>
          <p:cNvSpPr txBox="1"/>
          <p:nvPr/>
        </p:nvSpPr>
        <p:spPr>
          <a:xfrm>
            <a:off x="0" y="272840"/>
            <a:ext cx="1219200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2800" b="0" i="0" u="none" strike="noStrike" kern="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Montserrat ExtraBold"/>
                <a:cs typeface="Arial"/>
                <a:sym typeface="Montserrat ExtraBold"/>
              </a:rPr>
              <a:t>COMO MELHORAR O CUIDADO E RESULTADOS?</a:t>
            </a:r>
            <a:endParaRPr kumimoji="0" sz="400" b="0" i="0" u="none" strike="noStrike" kern="0" cap="none" spc="0" normalizeH="0" baseline="0" noProof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Montserrat" panose="00000500000000000000" pitchFamily="2" charset="0"/>
              <a:cs typeface="Arial"/>
              <a:sym typeface="Arial"/>
            </a:endParaRPr>
          </a:p>
        </p:txBody>
      </p:sp>
      <p:cxnSp>
        <p:nvCxnSpPr>
          <p:cNvPr id="21" name="Google Shape;227;p2">
            <a:extLst>
              <a:ext uri="{FF2B5EF4-FFF2-40B4-BE49-F238E27FC236}">
                <a16:creationId xmlns:a16="http://schemas.microsoft.com/office/drawing/2014/main" id="{0F4DDD9D-1073-4827-8408-B88A98059714}"/>
              </a:ext>
            </a:extLst>
          </p:cNvPr>
          <p:cNvCxnSpPr/>
          <p:nvPr/>
        </p:nvCxnSpPr>
        <p:spPr>
          <a:xfrm rot="10800000" flipH="1">
            <a:off x="1654459" y="1001580"/>
            <a:ext cx="8918361" cy="7396"/>
          </a:xfrm>
          <a:prstGeom prst="straightConnector1">
            <a:avLst/>
          </a:prstGeom>
          <a:noFill/>
          <a:ln w="25400" cap="flat" cmpd="sng">
            <a:solidFill>
              <a:srgbClr val="0070C0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3376066950"/>
      </p:ext>
    </p:extLst>
  </p:cSld>
  <p:clrMapOvr>
    <a:masterClrMapping/>
  </p:clrMapOvr>
  <p:transition spd="slow">
    <p:push dir="u"/>
  </p:transition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2" descr="Uma imagem com texto&#10;&#10;Descrição gerada automaticamente">
            <a:extLst>
              <a:ext uri="{FF2B5EF4-FFF2-40B4-BE49-F238E27FC236}">
                <a16:creationId xmlns:a16="http://schemas.microsoft.com/office/drawing/2014/main" id="{D9737A1F-E22F-9367-F85A-2E0C4DB242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3256" y="4246"/>
            <a:ext cx="12258720" cy="6895411"/>
          </a:xfrm>
          <a:prstGeom prst="rect">
            <a:avLst/>
          </a:prstGeom>
        </p:spPr>
      </p:pic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DFF011A0-FDE5-41B6-848B-F11F437E1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C5584AC5-0F6D-491D-88C2-FB9FCC9369B5}" type="slidenum">
              <a:rPr kumimoji="0" lang="pt-BR" sz="800" b="1" i="0" u="none" strike="noStrike" kern="0" cap="none" spc="0" normalizeH="0" baseline="0" noProof="0" smtClean="0">
                <a:ln>
                  <a:noFill/>
                </a:ln>
                <a:solidFill>
                  <a:srgbClr val="AEABAB"/>
                </a:solidFill>
                <a:effectLst/>
                <a:uLnTx/>
                <a:uFillTx/>
                <a:latin typeface="Montserrat"/>
                <a:sym typeface="Montserrat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98</a:t>
            </a:fld>
            <a:endParaRPr kumimoji="0" lang="pt-BR" sz="800" b="1" i="0" u="none" strike="noStrike" kern="0" cap="none" spc="0" normalizeH="0" baseline="0" noProof="0">
              <a:ln>
                <a:noFill/>
              </a:ln>
              <a:solidFill>
                <a:srgbClr val="AEABAB"/>
              </a:solidFill>
              <a:effectLst/>
              <a:uLnTx/>
              <a:uFillTx/>
              <a:latin typeface="Montserrat"/>
              <a:sym typeface="Montserrat"/>
            </a:endParaRPr>
          </a:p>
        </p:txBody>
      </p:sp>
      <p:sp>
        <p:nvSpPr>
          <p:cNvPr id="7" name="Google Shape;866;g118f1ce6acc_2_198">
            <a:extLst>
              <a:ext uri="{FF2B5EF4-FFF2-40B4-BE49-F238E27FC236}">
                <a16:creationId xmlns:a16="http://schemas.microsoft.com/office/drawing/2014/main" id="{05A40A32-FF50-4C7F-B855-70DD4C3FF3FD}"/>
              </a:ext>
            </a:extLst>
          </p:cNvPr>
          <p:cNvSpPr txBox="1"/>
          <p:nvPr/>
        </p:nvSpPr>
        <p:spPr>
          <a:xfrm>
            <a:off x="0" y="92558"/>
            <a:ext cx="1219200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pt-BR" sz="3200" b="0" i="0" u="none" strike="noStrike" kern="0" cap="none" spc="0" normalizeH="0" baseline="0" noProof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Montserrat ExtraBold"/>
                <a:ea typeface="Montserrat ExtraBold"/>
                <a:cs typeface="Montserrat ExtraBold"/>
                <a:sym typeface="Montserrat ExtraBold"/>
              </a:rPr>
              <a:t>MATERIAIS DE APOIO</a:t>
            </a:r>
            <a:endParaRPr kumimoji="0" sz="400" b="0" i="0" u="none" strike="noStrike" kern="0" cap="none" spc="0" normalizeH="0" baseline="0" noProof="0">
              <a:ln>
                <a:noFill/>
              </a:ln>
              <a:solidFill>
                <a:srgbClr val="5B9BD5">
                  <a:lumMod val="50000"/>
                </a:srgbClr>
              </a:solidFill>
              <a:effectLst/>
              <a:uLnTx/>
              <a:uFillTx/>
              <a:latin typeface="Montserrat" panose="00000500000000000000" pitchFamily="2" charset="0"/>
              <a:cs typeface="Arial"/>
              <a:sym typeface="Arial"/>
            </a:endParaRPr>
          </a:p>
        </p:txBody>
      </p:sp>
      <p:grpSp>
        <p:nvGrpSpPr>
          <p:cNvPr id="3" name="Agrupar 2">
            <a:extLst>
              <a:ext uri="{FF2B5EF4-FFF2-40B4-BE49-F238E27FC236}">
                <a16:creationId xmlns:a16="http://schemas.microsoft.com/office/drawing/2014/main" id="{FC439E07-8E8B-4EC6-BBC0-30D7EE344EA4}"/>
              </a:ext>
            </a:extLst>
          </p:cNvPr>
          <p:cNvGrpSpPr/>
          <p:nvPr/>
        </p:nvGrpSpPr>
        <p:grpSpPr>
          <a:xfrm>
            <a:off x="462491" y="2162305"/>
            <a:ext cx="11324915" cy="2580881"/>
            <a:chOff x="462491" y="2162305"/>
            <a:chExt cx="11324915" cy="2580881"/>
          </a:xfrm>
        </p:grpSpPr>
        <p:sp>
          <p:nvSpPr>
            <p:cNvPr id="31" name="CaixaDeTexto 30">
              <a:extLst>
                <a:ext uri="{FF2B5EF4-FFF2-40B4-BE49-F238E27FC236}">
                  <a16:creationId xmlns:a16="http://schemas.microsoft.com/office/drawing/2014/main" id="{B8767FAC-AF77-488D-89F4-3A46425E1716}"/>
                </a:ext>
              </a:extLst>
            </p:cNvPr>
            <p:cNvSpPr txBox="1"/>
            <p:nvPr/>
          </p:nvSpPr>
          <p:spPr>
            <a:xfrm>
              <a:off x="2207386" y="2551790"/>
              <a:ext cx="2279147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pt-BR" sz="2000" b="0" i="0" u="none" strike="noStrike" kern="0" cap="none" spc="0" normalizeH="0" baseline="0" noProof="0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Montserrat" panose="00000500000000000000" pitchFamily="2" charset="0"/>
                  <a:cs typeface="Arial"/>
                  <a:sym typeface="Arial"/>
                </a:rPr>
                <a:t>Diretrizes Brasileiras para o Rastreamento do Câncer do Colo do Útero</a:t>
              </a:r>
            </a:p>
          </p:txBody>
        </p:sp>
        <p:sp>
          <p:nvSpPr>
            <p:cNvPr id="29" name="CaixaDeTexto 28">
              <a:extLst>
                <a:ext uri="{FF2B5EF4-FFF2-40B4-BE49-F238E27FC236}">
                  <a16:creationId xmlns:a16="http://schemas.microsoft.com/office/drawing/2014/main" id="{63259C05-1F95-4A8F-A0CD-179E79384283}"/>
                </a:ext>
              </a:extLst>
            </p:cNvPr>
            <p:cNvSpPr txBox="1"/>
            <p:nvPr/>
          </p:nvSpPr>
          <p:spPr>
            <a:xfrm>
              <a:off x="6427041" y="2607055"/>
              <a:ext cx="1906605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pt-BR" sz="2000" b="0" i="0" u="none" strike="noStrike" kern="0" cap="none" spc="0" normalizeH="0" baseline="0" noProof="0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Montserrat" panose="00000500000000000000" pitchFamily="2" charset="0"/>
                  <a:cs typeface="Arial"/>
                  <a:sym typeface="Arial"/>
                </a:rPr>
                <a:t>Detecção Precoce do Câncer do Colo do Útero</a:t>
              </a:r>
            </a:p>
          </p:txBody>
        </p:sp>
        <p:sp>
          <p:nvSpPr>
            <p:cNvPr id="15" name="CaixaDeTexto 14">
              <a:extLst>
                <a:ext uri="{FF2B5EF4-FFF2-40B4-BE49-F238E27FC236}">
                  <a16:creationId xmlns:a16="http://schemas.microsoft.com/office/drawing/2014/main" id="{BC32E734-7CBE-43FE-A8CB-7D98A27BB16D}"/>
                </a:ext>
              </a:extLst>
            </p:cNvPr>
            <p:cNvSpPr txBox="1"/>
            <p:nvPr/>
          </p:nvSpPr>
          <p:spPr>
            <a:xfrm>
              <a:off x="9988008" y="2405343"/>
              <a:ext cx="1799398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pt-BR" sz="2000" b="0" i="0" u="none" strike="noStrike" kern="0" cap="none" spc="0" normalizeH="0" baseline="0" noProof="0">
                  <a:ln>
                    <a:noFill/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Montserrat" panose="00000500000000000000" pitchFamily="2" charset="0"/>
                  <a:cs typeface="Arial"/>
                  <a:sym typeface="Arial"/>
                </a:rPr>
                <a:t>Curso de Educação à Distância sobre Detecção Precoce do Câncer</a:t>
              </a:r>
            </a:p>
          </p:txBody>
        </p:sp>
        <p:pic>
          <p:nvPicPr>
            <p:cNvPr id="26" name="Imagem 25">
              <a:extLst>
                <a:ext uri="{FF2B5EF4-FFF2-40B4-BE49-F238E27FC236}">
                  <a16:creationId xmlns:a16="http://schemas.microsoft.com/office/drawing/2014/main" id="{2840114C-0AF2-4C8C-ABC0-58771AB928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2491" y="2162305"/>
              <a:ext cx="1747798" cy="2520000"/>
            </a:xfrm>
            <a:prstGeom prst="rect">
              <a:avLst/>
            </a:prstGeom>
          </p:spPr>
        </p:pic>
        <p:pic>
          <p:nvPicPr>
            <p:cNvPr id="27" name="Picture 2" descr="https://www.inca.gov.br/sites/ufu.sti.inca.local/files/media/image/livro_ead_2021.png">
              <a:extLst>
                <a:ext uri="{FF2B5EF4-FFF2-40B4-BE49-F238E27FC236}">
                  <a16:creationId xmlns:a16="http://schemas.microsoft.com/office/drawing/2014/main" id="{6BDF3514-7DFA-4EB0-AD31-947D18C5730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8178193" y="2162305"/>
              <a:ext cx="1799398" cy="2520000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4" descr="https://www.inca.gov.br/sites/ufu.sti.inca.local/files/media/image/capa-deteccao-colo-2020.jpg">
              <a:extLst>
                <a:ext uri="{FF2B5EF4-FFF2-40B4-BE49-F238E27FC236}">
                  <a16:creationId xmlns:a16="http://schemas.microsoft.com/office/drawing/2014/main" id="{0CEF649C-8C76-40B8-9AC9-6C702CA7242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637637" y="2223186"/>
              <a:ext cx="1772400" cy="2520000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16" name="Google Shape;227;p2">
            <a:extLst>
              <a:ext uri="{FF2B5EF4-FFF2-40B4-BE49-F238E27FC236}">
                <a16:creationId xmlns:a16="http://schemas.microsoft.com/office/drawing/2014/main" id="{3AAB9326-331C-4D34-82BC-EB1809FC45E7}"/>
              </a:ext>
            </a:extLst>
          </p:cNvPr>
          <p:cNvCxnSpPr/>
          <p:nvPr/>
        </p:nvCxnSpPr>
        <p:spPr>
          <a:xfrm rot="10800000" flipH="1">
            <a:off x="1654459" y="767407"/>
            <a:ext cx="8918361" cy="7396"/>
          </a:xfrm>
          <a:prstGeom prst="straightConnector1">
            <a:avLst/>
          </a:prstGeom>
          <a:noFill/>
          <a:ln w="25400" cap="flat" cmpd="sng">
            <a:solidFill>
              <a:srgbClr val="0070C0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17320198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2" descr="Uma imagem com texto&#10;&#10;Descrição gerada automaticamente">
            <a:extLst>
              <a:ext uri="{FF2B5EF4-FFF2-40B4-BE49-F238E27FC236}">
                <a16:creationId xmlns:a16="http://schemas.microsoft.com/office/drawing/2014/main" id="{F8E8FF75-65B0-3F3F-9999-DEE8579D03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3256" y="4246"/>
            <a:ext cx="12258720" cy="6895411"/>
          </a:xfrm>
          <a:prstGeom prst="rect">
            <a:avLst/>
          </a:prstGeom>
        </p:spPr>
      </p:pic>
      <p:sp>
        <p:nvSpPr>
          <p:cNvPr id="2" name="Espaço Reservado para Número de Slide 1">
            <a:extLst>
              <a:ext uri="{FF2B5EF4-FFF2-40B4-BE49-F238E27FC236}">
                <a16:creationId xmlns:a16="http://schemas.microsoft.com/office/drawing/2014/main" id="{DFF011A0-FDE5-41B6-848B-F11F437E1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C5584AC5-0F6D-491D-88C2-FB9FCC9369B5}" type="slidenum">
              <a:rPr kumimoji="0" lang="pt-BR" sz="800" b="1" i="0" u="none" strike="noStrike" kern="0" cap="none" spc="0" normalizeH="0" baseline="0" noProof="0" smtClean="0">
                <a:ln>
                  <a:noFill/>
                </a:ln>
                <a:solidFill>
                  <a:srgbClr val="AEABAB"/>
                </a:solidFill>
                <a:effectLst/>
                <a:uLnTx/>
                <a:uFillTx/>
                <a:latin typeface="Montserrat"/>
                <a:sym typeface="Montserrat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99</a:t>
            </a:fld>
            <a:endParaRPr kumimoji="0" lang="pt-BR" sz="800" b="1" i="0" u="none" strike="noStrike" kern="0" cap="none" spc="0" normalizeH="0" baseline="0" noProof="0">
              <a:ln>
                <a:noFill/>
              </a:ln>
              <a:solidFill>
                <a:srgbClr val="AEABAB"/>
              </a:solidFill>
              <a:effectLst/>
              <a:uLnTx/>
              <a:uFillTx/>
              <a:latin typeface="Montserrat"/>
              <a:sym typeface="Montserrat"/>
            </a:endParaRPr>
          </a:p>
        </p:txBody>
      </p:sp>
      <p:grpSp>
        <p:nvGrpSpPr>
          <p:cNvPr id="3" name="Agrupar 2" hidden="1">
            <a:extLst>
              <a:ext uri="{FF2B5EF4-FFF2-40B4-BE49-F238E27FC236}">
                <a16:creationId xmlns:a16="http://schemas.microsoft.com/office/drawing/2014/main" id="{00896AA4-20E6-45E4-9F9C-196607900895}"/>
              </a:ext>
            </a:extLst>
          </p:cNvPr>
          <p:cNvGrpSpPr/>
          <p:nvPr/>
        </p:nvGrpSpPr>
        <p:grpSpPr>
          <a:xfrm>
            <a:off x="1643060" y="326569"/>
            <a:ext cx="8901839" cy="6185713"/>
            <a:chOff x="1643060" y="326569"/>
            <a:chExt cx="8901839" cy="6185713"/>
          </a:xfrm>
        </p:grpSpPr>
        <p:grpSp>
          <p:nvGrpSpPr>
            <p:cNvPr id="5" name="Agrupar 4">
              <a:extLst>
                <a:ext uri="{FF2B5EF4-FFF2-40B4-BE49-F238E27FC236}">
                  <a16:creationId xmlns:a16="http://schemas.microsoft.com/office/drawing/2014/main" id="{187602DB-7527-4352-ABFC-4A7F1D4265A9}"/>
                </a:ext>
              </a:extLst>
            </p:cNvPr>
            <p:cNvGrpSpPr/>
            <p:nvPr/>
          </p:nvGrpSpPr>
          <p:grpSpPr>
            <a:xfrm>
              <a:off x="1643060" y="326569"/>
              <a:ext cx="8901839" cy="6185713"/>
              <a:chOff x="4875151" y="326569"/>
              <a:chExt cx="8357257" cy="6185713"/>
            </a:xfrm>
          </p:grpSpPr>
          <p:sp>
            <p:nvSpPr>
              <p:cNvPr id="18" name="Retângulo: Cantos Superiores Arredondados 17">
                <a:extLst>
                  <a:ext uri="{FF2B5EF4-FFF2-40B4-BE49-F238E27FC236}">
                    <a16:creationId xmlns:a16="http://schemas.microsoft.com/office/drawing/2014/main" id="{ADCBEB38-7559-4979-AA62-3F64D15BFEF1}"/>
                  </a:ext>
                </a:extLst>
              </p:cNvPr>
              <p:cNvSpPr/>
              <p:nvPr/>
            </p:nvSpPr>
            <p:spPr>
              <a:xfrm rot="5400000">
                <a:off x="6250239" y="926962"/>
                <a:ext cx="5464800" cy="5662800"/>
              </a:xfrm>
              <a:prstGeom prst="round2SameRect">
                <a:avLst>
                  <a:gd name="adj1" fmla="val 1457"/>
                  <a:gd name="adj2" fmla="val 0"/>
                </a:avLst>
              </a:prstGeom>
              <a:solidFill>
                <a:sysClr val="window" lastClr="FFFFFF"/>
              </a:solidFill>
              <a:ln w="12700" cap="flat" cmpd="sng" algn="ctr">
                <a:solidFill>
                  <a:srgbClr val="0B5EB2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" name="CaixaDeTexto 18">
                <a:extLst>
                  <a:ext uri="{FF2B5EF4-FFF2-40B4-BE49-F238E27FC236}">
                    <a16:creationId xmlns:a16="http://schemas.microsoft.com/office/drawing/2014/main" id="{5F4ED7F1-9631-4A2D-B9D2-D6B9546C75DD}"/>
                  </a:ext>
                </a:extLst>
              </p:cNvPr>
              <p:cNvSpPr txBox="1"/>
              <p:nvPr/>
            </p:nvSpPr>
            <p:spPr>
              <a:xfrm>
                <a:off x="4875151" y="326569"/>
                <a:ext cx="8357257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pt-BR" sz="4400" b="0" i="0" u="none" strike="noStrike" kern="0" cap="none" spc="0" normalizeH="0" baseline="0" noProof="0">
                    <a:ln>
                      <a:noFill/>
                    </a:ln>
                    <a:solidFill>
                      <a:srgbClr val="BCDFFC"/>
                    </a:solidFill>
                    <a:effectLst/>
                    <a:uLnTx/>
                    <a:uFillTx/>
                    <a:latin typeface="Montserrat ExtraBold" panose="00000900000000000000" pitchFamily="2" charset="0"/>
                    <a:cs typeface="Arial"/>
                    <a:sym typeface="Arial"/>
                  </a:rPr>
                  <a:t>EXAME CITOPATOLÓGICO</a:t>
                </a:r>
              </a:p>
            </p:txBody>
          </p:sp>
          <p:sp>
            <p:nvSpPr>
              <p:cNvPr id="20" name="Retângulo: Cantos Superiores Arredondados 19">
                <a:extLst>
                  <a:ext uri="{FF2B5EF4-FFF2-40B4-BE49-F238E27FC236}">
                    <a16:creationId xmlns:a16="http://schemas.microsoft.com/office/drawing/2014/main" id="{12BA4409-DCF8-40DD-A034-907CE9D17C2A}"/>
                  </a:ext>
                </a:extLst>
              </p:cNvPr>
              <p:cNvSpPr/>
              <p:nvPr/>
            </p:nvSpPr>
            <p:spPr>
              <a:xfrm rot="5400000">
                <a:off x="6494435" y="617351"/>
                <a:ext cx="5464800" cy="6325061"/>
              </a:xfrm>
              <a:prstGeom prst="round2SameRect">
                <a:avLst>
                  <a:gd name="adj1" fmla="val 1457"/>
                  <a:gd name="adj2" fmla="val 0"/>
                </a:avLst>
              </a:prstGeom>
              <a:solidFill>
                <a:schemeClr val="bg1"/>
              </a:solidFill>
              <a:ln>
                <a:solidFill>
                  <a:srgbClr val="0B5EB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pt-BR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22" name="CaixaDeTexto 21">
                <a:extLst>
                  <a:ext uri="{FF2B5EF4-FFF2-40B4-BE49-F238E27FC236}">
                    <a16:creationId xmlns:a16="http://schemas.microsoft.com/office/drawing/2014/main" id="{CDD1A61C-9952-402C-B2DA-D083256500E0}"/>
                  </a:ext>
                </a:extLst>
              </p:cNvPr>
              <p:cNvSpPr txBox="1"/>
              <p:nvPr/>
            </p:nvSpPr>
            <p:spPr>
              <a:xfrm>
                <a:off x="6247029" y="1380570"/>
                <a:ext cx="614233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L="0" indent="0" defTabSz="914400" eaLnBrk="1" fontAlgn="auto" latinLnBrk="0" hangingPunct="1">
                  <a:buClrTx/>
                  <a:buSzTx/>
                  <a:buFontTx/>
                  <a:buNone/>
                  <a:tabLst/>
                  <a:defRPr kumimoji="0" sz="1800" b="1" kern="0" spc="0" normalizeH="0" baseline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Montserrat"/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18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>
                        <a:lumMod val="85000"/>
                        <a:lumOff val="15000"/>
                      </a:srgbClr>
                    </a:solidFill>
                    <a:effectLst/>
                    <a:uLnTx/>
                    <a:uFillTx/>
                    <a:latin typeface="Montserrat"/>
                    <a:cs typeface="Arial"/>
                    <a:sym typeface="Arial"/>
                  </a:rPr>
                  <a:t>Proporção de mulheres com coleta de </a:t>
                </a:r>
                <a:r>
                  <a:rPr kumimoji="0" lang="pt-BR" sz="1800" b="1" i="0" u="none" strike="noStrike" kern="0" cap="none" spc="0" normalizeH="0" baseline="0" noProof="0" err="1">
                    <a:ln>
                      <a:noFill/>
                    </a:ln>
                    <a:solidFill>
                      <a:srgbClr val="000000">
                        <a:lumMod val="85000"/>
                        <a:lumOff val="15000"/>
                      </a:srgbClr>
                    </a:solidFill>
                    <a:effectLst/>
                    <a:uLnTx/>
                    <a:uFillTx/>
                    <a:latin typeface="Montserrat"/>
                    <a:cs typeface="Arial"/>
                    <a:sym typeface="Arial"/>
                  </a:rPr>
                  <a:t>citopatológico</a:t>
                </a:r>
                <a:r>
                  <a:rPr kumimoji="0" lang="pt-BR" sz="18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>
                        <a:lumMod val="85000"/>
                        <a:lumOff val="15000"/>
                      </a:srgbClr>
                    </a:solidFill>
                    <a:effectLst/>
                    <a:uLnTx/>
                    <a:uFillTx/>
                    <a:latin typeface="Montserrat"/>
                    <a:cs typeface="Arial"/>
                    <a:sym typeface="Arial"/>
                  </a:rPr>
                  <a:t> na APS</a:t>
                </a:r>
              </a:p>
            </p:txBody>
          </p:sp>
          <p:grpSp>
            <p:nvGrpSpPr>
              <p:cNvPr id="23" name="Agrupar 22">
                <a:extLst>
                  <a:ext uri="{FF2B5EF4-FFF2-40B4-BE49-F238E27FC236}">
                    <a16:creationId xmlns:a16="http://schemas.microsoft.com/office/drawing/2014/main" id="{67A3A255-6F39-47AD-B2B1-E552760DA722}"/>
                  </a:ext>
                </a:extLst>
              </p:cNvPr>
              <p:cNvGrpSpPr/>
              <p:nvPr/>
            </p:nvGrpSpPr>
            <p:grpSpPr>
              <a:xfrm>
                <a:off x="6365973" y="2651059"/>
                <a:ext cx="5556003" cy="987826"/>
                <a:chOff x="6365973" y="9081139"/>
                <a:chExt cx="5556003" cy="987826"/>
              </a:xfrm>
            </p:grpSpPr>
            <p:sp>
              <p:nvSpPr>
                <p:cNvPr id="26" name="CaixaDeTexto 25">
                  <a:extLst>
                    <a:ext uri="{FF2B5EF4-FFF2-40B4-BE49-F238E27FC236}">
                      <a16:creationId xmlns:a16="http://schemas.microsoft.com/office/drawing/2014/main" id="{A272B9DF-6961-4B13-B2D6-FF1CEA75C764}"/>
                    </a:ext>
                  </a:extLst>
                </p:cNvPr>
                <p:cNvSpPr txBox="1"/>
                <p:nvPr/>
              </p:nvSpPr>
              <p:spPr>
                <a:xfrm>
                  <a:off x="6365973" y="9240587"/>
                  <a:ext cx="1424943" cy="2616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pt-BR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Montserrat ExtraBold" panose="00000900000000000000" pitchFamily="2" charset="0"/>
                      <a:cs typeface="Arial"/>
                      <a:sym typeface="Arial"/>
                    </a:rPr>
                    <a:t>PARÂMETRO</a:t>
                  </a:r>
                </a:p>
              </p:txBody>
            </p:sp>
            <p:sp>
              <p:nvSpPr>
                <p:cNvPr id="27" name="CaixaDeTexto 26">
                  <a:extLst>
                    <a:ext uri="{FF2B5EF4-FFF2-40B4-BE49-F238E27FC236}">
                      <a16:creationId xmlns:a16="http://schemas.microsoft.com/office/drawing/2014/main" id="{EA03154C-3299-439F-92A6-0E7182E96324}"/>
                    </a:ext>
                  </a:extLst>
                </p:cNvPr>
                <p:cNvSpPr txBox="1"/>
                <p:nvPr/>
              </p:nvSpPr>
              <p:spPr>
                <a:xfrm>
                  <a:off x="6388232" y="9422634"/>
                  <a:ext cx="1380425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L="0" indent="0" defTabSz="914400" eaLnBrk="1" fontAlgn="auto" latinLnBrk="0" hangingPunct="1">
                    <a:buClrTx/>
                    <a:buSzTx/>
                    <a:buFontTx/>
                    <a:buNone/>
                    <a:tabLst/>
                    <a:defRPr kumimoji="0" sz="1800" b="1" kern="0" spc="0" normalizeH="0" baseline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Montserrat"/>
                    </a:defRPr>
                  </a:lvl1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pt-BR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>
                          <a:lumMod val="85000"/>
                          <a:lumOff val="15000"/>
                        </a:srgbClr>
                      </a:solidFill>
                      <a:effectLst/>
                      <a:uLnTx/>
                      <a:uFillTx/>
                      <a:latin typeface="Montserrat"/>
                      <a:cs typeface="Arial"/>
                      <a:sym typeface="Arial"/>
                    </a:rPr>
                    <a:t>≥80%</a:t>
                  </a:r>
                </a:p>
              </p:txBody>
            </p:sp>
            <p:sp>
              <p:nvSpPr>
                <p:cNvPr id="28" name="CaixaDeTexto 27">
                  <a:extLst>
                    <a:ext uri="{FF2B5EF4-FFF2-40B4-BE49-F238E27FC236}">
                      <a16:creationId xmlns:a16="http://schemas.microsoft.com/office/drawing/2014/main" id="{783ABADD-6455-4F4B-8199-446B3A9CABD9}"/>
                    </a:ext>
                  </a:extLst>
                </p:cNvPr>
                <p:cNvSpPr txBox="1"/>
                <p:nvPr/>
              </p:nvSpPr>
              <p:spPr>
                <a:xfrm>
                  <a:off x="7630067" y="9240587"/>
                  <a:ext cx="1424943" cy="2616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pt-BR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Montserrat ExtraBold" panose="00000900000000000000" pitchFamily="2" charset="0"/>
                      <a:cs typeface="Arial"/>
                      <a:sym typeface="Arial"/>
                    </a:rPr>
                    <a:t>META</a:t>
                  </a:r>
                </a:p>
              </p:txBody>
            </p:sp>
            <p:sp>
              <p:nvSpPr>
                <p:cNvPr id="29" name="CaixaDeTexto 28">
                  <a:extLst>
                    <a:ext uri="{FF2B5EF4-FFF2-40B4-BE49-F238E27FC236}">
                      <a16:creationId xmlns:a16="http://schemas.microsoft.com/office/drawing/2014/main" id="{A0A6AC52-D7DD-41F6-A945-C6EFB38C6BE8}"/>
                    </a:ext>
                  </a:extLst>
                </p:cNvPr>
                <p:cNvSpPr txBox="1"/>
                <p:nvPr/>
              </p:nvSpPr>
              <p:spPr>
                <a:xfrm>
                  <a:off x="7652326" y="9422634"/>
                  <a:ext cx="1380425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pt-BR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Montserrat" panose="00000500000000000000" pitchFamily="2" charset="0"/>
                      <a:cs typeface="Arial"/>
                      <a:sym typeface="Arial"/>
                    </a:rPr>
                    <a:t>40%</a:t>
                  </a:r>
                </a:p>
              </p:txBody>
            </p:sp>
            <p:sp>
              <p:nvSpPr>
                <p:cNvPr id="30" name="CaixaDeTexto 29">
                  <a:extLst>
                    <a:ext uri="{FF2B5EF4-FFF2-40B4-BE49-F238E27FC236}">
                      <a16:creationId xmlns:a16="http://schemas.microsoft.com/office/drawing/2014/main" id="{9DFD4BDE-5405-4F64-8E98-ACEA9ABAE38F}"/>
                    </a:ext>
                  </a:extLst>
                </p:cNvPr>
                <p:cNvSpPr txBox="1"/>
                <p:nvPr/>
              </p:nvSpPr>
              <p:spPr>
                <a:xfrm>
                  <a:off x="8894161" y="9240587"/>
                  <a:ext cx="1424943" cy="2616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pt-BR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Montserrat ExtraBold" panose="00000900000000000000" pitchFamily="2" charset="0"/>
                      <a:cs typeface="Arial"/>
                      <a:sym typeface="Arial"/>
                    </a:rPr>
                    <a:t>PESO</a:t>
                  </a:r>
                </a:p>
              </p:txBody>
            </p:sp>
            <p:sp>
              <p:nvSpPr>
                <p:cNvPr id="31" name="CaixaDeTexto 30">
                  <a:extLst>
                    <a:ext uri="{FF2B5EF4-FFF2-40B4-BE49-F238E27FC236}">
                      <a16:creationId xmlns:a16="http://schemas.microsoft.com/office/drawing/2014/main" id="{C8FCDB74-593F-4DAB-9DE5-84B6DA3B5B93}"/>
                    </a:ext>
                  </a:extLst>
                </p:cNvPr>
                <p:cNvSpPr txBox="1"/>
                <p:nvPr/>
              </p:nvSpPr>
              <p:spPr>
                <a:xfrm>
                  <a:off x="8916420" y="9422634"/>
                  <a:ext cx="1380425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pt-BR" sz="18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Montserrat" panose="00000500000000000000" pitchFamily="2" charset="0"/>
                      <a:cs typeface="Arial"/>
                      <a:sym typeface="Arial"/>
                    </a:rPr>
                    <a:t>1</a:t>
                  </a:r>
                </a:p>
              </p:txBody>
            </p:sp>
            <p:sp>
              <p:nvSpPr>
                <p:cNvPr id="32" name="CaixaDeTexto 31">
                  <a:extLst>
                    <a:ext uri="{FF2B5EF4-FFF2-40B4-BE49-F238E27FC236}">
                      <a16:creationId xmlns:a16="http://schemas.microsoft.com/office/drawing/2014/main" id="{17B9E620-9BA2-4D6C-A096-365C76878578}"/>
                    </a:ext>
                  </a:extLst>
                </p:cNvPr>
                <p:cNvSpPr txBox="1"/>
                <p:nvPr/>
              </p:nvSpPr>
              <p:spPr>
                <a:xfrm>
                  <a:off x="10497033" y="9240587"/>
                  <a:ext cx="1424943" cy="2616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r>
                    <a:rPr kumimoji="0" lang="pt-BR" sz="1100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Montserrat ExtraBold" panose="00000900000000000000" pitchFamily="2" charset="0"/>
                      <a:cs typeface="Arial"/>
                      <a:sym typeface="Arial"/>
                    </a:rPr>
                    <a:t>MEDIÇÃO</a:t>
                  </a:r>
                </a:p>
              </p:txBody>
            </p:sp>
            <p:sp>
              <p:nvSpPr>
                <p:cNvPr id="33" name="CaixaDeTexto 32">
                  <a:extLst>
                    <a:ext uri="{FF2B5EF4-FFF2-40B4-BE49-F238E27FC236}">
                      <a16:creationId xmlns:a16="http://schemas.microsoft.com/office/drawing/2014/main" id="{3FDAB254-3FDD-45F3-86B6-0F8BB5B5FE9D}"/>
                    </a:ext>
                  </a:extLst>
                </p:cNvPr>
                <p:cNvSpPr txBox="1"/>
                <p:nvPr/>
              </p:nvSpPr>
              <p:spPr>
                <a:xfrm>
                  <a:off x="10519292" y="9422634"/>
                  <a:ext cx="1380425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 marR="0" lvl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</a:defPPr>
                  <a:lvl1pPr marL="0" indent="0" defTabSz="914400" eaLnBrk="1" fontAlgn="auto" latinLnBrk="0" hangingPunct="1">
                    <a:buClrTx/>
                    <a:buSzTx/>
                    <a:buFontTx/>
                    <a:buNone/>
                    <a:tabLst/>
                    <a:defRPr kumimoji="0" sz="1800" b="1" kern="0" spc="0" normalizeH="0" baseline="0">
                      <a:ln>
                        <a:noFill/>
                      </a:ln>
                      <a:solidFill>
                        <a:srgbClr val="C00000"/>
                      </a:solidFill>
                      <a:effectLst/>
                      <a:uLnTx/>
                      <a:uFillTx/>
                      <a:latin typeface="Montserrat"/>
                    </a:defRPr>
                  </a:lvl1pPr>
                </a:lstStyle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pt-BR" sz="1800" b="1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>
                          <a:lumMod val="85000"/>
                          <a:lumOff val="15000"/>
                        </a:srgbClr>
                      </a:solidFill>
                      <a:effectLst/>
                      <a:uLnTx/>
                      <a:uFillTx/>
                      <a:latin typeface="Montserrat"/>
                      <a:cs typeface="Arial"/>
                      <a:sym typeface="Arial"/>
                    </a:rPr>
                    <a:t>Últimos 36 meses</a:t>
                  </a:r>
                </a:p>
              </p:txBody>
            </p:sp>
            <p:cxnSp>
              <p:nvCxnSpPr>
                <p:cNvPr id="34" name="Conector reto 33">
                  <a:extLst>
                    <a:ext uri="{FF2B5EF4-FFF2-40B4-BE49-F238E27FC236}">
                      <a16:creationId xmlns:a16="http://schemas.microsoft.com/office/drawing/2014/main" id="{CADDF3A9-4E1B-4C5A-BAC5-1043E7D19FF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768657" y="9081139"/>
                  <a:ext cx="0" cy="857250"/>
                </a:xfrm>
                <a:prstGeom prst="line">
                  <a:avLst/>
                </a:prstGeom>
                <a:ln>
                  <a:solidFill>
                    <a:srgbClr val="0B5EB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Conector reto 34">
                  <a:extLst>
                    <a:ext uri="{FF2B5EF4-FFF2-40B4-BE49-F238E27FC236}">
                      <a16:creationId xmlns:a16="http://schemas.microsoft.com/office/drawing/2014/main" id="{9F39BE60-909C-40B9-A475-64BDCAD57E9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985126" y="9081139"/>
                  <a:ext cx="0" cy="857250"/>
                </a:xfrm>
                <a:prstGeom prst="line">
                  <a:avLst/>
                </a:prstGeom>
                <a:ln>
                  <a:solidFill>
                    <a:srgbClr val="0B5EB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Conector reto 35">
                  <a:extLst>
                    <a:ext uri="{FF2B5EF4-FFF2-40B4-BE49-F238E27FC236}">
                      <a16:creationId xmlns:a16="http://schemas.microsoft.com/office/drawing/2014/main" id="{D13C5120-35A0-46EA-840D-8F55A1BC703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0201595" y="9081139"/>
                  <a:ext cx="0" cy="857250"/>
                </a:xfrm>
                <a:prstGeom prst="line">
                  <a:avLst/>
                </a:prstGeom>
                <a:ln>
                  <a:solidFill>
                    <a:srgbClr val="0B5EB2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4" name="CaixaDeTexto 23">
                <a:extLst>
                  <a:ext uri="{FF2B5EF4-FFF2-40B4-BE49-F238E27FC236}">
                    <a16:creationId xmlns:a16="http://schemas.microsoft.com/office/drawing/2014/main" id="{9F521F08-9BE2-461E-AB08-51116F8F177F}"/>
                  </a:ext>
                </a:extLst>
              </p:cNvPr>
              <p:cNvSpPr txBox="1"/>
              <p:nvPr/>
            </p:nvSpPr>
            <p:spPr>
              <a:xfrm>
                <a:off x="6247029" y="4034594"/>
                <a:ext cx="614233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L="0" indent="0" defTabSz="914400" eaLnBrk="1" fontAlgn="auto" latinLnBrk="0" hangingPunct="1">
                  <a:buClrTx/>
                  <a:buSzTx/>
                  <a:buFontTx/>
                  <a:buNone/>
                  <a:tabLst/>
                  <a:defRPr kumimoji="0" sz="1800" b="1" kern="0" spc="0" normalizeH="0" baseline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Montserrat"/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18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>
                        <a:lumMod val="85000"/>
                        <a:lumOff val="15000"/>
                      </a:srgbClr>
                    </a:solidFill>
                    <a:effectLst/>
                    <a:uLnTx/>
                    <a:uFillTx/>
                    <a:latin typeface="Montserrat"/>
                    <a:cs typeface="Arial"/>
                    <a:sym typeface="Arial"/>
                  </a:rPr>
                  <a:t>Nº de mulheres de 25 a 64 anos que realizaram coleta do exame </a:t>
                </a:r>
                <a:r>
                  <a:rPr kumimoji="0" lang="pt-BR" sz="1800" b="1" i="0" u="none" strike="noStrike" kern="0" cap="none" spc="0" normalizeH="0" baseline="0" noProof="0" err="1">
                    <a:ln>
                      <a:noFill/>
                    </a:ln>
                    <a:solidFill>
                      <a:srgbClr val="000000">
                        <a:lumMod val="85000"/>
                        <a:lumOff val="15000"/>
                      </a:srgbClr>
                    </a:solidFill>
                    <a:effectLst/>
                    <a:uLnTx/>
                    <a:uFillTx/>
                    <a:latin typeface="Montserrat"/>
                    <a:cs typeface="Arial"/>
                    <a:sym typeface="Arial"/>
                  </a:rPr>
                  <a:t>citopatológico</a:t>
                </a:r>
                <a:r>
                  <a:rPr kumimoji="0" lang="pt-BR" sz="18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>
                        <a:lumMod val="85000"/>
                        <a:lumOff val="15000"/>
                      </a:srgbClr>
                    </a:solidFill>
                    <a:effectLst/>
                    <a:uLnTx/>
                    <a:uFillTx/>
                    <a:latin typeface="Montserrat"/>
                    <a:cs typeface="Arial"/>
                    <a:sym typeface="Arial"/>
                  </a:rPr>
                  <a:t> na APS nos últimos 36 meses</a:t>
                </a:r>
              </a:p>
            </p:txBody>
          </p:sp>
          <p:sp>
            <p:nvSpPr>
              <p:cNvPr id="25" name="CaixaDeTexto 24">
                <a:extLst>
                  <a:ext uri="{FF2B5EF4-FFF2-40B4-BE49-F238E27FC236}">
                    <a16:creationId xmlns:a16="http://schemas.microsoft.com/office/drawing/2014/main" id="{195F3DF2-4BE9-44BA-A32F-F5B06AC35543}"/>
                  </a:ext>
                </a:extLst>
              </p:cNvPr>
              <p:cNvSpPr txBox="1"/>
              <p:nvPr/>
            </p:nvSpPr>
            <p:spPr>
              <a:xfrm>
                <a:off x="6168885" y="5201105"/>
                <a:ext cx="6220479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L="0" indent="0" defTabSz="914400" eaLnBrk="1" fontAlgn="auto" latinLnBrk="0" hangingPunct="1">
                  <a:buClrTx/>
                  <a:buSzTx/>
                  <a:buFontTx/>
                  <a:buNone/>
                  <a:tabLst/>
                  <a:defRPr kumimoji="0" sz="1800" b="1" kern="0" spc="0" normalizeH="0" baseline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Montserrat"/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t-BR" sz="1800" b="1" i="0" u="none" strike="noStrike" kern="0" cap="none" spc="0" normalizeH="0" baseline="0" noProof="0">
                    <a:ln>
                      <a:noFill/>
                    </a:ln>
                    <a:solidFill>
                      <a:srgbClr val="000000">
                        <a:lumMod val="85000"/>
                        <a:lumOff val="15000"/>
                      </a:srgbClr>
                    </a:solidFill>
                    <a:effectLst/>
                    <a:uLnTx/>
                    <a:uFillTx/>
                    <a:latin typeface="Montserrat"/>
                    <a:cs typeface="Arial"/>
                    <a:sym typeface="Arial"/>
                  </a:rPr>
                  <a:t>Nº de mulheres (25 e 64 anos) cadastradas  e vinculadas na APS do município no período analisado OU Potencial de cadastro municipal x Estudos de estimativas populacionais IBGE/DATASUS</a:t>
                </a:r>
              </a:p>
            </p:txBody>
          </p:sp>
        </p:grpSp>
        <p:sp>
          <p:nvSpPr>
            <p:cNvPr id="6" name="Retângulo: Cantos Arredondados 5">
              <a:extLst>
                <a:ext uri="{FF2B5EF4-FFF2-40B4-BE49-F238E27FC236}">
                  <a16:creationId xmlns:a16="http://schemas.microsoft.com/office/drawing/2014/main" id="{D7366476-3EE2-49C3-997C-56AE5FD0DE73}"/>
                </a:ext>
              </a:extLst>
            </p:cNvPr>
            <p:cNvSpPr/>
            <p:nvPr/>
          </p:nvSpPr>
          <p:spPr>
            <a:xfrm>
              <a:off x="2580213" y="1025354"/>
              <a:ext cx="7066711" cy="1330960"/>
            </a:xfrm>
            <a:prstGeom prst="roundRect">
              <a:avLst>
                <a:gd name="adj" fmla="val 4072"/>
              </a:avLst>
            </a:prstGeom>
            <a:noFill/>
            <a:ln w="12700" cap="flat" cmpd="sng" algn="ctr">
              <a:solidFill>
                <a:srgbClr val="0B5EB2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Arial"/>
                <a:sym typeface="Arial"/>
              </a:endParaRPr>
            </a:p>
          </p:txBody>
        </p:sp>
        <p:sp>
          <p:nvSpPr>
            <p:cNvPr id="7" name="Retângulo: Cantos Superiores Arredondados 6">
              <a:extLst>
                <a:ext uri="{FF2B5EF4-FFF2-40B4-BE49-F238E27FC236}">
                  <a16:creationId xmlns:a16="http://schemas.microsoft.com/office/drawing/2014/main" id="{2F1FFAED-4237-4A8D-A4D3-B02B5AA42D45}"/>
                </a:ext>
              </a:extLst>
            </p:cNvPr>
            <p:cNvSpPr/>
            <p:nvPr/>
          </p:nvSpPr>
          <p:spPr>
            <a:xfrm rot="16200000">
              <a:off x="2074507" y="1521634"/>
              <a:ext cx="1332000" cy="338400"/>
            </a:xfrm>
            <a:prstGeom prst="round2SameRect">
              <a:avLst>
                <a:gd name="adj1" fmla="val 9001"/>
                <a:gd name="adj2" fmla="val 0"/>
              </a:avLst>
            </a:prstGeom>
            <a:solidFill>
              <a:srgbClr val="0B5EB2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Arial"/>
                <a:sym typeface="Arial"/>
              </a:endParaRPr>
            </a:p>
          </p:txBody>
        </p:sp>
        <p:sp>
          <p:nvSpPr>
            <p:cNvPr id="8" name="CaixaDeTexto 7">
              <a:extLst>
                <a:ext uri="{FF2B5EF4-FFF2-40B4-BE49-F238E27FC236}">
                  <a16:creationId xmlns:a16="http://schemas.microsoft.com/office/drawing/2014/main" id="{17B3F3C5-2501-4839-8C1D-86B8CC3D01DD}"/>
                </a:ext>
              </a:extLst>
            </p:cNvPr>
            <p:cNvSpPr txBox="1"/>
            <p:nvPr/>
          </p:nvSpPr>
          <p:spPr>
            <a:xfrm rot="16200000">
              <a:off x="2147416" y="1552335"/>
              <a:ext cx="118618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200" b="0" i="0" u="none" strike="noStrike" kern="0" cap="none" spc="0" normalizeH="0" baseline="0" noProof="0">
                  <a:ln>
                    <a:noFill/>
                  </a:ln>
                  <a:solidFill>
                    <a:srgbClr val="9CCFFA"/>
                  </a:solidFill>
                  <a:effectLst/>
                  <a:uLnTx/>
                  <a:uFillTx/>
                  <a:latin typeface="Montserrat ExtraBold" panose="00000900000000000000" pitchFamily="2" charset="0"/>
                  <a:cs typeface="Arial"/>
                  <a:sym typeface="Arial"/>
                </a:rPr>
                <a:t>NOME</a:t>
              </a:r>
            </a:p>
          </p:txBody>
        </p:sp>
        <p:sp>
          <p:nvSpPr>
            <p:cNvPr id="9" name="Retângulo: Cantos Arredondados 8">
              <a:extLst>
                <a:ext uri="{FF2B5EF4-FFF2-40B4-BE49-F238E27FC236}">
                  <a16:creationId xmlns:a16="http://schemas.microsoft.com/office/drawing/2014/main" id="{02CEE478-513D-4169-BE50-6E075E84FE19}"/>
                </a:ext>
              </a:extLst>
            </p:cNvPr>
            <p:cNvSpPr/>
            <p:nvPr/>
          </p:nvSpPr>
          <p:spPr>
            <a:xfrm>
              <a:off x="2580213" y="2403635"/>
              <a:ext cx="7066711" cy="1330960"/>
            </a:xfrm>
            <a:prstGeom prst="roundRect">
              <a:avLst>
                <a:gd name="adj" fmla="val 4072"/>
              </a:avLst>
            </a:prstGeom>
            <a:noFill/>
            <a:ln w="12700" cap="flat" cmpd="sng" algn="ctr">
              <a:solidFill>
                <a:srgbClr val="0B5EB2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Arial"/>
                <a:sym typeface="Arial"/>
              </a:endParaRPr>
            </a:p>
          </p:txBody>
        </p:sp>
        <p:sp>
          <p:nvSpPr>
            <p:cNvPr id="10" name="Retângulo: Cantos Superiores Arredondados 9">
              <a:extLst>
                <a:ext uri="{FF2B5EF4-FFF2-40B4-BE49-F238E27FC236}">
                  <a16:creationId xmlns:a16="http://schemas.microsoft.com/office/drawing/2014/main" id="{22BFC309-52EC-4B86-A74D-55D21A7496D5}"/>
                </a:ext>
              </a:extLst>
            </p:cNvPr>
            <p:cNvSpPr/>
            <p:nvPr/>
          </p:nvSpPr>
          <p:spPr>
            <a:xfrm rot="16200000">
              <a:off x="2074506" y="2898853"/>
              <a:ext cx="1332000" cy="338400"/>
            </a:xfrm>
            <a:prstGeom prst="round2SameRect">
              <a:avLst>
                <a:gd name="adj1" fmla="val 9001"/>
                <a:gd name="adj2" fmla="val 0"/>
              </a:avLst>
            </a:prstGeom>
            <a:solidFill>
              <a:srgbClr val="0B5EB2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CaixaDeTexto 10">
              <a:extLst>
                <a:ext uri="{FF2B5EF4-FFF2-40B4-BE49-F238E27FC236}">
                  <a16:creationId xmlns:a16="http://schemas.microsoft.com/office/drawing/2014/main" id="{78EFAC79-9293-464C-B838-656921B672BC}"/>
                </a:ext>
              </a:extLst>
            </p:cNvPr>
            <p:cNvSpPr txBox="1"/>
            <p:nvPr/>
          </p:nvSpPr>
          <p:spPr>
            <a:xfrm rot="16200000">
              <a:off x="2075025" y="2929554"/>
              <a:ext cx="133096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200" b="0" i="0" u="none" strike="noStrike" kern="0" cap="none" spc="0" normalizeH="0" baseline="0" noProof="0">
                  <a:ln>
                    <a:noFill/>
                  </a:ln>
                  <a:solidFill>
                    <a:srgbClr val="9CCFFA"/>
                  </a:solidFill>
                  <a:effectLst/>
                  <a:uLnTx/>
                  <a:uFillTx/>
                  <a:latin typeface="Montserrat ExtraBold" panose="00000900000000000000" pitchFamily="2" charset="0"/>
                  <a:cs typeface="Arial"/>
                  <a:sym typeface="Arial"/>
                </a:rPr>
                <a:t>AVALIAÇÃO</a:t>
              </a:r>
            </a:p>
          </p:txBody>
        </p:sp>
        <p:sp>
          <p:nvSpPr>
            <p:cNvPr id="12" name="Retângulo: Cantos Arredondados 11">
              <a:extLst>
                <a:ext uri="{FF2B5EF4-FFF2-40B4-BE49-F238E27FC236}">
                  <a16:creationId xmlns:a16="http://schemas.microsoft.com/office/drawing/2014/main" id="{9B3D1161-2BC8-41E1-A757-0D1205973193}"/>
                </a:ext>
              </a:extLst>
            </p:cNvPr>
            <p:cNvSpPr/>
            <p:nvPr/>
          </p:nvSpPr>
          <p:spPr>
            <a:xfrm>
              <a:off x="2580213" y="3781916"/>
              <a:ext cx="7066711" cy="1330960"/>
            </a:xfrm>
            <a:prstGeom prst="roundRect">
              <a:avLst>
                <a:gd name="adj" fmla="val 4072"/>
              </a:avLst>
            </a:prstGeom>
            <a:noFill/>
            <a:ln w="12700" cap="flat" cmpd="sng" algn="ctr">
              <a:solidFill>
                <a:srgbClr val="0B5EB2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Retângulo: Cantos Superiores Arredondados 12">
              <a:extLst>
                <a:ext uri="{FF2B5EF4-FFF2-40B4-BE49-F238E27FC236}">
                  <a16:creationId xmlns:a16="http://schemas.microsoft.com/office/drawing/2014/main" id="{9255954A-2F76-413D-99F3-2C50CD5DA04A}"/>
                </a:ext>
              </a:extLst>
            </p:cNvPr>
            <p:cNvSpPr/>
            <p:nvPr/>
          </p:nvSpPr>
          <p:spPr>
            <a:xfrm rot="16200000">
              <a:off x="2074506" y="4276682"/>
              <a:ext cx="1332000" cy="338400"/>
            </a:xfrm>
            <a:prstGeom prst="round2SameRect">
              <a:avLst>
                <a:gd name="adj1" fmla="val 9001"/>
                <a:gd name="adj2" fmla="val 0"/>
              </a:avLst>
            </a:prstGeom>
            <a:solidFill>
              <a:srgbClr val="0B5EB2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CaixaDeTexto 13">
              <a:extLst>
                <a:ext uri="{FF2B5EF4-FFF2-40B4-BE49-F238E27FC236}">
                  <a16:creationId xmlns:a16="http://schemas.microsoft.com/office/drawing/2014/main" id="{D4242B0B-D780-45A5-96D2-D5728B2682C5}"/>
                </a:ext>
              </a:extLst>
            </p:cNvPr>
            <p:cNvSpPr txBox="1"/>
            <p:nvPr/>
          </p:nvSpPr>
          <p:spPr>
            <a:xfrm rot="16200000">
              <a:off x="2075025" y="4307383"/>
              <a:ext cx="133096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200" b="0" i="0" u="none" strike="noStrike" kern="0" cap="none" spc="0" normalizeH="0" baseline="0" noProof="0">
                  <a:ln>
                    <a:noFill/>
                  </a:ln>
                  <a:solidFill>
                    <a:srgbClr val="9CCFFA"/>
                  </a:solidFill>
                  <a:effectLst/>
                  <a:uLnTx/>
                  <a:uFillTx/>
                  <a:latin typeface="Montserrat ExtraBold" panose="00000900000000000000" pitchFamily="2" charset="0"/>
                  <a:cs typeface="Arial"/>
                  <a:sym typeface="Arial"/>
                </a:rPr>
                <a:t>NUMERADOR</a:t>
              </a:r>
            </a:p>
          </p:txBody>
        </p:sp>
        <p:sp>
          <p:nvSpPr>
            <p:cNvPr id="15" name="Retângulo: Cantos Arredondados 14">
              <a:extLst>
                <a:ext uri="{FF2B5EF4-FFF2-40B4-BE49-F238E27FC236}">
                  <a16:creationId xmlns:a16="http://schemas.microsoft.com/office/drawing/2014/main" id="{AC0E7CF5-675A-49FB-AF20-5B60BCF781A2}"/>
                </a:ext>
              </a:extLst>
            </p:cNvPr>
            <p:cNvSpPr/>
            <p:nvPr/>
          </p:nvSpPr>
          <p:spPr>
            <a:xfrm>
              <a:off x="2580214" y="5160198"/>
              <a:ext cx="7066710" cy="1330960"/>
            </a:xfrm>
            <a:prstGeom prst="roundRect">
              <a:avLst>
                <a:gd name="adj" fmla="val 4072"/>
              </a:avLst>
            </a:prstGeom>
            <a:noFill/>
            <a:ln w="12700" cap="flat" cmpd="sng" algn="ctr">
              <a:solidFill>
                <a:srgbClr val="0B5EB2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Retângulo: Cantos Superiores Arredondados 15">
              <a:extLst>
                <a:ext uri="{FF2B5EF4-FFF2-40B4-BE49-F238E27FC236}">
                  <a16:creationId xmlns:a16="http://schemas.microsoft.com/office/drawing/2014/main" id="{96EE06A4-CB40-45D3-A769-660EA0623A62}"/>
                </a:ext>
              </a:extLst>
            </p:cNvPr>
            <p:cNvSpPr/>
            <p:nvPr/>
          </p:nvSpPr>
          <p:spPr>
            <a:xfrm rot="16200000">
              <a:off x="2074506" y="5654510"/>
              <a:ext cx="1332000" cy="338400"/>
            </a:xfrm>
            <a:prstGeom prst="round2SameRect">
              <a:avLst>
                <a:gd name="adj1" fmla="val 9001"/>
                <a:gd name="adj2" fmla="val 0"/>
              </a:avLst>
            </a:prstGeom>
            <a:solidFill>
              <a:srgbClr val="0B5EB2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boto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CaixaDeTexto 16">
              <a:extLst>
                <a:ext uri="{FF2B5EF4-FFF2-40B4-BE49-F238E27FC236}">
                  <a16:creationId xmlns:a16="http://schemas.microsoft.com/office/drawing/2014/main" id="{64BF376E-DD06-4EE6-A7ED-942420F3B5A7}"/>
                </a:ext>
              </a:extLst>
            </p:cNvPr>
            <p:cNvSpPr txBox="1"/>
            <p:nvPr/>
          </p:nvSpPr>
          <p:spPr>
            <a:xfrm rot="16200000">
              <a:off x="2075025" y="5692905"/>
              <a:ext cx="1330963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100" b="0" i="0" u="none" strike="noStrike" kern="0" cap="none" spc="0" normalizeH="0" baseline="0" noProof="0">
                  <a:ln>
                    <a:noFill/>
                  </a:ln>
                  <a:solidFill>
                    <a:srgbClr val="9CCFFA"/>
                  </a:solidFill>
                  <a:effectLst/>
                  <a:uLnTx/>
                  <a:uFillTx/>
                  <a:latin typeface="Montserrat ExtraBold" panose="00000900000000000000" pitchFamily="2" charset="0"/>
                  <a:cs typeface="Arial"/>
                  <a:sym typeface="Arial"/>
                </a:rPr>
                <a:t>DENOMINADOR</a:t>
              </a:r>
            </a:p>
          </p:txBody>
        </p:sp>
      </p:grpSp>
      <p:pic>
        <p:nvPicPr>
          <p:cNvPr id="21" name="Imagem 20">
            <a:extLst>
              <a:ext uri="{FF2B5EF4-FFF2-40B4-BE49-F238E27FC236}">
                <a16:creationId xmlns:a16="http://schemas.microsoft.com/office/drawing/2014/main" id="{E0C0F445-9597-4165-A7D0-E17DBA074F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5535" y="345757"/>
            <a:ext cx="8900931" cy="632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811057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Lâmina de Abertur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âmina de Abertura e final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Lâmina de Abertura e final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ema do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03E31B78E82054FA6A91DA3A1A94A67" ma:contentTypeVersion="10" ma:contentTypeDescription="Create a new document." ma:contentTypeScope="" ma:versionID="b478816e45b9c2e621ef5210b0aecf86">
  <xsd:schema xmlns:xsd="http://www.w3.org/2001/XMLSchema" xmlns:xs="http://www.w3.org/2001/XMLSchema" xmlns:p="http://schemas.microsoft.com/office/2006/metadata/properties" xmlns:ns2="4ec70274-8a3d-4f7f-bd37-f993d567362d" xmlns:ns3="3c5a78cd-93b7-430b-8ae8-3e64757bfb4d" targetNamespace="http://schemas.microsoft.com/office/2006/metadata/properties" ma:root="true" ma:fieldsID="8efe5055b70ef18b2da640191c8e86cd" ns2:_="" ns3:_="">
    <xsd:import namespace="4ec70274-8a3d-4f7f-bd37-f993d567362d"/>
    <xsd:import namespace="3c5a78cd-93b7-430b-8ae8-3e64757bfb4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ec70274-8a3d-4f7f-bd37-f993d567362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c5a78cd-93b7-430b-8ae8-3e64757bfb4d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1F48ACC-1411-4F8C-B65A-C99F33B3C7A6}">
  <ds:schemaRefs>
    <ds:schemaRef ds:uri="3c5a78cd-93b7-430b-8ae8-3e64757bfb4d"/>
    <ds:schemaRef ds:uri="4ec70274-8a3d-4f7f-bd37-f993d567362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424CDE4C-26A7-4800-813B-A722EF763144}">
  <ds:schemaRefs>
    <ds:schemaRef ds:uri="4ec70274-8a3d-4f7f-bd37-f993d567362d"/>
    <ds:schemaRef ds:uri="3c5a78cd-93b7-430b-8ae8-3e64757bfb4d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916EE356-0FB7-459F-82AD-C8669982174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9454</Words>
  <Application>Microsoft Office PowerPoint</Application>
  <PresentationFormat>Widescreen</PresentationFormat>
  <Paragraphs>1619</Paragraphs>
  <Slides>169</Slides>
  <Notes>81</Notes>
  <HiddenSlides>9</HiddenSlides>
  <MMClips>0</MMClips>
  <ScaleCrop>false</ScaleCrop>
  <HeadingPairs>
    <vt:vector size="6" baseType="variant">
      <vt:variant>
        <vt:lpstr>Fontes usadas</vt:lpstr>
      </vt:variant>
      <vt:variant>
        <vt:i4>19</vt:i4>
      </vt:variant>
      <vt:variant>
        <vt:lpstr>Tema</vt:lpstr>
      </vt:variant>
      <vt:variant>
        <vt:i4>3</vt:i4>
      </vt:variant>
      <vt:variant>
        <vt:lpstr>Títulos de slides</vt:lpstr>
      </vt:variant>
      <vt:variant>
        <vt:i4>169</vt:i4>
      </vt:variant>
    </vt:vector>
  </HeadingPairs>
  <TitlesOfParts>
    <vt:vector size="191" baseType="lpstr">
      <vt:lpstr>Arial</vt:lpstr>
      <vt:lpstr>Bebas Neue</vt:lpstr>
      <vt:lpstr>Calibri</vt:lpstr>
      <vt:lpstr>Calibri Light</vt:lpstr>
      <vt:lpstr>Cambria</vt:lpstr>
      <vt:lpstr>Century Gothic</vt:lpstr>
      <vt:lpstr>Corbel</vt:lpstr>
      <vt:lpstr>Fira Sans Extra Condensed Medium</vt:lpstr>
      <vt:lpstr>Montserrat</vt:lpstr>
      <vt:lpstr>Montserrat Black</vt:lpstr>
      <vt:lpstr>Montserrat ExtraBold</vt:lpstr>
      <vt:lpstr>Noto Sans Symbols</vt:lpstr>
      <vt:lpstr>Open Sans</vt:lpstr>
      <vt:lpstr>Raleway Black</vt:lpstr>
      <vt:lpstr>Roboto</vt:lpstr>
      <vt:lpstr>Segoe UI</vt:lpstr>
      <vt:lpstr>Source Sans Pro</vt:lpstr>
      <vt:lpstr>Times New Roman</vt:lpstr>
      <vt:lpstr>Wingdings</vt:lpstr>
      <vt:lpstr>Lâmina de Abertura</vt:lpstr>
      <vt:lpstr>Lâmina de Abertura e final</vt:lpstr>
      <vt:lpstr>1_Lâmina de Abertura e final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FINANCIAMENTO</vt:lpstr>
      <vt:lpstr>Aplicação financeira dos indicadores em 2022</vt:lpstr>
      <vt:lpstr>Lembrar que:</vt:lpstr>
      <vt:lpstr>DENOMINADOR DOS INDICADORES</vt:lpstr>
      <vt:lpstr>Apresentação do PowerPoint</vt:lpstr>
      <vt:lpstr>Exemplo 1</vt:lpstr>
      <vt:lpstr>Exemplo 2</vt:lpstr>
      <vt:lpstr>Exemplo 2</vt:lpstr>
      <vt:lpstr>Exemplo 3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Qualificação do Processo de Trabalho</vt:lpstr>
      <vt:lpstr>Apresentação do PowerPoint</vt:lpstr>
      <vt:lpstr>Apresentação do PowerPoint</vt:lpstr>
      <vt:lpstr>Qualificação Profissional – Curso EAD</vt:lpstr>
      <vt:lpstr>Qualificação Profissional – Curso EAD</vt:lpstr>
      <vt:lpstr>Qualificação Profissional – Portal de Boas Práticas</vt:lpstr>
      <vt:lpstr>Índice Município Amigo da Primeira Infância - IMAPI</vt:lpstr>
      <vt:lpstr>Apresentação do PowerPoint</vt:lpstr>
      <vt:lpstr>Índice Município Amigo da Primeira Infância - IMAPI</vt:lpstr>
      <vt:lpstr>Índice Município Amigo da Primeira Infância - IMAPI</vt:lpstr>
      <vt:lpstr>Indicador Crescimento e Desenvolvimento</vt:lpstr>
      <vt:lpstr>Imunização e Processo de Trabalho na APS</vt:lpstr>
      <vt:lpstr>Apresentação do PowerPoint</vt:lpstr>
      <vt:lpstr>Extração do Indicador</vt:lpstr>
      <vt:lpstr>Formas de Registro - Denominador PEC e-SUS APS / CDS e-SUS APS </vt:lpstr>
      <vt:lpstr>Apresentação do PowerPoint</vt:lpstr>
      <vt:lpstr>Formas de Registro – Numerador PEC e-SUS APS / CDS e-SUS APS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Formas de Registro – DENOMINADOR  PEC e-SUS APS / CDS e-SUS APS </vt:lpstr>
      <vt:lpstr>Apresentação do PowerPoint</vt:lpstr>
      <vt:lpstr>Formas de Registro – NUMERADOR PEC e-SUS APS / CDS e-SUS APS </vt:lpstr>
      <vt:lpstr>Apresentação do PowerPoint</vt:lpstr>
      <vt:lpstr>Apresentação do PowerPoint</vt:lpstr>
      <vt:lpstr>Apresentação do PowerPoint</vt:lpstr>
      <vt:lpstr>Formas de Registro – DENOMINADOR PEC e-SUS APS / CDS e-SUS APS </vt:lpstr>
      <vt:lpstr>Apresentação do PowerPoint</vt:lpstr>
      <vt:lpstr>Formas de Registro – NUMERADOR PEC e-SUS APS / CDS e-SUS APS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Formas de Registro – DENOMINADOR PEC e-SUS APS / CDS e-SUS APS </vt:lpstr>
      <vt:lpstr>Apresentação do PowerPoint</vt:lpstr>
      <vt:lpstr>Formas de Registro – NUMERADOR PEC e-SUS APS / CDS e-SUS APS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Pré-Natal</vt:lpstr>
      <vt:lpstr>Pré-Natal</vt:lpstr>
      <vt:lpstr>Pré-Natal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Indicador - Gestantes com 06(seis) consultas e com início até 12ª semana por Macroregião/GO- 3º Q - 2021</vt:lpstr>
      <vt:lpstr>PRÉ-NATAL - Consultas</vt:lpstr>
      <vt:lpstr>Formas de Registro – Denominador PEC e-SUS APS / CDS e-SUS APS </vt:lpstr>
      <vt:lpstr>Apresentação do PowerPoint</vt:lpstr>
      <vt:lpstr>Apresentação do PowerPoint</vt:lpstr>
      <vt:lpstr>Formas de Registro – Numerador PEC e-SUS APS / CDS e-SUS APS </vt:lpstr>
      <vt:lpstr>Apresentação do PowerPoint</vt:lpstr>
      <vt:lpstr>Apresentação do PowerPoint</vt:lpstr>
      <vt:lpstr>Apresentação do PowerPoint</vt:lpstr>
      <vt:lpstr>Apresentação do PowerPoint</vt:lpstr>
      <vt:lpstr>Incidência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PRÉ-NATAL - Exames</vt:lpstr>
      <vt:lpstr>Formas de Registro Denominador PEC e-SUS APS / CDS e-SUS APS </vt:lpstr>
      <vt:lpstr>Apresentação do PowerPoint</vt:lpstr>
      <vt:lpstr>Apresentação do PowerPoint</vt:lpstr>
      <vt:lpstr>Formas de Registro – Numerador PEC e-SUS APS / CDS e-SUS APS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Aumente a cobertura de Saúde Bucal no município:  Os municípios que apresentam melhores desempenhos no indicador apresentam uma boa cobertura, então organize sua rede e solicite mais eSB 40h ou carga horária diferenciada ao Ministério da Saúde.   Identifique suas gestantes: Por meio dos relatórios do e-SUS ou outra forma, promova a identificação das gestantes e o estímulo que essas realizem o PNO.  Mecanismos como busca ativa e teleodontologia podem auxiliar nestes casos.   Aprimore os fluxos de encaminhamento:  Identifique os fluxos de encaminhamentos e aprimore-os dentro da mesma UBS ou em outras quando for necessário.  Realize intervenções educativas: Estabeleça dentro da agenda dos profissionais e gestores momentos de educação permanente e sistematizada visando a melhoria do cuidado ofertado. Uma dica é incorporar as orientações inseridas nas Diretrizes para prática Clínica Odontológica na APS para tratamento de gestantes.  Reforce a importância do PNO para profissionais, gestores e população: O atendimento odontológico é seguro e deve ser incorporado a rotina de cuidado a gestante. Comunique as gestantes e profissionais da sua comunidade disso!     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Exemplo de cálculo do ISF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Josué Custódio Fernandes</dc:creator>
  <cp:lastModifiedBy>COSEMSGO</cp:lastModifiedBy>
  <cp:revision>1</cp:revision>
  <dcterms:created xsi:type="dcterms:W3CDTF">2021-05-25T14:48:35Z</dcterms:created>
  <dcterms:modified xsi:type="dcterms:W3CDTF">2022-05-10T14:06:52Z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0x010100B03E31B78E82054FA6A91DA3A1A94A67</vt:lpwstr>
  </property>
</Properties>
</file>