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7.jpeg" ContentType="image/jpeg"/>
  <Override PartName="/ppt/media/image2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5.jpeg" ContentType="image/jpeg"/>
  <Override PartName="/ppt/media/image6.png" ContentType="image/png"/>
  <Override PartName="/ppt/media/image8.png" ContentType="image/png"/>
  <Override PartName="/ppt/media/image9.jpeg" ContentType="image/jpe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469880" y="536760"/>
            <a:ext cx="6201360" cy="250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pt-BR" sz="4000" spc="-1" strike="noStrike">
                <a:solidFill>
                  <a:srgbClr val="a5a5a5"/>
                </a:solidFill>
                <a:latin typeface="Arial"/>
                <a:ea typeface="Arial"/>
              </a:rPr>
              <a:t>REDES DE ATENÇÃO À SAÚDE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t-BR" sz="4000" spc="-1" strike="noStrike">
                <a:solidFill>
                  <a:srgbClr val="a5a5a5"/>
                </a:solidFill>
                <a:latin typeface="Arial"/>
                <a:ea typeface="Arial"/>
              </a:rPr>
              <a:t> 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t-BR" sz="4000" spc="-1" strike="noStrike">
                <a:solidFill>
                  <a:srgbClr val="a5a5a5"/>
                </a:solidFill>
                <a:latin typeface="Arial"/>
                <a:ea typeface="Arial"/>
              </a:rPr>
              <a:t>Oncologia </a:t>
            </a:r>
            <a:endParaRPr b="0" lang="pt-BR" sz="4000" spc="-1" strike="noStrike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1483200" y="3575520"/>
            <a:ext cx="620136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pt-BR" sz="1500" spc="-1" strike="noStrike">
                <a:solidFill>
                  <a:srgbClr val="000000"/>
                </a:solidFill>
                <a:latin typeface="Arial"/>
                <a:ea typeface="Arial"/>
              </a:rPr>
              <a:t>Coordenação Geral de Redes de Atenção em Saúde</a:t>
            </a:r>
            <a:endParaRPr b="0" lang="pt-BR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5"/>
          <p:cNvSpPr/>
          <p:nvPr/>
        </p:nvSpPr>
        <p:spPr>
          <a:xfrm>
            <a:off x="220320" y="210240"/>
            <a:ext cx="8423640" cy="951480"/>
          </a:xfrm>
          <a:prstGeom prst="rect">
            <a:avLst/>
          </a:prstGeom>
          <a:noFill/>
          <a:ln w="0">
            <a:noFill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2900" spc="-1" strike="noStrike">
                <a:solidFill>
                  <a:srgbClr val="21a249"/>
                </a:solidFill>
                <a:latin typeface="Arial"/>
                <a:ea typeface="Arial"/>
              </a:rPr>
              <a:t>PLANO DE AÇÃO ESTADUAL (documento para habilitação de serviços MS) </a:t>
            </a:r>
            <a:endParaRPr b="0" lang="pt-BR" sz="2900" spc="-1" strike="noStrike">
              <a:latin typeface="Arial"/>
            </a:endParaRPr>
          </a:p>
        </p:txBody>
      </p:sp>
      <p:graphicFrame>
        <p:nvGraphicFramePr>
          <p:cNvPr id="62" name=""/>
          <p:cNvGraphicFramePr/>
          <p:nvPr/>
        </p:nvGraphicFramePr>
        <p:xfrm>
          <a:off x="306720" y="1494000"/>
          <a:ext cx="8471520" cy="3267720"/>
        </p:xfrm>
        <a:graphic>
          <a:graphicData uri="http://schemas.openxmlformats.org/drawingml/2006/table">
            <a:tbl>
              <a:tblPr/>
              <a:tblGrid>
                <a:gridCol w="2436840"/>
                <a:gridCol w="2676600"/>
                <a:gridCol w="3358440"/>
              </a:tblGrid>
              <a:tr h="4489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latin typeface="Arial"/>
                        </a:rPr>
                        <a:t>ETAPA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latin typeface="Arial"/>
                        </a:rPr>
                        <a:t>ANDAMENTO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latin typeface="Arial"/>
                        </a:rPr>
                        <a:t>RESPONSÁVEIS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81900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latin typeface="Arial"/>
                        </a:rPr>
                        <a:t>Análise situacional 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latin typeface="Arial"/>
                        </a:rPr>
                        <a:t>Realizado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500" spc="-1" strike="noStrike">
                          <a:latin typeface="Arial"/>
                        </a:rPr>
                        <a:t>Equipe SES (SUVISA/SAIS/REDES/CONECTA)</a:t>
                      </a:r>
                      <a:endParaRPr b="0" lang="pt-BR" sz="15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500" spc="-1" strike="noStrike">
                          <a:latin typeface="Arial"/>
                        </a:rPr>
                        <a:t>COSEMS</a:t>
                      </a:r>
                      <a:endParaRPr b="0" lang="pt-BR" sz="15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667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latin typeface="Arial"/>
                        </a:rPr>
                        <a:t>Levantamento dos pontos assistenciais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latin typeface="Arial"/>
                        </a:rPr>
                        <a:t>Realizado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500" spc="-1" strike="noStrike">
                          <a:latin typeface="Arial"/>
                        </a:rPr>
                        <a:t>Equipe SES (SUVISA/SAIS/REDES/CONECTA)</a:t>
                      </a:r>
                      <a:endParaRPr b="0" lang="pt-BR" sz="15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500" spc="-1" strike="noStrike">
                          <a:latin typeface="Arial"/>
                        </a:rPr>
                        <a:t>COSEMS</a:t>
                      </a:r>
                      <a:endParaRPr b="0" lang="pt-BR" sz="15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667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latin typeface="Arial"/>
                        </a:rPr>
                        <a:t>Organização de fluxos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latin typeface="Arial"/>
                        </a:rPr>
                        <a:t>Em elaboração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500" spc="-1" strike="noStrike">
                          <a:latin typeface="Arial"/>
                        </a:rPr>
                        <a:t>Equipe SES (SUVISA/SAIS/REDES/CONECTA)</a:t>
                      </a:r>
                      <a:endParaRPr b="0" lang="pt-BR" sz="15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500" spc="-1" strike="noStrike">
                          <a:latin typeface="Arial"/>
                        </a:rPr>
                        <a:t>COSEMS</a:t>
                      </a:r>
                      <a:endParaRPr b="0" lang="pt-BR" sz="15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667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latin typeface="Arial"/>
                        </a:rPr>
                        <a:t>Levantamento de propostas 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latin typeface="Arial"/>
                        </a:rPr>
                        <a:t>Em organização 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500" spc="-1" strike="noStrike">
                          <a:latin typeface="Arial"/>
                        </a:rPr>
                        <a:t>Equipe SES (SUVISA/SAIS/REDES/CONECTA)</a:t>
                      </a:r>
                      <a:endParaRPr b="0" lang="pt-BR" sz="15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500" spc="-1" strike="noStrike">
                          <a:latin typeface="Arial"/>
                        </a:rPr>
                        <a:t>COSEMS</a:t>
                      </a:r>
                      <a:endParaRPr b="0" lang="pt-BR" sz="15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17080" y="30240"/>
            <a:ext cx="7882200" cy="509760"/>
          </a:xfrm>
          <a:prstGeom prst="rect">
            <a:avLst/>
          </a:prstGeom>
          <a:noFill/>
          <a:ln w="0">
            <a:noFill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2900" spc="-1" strike="noStrike">
                <a:solidFill>
                  <a:srgbClr val="21a249"/>
                </a:solidFill>
                <a:latin typeface="Arial"/>
                <a:ea typeface="Arial"/>
              </a:rPr>
              <a:t>PANORAMA EPIDEMIOLÓGICO</a:t>
            </a:r>
            <a:endParaRPr b="0" lang="pt-BR" sz="2900" spc="-1" strike="noStrike">
              <a:latin typeface="Arial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180000" y="468000"/>
            <a:ext cx="7882200" cy="12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algn="just">
              <a:lnSpc>
                <a:spcPct val="100000"/>
              </a:lnSpc>
              <a:spcBef>
                <a:spcPts val="1199"/>
              </a:spcBef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pt-BR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Goiás taxa média de 44,15 óbitos por 100 mil habitantes nos últimos 21 anos</a:t>
            </a: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buNone/>
            </a:pPr>
            <a:r>
              <a:rPr b="0" lang="pt-BR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pt-BR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Em  2020 = 37,67 óbitos por 100 mil habitantes.</a:t>
            </a: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buNone/>
            </a:pPr>
            <a:endParaRPr b="0" lang="pt-BR" sz="1400" spc="-1" strike="noStrike">
              <a:latin typeface="Arial"/>
            </a:endParaRPr>
          </a:p>
        </p:txBody>
      </p:sp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3060000" y="1260000"/>
            <a:ext cx="5759280" cy="3779280"/>
          </a:xfrm>
          <a:prstGeom prst="rect">
            <a:avLst/>
          </a:prstGeom>
          <a:ln w="0">
            <a:noFill/>
          </a:ln>
        </p:spPr>
      </p:pic>
      <p:sp>
        <p:nvSpPr>
          <p:cNvPr id="43" name=""/>
          <p:cNvSpPr/>
          <p:nvPr/>
        </p:nvSpPr>
        <p:spPr>
          <a:xfrm>
            <a:off x="360000" y="1926000"/>
            <a:ext cx="2699280" cy="239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Taxas brutas de incidência estimadas para 2020 por sexo, segundo Estado e capital*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7"/>
          <p:cNvSpPr/>
          <p:nvPr/>
        </p:nvSpPr>
        <p:spPr>
          <a:xfrm>
            <a:off x="37080" y="30240"/>
            <a:ext cx="7882200" cy="509760"/>
          </a:xfrm>
          <a:prstGeom prst="rect">
            <a:avLst/>
          </a:prstGeom>
          <a:noFill/>
          <a:ln w="0">
            <a:noFill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2900" spc="-1" strike="noStrike">
                <a:solidFill>
                  <a:srgbClr val="21a249"/>
                </a:solidFill>
                <a:latin typeface="Arial"/>
                <a:ea typeface="Arial"/>
              </a:rPr>
              <a:t>PANORAMA REDE ONCOLÓGICA ATUAL  </a:t>
            </a:r>
            <a:endParaRPr b="0" lang="pt-BR" sz="2900" spc="-1" strike="noStrike"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2"/>
          <a:stretch/>
        </p:blipFill>
        <p:spPr>
          <a:xfrm>
            <a:off x="1980000" y="540000"/>
            <a:ext cx="5399280" cy="449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2120" y="60480"/>
            <a:ext cx="7793640" cy="509760"/>
          </a:xfrm>
          <a:prstGeom prst="rect">
            <a:avLst/>
          </a:prstGeom>
          <a:noFill/>
          <a:ln w="0">
            <a:noFill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2900" spc="-1" strike="noStrike">
                <a:solidFill>
                  <a:srgbClr val="21a249"/>
                </a:solidFill>
                <a:latin typeface="Arial"/>
                <a:ea typeface="Arial"/>
              </a:rPr>
              <a:t>REDE DE ATENÇÃO ONCOLÓGICA</a:t>
            </a:r>
            <a:endParaRPr b="0" lang="pt-BR" sz="2900" spc="-1" strike="noStrike">
              <a:latin typeface="Arial"/>
            </a:endParaRPr>
          </a:p>
        </p:txBody>
      </p:sp>
      <p:pic>
        <p:nvPicPr>
          <p:cNvPr id="47" name="Google Shape;62;p14" descr=""/>
          <p:cNvPicPr/>
          <p:nvPr/>
        </p:nvPicPr>
        <p:blipFill>
          <a:blip r:embed="rId2"/>
          <a:stretch/>
        </p:blipFill>
        <p:spPr>
          <a:xfrm>
            <a:off x="1212480" y="608760"/>
            <a:ext cx="6866280" cy="442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397080" y="406440"/>
            <a:ext cx="3017880" cy="1393200"/>
          </a:xfrm>
          <a:prstGeom prst="rect">
            <a:avLst/>
          </a:prstGeom>
          <a:noFill/>
          <a:ln w="0">
            <a:noFill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2900" spc="-1" strike="noStrike">
                <a:solidFill>
                  <a:srgbClr val="21a249"/>
                </a:solidFill>
                <a:latin typeface="Arial"/>
                <a:ea typeface="Arial"/>
              </a:rPr>
              <a:t>FLUXO ASSISTENCIAL ONCOLÓGICA</a:t>
            </a:r>
            <a:endParaRPr b="0" lang="pt-BR" sz="2900" spc="-1" strike="noStrike">
              <a:latin typeface="Arial"/>
            </a:endParaRPr>
          </a:p>
        </p:txBody>
      </p:sp>
      <p:pic>
        <p:nvPicPr>
          <p:cNvPr id="49" name="Google Shape;68;p15" descr=""/>
          <p:cNvPicPr/>
          <p:nvPr/>
        </p:nvPicPr>
        <p:blipFill>
          <a:blip r:embed="rId2"/>
          <a:stretch/>
        </p:blipFill>
        <p:spPr>
          <a:xfrm>
            <a:off x="3806640" y="92880"/>
            <a:ext cx="4971960" cy="490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8"/>
          <p:cNvSpPr/>
          <p:nvPr/>
        </p:nvSpPr>
        <p:spPr>
          <a:xfrm>
            <a:off x="576360" y="210240"/>
            <a:ext cx="7882200" cy="509760"/>
          </a:xfrm>
          <a:prstGeom prst="rect">
            <a:avLst/>
          </a:prstGeom>
          <a:noFill/>
          <a:ln w="0">
            <a:noFill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2900" spc="-1" strike="noStrike">
                <a:solidFill>
                  <a:srgbClr val="21a249"/>
                </a:solidFill>
                <a:latin typeface="Arial"/>
                <a:ea typeface="Arial"/>
              </a:rPr>
              <a:t>O SISTEMA DE ATENÇÃO À ONCOLOGIA</a:t>
            </a:r>
            <a:endParaRPr b="0" lang="pt-BR" sz="2900" spc="-1" strike="noStrike">
              <a:latin typeface="Arial"/>
            </a:endParaRPr>
          </a:p>
        </p:txBody>
      </p:sp>
      <p:sp>
        <p:nvSpPr>
          <p:cNvPr id="51" name="CustomShape 9"/>
          <p:cNvSpPr/>
          <p:nvPr/>
        </p:nvSpPr>
        <p:spPr>
          <a:xfrm>
            <a:off x="396720" y="776520"/>
            <a:ext cx="7882200" cy="426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algn="just">
              <a:lnSpc>
                <a:spcPct val="100000"/>
              </a:lnSpc>
              <a:spcBef>
                <a:spcPts val="1199"/>
              </a:spcBef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Pontos assistenciais do tratamento para o câncer no Estado de Goiás:</a:t>
            </a:r>
            <a:endParaRPr b="0" lang="pt-BR" sz="1400" spc="-1" strike="noStrike">
              <a:latin typeface="Arial"/>
            </a:endParaRPr>
          </a:p>
          <a:p>
            <a:pPr marL="457200" indent="-31716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Times New Roman"/>
              <a:buChar char="●"/>
            </a:pPr>
            <a:r>
              <a:rPr b="1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Macro Centro Norte - </a:t>
            </a:r>
            <a:endParaRPr b="0" lang="pt-BR" sz="1400" spc="-1" strike="noStrike">
              <a:latin typeface="Arial"/>
            </a:endParaRPr>
          </a:p>
          <a:p>
            <a:pPr marL="457200" indent="-31716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Anápolis: Santa Casa de Misericórdia e Hospital Evangélico Goiano (UNACONs); </a:t>
            </a:r>
            <a:endParaRPr b="0" lang="pt-BR" sz="1400" spc="-1" strike="noStrike">
              <a:latin typeface="Arial"/>
            </a:endParaRPr>
          </a:p>
          <a:p>
            <a:pPr marL="457200" indent="-31716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Uruaçu: Hospital Centro Norte Goiano (HCN).</a:t>
            </a:r>
            <a:endParaRPr b="0" lang="pt-BR" sz="1400" spc="-1" strike="noStrike">
              <a:latin typeface="Arial"/>
            </a:endParaRPr>
          </a:p>
          <a:p>
            <a:pPr marL="457200" indent="-31716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Times New Roman"/>
              <a:buChar char="●"/>
            </a:pPr>
            <a:r>
              <a:rPr b="1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Macro Centro Oeste - </a:t>
            </a:r>
            <a:endParaRPr b="0" lang="pt-BR" sz="1400" spc="-1" strike="noStrike">
              <a:latin typeface="Arial"/>
            </a:endParaRPr>
          </a:p>
          <a:p>
            <a:pPr marL="457200" indent="-31716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Goiânia: Santa Casa de Misericórdia, Hospital das Clínicas (UNACONs) e Hospital Araújo Jorge (CACON); Hospital Estadual do Câncer – </a:t>
            </a:r>
            <a:r>
              <a:rPr b="0" lang="pt-BR" sz="1400" spc="-1" strike="noStrike">
                <a:solidFill>
                  <a:srgbClr val="c9211e"/>
                </a:solidFill>
                <a:latin typeface="Times New Roman"/>
                <a:ea typeface="Times New Roman"/>
              </a:rPr>
              <a:t>PREVISÃO ABERTURA 2024.</a:t>
            </a:r>
            <a:endParaRPr b="0" lang="pt-BR" sz="1400" spc="-1" strike="noStrike">
              <a:latin typeface="Arial"/>
            </a:endParaRPr>
          </a:p>
          <a:p>
            <a:pPr marL="457200" indent="-31716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Times New Roman"/>
              <a:buChar char="●"/>
            </a:pPr>
            <a:r>
              <a:rPr b="1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Macro Sudoeste - </a:t>
            </a:r>
            <a:endParaRPr b="0" lang="pt-BR" sz="1400" spc="-1" strike="noStrike">
              <a:latin typeface="Arial"/>
            </a:endParaRPr>
          </a:p>
          <a:p>
            <a:pPr marL="457200" indent="-31716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Jataí: Hospital Padre Tiago na Providência de Deus.</a:t>
            </a:r>
            <a:endParaRPr b="0" lang="pt-BR" sz="1400" spc="-1" strike="noStrike">
              <a:latin typeface="Arial"/>
            </a:endParaRPr>
          </a:p>
          <a:p>
            <a:pPr marL="457200" indent="-31716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Times New Roman"/>
              <a:buChar char="●"/>
            </a:pPr>
            <a:r>
              <a:rPr b="1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Macro Centro Sudeste - </a:t>
            </a:r>
            <a:endParaRPr b="0" lang="pt-BR" sz="1400" spc="-1" strike="noStrike">
              <a:latin typeface="Arial"/>
            </a:endParaRPr>
          </a:p>
          <a:p>
            <a:pPr marL="457200" indent="-31716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Itumbiara: Hospital Estadual de Itumbiara São Marcos - </a:t>
            </a:r>
            <a:r>
              <a:rPr b="0" lang="pt-BR" sz="1400" spc="-1" strike="noStrike">
                <a:solidFill>
                  <a:srgbClr val="c9211e"/>
                </a:solidFill>
                <a:latin typeface="Times New Roman"/>
                <a:ea typeface="Times New Roman"/>
              </a:rPr>
              <a:t>PREVISÃO ABERTURA 2023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buNone/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6"/>
          <p:cNvSpPr/>
          <p:nvPr/>
        </p:nvSpPr>
        <p:spPr>
          <a:xfrm>
            <a:off x="396360" y="360000"/>
            <a:ext cx="7882200" cy="509760"/>
          </a:xfrm>
          <a:prstGeom prst="rect">
            <a:avLst/>
          </a:prstGeom>
          <a:noFill/>
          <a:ln w="0">
            <a:noFill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2900" spc="-1" strike="noStrike">
                <a:solidFill>
                  <a:srgbClr val="21a249"/>
                </a:solidFill>
                <a:latin typeface="Arial"/>
                <a:ea typeface="Arial"/>
              </a:rPr>
              <a:t>O SISTEMA DE ATENÇÃO À ONCOLOGIA</a:t>
            </a:r>
            <a:endParaRPr b="0" lang="pt-BR" sz="2900" spc="-1" strike="noStrike">
              <a:latin typeface="Arial"/>
            </a:endParaRPr>
          </a:p>
        </p:txBody>
      </p:sp>
      <p:graphicFrame>
        <p:nvGraphicFramePr>
          <p:cNvPr id="53" name=""/>
          <p:cNvGraphicFramePr/>
          <p:nvPr/>
        </p:nvGraphicFramePr>
        <p:xfrm>
          <a:off x="459000" y="1097640"/>
          <a:ext cx="8488080" cy="3537360"/>
        </p:xfrm>
        <a:graphic>
          <a:graphicData uri="http://schemas.openxmlformats.org/drawingml/2006/table">
            <a:tbl>
              <a:tblPr/>
              <a:tblGrid>
                <a:gridCol w="3359160"/>
                <a:gridCol w="5129280"/>
              </a:tblGrid>
              <a:tr h="2743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600" spc="-1" strike="noStrike">
                          <a:latin typeface="Arial"/>
                        </a:rPr>
                        <a:t>Unidade de referência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600" spc="-1" strike="noStrike">
                          <a:latin typeface="Arial"/>
                        </a:rPr>
                        <a:t>Abrangência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704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600" spc="-1" strike="noStrike">
                          <a:latin typeface="Arial"/>
                        </a:rPr>
                        <a:t>Hosp. Araújo Jorge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600" spc="-1" strike="noStrike">
                          <a:latin typeface="Arial"/>
                        </a:rPr>
                        <a:t>Todo o Estado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94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600" spc="-1" strike="noStrike">
                          <a:latin typeface="Arial"/>
                        </a:rPr>
                        <a:t>Hospital das Clínicas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600" spc="-1" strike="noStrike">
                          <a:latin typeface="Arial"/>
                        </a:rPr>
                        <a:t>Todo o Estado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04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600" spc="-1" strike="noStrike">
                          <a:latin typeface="Arial"/>
                        </a:rPr>
                        <a:t>Santa Casa de Goiânia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600" spc="-1" strike="noStrike">
                          <a:latin typeface="Arial"/>
                        </a:rPr>
                        <a:t>Todo o Estado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35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600" spc="-1" strike="noStrike">
                          <a:latin typeface="Arial"/>
                        </a:rPr>
                        <a:t>Santa Casa de Anápolis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600" spc="-1" strike="noStrike">
                          <a:latin typeface="Arial"/>
                        </a:rPr>
                        <a:t>Macro Centro Norte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524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600" spc="-1" strike="noStrike">
                          <a:latin typeface="Arial"/>
                        </a:rPr>
                        <a:t>Hosp. Evangélico Goiano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600" spc="-1" strike="noStrike">
                          <a:latin typeface="Arial"/>
                        </a:rPr>
                        <a:t>Macro Centro Norte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4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600" spc="-1" strike="noStrike">
                          <a:latin typeface="Arial"/>
                        </a:rPr>
                        <a:t>Hosp. Centro Norte Goiano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600" spc="-1" strike="noStrike">
                          <a:latin typeface="Arial"/>
                        </a:rPr>
                        <a:t>Macro Centro Norte e Nordeste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04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600" spc="-1" strike="noStrike">
                          <a:latin typeface="Arial"/>
                        </a:rPr>
                        <a:t>Hospital Padre Tiago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600" spc="-1" strike="noStrike">
                          <a:latin typeface="Arial"/>
                        </a:rPr>
                        <a:t>Macro Sudoeste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04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c9211e"/>
                          </a:solidFill>
                          <a:latin typeface="Arial"/>
                        </a:rPr>
                        <a:t>Hosp. Estadual de Itumbiara São Marcos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c9211e"/>
                          </a:solidFill>
                          <a:latin typeface="Arial"/>
                        </a:rPr>
                        <a:t>Macro Centro Sudeste 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04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c9211e"/>
                          </a:solidFill>
                          <a:latin typeface="Arial"/>
                        </a:rPr>
                        <a:t>Hospital Estadual do Câncer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c9211e"/>
                          </a:solidFill>
                          <a:latin typeface="Arial"/>
                        </a:rPr>
                        <a:t>TODO ESTADO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220320" y="84960"/>
            <a:ext cx="8423640" cy="509760"/>
          </a:xfrm>
          <a:prstGeom prst="rect">
            <a:avLst/>
          </a:prstGeom>
          <a:noFill/>
          <a:ln w="0">
            <a:noFill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2900" spc="-1" strike="noStrike">
                <a:solidFill>
                  <a:srgbClr val="21a249"/>
                </a:solidFill>
                <a:latin typeface="Arial"/>
                <a:ea typeface="Arial"/>
              </a:rPr>
              <a:t>ESPECIALIDADES</a:t>
            </a:r>
            <a:endParaRPr b="0" lang="pt-BR" sz="2900" spc="-1" strike="noStrike"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371160" y="750240"/>
            <a:ext cx="3013560" cy="48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Goiânia: 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Equipe Oncologia torácica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Equipe onco Aparelho digestivo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Equipe onco ginecologia e mama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Equipe Oncologia cutânea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Equipe onco cabeça e pescoço 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Equipe Oncologia clínica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Equipe Oncologia pediátrica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Equipe onco urologia 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Equipe radioterapia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Equipe câncer bucal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Equipe onco Neurologia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Equipe onco Hematologia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Equipe tumor ósseo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Braquiterapia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Iodoterapia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3387600" y="833040"/>
            <a:ext cx="1907640" cy="380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Anápolis: 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Mastologia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Ginecologia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Urologia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Gastrointestinal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Pneumologia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Cabeça e pescoço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Dermatologia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Oncologia clínica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Radioterapia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5452200" y="1833120"/>
            <a:ext cx="3191400" cy="608760"/>
          </a:xfrm>
          <a:prstGeom prst="rect">
            <a:avLst/>
          </a:prstGeom>
          <a:solidFill>
            <a:srgbClr val="ea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REGULAÇÃO:</a:t>
            </a:r>
            <a:endParaRPr b="0" lang="pt-BR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SISTEMAS MUNICIPAIS  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220320" y="210240"/>
            <a:ext cx="8423640" cy="509760"/>
          </a:xfrm>
          <a:prstGeom prst="rect">
            <a:avLst/>
          </a:prstGeom>
          <a:noFill/>
          <a:ln w="0">
            <a:noFill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2900" spc="-1" strike="noStrike">
                <a:solidFill>
                  <a:srgbClr val="21a249"/>
                </a:solidFill>
                <a:latin typeface="Arial"/>
                <a:ea typeface="Arial"/>
              </a:rPr>
              <a:t>ESPECIALIDADES</a:t>
            </a:r>
            <a:endParaRPr b="0" lang="pt-BR" sz="2900" spc="-1" strike="noStrike"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720000" y="1260000"/>
            <a:ext cx="3013560" cy="359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HCN Uruaçu: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Mastologia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Proctologia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Ginecologia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Gastrointestinal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Pneumologia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Oncologia clínica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</p:txBody>
      </p:sp>
      <p:sp>
        <p:nvSpPr>
          <p:cNvPr id="60" name="CustomShape 3"/>
          <p:cNvSpPr/>
          <p:nvPr/>
        </p:nvSpPr>
        <p:spPr>
          <a:xfrm>
            <a:off x="4860000" y="1800000"/>
            <a:ext cx="3191400" cy="821880"/>
          </a:xfrm>
          <a:prstGeom prst="rect">
            <a:avLst/>
          </a:prstGeom>
          <a:solidFill>
            <a:srgbClr val="ea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REGULAÇÃO:</a:t>
            </a:r>
            <a:endParaRPr b="0" lang="pt-BR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SISTEMA DE REGULAÇÃO ESTADUAL 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Application>LibreOffice/7.3.3.2$Windows_X86_64 LibreOffice_project/d1d0ea68f081ee2800a922cac8f79445e4603348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pt-BR</dc:language>
  <cp:lastModifiedBy/>
  <dcterms:modified xsi:type="dcterms:W3CDTF">2022-08-18T09:47:05Z</dcterms:modified>
  <cp:revision>14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