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81" r:id="rId4"/>
    <p:sldId id="282" r:id="rId5"/>
    <p:sldId id="292" r:id="rId6"/>
    <p:sldId id="280" r:id="rId7"/>
    <p:sldId id="290" r:id="rId8"/>
    <p:sldId id="285" r:id="rId9"/>
    <p:sldId id="28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36771"/>
    <a:srgbClr val="FF0066"/>
    <a:srgbClr val="F0AE00"/>
    <a:srgbClr val="21A249"/>
    <a:srgbClr val="F9D700"/>
    <a:srgbClr val="006E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945" autoAdjust="0"/>
    <p:restoredTop sz="94660"/>
  </p:normalViewPr>
  <p:slideViewPr>
    <p:cSldViewPr snapToGrid="0">
      <p:cViewPr>
        <p:scale>
          <a:sx n="118" d="100"/>
          <a:sy n="118" d="100"/>
        </p:scale>
        <p:origin x="-6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%20agosto%20sifil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%20agosto%20sifil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plotArea>
      <c:layout>
        <c:manualLayout>
          <c:layoutTarget val="inner"/>
          <c:xMode val="edge"/>
          <c:yMode val="edge"/>
          <c:x val="0.11100024141564999"/>
          <c:y val="0.1488206677612707"/>
          <c:w val="0.86375592155003345"/>
          <c:h val="0.66247181262611254"/>
        </c:manualLayout>
      </c:layout>
      <c:barChart>
        <c:barDir val="col"/>
        <c:grouping val="clustered"/>
        <c:ser>
          <c:idx val="0"/>
          <c:order val="0"/>
          <c:tx>
            <c:strRef>
              <c:f>'Sif_Gest _TX'!$N$5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val>
            <c:numRef>
              <c:f>'Sif_Gest _TX'!$N$6</c:f>
              <c:numCache>
                <c:formatCode>0.0</c:formatCode>
                <c:ptCount val="1"/>
                <c:pt idx="0">
                  <c:v>15.730106644790805</c:v>
                </c:pt>
              </c:numCache>
            </c:numRef>
          </c:val>
        </c:ser>
        <c:ser>
          <c:idx val="1"/>
          <c:order val="1"/>
          <c:tx>
            <c:strRef>
              <c:f>'Sif_Gest _TX'!$O$5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val>
            <c:numRef>
              <c:f>'Sif_Gest _TX'!$O$6</c:f>
              <c:numCache>
                <c:formatCode>0.0</c:formatCode>
                <c:ptCount val="1"/>
                <c:pt idx="0">
                  <c:v>20.207945626668831</c:v>
                </c:pt>
              </c:numCache>
            </c:numRef>
          </c:val>
        </c:ser>
        <c:ser>
          <c:idx val="2"/>
          <c:order val="2"/>
          <c:tx>
            <c:strRef>
              <c:f>'Sif_Gest _TX'!$P$5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val>
            <c:numRef>
              <c:f>'Sif_Gest _TX'!$P$6</c:f>
              <c:numCache>
                <c:formatCode>0.0</c:formatCode>
                <c:ptCount val="1"/>
                <c:pt idx="0">
                  <c:v>21.911936074579643</c:v>
                </c:pt>
              </c:numCache>
            </c:numRef>
          </c:val>
        </c:ser>
        <c:ser>
          <c:idx val="3"/>
          <c:order val="3"/>
          <c:tx>
            <c:strRef>
              <c:f>'Sif_Gest _TX'!$Q$5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val>
            <c:numRef>
              <c:f>'Sif_Gest _TX'!$Q$6</c:f>
              <c:numCache>
                <c:formatCode>0.0</c:formatCode>
                <c:ptCount val="1"/>
                <c:pt idx="0">
                  <c:v>21.580717488789219</c:v>
                </c:pt>
              </c:numCache>
            </c:numRef>
          </c:val>
        </c:ser>
        <c:ser>
          <c:idx val="4"/>
          <c:order val="4"/>
          <c:tx>
            <c:strRef>
              <c:f>'Sif_Gest _TX'!$R$5</c:f>
              <c:strCache>
                <c:ptCount val="1"/>
                <c:pt idx="0">
                  <c:v>2021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val>
            <c:numRef>
              <c:f>'Sif_Gest _TX'!$R$6</c:f>
              <c:numCache>
                <c:formatCode>0.0</c:formatCode>
                <c:ptCount val="1"/>
                <c:pt idx="0">
                  <c:v>27.05110998657894</c:v>
                </c:pt>
              </c:numCache>
            </c:numRef>
          </c:val>
        </c:ser>
        <c:ser>
          <c:idx val="5"/>
          <c:order val="5"/>
          <c:tx>
            <c:strRef>
              <c:f>'Sif_Gest _TX'!$S$5</c:f>
              <c:strCache>
                <c:ptCount val="1"/>
                <c:pt idx="0">
                  <c:v>2022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val>
            <c:numRef>
              <c:f>'Sif_Gest _TX'!$S$6</c:f>
              <c:numCache>
                <c:formatCode>0.0</c:formatCode>
                <c:ptCount val="1"/>
                <c:pt idx="0">
                  <c:v>27.366387636831917</c:v>
                </c:pt>
              </c:numCache>
            </c:numRef>
          </c:val>
        </c:ser>
        <c:dLbls>
          <c:showVal val="1"/>
        </c:dLbls>
        <c:gapWidth val="75"/>
        <c:axId val="110082688"/>
        <c:axId val="110088960"/>
      </c:barChart>
      <c:catAx>
        <c:axId val="1100826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algn="l">
                  <a:defRPr sz="1400"/>
                </a:pPr>
                <a:r>
                  <a:rPr lang="en-US" sz="1400" dirty="0" err="1"/>
                  <a:t>Taxa</a:t>
                </a:r>
                <a:r>
                  <a:rPr lang="en-US" sz="1400" dirty="0"/>
                  <a:t> de </a:t>
                </a:r>
                <a:r>
                  <a:rPr lang="en-US" sz="1400" dirty="0" err="1"/>
                  <a:t>detecção</a:t>
                </a:r>
                <a:r>
                  <a:rPr lang="en-US" sz="1400" dirty="0"/>
                  <a:t> de </a:t>
                </a:r>
                <a:r>
                  <a:rPr lang="en-US" sz="1400" dirty="0" err="1" smtClean="0"/>
                  <a:t>sífilis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em</a:t>
                </a:r>
                <a:r>
                  <a:rPr lang="en-US" sz="1400" dirty="0"/>
                  <a:t> </a:t>
                </a:r>
                <a:r>
                  <a:rPr lang="en-US" sz="1400" dirty="0" err="1" smtClean="0"/>
                  <a:t>gestantes</a:t>
                </a:r>
                <a:r>
                  <a:rPr lang="en-US" sz="1400" dirty="0" smtClean="0"/>
                  <a:t> ,</a:t>
                </a:r>
                <a:r>
                  <a:rPr lang="en-US" sz="1400" baseline="0" dirty="0" smtClean="0"/>
                  <a:t> 2017 a *2022 </a:t>
                </a:r>
                <a:r>
                  <a:rPr lang="en-US" sz="1400" baseline="0" dirty="0" err="1" smtClean="0"/>
                  <a:t>em</a:t>
                </a:r>
                <a:r>
                  <a:rPr lang="en-US" sz="1400" baseline="0" dirty="0" smtClean="0"/>
                  <a:t>  </a:t>
                </a:r>
                <a:r>
                  <a:rPr lang="en-US" sz="1400" baseline="0" dirty="0" err="1" smtClean="0"/>
                  <a:t>Goiás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18608954352203758"/>
              <c:y val="1.3524492033004519E-3"/>
            </c:manualLayout>
          </c:layout>
        </c:title>
        <c:numFmt formatCode="General" sourceLinked="1"/>
        <c:majorTickMark val="none"/>
        <c:tickLblPos val="nextTo"/>
        <c:crossAx val="110088960"/>
        <c:crosses val="autoZero"/>
        <c:auto val="1"/>
        <c:lblAlgn val="ctr"/>
        <c:lblOffset val="100"/>
      </c:catAx>
      <c:valAx>
        <c:axId val="110088960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00826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/>
          <a:lstStyle/>
          <a:p>
            <a:pPr>
              <a:defRPr/>
            </a:pPr>
            <a:r>
              <a:rPr lang="pt-BR" sz="1400" dirty="0"/>
              <a:t>Taxa de Incidência em menores de 1 ano de idade, de 2017 a *2022 em Goiás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cat>
            <c:strRef>
              <c:f>BASE_CONGÊNITA!$B$253:$G$253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*2022</c:v>
                </c:pt>
              </c:strCache>
            </c:strRef>
          </c:cat>
          <c:val>
            <c:numRef>
              <c:f>BASE_CONGÊNITA!$B$254:$G$254</c:f>
              <c:numCache>
                <c:formatCode>0.0</c:formatCode>
                <c:ptCount val="6"/>
                <c:pt idx="0">
                  <c:v>4.3375717801476634</c:v>
                </c:pt>
                <c:pt idx="1">
                  <c:v>4.7839631038109918</c:v>
                </c:pt>
                <c:pt idx="2">
                  <c:v>5.9513900449475647</c:v>
                </c:pt>
                <c:pt idx="3">
                  <c:v>4.8831493618489104</c:v>
                </c:pt>
                <c:pt idx="4">
                  <c:v>5.8194539174055535</c:v>
                </c:pt>
                <c:pt idx="5">
                  <c:v>8.0918652071259967</c:v>
                </c:pt>
              </c:numCache>
            </c:numRef>
          </c:val>
        </c:ser>
        <c:dLbls>
          <c:showVal val="1"/>
        </c:dLbls>
        <c:overlap val="-25"/>
        <c:axId val="110248320"/>
        <c:axId val="110249856"/>
      </c:barChart>
      <c:catAx>
        <c:axId val="11024832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0249856"/>
        <c:crosses val="autoZero"/>
        <c:auto val="1"/>
        <c:lblAlgn val="ctr"/>
        <c:lblOffset val="100"/>
      </c:catAx>
      <c:valAx>
        <c:axId val="110249856"/>
        <c:scaling>
          <c:orientation val="minMax"/>
        </c:scaling>
        <c:delete val="1"/>
        <c:axPos val="b"/>
        <c:numFmt formatCode="0.0" sourceLinked="1"/>
        <c:tickLblPos val="nextTo"/>
        <c:crossAx val="110248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F89B-2686-4F38-AFA1-4339F685931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F16D-5C93-4F41-AD0A-46FA72C41CD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0340-8B6B-4C6F-9B7D-C7E9E3768B67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D76E-4034-4A11-9E6C-1C09BE84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A66E58-3D42-4412-B9A0-44226AC2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6A9F31-7F53-4708-BAEE-5E2A5E14B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2D52EB1-32DC-4DE0-8C74-7ED770B6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C053A2-9F67-47A3-B7C3-164FA80F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8019412-2654-465B-B0D6-B9ACA624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916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0AD50D-001F-4B4A-B27F-3F2AC83B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599654D-6435-4330-9D6F-BFC284806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1977970-6827-42A4-BCFA-4E96EDA5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5AA4459-210C-4D6E-8BB8-E7E38217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2A2F05E-4CAF-4D49-ADFF-BDC3B489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58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8882743-CDE9-4248-90AC-962B2550A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D522E83-B750-4F58-9A46-107A38AEA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C5AA395-C5C3-4634-B0D2-DB6A44D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A87BE81-050E-42D3-ADD8-6C11DE19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E8117B3-64F7-44FF-BC3F-3F3B5BE7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960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138F8-84D0-4FAE-A10A-E86D2501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4B9192A-BB41-4095-A0DC-2684559C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19C34EA-2C61-4686-8D84-EBDA9BB4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3DA7A1F-3FB9-431A-864F-7E46B2D6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7C47848-6D8A-4649-92ED-592A1366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107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926BEE-9B68-4EC2-9275-5F4EC266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61A3702-5328-4CA3-85CF-98937E37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2B089D0-4DA1-4F38-B4D9-3602E248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D7A041B-F480-48A8-B368-42A8AA16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CADFF4B-6BCB-45FD-A6DB-187DBC14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745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F14E6B-26F2-41D0-B1AB-EFDAFFE4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5E062F8-3778-4BE0-A912-CC13153B6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ABBAE68-8F99-408C-AC14-4A980A1F6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937085A-10AE-454C-8710-26DE1EEE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EB54CF6-9E45-495C-BDD1-49B1D9C2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69ABEBD-12D5-4EDE-AFEC-0150BD27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95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9CFE6B-52AA-48B3-B40E-DBBE7B0B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5D15CB3-5526-4B74-A941-0B19B462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330E64A-4CAC-4702-BE19-6083C6D84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8BBFA78-847C-4075-941E-34B466315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2757948-2313-4313-9FD8-796D886BC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029682F-4384-415B-A546-D692F43A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F4F4AC4-831E-4865-8250-B7061C16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19F1E628-291C-477F-8C66-4D5FB28C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033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733D27-3D0E-429D-A10E-7B8384FC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8C1BD78-A935-4A9F-A70F-DE2DA30E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3059959-110F-4CB0-BE06-27249362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B43B35A-D7DB-40B1-81F6-D65450D1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601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C206B36-7FDC-49A4-B0E3-F275D6E1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123D6A2-A3B1-4D17-A65F-093B8C60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C1E0E7B-46A0-42E4-9A74-E6F351D1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265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2008A4-F41C-4EC9-A07E-5C650E4E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5225FE4-D302-4DD7-82E4-2035447D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4F7C57E-90CA-4435-81D0-AAE657A4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4129AF2-EA0D-40AB-95B2-90D7D557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CB4FB43-A9E0-48EA-BB51-D74494B9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E52DBE0-E2C1-469A-AD5A-50D60707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993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E5551-7563-4A51-A321-880AA741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81CB836-0A29-4C09-82F2-3BDE8EF1A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072D4DD-FF09-41C2-B20C-43F38EB90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791F466-3E20-499B-930F-E3C15F0E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204F75A-F343-4742-94C7-5B5853DB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F66A35E-B48B-4AB6-B5D0-7BA5D83D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836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9D23A4B-58B5-412A-B26B-40B369C3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9018439-0747-4A4F-AEBF-405978C4D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A39F5D0-9FDE-4129-A7F5-436E5AA03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0E09-8218-4A20-A96A-F6655FF8A980}" type="datetimeFigureOut">
              <a:rPr lang="pt-BR" smtClean="0"/>
              <a:pPr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062B729-3AB0-4DFC-B5B8-C2BA5ECBF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0A407F-41EA-404A-BE38-270A5833C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76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CERTIFICAÇÃO DA ELIMINAÇÃO DA TRANSMISSÃO VERTICAL DE HIV E/OU SÍFILIS NO ESTADO DE </a:t>
            </a:r>
            <a:r>
              <a:rPr lang="pt-BR" sz="4000" b="1" dirty="0" smtClean="0"/>
              <a:t>GOIÁS</a:t>
            </a:r>
            <a:br>
              <a:rPr lang="pt-BR" sz="4000" b="1" dirty="0" smtClean="0"/>
            </a:br>
            <a:endParaRPr lang="pt-BR" sz="4000" b="1" dirty="0"/>
          </a:p>
        </p:txBody>
      </p:sp>
      <p:pic>
        <p:nvPicPr>
          <p:cNvPr id="21505" name="Picture 1" descr="C:\Users\lucienetavares\Pictures\brasao_gover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4932" y="5267423"/>
            <a:ext cx="3759201" cy="120781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373284" y="4880628"/>
            <a:ext cx="165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Agosto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7575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47905C1-1DF3-4A66-A883-8E2461729103}"/>
              </a:ext>
            </a:extLst>
          </p:cNvPr>
          <p:cNvSpPr/>
          <p:nvPr/>
        </p:nvSpPr>
        <p:spPr>
          <a:xfrm>
            <a:off x="428172" y="1453131"/>
            <a:ext cx="104879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3399"/>
                </a:solidFill>
              </a:rPr>
              <a:t>Certificação da Eliminação da Transmissão Vertical de HIV e/ou Sífilis </a:t>
            </a:r>
          </a:p>
          <a:p>
            <a:pPr algn="just"/>
            <a:r>
              <a:rPr lang="pt-BR" dirty="0"/>
              <a:t>	Padroniza o procedimento para a Certificação da Eliminação da Transmissão Vertical da Sífilis e/ou HIV para Estados e/ou municípios com 100 mil hab. ou mais </a:t>
            </a:r>
            <a:r>
              <a:rPr lang="pt-BR" dirty="0" smtClean="0"/>
              <a:t>define </a:t>
            </a:r>
            <a:r>
              <a:rPr lang="pt-BR" dirty="0"/>
              <a:t>indicadores e metas para </a:t>
            </a:r>
            <a:r>
              <a:rPr lang="pt-BR" b="1" dirty="0"/>
              <a:t>eliminação da transmissão vertical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1167983-E214-48FF-BB38-5EA9EB041033}"/>
              </a:ext>
            </a:extLst>
          </p:cNvPr>
          <p:cNvSpPr/>
          <p:nvPr/>
        </p:nvSpPr>
        <p:spPr>
          <a:xfrm>
            <a:off x="1207105" y="2673056"/>
            <a:ext cx="9173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rgbClr val="FF3399"/>
                </a:solidFill>
              </a:rPr>
              <a:t>Selo </a:t>
            </a:r>
            <a:r>
              <a:rPr lang="pt-BR" sz="2400" b="1" dirty="0">
                <a:solidFill>
                  <a:srgbClr val="FF3399"/>
                </a:solidFill>
              </a:rPr>
              <a:t>de Boas Práticas Rumo à Eliminação da Transmissão Vertical de HIV e/ou sífilis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091A0C4-3D05-4410-8972-0A5026879FA1}"/>
              </a:ext>
            </a:extLst>
          </p:cNvPr>
          <p:cNvSpPr/>
          <p:nvPr/>
        </p:nvSpPr>
        <p:spPr>
          <a:xfrm>
            <a:off x="428171" y="3795973"/>
            <a:ext cx="10487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	</a:t>
            </a:r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Estados e municípios que estejam próximos de atingir as metas de eliminação propõem Selo de Boas Práticas rumo à Eliminação da Transmissão Vertical de Sífilis e/ou HIV, em três categorias: </a:t>
            </a:r>
            <a:r>
              <a:rPr lang="pt-BR" dirty="0" smtClean="0"/>
              <a:t>Bronze, </a:t>
            </a:r>
            <a:r>
              <a:rPr lang="pt-BR" dirty="0"/>
              <a:t>Prata </a:t>
            </a:r>
            <a:r>
              <a:rPr lang="pt-BR" dirty="0" smtClean="0"/>
              <a:t>ou Ouro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6332D2B-B0F7-46EC-9120-B085FF21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819" y="163774"/>
            <a:ext cx="1779059" cy="13602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4FABACE-FAEB-4B24-9BFA-C3CEE0A8B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10" y="4735773"/>
            <a:ext cx="1615580" cy="194760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8545" cy="11756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746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EA7BB67-725F-43D0-B396-B6BD03FD26EA}"/>
              </a:ext>
            </a:extLst>
          </p:cNvPr>
          <p:cNvSpPr txBox="1"/>
          <p:nvPr/>
        </p:nvSpPr>
        <p:spPr>
          <a:xfrm>
            <a:off x="654792" y="450377"/>
            <a:ext cx="9640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66"/>
                </a:solidFill>
              </a:rPr>
              <a:t>Indicadores e metas de impacto para </a:t>
            </a:r>
          </a:p>
          <a:p>
            <a:pPr algn="ctr"/>
            <a:r>
              <a:rPr lang="pt-BR" sz="2400" b="1" dirty="0">
                <a:solidFill>
                  <a:srgbClr val="FF0066"/>
                </a:solidFill>
              </a:rPr>
              <a:t>CERTIFICAÇÃO DA ELIMINAÇÃO da transmissão vertical de HIV e sífilis</a:t>
            </a:r>
            <a:endParaRPr lang="pt-BR" sz="2400" b="1" dirty="0">
              <a:solidFill>
                <a:srgbClr val="FF0066"/>
              </a:solidFill>
              <a:latin typeface="Bw Mitga" panose="00000500000000000000" pitchFamily="50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6332D2B-B0F7-46EC-9120-B085FF21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639" y="250220"/>
            <a:ext cx="1828799" cy="10599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E6D87E-6CB2-4B13-A557-4FF12177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74" y="1340171"/>
            <a:ext cx="6530906" cy="259038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EFDD0F3-7F3B-4DD3-9B81-CC57F3E9F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0" y="3971500"/>
            <a:ext cx="6683319" cy="27054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95739" cy="11986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4494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EA7BB67-725F-43D0-B396-B6BD03FD26EA}"/>
              </a:ext>
            </a:extLst>
          </p:cNvPr>
          <p:cNvSpPr txBox="1"/>
          <p:nvPr/>
        </p:nvSpPr>
        <p:spPr>
          <a:xfrm>
            <a:off x="640447" y="237985"/>
            <a:ext cx="972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66"/>
                </a:solidFill>
              </a:rPr>
              <a:t>Indicadores </a:t>
            </a:r>
            <a:r>
              <a:rPr lang="pt-BR" sz="2400" b="1" dirty="0" smtClean="0">
                <a:solidFill>
                  <a:srgbClr val="FF0066"/>
                </a:solidFill>
              </a:rPr>
              <a:t>para </a:t>
            </a:r>
            <a:r>
              <a:rPr lang="pt-BR" sz="2400" b="1" dirty="0">
                <a:solidFill>
                  <a:srgbClr val="FF0066"/>
                </a:solidFill>
              </a:rPr>
              <a:t>certificação </a:t>
            </a:r>
            <a:r>
              <a:rPr lang="pt-BR" sz="2400" b="1" dirty="0" smtClean="0">
                <a:solidFill>
                  <a:srgbClr val="FF0066"/>
                </a:solidFill>
              </a:rPr>
              <a:t>do </a:t>
            </a:r>
            <a:r>
              <a:rPr lang="pt-BR" sz="2400" b="1" dirty="0">
                <a:solidFill>
                  <a:srgbClr val="FF0066"/>
                </a:solidFill>
              </a:rPr>
              <a:t>SELO DE BOAS PRÁTICAS rumo à eliminação da transmissão vertical de HIV e/ou sífilis</a:t>
            </a:r>
            <a:endParaRPr lang="pt-BR" sz="2400" b="1" dirty="0">
              <a:solidFill>
                <a:srgbClr val="FF0066"/>
              </a:solidFill>
              <a:latin typeface="Bw Mitga" panose="00000500000000000000" pitchFamily="50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6332D2B-B0F7-46EC-9120-B085FF21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806" y="163340"/>
            <a:ext cx="1242168" cy="89161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FC1DCFF-83C9-465D-ABA1-5E85E5E80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024" y="1278542"/>
            <a:ext cx="8480306" cy="22495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A81124A-051E-43A6-BC8A-EF8D3E7F5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49" y="3649879"/>
            <a:ext cx="8496637" cy="320812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877078" cy="11736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367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b="1" dirty="0" smtClean="0">
                <a:solidFill>
                  <a:srgbClr val="FF3399"/>
                </a:solidFill>
                <a:latin typeface="+mn-lt"/>
              </a:rPr>
              <a:t>Linha do Tempo Estadual – Certificação</a:t>
            </a:r>
            <a:endParaRPr sz="2400" b="1">
              <a:solidFill>
                <a:srgbClr val="FF3399"/>
              </a:solidFill>
              <a:latin typeface="+mn-lt"/>
            </a:endParaRPr>
          </a:p>
        </p:txBody>
      </p:sp>
      <p:grpSp>
        <p:nvGrpSpPr>
          <p:cNvPr id="2" name="Google Shape;117;p16"/>
          <p:cNvGrpSpPr/>
          <p:nvPr/>
        </p:nvGrpSpPr>
        <p:grpSpPr>
          <a:xfrm>
            <a:off x="809132" y="1604467"/>
            <a:ext cx="2338501" cy="2439400"/>
            <a:chOff x="606849" y="1203350"/>
            <a:chExt cx="1753876" cy="1829550"/>
          </a:xfrm>
        </p:grpSpPr>
        <p:sp>
          <p:nvSpPr>
            <p:cNvPr id="118" name="Google Shape;118;p16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192125" y="2443825"/>
              <a:ext cx="11343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3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Março</a:t>
              </a:r>
              <a:endParaRPr sz="2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140450" y="1450250"/>
              <a:ext cx="150050" cy="150050"/>
            </a:xfrm>
            <a:custGeom>
              <a:avLst/>
              <a:gdLst/>
              <a:ahLst/>
              <a:cxnLst/>
              <a:rect l="l" t="t" r="r" b="b"/>
              <a:pathLst>
                <a:path w="6002" h="6002" extrusionOk="0">
                  <a:moveTo>
                    <a:pt x="3001" y="536"/>
                  </a:moveTo>
                  <a:cubicBezTo>
                    <a:pt x="4358" y="536"/>
                    <a:pt x="5465" y="1643"/>
                    <a:pt x="5465" y="3001"/>
                  </a:cubicBezTo>
                  <a:cubicBezTo>
                    <a:pt x="5465" y="4370"/>
                    <a:pt x="4358" y="5465"/>
                    <a:pt x="3001" y="5465"/>
                  </a:cubicBezTo>
                  <a:cubicBezTo>
                    <a:pt x="1643" y="5465"/>
                    <a:pt x="536" y="4370"/>
                    <a:pt x="536" y="3001"/>
                  </a:cubicBezTo>
                  <a:cubicBezTo>
                    <a:pt x="536" y="1643"/>
                    <a:pt x="1643" y="536"/>
                    <a:pt x="3001" y="536"/>
                  </a:cubicBezTo>
                  <a:close/>
                  <a:moveTo>
                    <a:pt x="3001" y="0"/>
                  </a:moveTo>
                  <a:cubicBezTo>
                    <a:pt x="1346" y="0"/>
                    <a:pt x="0" y="1346"/>
                    <a:pt x="0" y="3001"/>
                  </a:cubicBezTo>
                  <a:cubicBezTo>
                    <a:pt x="0" y="4656"/>
                    <a:pt x="1346" y="6001"/>
                    <a:pt x="3001" y="6001"/>
                  </a:cubicBezTo>
                  <a:cubicBezTo>
                    <a:pt x="4656" y="6001"/>
                    <a:pt x="6001" y="4656"/>
                    <a:pt x="6001" y="3001"/>
                  </a:cubicBezTo>
                  <a:cubicBezTo>
                    <a:pt x="6001" y="1346"/>
                    <a:pt x="4656" y="0"/>
                    <a:pt x="300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070200" y="1382375"/>
              <a:ext cx="290525" cy="286075"/>
            </a:xfrm>
            <a:custGeom>
              <a:avLst/>
              <a:gdLst/>
              <a:ahLst/>
              <a:cxnLst/>
              <a:rect l="l" t="t" r="r" b="b"/>
              <a:pathLst>
                <a:path w="11621" h="11443" extrusionOk="0">
                  <a:moveTo>
                    <a:pt x="7085" y="596"/>
                  </a:moveTo>
                  <a:cubicBezTo>
                    <a:pt x="7335" y="656"/>
                    <a:pt x="7573" y="739"/>
                    <a:pt x="7799" y="834"/>
                  </a:cubicBezTo>
                  <a:lnTo>
                    <a:pt x="7799" y="929"/>
                  </a:lnTo>
                  <a:cubicBezTo>
                    <a:pt x="7751" y="1846"/>
                    <a:pt x="7728" y="2418"/>
                    <a:pt x="8049" y="2644"/>
                  </a:cubicBezTo>
                  <a:cubicBezTo>
                    <a:pt x="8144" y="2715"/>
                    <a:pt x="8263" y="2751"/>
                    <a:pt x="8406" y="2751"/>
                  </a:cubicBezTo>
                  <a:cubicBezTo>
                    <a:pt x="8752" y="2751"/>
                    <a:pt x="9252" y="2549"/>
                    <a:pt x="9776" y="2346"/>
                  </a:cubicBezTo>
                  <a:lnTo>
                    <a:pt x="9847" y="2322"/>
                  </a:lnTo>
                  <a:cubicBezTo>
                    <a:pt x="10014" y="2513"/>
                    <a:pt x="10157" y="2715"/>
                    <a:pt x="10287" y="2930"/>
                  </a:cubicBezTo>
                  <a:lnTo>
                    <a:pt x="10252" y="2977"/>
                  </a:lnTo>
                  <a:cubicBezTo>
                    <a:pt x="9668" y="3692"/>
                    <a:pt x="9311" y="4156"/>
                    <a:pt x="9430" y="4549"/>
                  </a:cubicBezTo>
                  <a:cubicBezTo>
                    <a:pt x="9549" y="4918"/>
                    <a:pt x="10097" y="5073"/>
                    <a:pt x="10978" y="5299"/>
                  </a:cubicBezTo>
                  <a:lnTo>
                    <a:pt x="11073" y="5335"/>
                  </a:lnTo>
                  <a:cubicBezTo>
                    <a:pt x="11085" y="5454"/>
                    <a:pt x="11097" y="5585"/>
                    <a:pt x="11097" y="5716"/>
                  </a:cubicBezTo>
                  <a:cubicBezTo>
                    <a:pt x="11097" y="5859"/>
                    <a:pt x="11085" y="5978"/>
                    <a:pt x="11073" y="6109"/>
                  </a:cubicBezTo>
                  <a:lnTo>
                    <a:pt x="10954" y="6144"/>
                  </a:lnTo>
                  <a:cubicBezTo>
                    <a:pt x="10085" y="6371"/>
                    <a:pt x="9549" y="6525"/>
                    <a:pt x="9430" y="6894"/>
                  </a:cubicBezTo>
                  <a:cubicBezTo>
                    <a:pt x="9311" y="7275"/>
                    <a:pt x="9656" y="7740"/>
                    <a:pt x="10252" y="8466"/>
                  </a:cubicBezTo>
                  <a:lnTo>
                    <a:pt x="10287" y="8514"/>
                  </a:lnTo>
                  <a:cubicBezTo>
                    <a:pt x="10157" y="8716"/>
                    <a:pt x="10014" y="8930"/>
                    <a:pt x="9847" y="9121"/>
                  </a:cubicBezTo>
                  <a:lnTo>
                    <a:pt x="9787" y="9097"/>
                  </a:lnTo>
                  <a:cubicBezTo>
                    <a:pt x="9264" y="8895"/>
                    <a:pt x="8763" y="8692"/>
                    <a:pt x="8406" y="8692"/>
                  </a:cubicBezTo>
                  <a:cubicBezTo>
                    <a:pt x="8263" y="8692"/>
                    <a:pt x="8144" y="8728"/>
                    <a:pt x="8049" y="8799"/>
                  </a:cubicBezTo>
                  <a:cubicBezTo>
                    <a:pt x="7728" y="9026"/>
                    <a:pt x="7751" y="9597"/>
                    <a:pt x="7799" y="10514"/>
                  </a:cubicBezTo>
                  <a:lnTo>
                    <a:pt x="7799" y="10609"/>
                  </a:lnTo>
                  <a:cubicBezTo>
                    <a:pt x="7573" y="10704"/>
                    <a:pt x="7335" y="10776"/>
                    <a:pt x="7085" y="10835"/>
                  </a:cubicBezTo>
                  <a:lnTo>
                    <a:pt x="7073" y="10812"/>
                  </a:lnTo>
                  <a:cubicBezTo>
                    <a:pt x="6561" y="10014"/>
                    <a:pt x="6227" y="9526"/>
                    <a:pt x="5811" y="9526"/>
                  </a:cubicBezTo>
                  <a:cubicBezTo>
                    <a:pt x="5406" y="9526"/>
                    <a:pt x="5073" y="10002"/>
                    <a:pt x="4572" y="10788"/>
                  </a:cubicBezTo>
                  <a:lnTo>
                    <a:pt x="4537" y="10835"/>
                  </a:lnTo>
                  <a:cubicBezTo>
                    <a:pt x="4299" y="10776"/>
                    <a:pt x="4061" y="10704"/>
                    <a:pt x="3822" y="10609"/>
                  </a:cubicBezTo>
                  <a:lnTo>
                    <a:pt x="3822" y="10526"/>
                  </a:lnTo>
                  <a:cubicBezTo>
                    <a:pt x="3882" y="9597"/>
                    <a:pt x="3894" y="9026"/>
                    <a:pt x="3584" y="8799"/>
                  </a:cubicBezTo>
                  <a:cubicBezTo>
                    <a:pt x="3489" y="8728"/>
                    <a:pt x="3370" y="8692"/>
                    <a:pt x="3215" y="8692"/>
                  </a:cubicBezTo>
                  <a:cubicBezTo>
                    <a:pt x="2870" y="8692"/>
                    <a:pt x="2370" y="8883"/>
                    <a:pt x="1846" y="9097"/>
                  </a:cubicBezTo>
                  <a:lnTo>
                    <a:pt x="1786" y="9121"/>
                  </a:lnTo>
                  <a:cubicBezTo>
                    <a:pt x="1620" y="8930"/>
                    <a:pt x="1477" y="8728"/>
                    <a:pt x="1334" y="8514"/>
                  </a:cubicBezTo>
                  <a:lnTo>
                    <a:pt x="1382" y="8454"/>
                  </a:lnTo>
                  <a:cubicBezTo>
                    <a:pt x="1965" y="7740"/>
                    <a:pt x="2322" y="7275"/>
                    <a:pt x="2191" y="6894"/>
                  </a:cubicBezTo>
                  <a:cubicBezTo>
                    <a:pt x="2072" y="6525"/>
                    <a:pt x="1536" y="6371"/>
                    <a:pt x="667" y="6144"/>
                  </a:cubicBezTo>
                  <a:lnTo>
                    <a:pt x="548" y="6109"/>
                  </a:lnTo>
                  <a:cubicBezTo>
                    <a:pt x="536" y="5978"/>
                    <a:pt x="536" y="5847"/>
                    <a:pt x="536" y="5716"/>
                  </a:cubicBezTo>
                  <a:cubicBezTo>
                    <a:pt x="536" y="5585"/>
                    <a:pt x="536" y="5454"/>
                    <a:pt x="548" y="5335"/>
                  </a:cubicBezTo>
                  <a:lnTo>
                    <a:pt x="655" y="5299"/>
                  </a:lnTo>
                  <a:cubicBezTo>
                    <a:pt x="1536" y="5073"/>
                    <a:pt x="2072" y="4918"/>
                    <a:pt x="2203" y="4537"/>
                  </a:cubicBezTo>
                  <a:cubicBezTo>
                    <a:pt x="2322" y="4156"/>
                    <a:pt x="1965" y="3704"/>
                    <a:pt x="1370" y="2977"/>
                  </a:cubicBezTo>
                  <a:lnTo>
                    <a:pt x="1334" y="2930"/>
                  </a:lnTo>
                  <a:cubicBezTo>
                    <a:pt x="1465" y="2715"/>
                    <a:pt x="1620" y="2513"/>
                    <a:pt x="1786" y="2322"/>
                  </a:cubicBezTo>
                  <a:lnTo>
                    <a:pt x="1858" y="2346"/>
                  </a:lnTo>
                  <a:cubicBezTo>
                    <a:pt x="2382" y="2549"/>
                    <a:pt x="2870" y="2751"/>
                    <a:pt x="3215" y="2751"/>
                  </a:cubicBezTo>
                  <a:cubicBezTo>
                    <a:pt x="3370" y="2751"/>
                    <a:pt x="3489" y="2715"/>
                    <a:pt x="3584" y="2644"/>
                  </a:cubicBezTo>
                  <a:cubicBezTo>
                    <a:pt x="3894" y="2418"/>
                    <a:pt x="3882" y="1834"/>
                    <a:pt x="3822" y="918"/>
                  </a:cubicBezTo>
                  <a:lnTo>
                    <a:pt x="3822" y="834"/>
                  </a:lnTo>
                  <a:cubicBezTo>
                    <a:pt x="4049" y="739"/>
                    <a:pt x="4287" y="656"/>
                    <a:pt x="4537" y="596"/>
                  </a:cubicBezTo>
                  <a:lnTo>
                    <a:pt x="4561" y="632"/>
                  </a:lnTo>
                  <a:cubicBezTo>
                    <a:pt x="5073" y="1429"/>
                    <a:pt x="5406" y="1918"/>
                    <a:pt x="5811" y="1918"/>
                  </a:cubicBezTo>
                  <a:cubicBezTo>
                    <a:pt x="6227" y="1918"/>
                    <a:pt x="6561" y="1418"/>
                    <a:pt x="7085" y="608"/>
                  </a:cubicBezTo>
                  <a:lnTo>
                    <a:pt x="7085" y="596"/>
                  </a:lnTo>
                  <a:close/>
                  <a:moveTo>
                    <a:pt x="4787" y="1"/>
                  </a:moveTo>
                  <a:lnTo>
                    <a:pt x="4608" y="36"/>
                  </a:lnTo>
                  <a:cubicBezTo>
                    <a:pt x="4203" y="120"/>
                    <a:pt x="3810" y="251"/>
                    <a:pt x="3441" y="417"/>
                  </a:cubicBezTo>
                  <a:lnTo>
                    <a:pt x="3275" y="501"/>
                  </a:lnTo>
                  <a:lnTo>
                    <a:pt x="3299" y="941"/>
                  </a:lnTo>
                  <a:cubicBezTo>
                    <a:pt x="3322" y="1370"/>
                    <a:pt x="3358" y="2084"/>
                    <a:pt x="3275" y="2203"/>
                  </a:cubicBezTo>
                  <a:cubicBezTo>
                    <a:pt x="3275" y="2203"/>
                    <a:pt x="3263" y="2215"/>
                    <a:pt x="3215" y="2215"/>
                  </a:cubicBezTo>
                  <a:cubicBezTo>
                    <a:pt x="2977" y="2215"/>
                    <a:pt x="2477" y="2025"/>
                    <a:pt x="2048" y="1846"/>
                  </a:cubicBezTo>
                  <a:lnTo>
                    <a:pt x="1632" y="1691"/>
                  </a:lnTo>
                  <a:lnTo>
                    <a:pt x="1501" y="1822"/>
                  </a:lnTo>
                  <a:cubicBezTo>
                    <a:pt x="1227" y="2144"/>
                    <a:pt x="977" y="2477"/>
                    <a:pt x="786" y="2823"/>
                  </a:cubicBezTo>
                  <a:lnTo>
                    <a:pt x="691" y="2977"/>
                  </a:lnTo>
                  <a:lnTo>
                    <a:pt x="965" y="3311"/>
                  </a:lnTo>
                  <a:cubicBezTo>
                    <a:pt x="1239" y="3656"/>
                    <a:pt x="1703" y="4216"/>
                    <a:pt x="1691" y="4370"/>
                  </a:cubicBezTo>
                  <a:cubicBezTo>
                    <a:pt x="1608" y="4501"/>
                    <a:pt x="929" y="4680"/>
                    <a:pt x="524" y="4787"/>
                  </a:cubicBezTo>
                  <a:lnTo>
                    <a:pt x="60" y="4906"/>
                  </a:lnTo>
                  <a:lnTo>
                    <a:pt x="36" y="5097"/>
                  </a:lnTo>
                  <a:cubicBezTo>
                    <a:pt x="12" y="5299"/>
                    <a:pt x="0" y="5513"/>
                    <a:pt x="0" y="5716"/>
                  </a:cubicBezTo>
                  <a:cubicBezTo>
                    <a:pt x="0" y="5930"/>
                    <a:pt x="12" y="6144"/>
                    <a:pt x="36" y="6347"/>
                  </a:cubicBezTo>
                  <a:lnTo>
                    <a:pt x="60" y="6525"/>
                  </a:lnTo>
                  <a:lnTo>
                    <a:pt x="536" y="6656"/>
                  </a:lnTo>
                  <a:cubicBezTo>
                    <a:pt x="929" y="6763"/>
                    <a:pt x="1608" y="6942"/>
                    <a:pt x="1691" y="7049"/>
                  </a:cubicBezTo>
                  <a:cubicBezTo>
                    <a:pt x="1703" y="7216"/>
                    <a:pt x="1239" y="7787"/>
                    <a:pt x="965" y="8121"/>
                  </a:cubicBezTo>
                  <a:lnTo>
                    <a:pt x="691" y="8466"/>
                  </a:lnTo>
                  <a:lnTo>
                    <a:pt x="786" y="8621"/>
                  </a:lnTo>
                  <a:cubicBezTo>
                    <a:pt x="989" y="8978"/>
                    <a:pt x="1239" y="9311"/>
                    <a:pt x="1513" y="9621"/>
                  </a:cubicBezTo>
                  <a:lnTo>
                    <a:pt x="1632" y="9752"/>
                  </a:lnTo>
                  <a:lnTo>
                    <a:pt x="2036" y="9585"/>
                  </a:lnTo>
                  <a:cubicBezTo>
                    <a:pt x="2477" y="9419"/>
                    <a:pt x="2977" y="9228"/>
                    <a:pt x="3215" y="9228"/>
                  </a:cubicBezTo>
                  <a:lnTo>
                    <a:pt x="3263" y="9228"/>
                  </a:lnTo>
                  <a:cubicBezTo>
                    <a:pt x="3358" y="9383"/>
                    <a:pt x="3322" y="10073"/>
                    <a:pt x="3299" y="10490"/>
                  </a:cubicBezTo>
                  <a:lnTo>
                    <a:pt x="3275" y="10943"/>
                  </a:lnTo>
                  <a:lnTo>
                    <a:pt x="3441" y="11026"/>
                  </a:lnTo>
                  <a:cubicBezTo>
                    <a:pt x="3822" y="11193"/>
                    <a:pt x="4215" y="11324"/>
                    <a:pt x="4608" y="11407"/>
                  </a:cubicBezTo>
                  <a:lnTo>
                    <a:pt x="4787" y="11443"/>
                  </a:lnTo>
                  <a:lnTo>
                    <a:pt x="5025" y="11074"/>
                  </a:lnTo>
                  <a:cubicBezTo>
                    <a:pt x="5251" y="10704"/>
                    <a:pt x="5656" y="10097"/>
                    <a:pt x="5811" y="10050"/>
                  </a:cubicBezTo>
                  <a:cubicBezTo>
                    <a:pt x="5977" y="10097"/>
                    <a:pt x="6394" y="10752"/>
                    <a:pt x="6620" y="11109"/>
                  </a:cubicBezTo>
                  <a:lnTo>
                    <a:pt x="6847" y="11443"/>
                  </a:lnTo>
                  <a:lnTo>
                    <a:pt x="7025" y="11407"/>
                  </a:lnTo>
                  <a:cubicBezTo>
                    <a:pt x="7418" y="11324"/>
                    <a:pt x="7811" y="11193"/>
                    <a:pt x="8192" y="11026"/>
                  </a:cubicBezTo>
                  <a:lnTo>
                    <a:pt x="8359" y="10954"/>
                  </a:lnTo>
                  <a:lnTo>
                    <a:pt x="8335" y="10490"/>
                  </a:lnTo>
                  <a:cubicBezTo>
                    <a:pt x="8311" y="10062"/>
                    <a:pt x="8263" y="9359"/>
                    <a:pt x="8359" y="9228"/>
                  </a:cubicBezTo>
                  <a:lnTo>
                    <a:pt x="8406" y="9228"/>
                  </a:lnTo>
                  <a:cubicBezTo>
                    <a:pt x="8656" y="9228"/>
                    <a:pt x="9156" y="9419"/>
                    <a:pt x="9597" y="9597"/>
                  </a:cubicBezTo>
                  <a:lnTo>
                    <a:pt x="10002" y="9752"/>
                  </a:lnTo>
                  <a:lnTo>
                    <a:pt x="10121" y="9621"/>
                  </a:lnTo>
                  <a:cubicBezTo>
                    <a:pt x="10407" y="9300"/>
                    <a:pt x="10645" y="8966"/>
                    <a:pt x="10847" y="8621"/>
                  </a:cubicBezTo>
                  <a:lnTo>
                    <a:pt x="10942" y="8466"/>
                  </a:lnTo>
                  <a:lnTo>
                    <a:pt x="10668" y="8121"/>
                  </a:lnTo>
                  <a:cubicBezTo>
                    <a:pt x="10383" y="7787"/>
                    <a:pt x="9930" y="7216"/>
                    <a:pt x="9930" y="7073"/>
                  </a:cubicBezTo>
                  <a:cubicBezTo>
                    <a:pt x="10026" y="6942"/>
                    <a:pt x="10692" y="6763"/>
                    <a:pt x="11097" y="6656"/>
                  </a:cubicBezTo>
                  <a:lnTo>
                    <a:pt x="11573" y="6525"/>
                  </a:lnTo>
                  <a:lnTo>
                    <a:pt x="11597" y="6347"/>
                  </a:lnTo>
                  <a:cubicBezTo>
                    <a:pt x="11609" y="6144"/>
                    <a:pt x="11621" y="5942"/>
                    <a:pt x="11621" y="5716"/>
                  </a:cubicBezTo>
                  <a:cubicBezTo>
                    <a:pt x="11621" y="5501"/>
                    <a:pt x="11609" y="5299"/>
                    <a:pt x="11597" y="5097"/>
                  </a:cubicBezTo>
                  <a:lnTo>
                    <a:pt x="11573" y="4906"/>
                  </a:lnTo>
                  <a:lnTo>
                    <a:pt x="11109" y="4787"/>
                  </a:lnTo>
                  <a:cubicBezTo>
                    <a:pt x="10704" y="4680"/>
                    <a:pt x="10026" y="4501"/>
                    <a:pt x="9942" y="4394"/>
                  </a:cubicBezTo>
                  <a:cubicBezTo>
                    <a:pt x="9930" y="4216"/>
                    <a:pt x="10395" y="3644"/>
                    <a:pt x="10668" y="3311"/>
                  </a:cubicBezTo>
                  <a:lnTo>
                    <a:pt x="10942" y="2977"/>
                  </a:lnTo>
                  <a:lnTo>
                    <a:pt x="10847" y="2823"/>
                  </a:lnTo>
                  <a:cubicBezTo>
                    <a:pt x="10645" y="2477"/>
                    <a:pt x="10407" y="2144"/>
                    <a:pt x="10121" y="1822"/>
                  </a:cubicBezTo>
                  <a:lnTo>
                    <a:pt x="10002" y="1691"/>
                  </a:lnTo>
                  <a:lnTo>
                    <a:pt x="9585" y="1846"/>
                  </a:lnTo>
                  <a:cubicBezTo>
                    <a:pt x="9144" y="2025"/>
                    <a:pt x="8656" y="2215"/>
                    <a:pt x="8406" y="2215"/>
                  </a:cubicBezTo>
                  <a:lnTo>
                    <a:pt x="8371" y="2215"/>
                  </a:lnTo>
                  <a:cubicBezTo>
                    <a:pt x="8263" y="2061"/>
                    <a:pt x="8311" y="1370"/>
                    <a:pt x="8335" y="953"/>
                  </a:cubicBezTo>
                  <a:lnTo>
                    <a:pt x="8359" y="489"/>
                  </a:lnTo>
                  <a:lnTo>
                    <a:pt x="8192" y="417"/>
                  </a:lnTo>
                  <a:cubicBezTo>
                    <a:pt x="7811" y="251"/>
                    <a:pt x="7418" y="120"/>
                    <a:pt x="7025" y="36"/>
                  </a:cubicBezTo>
                  <a:lnTo>
                    <a:pt x="6847" y="1"/>
                  </a:lnTo>
                  <a:lnTo>
                    <a:pt x="6632" y="322"/>
                  </a:lnTo>
                  <a:cubicBezTo>
                    <a:pt x="6406" y="679"/>
                    <a:pt x="5977" y="1346"/>
                    <a:pt x="5823" y="1382"/>
                  </a:cubicBezTo>
                  <a:cubicBezTo>
                    <a:pt x="5644" y="1346"/>
                    <a:pt x="5251" y="715"/>
                    <a:pt x="5013" y="34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606849" y="15501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Apresentação nas Comissões Intergestora R</a:t>
              </a:r>
              <a:r>
                <a:rPr lang="pt-BR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gionais 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606849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3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CIRs</a:t>
              </a:r>
              <a:endParaRPr sz="2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124;p16"/>
          <p:cNvGrpSpPr/>
          <p:nvPr/>
        </p:nvGrpSpPr>
        <p:grpSpPr>
          <a:xfrm>
            <a:off x="3507475" y="1637731"/>
            <a:ext cx="2872865" cy="2371548"/>
            <a:chOff x="2611151" y="1254239"/>
            <a:chExt cx="2154649" cy="1778661"/>
          </a:xfrm>
        </p:grpSpPr>
        <p:sp>
          <p:nvSpPr>
            <p:cNvPr id="125" name="Google Shape;125;p16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3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Maio</a:t>
              </a:r>
              <a:endParaRPr sz="2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460675" y="1496375"/>
              <a:ext cx="89325" cy="171175"/>
            </a:xfrm>
            <a:custGeom>
              <a:avLst/>
              <a:gdLst/>
              <a:ahLst/>
              <a:cxnLst/>
              <a:rect l="l" t="t" r="r" b="b"/>
              <a:pathLst>
                <a:path w="3573" h="6847" extrusionOk="0">
                  <a:moveTo>
                    <a:pt x="2977" y="739"/>
                  </a:moveTo>
                  <a:lnTo>
                    <a:pt x="2977" y="6252"/>
                  </a:lnTo>
                  <a:lnTo>
                    <a:pt x="596" y="6252"/>
                  </a:lnTo>
                  <a:lnTo>
                    <a:pt x="596" y="739"/>
                  </a:lnTo>
                  <a:close/>
                  <a:moveTo>
                    <a:pt x="1" y="1"/>
                  </a:moveTo>
                  <a:lnTo>
                    <a:pt x="1" y="6847"/>
                  </a:lnTo>
                  <a:lnTo>
                    <a:pt x="3572" y="6847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564850" y="1436850"/>
              <a:ext cx="92900" cy="230700"/>
            </a:xfrm>
            <a:custGeom>
              <a:avLst/>
              <a:gdLst/>
              <a:ahLst/>
              <a:cxnLst/>
              <a:rect l="l" t="t" r="r" b="b"/>
              <a:pathLst>
                <a:path w="3716" h="9228" extrusionOk="0">
                  <a:moveTo>
                    <a:pt x="3120" y="596"/>
                  </a:moveTo>
                  <a:lnTo>
                    <a:pt x="3120" y="8633"/>
                  </a:lnTo>
                  <a:lnTo>
                    <a:pt x="596" y="8633"/>
                  </a:lnTo>
                  <a:lnTo>
                    <a:pt x="596" y="596"/>
                  </a:lnTo>
                  <a:close/>
                  <a:moveTo>
                    <a:pt x="1" y="1"/>
                  </a:moveTo>
                  <a:lnTo>
                    <a:pt x="1" y="9228"/>
                  </a:lnTo>
                  <a:lnTo>
                    <a:pt x="3716" y="9228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672600" y="1380900"/>
              <a:ext cx="93200" cy="286650"/>
            </a:xfrm>
            <a:custGeom>
              <a:avLst/>
              <a:gdLst/>
              <a:ahLst/>
              <a:cxnLst/>
              <a:rect l="l" t="t" r="r" b="b"/>
              <a:pathLst>
                <a:path w="3728" h="11466" extrusionOk="0">
                  <a:moveTo>
                    <a:pt x="3132" y="596"/>
                  </a:moveTo>
                  <a:lnTo>
                    <a:pt x="3132" y="10871"/>
                  </a:lnTo>
                  <a:lnTo>
                    <a:pt x="596" y="10871"/>
                  </a:lnTo>
                  <a:lnTo>
                    <a:pt x="596" y="596"/>
                  </a:lnTo>
                  <a:close/>
                  <a:moveTo>
                    <a:pt x="1" y="0"/>
                  </a:moveTo>
                  <a:lnTo>
                    <a:pt x="1" y="11466"/>
                  </a:lnTo>
                  <a:lnTo>
                    <a:pt x="3727" y="11466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2611151" y="1254239"/>
              <a:ext cx="1643078" cy="670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pt-BR" sz="23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Levantamento e Análise de Dados</a:t>
              </a:r>
            </a:p>
          </p:txBody>
        </p:sp>
      </p:grpSp>
      <p:grpSp>
        <p:nvGrpSpPr>
          <p:cNvPr id="4" name="Google Shape;132;p16"/>
          <p:cNvGrpSpPr/>
          <p:nvPr/>
        </p:nvGrpSpPr>
        <p:grpSpPr>
          <a:xfrm>
            <a:off x="6086901" y="1604467"/>
            <a:ext cx="3429800" cy="2439400"/>
            <a:chOff x="4565175" y="1203350"/>
            <a:chExt cx="2572350" cy="1829550"/>
          </a:xfrm>
        </p:grpSpPr>
        <p:sp>
          <p:nvSpPr>
            <p:cNvPr id="133" name="Google Shape;133;p16"/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3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Julho</a:t>
              </a:r>
              <a:endParaRPr sz="2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915750" y="1412900"/>
              <a:ext cx="145875" cy="82925"/>
            </a:xfrm>
            <a:custGeom>
              <a:avLst/>
              <a:gdLst/>
              <a:ahLst/>
              <a:cxnLst/>
              <a:rect l="l" t="t" r="r" b="b"/>
              <a:pathLst>
                <a:path w="5835" h="3317" extrusionOk="0">
                  <a:moveTo>
                    <a:pt x="2971" y="0"/>
                  </a:moveTo>
                  <a:cubicBezTo>
                    <a:pt x="2233" y="0"/>
                    <a:pt x="1495" y="280"/>
                    <a:pt x="929" y="840"/>
                  </a:cubicBezTo>
                  <a:cubicBezTo>
                    <a:pt x="262" y="1518"/>
                    <a:pt x="0" y="2447"/>
                    <a:pt x="131" y="3316"/>
                  </a:cubicBezTo>
                  <a:lnTo>
                    <a:pt x="739" y="3256"/>
                  </a:lnTo>
                  <a:cubicBezTo>
                    <a:pt x="619" y="2554"/>
                    <a:pt x="822" y="1816"/>
                    <a:pt x="1370" y="1280"/>
                  </a:cubicBezTo>
                  <a:cubicBezTo>
                    <a:pt x="1810" y="834"/>
                    <a:pt x="2391" y="610"/>
                    <a:pt x="2971" y="610"/>
                  </a:cubicBezTo>
                  <a:cubicBezTo>
                    <a:pt x="3551" y="610"/>
                    <a:pt x="4132" y="834"/>
                    <a:pt x="4572" y="1280"/>
                  </a:cubicBezTo>
                  <a:cubicBezTo>
                    <a:pt x="5001" y="1709"/>
                    <a:pt x="5215" y="2256"/>
                    <a:pt x="5239" y="2828"/>
                  </a:cubicBezTo>
                  <a:lnTo>
                    <a:pt x="5834" y="2768"/>
                  </a:lnTo>
                  <a:cubicBezTo>
                    <a:pt x="5811" y="2066"/>
                    <a:pt x="5537" y="1375"/>
                    <a:pt x="5013" y="840"/>
                  </a:cubicBezTo>
                  <a:cubicBezTo>
                    <a:pt x="4447" y="280"/>
                    <a:pt x="3709" y="0"/>
                    <a:pt x="29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6877350" y="1382225"/>
              <a:ext cx="260175" cy="250200"/>
            </a:xfrm>
            <a:custGeom>
              <a:avLst/>
              <a:gdLst/>
              <a:ahLst/>
              <a:cxnLst/>
              <a:rect l="l" t="t" r="r" b="b"/>
              <a:pathLst>
                <a:path w="10407" h="10008" extrusionOk="0">
                  <a:moveTo>
                    <a:pt x="4507" y="611"/>
                  </a:moveTo>
                  <a:cubicBezTo>
                    <a:pt x="5403" y="611"/>
                    <a:pt x="6299" y="953"/>
                    <a:pt x="6977" y="1638"/>
                  </a:cubicBezTo>
                  <a:cubicBezTo>
                    <a:pt x="8335" y="2995"/>
                    <a:pt x="8335" y="5222"/>
                    <a:pt x="6977" y="6579"/>
                  </a:cubicBezTo>
                  <a:cubicBezTo>
                    <a:pt x="6299" y="7258"/>
                    <a:pt x="5403" y="7597"/>
                    <a:pt x="4507" y="7597"/>
                  </a:cubicBezTo>
                  <a:cubicBezTo>
                    <a:pt x="3611" y="7597"/>
                    <a:pt x="2715" y="7258"/>
                    <a:pt x="2036" y="6579"/>
                  </a:cubicBezTo>
                  <a:cubicBezTo>
                    <a:pt x="667" y="5222"/>
                    <a:pt x="667" y="2995"/>
                    <a:pt x="2036" y="1638"/>
                  </a:cubicBezTo>
                  <a:cubicBezTo>
                    <a:pt x="2715" y="953"/>
                    <a:pt x="3611" y="611"/>
                    <a:pt x="4507" y="611"/>
                  </a:cubicBezTo>
                  <a:close/>
                  <a:moveTo>
                    <a:pt x="8299" y="7365"/>
                  </a:moveTo>
                  <a:lnTo>
                    <a:pt x="9537" y="8603"/>
                  </a:lnTo>
                  <a:lnTo>
                    <a:pt x="9002" y="9139"/>
                  </a:lnTo>
                  <a:lnTo>
                    <a:pt x="7763" y="7901"/>
                  </a:lnTo>
                  <a:lnTo>
                    <a:pt x="8299" y="7365"/>
                  </a:lnTo>
                  <a:close/>
                  <a:moveTo>
                    <a:pt x="4507" y="1"/>
                  </a:moveTo>
                  <a:cubicBezTo>
                    <a:pt x="3456" y="1"/>
                    <a:pt x="2405" y="400"/>
                    <a:pt x="1608" y="1197"/>
                  </a:cubicBezTo>
                  <a:cubicBezTo>
                    <a:pt x="0" y="2805"/>
                    <a:pt x="0" y="5412"/>
                    <a:pt x="1608" y="7008"/>
                  </a:cubicBezTo>
                  <a:cubicBezTo>
                    <a:pt x="2404" y="7811"/>
                    <a:pt x="3452" y="8210"/>
                    <a:pt x="4502" y="8210"/>
                  </a:cubicBezTo>
                  <a:cubicBezTo>
                    <a:pt x="5445" y="8210"/>
                    <a:pt x="6390" y="7888"/>
                    <a:pt x="7156" y="7246"/>
                  </a:cubicBezTo>
                  <a:lnTo>
                    <a:pt x="7358" y="7448"/>
                  </a:lnTo>
                  <a:lnTo>
                    <a:pt x="6894" y="7901"/>
                  </a:lnTo>
                  <a:lnTo>
                    <a:pt x="9002" y="10008"/>
                  </a:lnTo>
                  <a:lnTo>
                    <a:pt x="10406" y="8603"/>
                  </a:lnTo>
                  <a:lnTo>
                    <a:pt x="8299" y="6496"/>
                  </a:lnTo>
                  <a:lnTo>
                    <a:pt x="7835" y="6960"/>
                  </a:lnTo>
                  <a:lnTo>
                    <a:pt x="7644" y="6758"/>
                  </a:lnTo>
                  <a:cubicBezTo>
                    <a:pt x="9002" y="5150"/>
                    <a:pt x="8930" y="2721"/>
                    <a:pt x="7406" y="1197"/>
                  </a:cubicBezTo>
                  <a:cubicBezTo>
                    <a:pt x="6608" y="400"/>
                    <a:pt x="5558" y="1"/>
                    <a:pt x="450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4565175" y="1883391"/>
              <a:ext cx="2082230" cy="383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pt-BR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Análise dos municípios elegíveis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5354475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 sz="2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39;p16"/>
          <p:cNvGrpSpPr/>
          <p:nvPr/>
        </p:nvGrpSpPr>
        <p:grpSpPr>
          <a:xfrm>
            <a:off x="1692322" y="3258433"/>
            <a:ext cx="2994812" cy="2573560"/>
            <a:chOff x="1269241" y="2443825"/>
            <a:chExt cx="2246109" cy="1930170"/>
          </a:xfrm>
        </p:grpSpPr>
        <p:sp>
          <p:nvSpPr>
            <p:cNvPr id="140" name="Google Shape;140;p16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27527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3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Abril</a:t>
              </a:r>
              <a:endParaRPr sz="2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219450" y="3823750"/>
              <a:ext cx="289350" cy="289650"/>
            </a:xfrm>
            <a:custGeom>
              <a:avLst/>
              <a:gdLst/>
              <a:ahLst/>
              <a:cxnLst/>
              <a:rect l="l" t="t" r="r" b="b"/>
              <a:pathLst>
                <a:path w="11574" h="11586" extrusionOk="0">
                  <a:moveTo>
                    <a:pt x="5787" y="620"/>
                  </a:moveTo>
                  <a:cubicBezTo>
                    <a:pt x="8633" y="620"/>
                    <a:pt x="10954" y="2941"/>
                    <a:pt x="10954" y="5799"/>
                  </a:cubicBezTo>
                  <a:cubicBezTo>
                    <a:pt x="10954" y="8645"/>
                    <a:pt x="8633" y="10966"/>
                    <a:pt x="5787" y="10966"/>
                  </a:cubicBezTo>
                  <a:cubicBezTo>
                    <a:pt x="2929" y="10966"/>
                    <a:pt x="608" y="8645"/>
                    <a:pt x="608" y="5799"/>
                  </a:cubicBezTo>
                  <a:cubicBezTo>
                    <a:pt x="608" y="2941"/>
                    <a:pt x="2929" y="620"/>
                    <a:pt x="5787" y="620"/>
                  </a:cubicBezTo>
                  <a:close/>
                  <a:moveTo>
                    <a:pt x="5787" y="1"/>
                  </a:moveTo>
                  <a:cubicBezTo>
                    <a:pt x="2596" y="1"/>
                    <a:pt x="1" y="2596"/>
                    <a:pt x="1" y="5799"/>
                  </a:cubicBezTo>
                  <a:cubicBezTo>
                    <a:pt x="1" y="8990"/>
                    <a:pt x="2596" y="11585"/>
                    <a:pt x="5787" y="11585"/>
                  </a:cubicBezTo>
                  <a:cubicBezTo>
                    <a:pt x="8978" y="11585"/>
                    <a:pt x="11573" y="8990"/>
                    <a:pt x="11573" y="5799"/>
                  </a:cubicBezTo>
                  <a:cubicBezTo>
                    <a:pt x="11573" y="2596"/>
                    <a:pt x="8978" y="1"/>
                    <a:pt x="578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3298025" y="3870175"/>
              <a:ext cx="130700" cy="208400"/>
            </a:xfrm>
            <a:custGeom>
              <a:avLst/>
              <a:gdLst/>
              <a:ahLst/>
              <a:cxnLst/>
              <a:rect l="l" t="t" r="r" b="b"/>
              <a:pathLst>
                <a:path w="5228" h="8336" extrusionOk="0">
                  <a:moveTo>
                    <a:pt x="2299" y="1227"/>
                  </a:moveTo>
                  <a:lnTo>
                    <a:pt x="2299" y="3668"/>
                  </a:lnTo>
                  <a:cubicBezTo>
                    <a:pt x="2156" y="3632"/>
                    <a:pt x="2096" y="3609"/>
                    <a:pt x="2001" y="3573"/>
                  </a:cubicBezTo>
                  <a:cubicBezTo>
                    <a:pt x="1751" y="3501"/>
                    <a:pt x="1560" y="3418"/>
                    <a:pt x="1406" y="3323"/>
                  </a:cubicBezTo>
                  <a:cubicBezTo>
                    <a:pt x="1263" y="3228"/>
                    <a:pt x="1144" y="3120"/>
                    <a:pt x="1072" y="2989"/>
                  </a:cubicBezTo>
                  <a:cubicBezTo>
                    <a:pt x="1001" y="2847"/>
                    <a:pt x="965" y="2680"/>
                    <a:pt x="965" y="2477"/>
                  </a:cubicBezTo>
                  <a:cubicBezTo>
                    <a:pt x="965" y="2085"/>
                    <a:pt x="1084" y="1775"/>
                    <a:pt x="1358" y="1549"/>
                  </a:cubicBezTo>
                  <a:cubicBezTo>
                    <a:pt x="1584" y="1370"/>
                    <a:pt x="1846" y="1263"/>
                    <a:pt x="2299" y="1227"/>
                  </a:cubicBezTo>
                  <a:close/>
                  <a:moveTo>
                    <a:pt x="2894" y="4478"/>
                  </a:moveTo>
                  <a:cubicBezTo>
                    <a:pt x="3049" y="4513"/>
                    <a:pt x="3204" y="4549"/>
                    <a:pt x="3335" y="4585"/>
                  </a:cubicBezTo>
                  <a:cubicBezTo>
                    <a:pt x="3585" y="4668"/>
                    <a:pt x="3811" y="4752"/>
                    <a:pt x="3989" y="4859"/>
                  </a:cubicBezTo>
                  <a:cubicBezTo>
                    <a:pt x="4168" y="4966"/>
                    <a:pt x="4299" y="5097"/>
                    <a:pt x="4382" y="5240"/>
                  </a:cubicBezTo>
                  <a:cubicBezTo>
                    <a:pt x="4478" y="5383"/>
                    <a:pt x="4501" y="5561"/>
                    <a:pt x="4501" y="5775"/>
                  </a:cubicBezTo>
                  <a:cubicBezTo>
                    <a:pt x="4501" y="6168"/>
                    <a:pt x="4347" y="6466"/>
                    <a:pt x="4037" y="6668"/>
                  </a:cubicBezTo>
                  <a:cubicBezTo>
                    <a:pt x="3763" y="6835"/>
                    <a:pt x="3489" y="6942"/>
                    <a:pt x="2894" y="6954"/>
                  </a:cubicBezTo>
                  <a:lnTo>
                    <a:pt x="2894" y="4478"/>
                  </a:lnTo>
                  <a:close/>
                  <a:moveTo>
                    <a:pt x="2299" y="1"/>
                  </a:moveTo>
                  <a:lnTo>
                    <a:pt x="2299" y="632"/>
                  </a:lnTo>
                  <a:cubicBezTo>
                    <a:pt x="2144" y="644"/>
                    <a:pt x="1894" y="680"/>
                    <a:pt x="1715" y="739"/>
                  </a:cubicBezTo>
                  <a:cubicBezTo>
                    <a:pt x="1418" y="823"/>
                    <a:pt x="1168" y="953"/>
                    <a:pt x="953" y="1108"/>
                  </a:cubicBezTo>
                  <a:cubicBezTo>
                    <a:pt x="727" y="1275"/>
                    <a:pt x="572" y="1489"/>
                    <a:pt x="453" y="1727"/>
                  </a:cubicBezTo>
                  <a:cubicBezTo>
                    <a:pt x="334" y="1977"/>
                    <a:pt x="275" y="2263"/>
                    <a:pt x="275" y="2573"/>
                  </a:cubicBezTo>
                  <a:cubicBezTo>
                    <a:pt x="275" y="2847"/>
                    <a:pt x="322" y="3085"/>
                    <a:pt x="417" y="3275"/>
                  </a:cubicBezTo>
                  <a:cubicBezTo>
                    <a:pt x="501" y="3466"/>
                    <a:pt x="644" y="3620"/>
                    <a:pt x="834" y="3763"/>
                  </a:cubicBezTo>
                  <a:cubicBezTo>
                    <a:pt x="1013" y="3894"/>
                    <a:pt x="1227" y="4001"/>
                    <a:pt x="1501" y="4097"/>
                  </a:cubicBezTo>
                  <a:cubicBezTo>
                    <a:pt x="1739" y="4180"/>
                    <a:pt x="2001" y="4252"/>
                    <a:pt x="2299" y="4323"/>
                  </a:cubicBezTo>
                  <a:lnTo>
                    <a:pt x="2299" y="6930"/>
                  </a:lnTo>
                  <a:cubicBezTo>
                    <a:pt x="2299" y="6918"/>
                    <a:pt x="2120" y="6907"/>
                    <a:pt x="2025" y="6883"/>
                  </a:cubicBezTo>
                  <a:cubicBezTo>
                    <a:pt x="1787" y="6835"/>
                    <a:pt x="1572" y="6776"/>
                    <a:pt x="1358" y="6680"/>
                  </a:cubicBezTo>
                  <a:cubicBezTo>
                    <a:pt x="1156" y="6597"/>
                    <a:pt x="965" y="6490"/>
                    <a:pt x="798" y="6383"/>
                  </a:cubicBezTo>
                  <a:cubicBezTo>
                    <a:pt x="620" y="6264"/>
                    <a:pt x="477" y="6145"/>
                    <a:pt x="358" y="6014"/>
                  </a:cubicBezTo>
                  <a:lnTo>
                    <a:pt x="1" y="6561"/>
                  </a:lnTo>
                  <a:cubicBezTo>
                    <a:pt x="668" y="7133"/>
                    <a:pt x="1406" y="7454"/>
                    <a:pt x="2299" y="7538"/>
                  </a:cubicBezTo>
                  <a:lnTo>
                    <a:pt x="2299" y="8335"/>
                  </a:lnTo>
                  <a:lnTo>
                    <a:pt x="2894" y="8335"/>
                  </a:lnTo>
                  <a:lnTo>
                    <a:pt x="2894" y="7550"/>
                  </a:lnTo>
                  <a:cubicBezTo>
                    <a:pt x="3192" y="7538"/>
                    <a:pt x="3489" y="7502"/>
                    <a:pt x="3739" y="7442"/>
                  </a:cubicBezTo>
                  <a:cubicBezTo>
                    <a:pt x="4037" y="7371"/>
                    <a:pt x="4311" y="7252"/>
                    <a:pt x="4525" y="7097"/>
                  </a:cubicBezTo>
                  <a:cubicBezTo>
                    <a:pt x="4751" y="6942"/>
                    <a:pt x="4930" y="6752"/>
                    <a:pt x="5049" y="6526"/>
                  </a:cubicBezTo>
                  <a:cubicBezTo>
                    <a:pt x="5168" y="6287"/>
                    <a:pt x="5228" y="6026"/>
                    <a:pt x="5228" y="5704"/>
                  </a:cubicBezTo>
                  <a:cubicBezTo>
                    <a:pt x="5228" y="5395"/>
                    <a:pt x="5180" y="5144"/>
                    <a:pt x="5073" y="4930"/>
                  </a:cubicBezTo>
                  <a:cubicBezTo>
                    <a:pt x="4966" y="4728"/>
                    <a:pt x="4811" y="4549"/>
                    <a:pt x="4597" y="4406"/>
                  </a:cubicBezTo>
                  <a:cubicBezTo>
                    <a:pt x="4394" y="4263"/>
                    <a:pt x="4120" y="4144"/>
                    <a:pt x="3823" y="4049"/>
                  </a:cubicBezTo>
                  <a:cubicBezTo>
                    <a:pt x="3561" y="3954"/>
                    <a:pt x="3335" y="3882"/>
                    <a:pt x="2894" y="3811"/>
                  </a:cubicBezTo>
                  <a:lnTo>
                    <a:pt x="2894" y="1215"/>
                  </a:lnTo>
                  <a:cubicBezTo>
                    <a:pt x="3192" y="1239"/>
                    <a:pt x="3513" y="1299"/>
                    <a:pt x="3775" y="1406"/>
                  </a:cubicBezTo>
                  <a:cubicBezTo>
                    <a:pt x="4097" y="1549"/>
                    <a:pt x="4370" y="1715"/>
                    <a:pt x="4561" y="1942"/>
                  </a:cubicBezTo>
                  <a:lnTo>
                    <a:pt x="4894" y="1394"/>
                  </a:lnTo>
                  <a:cubicBezTo>
                    <a:pt x="4608" y="1144"/>
                    <a:pt x="4263" y="953"/>
                    <a:pt x="3906" y="811"/>
                  </a:cubicBezTo>
                  <a:cubicBezTo>
                    <a:pt x="3608" y="703"/>
                    <a:pt x="3335" y="632"/>
                    <a:pt x="2894" y="62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1269241" y="3839095"/>
              <a:ext cx="1746792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Apresentação dos indicadores  e metas de impacto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1640672" y="3187445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3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Comitê de Transmissão Vertical</a:t>
              </a:r>
              <a:endParaRPr sz="2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Google Shape;146;p16"/>
          <p:cNvGrpSpPr/>
          <p:nvPr/>
        </p:nvGrpSpPr>
        <p:grpSpPr>
          <a:xfrm>
            <a:off x="5335338" y="3258434"/>
            <a:ext cx="2571629" cy="2902137"/>
            <a:chOff x="4001503" y="2443825"/>
            <a:chExt cx="1928722" cy="2176603"/>
          </a:xfrm>
        </p:grpSpPr>
        <p:sp>
          <p:nvSpPr>
            <p:cNvPr id="147" name="Google Shape;147;p16"/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3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Junho</a:t>
              </a:r>
              <a:endParaRPr sz="2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614100" y="3803225"/>
              <a:ext cx="316125" cy="324450"/>
            </a:xfrm>
            <a:custGeom>
              <a:avLst/>
              <a:gdLst/>
              <a:ahLst/>
              <a:cxnLst/>
              <a:rect l="l" t="t" r="r" b="b"/>
              <a:pathLst>
                <a:path w="12645" h="12978" extrusionOk="0">
                  <a:moveTo>
                    <a:pt x="11406" y="583"/>
                  </a:moveTo>
                  <a:cubicBezTo>
                    <a:pt x="11799" y="583"/>
                    <a:pt x="12192" y="881"/>
                    <a:pt x="12192" y="1286"/>
                  </a:cubicBezTo>
                  <a:lnTo>
                    <a:pt x="12192" y="5441"/>
                  </a:lnTo>
                  <a:lnTo>
                    <a:pt x="12204" y="5441"/>
                  </a:lnTo>
                  <a:cubicBezTo>
                    <a:pt x="12204" y="5763"/>
                    <a:pt x="12026" y="5882"/>
                    <a:pt x="12026" y="5882"/>
                  </a:cubicBezTo>
                  <a:lnTo>
                    <a:pt x="11966" y="5917"/>
                  </a:lnTo>
                  <a:cubicBezTo>
                    <a:pt x="11871" y="6025"/>
                    <a:pt x="11776" y="6132"/>
                    <a:pt x="11728" y="6156"/>
                  </a:cubicBezTo>
                  <a:lnTo>
                    <a:pt x="10418" y="7180"/>
                  </a:lnTo>
                  <a:lnTo>
                    <a:pt x="10418" y="3977"/>
                  </a:lnTo>
                  <a:cubicBezTo>
                    <a:pt x="10418" y="3274"/>
                    <a:pt x="9787" y="2667"/>
                    <a:pt x="9085" y="2667"/>
                  </a:cubicBezTo>
                  <a:lnTo>
                    <a:pt x="2822" y="2667"/>
                  </a:lnTo>
                  <a:lnTo>
                    <a:pt x="2822" y="1286"/>
                  </a:lnTo>
                  <a:cubicBezTo>
                    <a:pt x="2822" y="881"/>
                    <a:pt x="3120" y="583"/>
                    <a:pt x="3525" y="583"/>
                  </a:cubicBezTo>
                  <a:close/>
                  <a:moveTo>
                    <a:pt x="9085" y="3274"/>
                  </a:moveTo>
                  <a:cubicBezTo>
                    <a:pt x="9466" y="3274"/>
                    <a:pt x="9823" y="3596"/>
                    <a:pt x="9823" y="3977"/>
                  </a:cubicBezTo>
                  <a:lnTo>
                    <a:pt x="9823" y="8144"/>
                  </a:lnTo>
                  <a:cubicBezTo>
                    <a:pt x="9823" y="8442"/>
                    <a:pt x="9668" y="8561"/>
                    <a:pt x="9668" y="8561"/>
                  </a:cubicBezTo>
                  <a:lnTo>
                    <a:pt x="9621" y="8608"/>
                  </a:lnTo>
                  <a:cubicBezTo>
                    <a:pt x="9525" y="8704"/>
                    <a:pt x="9371" y="8823"/>
                    <a:pt x="9335" y="8846"/>
                  </a:cubicBezTo>
                  <a:lnTo>
                    <a:pt x="5358" y="11835"/>
                  </a:lnTo>
                  <a:lnTo>
                    <a:pt x="5358" y="8775"/>
                  </a:lnTo>
                  <a:lnTo>
                    <a:pt x="1203" y="8775"/>
                  </a:lnTo>
                  <a:cubicBezTo>
                    <a:pt x="810" y="8775"/>
                    <a:pt x="441" y="8525"/>
                    <a:pt x="441" y="8144"/>
                  </a:cubicBezTo>
                  <a:lnTo>
                    <a:pt x="441" y="3977"/>
                  </a:lnTo>
                  <a:cubicBezTo>
                    <a:pt x="441" y="3596"/>
                    <a:pt x="810" y="3274"/>
                    <a:pt x="1203" y="3274"/>
                  </a:cubicBezTo>
                  <a:close/>
                  <a:moveTo>
                    <a:pt x="3525" y="0"/>
                  </a:moveTo>
                  <a:cubicBezTo>
                    <a:pt x="2834" y="0"/>
                    <a:pt x="2227" y="595"/>
                    <a:pt x="2227" y="1286"/>
                  </a:cubicBezTo>
                  <a:lnTo>
                    <a:pt x="2227" y="2679"/>
                  </a:lnTo>
                  <a:lnTo>
                    <a:pt x="1203" y="2679"/>
                  </a:lnTo>
                  <a:cubicBezTo>
                    <a:pt x="500" y="2679"/>
                    <a:pt x="0" y="3274"/>
                    <a:pt x="0" y="3977"/>
                  </a:cubicBezTo>
                  <a:lnTo>
                    <a:pt x="0" y="8144"/>
                  </a:lnTo>
                  <a:cubicBezTo>
                    <a:pt x="0" y="8846"/>
                    <a:pt x="500" y="9370"/>
                    <a:pt x="1203" y="9370"/>
                  </a:cubicBezTo>
                  <a:lnTo>
                    <a:pt x="4906" y="9370"/>
                  </a:lnTo>
                  <a:lnTo>
                    <a:pt x="4906" y="12978"/>
                  </a:lnTo>
                  <a:lnTo>
                    <a:pt x="9680" y="9323"/>
                  </a:lnTo>
                  <a:cubicBezTo>
                    <a:pt x="9799" y="9251"/>
                    <a:pt x="9978" y="9085"/>
                    <a:pt x="10061" y="9001"/>
                  </a:cubicBezTo>
                  <a:cubicBezTo>
                    <a:pt x="10144" y="8918"/>
                    <a:pt x="10406" y="8656"/>
                    <a:pt x="10406" y="8144"/>
                  </a:cubicBezTo>
                  <a:lnTo>
                    <a:pt x="10406" y="7834"/>
                  </a:lnTo>
                  <a:lnTo>
                    <a:pt x="11990" y="6608"/>
                  </a:lnTo>
                  <a:cubicBezTo>
                    <a:pt x="12109" y="6537"/>
                    <a:pt x="12252" y="6370"/>
                    <a:pt x="12335" y="6287"/>
                  </a:cubicBezTo>
                  <a:cubicBezTo>
                    <a:pt x="12419" y="6203"/>
                    <a:pt x="12645" y="5953"/>
                    <a:pt x="12645" y="5441"/>
                  </a:cubicBezTo>
                  <a:lnTo>
                    <a:pt x="12645" y="1286"/>
                  </a:lnTo>
                  <a:cubicBezTo>
                    <a:pt x="12645" y="595"/>
                    <a:pt x="12097" y="0"/>
                    <a:pt x="1140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4001503" y="4085528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400798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 sz="2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" name="Google Shape;156;p16"/>
          <p:cNvGrpSpPr/>
          <p:nvPr/>
        </p:nvGrpSpPr>
        <p:grpSpPr>
          <a:xfrm>
            <a:off x="7915701" y="3258434"/>
            <a:ext cx="3093232" cy="2772436"/>
            <a:chOff x="5936776" y="2443825"/>
            <a:chExt cx="2319924" cy="2079327"/>
          </a:xfrm>
        </p:grpSpPr>
        <p:sp>
          <p:nvSpPr>
            <p:cNvPr id="157" name="Google Shape;157;p16"/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016350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30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Agosto</a:t>
              </a:r>
              <a:endParaRPr sz="23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950700" y="3840425"/>
              <a:ext cx="282800" cy="278925"/>
            </a:xfrm>
            <a:custGeom>
              <a:avLst/>
              <a:gdLst/>
              <a:ahLst/>
              <a:cxnLst/>
              <a:rect l="l" t="t" r="r" b="b"/>
              <a:pathLst>
                <a:path w="11312" h="11157" extrusionOk="0">
                  <a:moveTo>
                    <a:pt x="9918" y="596"/>
                  </a:moveTo>
                  <a:cubicBezTo>
                    <a:pt x="10359" y="596"/>
                    <a:pt x="10716" y="941"/>
                    <a:pt x="10716" y="1381"/>
                  </a:cubicBezTo>
                  <a:lnTo>
                    <a:pt x="10716" y="6501"/>
                  </a:lnTo>
                  <a:cubicBezTo>
                    <a:pt x="10716" y="6930"/>
                    <a:pt x="10359" y="7287"/>
                    <a:pt x="9918" y="7287"/>
                  </a:cubicBezTo>
                  <a:lnTo>
                    <a:pt x="1381" y="7287"/>
                  </a:lnTo>
                  <a:cubicBezTo>
                    <a:pt x="941" y="7287"/>
                    <a:pt x="596" y="6930"/>
                    <a:pt x="596" y="6501"/>
                  </a:cubicBezTo>
                  <a:lnTo>
                    <a:pt x="596" y="1381"/>
                  </a:lnTo>
                  <a:cubicBezTo>
                    <a:pt x="596" y="941"/>
                    <a:pt x="941" y="596"/>
                    <a:pt x="1381" y="596"/>
                  </a:cubicBezTo>
                  <a:close/>
                  <a:moveTo>
                    <a:pt x="6989" y="7739"/>
                  </a:moveTo>
                  <a:lnTo>
                    <a:pt x="6989" y="9073"/>
                  </a:lnTo>
                  <a:lnTo>
                    <a:pt x="4310" y="9073"/>
                  </a:lnTo>
                  <a:lnTo>
                    <a:pt x="4310" y="7739"/>
                  </a:lnTo>
                  <a:close/>
                  <a:moveTo>
                    <a:pt x="9156" y="9668"/>
                  </a:moveTo>
                  <a:cubicBezTo>
                    <a:pt x="9490" y="9668"/>
                    <a:pt x="9823" y="9954"/>
                    <a:pt x="9823" y="10275"/>
                  </a:cubicBezTo>
                  <a:lnTo>
                    <a:pt x="9823" y="10561"/>
                  </a:lnTo>
                  <a:lnTo>
                    <a:pt x="1632" y="10561"/>
                  </a:lnTo>
                  <a:lnTo>
                    <a:pt x="1632" y="10275"/>
                  </a:lnTo>
                  <a:cubicBezTo>
                    <a:pt x="1632" y="9954"/>
                    <a:pt x="1834" y="9668"/>
                    <a:pt x="2155" y="9668"/>
                  </a:cubicBezTo>
                  <a:close/>
                  <a:moveTo>
                    <a:pt x="1393" y="0"/>
                  </a:moveTo>
                  <a:cubicBezTo>
                    <a:pt x="655" y="0"/>
                    <a:pt x="0" y="608"/>
                    <a:pt x="0" y="1358"/>
                  </a:cubicBezTo>
                  <a:lnTo>
                    <a:pt x="0" y="6430"/>
                  </a:lnTo>
                  <a:cubicBezTo>
                    <a:pt x="0" y="7168"/>
                    <a:pt x="655" y="7739"/>
                    <a:pt x="1393" y="7739"/>
                  </a:cubicBezTo>
                  <a:lnTo>
                    <a:pt x="3870" y="7739"/>
                  </a:lnTo>
                  <a:lnTo>
                    <a:pt x="3870" y="9073"/>
                  </a:lnTo>
                  <a:lnTo>
                    <a:pt x="2155" y="9073"/>
                  </a:lnTo>
                  <a:cubicBezTo>
                    <a:pt x="1512" y="9073"/>
                    <a:pt x="1036" y="9632"/>
                    <a:pt x="1036" y="10275"/>
                  </a:cubicBezTo>
                  <a:lnTo>
                    <a:pt x="1036" y="11156"/>
                  </a:lnTo>
                  <a:lnTo>
                    <a:pt x="10264" y="11156"/>
                  </a:lnTo>
                  <a:lnTo>
                    <a:pt x="10264" y="10275"/>
                  </a:lnTo>
                  <a:cubicBezTo>
                    <a:pt x="10264" y="9632"/>
                    <a:pt x="9799" y="9073"/>
                    <a:pt x="9156" y="9073"/>
                  </a:cubicBezTo>
                  <a:lnTo>
                    <a:pt x="7585" y="9073"/>
                  </a:lnTo>
                  <a:lnTo>
                    <a:pt x="7585" y="7739"/>
                  </a:lnTo>
                  <a:lnTo>
                    <a:pt x="9918" y="7739"/>
                  </a:lnTo>
                  <a:cubicBezTo>
                    <a:pt x="10668" y="7739"/>
                    <a:pt x="11311" y="7168"/>
                    <a:pt x="11311" y="6430"/>
                  </a:cubicBezTo>
                  <a:lnTo>
                    <a:pt x="11311" y="1358"/>
                  </a:lnTo>
                  <a:cubicBezTo>
                    <a:pt x="11311" y="608"/>
                    <a:pt x="10668" y="0"/>
                    <a:pt x="991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8025100" y="3866325"/>
              <a:ext cx="178625" cy="115500"/>
            </a:xfrm>
            <a:custGeom>
              <a:avLst/>
              <a:gdLst/>
              <a:ahLst/>
              <a:cxnLst/>
              <a:rect l="l" t="t" r="r" b="b"/>
              <a:pathLst>
                <a:path w="7145" h="4620" extrusionOk="0">
                  <a:moveTo>
                    <a:pt x="1" y="0"/>
                  </a:moveTo>
                  <a:lnTo>
                    <a:pt x="1" y="596"/>
                  </a:lnTo>
                  <a:lnTo>
                    <a:pt x="6025" y="596"/>
                  </a:lnTo>
                  <a:cubicBezTo>
                    <a:pt x="6299" y="596"/>
                    <a:pt x="6549" y="857"/>
                    <a:pt x="6549" y="1131"/>
                  </a:cubicBezTo>
                  <a:lnTo>
                    <a:pt x="6549" y="4620"/>
                  </a:lnTo>
                  <a:lnTo>
                    <a:pt x="7145" y="4620"/>
                  </a:lnTo>
                  <a:lnTo>
                    <a:pt x="7145" y="1131"/>
                  </a:lnTo>
                  <a:cubicBezTo>
                    <a:pt x="7145" y="536"/>
                    <a:pt x="6609" y="0"/>
                    <a:pt x="60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5936776" y="3988252"/>
              <a:ext cx="1856032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Instituição da Comissão Estadual de Validação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637853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3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Comissão Estadual de Validação</a:t>
              </a:r>
              <a:endParaRPr sz="2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9" name="Retângulo 48"/>
          <p:cNvSpPr/>
          <p:nvPr/>
        </p:nvSpPr>
        <p:spPr>
          <a:xfrm>
            <a:off x="4232860" y="4192259"/>
            <a:ext cx="2931246" cy="47705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 algn="r"/>
            <a:r>
              <a:rPr lang="pt-BR" sz="2300" dirty="0" smtClean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Municípios Elegíveis</a:t>
            </a:r>
            <a:endParaRPr lang="pt-BR" sz="23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" name="Google Shape;130;p16"/>
          <p:cNvSpPr txBox="1"/>
          <p:nvPr/>
        </p:nvSpPr>
        <p:spPr>
          <a:xfrm>
            <a:off x="4640239" y="4764724"/>
            <a:ext cx="2501885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Contato com os 14 municípios e solicitação da docuentação 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137;p16"/>
          <p:cNvSpPr txBox="1"/>
          <p:nvPr/>
        </p:nvSpPr>
        <p:spPr>
          <a:xfrm>
            <a:off x="6892866" y="1440025"/>
            <a:ext cx="1866351" cy="68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r"/>
            <a:r>
              <a:rPr lang="pt-BR" sz="2300" dirty="0" smtClean="0">
                <a:solidFill>
                  <a:srgbClr val="434343"/>
                </a:solidFill>
                <a:latin typeface="Fira Sans Extra Condensed Medium" charset="0"/>
                <a:ea typeface="Roboto"/>
                <a:cs typeface="Roboto"/>
                <a:sym typeface="Roboto"/>
              </a:rPr>
              <a:t>Análise Documental</a:t>
            </a:r>
            <a:endParaRPr sz="2300">
              <a:solidFill>
                <a:srgbClr val="434343"/>
              </a:solidFill>
              <a:latin typeface="Fira Sans Extra Condensed Medium" charset="0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161;p16"/>
          <p:cNvSpPr txBox="1"/>
          <p:nvPr/>
        </p:nvSpPr>
        <p:spPr>
          <a:xfrm>
            <a:off x="9200645" y="1286634"/>
            <a:ext cx="2290046" cy="68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" sz="13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Elaboração e Publicação da Portaria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161;p16"/>
          <p:cNvSpPr txBox="1"/>
          <p:nvPr/>
        </p:nvSpPr>
        <p:spPr>
          <a:xfrm>
            <a:off x="9680285" y="1914054"/>
            <a:ext cx="18684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" sz="13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Validação Estadual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61;p16"/>
          <p:cNvSpPr txBox="1"/>
          <p:nvPr/>
        </p:nvSpPr>
        <p:spPr>
          <a:xfrm>
            <a:off x="9707577" y="2398017"/>
            <a:ext cx="18684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" sz="13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Encaminhamento ao MS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130;p16"/>
          <p:cNvSpPr txBox="1"/>
          <p:nvPr/>
        </p:nvSpPr>
        <p:spPr>
          <a:xfrm>
            <a:off x="3002507" y="2552130"/>
            <a:ext cx="2695229" cy="67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Calculo dos indicadores e metas 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EA7BB67-725F-43D0-B396-B6BD03FD26EA}"/>
              </a:ext>
            </a:extLst>
          </p:cNvPr>
          <p:cNvSpPr txBox="1"/>
          <p:nvPr/>
        </p:nvSpPr>
        <p:spPr>
          <a:xfrm>
            <a:off x="1357358" y="173864"/>
            <a:ext cx="873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solidFill>
                <a:srgbClr val="FF3399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FF3399"/>
                </a:solidFill>
              </a:rPr>
              <a:t>Eliminação da Transmissão Vertical Sífilis</a:t>
            </a:r>
            <a:endParaRPr lang="pt-BR" sz="2400" b="1" dirty="0">
              <a:solidFill>
                <a:srgbClr val="FF3399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19ADC88-7B21-4B66-A9F8-BCE8160290F0}"/>
              </a:ext>
            </a:extLst>
          </p:cNvPr>
          <p:cNvSpPr txBox="1"/>
          <p:nvPr/>
        </p:nvSpPr>
        <p:spPr>
          <a:xfrm>
            <a:off x="6301946" y="1921079"/>
            <a:ext cx="338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r>
              <a:rPr lang="pt-BR" sz="1200" dirty="0">
                <a:latin typeface="Gotham" panose="02000504050000020004" pitchFamily="2" charset="0"/>
              </a:rPr>
              <a:t>                    </a:t>
            </a:r>
          </a:p>
          <a:p>
            <a:pPr algn="just"/>
            <a:r>
              <a:rPr lang="pt-BR" sz="1200" dirty="0">
                <a:latin typeface="Gotham" panose="02000504050000020004" pitchFamily="2" charset="0"/>
              </a:rPr>
              <a:t>                    </a:t>
            </a: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5633" y="1518065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>
                <a:solidFill>
                  <a:prstClr val="black"/>
                </a:solidFill>
                <a:latin typeface="Gotham" panose="02000504050000020004" pitchFamily="2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58416" cy="11487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697601" y="1548782"/>
          <a:ext cx="5534024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6315075" y="1524000"/>
          <a:ext cx="50292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232771" y="5669567"/>
            <a:ext cx="2409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*Base DBF SINAN/SINASC em 03/08/2022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xmlns="" val="400746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EA7BB67-725F-43D0-B396-B6BD03FD26EA}"/>
              </a:ext>
            </a:extLst>
          </p:cNvPr>
          <p:cNvSpPr txBox="1"/>
          <p:nvPr/>
        </p:nvSpPr>
        <p:spPr>
          <a:xfrm>
            <a:off x="1357358" y="173864"/>
            <a:ext cx="873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3399"/>
                </a:solidFill>
              </a:rPr>
              <a:t>Eliminação da Transmissão Vertical do HIV</a:t>
            </a:r>
            <a:endParaRPr lang="pt-BR" sz="2400" b="1" dirty="0">
              <a:solidFill>
                <a:srgbClr val="FF3399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19ADC88-7B21-4B66-A9F8-BCE8160290F0}"/>
              </a:ext>
            </a:extLst>
          </p:cNvPr>
          <p:cNvSpPr txBox="1"/>
          <p:nvPr/>
        </p:nvSpPr>
        <p:spPr>
          <a:xfrm>
            <a:off x="6301946" y="1921079"/>
            <a:ext cx="338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r>
              <a:rPr lang="pt-BR" sz="1200" dirty="0">
                <a:latin typeface="Gotham" panose="02000504050000020004" pitchFamily="2" charset="0"/>
              </a:rPr>
              <a:t>                    </a:t>
            </a:r>
          </a:p>
          <a:p>
            <a:pPr algn="just"/>
            <a:r>
              <a:rPr lang="pt-BR" sz="1200" dirty="0">
                <a:latin typeface="Gotham" panose="02000504050000020004" pitchFamily="2" charset="0"/>
              </a:rPr>
              <a:t>                    </a:t>
            </a: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5633" y="1518065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>
                <a:solidFill>
                  <a:prstClr val="black"/>
                </a:solidFill>
                <a:latin typeface="Gotham" panose="02000504050000020004" pitchFamily="2" charset="0"/>
              </a:rPr>
              <a:t>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2387" y="919991"/>
          <a:ext cx="11168053" cy="5371350"/>
        </p:xfrm>
        <a:graphic>
          <a:graphicData uri="http://schemas.openxmlformats.org/drawingml/2006/table">
            <a:tbl>
              <a:tblPr/>
              <a:tblGrid>
                <a:gridCol w="406772"/>
                <a:gridCol w="512097"/>
                <a:gridCol w="564768"/>
                <a:gridCol w="1222119"/>
                <a:gridCol w="479410"/>
                <a:gridCol w="554121"/>
                <a:gridCol w="332060"/>
                <a:gridCol w="512097"/>
                <a:gridCol w="493937"/>
                <a:gridCol w="653739"/>
                <a:gridCol w="642844"/>
                <a:gridCol w="653739"/>
                <a:gridCol w="642844"/>
                <a:gridCol w="653739"/>
                <a:gridCol w="642844"/>
                <a:gridCol w="773592"/>
                <a:gridCol w="684441"/>
                <a:gridCol w="742890"/>
              </a:tblGrid>
              <a:tr h="7289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Nº</a:t>
                      </a:r>
                    </a:p>
                  </a:txBody>
                  <a:tcPr marL="7948" marR="7948" marT="7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Pop&gt;=100mil</a:t>
                      </a:r>
                    </a:p>
                  </a:txBody>
                  <a:tcPr marL="7948" marR="7948" marT="7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IBGE</a:t>
                      </a:r>
                    </a:p>
                  </a:txBody>
                  <a:tcPr marL="71531" marR="7948" marT="7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Municípios</a:t>
                      </a:r>
                    </a:p>
                  </a:txBody>
                  <a:tcPr marL="7948" marR="7948" marT="7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2019 NV</a:t>
                      </a:r>
                    </a:p>
                  </a:txBody>
                  <a:tcPr marL="7948" marR="7948" marT="7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Gestante 2019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Casos HIV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TI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TV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HIV 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Taxa </a:t>
                      </a:r>
                      <a:endParaRPr lang="pt-BR" sz="1100" b="1" i="0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TV 2019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2019</a:t>
                      </a:r>
                      <a:b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cobertura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PN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b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cobertura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PN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2019</a:t>
                      </a:r>
                      <a:b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TARV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PN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b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TARV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PN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2019</a:t>
                      </a:r>
                      <a:b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Criança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ARV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b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Criança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ARV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2019</a:t>
                      </a:r>
                      <a:br>
                        <a:rPr lang="pt-BR" sz="9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9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 gestante com pelo menos 1 teste anti-HIV no PN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br>
                        <a:rPr lang="pt-BR" sz="9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pt-BR" sz="9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% gestante com pelo menos 1 teste anti-HIV no PN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Tipo de Selo</a:t>
                      </a:r>
                    </a:p>
                  </a:txBody>
                  <a:tcPr marL="7948" marR="7948" marT="7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</a:tr>
              <a:tr h="39357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520025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Águas Lindas de Goiás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2,761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049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520110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Anápolis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6,077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60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520140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Aparecida de Goiânia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7,629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256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520510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Catalão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1,418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ELIMINAÇÃO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520800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Formosa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1,677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PRATA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E7E"/>
                    </a:solidFill>
                  </a:tcPr>
                </a:tc>
              </a:tr>
              <a:tr h="33856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520870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Goiânia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20,565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856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521150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Itumbiara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1,353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1111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521190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Jataí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1,470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019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521250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Luziânia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2,965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856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521523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Novo Gama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1,521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856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521880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Rio Verde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3,432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PRATA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E7E"/>
                    </a:solidFill>
                  </a:tcPr>
                </a:tc>
              </a:tr>
              <a:tr h="347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522045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Senador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Canedo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2,364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92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92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292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522140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Trindade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2,068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92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202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sim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522185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Valparaíso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 Goiás</a:t>
                      </a:r>
                    </a:p>
                  </a:txBody>
                  <a:tcPr marL="71531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2,509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</a:t>
                      </a:r>
                    </a:p>
                  </a:txBody>
                  <a:tcPr marL="7948" marR="71531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948" marR="7948" marT="79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</a:p>
                  </a:txBody>
                  <a:tcPr marL="7948" marR="7948" marT="794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58416" cy="11487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746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EA7BB67-725F-43D0-B396-B6BD03FD26EA}"/>
              </a:ext>
            </a:extLst>
          </p:cNvPr>
          <p:cNvSpPr txBox="1"/>
          <p:nvPr/>
        </p:nvSpPr>
        <p:spPr>
          <a:xfrm>
            <a:off x="1357358" y="173864"/>
            <a:ext cx="873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3399"/>
                </a:solidFill>
              </a:rPr>
              <a:t>Eliminação da Transmissão Vertical da Sífilis</a:t>
            </a:r>
            <a:endParaRPr lang="pt-BR" sz="2400" b="1" dirty="0">
              <a:solidFill>
                <a:srgbClr val="FF3399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19ADC88-7B21-4B66-A9F8-BCE8160290F0}"/>
              </a:ext>
            </a:extLst>
          </p:cNvPr>
          <p:cNvSpPr txBox="1"/>
          <p:nvPr/>
        </p:nvSpPr>
        <p:spPr>
          <a:xfrm>
            <a:off x="6301946" y="1921079"/>
            <a:ext cx="338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r>
              <a:rPr lang="pt-BR" sz="1200" dirty="0">
                <a:latin typeface="Gotham" panose="02000504050000020004" pitchFamily="2" charset="0"/>
              </a:rPr>
              <a:t>                    </a:t>
            </a:r>
          </a:p>
          <a:p>
            <a:pPr algn="just"/>
            <a:r>
              <a:rPr lang="pt-BR" sz="1200" dirty="0">
                <a:latin typeface="Gotham" panose="02000504050000020004" pitchFamily="2" charset="0"/>
              </a:rPr>
              <a:t>                    </a:t>
            </a: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  <a:p>
            <a:pPr algn="just"/>
            <a:endParaRPr lang="pt-BR" sz="1200" dirty="0">
              <a:latin typeface="Gotham" panose="02000504050000020004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5633" y="1518065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>
                <a:solidFill>
                  <a:prstClr val="black"/>
                </a:solidFill>
                <a:latin typeface="Gotham" panose="02000504050000020004" pitchFamily="2" charset="0"/>
              </a:rPr>
              <a:t>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4893" y="900753"/>
          <a:ext cx="11213433" cy="5663675"/>
        </p:xfrm>
        <a:graphic>
          <a:graphicData uri="http://schemas.openxmlformats.org/drawingml/2006/table">
            <a:tbl>
              <a:tblPr/>
              <a:tblGrid>
                <a:gridCol w="475088"/>
                <a:gridCol w="772017"/>
                <a:gridCol w="625826"/>
                <a:gridCol w="1415568"/>
                <a:gridCol w="593861"/>
                <a:gridCol w="593861"/>
                <a:gridCol w="705208"/>
                <a:gridCol w="734903"/>
                <a:gridCol w="753726"/>
                <a:gridCol w="716079"/>
                <a:gridCol w="734903"/>
                <a:gridCol w="999664"/>
                <a:gridCol w="972446"/>
                <a:gridCol w="1120283"/>
              </a:tblGrid>
              <a:tr h="7798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Pop&gt;=100mil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IBGE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Municípios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NV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Casos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SC 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2020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TISC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2020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2019 coberturaPN%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2020 </a:t>
                      </a: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cobertura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PN</a:t>
                      </a:r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2019                                 %  tratamento adequado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2020                                 %  tratamento adequado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2019                                 % gestante com pelo menos 1 teste para sífilis no PN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2020                                 % gestante com pelo menos 1 teste para sífilis no PN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Tipo de Selo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</a:tr>
              <a:tr h="3774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520025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Águas Lindas de Goiás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2.913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21,3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520110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Anápolis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5.624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2,8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774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520140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Aparecida de Goiânia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7.279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3,0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PRATA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520510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Catalão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1.459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OURO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520800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Formosa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1.692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64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520870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Goiânia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19.319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2,6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PRATA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521150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Itumbiara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1.347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5,9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521190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Jataí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1.417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19,8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521250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Luziânia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2.866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13,6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521523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Novo Gama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1.395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12,2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57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68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521880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Rio Verde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3.330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22,2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522045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Senador Canedo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2.299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2,6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88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395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522140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Trindade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2.023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11,4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79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93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9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5582" marR="5582" marT="5582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522185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Valparaíso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de Goiás</a:t>
                      </a:r>
                    </a:p>
                  </a:txBody>
                  <a:tcPr marL="100484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2.461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10,2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90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5582" marR="100484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Não</a:t>
                      </a:r>
                    </a:p>
                  </a:txBody>
                  <a:tcPr marL="5582" marR="5582" marT="558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39755" cy="11237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746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911520" y="274680"/>
            <a:ext cx="1113456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2027080" y="2064525"/>
            <a:ext cx="8185440" cy="31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38040"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Muito obrigada</a:t>
            </a:r>
            <a:r>
              <a:rPr lang="pt-BR" sz="4400" b="1" strike="noStrike" spc="-1" dirty="0" smtClean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!</a:t>
            </a:r>
            <a:endParaRPr lang="pt-BR" sz="4400" b="1" spc="-1" dirty="0" smtClean="0">
              <a:solidFill>
                <a:srgbClr val="FF660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endParaRPr>
          </a:p>
          <a:p>
            <a:pPr marL="342720" indent="-338040" algn="ctr">
              <a:lnSpc>
                <a:spcPct val="100000"/>
              </a:lnSpc>
            </a:pPr>
            <a:r>
              <a:rPr lang="pt-BR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ＭＳ Ｐゴシック"/>
              </a:rPr>
              <a:t>Secretaria Estadual de Saúde de </a:t>
            </a:r>
            <a:r>
              <a:rPr lang="pt-BR" spc="-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ＭＳ Ｐゴシック"/>
              </a:rPr>
              <a:t>Goiás-SES</a:t>
            </a:r>
            <a:endParaRPr lang="pt-BR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100000"/>
              </a:lnSpc>
            </a:pPr>
            <a:r>
              <a:rPr lang="pt-BR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ＭＳ Ｐゴシック"/>
              </a:rPr>
              <a:t>Superintendência de Vigilância em Saúde</a:t>
            </a:r>
            <a:endParaRPr lang="pt-BR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100000"/>
              </a:lnSpc>
            </a:pPr>
            <a:r>
              <a:rPr lang="pt-BR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ＭＳ Ｐゴシック"/>
              </a:rPr>
              <a:t>Gerência de Vigilância Epidemiológica de Doenças Transmissíveis</a:t>
            </a:r>
          </a:p>
          <a:p>
            <a:pPr marL="342720" indent="-338040" algn="ctr">
              <a:lnSpc>
                <a:spcPct val="100000"/>
              </a:lnSpc>
            </a:pPr>
            <a:r>
              <a:rPr lang="pt-BR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ＭＳ Ｐゴシック"/>
              </a:rPr>
              <a:t>Coordenação de Vigilância das </a:t>
            </a:r>
            <a:r>
              <a:rPr lang="pt-BR" spc="-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ＭＳ Ｐゴシック"/>
              </a:rPr>
              <a:t>ISTs</a:t>
            </a:r>
            <a:endParaRPr lang="pt-BR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100000"/>
              </a:lnSpc>
            </a:pPr>
            <a:r>
              <a:rPr lang="pt-BR" i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Cláudia Gouveia</a:t>
            </a:r>
            <a:endParaRPr lang="pt-BR" spc="-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100000"/>
              </a:lnSpc>
            </a:pPr>
            <a:endParaRPr lang="pt-BR" b="1" strike="noStrike" spc="-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  <a:ea typeface="ＭＳ Ｐゴシック"/>
            </a:endParaRPr>
          </a:p>
          <a:p>
            <a:pPr marL="342720" indent="-338040" algn="ctr">
              <a:lnSpc>
                <a:spcPct val="100000"/>
              </a:lnSpc>
            </a:pPr>
            <a:endParaRPr lang="pt-BR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100000"/>
              </a:lnSpc>
            </a:pPr>
            <a:r>
              <a:rPr lang="pt-BR" strike="noStrike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3201 </a:t>
            </a:r>
            <a:r>
              <a:rPr lang="pt-BR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3596</a:t>
            </a:r>
            <a:endParaRPr lang="pt-BR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100000"/>
              </a:lnSpc>
            </a:pPr>
            <a:r>
              <a:rPr lang="pt-BR" strike="noStrike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vigilanciadasists@gmail.com</a:t>
            </a:r>
            <a:endParaRPr lang="pt-BR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6740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719</Words>
  <Application>Microsoft Office PowerPoint</Application>
  <PresentationFormat>Personalizar</PresentationFormat>
  <Paragraphs>559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CERTIFICAÇÃO DA ELIMINAÇÃO DA TRANSMISSÃO VERTICAL DE HIV E/OU SÍFILIS NO ESTADO DE GOIÁS </vt:lpstr>
      <vt:lpstr>Slide 2</vt:lpstr>
      <vt:lpstr>Slide 3</vt:lpstr>
      <vt:lpstr>Slide 4</vt:lpstr>
      <vt:lpstr>Linha do Tempo Estadual – Certificação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SILVA</dc:creator>
  <cp:lastModifiedBy>anacoliveira</cp:lastModifiedBy>
  <cp:revision>125</cp:revision>
  <dcterms:created xsi:type="dcterms:W3CDTF">2020-01-06T14:50:19Z</dcterms:created>
  <dcterms:modified xsi:type="dcterms:W3CDTF">2022-08-18T12:47:12Z</dcterms:modified>
</cp:coreProperties>
</file>