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9.png" ContentType="image/png"/>
  <Override PartName="/ppt/media/image10.png" ContentType="image/png"/>
  <Override PartName="/ppt/media/image11.png" ContentType="image/png"/>
  <Override PartName="/ppt/media/image12.png" ContentType="image/png"/>
  <Override PartName="/ppt/media/image13.png" ContentType="image/png"/>
  <Override PartName="/ppt/media/image14.png" ContentType="image/png"/>
  <Override PartName="/ppt/media/image15.png" ContentType="image/png"/>
  <Override PartName="/ppt/media/image16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BR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pt-BR" sz="4400" spc="-1" strike="noStrike">
                <a:latin typeface="Arial"/>
              </a:rPr>
              <a:t>Clique para editar o formato do texto do título</a:t>
            </a:r>
            <a:endParaRPr b="0" lang="pt-BR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3200" spc="-1" strike="noStrike">
                <a:latin typeface="Arial"/>
              </a:rPr>
              <a:t>Clique para editar o formato do texto da estrutura de tópicos</a:t>
            </a:r>
            <a:endParaRPr b="0" lang="pt-BR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2800" spc="-1" strike="noStrike">
                <a:latin typeface="Arial"/>
              </a:rPr>
              <a:t>2.º nível da estrutura de tópicos</a:t>
            </a:r>
            <a:endParaRPr b="0" lang="pt-BR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400" spc="-1" strike="noStrike">
                <a:latin typeface="Arial"/>
              </a:rPr>
              <a:t>3.º nível da estrutura de tópicos</a:t>
            </a:r>
            <a:endParaRPr b="0" lang="pt-BR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2000" spc="-1" strike="noStrike">
                <a:latin typeface="Arial"/>
              </a:rPr>
              <a:t>4.º nível da estrutura de tópicos</a:t>
            </a:r>
            <a:endParaRPr b="0" lang="pt-BR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latin typeface="Arial"/>
              </a:rPr>
              <a:t>5.º nível da estrutura de tópicos</a:t>
            </a:r>
            <a:endParaRPr b="0" lang="pt-BR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latin typeface="Arial"/>
              </a:rPr>
              <a:t>6.º nível da estrutura de tópicos</a:t>
            </a:r>
            <a:endParaRPr b="0" lang="pt-BR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latin typeface="Arial"/>
              </a:rPr>
              <a:t>7.º nível da estrutura de tópicos</a:t>
            </a:r>
            <a:endParaRPr b="0" lang="pt-BR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image" Target="../media/image5.png"/><Relationship Id="rId3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image" Target="../media/image7.png"/><Relationship Id="rId3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image" Target="../media/image9.png"/><Relationship Id="rId3" Type="http://schemas.openxmlformats.org/officeDocument/2006/relationships/image" Target="../media/image10.png"/><Relationship Id="rId4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image" Target="../media/image12.png"/><Relationship Id="rId3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3.png"/><Relationship Id="rId2" Type="http://schemas.openxmlformats.org/officeDocument/2006/relationships/image" Target="../media/image14.png"/><Relationship Id="rId3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5.png"/><Relationship Id="rId2" Type="http://schemas.openxmlformats.org/officeDocument/2006/relationships/image" Target="../media/image16.png"/><Relationship Id="rId3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64;p1"/>
          <p:cNvSpPr/>
          <p:nvPr/>
        </p:nvSpPr>
        <p:spPr>
          <a:xfrm>
            <a:off x="612720" y="3391200"/>
            <a:ext cx="10941840" cy="1369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marL="458280" algn="ctr">
              <a:lnSpc>
                <a:spcPct val="100000"/>
              </a:lnSpc>
              <a:tabLst>
                <a:tab algn="l" pos="0"/>
              </a:tabLst>
            </a:pPr>
            <a:r>
              <a:rPr b="1" lang="pt-BR" sz="2400" spc="-1" strike="noStrike">
                <a:solidFill>
                  <a:srgbClr val="006e54"/>
                </a:solidFill>
                <a:latin typeface="Calibri"/>
                <a:ea typeface="Calibri"/>
              </a:rPr>
              <a:t>SUPERINTENDÊNCIA DE SAÚDE MENTAL E POPULAÇÕES ESPECÍFICAS</a:t>
            </a:r>
            <a:endParaRPr b="0" lang="pt-BR" sz="2400" spc="-1" strike="noStrike">
              <a:latin typeface="Arial"/>
            </a:endParaRPr>
          </a:p>
          <a:p>
            <a:pPr marL="458280" algn="ctr">
              <a:lnSpc>
                <a:spcPct val="115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pt-BR" sz="2400" spc="-1" strike="noStrike">
                <a:solidFill>
                  <a:srgbClr val="006e54"/>
                </a:solidFill>
                <a:latin typeface="Calibri"/>
                <a:ea typeface="Calibri"/>
              </a:rPr>
              <a:t>GERÊNCIA DE SAÚDE MENTAL</a:t>
            </a:r>
            <a:endParaRPr b="0" lang="pt-BR" sz="2400" spc="-1" strike="noStrike">
              <a:latin typeface="Arial"/>
            </a:endParaRPr>
          </a:p>
          <a:p>
            <a:pPr marL="458280" algn="ctr">
              <a:lnSpc>
                <a:spcPct val="100000"/>
              </a:lnSpc>
              <a:tabLst>
                <a:tab algn="l" pos="0"/>
              </a:tabLst>
            </a:pPr>
            <a:endParaRPr b="0" lang="pt-BR" sz="2400" spc="-1" strike="noStrike">
              <a:latin typeface="Arial"/>
            </a:endParaRPr>
          </a:p>
        </p:txBody>
      </p:sp>
      <p:pic>
        <p:nvPicPr>
          <p:cNvPr id="39" name="Google Shape;65;p1" descr=""/>
          <p:cNvPicPr/>
          <p:nvPr/>
        </p:nvPicPr>
        <p:blipFill>
          <a:blip r:embed="rId2"/>
          <a:stretch/>
        </p:blipFill>
        <p:spPr>
          <a:xfrm>
            <a:off x="3966480" y="339480"/>
            <a:ext cx="4258440" cy="2649960"/>
          </a:xfrm>
          <a:prstGeom prst="rect">
            <a:avLst/>
          </a:prstGeom>
          <a:ln w="0">
            <a:noFill/>
          </a:ln>
        </p:spPr>
      </p:pic>
      <p:pic>
        <p:nvPicPr>
          <p:cNvPr id="40" name="Google Shape;66;p1" descr=""/>
          <p:cNvPicPr/>
          <p:nvPr/>
        </p:nvPicPr>
        <p:blipFill>
          <a:blip r:embed="rId3"/>
          <a:stretch/>
        </p:blipFill>
        <p:spPr>
          <a:xfrm>
            <a:off x="5060160" y="5904000"/>
            <a:ext cx="2070720" cy="680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71;p5"/>
          <p:cNvSpPr/>
          <p:nvPr/>
        </p:nvSpPr>
        <p:spPr>
          <a:xfrm>
            <a:off x="1296360" y="260280"/>
            <a:ext cx="3093120" cy="574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2" name="Google Shape;72;p5"/>
          <p:cNvSpPr/>
          <p:nvPr/>
        </p:nvSpPr>
        <p:spPr>
          <a:xfrm>
            <a:off x="1216080" y="1551240"/>
            <a:ext cx="9866520" cy="3461400"/>
          </a:xfrm>
          <a:prstGeom prst="roundRect">
            <a:avLst>
              <a:gd name="adj" fmla="val 16667"/>
            </a:avLst>
          </a:prstGeom>
          <a:solidFill>
            <a:srgbClr val="006e54"/>
          </a:solidFill>
          <a:ln w="25400">
            <a:solidFill>
              <a:srgbClr val="31538f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43" name="Google Shape;73;p5"/>
          <p:cNvSpPr/>
          <p:nvPr/>
        </p:nvSpPr>
        <p:spPr>
          <a:xfrm>
            <a:off x="1661040" y="2278080"/>
            <a:ext cx="8869320" cy="1096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1" lang="pt-BR" sz="4100" spc="-1" strike="noStrike">
                <a:solidFill>
                  <a:srgbClr val="ffffff"/>
                </a:solidFill>
                <a:latin typeface="Calibri"/>
                <a:ea typeface="Calibri"/>
              </a:rPr>
              <a:t>ATUALIZAÇÃO DA OFERTA DE SERVIÇOS </a:t>
            </a:r>
            <a:endParaRPr b="0" lang="pt-BR" sz="4100" spc="-1" strike="noStrike"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1" lang="pt-BR" sz="5400" spc="-1" strike="noStrike">
                <a:solidFill>
                  <a:srgbClr val="ffffff"/>
                </a:solidFill>
                <a:latin typeface="Calibri"/>
                <a:ea typeface="Calibri"/>
              </a:rPr>
              <a:t> </a:t>
            </a:r>
            <a:endParaRPr b="0" lang="pt-BR" sz="5400" spc="-1" strike="noStrike"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1" lang="pt-BR" sz="5400" spc="-1" strike="noStrike">
                <a:solidFill>
                  <a:srgbClr val="ffffff"/>
                </a:solidFill>
                <a:latin typeface="Calibri"/>
                <a:ea typeface="Calibri"/>
              </a:rPr>
              <a:t>UNIDADE: CREDEQ</a:t>
            </a:r>
            <a:endParaRPr b="0" lang="pt-BR" sz="5400" spc="-1" strike="noStrike"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</a:tabLst>
            </a:pPr>
            <a:endParaRPr b="0" lang="pt-BR" sz="5400" spc="-1" strike="noStrike">
              <a:latin typeface="Arial"/>
            </a:endParaRPr>
          </a:p>
        </p:txBody>
      </p:sp>
      <p:pic>
        <p:nvPicPr>
          <p:cNvPr id="44" name="Google Shape;74;p5" descr=""/>
          <p:cNvPicPr/>
          <p:nvPr/>
        </p:nvPicPr>
        <p:blipFill>
          <a:blip r:embed="rId2"/>
          <a:stretch/>
        </p:blipFill>
        <p:spPr>
          <a:xfrm>
            <a:off x="5060160" y="5947200"/>
            <a:ext cx="2070720" cy="680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79;g11ef6292f88_0_7"/>
          <p:cNvSpPr/>
          <p:nvPr/>
        </p:nvSpPr>
        <p:spPr>
          <a:xfrm>
            <a:off x="-1960920" y="605160"/>
            <a:ext cx="6094080" cy="1186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br/>
            <a:br/>
            <a:br/>
            <a:endParaRPr b="0" lang="pt-BR" sz="1800" spc="-1" strike="noStrike">
              <a:latin typeface="Arial"/>
            </a:endParaRPr>
          </a:p>
        </p:txBody>
      </p:sp>
      <p:sp>
        <p:nvSpPr>
          <p:cNvPr id="46" name="Google Shape;80;g11ef6292f88_0_7"/>
          <p:cNvSpPr/>
          <p:nvPr/>
        </p:nvSpPr>
        <p:spPr>
          <a:xfrm>
            <a:off x="581760" y="235800"/>
            <a:ext cx="1008720" cy="383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7" name="Google Shape;81;g11ef6292f88_0_7"/>
          <p:cNvSpPr/>
          <p:nvPr/>
        </p:nvSpPr>
        <p:spPr>
          <a:xfrm>
            <a:off x="7956720" y="738000"/>
            <a:ext cx="3382920" cy="921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br/>
            <a:endParaRPr b="0" lang="pt-BR" sz="18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pt-BR" sz="1800" spc="-1" strike="noStrike">
              <a:latin typeface="Arial"/>
            </a:endParaRPr>
          </a:p>
        </p:txBody>
      </p:sp>
      <p:sp>
        <p:nvSpPr>
          <p:cNvPr id="48" name="Google Shape;82;g11ef6292f88_0_7"/>
          <p:cNvSpPr/>
          <p:nvPr/>
        </p:nvSpPr>
        <p:spPr>
          <a:xfrm>
            <a:off x="1038960" y="3735000"/>
            <a:ext cx="2565000" cy="367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9" name="Google Shape;83;g11ef6292f88_0_7"/>
          <p:cNvSpPr/>
          <p:nvPr/>
        </p:nvSpPr>
        <p:spPr>
          <a:xfrm>
            <a:off x="1134360" y="1659960"/>
            <a:ext cx="10377360" cy="3691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just">
              <a:lnSpc>
                <a:spcPct val="150000"/>
              </a:lnSpc>
              <a:tabLst>
                <a:tab algn="l" pos="0"/>
              </a:tabLst>
            </a:pPr>
            <a:r>
              <a:rPr b="0" lang="pt-BR" sz="2400" spc="-1" strike="noStrike">
                <a:solidFill>
                  <a:srgbClr val="000000"/>
                </a:solidFill>
                <a:latin typeface="Arial"/>
                <a:ea typeface="Arial"/>
              </a:rPr>
              <a:t>       </a:t>
            </a:r>
            <a:r>
              <a:rPr b="0" lang="pt-BR" sz="2400" spc="-1" strike="noStrike">
                <a:solidFill>
                  <a:srgbClr val="000000"/>
                </a:solidFill>
                <a:latin typeface="Arial"/>
                <a:ea typeface="Arial"/>
              </a:rPr>
              <a:t>Ambulatório de Saúde Mental do Adulto;</a:t>
            </a:r>
            <a:endParaRPr b="0" lang="pt-BR" sz="2400" spc="-1" strike="noStrike">
              <a:latin typeface="Arial"/>
            </a:endParaRPr>
          </a:p>
          <a:p>
            <a:pPr>
              <a:lnSpc>
                <a:spcPct val="115000"/>
              </a:lnSpc>
              <a:tabLst>
                <a:tab algn="l" pos="0"/>
              </a:tabLst>
            </a:pPr>
            <a:endParaRPr b="0" lang="pt-BR" sz="2400" spc="-1" strike="noStrike">
              <a:latin typeface="Arial"/>
            </a:endParaRPr>
          </a:p>
          <a:p>
            <a:pPr>
              <a:lnSpc>
                <a:spcPct val="115000"/>
              </a:lnSpc>
              <a:tabLst>
                <a:tab algn="l" pos="0"/>
              </a:tabLst>
            </a:pPr>
            <a:r>
              <a:rPr b="0" lang="pt-BR" sz="2400" spc="-1" strike="noStrike">
                <a:solidFill>
                  <a:srgbClr val="000000"/>
                </a:solidFill>
                <a:latin typeface="Arial"/>
                <a:ea typeface="Arial"/>
              </a:rPr>
              <a:t>       </a:t>
            </a:r>
            <a:r>
              <a:rPr b="0" lang="pt-BR" sz="2400" spc="-1" strike="noStrike">
                <a:solidFill>
                  <a:srgbClr val="000000"/>
                </a:solidFill>
                <a:latin typeface="Arial"/>
                <a:ea typeface="Arial"/>
              </a:rPr>
              <a:t>Internação</a:t>
            </a:r>
            <a:endParaRPr b="0" lang="pt-BR" sz="2400" spc="-1" strike="noStrike">
              <a:latin typeface="Arial"/>
            </a:endParaRPr>
          </a:p>
          <a:p>
            <a:pPr>
              <a:lnSpc>
                <a:spcPct val="115000"/>
              </a:lnSpc>
              <a:tabLst>
                <a:tab algn="l" pos="0"/>
              </a:tabLst>
            </a:pPr>
            <a:r>
              <a:rPr b="0" lang="pt-BR" sz="2400" spc="-1" strike="noStrike">
                <a:solidFill>
                  <a:srgbClr val="000000"/>
                </a:solidFill>
                <a:latin typeface="Arial"/>
                <a:ea typeface="Arial"/>
              </a:rPr>
              <a:t>1- Unidade de Desintoxicação – LSM </a:t>
            </a:r>
            <a:endParaRPr b="0" lang="pt-BR" sz="2400" spc="-1" strike="noStrike">
              <a:latin typeface="Arial"/>
            </a:endParaRPr>
          </a:p>
          <a:p>
            <a:pPr>
              <a:lnSpc>
                <a:spcPct val="115000"/>
              </a:lnSpc>
              <a:tabLst>
                <a:tab algn="l" pos="0"/>
              </a:tabLst>
            </a:pPr>
            <a:r>
              <a:rPr b="0" lang="pt-BR" sz="2400" spc="-1" strike="noStrike">
                <a:solidFill>
                  <a:srgbClr val="000000"/>
                </a:solidFill>
                <a:latin typeface="Arial"/>
                <a:ea typeface="Arial"/>
              </a:rPr>
              <a:t>2- Unidades Terapêuticas Residenciais – UTR;</a:t>
            </a:r>
            <a:endParaRPr b="0" lang="pt-BR" sz="2400" spc="-1" strike="noStrike">
              <a:latin typeface="Arial"/>
            </a:endParaRPr>
          </a:p>
          <a:p>
            <a:pPr>
              <a:lnSpc>
                <a:spcPct val="115000"/>
              </a:lnSpc>
              <a:tabLst>
                <a:tab algn="l" pos="0"/>
              </a:tabLst>
            </a:pPr>
            <a:r>
              <a:rPr b="0" lang="pt-BR" sz="2400" spc="-1" strike="noStrike">
                <a:solidFill>
                  <a:srgbClr val="000000"/>
                </a:solidFill>
                <a:latin typeface="Arial"/>
                <a:ea typeface="Arial"/>
              </a:rPr>
              <a:t> </a:t>
            </a:r>
            <a:endParaRPr b="0" lang="pt-BR" sz="2400" spc="-1" strike="noStrike">
              <a:latin typeface="Arial"/>
            </a:endParaRPr>
          </a:p>
          <a:p>
            <a:pPr>
              <a:lnSpc>
                <a:spcPct val="115000"/>
              </a:lnSpc>
              <a:tabLst>
                <a:tab algn="l" pos="0"/>
              </a:tabLst>
            </a:pPr>
            <a:r>
              <a:rPr b="0" lang="pt-BR" sz="2400" spc="-1" strike="noStrike">
                <a:solidFill>
                  <a:srgbClr val="000000"/>
                </a:solidFill>
                <a:latin typeface="Arial"/>
                <a:ea typeface="Arial"/>
              </a:rPr>
              <a:t> </a:t>
            </a:r>
            <a:r>
              <a:rPr b="0" lang="pt-BR" sz="2400" spc="-1" strike="noStrike">
                <a:solidFill>
                  <a:srgbClr val="000000"/>
                </a:solidFill>
                <a:latin typeface="Arial"/>
                <a:ea typeface="Arial"/>
              </a:rPr>
              <a:t>	</a:t>
            </a:r>
            <a:r>
              <a:rPr b="0" lang="pt-BR" sz="2400" spc="-1" strike="noStrike">
                <a:solidFill>
                  <a:srgbClr val="000000"/>
                </a:solidFill>
                <a:latin typeface="Arial"/>
                <a:ea typeface="Arial"/>
              </a:rPr>
              <a:t>  </a:t>
            </a:r>
            <a:r>
              <a:rPr b="0" lang="pt-BR" sz="2400" spc="-1" strike="noStrike">
                <a:solidFill>
                  <a:srgbClr val="000000"/>
                </a:solidFill>
                <a:latin typeface="Arial"/>
                <a:ea typeface="Arial"/>
              </a:rPr>
              <a:t>Centro de Atenção Psicossocial/CAPS IV;</a:t>
            </a:r>
            <a:endParaRPr b="0" lang="pt-BR" sz="2400" spc="-1" strike="noStrike">
              <a:latin typeface="Arial"/>
            </a:endParaRPr>
          </a:p>
          <a:p>
            <a:pPr>
              <a:lnSpc>
                <a:spcPct val="115000"/>
              </a:lnSpc>
              <a:tabLst>
                <a:tab algn="l" pos="0"/>
              </a:tabLst>
            </a:pPr>
            <a:r>
              <a:rPr b="0" lang="pt-BR" sz="2400" spc="-1" strike="noStrike">
                <a:solidFill>
                  <a:srgbClr val="000000"/>
                </a:solidFill>
                <a:latin typeface="Arial"/>
                <a:ea typeface="Arial"/>
              </a:rPr>
              <a:t> </a:t>
            </a:r>
            <a:endParaRPr b="0" lang="pt-BR" sz="2400" spc="-1" strike="noStrike">
              <a:latin typeface="Arial"/>
            </a:endParaRPr>
          </a:p>
          <a:p>
            <a:pPr>
              <a:lnSpc>
                <a:spcPct val="115000"/>
              </a:lnSpc>
              <a:tabLst>
                <a:tab algn="l" pos="0"/>
              </a:tabLst>
            </a:pPr>
            <a:r>
              <a:rPr b="0" lang="pt-BR" sz="2400" spc="-1" strike="noStrike">
                <a:solidFill>
                  <a:srgbClr val="000000"/>
                </a:solidFill>
                <a:latin typeface="Arial"/>
                <a:ea typeface="Arial"/>
              </a:rPr>
              <a:t>       </a:t>
            </a:r>
            <a:r>
              <a:rPr b="0" lang="pt-BR" sz="2400" spc="-1" strike="noStrike">
                <a:solidFill>
                  <a:srgbClr val="000000"/>
                </a:solidFill>
                <a:latin typeface="Arial"/>
                <a:ea typeface="Arial"/>
              </a:rPr>
              <a:t>Unidade de Acolhimento Adulto (masculino e feminino)</a:t>
            </a:r>
            <a:endParaRPr b="0" lang="pt-BR" sz="2400" spc="-1" strike="noStrike">
              <a:latin typeface="Arial"/>
            </a:endParaRPr>
          </a:p>
          <a:p>
            <a:pPr>
              <a:lnSpc>
                <a:spcPct val="150000"/>
              </a:lnSpc>
              <a:tabLst>
                <a:tab algn="l" pos="0"/>
              </a:tabLst>
            </a:pPr>
            <a:r>
              <a:rPr b="0" lang="pt-BR" sz="1700" spc="-1" strike="noStrike">
                <a:solidFill>
                  <a:srgbClr val="0c0c0c"/>
                </a:solidFill>
                <a:latin typeface="Calibri"/>
                <a:ea typeface="Calibri"/>
              </a:rPr>
              <a:t> </a:t>
            </a:r>
            <a:endParaRPr b="0" lang="pt-BR" sz="1700" spc="-1" strike="noStrike">
              <a:latin typeface="Arial"/>
            </a:endParaRPr>
          </a:p>
        </p:txBody>
      </p:sp>
      <p:sp>
        <p:nvSpPr>
          <p:cNvPr id="50" name="Google Shape;84;g11ef6292f88_0_7"/>
          <p:cNvSpPr/>
          <p:nvPr/>
        </p:nvSpPr>
        <p:spPr>
          <a:xfrm>
            <a:off x="2464200" y="235800"/>
            <a:ext cx="6571080" cy="770760"/>
          </a:xfrm>
          <a:prstGeom prst="roundRect">
            <a:avLst>
              <a:gd name="adj" fmla="val 16667"/>
            </a:avLst>
          </a:prstGeom>
          <a:solidFill>
            <a:srgbClr val="006e54"/>
          </a:solidFill>
          <a:ln w="25400">
            <a:solidFill>
              <a:srgbClr val="31538f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pt-BR" sz="4400" spc="-1" strike="noStrike">
                <a:solidFill>
                  <a:srgbClr val="ffffff"/>
                </a:solidFill>
                <a:latin typeface="Calibri"/>
                <a:ea typeface="Calibri"/>
              </a:rPr>
              <a:t>CARTEIRA DE SERVIÇOS</a:t>
            </a:r>
            <a:endParaRPr b="0" lang="pt-BR" sz="4400" spc="-1" strike="noStrike">
              <a:latin typeface="Arial"/>
            </a:endParaRPr>
          </a:p>
        </p:txBody>
      </p:sp>
      <p:sp>
        <p:nvSpPr>
          <p:cNvPr id="51" name="Google Shape;85;g11ef6292f88_0_7"/>
          <p:cNvSpPr/>
          <p:nvPr/>
        </p:nvSpPr>
        <p:spPr>
          <a:xfrm>
            <a:off x="1080000" y="1980000"/>
            <a:ext cx="473760" cy="27288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00"/>
          </a:solidFill>
          <a:ln w="9525">
            <a:solidFill>
              <a:srgbClr val="006e54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52" name="Google Shape;86;g11ef6292f88_0_7"/>
          <p:cNvSpPr/>
          <p:nvPr/>
        </p:nvSpPr>
        <p:spPr>
          <a:xfrm>
            <a:off x="1038960" y="5255640"/>
            <a:ext cx="473760" cy="27288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00"/>
          </a:solidFill>
          <a:ln w="9525">
            <a:solidFill>
              <a:srgbClr val="006e54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53" name="Google Shape;87;g11ef6292f88_0_7"/>
          <p:cNvSpPr/>
          <p:nvPr/>
        </p:nvSpPr>
        <p:spPr>
          <a:xfrm>
            <a:off x="1038960" y="4407120"/>
            <a:ext cx="473760" cy="27288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00"/>
          </a:solidFill>
          <a:ln w="9525">
            <a:solidFill>
              <a:srgbClr val="006e54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54" name="Google Shape;88;g11ef6292f88_0_7"/>
          <p:cNvSpPr/>
          <p:nvPr/>
        </p:nvSpPr>
        <p:spPr>
          <a:xfrm>
            <a:off x="1038960" y="2763360"/>
            <a:ext cx="473760" cy="27288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00"/>
          </a:solidFill>
          <a:ln w="9525">
            <a:solidFill>
              <a:srgbClr val="006e54"/>
            </a:solidFill>
            <a:round/>
          </a:ln>
        </p:spPr>
        <p:style>
          <a:lnRef idx="0"/>
          <a:fillRef idx="0"/>
          <a:effectRef idx="0"/>
          <a:fontRef idx="minor"/>
        </p:style>
      </p:sp>
      <p:pic>
        <p:nvPicPr>
          <p:cNvPr id="55" name="Google Shape;89;g11ef6292f88_0_7" descr=""/>
          <p:cNvPicPr/>
          <p:nvPr/>
        </p:nvPicPr>
        <p:blipFill>
          <a:blip r:embed="rId2"/>
          <a:stretch/>
        </p:blipFill>
        <p:spPr>
          <a:xfrm>
            <a:off x="5060160" y="6005160"/>
            <a:ext cx="2070720" cy="680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94;g11ef6292f88_0_51"/>
          <p:cNvSpPr/>
          <p:nvPr/>
        </p:nvSpPr>
        <p:spPr>
          <a:xfrm>
            <a:off x="1296360" y="260280"/>
            <a:ext cx="3093120" cy="574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7" name="Google Shape;95;g11ef6292f88_0_51"/>
          <p:cNvSpPr/>
          <p:nvPr/>
        </p:nvSpPr>
        <p:spPr>
          <a:xfrm>
            <a:off x="733680" y="4360680"/>
            <a:ext cx="609120" cy="33624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00"/>
          </a:solidFill>
          <a:ln w="9525">
            <a:solidFill>
              <a:srgbClr val="006e54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58" name="Google Shape;96;g11ef6292f88_0_51"/>
          <p:cNvSpPr/>
          <p:nvPr/>
        </p:nvSpPr>
        <p:spPr>
          <a:xfrm>
            <a:off x="1451160" y="3897360"/>
            <a:ext cx="9501480" cy="1691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50000"/>
              </a:lnSpc>
              <a:tabLst>
                <a:tab algn="l" pos="0"/>
              </a:tabLst>
            </a:pPr>
            <a:endParaRPr b="0" lang="pt-BR" sz="1800" spc="-1" strike="noStrike">
              <a:latin typeface="Arial"/>
            </a:endParaRPr>
          </a:p>
          <a:p>
            <a:pPr>
              <a:lnSpc>
                <a:spcPct val="150000"/>
              </a:lnSpc>
              <a:tabLst>
                <a:tab algn="l" pos="0"/>
              </a:tabLst>
            </a:pPr>
            <a:r>
              <a:rPr b="0" lang="pt-BR" sz="1600" spc="-1" strike="noStrike">
                <a:solidFill>
                  <a:srgbClr val="000000"/>
                </a:solidFill>
                <a:latin typeface="Arial"/>
                <a:ea typeface="Arial"/>
              </a:rPr>
              <a:t>Em virtude da necessidade de adequações, o CAPS IV, nos 3 (três) primeiros meses, funcionará com 6 leitos de observação. A partir do 4º (quarto) serão disponibilizados os 18 (dezoito) leitos propostos.</a:t>
            </a:r>
            <a:endParaRPr b="0" lang="pt-BR" sz="1600" spc="-1" strike="noStrike">
              <a:latin typeface="Arial"/>
            </a:endParaRPr>
          </a:p>
          <a:p>
            <a:pPr>
              <a:lnSpc>
                <a:spcPct val="150000"/>
              </a:lnSpc>
              <a:tabLst>
                <a:tab algn="l" pos="0"/>
              </a:tabLst>
            </a:pPr>
            <a:endParaRPr b="0" lang="pt-BR" sz="1600" spc="-1" strike="noStrike">
              <a:latin typeface="Arial"/>
            </a:endParaRPr>
          </a:p>
        </p:txBody>
      </p:sp>
      <p:pic>
        <p:nvPicPr>
          <p:cNvPr id="59" name="Google Shape;97;g11ef6292f88_0_51" descr=""/>
          <p:cNvPicPr/>
          <p:nvPr/>
        </p:nvPicPr>
        <p:blipFill>
          <a:blip r:embed="rId2"/>
          <a:stretch/>
        </p:blipFill>
        <p:spPr>
          <a:xfrm>
            <a:off x="2198520" y="752400"/>
            <a:ext cx="7794720" cy="3144240"/>
          </a:xfrm>
          <a:prstGeom prst="rect">
            <a:avLst/>
          </a:prstGeom>
          <a:ln w="0">
            <a:noFill/>
          </a:ln>
        </p:spPr>
      </p:pic>
      <p:pic>
        <p:nvPicPr>
          <p:cNvPr id="60" name="Google Shape;98;g11ef6292f88_0_51" descr=""/>
          <p:cNvPicPr/>
          <p:nvPr/>
        </p:nvPicPr>
        <p:blipFill>
          <a:blip r:embed="rId3"/>
          <a:stretch/>
        </p:blipFill>
        <p:spPr>
          <a:xfrm>
            <a:off x="5060160" y="5904000"/>
            <a:ext cx="2070720" cy="680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103;g11ef6292f88_0_88"/>
          <p:cNvSpPr/>
          <p:nvPr/>
        </p:nvSpPr>
        <p:spPr>
          <a:xfrm>
            <a:off x="1296360" y="260280"/>
            <a:ext cx="3093120" cy="574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2" name="Google Shape;104;g11ef6292f88_0_88"/>
          <p:cNvSpPr/>
          <p:nvPr/>
        </p:nvSpPr>
        <p:spPr>
          <a:xfrm>
            <a:off x="3018600" y="367920"/>
            <a:ext cx="5706360" cy="895320"/>
          </a:xfrm>
          <a:prstGeom prst="roundRect">
            <a:avLst>
              <a:gd name="adj" fmla="val 16667"/>
            </a:avLst>
          </a:prstGeom>
          <a:solidFill>
            <a:srgbClr val="006e54"/>
          </a:solidFill>
          <a:ln w="25400">
            <a:solidFill>
              <a:srgbClr val="31538f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1" lang="pt-BR" sz="2600" spc="-1" strike="noStrike">
                <a:solidFill>
                  <a:srgbClr val="ffffff"/>
                </a:solidFill>
                <a:latin typeface="Calibri"/>
                <a:ea typeface="Calibri"/>
              </a:rPr>
              <a:t>PROCESSO REGULATÓRIO</a:t>
            </a:r>
            <a:endParaRPr b="0" lang="pt-BR" sz="2600" spc="-1" strike="noStrike">
              <a:latin typeface="Arial"/>
            </a:endParaRPr>
          </a:p>
        </p:txBody>
      </p:sp>
      <p:sp>
        <p:nvSpPr>
          <p:cNvPr id="63" name="Google Shape;105;g11ef6292f88_0_88"/>
          <p:cNvSpPr/>
          <p:nvPr/>
        </p:nvSpPr>
        <p:spPr>
          <a:xfrm>
            <a:off x="1457640" y="1619640"/>
            <a:ext cx="9275760" cy="2547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>
            <a:spAutoFit/>
          </a:bodyPr>
          <a:p>
            <a:pPr marL="457200" indent="457200">
              <a:lnSpc>
                <a:spcPct val="115000"/>
              </a:lnSpc>
              <a:tabLst>
                <a:tab algn="l" pos="0"/>
              </a:tabLst>
            </a:pPr>
            <a:r>
              <a:rPr b="0" lang="pt-BR" sz="2700" spc="-1" strike="noStrike">
                <a:solidFill>
                  <a:srgbClr val="000000"/>
                </a:solidFill>
                <a:latin typeface="Calibri"/>
                <a:ea typeface="Calibri"/>
              </a:rPr>
              <a:t>Abrangência: ESTADUAL</a:t>
            </a:r>
            <a:endParaRPr b="0" lang="pt-BR" sz="2700" spc="-1" strike="noStrike">
              <a:latin typeface="Arial"/>
            </a:endParaRPr>
          </a:p>
          <a:p>
            <a:pPr marL="457200" indent="457200">
              <a:lnSpc>
                <a:spcPct val="115000"/>
              </a:lnSpc>
              <a:tabLst>
                <a:tab algn="l" pos="0"/>
              </a:tabLst>
            </a:pPr>
            <a:endParaRPr b="0" lang="pt-BR" sz="2700" spc="-1" strike="noStrike">
              <a:latin typeface="Arial"/>
            </a:endParaRPr>
          </a:p>
          <a:p>
            <a:pPr marL="457200" indent="457200">
              <a:lnSpc>
                <a:spcPct val="115000"/>
              </a:lnSpc>
              <a:tabLst>
                <a:tab algn="l" pos="0"/>
              </a:tabLst>
            </a:pPr>
            <a:r>
              <a:rPr b="0" lang="pt-BR" sz="2700" spc="-1" strike="noStrike">
                <a:solidFill>
                  <a:srgbClr val="000000"/>
                </a:solidFill>
                <a:latin typeface="Calibri"/>
                <a:ea typeface="Calibri"/>
              </a:rPr>
              <a:t>Sistema de Regulação: SERVIR</a:t>
            </a:r>
            <a:endParaRPr b="0" lang="pt-BR" sz="2700" spc="-1" strike="noStrike">
              <a:latin typeface="Arial"/>
            </a:endParaRPr>
          </a:p>
          <a:p>
            <a:pPr marL="457200" indent="457200">
              <a:lnSpc>
                <a:spcPct val="115000"/>
              </a:lnSpc>
              <a:tabLst>
                <a:tab algn="l" pos="0"/>
              </a:tabLst>
            </a:pPr>
            <a:endParaRPr b="0" lang="pt-BR" sz="2700" spc="-1" strike="noStrike">
              <a:latin typeface="Arial"/>
            </a:endParaRPr>
          </a:p>
          <a:p>
            <a:pPr marL="457200" indent="457200">
              <a:lnSpc>
                <a:spcPct val="115000"/>
              </a:lnSpc>
              <a:tabLst>
                <a:tab algn="l" pos="0"/>
              </a:tabLst>
            </a:pPr>
            <a:r>
              <a:rPr b="0" lang="pt-BR" sz="2700" spc="-1" strike="noStrike">
                <a:solidFill>
                  <a:srgbClr val="000000"/>
                </a:solidFill>
                <a:latin typeface="Calibri"/>
                <a:ea typeface="Calibri"/>
              </a:rPr>
              <a:t>Prioridade de regulação baseada na Estratificação de Risco</a:t>
            </a:r>
            <a:endParaRPr b="0" lang="pt-BR" sz="2700" spc="-1" strike="noStrike">
              <a:latin typeface="Arial"/>
            </a:endParaRPr>
          </a:p>
        </p:txBody>
      </p:sp>
      <p:sp>
        <p:nvSpPr>
          <p:cNvPr id="64" name="Google Shape;106;g11ef6292f88_0_88"/>
          <p:cNvSpPr/>
          <p:nvPr/>
        </p:nvSpPr>
        <p:spPr>
          <a:xfrm>
            <a:off x="1457640" y="1791720"/>
            <a:ext cx="609120" cy="33624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00"/>
          </a:solidFill>
          <a:ln w="9525">
            <a:solidFill>
              <a:srgbClr val="006e54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65" name="Google Shape;107;g11ef6292f88_0_88"/>
          <p:cNvSpPr/>
          <p:nvPr/>
        </p:nvSpPr>
        <p:spPr>
          <a:xfrm>
            <a:off x="1457640" y="2610360"/>
            <a:ext cx="609120" cy="33624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00"/>
          </a:solidFill>
          <a:ln w="9525">
            <a:solidFill>
              <a:srgbClr val="006e54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66" name="Google Shape;108;g11ef6292f88_0_88"/>
          <p:cNvSpPr/>
          <p:nvPr/>
        </p:nvSpPr>
        <p:spPr>
          <a:xfrm>
            <a:off x="1457640" y="3665880"/>
            <a:ext cx="609120" cy="33624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00"/>
          </a:solidFill>
          <a:ln w="9525">
            <a:solidFill>
              <a:srgbClr val="006e54"/>
            </a:solidFill>
            <a:round/>
          </a:ln>
        </p:spPr>
        <p:style>
          <a:lnRef idx="0"/>
          <a:fillRef idx="0"/>
          <a:effectRef idx="0"/>
          <a:fontRef idx="minor"/>
        </p:style>
      </p:sp>
      <p:pic>
        <p:nvPicPr>
          <p:cNvPr id="67" name="Google Shape;109;g11ef6292f88_0_88" descr=""/>
          <p:cNvPicPr/>
          <p:nvPr/>
        </p:nvPicPr>
        <p:blipFill>
          <a:blip r:embed="rId2"/>
          <a:stretch/>
        </p:blipFill>
        <p:spPr>
          <a:xfrm>
            <a:off x="4836240" y="5914800"/>
            <a:ext cx="2070720" cy="680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114;g137f700cc44_0_18"/>
          <p:cNvSpPr/>
          <p:nvPr/>
        </p:nvSpPr>
        <p:spPr>
          <a:xfrm>
            <a:off x="1296360" y="260280"/>
            <a:ext cx="3093120" cy="574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9" name="Google Shape;115;g137f700cc44_0_18"/>
          <p:cNvSpPr/>
          <p:nvPr/>
        </p:nvSpPr>
        <p:spPr>
          <a:xfrm>
            <a:off x="3018600" y="367920"/>
            <a:ext cx="5706360" cy="727920"/>
          </a:xfrm>
          <a:prstGeom prst="roundRect">
            <a:avLst>
              <a:gd name="adj" fmla="val 16667"/>
            </a:avLst>
          </a:prstGeom>
          <a:solidFill>
            <a:srgbClr val="006e54"/>
          </a:solidFill>
          <a:ln w="25400">
            <a:solidFill>
              <a:srgbClr val="31538f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1" lang="pt-BR" sz="2600" spc="-1" strike="noStrike">
                <a:solidFill>
                  <a:srgbClr val="ffffff"/>
                </a:solidFill>
                <a:latin typeface="Calibri"/>
                <a:ea typeface="Calibri"/>
              </a:rPr>
              <a:t>PERFIL PARA LEITOS DE OBSERVAÇÃO</a:t>
            </a:r>
            <a:endParaRPr b="0" lang="pt-BR" sz="2600" spc="-1" strike="noStrike">
              <a:latin typeface="Arial"/>
            </a:endParaRPr>
          </a:p>
        </p:txBody>
      </p:sp>
      <p:sp>
        <p:nvSpPr>
          <p:cNvPr id="70" name="Google Shape;116;g137f700cc44_0_18"/>
          <p:cNvSpPr/>
          <p:nvPr/>
        </p:nvSpPr>
        <p:spPr>
          <a:xfrm>
            <a:off x="1170720" y="1590840"/>
            <a:ext cx="9849960" cy="5217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>
            <a:spAutoFit/>
          </a:bodyPr>
          <a:p>
            <a:pPr algn="just">
              <a:lnSpc>
                <a:spcPct val="115000"/>
              </a:lnSpc>
              <a:tabLst>
                <a:tab algn="l" pos="0"/>
              </a:tabLst>
            </a:pPr>
            <a:r>
              <a:rPr b="0" lang="pt-BR" sz="1600" spc="-1" strike="noStrike">
                <a:solidFill>
                  <a:srgbClr val="000000"/>
                </a:solidFill>
                <a:latin typeface="Arial"/>
                <a:ea typeface="Arial"/>
              </a:rPr>
              <a:t>    </a:t>
            </a:r>
            <a:r>
              <a:rPr b="0" lang="pt-BR" sz="1600" spc="-1" strike="noStrike">
                <a:solidFill>
                  <a:srgbClr val="000000"/>
                </a:solidFill>
                <a:latin typeface="Arial"/>
                <a:ea typeface="Arial"/>
              </a:rPr>
              <a:t>Paciente em situação clínica estável, cujo quadro clínico apresente alguma das seguintes características:</a:t>
            </a:r>
            <a:endParaRPr b="0" lang="pt-BR" sz="1600" spc="-1" strike="noStrike">
              <a:latin typeface="Arial"/>
            </a:endParaRPr>
          </a:p>
          <a:p>
            <a:pPr algn="just">
              <a:lnSpc>
                <a:spcPct val="115000"/>
              </a:lnSpc>
              <a:tabLst>
                <a:tab algn="l" pos="0"/>
              </a:tabLst>
            </a:pPr>
            <a:endParaRPr b="0" lang="pt-BR" sz="1600" spc="-1" strike="noStrike">
              <a:latin typeface="Arial"/>
            </a:endParaRPr>
          </a:p>
          <a:p>
            <a:pPr marL="457200" indent="457200" algn="just">
              <a:lnSpc>
                <a:spcPct val="115000"/>
              </a:lnSpc>
              <a:tabLst>
                <a:tab algn="l" pos="0"/>
              </a:tabLst>
            </a:pPr>
            <a:r>
              <a:rPr b="0" lang="pt-BR" sz="1600" spc="-1" strike="noStrike">
                <a:solidFill>
                  <a:srgbClr val="000000"/>
                </a:solidFill>
                <a:latin typeface="Arial"/>
                <a:ea typeface="Arial"/>
              </a:rPr>
              <a:t>1- Emergências psiquiátricas: Comportamento agitado ou agressivo, planejamento suicida ou tentativa de suicídio que não necessite de internação clínica ou cirúrgica; sintomas psicóticos graves a moderados, estupor depressivo, excitação maníaca, atos de automutilação, juízo crítico acentuadamente comprometido e severa autonegligência.</a:t>
            </a:r>
            <a:endParaRPr b="0" lang="pt-BR" sz="1600" spc="-1" strike="noStrike">
              <a:latin typeface="Arial"/>
            </a:endParaRPr>
          </a:p>
          <a:p>
            <a:pPr marL="457200" indent="457200" algn="just">
              <a:lnSpc>
                <a:spcPct val="115000"/>
              </a:lnSpc>
              <a:tabLst>
                <a:tab algn="l" pos="0"/>
              </a:tabLst>
            </a:pPr>
            <a:r>
              <a:rPr b="0" lang="pt-BR" sz="1600" spc="-1" strike="noStrike">
                <a:solidFill>
                  <a:srgbClr val="000000"/>
                </a:solidFill>
                <a:latin typeface="Arial"/>
                <a:ea typeface="Arial"/>
              </a:rPr>
              <a:t>2- Urgências psiquiátricas: Comportamento bizarro, quadros agudos de ansiedade, síndromes conversivas e sintomas psicóticos leves. Intoxicações agudas ou abstinência de substâncias com quadro clínico estável.</a:t>
            </a:r>
            <a:endParaRPr b="0" lang="pt-BR" sz="1600" spc="-1" strike="noStrike">
              <a:latin typeface="Arial"/>
            </a:endParaRPr>
          </a:p>
          <a:p>
            <a:pPr marL="457200" indent="457200" algn="just">
              <a:lnSpc>
                <a:spcPct val="115000"/>
              </a:lnSpc>
              <a:tabLst>
                <a:tab algn="l" pos="0"/>
              </a:tabLst>
            </a:pPr>
            <a:endParaRPr b="0" lang="pt-BR" sz="1600" spc="-1" strike="noStrike">
              <a:latin typeface="Arial"/>
            </a:endParaRPr>
          </a:p>
          <a:p>
            <a:pPr marL="457200" indent="457200" algn="just">
              <a:lnSpc>
                <a:spcPct val="115000"/>
              </a:lnSpc>
              <a:tabLst>
                <a:tab algn="l" pos="0"/>
              </a:tabLst>
            </a:pPr>
            <a:r>
              <a:rPr b="0" lang="pt-BR" sz="1600" spc="-1" strike="noStrike">
                <a:solidFill>
                  <a:srgbClr val="000000"/>
                </a:solidFill>
                <a:latin typeface="Arial"/>
                <a:ea typeface="Arial"/>
              </a:rPr>
              <a:t>Idade superior ou igual a 18 anos;</a:t>
            </a:r>
            <a:endParaRPr b="0" lang="pt-BR" sz="1600" spc="-1" strike="noStrike">
              <a:latin typeface="Arial"/>
            </a:endParaRPr>
          </a:p>
          <a:p>
            <a:pPr marL="457200" indent="457200" algn="just">
              <a:lnSpc>
                <a:spcPct val="115000"/>
              </a:lnSpc>
              <a:tabLst>
                <a:tab algn="l" pos="0"/>
              </a:tabLst>
            </a:pPr>
            <a:endParaRPr b="0" lang="pt-BR" sz="1600" spc="-1" strike="noStrike">
              <a:latin typeface="Arial"/>
            </a:endParaRPr>
          </a:p>
          <a:p>
            <a:pPr marL="457200" indent="457200" algn="just">
              <a:lnSpc>
                <a:spcPct val="115000"/>
              </a:lnSpc>
              <a:tabLst>
                <a:tab algn="l" pos="0"/>
              </a:tabLst>
            </a:pPr>
            <a:r>
              <a:rPr b="0" lang="pt-BR" sz="1600" spc="-1" strike="noStrike">
                <a:solidFill>
                  <a:srgbClr val="000000"/>
                </a:solidFill>
                <a:latin typeface="Arial"/>
                <a:ea typeface="Arial"/>
              </a:rPr>
              <a:t>Leitos de Observação (permanência de até 14 dias): </a:t>
            </a:r>
            <a:endParaRPr b="0" lang="pt-BR" sz="1600" spc="-1" strike="noStrike">
              <a:latin typeface="Arial"/>
            </a:endParaRPr>
          </a:p>
          <a:p>
            <a:pPr marL="457200" indent="457200" algn="just">
              <a:lnSpc>
                <a:spcPct val="115000"/>
              </a:lnSpc>
              <a:tabLst>
                <a:tab algn="l" pos="0"/>
              </a:tabLst>
            </a:pPr>
            <a:endParaRPr b="0" lang="pt-BR" sz="1600" spc="-1" strike="noStrike">
              <a:latin typeface="Arial"/>
            </a:endParaRPr>
          </a:p>
          <a:p>
            <a:pPr marL="457200" indent="457200">
              <a:lnSpc>
                <a:spcPct val="115000"/>
              </a:lnSpc>
              <a:tabLst>
                <a:tab algn="l" pos="0"/>
              </a:tabLst>
            </a:pPr>
            <a:endParaRPr b="0" lang="pt-BR" sz="1600" spc="-1" strike="noStrike">
              <a:latin typeface="Arial"/>
            </a:endParaRPr>
          </a:p>
          <a:p>
            <a:pPr marL="457200" indent="457200">
              <a:lnSpc>
                <a:spcPct val="115000"/>
              </a:lnSpc>
              <a:tabLst>
                <a:tab algn="l" pos="0"/>
              </a:tabLst>
            </a:pPr>
            <a:endParaRPr b="0" lang="pt-BR" sz="1600" spc="-1" strike="noStrike">
              <a:latin typeface="Arial"/>
            </a:endParaRPr>
          </a:p>
          <a:p>
            <a:pPr marL="457200" indent="457200">
              <a:lnSpc>
                <a:spcPct val="115000"/>
              </a:lnSpc>
              <a:tabLst>
                <a:tab algn="l" pos="0"/>
              </a:tabLst>
            </a:pPr>
            <a:endParaRPr b="0" lang="pt-BR" sz="1600" spc="-1" strike="noStrike">
              <a:latin typeface="Arial"/>
            </a:endParaRPr>
          </a:p>
        </p:txBody>
      </p:sp>
      <p:sp>
        <p:nvSpPr>
          <p:cNvPr id="71" name="Google Shape;117;g137f700cc44_0_18"/>
          <p:cNvSpPr/>
          <p:nvPr/>
        </p:nvSpPr>
        <p:spPr>
          <a:xfrm>
            <a:off x="1121040" y="1655280"/>
            <a:ext cx="422280" cy="25992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00"/>
          </a:solidFill>
          <a:ln w="9525">
            <a:solidFill>
              <a:srgbClr val="006e54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72" name="Google Shape;118;g137f700cc44_0_18"/>
          <p:cNvSpPr/>
          <p:nvPr/>
        </p:nvSpPr>
        <p:spPr>
          <a:xfrm>
            <a:off x="1088640" y="4743720"/>
            <a:ext cx="487080" cy="25992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00"/>
          </a:solidFill>
          <a:ln w="9525">
            <a:solidFill>
              <a:srgbClr val="006e54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73" name="Google Shape;119;g137f700cc44_0_18"/>
          <p:cNvSpPr/>
          <p:nvPr/>
        </p:nvSpPr>
        <p:spPr>
          <a:xfrm>
            <a:off x="1088640" y="5321160"/>
            <a:ext cx="487080" cy="25992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00"/>
          </a:solidFill>
          <a:ln w="9525">
            <a:solidFill>
              <a:srgbClr val="006e54"/>
            </a:solidFill>
            <a:round/>
          </a:ln>
        </p:spPr>
        <p:style>
          <a:lnRef idx="0"/>
          <a:fillRef idx="0"/>
          <a:effectRef idx="0"/>
          <a:fontRef idx="minor"/>
        </p:style>
      </p:sp>
      <p:pic>
        <p:nvPicPr>
          <p:cNvPr id="74" name="Google Shape;120;g137f700cc44_0_18" descr=""/>
          <p:cNvPicPr/>
          <p:nvPr/>
        </p:nvPicPr>
        <p:blipFill>
          <a:blip r:embed="rId2"/>
          <a:stretch/>
        </p:blipFill>
        <p:spPr>
          <a:xfrm>
            <a:off x="4836240" y="5914800"/>
            <a:ext cx="2070720" cy="680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125;g11ef6292f88_0_0"/>
          <p:cNvSpPr/>
          <p:nvPr/>
        </p:nvSpPr>
        <p:spPr>
          <a:xfrm>
            <a:off x="1296360" y="260280"/>
            <a:ext cx="3093120" cy="574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6" name="Google Shape;127;g11ef6292f88_0_0"/>
          <p:cNvSpPr/>
          <p:nvPr/>
        </p:nvSpPr>
        <p:spPr>
          <a:xfrm>
            <a:off x="3872880" y="2647080"/>
            <a:ext cx="4406760" cy="952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>
            <a:spAutoFit/>
          </a:bodyPr>
          <a:p>
            <a:pPr algn="ctr">
              <a:lnSpc>
                <a:spcPct val="115000"/>
              </a:lnSpc>
              <a:tabLst>
                <a:tab algn="l" pos="0"/>
              </a:tabLst>
            </a:pPr>
            <a:r>
              <a:rPr b="0" lang="pt-BR" sz="2200" spc="-1" strike="noStrike">
                <a:solidFill>
                  <a:srgbClr val="000000"/>
                </a:solidFill>
                <a:latin typeface="Arial"/>
                <a:ea typeface="Arial"/>
              </a:rPr>
              <a:t>Gerência de Saúde Mental</a:t>
            </a:r>
            <a:endParaRPr b="0" lang="pt-BR" sz="2200" spc="-1" strike="noStrike">
              <a:latin typeface="Arial"/>
            </a:endParaRPr>
          </a:p>
          <a:p>
            <a:pPr algn="ctr">
              <a:lnSpc>
                <a:spcPct val="115000"/>
              </a:lnSpc>
              <a:tabLst>
                <a:tab algn="l" pos="0"/>
              </a:tabLst>
            </a:pPr>
            <a:r>
              <a:rPr b="0" lang="pt-BR" sz="2200" spc="-1" strike="noStrike">
                <a:solidFill>
                  <a:srgbClr val="000000"/>
                </a:solidFill>
                <a:latin typeface="Arial"/>
                <a:ea typeface="Arial"/>
              </a:rPr>
              <a:t>Email: </a:t>
            </a:r>
            <a:r>
              <a:rPr b="0" i="1" lang="pt-BR" sz="2200" spc="-1" strike="noStrike">
                <a:solidFill>
                  <a:srgbClr val="0000ff"/>
                </a:solidFill>
                <a:latin typeface="Arial"/>
                <a:ea typeface="Arial"/>
              </a:rPr>
              <a:t>gsm.saude@goias.gov.br</a:t>
            </a:r>
            <a:endParaRPr b="0" lang="pt-BR" sz="2200" spc="-1" strike="noStrike">
              <a:latin typeface="Arial"/>
            </a:endParaRPr>
          </a:p>
        </p:txBody>
      </p:sp>
      <p:pic>
        <p:nvPicPr>
          <p:cNvPr id="77" name="Google Shape;128;g11ef6292f88_0_0" descr=""/>
          <p:cNvPicPr/>
          <p:nvPr/>
        </p:nvPicPr>
        <p:blipFill>
          <a:blip r:embed="rId2"/>
          <a:stretch/>
        </p:blipFill>
        <p:spPr>
          <a:xfrm>
            <a:off x="4836240" y="5914800"/>
            <a:ext cx="2070720" cy="680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Application>LibreOffice/7.1.5.2$Windows_X86_64 LibreOffice_project/85f04e9f809797b8199d13c421bd8a2b025d52b5</Application>
  <AppVersion>15.0000</AppVersion>
  <Words>232</Words>
  <Paragraphs>40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2020-01-06T14:50:19Z</dcterms:created>
  <dc:creator>THIAGO SILVA</dc:creator>
  <dc:description/>
  <dc:language>pt-BR</dc:language>
  <cp:lastModifiedBy/>
  <dcterms:modified xsi:type="dcterms:W3CDTF">2022-08-18T11:28:08Z</dcterms:modified>
  <cp:revision>5</cp:revision>
  <dc:subject/>
  <dc:title>Apresentação do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0</vt:i4>
  </property>
  <property fmtid="{D5CDD505-2E9C-101B-9397-08002B2CF9AE}" pid="3" name="HyperlinksChanged">
    <vt:bool>0</vt:bool>
  </property>
  <property fmtid="{D5CDD505-2E9C-101B-9397-08002B2CF9AE}" pid="4" name="LinksUpToDate">
    <vt:bool>0</vt:bool>
  </property>
  <property fmtid="{D5CDD505-2E9C-101B-9397-08002B2CF9AE}" pid="5" name="MMClips">
    <vt:i4>0</vt:i4>
  </property>
  <property fmtid="{D5CDD505-2E9C-101B-9397-08002B2CF9AE}" pid="6" name="Notes">
    <vt:i4>7</vt:i4>
  </property>
  <property fmtid="{D5CDD505-2E9C-101B-9397-08002B2CF9AE}" pid="7" name="PresentationFormat">
    <vt:lpwstr>Personalizar</vt:lpwstr>
  </property>
  <property fmtid="{D5CDD505-2E9C-101B-9397-08002B2CF9AE}" pid="8" name="ScaleCrop">
    <vt:bool>0</vt:bool>
  </property>
  <property fmtid="{D5CDD505-2E9C-101B-9397-08002B2CF9AE}" pid="9" name="ShareDoc">
    <vt:bool>0</vt:bool>
  </property>
  <property fmtid="{D5CDD505-2E9C-101B-9397-08002B2CF9AE}" pid="10" name="Slides">
    <vt:i4>7</vt:i4>
  </property>
</Properties>
</file>