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4" r:id="rId3"/>
    <p:sldId id="256" r:id="rId4"/>
    <p:sldId id="258" r:id="rId5"/>
    <p:sldId id="261" r:id="rId6"/>
    <p:sldId id="260" r:id="rId7"/>
    <p:sldId id="263" r:id="rId8"/>
    <p:sldId id="257" r:id="rId9"/>
  </p:sldIdLst>
  <p:sldSz cx="12192000" cy="6858000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244 MUNICÍPIOS </a:t>
            </a:r>
          </a:p>
          <a:p>
            <a:pPr>
              <a:defRPr/>
            </a:pPr>
            <a:r>
              <a:rPr lang="en-US" dirty="0" err="1" smtClean="0"/>
              <a:t>responderam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questionário</a:t>
            </a:r>
            <a:r>
              <a:rPr lang="en-US" dirty="0" smtClean="0"/>
              <a:t> e </a:t>
            </a:r>
            <a:r>
              <a:rPr lang="en-US" dirty="0" err="1" smtClean="0"/>
              <a:t>fizeram</a:t>
            </a:r>
            <a:r>
              <a:rPr lang="en-US" dirty="0" smtClean="0"/>
              <a:t> a </a:t>
            </a:r>
            <a:r>
              <a:rPr lang="en-US" dirty="0" err="1" smtClean="0"/>
              <a:t>intenção</a:t>
            </a:r>
            <a:r>
              <a:rPr lang="en-US" dirty="0" smtClean="0"/>
              <a:t> no </a:t>
            </a:r>
            <a:r>
              <a:rPr lang="en-US" dirty="0" err="1" smtClean="0"/>
              <a:t>sistema</a:t>
            </a:r>
            <a:r>
              <a:rPr lang="en-US" dirty="0" smtClean="0"/>
              <a:t> SINAVISA</a:t>
            </a:r>
            <a:endParaRPr lang="en-US" dirty="0"/>
          </a:p>
        </c:rich>
      </c:tx>
      <c:layout>
        <c:manualLayout>
          <c:xMode val="edge"/>
          <c:yMode val="edge"/>
          <c:x val="3.9570250984251987E-2"/>
          <c:y val="1.4062499134934847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MUNICÍPIOS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Plan1!$A$2:$A$4</c:f>
              <c:strCache>
                <c:ptCount val="3"/>
                <c:pt idx="0">
                  <c:v>Sem equipe mas fizeram intenção</c:v>
                </c:pt>
                <c:pt idx="1">
                  <c:v>Somente 1 fiscal com inconsistências na intenção</c:v>
                </c:pt>
                <c:pt idx="2">
                  <c:v>Equipe + que 1 fiscal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16</c:v>
                </c:pt>
                <c:pt idx="1">
                  <c:v>94</c:v>
                </c:pt>
                <c:pt idx="2">
                  <c:v>134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Intenções de pactuação validadas</c:v>
                </c:pt>
              </c:strCache>
            </c:strRef>
          </c:tx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Plan1!$A$2:$A$3</c:f>
              <c:strCache>
                <c:ptCount val="2"/>
                <c:pt idx="0">
                  <c:v>validadas</c:v>
                </c:pt>
                <c:pt idx="1">
                  <c:v>em avaliação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42</c:v>
                </c:pt>
                <c:pt idx="1">
                  <c:v>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D2F504-E6A5-4DD1-8A23-39991CAE29C3}" type="doc">
      <dgm:prSet loTypeId="urn:microsoft.com/office/officeart/2005/8/layout/hProcess9" loCatId="process" qsTypeId="urn:microsoft.com/office/officeart/2005/8/quickstyle/simple1" qsCatId="simple" csTypeId="urn:microsoft.com/office/officeart/2005/8/colors/colorful1#1" csCatId="colorful" phldr="1"/>
      <dgm:spPr/>
    </dgm:pt>
    <dgm:pt modelId="{6680A209-6655-4829-B2C7-4ADE33EE81BA}">
      <dgm:prSet phldrT="[Texto]"/>
      <dgm:spPr/>
      <dgm:t>
        <a:bodyPr/>
        <a:lstStyle/>
        <a:p>
          <a:r>
            <a:rPr lang="pt-BR" dirty="0" smtClean="0"/>
            <a:t>Cadastro perfil gestor municipal</a:t>
          </a:r>
        </a:p>
      </dgm:t>
    </dgm:pt>
    <dgm:pt modelId="{4DBCB0DD-D26D-4CE2-B8E9-8C12AFC8F9B6}" type="parTrans" cxnId="{119F37CD-A02C-4ECD-A74F-818F3DCFA0D7}">
      <dgm:prSet/>
      <dgm:spPr/>
      <dgm:t>
        <a:bodyPr/>
        <a:lstStyle/>
        <a:p>
          <a:endParaRPr lang="pt-BR"/>
        </a:p>
      </dgm:t>
    </dgm:pt>
    <dgm:pt modelId="{F1F8A8D9-8DAD-4653-AA15-2A2636A13B57}" type="sibTrans" cxnId="{119F37CD-A02C-4ECD-A74F-818F3DCFA0D7}">
      <dgm:prSet/>
      <dgm:spPr/>
      <dgm:t>
        <a:bodyPr/>
        <a:lstStyle/>
        <a:p>
          <a:endParaRPr lang="pt-BR"/>
        </a:p>
      </dgm:t>
    </dgm:pt>
    <dgm:pt modelId="{CE7A4C2B-F822-4148-869B-BC45D2958C8E}">
      <dgm:prSet phldrT="[Texto]"/>
      <dgm:spPr/>
      <dgm:t>
        <a:bodyPr/>
        <a:lstStyle/>
        <a:p>
          <a:r>
            <a:rPr lang="pt-BR" dirty="0" smtClean="0"/>
            <a:t>Responder Questionário situação VISA</a:t>
          </a:r>
          <a:endParaRPr lang="pt-BR" dirty="0"/>
        </a:p>
      </dgm:t>
    </dgm:pt>
    <dgm:pt modelId="{6F2AB2AC-BFA5-412B-A3B1-122ED7828902}" type="parTrans" cxnId="{387A753E-8AB0-4947-B534-605DD80DD081}">
      <dgm:prSet/>
      <dgm:spPr/>
      <dgm:t>
        <a:bodyPr/>
        <a:lstStyle/>
        <a:p>
          <a:endParaRPr lang="pt-BR"/>
        </a:p>
      </dgm:t>
    </dgm:pt>
    <dgm:pt modelId="{270E3ABF-CCD2-4569-99A4-4393E82B9A17}" type="sibTrans" cxnId="{387A753E-8AB0-4947-B534-605DD80DD081}">
      <dgm:prSet/>
      <dgm:spPr/>
      <dgm:t>
        <a:bodyPr/>
        <a:lstStyle/>
        <a:p>
          <a:endParaRPr lang="pt-BR"/>
        </a:p>
      </dgm:t>
    </dgm:pt>
    <dgm:pt modelId="{68A11F6F-4571-456A-BA16-258C3C4ACE2C}">
      <dgm:prSet phldrT="[Texto]"/>
      <dgm:spPr/>
      <dgm:t>
        <a:bodyPr/>
        <a:lstStyle/>
        <a:p>
          <a:r>
            <a:rPr lang="pt-BR" dirty="0" smtClean="0"/>
            <a:t>Preencher a intenção de </a:t>
          </a:r>
          <a:r>
            <a:rPr lang="pt-BR" dirty="0" err="1" smtClean="0"/>
            <a:t>pactuação</a:t>
          </a:r>
          <a:r>
            <a:rPr lang="pt-BR" dirty="0" smtClean="0"/>
            <a:t> das ações</a:t>
          </a:r>
        </a:p>
      </dgm:t>
    </dgm:pt>
    <dgm:pt modelId="{30399B5B-75C7-4639-8A64-0FCAEECF4826}" type="parTrans" cxnId="{6F667B9E-D3AC-4533-B478-9BEBCD90A3E6}">
      <dgm:prSet/>
      <dgm:spPr/>
      <dgm:t>
        <a:bodyPr/>
        <a:lstStyle/>
        <a:p>
          <a:endParaRPr lang="pt-BR"/>
        </a:p>
      </dgm:t>
    </dgm:pt>
    <dgm:pt modelId="{9290AF4F-E147-4D0C-9717-4038DD3198B2}" type="sibTrans" cxnId="{6F667B9E-D3AC-4533-B478-9BEBCD90A3E6}">
      <dgm:prSet/>
      <dgm:spPr/>
      <dgm:t>
        <a:bodyPr/>
        <a:lstStyle/>
        <a:p>
          <a:endParaRPr lang="pt-BR"/>
        </a:p>
      </dgm:t>
    </dgm:pt>
    <dgm:pt modelId="{8B3871D7-29B4-4889-86C2-2F265F4A8B0E}">
      <dgm:prSet phldrT="[Texto]"/>
      <dgm:spPr/>
      <dgm:t>
        <a:bodyPr/>
        <a:lstStyle/>
        <a:p>
          <a:r>
            <a:rPr lang="pt-BR" dirty="0" smtClean="0"/>
            <a:t>Validação da intenção de </a:t>
          </a:r>
          <a:r>
            <a:rPr lang="pt-BR" dirty="0" err="1" smtClean="0"/>
            <a:t>pactuação</a:t>
          </a:r>
          <a:r>
            <a:rPr lang="pt-BR" dirty="0" smtClean="0"/>
            <a:t> de ações</a:t>
          </a:r>
        </a:p>
      </dgm:t>
    </dgm:pt>
    <dgm:pt modelId="{2D644505-28F4-47D9-A9D9-AAA6D8A23119}" type="parTrans" cxnId="{67AF212A-7322-4246-B7EE-DB11F195FD3E}">
      <dgm:prSet/>
      <dgm:spPr/>
      <dgm:t>
        <a:bodyPr/>
        <a:lstStyle/>
        <a:p>
          <a:endParaRPr lang="pt-BR"/>
        </a:p>
      </dgm:t>
    </dgm:pt>
    <dgm:pt modelId="{4FD3F1FC-C9B2-4E6B-BF7B-539B41558B4C}" type="sibTrans" cxnId="{67AF212A-7322-4246-B7EE-DB11F195FD3E}">
      <dgm:prSet/>
      <dgm:spPr/>
      <dgm:t>
        <a:bodyPr/>
        <a:lstStyle/>
        <a:p>
          <a:endParaRPr lang="pt-BR"/>
        </a:p>
      </dgm:t>
    </dgm:pt>
    <dgm:pt modelId="{ED0E4BCB-BBE3-4B9E-B6F5-A5ADB892AA38}">
      <dgm:prSet phldrT="[Texto]"/>
      <dgm:spPr/>
      <dgm:t>
        <a:bodyPr/>
        <a:lstStyle/>
        <a:p>
          <a:r>
            <a:rPr lang="pt-BR" dirty="0" err="1" smtClean="0"/>
            <a:t>Up</a:t>
          </a:r>
          <a:r>
            <a:rPr lang="pt-BR" dirty="0" smtClean="0"/>
            <a:t> </a:t>
          </a:r>
          <a:r>
            <a:rPr lang="pt-BR" dirty="0" err="1" smtClean="0"/>
            <a:t>load</a:t>
          </a:r>
          <a:r>
            <a:rPr lang="pt-BR" dirty="0" smtClean="0"/>
            <a:t> no SINAVISA Termo de compromisso assinado</a:t>
          </a:r>
        </a:p>
      </dgm:t>
    </dgm:pt>
    <dgm:pt modelId="{2E176EB1-8C06-4C5B-8E5A-4B15B98FFDB5}" type="parTrans" cxnId="{B60E7AE0-D0F1-4096-9E56-7EA3E03E8225}">
      <dgm:prSet/>
      <dgm:spPr/>
      <dgm:t>
        <a:bodyPr/>
        <a:lstStyle/>
        <a:p>
          <a:endParaRPr lang="pt-BR"/>
        </a:p>
      </dgm:t>
    </dgm:pt>
    <dgm:pt modelId="{F2AC3389-E818-4649-874D-958E0D124AD0}" type="sibTrans" cxnId="{B60E7AE0-D0F1-4096-9E56-7EA3E03E8225}">
      <dgm:prSet/>
      <dgm:spPr/>
      <dgm:t>
        <a:bodyPr/>
        <a:lstStyle/>
        <a:p>
          <a:endParaRPr lang="pt-BR"/>
        </a:p>
      </dgm:t>
    </dgm:pt>
    <dgm:pt modelId="{C2F0B211-B44B-4A7F-98FA-152BB375D63F}">
      <dgm:prSet phldrT="[Texto]"/>
      <dgm:spPr/>
      <dgm:t>
        <a:bodyPr/>
        <a:lstStyle/>
        <a:p>
          <a:r>
            <a:rPr lang="pt-BR" dirty="0" smtClean="0"/>
            <a:t>Homologação no SINAVISA</a:t>
          </a:r>
        </a:p>
      </dgm:t>
    </dgm:pt>
    <dgm:pt modelId="{CA79537D-C9BE-48BB-BDE9-792B233E4F37}" type="parTrans" cxnId="{7C8D524A-7CE9-46FB-A220-A4728E165B14}">
      <dgm:prSet/>
      <dgm:spPr/>
      <dgm:t>
        <a:bodyPr/>
        <a:lstStyle/>
        <a:p>
          <a:endParaRPr lang="pt-BR"/>
        </a:p>
      </dgm:t>
    </dgm:pt>
    <dgm:pt modelId="{8DF5EC88-0FAF-4D22-855A-6788B6782016}" type="sibTrans" cxnId="{7C8D524A-7CE9-46FB-A220-A4728E165B14}">
      <dgm:prSet/>
      <dgm:spPr/>
      <dgm:t>
        <a:bodyPr/>
        <a:lstStyle/>
        <a:p>
          <a:endParaRPr lang="pt-BR"/>
        </a:p>
      </dgm:t>
    </dgm:pt>
    <dgm:pt modelId="{A06FA35B-1D7F-420F-A703-7EF3CAD48A3A}" type="pres">
      <dgm:prSet presAssocID="{DAD2F504-E6A5-4DD1-8A23-39991CAE29C3}" presName="CompostProcess" presStyleCnt="0">
        <dgm:presLayoutVars>
          <dgm:dir/>
          <dgm:resizeHandles val="exact"/>
        </dgm:presLayoutVars>
      </dgm:prSet>
      <dgm:spPr/>
    </dgm:pt>
    <dgm:pt modelId="{35914079-7BD9-4035-8669-E71D51A59D70}" type="pres">
      <dgm:prSet presAssocID="{DAD2F504-E6A5-4DD1-8A23-39991CAE29C3}" presName="arrow" presStyleLbl="bgShp" presStyleIdx="0" presStyleCnt="1" custLinFactNeighborX="3706" custLinFactNeighborY="26325"/>
      <dgm:spPr/>
    </dgm:pt>
    <dgm:pt modelId="{3BB941D0-7B05-474C-87B8-71DA4381CC6D}" type="pres">
      <dgm:prSet presAssocID="{DAD2F504-E6A5-4DD1-8A23-39991CAE29C3}" presName="linearProcess" presStyleCnt="0"/>
      <dgm:spPr/>
    </dgm:pt>
    <dgm:pt modelId="{4062053F-4A62-4134-8580-A017AE28BF43}" type="pres">
      <dgm:prSet presAssocID="{6680A209-6655-4829-B2C7-4ADE33EE81BA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0C47C9-E113-4A65-9BBA-9700EA3FA5AF}" type="pres">
      <dgm:prSet presAssocID="{F1F8A8D9-8DAD-4653-AA15-2A2636A13B57}" presName="sibTrans" presStyleCnt="0"/>
      <dgm:spPr/>
    </dgm:pt>
    <dgm:pt modelId="{729C62A8-A4DE-4262-8B41-DA6663B197A8}" type="pres">
      <dgm:prSet presAssocID="{CE7A4C2B-F822-4148-869B-BC45D2958C8E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3202D9-36DF-4700-8992-20E470E6D875}" type="pres">
      <dgm:prSet presAssocID="{270E3ABF-CCD2-4569-99A4-4393E82B9A17}" presName="sibTrans" presStyleCnt="0"/>
      <dgm:spPr/>
    </dgm:pt>
    <dgm:pt modelId="{95A3E31C-7C28-477B-BF3F-52AD3B4127AA}" type="pres">
      <dgm:prSet presAssocID="{68A11F6F-4571-456A-BA16-258C3C4ACE2C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BD601AD-C4FB-4E60-8541-5C0F28C33937}" type="pres">
      <dgm:prSet presAssocID="{9290AF4F-E147-4D0C-9717-4038DD3198B2}" presName="sibTrans" presStyleCnt="0"/>
      <dgm:spPr/>
    </dgm:pt>
    <dgm:pt modelId="{47AF6B67-BA42-452B-B831-68E790161DF3}" type="pres">
      <dgm:prSet presAssocID="{8B3871D7-29B4-4889-86C2-2F265F4A8B0E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B4FBD6-BFEB-4F44-97A0-E8D375F2DF8F}" type="pres">
      <dgm:prSet presAssocID="{4FD3F1FC-C9B2-4E6B-BF7B-539B41558B4C}" presName="sibTrans" presStyleCnt="0"/>
      <dgm:spPr/>
    </dgm:pt>
    <dgm:pt modelId="{DA491C57-EAC6-4249-B035-4086F5E76A6F}" type="pres">
      <dgm:prSet presAssocID="{ED0E4BCB-BBE3-4B9E-B6F5-A5ADB892AA38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32FAE2-D6C3-4599-9B24-240B27D9DCFA}" type="pres">
      <dgm:prSet presAssocID="{F2AC3389-E818-4649-874D-958E0D124AD0}" presName="sibTrans" presStyleCnt="0"/>
      <dgm:spPr/>
    </dgm:pt>
    <dgm:pt modelId="{CD3B7431-847D-45A0-98C2-A4F05FD92C4C}" type="pres">
      <dgm:prSet presAssocID="{C2F0B211-B44B-4A7F-98FA-152BB375D63F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17ACC60-433D-4674-95A3-C8A08CB806FC}" type="presOf" srcId="{DAD2F504-E6A5-4DD1-8A23-39991CAE29C3}" destId="{A06FA35B-1D7F-420F-A703-7EF3CAD48A3A}" srcOrd="0" destOrd="0" presId="urn:microsoft.com/office/officeart/2005/8/layout/hProcess9"/>
    <dgm:cxn modelId="{AC6A8E54-3BD7-4175-BF5D-5A9BFE6884AE}" type="presOf" srcId="{68A11F6F-4571-456A-BA16-258C3C4ACE2C}" destId="{95A3E31C-7C28-477B-BF3F-52AD3B4127AA}" srcOrd="0" destOrd="0" presId="urn:microsoft.com/office/officeart/2005/8/layout/hProcess9"/>
    <dgm:cxn modelId="{508D6B29-A367-49DD-9D71-651913EE4192}" type="presOf" srcId="{ED0E4BCB-BBE3-4B9E-B6F5-A5ADB892AA38}" destId="{DA491C57-EAC6-4249-B035-4086F5E76A6F}" srcOrd="0" destOrd="0" presId="urn:microsoft.com/office/officeart/2005/8/layout/hProcess9"/>
    <dgm:cxn modelId="{3DA431F9-AFBC-420A-9F01-D87A3A35FE21}" type="presOf" srcId="{6680A209-6655-4829-B2C7-4ADE33EE81BA}" destId="{4062053F-4A62-4134-8580-A017AE28BF43}" srcOrd="0" destOrd="0" presId="urn:microsoft.com/office/officeart/2005/8/layout/hProcess9"/>
    <dgm:cxn modelId="{476AC6D6-D297-4A3C-B9F4-FE4A98E53341}" type="presOf" srcId="{C2F0B211-B44B-4A7F-98FA-152BB375D63F}" destId="{CD3B7431-847D-45A0-98C2-A4F05FD92C4C}" srcOrd="0" destOrd="0" presId="urn:microsoft.com/office/officeart/2005/8/layout/hProcess9"/>
    <dgm:cxn modelId="{4B509075-CD34-4BE8-8C28-35753A98FC8E}" type="presOf" srcId="{CE7A4C2B-F822-4148-869B-BC45D2958C8E}" destId="{729C62A8-A4DE-4262-8B41-DA6663B197A8}" srcOrd="0" destOrd="0" presId="urn:microsoft.com/office/officeart/2005/8/layout/hProcess9"/>
    <dgm:cxn modelId="{67AF212A-7322-4246-B7EE-DB11F195FD3E}" srcId="{DAD2F504-E6A5-4DD1-8A23-39991CAE29C3}" destId="{8B3871D7-29B4-4889-86C2-2F265F4A8B0E}" srcOrd="3" destOrd="0" parTransId="{2D644505-28F4-47D9-A9D9-AAA6D8A23119}" sibTransId="{4FD3F1FC-C9B2-4E6B-BF7B-539B41558B4C}"/>
    <dgm:cxn modelId="{CF02E950-40F5-4051-829F-D8D0841655AC}" type="presOf" srcId="{8B3871D7-29B4-4889-86C2-2F265F4A8B0E}" destId="{47AF6B67-BA42-452B-B831-68E790161DF3}" srcOrd="0" destOrd="0" presId="urn:microsoft.com/office/officeart/2005/8/layout/hProcess9"/>
    <dgm:cxn modelId="{6F667B9E-D3AC-4533-B478-9BEBCD90A3E6}" srcId="{DAD2F504-E6A5-4DD1-8A23-39991CAE29C3}" destId="{68A11F6F-4571-456A-BA16-258C3C4ACE2C}" srcOrd="2" destOrd="0" parTransId="{30399B5B-75C7-4639-8A64-0FCAEECF4826}" sibTransId="{9290AF4F-E147-4D0C-9717-4038DD3198B2}"/>
    <dgm:cxn modelId="{119F37CD-A02C-4ECD-A74F-818F3DCFA0D7}" srcId="{DAD2F504-E6A5-4DD1-8A23-39991CAE29C3}" destId="{6680A209-6655-4829-B2C7-4ADE33EE81BA}" srcOrd="0" destOrd="0" parTransId="{4DBCB0DD-D26D-4CE2-B8E9-8C12AFC8F9B6}" sibTransId="{F1F8A8D9-8DAD-4653-AA15-2A2636A13B57}"/>
    <dgm:cxn modelId="{387A753E-8AB0-4947-B534-605DD80DD081}" srcId="{DAD2F504-E6A5-4DD1-8A23-39991CAE29C3}" destId="{CE7A4C2B-F822-4148-869B-BC45D2958C8E}" srcOrd="1" destOrd="0" parTransId="{6F2AB2AC-BFA5-412B-A3B1-122ED7828902}" sibTransId="{270E3ABF-CCD2-4569-99A4-4393E82B9A17}"/>
    <dgm:cxn modelId="{7C8D524A-7CE9-46FB-A220-A4728E165B14}" srcId="{DAD2F504-E6A5-4DD1-8A23-39991CAE29C3}" destId="{C2F0B211-B44B-4A7F-98FA-152BB375D63F}" srcOrd="5" destOrd="0" parTransId="{CA79537D-C9BE-48BB-BDE9-792B233E4F37}" sibTransId="{8DF5EC88-0FAF-4D22-855A-6788B6782016}"/>
    <dgm:cxn modelId="{B60E7AE0-D0F1-4096-9E56-7EA3E03E8225}" srcId="{DAD2F504-E6A5-4DD1-8A23-39991CAE29C3}" destId="{ED0E4BCB-BBE3-4B9E-B6F5-A5ADB892AA38}" srcOrd="4" destOrd="0" parTransId="{2E176EB1-8C06-4C5B-8E5A-4B15B98FFDB5}" sibTransId="{F2AC3389-E818-4649-874D-958E0D124AD0}"/>
    <dgm:cxn modelId="{3E8B699E-9205-4CFF-8ADA-991996ED7D6F}" type="presParOf" srcId="{A06FA35B-1D7F-420F-A703-7EF3CAD48A3A}" destId="{35914079-7BD9-4035-8669-E71D51A59D70}" srcOrd="0" destOrd="0" presId="urn:microsoft.com/office/officeart/2005/8/layout/hProcess9"/>
    <dgm:cxn modelId="{CC76DCA6-74EE-4FE3-A315-D748A192EAE3}" type="presParOf" srcId="{A06FA35B-1D7F-420F-A703-7EF3CAD48A3A}" destId="{3BB941D0-7B05-474C-87B8-71DA4381CC6D}" srcOrd="1" destOrd="0" presId="urn:microsoft.com/office/officeart/2005/8/layout/hProcess9"/>
    <dgm:cxn modelId="{5C90F74F-DD48-4487-BF37-7C7B9B89CC44}" type="presParOf" srcId="{3BB941D0-7B05-474C-87B8-71DA4381CC6D}" destId="{4062053F-4A62-4134-8580-A017AE28BF43}" srcOrd="0" destOrd="0" presId="urn:microsoft.com/office/officeart/2005/8/layout/hProcess9"/>
    <dgm:cxn modelId="{A3A18168-B6F7-4032-ADE7-202806641007}" type="presParOf" srcId="{3BB941D0-7B05-474C-87B8-71DA4381CC6D}" destId="{190C47C9-E113-4A65-9BBA-9700EA3FA5AF}" srcOrd="1" destOrd="0" presId="urn:microsoft.com/office/officeart/2005/8/layout/hProcess9"/>
    <dgm:cxn modelId="{BDACC813-CAF8-4D28-9694-C9E14789474B}" type="presParOf" srcId="{3BB941D0-7B05-474C-87B8-71DA4381CC6D}" destId="{729C62A8-A4DE-4262-8B41-DA6663B197A8}" srcOrd="2" destOrd="0" presId="urn:microsoft.com/office/officeart/2005/8/layout/hProcess9"/>
    <dgm:cxn modelId="{1B165FB1-0FAC-4BA4-A976-42669F8342DB}" type="presParOf" srcId="{3BB941D0-7B05-474C-87B8-71DA4381CC6D}" destId="{893202D9-36DF-4700-8992-20E470E6D875}" srcOrd="3" destOrd="0" presId="urn:microsoft.com/office/officeart/2005/8/layout/hProcess9"/>
    <dgm:cxn modelId="{DA1E6710-E3EB-4B90-835C-F4F3AE99F7EF}" type="presParOf" srcId="{3BB941D0-7B05-474C-87B8-71DA4381CC6D}" destId="{95A3E31C-7C28-477B-BF3F-52AD3B4127AA}" srcOrd="4" destOrd="0" presId="urn:microsoft.com/office/officeart/2005/8/layout/hProcess9"/>
    <dgm:cxn modelId="{5A3B239F-B41B-459A-84A8-46A3D31D87C0}" type="presParOf" srcId="{3BB941D0-7B05-474C-87B8-71DA4381CC6D}" destId="{8BD601AD-C4FB-4E60-8541-5C0F28C33937}" srcOrd="5" destOrd="0" presId="urn:microsoft.com/office/officeart/2005/8/layout/hProcess9"/>
    <dgm:cxn modelId="{A005DE33-8577-4558-9650-EE089A583982}" type="presParOf" srcId="{3BB941D0-7B05-474C-87B8-71DA4381CC6D}" destId="{47AF6B67-BA42-452B-B831-68E790161DF3}" srcOrd="6" destOrd="0" presId="urn:microsoft.com/office/officeart/2005/8/layout/hProcess9"/>
    <dgm:cxn modelId="{44350BA9-51E3-4CCC-A44B-04535DB9DC7F}" type="presParOf" srcId="{3BB941D0-7B05-474C-87B8-71DA4381CC6D}" destId="{0CB4FBD6-BFEB-4F44-97A0-E8D375F2DF8F}" srcOrd="7" destOrd="0" presId="urn:microsoft.com/office/officeart/2005/8/layout/hProcess9"/>
    <dgm:cxn modelId="{D10BD9E6-FEA3-42EE-A851-FC65A87F99C1}" type="presParOf" srcId="{3BB941D0-7B05-474C-87B8-71DA4381CC6D}" destId="{DA491C57-EAC6-4249-B035-4086F5E76A6F}" srcOrd="8" destOrd="0" presId="urn:microsoft.com/office/officeart/2005/8/layout/hProcess9"/>
    <dgm:cxn modelId="{205189AE-E13E-4935-94A2-9D853E3691F4}" type="presParOf" srcId="{3BB941D0-7B05-474C-87B8-71DA4381CC6D}" destId="{EF32FAE2-D6C3-4599-9B24-240B27D9DCFA}" srcOrd="9" destOrd="0" presId="urn:microsoft.com/office/officeart/2005/8/layout/hProcess9"/>
    <dgm:cxn modelId="{3AA4E44E-0EC2-40D9-BC77-0BE4A234051F}" type="presParOf" srcId="{3BB941D0-7B05-474C-87B8-71DA4381CC6D}" destId="{CD3B7431-847D-45A0-98C2-A4F05FD92C4C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914079-7BD9-4035-8669-E71D51A59D70}">
      <dsp:nvSpPr>
        <dsp:cNvPr id="0" name=""/>
        <dsp:cNvSpPr/>
      </dsp:nvSpPr>
      <dsp:spPr>
        <a:xfrm>
          <a:off x="865640" y="0"/>
          <a:ext cx="6908800" cy="5418667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62053F-4A62-4134-8580-A017AE28BF43}">
      <dsp:nvSpPr>
        <dsp:cNvPr id="0" name=""/>
        <dsp:cNvSpPr/>
      </dsp:nvSpPr>
      <dsp:spPr>
        <a:xfrm>
          <a:off x="2232" y="1625600"/>
          <a:ext cx="1299765" cy="216746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Cadastro perfil gestor municipal</a:t>
          </a:r>
        </a:p>
      </dsp:txBody>
      <dsp:txXfrm>
        <a:off x="65681" y="1689049"/>
        <a:ext cx="1172867" cy="2040568"/>
      </dsp:txXfrm>
    </dsp:sp>
    <dsp:sp modelId="{729C62A8-A4DE-4262-8B41-DA6663B197A8}">
      <dsp:nvSpPr>
        <dsp:cNvPr id="0" name=""/>
        <dsp:cNvSpPr/>
      </dsp:nvSpPr>
      <dsp:spPr>
        <a:xfrm>
          <a:off x="1366986" y="1625600"/>
          <a:ext cx="1299765" cy="216746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Responder Questionário situação VISA</a:t>
          </a:r>
          <a:endParaRPr lang="pt-BR" sz="1300" kern="1200" dirty="0"/>
        </a:p>
      </dsp:txBody>
      <dsp:txXfrm>
        <a:off x="1430435" y="1689049"/>
        <a:ext cx="1172867" cy="2040568"/>
      </dsp:txXfrm>
    </dsp:sp>
    <dsp:sp modelId="{95A3E31C-7C28-477B-BF3F-52AD3B4127AA}">
      <dsp:nvSpPr>
        <dsp:cNvPr id="0" name=""/>
        <dsp:cNvSpPr/>
      </dsp:nvSpPr>
      <dsp:spPr>
        <a:xfrm>
          <a:off x="2731740" y="1625600"/>
          <a:ext cx="1299765" cy="216746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Preencher a intenção de </a:t>
          </a:r>
          <a:r>
            <a:rPr lang="pt-BR" sz="1300" kern="1200" dirty="0" err="1" smtClean="0"/>
            <a:t>pactuação</a:t>
          </a:r>
          <a:r>
            <a:rPr lang="pt-BR" sz="1300" kern="1200" dirty="0" smtClean="0"/>
            <a:t> das ações</a:t>
          </a:r>
        </a:p>
      </dsp:txBody>
      <dsp:txXfrm>
        <a:off x="2795189" y="1689049"/>
        <a:ext cx="1172867" cy="2040568"/>
      </dsp:txXfrm>
    </dsp:sp>
    <dsp:sp modelId="{47AF6B67-BA42-452B-B831-68E790161DF3}">
      <dsp:nvSpPr>
        <dsp:cNvPr id="0" name=""/>
        <dsp:cNvSpPr/>
      </dsp:nvSpPr>
      <dsp:spPr>
        <a:xfrm>
          <a:off x="4096494" y="1625600"/>
          <a:ext cx="1299765" cy="216746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Validação da intenção de </a:t>
          </a:r>
          <a:r>
            <a:rPr lang="pt-BR" sz="1300" kern="1200" dirty="0" err="1" smtClean="0"/>
            <a:t>pactuação</a:t>
          </a:r>
          <a:r>
            <a:rPr lang="pt-BR" sz="1300" kern="1200" dirty="0" smtClean="0"/>
            <a:t> de ações</a:t>
          </a:r>
        </a:p>
      </dsp:txBody>
      <dsp:txXfrm>
        <a:off x="4159943" y="1689049"/>
        <a:ext cx="1172867" cy="2040568"/>
      </dsp:txXfrm>
    </dsp:sp>
    <dsp:sp modelId="{DA491C57-EAC6-4249-B035-4086F5E76A6F}">
      <dsp:nvSpPr>
        <dsp:cNvPr id="0" name=""/>
        <dsp:cNvSpPr/>
      </dsp:nvSpPr>
      <dsp:spPr>
        <a:xfrm>
          <a:off x="5461248" y="1625600"/>
          <a:ext cx="1299765" cy="216746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err="1" smtClean="0"/>
            <a:t>Up</a:t>
          </a:r>
          <a:r>
            <a:rPr lang="pt-BR" sz="1300" kern="1200" dirty="0" smtClean="0"/>
            <a:t> </a:t>
          </a:r>
          <a:r>
            <a:rPr lang="pt-BR" sz="1300" kern="1200" dirty="0" err="1" smtClean="0"/>
            <a:t>load</a:t>
          </a:r>
          <a:r>
            <a:rPr lang="pt-BR" sz="1300" kern="1200" dirty="0" smtClean="0"/>
            <a:t> no SINAVISA Termo de compromisso assinado</a:t>
          </a:r>
        </a:p>
      </dsp:txBody>
      <dsp:txXfrm>
        <a:off x="5524697" y="1689049"/>
        <a:ext cx="1172867" cy="2040568"/>
      </dsp:txXfrm>
    </dsp:sp>
    <dsp:sp modelId="{CD3B7431-847D-45A0-98C2-A4F05FD92C4C}">
      <dsp:nvSpPr>
        <dsp:cNvPr id="0" name=""/>
        <dsp:cNvSpPr/>
      </dsp:nvSpPr>
      <dsp:spPr>
        <a:xfrm>
          <a:off x="6826001" y="1625600"/>
          <a:ext cx="1299765" cy="216746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Homologação no SINAVISA</a:t>
          </a:r>
        </a:p>
      </dsp:txBody>
      <dsp:txXfrm>
        <a:off x="6889450" y="1689049"/>
        <a:ext cx="1172867" cy="2040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smtClean="0">
                <a:latin typeface="Arial"/>
              </a:rPr>
              <a:t>Clique para editar o título mestre</a:t>
            </a:r>
            <a:endParaRPr lang="pt-B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smtClean="0">
                <a:latin typeface="Arial"/>
              </a:rPr>
              <a:t>Clique para editar o título mestre</a:t>
            </a:r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smtClean="0">
                <a:latin typeface="Arial"/>
              </a:rPr>
              <a:t>Clique para editar o título mestre</a:t>
            </a:r>
            <a:endParaRPr lang="pt-BR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smtClean="0">
                <a:latin typeface="Arial"/>
              </a:rPr>
              <a:t>Clique para editar o título mestre</a:t>
            </a:r>
            <a:endParaRPr lang="pt-B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3200" b="0" strike="noStrike" spc="-1" smtClean="0">
                <a:latin typeface="Arial"/>
              </a:rPr>
              <a:t>Clique para editar o estilo do subtítulo mestre</a:t>
            </a: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smtClean="0">
                <a:latin typeface="Arial"/>
              </a:rPr>
              <a:t>Clique para editar o título mestre</a:t>
            </a:r>
            <a:endParaRPr lang="pt-B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smtClean="0">
                <a:latin typeface="Arial"/>
              </a:rPr>
              <a:t>Clique para editar o título mestre</a:t>
            </a:r>
            <a:endParaRPr lang="pt-B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smtClean="0">
                <a:latin typeface="Arial"/>
              </a:rPr>
              <a:t>Clique para editar o título mestre</a:t>
            </a:r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28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3200" b="0" strike="noStrike" spc="-1" smtClean="0">
                <a:latin typeface="Arial"/>
              </a:rPr>
              <a:t>Clique para editar o estilo do subtítulo mestre</a:t>
            </a: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ítulo, 2 partes pequenas de conteúd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smtClean="0">
                <a:latin typeface="Arial"/>
              </a:rPr>
              <a:t>Clique para editar o título mestre</a:t>
            </a:r>
            <a:endParaRPr lang="pt-BR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smtClean="0">
                <a:latin typeface="Arial"/>
              </a:rPr>
              <a:t>Clique para editar o título mestre</a:t>
            </a:r>
            <a:endParaRPr lang="pt-B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smtClean="0">
                <a:latin typeface="Arial"/>
              </a:rPr>
              <a:t>Clique para editar o título mestre</a:t>
            </a:r>
            <a:endParaRPr lang="pt-B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pt-BR" sz="3200" b="0" strike="noStrike" spc="-1" smtClean="0">
                <a:latin typeface="Arial"/>
              </a:rPr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sipnigoias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Suvisa.gvs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84;p1"/>
          <p:cNvSpPr/>
          <p:nvPr/>
        </p:nvSpPr>
        <p:spPr>
          <a:xfrm>
            <a:off x="937128" y="1284072"/>
            <a:ext cx="10267320" cy="30455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4800" spc="-1" dirty="0" smtClean="0">
                <a:solidFill>
                  <a:srgbClr val="A5A5A5"/>
                </a:solidFill>
                <a:latin typeface="Arial"/>
              </a:rPr>
              <a:t>FLUXO DE INFORMAÇÃO</a:t>
            </a: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4800" spc="-1" dirty="0" smtClean="0">
                <a:solidFill>
                  <a:srgbClr val="A5A5A5"/>
                </a:solidFill>
                <a:latin typeface="Arial"/>
              </a:rPr>
              <a:t>VISAS PACTUADAS SERVIÇOS DE VACINAÇÃO HUMANA</a:t>
            </a: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4800" spc="-1" dirty="0" smtClean="0">
                <a:solidFill>
                  <a:srgbClr val="A5A5A5"/>
                </a:solidFill>
                <a:latin typeface="Arial"/>
              </a:rPr>
              <a:t>Pauta </a:t>
            </a:r>
            <a:r>
              <a:rPr lang="pt-BR" sz="4800" spc="-1" dirty="0" smtClean="0">
                <a:solidFill>
                  <a:srgbClr val="A5A5A5"/>
                </a:solidFill>
                <a:latin typeface="Arial"/>
              </a:rPr>
              <a:t>3.8</a:t>
            </a:r>
            <a:endParaRPr lang="pt-BR" sz="4800" b="0" strike="noStrike" spc="-1" dirty="0">
              <a:latin typeface="Arial"/>
            </a:endParaRPr>
          </a:p>
        </p:txBody>
      </p:sp>
      <p:pic>
        <p:nvPicPr>
          <p:cNvPr id="39" name="Imagem 38"/>
          <p:cNvPicPr/>
          <p:nvPr/>
        </p:nvPicPr>
        <p:blipFill>
          <a:blip r:embed="rId3" cstate="print"/>
          <a:stretch/>
        </p:blipFill>
        <p:spPr>
          <a:xfrm>
            <a:off x="4860000" y="5805000"/>
            <a:ext cx="2100600" cy="675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m 44"/>
          <p:cNvPicPr/>
          <p:nvPr/>
        </p:nvPicPr>
        <p:blipFill>
          <a:blip r:embed="rId3" cstate="print"/>
          <a:stretch/>
        </p:blipFill>
        <p:spPr>
          <a:xfrm>
            <a:off x="9000000" y="5991840"/>
            <a:ext cx="2080080" cy="668160"/>
          </a:xfrm>
          <a:prstGeom prst="rect">
            <a:avLst/>
          </a:prstGeom>
          <a:ln w="0"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501425" y="2268747"/>
            <a:ext cx="101954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pt-BR" sz="2800" dirty="0" smtClean="0"/>
          </a:p>
          <a:p>
            <a:pPr>
              <a:buFont typeface="Arial" pitchFamily="34" charset="0"/>
              <a:buChar char="•"/>
            </a:pPr>
            <a:r>
              <a:rPr lang="pt-BR" sz="2800" dirty="0" smtClean="0"/>
              <a:t>Ofício circular aos municípios pactuados.</a:t>
            </a:r>
          </a:p>
          <a:p>
            <a:pPr>
              <a:buFont typeface="Arial" pitchFamily="34" charset="0"/>
              <a:buChar char="•"/>
            </a:pPr>
            <a:endParaRPr lang="pt-BR" sz="2800" dirty="0" smtClean="0"/>
          </a:p>
          <a:p>
            <a:pPr>
              <a:buFont typeface="Arial" pitchFamily="34" charset="0"/>
              <a:buChar char="•"/>
            </a:pPr>
            <a:r>
              <a:rPr lang="pt-BR" sz="2800" dirty="0" smtClean="0"/>
              <a:t>Abertura de novos serviços privados.</a:t>
            </a:r>
          </a:p>
          <a:p>
            <a:pPr>
              <a:buFont typeface="Arial" pitchFamily="34" charset="0"/>
              <a:buChar char="•"/>
            </a:pPr>
            <a:endParaRPr lang="pt-BR" sz="2800" dirty="0" smtClean="0"/>
          </a:p>
          <a:p>
            <a:pPr>
              <a:buFont typeface="Arial" pitchFamily="34" charset="0"/>
              <a:buChar char="•"/>
            </a:pPr>
            <a:r>
              <a:rPr lang="pt-BR" sz="2800" dirty="0" smtClean="0"/>
              <a:t>Termo de Autorização Sanitária extramuros serviços privados </a:t>
            </a:r>
          </a:p>
          <a:p>
            <a:r>
              <a:rPr lang="pt-BR" sz="2800" dirty="0" smtClean="0"/>
              <a:t>conforme Instrução Normativa nº1/2021 previsto na Resolução</a:t>
            </a:r>
          </a:p>
          <a:p>
            <a:r>
              <a:rPr lang="pt-BR" sz="2800" dirty="0" smtClean="0"/>
              <a:t>Estadual nº 37/2020.</a:t>
            </a:r>
          </a:p>
          <a:p>
            <a:pPr>
              <a:buFont typeface="Arial" pitchFamily="34" charset="0"/>
              <a:buChar char="•"/>
            </a:pPr>
            <a:endParaRPr lang="pt-BR" sz="2800" dirty="0" smtClean="0"/>
          </a:p>
          <a:p>
            <a:r>
              <a:rPr lang="pt-BR" sz="2800" dirty="0" smtClean="0"/>
              <a:t>Enviar para o e-mail </a:t>
            </a:r>
            <a:r>
              <a:rPr lang="pt-BR" sz="2800" dirty="0" smtClean="0">
                <a:hlinkClick r:id="rId4"/>
              </a:rPr>
              <a:t>sipnigoias@gmail.com</a:t>
            </a:r>
            <a:r>
              <a:rPr lang="pt-BR" sz="2800" dirty="0" smtClean="0"/>
              <a:t>  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207008" y="646176"/>
            <a:ext cx="9387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</a:rPr>
              <a:t>SERVIÇOS DE VACINAÇÃO HUMANA – PRIVADOS*</a:t>
            </a:r>
            <a:endParaRPr lang="pt-BR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628855" y="1867812"/>
            <a:ext cx="6164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* </a:t>
            </a: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</a:rPr>
              <a:t>Clinicas de Imunização, Laboratórios e Drogarias</a:t>
            </a:r>
            <a:endParaRPr lang="pt-BR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84;p1"/>
          <p:cNvSpPr/>
          <p:nvPr/>
        </p:nvSpPr>
        <p:spPr>
          <a:xfrm>
            <a:off x="937128" y="1284072"/>
            <a:ext cx="10267320" cy="45228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4800" spc="-1" dirty="0" smtClean="0">
                <a:solidFill>
                  <a:srgbClr val="A5A5A5"/>
                </a:solidFill>
                <a:latin typeface="Arial"/>
              </a:rPr>
              <a:t>PANORAMA DO PROCESSO DE PACTUAÇÃO DAS AÇÕES DE VIGILÂNCIA SANITÁRIA, AMBIENTAL E SAÚDE DO TRABALHADOR</a:t>
            </a: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4800" spc="-1" dirty="0" smtClean="0">
                <a:solidFill>
                  <a:srgbClr val="A5A5A5"/>
                </a:solidFill>
                <a:latin typeface="Arial"/>
              </a:rPr>
              <a:t>Pauta 3.9</a:t>
            </a:r>
            <a:endParaRPr lang="pt-BR" sz="4800" b="0" strike="noStrike" spc="-1" dirty="0">
              <a:latin typeface="Arial"/>
            </a:endParaRPr>
          </a:p>
        </p:txBody>
      </p:sp>
      <p:pic>
        <p:nvPicPr>
          <p:cNvPr id="39" name="Imagem 38"/>
          <p:cNvPicPr/>
          <p:nvPr/>
        </p:nvPicPr>
        <p:blipFill>
          <a:blip r:embed="rId3" cstate="print"/>
          <a:stretch/>
        </p:blipFill>
        <p:spPr>
          <a:xfrm>
            <a:off x="4860000" y="5805000"/>
            <a:ext cx="2100600" cy="675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m 44"/>
          <p:cNvPicPr/>
          <p:nvPr/>
        </p:nvPicPr>
        <p:blipFill>
          <a:blip r:embed="rId3" cstate="print"/>
          <a:stretch/>
        </p:blipFill>
        <p:spPr>
          <a:xfrm>
            <a:off x="9000000" y="5991840"/>
            <a:ext cx="2080080" cy="668160"/>
          </a:xfrm>
          <a:prstGeom prst="rect">
            <a:avLst/>
          </a:prstGeom>
          <a:ln w="0"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2251494" y="365760"/>
            <a:ext cx="622194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FLUXO PACTUAÇÃO SINAVISA</a:t>
            </a:r>
          </a:p>
          <a:p>
            <a:r>
              <a:rPr lang="pt-B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Resolução CIB 023/2021, de 18/03/2021</a:t>
            </a:r>
          </a:p>
          <a:p>
            <a:endParaRPr lang="pt-BR" dirty="0"/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2217987114"/>
              </p:ext>
            </p:extLst>
          </p:nvPr>
        </p:nvGraphicFramePr>
        <p:xfrm>
          <a:off x="2080768" y="96350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m 44"/>
          <p:cNvPicPr/>
          <p:nvPr/>
        </p:nvPicPr>
        <p:blipFill>
          <a:blip r:embed="rId3" cstate="print"/>
          <a:stretch/>
        </p:blipFill>
        <p:spPr>
          <a:xfrm>
            <a:off x="9000000" y="5991840"/>
            <a:ext cx="2080080" cy="6681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6" name="Gráfico 5"/>
          <p:cNvGraphicFramePr/>
          <p:nvPr/>
        </p:nvGraphicFramePr>
        <p:xfrm>
          <a:off x="1032256" y="914738"/>
          <a:ext cx="9318752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6181344" y="2072640"/>
            <a:ext cx="6010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2 municípios informaram que não tem equipe (</a:t>
            </a:r>
            <a:r>
              <a:rPr lang="pt-BR" dirty="0" err="1" smtClean="0"/>
              <a:t>Cristianópolis</a:t>
            </a:r>
            <a:r>
              <a:rPr lang="pt-BR" dirty="0" smtClean="0"/>
              <a:t> e Varjão)  e não preencheram os dados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m 44"/>
          <p:cNvPicPr/>
          <p:nvPr/>
        </p:nvPicPr>
        <p:blipFill>
          <a:blip r:embed="rId3" cstate="print"/>
          <a:stretch/>
        </p:blipFill>
        <p:spPr>
          <a:xfrm>
            <a:off x="9000000" y="5991840"/>
            <a:ext cx="2080080" cy="6681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5" name="Gráfico 4"/>
          <p:cNvGraphicFramePr/>
          <p:nvPr/>
        </p:nvGraphicFramePr>
        <p:xfrm>
          <a:off x="837184" y="1072896"/>
          <a:ext cx="8319008" cy="5315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4401312" y="987552"/>
            <a:ext cx="6266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Dos 134 municípios em condições de avaliação on-line 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m 44"/>
          <p:cNvPicPr/>
          <p:nvPr/>
        </p:nvPicPr>
        <p:blipFill>
          <a:blip r:embed="rId3" cstate="print"/>
          <a:stretch/>
        </p:blipFill>
        <p:spPr>
          <a:xfrm>
            <a:off x="9000000" y="5991840"/>
            <a:ext cx="2080080" cy="668160"/>
          </a:xfrm>
          <a:prstGeom prst="rect">
            <a:avLst/>
          </a:prstGeom>
          <a:ln w="0"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3279648" y="646176"/>
            <a:ext cx="6364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chemeClr val="accent3">
                    <a:lumMod val="50000"/>
                  </a:schemeClr>
                </a:solidFill>
              </a:rPr>
              <a:t>PRÓXIMOS PASSOS</a:t>
            </a:r>
            <a:endParaRPr lang="pt-BR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560576" y="2450592"/>
            <a:ext cx="1006076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sz="2000" dirty="0" smtClean="0"/>
              <a:t>Convocação dos municípios para reunião on-line com objetivo esclarecimentos e</a:t>
            </a:r>
          </a:p>
          <a:p>
            <a:r>
              <a:rPr lang="pt-BR" sz="2000" dirty="0" smtClean="0"/>
              <a:t>de validar a intenção de forma coerente com a equipe cadastrada  no SINAVISA</a:t>
            </a:r>
          </a:p>
          <a:p>
            <a:endParaRPr lang="pt-BR" sz="2000" dirty="0" smtClean="0"/>
          </a:p>
          <a:p>
            <a:pPr>
              <a:buFont typeface="Arial" pitchFamily="34" charset="0"/>
              <a:buChar char="•"/>
            </a:pPr>
            <a:r>
              <a:rPr lang="pt-BR" sz="2000" dirty="0" smtClean="0"/>
              <a:t>Fluxo de agenda será via Coordenação de Apoio Regional/Regionais de Saúde</a:t>
            </a:r>
          </a:p>
          <a:p>
            <a:pPr>
              <a:buFont typeface="Arial" pitchFamily="34" charset="0"/>
              <a:buChar char="•"/>
            </a:pPr>
            <a:endParaRPr lang="pt-BR" sz="2000" dirty="0" smtClean="0"/>
          </a:p>
          <a:p>
            <a:pPr>
              <a:buFont typeface="Arial" pitchFamily="34" charset="0"/>
              <a:buChar char="•"/>
            </a:pPr>
            <a:r>
              <a:rPr lang="pt-BR" sz="2000" dirty="0" smtClean="0"/>
              <a:t>Solicitamos apoio do </a:t>
            </a:r>
            <a:r>
              <a:rPr lang="pt-BR" sz="2000" dirty="0" err="1" smtClean="0"/>
              <a:t>Cosems</a:t>
            </a:r>
            <a:r>
              <a:rPr lang="pt-BR" sz="2000" dirty="0" smtClean="0"/>
              <a:t> para </a:t>
            </a:r>
            <a:r>
              <a:rPr lang="pt-BR" sz="2000" dirty="0" err="1" smtClean="0"/>
              <a:t>contactar</a:t>
            </a:r>
            <a:r>
              <a:rPr lang="pt-BR" sz="2000" dirty="0" smtClean="0"/>
              <a:t> os municípios e estimular a participação/</a:t>
            </a:r>
          </a:p>
          <a:p>
            <a:r>
              <a:rPr lang="pt-BR" sz="2000" dirty="0" smtClean="0"/>
              <a:t>adesão;</a:t>
            </a:r>
          </a:p>
          <a:p>
            <a:endParaRPr lang="pt-BR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90;p2"/>
          <p:cNvSpPr/>
          <p:nvPr/>
        </p:nvSpPr>
        <p:spPr>
          <a:xfrm>
            <a:off x="3137904" y="2552952"/>
            <a:ext cx="62082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2400" b="1" strike="noStrike" spc="-1" dirty="0" smtClean="0">
                <a:solidFill>
                  <a:srgbClr val="FFD966"/>
                </a:solidFill>
                <a:latin typeface="Arial"/>
                <a:ea typeface="Arial"/>
              </a:rPr>
              <a:t>OBRIGADA PELA ATENÇÃO!</a:t>
            </a:r>
            <a:endParaRPr lang="pt-BR" sz="2400" b="0" strike="noStrike" spc="-1" dirty="0">
              <a:latin typeface="Arial"/>
            </a:endParaRPr>
          </a:p>
        </p:txBody>
      </p:sp>
      <p:pic>
        <p:nvPicPr>
          <p:cNvPr id="41" name="Imagem 40"/>
          <p:cNvPicPr/>
          <p:nvPr/>
        </p:nvPicPr>
        <p:blipFill>
          <a:blip r:embed="rId3" cstate="print"/>
          <a:stretch/>
        </p:blipFill>
        <p:spPr>
          <a:xfrm>
            <a:off x="5040000" y="5765760"/>
            <a:ext cx="2967480" cy="894240"/>
          </a:xfrm>
          <a:prstGeom prst="rect">
            <a:avLst/>
          </a:prstGeom>
          <a:ln w="0"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4072128" y="3206496"/>
            <a:ext cx="4462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hlinkClick r:id="rId4"/>
              </a:rPr>
              <a:t>suvisa.gvs@gmail.com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de Apresentação pptx</Template>
  <TotalTime>258</TotalTime>
  <Words>219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DejaVu Sans</vt:lpstr>
      <vt:lpstr>Symbol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da Microsoft</dc:creator>
  <cp:lastModifiedBy>Conta da Microsoft</cp:lastModifiedBy>
  <cp:revision>28</cp:revision>
  <dcterms:created xsi:type="dcterms:W3CDTF">2022-07-30T22:30:26Z</dcterms:created>
  <dcterms:modified xsi:type="dcterms:W3CDTF">2022-08-18T16:49:51Z</dcterms:modified>
  <dc:language>pt-BR</dc:language>
</cp:coreProperties>
</file>