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55"/>
  </p:notesMasterIdLst>
  <p:sldIdLst>
    <p:sldId id="257" r:id="rId2"/>
    <p:sldId id="455" r:id="rId3"/>
    <p:sldId id="258" r:id="rId4"/>
    <p:sldId id="260" r:id="rId5"/>
    <p:sldId id="261" r:id="rId6"/>
    <p:sldId id="265" r:id="rId7"/>
    <p:sldId id="426" r:id="rId8"/>
    <p:sldId id="270" r:id="rId9"/>
    <p:sldId id="427" r:id="rId10"/>
    <p:sldId id="428" r:id="rId11"/>
    <p:sldId id="450" r:id="rId12"/>
    <p:sldId id="262" r:id="rId13"/>
    <p:sldId id="452" r:id="rId14"/>
    <p:sldId id="453" r:id="rId15"/>
    <p:sldId id="458" r:id="rId16"/>
    <p:sldId id="277" r:id="rId17"/>
    <p:sldId id="278" r:id="rId18"/>
    <p:sldId id="281" r:id="rId19"/>
    <p:sldId id="290" r:id="rId20"/>
    <p:sldId id="310" r:id="rId21"/>
    <p:sldId id="430" r:id="rId22"/>
    <p:sldId id="317" r:id="rId23"/>
    <p:sldId id="320" r:id="rId24"/>
    <p:sldId id="431" r:id="rId25"/>
    <p:sldId id="432" r:id="rId26"/>
    <p:sldId id="327" r:id="rId27"/>
    <p:sldId id="343" r:id="rId28"/>
    <p:sldId id="344" r:id="rId29"/>
    <p:sldId id="433" r:id="rId30"/>
    <p:sldId id="353" r:id="rId31"/>
    <p:sldId id="360" r:id="rId32"/>
    <p:sldId id="361" r:id="rId33"/>
    <p:sldId id="374" r:id="rId34"/>
    <p:sldId id="429" r:id="rId35"/>
    <p:sldId id="383" r:id="rId36"/>
    <p:sldId id="434" r:id="rId37"/>
    <p:sldId id="401" r:id="rId38"/>
    <p:sldId id="402" r:id="rId39"/>
    <p:sldId id="435" r:id="rId40"/>
    <p:sldId id="417" r:id="rId41"/>
    <p:sldId id="418" r:id="rId42"/>
    <p:sldId id="440" r:id="rId43"/>
    <p:sldId id="456" r:id="rId44"/>
    <p:sldId id="441" r:id="rId45"/>
    <p:sldId id="442" r:id="rId46"/>
    <p:sldId id="443" r:id="rId47"/>
    <p:sldId id="444" r:id="rId48"/>
    <p:sldId id="439" r:id="rId49"/>
    <p:sldId id="445" r:id="rId50"/>
    <p:sldId id="447" r:id="rId51"/>
    <p:sldId id="448" r:id="rId52"/>
    <p:sldId id="459" r:id="rId53"/>
    <p:sldId id="449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0B0A-17B5-4BA4-A4C1-2DDEA7AEE853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20257-34B2-4FDE-8A58-C6DB169F9F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44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9" name="Google Shape;2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29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8f1ce6acc_2_535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g118f1ce6acc_2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748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18f1ce6acc_2_198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 panose="00000500000000000000" pitchFamily="2" charset="0"/>
            </a:endParaRPr>
          </a:p>
        </p:txBody>
      </p:sp>
      <p:sp>
        <p:nvSpPr>
          <p:cNvPr id="863" name="Google Shape;863;g118f1ce6acc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241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18f1ce6acc_2_198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g118f1ce6acc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214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18f1ce6acc_2_198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 panose="00000500000000000000" pitchFamily="2" charset="0"/>
            </a:endParaRPr>
          </a:p>
        </p:txBody>
      </p:sp>
      <p:sp>
        <p:nvSpPr>
          <p:cNvPr id="863" name="Google Shape;863;g118f1ce6acc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183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111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 panose="00000500000000000000" pitchFamily="2" charset="0"/>
            </a:endParaRPr>
          </a:p>
        </p:txBody>
      </p:sp>
      <p:sp>
        <p:nvSpPr>
          <p:cNvPr id="1637" name="Google Shape;1637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2164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87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074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11435de9c1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11435de9c11_0_36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g11435de9c11_0_36:notes"/>
          <p:cNvSpPr txBox="1">
            <a:spLocks noGrp="1"/>
          </p:cNvSpPr>
          <p:nvPr>
            <p:ph type="sldNum" idx="12"/>
          </p:nvPr>
        </p:nvSpPr>
        <p:spPr>
          <a:xfrm>
            <a:off x="5654270" y="6453596"/>
            <a:ext cx="4325700" cy="34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526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0257-34B2-4FDE-8A58-C6DB169F9F7B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38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8f1ce6acc_2_3643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g118f1ce6acc_2_3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99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9620d960c_11_118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5" name="Google Shape;285;g119620d960c_1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916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19620d960c_11_523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g119620d960c_11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0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9620d960c_1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119620d960c_11_246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01" name="Google Shape;301;g119620d960c_11_246:notes"/>
          <p:cNvSpPr txBox="1">
            <a:spLocks noGrp="1"/>
          </p:cNvSpPr>
          <p:nvPr>
            <p:ph type="sldNum" idx="12"/>
          </p:nvPr>
        </p:nvSpPr>
        <p:spPr>
          <a:xfrm>
            <a:off x="5654270" y="6453596"/>
            <a:ext cx="43257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70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18f1ce6acc_2_3661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g118f1ce6acc_2_3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09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21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71" name="Google Shape;571;p21:notes"/>
          <p:cNvSpPr txBox="1">
            <a:spLocks noGrp="1"/>
          </p:cNvSpPr>
          <p:nvPr>
            <p:ph type="sldNum" idx="12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</a:rPr>
              <a:t>17</a:t>
            </a:fld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40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0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996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18f1ce6acc_2_89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g118f1ce6acc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6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CB89-EBF1-4742-AA60-2778A7E74956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02CE-C0C0-46F5-92B1-3C0EEA3CC1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04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CB89-EBF1-4742-AA60-2778A7E74956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02CE-C0C0-46F5-92B1-3C0EEA3CC1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13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CB89-EBF1-4742-AA60-2778A7E74956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02CE-C0C0-46F5-92B1-3C0EEA3CC1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212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âmina aspa com imagem">
  <p:cSld name="1_Lâmina aspa com image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8f1ce6acc_2_3448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7" name="Google Shape;67;g118f1ce6acc_2_3448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0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g118f1ce6acc_2_3448"/>
          <p:cNvSpPr txBox="1">
            <a:spLocks noGrp="1"/>
          </p:cNvSpPr>
          <p:nvPr>
            <p:ph type="body" idx="2"/>
          </p:nvPr>
        </p:nvSpPr>
        <p:spPr>
          <a:xfrm>
            <a:off x="1781175" y="5286375"/>
            <a:ext cx="91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3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Título">
  <p:cSld name="Lâmina de Título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9620d960c_11_896"/>
          <p:cNvSpPr txBox="1">
            <a:spLocks noGrp="1"/>
          </p:cNvSpPr>
          <p:nvPr>
            <p:ph type="ctrTitle"/>
          </p:nvPr>
        </p:nvSpPr>
        <p:spPr>
          <a:xfrm>
            <a:off x="646837" y="2551837"/>
            <a:ext cx="108984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g119620d960c_11_896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00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28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CB89-EBF1-4742-AA60-2778A7E74956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02CE-C0C0-46F5-92B1-3C0EEA3CC1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55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CB89-EBF1-4742-AA60-2778A7E74956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02CE-C0C0-46F5-92B1-3C0EEA3CC1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25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CB89-EBF1-4742-AA60-2778A7E74956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02CE-C0C0-46F5-92B1-3C0EEA3CC1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33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CB89-EBF1-4742-AA60-2778A7E74956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02CE-C0C0-46F5-92B1-3C0EEA3CC1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85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CB89-EBF1-4742-AA60-2778A7E74956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02CE-C0C0-46F5-92B1-3C0EEA3CC1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38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CB89-EBF1-4742-AA60-2778A7E74956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02CE-C0C0-46F5-92B1-3C0EEA3CC1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40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CB89-EBF1-4742-AA60-2778A7E74956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02CE-C0C0-46F5-92B1-3C0EEA3CC1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15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CB89-EBF1-4742-AA60-2778A7E74956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02CE-C0C0-46F5-92B1-3C0EEA3CC1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0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CB89-EBF1-4742-AA60-2778A7E74956}" type="datetimeFigureOut">
              <a:rPr lang="pt-BR" smtClean="0"/>
              <a:t>31/07/2022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102CE-C0C0-46F5-92B1-3C0EEA3CC1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36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44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252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2"/>
          <p:cNvCxnSpPr/>
          <p:nvPr/>
        </p:nvCxnSpPr>
        <p:spPr>
          <a:xfrm>
            <a:off x="5095702" y="3133898"/>
            <a:ext cx="6493584" cy="41564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Imagem 3" descr="Uma imagem com texto&#10;&#10;Descrição gerada automaticamente">
            <a:extLst>
              <a:ext uri="{FF2B5EF4-FFF2-40B4-BE49-F238E27FC236}">
                <a16:creationId xmlns="" xmlns:a16="http://schemas.microsoft.com/office/drawing/2014/main" id="{3FA5C0A4-B555-9CAD-1EF3-F05D80C08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28" y="248926"/>
            <a:ext cx="11098658" cy="6268555"/>
          </a:xfrm>
          <a:prstGeom prst="rect">
            <a:avLst/>
          </a:prstGeom>
        </p:spPr>
      </p:pic>
      <p:sp>
        <p:nvSpPr>
          <p:cNvPr id="6" name="Google Shape;290;g119620d960c_11_118">
            <a:extLst>
              <a:ext uri="{FF2B5EF4-FFF2-40B4-BE49-F238E27FC236}">
                <a16:creationId xmlns="" xmlns:a16="http://schemas.microsoft.com/office/drawing/2014/main" id="{CEBFCC96-482B-51D4-011E-39D63DD918E6}"/>
              </a:ext>
            </a:extLst>
          </p:cNvPr>
          <p:cNvSpPr txBox="1"/>
          <p:nvPr/>
        </p:nvSpPr>
        <p:spPr>
          <a:xfrm>
            <a:off x="8306873" y="3747752"/>
            <a:ext cx="3173048" cy="8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Bonfinópolis - GO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0" i="0" u="none" strike="noStrike" cap="none" dirty="0">
              <a:solidFill>
                <a:schemeClr val="accent5">
                  <a:lumMod val="75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2" y="5520878"/>
            <a:ext cx="4510890" cy="9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314450"/>
            <a:ext cx="11906250" cy="42291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31092" y="282193"/>
            <a:ext cx="10187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Capitação Ponderada – </a:t>
            </a:r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Pessoas com critério </a:t>
            </a:r>
            <a:endParaRPr lang="pt-BR" sz="1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418" y="6052307"/>
            <a:ext cx="2082575" cy="4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64229"/>
              </p:ext>
            </p:extLst>
          </p:nvPr>
        </p:nvGraphicFramePr>
        <p:xfrm>
          <a:off x="2059295" y="2302806"/>
          <a:ext cx="8080992" cy="328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664"/>
                <a:gridCol w="2693664"/>
                <a:gridCol w="2693664"/>
              </a:tblGrid>
              <a:tr h="820087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CADASTRO</a:t>
                      </a:r>
                      <a:r>
                        <a:rPr lang="pt-BR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 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ABRIL</a:t>
                      </a:r>
                      <a:r>
                        <a:rPr lang="pt-BR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 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MAIO 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820087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TOTAL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10.958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10.963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820087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Sem critério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7.294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7.281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  <a:tr h="820087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Com critério 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3.664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</a:rPr>
                        <a:t>3.682</a:t>
                      </a:r>
                      <a:endParaRPr lang="pt-B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544601" y="992454"/>
            <a:ext cx="9110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Capitação Ponderada – </a:t>
            </a:r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DIFERENÇA </a:t>
            </a:r>
            <a:endParaRPr lang="pt-B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7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9620d960c_11_2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pt-BR" dirty="0" smtClean="0"/>
              <a:t>5</a:t>
            </a:r>
            <a:endParaRPr dirty="0"/>
          </a:p>
        </p:txBody>
      </p:sp>
      <p:sp>
        <p:nvSpPr>
          <p:cNvPr id="306" name="Google Shape;306;g119620d960c_11_246"/>
          <p:cNvSpPr txBox="1"/>
          <p:nvPr/>
        </p:nvSpPr>
        <p:spPr>
          <a:xfrm>
            <a:off x="951864" y="166826"/>
            <a:ext cx="9674100" cy="61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Capitação Ponderad</a:t>
            </a:r>
            <a:r>
              <a:rPr lang="pt-BR" sz="3200" b="1" i="0" u="none" strike="noStrike" cap="none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a</a:t>
            </a:r>
            <a:endParaRPr lang="pt-BR" sz="1400" b="0" i="0" u="none" strike="noStrike" cap="none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19620d960c_11_246"/>
          <p:cNvSpPr/>
          <p:nvPr/>
        </p:nvSpPr>
        <p:spPr>
          <a:xfrm>
            <a:off x="571542" y="6435194"/>
            <a:ext cx="10596900" cy="288000"/>
          </a:xfrm>
          <a:prstGeom prst="rect">
            <a:avLst/>
          </a:prstGeom>
          <a:solidFill>
            <a:srgbClr val="DDEAF6">
              <a:alpha val="2745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Fonte: Portaria GM/MS nº 169, de 31 de janeiro de 2020 e Fonte: Portaria nº 2.979/2019 (atualizada pela Portaria nº 2.254/2021) – versão consolidada (</a:t>
            </a:r>
            <a:r>
              <a:rPr lang="pt-BR" sz="900" b="0" i="0" u="sng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PRC 6/2017, título II, Do Custeio da Atenção Primária à Saúde</a:t>
            </a:r>
            <a:r>
              <a:rPr lang="pt-BR" sz="9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9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19620d960c_11_246"/>
          <p:cNvSpPr txBox="1"/>
          <p:nvPr/>
        </p:nvSpPr>
        <p:spPr>
          <a:xfrm>
            <a:off x="1314033" y="1071921"/>
            <a:ext cx="9431700" cy="338700"/>
          </a:xfrm>
          <a:prstGeom prst="rect">
            <a:avLst/>
          </a:prstGeom>
          <a:solidFill>
            <a:schemeClr val="dk1">
              <a:alpha val="2549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Capitação Ponderada, o </a:t>
            </a:r>
            <a:r>
              <a:rPr lang="pt-BR" sz="1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Pagamento </a:t>
            </a:r>
            <a:r>
              <a:rPr lang="pt-BR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 Pessoa cadastrada varia de R$ 50,50 a R$ 131,30</a:t>
            </a:r>
            <a:endParaRPr sz="16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g119620d960c_11_246"/>
          <p:cNvSpPr/>
          <p:nvPr/>
        </p:nvSpPr>
        <p:spPr>
          <a:xfrm>
            <a:off x="399634" y="1641394"/>
            <a:ext cx="2625600" cy="639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Tipologia IBGE do município</a:t>
            </a:r>
            <a:endParaRPr sz="140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119620d960c_11_246"/>
          <p:cNvSpPr/>
          <p:nvPr/>
        </p:nvSpPr>
        <p:spPr>
          <a:xfrm>
            <a:off x="3080922" y="1637104"/>
            <a:ext cx="3353400" cy="639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Valor: População cadastrada SEM critério socioeconômico e demográfico</a:t>
            </a:r>
            <a:endParaRPr sz="140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119620d960c_11_246"/>
          <p:cNvSpPr/>
          <p:nvPr/>
        </p:nvSpPr>
        <p:spPr>
          <a:xfrm>
            <a:off x="6481897" y="1639286"/>
            <a:ext cx="3353400" cy="639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Valor: População cadastrada </a:t>
            </a:r>
            <a:r>
              <a:rPr lang="pt-BR" sz="1400" b="1" i="0" u="sng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lang="pt-BR" sz="140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critério socioeconômico e demográfico</a:t>
            </a:r>
            <a:endParaRPr sz="140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119620d960c_11_246"/>
          <p:cNvSpPr/>
          <p:nvPr/>
        </p:nvSpPr>
        <p:spPr>
          <a:xfrm>
            <a:off x="399632" y="2313275"/>
            <a:ext cx="2625600" cy="357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Urbano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119620d960c_11_246"/>
          <p:cNvSpPr/>
          <p:nvPr/>
        </p:nvSpPr>
        <p:spPr>
          <a:xfrm>
            <a:off x="399632" y="2726449"/>
            <a:ext cx="2625600" cy="357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2. Intermediário adjacente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119620d960c_11_246"/>
          <p:cNvSpPr/>
          <p:nvPr/>
        </p:nvSpPr>
        <p:spPr>
          <a:xfrm>
            <a:off x="400947" y="3142876"/>
            <a:ext cx="2625600" cy="357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3. Rural adjacente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119620d960c_11_246"/>
          <p:cNvSpPr/>
          <p:nvPr/>
        </p:nvSpPr>
        <p:spPr>
          <a:xfrm>
            <a:off x="399632" y="3554515"/>
            <a:ext cx="2625600" cy="357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 Intermediário remoto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119620d960c_11_246"/>
          <p:cNvSpPr/>
          <p:nvPr/>
        </p:nvSpPr>
        <p:spPr>
          <a:xfrm>
            <a:off x="399632" y="3966154"/>
            <a:ext cx="2625600" cy="3579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5. Rural remoto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119620d960c_11_246"/>
          <p:cNvSpPr/>
          <p:nvPr/>
        </p:nvSpPr>
        <p:spPr>
          <a:xfrm>
            <a:off x="3086600" y="2322260"/>
            <a:ext cx="1672200" cy="357900"/>
          </a:xfrm>
          <a:prstGeom prst="rect">
            <a:avLst/>
          </a:prstGeom>
          <a:solidFill>
            <a:srgbClr val="1E4E79">
              <a:alpha val="80000"/>
            </a:srgb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119620d960c_11_246"/>
          <p:cNvSpPr/>
          <p:nvPr/>
        </p:nvSpPr>
        <p:spPr>
          <a:xfrm>
            <a:off x="4801856" y="2322260"/>
            <a:ext cx="1620900" cy="357900"/>
          </a:xfrm>
          <a:prstGeom prst="rect">
            <a:avLst/>
          </a:prstGeom>
          <a:solidFill>
            <a:srgbClr val="1E4E79">
              <a:alpha val="80000"/>
            </a:srgb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R$ 50,50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119620d960c_11_246"/>
          <p:cNvSpPr/>
          <p:nvPr/>
        </p:nvSpPr>
        <p:spPr>
          <a:xfrm>
            <a:off x="3086600" y="2720526"/>
            <a:ext cx="1672200" cy="7803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1,45455</a:t>
            </a:r>
            <a:endParaRPr sz="18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119620d960c_11_246"/>
          <p:cNvSpPr/>
          <p:nvPr/>
        </p:nvSpPr>
        <p:spPr>
          <a:xfrm>
            <a:off x="4801856" y="2720526"/>
            <a:ext cx="1620900" cy="78030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R$ 73,45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119620d960c_11_246"/>
          <p:cNvSpPr/>
          <p:nvPr/>
        </p:nvSpPr>
        <p:spPr>
          <a:xfrm>
            <a:off x="6495399" y="2317247"/>
            <a:ext cx="1672200" cy="357900"/>
          </a:xfrm>
          <a:prstGeom prst="rect">
            <a:avLst/>
          </a:prstGeom>
          <a:solidFill>
            <a:srgbClr val="1E4E79">
              <a:alpha val="80000"/>
            </a:srgb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 x 1,3 = 1,3</a:t>
            </a:r>
            <a:endParaRPr sz="18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119620d960c_11_246"/>
          <p:cNvSpPr/>
          <p:nvPr/>
        </p:nvSpPr>
        <p:spPr>
          <a:xfrm>
            <a:off x="8210655" y="2317247"/>
            <a:ext cx="1620900" cy="357900"/>
          </a:xfrm>
          <a:prstGeom prst="rect">
            <a:avLst/>
          </a:prstGeom>
          <a:solidFill>
            <a:srgbClr val="1E4E79">
              <a:alpha val="80000"/>
            </a:srgb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R$ 65,65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119620d960c_11_246"/>
          <p:cNvSpPr/>
          <p:nvPr/>
        </p:nvSpPr>
        <p:spPr>
          <a:xfrm>
            <a:off x="6495399" y="2715513"/>
            <a:ext cx="1672200" cy="7803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1,45455 x 1,3 = 1,890915</a:t>
            </a:r>
            <a:endParaRPr sz="18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119620d960c_11_246"/>
          <p:cNvSpPr/>
          <p:nvPr/>
        </p:nvSpPr>
        <p:spPr>
          <a:xfrm>
            <a:off x="8210655" y="2715513"/>
            <a:ext cx="1620900" cy="7803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R$ 95,49</a:t>
            </a:r>
            <a:endParaRPr sz="600" b="1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119620d960c_11_246"/>
          <p:cNvSpPr/>
          <p:nvPr/>
        </p:nvSpPr>
        <p:spPr>
          <a:xfrm>
            <a:off x="3094424" y="3554515"/>
            <a:ext cx="1672200" cy="7803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119620d960c_11_246"/>
          <p:cNvSpPr/>
          <p:nvPr/>
        </p:nvSpPr>
        <p:spPr>
          <a:xfrm>
            <a:off x="4809680" y="3554515"/>
            <a:ext cx="1620900" cy="7803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R$ 101,00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19620d960c_11_246"/>
          <p:cNvSpPr/>
          <p:nvPr/>
        </p:nvSpPr>
        <p:spPr>
          <a:xfrm>
            <a:off x="6503223" y="3549502"/>
            <a:ext cx="1672200" cy="7803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 x 1,3 = 2,6</a:t>
            </a:r>
            <a:endParaRPr sz="18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119620d960c_11_246"/>
          <p:cNvSpPr/>
          <p:nvPr/>
        </p:nvSpPr>
        <p:spPr>
          <a:xfrm>
            <a:off x="8218479" y="3549502"/>
            <a:ext cx="1620900" cy="7803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R$ 131,30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19620d960c_11_246"/>
          <p:cNvSpPr/>
          <p:nvPr/>
        </p:nvSpPr>
        <p:spPr>
          <a:xfrm>
            <a:off x="10195965" y="3136307"/>
            <a:ext cx="1873800" cy="786600"/>
          </a:xfrm>
          <a:prstGeom prst="rect">
            <a:avLst/>
          </a:prstGeom>
          <a:solidFill>
            <a:schemeClr val="accent4">
              <a:alpha val="71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100" b="1" i="1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População com até 5 anos;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100" b="1" i="1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População partir de 65 anos de idade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119620d960c_11_246"/>
          <p:cNvSpPr/>
          <p:nvPr/>
        </p:nvSpPr>
        <p:spPr>
          <a:xfrm>
            <a:off x="10141138" y="1477177"/>
            <a:ext cx="1983455" cy="1428222"/>
          </a:xfrm>
          <a:prstGeom prst="rect">
            <a:avLst/>
          </a:prstGeom>
          <a:solidFill>
            <a:schemeClr val="accent4">
              <a:alpha val="71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050" b="1" i="1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Bolsa Família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050" b="1" i="1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Benefício de Prestação Continuada;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050" b="1" i="1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Benefício previdenciário no valor máximo de dois salários-mínimos;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119620d960c_11_246"/>
          <p:cNvSpPr/>
          <p:nvPr/>
        </p:nvSpPr>
        <p:spPr>
          <a:xfrm>
            <a:off x="9785971" y="1842708"/>
            <a:ext cx="336600" cy="31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25400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119620d960c_11_246"/>
          <p:cNvSpPr/>
          <p:nvPr/>
        </p:nvSpPr>
        <p:spPr>
          <a:xfrm>
            <a:off x="836086" y="3164804"/>
            <a:ext cx="1752900" cy="3579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119620d960c_11_246"/>
          <p:cNvSpPr/>
          <p:nvPr/>
        </p:nvSpPr>
        <p:spPr>
          <a:xfrm>
            <a:off x="4907818" y="2902767"/>
            <a:ext cx="1498200" cy="3579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119620d960c_11_246"/>
          <p:cNvSpPr/>
          <p:nvPr/>
        </p:nvSpPr>
        <p:spPr>
          <a:xfrm>
            <a:off x="8270818" y="2920305"/>
            <a:ext cx="1498200" cy="3579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119620d960c_11_246"/>
          <p:cNvSpPr txBox="1"/>
          <p:nvPr/>
        </p:nvSpPr>
        <p:spPr>
          <a:xfrm>
            <a:off x="3351340" y="4618374"/>
            <a:ext cx="4208100" cy="1522500"/>
          </a:xfrm>
          <a:prstGeom prst="rect">
            <a:avLst/>
          </a:prstGeom>
          <a:solidFill>
            <a:srgbClr val="00B0F0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ATENÇÃO: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Todos os cadastros das equipes de Consultório na Rua (</a:t>
            </a:r>
            <a:r>
              <a:rPr lang="pt-BR" sz="1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eCR</a:t>
            </a: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e equipes de Atenção Primária Prisional (</a:t>
            </a:r>
            <a:r>
              <a:rPr lang="pt-BR" sz="14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eAPP</a:t>
            </a: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recebem automaticamente mesmo peso da população </a:t>
            </a:r>
            <a:r>
              <a:rPr lang="pt-BR"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critério socioeconômico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7" y="5260938"/>
            <a:ext cx="2800907" cy="578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1"/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100" cy="3651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154547" y="1726691"/>
            <a:ext cx="5881548" cy="3669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>Exemplo: Município Rural Adjacente</a:t>
            </a:r>
          </a:p>
          <a:p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>Com 10.000 habitantes (IBGE) </a:t>
            </a:r>
          </a:p>
          <a:p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>Com 5.005 pessoas cadastradas sem critério socioeconômico e demográfico;  </a:t>
            </a:r>
          </a:p>
          <a:p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>e 6.389 pessoas com critério socioeconômico e demográfico.</a:t>
            </a:r>
          </a:p>
          <a:p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>VALOR DE PAGAMENTO DA CAPITAÇÃO: </a:t>
            </a:r>
          </a:p>
          <a:p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>(5.005 x R$ 73,45</a:t>
            </a:r>
            <a:r>
              <a:rPr lang="pt-BR" sz="1400" smtClean="0">
                <a:solidFill>
                  <a:schemeClr val="accent5">
                    <a:lumMod val="50000"/>
                  </a:schemeClr>
                </a:solidFill>
              </a:rPr>
              <a:t>4775</a:t>
            </a:r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>) + (6.389 x 95,49</a:t>
            </a:r>
            <a:r>
              <a:rPr lang="pt-BR" sz="1400" smtClean="0">
                <a:solidFill>
                  <a:schemeClr val="accent5">
                    <a:lumMod val="50000"/>
                  </a:schemeClr>
                </a:solidFill>
              </a:rPr>
              <a:t>12075</a:t>
            </a:r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>) = </a:t>
            </a:r>
          </a:p>
          <a:p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>R$ 367.641,15 + 610.093,32 = </a:t>
            </a:r>
          </a:p>
          <a:p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>R$ 977.734,47 (anual) = 81.477,87 (mensal)</a:t>
            </a:r>
          </a:p>
          <a:p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2000" smtClean="0">
                <a:solidFill>
                  <a:schemeClr val="accent5">
                    <a:lumMod val="50000"/>
                  </a:schemeClr>
                </a:solidFill>
              </a:rPr>
            </a:b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9206" y="1184567"/>
            <a:ext cx="1236390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EXEMPLO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261788" y="1184567"/>
            <a:ext cx="1236390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EXEMPLO</a:t>
            </a: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5782614" y="1928505"/>
            <a:ext cx="6194738" cy="40020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Exemplo: Município Rural Adjacente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Com 10.000 habitantes (IBGE) 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Com 4.000 pessoas cadastradas  </a:t>
            </a:r>
            <a:r>
              <a:rPr lang="pt-BR" sz="2000" u="sng" dirty="0" smtClean="0">
                <a:solidFill>
                  <a:schemeClr val="accent5">
                    <a:lumMod val="50000"/>
                  </a:schemeClr>
                </a:solidFill>
              </a:rPr>
              <a:t>COM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 critério socioeconômico e demográfico;  e 7.394 pessoas </a:t>
            </a:r>
            <a:r>
              <a:rPr lang="pt-BR" sz="2000" u="sng" dirty="0" smtClean="0">
                <a:solidFill>
                  <a:schemeClr val="accent5">
                    <a:lumMod val="50000"/>
                  </a:schemeClr>
                </a:solidFill>
              </a:rPr>
              <a:t>SEM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critério socioeconômico e demográfico.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VALOR DE PAGAMENTO DA CAPITAÇÃO: 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(4.000 x R$ 95,49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12075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 ) + (7.394 x 73,45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4775)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 = 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R$ 381.964,4 + R$ 543.124,05 = 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R$ 925.088,45 (anual) = 77.090,70 (mensal)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l a diferença entre SO e SUCH? - Skylimit Idio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910087"/>
            <a:ext cx="9180749" cy="48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236808" y="4591419"/>
            <a:ext cx="551416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R$ 52.646,02</a:t>
            </a:r>
            <a:endParaRPr lang="pt-BR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4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 Que Fazer?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2" y="984241"/>
            <a:ext cx="4838953" cy="48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ão Julgue, não ache, não suponha. Pergunte sempre que quiser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86" y="0"/>
            <a:ext cx="4642706" cy="23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NM - Confederação Nacional de Municípios | Comunica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78" y="1949693"/>
            <a:ext cx="4235213" cy="2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uxílio Brasil: governo estuda incluir mais 2,2 milhões de famíli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38" y="3403718"/>
            <a:ext cx="5038016" cy="33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Seja O Amor Da Sua Vida + O Óbvio Também Precisa Ser Dito | Parcelamento  sem jur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86" y="438810"/>
            <a:ext cx="4183666" cy="63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086901" y="750627"/>
            <a:ext cx="2975212" cy="668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9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8f1ce6acc_2_36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564" name="Google Shape;564;g118f1ce6acc_2_3661"/>
          <p:cNvSpPr txBox="1"/>
          <p:nvPr/>
        </p:nvSpPr>
        <p:spPr>
          <a:xfrm>
            <a:off x="568476" y="294349"/>
            <a:ext cx="11455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INSENTIVO AS AÇÕES ESTRATEGICAS </a:t>
            </a:r>
            <a:endParaRPr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6" name="Google Shape;566;g118f1ce6acc_2_3661"/>
          <p:cNvSpPr/>
          <p:nvPr/>
        </p:nvSpPr>
        <p:spPr>
          <a:xfrm rot="5400000">
            <a:off x="12023976" y="6968500"/>
            <a:ext cx="180000" cy="180000"/>
          </a:xfrm>
          <a:prstGeom prst="round2SameRect">
            <a:avLst>
              <a:gd name="adj1" fmla="val 145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g118f1ce6acc_2_3661"/>
          <p:cNvSpPr/>
          <p:nvPr/>
        </p:nvSpPr>
        <p:spPr>
          <a:xfrm>
            <a:off x="0" y="6968500"/>
            <a:ext cx="180000" cy="1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10" y="5791793"/>
            <a:ext cx="2904791" cy="60029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5802" y="1100942"/>
            <a:ext cx="553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JÁ POSSUI: 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anose="02020502060505020804" pitchFamily="18" charset="0"/>
            </a:endParaRPr>
          </a:p>
          <a:p>
            <a:pPr algn="just"/>
            <a:endParaRPr lang="pt-BR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anose="020205020605050208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Equipe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de Saúde Bucal (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eSB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Programa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Saúde na Escola (PSE);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Programa Academia da Saúde;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Programas de apoio à informatização da APS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anose="020205020605050208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anose="020205020605050208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anose="02020502060505020804" pitchFamily="18" charset="0"/>
            </a:endParaRP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PROVIMENTO DIRETO:</a:t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programa de ACS:</a:t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programa Mais médicos para o Brasil;</a:t>
            </a: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Programa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Medicos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 Pelo Brasil.</a:t>
            </a:r>
          </a:p>
          <a:p>
            <a:pPr algn="just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/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</a:b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09731" y="879084"/>
            <a:ext cx="5767970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Faze de implantação: </a:t>
            </a:r>
          </a:p>
          <a:p>
            <a:pPr algn="just"/>
            <a:endParaRPr lang="pt-BR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Programa Saúde na Hora;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Laboratório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Regional de Prótese Dentária (LRPD);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Incentivo Para Inserção de Praticas de Atividade Física na APS;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Projeto Saúde e com Agente;</a:t>
            </a:r>
            <a:endParaRPr lang="pt-BR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/>
            <a:endParaRPr lang="pt-BR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1"/>
          <p:cNvSpPr txBox="1"/>
          <p:nvPr/>
        </p:nvSpPr>
        <p:spPr>
          <a:xfrm>
            <a:off x="625720" y="119202"/>
            <a:ext cx="954301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Pagamento por desempenho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Indicadores para 2022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74" name="Google Shape;574;p21"/>
          <p:cNvGrpSpPr/>
          <p:nvPr/>
        </p:nvGrpSpPr>
        <p:grpSpPr>
          <a:xfrm>
            <a:off x="3827999" y="1602823"/>
            <a:ext cx="4559097" cy="4559097"/>
            <a:chOff x="3268721" y="2455285"/>
            <a:chExt cx="1608138" cy="1608138"/>
          </a:xfrm>
        </p:grpSpPr>
        <p:sp>
          <p:nvSpPr>
            <p:cNvPr id="575" name="Google Shape;575;p21"/>
            <p:cNvSpPr/>
            <p:nvPr/>
          </p:nvSpPr>
          <p:spPr>
            <a:xfrm>
              <a:off x="4106921" y="2455285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484" h="484" extrusionOk="0">
                  <a:moveTo>
                    <a:pt x="242" y="0"/>
                  </a:moveTo>
                  <a:lnTo>
                    <a:pt x="286" y="4"/>
                  </a:lnTo>
                  <a:lnTo>
                    <a:pt x="327" y="16"/>
                  </a:lnTo>
                  <a:lnTo>
                    <a:pt x="365" y="33"/>
                  </a:lnTo>
                  <a:lnTo>
                    <a:pt x="399" y="57"/>
                  </a:lnTo>
                  <a:lnTo>
                    <a:pt x="428" y="86"/>
                  </a:lnTo>
                  <a:lnTo>
                    <a:pt x="451" y="120"/>
                  </a:lnTo>
                  <a:lnTo>
                    <a:pt x="470" y="158"/>
                  </a:lnTo>
                  <a:lnTo>
                    <a:pt x="480" y="199"/>
                  </a:lnTo>
                  <a:lnTo>
                    <a:pt x="484" y="242"/>
                  </a:lnTo>
                  <a:lnTo>
                    <a:pt x="480" y="285"/>
                  </a:lnTo>
                  <a:lnTo>
                    <a:pt x="470" y="327"/>
                  </a:lnTo>
                  <a:lnTo>
                    <a:pt x="451" y="365"/>
                  </a:lnTo>
                  <a:lnTo>
                    <a:pt x="428" y="398"/>
                  </a:lnTo>
                  <a:lnTo>
                    <a:pt x="399" y="428"/>
                  </a:lnTo>
                  <a:lnTo>
                    <a:pt x="365" y="451"/>
                  </a:lnTo>
                  <a:lnTo>
                    <a:pt x="327" y="470"/>
                  </a:lnTo>
                  <a:lnTo>
                    <a:pt x="286" y="480"/>
                  </a:lnTo>
                  <a:lnTo>
                    <a:pt x="242" y="484"/>
                  </a:lnTo>
                  <a:lnTo>
                    <a:pt x="0" y="484"/>
                  </a:lnTo>
                  <a:lnTo>
                    <a:pt x="0" y="242"/>
                  </a:lnTo>
                  <a:lnTo>
                    <a:pt x="4" y="199"/>
                  </a:lnTo>
                  <a:lnTo>
                    <a:pt x="16" y="158"/>
                  </a:lnTo>
                  <a:lnTo>
                    <a:pt x="34" y="120"/>
                  </a:lnTo>
                  <a:lnTo>
                    <a:pt x="57" y="86"/>
                  </a:lnTo>
                  <a:lnTo>
                    <a:pt x="86" y="57"/>
                  </a:lnTo>
                  <a:lnTo>
                    <a:pt x="120" y="33"/>
                  </a:lnTo>
                  <a:lnTo>
                    <a:pt x="158" y="16"/>
                  </a:lnTo>
                  <a:lnTo>
                    <a:pt x="199" y="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268721" y="2455285"/>
              <a:ext cx="769938" cy="768350"/>
            </a:xfrm>
            <a:custGeom>
              <a:avLst/>
              <a:gdLst/>
              <a:ahLst/>
              <a:cxnLst/>
              <a:rect l="l" t="t" r="r" b="b"/>
              <a:pathLst>
                <a:path w="485" h="484" extrusionOk="0">
                  <a:moveTo>
                    <a:pt x="242" y="0"/>
                  </a:moveTo>
                  <a:lnTo>
                    <a:pt x="286" y="4"/>
                  </a:lnTo>
                  <a:lnTo>
                    <a:pt x="328" y="16"/>
                  </a:lnTo>
                  <a:lnTo>
                    <a:pt x="365" y="34"/>
                  </a:lnTo>
                  <a:lnTo>
                    <a:pt x="398" y="57"/>
                  </a:lnTo>
                  <a:lnTo>
                    <a:pt x="428" y="86"/>
                  </a:lnTo>
                  <a:lnTo>
                    <a:pt x="452" y="120"/>
                  </a:lnTo>
                  <a:lnTo>
                    <a:pt x="470" y="158"/>
                  </a:lnTo>
                  <a:lnTo>
                    <a:pt x="481" y="199"/>
                  </a:lnTo>
                  <a:lnTo>
                    <a:pt x="485" y="242"/>
                  </a:lnTo>
                  <a:lnTo>
                    <a:pt x="485" y="484"/>
                  </a:lnTo>
                  <a:lnTo>
                    <a:pt x="242" y="484"/>
                  </a:lnTo>
                  <a:lnTo>
                    <a:pt x="199" y="480"/>
                  </a:lnTo>
                  <a:lnTo>
                    <a:pt x="159" y="470"/>
                  </a:lnTo>
                  <a:lnTo>
                    <a:pt x="121" y="451"/>
                  </a:lnTo>
                  <a:lnTo>
                    <a:pt x="87" y="428"/>
                  </a:lnTo>
                  <a:lnTo>
                    <a:pt x="58" y="399"/>
                  </a:lnTo>
                  <a:lnTo>
                    <a:pt x="33" y="365"/>
                  </a:lnTo>
                  <a:lnTo>
                    <a:pt x="16" y="327"/>
                  </a:lnTo>
                  <a:lnTo>
                    <a:pt x="4" y="287"/>
                  </a:lnTo>
                  <a:lnTo>
                    <a:pt x="0" y="242"/>
                  </a:lnTo>
                  <a:lnTo>
                    <a:pt x="4" y="199"/>
                  </a:lnTo>
                  <a:lnTo>
                    <a:pt x="16" y="158"/>
                  </a:lnTo>
                  <a:lnTo>
                    <a:pt x="33" y="120"/>
                  </a:lnTo>
                  <a:lnTo>
                    <a:pt x="58" y="86"/>
                  </a:lnTo>
                  <a:lnTo>
                    <a:pt x="87" y="57"/>
                  </a:lnTo>
                  <a:lnTo>
                    <a:pt x="121" y="34"/>
                  </a:lnTo>
                  <a:lnTo>
                    <a:pt x="159" y="16"/>
                  </a:lnTo>
                  <a:lnTo>
                    <a:pt x="199" y="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268721" y="3291898"/>
              <a:ext cx="769938" cy="771525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42" y="0"/>
                  </a:moveTo>
                  <a:lnTo>
                    <a:pt x="485" y="0"/>
                  </a:lnTo>
                  <a:lnTo>
                    <a:pt x="485" y="243"/>
                  </a:lnTo>
                  <a:lnTo>
                    <a:pt x="481" y="287"/>
                  </a:lnTo>
                  <a:lnTo>
                    <a:pt x="470" y="328"/>
                  </a:lnTo>
                  <a:lnTo>
                    <a:pt x="452" y="366"/>
                  </a:lnTo>
                  <a:lnTo>
                    <a:pt x="428" y="400"/>
                  </a:lnTo>
                  <a:lnTo>
                    <a:pt x="400" y="428"/>
                  </a:lnTo>
                  <a:lnTo>
                    <a:pt x="365" y="452"/>
                  </a:lnTo>
                  <a:lnTo>
                    <a:pt x="328" y="470"/>
                  </a:lnTo>
                  <a:lnTo>
                    <a:pt x="287" y="482"/>
                  </a:lnTo>
                  <a:lnTo>
                    <a:pt x="242" y="486"/>
                  </a:lnTo>
                  <a:lnTo>
                    <a:pt x="199" y="482"/>
                  </a:lnTo>
                  <a:lnTo>
                    <a:pt x="159" y="470"/>
                  </a:lnTo>
                  <a:lnTo>
                    <a:pt x="121" y="452"/>
                  </a:lnTo>
                  <a:lnTo>
                    <a:pt x="87" y="428"/>
                  </a:lnTo>
                  <a:lnTo>
                    <a:pt x="58" y="400"/>
                  </a:lnTo>
                  <a:lnTo>
                    <a:pt x="34" y="366"/>
                  </a:lnTo>
                  <a:lnTo>
                    <a:pt x="16" y="328"/>
                  </a:lnTo>
                  <a:lnTo>
                    <a:pt x="4" y="287"/>
                  </a:lnTo>
                  <a:lnTo>
                    <a:pt x="0" y="243"/>
                  </a:lnTo>
                  <a:lnTo>
                    <a:pt x="4" y="199"/>
                  </a:lnTo>
                  <a:lnTo>
                    <a:pt x="16" y="159"/>
                  </a:lnTo>
                  <a:lnTo>
                    <a:pt x="34" y="121"/>
                  </a:lnTo>
                  <a:lnTo>
                    <a:pt x="58" y="87"/>
                  </a:lnTo>
                  <a:lnTo>
                    <a:pt x="87" y="58"/>
                  </a:lnTo>
                  <a:lnTo>
                    <a:pt x="121" y="34"/>
                  </a:lnTo>
                  <a:lnTo>
                    <a:pt x="159" y="16"/>
                  </a:lnTo>
                  <a:lnTo>
                    <a:pt x="199" y="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4106921" y="3291898"/>
              <a:ext cx="769938" cy="769938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0" y="0"/>
                  </a:moveTo>
                  <a:lnTo>
                    <a:pt x="242" y="0"/>
                  </a:lnTo>
                  <a:lnTo>
                    <a:pt x="286" y="4"/>
                  </a:lnTo>
                  <a:lnTo>
                    <a:pt x="327" y="16"/>
                  </a:lnTo>
                  <a:lnTo>
                    <a:pt x="365" y="34"/>
                  </a:lnTo>
                  <a:lnTo>
                    <a:pt x="399" y="58"/>
                  </a:lnTo>
                  <a:lnTo>
                    <a:pt x="428" y="87"/>
                  </a:lnTo>
                  <a:lnTo>
                    <a:pt x="451" y="121"/>
                  </a:lnTo>
                  <a:lnTo>
                    <a:pt x="470" y="159"/>
                  </a:lnTo>
                  <a:lnTo>
                    <a:pt x="482" y="199"/>
                  </a:lnTo>
                  <a:lnTo>
                    <a:pt x="485" y="243"/>
                  </a:lnTo>
                  <a:lnTo>
                    <a:pt x="482" y="287"/>
                  </a:lnTo>
                  <a:lnTo>
                    <a:pt x="470" y="328"/>
                  </a:lnTo>
                  <a:lnTo>
                    <a:pt x="451" y="366"/>
                  </a:lnTo>
                  <a:lnTo>
                    <a:pt x="428" y="400"/>
                  </a:lnTo>
                  <a:lnTo>
                    <a:pt x="399" y="428"/>
                  </a:lnTo>
                  <a:lnTo>
                    <a:pt x="365" y="452"/>
                  </a:lnTo>
                  <a:lnTo>
                    <a:pt x="327" y="470"/>
                  </a:lnTo>
                  <a:lnTo>
                    <a:pt x="286" y="481"/>
                  </a:lnTo>
                  <a:lnTo>
                    <a:pt x="242" y="485"/>
                  </a:lnTo>
                  <a:lnTo>
                    <a:pt x="199" y="481"/>
                  </a:lnTo>
                  <a:lnTo>
                    <a:pt x="158" y="470"/>
                  </a:lnTo>
                  <a:lnTo>
                    <a:pt x="120" y="452"/>
                  </a:lnTo>
                  <a:lnTo>
                    <a:pt x="86" y="428"/>
                  </a:lnTo>
                  <a:lnTo>
                    <a:pt x="57" y="400"/>
                  </a:lnTo>
                  <a:lnTo>
                    <a:pt x="34" y="366"/>
                  </a:lnTo>
                  <a:lnTo>
                    <a:pt x="16" y="328"/>
                  </a:lnTo>
                  <a:lnTo>
                    <a:pt x="4" y="287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9" name="Google Shape;579;p21"/>
          <p:cNvSpPr/>
          <p:nvPr/>
        </p:nvSpPr>
        <p:spPr>
          <a:xfrm>
            <a:off x="8702202" y="4657123"/>
            <a:ext cx="34897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Proporção de pessoas com </a:t>
            </a:r>
            <a:r>
              <a:rPr lang="pt-BR" sz="1600" b="1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hipertensão, </a:t>
            </a: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 </a:t>
            </a:r>
            <a:r>
              <a:rPr lang="pt-BR" sz="1600" b="1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consulta </a:t>
            </a: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 pressão arterial aferida no </a:t>
            </a:r>
            <a:r>
              <a:rPr lang="pt-BR" sz="1600" b="1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semestre</a:t>
            </a: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¹</a:t>
            </a:r>
            <a:endParaRPr sz="1600" b="0" i="1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1"/>
          <p:cNvSpPr txBox="1"/>
          <p:nvPr/>
        </p:nvSpPr>
        <p:spPr>
          <a:xfrm>
            <a:off x="8702202" y="4189925"/>
            <a:ext cx="29330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Doenças crônicas</a:t>
            </a:r>
            <a:endParaRPr sz="2400" b="1" i="0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1"/>
          <p:cNvSpPr/>
          <p:nvPr/>
        </p:nvSpPr>
        <p:spPr>
          <a:xfrm>
            <a:off x="0" y="2946521"/>
            <a:ext cx="37196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Proporção de gestantes com realização de exames para </a:t>
            </a:r>
            <a:r>
              <a:rPr lang="pt-BR" sz="1600" b="1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sífilis e HIV ²</a:t>
            </a:r>
            <a:endParaRPr sz="1600" b="1" i="1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1"/>
          <p:cNvSpPr/>
          <p:nvPr/>
        </p:nvSpPr>
        <p:spPr>
          <a:xfrm>
            <a:off x="8523655" y="2367158"/>
            <a:ext cx="368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Proporção de mulheres com coleta de </a:t>
            </a:r>
            <a:r>
              <a:rPr lang="pt-BR" sz="1600" b="1" i="1" u="sng" strike="noStrike" cap="none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citopatológico</a:t>
            </a:r>
            <a:r>
              <a:rPr lang="pt-BR" sz="1600" b="1" i="1" u="sng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na APS¹</a:t>
            </a:r>
            <a:endParaRPr sz="1600" b="0" i="1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1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1"/>
          <p:cNvSpPr txBox="1"/>
          <p:nvPr/>
        </p:nvSpPr>
        <p:spPr>
          <a:xfrm>
            <a:off x="8584211" y="1780781"/>
            <a:ext cx="293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 da Mulher</a:t>
            </a:r>
            <a:endParaRPr sz="2400" b="1" i="0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1"/>
          <p:cNvSpPr/>
          <p:nvPr/>
        </p:nvSpPr>
        <p:spPr>
          <a:xfrm>
            <a:off x="1" y="2039566"/>
            <a:ext cx="37395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Proporção de gestantes com pelo </a:t>
            </a:r>
            <a:r>
              <a:rPr lang="pt-BR" sz="1600" b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menos 6 (seis) consultas pré-natal </a:t>
            </a: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realizadas, sendo a 1ª até a 12ª semana de gestação¹</a:t>
            </a:r>
            <a:endParaRPr sz="1600" b="0" i="1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1"/>
          <p:cNvSpPr txBox="1"/>
          <p:nvPr/>
        </p:nvSpPr>
        <p:spPr>
          <a:xfrm>
            <a:off x="689868" y="1675471"/>
            <a:ext cx="30609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Pré-natal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86" name="Google Shape;586;p21"/>
          <p:cNvSpPr/>
          <p:nvPr/>
        </p:nvSpPr>
        <p:spPr>
          <a:xfrm>
            <a:off x="8702203" y="5595833"/>
            <a:ext cx="33767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Proporção de pessoas com </a:t>
            </a:r>
            <a:r>
              <a:rPr lang="pt-BR" sz="1600" b="1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diabete</a:t>
            </a: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s, com consulta e </a:t>
            </a:r>
            <a:r>
              <a:rPr lang="pt-BR" sz="1600" b="1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hemoglobina </a:t>
            </a:r>
            <a:r>
              <a:rPr lang="pt-BR" sz="1600" b="1" i="1" u="none" strike="noStrike" cap="none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glicada</a:t>
            </a:r>
            <a:r>
              <a:rPr lang="pt-BR" sz="1600" b="1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solicitada no </a:t>
            </a:r>
            <a:r>
              <a:rPr lang="pt-BR" sz="1600" b="1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semestre¹</a:t>
            </a:r>
            <a:endParaRPr sz="1600" b="1" i="1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1"/>
          <p:cNvSpPr/>
          <p:nvPr/>
        </p:nvSpPr>
        <p:spPr>
          <a:xfrm>
            <a:off x="65847" y="4896207"/>
            <a:ext cx="365624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Proporção de crianças de 1 (um) ano de idade </a:t>
            </a:r>
            <a:r>
              <a:rPr lang="pt-BR" sz="1500" b="1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vacinadas </a:t>
            </a:r>
            <a:r>
              <a:rPr lang="pt-BR" sz="15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na APS contra </a:t>
            </a:r>
            <a:r>
              <a:rPr lang="pt-BR" sz="1500" b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Difteria</a:t>
            </a:r>
            <a:r>
              <a:rPr lang="pt-BR" sz="15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1500" b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Tétano, Coqueluche, Hepatite B, infecções causadas por </a:t>
            </a:r>
            <a:r>
              <a:rPr lang="pt-BR" sz="1500" b="1" u="none" strike="noStrike" cap="none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Haemophilus</a:t>
            </a:r>
            <a:r>
              <a:rPr lang="pt-BR" sz="1500" b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500" b="1" u="none" strike="noStrike" cap="none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Influenzae</a:t>
            </a:r>
            <a:r>
              <a:rPr lang="pt-BR" sz="1500" b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tipo b e Poliomielite Inativada¹</a:t>
            </a:r>
            <a:endParaRPr sz="1500" b="1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1"/>
          <p:cNvSpPr txBox="1"/>
          <p:nvPr/>
        </p:nvSpPr>
        <p:spPr>
          <a:xfrm>
            <a:off x="712242" y="4406108"/>
            <a:ext cx="29330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Saúde da Criança</a:t>
            </a:r>
            <a:endParaRPr sz="2400" b="1" i="0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1"/>
          <p:cNvSpPr/>
          <p:nvPr/>
        </p:nvSpPr>
        <p:spPr>
          <a:xfrm>
            <a:off x="51274" y="3596767"/>
            <a:ext cx="36684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Proporção de gestantes com atendimento </a:t>
            </a:r>
            <a:r>
              <a:rPr lang="pt-BR" sz="1600" b="1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odontológico</a:t>
            </a: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realizado²</a:t>
            </a:r>
            <a:endParaRPr sz="1600" b="0" i="1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369" y="2166559"/>
            <a:ext cx="932277" cy="932277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1"/>
          <p:cNvSpPr/>
          <p:nvPr/>
        </p:nvSpPr>
        <p:spPr>
          <a:xfrm>
            <a:off x="6795711" y="4798068"/>
            <a:ext cx="952329" cy="765110"/>
          </a:xfrm>
          <a:custGeom>
            <a:avLst/>
            <a:gdLst/>
            <a:ahLst/>
            <a:cxnLst/>
            <a:rect l="l" t="t" r="r" b="b"/>
            <a:pathLst>
              <a:path w="174" h="141" extrusionOk="0">
                <a:moveTo>
                  <a:pt x="145" y="7"/>
                </a:moveTo>
                <a:cubicBezTo>
                  <a:pt x="126" y="0"/>
                  <a:pt x="109" y="6"/>
                  <a:pt x="92" y="15"/>
                </a:cubicBezTo>
                <a:cubicBezTo>
                  <a:pt x="89" y="17"/>
                  <a:pt x="86" y="18"/>
                  <a:pt x="83" y="15"/>
                </a:cubicBezTo>
                <a:cubicBezTo>
                  <a:pt x="73" y="8"/>
                  <a:pt x="61" y="4"/>
                  <a:pt x="48" y="4"/>
                </a:cubicBezTo>
                <a:cubicBezTo>
                  <a:pt x="21" y="5"/>
                  <a:pt x="0" y="22"/>
                  <a:pt x="4" y="52"/>
                </a:cubicBezTo>
                <a:cubicBezTo>
                  <a:pt x="5" y="65"/>
                  <a:pt x="9" y="77"/>
                  <a:pt x="17" y="88"/>
                </a:cubicBezTo>
                <a:cubicBezTo>
                  <a:pt x="33" y="112"/>
                  <a:pt x="57" y="128"/>
                  <a:pt x="83" y="140"/>
                </a:cubicBezTo>
                <a:cubicBezTo>
                  <a:pt x="86" y="141"/>
                  <a:pt x="91" y="140"/>
                  <a:pt x="94" y="139"/>
                </a:cubicBezTo>
                <a:cubicBezTo>
                  <a:pt x="111" y="131"/>
                  <a:pt x="127" y="121"/>
                  <a:pt x="141" y="108"/>
                </a:cubicBezTo>
                <a:cubicBezTo>
                  <a:pt x="158" y="93"/>
                  <a:pt x="169" y="75"/>
                  <a:pt x="172" y="52"/>
                </a:cubicBezTo>
                <a:cubicBezTo>
                  <a:pt x="174" y="31"/>
                  <a:pt x="165" y="14"/>
                  <a:pt x="145" y="7"/>
                </a:cubicBezTo>
                <a:close/>
                <a:moveTo>
                  <a:pt x="155" y="81"/>
                </a:moveTo>
                <a:cubicBezTo>
                  <a:pt x="143" y="81"/>
                  <a:pt x="143" y="81"/>
                  <a:pt x="143" y="81"/>
                </a:cubicBezTo>
                <a:cubicBezTo>
                  <a:pt x="142" y="81"/>
                  <a:pt x="140" y="80"/>
                  <a:pt x="140" y="7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2" y="122"/>
                  <a:pt x="92" y="122"/>
                  <a:pt x="92" y="122"/>
                </a:cubicBezTo>
                <a:cubicBezTo>
                  <a:pt x="91" y="123"/>
                  <a:pt x="90" y="124"/>
                  <a:pt x="89" y="124"/>
                </a:cubicBezTo>
                <a:cubicBezTo>
                  <a:pt x="89" y="124"/>
                  <a:pt x="88" y="124"/>
                  <a:pt x="88" y="124"/>
                </a:cubicBezTo>
                <a:cubicBezTo>
                  <a:pt x="87" y="123"/>
                  <a:pt x="86" y="122"/>
                  <a:pt x="85" y="121"/>
                </a:cubicBezTo>
                <a:cubicBezTo>
                  <a:pt x="68" y="37"/>
                  <a:pt x="68" y="37"/>
                  <a:pt x="68" y="37"/>
                </a:cubicBezTo>
                <a:cubicBezTo>
                  <a:pt x="51" y="88"/>
                  <a:pt x="51" y="88"/>
                  <a:pt x="51" y="88"/>
                </a:cubicBezTo>
                <a:cubicBezTo>
                  <a:pt x="50" y="89"/>
                  <a:pt x="49" y="90"/>
                  <a:pt x="47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6" y="90"/>
                  <a:pt x="25" y="88"/>
                  <a:pt x="25" y="86"/>
                </a:cubicBezTo>
                <a:cubicBezTo>
                  <a:pt x="25" y="85"/>
                  <a:pt x="26" y="83"/>
                  <a:pt x="28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65" y="22"/>
                  <a:pt x="65" y="22"/>
                  <a:pt x="65" y="22"/>
                </a:cubicBezTo>
                <a:cubicBezTo>
                  <a:pt x="66" y="21"/>
                  <a:pt x="67" y="20"/>
                  <a:pt x="69" y="20"/>
                </a:cubicBezTo>
                <a:cubicBezTo>
                  <a:pt x="70" y="20"/>
                  <a:pt x="71" y="21"/>
                  <a:pt x="72" y="23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30" y="51"/>
                  <a:pt x="131" y="50"/>
                  <a:pt x="132" y="50"/>
                </a:cubicBezTo>
                <a:cubicBezTo>
                  <a:pt x="133" y="50"/>
                  <a:pt x="134" y="51"/>
                  <a:pt x="135" y="52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55" y="74"/>
                  <a:pt x="155" y="74"/>
                  <a:pt x="155" y="74"/>
                </a:cubicBezTo>
                <a:cubicBezTo>
                  <a:pt x="157" y="74"/>
                  <a:pt x="158" y="75"/>
                  <a:pt x="158" y="77"/>
                </a:cubicBezTo>
                <a:cubicBezTo>
                  <a:pt x="158" y="79"/>
                  <a:pt x="157" y="81"/>
                  <a:pt x="155" y="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2" name="Google Shape;59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3932" y="4592819"/>
            <a:ext cx="921189" cy="100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0318" y="2393664"/>
            <a:ext cx="932277" cy="93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2738" y="2253295"/>
            <a:ext cx="932277" cy="932277"/>
          </a:xfrm>
          <a:prstGeom prst="rect">
            <a:avLst/>
          </a:prstGeom>
          <a:solidFill>
            <a:srgbClr val="FEE599"/>
          </a:solidFill>
          <a:ln>
            <a:noFill/>
          </a:ln>
        </p:spPr>
      </p:pic>
      <p:sp>
        <p:nvSpPr>
          <p:cNvPr id="595" name="Google Shape;59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sp>
        <p:nvSpPr>
          <p:cNvPr id="596" name="Google Shape;596;p21"/>
          <p:cNvSpPr txBox="1"/>
          <p:nvPr/>
        </p:nvSpPr>
        <p:spPr>
          <a:xfrm>
            <a:off x="51273" y="6455264"/>
            <a:ext cx="121407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¹ Nova redação a partir da Portaria GM/MS nº 102, de 20 de janeiro de 2022 |  ² Manutenção da nomenclatura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97" name="Google Shape;597;p21"/>
          <p:cNvCxnSpPr/>
          <p:nvPr/>
        </p:nvCxnSpPr>
        <p:spPr>
          <a:xfrm rot="10800000" flipH="1">
            <a:off x="313899" y="2946521"/>
            <a:ext cx="3309029" cy="1"/>
          </a:xfrm>
          <a:prstGeom prst="straightConnector1">
            <a:avLst/>
          </a:prstGeom>
          <a:noFill/>
          <a:ln w="9525" cap="flat" cmpd="sng">
            <a:solidFill>
              <a:srgbClr val="F4B18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8" name="Google Shape;598;p21"/>
          <p:cNvCxnSpPr/>
          <p:nvPr/>
        </p:nvCxnSpPr>
        <p:spPr>
          <a:xfrm rot="10800000" flipH="1">
            <a:off x="313898" y="3607253"/>
            <a:ext cx="3309029" cy="1"/>
          </a:xfrm>
          <a:prstGeom prst="straightConnector1">
            <a:avLst/>
          </a:prstGeom>
          <a:noFill/>
          <a:ln w="9525" cap="flat" cmpd="sng">
            <a:solidFill>
              <a:srgbClr val="F4B18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9" name="Google Shape;599;p21"/>
          <p:cNvCxnSpPr/>
          <p:nvPr/>
        </p:nvCxnSpPr>
        <p:spPr>
          <a:xfrm rot="10800000" flipH="1">
            <a:off x="8792585" y="5595833"/>
            <a:ext cx="3190149" cy="2"/>
          </a:xfrm>
          <a:prstGeom prst="straightConnector1">
            <a:avLst/>
          </a:prstGeom>
          <a:noFill/>
          <a:ln w="9525" cap="flat" cmpd="sng">
            <a:solidFill>
              <a:srgbClr val="C5E0B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0" name="Google Shape;60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9293" y="2782658"/>
            <a:ext cx="229871" cy="22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94" y="482539"/>
            <a:ext cx="3080998" cy="6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0"/>
          <p:cNvSpPr txBox="1">
            <a:spLocks noGrp="1"/>
          </p:cNvSpPr>
          <p:nvPr>
            <p:ph type="ctrTitle"/>
          </p:nvPr>
        </p:nvSpPr>
        <p:spPr>
          <a:xfrm>
            <a:off x="382643" y="118822"/>
            <a:ext cx="10898327" cy="71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11111"/>
              <a:buFont typeface="Arial"/>
              <a:buNone/>
            </a:pPr>
            <a:r>
              <a:rPr lang="pt-BR" sz="440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Aplicação financeira dos indicadores em</a:t>
            </a:r>
            <a:r>
              <a:rPr lang="pt-BR" sz="4800">
                <a:solidFill>
                  <a:schemeClr val="accent5">
                    <a:lumMod val="75000"/>
                  </a:schemeClr>
                </a:solidFill>
                <a:sym typeface="Calibri"/>
              </a:rPr>
              <a:t> 2022</a:t>
            </a:r>
            <a:endParaRPr sz="48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22" name="Google Shape;622;p9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sp>
        <p:nvSpPr>
          <p:cNvPr id="624" name="Google Shape;624;p90"/>
          <p:cNvSpPr txBox="1"/>
          <p:nvPr/>
        </p:nvSpPr>
        <p:spPr>
          <a:xfrm>
            <a:off x="289447" y="963600"/>
            <a:ext cx="1161310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 a publicação da  </a:t>
            </a: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Portaria GM/MS n° 102, de 20 de janeiro de 2022</a:t>
            </a:r>
            <a:r>
              <a:rPr lang="pt-BR" sz="1600" b="0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que alterou a </a:t>
            </a:r>
            <a:r>
              <a:rPr lang="pt-BR" sz="1600" b="0" i="1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Portaria GM/MS nº 3.222, de 10 de dezembro de 2019</a:t>
            </a:r>
            <a:r>
              <a:rPr lang="pt-BR" sz="1600" b="0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que dispõe sobre os </a:t>
            </a:r>
            <a:r>
              <a:rPr lang="pt-BR" sz="1600" b="0" i="0" u="sng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indicadores do pagamento por desempenho</a:t>
            </a:r>
            <a:r>
              <a:rPr lang="pt-BR" sz="1600" b="0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no âmbito do Programa Previne Brasil, o financiamento do pagamento dos indicadores de desempenho considerará as seguintes regras de aplicação</a:t>
            </a:r>
            <a:r>
              <a:rPr lang="pt-BR" sz="1800" b="0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25" name="Google Shape;625;p90"/>
          <p:cNvGraphicFramePr/>
          <p:nvPr>
            <p:extLst>
              <p:ext uri="{D42A27DB-BD31-4B8C-83A1-F6EECF244321}">
                <p14:modId xmlns:p14="http://schemas.microsoft.com/office/powerpoint/2010/main" val="125827405"/>
              </p:ext>
            </p:extLst>
          </p:nvPr>
        </p:nvGraphicFramePr>
        <p:xfrm>
          <a:off x="289452" y="1900640"/>
          <a:ext cx="11613100" cy="463264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410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4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6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0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94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PARA 2022</a:t>
                      </a:r>
                      <a:endParaRPr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1º QUADRIMESTRE</a:t>
                      </a:r>
                      <a:endParaRPr sz="1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2° QUADRIMESTRE</a:t>
                      </a:r>
                      <a:endParaRPr sz="1600" b="1" u="none" strike="noStrike" cap="none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3° QUADRIMESTRE</a:t>
                      </a:r>
                      <a:endParaRPr sz="1600" b="1" u="none" strike="noStrike" cap="none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PROPORÇÃO DE GESTANTES COM PELO MENOS </a:t>
                      </a:r>
                      <a:r>
                        <a:rPr lang="pt-BR" sz="1400" b="1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(SEIS) </a:t>
                      </a:r>
                      <a:r>
                        <a:rPr lang="pt-BR" sz="1400" b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CONSULTAS PRÉ-NATAL</a:t>
                      </a:r>
                      <a:endParaRPr b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REALIZADAS, SENDO A </a:t>
                      </a:r>
                      <a:r>
                        <a:rPr lang="pt-BR" sz="1400" b="1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1ª ATÉ A 12ª SEMANA DE GESTAÇÃO</a:t>
                      </a:r>
                      <a:endParaRPr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ALCANCE REAL </a:t>
                      </a:r>
                      <a:endParaRPr b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b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CÁLCULO DO ISF</a:t>
                      </a:r>
                      <a:endParaRPr b="0"/>
                    </a:p>
                  </a:txBody>
                  <a:tcPr marL="91450" marR="91450" marT="45725" marB="45725" anchor="ctr">
                    <a:solidFill>
                      <a:srgbClr val="FEE599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ALCANCE REAL NO </a:t>
                      </a:r>
                      <a:endParaRPr b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CÁLCULO DO ISF</a:t>
                      </a:r>
                      <a:endParaRPr b="0"/>
                    </a:p>
                  </a:txBody>
                  <a:tcPr marL="91450" marR="91450" marT="45725" marB="45725" anchor="ctr">
                    <a:solidFill>
                      <a:srgbClr val="FEE599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ALCANCE REAL </a:t>
                      </a:r>
                      <a:endParaRPr b="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</a:t>
                      </a:r>
                      <a:endParaRPr b="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CÁLCULO DO ISF</a:t>
                      </a:r>
                      <a:endParaRPr sz="16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FE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PROPORÇÃO DE GESTANTES COM REALIZAÇÃO DE EXAMES PARA </a:t>
                      </a:r>
                      <a:r>
                        <a:rPr lang="pt-BR" sz="1400" b="1" i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SÍFILIS E HIV</a:t>
                      </a:r>
                      <a:endParaRPr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PROPORÇÃO DE GESTANTES COM ATENDIMENTO </a:t>
                      </a:r>
                      <a:r>
                        <a:rPr lang="pt-BR" sz="1400" b="1" i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ODONTOLÓGICO</a:t>
                      </a:r>
                      <a:r>
                        <a:rPr lang="pt-BR" sz="1400" b="0" i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REALIZADO</a:t>
                      </a:r>
                      <a:endParaRPr sz="1800" b="0" u="none" strike="noStrike" cap="none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PERCENTUAL DE </a:t>
                      </a:r>
                      <a:endParaRPr b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ALCANCE </a:t>
                      </a:r>
                      <a:endParaRPr b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100%</a:t>
                      </a:r>
                      <a:endParaRPr b="0"/>
                    </a:p>
                  </a:txBody>
                  <a:tcPr marL="91450" marR="91450" marT="45725" marB="45725" anchor="ctr">
                    <a:solidFill>
                      <a:srgbClr val="C4E0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PROPORÇÃO DE MULHERES COM COLETA DE </a:t>
                      </a:r>
                      <a:r>
                        <a:rPr lang="pt-BR" sz="1400" b="1" i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CITOPATOLÓGICO</a:t>
                      </a:r>
                      <a:r>
                        <a:rPr lang="pt-BR" sz="1400" b="0" i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NA APS</a:t>
                      </a:r>
                      <a:endParaRPr b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PROPORÇÃO DE CRIANÇAS DE 1(UM) ANO DE IDADE VACINADAS NA APS CONTRA </a:t>
                      </a:r>
                      <a:r>
                        <a:rPr lang="pt-BR" sz="1400" b="1" i="0" u="none" strike="noStrike" cap="non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DIFETERIA, TÉTANO, COQUELUCHE, HEPATITE B, INFECÇÕES CAUSADAS POR HAEMOPHILUS INFLUENZAE TIPO B E POLIOMIELITE INATIVADA</a:t>
                      </a:r>
                      <a:endParaRPr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PROPORÇÃO DE PESSOAS COM </a:t>
                      </a:r>
                      <a:r>
                        <a:rPr lang="pt-BR" sz="1400" b="1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HIPERTENSÃO,</a:t>
                      </a:r>
                      <a:r>
                        <a:rPr lang="pt-BR" sz="1400" b="0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COM CONSULTA E PRESSÃO</a:t>
                      </a:r>
                      <a:endParaRPr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ARTERIAL AFERIDA NO </a:t>
                      </a:r>
                      <a:r>
                        <a:rPr lang="pt-BR" sz="1400" b="1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SEMESTRE</a:t>
                      </a:r>
                      <a:r>
                        <a:rPr lang="pt-BR" sz="1400" b="0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</a:t>
                      </a:r>
                      <a:endParaRPr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PERCENTUAL DE </a:t>
                      </a:r>
                      <a:endParaRPr b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ALCANCE DE 100%</a:t>
                      </a:r>
                      <a:endParaRPr sz="16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C4E0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 PROPORÇÃO DE PESSOAS COM </a:t>
                      </a:r>
                      <a:r>
                        <a:rPr lang="pt-BR" sz="1400" b="1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DIABETES</a:t>
                      </a:r>
                      <a:r>
                        <a:rPr lang="pt-BR" sz="1400" b="0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COM </a:t>
                      </a:r>
                      <a:r>
                        <a:rPr lang="pt-BR" sz="1400" b="1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 E HEMOGLOBINA GLICADA SOLICITADA NO SEMESTRE</a:t>
                      </a:r>
                      <a:endParaRPr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59" y="6058274"/>
            <a:ext cx="1581039" cy="32673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18f1ce6acc_2_8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sp>
        <p:nvSpPr>
          <p:cNvPr id="690" name="Google Shape;690;g118f1ce6acc_2_89"/>
          <p:cNvSpPr txBox="1"/>
          <p:nvPr/>
        </p:nvSpPr>
        <p:spPr>
          <a:xfrm>
            <a:off x="64265" y="1298100"/>
            <a:ext cx="114555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accent5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ATENÇÃO À SAÚDE DA </a:t>
            </a:r>
            <a:r>
              <a:rPr lang="pt-BR" sz="4400" b="1">
                <a:solidFill>
                  <a:schemeClr val="accent5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CRIANÇ</a:t>
            </a:r>
            <a:r>
              <a:rPr lang="pt-BR" sz="4400" b="1">
                <a:solidFill>
                  <a:schemeClr val="accent5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A</a:t>
            </a:r>
            <a:endParaRPr lang="pt-BR" sz="4400" b="1">
              <a:solidFill>
                <a:schemeClr val="accent5">
                  <a:lumMod val="7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i="0" u="none" strike="noStrike" cap="none">
                <a:solidFill>
                  <a:schemeClr val="accent5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INDICADOR 5:</a:t>
            </a:r>
            <a:endParaRPr lang="pt-B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="" xmlns:a16="http://schemas.microsoft.com/office/drawing/2014/main" id="{07B8B3AB-0B0B-9D5F-213E-E345215A4FE0}"/>
              </a:ext>
            </a:extLst>
          </p:cNvPr>
          <p:cNvSpPr/>
          <p:nvPr/>
        </p:nvSpPr>
        <p:spPr>
          <a:xfrm>
            <a:off x="423723" y="3368317"/>
            <a:ext cx="11446042" cy="1866900"/>
          </a:xfrm>
          <a:prstGeom prst="roundRect">
            <a:avLst>
              <a:gd name="adj" fmla="val 28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66;g118f1ce6acc_2_198">
            <a:extLst>
              <a:ext uri="{FF2B5EF4-FFF2-40B4-BE49-F238E27FC236}">
                <a16:creationId xmlns="" xmlns:a16="http://schemas.microsoft.com/office/drawing/2014/main" id="{9D14E396-13BE-07DE-BD75-8D4060BF1BC7}"/>
              </a:ext>
            </a:extLst>
          </p:cNvPr>
          <p:cNvSpPr txBox="1"/>
          <p:nvPr/>
        </p:nvSpPr>
        <p:spPr>
          <a:xfrm>
            <a:off x="419814" y="3677444"/>
            <a:ext cx="114555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E75B6"/>
                </a:solidFill>
                <a:latin typeface="Montserrat ExtraBold"/>
                <a:sym typeface="Montserrat ExtraBold"/>
              </a:rPr>
              <a:t>Proporção de crianças de 1 (um) ano de idade vacinadas na APS contra Difteria, Tétano, Coqueluche, Hepatite B, infecções causadas por </a:t>
            </a:r>
            <a:r>
              <a:rPr lang="pt-BR" sz="2400" err="1">
                <a:solidFill>
                  <a:srgbClr val="2E75B6"/>
                </a:solidFill>
                <a:latin typeface="Montserrat ExtraBold"/>
                <a:sym typeface="Montserrat ExtraBold"/>
              </a:rPr>
              <a:t>Haemophilus</a:t>
            </a:r>
            <a:r>
              <a:rPr lang="pt-BR" sz="2400">
                <a:solidFill>
                  <a:srgbClr val="2E75B6"/>
                </a:solidFill>
                <a:latin typeface="Montserrat ExtraBold"/>
                <a:sym typeface="Montserrat ExtraBold"/>
              </a:rPr>
              <a:t> </a:t>
            </a:r>
            <a:r>
              <a:rPr lang="pt-BR" sz="2400" err="1">
                <a:solidFill>
                  <a:srgbClr val="2E75B6"/>
                </a:solidFill>
                <a:latin typeface="Montserrat ExtraBold"/>
                <a:sym typeface="Montserrat ExtraBold"/>
              </a:rPr>
              <a:t>Influenzae</a:t>
            </a:r>
            <a:r>
              <a:rPr lang="pt-BR" sz="2400">
                <a:solidFill>
                  <a:srgbClr val="2E75B6"/>
                </a:solidFill>
                <a:latin typeface="Montserrat ExtraBold"/>
                <a:sym typeface="Montserrat ExtraBold"/>
              </a:rPr>
              <a:t> tipo b e Poliomielite Inativada</a:t>
            </a:r>
            <a:endParaRPr lang="pt-BR" sz="2400">
              <a:solidFill>
                <a:srgbClr val="2E75B6"/>
              </a:solidFill>
              <a:latin typeface="Montserrat ExtraBold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45" y="6031226"/>
            <a:ext cx="2144578" cy="443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65802" y="378305"/>
            <a:ext cx="75963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CRONOGRAMA DE AÇÕES </a:t>
            </a:r>
            <a:endParaRPr lang="pt-B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6" y="1452477"/>
            <a:ext cx="5809013" cy="387116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141600" y="4796135"/>
            <a:ext cx="367606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PALESTRA DE NIVELAMENTO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2" descr="Como fazer um Plano de Ação em 9 etapas simples - Proj4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18" y="1423147"/>
            <a:ext cx="5765511" cy="39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563279" y="5016841"/>
            <a:ext cx="4649984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CONSTRUÇÃO DO PLANO DE AÇÃO 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10" descr="Reuniões de equipes do Hospital São Lucas ampliam a assistência dos  pacientes - Pró-Saú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16" y="1351724"/>
            <a:ext cx="5161550" cy="29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357349" y="3032410"/>
            <a:ext cx="5267217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REUNIAO PARA APRESENTAÇAO DO P.A.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459"/>
            <a:ext cx="6303033" cy="2867627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954101" y="3299508"/>
            <a:ext cx="4278781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Oficinas de Digitação </a:t>
            </a:r>
            <a:endParaRPr lang="pt-BR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Picture 12" descr="Ficheiro:Check-green.svg – Wikipédia, a enciclopédia liv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01" y="1107467"/>
            <a:ext cx="5332180" cy="52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>
            <a:extLst>
              <a:ext uri="{FF2B5EF4-FFF2-40B4-BE49-F238E27FC236}">
                <a16:creationId xmlns="" xmlns:a16="http://schemas.microsoft.com/office/drawing/2014/main" id="{50E6E7DD-E960-C80D-7102-E526C058C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340" y="39169"/>
            <a:ext cx="10898400" cy="953363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chemeClr val="accent1">
                    <a:lumMod val="50000"/>
                  </a:schemeClr>
                </a:solidFill>
              </a:rPr>
              <a:t>Imunização e Processo de Trabalho na APS</a:t>
            </a: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ABE6FCCF-8608-92B4-031B-C0AEA243B7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 lang="pt-BR"/>
          </a:p>
        </p:txBody>
      </p:sp>
      <p:pic>
        <p:nvPicPr>
          <p:cNvPr id="2" name="Imagem 3" descr="Interface gráfica do usuário, Texto&#10;&#10;Descrição gerada automaticamente">
            <a:extLst>
              <a:ext uri="{FF2B5EF4-FFF2-40B4-BE49-F238E27FC236}">
                <a16:creationId xmlns="" xmlns:a16="http://schemas.microsoft.com/office/drawing/2014/main" id="{C104D457-3653-7474-AC92-EC633763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86" y="1027840"/>
            <a:ext cx="6944226" cy="5534244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="" xmlns:a16="http://schemas.microsoft.com/office/drawing/2014/main" id="{F3C7B0D8-4622-6F19-95BA-703479F18404}"/>
              </a:ext>
            </a:extLst>
          </p:cNvPr>
          <p:cNvSpPr/>
          <p:nvPr/>
        </p:nvSpPr>
        <p:spPr>
          <a:xfrm>
            <a:off x="7672216" y="2484840"/>
            <a:ext cx="651710" cy="30079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Esquerda 4">
            <a:extLst>
              <a:ext uri="{FF2B5EF4-FFF2-40B4-BE49-F238E27FC236}">
                <a16:creationId xmlns="" xmlns:a16="http://schemas.microsoft.com/office/drawing/2014/main" id="{76B04715-EF0C-F113-03D1-7F231AE07F8A}"/>
              </a:ext>
            </a:extLst>
          </p:cNvPr>
          <p:cNvSpPr/>
          <p:nvPr/>
        </p:nvSpPr>
        <p:spPr>
          <a:xfrm>
            <a:off x="7672216" y="2915972"/>
            <a:ext cx="651710" cy="30079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Esquerda 5">
            <a:extLst>
              <a:ext uri="{FF2B5EF4-FFF2-40B4-BE49-F238E27FC236}">
                <a16:creationId xmlns="" xmlns:a16="http://schemas.microsoft.com/office/drawing/2014/main" id="{C0641AB0-3B3B-7AEB-B6C6-F951C001F0F4}"/>
              </a:ext>
            </a:extLst>
          </p:cNvPr>
          <p:cNvSpPr/>
          <p:nvPr/>
        </p:nvSpPr>
        <p:spPr>
          <a:xfrm>
            <a:off x="7632111" y="4790892"/>
            <a:ext cx="651710" cy="30079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Esquerda 6">
            <a:extLst>
              <a:ext uri="{FF2B5EF4-FFF2-40B4-BE49-F238E27FC236}">
                <a16:creationId xmlns="" xmlns:a16="http://schemas.microsoft.com/office/drawing/2014/main" id="{82C816E2-9ECA-2642-3C06-1A98257B24A4}"/>
              </a:ext>
            </a:extLst>
          </p:cNvPr>
          <p:cNvSpPr/>
          <p:nvPr/>
        </p:nvSpPr>
        <p:spPr>
          <a:xfrm>
            <a:off x="7632112" y="5232051"/>
            <a:ext cx="651710" cy="30079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Esquerda 7">
            <a:extLst>
              <a:ext uri="{FF2B5EF4-FFF2-40B4-BE49-F238E27FC236}">
                <a16:creationId xmlns="" xmlns:a16="http://schemas.microsoft.com/office/drawing/2014/main" id="{A1B7F3E6-2154-980E-7AFB-E81CE764A714}"/>
              </a:ext>
            </a:extLst>
          </p:cNvPr>
          <p:cNvSpPr/>
          <p:nvPr/>
        </p:nvSpPr>
        <p:spPr>
          <a:xfrm>
            <a:off x="7672215" y="3667945"/>
            <a:ext cx="651710" cy="30079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Esquerda 8">
            <a:extLst>
              <a:ext uri="{FF2B5EF4-FFF2-40B4-BE49-F238E27FC236}">
                <a16:creationId xmlns="" xmlns:a16="http://schemas.microsoft.com/office/drawing/2014/main" id="{05330044-B6A7-1384-BB48-03B15DCB53DB}"/>
              </a:ext>
            </a:extLst>
          </p:cNvPr>
          <p:cNvSpPr/>
          <p:nvPr/>
        </p:nvSpPr>
        <p:spPr>
          <a:xfrm>
            <a:off x="7672216" y="4079025"/>
            <a:ext cx="651710" cy="30079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="" xmlns:a16="http://schemas.microsoft.com/office/drawing/2014/main" id="{208F3CD6-0AC0-4A50-904B-AA4605E62436}"/>
              </a:ext>
            </a:extLst>
          </p:cNvPr>
          <p:cNvSpPr/>
          <p:nvPr/>
        </p:nvSpPr>
        <p:spPr>
          <a:xfrm>
            <a:off x="8689307" y="1219702"/>
            <a:ext cx="3228472" cy="50733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F26C8E41-4F32-63D3-B256-4FDE8448306B}"/>
              </a:ext>
            </a:extLst>
          </p:cNvPr>
          <p:cNvSpPr txBox="1"/>
          <p:nvPr/>
        </p:nvSpPr>
        <p:spPr>
          <a:xfrm>
            <a:off x="8925426" y="1546057"/>
            <a:ext cx="2743200" cy="449353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>
                <a:solidFill>
                  <a:srgbClr val="C00000"/>
                </a:solidFill>
              </a:rPr>
              <a:t>Atenção!! </a:t>
            </a:r>
            <a:endParaRPr lang="pt-BR" sz="1800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Wingdings"/>
              <a:buChar char="§"/>
            </a:pPr>
            <a:r>
              <a:rPr lang="pt-BR" sz="1600" dirty="0">
                <a:solidFill>
                  <a:srgbClr val="002060"/>
                </a:solidFill>
              </a:rPr>
              <a:t>Busca Ativa</a:t>
            </a:r>
          </a:p>
          <a:p>
            <a:pPr marL="285750" indent="-285750">
              <a:buFont typeface="Wingdings"/>
              <a:buChar char="§"/>
            </a:pPr>
            <a:endParaRPr lang="pt-BR" sz="1600" dirty="0">
              <a:solidFill>
                <a:srgbClr val="002060"/>
              </a:solidFill>
            </a:endParaRPr>
          </a:p>
          <a:p>
            <a:pPr marL="285750" indent="-285750">
              <a:buFont typeface="Wingdings"/>
              <a:buChar char="§"/>
            </a:pPr>
            <a:r>
              <a:rPr lang="pt-BR" sz="1600" dirty="0">
                <a:solidFill>
                  <a:srgbClr val="002060"/>
                </a:solidFill>
              </a:rPr>
              <a:t>Organização da agenda</a:t>
            </a:r>
          </a:p>
          <a:p>
            <a:pPr marL="285750" indent="-285750">
              <a:buFont typeface="Wingdings"/>
              <a:buChar char="§"/>
            </a:pPr>
            <a:endParaRPr lang="pt-BR" sz="1600" dirty="0">
              <a:solidFill>
                <a:srgbClr val="002060"/>
              </a:solidFill>
            </a:endParaRPr>
          </a:p>
          <a:p>
            <a:pPr marL="285750" indent="-285750">
              <a:buFont typeface="Wingdings"/>
              <a:buChar char="§"/>
            </a:pPr>
            <a:r>
              <a:rPr lang="pt-BR" sz="1600" dirty="0">
                <a:solidFill>
                  <a:srgbClr val="002060"/>
                </a:solidFill>
              </a:rPr>
              <a:t>Educação em saúde</a:t>
            </a:r>
          </a:p>
          <a:p>
            <a:pPr marL="285750" indent="-285750">
              <a:buFont typeface="Wingdings"/>
              <a:buChar char="§"/>
            </a:pPr>
            <a:endParaRPr lang="pt-BR" sz="1600" dirty="0">
              <a:solidFill>
                <a:srgbClr val="002060"/>
              </a:solidFill>
            </a:endParaRPr>
          </a:p>
          <a:p>
            <a:pPr marL="285750" indent="-285750">
              <a:buFont typeface="Wingdings"/>
              <a:buChar char="§"/>
            </a:pPr>
            <a:r>
              <a:rPr lang="pt-BR" sz="1600" dirty="0" err="1">
                <a:solidFill>
                  <a:srgbClr val="002060"/>
                </a:solidFill>
              </a:rPr>
              <a:t>Matriciamento</a:t>
            </a:r>
            <a:endParaRPr lang="pt-BR" sz="1600" dirty="0">
              <a:solidFill>
                <a:srgbClr val="002060"/>
              </a:solidFill>
            </a:endParaRPr>
          </a:p>
          <a:p>
            <a:pPr marL="285750" indent="-285750">
              <a:buFont typeface="Wingdings"/>
              <a:buChar char="§"/>
            </a:pPr>
            <a:endParaRPr lang="pt-BR" sz="1600" dirty="0">
              <a:solidFill>
                <a:srgbClr val="002060"/>
              </a:solidFill>
            </a:endParaRPr>
          </a:p>
          <a:p>
            <a:pPr marL="285750" indent="-285750">
              <a:buFont typeface="Wingdings"/>
              <a:buChar char="§"/>
            </a:pPr>
            <a:r>
              <a:rPr lang="pt-BR" sz="1600" dirty="0">
                <a:solidFill>
                  <a:srgbClr val="002060"/>
                </a:solidFill>
              </a:rPr>
              <a:t>Articulação </a:t>
            </a:r>
            <a:r>
              <a:rPr lang="pt-BR" sz="1600" dirty="0" err="1">
                <a:solidFill>
                  <a:srgbClr val="002060"/>
                </a:solidFill>
              </a:rPr>
              <a:t>Intersetorial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>
              <a:solidFill>
                <a:srgbClr val="002060"/>
              </a:solidFill>
            </a:endParaRPr>
          </a:p>
          <a:p>
            <a:pPr marL="285750" indent="-285750">
              <a:buFont typeface="Wingdings"/>
              <a:buChar char="§"/>
            </a:pPr>
            <a:r>
              <a:rPr lang="pt-BR" sz="1600" dirty="0">
                <a:solidFill>
                  <a:srgbClr val="002060"/>
                </a:solidFill>
              </a:rPr>
              <a:t>Atenção as doses aplicadas</a:t>
            </a:r>
          </a:p>
          <a:p>
            <a:pPr marL="285750" indent="-285750">
              <a:buFont typeface="Wingdings"/>
              <a:buChar char="§"/>
            </a:pPr>
            <a:endParaRPr lang="pt-BR" sz="1600" dirty="0">
              <a:solidFill>
                <a:srgbClr val="002060"/>
              </a:solidFill>
            </a:endParaRPr>
          </a:p>
          <a:p>
            <a:endParaRPr lang="pt-BR" sz="1600" dirty="0">
              <a:solidFill>
                <a:srgbClr val="002060"/>
              </a:solidFill>
            </a:endParaRPr>
          </a:p>
          <a:p>
            <a:pPr algn="ctr"/>
            <a:r>
              <a:rPr lang="pt-BR" sz="1600" b="1" dirty="0">
                <a:solidFill>
                  <a:srgbClr val="002060"/>
                </a:solidFill>
              </a:rPr>
              <a:t>Caderneta da Criança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16" y="6365950"/>
            <a:ext cx="1739143" cy="3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534"/>
            <a:ext cx="11963400" cy="48958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39" y="220003"/>
            <a:ext cx="4198122" cy="13293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78" y="220003"/>
            <a:ext cx="2314799" cy="47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18f1ce6acc_2_5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sp>
        <p:nvSpPr>
          <p:cNvPr id="855" name="Google Shape;855;g118f1ce6acc_2_535"/>
          <p:cNvSpPr txBox="1"/>
          <p:nvPr/>
        </p:nvSpPr>
        <p:spPr>
          <a:xfrm>
            <a:off x="1087499" y="549624"/>
            <a:ext cx="9543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Dúvidas frequentes</a:t>
            </a:r>
            <a:endParaRPr sz="4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6" name="Google Shape;856;g118f1ce6acc_2_535"/>
          <p:cNvSpPr txBox="1"/>
          <p:nvPr/>
        </p:nvSpPr>
        <p:spPr>
          <a:xfrm>
            <a:off x="3158706" y="1777687"/>
            <a:ext cx="8237083" cy="469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0" i="0" u="none" strike="noStrike" cap="none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1" i="0" u="none" strike="noStrike" cap="none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7E6E6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dirty="0"/>
              <a:t>Sempre que a criança estiver na US para as consultas de rotina</a:t>
            </a:r>
          </a:p>
          <a:p>
            <a:r>
              <a:rPr lang="pt-BR" dirty="0"/>
              <a:t>(puericultura) ou outro procedimento, peça para a equipe verificar se as</a:t>
            </a:r>
          </a:p>
          <a:p>
            <a:r>
              <a:rPr lang="pt-BR" dirty="0"/>
              <a:t>vacinas estão em dia. Caso não estejam, já faça a aplicação na hora.</a:t>
            </a:r>
            <a:endParaRPr b="0" i="0" u="none" strike="noStrike" cap="none" dirty="0">
              <a:solidFill>
                <a:schemeClr val="accent5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4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FACILITE ACESSO E HORARIO , SAI DOS MUROS, BUSQUE APOIO NA ESCOLA, </a:t>
            </a:r>
            <a:endParaRPr sz="1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g118f1ce6acc_2_535"/>
          <p:cNvSpPr txBox="1"/>
          <p:nvPr/>
        </p:nvSpPr>
        <p:spPr>
          <a:xfrm>
            <a:off x="519342" y="6195819"/>
            <a:ext cx="102998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O registro de dados de aplicação de vacinas e outros imunobiológicos na APS é exclusivo pelo </a:t>
            </a:r>
            <a:r>
              <a:rPr lang="pt-BR" b="1" i="0" u="none" strike="noStrike" cap="none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eSUS</a:t>
            </a:r>
            <a:r>
              <a:rPr lang="pt-BR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AB: a partir de agosto de 2020 (Portaria 1.645 de junho/20).</a:t>
            </a:r>
            <a:endParaRPr sz="1050" b="1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15023" y="1474831"/>
            <a:ext cx="923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accent5">
                    <a:lumMod val="75000"/>
                  </a:schemeClr>
                </a:solidFill>
              </a:rPr>
              <a:t>Qual a faixa etária das crianças que serão contabilizadas?</a:t>
            </a:r>
          </a:p>
        </p:txBody>
      </p:sp>
      <p:pic>
        <p:nvPicPr>
          <p:cNvPr id="15" name="Google Shape;678;p93" descr="Selo ponto de interrogação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5721" y="1432365"/>
            <a:ext cx="362443" cy="34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78;p93" descr="Selo ponto de interrogação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719" y="2811721"/>
            <a:ext cx="362443" cy="32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678;p93" descr="Selo ponto de interrogação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577" y="2188229"/>
            <a:ext cx="362443" cy="32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aixaDeTexto 19"/>
          <p:cNvSpPr txBox="1"/>
          <p:nvPr/>
        </p:nvSpPr>
        <p:spPr>
          <a:xfrm>
            <a:off x="2215023" y="2147019"/>
            <a:ext cx="859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>
                <a:solidFill>
                  <a:schemeClr val="accent5">
                    <a:lumMod val="75000"/>
                  </a:schemeClr>
                </a:solidFill>
              </a:rPr>
              <a:t>Doses aplicadas em outros serviços da rede serão contabilizadas?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499014" y="2811721"/>
            <a:ext cx="859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accent5">
                    <a:lumMod val="75000"/>
                  </a:schemeClr>
                </a:solidFill>
              </a:rPr>
              <a:t>Registros anteriores serão contabilizados</a:t>
            </a:r>
            <a:r>
              <a:rPr lang="pt-BR" sz="1800" dirty="0" smtClean="0">
                <a:solidFill>
                  <a:schemeClr val="accent5">
                    <a:lumMod val="75000"/>
                  </a:schemeClr>
                </a:solidFill>
              </a:rPr>
              <a:t>? REGISTRO TARDIOS X ANTERIOR ?</a:t>
            </a:r>
            <a:endParaRPr lang="pt-BR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129" y="222386"/>
            <a:ext cx="2800907" cy="578829"/>
          </a:xfrm>
          <a:prstGeom prst="rect">
            <a:avLst/>
          </a:prstGeom>
        </p:spPr>
      </p:pic>
      <p:sp>
        <p:nvSpPr>
          <p:cNvPr id="5" name="Seta dobrada 4"/>
          <p:cNvSpPr/>
          <p:nvPr/>
        </p:nvSpPr>
        <p:spPr>
          <a:xfrm>
            <a:off x="2320119" y="3396652"/>
            <a:ext cx="671729" cy="60923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Seta dobrada 22"/>
          <p:cNvSpPr/>
          <p:nvPr/>
        </p:nvSpPr>
        <p:spPr>
          <a:xfrm>
            <a:off x="2320119" y="4243800"/>
            <a:ext cx="671729" cy="60923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 dobrada 23"/>
          <p:cNvSpPr/>
          <p:nvPr/>
        </p:nvSpPr>
        <p:spPr>
          <a:xfrm>
            <a:off x="2309499" y="5153080"/>
            <a:ext cx="671729" cy="60923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75207" y="3272843"/>
            <a:ext cx="646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Busque através de relatórios das equipes todas as crianças menores</a:t>
            </a:r>
          </a:p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1 ano, divida entre suas equipes e faça busca ativa com os ACS!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18f1ce6acc_2_1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pt-BR" sz="800" b="1" i="0" u="none" strike="noStrike" kern="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 panose="00000500000000000000" pitchFamily="2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23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ontserrat" panose="00000500000000000000" pitchFamily="2" charset="0"/>
              <a:cs typeface="Calibri"/>
              <a:sym typeface="Calibri"/>
            </a:endParaRPr>
          </a:p>
        </p:txBody>
      </p:sp>
      <p:sp>
        <p:nvSpPr>
          <p:cNvPr id="867" name="Google Shape;867;g118f1ce6acc_2_198"/>
          <p:cNvSpPr txBox="1"/>
          <p:nvPr/>
        </p:nvSpPr>
        <p:spPr>
          <a:xfrm>
            <a:off x="0" y="1387449"/>
            <a:ext cx="12202891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ATENÇÃO ÀS CONDIÇÕES CRÔNICAS</a:t>
            </a:r>
          </a:p>
          <a:p>
            <a:pPr marL="13970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(PESSOAS COM HIPERTENSÃO E/OU DIABETE</a:t>
            </a:r>
            <a:r>
              <a: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S</a:t>
            </a:r>
            <a:r>
              <a: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)</a:t>
            </a: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</a:ext>
              </a:extLst>
            </a:endParaRPr>
          </a:p>
          <a:p>
            <a:pPr marL="13970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INDICADORES 6 E 7</a:t>
            </a:r>
            <a:endParaRPr kumimoji="0" lang="pt-BR" sz="2800" b="0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600" b="0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869" name="Google Shape;869;g118f1ce6acc_2_198"/>
          <p:cNvSpPr/>
          <p:nvPr/>
        </p:nvSpPr>
        <p:spPr>
          <a:xfrm rot="5400000">
            <a:off x="12023976" y="6968500"/>
            <a:ext cx="180000" cy="180000"/>
          </a:xfrm>
          <a:prstGeom prst="round2SameRect">
            <a:avLst>
              <a:gd name="adj1" fmla="val 145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870" name="Google Shape;870;g118f1ce6acc_2_198"/>
          <p:cNvSpPr/>
          <p:nvPr/>
        </p:nvSpPr>
        <p:spPr>
          <a:xfrm>
            <a:off x="0" y="6968500"/>
            <a:ext cx="180000" cy="1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="" xmlns:a16="http://schemas.microsoft.com/office/drawing/2014/main" id="{E395C21C-BEFF-49ED-9EF4-35F4CAA9471E}"/>
              </a:ext>
            </a:extLst>
          </p:cNvPr>
          <p:cNvSpPr/>
          <p:nvPr/>
        </p:nvSpPr>
        <p:spPr>
          <a:xfrm>
            <a:off x="493907" y="3889685"/>
            <a:ext cx="5600700" cy="1866900"/>
          </a:xfrm>
          <a:prstGeom prst="roundRect">
            <a:avLst>
              <a:gd name="adj" fmla="val 28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="" xmlns:a16="http://schemas.microsoft.com/office/drawing/2014/main" id="{7005AF7C-35D3-4C06-A02B-9536DFDF6DD7}"/>
              </a:ext>
            </a:extLst>
          </p:cNvPr>
          <p:cNvSpPr/>
          <p:nvPr/>
        </p:nvSpPr>
        <p:spPr>
          <a:xfrm>
            <a:off x="6208907" y="3889685"/>
            <a:ext cx="5600700" cy="1866900"/>
          </a:xfrm>
          <a:prstGeom prst="roundRect">
            <a:avLst>
              <a:gd name="adj" fmla="val 28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866" name="Google Shape;866;g118f1ce6acc_2_198"/>
          <p:cNvSpPr txBox="1"/>
          <p:nvPr/>
        </p:nvSpPr>
        <p:spPr>
          <a:xfrm>
            <a:off x="493907" y="4028685"/>
            <a:ext cx="56007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Proporção de pessoas com hipertensão, com consulta e pressão arterial aferida no semestre</a:t>
            </a:r>
            <a:endParaRPr kumimoji="0" sz="200" b="0" i="0" u="none" strike="noStrike" kern="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872" name="Google Shape;872;g118f1ce6acc_2_198"/>
          <p:cNvSpPr txBox="1"/>
          <p:nvPr/>
        </p:nvSpPr>
        <p:spPr>
          <a:xfrm>
            <a:off x="6208907" y="4028685"/>
            <a:ext cx="56007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Proporção de pessoas com diabetes, com consulta e hemoglobina glicada solicitada no semestre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61" y="5919990"/>
            <a:ext cx="3728008" cy="7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40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8" y="1887694"/>
            <a:ext cx="11944350" cy="47053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31" y="218941"/>
            <a:ext cx="4617934" cy="14622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39" y="218941"/>
            <a:ext cx="2546279" cy="5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18537"/>
            <a:ext cx="11887200" cy="47148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31" y="218941"/>
            <a:ext cx="4617934" cy="14622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95" y="218941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="" xmlns:a16="http://schemas.microsoft.com/office/drawing/2014/main" id="{8383F3C5-1471-4AD8-AA56-59F5088B2638}"/>
              </a:ext>
            </a:extLst>
          </p:cNvPr>
          <p:cNvSpPr/>
          <p:nvPr/>
        </p:nvSpPr>
        <p:spPr>
          <a:xfrm>
            <a:off x="6191250" y="1295400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="" xmlns:a16="http://schemas.microsoft.com/office/drawing/2014/main" id="{A174B6FB-4660-433B-9E18-E58835AC8C28}"/>
              </a:ext>
            </a:extLst>
          </p:cNvPr>
          <p:cNvSpPr/>
          <p:nvPr/>
        </p:nvSpPr>
        <p:spPr>
          <a:xfrm>
            <a:off x="6191250" y="2639938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="" xmlns:a16="http://schemas.microsoft.com/office/drawing/2014/main" id="{56B5E080-D8C7-4DA8-A556-58FB68D60E8C}"/>
              </a:ext>
            </a:extLst>
          </p:cNvPr>
          <p:cNvSpPr/>
          <p:nvPr/>
        </p:nvSpPr>
        <p:spPr>
          <a:xfrm>
            <a:off x="6191250" y="3984476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="" xmlns:a16="http://schemas.microsoft.com/office/drawing/2014/main" id="{0452E3F4-245A-4ED6-9B0F-8FF99AB624FC}"/>
              </a:ext>
            </a:extLst>
          </p:cNvPr>
          <p:cNvSpPr/>
          <p:nvPr/>
        </p:nvSpPr>
        <p:spPr>
          <a:xfrm>
            <a:off x="6191250" y="5329013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="" xmlns:a16="http://schemas.microsoft.com/office/drawing/2014/main" id="{5ABAB926-686E-41CB-B24F-04C78AA9477C}"/>
              </a:ext>
            </a:extLst>
          </p:cNvPr>
          <p:cNvSpPr/>
          <p:nvPr/>
        </p:nvSpPr>
        <p:spPr>
          <a:xfrm>
            <a:off x="442912" y="1295400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="" xmlns:a16="http://schemas.microsoft.com/office/drawing/2014/main" id="{E1CC594D-47A5-467F-9002-4EC7000762F5}"/>
              </a:ext>
            </a:extLst>
          </p:cNvPr>
          <p:cNvSpPr/>
          <p:nvPr/>
        </p:nvSpPr>
        <p:spPr>
          <a:xfrm>
            <a:off x="442912" y="2639938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2000" kern="0" dirty="0" smtClean="0">
                <a:solidFill>
                  <a:srgbClr val="5B9BD5">
                    <a:lumMod val="50000"/>
                  </a:srgbClr>
                </a:solidFill>
                <a:latin typeface="Arial"/>
                <a:sym typeface="Arial"/>
              </a:rPr>
              <a:t>Não desperdice a presença do paciente na unidade 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="" xmlns:a16="http://schemas.microsoft.com/office/drawing/2014/main" id="{489EFCDB-358C-4B6C-AC08-50765EE2B674}"/>
              </a:ext>
            </a:extLst>
          </p:cNvPr>
          <p:cNvSpPr/>
          <p:nvPr/>
        </p:nvSpPr>
        <p:spPr>
          <a:xfrm>
            <a:off x="442912" y="3984476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="" xmlns:a16="http://schemas.microsoft.com/office/drawing/2014/main" id="{AB7A17D7-32C4-4B4C-92DC-DFC00789862F}"/>
              </a:ext>
            </a:extLst>
          </p:cNvPr>
          <p:cNvSpPr/>
          <p:nvPr/>
        </p:nvSpPr>
        <p:spPr>
          <a:xfrm>
            <a:off x="333374" y="5472130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DFF011A0-FDE5-41B6-848B-F11F437E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5584AC5-0F6D-491D-88C2-FB9FCC9369B5}" type="slidenum">
              <a:rPr kumimoji="0" lang="pt-BR" sz="800" b="1" i="0" u="none" strike="noStrike" kern="0" cap="none" spc="0" normalizeH="0" baseline="0" noProof="0" smtClean="0">
                <a:ln>
                  <a:noFill/>
                </a:ln>
                <a:solidFill>
                  <a:srgbClr val="AEABAB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pt-BR" sz="800" b="1" i="0" u="none" strike="noStrike" kern="0" cap="none" spc="0" normalizeH="0" baseline="0" noProof="0">
              <a:ln>
                <a:noFill/>
              </a:ln>
              <a:solidFill>
                <a:srgbClr val="AEABAB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7" name="Google Shape;866;g118f1ce6acc_2_198">
            <a:extLst>
              <a:ext uri="{FF2B5EF4-FFF2-40B4-BE49-F238E27FC236}">
                <a16:creationId xmlns="" xmlns:a16="http://schemas.microsoft.com/office/drawing/2014/main" id="{05A40A32-FF50-4C7F-B855-70DD4C3FF3FD}"/>
              </a:ext>
            </a:extLst>
          </p:cNvPr>
          <p:cNvSpPr txBox="1"/>
          <p:nvPr/>
        </p:nvSpPr>
        <p:spPr>
          <a:xfrm>
            <a:off x="0" y="272840"/>
            <a:ext cx="1219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 ExtraBold"/>
                <a:cs typeface="Arial"/>
                <a:sym typeface="Montserrat ExtraBold"/>
              </a:rPr>
              <a:t>COMO MELHORAR O CUIDADO E RESULTADOS?</a:t>
            </a:r>
            <a:endParaRPr kumimoji="0" sz="400" b="0" i="0" u="none" strike="noStrike" kern="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="" xmlns:a16="http://schemas.microsoft.com/office/drawing/2014/main" id="{B8767FAC-AF77-488D-89F4-3A46425E1716}"/>
              </a:ext>
            </a:extLst>
          </p:cNvPr>
          <p:cNvSpPr txBox="1"/>
          <p:nvPr/>
        </p:nvSpPr>
        <p:spPr>
          <a:xfrm>
            <a:off x="442912" y="1557562"/>
            <a:ext cx="545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Acompanhamento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nominal ( Com meta por equipe e profissional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="" xmlns:a16="http://schemas.microsoft.com/office/drawing/2014/main" id="{306C4330-F384-4413-9EB1-66BD12862C5F}"/>
              </a:ext>
            </a:extLst>
          </p:cNvPr>
          <p:cNvSpPr txBox="1"/>
          <p:nvPr/>
        </p:nvSpPr>
        <p:spPr>
          <a:xfrm>
            <a:off x="442912" y="4116405"/>
            <a:ext cx="545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Realizar ações</a:t>
            </a:r>
            <a:r>
              <a:rPr kumimoji="0" lang="pt-BR" sz="2000" b="0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 extra muro de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estratificação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de risco cardiovascular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="" xmlns:a16="http://schemas.microsoft.com/office/drawing/2014/main" id="{C7C6656A-1212-4656-9B3A-577A68DDFC74}"/>
              </a:ext>
            </a:extLst>
          </p:cNvPr>
          <p:cNvSpPr txBox="1"/>
          <p:nvPr/>
        </p:nvSpPr>
        <p:spPr>
          <a:xfrm>
            <a:off x="442912" y="5600700"/>
            <a:ext cx="545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Utilize as ações coletivas 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F1B4080E-2C48-40D8-8CBC-CBBD41AA1ADB}"/>
              </a:ext>
            </a:extLst>
          </p:cNvPr>
          <p:cNvSpPr txBox="1"/>
          <p:nvPr/>
        </p:nvSpPr>
        <p:spPr>
          <a:xfrm>
            <a:off x="6200776" y="1565601"/>
            <a:ext cx="545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2000" kern="0" dirty="0" err="1" smtClean="0">
                <a:solidFill>
                  <a:srgbClr val="5B9BD5">
                    <a:lumMod val="50000"/>
                  </a:srgbClr>
                </a:solidFill>
                <a:latin typeface="Montserrat" panose="00000500000000000000" pitchFamily="2" charset="0"/>
                <a:cs typeface="Arial"/>
                <a:sym typeface="Arial"/>
              </a:rPr>
              <a:t>Desengesse</a:t>
            </a:r>
            <a:r>
              <a:rPr lang="pt-BR" sz="2000" kern="0" dirty="0" smtClean="0">
                <a:solidFill>
                  <a:srgbClr val="5B9BD5">
                    <a:lumMod val="50000"/>
                  </a:srgbClr>
                </a:solidFill>
                <a:latin typeface="Montserrat" panose="00000500000000000000" pitchFamily="2" charset="0"/>
                <a:cs typeface="Arial"/>
                <a:sym typeface="Arial"/>
              </a:rPr>
              <a:t> a agenda , porem mantenha ações programadas 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3438174-7D7D-44AC-A88C-9A4A84F66AC3}"/>
              </a:ext>
            </a:extLst>
          </p:cNvPr>
          <p:cNvSpPr txBox="1"/>
          <p:nvPr/>
        </p:nvSpPr>
        <p:spPr>
          <a:xfrm>
            <a:off x="6200776" y="2764058"/>
            <a:ext cx="545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2000" kern="0" dirty="0" smtClean="0">
                <a:solidFill>
                  <a:srgbClr val="5B9BD5">
                    <a:lumMod val="50000"/>
                  </a:srgbClr>
                </a:solidFill>
                <a:latin typeface="Montserrat" panose="00000500000000000000" pitchFamily="2" charset="0"/>
                <a:cs typeface="Arial"/>
                <a:sym typeface="Arial"/>
              </a:rPr>
              <a:t>Educação continuada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e incentivo ao registro das informações.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19834B7D-3D12-413C-8ADE-AC2A96AA0317}"/>
              </a:ext>
            </a:extLst>
          </p:cNvPr>
          <p:cNvSpPr txBox="1"/>
          <p:nvPr/>
        </p:nvSpPr>
        <p:spPr>
          <a:xfrm>
            <a:off x="6200776" y="4109321"/>
            <a:ext cx="545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2000" kern="0" dirty="0" smtClean="0">
                <a:solidFill>
                  <a:srgbClr val="5B9BD5">
                    <a:lumMod val="50000"/>
                  </a:srgbClr>
                </a:solidFill>
                <a:latin typeface="Montserrat" panose="00000500000000000000" pitchFamily="2" charset="0"/>
                <a:cs typeface="Arial"/>
                <a:sym typeface="Arial"/>
              </a:rPr>
              <a:t>Integre a assistência farmacêutica 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4B2C4E79-083B-4485-A374-7433158893AA}"/>
              </a:ext>
            </a:extLst>
          </p:cNvPr>
          <p:cNvSpPr txBox="1"/>
          <p:nvPr/>
        </p:nvSpPr>
        <p:spPr>
          <a:xfrm>
            <a:off x="6819475" y="5589200"/>
            <a:ext cx="545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pt-BR" sz="2000" kern="0" dirty="0">
                <a:solidFill>
                  <a:srgbClr val="5B9BD5">
                    <a:lumMod val="50000"/>
                  </a:srgbClr>
                </a:solidFill>
                <a:latin typeface="Montserrat" panose="00000500000000000000" pitchFamily="2" charset="0"/>
                <a:cs typeface="Arial"/>
                <a:sym typeface="Arial"/>
              </a:rPr>
              <a:t>FAÇA VENDA CASADA!!!</a:t>
            </a:r>
            <a:endParaRPr lang="pt-BR" sz="2000" kern="0" dirty="0">
              <a:solidFill>
                <a:srgbClr val="5B9BD5">
                  <a:lumMod val="50000"/>
                </a:srgbClr>
              </a:solidFill>
              <a:latin typeface="Montserrat" panose="00000500000000000000" pitchFamily="2" charset="0"/>
              <a:cs typeface="Arial"/>
              <a:sym typeface="Arial"/>
            </a:endParaRPr>
          </a:p>
        </p:txBody>
      </p:sp>
      <p:cxnSp>
        <p:nvCxnSpPr>
          <p:cNvPr id="20" name="Google Shape;227;p2">
            <a:extLst>
              <a:ext uri="{FF2B5EF4-FFF2-40B4-BE49-F238E27FC236}">
                <a16:creationId xmlns="" xmlns:a16="http://schemas.microsoft.com/office/drawing/2014/main" id="{0893864F-C6F1-4F15-AC10-D591333CE614}"/>
              </a:ext>
            </a:extLst>
          </p:cNvPr>
          <p:cNvCxnSpPr>
            <a:cxnSpLocks/>
          </p:cNvCxnSpPr>
          <p:nvPr/>
        </p:nvCxnSpPr>
        <p:spPr>
          <a:xfrm>
            <a:off x="1148576" y="901221"/>
            <a:ext cx="9813073" cy="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66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18f1ce6acc_2_1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pt-BR" sz="800" b="1" i="0" u="none" strike="noStrike" kern="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27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66" name="Google Shape;866;g118f1ce6acc_2_198"/>
          <p:cNvSpPr txBox="1"/>
          <p:nvPr/>
        </p:nvSpPr>
        <p:spPr>
          <a:xfrm>
            <a:off x="568476" y="3744371"/>
            <a:ext cx="11455500" cy="80017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pt-BR" sz="2000" b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Proporção de gestantes com pelo menos 6 (seis) consultas pré-natal realizadas, sendo a 1ª (primeira) até a 12ª (décima segunda) semana de gestação</a:t>
            </a:r>
            <a:endParaRPr lang="pt-BR" sz="2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67" name="Google Shape;867;g118f1ce6acc_2_198"/>
          <p:cNvSpPr txBox="1"/>
          <p:nvPr/>
        </p:nvSpPr>
        <p:spPr>
          <a:xfrm>
            <a:off x="58132" y="307605"/>
            <a:ext cx="10946566" cy="235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ATENÇÃO À </a:t>
            </a:r>
            <a:r>
              <a:rPr kumimoji="0" lang="pt-BR" sz="36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SAÚDE DA MULHER (INCLUINDO A GESTANTE)</a:t>
            </a:r>
          </a:p>
          <a:p>
            <a:pPr marL="13970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6"/>
                  </a:ext>
                </a:extLst>
              </a:rPr>
              <a:t>Indicadores 1, 2</a:t>
            </a:r>
            <a:r>
              <a:rPr lang="pt-BR" sz="3600" baseline="0">
                <a:solidFill>
                  <a:srgbClr val="4472C4">
                    <a:lumMod val="75000"/>
                  </a:srgbClr>
                </a:solidFill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6"/>
                  </a:ext>
                </a:extLst>
              </a:rPr>
              <a:t>,</a:t>
            </a:r>
            <a:r>
              <a:rPr kumimoji="0" lang="pt-BR" sz="3600" b="0" i="0" u="none" strike="noStrike" kern="0" cap="none" spc="0" normalizeH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6"/>
                  </a:ext>
                </a:extLst>
              </a:rPr>
              <a:t> 3</a:t>
            </a:r>
            <a:r>
              <a:rPr kumimoji="0" lang="pt-BR" sz="36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6"/>
                  </a:ext>
                </a:extLst>
              </a:rPr>
              <a:t> E 4</a:t>
            </a:r>
            <a:endParaRPr kumimoji="0" lang="pt-BR" sz="3600" b="0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68" name="Google Shape;868;g118f1ce6acc_2_198"/>
          <p:cNvCxnSpPr/>
          <p:nvPr/>
        </p:nvCxnSpPr>
        <p:spPr>
          <a:xfrm>
            <a:off x="584926" y="2560782"/>
            <a:ext cx="11022300" cy="0"/>
          </a:xfrm>
          <a:prstGeom prst="straightConnector1">
            <a:avLst/>
          </a:prstGeom>
          <a:noFill/>
          <a:ln w="38100" cap="flat" cmpd="sng">
            <a:solidFill>
              <a:srgbClr val="9CCFF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9" name="Google Shape;869;g118f1ce6acc_2_198"/>
          <p:cNvSpPr/>
          <p:nvPr/>
        </p:nvSpPr>
        <p:spPr>
          <a:xfrm rot="5400000">
            <a:off x="12023976" y="6968500"/>
            <a:ext cx="180000" cy="180000"/>
          </a:xfrm>
          <a:prstGeom prst="round2SameRect">
            <a:avLst>
              <a:gd name="adj1" fmla="val 145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g118f1ce6acc_2_198"/>
          <p:cNvSpPr/>
          <p:nvPr/>
        </p:nvSpPr>
        <p:spPr>
          <a:xfrm>
            <a:off x="0" y="6968500"/>
            <a:ext cx="180000" cy="1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g118f1ce6acc_2_198"/>
          <p:cNvSpPr txBox="1"/>
          <p:nvPr/>
        </p:nvSpPr>
        <p:spPr>
          <a:xfrm>
            <a:off x="568476" y="4996235"/>
            <a:ext cx="11455500" cy="4462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pt-BR" sz="2000" b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Proporção de gestantes com realização de exames para sífilis e HIV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872;g118f1ce6acc_2_198"/>
          <p:cNvSpPr txBox="1"/>
          <p:nvPr/>
        </p:nvSpPr>
        <p:spPr>
          <a:xfrm>
            <a:off x="568476" y="5867031"/>
            <a:ext cx="11455500" cy="36929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pt-BR" sz="2000" b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Proporção de gestantes com atendimento odontológico realizado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866;g118f1ce6acc_2_198">
            <a:extLst>
              <a:ext uri="{FF2B5EF4-FFF2-40B4-BE49-F238E27FC236}">
                <a16:creationId xmlns="" xmlns:a16="http://schemas.microsoft.com/office/drawing/2014/main" id="{A7E3C870-ECB6-465B-BB56-4226DE5E3E79}"/>
              </a:ext>
            </a:extLst>
          </p:cNvPr>
          <p:cNvSpPr txBox="1"/>
          <p:nvPr/>
        </p:nvSpPr>
        <p:spPr>
          <a:xfrm>
            <a:off x="571526" y="3045478"/>
            <a:ext cx="11455500" cy="4000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Montserrat ExtraBold"/>
              </a:rPr>
              <a:t>Proporção de mulheres com coleta de </a:t>
            </a:r>
            <a:r>
              <a:rPr lang="pt-BR" sz="2000" b="1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Montserrat ExtraBold"/>
              </a:rPr>
              <a:t>citopatológico</a:t>
            </a:r>
            <a:r>
              <a:rPr lang="pt-BR" sz="2000" b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Montserrat ExtraBold"/>
              </a:rPr>
              <a:t> na APS</a:t>
            </a:r>
            <a:endParaRPr lang="pt-BR" sz="2000" b="1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69" y="6279171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11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18f1ce6acc_2_1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pt-BR" sz="800" b="1" i="0" u="none" strike="noStrike" kern="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 panose="00000500000000000000" pitchFamily="2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28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ontserrat" panose="00000500000000000000" pitchFamily="2" charset="0"/>
              <a:cs typeface="Calibri"/>
              <a:sym typeface="Calibri"/>
            </a:endParaRPr>
          </a:p>
        </p:txBody>
      </p:sp>
      <p:sp>
        <p:nvSpPr>
          <p:cNvPr id="867" name="Google Shape;867;g118f1ce6acc_2_198"/>
          <p:cNvSpPr txBox="1"/>
          <p:nvPr/>
        </p:nvSpPr>
        <p:spPr>
          <a:xfrm>
            <a:off x="370631" y="1771650"/>
            <a:ext cx="114555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ATENÇÃO À SAÚDE DA MULHER </a:t>
            </a:r>
          </a:p>
          <a:p>
            <a:pPr marL="13970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6"/>
                  </a:ext>
                </a:extLst>
              </a:rPr>
              <a:t>INDICADOR 4</a:t>
            </a:r>
            <a:endParaRPr kumimoji="0" lang="pt-BR" sz="2800" b="0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600" b="0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869" name="Google Shape;869;g118f1ce6acc_2_198"/>
          <p:cNvSpPr/>
          <p:nvPr/>
        </p:nvSpPr>
        <p:spPr>
          <a:xfrm rot="5400000">
            <a:off x="12023976" y="6968500"/>
            <a:ext cx="180000" cy="180000"/>
          </a:xfrm>
          <a:prstGeom prst="round2SameRect">
            <a:avLst>
              <a:gd name="adj1" fmla="val 145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870" name="Google Shape;870;g118f1ce6acc_2_198"/>
          <p:cNvSpPr/>
          <p:nvPr/>
        </p:nvSpPr>
        <p:spPr>
          <a:xfrm>
            <a:off x="0" y="6968500"/>
            <a:ext cx="180000" cy="1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="" xmlns:a16="http://schemas.microsoft.com/office/drawing/2014/main" id="{E395C21C-BEFF-49ED-9EF4-35F4CAA9471E}"/>
              </a:ext>
            </a:extLst>
          </p:cNvPr>
          <p:cNvSpPr/>
          <p:nvPr/>
        </p:nvSpPr>
        <p:spPr>
          <a:xfrm>
            <a:off x="440531" y="3429000"/>
            <a:ext cx="11310938" cy="828675"/>
          </a:xfrm>
          <a:prstGeom prst="roundRect">
            <a:avLst>
              <a:gd name="adj" fmla="val 28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866" name="Google Shape;866;g118f1ce6acc_2_198"/>
          <p:cNvSpPr txBox="1"/>
          <p:nvPr/>
        </p:nvSpPr>
        <p:spPr>
          <a:xfrm>
            <a:off x="440531" y="3568000"/>
            <a:ext cx="1131093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Proporção de mulheres com coleta de </a:t>
            </a:r>
            <a:r>
              <a:rPr kumimoji="0" lang="pt-BR" sz="2400" b="0" i="0" u="none" strike="noStrike" kern="0" cap="none" spc="0" normalizeH="0" baseline="0" noProof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citopatológico</a:t>
            </a:r>
            <a:r>
              <a: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 na APS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094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0" y="2151777"/>
            <a:ext cx="11858625" cy="44862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31" y="218941"/>
            <a:ext cx="4617934" cy="14622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48" y="218941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BD5A98E1-1168-9F4F-31C4-8FFCC7C7DF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E68AE98E-0601-DED4-2BEA-2ECC3D44566B}"/>
              </a:ext>
            </a:extLst>
          </p:cNvPr>
          <p:cNvSpPr/>
          <p:nvPr/>
        </p:nvSpPr>
        <p:spPr>
          <a:xfrm>
            <a:off x="0" y="0"/>
            <a:ext cx="12324906" cy="69909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endParaRPr lang="en-US" dirty="0">
              <a:cs typeface="Segoe U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A29FB7F-9BE9-1ED7-2ADA-1F15D9937CE5}"/>
              </a:ext>
            </a:extLst>
          </p:cNvPr>
          <p:cNvSpPr txBox="1"/>
          <p:nvPr/>
        </p:nvSpPr>
        <p:spPr>
          <a:xfrm>
            <a:off x="386594" y="2142700"/>
            <a:ext cx="42127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MODELO MISTO DE FINANCIAMENTO PARA A APS</a:t>
            </a:r>
          </a:p>
        </p:txBody>
      </p:sp>
      <p:pic>
        <p:nvPicPr>
          <p:cNvPr id="9" name="Google Shape;281;g11435de9c11_0_1" descr="Diagrama&#10;&#10;Descrição gerada automaticamente">
            <a:extLst>
              <a:ext uri="{FF2B5EF4-FFF2-40B4-BE49-F238E27FC236}">
                <a16:creationId xmlns="" xmlns:a16="http://schemas.microsoft.com/office/drawing/2014/main" id="{A7CADC9C-3DFF-FB65-8007-511FB18D7D1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1188" y="194042"/>
            <a:ext cx="7150564" cy="689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4B9FD1B9-C25D-683F-19FD-9253202C7CF4}"/>
              </a:ext>
            </a:extLst>
          </p:cNvPr>
          <p:cNvSpPr txBox="1"/>
          <p:nvPr/>
        </p:nvSpPr>
        <p:spPr>
          <a:xfrm>
            <a:off x="153508" y="6010275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PRT 3222/2019</a:t>
            </a:r>
            <a:r>
              <a:rPr lang="en-US" dirty="0"/>
              <a:t> </a:t>
            </a:r>
          </a:p>
          <a:p>
            <a:r>
              <a:rPr lang="pt-BR" dirty="0">
                <a:solidFill>
                  <a:srgbClr val="FFFFFF"/>
                </a:solidFill>
              </a:rPr>
              <a:t>PRT 2713/2020 </a:t>
            </a:r>
            <a:r>
              <a:rPr lang="en-US" dirty="0"/>
              <a:t> </a:t>
            </a:r>
          </a:p>
          <a:p>
            <a:r>
              <a:rPr lang="pt-BR" dirty="0">
                <a:solidFill>
                  <a:srgbClr val="FFFFFF"/>
                </a:solidFill>
              </a:rPr>
              <a:t>PRT 102/2022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0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="" xmlns:a16="http://schemas.microsoft.com/office/drawing/2014/main" id="{8383F3C5-1471-4AD8-AA56-59F5088B2638}"/>
              </a:ext>
            </a:extLst>
          </p:cNvPr>
          <p:cNvSpPr/>
          <p:nvPr/>
        </p:nvSpPr>
        <p:spPr>
          <a:xfrm>
            <a:off x="6191250" y="1295400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="" xmlns:a16="http://schemas.microsoft.com/office/drawing/2014/main" id="{A174B6FB-4660-433B-9E18-E58835AC8C28}"/>
              </a:ext>
            </a:extLst>
          </p:cNvPr>
          <p:cNvSpPr/>
          <p:nvPr/>
        </p:nvSpPr>
        <p:spPr>
          <a:xfrm>
            <a:off x="6191250" y="2639938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="" xmlns:a16="http://schemas.microsoft.com/office/drawing/2014/main" id="{56B5E080-D8C7-4DA8-A556-58FB68D60E8C}"/>
              </a:ext>
            </a:extLst>
          </p:cNvPr>
          <p:cNvSpPr/>
          <p:nvPr/>
        </p:nvSpPr>
        <p:spPr>
          <a:xfrm>
            <a:off x="6191250" y="3984476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="" xmlns:a16="http://schemas.microsoft.com/office/drawing/2014/main" id="{0452E3F4-245A-4ED6-9B0F-8FF99AB624FC}"/>
              </a:ext>
            </a:extLst>
          </p:cNvPr>
          <p:cNvSpPr/>
          <p:nvPr/>
        </p:nvSpPr>
        <p:spPr>
          <a:xfrm>
            <a:off x="6191250" y="5329013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="" xmlns:a16="http://schemas.microsoft.com/office/drawing/2014/main" id="{5ABAB926-686E-41CB-B24F-04C78AA9477C}"/>
              </a:ext>
            </a:extLst>
          </p:cNvPr>
          <p:cNvSpPr/>
          <p:nvPr/>
        </p:nvSpPr>
        <p:spPr>
          <a:xfrm>
            <a:off x="442912" y="1295400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="" xmlns:a16="http://schemas.microsoft.com/office/drawing/2014/main" id="{E1CC594D-47A5-467F-9002-4EC7000762F5}"/>
              </a:ext>
            </a:extLst>
          </p:cNvPr>
          <p:cNvSpPr/>
          <p:nvPr/>
        </p:nvSpPr>
        <p:spPr>
          <a:xfrm>
            <a:off x="442912" y="2639938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="" xmlns:a16="http://schemas.microsoft.com/office/drawing/2014/main" id="{489EFCDB-358C-4B6C-AC08-50765EE2B674}"/>
              </a:ext>
            </a:extLst>
          </p:cNvPr>
          <p:cNvSpPr/>
          <p:nvPr/>
        </p:nvSpPr>
        <p:spPr>
          <a:xfrm>
            <a:off x="442912" y="3984476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="" xmlns:a16="http://schemas.microsoft.com/office/drawing/2014/main" id="{AB7A17D7-32C4-4B4C-92DC-DFC00789862F}"/>
              </a:ext>
            </a:extLst>
          </p:cNvPr>
          <p:cNvSpPr/>
          <p:nvPr/>
        </p:nvSpPr>
        <p:spPr>
          <a:xfrm>
            <a:off x="442912" y="5329013"/>
            <a:ext cx="5557838" cy="957577"/>
          </a:xfrm>
          <a:prstGeom prst="roundRect">
            <a:avLst>
              <a:gd name="adj" fmla="val 3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DFF011A0-FDE5-41B6-848B-F11F437E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5584AC5-0F6D-491D-88C2-FB9FCC9369B5}" type="slidenum">
              <a:rPr kumimoji="0" lang="pt-BR" sz="800" b="1" i="0" u="none" strike="noStrike" kern="0" cap="none" spc="0" normalizeH="0" baseline="0" noProof="0" smtClean="0">
                <a:ln>
                  <a:noFill/>
                </a:ln>
                <a:solidFill>
                  <a:srgbClr val="AEABAB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pt-BR" sz="800" b="1" i="0" u="none" strike="noStrike" kern="0" cap="none" spc="0" normalizeH="0" baseline="0" noProof="0">
              <a:ln>
                <a:noFill/>
              </a:ln>
              <a:solidFill>
                <a:srgbClr val="AEABAB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="" xmlns:a16="http://schemas.microsoft.com/office/drawing/2014/main" id="{B8767FAC-AF77-488D-89F4-3A46425E1716}"/>
              </a:ext>
            </a:extLst>
          </p:cNvPr>
          <p:cNvSpPr txBox="1"/>
          <p:nvPr/>
        </p:nvSpPr>
        <p:spPr>
          <a:xfrm>
            <a:off x="442912" y="1557562"/>
            <a:ext cx="556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Acompanhamento nominal (25 a 64 anos)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9377252F-F648-46AE-8EDF-DC0053E754F2}"/>
              </a:ext>
            </a:extLst>
          </p:cNvPr>
          <p:cNvSpPr txBox="1"/>
          <p:nvPr/>
        </p:nvSpPr>
        <p:spPr>
          <a:xfrm>
            <a:off x="442912" y="2764058"/>
            <a:ext cx="545306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Orientar 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Montserrat"/>
              </a:rPr>
              <a:t>usuária</a:t>
            </a:r>
            <a:r>
              <a:rPr kumimoji="0" lang="pt-BR" sz="20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 (importância do exame e periodicidade correta)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="" xmlns:a16="http://schemas.microsoft.com/office/drawing/2014/main" id="{306C4330-F384-4413-9EB1-66BD12862C5F}"/>
              </a:ext>
            </a:extLst>
          </p:cNvPr>
          <p:cNvSpPr txBox="1"/>
          <p:nvPr/>
        </p:nvSpPr>
        <p:spPr>
          <a:xfrm>
            <a:off x="496700" y="4111176"/>
            <a:ext cx="545306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Flexibilização de agenda</a:t>
            </a:r>
            <a:endParaRPr lang="pt-BR" sz="20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ntserrat"/>
              <a:cs typeface="Arial"/>
            </a:endParaRPr>
          </a:p>
          <a:p>
            <a:pPr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Montserrat"/>
              </a:rPr>
              <a:t>(</a:t>
            </a:r>
            <a:r>
              <a:rPr lang="pt-BR" sz="2000" err="1">
                <a:solidFill>
                  <a:schemeClr val="accent1">
                    <a:lumMod val="50000"/>
                  </a:schemeClr>
                </a:solidFill>
                <a:latin typeface="Montserrat"/>
              </a:rPr>
              <a:t>ex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Montserrat"/>
              </a:rPr>
              <a:t>: após 18h; aos sábados)</a:t>
            </a:r>
            <a:endParaRPr lang="pt-BR" sz="200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="" xmlns:a16="http://schemas.microsoft.com/office/drawing/2014/main" id="{C7C6656A-1212-4656-9B3A-577A68DDFC74}"/>
              </a:ext>
            </a:extLst>
          </p:cNvPr>
          <p:cNvSpPr txBox="1"/>
          <p:nvPr/>
        </p:nvSpPr>
        <p:spPr>
          <a:xfrm>
            <a:off x="489236" y="5299969"/>
            <a:ext cx="5453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  <a:latin typeface="Montserrat" panose="00000500000000000000" pitchFamily="2" charset="0"/>
              </a:rPr>
              <a:t>Gestão : buscar alternativas  para demora dos resultados, ofertar material necessário ao trabalho </a:t>
            </a:r>
            <a:endParaRPr lang="pt-BR" sz="2000" dirty="0">
              <a:solidFill>
                <a:srgbClr val="5B9BD5">
                  <a:lumMod val="50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F1B4080E-2C48-40D8-8CBC-CBBD41AA1ADB}"/>
              </a:ext>
            </a:extLst>
          </p:cNvPr>
          <p:cNvSpPr txBox="1"/>
          <p:nvPr/>
        </p:nvSpPr>
        <p:spPr>
          <a:xfrm>
            <a:off x="6308324" y="1272207"/>
            <a:ext cx="5453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Aproveite iniciativas como a do Outubro</a:t>
            </a: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Rosa e faça um mutirão de coleta de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</a:rPr>
              <a:t>citopatológico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3438174-7D7D-44AC-A88C-9A4A84F66AC3}"/>
              </a:ext>
            </a:extLst>
          </p:cNvPr>
          <p:cNvSpPr txBox="1"/>
          <p:nvPr/>
        </p:nvSpPr>
        <p:spPr>
          <a:xfrm>
            <a:off x="6200776" y="2616604"/>
            <a:ext cx="537238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Criem vínculos e utilizem de forma benéfica a equipe</a:t>
            </a:r>
            <a:r>
              <a:rPr kumimoji="0" lang="pt-BR" sz="20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 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19834B7D-3D12-413C-8ADE-AC2A96AA0317}"/>
              </a:ext>
            </a:extLst>
          </p:cNvPr>
          <p:cNvSpPr txBox="1"/>
          <p:nvPr/>
        </p:nvSpPr>
        <p:spPr>
          <a:xfrm>
            <a:off x="6200776" y="4109321"/>
            <a:ext cx="545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Utilizem os grupos já existentes</a:t>
            </a:r>
            <a:r>
              <a:rPr kumimoji="0" lang="pt-BR" sz="2000" b="0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 : academia da saúde, </a:t>
            </a:r>
            <a:r>
              <a:rPr kumimoji="0" lang="pt-BR" sz="2000" b="0" i="0" u="none" strike="noStrike" kern="0" cap="none" spc="0" normalizeH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nasf</a:t>
            </a:r>
            <a:r>
              <a:rPr kumimoji="0" lang="pt-BR" sz="2000" b="0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, etc.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4B2C4E79-083B-4485-A374-7433158893AA}"/>
              </a:ext>
            </a:extLst>
          </p:cNvPr>
          <p:cNvSpPr txBox="1"/>
          <p:nvPr/>
        </p:nvSpPr>
        <p:spPr>
          <a:xfrm>
            <a:off x="6200776" y="5446812"/>
            <a:ext cx="545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Intervenções educativas para o registro correto nos sistemas de informações</a:t>
            </a:r>
          </a:p>
        </p:txBody>
      </p:sp>
      <p:sp>
        <p:nvSpPr>
          <p:cNvPr id="20" name="Google Shape;866;g118f1ce6acc_2_198">
            <a:extLst>
              <a:ext uri="{FF2B5EF4-FFF2-40B4-BE49-F238E27FC236}">
                <a16:creationId xmlns="" xmlns:a16="http://schemas.microsoft.com/office/drawing/2014/main" id="{0E806403-D3C0-4FCE-92EB-BCB8BDE74762}"/>
              </a:ext>
            </a:extLst>
          </p:cNvPr>
          <p:cNvSpPr txBox="1"/>
          <p:nvPr/>
        </p:nvSpPr>
        <p:spPr>
          <a:xfrm>
            <a:off x="0" y="272840"/>
            <a:ext cx="1219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ontserrat ExtraBold"/>
                <a:cs typeface="Arial"/>
                <a:sym typeface="Montserrat ExtraBold"/>
              </a:rPr>
              <a:t>COMO MELHORAR O CUIDADO E RESULTADOS?</a:t>
            </a:r>
            <a:endParaRPr kumimoji="0" sz="400" b="0" i="0" u="none" strike="noStrike" kern="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cxnSp>
        <p:nvCxnSpPr>
          <p:cNvPr id="21" name="Google Shape;227;p2">
            <a:extLst>
              <a:ext uri="{FF2B5EF4-FFF2-40B4-BE49-F238E27FC236}">
                <a16:creationId xmlns="" xmlns:a16="http://schemas.microsoft.com/office/drawing/2014/main" id="{0F4DDD9D-1073-4827-8408-B88A98059714}"/>
              </a:ext>
            </a:extLst>
          </p:cNvPr>
          <p:cNvCxnSpPr/>
          <p:nvPr/>
        </p:nvCxnSpPr>
        <p:spPr>
          <a:xfrm rot="10800000" flipH="1">
            <a:off x="1654459" y="1001580"/>
            <a:ext cx="8918361" cy="7396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69" y="6283121"/>
            <a:ext cx="2638204" cy="5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66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pt-BR" sz="800" b="1" i="0" u="none" strike="noStrike" kern="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 panose="00000500000000000000" pitchFamily="2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ontserrat" panose="00000500000000000000" pitchFamily="2" charset="0"/>
              <a:cs typeface="Calibri"/>
              <a:sym typeface="Calibri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="" xmlns:a16="http://schemas.microsoft.com/office/drawing/2014/main" id="{BBAF6E4E-C4BB-4CB1-84B1-65BD2AB50024}"/>
              </a:ext>
            </a:extLst>
          </p:cNvPr>
          <p:cNvSpPr/>
          <p:nvPr/>
        </p:nvSpPr>
        <p:spPr>
          <a:xfrm>
            <a:off x="736877" y="1463597"/>
            <a:ext cx="10780434" cy="4507589"/>
          </a:xfrm>
          <a:prstGeom prst="roundRect">
            <a:avLst>
              <a:gd name="adj" fmla="val 1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E9AEAF29-0F9C-418E-B512-DA39C1D4C1CA}"/>
              </a:ext>
            </a:extLst>
          </p:cNvPr>
          <p:cNvSpPr txBox="1"/>
          <p:nvPr/>
        </p:nvSpPr>
        <p:spPr>
          <a:xfrm>
            <a:off x="306313" y="632600"/>
            <a:ext cx="1144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800" b="0" i="0" u="none" strike="noStrike" kern="0" cap="none" spc="0" normalizeH="0" baseline="0" noProof="0">
                <a:ln>
                  <a:noFill/>
                </a:ln>
                <a:solidFill>
                  <a:srgbClr val="9CCFFA"/>
                </a:solidFill>
                <a:effectLst/>
                <a:uLnTx/>
                <a:uFillTx/>
                <a:latin typeface="Montserrat ExtraBold" panose="00000900000000000000" pitchFamily="2" charset="0"/>
                <a:cs typeface="Arial"/>
                <a:sym typeface="Arial"/>
              </a:rPr>
              <a:t>DÚVIDAS FREQUENTES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D71681D1-E38C-4509-BBE0-09D6F8B74F95}"/>
              </a:ext>
            </a:extLst>
          </p:cNvPr>
          <p:cNvSpPr txBox="1"/>
          <p:nvPr/>
        </p:nvSpPr>
        <p:spPr>
          <a:xfrm>
            <a:off x="1535367" y="1868877"/>
            <a:ext cx="957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Os procedimentos (coleta) feitos em toda APS (do município ou não) são contabilizados ou só se feito na equipe de vinculação/cadastro?</a:t>
            </a:r>
          </a:p>
        </p:txBody>
      </p:sp>
      <p:pic>
        <p:nvPicPr>
          <p:cNvPr id="18" name="Gráfico 17" descr="Selo ponto de interrogação com preenchimento sólido">
            <a:extLst>
              <a:ext uri="{FF2B5EF4-FFF2-40B4-BE49-F238E27FC236}">
                <a16:creationId xmlns="" xmlns:a16="http://schemas.microsoft.com/office/drawing/2014/main" id="{909B53B7-6352-476F-9762-E34608EC7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973" y="1881687"/>
            <a:ext cx="536369" cy="53636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57B1443B-2822-4213-99AA-EF0E4394EFDF}"/>
              </a:ext>
            </a:extLst>
          </p:cNvPr>
          <p:cNvSpPr txBox="1"/>
          <p:nvPr/>
        </p:nvSpPr>
        <p:spPr>
          <a:xfrm>
            <a:off x="1610781" y="3224087"/>
            <a:ext cx="957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Considera mulheres com os exames avaliados?</a:t>
            </a:r>
          </a:p>
        </p:txBody>
      </p:sp>
      <p:pic>
        <p:nvPicPr>
          <p:cNvPr id="21" name="Gráfico 20" descr="Selo ponto de interrogação com preenchimento sólido">
            <a:extLst>
              <a:ext uri="{FF2B5EF4-FFF2-40B4-BE49-F238E27FC236}">
                <a16:creationId xmlns="" xmlns:a16="http://schemas.microsoft.com/office/drawing/2014/main" id="{5A9BED70-857F-4FD1-8AAD-90B021A93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975" y="3086254"/>
            <a:ext cx="536369" cy="536369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E16E5227-6ECA-4A01-94D0-3DFF12BD0AE1}"/>
              </a:ext>
            </a:extLst>
          </p:cNvPr>
          <p:cNvSpPr txBox="1"/>
          <p:nvPr/>
        </p:nvSpPr>
        <p:spPr>
          <a:xfrm>
            <a:off x="1610782" y="4209384"/>
            <a:ext cx="957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Mulheres que realizaram mais de um exame no período (36 meses) contabilizam duas ou mais vezes?</a:t>
            </a:r>
          </a:p>
        </p:txBody>
      </p:sp>
      <p:pic>
        <p:nvPicPr>
          <p:cNvPr id="23" name="Gráfico 22" descr="Selo ponto de interrogação com preenchimento sólido">
            <a:extLst>
              <a:ext uri="{FF2B5EF4-FFF2-40B4-BE49-F238E27FC236}">
                <a16:creationId xmlns="" xmlns:a16="http://schemas.microsoft.com/office/drawing/2014/main" id="{94D41751-4024-4ADD-8960-744A197F0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413" y="4268727"/>
            <a:ext cx="536369" cy="53636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829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>
            <a:extLst>
              <a:ext uri="{FF2B5EF4-FFF2-40B4-BE49-F238E27FC236}">
                <a16:creationId xmlns="" xmlns:a16="http://schemas.microsoft.com/office/drawing/2014/main" id="{77DA15E0-5684-556E-4B7F-C80E0FEDE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="" xmlns:a16="http://schemas.microsoft.com/office/drawing/2014/main" id="{888D95E5-FAAD-4A8F-E52B-181DCF932E62}"/>
              </a:ext>
            </a:extLst>
          </p:cNvPr>
          <p:cNvSpPr/>
          <p:nvPr/>
        </p:nvSpPr>
        <p:spPr>
          <a:xfrm>
            <a:off x="440531" y="3619500"/>
            <a:ext cx="11310938" cy="1480385"/>
          </a:xfrm>
          <a:prstGeom prst="roundRect">
            <a:avLst>
              <a:gd name="adj" fmla="val 28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CaixaDeTexto 1">
            <a:extLst>
              <a:ext uri="{FF2B5EF4-FFF2-40B4-BE49-F238E27FC236}">
                <a16:creationId xmlns="" xmlns:a16="http://schemas.microsoft.com/office/drawing/2014/main" id="{B9C964E9-14F7-1B8E-8633-D389B2EFAE7C}"/>
              </a:ext>
            </a:extLst>
          </p:cNvPr>
          <p:cNvSpPr txBox="1"/>
          <p:nvPr/>
        </p:nvSpPr>
        <p:spPr>
          <a:xfrm>
            <a:off x="937379" y="3744118"/>
            <a:ext cx="10435261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>
                <a:solidFill>
                  <a:srgbClr val="2E75B6"/>
                </a:solidFill>
                <a:latin typeface="Montserrat ExtraBold"/>
              </a:rPr>
              <a:t>Proporção de gestantes com pelo menos 6 (seis) consultas pré-natal realizadas, sendo a 1ª (primeira) até a 12ª </a:t>
            </a:r>
            <a:endParaRPr lang="pt-PT" sz="2400">
              <a:solidFill>
                <a:srgbClr val="2E75B6"/>
              </a:solidFill>
              <a:latin typeface="Montserrat ExtraBold"/>
            </a:endParaRPr>
          </a:p>
          <a:p>
            <a:pPr algn="ctr"/>
            <a:r>
              <a:rPr lang="pt-BR" sz="2400">
                <a:solidFill>
                  <a:srgbClr val="2E75B6"/>
                </a:solidFill>
                <a:latin typeface="Montserrat ExtraBold"/>
              </a:rPr>
              <a:t>(décima segunda) semana de gestação</a:t>
            </a:r>
            <a:endParaRPr lang="pt-PT" sz="2400">
              <a:solidFill>
                <a:srgbClr val="2E75B6"/>
              </a:solidFill>
              <a:latin typeface="Montserrat ExtraBold"/>
            </a:endParaRPr>
          </a:p>
          <a:p>
            <a:pPr algn="ctr"/>
            <a:endParaRPr lang="pt-PT" sz="1800" b="1"/>
          </a:p>
        </p:txBody>
      </p:sp>
      <p:sp>
        <p:nvSpPr>
          <p:cNvPr id="9" name="Google Shape;867;g118f1ce6acc_2_198">
            <a:extLst>
              <a:ext uri="{FF2B5EF4-FFF2-40B4-BE49-F238E27FC236}">
                <a16:creationId xmlns="" xmlns:a16="http://schemas.microsoft.com/office/drawing/2014/main" id="{51F2D36C-544B-16C1-CF6B-7773B47EA13D}"/>
              </a:ext>
            </a:extLst>
          </p:cNvPr>
          <p:cNvSpPr txBox="1"/>
          <p:nvPr/>
        </p:nvSpPr>
        <p:spPr>
          <a:xfrm>
            <a:off x="370631" y="1771650"/>
            <a:ext cx="114555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ATENÇÃO À SAÚDE DA MULHER </a:t>
            </a:r>
          </a:p>
          <a:p>
            <a:pPr marL="139700" marR="0" lvl="0" indent="-139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INDICADOR </a:t>
            </a:r>
            <a:r>
              <a:rPr lang="pt-BR" sz="2800">
                <a:solidFill>
                  <a:srgbClr val="4472C4"/>
                </a:solidFill>
                <a:latin typeface="Montserrat ExtraBold"/>
                <a:ea typeface="Montserrat ExtraBold"/>
                <a:cs typeface="Montserrat ExtraBold"/>
                <a:sym typeface="Montserrat ExtraBol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1</a:t>
            </a:r>
            <a:endParaRPr kumimoji="0" lang="pt-BR" sz="2800" b="0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3600" b="0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0BB07730-F1A9-4A5F-A7D2-AB2A0CFE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pic>
        <p:nvPicPr>
          <p:cNvPr id="6" name="Imagem 6">
            <a:extLst>
              <a:ext uri="{FF2B5EF4-FFF2-40B4-BE49-F238E27FC236}">
                <a16:creationId xmlns="" xmlns:a16="http://schemas.microsoft.com/office/drawing/2014/main" id="{A336E96E-F2AD-47B1-14C4-B17967135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39" y="224369"/>
            <a:ext cx="8881810" cy="1328425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="" xmlns:a16="http://schemas.microsoft.com/office/drawing/2014/main" id="{C8B5DE1A-F00B-DF3D-207B-8D0957D8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6" y="1457399"/>
            <a:ext cx="10529886" cy="49765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6" y="1871796"/>
            <a:ext cx="12011025" cy="45053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31" y="218941"/>
            <a:ext cx="4617934" cy="14622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04" y="218941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>
            <a:extLst>
              <a:ext uri="{FF2B5EF4-FFF2-40B4-BE49-F238E27FC236}">
                <a16:creationId xmlns="" xmlns:a16="http://schemas.microsoft.com/office/drawing/2014/main" id="{4C8049C7-3371-4969-35FB-41B1C5600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dirty="0"/>
              <a:t>35</a:t>
            </a:fld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="" xmlns:a16="http://schemas.microsoft.com/office/drawing/2014/main" id="{E0C26071-0B65-4CEC-556A-D7E6112B4FCC}"/>
              </a:ext>
            </a:extLst>
          </p:cNvPr>
          <p:cNvSpPr/>
          <p:nvPr/>
        </p:nvSpPr>
        <p:spPr>
          <a:xfrm>
            <a:off x="440531" y="3048000"/>
            <a:ext cx="11310938" cy="1249780"/>
          </a:xfrm>
          <a:prstGeom prst="roundRect">
            <a:avLst>
              <a:gd name="adj" fmla="val 28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6358A1C6-F21C-C35B-4834-A117D15BBA96}"/>
              </a:ext>
            </a:extLst>
          </p:cNvPr>
          <p:cNvSpPr>
            <a:spLocks noGrp="1"/>
          </p:cNvSpPr>
          <p:nvPr/>
        </p:nvSpPr>
        <p:spPr>
          <a:xfrm>
            <a:off x="396179" y="1524558"/>
            <a:ext cx="11289426" cy="26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b="0">
                <a:solidFill>
                  <a:srgbClr val="1E4E79"/>
                </a:solidFill>
              </a:rPr>
              <a:t>ATENÇÃO À SAÚDE DA MULHER</a:t>
            </a:r>
            <a:endParaRPr lang="pt-PT" b="0"/>
          </a:p>
          <a:p>
            <a:r>
              <a:rPr lang="pt-PT"/>
              <a:t/>
            </a:r>
            <a:br>
              <a:rPr lang="pt-PT"/>
            </a:br>
            <a:r>
              <a:rPr lang="pt-PT" sz="2400" b="0">
                <a:solidFill>
                  <a:srgbClr val="2E75B6"/>
                </a:solidFill>
                <a:latin typeface="Montserrat ExtraBold"/>
                <a:cs typeface="Arial"/>
                <a:sym typeface="Arial"/>
              </a:rPr>
              <a:t>Proporção de gestantes com realização de exames para </a:t>
            </a:r>
            <a:r>
              <a:rPr lang="pt-PT" sz="2400" b="0" err="1">
                <a:solidFill>
                  <a:srgbClr val="2E75B6"/>
                </a:solidFill>
                <a:latin typeface="Montserrat ExtraBold"/>
                <a:cs typeface="Arial"/>
                <a:sym typeface="Arial"/>
              </a:rPr>
              <a:t>Síﬁlis</a:t>
            </a:r>
            <a:r>
              <a:rPr lang="pt-PT" sz="2400" b="0">
                <a:solidFill>
                  <a:srgbClr val="2E75B6"/>
                </a:solidFill>
                <a:latin typeface="Montserrat ExtraBold"/>
                <a:cs typeface="Arial"/>
                <a:sym typeface="Arial"/>
              </a:rPr>
              <a:t> e HIV</a:t>
            </a:r>
            <a:endParaRPr lang="pt-PT" sz="2400" b="0">
              <a:solidFill>
                <a:srgbClr val="2E75B6"/>
              </a:solidFill>
              <a:latin typeface="Montserrat ExtraBold"/>
              <a:cs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8" y="1891047"/>
            <a:ext cx="11896725" cy="4724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31" y="218941"/>
            <a:ext cx="4617934" cy="14622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76" y="218941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2DBEC180-ADF9-4793-8887-A293536436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37</a:t>
            </a:fld>
            <a:endParaRPr lang="pt-BR"/>
          </a:p>
        </p:txBody>
      </p:sp>
      <p:sp>
        <p:nvSpPr>
          <p:cNvPr id="4" name="Espaço Reservado para Número de Slide 2">
            <a:extLst>
              <a:ext uri="{FF2B5EF4-FFF2-40B4-BE49-F238E27FC236}">
                <a16:creationId xmlns="" xmlns:a16="http://schemas.microsoft.com/office/drawing/2014/main" id="{FAD21223-FEFD-4889-890A-7A7721C125AD}"/>
              </a:ext>
            </a:extLst>
          </p:cNvPr>
          <p:cNvSpPr txBox="1">
            <a:spLocks/>
          </p:cNvSpPr>
          <p:nvPr/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5" name="CaixaDeTexto 1">
            <a:extLst>
              <a:ext uri="{FF2B5EF4-FFF2-40B4-BE49-F238E27FC236}">
                <a16:creationId xmlns="" xmlns:a16="http://schemas.microsoft.com/office/drawing/2014/main" id="{0FBC878A-2176-4F51-BD1C-0C7E3B609D4E}"/>
              </a:ext>
            </a:extLst>
          </p:cNvPr>
          <p:cNvSpPr txBox="1"/>
          <p:nvPr/>
        </p:nvSpPr>
        <p:spPr>
          <a:xfrm>
            <a:off x="507725" y="1251442"/>
            <a:ext cx="11176549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tx2"/>
              </a:buClr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Clr>
                <a:schemeClr val="tx2"/>
              </a:buClr>
            </a:pPr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="" xmlns:a16="http://schemas.microsoft.com/office/drawing/2014/main" id="{46E9FA78-0352-415C-AE61-57BAA01F5552}"/>
              </a:ext>
            </a:extLst>
          </p:cNvPr>
          <p:cNvSpPr/>
          <p:nvPr/>
        </p:nvSpPr>
        <p:spPr>
          <a:xfrm>
            <a:off x="765657" y="1357460"/>
            <a:ext cx="10718276" cy="5072316"/>
          </a:xfrm>
          <a:prstGeom prst="roundRect">
            <a:avLst>
              <a:gd name="adj" fmla="val 1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 descr="Selo ponto de interrogação com preenchimento sólido">
            <a:extLst>
              <a:ext uri="{FF2B5EF4-FFF2-40B4-BE49-F238E27FC236}">
                <a16:creationId xmlns="" xmlns:a16="http://schemas.microsoft.com/office/drawing/2014/main" id="{0089CC1B-A924-4AE1-8E0B-09E6485C0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345" y="1490143"/>
            <a:ext cx="529021" cy="529021"/>
          </a:xfrm>
          <a:prstGeom prst="rect">
            <a:avLst/>
          </a:prstGeom>
        </p:spPr>
      </p:pic>
      <p:pic>
        <p:nvPicPr>
          <p:cNvPr id="10" name="Gráfico 9" descr="Selo ponto de interrogação com preenchimento sólido">
            <a:extLst>
              <a:ext uri="{FF2B5EF4-FFF2-40B4-BE49-F238E27FC236}">
                <a16:creationId xmlns="" xmlns:a16="http://schemas.microsoft.com/office/drawing/2014/main" id="{5B002488-48B1-4CFF-AFDD-92735E77E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323" y="2870534"/>
            <a:ext cx="529021" cy="52902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AD2D8112-DEEB-4A3A-96CF-8794302B4A5C}"/>
              </a:ext>
            </a:extLst>
          </p:cNvPr>
          <p:cNvSpPr txBox="1"/>
          <p:nvPr/>
        </p:nvSpPr>
        <p:spPr>
          <a:xfrm>
            <a:off x="610975" y="177126"/>
            <a:ext cx="1144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>
                <a:solidFill>
                  <a:srgbClr val="9CCFFA"/>
                </a:solidFill>
                <a:latin typeface="Montserrat ExtraBold" panose="00000900000000000000" pitchFamily="2" charset="0"/>
              </a:rPr>
              <a:t>DÚVIDAS FREQUENTES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9BD8856A-DB2C-40DB-894C-8039212B0EC1}"/>
              </a:ext>
            </a:extLst>
          </p:cNvPr>
          <p:cNvSpPr txBox="1"/>
          <p:nvPr/>
        </p:nvSpPr>
        <p:spPr>
          <a:xfrm>
            <a:off x="1363254" y="1407032"/>
            <a:ext cx="1010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800">
                <a:latin typeface="+mj-lt"/>
              </a:rPr>
              <a:t>Para os testes rápidos, os municípios precisarão alimentar os dois sistemas de informação (e-SUS e SIA/SUS)?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DB1EA929-56C1-4579-8820-DC8549552405}"/>
              </a:ext>
            </a:extLst>
          </p:cNvPr>
          <p:cNvSpPr txBox="1"/>
          <p:nvPr/>
        </p:nvSpPr>
        <p:spPr>
          <a:xfrm>
            <a:off x="1375344" y="4237707"/>
            <a:ext cx="997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>
                <a:latin typeface="+mj-lt"/>
              </a:rPr>
              <a:t>Exames ou testes realizados por gestantes fora da APS podem  ser registrados?</a:t>
            </a:r>
          </a:p>
        </p:txBody>
      </p:sp>
      <p:pic>
        <p:nvPicPr>
          <p:cNvPr id="23" name="Gráfico 22" descr="Selo ponto de interrogação com preenchimento sólido">
            <a:extLst>
              <a:ext uri="{FF2B5EF4-FFF2-40B4-BE49-F238E27FC236}">
                <a16:creationId xmlns="" xmlns:a16="http://schemas.microsoft.com/office/drawing/2014/main" id="{A91846B3-10BB-4D84-A18F-F9642A36E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323" y="4084893"/>
            <a:ext cx="529021" cy="529021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58C89E3A-2D04-492B-880A-1EDAE927C0C6}"/>
              </a:ext>
            </a:extLst>
          </p:cNvPr>
          <p:cNvSpPr txBox="1"/>
          <p:nvPr/>
        </p:nvSpPr>
        <p:spPr>
          <a:xfrm>
            <a:off x="1388482" y="2839557"/>
            <a:ext cx="1008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  <a:buClr>
                <a:schemeClr val="tx2"/>
              </a:buClr>
            </a:pPr>
            <a:r>
              <a:rPr lang="pt-BR" sz="1800">
                <a:latin typeface="+mj-lt"/>
              </a:rPr>
              <a:t>Só será considerado se a gestante realizar Sífilis e HIV? Se realizar apenas um dos exames não será considerado?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="" xmlns:a16="http://schemas.microsoft.com/office/drawing/2014/main" id="{3E2A3417-23E5-E4B9-7242-672BB8DB410A}"/>
              </a:ext>
            </a:extLst>
          </p:cNvPr>
          <p:cNvSpPr/>
          <p:nvPr/>
        </p:nvSpPr>
        <p:spPr>
          <a:xfrm>
            <a:off x="6633273" y="2397576"/>
            <a:ext cx="5518021" cy="461266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="" xmlns:a16="http://schemas.microsoft.com/office/drawing/2014/main" id="{77DA15E0-5684-556E-4B7F-C80E0FEDE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38</a:t>
            </a:fld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="" xmlns:a16="http://schemas.microsoft.com/office/drawing/2014/main" id="{888D95E5-FAAD-4A8F-E52B-181DCF932E62}"/>
              </a:ext>
            </a:extLst>
          </p:cNvPr>
          <p:cNvSpPr/>
          <p:nvPr/>
        </p:nvSpPr>
        <p:spPr>
          <a:xfrm>
            <a:off x="440531" y="3619501"/>
            <a:ext cx="5457394" cy="1809083"/>
          </a:xfrm>
          <a:prstGeom prst="roundRect">
            <a:avLst>
              <a:gd name="adj" fmla="val 28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CaixaDeTexto 1">
            <a:extLst>
              <a:ext uri="{FF2B5EF4-FFF2-40B4-BE49-F238E27FC236}">
                <a16:creationId xmlns="" xmlns:a16="http://schemas.microsoft.com/office/drawing/2014/main" id="{B9C964E9-14F7-1B8E-8633-D389B2EFAE7C}"/>
              </a:ext>
            </a:extLst>
          </p:cNvPr>
          <p:cNvSpPr txBox="1"/>
          <p:nvPr/>
        </p:nvSpPr>
        <p:spPr>
          <a:xfrm>
            <a:off x="790175" y="3830709"/>
            <a:ext cx="5014671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>
                <a:solidFill>
                  <a:srgbClr val="2E75B6"/>
                </a:solidFill>
                <a:latin typeface="Montserrat ExtraBold"/>
              </a:rPr>
              <a:t>Proporção de gestantes com atendimento odontológico realizado</a:t>
            </a:r>
            <a:endParaRPr lang="pt-PT" sz="2400">
              <a:solidFill>
                <a:srgbClr val="2E75B6"/>
              </a:solidFill>
              <a:latin typeface="Montserrat ExtraBold"/>
            </a:endParaRPr>
          </a:p>
          <a:p>
            <a:pPr algn="ctr"/>
            <a:endParaRPr lang="pt-PT" sz="1800" b="1"/>
          </a:p>
        </p:txBody>
      </p:sp>
      <p:pic>
        <p:nvPicPr>
          <p:cNvPr id="10" name="Imagem 10" descr="Desenho de personagem de desenho animado&#10;&#10;Descrição gerada automaticamente">
            <a:extLst>
              <a:ext uri="{FF2B5EF4-FFF2-40B4-BE49-F238E27FC236}">
                <a16:creationId xmlns="" xmlns:a16="http://schemas.microsoft.com/office/drawing/2014/main" id="{E29D7389-973A-2059-5BDB-C91CCE5E5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951" y="3433405"/>
            <a:ext cx="3683459" cy="35694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3AB39D-5D5A-B8F1-DB28-A978D4FE4560}"/>
              </a:ext>
            </a:extLst>
          </p:cNvPr>
          <p:cNvSpPr>
            <a:spLocks noGrp="1"/>
          </p:cNvSpPr>
          <p:nvPr/>
        </p:nvSpPr>
        <p:spPr>
          <a:xfrm>
            <a:off x="356765" y="999041"/>
            <a:ext cx="11289426" cy="157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b="0">
                <a:solidFill>
                  <a:srgbClr val="1E4E79"/>
                </a:solidFill>
              </a:rPr>
              <a:t>ATENÇÃO À SAÚDE DA MULHER</a:t>
            </a:r>
            <a:endParaRPr lang="pt-PT" b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91" y="138704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7" y="2186251"/>
            <a:ext cx="10841182" cy="42689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31" y="270456"/>
            <a:ext cx="4617934" cy="14622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08" y="270456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8f1ce6acc_2_36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 dirty="0"/>
          </a:p>
        </p:txBody>
      </p:sp>
      <p:sp>
        <p:nvSpPr>
          <p:cNvPr id="272" name="Google Shape;272;g118f1ce6acc_2_3643"/>
          <p:cNvSpPr/>
          <p:nvPr/>
        </p:nvSpPr>
        <p:spPr>
          <a:xfrm rot="5400000">
            <a:off x="12023976" y="6968500"/>
            <a:ext cx="180000" cy="180000"/>
          </a:xfrm>
          <a:prstGeom prst="round2SameRect">
            <a:avLst>
              <a:gd name="adj1" fmla="val 145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18f1ce6acc_2_3643"/>
          <p:cNvSpPr/>
          <p:nvPr/>
        </p:nvSpPr>
        <p:spPr>
          <a:xfrm>
            <a:off x="0" y="6968500"/>
            <a:ext cx="180000" cy="1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0795962-D084-21BA-9CED-6B6AE222C374}"/>
              </a:ext>
            </a:extLst>
          </p:cNvPr>
          <p:cNvSpPr txBox="1"/>
          <p:nvPr/>
        </p:nvSpPr>
        <p:spPr>
          <a:xfrm>
            <a:off x="1263268" y="2484303"/>
            <a:ext cx="984907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dirty="0">
                <a:solidFill>
                  <a:srgbClr val="2F5597"/>
                </a:solidFill>
                <a:latin typeface="Montserrat ExtraBold"/>
              </a:rPr>
              <a:t>COMPONENTE CAPITAÇÃO PONDERADA DO PROGRAMA PREVINE BRASIL</a:t>
            </a:r>
            <a:endParaRPr lang="pt-PT" sz="4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843" y="5939884"/>
            <a:ext cx="2611147" cy="53961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87"/>
          <p:cNvSpPr txBox="1"/>
          <p:nvPr/>
        </p:nvSpPr>
        <p:spPr>
          <a:xfrm>
            <a:off x="1038949" y="151524"/>
            <a:ext cx="954301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Avaliação de desempenho: Indicador Sintético Final (ISF)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87"/>
          <p:cNvSpPr txBox="1"/>
          <p:nvPr/>
        </p:nvSpPr>
        <p:spPr>
          <a:xfrm>
            <a:off x="284422" y="1318229"/>
            <a:ext cx="113681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Indicador Sintético Final (ISF): </a:t>
            </a:r>
            <a:r>
              <a:rPr lang="pt-BR" sz="2000" b="0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Corresponde ao cálculo do </a:t>
            </a:r>
            <a:r>
              <a:rPr lang="pt-BR" sz="2000" b="1" i="0" u="sng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desem</a:t>
            </a:r>
            <a:r>
              <a:rPr lang="pt-BR" sz="2000" b="1" i="0" u="sng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pe</a:t>
            </a:r>
            <a:r>
              <a:rPr lang="pt-BR" sz="2000" b="1" i="0" u="sng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nho municipal</a:t>
            </a:r>
            <a:r>
              <a:rPr lang="pt-BR" sz="2000" b="0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do conjunto dos sete indicadores de desempenho previstos. </a:t>
            </a:r>
            <a:endParaRPr lang="pt-B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56" name="Google Shape;1656;p87"/>
          <p:cNvSpPr/>
          <p:nvPr/>
        </p:nvSpPr>
        <p:spPr>
          <a:xfrm>
            <a:off x="4750932" y="4035360"/>
            <a:ext cx="35433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chemeClr val="accent5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 b="0" i="0" u="none" strike="noStrike" cap="none">
              <a:solidFill>
                <a:schemeClr val="accent5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7" name="Google Shape;1657;p87"/>
          <p:cNvSpPr/>
          <p:nvPr/>
        </p:nvSpPr>
        <p:spPr>
          <a:xfrm>
            <a:off x="7521941" y="1846692"/>
            <a:ext cx="4622504" cy="4222502"/>
          </a:xfrm>
          <a:prstGeom prst="roundRect">
            <a:avLst>
              <a:gd name="adj" fmla="val 16667"/>
            </a:avLst>
          </a:prstGeom>
          <a:solidFill>
            <a:srgbClr val="DDEAF6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Portaria 2.713 de 6 de outubro de 2020</a:t>
            </a:r>
            <a:endParaRPr sz="1800" b="1" i="0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Estabelece o valor do incentivo financeiro federal de custeio do pagamento por desempenho, no âmbito do Programa Previne Brasil.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Valor por tipo de equipe referente a 100% do Indicador Sintético Final (ISF)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 - R$ 3.225,00  - </a:t>
            </a:r>
            <a:r>
              <a:rPr lang="pt-BR" sz="1800" b="1" i="0" u="none" strike="noStrike" cap="none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eSF</a:t>
            </a:r>
            <a:r>
              <a:rPr lang="pt-BR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II - R$ 2.418,75 – </a:t>
            </a:r>
            <a:r>
              <a:rPr lang="pt-BR" sz="1800" b="1" i="0" u="none" strike="noStrike" cap="none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eAP</a:t>
            </a:r>
            <a:r>
              <a:rPr lang="pt-BR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Modalidade II 30h; e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III - R$ 1.612,50 - </a:t>
            </a:r>
            <a:r>
              <a:rPr lang="pt-BR" sz="1800" b="1" i="0" u="none" strike="noStrike" cap="none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eAP</a:t>
            </a:r>
            <a:r>
              <a:rPr lang="pt-BR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Modalidade I 20h.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58" name="Google Shape;1658;p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pt-BR">
                <a:solidFill>
                  <a:schemeClr val="accent5">
                    <a:lumMod val="75000"/>
                  </a:schemeClr>
                </a:solidFill>
              </a:rPr>
              <a:t>40</a:t>
            </a:fld>
            <a:endParaRPr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59" name="Google Shape;1659;p87"/>
          <p:cNvSpPr txBox="1"/>
          <p:nvPr/>
        </p:nvSpPr>
        <p:spPr>
          <a:xfrm>
            <a:off x="-1170" y="6498156"/>
            <a:ext cx="124526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Portaria 2.713 de 6 de outubro de 2020; Manual Instrutivo do Financiamento da Atenção Primária à Saúde, 2021; Portaria GM/MS nº 102, de 20 de janeiro de 2022</a:t>
            </a:r>
            <a:endParaRPr/>
          </a:p>
        </p:txBody>
      </p:sp>
      <p:sp>
        <p:nvSpPr>
          <p:cNvPr id="1660" name="Google Shape;1660;p87"/>
          <p:cNvSpPr txBox="1"/>
          <p:nvPr/>
        </p:nvSpPr>
        <p:spPr>
          <a:xfrm>
            <a:off x="284422" y="2315792"/>
            <a:ext cx="663739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consolidação final da avaliação do desempenho que determinará o valor do </a:t>
            </a:r>
            <a:r>
              <a:rPr lang="pt-BR" sz="2000" b="1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incentivo financeiro</a:t>
            </a:r>
            <a:r>
              <a:rPr lang="pt-BR" sz="2000" b="0" i="0" u="none" strike="noStrike" cap="none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 ser transferido ao município. </a:t>
            </a: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sym typeface="Arial"/>
            </a:endParaRPr>
          </a:p>
        </p:txBody>
      </p:sp>
      <p:pic>
        <p:nvPicPr>
          <p:cNvPr id="1661" name="Google Shape;1661;p87" descr="Interface gráfica do usuário, Tex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55" y="3566090"/>
            <a:ext cx="7405437" cy="282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11435de9c11_0_36"/>
          <p:cNvSpPr txBox="1">
            <a:spLocks noGrp="1"/>
          </p:cNvSpPr>
          <p:nvPr>
            <p:ph type="ctrTitle"/>
          </p:nvPr>
        </p:nvSpPr>
        <p:spPr>
          <a:xfrm>
            <a:off x="376517" y="78118"/>
            <a:ext cx="9359153" cy="1159551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accent5">
                    <a:lumMod val="75000"/>
                  </a:schemeClr>
                </a:solidFill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28"/>
                  </a:ext>
                </a:extLst>
              </a:rPr>
              <a:t>Exemplo de cálculo do ISF</a:t>
            </a:r>
            <a:endParaRPr lang="pt-BR" sz="48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68" name="Google Shape;1668;g11435de9c11_0_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  <p:graphicFrame>
        <p:nvGraphicFramePr>
          <p:cNvPr id="2" name="Tabela 2">
            <a:extLst>
              <a:ext uri="{FF2B5EF4-FFF2-40B4-BE49-F238E27FC236}">
                <a16:creationId xmlns="" xmlns:a16="http://schemas.microsoft.com/office/drawing/2014/main" id="{F420F92C-97F5-4C00-B6FF-B3FA89C47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08447"/>
              </p:ext>
            </p:extLst>
          </p:nvPr>
        </p:nvGraphicFramePr>
        <p:xfrm>
          <a:off x="744384" y="1390915"/>
          <a:ext cx="10703231" cy="2761535"/>
        </p:xfrm>
        <a:graphic>
          <a:graphicData uri="http://schemas.openxmlformats.org/drawingml/2006/table">
            <a:tbl>
              <a:tblPr firstRow="1" bandRow="1"/>
              <a:tblGrid>
                <a:gridCol w="2556890">
                  <a:extLst>
                    <a:ext uri="{9D8B030D-6E8A-4147-A177-3AD203B41FA5}">
                      <a16:colId xmlns="" xmlns:a16="http://schemas.microsoft.com/office/drawing/2014/main" val="780861179"/>
                    </a:ext>
                  </a:extLst>
                </a:gridCol>
                <a:gridCol w="1163763">
                  <a:extLst>
                    <a:ext uri="{9D8B030D-6E8A-4147-A177-3AD203B41FA5}">
                      <a16:colId xmlns="" xmlns:a16="http://schemas.microsoft.com/office/drawing/2014/main" val="1298020489"/>
                    </a:ext>
                  </a:extLst>
                </a:gridCol>
                <a:gridCol w="1163763">
                  <a:extLst>
                    <a:ext uri="{9D8B030D-6E8A-4147-A177-3AD203B41FA5}">
                      <a16:colId xmlns="" xmlns:a16="http://schemas.microsoft.com/office/drawing/2014/main" val="1042831026"/>
                    </a:ext>
                  </a:extLst>
                </a:gridCol>
                <a:gridCol w="1163763">
                  <a:extLst>
                    <a:ext uri="{9D8B030D-6E8A-4147-A177-3AD203B41FA5}">
                      <a16:colId xmlns="" xmlns:a16="http://schemas.microsoft.com/office/drawing/2014/main" val="3442836958"/>
                    </a:ext>
                  </a:extLst>
                </a:gridCol>
                <a:gridCol w="1163763">
                  <a:extLst>
                    <a:ext uri="{9D8B030D-6E8A-4147-A177-3AD203B41FA5}">
                      <a16:colId xmlns="" xmlns:a16="http://schemas.microsoft.com/office/drawing/2014/main" val="349305086"/>
                    </a:ext>
                  </a:extLst>
                </a:gridCol>
                <a:gridCol w="1163763">
                  <a:extLst>
                    <a:ext uri="{9D8B030D-6E8A-4147-A177-3AD203B41FA5}">
                      <a16:colId xmlns="" xmlns:a16="http://schemas.microsoft.com/office/drawing/2014/main" val="3056064"/>
                    </a:ext>
                  </a:extLst>
                </a:gridCol>
                <a:gridCol w="1163763">
                  <a:extLst>
                    <a:ext uri="{9D8B030D-6E8A-4147-A177-3AD203B41FA5}">
                      <a16:colId xmlns="" xmlns:a16="http://schemas.microsoft.com/office/drawing/2014/main" val="2939702632"/>
                    </a:ext>
                  </a:extLst>
                </a:gridCol>
                <a:gridCol w="1163763">
                  <a:extLst>
                    <a:ext uri="{9D8B030D-6E8A-4147-A177-3AD203B41FA5}">
                      <a16:colId xmlns="" xmlns:a16="http://schemas.microsoft.com/office/drawing/2014/main" val="871394564"/>
                    </a:ext>
                  </a:extLst>
                </a:gridCol>
              </a:tblGrid>
              <a:tr h="383985">
                <a:tc>
                  <a:txBody>
                    <a:bodyPr/>
                    <a:lstStyle/>
                    <a:p>
                      <a:r>
                        <a:rPr lang="pt-BR" sz="180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IND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IND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IND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IND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IND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IND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IND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4100206"/>
                  </a:ext>
                </a:extLst>
              </a:tr>
              <a:tr h="383985">
                <a:tc>
                  <a:txBody>
                    <a:bodyPr/>
                    <a:lstStyle/>
                    <a:p>
                      <a:r>
                        <a:rPr lang="pt-BR" sz="1800"/>
                        <a:t>NOTA REAL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74416552"/>
                  </a:ext>
                </a:extLst>
              </a:tr>
              <a:tr h="383985">
                <a:tc>
                  <a:txBody>
                    <a:bodyPr/>
                    <a:lstStyle/>
                    <a:p>
                      <a:r>
                        <a:rPr lang="pt-BR" sz="1800"/>
                        <a:t>PESOS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99036176"/>
                  </a:ext>
                </a:extLst>
              </a:tr>
              <a:tr h="662768">
                <a:tc>
                  <a:txBody>
                    <a:bodyPr/>
                    <a:lstStyle/>
                    <a:p>
                      <a:r>
                        <a:rPr lang="pt-BR" sz="1800"/>
                        <a:t>NOTA PONDERADA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3594589"/>
                  </a:ext>
                </a:extLst>
              </a:tr>
              <a:tr h="946812">
                <a:tc>
                  <a:txBody>
                    <a:bodyPr/>
                    <a:lstStyle/>
                    <a:p>
                      <a:r>
                        <a:rPr lang="pt-BR" sz="1800"/>
                        <a:t>ISF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pt-BR" sz="1800"/>
                        <a:t>57 + 63 + 68 + 23 + 174 + 30 + 25 = 440 / 10 = </a:t>
                      </a:r>
                      <a:r>
                        <a:rPr lang="pt-BR" sz="1800">
                          <a:highlight>
                            <a:srgbClr val="FFFF00"/>
                          </a:highlight>
                        </a:rPr>
                        <a:t>44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4083722"/>
                  </a:ext>
                </a:extLst>
              </a:tr>
            </a:tbl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="" xmlns:a16="http://schemas.microsoft.com/office/drawing/2014/main" id="{9A085E41-B9D8-4443-AB1A-520711267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64811"/>
              </p:ext>
            </p:extLst>
          </p:nvPr>
        </p:nvGraphicFramePr>
        <p:xfrm>
          <a:off x="744383" y="4483018"/>
          <a:ext cx="10703231" cy="396240"/>
        </p:xfrm>
        <a:graphic>
          <a:graphicData uri="http://schemas.openxmlformats.org/drawingml/2006/table">
            <a:tbl>
              <a:tblPr firstRow="1" bandRow="1"/>
              <a:tblGrid>
                <a:gridCol w="10703231">
                  <a:extLst>
                    <a:ext uri="{9D8B030D-6E8A-4147-A177-3AD203B41FA5}">
                      <a16:colId xmlns="" xmlns:a16="http://schemas.microsoft.com/office/drawing/2014/main" val="4153200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Município URBANO, com 10 </a:t>
                      </a:r>
                      <a:r>
                        <a:rPr lang="pt-BR" sz="2000" err="1"/>
                        <a:t>eSF</a:t>
                      </a:r>
                      <a:r>
                        <a:rPr lang="pt-BR" sz="2000"/>
                        <a:t>, 1 </a:t>
                      </a:r>
                      <a:r>
                        <a:rPr lang="pt-BR" sz="2000" err="1"/>
                        <a:t>eAP</a:t>
                      </a:r>
                      <a:r>
                        <a:rPr lang="pt-BR" sz="2000"/>
                        <a:t> 30h e 2 </a:t>
                      </a:r>
                      <a:r>
                        <a:rPr lang="pt-BR" sz="2000" err="1"/>
                        <a:t>eAP</a:t>
                      </a:r>
                      <a:r>
                        <a:rPr lang="pt-BR" sz="2000"/>
                        <a:t> 20h, quanto receberá pelo ISF = 44?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0959513"/>
                  </a:ext>
                </a:extLst>
              </a:tr>
            </a:tbl>
          </a:graphicData>
        </a:graphic>
      </p:graphicFrame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C4642F26-5051-4DB2-9D65-762E3E564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11715"/>
              </p:ext>
            </p:extLst>
          </p:nvPr>
        </p:nvGraphicFramePr>
        <p:xfrm>
          <a:off x="744383" y="5266270"/>
          <a:ext cx="5186381" cy="1341120"/>
        </p:xfrm>
        <a:graphic>
          <a:graphicData uri="http://schemas.openxmlformats.org/drawingml/2006/table">
            <a:tbl>
              <a:tblPr firstRow="1" bandRow="1"/>
              <a:tblGrid>
                <a:gridCol w="5186381">
                  <a:extLst>
                    <a:ext uri="{9D8B030D-6E8A-4147-A177-3AD203B41FA5}">
                      <a16:colId xmlns="" xmlns:a16="http://schemas.microsoft.com/office/drawing/2014/main" val="1048218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10 </a:t>
                      </a:r>
                      <a:r>
                        <a:rPr lang="pt-BR" sz="1600" err="1"/>
                        <a:t>eSF</a:t>
                      </a:r>
                      <a:r>
                        <a:rPr lang="pt-BR" sz="1600"/>
                        <a:t> x R$3.225,00 = R$32.250,00</a:t>
                      </a:r>
                    </a:p>
                    <a:p>
                      <a:pPr algn="ctr"/>
                      <a:r>
                        <a:rPr lang="pt-BR" sz="1600"/>
                        <a:t>1 </a:t>
                      </a:r>
                      <a:r>
                        <a:rPr lang="pt-BR" sz="1600" err="1"/>
                        <a:t>eAP</a:t>
                      </a:r>
                      <a:r>
                        <a:rPr lang="pt-BR" sz="1600"/>
                        <a:t> 30h x R$2.418,75 = R$2.418,75</a:t>
                      </a:r>
                      <a:endParaRPr lang="pt-BR"/>
                    </a:p>
                    <a:p>
                      <a:pPr algn="ctr"/>
                      <a:r>
                        <a:rPr lang="pt-BR" sz="1600"/>
                        <a:t>2 </a:t>
                      </a:r>
                      <a:r>
                        <a:rPr lang="pt-BR" sz="1600" err="1"/>
                        <a:t>eAP</a:t>
                      </a:r>
                      <a:r>
                        <a:rPr lang="pt-BR" sz="1600"/>
                        <a:t> 20h x R$1.612,50 =  R$ 3.225,00</a:t>
                      </a:r>
                      <a:endParaRPr lang="pt-BR"/>
                    </a:p>
                    <a:p>
                      <a:pPr algn="ctr"/>
                      <a:endParaRPr lang="pt-BR"/>
                    </a:p>
                    <a:p>
                      <a:pPr algn="ctr"/>
                      <a:r>
                        <a:rPr lang="pt-BR" sz="1600"/>
                        <a:t>TOTAL (caso o ISF fosse 100) = </a:t>
                      </a:r>
                      <a:r>
                        <a:rPr lang="pt-BR" sz="1600">
                          <a:highlight>
                            <a:srgbClr val="FFFF00"/>
                          </a:highlight>
                        </a:rPr>
                        <a:t>R$ 37.893,75</a:t>
                      </a:r>
                      <a:endParaRPr lang="pt-BR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8656931"/>
                  </a:ext>
                </a:extLst>
              </a:tr>
            </a:tbl>
          </a:graphicData>
        </a:graphic>
      </p:graphicFrame>
      <p:graphicFrame>
        <p:nvGraphicFramePr>
          <p:cNvPr id="7" name="Tabela 4">
            <a:extLst>
              <a:ext uri="{FF2B5EF4-FFF2-40B4-BE49-F238E27FC236}">
                <a16:creationId xmlns="" xmlns:a16="http://schemas.microsoft.com/office/drawing/2014/main" id="{368822D1-4242-4C60-9FCA-B02C7986F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52856"/>
              </p:ext>
            </p:extLst>
          </p:nvPr>
        </p:nvGraphicFramePr>
        <p:xfrm>
          <a:off x="6261233" y="5555266"/>
          <a:ext cx="5186381" cy="701040"/>
        </p:xfrm>
        <a:graphic>
          <a:graphicData uri="http://schemas.openxmlformats.org/drawingml/2006/table">
            <a:tbl>
              <a:tblPr firstRow="1" bandRow="1"/>
              <a:tblGrid>
                <a:gridCol w="5186381">
                  <a:extLst>
                    <a:ext uri="{9D8B030D-6E8A-4147-A177-3AD203B41FA5}">
                      <a16:colId xmlns="" xmlns:a16="http://schemas.microsoft.com/office/drawing/2014/main" val="1048218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Valor a receber, considerando o ISF = 44</a:t>
                      </a:r>
                    </a:p>
                    <a:p>
                      <a:pPr algn="ctr"/>
                      <a:r>
                        <a:rPr lang="pt-BR" sz="2000"/>
                        <a:t>R$ 37.893,75 x 44% = </a:t>
                      </a:r>
                      <a:r>
                        <a:rPr lang="pt-BR" sz="2000">
                          <a:highlight>
                            <a:srgbClr val="FFFF00"/>
                          </a:highlight>
                        </a:rPr>
                        <a:t>R$16.673,25</a:t>
                      </a:r>
                      <a:endParaRPr lang="pt-BR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8656931"/>
                  </a:ext>
                </a:extLst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95" y="200189"/>
            <a:ext cx="2800907" cy="578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33" y="276030"/>
            <a:ext cx="11107220" cy="62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8" y="438435"/>
            <a:ext cx="11605928" cy="64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é-natal: o que é e quais exames fazer durante a gravidez | Lavois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4" y="1164858"/>
            <a:ext cx="5881155" cy="39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452315" y="565528"/>
            <a:ext cx="550514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6 CONSULTA DE PRÉ NATAL  SENDO A PRIMEIRA ATÉ A 12° SEMANA</a:t>
            </a:r>
            <a:br>
              <a:rPr lang="pt-BR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</a:br>
            <a:r>
              <a:rPr lang="pt-BR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29% </a:t>
            </a:r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56889" y="243057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GESTANTES COM EXAME PARA HIV E SÍFILIS AVALIADO</a:t>
            </a:r>
            <a: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69%</a:t>
            </a:r>
            <a:r>
              <a:rPr lang="pt-BR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</a:t>
            </a:r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61464" y="449027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GESTANTES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COM CONSULTA DE SAÚDE BUCAL</a:t>
            </a:r>
            <a:r>
              <a:rPr lang="pt-BR" b="1" dirty="0" smtClean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b="1" dirty="0" smtClean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17 % </a:t>
            </a:r>
            <a:endParaRPr lang="pt-B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âncer de colo de útero: o que é, causas, sintomas e tratamen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5" y="1092691"/>
            <a:ext cx="4713896" cy="47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33914" y="2176944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b="1" dirty="0" smtClean="0">
                <a:solidFill>
                  <a:schemeClr val="accent1"/>
                </a:solidFill>
                <a:cs typeface="Calibri"/>
                <a:sym typeface="Calibri"/>
              </a:rPr>
              <a:t>MULHERES DE 25 A 64 ANOS COM COLETA DE CITOPATOLÓGICO </a:t>
            </a:r>
            <a: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19 </a:t>
            </a:r>
            <a:r>
              <a:rPr lang="pt-BR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% </a:t>
            </a:r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incipais reações das vacinas nos bebês • Centro Médico Mart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9" y="1236171"/>
            <a:ext cx="5803738" cy="38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968621" y="260002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COBERTURA POLIO E PENTA </a:t>
            </a:r>
            <a: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68 </a:t>
            </a:r>
            <a:r>
              <a:rPr lang="pt-BR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% </a:t>
            </a:r>
            <a:endParaRPr lang="pt-BR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al a relação entre hipertensão e diabetes? - Clube do Dia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4" y="1251378"/>
            <a:ext cx="6218802" cy="29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37528" y="853111"/>
            <a:ext cx="47767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CONSULTA E AFERIÇÃO DE PRESSÃO ARTERIAL NO SEMESTRE  </a:t>
            </a:r>
            <a: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</a:t>
            </a:r>
            <a:r>
              <a:rPr lang="pt-B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16 % </a:t>
            </a:r>
            <a:endParaRPr lang="pt-B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7528" y="2913923"/>
            <a:ext cx="47767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DIABETICOS COM SOLICITAÇÃO DE HEMOGLOBINA GLICADA   </a:t>
            </a:r>
            <a: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</a:t>
            </a:r>
            <a:r>
              <a:rPr lang="pt-B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6 % </a:t>
            </a:r>
            <a:endParaRPr lang="pt-B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6843"/>
            <a:ext cx="5610225" cy="6562725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5606796" y="361896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670" y="5276838"/>
            <a:ext cx="546576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15 ° Posição na Região </a:t>
            </a:r>
            <a:endParaRPr lang="pt-BR" sz="4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9669" y="4265742"/>
            <a:ext cx="546576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185 ° Posição Estado </a:t>
            </a:r>
            <a:endParaRPr lang="pt-BR" sz="4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9670" y="0"/>
            <a:ext cx="5057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Ranking estado 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9" y="1041308"/>
            <a:ext cx="4842872" cy="295297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88" y="2117082"/>
            <a:ext cx="2154302" cy="68215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9" y="6279171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69669" y="160571"/>
            <a:ext cx="6415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6 CONSULTAS DE PRÉ NATAL  SENDO A PRIMEIRA ATÉ A 12° SEMANA</a:t>
            </a:r>
            <a:b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</a:b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29% 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8352" y="1104528"/>
            <a:ext cx="4737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200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GESTANTES COM EXAME PARA HIV E SIFILIS AVALIADO</a:t>
            </a:r>
            <a:r>
              <a:rPr lang="pt-BR" sz="1200" b="1" dirty="0" smtClean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sz="1200" b="1" dirty="0" smtClean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69%</a:t>
            </a: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</a:t>
            </a:r>
            <a:endPara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7697" y="1925989"/>
            <a:ext cx="552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GESTANTES </a:t>
            </a:r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COM CONSULTA DE SAÚDE BUCAL</a:t>
            </a:r>
            <a:r>
              <a:rPr lang="pt-BR" sz="1400" b="1" dirty="0" smtClean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sz="1400" b="1" dirty="0" smtClean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17 %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330" y="3486175"/>
            <a:ext cx="5903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MULHERES DE 25 A 64 ANOS COM COELTA DE CITOPATOLOGICO </a:t>
            </a:r>
            <a:br>
              <a:rPr lang="pt-BR" sz="1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</a:b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19 %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69669" y="2737300"/>
            <a:ext cx="611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COBERTURA POLIO E PENTA </a:t>
            </a:r>
            <a: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68 % </a:t>
            </a:r>
            <a:endParaRPr lang="pt-BR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1203" y="4538529"/>
            <a:ext cx="49821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CONSULTA E AFERIÇÃO DE PRESSÃO ARTERIAL NO SEMESTRE  </a:t>
            </a:r>
            <a:r>
              <a:rPr lang="pt-BR" sz="1400" b="1" dirty="0" smtClean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sz="1400" b="1" dirty="0" smtClean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16 % </a:t>
            </a:r>
            <a:endParaRPr lang="pt-B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5309" y="5532890"/>
            <a:ext cx="5964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CONSULTA E AFERIÇÃO DE PRESSÃO ARTERIAL NO SEMESTRE  </a:t>
            </a:r>
            <a:br>
              <a:rPr lang="pt-BR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</a:b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6 % </a:t>
            </a:r>
            <a:endParaRPr lang="pt-B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53276" y="1618452"/>
            <a:ext cx="4711362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Rounded MT Bold" panose="020F0704030504030204" pitchFamily="34" charset="0"/>
              </a:rPr>
              <a:t>META ! </a:t>
            </a:r>
            <a:br>
              <a:rPr lang="pt-BR" dirty="0" smtClean="0">
                <a:latin typeface="Arial Rounded MT Bold" panose="020F0704030504030204" pitchFamily="34" charset="0"/>
              </a:rPr>
            </a:br>
            <a:r>
              <a:rPr lang="pt-BR" dirty="0" smtClean="0">
                <a:latin typeface="Arial Rounded MT Bold" panose="020F0704030504030204" pitchFamily="34" charset="0"/>
              </a:rPr>
              <a:t>AMPLIAR EM : </a:t>
            </a:r>
          </a:p>
          <a:p>
            <a:pPr algn="ctr"/>
            <a:r>
              <a:rPr lang="pt-BR" dirty="0" smtClean="0">
                <a:latin typeface="Arial Rounded MT Bold" panose="020F0704030504030204" pitchFamily="34" charset="0"/>
              </a:rPr>
              <a:t/>
            </a:r>
            <a:br>
              <a:rPr lang="pt-BR" dirty="0" smtClean="0">
                <a:latin typeface="Arial Rounded MT Bold" panose="020F0704030504030204" pitchFamily="34" charset="0"/>
              </a:rPr>
            </a:b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10 %   PARA NUMEROS EM AZUL </a:t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pt-BR" dirty="0" smtClean="0">
                <a:latin typeface="Arial Rounded MT Bold" panose="020F0704030504030204" pitchFamily="34" charset="0"/>
              </a:rPr>
              <a:t/>
            </a:r>
            <a:br>
              <a:rPr lang="pt-BR" dirty="0" smtClean="0">
                <a:latin typeface="Arial Rounded MT Bold" panose="020F0704030504030204" pitchFamily="34" charset="0"/>
              </a:rPr>
            </a:br>
            <a:r>
              <a:rPr lang="pt-BR" dirty="0">
                <a:solidFill>
                  <a:srgbClr val="00B050"/>
                </a:solidFill>
                <a:latin typeface="Arial Rounded MT Bold" panose="020F0704030504030204" pitchFamily="34" charset="0"/>
              </a:rPr>
              <a:t>2</a:t>
            </a:r>
            <a:r>
              <a:rPr lang="pt-BR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5% PARA RESULTADOS EM VERDE </a:t>
            </a:r>
            <a:r>
              <a:rPr lang="pt-BR" dirty="0" smtClean="0">
                <a:latin typeface="Arial Rounded MT Bold" panose="020F0704030504030204" pitchFamily="34" charset="0"/>
              </a:rPr>
              <a:t/>
            </a:r>
            <a:br>
              <a:rPr lang="pt-BR" dirty="0" smtClean="0">
                <a:latin typeface="Arial Rounded MT Bold" panose="020F0704030504030204" pitchFamily="34" charset="0"/>
              </a:rPr>
            </a:br>
            <a:r>
              <a:rPr lang="pt-BR" dirty="0" smtClean="0">
                <a:latin typeface="Arial Rounded MT Bold" panose="020F0704030504030204" pitchFamily="34" charset="0"/>
              </a:rPr>
              <a:t/>
            </a:r>
            <a:br>
              <a:rPr lang="pt-BR" dirty="0" smtClean="0">
                <a:latin typeface="Arial Rounded MT Bold" panose="020F0704030504030204" pitchFamily="34" charset="0"/>
              </a:rPr>
            </a:br>
            <a:r>
              <a:rPr lang="pt-BR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50 %  PARA RESULTADOS EM AMARELO</a:t>
            </a:r>
          </a:p>
          <a:p>
            <a:pPr algn="ctr"/>
            <a:endParaRPr lang="pt-BR" dirty="0">
              <a:latin typeface="Arial Rounded MT Bold" panose="020F0704030504030204" pitchFamily="34" charset="0"/>
            </a:endParaRPr>
          </a:p>
          <a:p>
            <a:pPr algn="ctr"/>
            <a:r>
              <a:rPr lang="pt-BR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100 % PARA RESULTADOS EM VERMELHO</a:t>
            </a:r>
            <a:endParaRPr lang="pt-BR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9620d960c_11_1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dirty="0" smtClean="0"/>
              <a:t>4</a:t>
            </a:r>
            <a:endParaRPr dirty="0"/>
          </a:p>
        </p:txBody>
      </p:sp>
      <p:sp>
        <p:nvSpPr>
          <p:cNvPr id="290" name="Google Shape;290;g119620d960c_11_118"/>
          <p:cNvSpPr txBox="1"/>
          <p:nvPr/>
        </p:nvSpPr>
        <p:spPr>
          <a:xfrm>
            <a:off x="991650" y="369180"/>
            <a:ext cx="9674100" cy="101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CAPITAÇÃO PONDERADA</a:t>
            </a:r>
            <a:endParaRPr lang="pt-PT" b="1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0" i="0" u="none" strike="noStrike" cap="none" dirty="0">
              <a:solidFill>
                <a:schemeClr val="accent5">
                  <a:lumMod val="75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6" name="Google Shape;296;g119620d960c_11_118"/>
          <p:cNvSpPr/>
          <p:nvPr/>
        </p:nvSpPr>
        <p:spPr>
          <a:xfrm>
            <a:off x="531831" y="6325620"/>
            <a:ext cx="8001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4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http://189.28.128.100/dab/docs/portaldab/documentos/esus/nota_tecnica_relatorio_cadastro.pdf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sym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79" y="2149426"/>
            <a:ext cx="4200525" cy="1857375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 rot="5400000">
            <a:off x="891742" y="1598511"/>
            <a:ext cx="715009" cy="33598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289" y="2149426"/>
            <a:ext cx="3295650" cy="2038350"/>
          </a:xfrm>
          <a:prstGeom prst="rect">
            <a:avLst/>
          </a:prstGeom>
        </p:spPr>
      </p:pic>
      <p:sp>
        <p:nvSpPr>
          <p:cNvPr id="18" name="Pentágono 17"/>
          <p:cNvSpPr/>
          <p:nvPr/>
        </p:nvSpPr>
        <p:spPr>
          <a:xfrm rot="5400000">
            <a:off x="6412779" y="1598511"/>
            <a:ext cx="715009" cy="33598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66" y="5506090"/>
            <a:ext cx="2345345" cy="484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69669" y="160571"/>
            <a:ext cx="6415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6 CONSULTA DE PRÉ NATAL  SENDO A PRIMEIRA ATE A 12° SEMANA</a:t>
            </a:r>
            <a:b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</a:br>
            <a:r>
              <a:rPr lang="pt-BR" sz="4000" b="1" dirty="0" smtClean="0">
                <a:solidFill>
                  <a:srgbClr val="FFFF00"/>
                </a:solidFill>
                <a:cs typeface="Calibri"/>
                <a:sym typeface="Calibri"/>
              </a:rPr>
              <a:t>43% 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</a:t>
            </a:r>
            <a:endParaRPr lang="pt-BR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8352" y="1104528"/>
            <a:ext cx="47372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GESTANTES COM EXAME PARA HIV E SIFILIS AVALIADO</a:t>
            </a:r>
            <a:r>
              <a:rPr lang="pt-BR" sz="1400" b="1" dirty="0" smtClean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sz="1400" b="1" dirty="0" smtClean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76%</a:t>
            </a: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</a:t>
            </a:r>
            <a:endPara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7697" y="1925989"/>
            <a:ext cx="552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GESTANTES </a:t>
            </a:r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COM CONSULTA DE SAÚDE BUCAL</a:t>
            </a:r>
            <a:r>
              <a:rPr lang="pt-BR" sz="1400" b="1" dirty="0" smtClean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sz="1400" b="1" dirty="0" smtClean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34 %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330" y="3486175"/>
            <a:ext cx="5903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MULHERES DE 25 A 64 ANOS COM COELTA DE CITOPATOLOGICO </a:t>
            </a:r>
            <a:r>
              <a:rPr lang="pt-BR" sz="1400" b="1" dirty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sz="1400" b="1" dirty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29 </a:t>
            </a: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%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69669" y="2737300"/>
            <a:ext cx="611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COBERTURA POLIO E PENTA </a:t>
            </a:r>
            <a: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b="1" dirty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85 </a:t>
            </a:r>
            <a:r>
              <a:rPr lang="pt-B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% </a:t>
            </a:r>
            <a:endParaRPr lang="pt-BR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1203" y="4538529"/>
            <a:ext cx="49821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CONSULTA E AFERIÇÃO DE PRESSÃO ARTERIAL NO SEMESTRE  </a:t>
            </a:r>
            <a:r>
              <a:rPr lang="pt-BR" sz="1400" b="1" dirty="0" smtClean="0">
                <a:solidFill>
                  <a:schemeClr val="accent1"/>
                </a:solidFill>
                <a:cs typeface="Calibri"/>
                <a:sym typeface="Calibri"/>
              </a:rPr>
              <a:t/>
            </a:r>
            <a:br>
              <a:rPr lang="pt-BR" sz="1400" b="1" dirty="0" smtClean="0">
                <a:solidFill>
                  <a:schemeClr val="accent1"/>
                </a:solidFill>
                <a:cs typeface="Calibri"/>
                <a:sym typeface="Calibri"/>
              </a:rPr>
            </a:br>
            <a:r>
              <a:rPr lang="pt-BR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32 % </a:t>
            </a:r>
            <a:endParaRPr lang="pt-B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5309" y="5532890"/>
            <a:ext cx="5964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  <a:t>CONSULTA E AFERIÇÃO DE PRESSÃO ARTERIAL NO SEMESTRE  </a:t>
            </a:r>
            <a:br>
              <a:rPr lang="pt-BR" b="1" dirty="0" smtClean="0">
                <a:solidFill>
                  <a:schemeClr val="accent5">
                    <a:lumMod val="75000"/>
                  </a:schemeClr>
                </a:solidFill>
                <a:cs typeface="Calibri"/>
                <a:sym typeface="Calibri"/>
              </a:rPr>
            </a:b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12 % </a:t>
            </a:r>
            <a:endParaRPr lang="pt-B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53276" y="1618452"/>
            <a:ext cx="4711362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Rounded MT Bold" panose="020F0704030504030204" pitchFamily="34" charset="0"/>
              </a:rPr>
              <a:t>META ! </a:t>
            </a:r>
            <a:br>
              <a:rPr lang="pt-BR" dirty="0" smtClean="0">
                <a:latin typeface="Arial Rounded MT Bold" panose="020F0704030504030204" pitchFamily="34" charset="0"/>
              </a:rPr>
            </a:br>
            <a:r>
              <a:rPr lang="pt-BR" dirty="0" smtClean="0">
                <a:latin typeface="Arial Rounded MT Bold" panose="020F0704030504030204" pitchFamily="34" charset="0"/>
              </a:rPr>
              <a:t>AMPLIAR EM : </a:t>
            </a:r>
            <a:br>
              <a:rPr lang="pt-BR" dirty="0" smtClean="0">
                <a:latin typeface="Arial Rounded MT Bold" panose="020F0704030504030204" pitchFamily="34" charset="0"/>
              </a:rPr>
            </a:b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10 %   PARA NUMEROS EM AZUL </a:t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pt-BR" dirty="0" smtClean="0">
                <a:latin typeface="Arial Rounded MT Bold" panose="020F0704030504030204" pitchFamily="34" charset="0"/>
              </a:rPr>
              <a:t/>
            </a:r>
            <a:br>
              <a:rPr lang="pt-BR" dirty="0" smtClean="0">
                <a:latin typeface="Arial Rounded MT Bold" panose="020F0704030504030204" pitchFamily="34" charset="0"/>
              </a:rPr>
            </a:br>
            <a:r>
              <a:rPr lang="pt-BR" dirty="0">
                <a:solidFill>
                  <a:srgbClr val="00B050"/>
                </a:solidFill>
                <a:latin typeface="Arial Rounded MT Bold" panose="020F0704030504030204" pitchFamily="34" charset="0"/>
              </a:rPr>
              <a:t>2</a:t>
            </a:r>
            <a:r>
              <a:rPr lang="pt-BR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5% PARA RESULTADOS EM VERDE </a:t>
            </a:r>
            <a:r>
              <a:rPr lang="pt-BR" dirty="0" smtClean="0">
                <a:latin typeface="Arial Rounded MT Bold" panose="020F0704030504030204" pitchFamily="34" charset="0"/>
              </a:rPr>
              <a:t/>
            </a:r>
            <a:br>
              <a:rPr lang="pt-BR" dirty="0" smtClean="0">
                <a:latin typeface="Arial Rounded MT Bold" panose="020F0704030504030204" pitchFamily="34" charset="0"/>
              </a:rPr>
            </a:br>
            <a:r>
              <a:rPr lang="pt-BR" dirty="0" smtClean="0">
                <a:latin typeface="Arial Rounded MT Bold" panose="020F0704030504030204" pitchFamily="34" charset="0"/>
              </a:rPr>
              <a:t/>
            </a:r>
            <a:br>
              <a:rPr lang="pt-BR" dirty="0" smtClean="0">
                <a:latin typeface="Arial Rounded MT Bold" panose="020F0704030504030204" pitchFamily="34" charset="0"/>
              </a:rPr>
            </a:br>
            <a:r>
              <a:rPr lang="pt-BR" dirty="0">
                <a:solidFill>
                  <a:srgbClr val="FFFF00"/>
                </a:solidFill>
                <a:latin typeface="Arial Rounded MT Bold" panose="020F0704030504030204" pitchFamily="34" charset="0"/>
              </a:rPr>
              <a:t>5</a:t>
            </a:r>
            <a:r>
              <a:rPr lang="pt-BR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0%  PARA RESULTADOS EM AMARELO</a:t>
            </a:r>
          </a:p>
          <a:p>
            <a:pPr algn="ctr"/>
            <a:endParaRPr lang="pt-BR" dirty="0">
              <a:latin typeface="Arial Rounded MT Bold" panose="020F0704030504030204" pitchFamily="34" charset="0"/>
            </a:endParaRPr>
          </a:p>
          <a:p>
            <a:pPr algn="ctr"/>
            <a:r>
              <a:rPr lang="pt-BR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100 % PARA RESULTADOS EM VERMELHO</a:t>
            </a:r>
            <a:endParaRPr lang="pt-BR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31" y="6249497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6843"/>
            <a:ext cx="5610225" cy="6562725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5606796" y="361896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670" y="5276838"/>
            <a:ext cx="546576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10 ° Posição na Região </a:t>
            </a:r>
            <a:endParaRPr lang="pt-BR" sz="4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669" y="4265742"/>
            <a:ext cx="546576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100 ° Posição Estado </a:t>
            </a:r>
            <a:endParaRPr lang="pt-BR" sz="4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670" y="0"/>
            <a:ext cx="5057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Ranking META! 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9" y="1041308"/>
            <a:ext cx="4842872" cy="295297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88" y="2117082"/>
            <a:ext cx="2154302" cy="68215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9" y="6208426"/>
            <a:ext cx="2800907" cy="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23" y="591079"/>
            <a:ext cx="11281953" cy="56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aça o teu melhor, na condição que você tem, enquanto você não tem condições  melhores, para fazer melhor ainda!Mario Sergio Cortella” – Grupo F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8" y="201816"/>
            <a:ext cx="11136919" cy="37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06" y="4099206"/>
            <a:ext cx="7524781" cy="25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19620d960c_11_5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pt-BR" smtClean="0"/>
              <a:t>6</a:t>
            </a:fld>
            <a:endParaRPr dirty="0"/>
          </a:p>
        </p:txBody>
      </p:sp>
      <p:sp>
        <p:nvSpPr>
          <p:cNvPr id="512" name="Google Shape;512;g119620d960c_11_523"/>
          <p:cNvSpPr txBox="1">
            <a:spLocks noGrp="1"/>
          </p:cNvSpPr>
          <p:nvPr>
            <p:ph type="body" idx="1"/>
          </p:nvPr>
        </p:nvSpPr>
        <p:spPr>
          <a:xfrm>
            <a:off x="475638" y="1710104"/>
            <a:ext cx="11041673" cy="291465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pt-BR" sz="28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u="sng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CPF</a:t>
            </a:r>
            <a:r>
              <a:rPr lang="pt-BR" sz="2800" b="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2800" b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forma </a:t>
            </a:r>
            <a:r>
              <a:rPr lang="pt-BR" sz="28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preferencial</a:t>
            </a:r>
            <a:r>
              <a:rPr lang="pt-BR" sz="28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identificação de pessoas na saúde para fins de registro de informações em saúde.</a:t>
            </a:r>
          </a:p>
          <a:p>
            <a: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pt-BR" sz="18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(Portaria nº 2.236/GM/MS/2021)</a:t>
            </a:r>
            <a:endParaRPr lang="pt-BR" sz="2800" b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8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necessário </a:t>
            </a:r>
            <a:r>
              <a:rPr lang="pt-BR" sz="28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vincular</a:t>
            </a:r>
            <a:r>
              <a:rPr lang="pt-BR" sz="2800" b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pessoa à equipe (informar o INE no cadastro ou atendimento) para que o cadastro sejam contabilizado.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141297" y="430695"/>
            <a:ext cx="371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Divisa 2"/>
          <p:cNvSpPr/>
          <p:nvPr/>
        </p:nvSpPr>
        <p:spPr>
          <a:xfrm rot="4092129">
            <a:off x="357222" y="1282629"/>
            <a:ext cx="886216" cy="344968"/>
          </a:xfrm>
          <a:prstGeom prst="chevron">
            <a:avLst>
              <a:gd name="adj" fmla="val 48559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290" y="5687094"/>
            <a:ext cx="2951033" cy="609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40157" y="230678"/>
            <a:ext cx="9968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Capitação Ponderada 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– Situação Atual</a:t>
            </a:r>
            <a:endParaRPr lang="pt-BR" sz="1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63" y="1485154"/>
            <a:ext cx="6995827" cy="39762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49" y="5847559"/>
            <a:ext cx="2743747" cy="5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8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2977621" y="300076"/>
            <a:ext cx="5676900" cy="1285875"/>
          </a:xfrm>
        </p:spPr>
        <p:txBody>
          <a:bodyPr lIns="91440" tIns="45720" rIns="91440" bIns="45720" anchor="t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/>
              </a:rPr>
              <a:t>     Evolução </a:t>
            </a:r>
            <a:r>
              <a:rPr lang="pt-BR" sz="3200" dirty="0">
                <a:solidFill>
                  <a:schemeClr val="tx1"/>
                </a:solidFill>
                <a:latin typeface="Arial"/>
              </a:rPr>
              <a:t>dos Cadastros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39716" y="1113908"/>
            <a:ext cx="9768254" cy="576113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pt-BR" sz="3200" b="1" i="1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/>
              </a:rPr>
              <a:t>Evolução município ate Q3 2021</a:t>
            </a:r>
            <a:endParaRPr lang="pt-BR" sz="3200" b="1" i="1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3" name="Espaço Reservado para Texto 9"/>
          <p:cNvSpPr txBox="1">
            <a:spLocks/>
          </p:cNvSpPr>
          <p:nvPr/>
        </p:nvSpPr>
        <p:spPr>
          <a:xfrm>
            <a:off x="885931" y="6224305"/>
            <a:ext cx="6857999" cy="356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pt-BR" sz="1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GesrAB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/Painéis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Indicadores da APS. https://sisaps.saude.gov.br/painelsaps/cadastropop_pub 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>
          <a:xfrm flipH="1">
            <a:off x="6192763" y="2069674"/>
            <a:ext cx="13175" cy="323508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" y="1915127"/>
            <a:ext cx="10907078" cy="405056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45" y="5853925"/>
            <a:ext cx="2501717" cy="5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4" y="1528439"/>
            <a:ext cx="10858500" cy="37753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298085" y="204920"/>
            <a:ext cx="7106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  <a:buSzPts val="3200"/>
            </a:pP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Capitação Ponderada – P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quipe </a:t>
            </a:r>
            <a:endParaRPr lang="pt-BR" sz="1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99" y="5909163"/>
            <a:ext cx="2511067" cy="5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4796</TotalTime>
  <Words>1969</Words>
  <Application>Microsoft Office PowerPoint</Application>
  <PresentationFormat>Widescreen</PresentationFormat>
  <Paragraphs>358</Paragraphs>
  <Slides>53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72" baseType="lpstr">
      <vt:lpstr>Arial</vt:lpstr>
      <vt:lpstr>Arial Narrow</vt:lpstr>
      <vt:lpstr>Arial Rounded MT Bold</vt:lpstr>
      <vt:lpstr>Bahnschrift Light</vt:lpstr>
      <vt:lpstr>Calibri</vt:lpstr>
      <vt:lpstr>Calibri Light</vt:lpstr>
      <vt:lpstr>Cambria</vt:lpstr>
      <vt:lpstr>Montserrat</vt:lpstr>
      <vt:lpstr>Montserrat ExtraBold</vt:lpstr>
      <vt:lpstr>Noto Sans Symbols</vt:lpstr>
      <vt:lpstr>Open Sans</vt:lpstr>
      <vt:lpstr>Perpetua Titling MT</vt:lpstr>
      <vt:lpstr>Roboto</vt:lpstr>
      <vt:lpstr>Segoe UI</vt:lpstr>
      <vt:lpstr>Tahoma</vt:lpstr>
      <vt:lpstr>Times New Roman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Aplicação financeira dos indicadores em 2022</vt:lpstr>
      <vt:lpstr>Apresentação do PowerPoint</vt:lpstr>
      <vt:lpstr>Imunização e Processo de Trabalho na APS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 de cálculo do ISF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SAUDE</dc:creator>
  <cp:lastModifiedBy>SAUDE</cp:lastModifiedBy>
  <cp:revision>44</cp:revision>
  <dcterms:created xsi:type="dcterms:W3CDTF">2022-05-24T18:46:46Z</dcterms:created>
  <dcterms:modified xsi:type="dcterms:W3CDTF">2022-08-02T02:51:18Z</dcterms:modified>
</cp:coreProperties>
</file>