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embeddings/oleObject1.docx" ContentType="application/vnd.openxmlformats-officedocument.wordprocessingml.document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jpeg" ContentType="image/jpeg"/>
  <Override PartName="/ppt/media/image4.png" ContentType="image/png"/>
  <Override PartName="/ppt/media/image6.jpeg" ContentType="image/jpeg"/>
  <Override PartName="/ppt/media/image5.wmf" ContentType="image/x-wmf"/>
  <Override PartName="/ppt/media/image7.png" ContentType="image/png"/>
  <Override PartName="/ppt/media/image8.png" ContentType="image/png"/>
  <Override PartName="/ppt/media/image9.jpeg" ContentType="image/jpeg"/>
  <Override PartName="/ppt/media/image10.png" ContentType="image/png"/>
  <Override PartName="/ppt/media/image11.jpeg" ContentType="image/jpeg"/>
  <Override PartName="/ppt/media/image12.png" ContentType="image/png"/>
  <Override PartName="/ppt/media/image18.jpeg" ContentType="image/jpeg"/>
  <Override PartName="/ppt/media/image13.png" ContentType="image/png"/>
  <Override PartName="/ppt/media/image14.jpeg" ContentType="image/jpeg"/>
  <Override PartName="/ppt/media/image15.jpeg" ContentType="image/jpeg"/>
  <Override PartName="/ppt/media/image16.png" ContentType="image/png"/>
  <Override PartName="/ppt/media/image17.png" ContentType="image/png"/>
  <Override PartName="/ppt/media/image19.png" ContentType="image/png"/>
  <Override PartName="/ppt/media/image20.png" ContentType="image/png"/>
  <Override PartName="/ppt/media/image21.jpeg" ContentType="image/jpeg"/>
  <Override PartName="/ppt/media/image22.png" ContentType="image/png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pt-BR" sz="4400" spc="-1" strike="noStrike">
                <a:latin typeface="Arial"/>
              </a:rPr>
              <a:t>Clique para editar o formato do texto do título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latin typeface="Arial"/>
              </a:rPr>
              <a:t>Clique para editar o formato do texto da estrutura de tópicos</a:t>
            </a:r>
            <a:endParaRPr b="0" lang="pt-B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800" spc="-1" strike="noStrike">
                <a:latin typeface="Arial"/>
              </a:rPr>
              <a:t>2.º nível da estrutura de tópicos</a:t>
            </a:r>
            <a:endParaRPr b="0" lang="pt-B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latin typeface="Arial"/>
              </a:rPr>
              <a:t>3.º nível da estrutura de tópicos</a:t>
            </a:r>
            <a:endParaRPr b="0" lang="pt-B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latin typeface="Arial"/>
              </a:rPr>
              <a:t>4.º nível da estrutura de tópicos</a:t>
            </a:r>
            <a:endParaRPr b="0" lang="pt-B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5.º nível da estrutura de tópicos</a:t>
            </a:r>
            <a:endParaRPr b="0" lang="pt-B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6.º nível da estrutura de tópicos</a:t>
            </a:r>
            <a:endParaRPr b="0" lang="pt-B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7.º nível da estrutura de tópicos</a:t>
            </a:r>
            <a:endParaRPr b="0" lang="pt-B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jpeg"/><Relationship Id="rId4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package" Target="../embeddings/oleObject1.docx"/><Relationship Id="rId3" Type="http://schemas.openxmlformats.org/officeDocument/2006/relationships/image" Target="../media/image5.wmf"/><Relationship Id="rId4" Type="http://schemas.openxmlformats.org/officeDocument/2006/relationships/image" Target="../media/image6.jpeg"/><Relationship Id="rId5" Type="http://schemas.openxmlformats.org/officeDocument/2006/relationships/image" Target="../media/image7.png"/><Relationship Id="rId6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9.jpeg"/><Relationship Id="rId3" Type="http://schemas.openxmlformats.org/officeDocument/2006/relationships/image" Target="../media/image10.png"/><Relationship Id="rId4" Type="http://schemas.openxmlformats.org/officeDocument/2006/relationships/image" Target="../media/image11.jpeg"/><Relationship Id="rId5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image" Target="../media/image13.png"/><Relationship Id="rId3" Type="http://schemas.openxmlformats.org/officeDocument/2006/relationships/image" Target="../media/image14.jpeg"/><Relationship Id="rId4" Type="http://schemas.openxmlformats.org/officeDocument/2006/relationships/image" Target="../media/image15.jpeg"/><Relationship Id="rId5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image" Target="../media/image17.png"/><Relationship Id="rId3" Type="http://schemas.openxmlformats.org/officeDocument/2006/relationships/image" Target="../media/image18.jpeg"/><Relationship Id="rId4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9.png"/><Relationship Id="rId2" Type="http://schemas.openxmlformats.org/officeDocument/2006/relationships/image" Target="../media/image20.png"/><Relationship Id="rId3" Type="http://schemas.openxmlformats.org/officeDocument/2006/relationships/image" Target="../media/image21.jpeg"/><Relationship Id="rId4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2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1620000" y="843840"/>
            <a:ext cx="8998920" cy="252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pt-BR" sz="4000" spc="-1" strike="noStrike">
                <a:solidFill>
                  <a:srgbClr val="a5a5a5"/>
                </a:solidFill>
                <a:latin typeface="DejaVu Sans"/>
                <a:ea typeface="Arial"/>
              </a:rPr>
              <a:t>FLUXO TESTES </a:t>
            </a:r>
            <a:endParaRPr b="0" lang="pt-BR" sz="40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pt-BR" sz="4000" spc="-1" strike="noStrike">
                <a:solidFill>
                  <a:srgbClr val="a5a5a5"/>
                </a:solidFill>
                <a:latin typeface="DejaVu Sans"/>
                <a:ea typeface="Arial"/>
              </a:rPr>
              <a:t>APAE GOIÂNIA</a:t>
            </a:r>
            <a:endParaRPr b="0" lang="pt-BR" sz="40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pt-BR" sz="4000" spc="-1" strike="noStrike">
                <a:solidFill>
                  <a:srgbClr val="a5a5a5"/>
                </a:solidFill>
                <a:latin typeface="DejaVu Sans"/>
                <a:ea typeface="Arial"/>
              </a:rPr>
              <a:t>APAE ANÁPOLIS</a:t>
            </a:r>
            <a:endParaRPr b="0" lang="pt-BR" sz="40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pt-BR" sz="4000" spc="-1" strike="noStrike">
              <a:latin typeface="Arial"/>
            </a:endParaRPr>
          </a:p>
        </p:txBody>
      </p:sp>
      <p:pic>
        <p:nvPicPr>
          <p:cNvPr id="39" name="" descr=""/>
          <p:cNvPicPr/>
          <p:nvPr/>
        </p:nvPicPr>
        <p:blipFill>
          <a:blip r:embed="rId2"/>
          <a:stretch/>
        </p:blipFill>
        <p:spPr>
          <a:xfrm>
            <a:off x="6120000" y="3239280"/>
            <a:ext cx="3600000" cy="2699640"/>
          </a:xfrm>
          <a:prstGeom prst="rect">
            <a:avLst/>
          </a:prstGeom>
          <a:ln w="0">
            <a:noFill/>
          </a:ln>
        </p:spPr>
      </p:pic>
      <p:pic>
        <p:nvPicPr>
          <p:cNvPr id="40" name="" descr=""/>
          <p:cNvPicPr/>
          <p:nvPr/>
        </p:nvPicPr>
        <p:blipFill>
          <a:blip r:embed="rId3"/>
          <a:stretch/>
        </p:blipFill>
        <p:spPr>
          <a:xfrm>
            <a:off x="2340000" y="3120840"/>
            <a:ext cx="3238920" cy="2963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1212840" y="1548000"/>
            <a:ext cx="1675800" cy="45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2" name="CustomShape 2"/>
          <p:cNvSpPr/>
          <p:nvPr/>
        </p:nvSpPr>
        <p:spPr>
          <a:xfrm>
            <a:off x="432000" y="288000"/>
            <a:ext cx="4949280" cy="51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TextShape 4"/>
          <p:cNvSpPr/>
          <p:nvPr/>
        </p:nvSpPr>
        <p:spPr>
          <a:xfrm>
            <a:off x="4824000" y="2079000"/>
            <a:ext cx="5469480" cy="697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graphicFrame>
        <p:nvGraphicFramePr>
          <p:cNvPr id="44" name=""/>
          <p:cNvGraphicFramePr/>
          <p:nvPr/>
        </p:nvGraphicFramePr>
        <p:xfrm>
          <a:off x="2520360" y="4500360"/>
          <a:ext cx="6117840" cy="1077840"/>
        </p:xfrm>
        <a:graphic>
          <a:graphicData uri="http://schemas.openxmlformats.org/presentationml/2006/ole">
            <p:oleObj progId="Word.Document.12" r:id="rId2" spid="">
              <p:embed/>
              <p:pic>
                <p:nvPicPr>
                  <p:cNvPr id="45" name="" descr=""/>
                  <p:cNvPicPr/>
                  <p:nvPr/>
                </p:nvPicPr>
                <p:blipFill>
                  <a:blip r:embed="rId3"/>
                  <a:stretch/>
                </p:blipFill>
                <p:spPr>
                  <a:xfrm>
                    <a:off x="2520360" y="4500360"/>
                    <a:ext cx="6117840" cy="107784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  <p:sp>
        <p:nvSpPr>
          <p:cNvPr id="46" name=""/>
          <p:cNvSpPr/>
          <p:nvPr/>
        </p:nvSpPr>
        <p:spPr>
          <a:xfrm>
            <a:off x="900000" y="720000"/>
            <a:ext cx="8098200" cy="4140000"/>
          </a:xfrm>
          <a:prstGeom prst="rect">
            <a:avLst/>
          </a:prstGeom>
          <a:solidFill>
            <a:srgbClr val="dde8cb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endParaRPr b="0" lang="pt-BR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1" lang="pt-BR" sz="2800" spc="-1" strike="noStrike">
                <a:solidFill>
                  <a:srgbClr val="000000"/>
                </a:solidFill>
                <a:latin typeface="Cambria"/>
                <a:ea typeface="Microsoft YaHei"/>
              </a:rPr>
              <a:t>LOGÍSTICA ANTERIOR:</a:t>
            </a:r>
            <a:endParaRPr b="0" lang="pt-BR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pt-BR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pt-BR" sz="2200" spc="-1" strike="noStrike">
              <a:latin typeface="Arial"/>
            </a:endParaRPr>
          </a:p>
          <a:p>
            <a:pPr marL="216000" indent="-2160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"/>
            </a:pPr>
            <a:r>
              <a:rPr b="0" lang="pt-BR" sz="2200" spc="-1" strike="noStrike">
                <a:solidFill>
                  <a:srgbClr val="000000"/>
                </a:solidFill>
                <a:latin typeface="Cambria"/>
                <a:ea typeface="Arial"/>
              </a:rPr>
              <a:t>APAE distribuía o material de coleta aos municípios e recebia as amostras por postagem carta-resposta;</a:t>
            </a:r>
            <a:endParaRPr b="0" lang="pt-BR" sz="22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pt-BR" sz="2200" spc="-1" strike="noStrike">
              <a:latin typeface="Arial"/>
            </a:endParaRPr>
          </a:p>
          <a:p>
            <a:pPr marL="216000" indent="-2160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"/>
            </a:pPr>
            <a:r>
              <a:rPr b="0" lang="pt-BR" sz="2200" spc="-1" strike="noStrike">
                <a:solidFill>
                  <a:srgbClr val="000000"/>
                </a:solidFill>
                <a:latin typeface="Cambria"/>
                <a:ea typeface="Arial"/>
              </a:rPr>
              <a:t>Problemas: observam-se atrasos pelo correio, perda de amostras e os prazos de entrega aumentaram.</a:t>
            </a:r>
            <a:endParaRPr b="0" lang="pt-BR" sz="22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pt-BR" sz="2200" spc="-1" strike="noStrike">
              <a:latin typeface="Arial"/>
            </a:endParaRPr>
          </a:p>
          <a:p>
            <a:pPr marL="216000" indent="-2160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"/>
            </a:pPr>
            <a:r>
              <a:rPr b="0" lang="pt-BR" sz="2200" spc="-1" strike="noStrike">
                <a:solidFill>
                  <a:srgbClr val="000000"/>
                </a:solidFill>
                <a:latin typeface="Cambria"/>
                <a:ea typeface="Arial"/>
              </a:rPr>
              <a:t>Exigência de envio por SEDEX = aumento significativo do custo</a:t>
            </a:r>
            <a:endParaRPr b="0" lang="pt-BR" sz="22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pt-BR" sz="22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pt-BR" sz="1800" spc="-1" strike="noStrike">
              <a:latin typeface="Arial"/>
            </a:endParaRPr>
          </a:p>
        </p:txBody>
      </p:sp>
      <p:pic>
        <p:nvPicPr>
          <p:cNvPr id="47" name="" descr=""/>
          <p:cNvPicPr/>
          <p:nvPr/>
        </p:nvPicPr>
        <p:blipFill>
          <a:blip r:embed="rId4"/>
          <a:stretch/>
        </p:blipFill>
        <p:spPr>
          <a:xfrm>
            <a:off x="9180000" y="3060000"/>
            <a:ext cx="2828520" cy="1481400"/>
          </a:xfrm>
          <a:prstGeom prst="rect">
            <a:avLst/>
          </a:prstGeom>
          <a:ln w="0">
            <a:noFill/>
          </a:ln>
        </p:spPr>
      </p:pic>
      <p:pic>
        <p:nvPicPr>
          <p:cNvPr id="48" name="" descr=""/>
          <p:cNvPicPr/>
          <p:nvPr/>
        </p:nvPicPr>
        <p:blipFill>
          <a:blip r:embed="rId5"/>
          <a:stretch/>
        </p:blipFill>
        <p:spPr>
          <a:xfrm>
            <a:off x="8998200" y="180000"/>
            <a:ext cx="3012120" cy="2082960"/>
          </a:xfrm>
          <a:prstGeom prst="rect">
            <a:avLst/>
          </a:prstGeom>
          <a:ln w="0">
            <a:noFill/>
          </a:ln>
        </p:spPr>
      </p:pic>
      <p:sp>
        <p:nvSpPr>
          <p:cNvPr id="49" name=""/>
          <p:cNvSpPr txBox="1"/>
          <p:nvPr/>
        </p:nvSpPr>
        <p:spPr>
          <a:xfrm>
            <a:off x="1080000" y="5400000"/>
            <a:ext cx="10440000" cy="1440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algn="ctr">
              <a:spcBef>
                <a:spcPts val="2401"/>
              </a:spcBef>
              <a:spcAft>
                <a:spcPts val="601"/>
              </a:spcAft>
              <a:buNone/>
            </a:pPr>
            <a:r>
              <a:rPr b="1" lang="pt-BR" sz="2800" spc="-1" strike="noStrike" u="sng">
                <a:solidFill>
                  <a:srgbClr val="c9211e"/>
                </a:solidFill>
                <a:uFillTx/>
                <a:latin typeface="Arial"/>
                <a:ea typeface="Microsoft YaHei"/>
              </a:rPr>
              <a:t>ESTA MUDANÇA OCORRERÁ A PARTIR DE SETEMBRO DE 2022</a:t>
            </a:r>
            <a:endParaRPr b="1" lang="pt-BR" sz="2800" spc="-1" strike="noStrike" u="sng">
              <a:solidFill>
                <a:srgbClr val="c9211e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"/>
          <p:cNvSpPr/>
          <p:nvPr/>
        </p:nvSpPr>
        <p:spPr>
          <a:xfrm>
            <a:off x="3060000" y="360000"/>
            <a:ext cx="5938200" cy="445320"/>
          </a:xfrm>
          <a:prstGeom prst="rect">
            <a:avLst/>
          </a:prstGeom>
          <a:solidFill>
            <a:srgbClr val="dde8cb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pt-BR" sz="2400" spc="-1" strike="noStrike">
                <a:solidFill>
                  <a:srgbClr val="000000"/>
                </a:solidFill>
                <a:latin typeface="Cambria"/>
                <a:ea typeface="DejaVu Sans"/>
              </a:rPr>
              <a:t>Proposta FLUXO</a:t>
            </a:r>
            <a:endParaRPr b="0" lang="pt-BR" sz="2400" spc="-1" strike="noStrike">
              <a:latin typeface="Arial"/>
            </a:endParaRPr>
          </a:p>
        </p:txBody>
      </p:sp>
      <p:pic>
        <p:nvPicPr>
          <p:cNvPr id="51" name="" descr=""/>
          <p:cNvPicPr/>
          <p:nvPr/>
        </p:nvPicPr>
        <p:blipFill>
          <a:blip r:embed="rId2"/>
          <a:stretch/>
        </p:blipFill>
        <p:spPr>
          <a:xfrm>
            <a:off x="1440000" y="3780000"/>
            <a:ext cx="2198880" cy="1798920"/>
          </a:xfrm>
          <a:prstGeom prst="rect">
            <a:avLst/>
          </a:prstGeom>
          <a:ln w="0">
            <a:noFill/>
          </a:ln>
        </p:spPr>
      </p:pic>
      <p:pic>
        <p:nvPicPr>
          <p:cNvPr id="52" name="" descr=""/>
          <p:cNvPicPr/>
          <p:nvPr/>
        </p:nvPicPr>
        <p:blipFill>
          <a:blip r:embed="rId3"/>
          <a:stretch/>
        </p:blipFill>
        <p:spPr>
          <a:xfrm>
            <a:off x="540000" y="1440000"/>
            <a:ext cx="2159280" cy="1618920"/>
          </a:xfrm>
          <a:prstGeom prst="rect">
            <a:avLst/>
          </a:prstGeom>
          <a:ln w="0">
            <a:noFill/>
          </a:ln>
        </p:spPr>
      </p:pic>
      <p:pic>
        <p:nvPicPr>
          <p:cNvPr id="53" name="" descr=""/>
          <p:cNvPicPr/>
          <p:nvPr/>
        </p:nvPicPr>
        <p:blipFill>
          <a:blip r:embed="rId4"/>
          <a:stretch/>
        </p:blipFill>
        <p:spPr>
          <a:xfrm>
            <a:off x="4500000" y="1260000"/>
            <a:ext cx="2620800" cy="5031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"/>
          <p:cNvSpPr/>
          <p:nvPr/>
        </p:nvSpPr>
        <p:spPr>
          <a:xfrm>
            <a:off x="3600000" y="360000"/>
            <a:ext cx="4858200" cy="445320"/>
          </a:xfrm>
          <a:prstGeom prst="rect">
            <a:avLst/>
          </a:prstGeom>
          <a:solidFill>
            <a:srgbClr val="dde8cb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pt-BR" sz="2400" spc="-1" strike="noStrike">
                <a:solidFill>
                  <a:srgbClr val="000000"/>
                </a:solidFill>
                <a:latin typeface="Cambria"/>
                <a:ea typeface="DejaVu Sans"/>
              </a:rPr>
              <a:t>Proposta FLUXO</a:t>
            </a:r>
            <a:endParaRPr b="0" lang="pt-BR" sz="2400" spc="-1" strike="noStrike">
              <a:latin typeface="Arial"/>
            </a:endParaRPr>
          </a:p>
        </p:txBody>
      </p:sp>
      <p:pic>
        <p:nvPicPr>
          <p:cNvPr id="55" name="" descr=""/>
          <p:cNvPicPr/>
          <p:nvPr/>
        </p:nvPicPr>
        <p:blipFill>
          <a:blip r:embed="rId2"/>
          <a:stretch/>
        </p:blipFill>
        <p:spPr>
          <a:xfrm rot="20781000">
            <a:off x="755280" y="2519640"/>
            <a:ext cx="3024360" cy="2159640"/>
          </a:xfrm>
          <a:prstGeom prst="rect">
            <a:avLst/>
          </a:prstGeom>
          <a:ln w="0">
            <a:noFill/>
          </a:ln>
        </p:spPr>
      </p:pic>
      <p:pic>
        <p:nvPicPr>
          <p:cNvPr id="56" name="" descr=""/>
          <p:cNvPicPr/>
          <p:nvPr/>
        </p:nvPicPr>
        <p:blipFill>
          <a:blip r:embed="rId3"/>
          <a:stretch/>
        </p:blipFill>
        <p:spPr>
          <a:xfrm>
            <a:off x="8280720" y="3159000"/>
            <a:ext cx="2518920" cy="2060640"/>
          </a:xfrm>
          <a:prstGeom prst="rect">
            <a:avLst/>
          </a:prstGeom>
          <a:ln w="0">
            <a:noFill/>
          </a:ln>
        </p:spPr>
      </p:pic>
      <p:pic>
        <p:nvPicPr>
          <p:cNvPr id="57" name="" descr=""/>
          <p:cNvPicPr/>
          <p:nvPr/>
        </p:nvPicPr>
        <p:blipFill>
          <a:blip r:embed="rId4"/>
          <a:stretch/>
        </p:blipFill>
        <p:spPr>
          <a:xfrm>
            <a:off x="4860000" y="1080000"/>
            <a:ext cx="2338920" cy="5294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"/>
          <p:cNvSpPr/>
          <p:nvPr/>
        </p:nvSpPr>
        <p:spPr>
          <a:xfrm>
            <a:off x="2340000" y="720000"/>
            <a:ext cx="9178920" cy="5218200"/>
          </a:xfrm>
          <a:prstGeom prst="rect">
            <a:avLst/>
          </a:prstGeom>
          <a:solidFill>
            <a:srgbClr val="dde8cb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  <a:buNone/>
            </a:pPr>
            <a:r>
              <a:rPr b="1" lang="pt-BR" sz="2600" spc="-1" strike="noStrike">
                <a:solidFill>
                  <a:srgbClr val="000000"/>
                </a:solidFill>
                <a:latin typeface="Cambria"/>
                <a:ea typeface="DejaVu Sans"/>
              </a:rPr>
              <a:t>Responsabilidade das Regionais:</a:t>
            </a:r>
            <a:endParaRPr b="0" lang="pt-BR" sz="2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pt-BR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Cambria"/>
                <a:ea typeface="Times New Roman"/>
              </a:rPr>
              <a:t> </a:t>
            </a:r>
            <a:endParaRPr b="0" lang="pt-BR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Cambria"/>
                <a:ea typeface="Times New Roman"/>
              </a:rPr>
              <a:t>- </a:t>
            </a:r>
            <a:r>
              <a:rPr b="0" lang="pt-BR" sz="2400" spc="-1" strike="noStrike">
                <a:solidFill>
                  <a:srgbClr val="000000"/>
                </a:solidFill>
                <a:latin typeface="Cambria"/>
                <a:ea typeface="Times New Roman"/>
              </a:rPr>
              <a:t>Pegar os kits na REGIONAL CENTRAL;</a:t>
            </a:r>
            <a:endParaRPr b="0" lang="pt-BR" sz="2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pt-BR" sz="22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pt-BR" sz="2200" spc="-1" strike="noStrike">
                <a:solidFill>
                  <a:srgbClr val="000000"/>
                </a:solidFill>
                <a:latin typeface="Cambria"/>
                <a:ea typeface="Times New Roman"/>
              </a:rPr>
              <a:t>- Receber as amostras dos municípios e  encaminhá-las para a REGIONAL CENTRAL;</a:t>
            </a:r>
            <a:endParaRPr b="0" lang="pt-BR" sz="22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pt-BR" sz="22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pt-BR" sz="2200" spc="-1" strike="noStrike">
                <a:solidFill>
                  <a:srgbClr val="000000"/>
                </a:solidFill>
                <a:latin typeface="Cambria"/>
                <a:ea typeface="Times New Roman"/>
              </a:rPr>
              <a:t>-Receber as amostras dos exames e guardar em local apropriado;</a:t>
            </a:r>
            <a:endParaRPr b="0" lang="pt-BR" sz="22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pt-BR" sz="22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pt-BR" sz="2200" spc="-1" strike="noStrike">
                <a:solidFill>
                  <a:srgbClr val="000000"/>
                </a:solidFill>
                <a:latin typeface="Cambria"/>
                <a:ea typeface="Times New Roman"/>
              </a:rPr>
              <a:t>-Guardar os envelopes com material coletado (preservar as amostras em lugar bem ventilado e fresco).</a:t>
            </a:r>
            <a:endParaRPr b="0" lang="pt-BR" sz="2200" spc="-1" strike="noStrike">
              <a:latin typeface="Arial"/>
            </a:endParaRPr>
          </a:p>
        </p:txBody>
      </p:sp>
      <p:pic>
        <p:nvPicPr>
          <p:cNvPr id="59" name="" descr=""/>
          <p:cNvPicPr/>
          <p:nvPr/>
        </p:nvPicPr>
        <p:blipFill>
          <a:blip r:embed="rId2"/>
          <a:stretch/>
        </p:blipFill>
        <p:spPr>
          <a:xfrm>
            <a:off x="0" y="180000"/>
            <a:ext cx="2159640" cy="1619640"/>
          </a:xfrm>
          <a:prstGeom prst="rect">
            <a:avLst/>
          </a:prstGeom>
          <a:ln w="0">
            <a:noFill/>
          </a:ln>
        </p:spPr>
      </p:pic>
      <p:pic>
        <p:nvPicPr>
          <p:cNvPr id="60" name="" descr=""/>
          <p:cNvPicPr/>
          <p:nvPr/>
        </p:nvPicPr>
        <p:blipFill>
          <a:blip r:embed="rId3"/>
          <a:stretch/>
        </p:blipFill>
        <p:spPr>
          <a:xfrm>
            <a:off x="180000" y="4680000"/>
            <a:ext cx="1978560" cy="161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"/>
          <p:cNvSpPr/>
          <p:nvPr/>
        </p:nvSpPr>
        <p:spPr>
          <a:xfrm>
            <a:off x="1801440" y="2161080"/>
            <a:ext cx="9178560" cy="3958920"/>
          </a:xfrm>
          <a:prstGeom prst="rect">
            <a:avLst/>
          </a:prstGeom>
          <a:solidFill>
            <a:srgbClr val="dde8cb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  <a:buNone/>
            </a:pPr>
            <a:r>
              <a:rPr b="1" lang="pt-BR" sz="2200" spc="-1" strike="noStrike">
                <a:solidFill>
                  <a:srgbClr val="000000"/>
                </a:solidFill>
                <a:latin typeface="Cambria"/>
                <a:ea typeface="DejaVu Sans"/>
              </a:rPr>
              <a:t>Responsabilidade das Municípios</a:t>
            </a:r>
            <a:endParaRPr b="0" lang="pt-BR" sz="22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pt-BR" sz="2600" spc="-1" strike="noStrike">
              <a:latin typeface="Arial"/>
            </a:endParaRPr>
          </a:p>
          <a:p>
            <a:pPr marL="216000" indent="-2160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"/>
            </a:pPr>
            <a:r>
              <a:rPr b="0" lang="pt-BR" sz="2600" spc="-1" strike="noStrike">
                <a:solidFill>
                  <a:srgbClr val="000000"/>
                </a:solidFill>
                <a:latin typeface="Cambria"/>
                <a:ea typeface="Times New Roman"/>
              </a:rPr>
              <a:t>Os municípios ficarão responsáveis em pegar os Kits e encaminhar as amostras colhidas para a sua respectiva Regional de Saúde, no máximo em 7 dias (o tempo ideal entre a coleta e a leitura do exame é de 7 dias corridos);</a:t>
            </a:r>
            <a:endParaRPr b="0" lang="pt-BR" sz="2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pt-BR" sz="2600" spc="-1" strike="noStrike">
              <a:latin typeface="Arial"/>
            </a:endParaRPr>
          </a:p>
          <a:p>
            <a:pPr marL="216000" indent="-2160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"/>
            </a:pPr>
            <a:r>
              <a:rPr b="0" lang="pt-BR" sz="2600" spc="-1" strike="noStrike">
                <a:solidFill>
                  <a:srgbClr val="000000"/>
                </a:solidFill>
                <a:latin typeface="Cambria"/>
                <a:ea typeface="Times New Roman"/>
              </a:rPr>
              <a:t>Os municípios continuarão  responsáveis pela recoleta e entrega dos resultados.</a:t>
            </a:r>
            <a:endParaRPr b="0" lang="pt-BR" sz="26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pt-BR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Cambria"/>
                <a:ea typeface="Times New Roman"/>
              </a:rPr>
              <a:t> </a:t>
            </a:r>
            <a:endParaRPr b="0" lang="pt-BR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pt-BR" sz="1800" spc="-1" strike="noStrike">
              <a:latin typeface="Arial"/>
            </a:endParaRPr>
          </a:p>
        </p:txBody>
      </p:sp>
      <p:pic>
        <p:nvPicPr>
          <p:cNvPr id="62" name="" descr=""/>
          <p:cNvPicPr/>
          <p:nvPr/>
        </p:nvPicPr>
        <p:blipFill>
          <a:blip r:embed="rId2"/>
          <a:stretch/>
        </p:blipFill>
        <p:spPr>
          <a:xfrm>
            <a:off x="0" y="0"/>
            <a:ext cx="1679760" cy="1259280"/>
          </a:xfrm>
          <a:prstGeom prst="rect">
            <a:avLst/>
          </a:prstGeom>
          <a:ln w="0">
            <a:noFill/>
          </a:ln>
        </p:spPr>
      </p:pic>
      <p:pic>
        <p:nvPicPr>
          <p:cNvPr id="63" name="" descr=""/>
          <p:cNvPicPr/>
          <p:nvPr/>
        </p:nvPicPr>
        <p:blipFill>
          <a:blip r:embed="rId3"/>
          <a:stretch/>
        </p:blipFill>
        <p:spPr>
          <a:xfrm>
            <a:off x="180000" y="5220720"/>
            <a:ext cx="1758600" cy="1438920"/>
          </a:xfrm>
          <a:prstGeom prst="rect">
            <a:avLst/>
          </a:prstGeom>
          <a:ln w="0">
            <a:noFill/>
          </a:ln>
        </p:spPr>
      </p:pic>
      <p:sp>
        <p:nvSpPr>
          <p:cNvPr id="64" name="Forma 1"/>
          <p:cNvSpPr/>
          <p:nvPr/>
        </p:nvSpPr>
        <p:spPr>
          <a:xfrm>
            <a:off x="1800000" y="540000"/>
            <a:ext cx="9540000" cy="1440000"/>
          </a:xfrm>
          <a:custGeom>
            <a:avLst/>
            <a:gdLst/>
            <a:ahLst/>
            <a:rect l="l" t="t" r="r" b="b"/>
            <a:pathLst>
              <a:path w="143070" h="21600">
                <a:moveTo>
                  <a:pt x="3600" y="0"/>
                </a:moveTo>
                <a:arcTo wR="3600" hR="3600" stAng="16200000" swAng="-5400000"/>
                <a:lnTo>
                  <a:pt x="0" y="18000"/>
                </a:lnTo>
                <a:arcTo wR="3600" hR="3600" stAng="10800000" swAng="-5400000"/>
                <a:lnTo>
                  <a:pt x="139470" y="21600"/>
                </a:lnTo>
                <a:arcTo wR="117870" hR="3600" stAng="5400000" swAng="5400000"/>
                <a:lnTo>
                  <a:pt x="21600" y="3600"/>
                </a:lnTo>
                <a:arcTo wR="117870" hR="3600" stAng="10800000" swAng="5400000"/>
                <a:close/>
              </a:path>
            </a:pathLst>
          </a:custGeom>
          <a:solidFill>
            <a:srgbClr val="77bc65">
              <a:alpha val="50000"/>
            </a:srgbClr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buNone/>
            </a:pPr>
            <a:r>
              <a:rPr b="1" lang="pt-BR" sz="2800" spc="-1" strike="noStrike">
                <a:latin typeface="Arial"/>
              </a:rPr>
              <a:t>TAL MUDANÇA SE APLICA APENAS PARA MUNICÍPIOS QUE FAZEM TRANSPORTE DOS TESTES PELOS CORREIOS </a:t>
            </a:r>
            <a:endParaRPr b="1" lang="pt-BR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ustomShape 1"/>
          <p:cNvSpPr/>
          <p:nvPr/>
        </p:nvSpPr>
        <p:spPr>
          <a:xfrm>
            <a:off x="1212840" y="2753280"/>
            <a:ext cx="8475480" cy="1308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CustomShape 2"/>
          <p:cNvSpPr/>
          <p:nvPr/>
        </p:nvSpPr>
        <p:spPr>
          <a:xfrm>
            <a:off x="2448000" y="3600000"/>
            <a:ext cx="6693480" cy="942840"/>
          </a:xfrm>
          <a:prstGeom prst="rect">
            <a:avLst/>
          </a:prstGeom>
          <a:solidFill>
            <a:srgbClr val="829b9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pt-BR" sz="2800" spc="-1" strike="noStrike">
                <a:solidFill>
                  <a:srgbClr val="ffffff"/>
                </a:solidFill>
                <a:latin typeface="Gill Sans MT Condensed"/>
                <a:ea typeface="DejaVu Sans"/>
              </a:rPr>
              <a:t>Coordenação Geral de Redes de Atenção</a:t>
            </a:r>
            <a:endParaRPr b="0" lang="pt-BR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2800" spc="-1" strike="noStrike">
                <a:solidFill>
                  <a:srgbClr val="ffffff"/>
                </a:solidFill>
                <a:latin typeface="Gill Sans MT Condensed"/>
                <a:ea typeface="DejaVu Sans"/>
              </a:rPr>
              <a:t>Fone: 3201-3757</a:t>
            </a:r>
            <a:endParaRPr b="0" lang="pt-BR" sz="2800" spc="-1" strike="noStrike">
              <a:latin typeface="Arial"/>
            </a:endParaRPr>
          </a:p>
        </p:txBody>
      </p:sp>
      <p:sp>
        <p:nvSpPr>
          <p:cNvPr id="67" name="TextShape 3"/>
          <p:cNvSpPr/>
          <p:nvPr/>
        </p:nvSpPr>
        <p:spPr>
          <a:xfrm>
            <a:off x="3456000" y="1296000"/>
            <a:ext cx="5037480" cy="57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pt-BR" sz="3200" spc="-1" strike="noStrike">
                <a:solidFill>
                  <a:srgbClr val="ffffff"/>
                </a:solidFill>
                <a:latin typeface="Candara"/>
                <a:ea typeface="DejaVu Sans"/>
              </a:rPr>
              <a:t>Obrigada !!</a:t>
            </a:r>
            <a:endParaRPr b="0" lang="pt-BR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Application>LibreOffice/7.3.3.2$Windows_X86_64 LibreOffice_project/d1d0ea68f081ee2800a922cac8f79445e4603348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pt-BR</dc:language>
  <cp:lastModifiedBy/>
  <dcterms:modified xsi:type="dcterms:W3CDTF">2022-08-18T09:34:33Z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