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2" r:id="rId4"/>
    <p:sldId id="268" r:id="rId5"/>
    <p:sldId id="273" r:id="rId6"/>
    <p:sldId id="269" r:id="rId7"/>
    <p:sldId id="271" r:id="rId8"/>
    <p:sldId id="266" r:id="rId9"/>
  </p:sldIdLst>
  <p:sldSz cx="12192000" cy="6858000"/>
  <p:notesSz cx="6858000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725" y="784225"/>
            <a:ext cx="6875463" cy="38671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700" b="0" strike="noStrike" spc="-1">
                <a:solidFill>
                  <a:srgbClr val="000000"/>
                </a:solidFill>
                <a:latin typeface="Arial" panose="020B0604020202020204"/>
              </a:rPr>
              <a:t>Clique para mover o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30304" y="4898917"/>
            <a:ext cx="5842085" cy="464089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900" b="0" strike="noStrike" spc="-1">
                <a:latin typeface="Arial" panose="020B0604020202020204"/>
              </a:rPr>
              <a:t>Clique para editar o formato de notas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169172" cy="51534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 panose="02020603050405020304"/>
              </a:rPr>
              <a:t>&lt;cabeçalho&gt;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 idx="1"/>
          </p:nvPr>
        </p:nvSpPr>
        <p:spPr>
          <a:xfrm>
            <a:off x="4133521" y="0"/>
            <a:ext cx="3169172" cy="51534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 panose="02020603050405020304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 panose="02020603050405020304"/>
              </a:rPr>
              <a:t>&lt;data/hora&gt;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 idx="2"/>
          </p:nvPr>
        </p:nvSpPr>
        <p:spPr>
          <a:xfrm>
            <a:off x="0" y="9798181"/>
            <a:ext cx="3169172" cy="51534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 panose="02020603050405020304"/>
              </a:defRPr>
            </a:lvl1pPr>
          </a:lstStyle>
          <a:p>
            <a:r>
              <a:rPr lang="pt-BR" sz="1400" b="0" strike="noStrike" spc="-1">
                <a:latin typeface="Times New Roman" panose="02020603050405020304"/>
              </a:rPr>
              <a:t>&lt;rodapé&gt;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 idx="3"/>
          </p:nvPr>
        </p:nvSpPr>
        <p:spPr>
          <a:xfrm>
            <a:off x="4133521" y="9798181"/>
            <a:ext cx="3169172" cy="51534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 panose="02020603050405020304"/>
              </a:defRPr>
            </a:lvl1pPr>
          </a:lstStyle>
          <a:p>
            <a:pPr algn="r">
              <a:buNone/>
            </a:pPr>
            <a:fld id="{9792E45C-AA90-4716-9AB1-C64D4245C676}" type="slidenum">
              <a:rPr lang="pt-BR" sz="1400" b="0" strike="noStrike" spc="-1">
                <a:latin typeface="Times New Roman" panose="02020603050405020304"/>
              </a:rPr>
              <a:t>‹nº›</a:t>
            </a:fld>
            <a:endParaRPr lang="pt-BR" sz="1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5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Arial" panose="020B0604020202020204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1800" indent="-323850">
              <a:lnSpc>
                <a:spcPct val="90000"/>
              </a:lnSpc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 panose="020B0604020202020204"/>
              </a:rPr>
              <a:t>Clique para editar o formato do texto da estrutura de tópicos</a:t>
            </a:r>
          </a:p>
          <a:p>
            <a:pPr marL="864235" lvl="1" indent="-323850">
              <a:lnSpc>
                <a:spcPct val="90000"/>
              </a:lnSpc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 panose="020B0604020202020204"/>
              </a:rPr>
              <a:t>2.º nível da estrutura de tópicos</a:t>
            </a:r>
          </a:p>
          <a:p>
            <a:pPr marL="1296035" lvl="2" indent="-28829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 panose="020B0604020202020204"/>
              </a:rPr>
              <a:t>3.º nível da estrutura de tópicos</a:t>
            </a:r>
          </a:p>
          <a:p>
            <a:pPr marL="1727835" lvl="3" indent="-215900">
              <a:lnSpc>
                <a:spcPct val="90000"/>
              </a:lnSpc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 panose="020B0604020202020204"/>
              </a:rPr>
              <a:t>4.º nível da estrutura de tópicos</a:t>
            </a:r>
          </a:p>
          <a:p>
            <a:pPr marL="2160270" lvl="4" indent="-215900">
              <a:lnSpc>
                <a:spcPct val="90000"/>
              </a:lnSpc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 panose="020B0604020202020204"/>
              </a:rPr>
              <a:t>5.º nível da estrutura de tópicos</a:t>
            </a:r>
          </a:p>
          <a:p>
            <a:pPr marL="2592070" lvl="5" indent="-215900">
              <a:lnSpc>
                <a:spcPct val="90000"/>
              </a:lnSpc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 panose="020B0604020202020204"/>
              </a:rPr>
              <a:t>6.º nível da estrutura de tópicos</a:t>
            </a:r>
          </a:p>
          <a:p>
            <a:pPr marL="3023870" lvl="6" indent="-215900">
              <a:lnSpc>
                <a:spcPct val="90000"/>
              </a:lnSpc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 panose="020B0604020202020204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iki.saude.gov.br/cn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in.gov.br/en/web/dou/-/portaria-n-237-de-8-de-marco-de-2023-468776617" TargetMode="External"/><Relationship Id="rId4" Type="http://schemas.openxmlformats.org/officeDocument/2006/relationships/hyperlink" Target="https://www.in.gov.br/en/web/dou/-/portaria-n-701-de-1-de-setembro-de-2023-50775896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s://us06web.zoom.us/j/87500644429?pwd=GykmolbdsETdfIsGoA673m3SNPVTn1.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p.saude@goias.gov.br" TargetMode="External"/><Relationship Id="rId5" Type="http://schemas.openxmlformats.org/officeDocument/2006/relationships/hyperlink" Target="mailto:aih.sesgo@gmail.com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endParaRPr lang="pt-BR" sz="1800" b="0" strike="noStrike" spc="-1">
              <a:latin typeface="Arial" panose="020B0604020202020204"/>
            </a:endParaRPr>
          </a:p>
        </p:txBody>
      </p:sp>
      <p:pic>
        <p:nvPicPr>
          <p:cNvPr id="46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4"/>
          <p:cNvSpPr/>
          <p:nvPr/>
        </p:nvSpPr>
        <p:spPr>
          <a:xfrm>
            <a:off x="2062800" y="332640"/>
            <a:ext cx="7554240" cy="56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2500" b="0" strike="noStrike" spc="-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               </a:t>
            </a:r>
            <a:r>
              <a:rPr lang="pt-BR" sz="2500" b="1" strike="noStrike" spc="-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Secretaria de Estado da Saúde - SES </a:t>
            </a:r>
            <a:endParaRPr lang="pt-BR" sz="2500" b="0" strike="noStrike" spc="-1">
              <a:latin typeface="Arial" panose="020B0604020202020204"/>
            </a:endParaRPr>
          </a:p>
        </p:txBody>
      </p:sp>
      <p:sp>
        <p:nvSpPr>
          <p:cNvPr id="48" name="Caixa de Texto 4"/>
          <p:cNvSpPr/>
          <p:nvPr/>
        </p:nvSpPr>
        <p:spPr>
          <a:xfrm>
            <a:off x="1921680" y="1136160"/>
            <a:ext cx="783684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1800" b="1" strike="noStrike" spc="-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Gerência de Controle e Avaliação - GECAV</a:t>
            </a: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1800" b="1" strike="noStrike" spc="-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Superintendência de Regulação Controle e Avaliação</a:t>
            </a: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49" name="Caixa de Texto 5"/>
          <p:cNvSpPr/>
          <p:nvPr/>
        </p:nvSpPr>
        <p:spPr>
          <a:xfrm>
            <a:off x="1097280" y="1914292"/>
            <a:ext cx="9930086" cy="343968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do processo de habilitação de prestadores 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Nacional de Redução das Filas de Cirurgias Eletivas, Exames Complementares e Consultas Especializadas - PNRF.</a:t>
            </a:r>
            <a:endParaRPr lang="pt-BR" sz="2800" b="1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2800" b="0" strike="noStrike" spc="-1" dirty="0">
              <a:latin typeface="Arial" panose="020B060402020202020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800" b="1" cap="all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PORTARIA Nº 701, DE 1º DE SETEMBRO DE 2023</a:t>
            </a:r>
            <a:endParaRPr lang="pt-BR" sz="28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pic>
        <p:nvPicPr>
          <p:cNvPr id="5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12" name="CaixaDeTexto 11"/>
          <p:cNvSpPr txBox="1"/>
          <p:nvPr/>
        </p:nvSpPr>
        <p:spPr>
          <a:xfrm>
            <a:off x="1132114" y="76445"/>
            <a:ext cx="9831977" cy="971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do processo de habilitação de prestadores 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Nacional de Redução das Filas de Cirurgias Eletivas, Exames Complementares e Consultas Especializadas - PNRF.</a:t>
            </a:r>
            <a:endParaRPr lang="pt-BR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314993" y="1160456"/>
            <a:ext cx="926591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conferir celeridade no processo de habilitação de prestadores 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para realização de cirurgias pelo Programa Nacional de Redução das Filas de Cirurgias Eletivas, Exames Complementares e Consultas Especializadas - PNRF</a:t>
            </a:r>
            <a:endParaRPr lang="pt-BR" sz="16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314994" y="2150210"/>
            <a:ext cx="926591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solidFill>
                  <a:srgbClr val="16293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Art. 1º f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ica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incluída</a:t>
            </a:r>
            <a:r>
              <a:rPr lang="pt-BR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no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CNES 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habilitação de inserção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Descentralizada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por meio do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código 29.02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específico para o Programa Nacional de Redução das Filas de Cirurgias Eletivas (PNRF).</a:t>
            </a:r>
            <a:endParaRPr lang="pt-BR" sz="16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314993" y="2994297"/>
            <a:ext cx="9265918" cy="8694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pt-BR" sz="1600" dirty="0">
                <a:solidFill>
                  <a:srgbClr val="16293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Art. 2º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processo de habilitação dos estabelecimentos passa a ser de competência dos gestores 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Estaduais, do Distrito Federal ou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Municipais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que devem para tal observar a capacidade técnica para execução dos procedimentos relacionados ao PNRF.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2717074" y="4006206"/>
            <a:ext cx="78638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Paragrafo Único. A formalização deve ser feita por meio de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publicação de ato normativo do gestor responsável pelo estabelecimento 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saúde habilitado, com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posterior inserção no CNES.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2717074" y="4979707"/>
            <a:ext cx="7863837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algn="just">
              <a:defRPr sz="160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r>
              <a:rPr lang="pt-BR" dirty="0"/>
              <a:t>Art. 3° O </a:t>
            </a:r>
            <a:r>
              <a:rPr lang="pt-BR" b="1" dirty="0">
                <a:solidFill>
                  <a:srgbClr val="FF0000"/>
                </a:solidFill>
              </a:rPr>
              <a:t>monitoramento</a:t>
            </a:r>
            <a:r>
              <a:rPr lang="pt-BR" dirty="0"/>
              <a:t> dos estabelecimentos habilitados deve ser </a:t>
            </a:r>
            <a:r>
              <a:rPr lang="pt-BR" b="1" dirty="0">
                <a:solidFill>
                  <a:srgbClr val="FF0000"/>
                </a:solidFill>
              </a:rPr>
              <a:t>realizado pelos respectivos Gestores.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pic>
        <p:nvPicPr>
          <p:cNvPr id="5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12" name="CaixaDeTexto 11"/>
          <p:cNvSpPr txBox="1"/>
          <p:nvPr/>
        </p:nvSpPr>
        <p:spPr>
          <a:xfrm>
            <a:off x="1132114" y="76445"/>
            <a:ext cx="9831977" cy="971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do processo de habilitação de prestadores 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Nacional de Redução das Filas de Cirurgias Eletivas, Exames Complementares e Consultas Especializadas - PNRF.</a:t>
            </a:r>
            <a:endParaRPr lang="pt-BR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314993" y="1453993"/>
            <a:ext cx="926591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</a:rPr>
              <a:t>Art. 4º </a:t>
            </a:r>
            <a:r>
              <a:rPr lang="pt-BR" sz="1600" b="0" i="0" dirty="0">
                <a:effectLst/>
                <a:latin typeface="Arial" panose="020B0604020202020204" pitchFamily="34" charset="0"/>
              </a:rPr>
              <a:t>As orientações para operacionalização desse processo de habilitação descentralizado serão disponibilizadas no sítio eletrônico da Wiki CNES, Dúvidas Frequentes, por meio do link de acesso: </a:t>
            </a:r>
            <a:r>
              <a:rPr lang="pt-BR" sz="1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https://wiki.saude.gov.br/</a:t>
            </a:r>
            <a:r>
              <a:rPr lang="pt-BR" sz="1600" b="0" i="0" u="none" strike="noStrike" dirty="0" err="1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cnes</a:t>
            </a:r>
            <a:r>
              <a:rPr lang="pt-BR" sz="1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/.</a:t>
            </a:r>
            <a:endParaRPr lang="pt-BR" sz="1600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889966" y="2461819"/>
            <a:ext cx="3479072" cy="35041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pt-BR" sz="1600" b="1" i="0" dirty="0">
                <a:effectLst/>
                <a:latin typeface="Arial" panose="020B0604020202020204" pitchFamily="34" charset="0"/>
              </a:rPr>
              <a:t>Art. 6º</a:t>
            </a:r>
            <a:r>
              <a:rPr lang="pt-BR" sz="1600" b="0" i="0" dirty="0">
                <a:effectLst/>
                <a:latin typeface="Arial" panose="020B0604020202020204" pitchFamily="34" charset="0"/>
              </a:rPr>
              <a:t> Cabe à </a:t>
            </a:r>
            <a:r>
              <a:rPr lang="pt-BR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Coordenação-Geral de Gestão de Sistemas de Informação em Saúde do Departamento de Regulação Assistencial e Controle - CGSI/DRAC/SAES</a:t>
            </a:r>
            <a:r>
              <a:rPr lang="pt-BR" sz="1600" b="0" i="0" dirty="0">
                <a:effectLst/>
                <a:latin typeface="Arial" panose="020B0604020202020204" pitchFamily="34" charset="0"/>
              </a:rPr>
              <a:t>, a adoção das providências necessárias para adequar o CNES, o Sistema de Gerenciamento da Tabela de Procedimentos, Medicamentos e OPM do SUS - SIGTAP e o Repositório de Terminologias em Saúde - RTS.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65191EA-492C-4619-8EB1-F78F097C75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117" y="2381456"/>
            <a:ext cx="6841836" cy="331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1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</p:txBody>
      </p:sp>
      <p:pic>
        <p:nvPicPr>
          <p:cNvPr id="5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1062446" y="1116979"/>
            <a:ext cx="9833700" cy="28384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60"/>
              </a:spcBef>
            </a:pPr>
            <a:r>
              <a:rPr lang="pt-B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Habilitação 29.02 - Programa Nacional de Redução de Filas de Cirurgias Eletivas</a:t>
            </a:r>
          </a:p>
          <a:p>
            <a:pPr algn="just">
              <a:lnSpc>
                <a:spcPct val="107000"/>
              </a:lnSpc>
              <a:spcBef>
                <a:spcPts val="360"/>
              </a:spcBef>
            </a:pPr>
            <a:endParaRPr lang="pt-BR" sz="16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 </a:t>
            </a:r>
            <a:r>
              <a:rPr lang="pt-BR" sz="1600" u="sng" dirty="0">
                <a:solidFill>
                  <a:srgbClr val="3366B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Portaria SAES/MS nº 701/2023</a:t>
            </a: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incluiu a habilitação 29.02 - Programa Nacional de Redução de Filas de Cirurgias Eletivas como uma das opções das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habilitações exigidas para o processamento dos procedimentos </a:t>
            </a: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listados na </a:t>
            </a:r>
            <a:r>
              <a:rPr lang="pt-BR" sz="1600" u="sng" dirty="0">
                <a:solidFill>
                  <a:srgbClr val="3366B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Portaria SAES/MS nº 237/2023</a:t>
            </a: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habilitação é de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inserção descentralizada</a:t>
            </a: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 que significa que o estabelecimento de saúde pode ser habilitado pelo gestor de saúde local, de acordo com a gestão da unidade.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</a:pPr>
            <a:r>
              <a:rPr lang="pt-BR" sz="16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importante destacar que os </a:t>
            </a:r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procedimentos listados na Portaria SAES/MS nº 701/2023 se aplicam apenas aos procedimentos que já exigiam alguma outra habilitação para serem realizados.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988E94-3B42-4303-B4AF-48B3835C1AC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1469" b="38554"/>
          <a:stretch/>
        </p:blipFill>
        <p:spPr>
          <a:xfrm>
            <a:off x="2599522" y="3955448"/>
            <a:ext cx="6091633" cy="199860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3C262D1-97B4-4651-AC5F-13EDE7593613}"/>
              </a:ext>
            </a:extLst>
          </p:cNvPr>
          <p:cNvSpPr txBox="1"/>
          <p:nvPr/>
        </p:nvSpPr>
        <p:spPr>
          <a:xfrm>
            <a:off x="1132114" y="76445"/>
            <a:ext cx="9831977" cy="971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do processo de habilitação de prestadores 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Nacional de Redução das Filas de Cirurgias Eletivas, Exames Complementares e Consultas Especializadas - PNRF.</a:t>
            </a:r>
            <a:endParaRPr lang="pt-BR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</p:txBody>
      </p:sp>
      <p:pic>
        <p:nvPicPr>
          <p:cNvPr id="52" name="Imagem 4"/>
          <p:cNvPicPr/>
          <p:nvPr/>
        </p:nvPicPr>
        <p:blipFill>
          <a:blip r:embed="rId4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1053392" y="1248769"/>
            <a:ext cx="98337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pt-BR" sz="1600" dirty="0"/>
              <a:t>Dos 317 procedimentos listados na Resolução CIB-GO 23/2023 </a:t>
            </a:r>
            <a:r>
              <a:rPr lang="pt-BR" sz="1600" b="1" dirty="0">
                <a:solidFill>
                  <a:srgbClr val="FF0000"/>
                </a:solidFill>
              </a:rPr>
              <a:t>18 procedimentos exigem habilitação, </a:t>
            </a:r>
            <a:r>
              <a:rPr lang="pt-BR" sz="1600" b="1" dirty="0"/>
              <a:t>conforme </a:t>
            </a:r>
            <a:r>
              <a:rPr lang="pt-BR" sz="1600" b="1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PORTARIA Nº 701, DE 1º DE SETEMBRO DE 2023</a:t>
            </a:r>
            <a:r>
              <a:rPr lang="pt-BR" sz="1600" b="1" cap="al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600" dirty="0"/>
              <a:t>São eles: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3C262D1-97B4-4651-AC5F-13EDE7593613}"/>
              </a:ext>
            </a:extLst>
          </p:cNvPr>
          <p:cNvSpPr txBox="1"/>
          <p:nvPr/>
        </p:nvSpPr>
        <p:spPr>
          <a:xfrm>
            <a:off x="1132114" y="76445"/>
            <a:ext cx="9831977" cy="971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do processo de habilitação de prestadores 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Nacional de Redução das Filas de Cirurgias Eletivas, Exames Complementares e Consultas Especializadas - PNRF.</a:t>
            </a:r>
            <a:endParaRPr lang="pt-BR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5CE080BC-B39F-40EC-84E9-0905093BEB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043365"/>
              </p:ext>
            </p:extLst>
          </p:nvPr>
        </p:nvGraphicFramePr>
        <p:xfrm>
          <a:off x="1034389" y="2115382"/>
          <a:ext cx="9439275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5" imgW="9439200" imgH="3568798" progId="Excel.Sheet.12">
                  <p:embed/>
                </p:oleObj>
              </mc:Choice>
              <mc:Fallback>
                <p:oleObj name="Worksheet" r:id="rId5" imgW="9439200" imgH="3568798" progId="Excel.Shee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D24E6F88-3991-4F7D-B922-FE70D06815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4389" y="2115382"/>
                        <a:ext cx="9439275" cy="356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40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pt-BR" sz="18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DejaVu Sans" panose="020B0603030804020204"/>
              <a:cs typeface="DejaVu Sans" panose="020B0603030804020204"/>
            </a:endParaRPr>
          </a:p>
        </p:txBody>
      </p:sp>
      <p:pic>
        <p:nvPicPr>
          <p:cNvPr id="5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1239471" y="1033115"/>
            <a:ext cx="972462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PORTARIA GM/MS Nº 90, DE 03 DE FEVEREIRO DE 2023</a:t>
            </a:r>
          </a:p>
          <a:p>
            <a:r>
              <a:rPr lang="pt-BR" sz="1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pt-BR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nstitui o Programa Nacional</a:t>
            </a:r>
            <a:r>
              <a:rPr lang="pt-BR" sz="1600" dirty="0">
                <a:solidFill>
                  <a:srgbClr val="16293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Redução das Filas de Cirurgias Eletivas, Exames Complementares e Consultas Especializadas.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33691" y="2022932"/>
            <a:ext cx="972461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PORTARIA GM/MS Nº 237, DE 8 DE MARÇO DE 2023</a:t>
            </a:r>
          </a:p>
          <a:p>
            <a:r>
              <a:rPr lang="pt-BR" sz="1600" dirty="0"/>
              <a:t>Define o </a:t>
            </a:r>
            <a:r>
              <a:rPr lang="pt-BR" sz="1600" dirty="0">
                <a:solidFill>
                  <a:srgbClr val="FF0000"/>
                </a:solidFill>
              </a:rPr>
              <a:t>rol de procedimentos cirúrgicos</a:t>
            </a:r>
            <a:r>
              <a:rPr lang="pt-BR" sz="1600" dirty="0"/>
              <a:t> para o Programa Nacional de Redução das Filas de Cirurgias Eletivas, Exames Complementares e Consultas Especializadas.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233691" y="4993889"/>
            <a:ext cx="9724620" cy="8299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PORTARIA GM/MS Nº 701, DE 1º DE SETEMBRO DE 2023</a:t>
            </a:r>
          </a:p>
          <a:p>
            <a:r>
              <a:rPr lang="pt-BR" sz="16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Descentraliza o processo de habilitação</a:t>
            </a:r>
            <a:r>
              <a:rPr lang="pt-BR" sz="1600" dirty="0"/>
              <a:t> de prestadores no âmbito do Programa Nacional de Redução das Filas de Cirurgias Eletivas, Exames Complementares e Consultas Especializadas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233692" y="3012749"/>
            <a:ext cx="9724618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rgbClr val="FF0000"/>
                </a:solidFill>
              </a:rPr>
              <a:t>RESOLUÇÃO Nº 023/2023 – CIB-GO,  DE13 DE ABRIL DE 2023 </a:t>
            </a:r>
          </a:p>
          <a:p>
            <a:pPr algn="just"/>
            <a:r>
              <a:rPr lang="pt-BR" sz="1600" dirty="0">
                <a:solidFill>
                  <a:srgbClr val="FF0000"/>
                </a:solidFill>
              </a:rPr>
              <a:t>Aprova o Projeto do Programa</a:t>
            </a:r>
            <a:r>
              <a:rPr lang="pt-BR" sz="1600" dirty="0"/>
              <a:t> Nacional de Redução das Filas de Cirurgias Eletivas, Exames Complementares e Consultas Especializadas, do </a:t>
            </a:r>
            <a:r>
              <a:rPr lang="pt-BR" sz="1600" dirty="0">
                <a:solidFill>
                  <a:srgbClr val="FF0000"/>
                </a:solidFill>
              </a:rPr>
              <a:t>Estado de Goiás</a:t>
            </a:r>
            <a:r>
              <a:rPr lang="pt-BR" sz="1600" dirty="0"/>
              <a:t>, conforme Portaria nº 90/GM/MS, de 3 de fevereiro de 2023 e aprova a pactuação dos recursos financeiros da Portaria nº 90/GM/MS, de 3 de fevereiro de 2023 e incremento estadual para realização das Cirurgias Eletivas no Estado de Goiás, no exercício de 2023.</a:t>
            </a:r>
          </a:p>
          <a:p>
            <a:pPr algn="just"/>
            <a:endParaRPr lang="pt-BR" sz="1600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8610" y="62280"/>
            <a:ext cx="9833700" cy="1054699"/>
          </a:xfrm>
          <a:prstGeom prst="rect">
            <a:avLst/>
          </a:prstGeom>
        </p:spPr>
      </p:pic>
      <p:sp>
        <p:nvSpPr>
          <p:cNvPr id="7" name="Seta: para a Direita 6"/>
          <p:cNvSpPr/>
          <p:nvPr/>
        </p:nvSpPr>
        <p:spPr>
          <a:xfrm>
            <a:off x="734570" y="5126358"/>
            <a:ext cx="449920" cy="5660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pic>
        <p:nvPicPr>
          <p:cNvPr id="12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sp>
        <p:nvSpPr>
          <p:cNvPr id="124" name="CaixaDeTexto 13"/>
          <p:cNvSpPr/>
          <p:nvPr/>
        </p:nvSpPr>
        <p:spPr>
          <a:xfrm>
            <a:off x="1144080" y="2859480"/>
            <a:ext cx="5695200" cy="146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5" name="Caixa de Texto 2"/>
          <p:cNvSpPr/>
          <p:nvPr/>
        </p:nvSpPr>
        <p:spPr>
          <a:xfrm>
            <a:off x="970915" y="1508125"/>
            <a:ext cx="10187305" cy="4397375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Treinamento/orientação da descentralização </a:t>
            </a: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das habilitações de cirurgias eletivas.</a:t>
            </a:r>
          </a:p>
          <a:p>
            <a:pPr algn="ctr">
              <a:lnSpc>
                <a:spcPct val="100000"/>
              </a:lnSpc>
              <a:buNone/>
            </a:pPr>
            <a:r>
              <a:rPr lang="pt-BR" sz="2000" b="1" strike="noStrike" spc="-1" dirty="0">
                <a:solidFill>
                  <a:srgbClr val="FF0000"/>
                </a:solidFill>
                <a:latin typeface="Arial" panose="020B0604020202020204"/>
              </a:rPr>
              <a:t>como habilitar no SCNES</a:t>
            </a:r>
            <a:endParaRPr lang="pt-BR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endParaRPr lang="pt-BR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para 40 executores </a:t>
            </a:r>
            <a:r>
              <a:rPr lang="pt-BR" sz="2000" b="1" dirty="0">
                <a:solidFill>
                  <a:srgbClr val="FF0000"/>
                </a:solidFill>
                <a:sym typeface="+mn-ea"/>
              </a:rPr>
              <a:t> </a:t>
            </a:r>
            <a:endParaRPr lang="pt-BR" sz="2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buNone/>
            </a:pPr>
            <a:endParaRPr lang="pt-BR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Dia e horário: 29/set/2023 (</a:t>
            </a:r>
            <a:r>
              <a:rPr lang="pt-BR" sz="2000" spc="-1" dirty="0">
                <a:latin typeface="Arial" panose="020B0604020202020204"/>
              </a:rPr>
              <a:t>sexta-feira</a:t>
            </a:r>
            <a:r>
              <a:rPr lang="pt-BR" sz="2000" b="0" strike="noStrike" spc="-1" dirty="0">
                <a:latin typeface="Arial" panose="020B0604020202020204"/>
              </a:rPr>
              <a:t>) 14:00 da </a:t>
            </a:r>
            <a:r>
              <a:rPr lang="pt-BR" sz="2000" spc="-1" dirty="0">
                <a:latin typeface="Arial" panose="020B0604020202020204"/>
              </a:rPr>
              <a:t>tarde</a:t>
            </a:r>
            <a:r>
              <a:rPr lang="pt-BR" sz="2000" b="0" strike="noStrike" spc="-1" dirty="0">
                <a:latin typeface="Arial" panose="020B0604020202020204"/>
              </a:rPr>
              <a:t> </a:t>
            </a:r>
          </a:p>
          <a:p>
            <a:pPr algn="ctr">
              <a:lnSpc>
                <a:spcPct val="100000"/>
              </a:lnSpc>
              <a:buNone/>
            </a:pPr>
            <a:endParaRPr lang="pt-BR" sz="20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endParaRPr lang="pt-BR" sz="2000" b="0" strike="noStrike" spc="-1" dirty="0">
              <a:latin typeface="Arial" panose="020B0604020202020204"/>
            </a:endParaRPr>
          </a:p>
          <a:p>
            <a:pPr algn="l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Link Zoom Reunião</a:t>
            </a:r>
          </a:p>
          <a:p>
            <a:pPr algn="l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  <a:hlinkClick r:id="rId4" action="ppaction://hlinkfile"/>
              </a:rPr>
              <a:t>https://us06web.zoom.us/j/87500644429?pwd=GykmolbdsETdfIsGoA673m3SNPVTn1.1</a:t>
            </a:r>
            <a:endParaRPr lang="pt-BR" sz="2000" b="0" strike="noStrike" spc="-1" dirty="0">
              <a:latin typeface="Arial" panose="020B0604020202020204"/>
            </a:endParaRPr>
          </a:p>
          <a:p>
            <a:pPr algn="l">
              <a:lnSpc>
                <a:spcPct val="100000"/>
              </a:lnSpc>
              <a:buNone/>
            </a:pPr>
            <a:endParaRPr lang="pt-BR" sz="2000" b="0" strike="noStrike" spc="-1" dirty="0">
              <a:latin typeface="Arial" panose="020B0604020202020204"/>
            </a:endParaRPr>
          </a:p>
          <a:p>
            <a:pPr algn="l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ID da reunião: 875 0064 4429</a:t>
            </a:r>
          </a:p>
          <a:p>
            <a:pPr algn="l">
              <a:lnSpc>
                <a:spcPct val="100000"/>
              </a:lnSpc>
              <a:buNone/>
            </a:pPr>
            <a:r>
              <a:rPr lang="pt-BR" sz="2000" b="0" strike="noStrike" spc="-1" dirty="0">
                <a:latin typeface="Arial" panose="020B0604020202020204"/>
              </a:rPr>
              <a:t>Senha: 112993</a:t>
            </a:r>
          </a:p>
        </p:txBody>
      </p:sp>
      <p:pic>
        <p:nvPicPr>
          <p:cNvPr id="100" name="Imagem 99"/>
          <p:cNvPicPr/>
          <p:nvPr/>
        </p:nvPicPr>
        <p:blipFill>
          <a:blip r:embed="rId5"/>
          <a:stretch>
            <a:fillRect/>
          </a:stretch>
        </p:blipFill>
        <p:spPr>
          <a:xfrm>
            <a:off x="4820285" y="0"/>
            <a:ext cx="2403475" cy="13931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880000" y="569160"/>
            <a:ext cx="6368040" cy="51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2"/>
          <p:cNvSpPr/>
          <p:nvPr/>
        </p:nvSpPr>
        <p:spPr>
          <a:xfrm>
            <a:off x="2377800" y="62280"/>
            <a:ext cx="75553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pic>
        <p:nvPicPr>
          <p:cNvPr id="122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3760560" y="5965920"/>
            <a:ext cx="4769280" cy="828720"/>
          </a:xfrm>
          <a:prstGeom prst="rect">
            <a:avLst/>
          </a:prstGeom>
          <a:ln w="0">
            <a:noFill/>
          </a:ln>
        </p:spPr>
      </p:pic>
      <p:pic>
        <p:nvPicPr>
          <p:cNvPr id="123" name="Imagem 2"/>
          <p:cNvPicPr/>
          <p:nvPr/>
        </p:nvPicPr>
        <p:blipFill>
          <a:blip r:embed="rId4"/>
          <a:stretch>
            <a:fillRect/>
          </a:stretch>
        </p:blipFill>
        <p:spPr>
          <a:xfrm>
            <a:off x="5580000" y="163080"/>
            <a:ext cx="1096200" cy="1096200"/>
          </a:xfrm>
          <a:prstGeom prst="rect">
            <a:avLst/>
          </a:prstGeom>
          <a:ln w="0">
            <a:noFill/>
          </a:ln>
        </p:spPr>
      </p:pic>
      <p:sp>
        <p:nvSpPr>
          <p:cNvPr id="124" name="CaixaDeTexto 13"/>
          <p:cNvSpPr/>
          <p:nvPr/>
        </p:nvSpPr>
        <p:spPr>
          <a:xfrm>
            <a:off x="1144080" y="2859480"/>
            <a:ext cx="5695200" cy="146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5" name="Caixa de Texto 2"/>
          <p:cNvSpPr/>
          <p:nvPr/>
        </p:nvSpPr>
        <p:spPr>
          <a:xfrm>
            <a:off x="1066680" y="1549440"/>
            <a:ext cx="10057320" cy="3784198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Dúvidas 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Faturamento – processamento  e complementação 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recursos das cirurgias eletivas no FPO: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Central Estadual de Processamento de Informações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Gerência de Controle e Avaliação - GECAV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Telefone: </a:t>
            </a:r>
            <a:r>
              <a:rPr lang="pt-BR" sz="2400" b="1" strike="noStrike" spc="-1" dirty="0">
                <a:solidFill>
                  <a:srgbClr val="0070C0"/>
                </a:solidFill>
                <a:latin typeface="Calibri" panose="020F0502020204030204"/>
                <a:ea typeface="DejaVu Sans" panose="020B0603030804020204"/>
              </a:rPr>
              <a:t>(62) 3201-4902 (processamento)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E-mail: </a:t>
            </a:r>
            <a:r>
              <a:rPr lang="pt-BR" sz="2400" b="1" u="sng" strike="noStrike" spc="-1" dirty="0">
                <a:solidFill>
                  <a:srgbClr val="0000FF"/>
                </a:solidFill>
                <a:uFillTx/>
                <a:latin typeface="Calibri" panose="020F0502020204030204"/>
                <a:ea typeface="DejaVu Sans" panose="020B0603030804020204"/>
                <a:hlinkClick r:id="rId5"/>
              </a:rPr>
              <a:t>aih.sesgo@gmail.com</a:t>
            </a:r>
            <a:endParaRPr lang="pt-BR" sz="2400" b="0" strike="noStrike" spc="-1" dirty="0">
              <a:latin typeface="Arial" panose="020B0604020202020204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400" b="1" strike="noStrike" spc="-1" dirty="0">
                <a:solidFill>
                  <a:srgbClr val="000000"/>
                </a:solidFill>
                <a:latin typeface="Calibri" panose="020F0502020204030204"/>
                <a:ea typeface="DejaVu Sans" panose="020B0603030804020204"/>
              </a:rPr>
              <a:t>E-mail:</a:t>
            </a:r>
            <a:r>
              <a:rPr lang="pt-BR" sz="2400" b="1" strike="noStrike" spc="-1" dirty="0">
                <a:solidFill>
                  <a:srgbClr val="558ED5"/>
                </a:solidFill>
                <a:latin typeface="Calibri" panose="020F0502020204030204"/>
                <a:ea typeface="DejaVu Sans" panose="020B0603030804020204"/>
              </a:rPr>
              <a:t> </a:t>
            </a:r>
            <a:r>
              <a:rPr lang="pt-BR" sz="2400" b="1" u="sng" strike="noStrike" spc="-1" dirty="0">
                <a:solidFill>
                  <a:srgbClr val="0000FF"/>
                </a:solidFill>
                <a:uFillTx/>
                <a:latin typeface="Calibri" panose="020F0502020204030204"/>
                <a:ea typeface="DejaVu Sans" panose="020B0603030804020204"/>
                <a:hlinkClick r:id="rId6"/>
              </a:rPr>
              <a:t>cap.saude@goias.gov.br</a:t>
            </a:r>
            <a:r>
              <a:rPr lang="pt-BR" sz="2400" b="1" strike="noStrike" spc="-1" dirty="0">
                <a:solidFill>
                  <a:srgbClr val="0070C0"/>
                </a:solidFill>
                <a:latin typeface="Calibri" panose="020F0502020204030204"/>
                <a:ea typeface="DejaVu Sans" panose="020B0603030804020204"/>
              </a:rPr>
              <a:t> </a:t>
            </a:r>
            <a:endParaRPr lang="pt-BR" sz="2400" b="0" strike="noStrike" spc="-1" dirty="0">
              <a:latin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874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SILVA</dc:creator>
  <cp:lastModifiedBy>Junelle Paganini Lopes</cp:lastModifiedBy>
  <cp:revision>152</cp:revision>
  <cp:lastPrinted>2023-09-28T11:08:22Z</cp:lastPrinted>
  <dcterms:created xsi:type="dcterms:W3CDTF">2020-01-06T14:50:00Z</dcterms:created>
  <dcterms:modified xsi:type="dcterms:W3CDTF">2023-09-28T11:11:38Z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01AE076702894130BEEB48DA0478C3ED</vt:lpwstr>
  </property>
  <property fmtid="{D5CDD505-2E9C-101B-9397-08002B2CF9AE}" pid="3" name="KSOProductBuildVer">
    <vt:lpwstr>1046-12.2.0.13215</vt:lpwstr>
  </property>
  <property fmtid="{D5CDD505-2E9C-101B-9397-08002B2CF9AE}" pid="4" name="Notes">
    <vt:i4>3</vt:i4>
  </property>
  <property fmtid="{D5CDD505-2E9C-101B-9397-08002B2CF9AE}" pid="5" name="PresentationFormat">
    <vt:lpwstr>Widescreen</vt:lpwstr>
  </property>
  <property fmtid="{D5CDD505-2E9C-101B-9397-08002B2CF9AE}" pid="6" name="Slides">
    <vt:i4>12</vt:i4>
  </property>
</Properties>
</file>