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11" r:id="rId2"/>
    <p:sldId id="476" r:id="rId3"/>
  </p:sldIdLst>
  <p:sldSz cx="12192000" cy="68580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54"/>
    <a:srgbClr val="21A249"/>
    <a:srgbClr val="20D65D"/>
    <a:srgbClr val="F9D700"/>
    <a:srgbClr val="F0A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505" autoAdjust="0"/>
    <p:restoredTop sz="88029" autoAdjust="0"/>
  </p:normalViewPr>
  <p:slideViewPr>
    <p:cSldViewPr snapToGrid="0">
      <p:cViewPr varScale="1">
        <p:scale>
          <a:sx n="100" d="100"/>
          <a:sy n="100" d="100"/>
        </p:scale>
        <p:origin x="24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D1B9548-0319-4E5A-B719-CF46BC98C4DD}" type="datetimeFigureOut">
              <a:rPr lang="pt-BR"/>
              <a:pPr>
                <a:defRPr/>
              </a:pPr>
              <a:t>28/09/2023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5F65BC1-3B21-4DF8-B63E-AA96CBA9C9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3DBC6F-56D3-4E0A-8ED9-BC76E77DA83F}" type="datetimeFigureOut">
              <a:rPr lang="pt-BR"/>
              <a:pPr>
                <a:defRPr/>
              </a:pPr>
              <a:t>28/09/2023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os estilos de texto Mestres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8288998-C391-4EE9-9E5B-EC748CE89A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288998-C391-4EE9-9E5B-EC748CE89A3F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2548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AED0437-7E66-4BD0-8A16-B486C12D4055}" type="slidenum">
              <a:rPr lang="pt-BR"/>
              <a:pPr/>
              <a:t>2</a:t>
            </a:fld>
            <a:endParaRPr lang="pt-BR"/>
          </a:p>
        </p:txBody>
      </p:sp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5325"/>
            <a:ext cx="6092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22A936F8-1ACA-4C97-9F26-714D9E5398D2}" type="datetimeFigureOut">
              <a:rPr lang="pt-BR"/>
              <a:pPr>
                <a:defRPr/>
              </a:pPr>
              <a:t>28/09/2023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17DF4318-41FF-48D1-B081-DA3D77BF91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D83BEB-526A-4DA2-A327-7B91F6D76AC9}" type="datetimeFigureOut">
              <a:rPr lang="pt-BR"/>
              <a:pPr>
                <a:defRPr/>
              </a:pPr>
              <a:t>28/09/2023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757886-7077-4D23-84AE-6692FED97F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7" r:id="rId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v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301271" y="192531"/>
            <a:ext cx="9607550" cy="403187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latin typeface="+mn-lt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Atualizações da nova versão do e-SUS Notifica (04/09/2023)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rgbClr val="7A7A7A"/>
              </a:solidFill>
              <a:latin typeface="Roboto" panose="02000000000000000000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i="0" dirty="0">
              <a:solidFill>
                <a:srgbClr val="7A7A7A"/>
              </a:solidFill>
              <a:effectLst/>
              <a:latin typeface="Roboto" panose="02000000000000000000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latin typeface="+mn-lt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Superintendente de Vigilância em Saúde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Gerência de Vigilância Epidemiológica de Doenças Transmissíveis</a:t>
            </a:r>
            <a:endParaRPr lang="pt-BR" sz="3200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50736" y="4869710"/>
            <a:ext cx="4720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dirty="0">
                <a:solidFill>
                  <a:schemeClr val="bg1"/>
                </a:solidFill>
              </a:rPr>
              <a:t>Goiânia, 26 de Setembro de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6468E2DC-C24F-4EF0-8D35-BB0EF708580B}"/>
              </a:ext>
            </a:extLst>
          </p:cNvPr>
          <p:cNvSpPr txBox="1"/>
          <p:nvPr/>
        </p:nvSpPr>
        <p:spPr>
          <a:xfrm>
            <a:off x="866276" y="601579"/>
            <a:ext cx="9994230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b="0" i="0" dirty="0">
              <a:solidFill>
                <a:srgbClr val="7A7A7A"/>
              </a:solidFill>
              <a:effectLst/>
              <a:latin typeface="Roboto" panose="02000000000000000000" pitchFamily="2" charset="0"/>
            </a:endParaRPr>
          </a:p>
          <a:p>
            <a:pPr algn="just"/>
            <a:r>
              <a:rPr lang="pt-BR" sz="2400" dirty="0">
                <a:solidFill>
                  <a:srgbClr val="FF0000"/>
                </a:solidFill>
                <a:latin typeface="Roboto" panose="02000000000000000000" pitchFamily="2" charset="0"/>
              </a:rPr>
              <a:t>01 - I</a:t>
            </a:r>
            <a:r>
              <a:rPr lang="pt-BR" sz="24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nclusão do botão “Solicitar recurso de autopreenchimento de dados de vacina e paciente” no menu “Meus Dados”. O referido recurso está disponível para usuários </a:t>
            </a:r>
            <a:r>
              <a:rPr lang="pt-BR" sz="2400" b="0" i="0" dirty="0" err="1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autocadastro</a:t>
            </a:r>
            <a:r>
              <a:rPr lang="pt-BR" sz="24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com níveis de autenticidade na plataforma </a:t>
            </a:r>
            <a:r>
              <a:rPr lang="pt-BR" sz="24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GOV.BR</a:t>
            </a:r>
            <a:r>
              <a:rPr lang="pt-BR" sz="24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 prata ou ouro.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pt-BR" b="0" i="0" dirty="0">
              <a:solidFill>
                <a:srgbClr val="7A7A7A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Roboto" panose="02000000000000000000" pitchFamily="2" charset="0"/>
              </a:rPr>
              <a:t>Para os usuários que solicitaram acesso ao recurso a seguinte mensagem de alerta é exibida: “Aguardando aprovação para acesso ao recurso de </a:t>
            </a:r>
            <a:r>
              <a:rPr lang="pt-BR" b="0" i="1" dirty="0">
                <a:effectLst/>
                <a:latin typeface="Roboto" panose="02000000000000000000" pitchFamily="2" charset="0"/>
              </a:rPr>
              <a:t>autopreenchimento dos dados de identificação nos formulários</a:t>
            </a:r>
            <a:r>
              <a:rPr lang="pt-BR" b="0" i="0" dirty="0">
                <a:effectLst/>
                <a:latin typeface="Roboto" panose="02000000000000000000" pitchFamily="2" charset="0"/>
              </a:rPr>
              <a:t>”.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Roboto" panose="02000000000000000000" pitchFamily="2" charset="0"/>
              </a:rPr>
              <a:t>O usuário com perfil </a:t>
            </a:r>
            <a:r>
              <a:rPr lang="pt-BR" b="0" i="0" dirty="0" err="1">
                <a:effectLst/>
                <a:latin typeface="Roboto" panose="02000000000000000000" pitchFamily="2" charset="0"/>
              </a:rPr>
              <a:t>autocadastro</a:t>
            </a:r>
            <a:r>
              <a:rPr lang="pt-BR" b="0" i="0" dirty="0">
                <a:effectLst/>
                <a:latin typeface="Roboto" panose="02000000000000000000" pitchFamily="2" charset="0"/>
              </a:rPr>
              <a:t> de nível “Bronze” de autenticidade no </a:t>
            </a:r>
            <a:r>
              <a:rPr lang="pt-BR" b="0" i="0" dirty="0">
                <a:effectLst/>
                <a:latin typeface="Roboto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GOV.BR</a:t>
            </a:r>
            <a:r>
              <a:rPr lang="pt-BR" b="0" i="0" dirty="0">
                <a:effectLst/>
                <a:latin typeface="Roboto" panose="02000000000000000000" pitchFamily="2" charset="0"/>
              </a:rPr>
              <a:t> não possui acesso ao botão de solicitação do recurso de </a:t>
            </a:r>
            <a:r>
              <a:rPr lang="pt-BR" b="0" i="1" dirty="0">
                <a:effectLst/>
                <a:latin typeface="Roboto" panose="02000000000000000000" pitchFamily="2" charset="0"/>
              </a:rPr>
              <a:t>autocomplete</a:t>
            </a:r>
            <a:r>
              <a:rPr lang="pt-BR" b="0" i="0" dirty="0">
                <a:effectLst/>
                <a:latin typeface="Roboto" panose="02000000000000000000" pitchFamily="2" charset="0"/>
              </a:rPr>
              <a:t>, uma vez que para este perfil a funcionalidade de </a:t>
            </a:r>
            <a:r>
              <a:rPr lang="pt-BR" b="0" i="1" dirty="0" err="1">
                <a:effectLst/>
                <a:latin typeface="Roboto" panose="02000000000000000000" pitchFamily="2" charset="0"/>
              </a:rPr>
              <a:t>autocomplete</a:t>
            </a:r>
            <a:r>
              <a:rPr lang="pt-BR" b="0" i="0" dirty="0" err="1">
                <a:effectLst/>
                <a:latin typeface="Roboto" panose="02000000000000000000" pitchFamily="2" charset="0"/>
              </a:rPr>
              <a:t>não</a:t>
            </a:r>
            <a:r>
              <a:rPr lang="pt-BR" b="0" i="0" dirty="0">
                <a:effectLst/>
                <a:latin typeface="Roboto" panose="02000000000000000000" pitchFamily="2" charset="0"/>
              </a:rPr>
              <a:t> é permitida.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pt-BR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000" b="1" i="0" u="sng" dirty="0">
                <a:effectLst/>
                <a:latin typeface="Roboto" panose="02000000000000000000" pitchFamily="2" charset="0"/>
              </a:rPr>
              <a:t>Somente o perfil Gestor (municipal, estadual e federal) poderá visualizar dados de vacinação no formulário, após salvamento do registro.</a:t>
            </a:r>
          </a:p>
          <a:p>
            <a:pPr algn="l"/>
            <a:endParaRPr lang="pt-BR" b="0" i="0" dirty="0">
              <a:solidFill>
                <a:srgbClr val="7A7A7A"/>
              </a:solidFill>
              <a:effectLst/>
              <a:latin typeface="Roboto" panose="02000000000000000000" pitchFamily="2" charset="0"/>
            </a:endParaRPr>
          </a:p>
          <a:p>
            <a:pPr algn="l"/>
            <a:endParaRPr lang="pt-BR" dirty="0">
              <a:solidFill>
                <a:srgbClr val="7A7A7A"/>
              </a:solidFill>
              <a:latin typeface="Roboto" panose="02000000000000000000" pitchFamily="2" charset="0"/>
            </a:endParaRPr>
          </a:p>
          <a:p>
            <a:pPr algn="l"/>
            <a:r>
              <a:rPr lang="pt-BR" sz="2400" b="0" i="0" dirty="0">
                <a:effectLst/>
                <a:latin typeface="Roboto" panose="02000000000000000000" pitchFamily="2" charset="0"/>
              </a:rPr>
              <a:t>02 - Demais atualizações enviadas para as Regionais e Municípios.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8528</TotalTime>
  <Words>183</Words>
  <Application>Microsoft Office PowerPoint</Application>
  <PresentationFormat>Widescreen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1_Tema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SILVA</dc:creator>
  <cp:lastModifiedBy>Daniel Batista Gomes</cp:lastModifiedBy>
  <cp:revision>813</cp:revision>
  <dcterms:created xsi:type="dcterms:W3CDTF">2020-01-06T14:50:19Z</dcterms:created>
  <dcterms:modified xsi:type="dcterms:W3CDTF">2023-09-28T12:10:04Z</dcterms:modified>
</cp:coreProperties>
</file>