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73" r:id="rId4"/>
    <p:sldId id="266" r:id="rId5"/>
    <p:sldId id="268" r:id="rId6"/>
    <p:sldId id="267" r:id="rId7"/>
    <p:sldId id="271" r:id="rId8"/>
    <p:sldId id="272" r:id="rId9"/>
    <p:sldId id="269" r:id="rId10"/>
    <p:sldId id="270" r:id="rId11"/>
    <p:sldId id="265" r:id="rId12"/>
  </p:sldIdLst>
  <p:sldSz cx="12192000" cy="6858000"/>
  <p:notesSz cx="6858000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A249"/>
    <a:srgbClr val="F9D700"/>
    <a:srgbClr val="006E54"/>
    <a:srgbClr val="F0A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66E58-3D42-4412-B9A0-44226AC2B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6A9F31-7F53-4708-BAEE-5E2A5E14B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D52EB1-32DC-4DE0-8C74-7ED770B61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C053A2-9F67-47A3-B7C3-164FA80F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019412-2654-465B-B0D6-B9ACA624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16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AD50D-001F-4B4A-B27F-3F2AC83BE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599654D-6435-4330-9D6F-BFC284806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977970-6827-42A4-BCFA-4E96EDA5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AA4459-210C-4D6E-8BB8-E7E38217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A2F05E-4CAF-4D49-ADFF-BDC3B489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83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882743-CDE9-4248-90AC-962B2550AB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522E83-B750-4F58-9A46-107A38AEA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5AA395-C5C3-4634-B0D2-DB6A44D0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87BE81-050E-42D3-ADD8-6C11DE19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8117B3-64F7-44FF-BC3F-3F3B5BE7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60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138F8-84D0-4FAE-A10A-E86D2501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B9192A-BB41-4095-A0DC-2684559C9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9C34EA-2C61-4686-8D84-EBDA9BB4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DA7A1F-3FB9-431A-864F-7E46B2D6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C47848-6D8A-4649-92ED-592A1366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07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26BEE-9B68-4EC2-9275-5F4EC2666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1A3702-5328-4CA3-85CF-98937E37E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B089D0-4DA1-4F38-B4D9-3602E2487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7A041B-F480-48A8-B368-42A8AA165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ADFF4B-6BCB-45FD-A6DB-187DBC14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45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14E6B-26F2-41D0-B1AB-EFDAFFE4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E062F8-3778-4BE0-A912-CC13153B6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ABBAE68-8F99-408C-AC14-4A980A1F6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37085A-10AE-454C-8710-26DE1EEE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B54CF6-9E45-495C-BDD1-49B1D9C2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69ABEBD-12D5-4EDE-AFEC-0150BD27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54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CFE6B-52AA-48B3-B40E-DBBE7B0B4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D15CB3-5526-4B74-A941-0B19B4621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30E64A-4CAC-4702-BE19-6083C6D84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BBFA78-847C-4075-941E-34B466315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2757948-2313-4313-9FD8-796D886BC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29682F-4384-415B-A546-D692F43A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F4F4AC4-831E-4865-8250-B7061C16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9F1E628-291C-477F-8C66-4D5FB28C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3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733D27-3D0E-429D-A10E-7B8384FC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8C1BD78-A935-4A9F-A70F-DE2DA30E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059959-110F-4CB0-BE06-27249362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B43B35A-D7DB-40B1-81F6-D65450D1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01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206B36-7FDC-49A4-B0E3-F275D6E1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123D6A2-A3B1-4D17-A65F-093B8C60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C1E0E7B-46A0-42E4-9A74-E6F351D1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65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008A4-F41C-4EC9-A07E-5C650E4E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225FE4-D302-4DD7-82E4-2035447DA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F7C57E-90CA-4435-81D0-AAE657A41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129AF2-EA0D-40AB-95B2-90D7D557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B4FB43-A9E0-48EA-BB51-D74494B9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52DBE0-E2C1-469A-AD5A-50D60707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93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E5551-7563-4A51-A321-880AA741A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81CB836-0A29-4C09-82F2-3BDE8EF1A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072D4DD-FF09-41C2-B20C-43F38EB90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1F466-3E20-499B-930F-E3C15F0E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04F75A-F343-4742-94C7-5B5853DB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66A35E-B48B-4AB6-B5D0-7BA5D83D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36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9D23A4B-58B5-412A-B26B-40B369C3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018439-0747-4A4F-AEBF-405978C4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39F5D0-9FDE-4129-A7F5-436E5AA03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62B729-3AB0-4DFC-B5B8-C2BA5ECBF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0A407F-41EA-404A-BE38-270A5833C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62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romocao.sa&#250;de@goias.gov.br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se.saude.go@gmail.com" TargetMode="External"/><Relationship Id="rId5" Type="http://schemas.openxmlformats.org/officeDocument/2006/relationships/hyperlink" Target="mailto:academiadasaude.goias@gmail.com" TargetMode="External"/><Relationship Id="rId4" Type="http://schemas.openxmlformats.org/officeDocument/2006/relationships/hyperlink" Target="mailto:prosaude.suvisa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unasus.gov.br/cursos/curso/46869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8CA9766-A231-4BD2-BC18-F35AFE769B09}"/>
              </a:ext>
            </a:extLst>
          </p:cNvPr>
          <p:cNvSpPr txBox="1"/>
          <p:nvPr/>
        </p:nvSpPr>
        <p:spPr>
          <a:xfrm>
            <a:off x="1219199" y="1726273"/>
            <a:ext cx="9753599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4000" b="1" dirty="0"/>
              <a:t>Programa Academia da Saúde</a:t>
            </a:r>
          </a:p>
          <a:p>
            <a:pPr algn="ctr"/>
            <a:r>
              <a:rPr lang="pt-BR" sz="4000" dirty="0">
                <a:cs typeface="Arial" pitchFamily="34" charset="0"/>
              </a:rPr>
              <a:t>Incentivo à Atividade Física</a:t>
            </a:r>
          </a:p>
          <a:p>
            <a:pPr algn="ctr"/>
            <a:r>
              <a:rPr lang="pt-BR" sz="4000" b="1" dirty="0">
                <a:cs typeface="Arial" pitchFamily="34" charset="0"/>
              </a:rPr>
              <a:t>Programa Saúde na Escola (PSE)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03BCCDD-D4D3-4B2A-897D-0645D08746C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189" y="5772332"/>
            <a:ext cx="3711621" cy="5847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205F2E63-FBD3-4653-8A16-962F4A746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9" y="4574377"/>
            <a:ext cx="9144000" cy="966653"/>
          </a:xfrm>
        </p:spPr>
        <p:txBody>
          <a:bodyPr>
            <a:normAutofit/>
          </a:bodyPr>
          <a:lstStyle/>
          <a:p>
            <a:r>
              <a:rPr lang="pt-BR" sz="2000" dirty="0"/>
              <a:t>Reunião CIB</a:t>
            </a:r>
          </a:p>
          <a:p>
            <a:r>
              <a:rPr lang="pt-BR" sz="2000" dirty="0"/>
              <a:t>Goiânia, 28 de setembro de 2023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4FBD488-617D-4AF7-A469-BCF4C91E1E52}"/>
              </a:ext>
            </a:extLst>
          </p:cNvPr>
          <p:cNvSpPr txBox="1"/>
          <p:nvPr/>
        </p:nvSpPr>
        <p:spPr>
          <a:xfrm>
            <a:off x="2203268" y="252548"/>
            <a:ext cx="75764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SECRETARIA DE ESTADO DA SAÚDE DE GOIÁS</a:t>
            </a:r>
          </a:p>
          <a:p>
            <a:pPr algn="ctr"/>
            <a:r>
              <a:rPr lang="pt-BR" sz="1400" dirty="0"/>
              <a:t>SUBSECRETARIA DE VIGILÂNCIA E ATENÇÃO INTEGRAL À SAÚDE</a:t>
            </a:r>
          </a:p>
          <a:p>
            <a:pPr algn="ctr"/>
            <a:r>
              <a:rPr lang="pt-BR" sz="1400" dirty="0"/>
              <a:t>SUPERINTENDÊNCIA DE VIGILÂNCIA EM SAÚDE</a:t>
            </a:r>
          </a:p>
          <a:p>
            <a:pPr algn="ctr"/>
            <a:r>
              <a:rPr lang="pt-BR" sz="1400" dirty="0"/>
              <a:t>GERÊNCIA DE VIGILÂNCIA DE AGRAVOS NÃO TRANSMISSÍVEIS E PROMOÇÃO DA SAÚDE</a:t>
            </a:r>
          </a:p>
        </p:txBody>
      </p:sp>
    </p:spTree>
    <p:extLst>
      <p:ext uri="{BB962C8B-B14F-4D97-AF65-F5344CB8AC3E}">
        <p14:creationId xmlns:p14="http://schemas.microsoft.com/office/powerpoint/2010/main" val="3075759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528229" y="194265"/>
            <a:ext cx="1125854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0" u="none" strike="noStrike" baseline="0" dirty="0">
                <a:latin typeface="Calibri Bold" panose="020F0702030404030204" pitchFamily="34" charset="0"/>
              </a:rPr>
              <a:t>Programa Saúde na Escola - PSE</a:t>
            </a:r>
            <a:br>
              <a:rPr lang="pt-BR" sz="4400" b="1" i="0" u="none" strike="noStrike" baseline="0" dirty="0">
                <a:latin typeface="Calibri Bold" panose="020F0702030404030204" pitchFamily="34" charset="0"/>
              </a:rPr>
            </a:br>
            <a:r>
              <a:rPr lang="pt-BR" sz="2400" b="1" i="0" u="none" strike="noStrike" baseline="0" dirty="0">
                <a:latin typeface="Calibri Bold" panose="020F0702030404030204" pitchFamily="34" charset="0"/>
              </a:rPr>
              <a:t>PORTARIA GM/MS Nº 1.004, DE 21 DE JULHO DE 2023</a:t>
            </a:r>
            <a:endParaRPr lang="pt-BR" sz="2400" dirty="0">
              <a:solidFill>
                <a:srgbClr val="21A249"/>
              </a:solidFill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50F8A786-5AE6-43A5-A3FB-4D4DA02F72E3}"/>
              </a:ext>
            </a:extLst>
          </p:cNvPr>
          <p:cNvSpPr txBox="1">
            <a:spLocks/>
          </p:cNvSpPr>
          <p:nvPr/>
        </p:nvSpPr>
        <p:spPr>
          <a:xfrm>
            <a:off x="528229" y="1494338"/>
            <a:ext cx="11045462" cy="251354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7200" b="0" i="0" dirty="0">
                <a:solidFill>
                  <a:srgbClr val="000000"/>
                </a:solidFill>
                <a:effectLst/>
              </a:rPr>
              <a:t>O PSE tem como objetivo contribuir para a formação integral dos estudantes por meio de ações de promoção, prevenção e atenção à saúde, com vistas ao enfrentamento das vulnerabilidades que comprometem o pleno desenvolvimento de crianças e jovens da rede pública de ensino, através da articulação permanente entre saúde e educação.</a:t>
            </a:r>
          </a:p>
          <a:p>
            <a:pPr marL="361950" indent="-3619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7200" dirty="0"/>
              <a:t>Público: Alunos e funcionários da rede básica de ensino.</a:t>
            </a:r>
          </a:p>
          <a:p>
            <a:pPr marL="361950" indent="-3619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7200" b="1" dirty="0"/>
              <a:t>Adesão de 100% dos municípios e 76% das escolas </a:t>
            </a:r>
          </a:p>
          <a:p>
            <a:pPr marL="361950" indent="-3619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7200" dirty="0"/>
              <a:t>pagamento 1ª parcela ciclo 20223/2024 no dia 01/09/23 (custeio)</a:t>
            </a:r>
          </a:p>
          <a:p>
            <a:pPr marL="342900" indent="-34290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7200" b="1" dirty="0"/>
              <a:t>Reunir os GTI-M (Saúde, Educação </a:t>
            </a:r>
            <a:r>
              <a:rPr lang="pt-BR" sz="7200" dirty="0"/>
              <a:t>e parceiros) </a:t>
            </a:r>
            <a:r>
              <a:rPr lang="pt-BR" sz="7200" b="1" dirty="0"/>
              <a:t>para definir como utilizar a verba do PSE no programa.</a:t>
            </a:r>
          </a:p>
          <a:p>
            <a:pPr marL="342900" indent="-34290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t-BR" sz="7200" dirty="0"/>
              <a:t>Valores variam de R$ 123.876,00 a R$ 5.676,00 </a:t>
            </a:r>
          </a:p>
          <a:p>
            <a:pPr algn="l"/>
            <a:endParaRPr lang="pt-BR" sz="3600" b="1" dirty="0">
              <a:latin typeface="Calibri Bold" panose="020F07020304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64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870856" y="479053"/>
            <a:ext cx="106854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solidFill>
                  <a:schemeClr val="bg1">
                    <a:lumMod val="95000"/>
                  </a:schemeClr>
                </a:solidFill>
              </a:rPr>
              <a:t>SUVISA</a:t>
            </a:r>
          </a:p>
          <a:p>
            <a:pPr algn="ctr"/>
            <a:r>
              <a:rPr lang="pt-BR" sz="4400" dirty="0">
                <a:solidFill>
                  <a:schemeClr val="bg1">
                    <a:lumMod val="95000"/>
                  </a:schemeClr>
                </a:solidFill>
              </a:rPr>
              <a:t>GVEDNTPS</a:t>
            </a:r>
          </a:p>
          <a:p>
            <a:pPr algn="ctr"/>
            <a:r>
              <a:rPr lang="pt-BR" sz="4400" dirty="0">
                <a:solidFill>
                  <a:schemeClr val="bg1">
                    <a:lumMod val="95000"/>
                  </a:schemeClr>
                </a:solidFill>
              </a:rPr>
              <a:t>COORDENAÇÃO DE PROMOÇÃO DA SAÚDE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19ADC88-7B21-4B66-A9F8-BCE8160290F0}"/>
              </a:ext>
            </a:extLst>
          </p:cNvPr>
          <p:cNvSpPr txBox="1"/>
          <p:nvPr/>
        </p:nvSpPr>
        <p:spPr>
          <a:xfrm>
            <a:off x="6296295" y="3149212"/>
            <a:ext cx="42846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</a:rPr>
              <a:t>CONTATOS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3201-7883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  <a:hlinkClick r:id="rId3"/>
              </a:rPr>
              <a:t>promocao.saúde@goias.gov.br</a:t>
            </a:r>
            <a:endParaRPr lang="pt-BR" sz="2000" dirty="0">
              <a:solidFill>
                <a:schemeClr val="bg1"/>
              </a:solidFill>
            </a:endParaRPr>
          </a:p>
          <a:p>
            <a:pPr algn="ctr"/>
            <a:r>
              <a:rPr lang="pt-BR" sz="2000" dirty="0">
                <a:solidFill>
                  <a:schemeClr val="bg1"/>
                </a:solidFill>
                <a:hlinkClick r:id="rId4"/>
              </a:rPr>
              <a:t>prosaude.suvisa@gmail.com</a:t>
            </a:r>
            <a:endParaRPr lang="pt-BR" sz="2000" dirty="0">
              <a:solidFill>
                <a:schemeClr val="bg1"/>
              </a:solidFill>
            </a:endParaRPr>
          </a:p>
          <a:p>
            <a:pPr algn="ctr"/>
            <a:r>
              <a:rPr lang="pt-BR" sz="2000" dirty="0">
                <a:solidFill>
                  <a:schemeClr val="bg1"/>
                </a:solidFill>
                <a:hlinkClick r:id="rId5"/>
              </a:rPr>
              <a:t>academiadasaude.goias@gmail.com</a:t>
            </a:r>
            <a:endParaRPr lang="pt-BR" sz="2000" dirty="0">
              <a:solidFill>
                <a:schemeClr val="bg1"/>
              </a:solidFill>
            </a:endParaRPr>
          </a:p>
          <a:p>
            <a:pPr algn="ctr"/>
            <a:r>
              <a:rPr lang="pt-BR" sz="2000" dirty="0">
                <a:solidFill>
                  <a:schemeClr val="bg1"/>
                </a:solidFill>
                <a:hlinkClick r:id="rId6"/>
              </a:rPr>
              <a:t>pse.saude.go@gmail.com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9A51412-8E98-4CBD-9E67-C68D490F2AF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612" y="6026331"/>
            <a:ext cx="3876198" cy="6704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FDB6240-CE13-4024-BA0F-2CC8AAB4E8D7}"/>
              </a:ext>
            </a:extLst>
          </p:cNvPr>
          <p:cNvSpPr txBox="1"/>
          <p:nvPr/>
        </p:nvSpPr>
        <p:spPr>
          <a:xfrm>
            <a:off x="1045028" y="2670240"/>
            <a:ext cx="46817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</a:rPr>
              <a:t>GVEDNTPS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Magna Carvalho - Gerente </a:t>
            </a:r>
          </a:p>
          <a:p>
            <a:pPr algn="ctr"/>
            <a:endParaRPr lang="pt-BR" sz="2000" dirty="0">
              <a:solidFill>
                <a:schemeClr val="bg1"/>
              </a:solidFill>
            </a:endParaRP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COORD. PROMOÇÃO DA SAÚDE</a:t>
            </a:r>
          </a:p>
          <a:p>
            <a:pPr algn="ctr"/>
            <a:r>
              <a:rPr lang="pt-BR" sz="2000" dirty="0" err="1">
                <a:solidFill>
                  <a:schemeClr val="bg1"/>
                </a:solidFill>
              </a:rPr>
              <a:t>Hamiltom</a:t>
            </a:r>
            <a:r>
              <a:rPr lang="pt-BR" sz="2000" dirty="0">
                <a:solidFill>
                  <a:schemeClr val="bg1"/>
                </a:solidFill>
              </a:rPr>
              <a:t> Amorim - Coordenador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Rosane Santos - Sub coord.</a:t>
            </a:r>
          </a:p>
          <a:p>
            <a:pPr algn="ctr"/>
            <a:r>
              <a:rPr lang="pt-BR" sz="2000" dirty="0" err="1">
                <a:solidFill>
                  <a:schemeClr val="bg1"/>
                </a:solidFill>
              </a:rPr>
              <a:t>Catiane</a:t>
            </a:r>
            <a:r>
              <a:rPr lang="pt-BR" sz="2000" dirty="0">
                <a:solidFill>
                  <a:schemeClr val="bg1"/>
                </a:solidFill>
              </a:rPr>
              <a:t> Machado - Sub coord.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Elaine Gonzaga - Apoio técnico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Fabio </a:t>
            </a:r>
            <a:r>
              <a:rPr lang="pt-BR" sz="2000" dirty="0" err="1">
                <a:solidFill>
                  <a:schemeClr val="bg1"/>
                </a:solidFill>
              </a:rPr>
              <a:t>Peclá</a:t>
            </a:r>
            <a:r>
              <a:rPr lang="pt-BR" sz="2000" dirty="0">
                <a:solidFill>
                  <a:schemeClr val="bg1"/>
                </a:solidFill>
              </a:rPr>
              <a:t> - Apoio técnico</a:t>
            </a:r>
          </a:p>
          <a:p>
            <a:pPr algn="ctr"/>
            <a:r>
              <a:rPr lang="pt-BR" sz="2000" dirty="0" err="1">
                <a:solidFill>
                  <a:schemeClr val="bg1"/>
                </a:solidFill>
              </a:rPr>
              <a:t>Lusinere</a:t>
            </a:r>
            <a:r>
              <a:rPr lang="pt-BR" sz="2000" dirty="0">
                <a:solidFill>
                  <a:schemeClr val="bg1"/>
                </a:solidFill>
              </a:rPr>
              <a:t> Tavares - Apoio administrativo</a:t>
            </a:r>
          </a:p>
        </p:txBody>
      </p:sp>
    </p:spTree>
    <p:extLst>
      <p:ext uri="{BB962C8B-B14F-4D97-AF65-F5344CB8AC3E}">
        <p14:creationId xmlns:p14="http://schemas.microsoft.com/office/powerpoint/2010/main" val="1424678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19ADC88-7B21-4B66-A9F8-BCE8160290F0}"/>
              </a:ext>
            </a:extLst>
          </p:cNvPr>
          <p:cNvSpPr txBox="1"/>
          <p:nvPr/>
        </p:nvSpPr>
        <p:spPr>
          <a:xfrm>
            <a:off x="1063008" y="776505"/>
            <a:ext cx="99010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Programas voltados para o desenvolvimento de ações de promoção da saúde e prevenção de doenças e fatores de risco – estímulo a prática de atividade física e promoção de modos de vida saudáveis.</a:t>
            </a:r>
          </a:p>
          <a:p>
            <a:endParaRPr lang="pt-BR" sz="2400" dirty="0"/>
          </a:p>
          <a:p>
            <a:r>
              <a:rPr lang="pt-BR" sz="2400" b="1" dirty="0"/>
              <a:t>Programa Saúde na Escola: </a:t>
            </a:r>
            <a:r>
              <a:rPr lang="pt-BR" sz="2400" dirty="0"/>
              <a:t>Desde 2007. Atualmente: 100% de municípios aderidos e 76% escolas.  Público: Alunos de creches e escolas públicas da educação básica.</a:t>
            </a:r>
          </a:p>
          <a:p>
            <a:endParaRPr lang="pt-BR" sz="2400" dirty="0"/>
          </a:p>
          <a:p>
            <a:r>
              <a:rPr lang="pt-BR" sz="2400" b="1" dirty="0"/>
              <a:t>Programa Academia da Saúde: </a:t>
            </a:r>
            <a:r>
              <a:rPr lang="pt-BR" sz="2400" dirty="0"/>
              <a:t>Desde 2011. Atualmente 238 polos em 175 municípios. Público: população geral</a:t>
            </a:r>
          </a:p>
          <a:p>
            <a:endParaRPr lang="pt-BR" sz="2400" dirty="0"/>
          </a:p>
          <a:p>
            <a:r>
              <a:rPr lang="pt-BR" sz="2400" b="1" dirty="0"/>
              <a:t>Incentivo a atividade física: </a:t>
            </a:r>
            <a:r>
              <a:rPr lang="pt-BR" sz="2400" dirty="0"/>
              <a:t>Desde junho/2022. Adesão: 254 unidades em 195 municípios.</a:t>
            </a:r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0746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471916" y="352466"/>
            <a:ext cx="105705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/>
              <a:t>Programa Academia da Saúde - PAS</a:t>
            </a:r>
          </a:p>
          <a:p>
            <a:pPr algn="ctr"/>
            <a:r>
              <a:rPr lang="pt-BR" sz="2000" dirty="0"/>
              <a:t>PORTARIA GM/MS No 1.289, DE 12 DE SETEMBRO DE 2023</a:t>
            </a:r>
            <a:endParaRPr lang="pt-BR" sz="2000" dirty="0">
              <a:solidFill>
                <a:srgbClr val="21A249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19ADC88-7B21-4B66-A9F8-BCE8160290F0}"/>
              </a:ext>
            </a:extLst>
          </p:cNvPr>
          <p:cNvSpPr txBox="1"/>
          <p:nvPr/>
        </p:nvSpPr>
        <p:spPr>
          <a:xfrm>
            <a:off x="1141386" y="2065373"/>
            <a:ext cx="99010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DIÁRIO OFICIAL DA UNIÃO</a:t>
            </a:r>
          </a:p>
          <a:p>
            <a:r>
              <a:rPr lang="pt-BR" sz="2400" dirty="0"/>
              <a:t>Publicado em: 13/09/2023 | Edição: 175 | Seção: 1 | Página: 199</a:t>
            </a:r>
          </a:p>
          <a:p>
            <a:r>
              <a:rPr lang="pt-BR" sz="2400" dirty="0"/>
              <a:t>Órgão: Ministério da Saúde/Gabinete da Ministra</a:t>
            </a:r>
          </a:p>
          <a:p>
            <a:endParaRPr lang="pt-BR" sz="2400" dirty="0"/>
          </a:p>
          <a:p>
            <a:r>
              <a:rPr lang="pt-BR" sz="2400" b="1" dirty="0"/>
              <a:t>Descredencia</a:t>
            </a:r>
            <a:r>
              <a:rPr lang="pt-BR" sz="2400" dirty="0"/>
              <a:t> e cancela a homologação dos polos do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Programa</a:t>
            </a:r>
          </a:p>
          <a:p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Academia da Saúde</a:t>
            </a:r>
            <a:r>
              <a:rPr lang="pt-BR" sz="2400" dirty="0"/>
              <a:t> em decorrência </a:t>
            </a:r>
            <a:r>
              <a:rPr lang="pt-BR" sz="2400" b="1" dirty="0"/>
              <a:t>da suspensão total ou do</a:t>
            </a:r>
          </a:p>
          <a:p>
            <a:r>
              <a:rPr lang="pt-BR" sz="2400" b="1" dirty="0"/>
              <a:t>não atendimento aos requisitos mínimos</a:t>
            </a:r>
            <a:r>
              <a:rPr lang="pt-BR" sz="2400" dirty="0"/>
              <a:t> para a transferência do</a:t>
            </a:r>
          </a:p>
          <a:p>
            <a:r>
              <a:rPr lang="pt-BR" sz="2400" dirty="0"/>
              <a:t>incentivo de custeio federal (ficaram sem lançar as ações no e-SUS, ou não tem no CNES no mínimo 1 profissional de 40h ou 2 profissionais de no mínimo 20h/semanais) </a:t>
            </a:r>
            <a:r>
              <a:rPr lang="pt-BR" sz="2400" b="1" dirty="0"/>
              <a:t>por mais de 12 (doze) competências consecutivas.</a:t>
            </a:r>
          </a:p>
        </p:txBody>
      </p:sp>
    </p:spTree>
    <p:extLst>
      <p:ext uri="{BB962C8B-B14F-4D97-AF65-F5344CB8AC3E}">
        <p14:creationId xmlns:p14="http://schemas.microsoft.com/office/powerpoint/2010/main" val="237046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1144098" y="286583"/>
            <a:ext cx="99038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Polos do Programa Academia da Saúde descredenciados* </a:t>
            </a:r>
            <a:endParaRPr lang="pt-BR" sz="4400" b="1" dirty="0">
              <a:solidFill>
                <a:srgbClr val="21A249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19ADC88-7B21-4B66-A9F8-BCE8160290F0}"/>
              </a:ext>
            </a:extLst>
          </p:cNvPr>
          <p:cNvSpPr txBox="1"/>
          <p:nvPr/>
        </p:nvSpPr>
        <p:spPr>
          <a:xfrm>
            <a:off x="457200" y="5945245"/>
            <a:ext cx="10191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*Descredenciamentos efetuados com base na Portaria de Consolidação SAPS/MS nº 1, de 02 de junho de 2021.</a:t>
            </a:r>
            <a:endParaRPr lang="pt-BR" sz="2400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FEEF84A-1182-49EF-B1EB-50441BCC3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68210"/>
              </p:ext>
            </p:extLst>
          </p:nvPr>
        </p:nvGraphicFramePr>
        <p:xfrm>
          <a:off x="2941493" y="1860459"/>
          <a:ext cx="6309011" cy="341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451">
                  <a:extLst>
                    <a:ext uri="{9D8B030D-6E8A-4147-A177-3AD203B41FA5}">
                      <a16:colId xmlns:a16="http://schemas.microsoft.com/office/drawing/2014/main" val="47579672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5482444"/>
                    </a:ext>
                  </a:extLst>
                </a:gridCol>
              </a:tblGrid>
              <a:tr h="342502">
                <a:tc>
                  <a:txBody>
                    <a:bodyPr/>
                    <a:lstStyle/>
                    <a:p>
                      <a:r>
                        <a:rPr lang="pt-BR" sz="1600" dirty="0"/>
                        <a:t>Competências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Quantitativo de Polos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713556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11 DE 2021 DE AGOSTO DE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97396"/>
                  </a:ext>
                </a:extLst>
              </a:tr>
              <a:tr h="324780"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DEZEMBRO DE 2021 A DEZEMBRO DE 2022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293375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JANEIRO DE 2022 A JANEIRODE 2023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24531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FEVEREIRO DE 2022 A FEVEREIRO DE 2023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480455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MARÇO DE 2022 A MARÇO DE 2023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904828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ABRIL DE 2022 A ABRIL DE 2023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417360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MAIO DE 2022 A MAIO DE 2023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20811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JUNHO DE 2022 A JUNHO DE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057345"/>
                  </a:ext>
                </a:extLst>
              </a:tr>
              <a:tr h="342502">
                <a:tc>
                  <a:txBody>
                    <a:bodyPr/>
                    <a:lstStyle/>
                    <a:p>
                      <a:pPr algn="ctr"/>
                      <a:r>
                        <a:rPr lang="pt-BR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263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46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935646" y="398186"/>
            <a:ext cx="105705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Portarias de Descredenciamento dos polos do Programa Academia da Saúde </a:t>
            </a:r>
            <a:endParaRPr lang="pt-BR" sz="4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19ADC88-7B21-4B66-A9F8-BCE8160290F0}"/>
              </a:ext>
            </a:extLst>
          </p:cNvPr>
          <p:cNvSpPr txBox="1"/>
          <p:nvPr/>
        </p:nvSpPr>
        <p:spPr>
          <a:xfrm>
            <a:off x="304800" y="1991351"/>
            <a:ext cx="1158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✔109 polos já foram descredenciados, considerando os anos de 2018, 2020, 2022 e 2023; </a:t>
            </a:r>
          </a:p>
          <a:p>
            <a:pPr marL="0" indent="0">
              <a:buNone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✔ 7 polos em GO já foram descredenciados, considerando os anos de 2018, 2020, 2022 e 2023.</a:t>
            </a:r>
          </a:p>
          <a:p>
            <a:pPr marL="0" indent="0">
              <a:buNone/>
            </a:pPr>
            <a:r>
              <a:rPr lang="pt-BR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Ano</a:t>
            </a: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pt-BR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Portarias de Descredenciamento</a:t>
            </a: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2018      Portaria GM/MS Nº 2.002, de 03 de Julho de 2018. (GO – 0 polos) 	</a:t>
            </a:r>
          </a:p>
          <a:p>
            <a:pPr marL="0" indent="0">
              <a:buNone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Portaria GM/MS Nº 1.722, de 14 de Junho de 2018. (GO – 0 polos) 	</a:t>
            </a:r>
          </a:p>
          <a:p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2020      Portaria GM/MS Nº 3.480, de 17 de Dezembro de 2020. (GO – 0 polos) 	</a:t>
            </a:r>
          </a:p>
          <a:p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2022      Portaria GM/MS Nº 3.258, de 11 de Agosto de 2022. (GO – 1 polo Indiara) 	</a:t>
            </a:r>
          </a:p>
          <a:p>
            <a:pPr marL="0" indent="0">
              <a:buNone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Portaria GM/MS Nº 4.674, de 29 de Dezembro de 2022. (GO – 0 polos) 	</a:t>
            </a:r>
          </a:p>
          <a:p>
            <a:pPr marL="0" indent="0">
              <a:buNone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Portaria GM/MS Nº 3.606, de 23 de Setembro de 2022. (GO – 0 polos) </a:t>
            </a:r>
          </a:p>
          <a:p>
            <a:pPr marL="0" indent="0">
              <a:buNone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Portaria GM/MS Nº 4.685, de 29 de Dezembro de 2022. (GO – 0 polos) 	</a:t>
            </a:r>
          </a:p>
          <a:p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2023      Portaria GM/MS Nº 179, de 24 de Fevereiro de 2023. (GO – 0 polos)</a:t>
            </a:r>
            <a:endParaRPr lang="pt-B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7000875" indent="-7000875">
              <a:buNone/>
            </a:pP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</a:t>
            </a: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 GM/MS Nº 1.289, de 12 de Setembro de 2023. (GO – 6 polos)</a:t>
            </a:r>
            <a:endParaRPr lang="pt-BR" sz="2000" dirty="0">
              <a:solidFill>
                <a:srgbClr val="21A2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0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891958" y="295860"/>
            <a:ext cx="1058960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rgbClr val="222222"/>
                </a:solidFill>
                <a:latin typeface="Arial" panose="020B0604020202020204" pitchFamily="34" charset="0"/>
              </a:rPr>
              <a:t>IAF - P</a:t>
            </a:r>
            <a:r>
              <a:rPr lang="pt-BR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lanilha de pagamento do custeio</a:t>
            </a:r>
          </a:p>
          <a:p>
            <a:pPr algn="ctr"/>
            <a:r>
              <a:rPr lang="pt-BR" sz="2000" dirty="0">
                <a:solidFill>
                  <a:srgbClr val="222222"/>
                </a:solidFill>
                <a:latin typeface="Arial" panose="020B0604020202020204" pitchFamily="34" charset="0"/>
              </a:rPr>
              <a:t>(Portaria GM/MS nº 2.103 de 30/06/2022 e Portaria GM/MS nº 3.872 de 26/10/2023)</a:t>
            </a:r>
            <a:endParaRPr lang="pt-BR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pt-BR" sz="4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pt-BR" sz="4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pt-BR" sz="4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pt-BR" sz="4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pt-BR" sz="4000" dirty="0">
              <a:solidFill>
                <a:srgbClr val="21A249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19ADC88-7B21-4B66-A9F8-BCE8160290F0}"/>
              </a:ext>
            </a:extLst>
          </p:cNvPr>
          <p:cNvSpPr txBox="1"/>
          <p:nvPr/>
        </p:nvSpPr>
        <p:spPr>
          <a:xfrm>
            <a:off x="710439" y="1594365"/>
            <a:ext cx="1095264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254 unidades contempladas em 195 municípios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222222"/>
                </a:solidFill>
                <a:latin typeface="Arial" panose="020B0604020202020204" pitchFamily="34" charset="0"/>
              </a:rPr>
              <a:t>Repasse </a:t>
            </a:r>
            <a:r>
              <a:rPr lang="pt-B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mensal </a:t>
            </a:r>
            <a:r>
              <a:rPr lang="pt-BR" sz="2000" dirty="0">
                <a:solidFill>
                  <a:srgbClr val="222222"/>
                </a:solidFill>
                <a:latin typeface="Arial" panose="020B0604020202020204" pitchFamily="34" charset="0"/>
              </a:rPr>
              <a:t>de recursos (setembro/2023: apenas 30 municípios receberão repasse)</a:t>
            </a:r>
            <a:endParaRPr lang="pt-BR" sz="200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pt-BR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Enviado planilha dia 21/09/23 no SEI para as regionais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Planilha com a aba dos estabelecimentos que já atingiram ou irão atingir 12 meses ou mais sem cumprir a meta e receber o recurso.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última coluna da planilha apresenta o último mês de recebimento, variando entre 08 e 12, a fim de que vocês possam contatar os municípios que ainda não atingiram 12 meses ou mais.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pt-BR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aso cumpram o registro </a:t>
            </a:r>
            <a:r>
              <a:rPr lang="pt-B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até 10/10/2023</a:t>
            </a:r>
            <a:r>
              <a:rPr lang="pt-BR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evitam o descredenciamento</a:t>
            </a:r>
            <a:r>
              <a:rPr lang="pt-BR" sz="2000" dirty="0">
                <a:solidFill>
                  <a:srgbClr val="222222"/>
                </a:solidFill>
                <a:latin typeface="Arial" panose="020B0604020202020204" pitchFamily="34" charset="0"/>
              </a:rPr>
              <a:t> (198 unidades em </a:t>
            </a:r>
            <a:r>
              <a:rPr lang="pt-BR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em</a:t>
            </a:r>
            <a:r>
              <a:rPr lang="pt-BR" sz="2000" dirty="0">
                <a:solidFill>
                  <a:srgbClr val="222222"/>
                </a:solidFill>
                <a:latin typeface="Arial" panose="020B0604020202020204" pitchFamily="34" charset="0"/>
              </a:rPr>
              <a:t> 168 municípios)</a:t>
            </a:r>
            <a:endParaRPr lang="pt-BR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pt-BR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5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1049946" y="443906"/>
            <a:ext cx="10589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222222"/>
                </a:solidFill>
                <a:latin typeface="Arial" panose="020B0604020202020204" pitchFamily="34" charset="0"/>
              </a:rPr>
              <a:t>P</a:t>
            </a:r>
            <a:r>
              <a:rPr lang="pt-BR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lanilha de pagamento do custeio IAF</a:t>
            </a:r>
            <a:endParaRPr lang="pt-BR" sz="4000" dirty="0">
              <a:solidFill>
                <a:srgbClr val="21A249"/>
              </a:solidFill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039B7493-C646-4D2F-A6DA-7E94072E6D75}"/>
              </a:ext>
            </a:extLst>
          </p:cNvPr>
          <p:cNvSpPr txBox="1">
            <a:spLocks/>
          </p:cNvSpPr>
          <p:nvPr/>
        </p:nvSpPr>
        <p:spPr>
          <a:xfrm>
            <a:off x="1264920" y="1782082"/>
            <a:ext cx="89937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b="1" dirty="0"/>
              <a:t>95</a:t>
            </a:r>
            <a:r>
              <a:rPr lang="pt-BR" sz="2000" dirty="0"/>
              <a:t> unidades de saúde credenciadas receberam última parcela em </a:t>
            </a:r>
            <a:r>
              <a:rPr lang="pt-BR" sz="2000" b="1" dirty="0"/>
              <a:t>agosto 2022</a:t>
            </a:r>
            <a:r>
              <a:rPr lang="pt-BR" sz="2000" dirty="0"/>
              <a:t>  (serão descredenciadas)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b="1" dirty="0"/>
              <a:t>7</a:t>
            </a:r>
            <a:r>
              <a:rPr lang="pt-BR" sz="2000" dirty="0"/>
              <a:t> unidades de saúde credenciadas receberam última parcela em </a:t>
            </a:r>
            <a:r>
              <a:rPr lang="pt-BR" sz="2000" b="1" dirty="0"/>
              <a:t>setembro 2022 </a:t>
            </a:r>
            <a:r>
              <a:rPr lang="pt-BR" sz="2000" dirty="0"/>
              <a:t>(lançar produção para não serem descredenciadas)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/>
              <a:t>52 unidades de saúde credenciadas receberam última parcela em outubro 2022 (lançar produção para não serem descredenciadas)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/>
              <a:t>8 unidades de saúde credenciadas receberam última parcela em novembro 2022 (lançar produção para não serem descredenciadas)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/>
              <a:t>36 unidades de saúde credenciadas receberam última parcela em dezembro 2022 (lançar produção para não serem descredenciadas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b="1" dirty="0"/>
              <a:t>TOTAL 198 unidades podem ser descredenciadas em 168 municípios</a:t>
            </a:r>
          </a:p>
        </p:txBody>
      </p:sp>
    </p:spTree>
    <p:extLst>
      <p:ext uri="{BB962C8B-B14F-4D97-AF65-F5344CB8AC3E}">
        <p14:creationId xmlns:p14="http://schemas.microsoft.com/office/powerpoint/2010/main" val="144892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7EBE7EE5-DEAB-495A-B05A-077952317A6D}"/>
              </a:ext>
            </a:extLst>
          </p:cNvPr>
          <p:cNvSpPr txBox="1"/>
          <p:nvPr/>
        </p:nvSpPr>
        <p:spPr>
          <a:xfrm>
            <a:off x="2067849" y="339063"/>
            <a:ext cx="76866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rgbClr val="222222"/>
                </a:solidFill>
                <a:latin typeface="Arial" panose="020B0604020202020204" pitchFamily="34" charset="0"/>
              </a:rPr>
              <a:t>IAF - </a:t>
            </a:r>
            <a:r>
              <a:rPr lang="pt-BR" sz="2800" b="0" strike="noStrike" spc="-1" dirty="0">
                <a:solidFill>
                  <a:srgbClr val="000000"/>
                </a:solidFill>
                <a:latin typeface="Calibri Light"/>
              </a:rPr>
              <a:t>Metas mensais de ações registradas no Sistema de Informação em Saúde da Atenção Básica (SISAB)</a:t>
            </a:r>
            <a:endParaRPr lang="pt-BR" sz="2800" dirty="0">
              <a:solidFill>
                <a:srgbClr val="21A249"/>
              </a:solidFill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B5AB42E-68E0-42DC-9318-6E48262A6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138" y="1672493"/>
            <a:ext cx="6377723" cy="178180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5276C4C-E0D8-473F-9D86-53ABDC20EA8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8958"/>
          <a:stretch/>
        </p:blipFill>
        <p:spPr>
          <a:xfrm>
            <a:off x="2742327" y="4153989"/>
            <a:ext cx="6707343" cy="2386434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A318559F-9FD5-4135-91EA-A95947E5A94B}"/>
              </a:ext>
            </a:extLst>
          </p:cNvPr>
          <p:cNvSpPr txBox="1"/>
          <p:nvPr/>
        </p:nvSpPr>
        <p:spPr>
          <a:xfrm>
            <a:off x="4670732" y="3721245"/>
            <a:ext cx="2850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222222"/>
                </a:solidFill>
                <a:latin typeface="Arial" panose="020B0604020202020204" pitchFamily="34" charset="0"/>
              </a:rPr>
              <a:t>DOS VALORES</a:t>
            </a:r>
            <a:endParaRPr lang="pt-BR" sz="2400" dirty="0">
              <a:solidFill>
                <a:srgbClr val="21A2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24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6">
            <a:extLst>
              <a:ext uri="{FF2B5EF4-FFF2-40B4-BE49-F238E27FC236}">
                <a16:creationId xmlns:a16="http://schemas.microsoft.com/office/drawing/2014/main" id="{9FBD70EC-9847-4BEE-BEE1-DF1B7DF57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74690"/>
            <a:ext cx="10515600" cy="138363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E36CEA3-91F0-4DFC-BB16-8604943CAF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003607"/>
            <a:ext cx="6115904" cy="420111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0B388B8-EAA3-4B2C-9D10-68C8E1AE29FA}"/>
              </a:ext>
            </a:extLst>
          </p:cNvPr>
          <p:cNvSpPr txBox="1">
            <a:spLocks/>
          </p:cNvSpPr>
          <p:nvPr/>
        </p:nvSpPr>
        <p:spPr>
          <a:xfrm>
            <a:off x="7084733" y="3151867"/>
            <a:ext cx="467837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/>
              <a:t>Disponível pelo link: </a:t>
            </a:r>
            <a:r>
              <a:rPr lang="pt-BR" sz="1800">
                <a:hlinkClick r:id="rId5"/>
              </a:rPr>
              <a:t>https://www.unasus.gov.br/cursos/curso/46869</a:t>
            </a:r>
            <a:r>
              <a:rPr lang="pt-BR" sz="1800"/>
              <a:t>  </a:t>
            </a:r>
            <a:br>
              <a:rPr lang="pt-BR" sz="1800"/>
            </a:br>
            <a:r>
              <a:rPr lang="pt-BR" sz="1800"/>
              <a:t>Matrículas abertas até: 30/08/2024;  </a:t>
            </a:r>
            <a:br>
              <a:rPr lang="pt-BR" sz="1800"/>
            </a:br>
            <a:r>
              <a:rPr lang="pt-BR" sz="1800"/>
              <a:t>Mais de 3.000 inscritos.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102963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1145</Words>
  <Application>Microsoft Office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Bold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SILVA</dc:creator>
  <cp:lastModifiedBy>Magna Maria De Carvalho</cp:lastModifiedBy>
  <cp:revision>52</cp:revision>
  <cp:lastPrinted>2023-09-28T17:42:55Z</cp:lastPrinted>
  <dcterms:created xsi:type="dcterms:W3CDTF">2020-01-06T14:50:19Z</dcterms:created>
  <dcterms:modified xsi:type="dcterms:W3CDTF">2023-09-28T17:43:29Z</dcterms:modified>
</cp:coreProperties>
</file>