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34"/>
  </p:notesMasterIdLst>
  <p:sldIdLst>
    <p:sldId id="304" r:id="rId6"/>
    <p:sldId id="378" r:id="rId7"/>
    <p:sldId id="380" r:id="rId8"/>
    <p:sldId id="385" r:id="rId9"/>
    <p:sldId id="388" r:id="rId10"/>
    <p:sldId id="389" r:id="rId11"/>
    <p:sldId id="387" r:id="rId12"/>
    <p:sldId id="386" r:id="rId13"/>
    <p:sldId id="377" r:id="rId14"/>
    <p:sldId id="373" r:id="rId15"/>
    <p:sldId id="307" r:id="rId16"/>
    <p:sldId id="394" r:id="rId17"/>
    <p:sldId id="313" r:id="rId18"/>
    <p:sldId id="395" r:id="rId19"/>
    <p:sldId id="320" r:id="rId20"/>
    <p:sldId id="396" r:id="rId21"/>
    <p:sldId id="327" r:id="rId22"/>
    <p:sldId id="399" r:id="rId23"/>
    <p:sldId id="392" r:id="rId24"/>
    <p:sldId id="398" r:id="rId25"/>
    <p:sldId id="334" r:id="rId26"/>
    <p:sldId id="400" r:id="rId27"/>
    <p:sldId id="340" r:id="rId28"/>
    <p:sldId id="401" r:id="rId29"/>
    <p:sldId id="347" r:id="rId30"/>
    <p:sldId id="402" r:id="rId31"/>
    <p:sldId id="324" r:id="rId32"/>
    <p:sldId id="403" r:id="rId3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8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8F15-A9C4-4278-B7AB-80D1656856AE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8B1E-B2B5-44FB-A2CD-DDBE8E533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3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" name="Google Shape;5662;p53:notes"/>
          <p:cNvSpPr txBox="1">
            <a:spLocks noGrp="1"/>
          </p:cNvSpPr>
          <p:nvPr>
            <p:ph type="body" idx="1"/>
          </p:nvPr>
        </p:nvSpPr>
        <p:spPr>
          <a:xfrm>
            <a:off x="992980" y="3271778"/>
            <a:ext cx="7940700" cy="267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6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163D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04650" y="1790648"/>
            <a:ext cx="6408182" cy="573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10052050" y="0"/>
            <a:ext cx="10052050" cy="113093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104650" y="7859374"/>
            <a:ext cx="6408182" cy="1867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03579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886856" y="651336"/>
            <a:ext cx="14095904" cy="2258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86856" y="8790350"/>
            <a:ext cx="10058331" cy="1867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6857" y="3428358"/>
            <a:ext cx="14096951" cy="4843124"/>
          </a:xfrm>
          <a:prstGeom prst="rect">
            <a:avLst/>
          </a:prstGeom>
        </p:spPr>
        <p:txBody>
          <a:bodyPr/>
          <a:lstStyle>
            <a:lvl1pPr marL="376961" indent="-376961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1130884" indent="-376961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884807" indent="-376961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2638730" indent="-376961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3392653" indent="-376961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4088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32246" y="1790648"/>
            <a:ext cx="6408182" cy="2120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32246" y="4319544"/>
            <a:ext cx="6408182" cy="5407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6894" y="1790647"/>
            <a:ext cx="8836896" cy="793639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5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32246" y="3172901"/>
            <a:ext cx="6408182" cy="282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3172901"/>
            <a:ext cx="10052050" cy="601594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32246" y="6448661"/>
            <a:ext cx="6408182" cy="274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8371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63290" y="1801989"/>
            <a:ext cx="15877139" cy="159081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7256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3289" y="6212798"/>
            <a:ext cx="6408182" cy="1083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963289" y="7516514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2246" y="6212798"/>
            <a:ext cx="6408182" cy="10995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2246" y="7516513"/>
            <a:ext cx="6408182" cy="1476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8938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63290" y="1801989"/>
            <a:ext cx="15877139" cy="159081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7256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3289" y="5183956"/>
            <a:ext cx="6408182" cy="682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963289" y="8600327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963290" y="6212290"/>
            <a:ext cx="6408184" cy="204196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2245" y="5183957"/>
            <a:ext cx="6408182" cy="683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2245" y="8600327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11432245" y="6212290"/>
            <a:ext cx="6408184" cy="204196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76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49163" y="4052519"/>
            <a:ext cx="6408182" cy="1853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49163" y="6361509"/>
            <a:ext cx="6408182" cy="2156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9437543" y="1790647"/>
            <a:ext cx="8402886" cy="793639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7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3177609" y="1790647"/>
            <a:ext cx="4662819" cy="7288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2104649" y="0"/>
            <a:ext cx="3471099" cy="691126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2243748" y="7365088"/>
            <a:ext cx="3062734" cy="1083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38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243748" y="8668805"/>
            <a:ext cx="3062734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72077" y="7365088"/>
            <a:ext cx="3062734" cy="1083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38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72077" y="8668805"/>
            <a:ext cx="3062734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9298147" y="7365088"/>
            <a:ext cx="3062734" cy="1083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38" b="1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9298147" y="8668805"/>
            <a:ext cx="3062734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5575747" y="0"/>
            <a:ext cx="3471099" cy="691126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9046846" y="0"/>
            <a:ext cx="3471099" cy="691126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409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227651" y="1790647"/>
            <a:ext cx="5183088" cy="7936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9437543" y="1790647"/>
            <a:ext cx="8402886" cy="534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3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437543" y="2659636"/>
            <a:ext cx="8402886" cy="863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9437543" y="7994142"/>
            <a:ext cx="8402886" cy="534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3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9437543" y="8863129"/>
            <a:ext cx="8402886" cy="863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9437543" y="5926310"/>
            <a:ext cx="8402886" cy="534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3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9437543" y="6795299"/>
            <a:ext cx="8402886" cy="863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9437543" y="3858479"/>
            <a:ext cx="8402886" cy="5340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3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9437543" y="4727467"/>
            <a:ext cx="8402886" cy="863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7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6501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63291" y="1315059"/>
            <a:ext cx="14371292" cy="1151008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7256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3291" y="4375029"/>
            <a:ext cx="6408182" cy="6827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963291" y="5357001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963291" y="7359441"/>
            <a:ext cx="6408182" cy="6827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963291" y="8341413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9926401" y="4375029"/>
            <a:ext cx="6408182" cy="6827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926401" y="5357001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9926401" y="7359441"/>
            <a:ext cx="6408182" cy="6827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9926401" y="8341413"/>
            <a:ext cx="6408182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95755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378" y="10083096"/>
            <a:ext cx="4614455" cy="6709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372" y="10274547"/>
            <a:ext cx="751205" cy="208915"/>
          </a:xfrm>
          <a:custGeom>
            <a:avLst/>
            <a:gdLst/>
            <a:ahLst/>
            <a:cxnLst/>
            <a:rect l="l" t="t" r="r" b="b"/>
            <a:pathLst>
              <a:path w="751205" h="208915">
                <a:moveTo>
                  <a:pt x="159004" y="4038"/>
                </a:moveTo>
                <a:lnTo>
                  <a:pt x="147955" y="4038"/>
                </a:lnTo>
                <a:lnTo>
                  <a:pt x="147955" y="180124"/>
                </a:lnTo>
                <a:lnTo>
                  <a:pt x="8255" y="4038"/>
                </a:lnTo>
                <a:lnTo>
                  <a:pt x="0" y="4038"/>
                </a:lnTo>
                <a:lnTo>
                  <a:pt x="0" y="199517"/>
                </a:lnTo>
                <a:lnTo>
                  <a:pt x="11049" y="199517"/>
                </a:lnTo>
                <a:lnTo>
                  <a:pt x="11049" y="24295"/>
                </a:lnTo>
                <a:lnTo>
                  <a:pt x="150114" y="199517"/>
                </a:lnTo>
                <a:lnTo>
                  <a:pt x="159004" y="199517"/>
                </a:lnTo>
                <a:lnTo>
                  <a:pt x="159004" y="4038"/>
                </a:lnTo>
                <a:close/>
              </a:path>
              <a:path w="751205" h="208915">
                <a:moveTo>
                  <a:pt x="383400" y="101625"/>
                </a:moveTo>
                <a:lnTo>
                  <a:pt x="375272" y="61798"/>
                </a:lnTo>
                <a:lnTo>
                  <a:pt x="372351" y="57492"/>
                </a:lnTo>
                <a:lnTo>
                  <a:pt x="372351" y="101625"/>
                </a:lnTo>
                <a:lnTo>
                  <a:pt x="365112" y="137261"/>
                </a:lnTo>
                <a:lnTo>
                  <a:pt x="345427" y="166065"/>
                </a:lnTo>
                <a:lnTo>
                  <a:pt x="316217" y="185318"/>
                </a:lnTo>
                <a:lnTo>
                  <a:pt x="280530" y="192341"/>
                </a:lnTo>
                <a:lnTo>
                  <a:pt x="244970" y="185318"/>
                </a:lnTo>
                <a:lnTo>
                  <a:pt x="215773" y="166065"/>
                </a:lnTo>
                <a:lnTo>
                  <a:pt x="196088" y="137261"/>
                </a:lnTo>
                <a:lnTo>
                  <a:pt x="188976" y="101625"/>
                </a:lnTo>
                <a:lnTo>
                  <a:pt x="196088" y="65811"/>
                </a:lnTo>
                <a:lnTo>
                  <a:pt x="215773" y="36868"/>
                </a:lnTo>
                <a:lnTo>
                  <a:pt x="244970" y="17538"/>
                </a:lnTo>
                <a:lnTo>
                  <a:pt x="280530" y="10502"/>
                </a:lnTo>
                <a:lnTo>
                  <a:pt x="316217" y="17538"/>
                </a:lnTo>
                <a:lnTo>
                  <a:pt x="345427" y="36868"/>
                </a:lnTo>
                <a:lnTo>
                  <a:pt x="365112" y="65811"/>
                </a:lnTo>
                <a:lnTo>
                  <a:pt x="372351" y="101625"/>
                </a:lnTo>
                <a:lnTo>
                  <a:pt x="372351" y="57492"/>
                </a:lnTo>
                <a:lnTo>
                  <a:pt x="353174" y="29527"/>
                </a:lnTo>
                <a:lnTo>
                  <a:pt x="324472" y="10502"/>
                </a:lnTo>
                <a:lnTo>
                  <a:pt x="320535" y="7899"/>
                </a:lnTo>
                <a:lnTo>
                  <a:pt x="280530" y="0"/>
                </a:lnTo>
                <a:lnTo>
                  <a:pt x="240652" y="7899"/>
                </a:lnTo>
                <a:lnTo>
                  <a:pt x="208026" y="29527"/>
                </a:lnTo>
                <a:lnTo>
                  <a:pt x="185928" y="61798"/>
                </a:lnTo>
                <a:lnTo>
                  <a:pt x="177927" y="101625"/>
                </a:lnTo>
                <a:lnTo>
                  <a:pt x="185928" y="141274"/>
                </a:lnTo>
                <a:lnTo>
                  <a:pt x="208026" y="173405"/>
                </a:lnTo>
                <a:lnTo>
                  <a:pt x="240652" y="194957"/>
                </a:lnTo>
                <a:lnTo>
                  <a:pt x="280530" y="202831"/>
                </a:lnTo>
                <a:lnTo>
                  <a:pt x="320535" y="194957"/>
                </a:lnTo>
                <a:lnTo>
                  <a:pt x="324472" y="192341"/>
                </a:lnTo>
                <a:lnTo>
                  <a:pt x="353174" y="173405"/>
                </a:lnTo>
                <a:lnTo>
                  <a:pt x="375272" y="141274"/>
                </a:lnTo>
                <a:lnTo>
                  <a:pt x="383400" y="101625"/>
                </a:lnTo>
                <a:close/>
              </a:path>
              <a:path w="751205" h="208915">
                <a:moveTo>
                  <a:pt x="565264" y="4038"/>
                </a:moveTo>
                <a:lnTo>
                  <a:pt x="552056" y="4038"/>
                </a:lnTo>
                <a:lnTo>
                  <a:pt x="465950" y="181724"/>
                </a:lnTo>
                <a:lnTo>
                  <a:pt x="465442" y="182283"/>
                </a:lnTo>
                <a:lnTo>
                  <a:pt x="378955" y="4038"/>
                </a:lnTo>
                <a:lnTo>
                  <a:pt x="365874" y="4038"/>
                </a:lnTo>
                <a:lnTo>
                  <a:pt x="465823" y="208737"/>
                </a:lnTo>
                <a:lnTo>
                  <a:pt x="565264" y="4038"/>
                </a:lnTo>
                <a:close/>
              </a:path>
              <a:path w="751205" h="208915">
                <a:moveTo>
                  <a:pt x="751052" y="101625"/>
                </a:moveTo>
                <a:lnTo>
                  <a:pt x="743051" y="61798"/>
                </a:lnTo>
                <a:lnTo>
                  <a:pt x="740003" y="57492"/>
                </a:lnTo>
                <a:lnTo>
                  <a:pt x="740003" y="101625"/>
                </a:lnTo>
                <a:lnTo>
                  <a:pt x="732904" y="137261"/>
                </a:lnTo>
                <a:lnTo>
                  <a:pt x="713092" y="166065"/>
                </a:lnTo>
                <a:lnTo>
                  <a:pt x="684009" y="185318"/>
                </a:lnTo>
                <a:lnTo>
                  <a:pt x="648322" y="192341"/>
                </a:lnTo>
                <a:lnTo>
                  <a:pt x="612635" y="185318"/>
                </a:lnTo>
                <a:lnTo>
                  <a:pt x="583552" y="166065"/>
                </a:lnTo>
                <a:lnTo>
                  <a:pt x="563867" y="137261"/>
                </a:lnTo>
                <a:lnTo>
                  <a:pt x="556628" y="101625"/>
                </a:lnTo>
                <a:lnTo>
                  <a:pt x="563867" y="65811"/>
                </a:lnTo>
                <a:lnTo>
                  <a:pt x="583552" y="36868"/>
                </a:lnTo>
                <a:lnTo>
                  <a:pt x="612635" y="17538"/>
                </a:lnTo>
                <a:lnTo>
                  <a:pt x="648322" y="10502"/>
                </a:lnTo>
                <a:lnTo>
                  <a:pt x="684009" y="17538"/>
                </a:lnTo>
                <a:lnTo>
                  <a:pt x="713092" y="36868"/>
                </a:lnTo>
                <a:lnTo>
                  <a:pt x="732904" y="65811"/>
                </a:lnTo>
                <a:lnTo>
                  <a:pt x="740003" y="101625"/>
                </a:lnTo>
                <a:lnTo>
                  <a:pt x="740003" y="57492"/>
                </a:lnTo>
                <a:lnTo>
                  <a:pt x="720966" y="29527"/>
                </a:lnTo>
                <a:lnTo>
                  <a:pt x="692251" y="10502"/>
                </a:lnTo>
                <a:lnTo>
                  <a:pt x="688327" y="7899"/>
                </a:lnTo>
                <a:lnTo>
                  <a:pt x="648322" y="0"/>
                </a:lnTo>
                <a:lnTo>
                  <a:pt x="608317" y="7899"/>
                </a:lnTo>
                <a:lnTo>
                  <a:pt x="575678" y="29527"/>
                </a:lnTo>
                <a:lnTo>
                  <a:pt x="553707" y="61798"/>
                </a:lnTo>
                <a:lnTo>
                  <a:pt x="545579" y="101625"/>
                </a:lnTo>
                <a:lnTo>
                  <a:pt x="553707" y="141274"/>
                </a:lnTo>
                <a:lnTo>
                  <a:pt x="575678" y="173405"/>
                </a:lnTo>
                <a:lnTo>
                  <a:pt x="608317" y="194957"/>
                </a:lnTo>
                <a:lnTo>
                  <a:pt x="648322" y="202831"/>
                </a:lnTo>
                <a:lnTo>
                  <a:pt x="688327" y="194957"/>
                </a:lnTo>
                <a:lnTo>
                  <a:pt x="692264" y="192341"/>
                </a:lnTo>
                <a:lnTo>
                  <a:pt x="720966" y="173405"/>
                </a:lnTo>
                <a:lnTo>
                  <a:pt x="743051" y="141274"/>
                </a:lnTo>
                <a:lnTo>
                  <a:pt x="751052" y="101625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621" y="10157204"/>
            <a:ext cx="375920" cy="441959"/>
          </a:xfrm>
          <a:custGeom>
            <a:avLst/>
            <a:gdLst/>
            <a:ahLst/>
            <a:cxnLst/>
            <a:rect l="l" t="t" r="r" b="b"/>
            <a:pathLst>
              <a:path w="375919" h="441959">
                <a:moveTo>
                  <a:pt x="220212" y="0"/>
                </a:moveTo>
                <a:lnTo>
                  <a:pt x="178176" y="4037"/>
                </a:lnTo>
                <a:lnTo>
                  <a:pt x="137410" y="16152"/>
                </a:lnTo>
                <a:lnTo>
                  <a:pt x="99057" y="36357"/>
                </a:lnTo>
                <a:lnTo>
                  <a:pt x="64514" y="64628"/>
                </a:lnTo>
                <a:lnTo>
                  <a:pt x="36321" y="99245"/>
                </a:lnTo>
                <a:lnTo>
                  <a:pt x="16128" y="137627"/>
                </a:lnTo>
                <a:lnTo>
                  <a:pt x="4063" y="178519"/>
                </a:lnTo>
                <a:lnTo>
                  <a:pt x="0" y="220667"/>
                </a:lnTo>
                <a:lnTo>
                  <a:pt x="4063" y="262818"/>
                </a:lnTo>
                <a:lnTo>
                  <a:pt x="16128" y="303710"/>
                </a:lnTo>
                <a:lnTo>
                  <a:pt x="36321" y="342092"/>
                </a:lnTo>
                <a:lnTo>
                  <a:pt x="64514" y="376709"/>
                </a:lnTo>
                <a:lnTo>
                  <a:pt x="99057" y="404990"/>
                </a:lnTo>
                <a:lnTo>
                  <a:pt x="137410" y="425186"/>
                </a:lnTo>
                <a:lnTo>
                  <a:pt x="178176" y="437300"/>
                </a:lnTo>
                <a:lnTo>
                  <a:pt x="220212" y="441337"/>
                </a:lnTo>
                <a:lnTo>
                  <a:pt x="262248" y="437300"/>
                </a:lnTo>
                <a:lnTo>
                  <a:pt x="303141" y="425186"/>
                </a:lnTo>
                <a:lnTo>
                  <a:pt x="341367" y="404990"/>
                </a:lnTo>
                <a:lnTo>
                  <a:pt x="375910" y="376709"/>
                </a:lnTo>
                <a:lnTo>
                  <a:pt x="253231" y="255173"/>
                </a:lnTo>
                <a:lnTo>
                  <a:pt x="237483" y="265725"/>
                </a:lnTo>
                <a:lnTo>
                  <a:pt x="219323" y="269243"/>
                </a:lnTo>
                <a:lnTo>
                  <a:pt x="201289" y="265725"/>
                </a:lnTo>
                <a:lnTo>
                  <a:pt x="185542" y="255173"/>
                </a:lnTo>
                <a:lnTo>
                  <a:pt x="175001" y="239284"/>
                </a:lnTo>
                <a:lnTo>
                  <a:pt x="171445" y="221211"/>
                </a:lnTo>
                <a:lnTo>
                  <a:pt x="175001" y="203130"/>
                </a:lnTo>
                <a:lnTo>
                  <a:pt x="185542" y="187240"/>
                </a:lnTo>
                <a:lnTo>
                  <a:pt x="201289" y="176689"/>
                </a:lnTo>
                <a:lnTo>
                  <a:pt x="219323" y="173171"/>
                </a:lnTo>
                <a:lnTo>
                  <a:pt x="237483" y="176689"/>
                </a:lnTo>
                <a:lnTo>
                  <a:pt x="253231" y="187240"/>
                </a:lnTo>
                <a:lnTo>
                  <a:pt x="375910" y="64628"/>
                </a:lnTo>
                <a:lnTo>
                  <a:pt x="341367" y="36357"/>
                </a:lnTo>
                <a:lnTo>
                  <a:pt x="303141" y="16152"/>
                </a:lnTo>
                <a:lnTo>
                  <a:pt x="262248" y="4037"/>
                </a:lnTo>
                <a:lnTo>
                  <a:pt x="2202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745" y="10163301"/>
            <a:ext cx="343535" cy="431165"/>
          </a:xfrm>
          <a:custGeom>
            <a:avLst/>
            <a:gdLst/>
            <a:ahLst/>
            <a:cxnLst/>
            <a:rect l="l" t="t" r="r" b="b"/>
            <a:pathLst>
              <a:path w="343534" h="431165">
                <a:moveTo>
                  <a:pt x="185034" y="0"/>
                </a:moveTo>
                <a:lnTo>
                  <a:pt x="0" y="0"/>
                </a:lnTo>
                <a:lnTo>
                  <a:pt x="0" y="430667"/>
                </a:lnTo>
                <a:lnTo>
                  <a:pt x="167508" y="430667"/>
                </a:lnTo>
                <a:lnTo>
                  <a:pt x="167508" y="328375"/>
                </a:lnTo>
                <a:lnTo>
                  <a:pt x="185034" y="328375"/>
                </a:lnTo>
                <a:lnTo>
                  <a:pt x="228467" y="322517"/>
                </a:lnTo>
                <a:lnTo>
                  <a:pt x="267582" y="305958"/>
                </a:lnTo>
                <a:lnTo>
                  <a:pt x="300728" y="280290"/>
                </a:lnTo>
                <a:lnTo>
                  <a:pt x="326254" y="247058"/>
                </a:lnTo>
                <a:lnTo>
                  <a:pt x="342764" y="207842"/>
                </a:lnTo>
                <a:lnTo>
                  <a:pt x="343272" y="203942"/>
                </a:lnTo>
                <a:lnTo>
                  <a:pt x="147951" y="203942"/>
                </a:lnTo>
                <a:lnTo>
                  <a:pt x="147951" y="122992"/>
                </a:lnTo>
                <a:lnTo>
                  <a:pt x="343018" y="122992"/>
                </a:lnTo>
                <a:lnTo>
                  <a:pt x="342764" y="120542"/>
                </a:lnTo>
                <a:lnTo>
                  <a:pt x="326254" y="81312"/>
                </a:lnTo>
                <a:lnTo>
                  <a:pt x="300728" y="48089"/>
                </a:lnTo>
                <a:lnTo>
                  <a:pt x="267582" y="22412"/>
                </a:lnTo>
                <a:lnTo>
                  <a:pt x="228467" y="5863"/>
                </a:lnTo>
                <a:lnTo>
                  <a:pt x="185034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0936" y="10286294"/>
            <a:ext cx="185415" cy="809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830911" y="10155681"/>
            <a:ext cx="506095" cy="439420"/>
          </a:xfrm>
          <a:custGeom>
            <a:avLst/>
            <a:gdLst/>
            <a:ahLst/>
            <a:cxnLst/>
            <a:rect l="l" t="t" r="r" b="b"/>
            <a:pathLst>
              <a:path w="506094" h="439420">
                <a:moveTo>
                  <a:pt x="252850" y="0"/>
                </a:moveTo>
                <a:lnTo>
                  <a:pt x="0" y="438832"/>
                </a:lnTo>
                <a:lnTo>
                  <a:pt x="178303" y="438832"/>
                </a:lnTo>
                <a:lnTo>
                  <a:pt x="196845" y="407187"/>
                </a:lnTo>
                <a:lnTo>
                  <a:pt x="300982" y="407187"/>
                </a:lnTo>
                <a:lnTo>
                  <a:pt x="319396" y="438832"/>
                </a:lnTo>
                <a:lnTo>
                  <a:pt x="505574" y="438832"/>
                </a:lnTo>
                <a:lnTo>
                  <a:pt x="292727" y="68563"/>
                </a:lnTo>
                <a:lnTo>
                  <a:pt x="25285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33598" y="10378178"/>
            <a:ext cx="97790" cy="83820"/>
          </a:xfrm>
          <a:custGeom>
            <a:avLst/>
            <a:gdLst/>
            <a:ahLst/>
            <a:cxnLst/>
            <a:rect l="l" t="t" r="r" b="b"/>
            <a:pathLst>
              <a:path w="97790" h="83820">
                <a:moveTo>
                  <a:pt x="48639" y="0"/>
                </a:moveTo>
                <a:lnTo>
                  <a:pt x="0" y="83802"/>
                </a:lnTo>
                <a:lnTo>
                  <a:pt x="97279" y="83802"/>
                </a:lnTo>
                <a:lnTo>
                  <a:pt x="48639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163D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602158"/>
            <a:ext cx="20104100" cy="758669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5882022" y="9346689"/>
            <a:ext cx="8340060" cy="1037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648959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039175" y="1531476"/>
            <a:ext cx="3463245" cy="8195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8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13428911" y="0"/>
            <a:ext cx="6188293" cy="113093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7240617" y="0"/>
            <a:ext cx="6188293" cy="113093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781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63290" y="1801989"/>
            <a:ext cx="15877139" cy="105676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7256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728466" y="6212798"/>
            <a:ext cx="5340153" cy="635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728465" y="7076705"/>
            <a:ext cx="5340153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524010" y="6212798"/>
            <a:ext cx="5340153" cy="635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524008" y="7076705"/>
            <a:ext cx="5340153" cy="14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74972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63290" y="1801989"/>
            <a:ext cx="15877139" cy="105676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7256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3290" y="4623179"/>
            <a:ext cx="473545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3095854" y="6935844"/>
            <a:ext cx="2470329" cy="635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104973" y="4623179"/>
            <a:ext cx="473545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14237538" y="6935844"/>
            <a:ext cx="2470329" cy="635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528959" y="4623179"/>
            <a:ext cx="473545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6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8661524" y="6935844"/>
            <a:ext cx="2470329" cy="635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1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4319241" y="8611810"/>
            <a:ext cx="11308555" cy="1175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9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000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AF15F-ACFA-B96B-91F6-B2B79B51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1DB295-3F8A-8CC6-968C-E1274F94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9B33FE-CF68-91E1-FF12-A5F7F1D7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AD4A-F410-C247-8BF7-D5CA9FBB7FFB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0560BF-D5A3-8C81-8153-52F2AE84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BA890-46FF-8802-40BC-987FA7F6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C93-4B78-6E43-8948-D9C471791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0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798" y="3833742"/>
            <a:ext cx="11724504" cy="2544559"/>
          </a:xfrm>
          <a:prstGeom prst="rect">
            <a:avLst/>
          </a:prstGeom>
        </p:spPr>
        <p:txBody>
          <a:bodyPr/>
          <a:lstStyle>
            <a:lvl1pPr algn="ctr">
              <a:defRPr lang="pt-BR" sz="8905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9036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18C7-8FC9-47E4-AFEC-78A7B2954C98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ACD-39DA-46F5-BE56-E894C82D7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756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1_Lâmina aspa com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>
            <a:spLocks noGrp="1"/>
          </p:cNvSpPr>
          <p:nvPr>
            <p:ph type="pic" idx="2"/>
          </p:nvPr>
        </p:nvSpPr>
        <p:spPr>
          <a:xfrm>
            <a:off x="0" y="0"/>
            <a:ext cx="20104100" cy="1130935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2104649" y="1790647"/>
            <a:ext cx="15894806" cy="672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Arial"/>
              <a:buNone/>
              <a:defRPr sz="5936" b="1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3"/>
          </p:nvPr>
        </p:nvSpPr>
        <p:spPr>
          <a:xfrm>
            <a:off x="2937084" y="8717624"/>
            <a:ext cx="15062370" cy="65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3958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36" name="Google Shape;36;p27"/>
          <p:cNvCxnSpPr>
            <a:stCxn id="35" idx="1"/>
          </p:cNvCxnSpPr>
          <p:nvPr/>
        </p:nvCxnSpPr>
        <p:spPr>
          <a:xfrm rot="10800000">
            <a:off x="2104524" y="9047480"/>
            <a:ext cx="832559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27"/>
          <p:cNvCxnSpPr/>
          <p:nvPr/>
        </p:nvCxnSpPr>
        <p:spPr>
          <a:xfrm>
            <a:off x="2104649" y="9879974"/>
            <a:ext cx="15894806" cy="0"/>
          </a:xfrm>
          <a:prstGeom prst="straightConnector1">
            <a:avLst/>
          </a:prstGeom>
          <a:noFill/>
          <a:ln w="9525" cap="rnd" cmpd="sng">
            <a:solidFill>
              <a:srgbClr val="03C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27"/>
          <p:cNvSpPr txBox="1"/>
          <p:nvPr/>
        </p:nvSpPr>
        <p:spPr>
          <a:xfrm>
            <a:off x="910968" y="486930"/>
            <a:ext cx="1729238" cy="436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16600"/>
              <a:buFont typeface="Roboto"/>
              <a:buNone/>
            </a:pPr>
            <a:r>
              <a:rPr lang="pt-BR" sz="27373" b="1" i="0" u="none" strike="noStrike" cap="none">
                <a:solidFill>
                  <a:srgbClr val="183EFF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endParaRPr sz="2968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7"/>
          <p:cNvSpPr txBox="1"/>
          <p:nvPr/>
        </p:nvSpPr>
        <p:spPr>
          <a:xfrm rot="10800000">
            <a:off x="17465439" y="5279634"/>
            <a:ext cx="1729238" cy="436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600"/>
              <a:buFont typeface="Roboto"/>
              <a:buNone/>
            </a:pPr>
            <a:r>
              <a:rPr lang="pt-BR" sz="27373" b="1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endParaRPr sz="2968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5525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28"/>
          <p:cNvCxnSpPr/>
          <p:nvPr/>
        </p:nvCxnSpPr>
        <p:spPr>
          <a:xfrm>
            <a:off x="2022215" y="8044823"/>
            <a:ext cx="16054657" cy="0"/>
          </a:xfrm>
          <a:prstGeom prst="straightConnector1">
            <a:avLst/>
          </a:prstGeom>
          <a:noFill/>
          <a:ln w="36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2" name="Google Shape;42;p28"/>
          <p:cNvGrpSpPr/>
          <p:nvPr/>
        </p:nvGrpSpPr>
        <p:grpSpPr>
          <a:xfrm>
            <a:off x="1811122" y="5905231"/>
            <a:ext cx="422186" cy="2352092"/>
            <a:chOff x="1098343" y="3580937"/>
            <a:chExt cx="256032" cy="1426311"/>
          </a:xfrm>
        </p:grpSpPr>
        <p:cxnSp>
          <p:nvCxnSpPr>
            <p:cNvPr id="43" name="Google Shape;43;p28"/>
            <p:cNvCxnSpPr/>
            <p:nvPr/>
          </p:nvCxnSpPr>
          <p:spPr>
            <a:xfrm rot="-5400000">
              <a:off x="563419" y="4243877"/>
              <a:ext cx="132588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44;p28"/>
            <p:cNvSpPr/>
            <p:nvPr/>
          </p:nvSpPr>
          <p:spPr>
            <a:xfrm>
              <a:off x="1098343" y="4751216"/>
              <a:ext cx="256032" cy="2560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" name="Google Shape;45;p28"/>
          <p:cNvGrpSpPr/>
          <p:nvPr/>
        </p:nvGrpSpPr>
        <p:grpSpPr>
          <a:xfrm>
            <a:off x="3289740" y="7321261"/>
            <a:ext cx="211093" cy="829352"/>
            <a:chOff x="1973856" y="4439619"/>
            <a:chExt cx="128016" cy="502920"/>
          </a:xfrm>
        </p:grpSpPr>
        <p:cxnSp>
          <p:nvCxnSpPr>
            <p:cNvPr id="46" name="Google Shape;46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" name="Google Shape;47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" name="Google Shape;48;p28"/>
          <p:cNvGrpSpPr/>
          <p:nvPr/>
        </p:nvGrpSpPr>
        <p:grpSpPr>
          <a:xfrm>
            <a:off x="4592547" y="7321261"/>
            <a:ext cx="211093" cy="829352"/>
            <a:chOff x="1973856" y="4439619"/>
            <a:chExt cx="128016" cy="502920"/>
          </a:xfrm>
        </p:grpSpPr>
        <p:cxnSp>
          <p:nvCxnSpPr>
            <p:cNvPr id="49" name="Google Shape;49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0" name="Google Shape;50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" name="Google Shape;51;p28"/>
          <p:cNvGrpSpPr/>
          <p:nvPr/>
        </p:nvGrpSpPr>
        <p:grpSpPr>
          <a:xfrm>
            <a:off x="7274818" y="7321261"/>
            <a:ext cx="211093" cy="829352"/>
            <a:chOff x="1973856" y="4439619"/>
            <a:chExt cx="128016" cy="502920"/>
          </a:xfrm>
        </p:grpSpPr>
        <p:cxnSp>
          <p:nvCxnSpPr>
            <p:cNvPr id="52" name="Google Shape;52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3" name="Google Shape;53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" name="Google Shape;54;p28"/>
          <p:cNvGrpSpPr/>
          <p:nvPr/>
        </p:nvGrpSpPr>
        <p:grpSpPr>
          <a:xfrm>
            <a:off x="8606661" y="7321261"/>
            <a:ext cx="211093" cy="829352"/>
            <a:chOff x="1973856" y="4439619"/>
            <a:chExt cx="128016" cy="502920"/>
          </a:xfrm>
        </p:grpSpPr>
        <p:cxnSp>
          <p:nvCxnSpPr>
            <p:cNvPr id="55" name="Google Shape;55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" name="Google Shape;56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" name="Google Shape;57;p28"/>
          <p:cNvGrpSpPr/>
          <p:nvPr/>
        </p:nvGrpSpPr>
        <p:grpSpPr>
          <a:xfrm>
            <a:off x="11281337" y="7321261"/>
            <a:ext cx="211093" cy="829352"/>
            <a:chOff x="6841493" y="4439619"/>
            <a:chExt cx="128016" cy="502920"/>
          </a:xfrm>
        </p:grpSpPr>
        <p:cxnSp>
          <p:nvCxnSpPr>
            <p:cNvPr id="58" name="Google Shape;58;p28"/>
            <p:cNvCxnSpPr/>
            <p:nvPr/>
          </p:nvCxnSpPr>
          <p:spPr>
            <a:xfrm rot="-5400000">
              <a:off x="6686045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9" name="Google Shape;59;p28"/>
            <p:cNvSpPr/>
            <p:nvPr/>
          </p:nvSpPr>
          <p:spPr>
            <a:xfrm>
              <a:off x="6841493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" name="Google Shape;60;p28"/>
          <p:cNvGrpSpPr/>
          <p:nvPr/>
        </p:nvGrpSpPr>
        <p:grpSpPr>
          <a:xfrm>
            <a:off x="12620326" y="7321261"/>
            <a:ext cx="211093" cy="829352"/>
            <a:chOff x="1973856" y="4439619"/>
            <a:chExt cx="128016" cy="502920"/>
          </a:xfrm>
        </p:grpSpPr>
        <p:cxnSp>
          <p:nvCxnSpPr>
            <p:cNvPr id="61" name="Google Shape;61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" name="Google Shape;62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63;p28"/>
          <p:cNvGrpSpPr/>
          <p:nvPr/>
        </p:nvGrpSpPr>
        <p:grpSpPr>
          <a:xfrm>
            <a:off x="15295000" y="7321261"/>
            <a:ext cx="211093" cy="829352"/>
            <a:chOff x="1973856" y="4439619"/>
            <a:chExt cx="128016" cy="502920"/>
          </a:xfrm>
        </p:grpSpPr>
        <p:cxnSp>
          <p:nvCxnSpPr>
            <p:cNvPr id="64" name="Google Shape;64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5" name="Google Shape;65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66;p28"/>
          <p:cNvGrpSpPr/>
          <p:nvPr/>
        </p:nvGrpSpPr>
        <p:grpSpPr>
          <a:xfrm>
            <a:off x="16633989" y="7321261"/>
            <a:ext cx="211093" cy="829352"/>
            <a:chOff x="1973856" y="4439619"/>
            <a:chExt cx="128016" cy="502920"/>
          </a:xfrm>
        </p:grpSpPr>
        <p:cxnSp>
          <p:nvCxnSpPr>
            <p:cNvPr id="67" name="Google Shape;67;p28"/>
            <p:cNvCxnSpPr/>
            <p:nvPr/>
          </p:nvCxnSpPr>
          <p:spPr>
            <a:xfrm rot="-5400000">
              <a:off x="1818408" y="4659075"/>
              <a:ext cx="438912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" name="Google Shape;68;p28"/>
            <p:cNvSpPr/>
            <p:nvPr/>
          </p:nvSpPr>
          <p:spPr>
            <a:xfrm>
              <a:off x="1973856" y="4814523"/>
              <a:ext cx="128016" cy="128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" name="Google Shape;69;p28"/>
          <p:cNvGrpSpPr/>
          <p:nvPr/>
        </p:nvGrpSpPr>
        <p:grpSpPr>
          <a:xfrm>
            <a:off x="5824787" y="5905231"/>
            <a:ext cx="422186" cy="2352092"/>
            <a:chOff x="3532404" y="3580937"/>
            <a:chExt cx="256032" cy="1426311"/>
          </a:xfrm>
        </p:grpSpPr>
        <p:cxnSp>
          <p:nvCxnSpPr>
            <p:cNvPr id="70" name="Google Shape;70;p28"/>
            <p:cNvCxnSpPr/>
            <p:nvPr/>
          </p:nvCxnSpPr>
          <p:spPr>
            <a:xfrm rot="-5400000">
              <a:off x="2997480" y="4243877"/>
              <a:ext cx="132588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1" name="Google Shape;71;p28"/>
            <p:cNvSpPr/>
            <p:nvPr/>
          </p:nvSpPr>
          <p:spPr>
            <a:xfrm>
              <a:off x="3532404" y="4751216"/>
              <a:ext cx="256032" cy="2560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" name="Google Shape;72;p28"/>
          <p:cNvGrpSpPr/>
          <p:nvPr/>
        </p:nvGrpSpPr>
        <p:grpSpPr>
          <a:xfrm>
            <a:off x="9838452" y="5905231"/>
            <a:ext cx="422186" cy="2352092"/>
            <a:chOff x="5966465" y="3580937"/>
            <a:chExt cx="256032" cy="1426311"/>
          </a:xfrm>
        </p:grpSpPr>
        <p:cxnSp>
          <p:nvCxnSpPr>
            <p:cNvPr id="73" name="Google Shape;73;p28"/>
            <p:cNvCxnSpPr/>
            <p:nvPr/>
          </p:nvCxnSpPr>
          <p:spPr>
            <a:xfrm rot="-5400000">
              <a:off x="5431541" y="4243877"/>
              <a:ext cx="132588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4" name="Google Shape;74;p28"/>
            <p:cNvSpPr/>
            <p:nvPr/>
          </p:nvSpPr>
          <p:spPr>
            <a:xfrm>
              <a:off x="5966465" y="4751216"/>
              <a:ext cx="256032" cy="2560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" name="Google Shape;75;p28"/>
          <p:cNvGrpSpPr/>
          <p:nvPr/>
        </p:nvGrpSpPr>
        <p:grpSpPr>
          <a:xfrm>
            <a:off x="13852116" y="5905231"/>
            <a:ext cx="422186" cy="2352092"/>
            <a:chOff x="8400525" y="3580937"/>
            <a:chExt cx="256032" cy="1426311"/>
          </a:xfrm>
        </p:grpSpPr>
        <p:cxnSp>
          <p:nvCxnSpPr>
            <p:cNvPr id="76" name="Google Shape;76;p28"/>
            <p:cNvCxnSpPr/>
            <p:nvPr/>
          </p:nvCxnSpPr>
          <p:spPr>
            <a:xfrm rot="-5400000">
              <a:off x="7865601" y="4243877"/>
              <a:ext cx="132588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7" name="Google Shape;77;p28"/>
            <p:cNvSpPr/>
            <p:nvPr/>
          </p:nvSpPr>
          <p:spPr>
            <a:xfrm>
              <a:off x="8400525" y="4751216"/>
              <a:ext cx="256032" cy="2560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28"/>
          <p:cNvGrpSpPr/>
          <p:nvPr/>
        </p:nvGrpSpPr>
        <p:grpSpPr>
          <a:xfrm>
            <a:off x="17865779" y="5905231"/>
            <a:ext cx="422186" cy="2360589"/>
            <a:chOff x="10834585" y="3580937"/>
            <a:chExt cx="256032" cy="1431463"/>
          </a:xfrm>
        </p:grpSpPr>
        <p:cxnSp>
          <p:nvCxnSpPr>
            <p:cNvPr id="79" name="Google Shape;79;p28"/>
            <p:cNvCxnSpPr/>
            <p:nvPr/>
          </p:nvCxnSpPr>
          <p:spPr>
            <a:xfrm rot="-5400000">
              <a:off x="10299661" y="4243877"/>
              <a:ext cx="132588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0" name="Google Shape;80;p28"/>
            <p:cNvSpPr/>
            <p:nvPr/>
          </p:nvSpPr>
          <p:spPr>
            <a:xfrm>
              <a:off x="10834585" y="4756368"/>
              <a:ext cx="256032" cy="2560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68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" name="Google Shape;81;p28"/>
          <p:cNvSpPr txBox="1">
            <a:spLocks noGrp="1"/>
          </p:cNvSpPr>
          <p:nvPr>
            <p:ph type="ctrTitle"/>
          </p:nvPr>
        </p:nvSpPr>
        <p:spPr>
          <a:xfrm>
            <a:off x="2513013" y="840639"/>
            <a:ext cx="15078075" cy="113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400"/>
              <a:buFont typeface="Montserrat ExtraBold"/>
              <a:buNone/>
              <a:defRPr sz="725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ubTitle" idx="1"/>
          </p:nvPr>
        </p:nvSpPr>
        <p:spPr>
          <a:xfrm>
            <a:off x="2513013" y="2046452"/>
            <a:ext cx="15078075" cy="81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61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63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63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63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63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63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63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946875" cy="494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946875" cy="494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946875" cy="494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2968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6" name="Google Shape;86;p28"/>
          <p:cNvSpPr>
            <a:spLocks noGrp="1"/>
          </p:cNvSpPr>
          <p:nvPr>
            <p:ph type="pic" idx="2"/>
          </p:nvPr>
        </p:nvSpPr>
        <p:spPr>
          <a:xfrm>
            <a:off x="730345" y="1045231"/>
            <a:ext cx="1583198" cy="113093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8"/>
          <p:cNvSpPr txBox="1">
            <a:spLocks noGrp="1"/>
          </p:cNvSpPr>
          <p:nvPr>
            <p:ph type="body" idx="3"/>
          </p:nvPr>
        </p:nvSpPr>
        <p:spPr>
          <a:xfrm>
            <a:off x="730345" y="3221145"/>
            <a:ext cx="2729132" cy="2684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45700" rIns="91425" bIns="45700" anchor="ctr" anchorCtr="0">
            <a:noAutofit/>
          </a:bodyPr>
          <a:lstStyle>
            <a:lvl1pPr marL="753923" marR="0" lvl="0" indent="-523558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4"/>
          </p:nvPr>
        </p:nvSpPr>
        <p:spPr>
          <a:xfrm>
            <a:off x="1547255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5"/>
          </p:nvPr>
        </p:nvSpPr>
        <p:spPr>
          <a:xfrm>
            <a:off x="4007785" y="3221145"/>
            <a:ext cx="3663972" cy="2684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45700" rIns="91425" bIns="45700" anchor="ctr" anchorCtr="0">
            <a:noAutofit/>
          </a:bodyPr>
          <a:lstStyle>
            <a:lvl1pPr marL="753923" marR="0" lvl="0" indent="-523558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6"/>
          </p:nvPr>
        </p:nvSpPr>
        <p:spPr>
          <a:xfrm>
            <a:off x="8220066" y="3221145"/>
            <a:ext cx="3663972" cy="2684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45700" rIns="91425" bIns="45700" anchor="ctr" anchorCtr="0">
            <a:noAutofit/>
          </a:bodyPr>
          <a:lstStyle>
            <a:lvl1pPr marL="753923" marR="0" lvl="0" indent="-523558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7"/>
          </p:nvPr>
        </p:nvSpPr>
        <p:spPr>
          <a:xfrm>
            <a:off x="12432346" y="3221145"/>
            <a:ext cx="3663972" cy="2684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45700" rIns="91425" bIns="45700" anchor="ctr" anchorCtr="0">
            <a:noAutofit/>
          </a:bodyPr>
          <a:lstStyle>
            <a:lvl1pPr marL="753923" marR="0" lvl="0" indent="-523558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8"/>
          </p:nvPr>
        </p:nvSpPr>
        <p:spPr>
          <a:xfrm>
            <a:off x="16644625" y="3221145"/>
            <a:ext cx="2729132" cy="2684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>
            <a:lvl1pPr marL="753923" marR="0" lvl="0" indent="-523558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23558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9"/>
          </p:nvPr>
        </p:nvSpPr>
        <p:spPr>
          <a:xfrm>
            <a:off x="17604920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3"/>
          </p:nvPr>
        </p:nvSpPr>
        <p:spPr>
          <a:xfrm>
            <a:off x="2885393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14"/>
          </p:nvPr>
        </p:nvSpPr>
        <p:spPr>
          <a:xfrm>
            <a:off x="4223531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5"/>
          </p:nvPr>
        </p:nvSpPr>
        <p:spPr>
          <a:xfrm>
            <a:off x="16266774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6"/>
          </p:nvPr>
        </p:nvSpPr>
        <p:spPr>
          <a:xfrm>
            <a:off x="13590497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7"/>
          </p:nvPr>
        </p:nvSpPr>
        <p:spPr>
          <a:xfrm>
            <a:off x="10914221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8"/>
          </p:nvPr>
        </p:nvSpPr>
        <p:spPr>
          <a:xfrm>
            <a:off x="9576083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9"/>
          </p:nvPr>
        </p:nvSpPr>
        <p:spPr>
          <a:xfrm>
            <a:off x="8237945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body" idx="20"/>
          </p:nvPr>
        </p:nvSpPr>
        <p:spPr>
          <a:xfrm>
            <a:off x="6899807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21"/>
          </p:nvPr>
        </p:nvSpPr>
        <p:spPr>
          <a:xfrm>
            <a:off x="5561669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22"/>
          </p:nvPr>
        </p:nvSpPr>
        <p:spPr>
          <a:xfrm>
            <a:off x="12252359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23"/>
          </p:nvPr>
        </p:nvSpPr>
        <p:spPr>
          <a:xfrm>
            <a:off x="14928635" y="6371275"/>
            <a:ext cx="949919" cy="94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4"/>
          </p:nvPr>
        </p:nvSpPr>
        <p:spPr>
          <a:xfrm>
            <a:off x="1478880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25"/>
          </p:nvPr>
        </p:nvSpPr>
        <p:spPr>
          <a:xfrm>
            <a:off x="17528460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26"/>
          </p:nvPr>
        </p:nvSpPr>
        <p:spPr>
          <a:xfrm>
            <a:off x="2816345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7"/>
          </p:nvPr>
        </p:nvSpPr>
        <p:spPr>
          <a:xfrm>
            <a:off x="4153810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28"/>
          </p:nvPr>
        </p:nvSpPr>
        <p:spPr>
          <a:xfrm>
            <a:off x="5491276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29"/>
          </p:nvPr>
        </p:nvSpPr>
        <p:spPr>
          <a:xfrm>
            <a:off x="6828741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30"/>
          </p:nvPr>
        </p:nvSpPr>
        <p:spPr>
          <a:xfrm>
            <a:off x="8166206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31"/>
          </p:nvPr>
        </p:nvSpPr>
        <p:spPr>
          <a:xfrm>
            <a:off x="9503671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32"/>
          </p:nvPr>
        </p:nvSpPr>
        <p:spPr>
          <a:xfrm>
            <a:off x="10841136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33"/>
          </p:nvPr>
        </p:nvSpPr>
        <p:spPr>
          <a:xfrm>
            <a:off x="12178601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34"/>
          </p:nvPr>
        </p:nvSpPr>
        <p:spPr>
          <a:xfrm>
            <a:off x="13516066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35"/>
          </p:nvPr>
        </p:nvSpPr>
        <p:spPr>
          <a:xfrm>
            <a:off x="14853532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36"/>
          </p:nvPr>
        </p:nvSpPr>
        <p:spPr>
          <a:xfrm>
            <a:off x="16190997" y="8272379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309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37"/>
          </p:nvPr>
        </p:nvSpPr>
        <p:spPr>
          <a:xfrm>
            <a:off x="1478880" y="8759672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38"/>
          </p:nvPr>
        </p:nvSpPr>
        <p:spPr>
          <a:xfrm>
            <a:off x="17528460" y="8759672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39"/>
          </p:nvPr>
        </p:nvSpPr>
        <p:spPr>
          <a:xfrm>
            <a:off x="5491276" y="8759672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40"/>
          </p:nvPr>
        </p:nvSpPr>
        <p:spPr>
          <a:xfrm>
            <a:off x="9503671" y="8759672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41"/>
          </p:nvPr>
        </p:nvSpPr>
        <p:spPr>
          <a:xfrm>
            <a:off x="13516066" y="8759672"/>
            <a:ext cx="1096824" cy="4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42"/>
          </p:nvPr>
        </p:nvSpPr>
        <p:spPr>
          <a:xfrm>
            <a:off x="17819953" y="781597"/>
            <a:ext cx="1581114" cy="90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753923" marR="0" lvl="0" indent="-376961" algn="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61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507846" marR="0" lvl="1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376961" algn="ctr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63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163D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34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378" y="10083096"/>
            <a:ext cx="4614455" cy="6709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372" y="10274547"/>
            <a:ext cx="751205" cy="208915"/>
          </a:xfrm>
          <a:custGeom>
            <a:avLst/>
            <a:gdLst/>
            <a:ahLst/>
            <a:cxnLst/>
            <a:rect l="l" t="t" r="r" b="b"/>
            <a:pathLst>
              <a:path w="751205" h="208915">
                <a:moveTo>
                  <a:pt x="159004" y="4038"/>
                </a:moveTo>
                <a:lnTo>
                  <a:pt x="147955" y="4038"/>
                </a:lnTo>
                <a:lnTo>
                  <a:pt x="147955" y="180124"/>
                </a:lnTo>
                <a:lnTo>
                  <a:pt x="8255" y="4038"/>
                </a:lnTo>
                <a:lnTo>
                  <a:pt x="0" y="4038"/>
                </a:lnTo>
                <a:lnTo>
                  <a:pt x="0" y="199517"/>
                </a:lnTo>
                <a:lnTo>
                  <a:pt x="11049" y="199517"/>
                </a:lnTo>
                <a:lnTo>
                  <a:pt x="11049" y="24295"/>
                </a:lnTo>
                <a:lnTo>
                  <a:pt x="150114" y="199517"/>
                </a:lnTo>
                <a:lnTo>
                  <a:pt x="159004" y="199517"/>
                </a:lnTo>
                <a:lnTo>
                  <a:pt x="159004" y="4038"/>
                </a:lnTo>
                <a:close/>
              </a:path>
              <a:path w="751205" h="208915">
                <a:moveTo>
                  <a:pt x="383400" y="101625"/>
                </a:moveTo>
                <a:lnTo>
                  <a:pt x="375272" y="61798"/>
                </a:lnTo>
                <a:lnTo>
                  <a:pt x="372351" y="57492"/>
                </a:lnTo>
                <a:lnTo>
                  <a:pt x="372351" y="101625"/>
                </a:lnTo>
                <a:lnTo>
                  <a:pt x="365112" y="137261"/>
                </a:lnTo>
                <a:lnTo>
                  <a:pt x="345427" y="166065"/>
                </a:lnTo>
                <a:lnTo>
                  <a:pt x="316217" y="185318"/>
                </a:lnTo>
                <a:lnTo>
                  <a:pt x="280530" y="192341"/>
                </a:lnTo>
                <a:lnTo>
                  <a:pt x="244970" y="185318"/>
                </a:lnTo>
                <a:lnTo>
                  <a:pt x="215773" y="166065"/>
                </a:lnTo>
                <a:lnTo>
                  <a:pt x="196088" y="137261"/>
                </a:lnTo>
                <a:lnTo>
                  <a:pt x="188976" y="101625"/>
                </a:lnTo>
                <a:lnTo>
                  <a:pt x="196088" y="65811"/>
                </a:lnTo>
                <a:lnTo>
                  <a:pt x="215773" y="36868"/>
                </a:lnTo>
                <a:lnTo>
                  <a:pt x="244970" y="17538"/>
                </a:lnTo>
                <a:lnTo>
                  <a:pt x="280530" y="10502"/>
                </a:lnTo>
                <a:lnTo>
                  <a:pt x="316217" y="17538"/>
                </a:lnTo>
                <a:lnTo>
                  <a:pt x="345427" y="36868"/>
                </a:lnTo>
                <a:lnTo>
                  <a:pt x="365112" y="65811"/>
                </a:lnTo>
                <a:lnTo>
                  <a:pt x="372351" y="101625"/>
                </a:lnTo>
                <a:lnTo>
                  <a:pt x="372351" y="57492"/>
                </a:lnTo>
                <a:lnTo>
                  <a:pt x="353174" y="29527"/>
                </a:lnTo>
                <a:lnTo>
                  <a:pt x="324472" y="10502"/>
                </a:lnTo>
                <a:lnTo>
                  <a:pt x="320535" y="7899"/>
                </a:lnTo>
                <a:lnTo>
                  <a:pt x="280530" y="0"/>
                </a:lnTo>
                <a:lnTo>
                  <a:pt x="240652" y="7899"/>
                </a:lnTo>
                <a:lnTo>
                  <a:pt x="208026" y="29527"/>
                </a:lnTo>
                <a:lnTo>
                  <a:pt x="185928" y="61798"/>
                </a:lnTo>
                <a:lnTo>
                  <a:pt x="177927" y="101625"/>
                </a:lnTo>
                <a:lnTo>
                  <a:pt x="185928" y="141274"/>
                </a:lnTo>
                <a:lnTo>
                  <a:pt x="208026" y="173405"/>
                </a:lnTo>
                <a:lnTo>
                  <a:pt x="240652" y="194957"/>
                </a:lnTo>
                <a:lnTo>
                  <a:pt x="280530" y="202831"/>
                </a:lnTo>
                <a:lnTo>
                  <a:pt x="320535" y="194957"/>
                </a:lnTo>
                <a:lnTo>
                  <a:pt x="324472" y="192341"/>
                </a:lnTo>
                <a:lnTo>
                  <a:pt x="353174" y="173405"/>
                </a:lnTo>
                <a:lnTo>
                  <a:pt x="375272" y="141274"/>
                </a:lnTo>
                <a:lnTo>
                  <a:pt x="383400" y="101625"/>
                </a:lnTo>
                <a:close/>
              </a:path>
              <a:path w="751205" h="208915">
                <a:moveTo>
                  <a:pt x="565264" y="4038"/>
                </a:moveTo>
                <a:lnTo>
                  <a:pt x="552056" y="4038"/>
                </a:lnTo>
                <a:lnTo>
                  <a:pt x="465950" y="181724"/>
                </a:lnTo>
                <a:lnTo>
                  <a:pt x="465442" y="182283"/>
                </a:lnTo>
                <a:lnTo>
                  <a:pt x="378955" y="4038"/>
                </a:lnTo>
                <a:lnTo>
                  <a:pt x="365874" y="4038"/>
                </a:lnTo>
                <a:lnTo>
                  <a:pt x="465823" y="208737"/>
                </a:lnTo>
                <a:lnTo>
                  <a:pt x="565264" y="4038"/>
                </a:lnTo>
                <a:close/>
              </a:path>
              <a:path w="751205" h="208915">
                <a:moveTo>
                  <a:pt x="751052" y="101625"/>
                </a:moveTo>
                <a:lnTo>
                  <a:pt x="743051" y="61798"/>
                </a:lnTo>
                <a:lnTo>
                  <a:pt x="740003" y="57492"/>
                </a:lnTo>
                <a:lnTo>
                  <a:pt x="740003" y="101625"/>
                </a:lnTo>
                <a:lnTo>
                  <a:pt x="732904" y="137261"/>
                </a:lnTo>
                <a:lnTo>
                  <a:pt x="713092" y="166065"/>
                </a:lnTo>
                <a:lnTo>
                  <a:pt x="684009" y="185318"/>
                </a:lnTo>
                <a:lnTo>
                  <a:pt x="648322" y="192341"/>
                </a:lnTo>
                <a:lnTo>
                  <a:pt x="612635" y="185318"/>
                </a:lnTo>
                <a:lnTo>
                  <a:pt x="583552" y="166065"/>
                </a:lnTo>
                <a:lnTo>
                  <a:pt x="563867" y="137261"/>
                </a:lnTo>
                <a:lnTo>
                  <a:pt x="556628" y="101625"/>
                </a:lnTo>
                <a:lnTo>
                  <a:pt x="563867" y="65811"/>
                </a:lnTo>
                <a:lnTo>
                  <a:pt x="583552" y="36868"/>
                </a:lnTo>
                <a:lnTo>
                  <a:pt x="612635" y="17538"/>
                </a:lnTo>
                <a:lnTo>
                  <a:pt x="648322" y="10502"/>
                </a:lnTo>
                <a:lnTo>
                  <a:pt x="684009" y="17538"/>
                </a:lnTo>
                <a:lnTo>
                  <a:pt x="713092" y="36868"/>
                </a:lnTo>
                <a:lnTo>
                  <a:pt x="732904" y="65811"/>
                </a:lnTo>
                <a:lnTo>
                  <a:pt x="740003" y="101625"/>
                </a:lnTo>
                <a:lnTo>
                  <a:pt x="740003" y="57492"/>
                </a:lnTo>
                <a:lnTo>
                  <a:pt x="720966" y="29527"/>
                </a:lnTo>
                <a:lnTo>
                  <a:pt x="692251" y="10502"/>
                </a:lnTo>
                <a:lnTo>
                  <a:pt x="688327" y="7899"/>
                </a:lnTo>
                <a:lnTo>
                  <a:pt x="648322" y="0"/>
                </a:lnTo>
                <a:lnTo>
                  <a:pt x="608317" y="7899"/>
                </a:lnTo>
                <a:lnTo>
                  <a:pt x="575678" y="29527"/>
                </a:lnTo>
                <a:lnTo>
                  <a:pt x="553707" y="61798"/>
                </a:lnTo>
                <a:lnTo>
                  <a:pt x="545579" y="101625"/>
                </a:lnTo>
                <a:lnTo>
                  <a:pt x="553707" y="141274"/>
                </a:lnTo>
                <a:lnTo>
                  <a:pt x="575678" y="173405"/>
                </a:lnTo>
                <a:lnTo>
                  <a:pt x="608317" y="194957"/>
                </a:lnTo>
                <a:lnTo>
                  <a:pt x="648322" y="202831"/>
                </a:lnTo>
                <a:lnTo>
                  <a:pt x="688327" y="194957"/>
                </a:lnTo>
                <a:lnTo>
                  <a:pt x="692264" y="192341"/>
                </a:lnTo>
                <a:lnTo>
                  <a:pt x="720966" y="173405"/>
                </a:lnTo>
                <a:lnTo>
                  <a:pt x="743051" y="141274"/>
                </a:lnTo>
                <a:lnTo>
                  <a:pt x="751052" y="101625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621" y="10157204"/>
            <a:ext cx="375920" cy="441959"/>
          </a:xfrm>
          <a:custGeom>
            <a:avLst/>
            <a:gdLst/>
            <a:ahLst/>
            <a:cxnLst/>
            <a:rect l="l" t="t" r="r" b="b"/>
            <a:pathLst>
              <a:path w="375919" h="441959">
                <a:moveTo>
                  <a:pt x="220212" y="0"/>
                </a:moveTo>
                <a:lnTo>
                  <a:pt x="178176" y="4037"/>
                </a:lnTo>
                <a:lnTo>
                  <a:pt x="137410" y="16152"/>
                </a:lnTo>
                <a:lnTo>
                  <a:pt x="99057" y="36357"/>
                </a:lnTo>
                <a:lnTo>
                  <a:pt x="64514" y="64628"/>
                </a:lnTo>
                <a:lnTo>
                  <a:pt x="36321" y="99245"/>
                </a:lnTo>
                <a:lnTo>
                  <a:pt x="16128" y="137627"/>
                </a:lnTo>
                <a:lnTo>
                  <a:pt x="4063" y="178519"/>
                </a:lnTo>
                <a:lnTo>
                  <a:pt x="0" y="220667"/>
                </a:lnTo>
                <a:lnTo>
                  <a:pt x="4063" y="262818"/>
                </a:lnTo>
                <a:lnTo>
                  <a:pt x="16128" y="303710"/>
                </a:lnTo>
                <a:lnTo>
                  <a:pt x="36321" y="342092"/>
                </a:lnTo>
                <a:lnTo>
                  <a:pt x="64514" y="376709"/>
                </a:lnTo>
                <a:lnTo>
                  <a:pt x="99057" y="404990"/>
                </a:lnTo>
                <a:lnTo>
                  <a:pt x="137410" y="425186"/>
                </a:lnTo>
                <a:lnTo>
                  <a:pt x="178176" y="437300"/>
                </a:lnTo>
                <a:lnTo>
                  <a:pt x="220212" y="441337"/>
                </a:lnTo>
                <a:lnTo>
                  <a:pt x="262248" y="437300"/>
                </a:lnTo>
                <a:lnTo>
                  <a:pt x="303141" y="425186"/>
                </a:lnTo>
                <a:lnTo>
                  <a:pt x="341367" y="404990"/>
                </a:lnTo>
                <a:lnTo>
                  <a:pt x="375910" y="376709"/>
                </a:lnTo>
                <a:lnTo>
                  <a:pt x="253231" y="255173"/>
                </a:lnTo>
                <a:lnTo>
                  <a:pt x="237483" y="265725"/>
                </a:lnTo>
                <a:lnTo>
                  <a:pt x="219323" y="269243"/>
                </a:lnTo>
                <a:lnTo>
                  <a:pt x="201289" y="265725"/>
                </a:lnTo>
                <a:lnTo>
                  <a:pt x="185542" y="255173"/>
                </a:lnTo>
                <a:lnTo>
                  <a:pt x="175001" y="239284"/>
                </a:lnTo>
                <a:lnTo>
                  <a:pt x="171445" y="221211"/>
                </a:lnTo>
                <a:lnTo>
                  <a:pt x="175001" y="203130"/>
                </a:lnTo>
                <a:lnTo>
                  <a:pt x="185542" y="187240"/>
                </a:lnTo>
                <a:lnTo>
                  <a:pt x="201289" y="176689"/>
                </a:lnTo>
                <a:lnTo>
                  <a:pt x="219323" y="173171"/>
                </a:lnTo>
                <a:lnTo>
                  <a:pt x="237483" y="176689"/>
                </a:lnTo>
                <a:lnTo>
                  <a:pt x="253231" y="187240"/>
                </a:lnTo>
                <a:lnTo>
                  <a:pt x="375910" y="64628"/>
                </a:lnTo>
                <a:lnTo>
                  <a:pt x="341367" y="36357"/>
                </a:lnTo>
                <a:lnTo>
                  <a:pt x="303141" y="16152"/>
                </a:lnTo>
                <a:lnTo>
                  <a:pt x="262248" y="4037"/>
                </a:lnTo>
                <a:lnTo>
                  <a:pt x="2202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745" y="10163301"/>
            <a:ext cx="343535" cy="431165"/>
          </a:xfrm>
          <a:custGeom>
            <a:avLst/>
            <a:gdLst/>
            <a:ahLst/>
            <a:cxnLst/>
            <a:rect l="l" t="t" r="r" b="b"/>
            <a:pathLst>
              <a:path w="343534" h="431165">
                <a:moveTo>
                  <a:pt x="185034" y="0"/>
                </a:moveTo>
                <a:lnTo>
                  <a:pt x="0" y="0"/>
                </a:lnTo>
                <a:lnTo>
                  <a:pt x="0" y="430667"/>
                </a:lnTo>
                <a:lnTo>
                  <a:pt x="167508" y="430667"/>
                </a:lnTo>
                <a:lnTo>
                  <a:pt x="167508" y="328375"/>
                </a:lnTo>
                <a:lnTo>
                  <a:pt x="185034" y="328375"/>
                </a:lnTo>
                <a:lnTo>
                  <a:pt x="228467" y="322517"/>
                </a:lnTo>
                <a:lnTo>
                  <a:pt x="267582" y="305958"/>
                </a:lnTo>
                <a:lnTo>
                  <a:pt x="300728" y="280290"/>
                </a:lnTo>
                <a:lnTo>
                  <a:pt x="326254" y="247058"/>
                </a:lnTo>
                <a:lnTo>
                  <a:pt x="342764" y="207842"/>
                </a:lnTo>
                <a:lnTo>
                  <a:pt x="343272" y="203942"/>
                </a:lnTo>
                <a:lnTo>
                  <a:pt x="147951" y="203942"/>
                </a:lnTo>
                <a:lnTo>
                  <a:pt x="147951" y="122992"/>
                </a:lnTo>
                <a:lnTo>
                  <a:pt x="343018" y="122992"/>
                </a:lnTo>
                <a:lnTo>
                  <a:pt x="342764" y="120542"/>
                </a:lnTo>
                <a:lnTo>
                  <a:pt x="326254" y="81312"/>
                </a:lnTo>
                <a:lnTo>
                  <a:pt x="300728" y="48089"/>
                </a:lnTo>
                <a:lnTo>
                  <a:pt x="267582" y="22412"/>
                </a:lnTo>
                <a:lnTo>
                  <a:pt x="228467" y="5863"/>
                </a:lnTo>
                <a:lnTo>
                  <a:pt x="185034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0936" y="10286294"/>
            <a:ext cx="185415" cy="809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830911" y="10155681"/>
            <a:ext cx="506095" cy="439420"/>
          </a:xfrm>
          <a:custGeom>
            <a:avLst/>
            <a:gdLst/>
            <a:ahLst/>
            <a:cxnLst/>
            <a:rect l="l" t="t" r="r" b="b"/>
            <a:pathLst>
              <a:path w="506094" h="439420">
                <a:moveTo>
                  <a:pt x="252850" y="0"/>
                </a:moveTo>
                <a:lnTo>
                  <a:pt x="0" y="438832"/>
                </a:lnTo>
                <a:lnTo>
                  <a:pt x="178303" y="438832"/>
                </a:lnTo>
                <a:lnTo>
                  <a:pt x="196845" y="407187"/>
                </a:lnTo>
                <a:lnTo>
                  <a:pt x="300982" y="407187"/>
                </a:lnTo>
                <a:lnTo>
                  <a:pt x="319396" y="438832"/>
                </a:lnTo>
                <a:lnTo>
                  <a:pt x="505574" y="438832"/>
                </a:lnTo>
                <a:lnTo>
                  <a:pt x="292727" y="68563"/>
                </a:lnTo>
                <a:lnTo>
                  <a:pt x="25285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33598" y="10378178"/>
            <a:ext cx="97790" cy="83820"/>
          </a:xfrm>
          <a:custGeom>
            <a:avLst/>
            <a:gdLst/>
            <a:ahLst/>
            <a:cxnLst/>
            <a:rect l="l" t="t" r="r" b="b"/>
            <a:pathLst>
              <a:path w="97790" h="83820">
                <a:moveTo>
                  <a:pt x="48639" y="0"/>
                </a:moveTo>
                <a:lnTo>
                  <a:pt x="0" y="83802"/>
                </a:lnTo>
                <a:lnTo>
                  <a:pt x="97279" y="83802"/>
                </a:lnTo>
                <a:lnTo>
                  <a:pt x="48639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163D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378" y="10083096"/>
            <a:ext cx="4614455" cy="6709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372" y="10274547"/>
            <a:ext cx="751205" cy="208915"/>
          </a:xfrm>
          <a:custGeom>
            <a:avLst/>
            <a:gdLst/>
            <a:ahLst/>
            <a:cxnLst/>
            <a:rect l="l" t="t" r="r" b="b"/>
            <a:pathLst>
              <a:path w="751205" h="208915">
                <a:moveTo>
                  <a:pt x="159004" y="4038"/>
                </a:moveTo>
                <a:lnTo>
                  <a:pt x="147955" y="4038"/>
                </a:lnTo>
                <a:lnTo>
                  <a:pt x="147955" y="180124"/>
                </a:lnTo>
                <a:lnTo>
                  <a:pt x="8255" y="4038"/>
                </a:lnTo>
                <a:lnTo>
                  <a:pt x="0" y="4038"/>
                </a:lnTo>
                <a:lnTo>
                  <a:pt x="0" y="199517"/>
                </a:lnTo>
                <a:lnTo>
                  <a:pt x="11049" y="199517"/>
                </a:lnTo>
                <a:lnTo>
                  <a:pt x="11049" y="24295"/>
                </a:lnTo>
                <a:lnTo>
                  <a:pt x="150114" y="199517"/>
                </a:lnTo>
                <a:lnTo>
                  <a:pt x="159004" y="199517"/>
                </a:lnTo>
                <a:lnTo>
                  <a:pt x="159004" y="4038"/>
                </a:lnTo>
                <a:close/>
              </a:path>
              <a:path w="751205" h="208915">
                <a:moveTo>
                  <a:pt x="383400" y="101625"/>
                </a:moveTo>
                <a:lnTo>
                  <a:pt x="375272" y="61798"/>
                </a:lnTo>
                <a:lnTo>
                  <a:pt x="372351" y="57492"/>
                </a:lnTo>
                <a:lnTo>
                  <a:pt x="372351" y="101625"/>
                </a:lnTo>
                <a:lnTo>
                  <a:pt x="365112" y="137261"/>
                </a:lnTo>
                <a:lnTo>
                  <a:pt x="345427" y="166065"/>
                </a:lnTo>
                <a:lnTo>
                  <a:pt x="316217" y="185318"/>
                </a:lnTo>
                <a:lnTo>
                  <a:pt x="280530" y="192341"/>
                </a:lnTo>
                <a:lnTo>
                  <a:pt x="244970" y="185318"/>
                </a:lnTo>
                <a:lnTo>
                  <a:pt x="215773" y="166065"/>
                </a:lnTo>
                <a:lnTo>
                  <a:pt x="196088" y="137261"/>
                </a:lnTo>
                <a:lnTo>
                  <a:pt x="188976" y="101625"/>
                </a:lnTo>
                <a:lnTo>
                  <a:pt x="196088" y="65811"/>
                </a:lnTo>
                <a:lnTo>
                  <a:pt x="215773" y="36868"/>
                </a:lnTo>
                <a:lnTo>
                  <a:pt x="244970" y="17538"/>
                </a:lnTo>
                <a:lnTo>
                  <a:pt x="280530" y="10502"/>
                </a:lnTo>
                <a:lnTo>
                  <a:pt x="316217" y="17538"/>
                </a:lnTo>
                <a:lnTo>
                  <a:pt x="345427" y="36868"/>
                </a:lnTo>
                <a:lnTo>
                  <a:pt x="365112" y="65811"/>
                </a:lnTo>
                <a:lnTo>
                  <a:pt x="372351" y="101625"/>
                </a:lnTo>
                <a:lnTo>
                  <a:pt x="372351" y="57492"/>
                </a:lnTo>
                <a:lnTo>
                  <a:pt x="353174" y="29527"/>
                </a:lnTo>
                <a:lnTo>
                  <a:pt x="324472" y="10502"/>
                </a:lnTo>
                <a:lnTo>
                  <a:pt x="320535" y="7899"/>
                </a:lnTo>
                <a:lnTo>
                  <a:pt x="280530" y="0"/>
                </a:lnTo>
                <a:lnTo>
                  <a:pt x="240652" y="7899"/>
                </a:lnTo>
                <a:lnTo>
                  <a:pt x="208026" y="29527"/>
                </a:lnTo>
                <a:lnTo>
                  <a:pt x="185928" y="61798"/>
                </a:lnTo>
                <a:lnTo>
                  <a:pt x="177927" y="101625"/>
                </a:lnTo>
                <a:lnTo>
                  <a:pt x="185928" y="141274"/>
                </a:lnTo>
                <a:lnTo>
                  <a:pt x="208026" y="173405"/>
                </a:lnTo>
                <a:lnTo>
                  <a:pt x="240652" y="194957"/>
                </a:lnTo>
                <a:lnTo>
                  <a:pt x="280530" y="202831"/>
                </a:lnTo>
                <a:lnTo>
                  <a:pt x="320535" y="194957"/>
                </a:lnTo>
                <a:lnTo>
                  <a:pt x="324472" y="192341"/>
                </a:lnTo>
                <a:lnTo>
                  <a:pt x="353174" y="173405"/>
                </a:lnTo>
                <a:lnTo>
                  <a:pt x="375272" y="141274"/>
                </a:lnTo>
                <a:lnTo>
                  <a:pt x="383400" y="101625"/>
                </a:lnTo>
                <a:close/>
              </a:path>
              <a:path w="751205" h="208915">
                <a:moveTo>
                  <a:pt x="565264" y="4038"/>
                </a:moveTo>
                <a:lnTo>
                  <a:pt x="552056" y="4038"/>
                </a:lnTo>
                <a:lnTo>
                  <a:pt x="465950" y="181724"/>
                </a:lnTo>
                <a:lnTo>
                  <a:pt x="465442" y="182283"/>
                </a:lnTo>
                <a:lnTo>
                  <a:pt x="378955" y="4038"/>
                </a:lnTo>
                <a:lnTo>
                  <a:pt x="365874" y="4038"/>
                </a:lnTo>
                <a:lnTo>
                  <a:pt x="465823" y="208737"/>
                </a:lnTo>
                <a:lnTo>
                  <a:pt x="565264" y="4038"/>
                </a:lnTo>
                <a:close/>
              </a:path>
              <a:path w="751205" h="208915">
                <a:moveTo>
                  <a:pt x="751052" y="101625"/>
                </a:moveTo>
                <a:lnTo>
                  <a:pt x="743051" y="61798"/>
                </a:lnTo>
                <a:lnTo>
                  <a:pt x="740003" y="57492"/>
                </a:lnTo>
                <a:lnTo>
                  <a:pt x="740003" y="101625"/>
                </a:lnTo>
                <a:lnTo>
                  <a:pt x="732904" y="137261"/>
                </a:lnTo>
                <a:lnTo>
                  <a:pt x="713092" y="166065"/>
                </a:lnTo>
                <a:lnTo>
                  <a:pt x="684009" y="185318"/>
                </a:lnTo>
                <a:lnTo>
                  <a:pt x="648322" y="192341"/>
                </a:lnTo>
                <a:lnTo>
                  <a:pt x="612635" y="185318"/>
                </a:lnTo>
                <a:lnTo>
                  <a:pt x="583552" y="166065"/>
                </a:lnTo>
                <a:lnTo>
                  <a:pt x="563867" y="137261"/>
                </a:lnTo>
                <a:lnTo>
                  <a:pt x="556628" y="101625"/>
                </a:lnTo>
                <a:lnTo>
                  <a:pt x="563867" y="65811"/>
                </a:lnTo>
                <a:lnTo>
                  <a:pt x="583552" y="36868"/>
                </a:lnTo>
                <a:lnTo>
                  <a:pt x="612635" y="17538"/>
                </a:lnTo>
                <a:lnTo>
                  <a:pt x="648322" y="10502"/>
                </a:lnTo>
                <a:lnTo>
                  <a:pt x="684009" y="17538"/>
                </a:lnTo>
                <a:lnTo>
                  <a:pt x="713092" y="36868"/>
                </a:lnTo>
                <a:lnTo>
                  <a:pt x="732904" y="65811"/>
                </a:lnTo>
                <a:lnTo>
                  <a:pt x="740003" y="101625"/>
                </a:lnTo>
                <a:lnTo>
                  <a:pt x="740003" y="57492"/>
                </a:lnTo>
                <a:lnTo>
                  <a:pt x="720966" y="29527"/>
                </a:lnTo>
                <a:lnTo>
                  <a:pt x="692251" y="10502"/>
                </a:lnTo>
                <a:lnTo>
                  <a:pt x="688327" y="7899"/>
                </a:lnTo>
                <a:lnTo>
                  <a:pt x="648322" y="0"/>
                </a:lnTo>
                <a:lnTo>
                  <a:pt x="608317" y="7899"/>
                </a:lnTo>
                <a:lnTo>
                  <a:pt x="575678" y="29527"/>
                </a:lnTo>
                <a:lnTo>
                  <a:pt x="553707" y="61798"/>
                </a:lnTo>
                <a:lnTo>
                  <a:pt x="545579" y="101625"/>
                </a:lnTo>
                <a:lnTo>
                  <a:pt x="553707" y="141274"/>
                </a:lnTo>
                <a:lnTo>
                  <a:pt x="575678" y="173405"/>
                </a:lnTo>
                <a:lnTo>
                  <a:pt x="608317" y="194957"/>
                </a:lnTo>
                <a:lnTo>
                  <a:pt x="648322" y="202831"/>
                </a:lnTo>
                <a:lnTo>
                  <a:pt x="688327" y="194957"/>
                </a:lnTo>
                <a:lnTo>
                  <a:pt x="692264" y="192341"/>
                </a:lnTo>
                <a:lnTo>
                  <a:pt x="720966" y="173405"/>
                </a:lnTo>
                <a:lnTo>
                  <a:pt x="743051" y="141274"/>
                </a:lnTo>
                <a:lnTo>
                  <a:pt x="751052" y="101625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621" y="10157204"/>
            <a:ext cx="375920" cy="441959"/>
          </a:xfrm>
          <a:custGeom>
            <a:avLst/>
            <a:gdLst/>
            <a:ahLst/>
            <a:cxnLst/>
            <a:rect l="l" t="t" r="r" b="b"/>
            <a:pathLst>
              <a:path w="375919" h="441959">
                <a:moveTo>
                  <a:pt x="220212" y="0"/>
                </a:moveTo>
                <a:lnTo>
                  <a:pt x="178176" y="4037"/>
                </a:lnTo>
                <a:lnTo>
                  <a:pt x="137410" y="16152"/>
                </a:lnTo>
                <a:lnTo>
                  <a:pt x="99057" y="36357"/>
                </a:lnTo>
                <a:lnTo>
                  <a:pt x="64514" y="64628"/>
                </a:lnTo>
                <a:lnTo>
                  <a:pt x="36321" y="99245"/>
                </a:lnTo>
                <a:lnTo>
                  <a:pt x="16128" y="137627"/>
                </a:lnTo>
                <a:lnTo>
                  <a:pt x="4063" y="178519"/>
                </a:lnTo>
                <a:lnTo>
                  <a:pt x="0" y="220667"/>
                </a:lnTo>
                <a:lnTo>
                  <a:pt x="4063" y="262818"/>
                </a:lnTo>
                <a:lnTo>
                  <a:pt x="16128" y="303710"/>
                </a:lnTo>
                <a:lnTo>
                  <a:pt x="36321" y="342092"/>
                </a:lnTo>
                <a:lnTo>
                  <a:pt x="64514" y="376709"/>
                </a:lnTo>
                <a:lnTo>
                  <a:pt x="99057" y="404990"/>
                </a:lnTo>
                <a:lnTo>
                  <a:pt x="137410" y="425186"/>
                </a:lnTo>
                <a:lnTo>
                  <a:pt x="178176" y="437300"/>
                </a:lnTo>
                <a:lnTo>
                  <a:pt x="220212" y="441337"/>
                </a:lnTo>
                <a:lnTo>
                  <a:pt x="262248" y="437300"/>
                </a:lnTo>
                <a:lnTo>
                  <a:pt x="303141" y="425186"/>
                </a:lnTo>
                <a:lnTo>
                  <a:pt x="341367" y="404990"/>
                </a:lnTo>
                <a:lnTo>
                  <a:pt x="375910" y="376709"/>
                </a:lnTo>
                <a:lnTo>
                  <a:pt x="253231" y="255173"/>
                </a:lnTo>
                <a:lnTo>
                  <a:pt x="237483" y="265725"/>
                </a:lnTo>
                <a:lnTo>
                  <a:pt x="219323" y="269243"/>
                </a:lnTo>
                <a:lnTo>
                  <a:pt x="201289" y="265725"/>
                </a:lnTo>
                <a:lnTo>
                  <a:pt x="185542" y="255173"/>
                </a:lnTo>
                <a:lnTo>
                  <a:pt x="175001" y="239284"/>
                </a:lnTo>
                <a:lnTo>
                  <a:pt x="171445" y="221211"/>
                </a:lnTo>
                <a:lnTo>
                  <a:pt x="175001" y="203130"/>
                </a:lnTo>
                <a:lnTo>
                  <a:pt x="185542" y="187240"/>
                </a:lnTo>
                <a:lnTo>
                  <a:pt x="201289" y="176689"/>
                </a:lnTo>
                <a:lnTo>
                  <a:pt x="219323" y="173171"/>
                </a:lnTo>
                <a:lnTo>
                  <a:pt x="237483" y="176689"/>
                </a:lnTo>
                <a:lnTo>
                  <a:pt x="253231" y="187240"/>
                </a:lnTo>
                <a:lnTo>
                  <a:pt x="375910" y="64628"/>
                </a:lnTo>
                <a:lnTo>
                  <a:pt x="341367" y="36357"/>
                </a:lnTo>
                <a:lnTo>
                  <a:pt x="303141" y="16152"/>
                </a:lnTo>
                <a:lnTo>
                  <a:pt x="262248" y="4037"/>
                </a:lnTo>
                <a:lnTo>
                  <a:pt x="2202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745" y="10163301"/>
            <a:ext cx="343535" cy="431165"/>
          </a:xfrm>
          <a:custGeom>
            <a:avLst/>
            <a:gdLst/>
            <a:ahLst/>
            <a:cxnLst/>
            <a:rect l="l" t="t" r="r" b="b"/>
            <a:pathLst>
              <a:path w="343534" h="431165">
                <a:moveTo>
                  <a:pt x="185034" y="0"/>
                </a:moveTo>
                <a:lnTo>
                  <a:pt x="0" y="0"/>
                </a:lnTo>
                <a:lnTo>
                  <a:pt x="0" y="430667"/>
                </a:lnTo>
                <a:lnTo>
                  <a:pt x="167508" y="430667"/>
                </a:lnTo>
                <a:lnTo>
                  <a:pt x="167508" y="328375"/>
                </a:lnTo>
                <a:lnTo>
                  <a:pt x="185034" y="328375"/>
                </a:lnTo>
                <a:lnTo>
                  <a:pt x="228467" y="322517"/>
                </a:lnTo>
                <a:lnTo>
                  <a:pt x="267582" y="305958"/>
                </a:lnTo>
                <a:lnTo>
                  <a:pt x="300728" y="280290"/>
                </a:lnTo>
                <a:lnTo>
                  <a:pt x="326254" y="247058"/>
                </a:lnTo>
                <a:lnTo>
                  <a:pt x="342764" y="207842"/>
                </a:lnTo>
                <a:lnTo>
                  <a:pt x="343272" y="203942"/>
                </a:lnTo>
                <a:lnTo>
                  <a:pt x="147951" y="203942"/>
                </a:lnTo>
                <a:lnTo>
                  <a:pt x="147951" y="122992"/>
                </a:lnTo>
                <a:lnTo>
                  <a:pt x="343018" y="122992"/>
                </a:lnTo>
                <a:lnTo>
                  <a:pt x="342764" y="120542"/>
                </a:lnTo>
                <a:lnTo>
                  <a:pt x="326254" y="81312"/>
                </a:lnTo>
                <a:lnTo>
                  <a:pt x="300728" y="48089"/>
                </a:lnTo>
                <a:lnTo>
                  <a:pt x="267582" y="22412"/>
                </a:lnTo>
                <a:lnTo>
                  <a:pt x="228467" y="5863"/>
                </a:lnTo>
                <a:lnTo>
                  <a:pt x="185034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0936" y="10286294"/>
            <a:ext cx="185415" cy="809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830911" y="10155681"/>
            <a:ext cx="506095" cy="439420"/>
          </a:xfrm>
          <a:custGeom>
            <a:avLst/>
            <a:gdLst/>
            <a:ahLst/>
            <a:cxnLst/>
            <a:rect l="l" t="t" r="r" b="b"/>
            <a:pathLst>
              <a:path w="506094" h="439420">
                <a:moveTo>
                  <a:pt x="252850" y="0"/>
                </a:moveTo>
                <a:lnTo>
                  <a:pt x="0" y="438832"/>
                </a:lnTo>
                <a:lnTo>
                  <a:pt x="178303" y="438832"/>
                </a:lnTo>
                <a:lnTo>
                  <a:pt x="196845" y="407187"/>
                </a:lnTo>
                <a:lnTo>
                  <a:pt x="300982" y="407187"/>
                </a:lnTo>
                <a:lnTo>
                  <a:pt x="319396" y="438832"/>
                </a:lnTo>
                <a:lnTo>
                  <a:pt x="505574" y="438832"/>
                </a:lnTo>
                <a:lnTo>
                  <a:pt x="292727" y="68563"/>
                </a:lnTo>
                <a:lnTo>
                  <a:pt x="25285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33598" y="10378178"/>
            <a:ext cx="97790" cy="83820"/>
          </a:xfrm>
          <a:custGeom>
            <a:avLst/>
            <a:gdLst/>
            <a:ahLst/>
            <a:cxnLst/>
            <a:rect l="l" t="t" r="r" b="b"/>
            <a:pathLst>
              <a:path w="97790" h="83820">
                <a:moveTo>
                  <a:pt x="48639" y="0"/>
                </a:moveTo>
                <a:lnTo>
                  <a:pt x="0" y="83802"/>
                </a:lnTo>
                <a:lnTo>
                  <a:pt x="97279" y="83802"/>
                </a:lnTo>
                <a:lnTo>
                  <a:pt x="48639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76495" y="1289271"/>
            <a:ext cx="513715" cy="753110"/>
          </a:xfrm>
          <a:custGeom>
            <a:avLst/>
            <a:gdLst/>
            <a:ahLst/>
            <a:cxnLst/>
            <a:rect l="l" t="t" r="r" b="b"/>
            <a:pathLst>
              <a:path w="513714" h="753110">
                <a:moveTo>
                  <a:pt x="513196" y="0"/>
                </a:moveTo>
                <a:lnTo>
                  <a:pt x="477637" y="0"/>
                </a:lnTo>
                <a:lnTo>
                  <a:pt x="477637" y="678035"/>
                </a:lnTo>
                <a:lnTo>
                  <a:pt x="477129" y="677527"/>
                </a:lnTo>
                <a:lnTo>
                  <a:pt x="26824" y="0"/>
                </a:lnTo>
                <a:lnTo>
                  <a:pt x="0" y="0"/>
                </a:lnTo>
                <a:lnTo>
                  <a:pt x="0" y="752836"/>
                </a:lnTo>
                <a:lnTo>
                  <a:pt x="35599" y="752836"/>
                </a:lnTo>
                <a:lnTo>
                  <a:pt x="35599" y="78103"/>
                </a:lnTo>
                <a:lnTo>
                  <a:pt x="36070" y="78611"/>
                </a:lnTo>
                <a:lnTo>
                  <a:pt x="484622" y="752836"/>
                </a:lnTo>
                <a:lnTo>
                  <a:pt x="513196" y="752836"/>
                </a:lnTo>
                <a:lnTo>
                  <a:pt x="513196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51025" y="1274044"/>
            <a:ext cx="1851660" cy="805180"/>
          </a:xfrm>
          <a:custGeom>
            <a:avLst/>
            <a:gdLst/>
            <a:ahLst/>
            <a:cxnLst/>
            <a:rect l="l" t="t" r="r" b="b"/>
            <a:pathLst>
              <a:path w="1851660" h="805180">
                <a:moveTo>
                  <a:pt x="663562" y="391782"/>
                </a:moveTo>
                <a:lnTo>
                  <a:pt x="659244" y="327520"/>
                </a:lnTo>
                <a:lnTo>
                  <a:pt x="646671" y="266941"/>
                </a:lnTo>
                <a:lnTo>
                  <a:pt x="628002" y="214363"/>
                </a:lnTo>
                <a:lnTo>
                  <a:pt x="628002" y="391782"/>
                </a:lnTo>
                <a:lnTo>
                  <a:pt x="626605" y="425945"/>
                </a:lnTo>
                <a:lnTo>
                  <a:pt x="616064" y="490969"/>
                </a:lnTo>
                <a:lnTo>
                  <a:pt x="596125" y="550900"/>
                </a:lnTo>
                <a:lnTo>
                  <a:pt x="567423" y="604621"/>
                </a:lnTo>
                <a:lnTo>
                  <a:pt x="531355" y="650976"/>
                </a:lnTo>
                <a:lnTo>
                  <a:pt x="488683" y="688949"/>
                </a:lnTo>
                <a:lnTo>
                  <a:pt x="440423" y="717270"/>
                </a:lnTo>
                <a:lnTo>
                  <a:pt x="387718" y="735177"/>
                </a:lnTo>
                <a:lnTo>
                  <a:pt x="331584" y="741400"/>
                </a:lnTo>
                <a:lnTo>
                  <a:pt x="303136" y="739749"/>
                </a:lnTo>
                <a:lnTo>
                  <a:pt x="248539" y="727684"/>
                </a:lnTo>
                <a:lnTo>
                  <a:pt x="198120" y="704316"/>
                </a:lnTo>
                <a:lnTo>
                  <a:pt x="152527" y="671042"/>
                </a:lnTo>
                <a:lnTo>
                  <a:pt x="113157" y="628751"/>
                </a:lnTo>
                <a:lnTo>
                  <a:pt x="80772" y="578586"/>
                </a:lnTo>
                <a:lnTo>
                  <a:pt x="56261" y="521703"/>
                </a:lnTo>
                <a:lnTo>
                  <a:pt x="40881" y="458838"/>
                </a:lnTo>
                <a:lnTo>
                  <a:pt x="35560" y="391782"/>
                </a:lnTo>
                <a:lnTo>
                  <a:pt x="36957" y="357365"/>
                </a:lnTo>
                <a:lnTo>
                  <a:pt x="47498" y="291960"/>
                </a:lnTo>
                <a:lnTo>
                  <a:pt x="67437" y="231762"/>
                </a:lnTo>
                <a:lnTo>
                  <a:pt x="96012" y="177787"/>
                </a:lnTo>
                <a:lnTo>
                  <a:pt x="132080" y="131178"/>
                </a:lnTo>
                <a:lnTo>
                  <a:pt x="174625" y="93078"/>
                </a:lnTo>
                <a:lnTo>
                  <a:pt x="222758" y="64630"/>
                </a:lnTo>
                <a:lnTo>
                  <a:pt x="275323" y="46596"/>
                </a:lnTo>
                <a:lnTo>
                  <a:pt x="331584" y="40373"/>
                </a:lnTo>
                <a:lnTo>
                  <a:pt x="360032" y="42024"/>
                </a:lnTo>
                <a:lnTo>
                  <a:pt x="414642" y="54216"/>
                </a:lnTo>
                <a:lnTo>
                  <a:pt x="465188" y="77584"/>
                </a:lnTo>
                <a:lnTo>
                  <a:pt x="510781" y="110985"/>
                </a:lnTo>
                <a:lnTo>
                  <a:pt x="550278" y="153530"/>
                </a:lnTo>
                <a:lnTo>
                  <a:pt x="582790" y="203949"/>
                </a:lnTo>
                <a:lnTo>
                  <a:pt x="607174" y="261099"/>
                </a:lnTo>
                <a:lnTo>
                  <a:pt x="622668" y="324091"/>
                </a:lnTo>
                <a:lnTo>
                  <a:pt x="628002" y="391782"/>
                </a:lnTo>
                <a:lnTo>
                  <a:pt x="628002" y="214363"/>
                </a:lnTo>
                <a:lnTo>
                  <a:pt x="599427" y="159245"/>
                </a:lnTo>
                <a:lnTo>
                  <a:pt x="566280" y="113779"/>
                </a:lnTo>
                <a:lnTo>
                  <a:pt x="527545" y="74790"/>
                </a:lnTo>
                <a:lnTo>
                  <a:pt x="483984" y="43294"/>
                </a:lnTo>
                <a:lnTo>
                  <a:pt x="436486" y="19685"/>
                </a:lnTo>
                <a:lnTo>
                  <a:pt x="385305" y="5080"/>
                </a:lnTo>
                <a:lnTo>
                  <a:pt x="331584" y="0"/>
                </a:lnTo>
                <a:lnTo>
                  <a:pt x="304406" y="1270"/>
                </a:lnTo>
                <a:lnTo>
                  <a:pt x="251828" y="11176"/>
                </a:lnTo>
                <a:lnTo>
                  <a:pt x="202565" y="30467"/>
                </a:lnTo>
                <a:lnTo>
                  <a:pt x="156972" y="58026"/>
                </a:lnTo>
                <a:lnTo>
                  <a:pt x="115824" y="93459"/>
                </a:lnTo>
                <a:lnTo>
                  <a:pt x="79756" y="135750"/>
                </a:lnTo>
                <a:lnTo>
                  <a:pt x="49657" y="184264"/>
                </a:lnTo>
                <a:lnTo>
                  <a:pt x="26035" y="238239"/>
                </a:lnTo>
                <a:lnTo>
                  <a:pt x="9652" y="296786"/>
                </a:lnTo>
                <a:lnTo>
                  <a:pt x="1143" y="359270"/>
                </a:lnTo>
                <a:lnTo>
                  <a:pt x="0" y="391782"/>
                </a:lnTo>
                <a:lnTo>
                  <a:pt x="1270" y="425691"/>
                </a:lnTo>
                <a:lnTo>
                  <a:pt x="10668" y="490969"/>
                </a:lnTo>
                <a:lnTo>
                  <a:pt x="28702" y="551916"/>
                </a:lnTo>
                <a:lnTo>
                  <a:pt x="54737" y="607542"/>
                </a:lnTo>
                <a:lnTo>
                  <a:pt x="87884" y="657072"/>
                </a:lnTo>
                <a:lnTo>
                  <a:pt x="127254" y="699617"/>
                </a:lnTo>
                <a:lnTo>
                  <a:pt x="172085" y="734288"/>
                </a:lnTo>
                <a:lnTo>
                  <a:pt x="221615" y="760069"/>
                </a:lnTo>
                <a:lnTo>
                  <a:pt x="275069" y="776198"/>
                </a:lnTo>
                <a:lnTo>
                  <a:pt x="331584" y="781786"/>
                </a:lnTo>
                <a:lnTo>
                  <a:pt x="360159" y="780389"/>
                </a:lnTo>
                <a:lnTo>
                  <a:pt x="415277" y="769467"/>
                </a:lnTo>
                <a:lnTo>
                  <a:pt x="466966" y="748385"/>
                </a:lnTo>
                <a:lnTo>
                  <a:pt x="478980" y="741400"/>
                </a:lnTo>
                <a:lnTo>
                  <a:pt x="491223" y="734288"/>
                </a:lnTo>
                <a:lnTo>
                  <a:pt x="536181" y="699617"/>
                </a:lnTo>
                <a:lnTo>
                  <a:pt x="575551" y="657072"/>
                </a:lnTo>
                <a:lnTo>
                  <a:pt x="608698" y="607542"/>
                </a:lnTo>
                <a:lnTo>
                  <a:pt x="634733" y="551916"/>
                </a:lnTo>
                <a:lnTo>
                  <a:pt x="652894" y="490969"/>
                </a:lnTo>
                <a:lnTo>
                  <a:pt x="662419" y="425691"/>
                </a:lnTo>
                <a:lnTo>
                  <a:pt x="663562" y="391782"/>
                </a:lnTo>
                <a:close/>
              </a:path>
              <a:path w="1851660" h="805180">
                <a:moveTo>
                  <a:pt x="1251178" y="15481"/>
                </a:moveTo>
                <a:lnTo>
                  <a:pt x="1208506" y="15481"/>
                </a:lnTo>
                <a:lnTo>
                  <a:pt x="930122" y="700506"/>
                </a:lnTo>
                <a:lnTo>
                  <a:pt x="928598" y="702665"/>
                </a:lnTo>
                <a:lnTo>
                  <a:pt x="649211" y="15481"/>
                </a:lnTo>
                <a:lnTo>
                  <a:pt x="607174" y="15481"/>
                </a:lnTo>
                <a:lnTo>
                  <a:pt x="929741" y="804646"/>
                </a:lnTo>
                <a:lnTo>
                  <a:pt x="1251178" y="15481"/>
                </a:lnTo>
                <a:close/>
              </a:path>
              <a:path w="1851660" h="805180">
                <a:moveTo>
                  <a:pt x="1851228" y="391782"/>
                </a:moveTo>
                <a:lnTo>
                  <a:pt x="1846910" y="327520"/>
                </a:lnTo>
                <a:lnTo>
                  <a:pt x="1834337" y="266941"/>
                </a:lnTo>
                <a:lnTo>
                  <a:pt x="1815668" y="214363"/>
                </a:lnTo>
                <a:lnTo>
                  <a:pt x="1815668" y="391782"/>
                </a:lnTo>
                <a:lnTo>
                  <a:pt x="1814271" y="425945"/>
                </a:lnTo>
                <a:lnTo>
                  <a:pt x="1803730" y="490969"/>
                </a:lnTo>
                <a:lnTo>
                  <a:pt x="1783664" y="550900"/>
                </a:lnTo>
                <a:lnTo>
                  <a:pt x="1755089" y="604621"/>
                </a:lnTo>
                <a:lnTo>
                  <a:pt x="1719033" y="650976"/>
                </a:lnTo>
                <a:lnTo>
                  <a:pt x="1676361" y="688949"/>
                </a:lnTo>
                <a:lnTo>
                  <a:pt x="1628101" y="717270"/>
                </a:lnTo>
                <a:lnTo>
                  <a:pt x="1575396" y="735177"/>
                </a:lnTo>
                <a:lnTo>
                  <a:pt x="1519262" y="741400"/>
                </a:lnTo>
                <a:lnTo>
                  <a:pt x="1490814" y="739749"/>
                </a:lnTo>
                <a:lnTo>
                  <a:pt x="1436204" y="727684"/>
                </a:lnTo>
                <a:lnTo>
                  <a:pt x="1385658" y="704316"/>
                </a:lnTo>
                <a:lnTo>
                  <a:pt x="1340192" y="671042"/>
                </a:lnTo>
                <a:lnTo>
                  <a:pt x="1300822" y="628751"/>
                </a:lnTo>
                <a:lnTo>
                  <a:pt x="1268437" y="578586"/>
                </a:lnTo>
                <a:lnTo>
                  <a:pt x="1243939" y="521703"/>
                </a:lnTo>
                <a:lnTo>
                  <a:pt x="1228547" y="458838"/>
                </a:lnTo>
                <a:lnTo>
                  <a:pt x="1223238" y="391782"/>
                </a:lnTo>
                <a:lnTo>
                  <a:pt x="1224635" y="357365"/>
                </a:lnTo>
                <a:lnTo>
                  <a:pt x="1235176" y="291960"/>
                </a:lnTo>
                <a:lnTo>
                  <a:pt x="1255102" y="231762"/>
                </a:lnTo>
                <a:lnTo>
                  <a:pt x="1283677" y="177787"/>
                </a:lnTo>
                <a:lnTo>
                  <a:pt x="1319745" y="131178"/>
                </a:lnTo>
                <a:lnTo>
                  <a:pt x="1362290" y="93078"/>
                </a:lnTo>
                <a:lnTo>
                  <a:pt x="1410423" y="64630"/>
                </a:lnTo>
                <a:lnTo>
                  <a:pt x="1463001" y="46596"/>
                </a:lnTo>
                <a:lnTo>
                  <a:pt x="1519262" y="40373"/>
                </a:lnTo>
                <a:lnTo>
                  <a:pt x="1547710" y="42024"/>
                </a:lnTo>
                <a:lnTo>
                  <a:pt x="1602320" y="54216"/>
                </a:lnTo>
                <a:lnTo>
                  <a:pt x="1652866" y="77584"/>
                </a:lnTo>
                <a:lnTo>
                  <a:pt x="1698459" y="110985"/>
                </a:lnTo>
                <a:lnTo>
                  <a:pt x="1737956" y="153530"/>
                </a:lnTo>
                <a:lnTo>
                  <a:pt x="1770456" y="203949"/>
                </a:lnTo>
                <a:lnTo>
                  <a:pt x="1794840" y="261099"/>
                </a:lnTo>
                <a:lnTo>
                  <a:pt x="1810334" y="324091"/>
                </a:lnTo>
                <a:lnTo>
                  <a:pt x="1815668" y="391782"/>
                </a:lnTo>
                <a:lnTo>
                  <a:pt x="1815668" y="214363"/>
                </a:lnTo>
                <a:lnTo>
                  <a:pt x="1787093" y="159245"/>
                </a:lnTo>
                <a:lnTo>
                  <a:pt x="1753946" y="113779"/>
                </a:lnTo>
                <a:lnTo>
                  <a:pt x="1715223" y="74790"/>
                </a:lnTo>
                <a:lnTo>
                  <a:pt x="1671789" y="43294"/>
                </a:lnTo>
                <a:lnTo>
                  <a:pt x="1624037" y="19685"/>
                </a:lnTo>
                <a:lnTo>
                  <a:pt x="1572983" y="5080"/>
                </a:lnTo>
                <a:lnTo>
                  <a:pt x="1519262" y="0"/>
                </a:lnTo>
                <a:lnTo>
                  <a:pt x="1492084" y="1270"/>
                </a:lnTo>
                <a:lnTo>
                  <a:pt x="1439506" y="11176"/>
                </a:lnTo>
                <a:lnTo>
                  <a:pt x="1390230" y="30467"/>
                </a:lnTo>
                <a:lnTo>
                  <a:pt x="1344637" y="58026"/>
                </a:lnTo>
                <a:lnTo>
                  <a:pt x="1303489" y="93459"/>
                </a:lnTo>
                <a:lnTo>
                  <a:pt x="1267421" y="135750"/>
                </a:lnTo>
                <a:lnTo>
                  <a:pt x="1237335" y="184264"/>
                </a:lnTo>
                <a:lnTo>
                  <a:pt x="1213713" y="238239"/>
                </a:lnTo>
                <a:lnTo>
                  <a:pt x="1197330" y="296786"/>
                </a:lnTo>
                <a:lnTo>
                  <a:pt x="1188821" y="359270"/>
                </a:lnTo>
                <a:lnTo>
                  <a:pt x="1187678" y="391782"/>
                </a:lnTo>
                <a:lnTo>
                  <a:pt x="1188948" y="425691"/>
                </a:lnTo>
                <a:lnTo>
                  <a:pt x="1198346" y="490969"/>
                </a:lnTo>
                <a:lnTo>
                  <a:pt x="1216380" y="551916"/>
                </a:lnTo>
                <a:lnTo>
                  <a:pt x="1242415" y="607542"/>
                </a:lnTo>
                <a:lnTo>
                  <a:pt x="1275549" y="657072"/>
                </a:lnTo>
                <a:lnTo>
                  <a:pt x="1314919" y="699617"/>
                </a:lnTo>
                <a:lnTo>
                  <a:pt x="1359750" y="734288"/>
                </a:lnTo>
                <a:lnTo>
                  <a:pt x="1409280" y="760069"/>
                </a:lnTo>
                <a:lnTo>
                  <a:pt x="1462747" y="776198"/>
                </a:lnTo>
                <a:lnTo>
                  <a:pt x="1519262" y="781786"/>
                </a:lnTo>
                <a:lnTo>
                  <a:pt x="1547837" y="780389"/>
                </a:lnTo>
                <a:lnTo>
                  <a:pt x="1602955" y="769467"/>
                </a:lnTo>
                <a:lnTo>
                  <a:pt x="1654644" y="748385"/>
                </a:lnTo>
                <a:lnTo>
                  <a:pt x="1666659" y="741400"/>
                </a:lnTo>
                <a:lnTo>
                  <a:pt x="1678901" y="734288"/>
                </a:lnTo>
                <a:lnTo>
                  <a:pt x="1723859" y="699617"/>
                </a:lnTo>
                <a:lnTo>
                  <a:pt x="1763217" y="657072"/>
                </a:lnTo>
                <a:lnTo>
                  <a:pt x="1796364" y="607542"/>
                </a:lnTo>
                <a:lnTo>
                  <a:pt x="1822399" y="551916"/>
                </a:lnTo>
                <a:lnTo>
                  <a:pt x="1840560" y="490969"/>
                </a:lnTo>
                <a:lnTo>
                  <a:pt x="1850085" y="425691"/>
                </a:lnTo>
                <a:lnTo>
                  <a:pt x="1851228" y="391782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024" y="2758370"/>
            <a:ext cx="115818" cy="166111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76133" y="2758420"/>
            <a:ext cx="94615" cy="166370"/>
          </a:xfrm>
          <a:custGeom>
            <a:avLst/>
            <a:gdLst/>
            <a:ahLst/>
            <a:cxnLst/>
            <a:rect l="l" t="t" r="r" b="b"/>
            <a:pathLst>
              <a:path w="94615" h="166369">
                <a:moveTo>
                  <a:pt x="94361" y="142240"/>
                </a:moveTo>
                <a:lnTo>
                  <a:pt x="21717" y="142240"/>
                </a:lnTo>
                <a:lnTo>
                  <a:pt x="21717" y="92710"/>
                </a:lnTo>
                <a:lnTo>
                  <a:pt x="83058" y="92710"/>
                </a:lnTo>
                <a:lnTo>
                  <a:pt x="83058" y="69850"/>
                </a:lnTo>
                <a:lnTo>
                  <a:pt x="21717" y="69850"/>
                </a:lnTo>
                <a:lnTo>
                  <a:pt x="21717" y="22860"/>
                </a:lnTo>
                <a:lnTo>
                  <a:pt x="92710" y="22860"/>
                </a:lnTo>
                <a:lnTo>
                  <a:pt x="92710" y="0"/>
                </a:lnTo>
                <a:lnTo>
                  <a:pt x="0" y="0"/>
                </a:lnTo>
                <a:lnTo>
                  <a:pt x="0" y="22860"/>
                </a:lnTo>
                <a:lnTo>
                  <a:pt x="0" y="69850"/>
                </a:lnTo>
                <a:lnTo>
                  <a:pt x="0" y="92710"/>
                </a:lnTo>
                <a:lnTo>
                  <a:pt x="0" y="142240"/>
                </a:lnTo>
                <a:lnTo>
                  <a:pt x="0" y="166370"/>
                </a:lnTo>
                <a:lnTo>
                  <a:pt x="94361" y="166370"/>
                </a:lnTo>
                <a:lnTo>
                  <a:pt x="94361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0725" y="2756848"/>
            <a:ext cx="108200" cy="16915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729689" y="2758420"/>
            <a:ext cx="94615" cy="166370"/>
          </a:xfrm>
          <a:custGeom>
            <a:avLst/>
            <a:gdLst/>
            <a:ahLst/>
            <a:cxnLst/>
            <a:rect l="l" t="t" r="r" b="b"/>
            <a:pathLst>
              <a:path w="94614" h="166369">
                <a:moveTo>
                  <a:pt x="94361" y="142240"/>
                </a:moveTo>
                <a:lnTo>
                  <a:pt x="21717" y="142240"/>
                </a:lnTo>
                <a:lnTo>
                  <a:pt x="21717" y="92710"/>
                </a:lnTo>
                <a:lnTo>
                  <a:pt x="83058" y="92710"/>
                </a:lnTo>
                <a:lnTo>
                  <a:pt x="83058" y="69850"/>
                </a:lnTo>
                <a:lnTo>
                  <a:pt x="21717" y="69850"/>
                </a:lnTo>
                <a:lnTo>
                  <a:pt x="21717" y="22860"/>
                </a:lnTo>
                <a:lnTo>
                  <a:pt x="92710" y="22860"/>
                </a:lnTo>
                <a:lnTo>
                  <a:pt x="92710" y="0"/>
                </a:lnTo>
                <a:lnTo>
                  <a:pt x="0" y="0"/>
                </a:lnTo>
                <a:lnTo>
                  <a:pt x="0" y="22860"/>
                </a:lnTo>
                <a:lnTo>
                  <a:pt x="0" y="69850"/>
                </a:lnTo>
                <a:lnTo>
                  <a:pt x="0" y="92710"/>
                </a:lnTo>
                <a:lnTo>
                  <a:pt x="0" y="142240"/>
                </a:lnTo>
                <a:lnTo>
                  <a:pt x="0" y="166370"/>
                </a:lnTo>
                <a:lnTo>
                  <a:pt x="94361" y="166370"/>
                </a:lnTo>
                <a:lnTo>
                  <a:pt x="94361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4951" y="2758370"/>
            <a:ext cx="118868" cy="16611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8494" y="2758370"/>
            <a:ext cx="129536" cy="166111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0514" y="2756848"/>
            <a:ext cx="132582" cy="16915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503868" y="2758420"/>
            <a:ext cx="97155" cy="166370"/>
          </a:xfrm>
          <a:custGeom>
            <a:avLst/>
            <a:gdLst/>
            <a:ahLst/>
            <a:cxnLst/>
            <a:rect l="l" t="t" r="r" b="b"/>
            <a:pathLst>
              <a:path w="97155" h="166369">
                <a:moveTo>
                  <a:pt x="97142" y="142240"/>
                </a:moveTo>
                <a:lnTo>
                  <a:pt x="22085" y="142240"/>
                </a:lnTo>
                <a:lnTo>
                  <a:pt x="22085" y="0"/>
                </a:lnTo>
                <a:lnTo>
                  <a:pt x="0" y="0"/>
                </a:lnTo>
                <a:lnTo>
                  <a:pt x="0" y="142240"/>
                </a:lnTo>
                <a:lnTo>
                  <a:pt x="0" y="166370"/>
                </a:lnTo>
                <a:lnTo>
                  <a:pt x="97142" y="166370"/>
                </a:lnTo>
                <a:lnTo>
                  <a:pt x="97142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4073" y="2758370"/>
            <a:ext cx="129536" cy="166111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2848283" y="2758321"/>
            <a:ext cx="22860" cy="166370"/>
          </a:xfrm>
          <a:custGeom>
            <a:avLst/>
            <a:gdLst/>
            <a:ahLst/>
            <a:cxnLst/>
            <a:rect l="l" t="t" r="r" b="b"/>
            <a:pathLst>
              <a:path w="22860" h="166369">
                <a:moveTo>
                  <a:pt x="22631" y="0"/>
                </a:moveTo>
                <a:lnTo>
                  <a:pt x="0" y="0"/>
                </a:lnTo>
                <a:lnTo>
                  <a:pt x="0" y="165780"/>
                </a:lnTo>
                <a:lnTo>
                  <a:pt x="22631" y="165780"/>
                </a:lnTo>
                <a:lnTo>
                  <a:pt x="22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61057" y="2758370"/>
            <a:ext cx="138679" cy="166111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3188119" y="2758420"/>
            <a:ext cx="95885" cy="166370"/>
          </a:xfrm>
          <a:custGeom>
            <a:avLst/>
            <a:gdLst/>
            <a:ahLst/>
            <a:cxnLst/>
            <a:rect l="l" t="t" r="r" b="b"/>
            <a:pathLst>
              <a:path w="95885" h="166369">
                <a:moveTo>
                  <a:pt x="95885" y="142240"/>
                </a:moveTo>
                <a:lnTo>
                  <a:pt x="21971" y="142240"/>
                </a:lnTo>
                <a:lnTo>
                  <a:pt x="21971" y="92710"/>
                </a:lnTo>
                <a:lnTo>
                  <a:pt x="84455" y="92710"/>
                </a:lnTo>
                <a:lnTo>
                  <a:pt x="84455" y="69850"/>
                </a:lnTo>
                <a:lnTo>
                  <a:pt x="21971" y="69850"/>
                </a:lnTo>
                <a:lnTo>
                  <a:pt x="21971" y="22860"/>
                </a:lnTo>
                <a:lnTo>
                  <a:pt x="94107" y="22860"/>
                </a:lnTo>
                <a:lnTo>
                  <a:pt x="94107" y="0"/>
                </a:lnTo>
                <a:lnTo>
                  <a:pt x="0" y="0"/>
                </a:lnTo>
                <a:lnTo>
                  <a:pt x="0" y="22860"/>
                </a:lnTo>
                <a:lnTo>
                  <a:pt x="0" y="69850"/>
                </a:lnTo>
                <a:lnTo>
                  <a:pt x="0" y="92710"/>
                </a:lnTo>
                <a:lnTo>
                  <a:pt x="0" y="142240"/>
                </a:lnTo>
                <a:lnTo>
                  <a:pt x="0" y="166370"/>
                </a:lnTo>
                <a:lnTo>
                  <a:pt x="95885" y="166370"/>
                </a:lnTo>
                <a:lnTo>
                  <a:pt x="95885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4907" y="2758370"/>
            <a:ext cx="118865" cy="16611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3559962" y="2758420"/>
            <a:ext cx="114300" cy="166370"/>
          </a:xfrm>
          <a:custGeom>
            <a:avLst/>
            <a:gdLst/>
            <a:ahLst/>
            <a:cxnLst/>
            <a:rect l="l" t="t" r="r" b="b"/>
            <a:pathLst>
              <a:path w="114300" h="166369">
                <a:moveTo>
                  <a:pt x="114046" y="0"/>
                </a:moveTo>
                <a:lnTo>
                  <a:pt x="0" y="0"/>
                </a:lnTo>
                <a:lnTo>
                  <a:pt x="0" y="22860"/>
                </a:lnTo>
                <a:lnTo>
                  <a:pt x="46101" y="22860"/>
                </a:lnTo>
                <a:lnTo>
                  <a:pt x="46101" y="166370"/>
                </a:lnTo>
                <a:lnTo>
                  <a:pt x="68199" y="166370"/>
                </a:lnTo>
                <a:lnTo>
                  <a:pt x="68199" y="22860"/>
                </a:lnTo>
                <a:lnTo>
                  <a:pt x="114046" y="2286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38277" y="2756848"/>
            <a:ext cx="134105" cy="169158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4059821" y="2758420"/>
            <a:ext cx="94615" cy="166370"/>
          </a:xfrm>
          <a:custGeom>
            <a:avLst/>
            <a:gdLst/>
            <a:ahLst/>
            <a:cxnLst/>
            <a:rect l="l" t="t" r="r" b="b"/>
            <a:pathLst>
              <a:path w="94614" h="166369">
                <a:moveTo>
                  <a:pt x="94361" y="142240"/>
                </a:moveTo>
                <a:lnTo>
                  <a:pt x="21717" y="142240"/>
                </a:lnTo>
                <a:lnTo>
                  <a:pt x="21717" y="92710"/>
                </a:lnTo>
                <a:lnTo>
                  <a:pt x="83058" y="92710"/>
                </a:lnTo>
                <a:lnTo>
                  <a:pt x="83058" y="69850"/>
                </a:lnTo>
                <a:lnTo>
                  <a:pt x="21717" y="69850"/>
                </a:lnTo>
                <a:lnTo>
                  <a:pt x="21717" y="22860"/>
                </a:lnTo>
                <a:lnTo>
                  <a:pt x="92710" y="22860"/>
                </a:lnTo>
                <a:lnTo>
                  <a:pt x="92710" y="0"/>
                </a:lnTo>
                <a:lnTo>
                  <a:pt x="0" y="0"/>
                </a:lnTo>
                <a:lnTo>
                  <a:pt x="0" y="22860"/>
                </a:lnTo>
                <a:lnTo>
                  <a:pt x="0" y="69850"/>
                </a:lnTo>
                <a:lnTo>
                  <a:pt x="0" y="92710"/>
                </a:lnTo>
                <a:lnTo>
                  <a:pt x="0" y="142240"/>
                </a:lnTo>
                <a:lnTo>
                  <a:pt x="0" y="166370"/>
                </a:lnTo>
                <a:lnTo>
                  <a:pt x="94361" y="166370"/>
                </a:lnTo>
                <a:lnTo>
                  <a:pt x="94361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31098" y="2756848"/>
            <a:ext cx="108201" cy="16915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18545" y="2758370"/>
            <a:ext cx="118868" cy="167635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15136" y="2756848"/>
            <a:ext cx="108200" cy="169158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4890389" y="2758420"/>
            <a:ext cx="114300" cy="166370"/>
          </a:xfrm>
          <a:custGeom>
            <a:avLst/>
            <a:gdLst/>
            <a:ahLst/>
            <a:cxnLst/>
            <a:rect l="l" t="t" r="r" b="b"/>
            <a:pathLst>
              <a:path w="114300" h="166369">
                <a:moveTo>
                  <a:pt x="114046" y="0"/>
                </a:moveTo>
                <a:lnTo>
                  <a:pt x="0" y="0"/>
                </a:lnTo>
                <a:lnTo>
                  <a:pt x="0" y="22860"/>
                </a:lnTo>
                <a:lnTo>
                  <a:pt x="46101" y="22860"/>
                </a:lnTo>
                <a:lnTo>
                  <a:pt x="46101" y="166370"/>
                </a:lnTo>
                <a:lnTo>
                  <a:pt x="68199" y="166370"/>
                </a:lnTo>
                <a:lnTo>
                  <a:pt x="68199" y="22860"/>
                </a:lnTo>
                <a:lnTo>
                  <a:pt x="114046" y="2286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080876" y="2758420"/>
            <a:ext cx="95885" cy="166370"/>
          </a:xfrm>
          <a:custGeom>
            <a:avLst/>
            <a:gdLst/>
            <a:ahLst/>
            <a:cxnLst/>
            <a:rect l="l" t="t" r="r" b="b"/>
            <a:pathLst>
              <a:path w="95885" h="166369">
                <a:moveTo>
                  <a:pt x="95885" y="142240"/>
                </a:moveTo>
                <a:lnTo>
                  <a:pt x="21971" y="142240"/>
                </a:lnTo>
                <a:lnTo>
                  <a:pt x="21971" y="92710"/>
                </a:lnTo>
                <a:lnTo>
                  <a:pt x="84455" y="92710"/>
                </a:lnTo>
                <a:lnTo>
                  <a:pt x="84455" y="69850"/>
                </a:lnTo>
                <a:lnTo>
                  <a:pt x="21971" y="69850"/>
                </a:lnTo>
                <a:lnTo>
                  <a:pt x="21971" y="22860"/>
                </a:lnTo>
                <a:lnTo>
                  <a:pt x="94107" y="22860"/>
                </a:lnTo>
                <a:lnTo>
                  <a:pt x="94107" y="0"/>
                </a:lnTo>
                <a:lnTo>
                  <a:pt x="0" y="0"/>
                </a:lnTo>
                <a:lnTo>
                  <a:pt x="0" y="22860"/>
                </a:lnTo>
                <a:lnTo>
                  <a:pt x="0" y="69850"/>
                </a:lnTo>
                <a:lnTo>
                  <a:pt x="0" y="92710"/>
                </a:lnTo>
                <a:lnTo>
                  <a:pt x="0" y="142240"/>
                </a:lnTo>
                <a:lnTo>
                  <a:pt x="0" y="166370"/>
                </a:lnTo>
                <a:lnTo>
                  <a:pt x="95885" y="166370"/>
                </a:lnTo>
                <a:lnTo>
                  <a:pt x="95885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7667" y="2758370"/>
            <a:ext cx="118868" cy="166111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5452732" y="2758420"/>
            <a:ext cx="114300" cy="166370"/>
          </a:xfrm>
          <a:custGeom>
            <a:avLst/>
            <a:gdLst/>
            <a:ahLst/>
            <a:cxnLst/>
            <a:rect l="l" t="t" r="r" b="b"/>
            <a:pathLst>
              <a:path w="114300" h="166369">
                <a:moveTo>
                  <a:pt x="114033" y="0"/>
                </a:moveTo>
                <a:lnTo>
                  <a:pt x="0" y="0"/>
                </a:lnTo>
                <a:lnTo>
                  <a:pt x="0" y="22860"/>
                </a:lnTo>
                <a:lnTo>
                  <a:pt x="46101" y="22860"/>
                </a:lnTo>
                <a:lnTo>
                  <a:pt x="46101" y="166370"/>
                </a:lnTo>
                <a:lnTo>
                  <a:pt x="68186" y="166370"/>
                </a:lnTo>
                <a:lnTo>
                  <a:pt x="68186" y="22860"/>
                </a:lnTo>
                <a:lnTo>
                  <a:pt x="114033" y="22860"/>
                </a:lnTo>
                <a:lnTo>
                  <a:pt x="1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1532" y="2758370"/>
            <a:ext cx="108200" cy="166111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17321" y="2758370"/>
            <a:ext cx="128012" cy="166111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6012027" y="2758321"/>
            <a:ext cx="21590" cy="166370"/>
          </a:xfrm>
          <a:custGeom>
            <a:avLst/>
            <a:gdLst/>
            <a:ahLst/>
            <a:cxnLst/>
            <a:rect l="l" t="t" r="r" b="b"/>
            <a:pathLst>
              <a:path w="21589" h="166369">
                <a:moveTo>
                  <a:pt x="21128" y="0"/>
                </a:moveTo>
                <a:lnTo>
                  <a:pt x="0" y="0"/>
                </a:lnTo>
                <a:lnTo>
                  <a:pt x="0" y="165780"/>
                </a:lnTo>
                <a:lnTo>
                  <a:pt x="21128" y="165780"/>
                </a:lnTo>
                <a:lnTo>
                  <a:pt x="21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123267" y="2758420"/>
            <a:ext cx="95885" cy="166370"/>
          </a:xfrm>
          <a:custGeom>
            <a:avLst/>
            <a:gdLst/>
            <a:ahLst/>
            <a:cxnLst/>
            <a:rect l="l" t="t" r="r" b="b"/>
            <a:pathLst>
              <a:path w="95885" h="166369">
                <a:moveTo>
                  <a:pt x="95631" y="142240"/>
                </a:moveTo>
                <a:lnTo>
                  <a:pt x="21717" y="142240"/>
                </a:lnTo>
                <a:lnTo>
                  <a:pt x="21717" y="0"/>
                </a:lnTo>
                <a:lnTo>
                  <a:pt x="0" y="0"/>
                </a:lnTo>
                <a:lnTo>
                  <a:pt x="0" y="142240"/>
                </a:lnTo>
                <a:lnTo>
                  <a:pt x="0" y="166370"/>
                </a:lnTo>
                <a:lnTo>
                  <a:pt x="95631" y="166370"/>
                </a:lnTo>
                <a:lnTo>
                  <a:pt x="95631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295484" y="2758321"/>
            <a:ext cx="22860" cy="166370"/>
          </a:xfrm>
          <a:custGeom>
            <a:avLst/>
            <a:gdLst/>
            <a:ahLst/>
            <a:cxnLst/>
            <a:rect l="l" t="t" r="r" b="b"/>
            <a:pathLst>
              <a:path w="22860" h="166369">
                <a:moveTo>
                  <a:pt x="22636" y="0"/>
                </a:moveTo>
                <a:lnTo>
                  <a:pt x="0" y="0"/>
                </a:lnTo>
                <a:lnTo>
                  <a:pt x="0" y="165780"/>
                </a:lnTo>
                <a:lnTo>
                  <a:pt x="22636" y="165780"/>
                </a:lnTo>
                <a:lnTo>
                  <a:pt x="22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06734" y="2758370"/>
            <a:ext cx="117342" cy="166111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86561" y="2758370"/>
            <a:ext cx="128008" cy="166111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790772" y="2758370"/>
            <a:ext cx="117342" cy="166111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6988886" y="2758420"/>
            <a:ext cx="94615" cy="166370"/>
          </a:xfrm>
          <a:custGeom>
            <a:avLst/>
            <a:gdLst/>
            <a:ahLst/>
            <a:cxnLst/>
            <a:rect l="l" t="t" r="r" b="b"/>
            <a:pathLst>
              <a:path w="94615" h="166369">
                <a:moveTo>
                  <a:pt x="94348" y="142240"/>
                </a:moveTo>
                <a:lnTo>
                  <a:pt x="21717" y="142240"/>
                </a:lnTo>
                <a:lnTo>
                  <a:pt x="21717" y="92710"/>
                </a:lnTo>
                <a:lnTo>
                  <a:pt x="83045" y="92710"/>
                </a:lnTo>
                <a:lnTo>
                  <a:pt x="83045" y="69850"/>
                </a:lnTo>
                <a:lnTo>
                  <a:pt x="21717" y="69850"/>
                </a:lnTo>
                <a:lnTo>
                  <a:pt x="21717" y="22860"/>
                </a:lnTo>
                <a:lnTo>
                  <a:pt x="92697" y="22860"/>
                </a:lnTo>
                <a:lnTo>
                  <a:pt x="92697" y="0"/>
                </a:lnTo>
                <a:lnTo>
                  <a:pt x="0" y="0"/>
                </a:lnTo>
                <a:lnTo>
                  <a:pt x="0" y="22860"/>
                </a:lnTo>
                <a:lnTo>
                  <a:pt x="0" y="69850"/>
                </a:lnTo>
                <a:lnTo>
                  <a:pt x="0" y="92710"/>
                </a:lnTo>
                <a:lnTo>
                  <a:pt x="0" y="142240"/>
                </a:lnTo>
                <a:lnTo>
                  <a:pt x="0" y="166370"/>
                </a:lnTo>
                <a:lnTo>
                  <a:pt x="94348" y="166370"/>
                </a:lnTo>
                <a:lnTo>
                  <a:pt x="94348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943449" y="819891"/>
            <a:ext cx="1214755" cy="1705610"/>
          </a:xfrm>
          <a:custGeom>
            <a:avLst/>
            <a:gdLst/>
            <a:ahLst/>
            <a:cxnLst/>
            <a:rect l="l" t="t" r="r" b="b"/>
            <a:pathLst>
              <a:path w="1214754" h="1705610">
                <a:moveTo>
                  <a:pt x="711435" y="0"/>
                </a:moveTo>
                <a:lnTo>
                  <a:pt x="659494" y="2285"/>
                </a:lnTo>
                <a:lnTo>
                  <a:pt x="607679" y="9016"/>
                </a:lnTo>
                <a:lnTo>
                  <a:pt x="556372" y="20446"/>
                </a:lnTo>
                <a:lnTo>
                  <a:pt x="505701" y="36194"/>
                </a:lnTo>
                <a:lnTo>
                  <a:pt x="456045" y="56640"/>
                </a:lnTo>
                <a:lnTo>
                  <a:pt x="407405" y="81531"/>
                </a:lnTo>
                <a:lnTo>
                  <a:pt x="360035" y="110995"/>
                </a:lnTo>
                <a:lnTo>
                  <a:pt x="314317" y="144903"/>
                </a:lnTo>
                <a:lnTo>
                  <a:pt x="270376" y="183510"/>
                </a:lnTo>
                <a:lnTo>
                  <a:pt x="228467" y="226435"/>
                </a:lnTo>
                <a:lnTo>
                  <a:pt x="188971" y="273805"/>
                </a:lnTo>
                <a:lnTo>
                  <a:pt x="153031" y="324095"/>
                </a:lnTo>
                <a:lnTo>
                  <a:pt x="120900" y="376672"/>
                </a:lnTo>
                <a:lnTo>
                  <a:pt x="92580" y="431535"/>
                </a:lnTo>
                <a:lnTo>
                  <a:pt x="68070" y="488175"/>
                </a:lnTo>
                <a:lnTo>
                  <a:pt x="47242" y="546467"/>
                </a:lnTo>
                <a:lnTo>
                  <a:pt x="30225" y="606028"/>
                </a:lnTo>
                <a:lnTo>
                  <a:pt x="17017" y="666733"/>
                </a:lnTo>
                <a:lnTo>
                  <a:pt x="7619" y="728199"/>
                </a:lnTo>
                <a:lnTo>
                  <a:pt x="1904" y="790173"/>
                </a:lnTo>
                <a:lnTo>
                  <a:pt x="0" y="852529"/>
                </a:lnTo>
                <a:lnTo>
                  <a:pt x="507" y="883643"/>
                </a:lnTo>
                <a:lnTo>
                  <a:pt x="4190" y="945872"/>
                </a:lnTo>
                <a:lnTo>
                  <a:pt x="11810" y="1007719"/>
                </a:lnTo>
                <a:lnTo>
                  <a:pt x="23113" y="1068804"/>
                </a:lnTo>
                <a:lnTo>
                  <a:pt x="38226" y="1129001"/>
                </a:lnTo>
                <a:lnTo>
                  <a:pt x="57148" y="1187927"/>
                </a:lnTo>
                <a:lnTo>
                  <a:pt x="79880" y="1245457"/>
                </a:lnTo>
                <a:lnTo>
                  <a:pt x="106296" y="1301209"/>
                </a:lnTo>
                <a:lnTo>
                  <a:pt x="136521" y="1354928"/>
                </a:lnTo>
                <a:lnTo>
                  <a:pt x="170556" y="1406362"/>
                </a:lnTo>
                <a:lnTo>
                  <a:pt x="208401" y="1455383"/>
                </a:lnTo>
                <a:lnTo>
                  <a:pt x="249167" y="1500594"/>
                </a:lnTo>
                <a:lnTo>
                  <a:pt x="292092" y="1541359"/>
                </a:lnTo>
                <a:lnTo>
                  <a:pt x="337049" y="1577681"/>
                </a:lnTo>
                <a:lnTo>
                  <a:pt x="383530" y="1609303"/>
                </a:lnTo>
                <a:lnTo>
                  <a:pt x="431535" y="1636480"/>
                </a:lnTo>
                <a:lnTo>
                  <a:pt x="480682" y="1659212"/>
                </a:lnTo>
                <a:lnTo>
                  <a:pt x="530973" y="1677246"/>
                </a:lnTo>
                <a:lnTo>
                  <a:pt x="581899" y="1690835"/>
                </a:lnTo>
                <a:lnTo>
                  <a:pt x="633459" y="1699978"/>
                </a:lnTo>
                <a:lnTo>
                  <a:pt x="685401" y="1704423"/>
                </a:lnTo>
                <a:lnTo>
                  <a:pt x="711435" y="1705058"/>
                </a:lnTo>
                <a:lnTo>
                  <a:pt x="737470" y="1704423"/>
                </a:lnTo>
                <a:lnTo>
                  <a:pt x="789285" y="1699978"/>
                </a:lnTo>
                <a:lnTo>
                  <a:pt x="840845" y="1690835"/>
                </a:lnTo>
                <a:lnTo>
                  <a:pt x="891898" y="1677246"/>
                </a:lnTo>
                <a:lnTo>
                  <a:pt x="942062" y="1659212"/>
                </a:lnTo>
                <a:lnTo>
                  <a:pt x="991336" y="1636480"/>
                </a:lnTo>
                <a:lnTo>
                  <a:pt x="1039341" y="1609303"/>
                </a:lnTo>
                <a:lnTo>
                  <a:pt x="1085822" y="1577681"/>
                </a:lnTo>
                <a:lnTo>
                  <a:pt x="1130652" y="1541359"/>
                </a:lnTo>
                <a:lnTo>
                  <a:pt x="1173704" y="1500594"/>
                </a:lnTo>
                <a:lnTo>
                  <a:pt x="1214470" y="1455383"/>
                </a:lnTo>
                <a:lnTo>
                  <a:pt x="818240" y="985876"/>
                </a:lnTo>
                <a:lnTo>
                  <a:pt x="796777" y="1007338"/>
                </a:lnTo>
                <a:lnTo>
                  <a:pt x="773156" y="1023467"/>
                </a:lnTo>
                <a:lnTo>
                  <a:pt x="748011" y="1034134"/>
                </a:lnTo>
                <a:lnTo>
                  <a:pt x="721849" y="1039468"/>
                </a:lnTo>
                <a:lnTo>
                  <a:pt x="695434" y="1039468"/>
                </a:lnTo>
                <a:lnTo>
                  <a:pt x="644254" y="1023467"/>
                </a:lnTo>
                <a:lnTo>
                  <a:pt x="599170" y="985876"/>
                </a:lnTo>
                <a:lnTo>
                  <a:pt x="567802" y="931775"/>
                </a:lnTo>
                <a:lnTo>
                  <a:pt x="554340" y="870435"/>
                </a:lnTo>
                <a:lnTo>
                  <a:pt x="554340" y="838813"/>
                </a:lnTo>
                <a:lnTo>
                  <a:pt x="567802" y="777347"/>
                </a:lnTo>
                <a:lnTo>
                  <a:pt x="599170" y="723373"/>
                </a:lnTo>
                <a:lnTo>
                  <a:pt x="644254" y="685782"/>
                </a:lnTo>
                <a:lnTo>
                  <a:pt x="695434" y="669654"/>
                </a:lnTo>
                <a:lnTo>
                  <a:pt x="721849" y="669654"/>
                </a:lnTo>
                <a:lnTo>
                  <a:pt x="748011" y="674987"/>
                </a:lnTo>
                <a:lnTo>
                  <a:pt x="773156" y="685782"/>
                </a:lnTo>
                <a:lnTo>
                  <a:pt x="796777" y="701911"/>
                </a:lnTo>
                <a:lnTo>
                  <a:pt x="818240" y="723373"/>
                </a:lnTo>
                <a:lnTo>
                  <a:pt x="1214470" y="249675"/>
                </a:lnTo>
                <a:lnTo>
                  <a:pt x="1173704" y="204464"/>
                </a:lnTo>
                <a:lnTo>
                  <a:pt x="1130652" y="163571"/>
                </a:lnTo>
                <a:lnTo>
                  <a:pt x="1085822" y="127377"/>
                </a:lnTo>
                <a:lnTo>
                  <a:pt x="1039341" y="95628"/>
                </a:lnTo>
                <a:lnTo>
                  <a:pt x="991336" y="68451"/>
                </a:lnTo>
                <a:lnTo>
                  <a:pt x="942062" y="45845"/>
                </a:lnTo>
                <a:lnTo>
                  <a:pt x="891898" y="27685"/>
                </a:lnTo>
                <a:lnTo>
                  <a:pt x="840845" y="14096"/>
                </a:lnTo>
                <a:lnTo>
                  <a:pt x="789285" y="5079"/>
                </a:lnTo>
                <a:lnTo>
                  <a:pt x="737470" y="507"/>
                </a:lnTo>
                <a:lnTo>
                  <a:pt x="7114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3815994" y="845800"/>
            <a:ext cx="1125855" cy="1659889"/>
          </a:xfrm>
          <a:custGeom>
            <a:avLst/>
            <a:gdLst/>
            <a:ahLst/>
            <a:cxnLst/>
            <a:rect l="l" t="t" r="r" b="b"/>
            <a:pathLst>
              <a:path w="1125854" h="1659889">
                <a:moveTo>
                  <a:pt x="1125829" y="632701"/>
                </a:moveTo>
                <a:lnTo>
                  <a:pt x="1122908" y="565899"/>
                </a:lnTo>
                <a:lnTo>
                  <a:pt x="1114399" y="501256"/>
                </a:lnTo>
                <a:lnTo>
                  <a:pt x="1100556" y="438772"/>
                </a:lnTo>
                <a:lnTo>
                  <a:pt x="1081760" y="379095"/>
                </a:lnTo>
                <a:lnTo>
                  <a:pt x="1058138" y="322453"/>
                </a:lnTo>
                <a:lnTo>
                  <a:pt x="1030071" y="269240"/>
                </a:lnTo>
                <a:lnTo>
                  <a:pt x="997940" y="219710"/>
                </a:lnTo>
                <a:lnTo>
                  <a:pt x="961872" y="174371"/>
                </a:lnTo>
                <a:lnTo>
                  <a:pt x="922248" y="133477"/>
                </a:lnTo>
                <a:lnTo>
                  <a:pt x="879322" y="97282"/>
                </a:lnTo>
                <a:lnTo>
                  <a:pt x="833348" y="66294"/>
                </a:lnTo>
                <a:lnTo>
                  <a:pt x="784834" y="40894"/>
                </a:lnTo>
                <a:lnTo>
                  <a:pt x="733780" y="21209"/>
                </a:lnTo>
                <a:lnTo>
                  <a:pt x="680707" y="7747"/>
                </a:lnTo>
                <a:lnTo>
                  <a:pt x="657339" y="4038"/>
                </a:lnTo>
                <a:lnTo>
                  <a:pt x="657339" y="629907"/>
                </a:lnTo>
                <a:lnTo>
                  <a:pt x="654672" y="661403"/>
                </a:lnTo>
                <a:lnTo>
                  <a:pt x="635114" y="717156"/>
                </a:lnTo>
                <a:lnTo>
                  <a:pt x="599935" y="759320"/>
                </a:lnTo>
                <a:lnTo>
                  <a:pt x="553453" y="782688"/>
                </a:lnTo>
                <a:lnTo>
                  <a:pt x="527164" y="785863"/>
                </a:lnTo>
                <a:lnTo>
                  <a:pt x="478015" y="785863"/>
                </a:lnTo>
                <a:lnTo>
                  <a:pt x="478015" y="473951"/>
                </a:lnTo>
                <a:lnTo>
                  <a:pt x="527164" y="473951"/>
                </a:lnTo>
                <a:lnTo>
                  <a:pt x="577837" y="486270"/>
                </a:lnTo>
                <a:lnTo>
                  <a:pt x="619239" y="519671"/>
                </a:lnTo>
                <a:lnTo>
                  <a:pt x="647179" y="569201"/>
                </a:lnTo>
                <a:lnTo>
                  <a:pt x="657339" y="629907"/>
                </a:lnTo>
                <a:lnTo>
                  <a:pt x="657339" y="4038"/>
                </a:lnTo>
                <a:lnTo>
                  <a:pt x="653529" y="3429"/>
                </a:lnTo>
                <a:lnTo>
                  <a:pt x="625843" y="889"/>
                </a:lnTo>
                <a:lnTo>
                  <a:pt x="597776" y="0"/>
                </a:lnTo>
                <a:lnTo>
                  <a:pt x="0" y="0"/>
                </a:lnTo>
                <a:lnTo>
                  <a:pt x="0" y="1659597"/>
                </a:lnTo>
                <a:lnTo>
                  <a:pt x="541134" y="1659597"/>
                </a:lnTo>
                <a:lnTo>
                  <a:pt x="541134" y="1265402"/>
                </a:lnTo>
                <a:lnTo>
                  <a:pt x="597776" y="1265402"/>
                </a:lnTo>
                <a:lnTo>
                  <a:pt x="653529" y="1261973"/>
                </a:lnTo>
                <a:lnTo>
                  <a:pt x="707491" y="1251686"/>
                </a:lnTo>
                <a:lnTo>
                  <a:pt x="759561" y="1235176"/>
                </a:lnTo>
                <a:lnTo>
                  <a:pt x="809472" y="1212570"/>
                </a:lnTo>
                <a:lnTo>
                  <a:pt x="856716" y="1184249"/>
                </a:lnTo>
                <a:lnTo>
                  <a:pt x="901166" y="1150594"/>
                </a:lnTo>
                <a:lnTo>
                  <a:pt x="942441" y="1112113"/>
                </a:lnTo>
                <a:lnTo>
                  <a:pt x="980287" y="1068806"/>
                </a:lnTo>
                <a:lnTo>
                  <a:pt x="1014450" y="1021435"/>
                </a:lnTo>
                <a:lnTo>
                  <a:pt x="1044676" y="970000"/>
                </a:lnTo>
                <a:lnTo>
                  <a:pt x="1070457" y="915022"/>
                </a:lnTo>
                <a:lnTo>
                  <a:pt x="1091793" y="856856"/>
                </a:lnTo>
                <a:lnTo>
                  <a:pt x="1108176" y="795769"/>
                </a:lnTo>
                <a:lnTo>
                  <a:pt x="1119352" y="732142"/>
                </a:lnTo>
                <a:lnTo>
                  <a:pt x="1125194" y="666356"/>
                </a:lnTo>
                <a:lnTo>
                  <a:pt x="1125829" y="632701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568836" y="816843"/>
            <a:ext cx="1629410" cy="1689735"/>
          </a:xfrm>
          <a:custGeom>
            <a:avLst/>
            <a:gdLst/>
            <a:ahLst/>
            <a:cxnLst/>
            <a:rect l="l" t="t" r="r" b="b"/>
            <a:pathLst>
              <a:path w="1629410" h="1689735">
                <a:moveTo>
                  <a:pt x="814430" y="0"/>
                </a:moveTo>
                <a:lnTo>
                  <a:pt x="0" y="1689692"/>
                </a:lnTo>
                <a:lnTo>
                  <a:pt x="574406" y="1689692"/>
                </a:lnTo>
                <a:lnTo>
                  <a:pt x="634094" y="1567775"/>
                </a:lnTo>
                <a:lnTo>
                  <a:pt x="969747" y="1567775"/>
                </a:lnTo>
                <a:lnTo>
                  <a:pt x="1028927" y="1689692"/>
                </a:lnTo>
                <a:lnTo>
                  <a:pt x="1628860" y="1689692"/>
                </a:lnTo>
                <a:lnTo>
                  <a:pt x="1222725" y="844782"/>
                </a:lnTo>
                <a:lnTo>
                  <a:pt x="942951" y="264026"/>
                </a:lnTo>
                <a:lnTo>
                  <a:pt x="81443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222615" y="1673310"/>
            <a:ext cx="313690" cy="326390"/>
          </a:xfrm>
          <a:custGeom>
            <a:avLst/>
            <a:gdLst/>
            <a:ahLst/>
            <a:cxnLst/>
            <a:rect l="l" t="t" r="r" b="b"/>
            <a:pathLst>
              <a:path w="313689" h="326389">
                <a:moveTo>
                  <a:pt x="156841" y="0"/>
                </a:moveTo>
                <a:lnTo>
                  <a:pt x="0" y="326000"/>
                </a:lnTo>
                <a:lnTo>
                  <a:pt x="313682" y="326000"/>
                </a:lnTo>
                <a:lnTo>
                  <a:pt x="156841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ções com imagens">
  <p:cSld name="Lâmina ações com imagens">
    <p:spTree>
      <p:nvGrpSpPr>
        <p:cNvPr id="1" name="Shape 5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" name="Google Shape;5004;p10"/>
          <p:cNvSpPr txBox="1">
            <a:spLocks noGrp="1"/>
          </p:cNvSpPr>
          <p:nvPr>
            <p:ph type="body" idx="1"/>
          </p:nvPr>
        </p:nvSpPr>
        <p:spPr>
          <a:xfrm>
            <a:off x="13177609" y="1790647"/>
            <a:ext cx="4662924" cy="728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3529E"/>
              </a:buClr>
              <a:buSzPts val="3600"/>
              <a:buFont typeface="Arial"/>
              <a:buNone/>
              <a:defRPr sz="5936" b="1" i="0" u="none" strike="noStrike" cap="none">
                <a:solidFill>
                  <a:srgbClr val="3352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05" name="Google Shape;5005;p10"/>
          <p:cNvSpPr>
            <a:spLocks noGrp="1"/>
          </p:cNvSpPr>
          <p:nvPr>
            <p:ph type="pic" idx="2"/>
          </p:nvPr>
        </p:nvSpPr>
        <p:spPr>
          <a:xfrm>
            <a:off x="2104648" y="0"/>
            <a:ext cx="3471222" cy="6911269"/>
          </a:xfrm>
          <a:prstGeom prst="rect">
            <a:avLst/>
          </a:prstGeom>
          <a:noFill/>
          <a:ln>
            <a:noFill/>
          </a:ln>
        </p:spPr>
      </p:sp>
      <p:sp>
        <p:nvSpPr>
          <p:cNvPr id="5006" name="Google Shape;5006;p10"/>
          <p:cNvSpPr txBox="1">
            <a:spLocks noGrp="1"/>
          </p:cNvSpPr>
          <p:nvPr>
            <p:ph type="body" idx="3"/>
          </p:nvPr>
        </p:nvSpPr>
        <p:spPr>
          <a:xfrm>
            <a:off x="2243748" y="7365088"/>
            <a:ext cx="3062610" cy="108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sz="2638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07" name="Google Shape;5007;p10"/>
          <p:cNvSpPr txBox="1">
            <a:spLocks noGrp="1"/>
          </p:cNvSpPr>
          <p:nvPr>
            <p:ph type="body" idx="4"/>
          </p:nvPr>
        </p:nvSpPr>
        <p:spPr>
          <a:xfrm>
            <a:off x="2243748" y="8668805"/>
            <a:ext cx="3062610" cy="147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08" name="Google Shape;5008;p10"/>
          <p:cNvSpPr txBox="1">
            <a:spLocks noGrp="1"/>
          </p:cNvSpPr>
          <p:nvPr>
            <p:ph type="body" idx="5"/>
          </p:nvPr>
        </p:nvSpPr>
        <p:spPr>
          <a:xfrm>
            <a:off x="5772077" y="7365088"/>
            <a:ext cx="3062610" cy="108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sz="2638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09" name="Google Shape;5009;p10"/>
          <p:cNvSpPr txBox="1">
            <a:spLocks noGrp="1"/>
          </p:cNvSpPr>
          <p:nvPr>
            <p:ph type="body" idx="6"/>
          </p:nvPr>
        </p:nvSpPr>
        <p:spPr>
          <a:xfrm>
            <a:off x="5772077" y="8668805"/>
            <a:ext cx="3062610" cy="147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10" name="Google Shape;5010;p10"/>
          <p:cNvSpPr txBox="1">
            <a:spLocks noGrp="1"/>
          </p:cNvSpPr>
          <p:nvPr>
            <p:ph type="body" idx="7"/>
          </p:nvPr>
        </p:nvSpPr>
        <p:spPr>
          <a:xfrm>
            <a:off x="9298146" y="7365088"/>
            <a:ext cx="3062610" cy="108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sz="2638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11" name="Google Shape;5011;p10"/>
          <p:cNvSpPr txBox="1">
            <a:spLocks noGrp="1"/>
          </p:cNvSpPr>
          <p:nvPr>
            <p:ph type="body" idx="8"/>
          </p:nvPr>
        </p:nvSpPr>
        <p:spPr>
          <a:xfrm>
            <a:off x="9298146" y="8668805"/>
            <a:ext cx="3062610" cy="147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23" marR="0" lvl="0" indent="-376961" algn="ctr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12" name="Google Shape;5012;p10"/>
          <p:cNvSpPr>
            <a:spLocks noGrp="1"/>
          </p:cNvSpPr>
          <p:nvPr>
            <p:ph type="pic" idx="9"/>
          </p:nvPr>
        </p:nvSpPr>
        <p:spPr>
          <a:xfrm>
            <a:off x="5575747" y="0"/>
            <a:ext cx="3471222" cy="6911269"/>
          </a:xfrm>
          <a:prstGeom prst="rect">
            <a:avLst/>
          </a:prstGeom>
          <a:noFill/>
          <a:ln>
            <a:noFill/>
          </a:ln>
        </p:spPr>
      </p:sp>
      <p:sp>
        <p:nvSpPr>
          <p:cNvPr id="5013" name="Google Shape;5013;p10"/>
          <p:cNvSpPr>
            <a:spLocks noGrp="1"/>
          </p:cNvSpPr>
          <p:nvPr>
            <p:ph type="pic" idx="13"/>
          </p:nvPr>
        </p:nvSpPr>
        <p:spPr>
          <a:xfrm>
            <a:off x="9046845" y="0"/>
            <a:ext cx="3471222" cy="691126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501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65181" y="3046531"/>
            <a:ext cx="13760168" cy="432096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9894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99935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04649" y="1790647"/>
            <a:ext cx="15894806" cy="6722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36" b="1">
                <a:solidFill>
                  <a:schemeClr val="tx1">
                    <a:lumMod val="95000"/>
                    <a:lumOff val="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37084" y="8717624"/>
            <a:ext cx="15062370" cy="65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 b="0">
                <a:solidFill>
                  <a:schemeClr val="tx1">
                    <a:lumMod val="95000"/>
                    <a:lumOff val="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2104649" y="9047480"/>
            <a:ext cx="83243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2104649" y="9879974"/>
            <a:ext cx="15894806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910968" y="486931"/>
            <a:ext cx="1939955" cy="430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373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7360081" y="5309563"/>
            <a:ext cx="1939955" cy="430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37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6080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04649" y="1790647"/>
            <a:ext cx="15894806" cy="6722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936" b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104649" y="8717624"/>
            <a:ext cx="15894806" cy="659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 b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910968" y="486931"/>
            <a:ext cx="1939955" cy="430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373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7360081" y="5309563"/>
            <a:ext cx="1939955" cy="430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37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2238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image" Target="../media/image21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79378" y="10083096"/>
            <a:ext cx="4614455" cy="6709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372" y="10274547"/>
            <a:ext cx="751205" cy="208915"/>
          </a:xfrm>
          <a:custGeom>
            <a:avLst/>
            <a:gdLst/>
            <a:ahLst/>
            <a:cxnLst/>
            <a:rect l="l" t="t" r="r" b="b"/>
            <a:pathLst>
              <a:path w="751205" h="208915">
                <a:moveTo>
                  <a:pt x="159004" y="4038"/>
                </a:moveTo>
                <a:lnTo>
                  <a:pt x="147955" y="4038"/>
                </a:lnTo>
                <a:lnTo>
                  <a:pt x="147955" y="180124"/>
                </a:lnTo>
                <a:lnTo>
                  <a:pt x="8255" y="4038"/>
                </a:lnTo>
                <a:lnTo>
                  <a:pt x="0" y="4038"/>
                </a:lnTo>
                <a:lnTo>
                  <a:pt x="0" y="199517"/>
                </a:lnTo>
                <a:lnTo>
                  <a:pt x="11049" y="199517"/>
                </a:lnTo>
                <a:lnTo>
                  <a:pt x="11049" y="24295"/>
                </a:lnTo>
                <a:lnTo>
                  <a:pt x="150114" y="199517"/>
                </a:lnTo>
                <a:lnTo>
                  <a:pt x="159004" y="199517"/>
                </a:lnTo>
                <a:lnTo>
                  <a:pt x="159004" y="4038"/>
                </a:lnTo>
                <a:close/>
              </a:path>
              <a:path w="751205" h="208915">
                <a:moveTo>
                  <a:pt x="383400" y="101625"/>
                </a:moveTo>
                <a:lnTo>
                  <a:pt x="375272" y="61798"/>
                </a:lnTo>
                <a:lnTo>
                  <a:pt x="372351" y="57492"/>
                </a:lnTo>
                <a:lnTo>
                  <a:pt x="372351" y="101625"/>
                </a:lnTo>
                <a:lnTo>
                  <a:pt x="365112" y="137261"/>
                </a:lnTo>
                <a:lnTo>
                  <a:pt x="345427" y="166065"/>
                </a:lnTo>
                <a:lnTo>
                  <a:pt x="316217" y="185318"/>
                </a:lnTo>
                <a:lnTo>
                  <a:pt x="280530" y="192341"/>
                </a:lnTo>
                <a:lnTo>
                  <a:pt x="244970" y="185318"/>
                </a:lnTo>
                <a:lnTo>
                  <a:pt x="215773" y="166065"/>
                </a:lnTo>
                <a:lnTo>
                  <a:pt x="196088" y="137261"/>
                </a:lnTo>
                <a:lnTo>
                  <a:pt x="188976" y="101625"/>
                </a:lnTo>
                <a:lnTo>
                  <a:pt x="196088" y="65811"/>
                </a:lnTo>
                <a:lnTo>
                  <a:pt x="215773" y="36868"/>
                </a:lnTo>
                <a:lnTo>
                  <a:pt x="244970" y="17538"/>
                </a:lnTo>
                <a:lnTo>
                  <a:pt x="280530" y="10502"/>
                </a:lnTo>
                <a:lnTo>
                  <a:pt x="316217" y="17538"/>
                </a:lnTo>
                <a:lnTo>
                  <a:pt x="345427" y="36868"/>
                </a:lnTo>
                <a:lnTo>
                  <a:pt x="365112" y="65811"/>
                </a:lnTo>
                <a:lnTo>
                  <a:pt x="372351" y="101625"/>
                </a:lnTo>
                <a:lnTo>
                  <a:pt x="372351" y="57492"/>
                </a:lnTo>
                <a:lnTo>
                  <a:pt x="353174" y="29527"/>
                </a:lnTo>
                <a:lnTo>
                  <a:pt x="324472" y="10502"/>
                </a:lnTo>
                <a:lnTo>
                  <a:pt x="320535" y="7899"/>
                </a:lnTo>
                <a:lnTo>
                  <a:pt x="280530" y="0"/>
                </a:lnTo>
                <a:lnTo>
                  <a:pt x="240652" y="7899"/>
                </a:lnTo>
                <a:lnTo>
                  <a:pt x="208026" y="29527"/>
                </a:lnTo>
                <a:lnTo>
                  <a:pt x="185928" y="61798"/>
                </a:lnTo>
                <a:lnTo>
                  <a:pt x="177927" y="101625"/>
                </a:lnTo>
                <a:lnTo>
                  <a:pt x="185928" y="141274"/>
                </a:lnTo>
                <a:lnTo>
                  <a:pt x="208026" y="173405"/>
                </a:lnTo>
                <a:lnTo>
                  <a:pt x="240652" y="194957"/>
                </a:lnTo>
                <a:lnTo>
                  <a:pt x="280530" y="202831"/>
                </a:lnTo>
                <a:lnTo>
                  <a:pt x="320535" y="194957"/>
                </a:lnTo>
                <a:lnTo>
                  <a:pt x="324472" y="192341"/>
                </a:lnTo>
                <a:lnTo>
                  <a:pt x="353174" y="173405"/>
                </a:lnTo>
                <a:lnTo>
                  <a:pt x="375272" y="141274"/>
                </a:lnTo>
                <a:lnTo>
                  <a:pt x="383400" y="101625"/>
                </a:lnTo>
                <a:close/>
              </a:path>
              <a:path w="751205" h="208915">
                <a:moveTo>
                  <a:pt x="565264" y="4038"/>
                </a:moveTo>
                <a:lnTo>
                  <a:pt x="552056" y="4038"/>
                </a:lnTo>
                <a:lnTo>
                  <a:pt x="465950" y="181724"/>
                </a:lnTo>
                <a:lnTo>
                  <a:pt x="465442" y="182283"/>
                </a:lnTo>
                <a:lnTo>
                  <a:pt x="378955" y="4038"/>
                </a:lnTo>
                <a:lnTo>
                  <a:pt x="365874" y="4038"/>
                </a:lnTo>
                <a:lnTo>
                  <a:pt x="465823" y="208737"/>
                </a:lnTo>
                <a:lnTo>
                  <a:pt x="565264" y="4038"/>
                </a:lnTo>
                <a:close/>
              </a:path>
              <a:path w="751205" h="208915">
                <a:moveTo>
                  <a:pt x="751052" y="101625"/>
                </a:moveTo>
                <a:lnTo>
                  <a:pt x="743051" y="61798"/>
                </a:lnTo>
                <a:lnTo>
                  <a:pt x="740003" y="57492"/>
                </a:lnTo>
                <a:lnTo>
                  <a:pt x="740003" y="101625"/>
                </a:lnTo>
                <a:lnTo>
                  <a:pt x="732904" y="137261"/>
                </a:lnTo>
                <a:lnTo>
                  <a:pt x="713092" y="166065"/>
                </a:lnTo>
                <a:lnTo>
                  <a:pt x="684009" y="185318"/>
                </a:lnTo>
                <a:lnTo>
                  <a:pt x="648322" y="192341"/>
                </a:lnTo>
                <a:lnTo>
                  <a:pt x="612635" y="185318"/>
                </a:lnTo>
                <a:lnTo>
                  <a:pt x="583552" y="166065"/>
                </a:lnTo>
                <a:lnTo>
                  <a:pt x="563867" y="137261"/>
                </a:lnTo>
                <a:lnTo>
                  <a:pt x="556628" y="101625"/>
                </a:lnTo>
                <a:lnTo>
                  <a:pt x="563867" y="65811"/>
                </a:lnTo>
                <a:lnTo>
                  <a:pt x="583552" y="36868"/>
                </a:lnTo>
                <a:lnTo>
                  <a:pt x="612635" y="17538"/>
                </a:lnTo>
                <a:lnTo>
                  <a:pt x="648322" y="10502"/>
                </a:lnTo>
                <a:lnTo>
                  <a:pt x="684009" y="17538"/>
                </a:lnTo>
                <a:lnTo>
                  <a:pt x="713092" y="36868"/>
                </a:lnTo>
                <a:lnTo>
                  <a:pt x="732904" y="65811"/>
                </a:lnTo>
                <a:lnTo>
                  <a:pt x="740003" y="101625"/>
                </a:lnTo>
                <a:lnTo>
                  <a:pt x="740003" y="57492"/>
                </a:lnTo>
                <a:lnTo>
                  <a:pt x="720966" y="29527"/>
                </a:lnTo>
                <a:lnTo>
                  <a:pt x="692251" y="10502"/>
                </a:lnTo>
                <a:lnTo>
                  <a:pt x="688327" y="7899"/>
                </a:lnTo>
                <a:lnTo>
                  <a:pt x="648322" y="0"/>
                </a:lnTo>
                <a:lnTo>
                  <a:pt x="608317" y="7899"/>
                </a:lnTo>
                <a:lnTo>
                  <a:pt x="575678" y="29527"/>
                </a:lnTo>
                <a:lnTo>
                  <a:pt x="553707" y="61798"/>
                </a:lnTo>
                <a:lnTo>
                  <a:pt x="545579" y="101625"/>
                </a:lnTo>
                <a:lnTo>
                  <a:pt x="553707" y="141274"/>
                </a:lnTo>
                <a:lnTo>
                  <a:pt x="575678" y="173405"/>
                </a:lnTo>
                <a:lnTo>
                  <a:pt x="608317" y="194957"/>
                </a:lnTo>
                <a:lnTo>
                  <a:pt x="648322" y="202831"/>
                </a:lnTo>
                <a:lnTo>
                  <a:pt x="688327" y="194957"/>
                </a:lnTo>
                <a:lnTo>
                  <a:pt x="692264" y="192341"/>
                </a:lnTo>
                <a:lnTo>
                  <a:pt x="720966" y="173405"/>
                </a:lnTo>
                <a:lnTo>
                  <a:pt x="743051" y="141274"/>
                </a:lnTo>
                <a:lnTo>
                  <a:pt x="751052" y="101625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621" y="10157204"/>
            <a:ext cx="375920" cy="441959"/>
          </a:xfrm>
          <a:custGeom>
            <a:avLst/>
            <a:gdLst/>
            <a:ahLst/>
            <a:cxnLst/>
            <a:rect l="l" t="t" r="r" b="b"/>
            <a:pathLst>
              <a:path w="375919" h="441959">
                <a:moveTo>
                  <a:pt x="220212" y="0"/>
                </a:moveTo>
                <a:lnTo>
                  <a:pt x="178176" y="4037"/>
                </a:lnTo>
                <a:lnTo>
                  <a:pt x="137410" y="16152"/>
                </a:lnTo>
                <a:lnTo>
                  <a:pt x="99057" y="36357"/>
                </a:lnTo>
                <a:lnTo>
                  <a:pt x="64514" y="64628"/>
                </a:lnTo>
                <a:lnTo>
                  <a:pt x="36321" y="99245"/>
                </a:lnTo>
                <a:lnTo>
                  <a:pt x="16128" y="137627"/>
                </a:lnTo>
                <a:lnTo>
                  <a:pt x="4063" y="178519"/>
                </a:lnTo>
                <a:lnTo>
                  <a:pt x="0" y="220667"/>
                </a:lnTo>
                <a:lnTo>
                  <a:pt x="4063" y="262818"/>
                </a:lnTo>
                <a:lnTo>
                  <a:pt x="16128" y="303710"/>
                </a:lnTo>
                <a:lnTo>
                  <a:pt x="36321" y="342092"/>
                </a:lnTo>
                <a:lnTo>
                  <a:pt x="64514" y="376709"/>
                </a:lnTo>
                <a:lnTo>
                  <a:pt x="99057" y="404990"/>
                </a:lnTo>
                <a:lnTo>
                  <a:pt x="137410" y="425186"/>
                </a:lnTo>
                <a:lnTo>
                  <a:pt x="178176" y="437300"/>
                </a:lnTo>
                <a:lnTo>
                  <a:pt x="220212" y="441337"/>
                </a:lnTo>
                <a:lnTo>
                  <a:pt x="262248" y="437300"/>
                </a:lnTo>
                <a:lnTo>
                  <a:pt x="303141" y="425186"/>
                </a:lnTo>
                <a:lnTo>
                  <a:pt x="341367" y="404990"/>
                </a:lnTo>
                <a:lnTo>
                  <a:pt x="375910" y="376709"/>
                </a:lnTo>
                <a:lnTo>
                  <a:pt x="253231" y="255173"/>
                </a:lnTo>
                <a:lnTo>
                  <a:pt x="237483" y="265725"/>
                </a:lnTo>
                <a:lnTo>
                  <a:pt x="219323" y="269243"/>
                </a:lnTo>
                <a:lnTo>
                  <a:pt x="201289" y="265725"/>
                </a:lnTo>
                <a:lnTo>
                  <a:pt x="185542" y="255173"/>
                </a:lnTo>
                <a:lnTo>
                  <a:pt x="175001" y="239284"/>
                </a:lnTo>
                <a:lnTo>
                  <a:pt x="171445" y="221211"/>
                </a:lnTo>
                <a:lnTo>
                  <a:pt x="175001" y="203130"/>
                </a:lnTo>
                <a:lnTo>
                  <a:pt x="185542" y="187240"/>
                </a:lnTo>
                <a:lnTo>
                  <a:pt x="201289" y="176689"/>
                </a:lnTo>
                <a:lnTo>
                  <a:pt x="219323" y="173171"/>
                </a:lnTo>
                <a:lnTo>
                  <a:pt x="237483" y="176689"/>
                </a:lnTo>
                <a:lnTo>
                  <a:pt x="253231" y="187240"/>
                </a:lnTo>
                <a:lnTo>
                  <a:pt x="375910" y="64628"/>
                </a:lnTo>
                <a:lnTo>
                  <a:pt x="341367" y="36357"/>
                </a:lnTo>
                <a:lnTo>
                  <a:pt x="303141" y="16152"/>
                </a:lnTo>
                <a:lnTo>
                  <a:pt x="262248" y="4037"/>
                </a:lnTo>
                <a:lnTo>
                  <a:pt x="2202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745" y="10163301"/>
            <a:ext cx="343535" cy="431165"/>
          </a:xfrm>
          <a:custGeom>
            <a:avLst/>
            <a:gdLst/>
            <a:ahLst/>
            <a:cxnLst/>
            <a:rect l="l" t="t" r="r" b="b"/>
            <a:pathLst>
              <a:path w="343534" h="431165">
                <a:moveTo>
                  <a:pt x="185034" y="0"/>
                </a:moveTo>
                <a:lnTo>
                  <a:pt x="0" y="0"/>
                </a:lnTo>
                <a:lnTo>
                  <a:pt x="0" y="430667"/>
                </a:lnTo>
                <a:lnTo>
                  <a:pt x="167508" y="430667"/>
                </a:lnTo>
                <a:lnTo>
                  <a:pt x="167508" y="328375"/>
                </a:lnTo>
                <a:lnTo>
                  <a:pt x="185034" y="328375"/>
                </a:lnTo>
                <a:lnTo>
                  <a:pt x="228467" y="322517"/>
                </a:lnTo>
                <a:lnTo>
                  <a:pt x="267582" y="305958"/>
                </a:lnTo>
                <a:lnTo>
                  <a:pt x="300728" y="280290"/>
                </a:lnTo>
                <a:lnTo>
                  <a:pt x="326254" y="247058"/>
                </a:lnTo>
                <a:lnTo>
                  <a:pt x="342764" y="207842"/>
                </a:lnTo>
                <a:lnTo>
                  <a:pt x="343272" y="203942"/>
                </a:lnTo>
                <a:lnTo>
                  <a:pt x="147951" y="203942"/>
                </a:lnTo>
                <a:lnTo>
                  <a:pt x="147951" y="122992"/>
                </a:lnTo>
                <a:lnTo>
                  <a:pt x="343018" y="122992"/>
                </a:lnTo>
                <a:lnTo>
                  <a:pt x="342764" y="120542"/>
                </a:lnTo>
                <a:lnTo>
                  <a:pt x="326254" y="81312"/>
                </a:lnTo>
                <a:lnTo>
                  <a:pt x="300728" y="48089"/>
                </a:lnTo>
                <a:lnTo>
                  <a:pt x="267582" y="22412"/>
                </a:lnTo>
                <a:lnTo>
                  <a:pt x="228467" y="5863"/>
                </a:lnTo>
                <a:lnTo>
                  <a:pt x="185034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60936" y="10286294"/>
            <a:ext cx="185415" cy="809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830911" y="10155681"/>
            <a:ext cx="506095" cy="439420"/>
          </a:xfrm>
          <a:custGeom>
            <a:avLst/>
            <a:gdLst/>
            <a:ahLst/>
            <a:cxnLst/>
            <a:rect l="l" t="t" r="r" b="b"/>
            <a:pathLst>
              <a:path w="506094" h="439420">
                <a:moveTo>
                  <a:pt x="252850" y="0"/>
                </a:moveTo>
                <a:lnTo>
                  <a:pt x="0" y="438832"/>
                </a:lnTo>
                <a:lnTo>
                  <a:pt x="178303" y="438832"/>
                </a:lnTo>
                <a:lnTo>
                  <a:pt x="196845" y="407187"/>
                </a:lnTo>
                <a:lnTo>
                  <a:pt x="300982" y="407187"/>
                </a:lnTo>
                <a:lnTo>
                  <a:pt x="319396" y="438832"/>
                </a:lnTo>
                <a:lnTo>
                  <a:pt x="505574" y="438832"/>
                </a:lnTo>
                <a:lnTo>
                  <a:pt x="292727" y="68563"/>
                </a:lnTo>
                <a:lnTo>
                  <a:pt x="25285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33598" y="10378178"/>
            <a:ext cx="97790" cy="83820"/>
          </a:xfrm>
          <a:custGeom>
            <a:avLst/>
            <a:gdLst/>
            <a:ahLst/>
            <a:cxnLst/>
            <a:rect l="l" t="t" r="r" b="b"/>
            <a:pathLst>
              <a:path w="97790" h="83820">
                <a:moveTo>
                  <a:pt x="48639" y="0"/>
                </a:moveTo>
                <a:lnTo>
                  <a:pt x="0" y="83802"/>
                </a:lnTo>
                <a:lnTo>
                  <a:pt x="97279" y="83802"/>
                </a:lnTo>
                <a:lnTo>
                  <a:pt x="48639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1261" y="893803"/>
            <a:ext cx="17081577" cy="165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163D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8245" y="2711203"/>
            <a:ext cx="10576560" cy="372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2850699" y="0"/>
            <a:ext cx="17253401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924" y="9921944"/>
            <a:ext cx="5500097" cy="9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1" r:id="rId24"/>
  </p:sldLayoutIdLs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6596" b="1" kern="1200">
          <a:solidFill>
            <a:srgbClr val="183EFF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udemental@saude.gov.br" TargetMode="External"/><Relationship Id="rId2" Type="http://schemas.openxmlformats.org/officeDocument/2006/relationships/hyperlink" Target="mailto:cgurg@saude.gov.b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gae@saude.gov.br" TargetMode="External"/><Relationship Id="rId5" Type="http://schemas.openxmlformats.org/officeDocument/2006/relationships/hyperlink" Target="mailto:cgah@saude.gov.br" TargetMode="External"/><Relationship Id="rId4" Type="http://schemas.openxmlformats.org/officeDocument/2006/relationships/hyperlink" Target="mailto:pessoacomdeficiencia@saude.gov.b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PER%20SUS.mp4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" y="3597275"/>
            <a:ext cx="2010359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8994" y="2642481"/>
            <a:ext cx="17081576" cy="12545101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469265" algn="l"/>
              </a:tabLst>
            </a:pPr>
            <a:r>
              <a:rPr sz="4000" spc="-20" dirty="0">
                <a:latin typeface="Calibri"/>
                <a:cs typeface="Calibri"/>
              </a:rPr>
              <a:t>Preenchimento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Carta-</a:t>
            </a:r>
            <a:r>
              <a:rPr sz="4000" dirty="0">
                <a:latin typeface="Calibri"/>
                <a:cs typeface="Calibri"/>
              </a:rPr>
              <a:t>consulta</a:t>
            </a:r>
            <a:r>
              <a:rPr sz="4000" spc="-18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eletrônica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no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spc="-10" dirty="0" err="1">
                <a:latin typeface="Calibri"/>
                <a:cs typeface="Calibri"/>
              </a:rPr>
              <a:t>sistema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60" dirty="0" err="1" smtClean="0">
                <a:latin typeface="Calibri"/>
                <a:cs typeface="Calibri"/>
              </a:rPr>
              <a:t>Transfere</a:t>
            </a:r>
            <a:r>
              <a:rPr sz="4000" spc="-20" dirty="0" err="1" smtClean="0">
                <a:latin typeface="Calibri"/>
                <a:cs typeface="Calibri"/>
              </a:rPr>
              <a:t>Gov</a:t>
            </a:r>
            <a:r>
              <a:rPr sz="4000" spc="-20" dirty="0">
                <a:latin typeface="Calibri"/>
                <a:cs typeface="Calibri"/>
              </a:rPr>
              <a:t>;</a:t>
            </a:r>
            <a:endParaRPr sz="4000" dirty="0">
              <a:latin typeface="Calibri"/>
              <a:cs typeface="Calibri"/>
            </a:endParaRPr>
          </a:p>
          <a:p>
            <a:pPr marL="469265" marR="6985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</a:tabLst>
            </a:pPr>
            <a:r>
              <a:rPr sz="4000" dirty="0" err="1">
                <a:latin typeface="Calibri"/>
                <a:cs typeface="Calibri"/>
              </a:rPr>
              <a:t>Anexar</a:t>
            </a:r>
            <a:r>
              <a:rPr sz="4000" spc="175" dirty="0">
                <a:latin typeface="Times New Roman"/>
                <a:cs typeface="Times New Roman"/>
              </a:rPr>
              <a:t> </a:t>
            </a:r>
            <a:r>
              <a:rPr lang="pt-BR" sz="4000" spc="175" dirty="0">
                <a:latin typeface="Calibri"/>
                <a:cs typeface="Calibri"/>
              </a:rPr>
              <a:t>T</a:t>
            </a:r>
            <a:r>
              <a:rPr sz="4000" dirty="0" err="1">
                <a:latin typeface="Calibri"/>
                <a:cs typeface="Calibri"/>
              </a:rPr>
              <a:t>ermo</a:t>
            </a:r>
            <a:r>
              <a:rPr sz="4000" spc="1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1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Ciência</a:t>
            </a:r>
            <a:r>
              <a:rPr sz="4000" spc="1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emitida</a:t>
            </a:r>
            <a:r>
              <a:rPr sz="4000" spc="1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pela</a:t>
            </a:r>
            <a:r>
              <a:rPr sz="4000" spc="1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Comissão</a:t>
            </a:r>
            <a:r>
              <a:rPr sz="4000" spc="1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Intergestores</a:t>
            </a:r>
            <a:r>
              <a:rPr sz="4000" spc="1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Regional</a:t>
            </a:r>
            <a:r>
              <a:rPr sz="4000" spc="210" dirty="0">
                <a:latin typeface="Times New Roman"/>
                <a:cs typeface="Times New Roman"/>
              </a:rPr>
              <a:t> </a:t>
            </a:r>
            <a:r>
              <a:rPr lang="pt-BR" sz="4000" spc="-50" dirty="0">
                <a:latin typeface="Calibri"/>
                <a:cs typeface="Calibri"/>
              </a:rPr>
              <a:t>- CIR (no caso de proposta oriunda do município) ou Comissão </a:t>
            </a:r>
            <a:r>
              <a:rPr lang="pt-BR" sz="4000" spc="-50" dirty="0" err="1">
                <a:latin typeface="Calibri"/>
                <a:cs typeface="Calibri"/>
              </a:rPr>
              <a:t>Intergestores</a:t>
            </a:r>
            <a:r>
              <a:rPr lang="pt-BR" sz="4000" spc="-50" dirty="0">
                <a:latin typeface="Calibri"/>
                <a:cs typeface="Calibri"/>
              </a:rPr>
              <a:t> Bipartite - CIB</a:t>
            </a:r>
            <a:r>
              <a:rPr lang="pt-BR" sz="4000" spc="-15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(no</a:t>
            </a:r>
            <a:r>
              <a:rPr lang="pt-BR" sz="4000" spc="-15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caso</a:t>
            </a:r>
            <a:r>
              <a:rPr lang="pt-BR" sz="4000" spc="-17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de</a:t>
            </a:r>
            <a:r>
              <a:rPr lang="pt-BR" sz="4000" spc="-165" dirty="0">
                <a:latin typeface="Times New Roman"/>
                <a:cs typeface="Times New Roman"/>
              </a:rPr>
              <a:t> </a:t>
            </a:r>
            <a:r>
              <a:rPr lang="pt-BR" sz="4000" spc="-25" dirty="0">
                <a:latin typeface="Calibri"/>
                <a:cs typeface="Calibri"/>
              </a:rPr>
              <a:t>proposta</a:t>
            </a:r>
            <a:r>
              <a:rPr lang="pt-BR" sz="4000" spc="-15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oriunda</a:t>
            </a:r>
            <a:r>
              <a:rPr lang="pt-BR" sz="4000" spc="-165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do</a:t>
            </a:r>
            <a:r>
              <a:rPr lang="pt-BR" sz="4000" spc="-155" dirty="0">
                <a:latin typeface="Times New Roman"/>
                <a:cs typeface="Times New Roman"/>
              </a:rPr>
              <a:t> </a:t>
            </a:r>
            <a:r>
              <a:rPr lang="pt-BR" sz="4000" spc="-20" dirty="0">
                <a:latin typeface="Calibri"/>
                <a:cs typeface="Calibri"/>
              </a:rPr>
              <a:t>governo</a:t>
            </a:r>
            <a:r>
              <a:rPr lang="pt-BR" sz="4000" spc="-155" dirty="0">
                <a:latin typeface="Times New Roman"/>
                <a:cs typeface="Times New Roman"/>
              </a:rPr>
              <a:t> </a:t>
            </a:r>
            <a:r>
              <a:rPr lang="pt-BR" sz="4000" spc="-10" dirty="0">
                <a:latin typeface="Calibri"/>
                <a:cs typeface="Calibri"/>
              </a:rPr>
              <a:t>estadual);</a:t>
            </a:r>
            <a:r>
              <a:rPr lang="pt-BR" sz="4000" spc="-175" dirty="0">
                <a:latin typeface="Times New Roman"/>
                <a:cs typeface="Times New Roman"/>
              </a:rPr>
              <a:t> </a:t>
            </a:r>
            <a:r>
              <a:rPr lang="pt-BR" sz="4000" spc="-50" dirty="0">
                <a:latin typeface="Calibri"/>
                <a:cs typeface="Calibri"/>
              </a:rPr>
              <a:t>e</a:t>
            </a:r>
            <a:endParaRPr lang="pt-BR" sz="4000" dirty="0">
              <a:latin typeface="Calibri"/>
              <a:cs typeface="Calibri"/>
            </a:endParaRP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r>
              <a:rPr lang="pt-BR" sz="4000" spc="-10" dirty="0">
                <a:latin typeface="Calibri"/>
                <a:cs typeface="Calibri"/>
              </a:rPr>
              <a:t>Anexar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10" dirty="0">
                <a:latin typeface="Calibri"/>
                <a:cs typeface="Calibri"/>
              </a:rPr>
              <a:t>Declaração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25" dirty="0">
                <a:latin typeface="Calibri"/>
                <a:cs typeface="Calibri"/>
              </a:rPr>
              <a:t>de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10" dirty="0">
                <a:latin typeface="Calibri"/>
                <a:cs typeface="Calibri"/>
              </a:rPr>
              <a:t>Compromisso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25" dirty="0">
                <a:latin typeface="Calibri"/>
                <a:cs typeface="Calibri"/>
              </a:rPr>
              <a:t>com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10" dirty="0">
                <a:latin typeface="Calibri"/>
                <a:cs typeface="Calibri"/>
              </a:rPr>
              <a:t>Cofinanciamento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25" dirty="0">
                <a:latin typeface="Calibri"/>
                <a:cs typeface="Calibri"/>
              </a:rPr>
              <a:t>do</a:t>
            </a:r>
            <a:r>
              <a:rPr lang="pt-BR" sz="4000" dirty="0">
                <a:latin typeface="Times New Roman"/>
                <a:cs typeface="Times New Roman"/>
              </a:rPr>
              <a:t>	</a:t>
            </a:r>
            <a:r>
              <a:rPr lang="pt-BR" sz="4000" spc="-10" dirty="0" smtClean="0">
                <a:latin typeface="Calibri"/>
                <a:cs typeface="Calibri"/>
              </a:rPr>
              <a:t>Custeio.</a:t>
            </a:r>
            <a:r>
              <a:rPr lang="pt-BR" sz="4000" dirty="0" smtClean="0">
                <a:latin typeface="Calibri"/>
                <a:cs typeface="Calibri"/>
              </a:rPr>
              <a:t> </a:t>
            </a:r>
            <a:endParaRPr lang="pt-BR" sz="4000" dirty="0">
              <a:latin typeface="Calibri"/>
              <a:cs typeface="Calibri"/>
            </a:endParaRPr>
          </a:p>
          <a:p>
            <a:pPr marL="12065" marR="5080">
              <a:lnSpc>
                <a:spcPts val="4320"/>
              </a:lnSpc>
              <a:spcBef>
                <a:spcPts val="1864"/>
              </a:spcBef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lang="pt-BR" sz="4000" dirty="0">
              <a:latin typeface="Calibri"/>
              <a:ea typeface="+mj-ea"/>
              <a:cs typeface="Calibri"/>
            </a:endParaRPr>
          </a:p>
          <a:p>
            <a:pPr marL="12065" marR="5080">
              <a:lnSpc>
                <a:spcPts val="4320"/>
              </a:lnSpc>
              <a:spcBef>
                <a:spcPts val="1864"/>
              </a:spcBef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r>
              <a:rPr lang="pt-BR" sz="5500" b="1" spc="-175" dirty="0">
                <a:solidFill>
                  <a:srgbClr val="163DFF"/>
                </a:solidFill>
                <a:latin typeface="Calibri"/>
                <a:ea typeface="+mj-ea"/>
                <a:cs typeface="Calibri"/>
              </a:rPr>
              <a:t>Somente para Obras</a:t>
            </a: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r>
              <a:rPr lang="pt-BR" sz="4000" dirty="0">
                <a:latin typeface="Calibri"/>
                <a:cs typeface="Calibri"/>
              </a:rPr>
              <a:t>Anexar</a:t>
            </a:r>
            <a:r>
              <a:rPr lang="pt-BR" sz="4000" spc="-150" dirty="0">
                <a:latin typeface="Times New Roman"/>
                <a:cs typeface="Times New Roman"/>
              </a:rPr>
              <a:t> </a:t>
            </a:r>
            <a:r>
              <a:rPr lang="pt-BR" sz="4000" spc="-10" dirty="0">
                <a:latin typeface="Calibri"/>
                <a:cs typeface="Calibri"/>
              </a:rPr>
              <a:t>documento</a:t>
            </a:r>
            <a:r>
              <a:rPr lang="pt-BR" sz="4000" spc="-140" dirty="0">
                <a:latin typeface="Times New Roman"/>
                <a:cs typeface="Times New Roman"/>
              </a:rPr>
              <a:t> </a:t>
            </a:r>
            <a:r>
              <a:rPr lang="pt-BR" sz="4000" spc="-20" dirty="0">
                <a:latin typeface="Calibri"/>
                <a:cs typeface="Calibri"/>
              </a:rPr>
              <a:t>comprobatório</a:t>
            </a:r>
            <a:r>
              <a:rPr lang="pt-BR" sz="4000" spc="-145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da</a:t>
            </a:r>
            <a:r>
              <a:rPr lang="pt-BR" sz="4000" spc="-145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titularidade</a:t>
            </a:r>
            <a:r>
              <a:rPr lang="pt-BR" sz="4000" spc="-16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do</a:t>
            </a:r>
            <a:r>
              <a:rPr lang="pt-BR" sz="4000" spc="-145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terreno</a:t>
            </a:r>
            <a:r>
              <a:rPr lang="pt-BR" sz="4000" spc="-14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ou</a:t>
            </a:r>
            <a:r>
              <a:rPr lang="pt-BR" sz="4000" spc="-150" dirty="0">
                <a:latin typeface="Times New Roman"/>
                <a:cs typeface="Times New Roman"/>
              </a:rPr>
              <a:t> </a:t>
            </a:r>
            <a:r>
              <a:rPr lang="pt-BR" sz="4000" dirty="0">
                <a:latin typeface="Calibri"/>
                <a:cs typeface="Calibri"/>
              </a:rPr>
              <a:t>declaração</a:t>
            </a:r>
            <a:r>
              <a:rPr lang="pt-BR" sz="4000" spc="-130" dirty="0">
                <a:latin typeface="Times New Roman"/>
                <a:cs typeface="Times New Roman"/>
              </a:rPr>
              <a:t> </a:t>
            </a:r>
            <a:r>
              <a:rPr lang="pt-BR" sz="4000" spc="-25" dirty="0">
                <a:latin typeface="Calibri"/>
                <a:cs typeface="Calibri"/>
              </a:rPr>
              <a:t>de</a:t>
            </a:r>
            <a:r>
              <a:rPr lang="pt-BR" sz="4000" spc="-25" dirty="0">
                <a:latin typeface="Times New Roman"/>
                <a:cs typeface="Times New Roman"/>
              </a:rPr>
              <a:t> </a:t>
            </a:r>
            <a:r>
              <a:rPr lang="pt-BR" sz="4000" spc="-10" dirty="0">
                <a:latin typeface="Calibri"/>
                <a:cs typeface="Calibri"/>
              </a:rPr>
              <a:t>posse;</a:t>
            </a:r>
            <a:r>
              <a:rPr lang="pt-BR" sz="4000" dirty="0">
                <a:latin typeface="Calibri"/>
                <a:cs typeface="Calibri"/>
              </a:rPr>
              <a:t> </a:t>
            </a: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r>
              <a:rPr lang="pt-BR" sz="4000" dirty="0">
                <a:latin typeface="Calibri"/>
                <a:cs typeface="Calibri"/>
              </a:rPr>
              <a:t>Anexar 3 fotos atuais, endereço completo e localização em mapa (incluindo latitude e longitude).</a:t>
            </a: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lang="pt-BR" sz="4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lang="pt-BR" sz="4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lang="pt-BR" sz="4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lang="pt-BR" sz="4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lang="pt-BR" sz="4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ts val="4320"/>
              </a:lnSpc>
              <a:spcBef>
                <a:spcPts val="1864"/>
              </a:spcBef>
              <a:buFont typeface="Arial"/>
              <a:buChar char="•"/>
              <a:tabLst>
                <a:tab pos="469265" algn="l"/>
                <a:tab pos="2160270" algn="l"/>
                <a:tab pos="4685030" algn="l"/>
                <a:tab pos="5455920" algn="l"/>
                <a:tab pos="8545195" algn="l"/>
                <a:tab pos="9682480" algn="l"/>
                <a:tab pos="13449935" algn="l"/>
                <a:tab pos="14237969" algn="l"/>
                <a:tab pos="16022319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1261" y="893803"/>
            <a:ext cx="17081577" cy="2012337"/>
          </a:xfrm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Requisitos</a:t>
            </a:r>
            <a:r>
              <a:rPr b="0" spc="-415" dirty="0">
                <a:latin typeface="Times New Roman"/>
                <a:cs typeface="Times New Roman"/>
              </a:rPr>
              <a:t> </a:t>
            </a:r>
            <a:r>
              <a:rPr spc="-155" dirty="0"/>
              <a:t>para</a:t>
            </a:r>
            <a:r>
              <a:rPr b="0" spc="-430" dirty="0">
                <a:latin typeface="Times New Roman"/>
                <a:cs typeface="Times New Roman"/>
              </a:rPr>
              <a:t> </a:t>
            </a:r>
            <a:r>
              <a:rPr spc="-105" dirty="0" err="1"/>
              <a:t>inscrição</a:t>
            </a:r>
            <a:r>
              <a:rPr lang="pt-BR" spc="-105" dirty="0"/>
              <a:t> de Atenção Especializada</a:t>
            </a:r>
            <a:br>
              <a:rPr lang="pt-BR" spc="-105" dirty="0"/>
            </a:b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33022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6850" y="2073276"/>
            <a:ext cx="15240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8993" y="3015157"/>
            <a:ext cx="16710660" cy="30581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715" algn="just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latin typeface="Calibri"/>
                <a:cs typeface="Calibri"/>
              </a:rPr>
              <a:t>Expansão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frota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ambulâncias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do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SAMU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192,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objetivo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universalizar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1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acesso</a:t>
            </a:r>
            <a:r>
              <a:rPr sz="4000" spc="2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ao</a:t>
            </a:r>
            <a:r>
              <a:rPr sz="4000" spc="1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serviço</a:t>
            </a:r>
            <a:r>
              <a:rPr sz="4000" spc="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no</a:t>
            </a:r>
            <a:r>
              <a:rPr sz="4000" spc="2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país,</a:t>
            </a:r>
            <a:r>
              <a:rPr sz="4000" spc="1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melhorando</a:t>
            </a:r>
            <a:r>
              <a:rPr sz="4000" spc="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2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atendimento</a:t>
            </a:r>
            <a:r>
              <a:rPr sz="4000" spc="15" dirty="0">
                <a:latin typeface="Times New Roman"/>
                <a:cs typeface="Times New Roman"/>
              </a:rPr>
              <a:t>  </a:t>
            </a:r>
            <a:r>
              <a:rPr sz="4000" spc="-30" dirty="0">
                <a:latin typeface="Calibri"/>
                <a:cs typeface="Calibri"/>
              </a:rPr>
              <a:t>pré-</a:t>
            </a:r>
            <a:r>
              <a:rPr sz="4000" dirty="0">
                <a:latin typeface="Calibri"/>
                <a:cs typeface="Calibri"/>
              </a:rPr>
              <a:t>hospitalar</a:t>
            </a:r>
            <a:r>
              <a:rPr sz="4000" spc="15" dirty="0">
                <a:latin typeface="Times New Roman"/>
                <a:cs typeface="Times New Roman"/>
              </a:rPr>
              <a:t>  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urgência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emergência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para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8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população.</a:t>
            </a: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ts val="4320"/>
              </a:lnSpc>
              <a:spcBef>
                <a:spcPts val="1800"/>
              </a:spcBef>
            </a:pPr>
            <a:r>
              <a:rPr sz="4000" dirty="0">
                <a:latin typeface="Calibri"/>
                <a:cs typeface="Calibri"/>
              </a:rPr>
              <a:t>As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ambulâncias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serão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compradas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forma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centralizada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pelo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Ministério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Saúde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posteriormente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doadas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aos</a:t>
            </a:r>
            <a:r>
              <a:rPr sz="4000" spc="-1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entes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federados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subnacionais</a:t>
            </a:r>
            <a:r>
              <a:rPr sz="4000" spc="-17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selecionados.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6414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8250" y="1920876"/>
            <a:ext cx="15392400" cy="754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6003" y="2803327"/>
            <a:ext cx="16799560" cy="49326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5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5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Centrais</a:t>
            </a:r>
            <a:r>
              <a:rPr sz="4000" spc="5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5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Regulação</a:t>
            </a:r>
            <a:r>
              <a:rPr sz="4000" spc="5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6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CRUs</a:t>
            </a:r>
            <a:r>
              <a:rPr sz="4000" spc="5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-</a:t>
            </a:r>
            <a:r>
              <a:rPr sz="4000" spc="5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responsáveis</a:t>
            </a:r>
            <a:r>
              <a:rPr sz="4000" spc="5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por</a:t>
            </a:r>
            <a:r>
              <a:rPr sz="4000" spc="5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coordenar</a:t>
            </a:r>
            <a:r>
              <a:rPr sz="4000" spc="595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regular</a:t>
            </a:r>
            <a:r>
              <a:rPr sz="4000" spc="2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2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atendimento</a:t>
            </a:r>
            <a:r>
              <a:rPr sz="4000" spc="25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2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urgência</a:t>
            </a:r>
            <a:r>
              <a:rPr sz="4000" spc="2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2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emergência</a:t>
            </a:r>
            <a:r>
              <a:rPr sz="4000" spc="22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médica</a:t>
            </a:r>
            <a:r>
              <a:rPr sz="4000" spc="2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22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uma</a:t>
            </a:r>
            <a:r>
              <a:rPr sz="4000" spc="2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determinada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região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ou</a:t>
            </a:r>
            <a:r>
              <a:rPr sz="4000" spc="4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área</a:t>
            </a:r>
            <a:r>
              <a:rPr sz="4000" spc="40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abrangência</a:t>
            </a:r>
            <a:r>
              <a:rPr sz="4000" spc="4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do</a:t>
            </a:r>
            <a:r>
              <a:rPr sz="4000" spc="4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SAMU,</a:t>
            </a:r>
            <a:r>
              <a:rPr sz="4000" spc="4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4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vazios</a:t>
            </a:r>
            <a:r>
              <a:rPr sz="4000" spc="409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assistenciais,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fortalecendo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qualificando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SUS.</a:t>
            </a:r>
            <a:endParaRPr sz="4000">
              <a:latin typeface="Calibri"/>
              <a:cs typeface="Calibri"/>
            </a:endParaRPr>
          </a:p>
          <a:p>
            <a:pPr marL="12700" marR="6985" algn="just">
              <a:lnSpc>
                <a:spcPts val="4320"/>
              </a:lnSpc>
              <a:spcBef>
                <a:spcPts val="1865"/>
              </a:spcBef>
            </a:pPr>
            <a:r>
              <a:rPr sz="4000" dirty="0">
                <a:latin typeface="Calibri"/>
                <a:cs typeface="Calibri"/>
              </a:rPr>
              <a:t>As</a:t>
            </a:r>
            <a:r>
              <a:rPr sz="4000" spc="51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5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contempladas</a:t>
            </a:r>
            <a:r>
              <a:rPr sz="4000" spc="54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54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novas</a:t>
            </a:r>
            <a:r>
              <a:rPr sz="4000" spc="5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CRUs</a:t>
            </a:r>
            <a:r>
              <a:rPr sz="4000" spc="54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terão</a:t>
            </a:r>
            <a:r>
              <a:rPr sz="4000" spc="54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garantidas</a:t>
            </a:r>
            <a:r>
              <a:rPr sz="4000" spc="5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530" dirty="0">
                <a:latin typeface="Times New Roman"/>
                <a:cs typeface="Times New Roman"/>
              </a:rPr>
              <a:t>  </a:t>
            </a:r>
            <a:r>
              <a:rPr sz="4000" spc="-10" dirty="0">
                <a:latin typeface="Calibri"/>
                <a:cs typeface="Calibri"/>
              </a:rPr>
              <a:t>entrega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correspondente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ambulâncias</a:t>
            </a:r>
            <a:r>
              <a:rPr sz="4000" spc="-1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para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seu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funcionamento.</a:t>
            </a:r>
            <a:endParaRPr sz="4000">
              <a:latin typeface="Calibri"/>
              <a:cs typeface="Calibri"/>
            </a:endParaRPr>
          </a:p>
          <a:p>
            <a:pPr marL="12700" marR="6985" algn="just">
              <a:lnSpc>
                <a:spcPts val="4320"/>
              </a:lnSpc>
              <a:spcBef>
                <a:spcPts val="1800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15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Ministério</a:t>
            </a:r>
            <a:r>
              <a:rPr sz="4000" spc="17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16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16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disponibilizará</a:t>
            </a:r>
            <a:r>
              <a:rPr sz="4000" spc="160" dirty="0">
                <a:latin typeface="Times New Roman"/>
                <a:cs typeface="Times New Roman"/>
              </a:rPr>
              <a:t>  </a:t>
            </a:r>
            <a:r>
              <a:rPr sz="4000" spc="-35" dirty="0">
                <a:latin typeface="Calibri"/>
                <a:cs typeface="Calibri"/>
              </a:rPr>
              <a:t>projetos-</a:t>
            </a:r>
            <a:r>
              <a:rPr sz="4000" dirty="0">
                <a:latin typeface="Calibri"/>
                <a:cs typeface="Calibri"/>
              </a:rPr>
              <a:t>padrão</a:t>
            </a:r>
            <a:r>
              <a:rPr sz="4000" spc="16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16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fim</a:t>
            </a:r>
            <a:r>
              <a:rPr sz="4000" spc="14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16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facilitar</a:t>
            </a:r>
            <a:r>
              <a:rPr sz="4000" spc="165" dirty="0">
                <a:latin typeface="Times New Roman"/>
                <a:cs typeface="Times New Roman"/>
              </a:rPr>
              <a:t>  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6276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77960"/>
            <a:ext cx="4614545" cy="676910"/>
            <a:chOff x="14779378" y="10077960"/>
            <a:chExt cx="4614545" cy="676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77960"/>
              <a:ext cx="4614455" cy="6766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2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9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4450" y="2073276"/>
            <a:ext cx="15468600" cy="726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77960"/>
            <a:ext cx="4614545" cy="676910"/>
            <a:chOff x="14779378" y="10077960"/>
            <a:chExt cx="4614545" cy="676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77960"/>
              <a:ext cx="4614455" cy="6766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2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9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8995" y="2841934"/>
            <a:ext cx="16310610" cy="60299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8255" algn="just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Centros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Atenção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Psicossocial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-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CAPS,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adequados</a:t>
            </a:r>
            <a:r>
              <a:rPr sz="4000" spc="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à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oferta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assistência</a:t>
            </a:r>
            <a:r>
              <a:rPr sz="4000" spc="4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à</a:t>
            </a:r>
            <a:r>
              <a:rPr sz="4000" spc="4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mental,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4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4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vazios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assistenciais,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fortalecendo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qualificando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SUS.</a:t>
            </a: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735"/>
              </a:spcBef>
            </a:pPr>
            <a:r>
              <a:rPr sz="4000" dirty="0">
                <a:latin typeface="Calibri"/>
                <a:cs typeface="Calibri"/>
              </a:rPr>
              <a:t>Os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Centros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Atenção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Psicossocial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(CAPS)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atendem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pessoas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todas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as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faixas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etárias</a:t>
            </a:r>
            <a:r>
              <a:rPr sz="4000" spc="3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que</a:t>
            </a:r>
            <a:r>
              <a:rPr sz="4000" spc="3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apresentam</a:t>
            </a:r>
            <a:r>
              <a:rPr sz="4000" spc="3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transtornos</a:t>
            </a:r>
            <a:r>
              <a:rPr sz="4000" spc="3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mentais</a:t>
            </a:r>
            <a:r>
              <a:rPr sz="4000" spc="3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graves</a:t>
            </a:r>
            <a:r>
              <a:rPr sz="4000" spc="3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3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persistentes,</a:t>
            </a:r>
            <a:r>
              <a:rPr sz="4000" spc="33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incluindo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aqueles</a:t>
            </a:r>
            <a:r>
              <a:rPr sz="4000" spc="7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relacionados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ao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uso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7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álcool</a:t>
            </a:r>
            <a:r>
              <a:rPr sz="4000" spc="7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7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outras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drogas.</a:t>
            </a:r>
            <a:r>
              <a:rPr sz="4000" spc="7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Buscam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promover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abordagem</a:t>
            </a:r>
            <a:r>
              <a:rPr sz="4000" spc="25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mais</a:t>
            </a:r>
            <a:r>
              <a:rPr sz="4000" spc="24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humanizada</a:t>
            </a:r>
            <a:r>
              <a:rPr sz="4000" spc="2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24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inclusiva</a:t>
            </a:r>
            <a:r>
              <a:rPr sz="4000" spc="26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no</a:t>
            </a:r>
            <a:r>
              <a:rPr sz="4000" spc="24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tratamento</a:t>
            </a:r>
            <a:r>
              <a:rPr sz="4000" spc="254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40" dirty="0">
                <a:latin typeface="Times New Roman"/>
                <a:cs typeface="Times New Roman"/>
              </a:rPr>
              <a:t>  </a:t>
            </a:r>
            <a:r>
              <a:rPr sz="4000" spc="-10" dirty="0">
                <a:latin typeface="Calibri"/>
                <a:cs typeface="Calibri"/>
              </a:rPr>
              <a:t>transtornos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mentais.</a:t>
            </a:r>
            <a:endParaRPr sz="4000">
              <a:latin typeface="Calibri"/>
              <a:cs typeface="Calibri"/>
            </a:endParaRPr>
          </a:p>
          <a:p>
            <a:pPr marL="12700" marR="8255" algn="just">
              <a:lnSpc>
                <a:spcPts val="4320"/>
              </a:lnSpc>
              <a:spcBef>
                <a:spcPts val="1864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9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Ministério</a:t>
            </a:r>
            <a:r>
              <a:rPr sz="4000" spc="94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9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disponibilizará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Calibri"/>
                <a:cs typeface="Calibri"/>
              </a:rPr>
              <a:t>projetos-</a:t>
            </a:r>
            <a:r>
              <a:rPr sz="4000" dirty="0">
                <a:latin typeface="Calibri"/>
                <a:cs typeface="Calibri"/>
              </a:rPr>
              <a:t>padrão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fim</a:t>
            </a:r>
            <a:r>
              <a:rPr sz="4000" spc="9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9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facilitar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28485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5850" y="1920876"/>
            <a:ext cx="16154400" cy="754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8982" y="2676203"/>
            <a:ext cx="16883380" cy="60299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575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Centros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Especializados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80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Reabilitação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CER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-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pontos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atenção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ambulatorial</a:t>
            </a:r>
            <a:r>
              <a:rPr sz="4000" spc="4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especializados</a:t>
            </a:r>
            <a:r>
              <a:rPr sz="4000" spc="4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que</a:t>
            </a:r>
            <a:r>
              <a:rPr sz="4000" spc="4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realizam</a:t>
            </a:r>
            <a:r>
              <a:rPr sz="4000" spc="4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diagnóstico,</a:t>
            </a:r>
            <a:r>
              <a:rPr sz="4000" spc="48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tratamento,</a:t>
            </a:r>
            <a:r>
              <a:rPr sz="4000" spc="48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reabilitação,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habilitação,</a:t>
            </a:r>
            <a:r>
              <a:rPr sz="4000" spc="27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concessão,</a:t>
            </a:r>
            <a:r>
              <a:rPr sz="4000" spc="28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adaptação</a:t>
            </a:r>
            <a:r>
              <a:rPr sz="4000" spc="27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28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manutenção</a:t>
            </a:r>
            <a:r>
              <a:rPr sz="4000" spc="27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7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tecnologia</a:t>
            </a:r>
            <a:r>
              <a:rPr sz="4000" spc="27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assistiva</a:t>
            </a:r>
            <a:r>
              <a:rPr sz="4000" spc="285" dirty="0">
                <a:latin typeface="Times New Roman"/>
                <a:cs typeface="Times New Roman"/>
              </a:rPr>
              <a:t>  </a:t>
            </a:r>
            <a:r>
              <a:rPr sz="4000" spc="-50" dirty="0">
                <a:latin typeface="Calibri"/>
                <a:cs typeface="Calibri"/>
              </a:rPr>
              <a:t>-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adequados</a:t>
            </a:r>
            <a:r>
              <a:rPr sz="4000" spc="4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à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oferta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para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pessoas</a:t>
            </a:r>
            <a:r>
              <a:rPr sz="4000" spc="4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4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deficiência,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42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com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vazios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assistenciais,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fortalecendo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qualificando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SUS.</a:t>
            </a: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ts val="4320"/>
              </a:lnSpc>
              <a:spcBef>
                <a:spcPts val="1865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6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estabelecimento</a:t>
            </a:r>
            <a:r>
              <a:rPr sz="4000" spc="6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é</a:t>
            </a:r>
            <a:r>
              <a:rPr sz="4000" spc="6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classificado</a:t>
            </a:r>
            <a:r>
              <a:rPr sz="4000" spc="6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conforme</a:t>
            </a:r>
            <a:r>
              <a:rPr sz="4000" spc="6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6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quantitativo</a:t>
            </a:r>
            <a:r>
              <a:rPr sz="4000" spc="7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6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modalidades</a:t>
            </a:r>
            <a:r>
              <a:rPr sz="4000" spc="66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</a:t>
            </a:r>
            <a:r>
              <a:rPr sz="4000" spc="5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5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reabilitação</a:t>
            </a:r>
            <a:r>
              <a:rPr sz="4000" spc="5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(auditiva,</a:t>
            </a:r>
            <a:r>
              <a:rPr sz="4000" spc="5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física,</a:t>
            </a:r>
            <a:r>
              <a:rPr sz="4000" spc="5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intelectual</a:t>
            </a:r>
            <a:r>
              <a:rPr sz="4000" spc="5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5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visual),</a:t>
            </a:r>
            <a:r>
              <a:rPr sz="4000" spc="5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podendo</a:t>
            </a:r>
            <a:r>
              <a:rPr sz="4000" spc="5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envolver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quaisquer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combinações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2,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3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ou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4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dessas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especialidades.</a:t>
            </a: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ts val="4320"/>
              </a:lnSpc>
              <a:spcBef>
                <a:spcPts val="1800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18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Ministério</a:t>
            </a:r>
            <a:r>
              <a:rPr sz="4000" spc="20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19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19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disponibilizará</a:t>
            </a:r>
            <a:r>
              <a:rPr sz="4000" spc="185" dirty="0">
                <a:latin typeface="Times New Roman"/>
                <a:cs typeface="Times New Roman"/>
              </a:rPr>
              <a:t>  </a:t>
            </a:r>
            <a:r>
              <a:rPr sz="4000" spc="-35" dirty="0">
                <a:latin typeface="Calibri"/>
                <a:cs typeface="Calibri"/>
              </a:rPr>
              <a:t>projetos-</a:t>
            </a:r>
            <a:r>
              <a:rPr sz="4000" dirty="0">
                <a:latin typeface="Calibri"/>
                <a:cs typeface="Calibri"/>
              </a:rPr>
              <a:t>padrão</a:t>
            </a:r>
            <a:r>
              <a:rPr sz="4000" spc="20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18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fim</a:t>
            </a:r>
            <a:r>
              <a:rPr sz="4000" spc="18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19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facilitar</a:t>
            </a:r>
            <a:r>
              <a:rPr sz="4000" spc="190" dirty="0">
                <a:latin typeface="Times New Roman"/>
                <a:cs typeface="Times New Roman"/>
              </a:rPr>
              <a:t>  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14063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9651" y="2129791"/>
            <a:ext cx="15849600" cy="69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2203450" y="930275"/>
            <a:ext cx="14139471" cy="2185798"/>
          </a:xfrm>
        </p:spPr>
        <p:txBody>
          <a:bodyPr>
            <a:normAutofit/>
          </a:bodyPr>
          <a:lstStyle/>
          <a:p>
            <a:pPr algn="ctr"/>
            <a:r>
              <a:rPr lang="pt-BR" sz="4947" dirty="0"/>
              <a:t>5 PILARES PARA A SAÚDE A PARTIR</a:t>
            </a:r>
            <a:br>
              <a:rPr lang="pt-BR" sz="4947" dirty="0"/>
            </a:br>
            <a:r>
              <a:rPr lang="pt-BR" sz="4947" dirty="0"/>
              <a:t>DO “NOVO PAC”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4941627" y="8064394"/>
            <a:ext cx="3341256" cy="1874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638" kern="1200" dirty="0" err="1">
                <a:solidFill>
                  <a:srgbClr val="FFFFFF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Telessaúde</a:t>
            </a:r>
            <a:endParaRPr lang="pt-BR" sz="2638" kern="1200" dirty="0">
              <a:solidFill>
                <a:srgbClr val="FFFFFF"/>
              </a:solidFill>
              <a:latin typeface="Montserrat SemiBold" panose="000007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8703368" y="8093262"/>
            <a:ext cx="3745919" cy="1874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638" kern="1200" dirty="0">
                <a:solidFill>
                  <a:srgbClr val="FFFFFF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Preparação para Emergências Sanitárias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12742825" y="8064394"/>
            <a:ext cx="3275141" cy="1874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638" kern="1200" dirty="0">
                <a:solidFill>
                  <a:srgbClr val="FFFFFF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Salto industrial na saúde</a:t>
            </a:r>
          </a:p>
        </p:txBody>
      </p:sp>
      <p:sp>
        <p:nvSpPr>
          <p:cNvPr id="8" name="Elipse 7"/>
          <p:cNvSpPr/>
          <p:nvPr/>
        </p:nvSpPr>
        <p:spPr>
          <a:xfrm>
            <a:off x="6272896" y="7729919"/>
            <a:ext cx="607313" cy="607311"/>
          </a:xfrm>
          <a:prstGeom prst="ellipse">
            <a:avLst/>
          </a:prstGeom>
          <a:solidFill>
            <a:srgbClr val="03CF00"/>
          </a:solidFill>
          <a:ln w="28575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968" b="1" kern="1200" dirty="0">
                <a:solidFill>
                  <a:srgbClr val="FFFFFF"/>
                </a:solidFill>
                <a:latin typeface="Montserrat ExtraBold" panose="00000900000000000000" pitchFamily="2" charset="0"/>
              </a:rPr>
              <a:t>2</a:t>
            </a:r>
          </a:p>
        </p:txBody>
      </p:sp>
      <p:sp>
        <p:nvSpPr>
          <p:cNvPr id="9" name="Elipse 8"/>
          <p:cNvSpPr/>
          <p:nvPr/>
        </p:nvSpPr>
        <p:spPr>
          <a:xfrm>
            <a:off x="10209197" y="7721651"/>
            <a:ext cx="607313" cy="607311"/>
          </a:xfrm>
          <a:prstGeom prst="ellipse">
            <a:avLst/>
          </a:prstGeom>
          <a:solidFill>
            <a:srgbClr val="03CF00"/>
          </a:solidFill>
          <a:ln w="28575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968" b="1" kern="1200" dirty="0">
                <a:solidFill>
                  <a:srgbClr val="FFFFFF"/>
                </a:solidFill>
                <a:latin typeface="Montserrat ExtraBold" panose="00000900000000000000" pitchFamily="2" charset="0"/>
              </a:rPr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14140121" y="7719661"/>
            <a:ext cx="607313" cy="607311"/>
          </a:xfrm>
          <a:prstGeom prst="ellipse">
            <a:avLst/>
          </a:prstGeom>
          <a:solidFill>
            <a:srgbClr val="03CF00"/>
          </a:solidFill>
          <a:ln w="28575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968" b="1" kern="1200" dirty="0">
                <a:solidFill>
                  <a:srgbClr val="FFFFFF"/>
                </a:solidFill>
                <a:latin typeface="Montserrat ExtraBold" panose="00000900000000000000" pitchFamily="2" charset="0"/>
              </a:rPr>
              <a:t>4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927484" y="8064396"/>
            <a:ext cx="3455392" cy="1874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638" kern="1200" dirty="0">
                <a:solidFill>
                  <a:srgbClr val="FFFFFF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Expansão da cobertura do SUS</a:t>
            </a:r>
          </a:p>
        </p:txBody>
      </p:sp>
      <p:sp>
        <p:nvSpPr>
          <p:cNvPr id="12" name="Seta para a Direita 11"/>
          <p:cNvSpPr/>
          <p:nvPr/>
        </p:nvSpPr>
        <p:spPr>
          <a:xfrm rot="16200000">
            <a:off x="9505407" y="6217510"/>
            <a:ext cx="1987597" cy="607311"/>
          </a:xfrm>
          <a:prstGeom prst="rightArrow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pt-BR" sz="2968" kern="120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272839" y="5322669"/>
            <a:ext cx="19805456" cy="2256559"/>
            <a:chOff x="0" y="2368685"/>
            <a:chExt cx="12192000" cy="1317491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781050" y="2368685"/>
              <a:ext cx="10586538" cy="0"/>
            </a:xfrm>
            <a:prstGeom prst="line">
              <a:avLst/>
            </a:prstGeom>
            <a:ln w="57150">
              <a:solidFill>
                <a:srgbClr val="183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0" y="2368685"/>
              <a:ext cx="781050" cy="1317491"/>
            </a:xfrm>
            <a:prstGeom prst="line">
              <a:avLst/>
            </a:prstGeom>
            <a:ln w="57150">
              <a:solidFill>
                <a:srgbClr val="183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 flipV="1">
              <a:off x="11367588" y="2368989"/>
              <a:ext cx="824412" cy="1205364"/>
            </a:xfrm>
            <a:prstGeom prst="line">
              <a:avLst/>
            </a:prstGeom>
            <a:ln w="57150">
              <a:solidFill>
                <a:srgbClr val="183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eta para a Direita 16"/>
          <p:cNvSpPr/>
          <p:nvPr/>
        </p:nvSpPr>
        <p:spPr>
          <a:xfrm rot="16200000">
            <a:off x="1596735" y="6141433"/>
            <a:ext cx="1987597" cy="607311"/>
          </a:xfrm>
          <a:prstGeom prst="rightArrow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pt-BR" sz="2968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" name="Seta para a Direita 17"/>
          <p:cNvSpPr/>
          <p:nvPr/>
        </p:nvSpPr>
        <p:spPr>
          <a:xfrm rot="16200000">
            <a:off x="5516485" y="6141433"/>
            <a:ext cx="1987597" cy="607311"/>
          </a:xfrm>
          <a:prstGeom prst="rightArrow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pt-BR" sz="2968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" name="Seta para a Direita 18"/>
          <p:cNvSpPr/>
          <p:nvPr/>
        </p:nvSpPr>
        <p:spPr>
          <a:xfrm rot="16200000">
            <a:off x="13473510" y="6203207"/>
            <a:ext cx="1987597" cy="607311"/>
          </a:xfrm>
          <a:prstGeom prst="rightArrow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pt-BR" sz="2968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213850" y="3137945"/>
            <a:ext cx="4384534" cy="701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507846" rtl="0"/>
            <a:r>
              <a:rPr lang="pt-BR" sz="3958" b="1" kern="1200" dirty="0">
                <a:solidFill>
                  <a:srgbClr val="183EFF"/>
                </a:solidFill>
                <a:latin typeface="Roboto"/>
                <a:ea typeface="+mn-ea"/>
                <a:cs typeface="+mn-cs"/>
              </a:rPr>
              <a:t>em novo patamar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C968D3F-9FB8-6CA9-3447-772E55F2C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56" y="2786126"/>
            <a:ext cx="2535295" cy="141412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2348618" y="7721651"/>
            <a:ext cx="607313" cy="607311"/>
          </a:xfrm>
          <a:prstGeom prst="ellipse">
            <a:avLst/>
          </a:prstGeom>
          <a:solidFill>
            <a:srgbClr val="03CF00"/>
          </a:solidFill>
          <a:ln w="28575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968" b="1" kern="1200" dirty="0">
                <a:solidFill>
                  <a:srgbClr val="FFFFFF"/>
                </a:solidFill>
                <a:latin typeface="Montserrat ExtraBold" panose="00000900000000000000" pitchFamily="2" charset="0"/>
              </a:rPr>
              <a:t>1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16540752" y="8041600"/>
            <a:ext cx="3275141" cy="1874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638" kern="1200" dirty="0">
                <a:solidFill>
                  <a:srgbClr val="FFFFFF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Institutos e Hospitais Federais</a:t>
            </a:r>
          </a:p>
        </p:txBody>
      </p:sp>
      <p:sp>
        <p:nvSpPr>
          <p:cNvPr id="24" name="Elipse 23"/>
          <p:cNvSpPr/>
          <p:nvPr/>
        </p:nvSpPr>
        <p:spPr>
          <a:xfrm>
            <a:off x="17892426" y="7679959"/>
            <a:ext cx="607313" cy="607311"/>
          </a:xfrm>
          <a:prstGeom prst="ellipse">
            <a:avLst/>
          </a:prstGeom>
          <a:solidFill>
            <a:srgbClr val="03CF00"/>
          </a:solidFill>
          <a:ln w="28575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pt-BR" sz="2968" b="1" kern="1200" dirty="0">
                <a:solidFill>
                  <a:srgbClr val="FFFFFF"/>
                </a:solidFill>
                <a:latin typeface="Montserrat ExtraBold" panose="00000900000000000000" pitchFamily="2" charset="0"/>
              </a:rPr>
              <a:t>5</a:t>
            </a:r>
          </a:p>
        </p:txBody>
      </p:sp>
      <p:sp>
        <p:nvSpPr>
          <p:cNvPr id="25" name="Seta para a Direita 24"/>
          <p:cNvSpPr/>
          <p:nvPr/>
        </p:nvSpPr>
        <p:spPr>
          <a:xfrm rot="16200000">
            <a:off x="17184523" y="6141433"/>
            <a:ext cx="1987597" cy="607311"/>
          </a:xfrm>
          <a:prstGeom prst="rightArrow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pt-BR" sz="2968" kern="120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256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8996" y="2722176"/>
            <a:ext cx="16332835" cy="62591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Oficinas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Ortopédicas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adequadas</a:t>
            </a:r>
            <a:r>
              <a:rPr sz="4000" spc="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à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oferta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spc="-20" dirty="0">
                <a:latin typeface="Calibri"/>
                <a:cs typeface="Calibri"/>
              </a:rPr>
              <a:t>para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pessoas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3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deficiência,</a:t>
            </a:r>
            <a:r>
              <a:rPr sz="4000" spc="3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3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3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3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vazios</a:t>
            </a:r>
            <a:r>
              <a:rPr sz="4000" spc="3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assistenciais,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fortalecendo</a:t>
            </a:r>
            <a:r>
              <a:rPr sz="4000" spc="310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qualificando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(SUS).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35"/>
              </a:spcBef>
            </a:pP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</a:pPr>
            <a:r>
              <a:rPr sz="4000" dirty="0">
                <a:latin typeface="Calibri"/>
                <a:cs typeface="Calibri"/>
              </a:rPr>
              <a:t>As</a:t>
            </a:r>
            <a:r>
              <a:rPr sz="4000" spc="2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Oficinas</a:t>
            </a:r>
            <a:r>
              <a:rPr sz="4000" spc="2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Ortopédicas</a:t>
            </a:r>
            <a:r>
              <a:rPr sz="4000" spc="2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são</a:t>
            </a:r>
            <a:r>
              <a:rPr sz="4000" spc="2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unidades</a:t>
            </a:r>
            <a:r>
              <a:rPr sz="4000" spc="2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24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especializadas</a:t>
            </a:r>
            <a:r>
              <a:rPr sz="4000" spc="2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que</a:t>
            </a:r>
            <a:r>
              <a:rPr sz="4000" spc="22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têm</a:t>
            </a:r>
            <a:r>
              <a:rPr sz="4000" spc="22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Calibri"/>
                <a:cs typeface="Calibri"/>
              </a:rPr>
              <a:t>como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principal</a:t>
            </a:r>
            <a:r>
              <a:rPr sz="4000" spc="2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objetivo</a:t>
            </a:r>
            <a:r>
              <a:rPr sz="4000" spc="2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229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produção,</a:t>
            </a:r>
            <a:r>
              <a:rPr sz="4000" spc="2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adaptação</a:t>
            </a:r>
            <a:r>
              <a:rPr sz="4000" spc="229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2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manutenção</a:t>
            </a:r>
            <a:r>
              <a:rPr sz="4000" spc="2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29" dirty="0">
                <a:latin typeface="Times New Roman"/>
                <a:cs typeface="Times New Roman"/>
              </a:rPr>
              <a:t>  </a:t>
            </a:r>
            <a:r>
              <a:rPr sz="4000" spc="-10" dirty="0">
                <a:latin typeface="Calibri"/>
                <a:cs typeface="Calibri"/>
              </a:rPr>
              <a:t>dispositivos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ortopédicos,</a:t>
            </a:r>
            <a:r>
              <a:rPr sz="4000" spc="4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como</a:t>
            </a:r>
            <a:r>
              <a:rPr sz="4000" spc="4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próteses,</a:t>
            </a:r>
            <a:r>
              <a:rPr sz="4000" spc="40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órteses</a:t>
            </a:r>
            <a:r>
              <a:rPr sz="4000" spc="4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4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outros</a:t>
            </a:r>
            <a:r>
              <a:rPr sz="4000" spc="4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equipamentos</a:t>
            </a:r>
            <a:r>
              <a:rPr sz="4000" spc="40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auxiliares,</a:t>
            </a:r>
            <a:r>
              <a:rPr sz="4000" spc="409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Calibri"/>
                <a:cs typeface="Calibri"/>
              </a:rPr>
              <a:t>para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atender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às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necessidades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pessoas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deficiência.</a:t>
            </a:r>
            <a:endParaRPr sz="4000">
              <a:latin typeface="Calibri"/>
              <a:cs typeface="Calibri"/>
            </a:endParaRPr>
          </a:p>
          <a:p>
            <a:pPr marL="12700" marR="6985" algn="just">
              <a:lnSpc>
                <a:spcPts val="4320"/>
              </a:lnSpc>
              <a:spcBef>
                <a:spcPts val="1864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9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Ministério</a:t>
            </a:r>
            <a:r>
              <a:rPr sz="4000" spc="9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9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9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disponibilizará</a:t>
            </a:r>
            <a:r>
              <a:rPr sz="4000" spc="960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Calibri"/>
                <a:cs typeface="Calibri"/>
              </a:rPr>
              <a:t>projetos-</a:t>
            </a:r>
            <a:r>
              <a:rPr sz="4000" dirty="0">
                <a:latin typeface="Calibri"/>
                <a:cs typeface="Calibri"/>
              </a:rPr>
              <a:t>padrão</a:t>
            </a:r>
            <a:r>
              <a:rPr sz="4000" spc="9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9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fim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9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facilitar</a:t>
            </a:r>
            <a:r>
              <a:rPr sz="4000" spc="965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3528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6850" y="1768474"/>
            <a:ext cx="15163800" cy="749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0813" y="3433612"/>
            <a:ext cx="16464915" cy="36068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just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Centros</a:t>
            </a:r>
            <a:r>
              <a:rPr sz="4000" spc="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Parto</a:t>
            </a:r>
            <a:r>
              <a:rPr sz="4000" spc="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Normal</a:t>
            </a:r>
            <a:r>
              <a:rPr sz="4000" spc="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1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CPN</a:t>
            </a:r>
            <a:r>
              <a:rPr sz="4000" spc="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para</a:t>
            </a:r>
            <a:r>
              <a:rPr sz="4000" spc="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assistência</a:t>
            </a:r>
            <a:r>
              <a:rPr sz="4000" spc="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ao</a:t>
            </a:r>
            <a:r>
              <a:rPr sz="4000" spc="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trabalho</a:t>
            </a:r>
            <a:r>
              <a:rPr sz="4000" spc="7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parto,</a:t>
            </a:r>
            <a:r>
              <a:rPr sz="4000" spc="2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parto,</a:t>
            </a:r>
            <a:r>
              <a:rPr sz="4000" spc="2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puerpério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cuidados</a:t>
            </a:r>
            <a:r>
              <a:rPr sz="4000" spc="2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3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Calibri"/>
                <a:cs typeface="Calibri"/>
              </a:rPr>
              <a:t>recém-</a:t>
            </a:r>
            <a:r>
              <a:rPr sz="4000" dirty="0">
                <a:latin typeface="Calibri"/>
                <a:cs typeface="Calibri"/>
              </a:rPr>
              <a:t>nascido,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adequados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à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oferta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45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assistência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ao</a:t>
            </a:r>
            <a:r>
              <a:rPr sz="4000" spc="4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parto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risco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habitual,</a:t>
            </a:r>
            <a:r>
              <a:rPr sz="4000" spc="4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43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4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vazios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assistenciais,</a:t>
            </a:r>
            <a:r>
              <a:rPr sz="4000" spc="-17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fortalecendo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qualificando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6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(SUS).</a:t>
            </a: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ts val="4320"/>
              </a:lnSpc>
              <a:spcBef>
                <a:spcPts val="1800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2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Ministério</a:t>
            </a:r>
            <a:r>
              <a:rPr sz="4000" spc="3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disponibilizará</a:t>
            </a:r>
            <a:r>
              <a:rPr sz="4000" spc="25" dirty="0">
                <a:latin typeface="Times New Roman"/>
                <a:cs typeface="Times New Roman"/>
              </a:rPr>
              <a:t>  </a:t>
            </a:r>
            <a:r>
              <a:rPr sz="4000" spc="-35" dirty="0">
                <a:latin typeface="Calibri"/>
                <a:cs typeface="Calibri"/>
              </a:rPr>
              <a:t>projetos-</a:t>
            </a:r>
            <a:r>
              <a:rPr sz="4000" dirty="0">
                <a:latin typeface="Calibri"/>
                <a:cs typeface="Calibri"/>
              </a:rPr>
              <a:t>padrão</a:t>
            </a:r>
            <a:r>
              <a:rPr sz="4000" spc="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fim</a:t>
            </a:r>
            <a:r>
              <a:rPr sz="4000" spc="2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facilitar</a:t>
            </a:r>
            <a:r>
              <a:rPr sz="4000" spc="20" dirty="0">
                <a:latin typeface="Times New Roman"/>
                <a:cs typeface="Times New Roman"/>
              </a:rPr>
              <a:t>  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5463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35120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4450" y="1768475"/>
            <a:ext cx="15240000" cy="723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6598" y="3333665"/>
            <a:ext cx="17070705" cy="36068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6350" algn="just">
              <a:lnSpc>
                <a:spcPct val="90000"/>
              </a:lnSpc>
              <a:spcBef>
                <a:spcPts val="575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8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8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Maternidades</a:t>
            </a:r>
            <a:r>
              <a:rPr sz="4000" spc="8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para</a:t>
            </a:r>
            <a:r>
              <a:rPr sz="4000" spc="8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atendimento</a:t>
            </a:r>
            <a:r>
              <a:rPr sz="4000" spc="8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ambulatorial</a:t>
            </a:r>
            <a:r>
              <a:rPr sz="4000" spc="8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9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8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urgência</a:t>
            </a:r>
            <a:r>
              <a:rPr sz="4000" spc="875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emergência</a:t>
            </a:r>
            <a:r>
              <a:rPr sz="4000" spc="7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ginecológica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7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obstétrica</a:t>
            </a:r>
            <a:r>
              <a:rPr sz="4000" spc="8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24hs,</a:t>
            </a:r>
            <a:r>
              <a:rPr sz="4000" spc="7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adequado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à</a:t>
            </a:r>
            <a:r>
              <a:rPr sz="4000" spc="7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oferta</a:t>
            </a:r>
            <a:r>
              <a:rPr sz="4000" spc="7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7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79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média</a:t>
            </a:r>
            <a:r>
              <a:rPr sz="4000" spc="3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3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alta</a:t>
            </a:r>
            <a:r>
              <a:rPr sz="4000" spc="3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complexidade,</a:t>
            </a:r>
            <a:r>
              <a:rPr sz="4000" spc="3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3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3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3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vazios</a:t>
            </a:r>
            <a:r>
              <a:rPr sz="4000" spc="3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assistenciais,</a:t>
            </a:r>
            <a:r>
              <a:rPr sz="4000" spc="37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fortalecendo</a:t>
            </a:r>
            <a:r>
              <a:rPr sz="4000" spc="380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qualificando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(SUS).</a:t>
            </a:r>
            <a:endParaRPr sz="4000">
              <a:latin typeface="Calibri"/>
              <a:cs typeface="Calibri"/>
            </a:endParaRPr>
          </a:p>
          <a:p>
            <a:pPr marL="12700" marR="5080" algn="just">
              <a:lnSpc>
                <a:spcPts val="4320"/>
              </a:lnSpc>
              <a:spcBef>
                <a:spcPts val="1865"/>
              </a:spcBef>
            </a:pPr>
            <a:r>
              <a:rPr sz="4000" dirty="0">
                <a:latin typeface="Calibri"/>
                <a:cs typeface="Calibri"/>
              </a:rPr>
              <a:t>O</a:t>
            </a:r>
            <a:r>
              <a:rPr sz="4000" spc="9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Ministério</a:t>
            </a:r>
            <a:r>
              <a:rPr sz="4000" spc="94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9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9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disponibilizará</a:t>
            </a:r>
            <a:r>
              <a:rPr sz="4000" spc="92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projetos-</a:t>
            </a:r>
            <a:r>
              <a:rPr sz="4000" dirty="0">
                <a:latin typeface="Calibri"/>
                <a:cs typeface="Calibri"/>
              </a:rPr>
              <a:t>padrão</a:t>
            </a:r>
            <a:r>
              <a:rPr sz="4000" spc="9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padronizados</a:t>
            </a:r>
            <a:r>
              <a:rPr sz="4000" spc="9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9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fim</a:t>
            </a:r>
            <a:r>
              <a:rPr sz="4000" spc="91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facilitar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7357" y="1635287"/>
            <a:ext cx="495554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Objeto</a:t>
            </a:r>
            <a:r>
              <a:rPr b="0" spc="-445" dirty="0">
                <a:latin typeface="Times New Roman"/>
                <a:cs typeface="Times New Roman"/>
              </a:rPr>
              <a:t> </a:t>
            </a:r>
            <a:r>
              <a:rPr spc="-80" dirty="0"/>
              <a:t>da</a:t>
            </a:r>
            <a:r>
              <a:rPr b="0" spc="-420" dirty="0">
                <a:latin typeface="Times New Roman"/>
                <a:cs typeface="Times New Roman"/>
              </a:rPr>
              <a:t> </a:t>
            </a:r>
            <a:r>
              <a:rPr spc="-114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675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79378" y="10083096"/>
            <a:ext cx="4614545" cy="671195"/>
            <a:chOff x="14779378" y="10083096"/>
            <a:chExt cx="4614545" cy="67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79378" y="10083096"/>
              <a:ext cx="4614455" cy="670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79372" y="10274547"/>
              <a:ext cx="751205" cy="208915"/>
            </a:xfrm>
            <a:custGeom>
              <a:avLst/>
              <a:gdLst/>
              <a:ahLst/>
              <a:cxnLst/>
              <a:rect l="l" t="t" r="r" b="b"/>
              <a:pathLst>
                <a:path w="751205" h="208915">
                  <a:moveTo>
                    <a:pt x="159004" y="4038"/>
                  </a:moveTo>
                  <a:lnTo>
                    <a:pt x="147955" y="4038"/>
                  </a:lnTo>
                  <a:lnTo>
                    <a:pt x="147955" y="180124"/>
                  </a:lnTo>
                  <a:lnTo>
                    <a:pt x="8255" y="4038"/>
                  </a:lnTo>
                  <a:lnTo>
                    <a:pt x="0" y="4038"/>
                  </a:lnTo>
                  <a:lnTo>
                    <a:pt x="0" y="199517"/>
                  </a:lnTo>
                  <a:lnTo>
                    <a:pt x="11049" y="199517"/>
                  </a:lnTo>
                  <a:lnTo>
                    <a:pt x="11049" y="24295"/>
                  </a:lnTo>
                  <a:lnTo>
                    <a:pt x="150114" y="199517"/>
                  </a:lnTo>
                  <a:lnTo>
                    <a:pt x="159004" y="199517"/>
                  </a:lnTo>
                  <a:lnTo>
                    <a:pt x="159004" y="4038"/>
                  </a:lnTo>
                  <a:close/>
                </a:path>
                <a:path w="751205" h="208915">
                  <a:moveTo>
                    <a:pt x="383400" y="101625"/>
                  </a:moveTo>
                  <a:lnTo>
                    <a:pt x="375272" y="61798"/>
                  </a:lnTo>
                  <a:lnTo>
                    <a:pt x="372351" y="57492"/>
                  </a:lnTo>
                  <a:lnTo>
                    <a:pt x="372351" y="101625"/>
                  </a:lnTo>
                  <a:lnTo>
                    <a:pt x="365112" y="137261"/>
                  </a:lnTo>
                  <a:lnTo>
                    <a:pt x="345427" y="166065"/>
                  </a:lnTo>
                  <a:lnTo>
                    <a:pt x="316217" y="185318"/>
                  </a:lnTo>
                  <a:lnTo>
                    <a:pt x="280530" y="192341"/>
                  </a:lnTo>
                  <a:lnTo>
                    <a:pt x="244970" y="185318"/>
                  </a:lnTo>
                  <a:lnTo>
                    <a:pt x="215773" y="166065"/>
                  </a:lnTo>
                  <a:lnTo>
                    <a:pt x="196088" y="137261"/>
                  </a:lnTo>
                  <a:lnTo>
                    <a:pt x="188976" y="101625"/>
                  </a:lnTo>
                  <a:lnTo>
                    <a:pt x="196088" y="65811"/>
                  </a:lnTo>
                  <a:lnTo>
                    <a:pt x="215773" y="36868"/>
                  </a:lnTo>
                  <a:lnTo>
                    <a:pt x="244970" y="17538"/>
                  </a:lnTo>
                  <a:lnTo>
                    <a:pt x="280530" y="10502"/>
                  </a:lnTo>
                  <a:lnTo>
                    <a:pt x="316217" y="17538"/>
                  </a:lnTo>
                  <a:lnTo>
                    <a:pt x="345427" y="36868"/>
                  </a:lnTo>
                  <a:lnTo>
                    <a:pt x="365112" y="65811"/>
                  </a:lnTo>
                  <a:lnTo>
                    <a:pt x="372351" y="101625"/>
                  </a:lnTo>
                  <a:lnTo>
                    <a:pt x="372351" y="57492"/>
                  </a:lnTo>
                  <a:lnTo>
                    <a:pt x="353174" y="29527"/>
                  </a:lnTo>
                  <a:lnTo>
                    <a:pt x="324472" y="10502"/>
                  </a:lnTo>
                  <a:lnTo>
                    <a:pt x="320535" y="7899"/>
                  </a:lnTo>
                  <a:lnTo>
                    <a:pt x="280530" y="0"/>
                  </a:lnTo>
                  <a:lnTo>
                    <a:pt x="240652" y="7899"/>
                  </a:lnTo>
                  <a:lnTo>
                    <a:pt x="208026" y="29527"/>
                  </a:lnTo>
                  <a:lnTo>
                    <a:pt x="185928" y="61798"/>
                  </a:lnTo>
                  <a:lnTo>
                    <a:pt x="177927" y="101625"/>
                  </a:lnTo>
                  <a:lnTo>
                    <a:pt x="185928" y="141274"/>
                  </a:lnTo>
                  <a:lnTo>
                    <a:pt x="208026" y="173405"/>
                  </a:lnTo>
                  <a:lnTo>
                    <a:pt x="240652" y="194957"/>
                  </a:lnTo>
                  <a:lnTo>
                    <a:pt x="280530" y="202831"/>
                  </a:lnTo>
                  <a:lnTo>
                    <a:pt x="320535" y="194957"/>
                  </a:lnTo>
                  <a:lnTo>
                    <a:pt x="324472" y="192341"/>
                  </a:lnTo>
                  <a:lnTo>
                    <a:pt x="353174" y="173405"/>
                  </a:lnTo>
                  <a:lnTo>
                    <a:pt x="375272" y="141274"/>
                  </a:lnTo>
                  <a:lnTo>
                    <a:pt x="383400" y="101625"/>
                  </a:lnTo>
                  <a:close/>
                </a:path>
                <a:path w="751205" h="208915">
                  <a:moveTo>
                    <a:pt x="565264" y="4038"/>
                  </a:moveTo>
                  <a:lnTo>
                    <a:pt x="552056" y="4038"/>
                  </a:lnTo>
                  <a:lnTo>
                    <a:pt x="465950" y="181724"/>
                  </a:lnTo>
                  <a:lnTo>
                    <a:pt x="465442" y="182283"/>
                  </a:lnTo>
                  <a:lnTo>
                    <a:pt x="378955" y="4038"/>
                  </a:lnTo>
                  <a:lnTo>
                    <a:pt x="365874" y="4038"/>
                  </a:lnTo>
                  <a:lnTo>
                    <a:pt x="465823" y="208737"/>
                  </a:lnTo>
                  <a:lnTo>
                    <a:pt x="565264" y="4038"/>
                  </a:lnTo>
                  <a:close/>
                </a:path>
                <a:path w="751205" h="208915">
                  <a:moveTo>
                    <a:pt x="751052" y="101625"/>
                  </a:moveTo>
                  <a:lnTo>
                    <a:pt x="743051" y="61798"/>
                  </a:lnTo>
                  <a:lnTo>
                    <a:pt x="740003" y="57492"/>
                  </a:lnTo>
                  <a:lnTo>
                    <a:pt x="740003" y="101625"/>
                  </a:lnTo>
                  <a:lnTo>
                    <a:pt x="732904" y="137261"/>
                  </a:lnTo>
                  <a:lnTo>
                    <a:pt x="713092" y="166065"/>
                  </a:lnTo>
                  <a:lnTo>
                    <a:pt x="684009" y="185318"/>
                  </a:lnTo>
                  <a:lnTo>
                    <a:pt x="648322" y="192341"/>
                  </a:lnTo>
                  <a:lnTo>
                    <a:pt x="612635" y="185318"/>
                  </a:lnTo>
                  <a:lnTo>
                    <a:pt x="583552" y="166065"/>
                  </a:lnTo>
                  <a:lnTo>
                    <a:pt x="563867" y="137261"/>
                  </a:lnTo>
                  <a:lnTo>
                    <a:pt x="556628" y="101625"/>
                  </a:lnTo>
                  <a:lnTo>
                    <a:pt x="563867" y="65811"/>
                  </a:lnTo>
                  <a:lnTo>
                    <a:pt x="583552" y="36868"/>
                  </a:lnTo>
                  <a:lnTo>
                    <a:pt x="612635" y="17538"/>
                  </a:lnTo>
                  <a:lnTo>
                    <a:pt x="648322" y="10502"/>
                  </a:lnTo>
                  <a:lnTo>
                    <a:pt x="684009" y="17538"/>
                  </a:lnTo>
                  <a:lnTo>
                    <a:pt x="713092" y="36868"/>
                  </a:lnTo>
                  <a:lnTo>
                    <a:pt x="732904" y="65811"/>
                  </a:lnTo>
                  <a:lnTo>
                    <a:pt x="740003" y="101625"/>
                  </a:lnTo>
                  <a:lnTo>
                    <a:pt x="740003" y="57492"/>
                  </a:lnTo>
                  <a:lnTo>
                    <a:pt x="720966" y="29527"/>
                  </a:lnTo>
                  <a:lnTo>
                    <a:pt x="692251" y="10502"/>
                  </a:lnTo>
                  <a:lnTo>
                    <a:pt x="688327" y="7899"/>
                  </a:lnTo>
                  <a:lnTo>
                    <a:pt x="648322" y="0"/>
                  </a:lnTo>
                  <a:lnTo>
                    <a:pt x="608317" y="7899"/>
                  </a:lnTo>
                  <a:lnTo>
                    <a:pt x="575678" y="29527"/>
                  </a:lnTo>
                  <a:lnTo>
                    <a:pt x="553707" y="61798"/>
                  </a:lnTo>
                  <a:lnTo>
                    <a:pt x="545579" y="101625"/>
                  </a:lnTo>
                  <a:lnTo>
                    <a:pt x="553707" y="141274"/>
                  </a:lnTo>
                  <a:lnTo>
                    <a:pt x="575678" y="173405"/>
                  </a:lnTo>
                  <a:lnTo>
                    <a:pt x="608317" y="194957"/>
                  </a:lnTo>
                  <a:lnTo>
                    <a:pt x="648322" y="202831"/>
                  </a:lnTo>
                  <a:lnTo>
                    <a:pt x="688327" y="194957"/>
                  </a:lnTo>
                  <a:lnTo>
                    <a:pt x="692264" y="192341"/>
                  </a:lnTo>
                  <a:lnTo>
                    <a:pt x="720966" y="173405"/>
                  </a:lnTo>
                  <a:lnTo>
                    <a:pt x="743051" y="141274"/>
                  </a:lnTo>
                  <a:lnTo>
                    <a:pt x="751052" y="101625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57621" y="10157204"/>
              <a:ext cx="375920" cy="441959"/>
            </a:xfrm>
            <a:custGeom>
              <a:avLst/>
              <a:gdLst/>
              <a:ahLst/>
              <a:cxnLst/>
              <a:rect l="l" t="t" r="r" b="b"/>
              <a:pathLst>
                <a:path w="375919" h="441959">
                  <a:moveTo>
                    <a:pt x="220212" y="0"/>
                  </a:moveTo>
                  <a:lnTo>
                    <a:pt x="178176" y="4037"/>
                  </a:lnTo>
                  <a:lnTo>
                    <a:pt x="137410" y="16152"/>
                  </a:lnTo>
                  <a:lnTo>
                    <a:pt x="99057" y="36357"/>
                  </a:lnTo>
                  <a:lnTo>
                    <a:pt x="64514" y="64628"/>
                  </a:lnTo>
                  <a:lnTo>
                    <a:pt x="36321" y="99245"/>
                  </a:lnTo>
                  <a:lnTo>
                    <a:pt x="16128" y="137627"/>
                  </a:lnTo>
                  <a:lnTo>
                    <a:pt x="4063" y="178519"/>
                  </a:lnTo>
                  <a:lnTo>
                    <a:pt x="0" y="220667"/>
                  </a:lnTo>
                  <a:lnTo>
                    <a:pt x="4063" y="262818"/>
                  </a:lnTo>
                  <a:lnTo>
                    <a:pt x="16128" y="303710"/>
                  </a:lnTo>
                  <a:lnTo>
                    <a:pt x="36321" y="342092"/>
                  </a:lnTo>
                  <a:lnTo>
                    <a:pt x="64514" y="376709"/>
                  </a:lnTo>
                  <a:lnTo>
                    <a:pt x="99057" y="404990"/>
                  </a:lnTo>
                  <a:lnTo>
                    <a:pt x="137410" y="425186"/>
                  </a:lnTo>
                  <a:lnTo>
                    <a:pt x="178176" y="437300"/>
                  </a:lnTo>
                  <a:lnTo>
                    <a:pt x="220212" y="441337"/>
                  </a:lnTo>
                  <a:lnTo>
                    <a:pt x="262248" y="437300"/>
                  </a:lnTo>
                  <a:lnTo>
                    <a:pt x="303141" y="425186"/>
                  </a:lnTo>
                  <a:lnTo>
                    <a:pt x="341367" y="404990"/>
                  </a:lnTo>
                  <a:lnTo>
                    <a:pt x="375910" y="376709"/>
                  </a:lnTo>
                  <a:lnTo>
                    <a:pt x="253231" y="255173"/>
                  </a:lnTo>
                  <a:lnTo>
                    <a:pt x="237483" y="265725"/>
                  </a:lnTo>
                  <a:lnTo>
                    <a:pt x="219323" y="269243"/>
                  </a:lnTo>
                  <a:lnTo>
                    <a:pt x="201289" y="265725"/>
                  </a:lnTo>
                  <a:lnTo>
                    <a:pt x="185542" y="255173"/>
                  </a:lnTo>
                  <a:lnTo>
                    <a:pt x="175001" y="239284"/>
                  </a:lnTo>
                  <a:lnTo>
                    <a:pt x="171445" y="221211"/>
                  </a:lnTo>
                  <a:lnTo>
                    <a:pt x="175001" y="203130"/>
                  </a:lnTo>
                  <a:lnTo>
                    <a:pt x="185542" y="187240"/>
                  </a:lnTo>
                  <a:lnTo>
                    <a:pt x="201289" y="176689"/>
                  </a:lnTo>
                  <a:lnTo>
                    <a:pt x="219323" y="173171"/>
                  </a:lnTo>
                  <a:lnTo>
                    <a:pt x="237483" y="176689"/>
                  </a:lnTo>
                  <a:lnTo>
                    <a:pt x="253231" y="187240"/>
                  </a:lnTo>
                  <a:lnTo>
                    <a:pt x="375910" y="64628"/>
                  </a:lnTo>
                  <a:lnTo>
                    <a:pt x="341367" y="36357"/>
                  </a:lnTo>
                  <a:lnTo>
                    <a:pt x="303141" y="16152"/>
                  </a:lnTo>
                  <a:lnTo>
                    <a:pt x="262248" y="4037"/>
                  </a:lnTo>
                  <a:lnTo>
                    <a:pt x="220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7745" y="10163301"/>
              <a:ext cx="343535" cy="431165"/>
            </a:xfrm>
            <a:custGeom>
              <a:avLst/>
              <a:gdLst/>
              <a:ahLst/>
              <a:cxnLst/>
              <a:rect l="l" t="t" r="r" b="b"/>
              <a:pathLst>
                <a:path w="343534" h="431165">
                  <a:moveTo>
                    <a:pt x="185034" y="0"/>
                  </a:moveTo>
                  <a:lnTo>
                    <a:pt x="0" y="0"/>
                  </a:lnTo>
                  <a:lnTo>
                    <a:pt x="0" y="430667"/>
                  </a:lnTo>
                  <a:lnTo>
                    <a:pt x="167508" y="430667"/>
                  </a:lnTo>
                  <a:lnTo>
                    <a:pt x="167508" y="328375"/>
                  </a:lnTo>
                  <a:lnTo>
                    <a:pt x="185034" y="328375"/>
                  </a:lnTo>
                  <a:lnTo>
                    <a:pt x="228467" y="322517"/>
                  </a:lnTo>
                  <a:lnTo>
                    <a:pt x="267582" y="305958"/>
                  </a:lnTo>
                  <a:lnTo>
                    <a:pt x="300728" y="280290"/>
                  </a:lnTo>
                  <a:lnTo>
                    <a:pt x="326254" y="247058"/>
                  </a:lnTo>
                  <a:lnTo>
                    <a:pt x="342764" y="207842"/>
                  </a:lnTo>
                  <a:lnTo>
                    <a:pt x="343272" y="203942"/>
                  </a:lnTo>
                  <a:lnTo>
                    <a:pt x="147951" y="203942"/>
                  </a:lnTo>
                  <a:lnTo>
                    <a:pt x="147951" y="122992"/>
                  </a:lnTo>
                  <a:lnTo>
                    <a:pt x="343018" y="122992"/>
                  </a:lnTo>
                  <a:lnTo>
                    <a:pt x="342764" y="120542"/>
                  </a:lnTo>
                  <a:lnTo>
                    <a:pt x="326254" y="81312"/>
                  </a:lnTo>
                  <a:lnTo>
                    <a:pt x="300728" y="48089"/>
                  </a:lnTo>
                  <a:lnTo>
                    <a:pt x="267582" y="22412"/>
                  </a:lnTo>
                  <a:lnTo>
                    <a:pt x="228467" y="5863"/>
                  </a:lnTo>
                  <a:lnTo>
                    <a:pt x="185034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0936" y="10286294"/>
              <a:ext cx="185415" cy="809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30911" y="10155681"/>
              <a:ext cx="506095" cy="439420"/>
            </a:xfrm>
            <a:custGeom>
              <a:avLst/>
              <a:gdLst/>
              <a:ahLst/>
              <a:cxnLst/>
              <a:rect l="l" t="t" r="r" b="b"/>
              <a:pathLst>
                <a:path w="506094" h="439420">
                  <a:moveTo>
                    <a:pt x="252850" y="0"/>
                  </a:moveTo>
                  <a:lnTo>
                    <a:pt x="0" y="438832"/>
                  </a:lnTo>
                  <a:lnTo>
                    <a:pt x="178303" y="438832"/>
                  </a:lnTo>
                  <a:lnTo>
                    <a:pt x="196845" y="407187"/>
                  </a:lnTo>
                  <a:lnTo>
                    <a:pt x="300982" y="407187"/>
                  </a:lnTo>
                  <a:lnTo>
                    <a:pt x="319396" y="438832"/>
                  </a:lnTo>
                  <a:lnTo>
                    <a:pt x="505574" y="438832"/>
                  </a:lnTo>
                  <a:lnTo>
                    <a:pt x="292727" y="68563"/>
                  </a:lnTo>
                  <a:lnTo>
                    <a:pt x="25285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3598" y="10378178"/>
              <a:ext cx="97790" cy="83820"/>
            </a:xfrm>
            <a:custGeom>
              <a:avLst/>
              <a:gdLst/>
              <a:ahLst/>
              <a:cxnLst/>
              <a:rect l="l" t="t" r="r" b="b"/>
              <a:pathLst>
                <a:path w="97790" h="83820">
                  <a:moveTo>
                    <a:pt x="48639" y="0"/>
                  </a:moveTo>
                  <a:lnTo>
                    <a:pt x="0" y="83802"/>
                  </a:lnTo>
                  <a:lnTo>
                    <a:pt x="97279" y="83802"/>
                  </a:lnTo>
                  <a:lnTo>
                    <a:pt x="48639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038850" y="76198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868" y="0"/>
                </a:moveTo>
                <a:lnTo>
                  <a:pt x="1007465" y="40638"/>
                </a:lnTo>
                <a:lnTo>
                  <a:pt x="969747" y="68705"/>
                </a:lnTo>
                <a:lnTo>
                  <a:pt x="932537" y="97533"/>
                </a:lnTo>
                <a:lnTo>
                  <a:pt x="895708" y="127377"/>
                </a:lnTo>
                <a:lnTo>
                  <a:pt x="859387" y="157857"/>
                </a:lnTo>
                <a:lnTo>
                  <a:pt x="823447" y="189225"/>
                </a:lnTo>
                <a:lnTo>
                  <a:pt x="788015" y="221355"/>
                </a:lnTo>
                <a:lnTo>
                  <a:pt x="752963" y="254374"/>
                </a:lnTo>
                <a:lnTo>
                  <a:pt x="718547" y="288155"/>
                </a:lnTo>
                <a:lnTo>
                  <a:pt x="684766" y="322571"/>
                </a:lnTo>
                <a:lnTo>
                  <a:pt x="651747" y="357495"/>
                </a:lnTo>
                <a:lnTo>
                  <a:pt x="619617" y="392928"/>
                </a:lnTo>
                <a:lnTo>
                  <a:pt x="588249" y="428868"/>
                </a:lnTo>
                <a:lnTo>
                  <a:pt x="557642" y="465189"/>
                </a:lnTo>
                <a:lnTo>
                  <a:pt x="527925" y="502018"/>
                </a:lnTo>
                <a:lnTo>
                  <a:pt x="498970" y="539228"/>
                </a:lnTo>
                <a:lnTo>
                  <a:pt x="470904" y="576946"/>
                </a:lnTo>
                <a:lnTo>
                  <a:pt x="443599" y="615045"/>
                </a:lnTo>
                <a:lnTo>
                  <a:pt x="417057" y="653398"/>
                </a:lnTo>
                <a:lnTo>
                  <a:pt x="391404" y="692259"/>
                </a:lnTo>
                <a:lnTo>
                  <a:pt x="366639" y="731501"/>
                </a:lnTo>
                <a:lnTo>
                  <a:pt x="342637" y="771124"/>
                </a:lnTo>
                <a:lnTo>
                  <a:pt x="319396" y="811001"/>
                </a:lnTo>
                <a:lnTo>
                  <a:pt x="296918" y="851386"/>
                </a:lnTo>
                <a:lnTo>
                  <a:pt x="275329" y="891898"/>
                </a:lnTo>
                <a:lnTo>
                  <a:pt x="254628" y="932791"/>
                </a:lnTo>
                <a:lnTo>
                  <a:pt x="234690" y="974065"/>
                </a:lnTo>
                <a:lnTo>
                  <a:pt x="215513" y="1015593"/>
                </a:lnTo>
                <a:lnTo>
                  <a:pt x="197099" y="1057375"/>
                </a:lnTo>
                <a:lnTo>
                  <a:pt x="179573" y="1099411"/>
                </a:lnTo>
                <a:lnTo>
                  <a:pt x="162936" y="1141701"/>
                </a:lnTo>
                <a:lnTo>
                  <a:pt x="147062" y="1184245"/>
                </a:lnTo>
                <a:lnTo>
                  <a:pt x="131949" y="1226915"/>
                </a:lnTo>
                <a:lnTo>
                  <a:pt x="117726" y="1269967"/>
                </a:lnTo>
                <a:lnTo>
                  <a:pt x="104264" y="1313146"/>
                </a:lnTo>
                <a:lnTo>
                  <a:pt x="91691" y="1356452"/>
                </a:lnTo>
                <a:lnTo>
                  <a:pt x="79880" y="1400012"/>
                </a:lnTo>
                <a:lnTo>
                  <a:pt x="68832" y="1443826"/>
                </a:lnTo>
                <a:lnTo>
                  <a:pt x="58672" y="1487640"/>
                </a:lnTo>
                <a:lnTo>
                  <a:pt x="49274" y="1531708"/>
                </a:lnTo>
                <a:lnTo>
                  <a:pt x="40765" y="1575903"/>
                </a:lnTo>
                <a:lnTo>
                  <a:pt x="33019" y="1620097"/>
                </a:lnTo>
                <a:lnTo>
                  <a:pt x="26034" y="1664546"/>
                </a:lnTo>
                <a:lnTo>
                  <a:pt x="19938" y="1708995"/>
                </a:lnTo>
                <a:lnTo>
                  <a:pt x="14604" y="1753571"/>
                </a:lnTo>
                <a:lnTo>
                  <a:pt x="10159" y="1798274"/>
                </a:lnTo>
                <a:lnTo>
                  <a:pt x="6476" y="1842977"/>
                </a:lnTo>
                <a:lnTo>
                  <a:pt x="3682" y="1887680"/>
                </a:lnTo>
                <a:lnTo>
                  <a:pt x="1650" y="1932510"/>
                </a:lnTo>
                <a:lnTo>
                  <a:pt x="380" y="1977339"/>
                </a:lnTo>
                <a:lnTo>
                  <a:pt x="0" y="2022169"/>
                </a:lnTo>
                <a:lnTo>
                  <a:pt x="380" y="2066999"/>
                </a:lnTo>
                <a:lnTo>
                  <a:pt x="1650" y="2111829"/>
                </a:lnTo>
                <a:lnTo>
                  <a:pt x="3682" y="2156532"/>
                </a:lnTo>
                <a:lnTo>
                  <a:pt x="6476" y="2201362"/>
                </a:lnTo>
                <a:lnTo>
                  <a:pt x="10159" y="2246065"/>
                </a:lnTo>
                <a:lnTo>
                  <a:pt x="14604" y="2290641"/>
                </a:lnTo>
                <a:lnTo>
                  <a:pt x="19938" y="2335216"/>
                </a:lnTo>
                <a:lnTo>
                  <a:pt x="26034" y="2379792"/>
                </a:lnTo>
                <a:lnTo>
                  <a:pt x="33019" y="2424114"/>
                </a:lnTo>
                <a:lnTo>
                  <a:pt x="40765" y="2468436"/>
                </a:lnTo>
                <a:lnTo>
                  <a:pt x="49274" y="2512631"/>
                </a:lnTo>
                <a:lnTo>
                  <a:pt x="58672" y="2556572"/>
                </a:lnTo>
                <a:lnTo>
                  <a:pt x="68832" y="2600513"/>
                </a:lnTo>
                <a:lnTo>
                  <a:pt x="79880" y="2644200"/>
                </a:lnTo>
                <a:lnTo>
                  <a:pt x="91691" y="2687759"/>
                </a:lnTo>
                <a:lnTo>
                  <a:pt x="104264" y="2731192"/>
                </a:lnTo>
                <a:lnTo>
                  <a:pt x="117726" y="2774371"/>
                </a:lnTo>
                <a:lnTo>
                  <a:pt x="131949" y="2817296"/>
                </a:lnTo>
                <a:lnTo>
                  <a:pt x="147062" y="2860094"/>
                </a:lnTo>
                <a:lnTo>
                  <a:pt x="162936" y="2902638"/>
                </a:lnTo>
                <a:lnTo>
                  <a:pt x="179573" y="2944928"/>
                </a:lnTo>
                <a:lnTo>
                  <a:pt x="197099" y="2986964"/>
                </a:lnTo>
                <a:lnTo>
                  <a:pt x="215513" y="3028746"/>
                </a:lnTo>
                <a:lnTo>
                  <a:pt x="234690" y="3070274"/>
                </a:lnTo>
                <a:lnTo>
                  <a:pt x="254628" y="3111421"/>
                </a:lnTo>
                <a:lnTo>
                  <a:pt x="275329" y="3152314"/>
                </a:lnTo>
                <a:lnTo>
                  <a:pt x="296918" y="3192953"/>
                </a:lnTo>
                <a:lnTo>
                  <a:pt x="319396" y="3233211"/>
                </a:lnTo>
                <a:lnTo>
                  <a:pt x="342637" y="3273215"/>
                </a:lnTo>
                <a:lnTo>
                  <a:pt x="366639" y="3312711"/>
                </a:lnTo>
                <a:lnTo>
                  <a:pt x="391404" y="3351953"/>
                </a:lnTo>
                <a:lnTo>
                  <a:pt x="417057" y="3390814"/>
                </a:lnTo>
                <a:lnTo>
                  <a:pt x="443599" y="3429294"/>
                </a:lnTo>
                <a:lnTo>
                  <a:pt x="470904" y="3467393"/>
                </a:lnTo>
                <a:lnTo>
                  <a:pt x="498970" y="3504984"/>
                </a:lnTo>
                <a:lnTo>
                  <a:pt x="527925" y="3542194"/>
                </a:lnTo>
                <a:lnTo>
                  <a:pt x="557642" y="3579023"/>
                </a:lnTo>
                <a:lnTo>
                  <a:pt x="588249" y="3615471"/>
                </a:lnTo>
                <a:lnTo>
                  <a:pt x="619617" y="3651284"/>
                </a:lnTo>
                <a:lnTo>
                  <a:pt x="651747" y="3686716"/>
                </a:lnTo>
                <a:lnTo>
                  <a:pt x="684766" y="3721640"/>
                </a:lnTo>
                <a:lnTo>
                  <a:pt x="718547" y="3756183"/>
                </a:lnTo>
                <a:lnTo>
                  <a:pt x="752963" y="3789965"/>
                </a:lnTo>
                <a:lnTo>
                  <a:pt x="788015" y="3822857"/>
                </a:lnTo>
                <a:lnTo>
                  <a:pt x="823447" y="3855114"/>
                </a:lnTo>
                <a:lnTo>
                  <a:pt x="859387" y="3886482"/>
                </a:lnTo>
                <a:lnTo>
                  <a:pt x="895708" y="3916961"/>
                </a:lnTo>
                <a:lnTo>
                  <a:pt x="932537" y="3946679"/>
                </a:lnTo>
                <a:lnTo>
                  <a:pt x="969747" y="3975634"/>
                </a:lnTo>
                <a:lnTo>
                  <a:pt x="1007465" y="4003700"/>
                </a:lnTo>
                <a:lnTo>
                  <a:pt x="1045564" y="4031004"/>
                </a:lnTo>
                <a:lnTo>
                  <a:pt x="1064868" y="4044339"/>
                </a:lnTo>
                <a:lnTo>
                  <a:pt x="1064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06537"/>
            <a:ext cx="1037590" cy="4904105"/>
          </a:xfrm>
          <a:custGeom>
            <a:avLst/>
            <a:gdLst/>
            <a:ahLst/>
            <a:cxnLst/>
            <a:rect l="l" t="t" r="r" b="b"/>
            <a:pathLst>
              <a:path w="1037590" h="4904105">
                <a:moveTo>
                  <a:pt x="1037220" y="0"/>
                </a:moveTo>
                <a:lnTo>
                  <a:pt x="0" y="0"/>
                </a:lnTo>
                <a:lnTo>
                  <a:pt x="0" y="4903599"/>
                </a:lnTo>
                <a:lnTo>
                  <a:pt x="1037220" y="4903599"/>
                </a:lnTo>
                <a:lnTo>
                  <a:pt x="103722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9250" y="1997075"/>
            <a:ext cx="15011400" cy="7162800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9A2081E1-0D60-10BE-FB24-132B329D30D7}"/>
              </a:ext>
            </a:extLst>
          </p:cNvPr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1364" cy="1839595"/>
          </a:xfrm>
          <a:custGeom>
            <a:avLst/>
            <a:gdLst/>
            <a:ahLst/>
            <a:cxnLst/>
            <a:rect l="l" t="t" r="r" b="b"/>
            <a:pathLst>
              <a:path w="2031364" h="1839595">
                <a:moveTo>
                  <a:pt x="966812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1313" y="1839323"/>
                </a:lnTo>
                <a:lnTo>
                  <a:pt x="1274412" y="527798"/>
                </a:lnTo>
                <a:lnTo>
                  <a:pt x="966812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8999" y="3037382"/>
            <a:ext cx="16832580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just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latin typeface="Calibri"/>
                <a:cs typeface="Calibri"/>
              </a:rPr>
              <a:t>Construção</a:t>
            </a:r>
            <a:r>
              <a:rPr sz="4000" spc="434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4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Policlínicas</a:t>
            </a:r>
            <a:r>
              <a:rPr sz="4000" spc="434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Regionais</a:t>
            </a:r>
            <a:r>
              <a:rPr sz="4000" spc="43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-</a:t>
            </a:r>
            <a:r>
              <a:rPr sz="4000" spc="440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Unidades</a:t>
            </a:r>
            <a:r>
              <a:rPr sz="4000" spc="434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Especializadas</a:t>
            </a:r>
            <a:r>
              <a:rPr sz="4000" spc="445" dirty="0">
                <a:latin typeface="Times New Roman"/>
                <a:cs typeface="Times New Roman"/>
              </a:rPr>
              <a:t> 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434" dirty="0">
                <a:latin typeface="Times New Roman"/>
                <a:cs typeface="Times New Roman"/>
              </a:rPr>
              <a:t>  </a:t>
            </a:r>
            <a:r>
              <a:rPr sz="4000" spc="-20" dirty="0">
                <a:latin typeface="Calibri"/>
                <a:cs typeface="Calibri"/>
              </a:rPr>
              <a:t>Apoio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Diagnóstico,</a:t>
            </a:r>
            <a:r>
              <a:rPr sz="4000" spc="3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3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médicos</a:t>
            </a:r>
            <a:r>
              <a:rPr sz="4000" spc="3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3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especialidades</a:t>
            </a:r>
            <a:r>
              <a:rPr sz="4000" spc="3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diferentes,</a:t>
            </a:r>
            <a:r>
              <a:rPr sz="4000" spc="3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definidas</a:t>
            </a:r>
            <a:r>
              <a:rPr sz="4000" spc="3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3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base</a:t>
            </a:r>
            <a:r>
              <a:rPr sz="4000" spc="37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no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perfil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epidemiológico</a:t>
            </a:r>
            <a:r>
              <a:rPr sz="4000" spc="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população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da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região,</a:t>
            </a:r>
            <a:r>
              <a:rPr sz="4000" spc="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que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ofertam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consultas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005" y="4683518"/>
            <a:ext cx="16832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4210" algn="l"/>
                <a:tab pos="3804920" algn="l"/>
                <a:tab pos="5715000" algn="l"/>
                <a:tab pos="6283960" algn="l"/>
                <a:tab pos="7118984" algn="l"/>
                <a:tab pos="9092565" algn="l"/>
                <a:tab pos="10292715" algn="l"/>
                <a:tab pos="11343640" algn="l"/>
                <a:tab pos="14215110" algn="l"/>
                <a:tab pos="14782165" algn="l"/>
              </a:tabLst>
            </a:pPr>
            <a:r>
              <a:rPr sz="4000" spc="-10" dirty="0">
                <a:latin typeface="Calibri"/>
                <a:cs typeface="Calibri"/>
              </a:rPr>
              <a:t>clínicas,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exames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gráficos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50" dirty="0">
                <a:latin typeface="Calibri"/>
                <a:cs typeface="Calibri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imagem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Calibri"/>
                <a:cs typeface="Calibri"/>
              </a:rPr>
              <a:t>com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0" dirty="0">
                <a:latin typeface="Calibri"/>
                <a:cs typeface="Calibri"/>
              </a:rPr>
              <a:t>fins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diagnósticos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50" dirty="0">
                <a:latin typeface="Calibri"/>
                <a:cs typeface="Calibri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pequenos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008" y="5063899"/>
            <a:ext cx="16833215" cy="212915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4000" spc="-10" dirty="0">
                <a:latin typeface="Calibri"/>
                <a:cs typeface="Calibri"/>
              </a:rPr>
              <a:t>procedimentos.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ts val="4320"/>
              </a:lnSpc>
              <a:spcBef>
                <a:spcPts val="1865"/>
              </a:spcBef>
            </a:pPr>
            <a:r>
              <a:rPr sz="4000" dirty="0">
                <a:latin typeface="Calibri"/>
                <a:cs typeface="Calibri"/>
              </a:rPr>
              <a:t>As</a:t>
            </a:r>
            <a:r>
              <a:rPr sz="4000" spc="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Policlínicas</a:t>
            </a:r>
            <a:r>
              <a:rPr sz="4000" spc="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Regionais</a:t>
            </a:r>
            <a:r>
              <a:rPr sz="4000" spc="11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ofertam</a:t>
            </a:r>
            <a:r>
              <a:rPr sz="4000" spc="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serviços</a:t>
            </a:r>
            <a:r>
              <a:rPr sz="4000" spc="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especializados,</a:t>
            </a:r>
            <a:r>
              <a:rPr sz="4000" spc="13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em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regiões</a:t>
            </a:r>
            <a:r>
              <a:rPr sz="4000" spc="11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com</a:t>
            </a:r>
            <a:r>
              <a:rPr sz="4000" spc="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vazios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assistenciais,</a:t>
            </a:r>
            <a:r>
              <a:rPr sz="4000" spc="-17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fortalecendo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qualificando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o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Sistema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Único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Saúde</a:t>
            </a:r>
            <a:r>
              <a:rPr sz="4000" spc="-1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SUS.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009" y="7335593"/>
            <a:ext cx="1683321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tabLst>
                <a:tab pos="658495" algn="l"/>
                <a:tab pos="3074035" algn="l"/>
                <a:tab pos="3893820" algn="l"/>
                <a:tab pos="5466080" algn="l"/>
                <a:tab pos="8732520" algn="l"/>
                <a:tab pos="12362180" algn="l"/>
                <a:tab pos="12917170" algn="l"/>
                <a:tab pos="13900785" algn="l"/>
                <a:tab pos="14731365" algn="l"/>
                <a:tab pos="16576675" algn="l"/>
              </a:tabLst>
            </a:pPr>
            <a:r>
              <a:rPr sz="4000" spc="-50" dirty="0">
                <a:latin typeface="Calibri"/>
                <a:cs typeface="Calibri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Ministério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Calibri"/>
                <a:cs typeface="Calibri"/>
              </a:rPr>
              <a:t>da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Saúde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disponibilizará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35" dirty="0">
                <a:latin typeface="Calibri"/>
                <a:cs typeface="Calibri"/>
              </a:rPr>
              <a:t>projetos-</a:t>
            </a:r>
            <a:r>
              <a:rPr sz="4000" spc="-10" dirty="0">
                <a:latin typeface="Calibri"/>
                <a:cs typeface="Calibri"/>
              </a:rPr>
              <a:t>padrão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Calibri"/>
                <a:cs typeface="Calibri"/>
              </a:rPr>
              <a:t>fim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Calibri"/>
                <a:cs typeface="Calibri"/>
              </a:rPr>
              <a:t>de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Calibri"/>
                <a:cs typeface="Calibri"/>
              </a:rPr>
              <a:t>facilitar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execução.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9592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Objeto</a:t>
            </a:r>
            <a:r>
              <a:rPr b="0" spc="-440" dirty="0">
                <a:latin typeface="Times New Roman"/>
                <a:cs typeface="Times New Roman"/>
              </a:rPr>
              <a:t> </a:t>
            </a:r>
            <a:r>
              <a:rPr spc="-95" dirty="0"/>
              <a:t>da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10" dirty="0"/>
              <a:t>Seleção</a:t>
            </a:r>
          </a:p>
        </p:txBody>
      </p:sp>
    </p:spTree>
    <p:extLst>
      <p:ext uri="{BB962C8B-B14F-4D97-AF65-F5344CB8AC3E}">
        <p14:creationId xmlns:p14="http://schemas.microsoft.com/office/powerpoint/2010/main" val="14403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2050" y="3292475"/>
            <a:ext cx="14782800" cy="5128511"/>
          </a:xfrm>
          <a:custGeom>
            <a:avLst/>
            <a:gdLst/>
            <a:ahLst/>
            <a:cxnLst/>
            <a:rect l="l" t="t" r="r" b="b"/>
            <a:pathLst>
              <a:path w="16026130" h="2414270">
                <a:moveTo>
                  <a:pt x="16025978" y="0"/>
                </a:moveTo>
                <a:lnTo>
                  <a:pt x="0" y="0"/>
                </a:lnTo>
                <a:lnTo>
                  <a:pt x="0" y="2413954"/>
                </a:lnTo>
                <a:lnTo>
                  <a:pt x="16025978" y="2413954"/>
                </a:lnTo>
                <a:lnTo>
                  <a:pt x="160259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1261" y="3018692"/>
            <a:ext cx="16311320" cy="5111015"/>
          </a:xfrm>
          <a:prstGeom prst="rect">
            <a:avLst/>
          </a:prstGeom>
        </p:spPr>
        <p:txBody>
          <a:bodyPr vert="horz" wrap="square" lIns="0" tIns="3676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895"/>
              </a:spcBef>
            </a:pPr>
            <a:r>
              <a:rPr lang="pt-BR" sz="4400" spc="-65" dirty="0">
                <a:solidFill>
                  <a:srgbClr val="FFFFFF"/>
                </a:solidFill>
              </a:rPr>
              <a:t>CRU e Ambulâncias Samu: </a:t>
            </a:r>
            <a:r>
              <a:rPr lang="pt-BR" sz="4400" spc="-65" dirty="0">
                <a:solidFill>
                  <a:srgbClr val="FFFFFF"/>
                </a:solidFill>
                <a:hlinkClick r:id="rId2"/>
              </a:rPr>
              <a:t>cgurg@saude.gov.br</a:t>
            </a:r>
            <a:r>
              <a:rPr lang="pt-BR" sz="4400" spc="-65" dirty="0">
                <a:solidFill>
                  <a:srgbClr val="FFFFFF"/>
                </a:solidFill>
              </a:rPr>
              <a:t> </a:t>
            </a:r>
            <a:br>
              <a:rPr lang="pt-BR" sz="4400" spc="-65" dirty="0">
                <a:solidFill>
                  <a:srgbClr val="FFFFFF"/>
                </a:solidFill>
              </a:rPr>
            </a:br>
            <a:r>
              <a:rPr lang="pt-BR" sz="4400" spc="-65" dirty="0">
                <a:solidFill>
                  <a:srgbClr val="FFFFFF"/>
                </a:solidFill>
              </a:rPr>
              <a:t>CAPS</a:t>
            </a:r>
            <a:r>
              <a:rPr sz="4400" spc="-140" dirty="0">
                <a:solidFill>
                  <a:srgbClr val="FFFFFF"/>
                </a:solidFill>
              </a:rPr>
              <a:t>:</a:t>
            </a:r>
            <a:r>
              <a:rPr sz="4400" b="0" spc="-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-140" dirty="0">
                <a:solidFill>
                  <a:srgbClr val="FFFFFF"/>
                </a:solidFill>
                <a:hlinkClick r:id="rId3"/>
              </a:rPr>
              <a:t>sa</a:t>
            </a:r>
            <a:r>
              <a:rPr sz="4400" spc="-145" dirty="0">
                <a:solidFill>
                  <a:srgbClr val="FFFFFF"/>
                </a:solidFill>
                <a:hlinkClick r:id="rId3"/>
              </a:rPr>
              <a:t>ud</a:t>
            </a:r>
            <a:r>
              <a:rPr sz="4400" spc="-135" dirty="0">
                <a:solidFill>
                  <a:srgbClr val="FFFFFF"/>
                </a:solidFill>
                <a:hlinkClick r:id="rId3"/>
              </a:rPr>
              <a:t>eme</a:t>
            </a:r>
            <a:r>
              <a:rPr sz="4400" spc="-204" dirty="0">
                <a:solidFill>
                  <a:srgbClr val="FFFFFF"/>
                </a:solidFill>
                <a:hlinkClick r:id="rId3"/>
              </a:rPr>
              <a:t>nt</a:t>
            </a:r>
            <a:r>
              <a:rPr sz="4400" spc="-140" dirty="0">
                <a:solidFill>
                  <a:srgbClr val="FFFFFF"/>
                </a:solidFill>
                <a:hlinkClick r:id="rId3"/>
              </a:rPr>
              <a:t>a</a:t>
            </a:r>
            <a:r>
              <a:rPr sz="4400" spc="-150" dirty="0">
                <a:solidFill>
                  <a:srgbClr val="FFFFFF"/>
                </a:solidFill>
                <a:hlinkClick r:id="rId3"/>
              </a:rPr>
              <a:t>l</a:t>
            </a:r>
            <a:r>
              <a:rPr sz="4400" spc="-145" dirty="0">
                <a:solidFill>
                  <a:srgbClr val="FFFFFF"/>
                </a:solidFill>
                <a:hlinkClick r:id="rId3"/>
              </a:rPr>
              <a:t>@</a:t>
            </a:r>
            <a:r>
              <a:rPr sz="4400" spc="-140" dirty="0">
                <a:solidFill>
                  <a:srgbClr val="FFFFFF"/>
                </a:solidFill>
                <a:hlinkClick r:id="rId3"/>
              </a:rPr>
              <a:t>s</a:t>
            </a:r>
            <a:r>
              <a:rPr sz="4400" spc="-150" dirty="0">
                <a:solidFill>
                  <a:srgbClr val="FFFFFF"/>
                </a:solidFill>
                <a:hlinkClick r:id="rId3"/>
              </a:rPr>
              <a:t>a</a:t>
            </a:r>
            <a:r>
              <a:rPr sz="4400" spc="-145" dirty="0">
                <a:solidFill>
                  <a:srgbClr val="FFFFFF"/>
                </a:solidFill>
                <a:hlinkClick r:id="rId3"/>
              </a:rPr>
              <a:t>u</a:t>
            </a:r>
            <a:r>
              <a:rPr sz="4400" spc="-155" dirty="0">
                <a:solidFill>
                  <a:srgbClr val="FFFFFF"/>
                </a:solidFill>
                <a:hlinkClick r:id="rId3"/>
              </a:rPr>
              <a:t>d</a:t>
            </a:r>
            <a:r>
              <a:rPr sz="4400" spc="-135" dirty="0">
                <a:solidFill>
                  <a:srgbClr val="FFFFFF"/>
                </a:solidFill>
                <a:hlinkClick r:id="rId3"/>
              </a:rPr>
              <a:t>e</a:t>
            </a:r>
            <a:r>
              <a:rPr sz="4400" spc="-75" dirty="0">
                <a:solidFill>
                  <a:srgbClr val="FFFFFF"/>
                </a:solidFill>
                <a:hlinkClick r:id="rId3"/>
              </a:rPr>
              <a:t>.</a:t>
            </a:r>
            <a:r>
              <a:rPr sz="4400" spc="-195" dirty="0">
                <a:solidFill>
                  <a:srgbClr val="FFFFFF"/>
                </a:solidFill>
                <a:hlinkClick r:id="rId3"/>
              </a:rPr>
              <a:t>g</a:t>
            </a:r>
            <a:r>
              <a:rPr sz="4400" spc="-170" dirty="0">
                <a:solidFill>
                  <a:srgbClr val="FFFFFF"/>
                </a:solidFill>
                <a:hlinkClick r:id="rId3"/>
              </a:rPr>
              <a:t>o</a:t>
            </a:r>
            <a:r>
              <a:rPr sz="4400" spc="-530" dirty="0">
                <a:solidFill>
                  <a:srgbClr val="FFFFFF"/>
                </a:solidFill>
                <a:hlinkClick r:id="rId3"/>
              </a:rPr>
              <a:t>v</a:t>
            </a:r>
            <a:r>
              <a:rPr sz="4400" spc="-145" dirty="0">
                <a:solidFill>
                  <a:srgbClr val="FFFFFF"/>
                </a:solidFill>
                <a:hlinkClick r:id="rId3"/>
              </a:rPr>
              <a:t>.b</a:t>
            </a:r>
            <a:r>
              <a:rPr sz="4400" spc="5" dirty="0">
                <a:solidFill>
                  <a:srgbClr val="FFFFFF"/>
                </a:solidFill>
                <a:hlinkClick r:id="rId3"/>
              </a:rPr>
              <a:t>r</a:t>
            </a:r>
            <a:r>
              <a:rPr lang="pt-BR" sz="4400" spc="5" dirty="0">
                <a:solidFill>
                  <a:srgbClr val="FFFFFF"/>
                </a:solidFill>
              </a:rPr>
              <a:t> </a:t>
            </a:r>
            <a:br>
              <a:rPr lang="pt-BR" sz="4400" spc="5" dirty="0">
                <a:solidFill>
                  <a:srgbClr val="FFFFFF"/>
                </a:solidFill>
              </a:rPr>
            </a:br>
            <a:r>
              <a:rPr lang="pt-BR" sz="4400" spc="-65" dirty="0">
                <a:solidFill>
                  <a:srgbClr val="FFFFFF"/>
                </a:solidFill>
              </a:rPr>
              <a:t>CER e Oficinas ortopédicas: </a:t>
            </a:r>
            <a:r>
              <a:rPr lang="pt-BR" sz="4400" spc="-145" dirty="0">
                <a:solidFill>
                  <a:srgbClr val="FFFFFF"/>
                </a:solidFill>
                <a:hlinkClick r:id="rId4"/>
              </a:rPr>
              <a:t>p</a:t>
            </a:r>
            <a:r>
              <a:rPr lang="pt-BR" sz="4400" spc="-140" dirty="0">
                <a:solidFill>
                  <a:srgbClr val="FFFFFF"/>
                </a:solidFill>
                <a:hlinkClick r:id="rId4"/>
              </a:rPr>
              <a:t>e</a:t>
            </a:r>
            <a:r>
              <a:rPr lang="pt-BR" sz="4400" spc="-145" dirty="0">
                <a:solidFill>
                  <a:srgbClr val="FFFFFF"/>
                </a:solidFill>
                <a:hlinkClick r:id="rId4"/>
              </a:rPr>
              <a:t>ss</a:t>
            </a:r>
            <a:r>
              <a:rPr lang="pt-BR" sz="4400" spc="-150" dirty="0">
                <a:solidFill>
                  <a:srgbClr val="FFFFFF"/>
                </a:solidFill>
                <a:hlinkClick r:id="rId4"/>
              </a:rPr>
              <a:t>o</a:t>
            </a:r>
            <a:r>
              <a:rPr lang="pt-BR" sz="4400" spc="-145" dirty="0">
                <a:solidFill>
                  <a:srgbClr val="FFFFFF"/>
                </a:solidFill>
                <a:hlinkClick r:id="rId4"/>
              </a:rPr>
              <a:t>a</a:t>
            </a:r>
            <a:r>
              <a:rPr lang="pt-BR" sz="4400" spc="-165" dirty="0">
                <a:solidFill>
                  <a:srgbClr val="FFFFFF"/>
                </a:solidFill>
                <a:hlinkClick r:id="rId4"/>
              </a:rPr>
              <a:t>c</a:t>
            </a:r>
            <a:r>
              <a:rPr lang="pt-BR" sz="4400" spc="-150" dirty="0">
                <a:solidFill>
                  <a:srgbClr val="FFFFFF"/>
                </a:solidFill>
                <a:hlinkClick r:id="rId4"/>
              </a:rPr>
              <a:t>o</a:t>
            </a:r>
            <a:r>
              <a:rPr lang="pt-BR" sz="4400" spc="-140" dirty="0">
                <a:solidFill>
                  <a:srgbClr val="FFFFFF"/>
                </a:solidFill>
                <a:hlinkClick r:id="rId4"/>
              </a:rPr>
              <a:t>m</a:t>
            </a:r>
            <a:r>
              <a:rPr lang="pt-BR" sz="4400" spc="-145" dirty="0">
                <a:solidFill>
                  <a:srgbClr val="FFFFFF"/>
                </a:solidFill>
                <a:hlinkClick r:id="rId4"/>
              </a:rPr>
              <a:t>d</a:t>
            </a:r>
            <a:r>
              <a:rPr lang="pt-BR" sz="4400" spc="-190" dirty="0">
                <a:solidFill>
                  <a:srgbClr val="FFFFFF"/>
                </a:solidFill>
                <a:hlinkClick r:id="rId4"/>
              </a:rPr>
              <a:t>e</a:t>
            </a:r>
            <a:r>
              <a:rPr lang="pt-BR" sz="4400" spc="-155" dirty="0">
                <a:solidFill>
                  <a:srgbClr val="FFFFFF"/>
                </a:solidFill>
                <a:hlinkClick r:id="rId4"/>
              </a:rPr>
              <a:t>fi</a:t>
            </a:r>
            <a:r>
              <a:rPr lang="pt-BR" sz="4400" spc="-140" dirty="0">
                <a:solidFill>
                  <a:srgbClr val="FFFFFF"/>
                </a:solidFill>
                <a:hlinkClick r:id="rId4"/>
              </a:rPr>
              <a:t>c</a:t>
            </a:r>
            <a:r>
              <a:rPr lang="pt-BR" sz="4400" spc="-155" dirty="0">
                <a:solidFill>
                  <a:srgbClr val="FFFFFF"/>
                </a:solidFill>
                <a:hlinkClick r:id="rId4"/>
              </a:rPr>
              <a:t>ie</a:t>
            </a:r>
            <a:r>
              <a:rPr lang="pt-BR" sz="4400" spc="-145" dirty="0">
                <a:solidFill>
                  <a:srgbClr val="FFFFFF"/>
                </a:solidFill>
                <a:hlinkClick r:id="rId4"/>
              </a:rPr>
              <a:t>n</a:t>
            </a:r>
            <a:r>
              <a:rPr lang="pt-BR" sz="4400" spc="-155" dirty="0">
                <a:solidFill>
                  <a:srgbClr val="FFFFFF"/>
                </a:solidFill>
                <a:hlinkClick r:id="rId4"/>
              </a:rPr>
              <a:t>cia</a:t>
            </a:r>
            <a:r>
              <a:rPr lang="pt-BR" sz="4400" spc="-150" dirty="0">
                <a:solidFill>
                  <a:srgbClr val="FFFFFF"/>
                </a:solidFill>
                <a:hlinkClick r:id="rId4"/>
              </a:rPr>
              <a:t>@</a:t>
            </a:r>
            <a:r>
              <a:rPr lang="pt-BR" sz="4400" spc="-145" dirty="0">
                <a:solidFill>
                  <a:srgbClr val="FFFFFF"/>
                </a:solidFill>
                <a:hlinkClick r:id="rId4"/>
              </a:rPr>
              <a:t>sa</a:t>
            </a:r>
            <a:r>
              <a:rPr lang="pt-BR" sz="4400" spc="-155" dirty="0">
                <a:solidFill>
                  <a:srgbClr val="FFFFFF"/>
                </a:solidFill>
                <a:hlinkClick r:id="rId4"/>
              </a:rPr>
              <a:t>ud</a:t>
            </a:r>
            <a:r>
              <a:rPr lang="pt-BR" sz="4400" spc="-140" dirty="0">
                <a:solidFill>
                  <a:srgbClr val="FFFFFF"/>
                </a:solidFill>
                <a:hlinkClick r:id="rId4"/>
              </a:rPr>
              <a:t>e</a:t>
            </a:r>
            <a:r>
              <a:rPr lang="pt-BR" sz="4400" spc="-80" dirty="0">
                <a:solidFill>
                  <a:srgbClr val="FFFFFF"/>
                </a:solidFill>
                <a:hlinkClick r:id="rId4"/>
              </a:rPr>
              <a:t>.</a:t>
            </a:r>
            <a:r>
              <a:rPr lang="pt-BR" sz="4400" spc="-195" dirty="0">
                <a:solidFill>
                  <a:srgbClr val="FFFFFF"/>
                </a:solidFill>
                <a:hlinkClick r:id="rId4"/>
              </a:rPr>
              <a:t>g</a:t>
            </a:r>
            <a:r>
              <a:rPr lang="pt-BR" sz="4400" spc="-160" dirty="0">
                <a:solidFill>
                  <a:srgbClr val="FFFFFF"/>
                </a:solidFill>
                <a:hlinkClick r:id="rId4"/>
              </a:rPr>
              <a:t>o</a:t>
            </a:r>
            <a:r>
              <a:rPr lang="pt-BR" sz="4400" spc="-530" dirty="0">
                <a:solidFill>
                  <a:srgbClr val="FFFFFF"/>
                </a:solidFill>
                <a:hlinkClick r:id="rId4"/>
              </a:rPr>
              <a:t>v</a:t>
            </a:r>
            <a:r>
              <a:rPr lang="pt-BR" sz="4400" spc="-150" dirty="0">
                <a:solidFill>
                  <a:srgbClr val="FFFFFF"/>
                </a:solidFill>
                <a:hlinkClick r:id="rId4"/>
              </a:rPr>
              <a:t>.</a:t>
            </a:r>
            <a:r>
              <a:rPr lang="pt-BR" sz="4400" spc="-155" dirty="0">
                <a:solidFill>
                  <a:srgbClr val="FFFFFF"/>
                </a:solidFill>
                <a:hlinkClick r:id="rId4"/>
              </a:rPr>
              <a:t>b</a:t>
            </a:r>
            <a:r>
              <a:rPr lang="pt-BR" sz="4400" spc="5" dirty="0">
                <a:solidFill>
                  <a:srgbClr val="FFFFFF"/>
                </a:solidFill>
                <a:hlinkClick r:id="rId4"/>
              </a:rPr>
              <a:t>r</a:t>
            </a:r>
            <a:r>
              <a:rPr lang="pt-BR" sz="4400" spc="5" dirty="0">
                <a:solidFill>
                  <a:srgbClr val="FFFFFF"/>
                </a:solidFill>
              </a:rPr>
              <a:t/>
            </a:r>
            <a:br>
              <a:rPr lang="pt-BR" sz="4400" spc="5" dirty="0">
                <a:solidFill>
                  <a:srgbClr val="FFFFFF"/>
                </a:solidFill>
              </a:rPr>
            </a:br>
            <a:r>
              <a:rPr lang="pt-BR" sz="4400" spc="5" dirty="0">
                <a:solidFill>
                  <a:srgbClr val="FFFFFF"/>
                </a:solidFill>
              </a:rPr>
              <a:t>CPN e Maternidades:</a:t>
            </a:r>
            <a:br>
              <a:rPr lang="pt-BR" sz="4400" spc="5" dirty="0">
                <a:solidFill>
                  <a:srgbClr val="FFFFFF"/>
                </a:solidFill>
              </a:rPr>
            </a:br>
            <a:r>
              <a:rPr lang="pt-BR" sz="4400" spc="-130" dirty="0">
                <a:solidFill>
                  <a:srgbClr val="FFFFFF"/>
                </a:solidFill>
                <a:hlinkClick r:id="rId5"/>
              </a:rPr>
              <a:t>c</a:t>
            </a:r>
            <a:r>
              <a:rPr lang="pt-BR" sz="4400" spc="-240" dirty="0">
                <a:solidFill>
                  <a:srgbClr val="FFFFFF"/>
                </a:solidFill>
                <a:hlinkClick r:id="rId5"/>
              </a:rPr>
              <a:t>g</a:t>
            </a:r>
            <a:r>
              <a:rPr lang="pt-BR" sz="4400" spc="-140" dirty="0">
                <a:solidFill>
                  <a:srgbClr val="FFFFFF"/>
                </a:solidFill>
                <a:hlinkClick r:id="rId5"/>
              </a:rPr>
              <a:t>ah</a:t>
            </a:r>
            <a:r>
              <a:rPr lang="pt-BR" sz="4400" spc="-145" dirty="0">
                <a:solidFill>
                  <a:srgbClr val="FFFFFF"/>
                </a:solidFill>
                <a:hlinkClick r:id="rId5"/>
              </a:rPr>
              <a:t>@</a:t>
            </a:r>
            <a:r>
              <a:rPr lang="pt-BR" sz="4400" spc="-140" dirty="0">
                <a:solidFill>
                  <a:srgbClr val="FFFFFF"/>
                </a:solidFill>
                <a:hlinkClick r:id="rId5"/>
              </a:rPr>
              <a:t>sau</a:t>
            </a:r>
            <a:r>
              <a:rPr lang="pt-BR" sz="4400" spc="-150" dirty="0">
                <a:solidFill>
                  <a:srgbClr val="FFFFFF"/>
                </a:solidFill>
                <a:hlinkClick r:id="rId5"/>
              </a:rPr>
              <a:t>d</a:t>
            </a:r>
            <a:r>
              <a:rPr lang="pt-BR" sz="4400" spc="-135" dirty="0">
                <a:solidFill>
                  <a:srgbClr val="FFFFFF"/>
                </a:solidFill>
                <a:hlinkClick r:id="rId5"/>
              </a:rPr>
              <a:t>e</a:t>
            </a:r>
            <a:r>
              <a:rPr lang="pt-BR" sz="4400" spc="-75" dirty="0">
                <a:solidFill>
                  <a:srgbClr val="FFFFFF"/>
                </a:solidFill>
                <a:hlinkClick r:id="rId5"/>
              </a:rPr>
              <a:t>.</a:t>
            </a:r>
            <a:r>
              <a:rPr lang="pt-BR" sz="4400" spc="-190" dirty="0">
                <a:solidFill>
                  <a:srgbClr val="FFFFFF"/>
                </a:solidFill>
                <a:hlinkClick r:id="rId5"/>
              </a:rPr>
              <a:t>g</a:t>
            </a:r>
            <a:r>
              <a:rPr lang="pt-BR" sz="4400" spc="-155" dirty="0">
                <a:solidFill>
                  <a:srgbClr val="FFFFFF"/>
                </a:solidFill>
                <a:hlinkClick r:id="rId5"/>
              </a:rPr>
              <a:t>o</a:t>
            </a:r>
            <a:r>
              <a:rPr lang="pt-BR" sz="4400" spc="-525" dirty="0">
                <a:solidFill>
                  <a:srgbClr val="FFFFFF"/>
                </a:solidFill>
                <a:hlinkClick r:id="rId5"/>
              </a:rPr>
              <a:t>v</a:t>
            </a:r>
            <a:r>
              <a:rPr lang="pt-BR" sz="4400" spc="-145" dirty="0">
                <a:solidFill>
                  <a:srgbClr val="FFFFFF"/>
                </a:solidFill>
                <a:hlinkClick r:id="rId5"/>
              </a:rPr>
              <a:t>.</a:t>
            </a:r>
            <a:r>
              <a:rPr lang="pt-BR" sz="4400" spc="-150" dirty="0">
                <a:solidFill>
                  <a:srgbClr val="FFFFFF"/>
                </a:solidFill>
                <a:hlinkClick r:id="rId5"/>
              </a:rPr>
              <a:t>b</a:t>
            </a:r>
            <a:r>
              <a:rPr lang="pt-BR" sz="4400" spc="10" dirty="0">
                <a:solidFill>
                  <a:srgbClr val="FFFFFF"/>
                </a:solidFill>
                <a:hlinkClick r:id="rId5"/>
              </a:rPr>
              <a:t>r</a:t>
            </a:r>
            <a:r>
              <a:rPr lang="pt-BR" sz="4400" spc="10" dirty="0">
                <a:solidFill>
                  <a:srgbClr val="FFFFFF"/>
                </a:solidFill>
              </a:rPr>
              <a:t/>
            </a:r>
            <a:br>
              <a:rPr lang="pt-BR" sz="4400" spc="10" dirty="0">
                <a:solidFill>
                  <a:srgbClr val="FFFFFF"/>
                </a:solidFill>
              </a:rPr>
            </a:br>
            <a:r>
              <a:rPr lang="pt-BR" sz="4400" spc="10" dirty="0">
                <a:solidFill>
                  <a:srgbClr val="FFFFFF"/>
                </a:solidFill>
              </a:rPr>
              <a:t>Policlínicas:</a:t>
            </a:r>
            <a:br>
              <a:rPr lang="pt-BR" sz="4400" spc="10" dirty="0">
                <a:solidFill>
                  <a:srgbClr val="FFFFFF"/>
                </a:solidFill>
              </a:rPr>
            </a:br>
            <a:r>
              <a:rPr lang="pt-BR" sz="4400" spc="-130" dirty="0">
                <a:solidFill>
                  <a:srgbClr val="FFFFFF"/>
                </a:solidFill>
                <a:hlinkClick r:id="rId6"/>
              </a:rPr>
              <a:t>c</a:t>
            </a:r>
            <a:r>
              <a:rPr lang="pt-BR" sz="4400" spc="-240" dirty="0">
                <a:solidFill>
                  <a:srgbClr val="FFFFFF"/>
                </a:solidFill>
                <a:hlinkClick r:id="rId6"/>
              </a:rPr>
              <a:t>g</a:t>
            </a:r>
            <a:r>
              <a:rPr lang="pt-BR" sz="4400" spc="-140" dirty="0">
                <a:solidFill>
                  <a:srgbClr val="FFFFFF"/>
                </a:solidFill>
                <a:hlinkClick r:id="rId6"/>
              </a:rPr>
              <a:t>a</a:t>
            </a:r>
            <a:r>
              <a:rPr lang="pt-BR" sz="4400" spc="-135" dirty="0">
                <a:solidFill>
                  <a:srgbClr val="FFFFFF"/>
                </a:solidFill>
                <a:hlinkClick r:id="rId6"/>
              </a:rPr>
              <a:t>e</a:t>
            </a:r>
            <a:r>
              <a:rPr lang="pt-BR" sz="4400" spc="-145" dirty="0">
                <a:solidFill>
                  <a:srgbClr val="FFFFFF"/>
                </a:solidFill>
                <a:hlinkClick r:id="rId6"/>
              </a:rPr>
              <a:t>@</a:t>
            </a:r>
            <a:r>
              <a:rPr lang="pt-BR" sz="4400" spc="-140" dirty="0">
                <a:solidFill>
                  <a:srgbClr val="FFFFFF"/>
                </a:solidFill>
                <a:hlinkClick r:id="rId6"/>
              </a:rPr>
              <a:t>saud</a:t>
            </a:r>
            <a:r>
              <a:rPr lang="pt-BR" sz="4400" spc="-135" dirty="0">
                <a:solidFill>
                  <a:srgbClr val="FFFFFF"/>
                </a:solidFill>
                <a:hlinkClick r:id="rId6"/>
              </a:rPr>
              <a:t>e</a:t>
            </a:r>
            <a:r>
              <a:rPr lang="pt-BR" sz="4400" spc="-75" dirty="0">
                <a:solidFill>
                  <a:srgbClr val="FFFFFF"/>
                </a:solidFill>
                <a:hlinkClick r:id="rId6"/>
              </a:rPr>
              <a:t>.</a:t>
            </a:r>
            <a:r>
              <a:rPr lang="pt-BR" sz="4400" spc="-200" dirty="0">
                <a:solidFill>
                  <a:srgbClr val="FFFFFF"/>
                </a:solidFill>
                <a:hlinkClick r:id="rId6"/>
              </a:rPr>
              <a:t>g</a:t>
            </a:r>
            <a:r>
              <a:rPr lang="pt-BR" sz="4400" spc="-155" dirty="0">
                <a:solidFill>
                  <a:srgbClr val="FFFFFF"/>
                </a:solidFill>
                <a:hlinkClick r:id="rId6"/>
              </a:rPr>
              <a:t>o</a:t>
            </a:r>
            <a:r>
              <a:rPr lang="pt-BR" sz="4400" spc="-525" dirty="0">
                <a:solidFill>
                  <a:srgbClr val="FFFFFF"/>
                </a:solidFill>
                <a:hlinkClick r:id="rId6"/>
              </a:rPr>
              <a:t>v</a:t>
            </a:r>
            <a:r>
              <a:rPr lang="pt-BR" sz="4400" spc="-145" dirty="0">
                <a:solidFill>
                  <a:srgbClr val="FFFFFF"/>
                </a:solidFill>
                <a:hlinkClick r:id="rId6"/>
              </a:rPr>
              <a:t>.</a:t>
            </a:r>
            <a:r>
              <a:rPr lang="pt-BR" sz="4400" spc="-140" dirty="0">
                <a:solidFill>
                  <a:srgbClr val="FFFFFF"/>
                </a:solidFill>
                <a:hlinkClick r:id="rId6"/>
              </a:rPr>
              <a:t>b</a:t>
            </a:r>
            <a:r>
              <a:rPr lang="pt-BR" sz="4400" spc="10" dirty="0">
                <a:solidFill>
                  <a:srgbClr val="FFFFFF"/>
                </a:solidFill>
                <a:hlinkClick r:id="rId6"/>
              </a:rPr>
              <a:t>r</a:t>
            </a:r>
            <a:endParaRPr sz="4400" spc="5" dirty="0">
              <a:solidFill>
                <a:srgbClr val="FFFFFF"/>
              </a:solidFill>
              <a:hlinkClick r:id="rId3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C5277E1-0FD7-2CE6-F7CC-BB609A3A25CF}"/>
              </a:ext>
            </a:extLst>
          </p:cNvPr>
          <p:cNvSpPr txBox="1">
            <a:spLocks/>
          </p:cNvSpPr>
          <p:nvPr/>
        </p:nvSpPr>
        <p:spPr>
          <a:xfrm>
            <a:off x="1516260" y="1561462"/>
            <a:ext cx="17081577" cy="1165951"/>
          </a:xfrm>
          <a:prstGeom prst="rect">
            <a:avLst/>
          </a:prstGeom>
        </p:spPr>
        <p:txBody>
          <a:bodyPr vert="horz" wrap="square" lIns="0" tIns="316475" rIns="0" bIns="0" rtlCol="0">
            <a:spAutoFit/>
          </a:bodyPr>
          <a:lstStyle>
            <a:lvl1pPr>
              <a:defRPr sz="5500" b="1" i="0">
                <a:solidFill>
                  <a:srgbClr val="163DF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70815">
              <a:spcBef>
                <a:spcPts val="95"/>
              </a:spcBef>
            </a:pPr>
            <a:r>
              <a:rPr lang="pt-BR" spc="-175" dirty="0"/>
              <a:t>Tire suas dúvidas por  e-mail</a:t>
            </a:r>
            <a:endParaRPr lang="pt-BR" spc="-105" dirty="0"/>
          </a:p>
        </p:txBody>
      </p:sp>
    </p:spTree>
    <p:extLst>
      <p:ext uri="{BB962C8B-B14F-4D97-AF65-F5344CB8AC3E}">
        <p14:creationId xmlns:p14="http://schemas.microsoft.com/office/powerpoint/2010/main" val="41336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48" y="2339433"/>
            <a:ext cx="17081577" cy="1600200"/>
          </a:xfrm>
        </p:spPr>
        <p:txBody>
          <a:bodyPr/>
          <a:lstStyle/>
          <a:p>
            <a:r>
              <a:rPr lang="pt-BR" dirty="0" smtClean="0"/>
              <a:t>Acesse a </a:t>
            </a:r>
            <a:r>
              <a:rPr lang="pt-BR" dirty="0" err="1"/>
              <a:t>p</a:t>
            </a:r>
            <a:r>
              <a:rPr lang="pt-BR" dirty="0" err="1" smtClean="0"/>
              <a:t>laylist</a:t>
            </a:r>
            <a:r>
              <a:rPr lang="pt-BR" dirty="0" smtClean="0"/>
              <a:t> de vídeos explicativos para cada seleção: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511261" y="3554913"/>
            <a:ext cx="12895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https://tinyurl.com/ea2duer9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1500147" y="6569075"/>
            <a:ext cx="7247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/>
              <a:t>https://tinyurl.com/55a2eany</a:t>
            </a:r>
            <a:endParaRPr lang="pt-BR" sz="4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00147" y="5512846"/>
            <a:ext cx="17081577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163D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 smtClean="0"/>
              <a:t>Baixe o manual de orientações do Ministério da Saúde: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7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5" name="Google Shape;5665;p77" descr="https://www.gov.br/casacivil/novopac/saude/atencao-especializada/atencao-especializada/@@govbr.institucional.banner/b76cca61-1d7c-404a-a2b0-ac27663931f7/@@images/5208a044-f1ff-4e05-a145-77f73dedc2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391" y="-183051"/>
            <a:ext cx="10796279" cy="1766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534725" y="1633796"/>
            <a:ext cx="9886313" cy="163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3352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pt-BR" sz="3298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Estes investimentos permitirão que o Brasil alcance a </a:t>
            </a:r>
            <a:r>
              <a:rPr lang="pt-BR" sz="3298" dirty="0">
                <a:solidFill>
                  <a:schemeClr val="tx1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universalização</a:t>
            </a:r>
            <a:r>
              <a:rPr lang="pt-BR" sz="3298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vários serviços do SUS, </a:t>
            </a:r>
            <a:r>
              <a:rPr lang="pt-BR" sz="3298" dirty="0">
                <a:solidFill>
                  <a:schemeClr val="tx1"/>
                </a:solidFill>
                <a:latin typeface="Montserrat SemiBold" panose="00000700000000000000" pitchFamily="2" charset="0"/>
                <a:cs typeface="Arial" panose="020B0604020202020204" pitchFamily="34" charset="0"/>
              </a:rPr>
              <a:t>após 35 anos da Constituição.</a:t>
            </a:r>
            <a:endParaRPr lang="pt-BR" sz="3298" b="0" dirty="0">
              <a:solidFill>
                <a:schemeClr val="tx1"/>
              </a:solidFill>
              <a:latin typeface="Montserrat SemiBold" panose="000007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722595" y="1609899"/>
            <a:ext cx="3455392" cy="1738167"/>
          </a:xfrm>
          <a:prstGeom prst="roundRect">
            <a:avLst/>
          </a:prstGeom>
          <a:solidFill>
            <a:srgbClr val="03CF00"/>
          </a:solidFill>
          <a:ln w="31750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r>
              <a:rPr lang="pt-BR" sz="2968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da cobertura do SUS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657565" y="2175327"/>
            <a:ext cx="799550" cy="607311"/>
          </a:xfrm>
          <a:prstGeom prst="rightArrow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pt-BR" sz="2968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F9AA44-6BEE-37FA-1728-19BA32ED0F21}"/>
              </a:ext>
            </a:extLst>
          </p:cNvPr>
          <p:cNvSpPr txBox="1"/>
          <p:nvPr/>
        </p:nvSpPr>
        <p:spPr>
          <a:xfrm>
            <a:off x="104125" y="5602916"/>
            <a:ext cx="2690003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UBS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Construir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3.600 UBS,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prioritariamente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em municípios mais pobres, incluindo saúde indígena.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8C0D9E-96F3-1DE9-D2C6-FDC7D8F9C333}"/>
              </a:ext>
            </a:extLst>
          </p:cNvPr>
          <p:cNvSpPr txBox="1"/>
          <p:nvPr/>
        </p:nvSpPr>
        <p:spPr>
          <a:xfrm>
            <a:off x="4697315" y="5632030"/>
            <a:ext cx="2460622" cy="283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SAMU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Universalizar o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SAMU,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através da inclusão de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1600 municípios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no programa. 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8C0D9E-96F3-1DE9-D2C6-FDC7D8F9C333}"/>
              </a:ext>
            </a:extLst>
          </p:cNvPr>
          <p:cNvSpPr txBox="1"/>
          <p:nvPr/>
        </p:nvSpPr>
        <p:spPr>
          <a:xfrm>
            <a:off x="6743258" y="5298410"/>
            <a:ext cx="2460622" cy="313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endParaRPr lang="pt-BR" sz="1979" b="1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CER e Of. Ort.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Construir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45 Centros de Reabilitação (CER)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e 15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Oficinas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Ortopédicas</a:t>
            </a: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8C0D9E-96F3-1DE9-D2C6-FDC7D8F9C333}"/>
              </a:ext>
            </a:extLst>
          </p:cNvPr>
          <p:cNvSpPr txBox="1"/>
          <p:nvPr/>
        </p:nvSpPr>
        <p:spPr>
          <a:xfrm>
            <a:off x="8849144" y="5612284"/>
            <a:ext cx="2191527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CAPS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Construir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200</a:t>
            </a: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Centros de Atenção Psicossocial (CAPS) 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F9AA44-6BEE-37FA-1728-19BA32ED0F21}"/>
              </a:ext>
            </a:extLst>
          </p:cNvPr>
          <p:cNvSpPr txBox="1"/>
          <p:nvPr/>
        </p:nvSpPr>
        <p:spPr>
          <a:xfrm>
            <a:off x="10928194" y="5588021"/>
            <a:ext cx="2686494" cy="283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RADIOTERAPIA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Entregar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40 novos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aceleradores lineares, iniciando o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PER-SUS 2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(Plano de Expansão da Radioterapia no SUS) e concluindo o PER-SUS 1.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182" y="4389474"/>
            <a:ext cx="993558" cy="107973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951" y="4368416"/>
            <a:ext cx="1088707" cy="107509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6242599" y="3297489"/>
            <a:ext cx="4845685" cy="802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507846" rtl="0">
              <a:defRPr/>
            </a:pPr>
            <a:r>
              <a:rPr lang="pt-BR" sz="4617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Arial" panose="020B0604020202020204" pitchFamily="34" charset="0"/>
              </a:rPr>
              <a:t>9 ESTRATÉGIAS</a:t>
            </a:r>
            <a:endParaRPr lang="pt-BR" sz="4617" b="1" kern="1200" dirty="0">
              <a:solidFill>
                <a:srgbClr val="183EFF"/>
              </a:solidFill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720" y="4412468"/>
            <a:ext cx="869202" cy="105545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2826" y="4285153"/>
            <a:ext cx="1269573" cy="11569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1929" y="4435650"/>
            <a:ext cx="1354743" cy="92098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584" y="4276035"/>
            <a:ext cx="1149138" cy="102237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CF9AA44-6BEE-37FA-1728-19BA32ED0F21}"/>
              </a:ext>
            </a:extLst>
          </p:cNvPr>
          <p:cNvSpPr txBox="1"/>
          <p:nvPr/>
        </p:nvSpPr>
        <p:spPr>
          <a:xfrm>
            <a:off x="13255668" y="5597932"/>
            <a:ext cx="2527276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POLICLÍNICAS</a:t>
            </a:r>
          </a:p>
          <a:p>
            <a:pPr algn="ctr" defTabSz="1507846" rtl="0">
              <a:defRPr/>
            </a:pPr>
            <a:endParaRPr lang="pt-BR" sz="1979" b="1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Construir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90 policlínicas</a:t>
            </a: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0144" y="4454333"/>
            <a:ext cx="1007266" cy="98777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F9AA44-6BEE-37FA-1728-19BA32ED0F21}"/>
              </a:ext>
            </a:extLst>
          </p:cNvPr>
          <p:cNvSpPr txBox="1"/>
          <p:nvPr/>
        </p:nvSpPr>
        <p:spPr>
          <a:xfrm>
            <a:off x="15334720" y="5597970"/>
            <a:ext cx="2666852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HOSPITAIS</a:t>
            </a:r>
          </a:p>
          <a:p>
            <a:pPr algn="ctr" defTabSz="1507846" rtl="0">
              <a:defRPr/>
            </a:pPr>
            <a:endParaRPr lang="pt-BR" sz="1979" b="1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Construir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 11 hospitais </a:t>
            </a: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(demanda dos governadores)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85448" y="9347025"/>
            <a:ext cx="1929687" cy="11583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1507846" rtl="0">
              <a:defRPr/>
            </a:pPr>
            <a:r>
              <a:rPr lang="pt-BR" sz="230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ATENÇÃO PRIMÁRIA</a:t>
            </a:r>
          </a:p>
          <a:p>
            <a:pPr algn="ctr" defTabSz="1507846" rtl="0">
              <a:defRPr/>
            </a:pPr>
            <a:r>
              <a:rPr lang="pt-BR" sz="2309" b="1" kern="1200" dirty="0">
                <a:solidFill>
                  <a:srgbClr val="183E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(R$ 7,4 bi)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928194" y="9403719"/>
            <a:ext cx="3250692" cy="11583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 defTabSz="1507846" rtl="0">
              <a:defRPr/>
            </a:pPr>
            <a:r>
              <a:rPr lang="pt-BR" sz="2309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ATENÇÃO ESPECIALIZADA</a:t>
            </a:r>
          </a:p>
          <a:p>
            <a:pPr algn="ctr" defTabSz="1507846" rtl="0">
              <a:defRPr/>
            </a:pPr>
            <a:r>
              <a:rPr lang="pt-BR" sz="2309" kern="1200" dirty="0">
                <a:solidFill>
                  <a:srgbClr val="183E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(R$ 14,1 bi)</a:t>
            </a:r>
          </a:p>
        </p:txBody>
      </p:sp>
      <p:sp>
        <p:nvSpPr>
          <p:cNvPr id="25" name="Chave Esquerda 24"/>
          <p:cNvSpPr/>
          <p:nvPr/>
        </p:nvSpPr>
        <p:spPr>
          <a:xfrm rot="16200000">
            <a:off x="12227232" y="1592821"/>
            <a:ext cx="449527" cy="15042573"/>
          </a:xfrm>
          <a:prstGeom prst="leftBrace">
            <a:avLst>
              <a:gd name="adj1" fmla="val 8333"/>
              <a:gd name="adj2" fmla="val 49912"/>
            </a:avLst>
          </a:prstGeom>
          <a:ln w="28575">
            <a:solidFill>
              <a:srgbClr val="183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pt-BR" sz="2968" kern="1200">
              <a:solidFill>
                <a:srgbClr val="4472C4">
                  <a:lumMod val="75000"/>
                </a:srgbClr>
              </a:solidFill>
              <a:latin typeface="Roboto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CF9AA44-6BEE-37FA-1728-19BA32ED0F21}"/>
              </a:ext>
            </a:extLst>
          </p:cNvPr>
          <p:cNvSpPr txBox="1"/>
          <p:nvPr/>
        </p:nvSpPr>
        <p:spPr>
          <a:xfrm>
            <a:off x="17721444" y="5588021"/>
            <a:ext cx="2527276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MATERNIDADES</a:t>
            </a:r>
          </a:p>
          <a:p>
            <a:pPr algn="ctr" defTabSz="1507846" rtl="0">
              <a:defRPr/>
            </a:pPr>
            <a:endParaRPr lang="pt-BR" sz="1979" b="1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Construir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60 Maternidades e 90 Centros de Parto Normal</a:t>
            </a: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28790" y="4371176"/>
            <a:ext cx="1116957" cy="1049940"/>
          </a:xfrm>
          <a:prstGeom prst="rect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542722" y="2902364"/>
            <a:ext cx="570614" cy="607311"/>
          </a:xfrm>
          <a:prstGeom prst="ellipse">
            <a:avLst/>
          </a:prstGeom>
          <a:solidFill>
            <a:srgbClr val="03CF00"/>
          </a:solidFill>
          <a:ln w="28575"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r>
              <a:rPr lang="pt-BR" sz="2968" b="1" kern="1200" dirty="0">
                <a:solidFill>
                  <a:srgbClr val="FFFFFF"/>
                </a:solidFill>
                <a:latin typeface="Montserrat ExtraBold" panose="00000900000000000000" pitchFamily="2" charset="0"/>
              </a:rPr>
              <a:t>1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6521" y="4233290"/>
            <a:ext cx="1121466" cy="1187825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958C0D9E-96F3-1DE9-D2C6-FDC7D8F9C333}"/>
              </a:ext>
            </a:extLst>
          </p:cNvPr>
          <p:cNvSpPr txBox="1"/>
          <p:nvPr/>
        </p:nvSpPr>
        <p:spPr>
          <a:xfrm>
            <a:off x="2416926" y="5632030"/>
            <a:ext cx="2460622" cy="283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183EFF"/>
                </a:solidFill>
                <a:latin typeface="Montserrat ExtraBold" panose="00000900000000000000" pitchFamily="2" charset="0"/>
                <a:ea typeface="+mn-ea"/>
                <a:cs typeface="+mn-cs"/>
              </a:rPr>
              <a:t>SAÚDE BUCAL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Entregar 356 </a:t>
            </a:r>
            <a:r>
              <a:rPr lang="pt-BR" sz="1979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Unidades Odontológicas Móveis </a:t>
            </a:r>
            <a:r>
              <a:rPr lang="pt-BR" sz="1979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mais modernas</a:t>
            </a: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  <a:p>
            <a:pPr algn="ctr" defTabSz="1507846" rtl="0">
              <a:defRPr/>
            </a:pPr>
            <a:endParaRPr lang="pt-BR" sz="197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1" name="Chave Esquerda 30"/>
          <p:cNvSpPr/>
          <p:nvPr/>
        </p:nvSpPr>
        <p:spPr>
          <a:xfrm rot="16200000">
            <a:off x="2225528" y="7053006"/>
            <a:ext cx="449527" cy="4138511"/>
          </a:xfrm>
          <a:prstGeom prst="leftBrace">
            <a:avLst>
              <a:gd name="adj1" fmla="val 8333"/>
              <a:gd name="adj2" fmla="val 49912"/>
            </a:avLst>
          </a:prstGeom>
          <a:ln w="28575">
            <a:solidFill>
              <a:srgbClr val="183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pt-BR" sz="2968" kern="1200">
              <a:solidFill>
                <a:srgbClr val="4472C4">
                  <a:lumMod val="75000"/>
                </a:srgbClr>
              </a:solidFill>
              <a:latin typeface="Roboto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214429" y="402799"/>
            <a:ext cx="240141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38" b="1" dirty="0">
                <a:solidFill>
                  <a:schemeClr val="bg1"/>
                </a:solidFill>
              </a:rPr>
              <a:t>NOVO PAC:</a:t>
            </a:r>
          </a:p>
        </p:txBody>
      </p:sp>
    </p:spTree>
    <p:extLst>
      <p:ext uri="{BB962C8B-B14F-4D97-AF65-F5344CB8AC3E}">
        <p14:creationId xmlns:p14="http://schemas.microsoft.com/office/powerpoint/2010/main" val="39068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31" y="1558464"/>
            <a:ext cx="4998773" cy="37152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31" y="5955882"/>
            <a:ext cx="4998773" cy="38070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-146" t="9749" b="19578"/>
          <a:stretch/>
        </p:blipFill>
        <p:spPr>
          <a:xfrm>
            <a:off x="6699251" y="5955881"/>
            <a:ext cx="6477000" cy="380706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014450" y="1558464"/>
            <a:ext cx="3863053" cy="28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SAMU 192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R$ 426 milhões </a:t>
            </a:r>
            <a:endParaRPr lang="pt-BR" sz="2968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endParaRPr lang="pt-BR" sz="2968" b="1" dirty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850 ambulâncias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10 </a:t>
            </a:r>
            <a:r>
              <a:rPr lang="pt-BR" sz="2968" b="1" dirty="0" err="1" smtClean="0">
                <a:solidFill>
                  <a:schemeClr val="tx1"/>
                </a:solidFill>
                <a:latin typeface="+mj-lt"/>
              </a:rPr>
              <a:t>CRUs</a:t>
            </a:r>
            <a:endParaRPr lang="pt-BR" sz="2968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395450" y="5807075"/>
            <a:ext cx="4572000" cy="334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89"/>
              </a:spcAft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RPCD</a:t>
            </a:r>
          </a:p>
          <a:p>
            <a:pPr algn="ctr">
              <a:spcAft>
                <a:spcPts val="989"/>
              </a:spcAft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R$ 362 milhões </a:t>
            </a:r>
            <a:endParaRPr lang="pt-BR" sz="2968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989"/>
              </a:spcAft>
            </a:pPr>
            <a:endParaRPr lang="pt-BR" sz="2968" b="1" dirty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989"/>
              </a:spcAft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45 CER</a:t>
            </a:r>
          </a:p>
          <a:p>
            <a:pPr algn="ctr">
              <a:spcAft>
                <a:spcPts val="989"/>
              </a:spcAft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15 Oficinas Ortopédicas</a:t>
            </a:r>
            <a:endParaRPr lang="pt-BR" sz="2968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Google Shape;5665;p77" descr="https://www.gov.br/casacivil/novopac/saude/atencao-especializada/atencao-especializada/@@govbr.institucional.banner/b76cca61-1d7c-404a-a2b0-ac27663931f7/@@images/5208a044-f1ff-4e05-a145-77f73dedc2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2850" y="-136525"/>
            <a:ext cx="9767451" cy="1525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3346450" y="441507"/>
            <a:ext cx="205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NOVO PAC: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50" y="1558464"/>
            <a:ext cx="6477000" cy="37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65;p77" descr="https://www.gov.br/casacivil/novopac/saude/atencao-especializada/atencao-especializada/@@govbr.institucional.banner/b76cca61-1d7c-404a-a2b0-ac27663931f7/@@images/5208a044-f1ff-4e05-a145-77f73dedc2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2850" y="12127"/>
            <a:ext cx="9420656" cy="1766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270250" y="710785"/>
            <a:ext cx="205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NOVO PAC: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1997075"/>
            <a:ext cx="6518148" cy="35814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927850" y="1997075"/>
            <a:ext cx="5277326" cy="237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CAPS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R$ 409 milhões </a:t>
            </a:r>
            <a:endParaRPr lang="pt-BR" sz="2968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endParaRPr lang="pt-BR" sz="2968" b="1" dirty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200 CAPS</a:t>
            </a:r>
            <a:endParaRPr lang="pt-BR" sz="2968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4250" y="9098872"/>
            <a:ext cx="13411199" cy="222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MATERNIDADES e </a:t>
            </a:r>
            <a:r>
              <a:rPr lang="pt-BR" sz="2968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BR" sz="2968" b="1" dirty="0" err="1" smtClean="0">
                <a:solidFill>
                  <a:schemeClr val="accent1"/>
                </a:solidFill>
                <a:latin typeface="+mj-lt"/>
              </a:rPr>
              <a:t>CPNs</a:t>
            </a:r>
            <a:r>
              <a:rPr lang="pt-BR" sz="2968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BR" sz="2968" b="1" dirty="0">
                <a:solidFill>
                  <a:schemeClr val="accent1"/>
                </a:solidFill>
                <a:latin typeface="+mj-lt"/>
              </a:rPr>
              <a:t>(Centros de Parto Normal)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Investimento </a:t>
            </a:r>
            <a:r>
              <a:rPr lang="pt-BR" sz="2968" b="1" dirty="0">
                <a:solidFill>
                  <a:schemeClr val="tx1"/>
                </a:solidFill>
                <a:latin typeface="+mj-lt"/>
              </a:rPr>
              <a:t>total: R$ 7,77 </a:t>
            </a: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bilhões</a:t>
            </a:r>
          </a:p>
          <a:p>
            <a:pPr algn="ctr">
              <a:buClr>
                <a:srgbClr val="03CF00"/>
              </a:buClr>
              <a:buSzPct val="120000"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60 Maternidades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90 Centros de Parto Normal (</a:t>
            </a:r>
            <a:r>
              <a:rPr lang="pt-BR" sz="2968" b="1" dirty="0" err="1" smtClean="0">
                <a:solidFill>
                  <a:schemeClr val="tx1"/>
                </a:solidFill>
                <a:latin typeface="+mj-lt"/>
              </a:rPr>
              <a:t>CPNs</a:t>
            </a: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pt-BR" sz="2968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176" y="398"/>
            <a:ext cx="6686074" cy="367307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500034" y="3751184"/>
            <a:ext cx="6096358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POLICLÍNICAS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R$ 1,710 </a:t>
            </a: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bilhões</a:t>
            </a:r>
          </a:p>
          <a:p>
            <a:pPr algn="ctr">
              <a:buClr>
                <a:srgbClr val="03CF00"/>
              </a:buClr>
              <a:buSzPct val="120000"/>
            </a:pPr>
            <a:endParaRPr lang="pt-BR" sz="2968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90 Policlínicas (obra + equipamentos)</a:t>
            </a:r>
            <a:endParaRPr lang="pt-BR" sz="2968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050" y="5662035"/>
            <a:ext cx="8141345" cy="32307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03" y="5796775"/>
            <a:ext cx="7922539" cy="31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65;p77" descr="https://www.gov.br/casacivil/novopac/saude/atencao-especializada/atencao-especializada/@@govbr.institucional.banner/b76cca61-1d7c-404a-a2b0-ac27663931f7/@@images/5208a044-f1ff-4e05-a145-77f73dedc2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650" y="-2863"/>
            <a:ext cx="9420656" cy="1766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117850" y="695795"/>
            <a:ext cx="205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NOVO PAC: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11" y="1770797"/>
            <a:ext cx="6948778" cy="37314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149372" y="2033596"/>
            <a:ext cx="4071555" cy="237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HOSPITAIS ESTADUAIS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R$ 2,6 </a:t>
            </a: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bilhões</a:t>
            </a:r>
          </a:p>
          <a:p>
            <a:pPr algn="ctr">
              <a:buClr>
                <a:srgbClr val="03CF00"/>
              </a:buClr>
              <a:buSzPct val="120000"/>
            </a:pPr>
            <a:endParaRPr lang="pt-BR" sz="2968" b="1" dirty="0">
              <a:solidFill>
                <a:schemeClr val="tx1"/>
              </a:solidFill>
              <a:latin typeface="+mj-lt"/>
            </a:endParaRP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 smtClean="0">
                <a:solidFill>
                  <a:schemeClr val="tx1"/>
                </a:solidFill>
                <a:latin typeface="+mj-lt"/>
              </a:rPr>
              <a:t>11 Hospitais Estaduais</a:t>
            </a:r>
            <a:endParaRPr lang="pt-BR" sz="2968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70" y="6072633"/>
            <a:ext cx="6909919" cy="438264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692543" y="6416675"/>
            <a:ext cx="4791935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QUALIFICAÇÃO DA HEMORREDE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R$ 100 milhões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ACC09B-B858-D096-2201-6FFA908EB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4667" y="7131"/>
            <a:ext cx="6452783" cy="427594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957050" y="4400458"/>
            <a:ext cx="7860703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HOSPITAIS UNIVERSITÁRIOS FEDERAIS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R$ 1,3 bilhão</a:t>
            </a:r>
          </a:p>
        </p:txBody>
      </p:sp>
      <p:pic>
        <p:nvPicPr>
          <p:cNvPr id="12" name="Imagem 11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320" y="7178777"/>
            <a:ext cx="7528984" cy="379547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2642850" y="6072633"/>
            <a:ext cx="6744926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accent1"/>
                </a:solidFill>
                <a:latin typeface="+mj-lt"/>
              </a:rPr>
              <a:t>PER-SUS</a:t>
            </a:r>
          </a:p>
          <a:p>
            <a:pPr algn="ctr">
              <a:buClr>
                <a:srgbClr val="03CF00"/>
              </a:buClr>
              <a:buSzPct val="120000"/>
            </a:pPr>
            <a:r>
              <a:rPr lang="pt-BR" sz="2968" b="1" dirty="0">
                <a:solidFill>
                  <a:schemeClr val="tx1"/>
                </a:solidFill>
                <a:latin typeface="+mj-lt"/>
              </a:rPr>
              <a:t>Investimento total: R$ 605 milhões </a:t>
            </a:r>
          </a:p>
        </p:txBody>
      </p:sp>
    </p:spTree>
    <p:extLst>
      <p:ext uri="{BB962C8B-B14F-4D97-AF65-F5344CB8AC3E}">
        <p14:creationId xmlns:p14="http://schemas.microsoft.com/office/powerpoint/2010/main" val="22504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65;p77" descr="https://www.gov.br/casacivil/novopac/saude/atencao-especializada/atencao-especializada/@@govbr.institucional.banner/b76cca61-1d7c-404a-a2b0-ac27663931f7/@@images/5208a044-f1ff-4e05-a145-77f73dedc2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058" y="-89800"/>
            <a:ext cx="9420656" cy="1766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30058" y="1751631"/>
            <a:ext cx="9723881" cy="81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3352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2400" dirty="0"/>
              <a:t>CAMPUS INCA – INSTITUTO NAC. DO CÂNCER (RJ)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85351" y="8078956"/>
            <a:ext cx="10676611" cy="90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2638" b="1" kern="1200" dirty="0">
                <a:solidFill>
                  <a:srgbClr val="013FFE"/>
                </a:solidFill>
                <a:latin typeface="Montserrat ExtraBold" panose="00000900000000000000" pitchFamily="2" charset="0"/>
                <a:ea typeface="+mn-ea"/>
                <a:cs typeface="+mn-cs"/>
              </a:rPr>
              <a:t>RECURSOS ORÇAMENTÁRIOS:</a:t>
            </a:r>
          </a:p>
          <a:p>
            <a:pPr algn="ctr" defTabSz="1507846" rtl="0">
              <a:defRPr/>
            </a:pPr>
            <a:r>
              <a:rPr lang="pt-BR" sz="2638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R$ 994 milhões</a:t>
            </a:r>
            <a:endParaRPr lang="pt-BR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87680" y="6663173"/>
            <a:ext cx="4525827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1979" b="1" kern="1200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Projeção Campus Inca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42" y="2527784"/>
            <a:ext cx="6167845" cy="404999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385153" y="1751437"/>
            <a:ext cx="9137313" cy="81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3352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2400" dirty="0"/>
              <a:t>GRUPO HOSPITALAR CONCEIÇÃO – GHC (RS)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347450" y="8100655"/>
            <a:ext cx="8033803" cy="90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pt-BR" sz="2638" b="1" kern="1200" dirty="0">
                <a:solidFill>
                  <a:srgbClr val="013FFE"/>
                </a:solidFill>
                <a:latin typeface="Montserrat ExtraBold" panose="00000900000000000000" pitchFamily="2" charset="0"/>
                <a:ea typeface="+mn-ea"/>
                <a:cs typeface="+mn-cs"/>
              </a:rPr>
              <a:t>RECURSOS ORÇAMENTÁRIOS</a:t>
            </a:r>
          </a:p>
          <a:p>
            <a:pPr algn="ctr" defTabSz="1507846" rtl="0">
              <a:defRPr/>
            </a:pPr>
            <a:r>
              <a:rPr lang="pt-BR" sz="2638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: </a:t>
            </a:r>
            <a:r>
              <a:rPr lang="pt-BR" sz="2638" b="1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R$ 162 milhões</a:t>
            </a:r>
            <a:r>
              <a:rPr lang="pt-BR" sz="2638" kern="1200" dirty="0">
                <a:solidFill>
                  <a:srgbClr val="000000"/>
                </a:solidFill>
                <a:latin typeface="Montserrat"/>
                <a:ea typeface="+mn-ea"/>
                <a:cs typeface="+mn-cs"/>
              </a:rPr>
              <a:t>.</a:t>
            </a:r>
            <a:endParaRPr lang="pt-BR" sz="2309" kern="1200" dirty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389" y="2291757"/>
            <a:ext cx="4439655" cy="409931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8232" y="2261955"/>
            <a:ext cx="4395600" cy="440121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9652014" y="6567812"/>
            <a:ext cx="4543116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79" b="1" kern="1200" dirty="0">
                <a:latin typeface="Montserrat"/>
              </a:rPr>
              <a:t>Centro de Apoio ao Diagnóstico e Terapia (CADT)</a:t>
            </a:r>
            <a:endParaRPr lang="pt-BR" sz="1979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365764" y="6580461"/>
            <a:ext cx="5156702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79" b="1" kern="1200" dirty="0">
                <a:latin typeface="Montserrat"/>
              </a:rPr>
              <a:t>Centro de Atendimento ao Paciente Crítico e Cirúrgico</a:t>
            </a:r>
            <a:endParaRPr lang="pt-BR" sz="1979" dirty="0"/>
          </a:p>
        </p:txBody>
      </p:sp>
      <p:sp>
        <p:nvSpPr>
          <p:cNvPr id="16" name="Retângulo 15"/>
          <p:cNvSpPr/>
          <p:nvPr/>
        </p:nvSpPr>
        <p:spPr>
          <a:xfrm>
            <a:off x="6546850" y="9587107"/>
            <a:ext cx="5928675" cy="49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 rtl="0">
              <a:defRPr/>
            </a:pPr>
            <a:r>
              <a:rPr lang="pt-BR" sz="2638" b="1" kern="1200" dirty="0">
                <a:solidFill>
                  <a:srgbClr val="FF0000"/>
                </a:solidFill>
                <a:latin typeface="Montserrat"/>
                <a:ea typeface="+mn-ea"/>
                <a:cs typeface="+mn-cs"/>
              </a:rPr>
              <a:t>Modalidade: PPP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117850" y="608858"/>
            <a:ext cx="205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NOVO PAC: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5708650" y="1669263"/>
            <a:ext cx="560387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6000" spc="-150" dirty="0" smtClean="0"/>
              <a:t>SELEÇÕES</a:t>
            </a:r>
            <a:endParaRPr sz="6000" spc="-100" dirty="0"/>
          </a:p>
        </p:txBody>
      </p:sp>
      <p:pic>
        <p:nvPicPr>
          <p:cNvPr id="7" name="Google Shape;5665;p77" descr="https://www.gov.br/casacivil/novopac/saude/atencao-especializada/atencao-especializada/@@govbr.institucional.banner/b76cca61-1d7c-404a-a2b0-ac27663931f7/@@images/5208a044-f1ff-4e05-a145-77f73dedc2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5250" y="0"/>
            <a:ext cx="9420656" cy="17666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346450" y="698658"/>
            <a:ext cx="205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NOVO PAC: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70050" y="2737253"/>
            <a:ext cx="16840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+mn-lt"/>
              </a:rPr>
              <a:t>PORTARIA MS Nº 1.517, DE 9 DE OUTUBRO DE </a:t>
            </a:r>
            <a:r>
              <a:rPr lang="pt-BR" sz="2400" b="1" dirty="0" smtClean="0">
                <a:latin typeface="+mn-lt"/>
              </a:rPr>
              <a:t>2023, </a:t>
            </a:r>
            <a:r>
              <a:rPr lang="pt-BR" sz="2400" dirty="0" smtClean="0">
                <a:latin typeface="+mn-lt"/>
              </a:rPr>
              <a:t>que institui </a:t>
            </a:r>
            <a:r>
              <a:rPr lang="pt-BR" sz="2400" dirty="0">
                <a:latin typeface="+mn-lt"/>
              </a:rPr>
              <a:t>processo de seleção para participação em modalidades específicas do eixo da Saúde no âmbito do Programa de Aceleração do Crescimento (Novo PAC</a:t>
            </a:r>
            <a:r>
              <a:rPr lang="pt-BR" sz="2400" dirty="0" smtClean="0">
                <a:latin typeface="+mn-lt"/>
              </a:rPr>
              <a:t>).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+mn-lt"/>
              </a:rPr>
              <a:t>Link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para as inscrições estão no </a:t>
            </a:r>
            <a:r>
              <a:rPr lang="pt-BR" sz="2400" b="1" dirty="0" smtClean="0">
                <a:latin typeface="+mn-lt"/>
              </a:rPr>
              <a:t>site da Casa Civil sobre NOVO PAC</a:t>
            </a:r>
            <a:r>
              <a:rPr lang="pt-BR" sz="2400" dirty="0" smtClean="0">
                <a:latin typeface="+mn-lt"/>
              </a:rPr>
              <a:t>: https://</a:t>
            </a:r>
            <a:r>
              <a:rPr lang="pt-BR" sz="2400" dirty="0" smtClean="0">
                <a:latin typeface="+mn-lt"/>
              </a:rPr>
              <a:t>www.gov.br/casacivil/novopac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que irá redirecionar ao </a:t>
            </a:r>
            <a:r>
              <a:rPr lang="pt-BR" sz="2400" b="1" dirty="0">
                <a:solidFill>
                  <a:schemeClr val="tx1"/>
                </a:solidFill>
              </a:rPr>
              <a:t>site do </a:t>
            </a:r>
            <a:r>
              <a:rPr lang="pt-BR" sz="2400" b="1" dirty="0" err="1">
                <a:solidFill>
                  <a:schemeClr val="tx1"/>
                </a:solidFill>
              </a:rPr>
              <a:t>Transferegov</a:t>
            </a:r>
            <a:r>
              <a:rPr lang="pt-BR" sz="2400" dirty="0">
                <a:latin typeface="+mn-lt"/>
              </a:rPr>
              <a:t>: https://idp.transferegov.sistema.gov.br/idp/ onde será feito o preenchimento da carta-consulta</a:t>
            </a:r>
          </a:p>
          <a:p>
            <a:pPr marL="269875" indent="-2698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+mn-lt"/>
              </a:rPr>
              <a:t>O que está nas Seleções</a:t>
            </a:r>
            <a:r>
              <a:rPr lang="pt-BR" sz="2400" dirty="0" smtClean="0">
                <a:latin typeface="+mn-lt"/>
              </a:rPr>
              <a:t>: no </a:t>
            </a:r>
            <a:r>
              <a:rPr lang="pt-BR" sz="2400" dirty="0" err="1">
                <a:latin typeface="+mn-lt"/>
              </a:rPr>
              <a:t>subeixo</a:t>
            </a:r>
            <a:r>
              <a:rPr lang="pt-BR" sz="2400" dirty="0">
                <a:latin typeface="+mn-lt"/>
              </a:rPr>
              <a:t> “Atenção Especializada</a:t>
            </a:r>
            <a:r>
              <a:rPr lang="pt-BR" sz="2400" dirty="0" smtClean="0">
                <a:latin typeface="+mn-lt"/>
              </a:rPr>
              <a:t>”:</a:t>
            </a:r>
          </a:p>
          <a:p>
            <a:pPr marL="900113" fontAlgn="base">
              <a:lnSpc>
                <a:spcPct val="150000"/>
              </a:lnSpc>
            </a:pPr>
            <a:r>
              <a:rPr lang="pt-BR" sz="2400" dirty="0" smtClean="0">
                <a:latin typeface="+mn-lt"/>
              </a:rPr>
              <a:t>a) aquisição de ambulâncias para o SAMU 192;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b) construção de Central de Regulação de Urgência – CRU (com ambulâncias do SAMU 192);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c) construção de Maternidades;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d) construção de Centro de Parto Normal – CPN;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e) construção de Policlínica Regional;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f) construção de Centro Especializado em Reabilitação – CER;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g) construção de Oficina Ortopédica; e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h) construção de Centro de Atenção Psicossocial – CAPS</a:t>
            </a:r>
            <a:r>
              <a:rPr lang="pt-BR" sz="2400" dirty="0" smtClean="0">
                <a:latin typeface="+mn-lt"/>
              </a:rPr>
              <a:t>.</a:t>
            </a:r>
            <a:endParaRPr lang="pt-B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3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372"/>
            <a:ext cx="2033270" cy="1839595"/>
          </a:xfrm>
          <a:custGeom>
            <a:avLst/>
            <a:gdLst/>
            <a:ahLst/>
            <a:cxnLst/>
            <a:rect l="l" t="t" r="r" b="b"/>
            <a:pathLst>
              <a:path w="2033270" h="1839595">
                <a:moveTo>
                  <a:pt x="967536" y="0"/>
                </a:moveTo>
                <a:lnTo>
                  <a:pt x="0" y="1674326"/>
                </a:lnTo>
                <a:lnTo>
                  <a:pt x="0" y="1839323"/>
                </a:lnTo>
                <a:lnTo>
                  <a:pt x="2032837" y="1839323"/>
                </a:lnTo>
                <a:lnTo>
                  <a:pt x="1275428" y="527798"/>
                </a:lnTo>
                <a:lnTo>
                  <a:pt x="96753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2450" y="3902075"/>
            <a:ext cx="5603875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Quem</a:t>
            </a:r>
            <a:r>
              <a:rPr b="0" spc="-430" dirty="0">
                <a:latin typeface="Times New Roman"/>
                <a:cs typeface="Times New Roman"/>
              </a:rPr>
              <a:t> </a:t>
            </a:r>
            <a:r>
              <a:rPr spc="-145" dirty="0"/>
              <a:t>pode</a:t>
            </a:r>
            <a:r>
              <a:rPr b="0" spc="-409" dirty="0">
                <a:latin typeface="Times New Roman"/>
                <a:cs typeface="Times New Roman"/>
              </a:rPr>
              <a:t> </a:t>
            </a:r>
            <a:r>
              <a:rPr spc="-100" dirty="0"/>
              <a:t>propor?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2450" y="4892675"/>
            <a:ext cx="17068799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Estados,</a:t>
            </a:r>
            <a:r>
              <a:rPr sz="4000" spc="-20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DF</a:t>
            </a:r>
            <a:r>
              <a:rPr sz="4000" spc="-18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e/</a:t>
            </a:r>
            <a:r>
              <a:rPr sz="4000" spc="-10" dirty="0" err="1">
                <a:latin typeface="Calibri"/>
                <a:cs typeface="Calibri"/>
              </a:rPr>
              <a:t>ou</a:t>
            </a:r>
            <a:r>
              <a:rPr sz="4000" spc="-190" dirty="0">
                <a:latin typeface="Times New Roman"/>
                <a:cs typeface="Times New Roman"/>
              </a:rPr>
              <a:t> </a:t>
            </a:r>
            <a:r>
              <a:rPr sz="4000" spc="-10" dirty="0" err="1">
                <a:latin typeface="Calibri"/>
                <a:cs typeface="Calibri"/>
              </a:rPr>
              <a:t>Municípios</a:t>
            </a:r>
            <a:r>
              <a:rPr sz="4000" spc="-20" dirty="0">
                <a:latin typeface="Calibri"/>
                <a:cs typeface="Calibri"/>
              </a:rPr>
              <a:t>.</a:t>
            </a:r>
            <a:endParaRPr lang="pt-BR" sz="4000" spc="-2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95"/>
              </a:spcBef>
            </a:pPr>
            <a:endParaRPr lang="pt-BR" sz="4000" spc="-2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95"/>
              </a:spcBef>
            </a:pPr>
            <a:r>
              <a:rPr lang="pt-BR" sz="4000" spc="-20" dirty="0">
                <a:latin typeface="Calibri"/>
                <a:cs typeface="Calibri"/>
              </a:rPr>
              <a:t>De acordo com listas disponíveis para cada seleção da saúde no site da Casa Civil</a:t>
            </a:r>
          </a:p>
          <a:p>
            <a:pPr marL="53340">
              <a:lnSpc>
                <a:spcPct val="100000"/>
              </a:lnSpc>
              <a:spcBef>
                <a:spcPts val="95"/>
              </a:spcBef>
            </a:pPr>
            <a:endParaRPr lang="pt-BR" sz="4000" spc="-2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95"/>
              </a:spcBef>
            </a:pPr>
            <a:r>
              <a:rPr lang="pt-BR" sz="4000" spc="-20" dirty="0">
                <a:latin typeface="Calibri"/>
                <a:cs typeface="Calibri"/>
              </a:rPr>
              <a:t>https://www.gov.br/casacivil/novopac/selecoes  </a:t>
            </a:r>
          </a:p>
          <a:p>
            <a:pPr marL="53340">
              <a:lnSpc>
                <a:spcPct val="100000"/>
              </a:lnSpc>
              <a:spcBef>
                <a:spcPts val="95"/>
              </a:spcBef>
            </a:pPr>
            <a:endParaRPr lang="pt-BR" sz="4000" spc="-2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593850" y="549275"/>
            <a:ext cx="1059180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500" b="1" i="0">
                <a:solidFill>
                  <a:srgbClr val="163DF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spc="-150" dirty="0" smtClean="0"/>
              <a:t>Qual o período de inscrições</a:t>
            </a:r>
            <a:r>
              <a:rPr lang="pt-BR" spc="-100" dirty="0" smtClean="0"/>
              <a:t>?</a:t>
            </a:r>
            <a:endParaRPr lang="pt-BR" spc="-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912359"/>
            <a:ext cx="15297150" cy="15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5F0D2291CB54981990F13A23A592C" ma:contentTypeVersion="13" ma:contentTypeDescription="Create a new document." ma:contentTypeScope="" ma:versionID="35d4afea2b0b4f638e2ab72eb2879dfb">
  <xsd:schema xmlns:xsd="http://www.w3.org/2001/XMLSchema" xmlns:xs="http://www.w3.org/2001/XMLSchema" xmlns:p="http://schemas.microsoft.com/office/2006/metadata/properties" xmlns:ns3="bc59bdda-cb62-4142-bdb8-7dd0cfc982cc" xmlns:ns4="813359ff-706b-495f-bd5c-bd2d37eca7bd" targetNamespace="http://schemas.microsoft.com/office/2006/metadata/properties" ma:root="true" ma:fieldsID="9984edc2349acccb5890c5e1358a935e" ns3:_="" ns4:_="">
    <xsd:import namespace="bc59bdda-cb62-4142-bdb8-7dd0cfc982cc"/>
    <xsd:import namespace="813359ff-706b-495f-bd5c-bd2d37eca7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9bdda-cb62-4142-bdb8-7dd0cfc982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359ff-706b-495f-bd5c-bd2d37eca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3359ff-706b-495f-bd5c-bd2d37eca7bd" xsi:nil="true"/>
  </documentManagement>
</p:properties>
</file>

<file path=customXml/itemProps1.xml><?xml version="1.0" encoding="utf-8"?>
<ds:datastoreItem xmlns:ds="http://schemas.openxmlformats.org/officeDocument/2006/customXml" ds:itemID="{F5F3948E-4D6D-4ED0-9A9F-D2B348313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9bdda-cb62-4142-bdb8-7dd0cfc982cc"/>
    <ds:schemaRef ds:uri="813359ff-706b-495f-bd5c-bd2d37eca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E178B-7A26-4C33-AA05-6B98B5C0B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544BC-E126-4EA8-9FA0-179C43496850}">
  <ds:schemaRefs>
    <ds:schemaRef ds:uri="bc59bdda-cb62-4142-bdb8-7dd0cfc982cc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813359ff-706b-495f-bd5c-bd2d37eca7b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1438</Words>
  <Application>Microsoft Office PowerPoint</Application>
  <PresentationFormat>Personalizar</PresentationFormat>
  <Paragraphs>164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Courier New</vt:lpstr>
      <vt:lpstr>Montserrat</vt:lpstr>
      <vt:lpstr>Montserrat ExtraBold</vt:lpstr>
      <vt:lpstr>Montserrat SemiBold</vt:lpstr>
      <vt:lpstr>Roboto</vt:lpstr>
      <vt:lpstr>Times New Roman</vt:lpstr>
      <vt:lpstr>Office Theme</vt:lpstr>
      <vt:lpstr>Lâmina de Abertura e final</vt:lpstr>
      <vt:lpstr>Apresentação do PowerPoint</vt:lpstr>
      <vt:lpstr>5 PILARES PARA A SAÚDE A PARTIR DO “NOVO PAC”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SELEÇÕES</vt:lpstr>
      <vt:lpstr>Quem pode propor?</vt:lpstr>
      <vt:lpstr>Requisitos para inscrição de Atenção Especializada </vt:lpstr>
      <vt:lpstr>Apresentação do PowerPoint</vt:lpstr>
      <vt:lpstr>Objeto da Seleção</vt:lpstr>
      <vt:lpstr>Apresentação do PowerPoint</vt:lpstr>
      <vt:lpstr>Objeto da Seleção</vt:lpstr>
      <vt:lpstr>Apresentação do PowerPoint</vt:lpstr>
      <vt:lpstr>Objeto da Seleção</vt:lpstr>
      <vt:lpstr>Apresentação do PowerPoint</vt:lpstr>
      <vt:lpstr>Objeto da Seleção</vt:lpstr>
      <vt:lpstr>Apresentação do PowerPoint</vt:lpstr>
      <vt:lpstr>Objeto da Seleção</vt:lpstr>
      <vt:lpstr>Apresentação do PowerPoint</vt:lpstr>
      <vt:lpstr>Objeto da Seleção</vt:lpstr>
      <vt:lpstr>Apresentação do PowerPoint</vt:lpstr>
      <vt:lpstr>Objeto da Seleção</vt:lpstr>
      <vt:lpstr>Apresentação do PowerPoint</vt:lpstr>
      <vt:lpstr>Objeto da Seleção</vt:lpstr>
      <vt:lpstr>CRU e Ambulâncias Samu: cgurg@saude.gov.br  CAPS: saudemental@saude.gov.br  CER e Oficinas ortopédicas: pessoacomdeficiencia@saude.gov.br CPN e Maternidades: cgah@saude.gov.br Policlínicas: cgae@saude.gov.br</vt:lpstr>
      <vt:lpstr>Acesse a playlist de vídeos explicativos para cada seleção: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Ewerthon Marques</dc:creator>
  <cp:lastModifiedBy>Ewerthon Marques</cp:lastModifiedBy>
  <cp:revision>16</cp:revision>
  <dcterms:created xsi:type="dcterms:W3CDTF">2023-10-26T06:20:14Z</dcterms:created>
  <dcterms:modified xsi:type="dcterms:W3CDTF">2023-10-26T17:24:05Z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2023-10-26T00:00:00Z</vt:filetime>
  </property>
  <property fmtid="{D5CDD505-2E9C-101B-9397-08002B2CF9AE}" pid="3" name="Creator">
    <vt:lpwstr>PDFium</vt:lpwstr>
  </property>
  <property fmtid="{D5CDD505-2E9C-101B-9397-08002B2CF9AE}" pid="4" name="LastSaved">
    <vt:filetime>2023-10-26T00:00:00Z</vt:filetime>
  </property>
  <property fmtid="{D5CDD505-2E9C-101B-9397-08002B2CF9AE}" pid="5" name="Producer">
    <vt:lpwstr>GPL Ghostscript 9.20</vt:lpwstr>
  </property>
  <property fmtid="{D5CDD505-2E9C-101B-9397-08002B2CF9AE}" pid="6" name="ContentTypeId">
    <vt:lpwstr>0x010100DFC5F0D2291CB54981990F13A23A592C</vt:lpwstr>
  </property>
</Properties>
</file>