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66" r:id="rId2"/>
    <p:sldId id="272" r:id="rId3"/>
    <p:sldId id="345" r:id="rId4"/>
    <p:sldId id="348" r:id="rId5"/>
    <p:sldId id="349" r:id="rId6"/>
    <p:sldId id="265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B70B"/>
    <a:srgbClr val="420BB1"/>
    <a:srgbClr val="4C0DC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24" autoAdjust="0"/>
    <p:restoredTop sz="89687" autoAdjust="0"/>
  </p:normalViewPr>
  <p:slideViewPr>
    <p:cSldViewPr snapToGrid="0">
      <p:cViewPr varScale="1">
        <p:scale>
          <a:sx n="113" d="100"/>
          <a:sy n="113" d="100"/>
        </p:scale>
        <p:origin x="86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4E2C0-D0A6-440B-9879-0858B3009435}" type="datetimeFigureOut">
              <a:rPr lang="pt-BR" smtClean="0"/>
              <a:t>18/01/2024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BE74AB-1060-4F9D-98ED-969BE9B118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3854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F9AF7-F27C-49AA-9F4F-E817CFBC55F8}" type="datetimeFigureOut">
              <a:rPr lang="pt-BR" smtClean="0"/>
              <a:t>18/01/2024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386D-83B1-40A0-A89D-272C8AD601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7273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F9AF7-F27C-49AA-9F4F-E817CFBC55F8}" type="datetimeFigureOut">
              <a:rPr lang="pt-BR" smtClean="0"/>
              <a:t>18/01/2024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386D-83B1-40A0-A89D-272C8AD601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9186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1785600" y="274645"/>
            <a:ext cx="36576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12800" y="274645"/>
            <a:ext cx="107696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F9AF7-F27C-49AA-9F4F-E817CFBC55F8}" type="datetimeFigureOut">
              <a:rPr lang="pt-BR" smtClean="0"/>
              <a:t>18/01/2024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386D-83B1-40A0-A89D-272C8AD601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790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F9AF7-F27C-49AA-9F4F-E817CFBC55F8}" type="datetimeFigureOut">
              <a:rPr lang="pt-BR" smtClean="0"/>
              <a:t>18/01/2024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386D-83B1-40A0-A89D-272C8AD601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006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F9AF7-F27C-49AA-9F4F-E817CFBC55F8}" type="datetimeFigureOut">
              <a:rPr lang="pt-BR" smtClean="0"/>
              <a:t>18/01/2024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386D-83B1-40A0-A89D-272C8AD601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690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F9AF7-F27C-49AA-9F4F-E817CFBC55F8}" type="datetimeFigureOut">
              <a:rPr lang="pt-BR" smtClean="0"/>
              <a:t>18/01/2024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386D-83B1-40A0-A89D-272C8AD601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5009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F9AF7-F27C-49AA-9F4F-E817CFBC55F8}" type="datetimeFigureOut">
              <a:rPr lang="pt-BR" smtClean="0"/>
              <a:t>18/01/2024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386D-83B1-40A0-A89D-272C8AD601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9573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F9AF7-F27C-49AA-9F4F-E817CFBC55F8}" type="datetimeFigureOut">
              <a:rPr lang="pt-BR" smtClean="0"/>
              <a:t>18/01/2024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386D-83B1-40A0-A89D-272C8AD601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1505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F9AF7-F27C-49AA-9F4F-E817CFBC55F8}" type="datetimeFigureOut">
              <a:rPr lang="pt-BR" smtClean="0"/>
              <a:t>18/01/2024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386D-83B1-40A0-A89D-272C8AD601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9344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F9AF7-F27C-49AA-9F4F-E817CFBC55F8}" type="datetimeFigureOut">
              <a:rPr lang="pt-BR" smtClean="0"/>
              <a:t>18/01/2024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386D-83B1-40A0-A89D-272C8AD601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3272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F9AF7-F27C-49AA-9F4F-E817CFBC55F8}" type="datetimeFigureOut">
              <a:rPr lang="pt-BR" smtClean="0"/>
              <a:t>18/01/2024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386D-83B1-40A0-A89D-272C8AD601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7414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F9AF7-F27C-49AA-9F4F-E817CFBC55F8}" type="datetimeFigureOut">
              <a:rPr lang="pt-BR" smtClean="0"/>
              <a:t>18/01/2024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2386D-83B1-40A0-A89D-272C8AD601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3978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297" y="-148043"/>
            <a:ext cx="4293704" cy="722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D60FAA5-4BA2-4857-B919-B5F403C86508}"/>
              </a:ext>
            </a:extLst>
          </p:cNvPr>
          <p:cNvSpPr/>
          <p:nvPr/>
        </p:nvSpPr>
        <p:spPr>
          <a:xfrm>
            <a:off x="4260604" y="5589974"/>
            <a:ext cx="1685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Janeiro de 2024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7DB1B5D-ABA3-4137-BF62-9E9739056B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35" t="28613" r="16304" b="27694"/>
          <a:stretch/>
        </p:blipFill>
        <p:spPr>
          <a:xfrm>
            <a:off x="344559" y="755372"/>
            <a:ext cx="8017566" cy="416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991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05939" y="1094807"/>
            <a:ext cx="975177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endParaRPr lang="pt-BR" sz="3200" dirty="0">
              <a:solidFill>
                <a:srgbClr val="420BB1"/>
              </a:solidFill>
              <a:latin typeface="dT Bommer Sans"/>
              <a:ea typeface="Cambria" panose="02040503050406030204" pitchFamily="18" charset="0"/>
              <a:cs typeface="Arial" panose="020B0604020202020204" pitchFamily="34" charset="0"/>
            </a:endParaRPr>
          </a:p>
          <a:p>
            <a:endParaRPr lang="pt-BR" i="1" dirty="0">
              <a:solidFill>
                <a:srgbClr val="4C0DC9"/>
              </a:solidFill>
              <a:latin typeface="dT Bommer Sans" pitchFamily="50" charset="0"/>
              <a:cs typeface="Arial" panose="020B0604020202020204" pitchFamily="34" charset="0"/>
            </a:endParaRPr>
          </a:p>
          <a:p>
            <a:endParaRPr lang="pt-BR" dirty="0">
              <a:solidFill>
                <a:srgbClr val="4C0DC9"/>
              </a:solidFill>
              <a:latin typeface="dT Bommer Sans" pitchFamily="50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409ABAA-A155-40F3-989E-7FF548DFD4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90" t="19658" r="34473" b="20312"/>
          <a:stretch/>
        </p:blipFill>
        <p:spPr>
          <a:xfrm>
            <a:off x="457201" y="457200"/>
            <a:ext cx="10587788" cy="575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685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05939" y="1094807"/>
            <a:ext cx="975177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endParaRPr lang="pt-BR" sz="3200" dirty="0">
              <a:solidFill>
                <a:srgbClr val="420BB1"/>
              </a:solidFill>
              <a:latin typeface="dT Bommer Sans"/>
              <a:ea typeface="Cambria" panose="02040503050406030204" pitchFamily="18" charset="0"/>
              <a:cs typeface="Arial" panose="020B0604020202020204" pitchFamily="34" charset="0"/>
            </a:endParaRPr>
          </a:p>
          <a:p>
            <a:endParaRPr lang="pt-BR" i="1" dirty="0">
              <a:solidFill>
                <a:srgbClr val="4C0DC9"/>
              </a:solidFill>
              <a:latin typeface="dT Bommer Sans" pitchFamily="50" charset="0"/>
              <a:cs typeface="Arial" panose="020B0604020202020204" pitchFamily="34" charset="0"/>
            </a:endParaRPr>
          </a:p>
          <a:p>
            <a:endParaRPr lang="pt-BR" dirty="0">
              <a:solidFill>
                <a:srgbClr val="4C0DC9"/>
              </a:solidFill>
              <a:latin typeface="dT Bommer Sans" pitchFamily="50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A21A7F7-490E-46FB-BA9B-8508EE0E66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46" t="20499" r="39423" b="19301"/>
          <a:stretch/>
        </p:blipFill>
        <p:spPr>
          <a:xfrm>
            <a:off x="70344" y="70341"/>
            <a:ext cx="11840302" cy="6704344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04BDBB99-BF61-4796-BE96-B13C76388972}"/>
              </a:ext>
            </a:extLst>
          </p:cNvPr>
          <p:cNvSpPr/>
          <p:nvPr/>
        </p:nvSpPr>
        <p:spPr>
          <a:xfrm>
            <a:off x="281354" y="6260123"/>
            <a:ext cx="11254154" cy="5145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2374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E41AC9-38BE-4538-AE2A-44E59559F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47390"/>
            <a:ext cx="10972800" cy="1143000"/>
          </a:xfrm>
        </p:spPr>
        <p:txBody>
          <a:bodyPr/>
          <a:lstStyle/>
          <a:p>
            <a:pPr algn="l"/>
            <a:r>
              <a:rPr lang="pt-BR" b="1" dirty="0">
                <a:solidFill>
                  <a:srgbClr val="FF0000"/>
                </a:solidFill>
              </a:rPr>
              <a:t>Propostas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BC385D-727D-4343-812C-119A3C5CF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5610"/>
            <a:ext cx="11301046" cy="5545867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Formalizar a criação do grupo de trabalho para elaboração e monitoramento da execução do PEGTES (CIB Janeiro/2024)</a:t>
            </a:r>
          </a:p>
          <a:p>
            <a:r>
              <a:rPr lang="pt-BR" dirty="0"/>
              <a:t>Definição de cronograma, considerando a CIB de março</a:t>
            </a:r>
          </a:p>
          <a:p>
            <a:r>
              <a:rPr lang="pt-BR" dirty="0"/>
              <a:t>Distribuição </a:t>
            </a:r>
            <a:r>
              <a:rPr lang="pt-BR" i="1" dirty="0"/>
              <a:t>per capita </a:t>
            </a:r>
            <a:r>
              <a:rPr lang="pt-BR" dirty="0"/>
              <a:t>do valor global considerando o nº de profissionais vinculados ao SUS (CNES)</a:t>
            </a:r>
          </a:p>
          <a:p>
            <a:r>
              <a:rPr lang="pt-BR" dirty="0"/>
              <a:t>Elaboração de edital para adesão municipal (diretrizes obrigatórias e opcionais)</a:t>
            </a:r>
          </a:p>
          <a:p>
            <a:r>
              <a:rPr lang="pt-BR" dirty="0"/>
              <a:t>Análise das propostas pelo grupo de trabalho e divulgação dos resultados</a:t>
            </a:r>
          </a:p>
          <a:p>
            <a:r>
              <a:rPr lang="pt-BR" dirty="0"/>
              <a:t>Pactuação CIB de março e envio do plano para a SGTES/MS</a:t>
            </a:r>
          </a:p>
          <a:p>
            <a:r>
              <a:rPr lang="pt-BR" dirty="0"/>
              <a:t>Monitoramento e avaliação ao longo dos 4 anos de execução</a:t>
            </a:r>
          </a:p>
        </p:txBody>
      </p:sp>
    </p:spTree>
    <p:extLst>
      <p:ext uri="{BB962C8B-B14F-4D97-AF65-F5344CB8AC3E}">
        <p14:creationId xmlns:p14="http://schemas.microsoft.com/office/powerpoint/2010/main" val="4011089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E41AC9-38BE-4538-AE2A-44E59559F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47390"/>
            <a:ext cx="10972800" cy="1143000"/>
          </a:xfrm>
        </p:spPr>
        <p:txBody>
          <a:bodyPr/>
          <a:lstStyle/>
          <a:p>
            <a:r>
              <a:rPr lang="pt-BR" b="1" dirty="0">
                <a:solidFill>
                  <a:srgbClr val="FF0000"/>
                </a:solidFill>
              </a:rPr>
              <a:t>Grupo de Trabalho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BC385D-727D-4343-812C-119A3C5CF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632" y="852616"/>
            <a:ext cx="11577014" cy="5688861"/>
          </a:xfrm>
        </p:spPr>
        <p:txBody>
          <a:bodyPr>
            <a:normAutofit fontScale="92500"/>
          </a:bodyPr>
          <a:lstStyle/>
          <a:p>
            <a:r>
              <a:rPr lang="pt-BR" dirty="0"/>
              <a:t>Representantes SES (Planejamento, Gestão do Trabalho e Educação), sendo 02 de cada área</a:t>
            </a:r>
          </a:p>
          <a:p>
            <a:r>
              <a:rPr lang="pt-BR" dirty="0"/>
              <a:t>COSEMS (02)</a:t>
            </a:r>
          </a:p>
          <a:p>
            <a:r>
              <a:rPr lang="pt-BR" dirty="0"/>
              <a:t>CES (02)</a:t>
            </a:r>
          </a:p>
          <a:p>
            <a:r>
              <a:rPr lang="pt-BR" dirty="0"/>
              <a:t>CIM (05)</a:t>
            </a:r>
          </a:p>
          <a:p>
            <a:r>
              <a:rPr lang="pt-BR" dirty="0"/>
              <a:t>SEMS (02)</a:t>
            </a:r>
          </a:p>
          <a:p>
            <a:r>
              <a:rPr lang="pt-BR" dirty="0"/>
              <a:t>Escolas do SUS </a:t>
            </a:r>
            <a:r>
              <a:rPr lang="pt-BR"/>
              <a:t>(SESG, Goiânia</a:t>
            </a:r>
            <a:r>
              <a:rPr lang="pt-BR" dirty="0"/>
              <a:t>, Aparecida de Goiânia e Anápolis) (04)</a:t>
            </a:r>
          </a:p>
          <a:p>
            <a:r>
              <a:rPr lang="pt-BR" dirty="0"/>
              <a:t>CIES Estadual (02)</a:t>
            </a:r>
          </a:p>
          <a:p>
            <a:endParaRPr lang="pt-BR" dirty="0"/>
          </a:p>
          <a:p>
            <a:r>
              <a:rPr lang="pt-BR" dirty="0"/>
              <a:t>Coordenação: Gerência de Planejamento da SESGO</a:t>
            </a:r>
          </a:p>
        </p:txBody>
      </p:sp>
    </p:spTree>
    <p:extLst>
      <p:ext uri="{BB962C8B-B14F-4D97-AF65-F5344CB8AC3E}">
        <p14:creationId xmlns:p14="http://schemas.microsoft.com/office/powerpoint/2010/main" val="3947744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BAF56520-0CAB-4288-80DD-E08E4469CDDC}"/>
              </a:ext>
            </a:extLst>
          </p:cNvPr>
          <p:cNvSpPr txBox="1">
            <a:spLocks/>
          </p:cNvSpPr>
          <p:nvPr/>
        </p:nvSpPr>
        <p:spPr>
          <a:xfrm>
            <a:off x="1775592" y="4329115"/>
            <a:ext cx="8640960" cy="1800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pt-BR" sz="1900" dirty="0">
              <a:latin typeface="dT Bommer Sans Black Italic" panose="00000A00000000000000" pitchFamily="50" charset="0"/>
            </a:endParaRPr>
          </a:p>
          <a:p>
            <a:pPr marL="0" indent="0" algn="ctr">
              <a:buNone/>
            </a:pPr>
            <a:r>
              <a:rPr lang="pt-BR" sz="1900" dirty="0"/>
              <a:t>carla.cosemsgo@gmail.com / cosemsgo@cosemsgo.org.br</a:t>
            </a:r>
          </a:p>
          <a:p>
            <a:pPr marL="0" indent="0" algn="ctr">
              <a:buNone/>
            </a:pPr>
            <a:r>
              <a:rPr lang="pt-BR" sz="1900" dirty="0"/>
              <a:t> </a:t>
            </a:r>
          </a:p>
          <a:p>
            <a:pPr marL="0" indent="0" algn="ctr">
              <a:buNone/>
            </a:pPr>
            <a:r>
              <a:rPr lang="pt-BR" sz="1900" dirty="0"/>
              <a:t>https://cosemsgo.org.br                     (62) 3414-7638/7639</a:t>
            </a:r>
          </a:p>
        </p:txBody>
      </p:sp>
      <p:pic>
        <p:nvPicPr>
          <p:cNvPr id="6" name="Picture 5" descr="A picture containing food, shirt&#10;&#10;Description automatically generated">
            <a:extLst>
              <a:ext uri="{FF2B5EF4-FFF2-40B4-BE49-F238E27FC236}">
                <a16:creationId xmlns:a16="http://schemas.microsoft.com/office/drawing/2014/main" id="{3DE55946-133E-4C53-BAA9-F15DE5ACD1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678" y="0"/>
            <a:ext cx="4693891" cy="342043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375D0F-3067-4CB6-A3D7-A25466A61EFC}"/>
              </a:ext>
            </a:extLst>
          </p:cNvPr>
          <p:cNvCxnSpPr>
            <a:cxnSpLocks/>
          </p:cNvCxnSpPr>
          <p:nvPr/>
        </p:nvCxnSpPr>
        <p:spPr>
          <a:xfrm>
            <a:off x="3755701" y="3248977"/>
            <a:ext cx="4392488" cy="0"/>
          </a:xfrm>
          <a:prstGeom prst="line">
            <a:avLst/>
          </a:prstGeom>
          <a:ln w="28575">
            <a:solidFill>
              <a:srgbClr val="EDB527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0" y="6119820"/>
            <a:ext cx="12192000" cy="7381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BAF56520-0CAB-4288-80DD-E08E4469CDDC}"/>
              </a:ext>
            </a:extLst>
          </p:cNvPr>
          <p:cNvSpPr txBox="1">
            <a:spLocks/>
          </p:cNvSpPr>
          <p:nvPr/>
        </p:nvSpPr>
        <p:spPr>
          <a:xfrm>
            <a:off x="1775448" y="3429000"/>
            <a:ext cx="8640960" cy="1260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400" dirty="0"/>
              <a:t>Carla Guimarães Alves</a:t>
            </a:r>
          </a:p>
          <a:p>
            <a:pPr marL="0" indent="0" algn="ctr">
              <a:buNone/>
            </a:pPr>
            <a:r>
              <a:rPr lang="pt-BR" sz="2400" dirty="0"/>
              <a:t>Assessora Técnica COSEMS-GO</a:t>
            </a:r>
          </a:p>
        </p:txBody>
      </p:sp>
      <p:sp>
        <p:nvSpPr>
          <p:cNvPr id="1028" name="AutoShape 4" descr="Como desvincular Instagram do Facebook | Redes sociais | TechTu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2" name="Picture 8" descr="Controles parentais do Instagram | Assuntos da Internet"/>
          <p:cNvPicPr>
            <a:picLocks noChangeAspect="1" noChangeArrowheads="1"/>
          </p:cNvPicPr>
          <p:nvPr/>
        </p:nvPicPr>
        <p:blipFill>
          <a:blip r:embed="rId3" cstate="print"/>
          <a:srcRect l="34650" t="24077" r="33850" b="21751"/>
          <a:stretch>
            <a:fillRect/>
          </a:stretch>
        </p:blipFill>
        <p:spPr bwMode="auto">
          <a:xfrm>
            <a:off x="6456046" y="5409253"/>
            <a:ext cx="420054" cy="378048"/>
          </a:xfrm>
          <a:prstGeom prst="rect">
            <a:avLst/>
          </a:prstGeom>
          <a:noFill/>
        </p:spPr>
      </p:pic>
      <p:pic>
        <p:nvPicPr>
          <p:cNvPr id="11" name="Picture 6" descr="Controles dos Pais do Facebook - Assuntos da Internet"/>
          <p:cNvPicPr>
            <a:picLocks noChangeAspect="1" noChangeArrowheads="1"/>
          </p:cNvPicPr>
          <p:nvPr/>
        </p:nvPicPr>
        <p:blipFill>
          <a:blip r:embed="rId4" cstate="print"/>
          <a:srcRect l="31500" t="18086" r="33850" b="18612"/>
          <a:stretch>
            <a:fillRect/>
          </a:stretch>
        </p:blipFill>
        <p:spPr bwMode="auto">
          <a:xfrm>
            <a:off x="6096000" y="5425619"/>
            <a:ext cx="360046" cy="3436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3484385"/>
      </p:ext>
    </p:extLst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38113</TotalTime>
  <Words>194</Words>
  <Application>Microsoft Office PowerPoint</Application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1" baseType="lpstr">
      <vt:lpstr>Arial</vt:lpstr>
      <vt:lpstr>Calibri</vt:lpstr>
      <vt:lpstr>dT Bommer Sans</vt:lpstr>
      <vt:lpstr>dT Bommer Sans Black Italic</vt:lpstr>
      <vt:lpstr>Tema do Office</vt:lpstr>
      <vt:lpstr>Apresentação do PowerPoint</vt:lpstr>
      <vt:lpstr>Apresentação do PowerPoint</vt:lpstr>
      <vt:lpstr>Apresentação do PowerPoint</vt:lpstr>
      <vt:lpstr>Propostas</vt:lpstr>
      <vt:lpstr>Grupo de Trabalho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Working Station</dc:creator>
  <cp:lastModifiedBy>Crer Crer</cp:lastModifiedBy>
  <cp:revision>220</cp:revision>
  <dcterms:created xsi:type="dcterms:W3CDTF">2020-11-10T20:17:08Z</dcterms:created>
  <dcterms:modified xsi:type="dcterms:W3CDTF">2024-01-18T17:14:01Z</dcterms:modified>
</cp:coreProperties>
</file>