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11" r:id="rId2"/>
    <p:sldId id="433" r:id="rId3"/>
    <p:sldId id="476" r:id="rId4"/>
    <p:sldId id="510" r:id="rId5"/>
    <p:sldId id="500" r:id="rId6"/>
    <p:sldId id="479" r:id="rId7"/>
    <p:sldId id="512" r:id="rId8"/>
    <p:sldId id="513" r:id="rId9"/>
    <p:sldId id="482" r:id="rId10"/>
  </p:sldIdLst>
  <p:sldSz cx="12192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54"/>
    <a:srgbClr val="21A249"/>
    <a:srgbClr val="20D65D"/>
    <a:srgbClr val="F9D700"/>
    <a:srgbClr val="F0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505" autoAdjust="0"/>
    <p:restoredTop sz="88029" autoAdjust="0"/>
  </p:normalViewPr>
  <p:slideViewPr>
    <p:cSldViewPr snapToGrid="0">
      <p:cViewPr varScale="1">
        <p:scale>
          <a:sx n="100" d="100"/>
          <a:sy n="100" d="100"/>
        </p:scale>
        <p:origin x="19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1B9548-0319-4E5A-B719-CF46BC98C4DD}" type="datetimeFigureOut">
              <a:rPr lang="pt-BR"/>
              <a:pPr>
                <a:defRPr/>
              </a:pPr>
              <a:t>15/01/2024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F65BC1-3B21-4DF8-B63E-AA96CBA9C9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3DBC6F-56D3-4E0A-8ED9-BC76E77DA83F}" type="datetimeFigureOut">
              <a:rPr lang="pt-BR"/>
              <a:pPr>
                <a:defRPr/>
              </a:pPr>
              <a:t>15/01/2024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os estilos de texto Mestres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288998-C391-4EE9-9E5B-EC748CE89A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ED0437-7E66-4BD0-8A16-B486C12D4055}" type="slidenum">
              <a:rPr lang="pt-BR"/>
              <a:pPr/>
              <a:t>3</a:t>
            </a:fld>
            <a:endParaRPr lang="pt-BR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ED0437-7E66-4BD0-8A16-B486C12D4055}" type="slidenum">
              <a:rPr lang="pt-BR"/>
              <a:pPr/>
              <a:t>4</a:t>
            </a:fld>
            <a:endParaRPr lang="pt-BR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ED0437-7E66-4BD0-8A16-B486C12D4055}" type="slidenum">
              <a:rPr lang="pt-BR"/>
              <a:pPr/>
              <a:t>5</a:t>
            </a:fld>
            <a:endParaRPr lang="pt-BR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ED0437-7E66-4BD0-8A16-B486C12D4055}" type="slidenum">
              <a:rPr lang="pt-BR"/>
              <a:pPr/>
              <a:t>6</a:t>
            </a:fld>
            <a:endParaRPr lang="pt-BR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ED0437-7E66-4BD0-8A16-B486C12D4055}" type="slidenum">
              <a:rPr lang="pt-BR"/>
              <a:pPr/>
              <a:t>7</a:t>
            </a:fld>
            <a:endParaRPr lang="pt-BR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81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ED0437-7E66-4BD0-8A16-B486C12D4055}" type="slidenum">
              <a:rPr lang="pt-BR"/>
              <a:pPr/>
              <a:t>8</a:t>
            </a:fld>
            <a:endParaRPr lang="pt-BR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686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ED0437-7E66-4BD0-8A16-B486C12D4055}" type="slidenum">
              <a:rPr lang="pt-BR"/>
              <a:pPr/>
              <a:t>9</a:t>
            </a:fld>
            <a:endParaRPr lang="pt-BR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95325"/>
            <a:ext cx="6092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2A936F8-1ACA-4C97-9F26-714D9E5398D2}" type="datetimeFigureOut">
              <a:rPr lang="pt-BR"/>
              <a:pPr>
                <a:defRPr/>
              </a:pPr>
              <a:t>15/01/2024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7DF4318-41FF-48D1-B081-DA3D77BF91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D83BEB-526A-4DA2-A327-7B91F6D76AC9}" type="datetimeFigureOut">
              <a:rPr lang="pt-BR"/>
              <a:pPr>
                <a:defRPr/>
              </a:pPr>
              <a:t>15/01/2024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757886-7077-4D23-84AE-6692FED97F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7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301271" y="192531"/>
            <a:ext cx="9607550" cy="4770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latin typeface="+mn-lt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solidFill>
                  <a:schemeClr val="accent4"/>
                </a:solidFill>
                <a:latin typeface="+mn-lt"/>
                <a:cs typeface="Times New Roman" pitchFamily="18" charset="0"/>
              </a:rPr>
              <a:t>PROJETO DE COFINANCIAMENTO DAS AÇÕES DE VIGILÂNCIA EM SAÚDE NO ESTADO DE GOIÁS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latin typeface="+mn-lt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latin typeface="+mn-lt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Superintendente de Vigilância em Saúde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Gerência de Vigilância Epidemiológica de Doenças Transmissíveis</a:t>
            </a:r>
            <a:endParaRPr lang="pt-BR" sz="32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50736" y="4869710"/>
            <a:ext cx="472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dirty="0">
                <a:solidFill>
                  <a:schemeClr val="bg1"/>
                </a:solidFill>
              </a:rPr>
              <a:t>Goiânia, 16 de Janeiro de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290638" y="251238"/>
            <a:ext cx="9607550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latin typeface="+mn-lt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solidFill>
                  <a:schemeClr val="accent4"/>
                </a:solidFill>
                <a:latin typeface="+mn-lt"/>
                <a:cs typeface="Times New Roman" pitchFamily="18" charset="0"/>
              </a:rPr>
              <a:t>PROGRAMA 2: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solidFill>
                  <a:schemeClr val="accent4"/>
                </a:solidFill>
                <a:latin typeface="+mn-lt"/>
                <a:cs typeface="Times New Roman" pitchFamily="18" charset="0"/>
              </a:rPr>
              <a:t>Fortalecimento das equipes dos Núcleos de Vigilância Epidemiológica municipais no desenvolvimento das ações de qualificação dos dados dos sistemas de informação</a:t>
            </a:r>
            <a:endParaRPr lang="pt-BR" sz="3200" b="1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4434" y="313218"/>
            <a:ext cx="10497787" cy="83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u="sng" dirty="0">
                <a:latin typeface="Arial" pitchFamily="34" charset="0"/>
                <a:cs typeface="Arial" pitchFamily="34" charset="0"/>
              </a:rPr>
              <a:t>Programa 2: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+mn-lt"/>
                <a:cs typeface="Arial" pitchFamily="34" charset="0"/>
              </a:rPr>
              <a:t>Fortalecimento dos Núcleos de Vigilância Epidemiológica municipais na qualificação dos dados dos sistemas de informação</a:t>
            </a:r>
            <a:endParaRPr lang="pt-BR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22399" y="1254266"/>
            <a:ext cx="1093165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+mn-lt"/>
                <a:cs typeface="+mn-cs"/>
              </a:rPr>
              <a:t>OBJETIVO: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  <a:cs typeface="+mn-cs"/>
              </a:rPr>
              <a:t>Melhorar qualidade das bases de dados das doenças, agravos e eventos de saúde pública de notificação compulsória (DNC), ocorridos no âmbito municipal conforme </a:t>
            </a:r>
            <a:r>
              <a:rPr lang="pt-BR" sz="2000" b="1" i="1" dirty="0">
                <a:latin typeface="+mn-lt"/>
                <a:cs typeface="+mn-cs"/>
              </a:rPr>
              <a:t>Portaria Nº 3.418 de 31 de Agosto de 2022</a:t>
            </a:r>
            <a:r>
              <a:rPr lang="pt-BR" sz="2000" i="1" dirty="0">
                <a:latin typeface="+mn-lt"/>
                <a:cs typeface="+mn-cs"/>
              </a:rPr>
              <a:t>.</a:t>
            </a:r>
            <a:endParaRPr lang="pt-BR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+mn-lt"/>
                <a:cs typeface="+mn-cs"/>
              </a:rPr>
              <a:t>CRITÉRIO DE SELEÇÃO: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sz="2000" dirty="0">
                <a:latin typeface="+mn-lt"/>
                <a:cs typeface="+mn-cs"/>
              </a:rPr>
              <a:t>246 municípios do Estado por adesão voluntária – </a:t>
            </a:r>
            <a:r>
              <a:rPr lang="pt-BR" sz="2000" b="1" dirty="0">
                <a:latin typeface="+mn-lt"/>
                <a:cs typeface="+mn-cs"/>
              </a:rPr>
              <a:t>Elegíveis por adesão: 215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b="1" dirty="0"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+mn-lt"/>
                <a:cs typeface="+mn-cs"/>
              </a:rPr>
              <a:t>PREVISÃO E EXECUÇÃO DO PROJETO: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sz="2000" dirty="0">
                <a:latin typeface="+mn-lt"/>
                <a:cs typeface="+mn-cs"/>
              </a:rPr>
              <a:t>Junho 2023 a Agosto 2024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sz="2000" dirty="0">
                <a:latin typeface="+mn-lt"/>
                <a:cs typeface="+mn-cs"/>
              </a:rPr>
              <a:t>Paralisação – Agosto e Setembro 2023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BR" sz="2000" dirty="0">
                <a:latin typeface="+mn-lt"/>
                <a:cs typeface="+mn-cs"/>
              </a:rPr>
              <a:t>Outubro/2023 a Agosto 2024.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sz="2000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sz="2000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BR" sz="2000" b="1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4434" y="313218"/>
            <a:ext cx="10497787" cy="83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u="sng" dirty="0">
                <a:latin typeface="Arial" pitchFamily="34" charset="0"/>
                <a:cs typeface="Arial" pitchFamily="34" charset="0"/>
              </a:rPr>
              <a:t>Programa 2: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+mn-lt"/>
                <a:cs typeface="Arial" pitchFamily="34" charset="0"/>
              </a:rPr>
              <a:t>Fortalecimento dos Núcleos de Vigilância Epidemiológica municipais na qualificação dos dados dos sistemas de informação</a:t>
            </a:r>
            <a:endParaRPr lang="pt-BR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22399" y="1254266"/>
            <a:ext cx="1074691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>
              <a:latin typeface="+mn-lt"/>
              <a:cs typeface="+mn-cs"/>
            </a:endParaRPr>
          </a:p>
          <a:p>
            <a:r>
              <a:rPr lang="pt-BR" sz="2000" b="1" dirty="0">
                <a:latin typeface="+mn-lt"/>
                <a:cs typeface="+mn-cs"/>
              </a:rPr>
              <a:t>FINALIDADE:</a:t>
            </a:r>
            <a:r>
              <a:rPr lang="pt-BR" sz="2000" dirty="0"/>
              <a:t> </a:t>
            </a:r>
          </a:p>
          <a:p>
            <a:endParaRPr lang="pt-BR" sz="2000" dirty="0">
              <a:latin typeface="+mn-lt"/>
              <a:cs typeface="+mn-cs"/>
            </a:endParaRPr>
          </a:p>
          <a:p>
            <a:r>
              <a:rPr lang="pt-BR" sz="2000" dirty="0">
                <a:latin typeface="+mn-lt"/>
                <a:cs typeface="+mn-cs"/>
              </a:rPr>
              <a:t>Obter informações para a vigilância em tempo hábil de forma fidedigna</a:t>
            </a:r>
          </a:p>
          <a:p>
            <a:endParaRPr lang="pt-BR" sz="2000" dirty="0">
              <a:latin typeface="+mn-lt"/>
              <a:cs typeface="+mn-cs"/>
            </a:endParaRPr>
          </a:p>
          <a:p>
            <a:r>
              <a:rPr lang="pt-BR" sz="2000" b="1" dirty="0">
                <a:latin typeface="+mn-lt"/>
              </a:rPr>
              <a:t>JUSTIFICATIVA</a:t>
            </a:r>
            <a:r>
              <a:rPr lang="pt-BR" sz="2000" b="1" dirty="0"/>
              <a:t>: </a:t>
            </a:r>
          </a:p>
          <a:p>
            <a:endParaRPr lang="pt-BR" sz="2000" b="1" dirty="0"/>
          </a:p>
          <a:p>
            <a:pPr algn="just"/>
            <a:r>
              <a:rPr lang="pt-BR" sz="2000" dirty="0">
                <a:latin typeface="+mn-lt"/>
              </a:rPr>
              <a:t>Grande volume de informações inconsistentes e incompletas prejudicando as análises dos indicadores de saúde pactuados e avaliação da situação epidemiológica estadual. </a:t>
            </a:r>
          </a:p>
          <a:p>
            <a:pPr algn="just"/>
            <a:r>
              <a:rPr lang="pt-BR" sz="2000" dirty="0">
                <a:latin typeface="+mn-lt"/>
              </a:rPr>
              <a:t>Com o incentivo espera-se proporcionar condições mínimas necessárias para que os NVE Municipais possam desenvolver suas atividades melhorando os indicadores estadual.</a:t>
            </a:r>
          </a:p>
          <a:p>
            <a:pPr algn="just"/>
            <a:r>
              <a:rPr lang="pt-BR" sz="2000" dirty="0">
                <a:latin typeface="+mn-lt"/>
              </a:rPr>
              <a:t>E ainda a necessidade de ampliação e qualificação das equipes dos NVEM para o enfrentamento das doenças e agravos transmissíveis e as emergências em saúde pública, afim de reduzir o impactos das mesmas na saúde da população.</a:t>
            </a:r>
          </a:p>
          <a:p>
            <a:endParaRPr lang="pt-BR" sz="2000" dirty="0"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36624" y="201466"/>
            <a:ext cx="105687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"/>
            <a:r>
              <a:rPr lang="pt-BR" sz="2000" b="1" dirty="0">
                <a:solidFill>
                  <a:srgbClr val="000000"/>
                </a:solidFill>
                <a:latin typeface="Calibri"/>
              </a:rPr>
              <a:t>Tabela resumo de recursos financeiros destinados aos municípios que aderiram ao Projeto 2 do </a:t>
            </a:r>
            <a:r>
              <a:rPr lang="pt-BR" sz="2000" b="1" dirty="0" err="1">
                <a:solidFill>
                  <a:srgbClr val="000000"/>
                </a:solidFill>
                <a:latin typeface="Calibri"/>
              </a:rPr>
              <a:t>Cofinanciamento</a:t>
            </a:r>
            <a:r>
              <a:rPr lang="pt-BR" sz="2000" b="1" dirty="0">
                <a:solidFill>
                  <a:srgbClr val="000000"/>
                </a:solidFill>
                <a:latin typeface="Calibri"/>
              </a:rPr>
              <a:t> das ações de vigilância em saúde, GVEDT 2022.</a:t>
            </a:r>
          </a:p>
          <a:p>
            <a:endParaRPr lang="pt-BR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9553DEC-E197-49CD-B428-99B991781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205530"/>
              </p:ext>
            </p:extLst>
          </p:nvPr>
        </p:nvGraphicFramePr>
        <p:xfrm>
          <a:off x="308811" y="1569958"/>
          <a:ext cx="11049001" cy="3928479"/>
        </p:xfrm>
        <a:graphic>
          <a:graphicData uri="http://schemas.openxmlformats.org/drawingml/2006/table">
            <a:tbl>
              <a:tblPr/>
              <a:tblGrid>
                <a:gridCol w="2026043">
                  <a:extLst>
                    <a:ext uri="{9D8B030D-6E8A-4147-A177-3AD203B41FA5}">
                      <a16:colId xmlns:a16="http://schemas.microsoft.com/office/drawing/2014/main" val="4234834234"/>
                    </a:ext>
                  </a:extLst>
                </a:gridCol>
                <a:gridCol w="1434721">
                  <a:extLst>
                    <a:ext uri="{9D8B030D-6E8A-4147-A177-3AD203B41FA5}">
                      <a16:colId xmlns:a16="http://schemas.microsoft.com/office/drawing/2014/main" val="3060790651"/>
                    </a:ext>
                  </a:extLst>
                </a:gridCol>
                <a:gridCol w="1010665">
                  <a:extLst>
                    <a:ext uri="{9D8B030D-6E8A-4147-A177-3AD203B41FA5}">
                      <a16:colId xmlns:a16="http://schemas.microsoft.com/office/drawing/2014/main" val="3868707125"/>
                    </a:ext>
                  </a:extLst>
                </a:gridCol>
                <a:gridCol w="819841">
                  <a:extLst>
                    <a:ext uri="{9D8B030D-6E8A-4147-A177-3AD203B41FA5}">
                      <a16:colId xmlns:a16="http://schemas.microsoft.com/office/drawing/2014/main" val="1995891735"/>
                    </a:ext>
                  </a:extLst>
                </a:gridCol>
                <a:gridCol w="1781033">
                  <a:extLst>
                    <a:ext uri="{9D8B030D-6E8A-4147-A177-3AD203B41FA5}">
                      <a16:colId xmlns:a16="http://schemas.microsoft.com/office/drawing/2014/main" val="163821815"/>
                    </a:ext>
                  </a:extLst>
                </a:gridCol>
                <a:gridCol w="2026043">
                  <a:extLst>
                    <a:ext uri="{9D8B030D-6E8A-4147-A177-3AD203B41FA5}">
                      <a16:colId xmlns:a16="http://schemas.microsoft.com/office/drawing/2014/main" val="235905103"/>
                    </a:ext>
                  </a:extLst>
                </a:gridCol>
                <a:gridCol w="1950655">
                  <a:extLst>
                    <a:ext uri="{9D8B030D-6E8A-4147-A177-3AD203B41FA5}">
                      <a16:colId xmlns:a16="http://schemas.microsoft.com/office/drawing/2014/main" val="614138248"/>
                    </a:ext>
                  </a:extLst>
                </a:gridCol>
              </a:tblGrid>
              <a:tr h="48588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População por município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Municípios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Municípios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previsto mês (1 parcela)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previsto até dezembro 2023 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6E5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previsto total (13 parcelas)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870656"/>
                  </a:ext>
                </a:extLst>
              </a:tr>
              <a:tr h="39958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(12 parcelas)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401443"/>
                  </a:ext>
                </a:extLst>
              </a:tr>
              <a:tr h="2561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Até 10.000 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R$ 4.000,00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58,14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R$ 500.000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R$ 6.000.000,00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R$ 6.500.000,00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813944"/>
                  </a:ext>
                </a:extLst>
              </a:tr>
              <a:tr h="2561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 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*RH R$ 3.500,00/mês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189388"/>
                  </a:ext>
                </a:extLst>
              </a:tr>
              <a:tr h="2151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Custeio  R$ 500,00/mês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372156"/>
                  </a:ext>
                </a:extLst>
              </a:tr>
              <a:tr h="256145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10.001 até 50.000 hab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R$ 4.200,00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31,63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R$ 285.600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R$ 3.427.200,00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R$ 3.712.800,00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69004"/>
                  </a:ext>
                </a:extLst>
              </a:tr>
              <a:tr h="2151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*RH - R$ 3.500,00/mês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913839"/>
                  </a:ext>
                </a:extLst>
              </a:tr>
              <a:tr h="2151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Custeio - R$ 700,00/mês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418234"/>
                  </a:ext>
                </a:extLst>
              </a:tr>
              <a:tr h="256145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50.0001 até 100.000 hab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R$ 4.350,00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R$ 43.500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R$ 522.000,00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R$ 565.500,00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880768"/>
                  </a:ext>
                </a:extLst>
              </a:tr>
              <a:tr h="2151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*RH -R$ 3.500,00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286752"/>
                  </a:ext>
                </a:extLst>
              </a:tr>
              <a:tr h="2151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Custeio - R$ 850,00/mês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257333"/>
                  </a:ext>
                </a:extLst>
              </a:tr>
              <a:tr h="256145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Acima de 100.001 hab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R$ 4.500,00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5,58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R$ 54.000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R$ 648.000,00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R$ 702.000,00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467536"/>
                  </a:ext>
                </a:extLst>
              </a:tr>
              <a:tr h="2151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*RH - R$ 3.500,00/mês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244222"/>
                  </a:ext>
                </a:extLst>
              </a:tr>
              <a:tr h="2151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Custeio - R$ 1.000,00/ mês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063488"/>
                  </a:ext>
                </a:extLst>
              </a:tr>
              <a:tr h="2561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7222" marR="7222" marT="72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883.100,00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R$ 10.597.200,00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R$ 11.480.300,00</a:t>
                      </a:r>
                    </a:p>
                  </a:txBody>
                  <a:tcPr marL="7222" marR="7222" marT="72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31166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443852"/>
              </p:ext>
            </p:extLst>
          </p:nvPr>
        </p:nvGraphicFramePr>
        <p:xfrm>
          <a:off x="981075" y="1800225"/>
          <a:ext cx="9915525" cy="4903352"/>
        </p:xfrm>
        <a:graphic>
          <a:graphicData uri="http://schemas.openxmlformats.org/drawingml/2006/table">
            <a:tbl>
              <a:tblPr/>
              <a:tblGrid>
                <a:gridCol w="1764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9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6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6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7801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Propostas 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Indicadores 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Metas 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Período</a:t>
                      </a:r>
                      <a:r>
                        <a:rPr lang="pt-BR" sz="1400" b="1" baseline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Avaliação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E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3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Calibri"/>
                          <a:cs typeface="Times New Roman"/>
                        </a:rPr>
                        <a:t>Fortalecimento dos </a:t>
                      </a:r>
                      <a:r>
                        <a:rPr lang="pt-BR" sz="1600" dirty="0" err="1">
                          <a:latin typeface="+mn-lt"/>
                          <a:ea typeface="Calibri"/>
                          <a:cs typeface="Times New Roman"/>
                        </a:rPr>
                        <a:t>NVE’s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Calibri"/>
                          <a:cs typeface="Times New Roman"/>
                        </a:rPr>
                        <a:t>1. Melhorar em até 80% de completitude dos campos essenciais e ou (fundamentais) para VE das fichas de notificação de doenças e agravos nos sistemas de informação.</a:t>
                      </a:r>
                    </a:p>
                    <a:p>
                      <a:pPr lvl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Calibri"/>
                          <a:cs typeface="Times New Roman"/>
                        </a:rPr>
                        <a:t>2. Eliminar 100% de duplicidades existentes nos bancos de dados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Calibri"/>
                          <a:cs typeface="Times New Roman"/>
                        </a:rPr>
                        <a:t>&gt;=80%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+mn-lt"/>
                          <a:ea typeface="Calibri"/>
                          <a:cs typeface="Times New Roman"/>
                        </a:rPr>
                        <a:t>0 (zero)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76" marR="58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aseline="0" dirty="0">
                          <a:latin typeface="+mn-lt"/>
                          <a:ea typeface="Calibri"/>
                          <a:cs typeface="Times New Roman"/>
                        </a:rPr>
                        <a:t>Junho/2023 a Agosto 2024.</a:t>
                      </a:r>
                      <a:endParaRPr lang="pt-B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112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3. Elaborar e divulgar boletins e/ou informes epidemiológicos referentes</a:t>
                      </a:r>
                      <a:r>
                        <a:rPr lang="pt-BR" sz="1600" kern="1200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às Doenças Transmissíveis</a:t>
                      </a:r>
                      <a:endParaRPr lang="pt-BR" sz="1600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pt-BR" sz="1600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kern="12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 (dois) mínimo.</a:t>
                      </a:r>
                      <a:endParaRPr lang="pt-B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1º </a:t>
                      </a:r>
                      <a:r>
                        <a:rPr lang="pt-BR" sz="1600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semestre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aseline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aseline="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2º semestre</a:t>
                      </a:r>
                      <a:endParaRPr lang="pt-B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376" marR="583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483988" y="524074"/>
            <a:ext cx="10497787" cy="12003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u="sng" dirty="0">
                <a:latin typeface="Arial" pitchFamily="34" charset="0"/>
                <a:cs typeface="Arial" pitchFamily="34" charset="0"/>
              </a:rPr>
              <a:t>Programa 2: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Indicadores de avaliação do </a:t>
            </a:r>
            <a:r>
              <a:rPr lang="pt-BR" sz="2400" b="1" dirty="0">
                <a:latin typeface="+mn-lt"/>
                <a:cs typeface="Arial" pitchFamily="34" charset="0"/>
              </a:rPr>
              <a:t>Fortalecimento dos Núcleos de Vigilância Epidemiológica municipais na qualificação dos dados dos sistemas de informação</a:t>
            </a:r>
            <a:endParaRPr lang="pt-BR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07458" y="623990"/>
            <a:ext cx="10497787" cy="83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cs typeface="Arial" pitchFamily="34" charset="0"/>
              </a:rPr>
              <a:t>1 - LINK PARA ENVIO DOS BOLETINS/INFORMES EPIDEMIOLÓGICOS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Até dia 31/01/2024 – 1º Semestre do Projeto.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6646C18-4725-4525-B238-BCD43C2A584C}"/>
              </a:ext>
            </a:extLst>
          </p:cNvPr>
          <p:cNvSpPr txBox="1"/>
          <p:nvPr/>
        </p:nvSpPr>
        <p:spPr>
          <a:xfrm>
            <a:off x="695324" y="1738532"/>
            <a:ext cx="110204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https://docs.google.com/forms/d/1s_j-Y1WPztQPIpdghAF6iQqrw8EVvnMBYW43pQ3svFg/edit?pli=1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534EE03-D665-4DE8-829E-8CB40729BEE3}"/>
              </a:ext>
            </a:extLst>
          </p:cNvPr>
          <p:cNvSpPr/>
          <p:nvPr/>
        </p:nvSpPr>
        <p:spPr>
          <a:xfrm>
            <a:off x="507458" y="3006192"/>
            <a:ext cx="10497787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cs typeface="Arial" pitchFamily="34" charset="0"/>
              </a:rPr>
              <a:t>2 - LINK DE DOCUMENTOS E RELAÇÃO DE MUNICÍPIOS ADERIDOS</a:t>
            </a:r>
            <a:endParaRPr lang="pt-BR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271E5F5-DA7B-488D-98AB-06FB61194D8D}"/>
              </a:ext>
            </a:extLst>
          </p:cNvPr>
          <p:cNvSpPr/>
          <p:nvPr/>
        </p:nvSpPr>
        <p:spPr>
          <a:xfrm>
            <a:off x="661986" y="4788229"/>
            <a:ext cx="10497787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cs typeface="Arial" pitchFamily="34" charset="0"/>
              </a:rPr>
              <a:t>3 - LINK PARA ACOMPANHAMENTO DE REPASSE RECURSOS</a:t>
            </a:r>
            <a:endParaRPr lang="pt-BR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E8A875E-B67F-496A-8825-3BC38F1DE01E}"/>
              </a:ext>
            </a:extLst>
          </p:cNvPr>
          <p:cNvSpPr txBox="1"/>
          <p:nvPr/>
        </p:nvSpPr>
        <p:spPr>
          <a:xfrm>
            <a:off x="1123949" y="5503418"/>
            <a:ext cx="8515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https://www.saude.go.gov.br/prestacao-de-contas/repasse-aos-municipios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A5B6798-386F-4362-B3B3-32B5679390E9}"/>
              </a:ext>
            </a:extLst>
          </p:cNvPr>
          <p:cNvSpPr txBox="1"/>
          <p:nvPr/>
        </p:nvSpPr>
        <p:spPr>
          <a:xfrm>
            <a:off x="695324" y="3620975"/>
            <a:ext cx="106856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https://www.saude.go.gov.br/vigilancia-em-saude/projeto-cofinanciamento-acoes-visa</a:t>
            </a:r>
          </a:p>
        </p:txBody>
      </p:sp>
    </p:spTree>
    <p:extLst>
      <p:ext uri="{BB962C8B-B14F-4D97-AF65-F5344CB8AC3E}">
        <p14:creationId xmlns:p14="http://schemas.microsoft.com/office/powerpoint/2010/main" val="26279530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499197" y="144232"/>
            <a:ext cx="10497787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MODELO DE UM INFORME EPIDEMIOLÓGIO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BDB73E5-1114-4B43-850B-0987661B15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6355" y="750129"/>
            <a:ext cx="8821772" cy="587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9108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18161" y="425470"/>
            <a:ext cx="945275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rgbClr val="21A249"/>
                </a:solidFill>
              </a:rPr>
              <a:t>Obrigada</a:t>
            </a:r>
          </a:p>
          <a:p>
            <a:pPr algn="ctr"/>
            <a:endParaRPr lang="pt-BR" sz="4000" dirty="0">
              <a:solidFill>
                <a:srgbClr val="21A249"/>
              </a:solidFill>
            </a:endParaRPr>
          </a:p>
          <a:p>
            <a:pPr algn="ctr"/>
            <a:r>
              <a:rPr lang="pt-BR" sz="2800" dirty="0"/>
              <a:t>Daniel Batista Gomes</a:t>
            </a:r>
          </a:p>
          <a:p>
            <a:pPr algn="ctr"/>
            <a:r>
              <a:rPr lang="pt-BR" dirty="0"/>
              <a:t>Coordenação do SINAN e outros Sistemas de Informação</a:t>
            </a:r>
          </a:p>
          <a:p>
            <a:pPr algn="ctr"/>
            <a:r>
              <a:rPr lang="pt-BR" dirty="0"/>
              <a:t>Gerência de Vigilância Epidemiológica de Doenças Transmissíveis</a:t>
            </a:r>
          </a:p>
          <a:p>
            <a:endParaRPr lang="pt-BR" sz="2400" dirty="0">
              <a:solidFill>
                <a:srgbClr val="21A249"/>
              </a:solidFill>
            </a:endParaRPr>
          </a:p>
          <a:p>
            <a:pPr algn="ctr"/>
            <a:r>
              <a:rPr lang="pt-BR" sz="2400" dirty="0"/>
              <a:t>Email:</a:t>
            </a:r>
          </a:p>
          <a:p>
            <a:pPr algn="ctr"/>
            <a:r>
              <a:rPr lang="pt-BR" sz="2400" dirty="0"/>
              <a:t>cofinanciamentogvedt@gmail.com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Telefone: </a:t>
            </a:r>
          </a:p>
          <a:p>
            <a:pPr algn="ctr"/>
            <a:r>
              <a:rPr lang="pt-BR" sz="2400" dirty="0"/>
              <a:t>(62) 3201-7878</a:t>
            </a:r>
          </a:p>
          <a:p>
            <a:endParaRPr lang="pt-BR" sz="5400" dirty="0">
              <a:solidFill>
                <a:srgbClr val="21A24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8673</TotalTime>
  <Words>714</Words>
  <Application>Microsoft Office PowerPoint</Application>
  <PresentationFormat>Widescreen</PresentationFormat>
  <Paragraphs>140</Paragraphs>
  <Slides>9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SILVA</dc:creator>
  <cp:lastModifiedBy>Daniel Batista Gomes</cp:lastModifiedBy>
  <cp:revision>824</cp:revision>
  <dcterms:created xsi:type="dcterms:W3CDTF">2020-01-06T14:50:19Z</dcterms:created>
  <dcterms:modified xsi:type="dcterms:W3CDTF">2024-01-15T13:56:58Z</dcterms:modified>
</cp:coreProperties>
</file>