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4" r:id="rId9"/>
    <p:sldId id="261" r:id="rId10"/>
    <p:sldId id="262" r:id="rId11"/>
    <p:sldId id="263" r:id="rId12"/>
    <p:sldId id="265" r:id="rId13"/>
    <p:sldId id="281" r:id="rId14"/>
    <p:sldId id="266" r:id="rId15"/>
    <p:sldId id="284" r:id="rId16"/>
    <p:sldId id="269" r:id="rId17"/>
    <p:sldId id="282" r:id="rId18"/>
    <p:sldId id="270" r:id="rId19"/>
    <p:sldId id="271" r:id="rId20"/>
    <p:sldId id="283" r:id="rId21"/>
    <p:sldId id="272" r:id="rId22"/>
    <p:sldId id="273" r:id="rId23"/>
    <p:sldId id="274" r:id="rId24"/>
    <p:sldId id="275" r:id="rId25"/>
    <p:sldId id="276" r:id="rId26"/>
    <p:sldId id="278" r:id="rId27"/>
    <p:sldId id="286" r:id="rId28"/>
    <p:sldId id="287" r:id="rId29"/>
    <p:sldId id="279" r:id="rId30"/>
  </p:sldIdLst>
  <p:sldSz cx="12193588" cy="6858000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78" d="100"/>
          <a:sy n="78" d="100"/>
        </p:scale>
        <p:origin x="33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anio\SEVIR\docs\Administrativo\Estat&#237;stica\BANCO%2001%20A%2012%20JAN%20ZD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ranio\SEVIR\docs\Administrativo\Estat&#237;stica\BANCO%2001%20A%2012%20JAN%20ZDC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Pesquisa de</a:t>
            </a:r>
            <a:r>
              <a:rPr lang="pt-BR" b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Arbovírus (ZDC)</a:t>
            </a:r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'PCR ARBOVIRUS'!$A$3:$A$20</c:f>
              <c:strCache>
                <c:ptCount val="18"/>
                <c:pt idx="0">
                  <c:v>AGUAS LINDAS DE GOIAS</c:v>
                </c:pt>
                <c:pt idx="1">
                  <c:v>ANAPOLIS</c:v>
                </c:pt>
                <c:pt idx="2">
                  <c:v>APARECIDA DE GOIANIA</c:v>
                </c:pt>
                <c:pt idx="3">
                  <c:v>COCALZINHO DE GOIAS</c:v>
                </c:pt>
                <c:pt idx="4">
                  <c:v>GOIANIA</c:v>
                </c:pt>
                <c:pt idx="5">
                  <c:v>GOIAS</c:v>
                </c:pt>
                <c:pt idx="6">
                  <c:v>GOIATUBA</c:v>
                </c:pt>
                <c:pt idx="7">
                  <c:v>INHUMAS</c:v>
                </c:pt>
                <c:pt idx="8">
                  <c:v>ITABERAI</c:v>
                </c:pt>
                <c:pt idx="9">
                  <c:v>JATAI</c:v>
                </c:pt>
                <c:pt idx="10">
                  <c:v>SANCLERLANDIA</c:v>
                </c:pt>
                <c:pt idx="11">
                  <c:v>SAO LUIS DE MONTES BELOS</c:v>
                </c:pt>
                <c:pt idx="12">
                  <c:v>SENADOR CANEDO</c:v>
                </c:pt>
                <c:pt idx="13">
                  <c:v>URUACU</c:v>
                </c:pt>
                <c:pt idx="14">
                  <c:v>URUTAI</c:v>
                </c:pt>
                <c:pt idx="15">
                  <c:v>VALPARAISO DE GOIAS</c:v>
                </c:pt>
                <c:pt idx="16">
                  <c:v>VIANOPOLIS</c:v>
                </c:pt>
                <c:pt idx="17">
                  <c:v>Total Geral</c:v>
                </c:pt>
              </c:strCache>
            </c:strRef>
          </c:cat>
          <c:val>
            <c:numRef>
              <c:f>'PCR ARBOVIRUS'!$B$3:$B$20</c:f>
              <c:numCache>
                <c:formatCode>General</c:formatCode>
                <c:ptCount val="18"/>
                <c:pt idx="0">
                  <c:v>16</c:v>
                </c:pt>
                <c:pt idx="1">
                  <c:v>104</c:v>
                </c:pt>
                <c:pt idx="2">
                  <c:v>14</c:v>
                </c:pt>
                <c:pt idx="3">
                  <c:v>5</c:v>
                </c:pt>
                <c:pt idx="4">
                  <c:v>74</c:v>
                </c:pt>
                <c:pt idx="5">
                  <c:v>1</c:v>
                </c:pt>
                <c:pt idx="6">
                  <c:v>1</c:v>
                </c:pt>
                <c:pt idx="7">
                  <c:v>8</c:v>
                </c:pt>
                <c:pt idx="8">
                  <c:v>1</c:v>
                </c:pt>
                <c:pt idx="9">
                  <c:v>108</c:v>
                </c:pt>
                <c:pt idx="10">
                  <c:v>5</c:v>
                </c:pt>
                <c:pt idx="11">
                  <c:v>1</c:v>
                </c:pt>
                <c:pt idx="12">
                  <c:v>7</c:v>
                </c:pt>
                <c:pt idx="13">
                  <c:v>1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D-4AE8-B7E0-08AD7A97BD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0414576"/>
        <c:axId val="1410416240"/>
      </c:barChart>
      <c:catAx>
        <c:axId val="14104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0416240"/>
        <c:crosses val="autoZero"/>
        <c:auto val="1"/>
        <c:lblAlgn val="ctr"/>
        <c:lblOffset val="100"/>
        <c:noMultiLvlLbl val="0"/>
      </c:catAx>
      <c:valAx>
        <c:axId val="1410416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10414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tx1"/>
                </a:solidFill>
              </a:rPr>
              <a:t>DENV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2496824875479242E-2"/>
          <c:y val="0.1286278784055917"/>
          <c:w val="0.9629849498183759"/>
          <c:h val="0.50469013784645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DENV!$B$1</c:f>
              <c:strCache>
                <c:ptCount val="1"/>
                <c:pt idx="0">
                  <c:v>DENV 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DENV!$A$2:$A$7</c:f>
              <c:strCache>
                <c:ptCount val="6"/>
                <c:pt idx="0">
                  <c:v>GOIANIA</c:v>
                </c:pt>
                <c:pt idx="1">
                  <c:v>ANAPOLIS</c:v>
                </c:pt>
                <c:pt idx="2">
                  <c:v>ÁGUAS LINDAS DE GOIÁS</c:v>
                </c:pt>
                <c:pt idx="3">
                  <c:v>SANCLERLÂNDIA</c:v>
                </c:pt>
                <c:pt idx="4">
                  <c:v>COCALZINHO DE GOIÁS</c:v>
                </c:pt>
                <c:pt idx="5">
                  <c:v>VALPARAISO DE GOIÁS</c:v>
                </c:pt>
              </c:strCache>
            </c:strRef>
          </c:cat>
          <c:val>
            <c:numRef>
              <c:f>DENV!$B$2:$B$7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15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B-4B1E-9AF9-9698D90D79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2059936"/>
        <c:axId val="1492051200"/>
      </c:barChart>
      <c:catAx>
        <c:axId val="149205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2051200"/>
        <c:crosses val="autoZero"/>
        <c:auto val="1"/>
        <c:lblAlgn val="ctr"/>
        <c:lblOffset val="100"/>
        <c:noMultiLvlLbl val="0"/>
      </c:catAx>
      <c:valAx>
        <c:axId val="1492051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205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5462846935846203E-2"/>
          <c:y val="0.22060195346321654"/>
          <c:w val="0.94907430612830757"/>
          <c:h val="0.66715628154709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DENV!$B$10</c:f>
              <c:strCache>
                <c:ptCount val="1"/>
                <c:pt idx="0">
                  <c:v>DENV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DENV!$A$11:$A$13</c:f>
              <c:strCache>
                <c:ptCount val="3"/>
                <c:pt idx="0">
                  <c:v>GOIÂNIA</c:v>
                </c:pt>
                <c:pt idx="1">
                  <c:v>ANÁPOLIS</c:v>
                </c:pt>
                <c:pt idx="2">
                  <c:v>GOIÁS</c:v>
                </c:pt>
              </c:strCache>
            </c:strRef>
          </c:cat>
          <c:val>
            <c:numRef>
              <c:f>DENV!$B$11:$B$13</c:f>
              <c:numCache>
                <c:formatCode>General</c:formatCode>
                <c:ptCount val="3"/>
                <c:pt idx="0">
                  <c:v>45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F-48E6-8599-FC1E0069B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6144704"/>
        <c:axId val="1576125152"/>
      </c:barChart>
      <c:catAx>
        <c:axId val="157614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76125152"/>
        <c:crosses val="autoZero"/>
        <c:auto val="1"/>
        <c:lblAlgn val="ctr"/>
        <c:lblOffset val="100"/>
        <c:noMultiLvlLbl val="0"/>
      </c:catAx>
      <c:valAx>
        <c:axId val="1576125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614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CHIKUNGUNYA</a:t>
            </a:r>
          </a:p>
        </c:rich>
      </c:tx>
      <c:layout>
        <c:manualLayout>
          <c:xMode val="edge"/>
          <c:yMode val="edge"/>
          <c:x val="0.14822134060976386"/>
          <c:y val="5.14216569798927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'CHIK DETECTAVEL'!$C$2</c:f>
              <c:strCache>
                <c:ptCount val="1"/>
                <c:pt idx="0">
                  <c:v>Detectável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'CHIK DETECTAVEL'!$B$3:$B$5</c:f>
              <c:strCache>
                <c:ptCount val="3"/>
                <c:pt idx="0">
                  <c:v>APARECIDA DE GOIÂNIA</c:v>
                </c:pt>
                <c:pt idx="1">
                  <c:v>GOIÂNIA</c:v>
                </c:pt>
                <c:pt idx="2">
                  <c:v>JATAÍ</c:v>
                </c:pt>
              </c:strCache>
            </c:strRef>
          </c:cat>
          <c:val>
            <c:numRef>
              <c:f>'CHIK DETECTAVEL'!$C$3:$C$5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9-4D15-B29B-2D60B2EB73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2061184"/>
        <c:axId val="1492061600"/>
      </c:barChart>
      <c:catAx>
        <c:axId val="149206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2061600"/>
        <c:crosses val="autoZero"/>
        <c:auto val="1"/>
        <c:lblAlgn val="ctr"/>
        <c:lblOffset val="100"/>
        <c:noMultiLvlLbl val="0"/>
      </c:catAx>
      <c:valAx>
        <c:axId val="1492061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206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0.74457</cdr:x>
      <cdr:y>0.01455</cdr:y>
    </cdr:from>
    <cdr:to>
      <cdr:x>0.9648</cdr:x>
      <cdr:y>0.09527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138625" y="61735"/>
          <a:ext cx="1224136" cy="342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b="1" dirty="0"/>
            <a:t>Total: </a:t>
          </a:r>
          <a:r>
            <a:rPr lang="pt-BR" sz="1800" dirty="0"/>
            <a:t>34</a:t>
          </a:r>
        </a:p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0.89053</cdr:x>
      <cdr:y>0.60714</cdr:y>
    </cdr:from>
    <cdr:to>
      <cdr:x>1</cdr:x>
      <cdr:y>0.8339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438528" y="2448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>
            <a:extLst>
              <a:ext uri="{FF2B5EF4-FFF2-40B4-BE49-F238E27FC236}">
                <a16:creationId xmlns:a16="http://schemas.microsoft.com/office/drawing/2014/main" id="{6B187DDF-6AF2-895B-55EF-BE288D639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3" name="AutoShape 2">
            <a:extLst>
              <a:ext uri="{FF2B5EF4-FFF2-40B4-BE49-F238E27FC236}">
                <a16:creationId xmlns:a16="http://schemas.microsoft.com/office/drawing/2014/main" id="{E8D38623-A95B-23F4-3E36-7A5F442C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4" name="AutoShape 3">
            <a:extLst>
              <a:ext uri="{FF2B5EF4-FFF2-40B4-BE49-F238E27FC236}">
                <a16:creationId xmlns:a16="http://schemas.microsoft.com/office/drawing/2014/main" id="{09FB1CF6-3A2D-06D3-3253-5403790D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5" name="AutoShape 4">
            <a:extLst>
              <a:ext uri="{FF2B5EF4-FFF2-40B4-BE49-F238E27FC236}">
                <a16:creationId xmlns:a16="http://schemas.microsoft.com/office/drawing/2014/main" id="{0E802A40-3F79-C6AE-56F8-BC1214F63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6" name="AutoShape 5">
            <a:extLst>
              <a:ext uri="{FF2B5EF4-FFF2-40B4-BE49-F238E27FC236}">
                <a16:creationId xmlns:a16="http://schemas.microsoft.com/office/drawing/2014/main" id="{F9E0C11F-D922-FADB-5441-9AD1C59B2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27" name="Rectangle 6">
            <a:extLst>
              <a:ext uri="{FF2B5EF4-FFF2-40B4-BE49-F238E27FC236}">
                <a16:creationId xmlns:a16="http://schemas.microsoft.com/office/drawing/2014/main" id="{751C64E7-1173-9442-D521-C3FA40D9D73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77875"/>
            <a:ext cx="6810375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6B2FC10-EF12-D81B-AC55-DCA80F5FA42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0550" cy="4597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5129" name="Text Box 8">
            <a:extLst>
              <a:ext uri="{FF2B5EF4-FFF2-40B4-BE49-F238E27FC236}">
                <a16:creationId xmlns:a16="http://schemas.microsoft.com/office/drawing/2014/main" id="{FCA3D04F-A985-DD19-58B7-3CAA0BC0B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30" name="Text Box 9">
            <a:extLst>
              <a:ext uri="{FF2B5EF4-FFF2-40B4-BE49-F238E27FC236}">
                <a16:creationId xmlns:a16="http://schemas.microsoft.com/office/drawing/2014/main" id="{CD88B268-2B5B-2FA0-FC85-AEF9CC1C4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5131" name="Text Box 10">
            <a:extLst>
              <a:ext uri="{FF2B5EF4-FFF2-40B4-BE49-F238E27FC236}">
                <a16:creationId xmlns:a16="http://schemas.microsoft.com/office/drawing/2014/main" id="{1F554A2D-2DB7-6D98-4F00-957E86905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445107C-4B04-AC3A-90C7-B64358CB2A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17963" y="9721850"/>
            <a:ext cx="3071812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SzPct val="100000"/>
              <a:buFontTx/>
              <a:buNone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155A1F2-2373-4DF6-A4D2-86C4501B12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>
            <a:extLst>
              <a:ext uri="{FF2B5EF4-FFF2-40B4-BE49-F238E27FC236}">
                <a16:creationId xmlns:a16="http://schemas.microsoft.com/office/drawing/2014/main" id="{D76CF36B-7542-E8F0-45C4-AAE1D2A737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ACD50158-D287-4F95-BA46-50269ED02521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</a:t>
            </a:fld>
            <a:endParaRPr lang="pt-BR" altLang="pt-BR" sz="1400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6B03D20A-98D1-0581-B9BF-D5D6AFAB3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5BEFD049-40F1-4C04-89D0-AD5D2C0C7FA1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</a:t>
            </a:fld>
            <a:endParaRPr lang="pt-BR" altLang="pt-BR" sz="1400"/>
          </a:p>
        </p:txBody>
      </p:sp>
      <p:sp>
        <p:nvSpPr>
          <p:cNvPr id="7172" name="Text Box 2">
            <a:extLst>
              <a:ext uri="{FF2B5EF4-FFF2-40B4-BE49-F238E27FC236}">
                <a16:creationId xmlns:a16="http://schemas.microsoft.com/office/drawing/2014/main" id="{9E3AA67B-692B-79A9-98AB-15E568C6B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B4889578-A5AD-4C15-8043-51BEE969E920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</a:t>
            </a:fld>
            <a:endParaRPr lang="pt-BR" altLang="pt-BR" sz="1400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5EB9AD76-8125-7495-C1F1-B3AFB5793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4" name="Rectangle 4">
            <a:extLst>
              <a:ext uri="{FF2B5EF4-FFF2-40B4-BE49-F238E27FC236}">
                <a16:creationId xmlns:a16="http://schemas.microsoft.com/office/drawing/2014/main" id="{B5E0CBC5-31FE-8D19-F91D-1D2119546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>
            <a:extLst>
              <a:ext uri="{FF2B5EF4-FFF2-40B4-BE49-F238E27FC236}">
                <a16:creationId xmlns:a16="http://schemas.microsoft.com/office/drawing/2014/main" id="{D031992A-5A9E-7DD1-B36D-A1A7EAAF0DC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E95AD911-A78C-4105-B5D4-AF60436475D3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10</a:t>
            </a:fld>
            <a:endParaRPr lang="pt-BR" altLang="pt-BR" sz="1400"/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B108139B-7053-E61C-D25A-FD20FC94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3BCDB363-217D-480D-B67B-DF18EAFBCA1C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10</a:t>
            </a:fld>
            <a:endParaRPr lang="pt-BR" altLang="pt-BR" sz="1400"/>
          </a:p>
        </p:txBody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EEF0A9C7-4CF8-5A65-29F2-E3493497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CA0F26D8-76FE-46C7-98DE-E81287ADCAF2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10</a:t>
            </a:fld>
            <a:endParaRPr lang="pt-BR" altLang="pt-BR" sz="1400"/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7717F51B-E359-DE7B-353C-C4AEA733C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6" name="Rectangle 4">
            <a:extLst>
              <a:ext uri="{FF2B5EF4-FFF2-40B4-BE49-F238E27FC236}">
                <a16:creationId xmlns:a16="http://schemas.microsoft.com/office/drawing/2014/main" id="{D99CCA9C-D962-1144-16CA-7CA112577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>
            <a:extLst>
              <a:ext uri="{FF2B5EF4-FFF2-40B4-BE49-F238E27FC236}">
                <a16:creationId xmlns:a16="http://schemas.microsoft.com/office/drawing/2014/main" id="{F3B09845-5B74-137F-6029-D48ADDEDD8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E10108A9-6D2F-4ABB-98BA-C0BA9C5CEB64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11</a:t>
            </a:fld>
            <a:endParaRPr lang="pt-BR" altLang="pt-BR" sz="1400"/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44166378-E8EC-B198-D22E-6671E17A8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C77B8508-3B2B-4591-8DAB-DEA15C2B454C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11</a:t>
            </a:fld>
            <a:endParaRPr lang="pt-BR" altLang="pt-BR" sz="1400"/>
          </a:p>
        </p:txBody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72427292-AA1C-7492-6720-B34C711F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2AA7EDA5-FBCA-4992-B30E-8E25A83F0993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11</a:t>
            </a:fld>
            <a:endParaRPr lang="pt-BR" altLang="pt-BR" sz="1400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E0CC01E2-8044-DA96-7F77-5919D9F0F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4" name="Rectangle 4">
            <a:extLst>
              <a:ext uri="{FF2B5EF4-FFF2-40B4-BE49-F238E27FC236}">
                <a16:creationId xmlns:a16="http://schemas.microsoft.com/office/drawing/2014/main" id="{5405D456-2798-4321-0B41-61E3DC7D2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>
            <a:extLst>
              <a:ext uri="{FF2B5EF4-FFF2-40B4-BE49-F238E27FC236}">
                <a16:creationId xmlns:a16="http://schemas.microsoft.com/office/drawing/2014/main" id="{441C7CB3-58BE-28FF-A728-DA2656EEC5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38622D18-2F4F-45E4-B0F6-4D58749E9544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12</a:t>
            </a:fld>
            <a:endParaRPr lang="pt-BR" altLang="pt-BR" sz="1400"/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0C5B347D-2AF7-07C0-6B18-940C7FEB4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4D3702AD-1B58-4A49-820A-29FD7160A462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12</a:t>
            </a:fld>
            <a:endParaRPr lang="pt-BR" altLang="pt-BR" sz="1400"/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0CCA005F-E001-3A93-1540-6D4619570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DF710DB6-52A0-4AFD-84BB-8735B05CCBFD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12</a:t>
            </a:fld>
            <a:endParaRPr lang="pt-BR" altLang="pt-BR" sz="1400"/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0D12AB99-6064-2865-C57B-E22A688E5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Rectangle 4">
            <a:extLst>
              <a:ext uri="{FF2B5EF4-FFF2-40B4-BE49-F238E27FC236}">
                <a16:creationId xmlns:a16="http://schemas.microsoft.com/office/drawing/2014/main" id="{618EA10B-5E3B-0E03-54DA-C6740C0CE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>
            <a:extLst>
              <a:ext uri="{FF2B5EF4-FFF2-40B4-BE49-F238E27FC236}">
                <a16:creationId xmlns:a16="http://schemas.microsoft.com/office/drawing/2014/main" id="{CE361F2A-5AF9-4C30-1C59-687D31FF0A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AD59C397-055A-4C13-88EC-1C2B3AAABC8C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13</a:t>
            </a:fld>
            <a:endParaRPr lang="pt-BR" altLang="pt-BR" sz="1400"/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FEED3056-2B30-AAB3-5E0B-437287088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D7EA8CCE-2C08-4B5E-A445-E14B90032617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13</a:t>
            </a:fld>
            <a:endParaRPr lang="pt-BR" altLang="pt-BR" sz="1400"/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22A03695-6814-0D1C-8B18-0DBA8270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25E531BC-6C78-4B3A-91A2-B9DD47999DA9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13</a:t>
            </a:fld>
            <a:endParaRPr lang="pt-BR" altLang="pt-BR" sz="1400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6EFD79E5-678A-7DBD-B546-13F7995129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BBE00495-2E1D-10F0-9AA5-926EB2F11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>
            <a:extLst>
              <a:ext uri="{FF2B5EF4-FFF2-40B4-BE49-F238E27FC236}">
                <a16:creationId xmlns:a16="http://schemas.microsoft.com/office/drawing/2014/main" id="{6963F998-EE52-C4A2-C639-EF3DA8123A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17BEA7CB-0DDD-4CF0-AABD-F47B38A9503C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14</a:t>
            </a:fld>
            <a:endParaRPr lang="pt-BR" altLang="pt-BR" sz="1400"/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233EF5A3-E843-BC51-D4B8-0C2AF0FDB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45865130-E644-44C3-A39E-7E123277B970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14</a:t>
            </a:fld>
            <a:endParaRPr lang="pt-BR" altLang="pt-BR" sz="1400"/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19E48966-C10A-E9BD-A5CF-E8FCA58F3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7C737BF2-960B-48C7-977F-866B3224DF36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14</a:t>
            </a:fld>
            <a:endParaRPr lang="pt-BR" altLang="pt-BR" sz="1400"/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D7DA736B-4D64-11C0-3444-F1566B10C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4EB6534B-AB86-7B18-ABFA-CDD379652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>
            <a:extLst>
              <a:ext uri="{FF2B5EF4-FFF2-40B4-BE49-F238E27FC236}">
                <a16:creationId xmlns:a16="http://schemas.microsoft.com/office/drawing/2014/main" id="{B8B43851-F4BB-5DC3-566A-07E657B59B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E7692410-F906-4CE0-B34A-14314470B116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15</a:t>
            </a:fld>
            <a:endParaRPr lang="pt-BR" altLang="pt-BR" sz="1400"/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0DF2939B-2CEE-D05A-DFAF-79D1D908E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4E3158A4-7A2C-4010-BFB1-39A16EFBDFDA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15</a:t>
            </a:fld>
            <a:endParaRPr lang="pt-BR" altLang="pt-BR" sz="1400"/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93A51CA2-20D6-D795-DC32-9D6E111A4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C632228E-FB9C-4DFF-86C9-3DAC0E034F99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15</a:t>
            </a:fld>
            <a:endParaRPr lang="pt-BR" altLang="pt-BR" sz="1400"/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4FB2FB5C-88BE-224C-8866-620DB42370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1BBBAB7F-5FAB-D8D8-A4B9-4AD97AEDB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>
            <a:extLst>
              <a:ext uri="{FF2B5EF4-FFF2-40B4-BE49-F238E27FC236}">
                <a16:creationId xmlns:a16="http://schemas.microsoft.com/office/drawing/2014/main" id="{4EEF5D32-43AA-F7E3-8C2F-6EFA4991D1C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DED35C94-37C3-4DAC-B8DA-07B325D6FDD0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16</a:t>
            </a:fld>
            <a:endParaRPr lang="pt-BR" altLang="pt-BR" sz="1400"/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969826A0-F3B5-1073-B9D5-93C2F7A2E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DB75CAD8-6DEA-48D2-8057-D9A88E128AC4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16</a:t>
            </a:fld>
            <a:endParaRPr lang="pt-BR" altLang="pt-BR" sz="1400"/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A3438C2A-6B29-4404-DAE3-36281A7E5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32F19DFD-53EA-4608-828E-93F92394B81D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16</a:t>
            </a:fld>
            <a:endParaRPr lang="pt-BR" altLang="pt-BR" sz="1400"/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60531B0C-6164-8623-FDFF-D50DD5E774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79E7951A-1533-CE47-0BFA-BE21D6F86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>
            <a:extLst>
              <a:ext uri="{FF2B5EF4-FFF2-40B4-BE49-F238E27FC236}">
                <a16:creationId xmlns:a16="http://schemas.microsoft.com/office/drawing/2014/main" id="{5F6E4DDA-0057-1BF3-312F-75981CEACE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40DD8CDB-7542-4BAE-B20D-2281C45AEC1D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17</a:t>
            </a:fld>
            <a:endParaRPr lang="pt-BR" altLang="pt-BR" sz="1400"/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D5D1903E-463B-31B4-6E82-CF998D1DB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D7B300F3-1CDA-4790-8B27-7B324EF9A766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17</a:t>
            </a:fld>
            <a:endParaRPr lang="pt-BR" altLang="pt-BR" sz="1400"/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162A89DF-690A-D41C-B038-5B82599C1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96F3173A-19D6-416F-8D14-C7B00E1ECBFE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17</a:t>
            </a:fld>
            <a:endParaRPr lang="pt-BR" altLang="pt-BR" sz="1400"/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DE891616-433F-7159-D097-05C80816AD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D4525BD9-E5B9-3E23-B4B5-1B23A5E85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>
            <a:extLst>
              <a:ext uri="{FF2B5EF4-FFF2-40B4-BE49-F238E27FC236}">
                <a16:creationId xmlns:a16="http://schemas.microsoft.com/office/drawing/2014/main" id="{4AA09008-5357-1F3D-04C0-1499EEB57A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CB7A8122-9918-46AC-AF15-0E621D3DBF92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18</a:t>
            </a:fld>
            <a:endParaRPr lang="pt-BR" altLang="pt-BR" sz="1400"/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A9296D4B-FED6-91EB-9038-7BBAFCF84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02071A73-31AE-44E9-BBE4-8FA9069AF84F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18</a:t>
            </a:fld>
            <a:endParaRPr lang="pt-BR" altLang="pt-BR" sz="1400"/>
          </a:p>
        </p:txBody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E051FB20-C663-4F69-352A-F064F619B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A73FFB89-6A62-40E9-9ED1-2791D33BD1E0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18</a:t>
            </a:fld>
            <a:endParaRPr lang="pt-BR" altLang="pt-BR" sz="1400"/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4AD727D6-C622-509F-CBA3-BF3DC48DE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4">
            <a:extLst>
              <a:ext uri="{FF2B5EF4-FFF2-40B4-BE49-F238E27FC236}">
                <a16:creationId xmlns:a16="http://schemas.microsoft.com/office/drawing/2014/main" id="{DF140FD7-8F4F-A3B6-16CB-052D6B916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>
            <a:extLst>
              <a:ext uri="{FF2B5EF4-FFF2-40B4-BE49-F238E27FC236}">
                <a16:creationId xmlns:a16="http://schemas.microsoft.com/office/drawing/2014/main" id="{9BEEBD7E-802A-1B4D-ABA5-45EE3F17842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6100DE1C-8B66-4A85-970F-323D51460D4E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19</a:t>
            </a:fld>
            <a:endParaRPr lang="pt-BR" altLang="pt-BR" sz="1400"/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498199CE-4C9D-BD04-397B-436D840F6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A309026C-834E-4C3D-967F-0ED920E3195F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19</a:t>
            </a:fld>
            <a:endParaRPr lang="pt-BR" altLang="pt-BR" sz="1400"/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22113890-8BD9-345B-3F24-54F9AC8F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DCEB03B1-1C3C-437F-904E-622ADB69EBC0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19</a:t>
            </a:fld>
            <a:endParaRPr lang="pt-BR" altLang="pt-BR" sz="1400"/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27171A6E-8696-C0F2-C095-1BF5931BB5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2FCA04F5-661F-4536-9333-B63041124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6159ABEB-AEA7-1B62-4D73-0551B61FEF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87791733-575A-4E5E-AEA6-2508212E23F4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2</a:t>
            </a:fld>
            <a:endParaRPr lang="pt-BR" altLang="pt-BR" sz="1400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E31B0753-FDFB-8CAE-B966-C0856D8E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7DC4E184-749F-41FD-9FB9-765935505122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</a:t>
            </a:fld>
            <a:endParaRPr lang="pt-BR" altLang="pt-BR" sz="1400"/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1C239969-F3C5-690F-6A54-74D1F1703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76A28DE8-2113-4840-85B5-9FD31D12FE47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</a:t>
            </a:fld>
            <a:endParaRPr lang="pt-BR" altLang="pt-BR" sz="1400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60D71D84-7071-21DA-9D45-E8601FAB5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2" name="Rectangle 4">
            <a:extLst>
              <a:ext uri="{FF2B5EF4-FFF2-40B4-BE49-F238E27FC236}">
                <a16:creationId xmlns:a16="http://schemas.microsoft.com/office/drawing/2014/main" id="{01D6B3C1-AD45-A2DA-6260-2B12A76C2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>
            <a:extLst>
              <a:ext uri="{FF2B5EF4-FFF2-40B4-BE49-F238E27FC236}">
                <a16:creationId xmlns:a16="http://schemas.microsoft.com/office/drawing/2014/main" id="{B294A837-7EA5-7B73-838B-F71C746D24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EF73E644-997A-47B2-8D9D-5D2290AD14B5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20</a:t>
            </a:fld>
            <a:endParaRPr lang="pt-BR" altLang="pt-BR" sz="1400"/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8441C4E3-8A74-65B2-CD8B-37C459B90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3DBC35A8-D837-4AE9-B20F-7F43863CE120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20</a:t>
            </a:fld>
            <a:endParaRPr lang="pt-BR" altLang="pt-BR" sz="1400"/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D6B2355A-6896-C3BB-C054-5B4927C61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EC453460-ABA6-447B-8FF6-C1F7C5236ABE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20</a:t>
            </a:fld>
            <a:endParaRPr lang="pt-BR" altLang="pt-BR" sz="1400"/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742B37E1-472B-3848-6E8F-AB6C13BC24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5C87B7B2-9216-49E3-2426-3EFAFEAB5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>
            <a:extLst>
              <a:ext uri="{FF2B5EF4-FFF2-40B4-BE49-F238E27FC236}">
                <a16:creationId xmlns:a16="http://schemas.microsoft.com/office/drawing/2014/main" id="{5A97FCC8-ED13-76AF-3C11-FDA34F7C13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F1FC8131-DF67-4D87-A965-617200A669F2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21</a:t>
            </a:fld>
            <a:endParaRPr lang="pt-BR" altLang="pt-BR" sz="1400"/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8FBD349B-A10A-ADE4-7FCA-35787702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E16CACBC-4C10-492A-B4C7-8EB255AE542D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21</a:t>
            </a:fld>
            <a:endParaRPr lang="pt-BR" altLang="pt-BR" sz="1400"/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9CE1DF1E-3C66-CDCF-3872-706BCFAF5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6E5317C5-A172-4186-A693-7525F63286A1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21</a:t>
            </a:fld>
            <a:endParaRPr lang="pt-BR" altLang="pt-BR" sz="1400"/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B98A3871-9B28-2A80-5694-0317DDFEF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4" name="Rectangle 4">
            <a:extLst>
              <a:ext uri="{FF2B5EF4-FFF2-40B4-BE49-F238E27FC236}">
                <a16:creationId xmlns:a16="http://schemas.microsoft.com/office/drawing/2014/main" id="{BA1B4CE4-F0D8-DC55-1243-0819F0951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>
            <a:extLst>
              <a:ext uri="{FF2B5EF4-FFF2-40B4-BE49-F238E27FC236}">
                <a16:creationId xmlns:a16="http://schemas.microsoft.com/office/drawing/2014/main" id="{B2194ACE-B351-0B19-B004-F35DE10411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42E4E700-70E9-4BC2-98A4-8E33324DFAB7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22</a:t>
            </a:fld>
            <a:endParaRPr lang="pt-BR" altLang="pt-BR" sz="1400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F34E0162-7B1D-326A-3D93-4915FB2BF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465C4E69-A3C8-49C7-9916-FD8CFF59D29A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22</a:t>
            </a:fld>
            <a:endParaRPr lang="pt-BR" altLang="pt-BR" sz="1400"/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4D45DA4E-4447-8533-6F51-2E56A9E4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E409D1C4-5139-4836-9DE5-30666FC502A1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22</a:t>
            </a:fld>
            <a:endParaRPr lang="pt-BR" altLang="pt-BR" sz="1400"/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565F61A3-4C82-96F1-7723-F497BE352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ADEB64CB-73DD-F211-1096-63AF84C76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>
            <a:extLst>
              <a:ext uri="{FF2B5EF4-FFF2-40B4-BE49-F238E27FC236}">
                <a16:creationId xmlns:a16="http://schemas.microsoft.com/office/drawing/2014/main" id="{94237417-10DF-3D9B-51A9-030AB013EB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2599A770-891E-4F87-AE0F-5B8E4E69F712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23</a:t>
            </a:fld>
            <a:endParaRPr lang="pt-BR" altLang="pt-BR" sz="1400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51BB9B5A-DFFC-7655-AF67-DDCADAD1D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2815EA5B-F2E4-4A24-B4DB-1FAEC5387E02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23</a:t>
            </a:fld>
            <a:endParaRPr lang="pt-BR" altLang="pt-BR" sz="1400"/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BBC4AAA4-CAE4-4A96-1042-B0045BF69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E084C2C4-D773-4915-B066-2C6434FD24EC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23</a:t>
            </a:fld>
            <a:endParaRPr lang="pt-BR" altLang="pt-BR" sz="1400"/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733F6626-F8A8-3CC4-658B-5D0A122C50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B14A075E-151E-4708-6FB8-323F21E8AD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>
            <a:extLst>
              <a:ext uri="{FF2B5EF4-FFF2-40B4-BE49-F238E27FC236}">
                <a16:creationId xmlns:a16="http://schemas.microsoft.com/office/drawing/2014/main" id="{B2194ACE-B351-0B19-B004-F35DE10411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42E4E700-70E9-4BC2-98A4-8E33324DFAB7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24</a:t>
            </a:fld>
            <a:endParaRPr lang="pt-BR" altLang="pt-BR" sz="1400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F34E0162-7B1D-326A-3D93-4915FB2BF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465C4E69-A3C8-49C7-9916-FD8CFF59D29A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24</a:t>
            </a:fld>
            <a:endParaRPr lang="pt-BR" altLang="pt-BR" sz="1400"/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4D45DA4E-4447-8533-6F51-2E56A9E4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E409D1C4-5139-4836-9DE5-30666FC502A1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24</a:t>
            </a:fld>
            <a:endParaRPr lang="pt-BR" altLang="pt-BR" sz="1400"/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565F61A3-4C82-96F1-7723-F497BE352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ADEB64CB-73DD-F211-1096-63AF84C76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>
            <a:extLst>
              <a:ext uri="{FF2B5EF4-FFF2-40B4-BE49-F238E27FC236}">
                <a16:creationId xmlns:a16="http://schemas.microsoft.com/office/drawing/2014/main" id="{B2194ACE-B351-0B19-B004-F35DE10411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42E4E700-70E9-4BC2-98A4-8E33324DFAB7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25</a:t>
            </a:fld>
            <a:endParaRPr lang="pt-BR" altLang="pt-BR" sz="1400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F34E0162-7B1D-326A-3D93-4915FB2BF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465C4E69-A3C8-49C7-9916-FD8CFF59D29A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25</a:t>
            </a:fld>
            <a:endParaRPr lang="pt-BR" altLang="pt-BR" sz="1400"/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4D45DA4E-4447-8533-6F51-2E56A9E4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636250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E409D1C4-5139-4836-9DE5-30666FC502A1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25</a:t>
            </a:fld>
            <a:endParaRPr lang="pt-BR" altLang="pt-BR" sz="1400"/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565F61A3-4C82-96F1-7723-F497BE352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ADEB64CB-73DD-F211-1096-63AF84C76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1">
            <a:extLst>
              <a:ext uri="{FF2B5EF4-FFF2-40B4-BE49-F238E27FC236}">
                <a16:creationId xmlns:a16="http://schemas.microsoft.com/office/drawing/2014/main" id="{DBD8B4B3-1C5B-9BD0-AB03-721E210A3E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C2944AFE-8AEB-4CD5-B63B-ACDA0F1FCB11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26</a:t>
            </a:fld>
            <a:endParaRPr lang="pt-BR" altLang="pt-BR" sz="1400"/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B76F333D-3F12-38D4-DEBF-BAC6F43AA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7F2EA563-17F8-4799-A1C6-EB2C102AB47F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26</a:t>
            </a:fld>
            <a:endParaRPr lang="pt-BR" altLang="pt-BR" sz="1400"/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E48534EE-D709-79F0-AD79-C6C403079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1E9B1A67-7217-48B8-8F80-0C225E6A8DCD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26</a:t>
            </a:fld>
            <a:endParaRPr lang="pt-BR" altLang="pt-BR" sz="1400"/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2DFBC75C-6EE4-465F-4084-7B17A1A50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5CD24A23-7E14-3A83-BEB7-53CAC031F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>
            <a:extLst>
              <a:ext uri="{FF2B5EF4-FFF2-40B4-BE49-F238E27FC236}">
                <a16:creationId xmlns:a16="http://schemas.microsoft.com/office/drawing/2014/main" id="{726242D9-3994-690C-A6A1-CDE12EA9DB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412E078C-275D-4FE8-869C-B726D0AA9A3A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3</a:t>
            </a:fld>
            <a:endParaRPr lang="pt-BR" altLang="pt-BR" sz="1400"/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86FFC44F-4DA4-887D-F77E-098AC98EE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4F682013-421A-4082-8E3E-0B7FA0D57A53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3</a:t>
            </a:fld>
            <a:endParaRPr lang="pt-BR" altLang="pt-BR" sz="1400"/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377B26AE-D5EB-61D6-7D32-760741073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AA12C766-0611-4565-847F-882904A59FCB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3</a:t>
            </a:fld>
            <a:endParaRPr lang="pt-BR" altLang="pt-BR" sz="1400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D8026FD5-54C9-869C-1342-C3B499F6A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0" name="Rectangle 4">
            <a:extLst>
              <a:ext uri="{FF2B5EF4-FFF2-40B4-BE49-F238E27FC236}">
                <a16:creationId xmlns:a16="http://schemas.microsoft.com/office/drawing/2014/main" id="{1EE43736-F6E2-242C-A9BB-D66B85798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>
            <a:extLst>
              <a:ext uri="{FF2B5EF4-FFF2-40B4-BE49-F238E27FC236}">
                <a16:creationId xmlns:a16="http://schemas.microsoft.com/office/drawing/2014/main" id="{EAA34108-1713-D1D2-DACC-3B76B00982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94DC73FD-4CEC-4C75-B458-2A4B0B0E81DE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4</a:t>
            </a:fld>
            <a:endParaRPr lang="pt-BR" altLang="pt-BR" sz="1400"/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E7379AFB-FE15-F4CC-C11B-95AF021E2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BEA632AB-C294-4CC8-8267-26168F0DB7E2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4</a:t>
            </a:fld>
            <a:endParaRPr lang="pt-BR" altLang="pt-BR" sz="1400"/>
          </a:p>
        </p:txBody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EFAE0073-91E5-FE87-6B37-7DE12DBEE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B477BD3B-0543-47EE-B031-51A809FC8AAD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4</a:t>
            </a:fld>
            <a:endParaRPr lang="pt-BR" altLang="pt-BR" sz="1400"/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8EC18160-F762-E6E8-20CB-A9F0C0B1D7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8" name="Rectangle 4">
            <a:extLst>
              <a:ext uri="{FF2B5EF4-FFF2-40B4-BE49-F238E27FC236}">
                <a16:creationId xmlns:a16="http://schemas.microsoft.com/office/drawing/2014/main" id="{A377FC8F-8E5D-4EB6-2B7F-5F5DCF7F5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>
            <a:extLst>
              <a:ext uri="{FF2B5EF4-FFF2-40B4-BE49-F238E27FC236}">
                <a16:creationId xmlns:a16="http://schemas.microsoft.com/office/drawing/2014/main" id="{873F75EF-BE62-18FB-EDA1-C79732B5CE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DF4F19C3-C4A1-48CD-A01B-06F6D3CFD5E9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5</a:t>
            </a:fld>
            <a:endParaRPr lang="pt-BR" altLang="pt-BR" sz="1400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C93F5A6E-8DCF-81F1-8E29-7EC4ACBE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0B0BAEC9-B1BE-4F8F-BC6D-57D5772D13BD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5</a:t>
            </a:fld>
            <a:endParaRPr lang="pt-BR" altLang="pt-BR" sz="1400"/>
          </a:p>
        </p:txBody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7FB9FDEC-8EEF-8B81-6406-BA0D4C63B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05BD5BD4-6BAA-4B58-919E-381C172B1888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5</a:t>
            </a:fld>
            <a:endParaRPr lang="pt-BR" altLang="pt-BR" sz="1400"/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72DED442-9942-FF58-A253-E005F2B6D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BEA41C2-2365-E6CA-4A8B-6A7AD13D2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>
            <a:extLst>
              <a:ext uri="{FF2B5EF4-FFF2-40B4-BE49-F238E27FC236}">
                <a16:creationId xmlns:a16="http://schemas.microsoft.com/office/drawing/2014/main" id="{F124FC6E-DE86-6492-539C-2B1F1CB57B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507CD0E1-69F1-4B25-9A9A-15B82B991C6A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6</a:t>
            </a:fld>
            <a:endParaRPr lang="pt-BR" altLang="pt-BR" sz="1400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68BF958C-AC08-8791-0893-F78BF413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3D9040D2-04F5-41DC-928D-D54DFFAC541A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6</a:t>
            </a:fld>
            <a:endParaRPr lang="pt-BR" altLang="pt-BR" sz="1400"/>
          </a:p>
        </p:txBody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92393CAA-EDA8-4A3B-5669-B177AE1E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94D7AB67-C8DE-4678-870A-F0EA88FCD206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6</a:t>
            </a:fld>
            <a:endParaRPr lang="pt-BR" altLang="pt-BR" sz="1400"/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E154F4C6-1A4F-CD73-E58F-BD7169DAA0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4" name="Rectangle 4">
            <a:extLst>
              <a:ext uri="{FF2B5EF4-FFF2-40B4-BE49-F238E27FC236}">
                <a16:creationId xmlns:a16="http://schemas.microsoft.com/office/drawing/2014/main" id="{401EF134-7E56-67AE-9D0A-C28018114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>
            <a:extLst>
              <a:ext uri="{FF2B5EF4-FFF2-40B4-BE49-F238E27FC236}">
                <a16:creationId xmlns:a16="http://schemas.microsoft.com/office/drawing/2014/main" id="{9A627C35-1745-8B98-F97C-A40311E86C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ECEB4BDD-A363-4409-89EC-E1D4FB4E60A3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7</a:t>
            </a:fld>
            <a:endParaRPr lang="pt-BR" altLang="pt-BR" sz="1400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3BCBCF51-B2C4-69F4-50C8-E6B1B168A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D45E66BB-37E7-4A17-A001-454A0A4EBB59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7</a:t>
            </a:fld>
            <a:endParaRPr lang="pt-BR" altLang="pt-BR" sz="1400"/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97427112-BAB8-58DD-5A8C-27A6A42C2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82CAB668-D9C8-4A8D-9305-745DB42FC8C7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7</a:t>
            </a:fld>
            <a:endParaRPr lang="pt-BR" altLang="pt-BR" sz="1400"/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BB061D6C-00C2-2DC4-BD95-ADA562F01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2" name="Rectangle 4">
            <a:extLst>
              <a:ext uri="{FF2B5EF4-FFF2-40B4-BE49-F238E27FC236}">
                <a16:creationId xmlns:a16="http://schemas.microsoft.com/office/drawing/2014/main" id="{5503AC5E-621F-0C93-C240-D1387F088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>
            <a:extLst>
              <a:ext uri="{FF2B5EF4-FFF2-40B4-BE49-F238E27FC236}">
                <a16:creationId xmlns:a16="http://schemas.microsoft.com/office/drawing/2014/main" id="{9793F540-AB02-68EE-9FB0-F3066F2FC0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022BE0E5-28FA-40F3-8BB8-F225CD1161DB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8</a:t>
            </a:fld>
            <a:endParaRPr lang="pt-BR" altLang="pt-BR" sz="1400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DA291344-6D3C-9A04-0056-966C52EF2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8D4B9F08-2344-4704-B8AE-5A64FF5D99C0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8</a:t>
            </a:fld>
            <a:endParaRPr lang="pt-BR" altLang="pt-BR" sz="1400"/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C8B588DA-7D33-A07E-0743-F8A22FCBD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6C67A239-135C-40F3-BEDA-B502CA18E40A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8</a:t>
            </a:fld>
            <a:endParaRPr lang="pt-BR" altLang="pt-BR" sz="1400"/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63D2C297-06BF-C821-B13F-CDF827503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0" name="Rectangle 4">
            <a:extLst>
              <a:ext uri="{FF2B5EF4-FFF2-40B4-BE49-F238E27FC236}">
                <a16:creationId xmlns:a16="http://schemas.microsoft.com/office/drawing/2014/main" id="{A8187F1C-CDA6-7CF1-BBA7-CF4D186D2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>
            <a:extLst>
              <a:ext uri="{FF2B5EF4-FFF2-40B4-BE49-F238E27FC236}">
                <a16:creationId xmlns:a16="http://schemas.microsoft.com/office/drawing/2014/main" id="{184E7A78-72D7-617C-6C29-046D5672F2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3"/>
              </a:spcBef>
              <a:buClrTx/>
              <a:buFontTx/>
              <a:buNone/>
            </a:pPr>
            <a:fld id="{41765117-E38C-4AEA-85B7-1257757656BA}" type="slidenum">
              <a:rPr lang="pt-BR" altLang="pt-BR" sz="1400" smtClean="0"/>
              <a:pPr>
                <a:spcBef>
                  <a:spcPts val="63"/>
                </a:spcBef>
                <a:buClrTx/>
                <a:buFontTx/>
                <a:buNone/>
              </a:pPr>
              <a:t>9</a:t>
            </a:fld>
            <a:endParaRPr lang="pt-BR" altLang="pt-BR" sz="1400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175E516A-4B7F-C65E-3D77-39DCFA885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81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9525" algn="l"/>
                <a:tab pos="1704975" algn="l"/>
                <a:tab pos="2132013" algn="l"/>
                <a:tab pos="2559050" algn="l"/>
                <a:tab pos="2986088" algn="l"/>
                <a:tab pos="3411538" algn="l"/>
                <a:tab pos="3838575" algn="l"/>
                <a:tab pos="4265613" algn="l"/>
                <a:tab pos="4692650" algn="l"/>
                <a:tab pos="5118100" algn="l"/>
                <a:tab pos="5545138" algn="l"/>
                <a:tab pos="5972175" algn="l"/>
                <a:tab pos="6397625" algn="l"/>
                <a:tab pos="6824663" algn="l"/>
                <a:tab pos="7251700" algn="l"/>
                <a:tab pos="7678738" algn="l"/>
                <a:tab pos="8104188" algn="l"/>
                <a:tab pos="8531225" algn="l"/>
                <a:tab pos="8958263" algn="l"/>
                <a:tab pos="9385300" algn="l"/>
                <a:tab pos="9810750" algn="l"/>
                <a:tab pos="10237788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3983C145-353D-4F21-8C2E-520D7A3069B1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9</a:t>
            </a:fld>
            <a:endParaRPr lang="pt-BR" altLang="pt-BR" sz="1400"/>
          </a:p>
        </p:txBody>
      </p:sp>
      <p:sp>
        <p:nvSpPr>
          <p:cNvPr id="23556" name="Text Box 2">
            <a:extLst>
              <a:ext uri="{FF2B5EF4-FFF2-40B4-BE49-F238E27FC236}">
                <a16:creationId xmlns:a16="http://schemas.microsoft.com/office/drawing/2014/main" id="{9B9C2943-9A92-A9A0-9B4F-96B1DE41E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Tx/>
              <a:buFontTx/>
              <a:buNone/>
            </a:pPr>
            <a:fld id="{83AC7BC5-F098-4F1A-B55F-2697B076F0AC}" type="slidenum">
              <a:rPr lang="pt-BR" altLang="pt-BR" sz="1400"/>
              <a:pPr algn="r" eaLnBrk="1">
                <a:lnSpc>
                  <a:spcPct val="93000"/>
                </a:lnSpc>
                <a:spcBef>
                  <a:spcPts val="63"/>
                </a:spcBef>
                <a:spcAft>
                  <a:spcPts val="63"/>
                </a:spcAft>
                <a:buClrTx/>
                <a:buFontTx/>
                <a:buNone/>
              </a:pPr>
              <a:t>9</a:t>
            </a:fld>
            <a:endParaRPr lang="pt-BR" altLang="pt-BR" sz="1400"/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06D9D622-E05A-1247-1896-BFAC5C014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77875"/>
            <a:ext cx="682307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8" name="Rectangle 4">
            <a:extLst>
              <a:ext uri="{FF2B5EF4-FFF2-40B4-BE49-F238E27FC236}">
                <a16:creationId xmlns:a16="http://schemas.microsoft.com/office/drawing/2014/main" id="{68CA1B43-D433-021E-4321-ABAAB808D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4966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5406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2850" y="1122363"/>
            <a:ext cx="2740025" cy="44497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0850" cy="44497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5088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34475" cy="23764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5979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C41461-EA5A-A96D-CB73-E8F339E71C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29C0CB-7B0F-121F-FADC-B33956115E9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31B8-6C4E-44A7-AF0F-1C176BF77C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249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D3D4FB-AC82-CA36-D892-FB42D05585F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6FBD1A-A08F-DFAD-B97E-97D741A29C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F70C3-D570-43E4-B630-053C873E31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704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315E5-1255-B008-CEBF-BBD76E24DB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67441B-7A2F-D7DF-5B95-5C7A5E462EE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DDA5-00FB-4FA3-BCAD-D06AA78359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724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E80926-651D-7E51-A5FD-DDF2164AC4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F515D9-0FBB-BEA2-D97E-60760086B3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26D3A-0E62-4519-BD04-78245F5C78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753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6FC67B2-9C9D-C917-40E8-D3B5DE3C4F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C57801A-5EA4-F0C6-837C-3D5C72188BF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2E967-F2C9-41A4-935B-6FFB7A5EE4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469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ACAFFFD-9452-136B-4B0F-D85045FD0D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C1C9E0-DD73-F26A-7788-4AD67EC49CD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043E7-CC33-4811-A800-C75C34A54F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192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7A0AFF3-1181-5381-C8E2-220F1D9E4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4D8297-3DFF-0EBE-C7A0-B96521EDCF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92F6D-4475-4989-B623-8AE991F02E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500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54994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F44F73-7A6E-8F56-1406-919FF43804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1E9914-2B60-8737-79F3-B9456BC2B2B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E4F2E-028A-446E-B7BC-5264E4AB20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42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749366-CA33-A388-E65C-A9B2624285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4DBBF6-6D44-F143-8477-028D3428E3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AFCA0-863F-44DA-A21A-F104678B74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7240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19AB7A-6846-1BE4-E35B-F2A96218D22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042FAA-6D61-2FFA-58A2-B2FF2F3B047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D4FA5-3941-47C8-8D3F-6D7914D2E4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0527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5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54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596129-3743-8597-DDB8-128DEF6865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CE3C5A-C724-D1F8-81BB-FBB7960E9B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0F84-AA83-4704-919A-B46E5C5783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475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06C6C-68D7-A88E-FF9F-7072B93939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66C589-ADDC-609C-57EE-97B9D016DA0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6BA6-B4AD-471F-A8CD-A7DAB9CC97A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5399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576A7-B958-FA9A-29EE-5A288117B9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6E9672-63A3-D730-3961-7EA1FBF90D4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F660F-60EE-401D-81F5-D4DBBF4C9B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8530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B6C985-66F9-7D13-321B-84963B779B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D49F42-20A8-ADA2-A594-EB0D5FA5C7E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1A4D2-F852-402D-AC4E-8EA2CA475E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2925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19F37A-322F-992B-C670-5B0BEBE65C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79037-B667-639D-CB19-A82154BACA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B7AB-C72A-402A-839B-3EB96E19B1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7545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F4B6E88-EDC3-7EEE-F933-54C3D5CEEE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443893-0A6A-13B3-0973-84DEC053C3E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BAA4B-60CD-49E0-9522-F89BC2531B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3223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48636D3-51AB-1E5B-55D6-8303049722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B81D3C-B213-1BE9-0027-FE690ACB12E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4AA7-7F7E-44D7-BD58-8CEDF7064E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507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142394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441CE02-CC21-D3B1-0D38-DF25B3BE9C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8A2121-8176-E18A-B8A0-A5E63639D7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7D729-15F7-4AC1-856B-777BDC92C7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976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D44C66-9AB9-0E64-A830-A0D22A7C86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3C9F3-3EDE-5868-C6DA-DC2077C59FA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5394A-D667-4174-8141-65C1FE2A33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9127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6F10CC-F52B-E499-59CD-B0089D2EE4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28FCF-F6BB-8AA9-447D-45EE0A0D969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B135-FB4C-42A0-A175-01BD8D74E35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2769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5D93D-27A2-9758-6965-DAA6E2DE0E0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26069C-49BA-AA2C-5E76-9B57916A45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5F159-F6B9-493B-A7DE-EEDF5568498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779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5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54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953B3F-45EC-12DB-0617-756A855B57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7F5D81-D197-4B83-0A2D-5C6A110AE24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C0C4-29DD-42ED-8DAF-44BD4F400A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2115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285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54610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45487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25391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5862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5438" cy="39671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67438" y="1604963"/>
            <a:ext cx="5405437" cy="396716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94196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63857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237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325325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433426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83729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5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54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7934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7490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1639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5006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9777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60BBEA2-D06C-10E9-520D-A741CC2BE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4475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E2B1B6-DA7C-A643-D145-C0DE292B2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3275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ts val="63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ts val="63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ts val="63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ts val="63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ts val="63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ts val="63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ts val="63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ts val="63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ts val="63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88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200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913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638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350"/>
        </a:spcBef>
        <a:spcAft>
          <a:spcPts val="6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4E922DB8-EEE9-C66B-31A6-7268DF855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92B96056-5DAB-9581-6539-DFB76D8FF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71DEBCF-30A9-870A-DC26-DBCE2186F1D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spcBef>
                <a:spcPts val="50"/>
              </a:spcBef>
              <a:spcAft>
                <a:spcPts val="50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DC49A899-50A0-0EB4-D9D5-E2C70A44D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6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0A6C103-72A0-F785-8CE0-F1C1110F47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2188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ts val="50"/>
              </a:spcBef>
              <a:spcAft>
                <a:spcPts val="50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DB4811FC-0E91-439C-88BF-0386D3F7D9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910E4F7A-B891-8E2D-7074-CB6A7BB41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DCE7DEC7-B13F-AFC9-788D-FFE440F24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543A823-8D8B-E8AE-F82C-3BE61164673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spcBef>
                <a:spcPts val="50"/>
              </a:spcBef>
              <a:spcAft>
                <a:spcPts val="50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7DE8E353-368B-E6B9-5539-B9FF3B6C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6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849B3D-A26F-9859-E0F7-79FB63E9D5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2188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ts val="50"/>
              </a:spcBef>
              <a:spcAft>
                <a:spcPts val="50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A1917DC1-8DD5-4C02-9DF5-3D8CB5BB96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89331345-BD17-1263-EB2E-7A069F7DA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ABBEDA9-E267-2577-EBDA-12D52D58A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hyperlink" Target="https://indicadores.saude.go.gov.br/public/dengue.html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AC3E15D6-85DF-6AD5-6EE1-801A0E8CF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805488"/>
            <a:ext cx="2100262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31389F21-540F-697A-F82F-BF32AFB64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360363"/>
            <a:ext cx="10320338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808080"/>
                </a:solidFill>
              </a:rPr>
              <a:t>Superintendência de Vigilância em Saúde</a:t>
            </a:r>
          </a:p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808080"/>
                </a:solidFill>
              </a:rPr>
              <a:t>Vigilância Epidemiológica das Doenças Transmissíveis</a:t>
            </a:r>
          </a:p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808080"/>
                </a:solidFill>
              </a:rPr>
              <a:t>Coordenação de Controle de Dengue, Chikungunya e Zika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500879F-915E-72E8-4E0D-B15047623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968625"/>
            <a:ext cx="10320338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808080"/>
                </a:solidFill>
              </a:rPr>
              <a:t>Situação Arboviroses em Goiás</a:t>
            </a:r>
          </a:p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808080"/>
                </a:solidFill>
              </a:rPr>
              <a:t>CIB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E7543F20-3690-1233-C1A6-DA991CEF1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5370513"/>
            <a:ext cx="1032033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808080"/>
                </a:solidFill>
              </a:rPr>
              <a:t>Goiânia, 18 de janeiro de 2024</a:t>
            </a:r>
          </a:p>
        </p:txBody>
      </p:sp>
      <p:pic>
        <p:nvPicPr>
          <p:cNvPr id="6150" name="Picture 5">
            <a:extLst>
              <a:ext uri="{FF2B5EF4-FFF2-40B4-BE49-F238E27FC236}">
                <a16:creationId xmlns:a16="http://schemas.microsoft.com/office/drawing/2014/main" id="{FF461564-2721-63B8-8E9E-141F71BA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2060575"/>
            <a:ext cx="2106612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3AFE6BBF-39EA-1AED-D0DD-6A8885B8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2">
            <a:extLst>
              <a:ext uri="{FF2B5EF4-FFF2-40B4-BE49-F238E27FC236}">
                <a16:creationId xmlns:a16="http://schemas.microsoft.com/office/drawing/2014/main" id="{C4541050-896B-8434-D47D-C9958A07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284163"/>
            <a:ext cx="1088707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latin typeface="Calibri" panose="020F0502020204030204" pitchFamily="34" charset="0"/>
                <a:cs typeface="Calibri" panose="020F0502020204030204" pitchFamily="34" charset="0"/>
              </a:rPr>
              <a:t>Solicitações de vagas via regulação para internação por arboviroses por Municípios - Goiás, Jan.2024*</a:t>
            </a:r>
          </a:p>
        </p:txBody>
      </p:sp>
      <p:graphicFrame>
        <p:nvGraphicFramePr>
          <p:cNvPr id="15558" name="Group 198">
            <a:extLst>
              <a:ext uri="{FF2B5EF4-FFF2-40B4-BE49-F238E27FC236}">
                <a16:creationId xmlns:a16="http://schemas.microsoft.com/office/drawing/2014/main" id="{1C2C91D3-5F90-1F95-0166-BD5CDA800B71}"/>
              </a:ext>
            </a:extLst>
          </p:cNvPr>
          <p:cNvGraphicFramePr>
            <a:graphicFrameLocks noGrp="1"/>
          </p:cNvGraphicFramePr>
          <p:nvPr/>
        </p:nvGraphicFramePr>
        <p:xfrm>
          <a:off x="4584700" y="1417638"/>
          <a:ext cx="3240088" cy="4584705"/>
        </p:xfrm>
        <a:graphic>
          <a:graphicData uri="http://schemas.openxmlformats.org/drawingml/2006/table">
            <a:tbl>
              <a:tblPr/>
              <a:tblGrid>
                <a:gridCol w="1850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38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MUNICÍPIO</a:t>
                      </a:r>
                    </a:p>
                  </a:txBody>
                  <a:tcPr marL="91434" marR="91434" marT="45724" marB="45724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TOTAL DE VAGAS</a:t>
                      </a:r>
                    </a:p>
                  </a:txBody>
                  <a:tcPr marL="91434" marR="91434" marT="45724" marB="45724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46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SENADOR CANEDO** 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CATALÃO**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3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JARAGUÁ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91434" marR="91434" marT="45724" marB="45724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46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ALTO HORIZONTE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3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ALTO PARAÍSO DE GOIÁS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1434" marR="91434" marT="45724" marB="45724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3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ALVORADA DO NORTE**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1434" marR="91434" marT="45724" marB="45724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3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ANICUNS**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1434" marR="91434" marT="45724" marB="45724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ARAÇU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9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ARAGOIÂNIA** 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9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BARRO ALTO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3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CAMPOS VERDES**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1434" marR="91434" marT="45724" marB="45724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3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DOVERLANDIA**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1434" marR="91434" marT="45724" marB="45724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FORMOSA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1434" marR="91434" marT="45724" marB="45724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3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IPORÁ</a:t>
                      </a:r>
                    </a:p>
                  </a:txBody>
                  <a:tcPr marL="9359" marR="9359" marT="9361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1434" marR="91434" marT="45724" marB="45724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630" name="Text Box 257">
            <a:extLst>
              <a:ext uri="{FF2B5EF4-FFF2-40B4-BE49-F238E27FC236}">
                <a16:creationId xmlns:a16="http://schemas.microsoft.com/office/drawing/2014/main" id="{680F170A-1D00-2D21-9F19-C44629BB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6554788"/>
            <a:ext cx="28225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Bef>
                <a:spcPts val="38"/>
              </a:spcBef>
              <a:spcAft>
                <a:spcPts val="38"/>
              </a:spcAft>
              <a:buClrTx/>
              <a:buFontTx/>
              <a:buNone/>
            </a:pPr>
            <a:r>
              <a:rPr lang="pt-BR" altLang="pt-BR" sz="1200">
                <a:latin typeface="Noto Sans" panose="020B0502040504020204" pitchFamily="34" charset="0"/>
                <a:cs typeface="Segoe UI" panose="020B0502040204020203" pitchFamily="34" charset="0"/>
              </a:rPr>
              <a:t>*Lista  janeiro de 2024. </a:t>
            </a:r>
            <a:endParaRPr lang="pt-BR" altLang="pt-BR" sz="1200" b="1">
              <a:latin typeface="Noto Sans" panose="020B0502040504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EFC4A08-AF28-445F-FD36-D6F4338F6F89}"/>
              </a:ext>
            </a:extLst>
          </p:cNvPr>
          <p:cNvGraphicFramePr>
            <a:graphicFrameLocks noGrp="1"/>
          </p:cNvGraphicFramePr>
          <p:nvPr/>
        </p:nvGraphicFramePr>
        <p:xfrm>
          <a:off x="263525" y="1392238"/>
          <a:ext cx="3960813" cy="5005476"/>
        </p:xfrm>
        <a:graphic>
          <a:graphicData uri="http://schemas.openxmlformats.org/drawingml/2006/table">
            <a:tbl>
              <a:tblPr/>
              <a:tblGrid>
                <a:gridCol w="222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36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MUNICÍPIO</a:t>
                      </a:r>
                    </a:p>
                  </a:txBody>
                  <a:tcPr marL="91455" marR="91455" marT="45719" marB="4571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TOTAL DE VAGAS</a:t>
                      </a:r>
                    </a:p>
                  </a:txBody>
                  <a:tcPr marL="91455" marR="91455" marT="45719" marB="4571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2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ÁGUAS LINDAS DE GOIÁS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9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URUAÇU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5" marR="91455" marT="45719" marB="4571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16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GOIÂNIA**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16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APARECIDA DE GOIÂNIA**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LUZIÂNIA**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1455" marR="91455" marT="45719" marB="4571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9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JATAÍ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91455" marR="91455" marT="45719" marB="4571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ANÁPOLIS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MARA ROSA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PIRENÓPOLIS**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7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NERÓPOLIS**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9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NOVO GAMA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05</a:t>
                      </a:r>
                    </a:p>
                  </a:txBody>
                  <a:tcPr marL="91455" marR="91455" marT="45719" marB="4571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92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PADRE BERNARDO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05</a:t>
                      </a:r>
                    </a:p>
                  </a:txBody>
                  <a:tcPr marL="91455" marR="91455" marT="45719" marB="4571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PORANGATÚ**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05</a:t>
                      </a:r>
                    </a:p>
                  </a:txBody>
                  <a:tcPr marL="91455" marR="91455" marT="45719" marB="4571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VALPARAÍSO DE GOIÁS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05</a:t>
                      </a:r>
                    </a:p>
                  </a:txBody>
                  <a:tcPr marL="91455" marR="91455" marT="45719" marB="4571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79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COCALZINHO DE GOIÁS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91455" marR="91455" marT="45719" marB="45719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606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SANTO ANTÔNIO DO DESCOBERTO**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9362" marR="9362" marT="936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4687" name="CaixaDeTexto 2">
            <a:extLst>
              <a:ext uri="{FF2B5EF4-FFF2-40B4-BE49-F238E27FC236}">
                <a16:creationId xmlns:a16="http://schemas.microsoft.com/office/drawing/2014/main" id="{DD9F30C2-7A42-0E9E-8311-113356817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50" y="2276475"/>
            <a:ext cx="33845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tx1"/>
                </a:solidFill>
                <a:latin typeface="Noto Sans" panose="020B0502040504020204" pitchFamily="34" charset="0"/>
                <a:cs typeface="Segoe UI" panose="020B0502040204020203" pitchFamily="34" charset="0"/>
              </a:rPr>
              <a:t>** </a:t>
            </a:r>
            <a:r>
              <a:rPr lang="pt-BR" altLang="pt-BR" b="1">
                <a:solidFill>
                  <a:schemeClr val="tx1"/>
                </a:solidFill>
                <a:latin typeface="Noto Sans" panose="020B0502040504020204" pitchFamily="34" charset="0"/>
                <a:cs typeface="Segoe UI" panose="020B0502040204020203" pitchFamily="34" charset="0"/>
              </a:rPr>
              <a:t>Municípios que “não estão” acima do limite superior no diagrama de controle (17/01) porém com solicitação de internações.</a:t>
            </a:r>
            <a:endParaRPr lang="pt-B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19B0FAC3-65B3-419C-1B99-9CAB047C8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2">
            <a:extLst>
              <a:ext uri="{FF2B5EF4-FFF2-40B4-BE49-F238E27FC236}">
                <a16:creationId xmlns:a16="http://schemas.microsoft.com/office/drawing/2014/main" id="{983CB0FF-0178-DC18-3241-215D1BEB5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317500"/>
            <a:ext cx="10887075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Solicitações de vagas via regulação para internação por arboviroses por faixa etária Goiás, Jan.2024*</a:t>
            </a: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ED66C44F-F2A7-7AF9-38F8-A89B04E77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929313"/>
            <a:ext cx="46815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0B55A5FF-1C38-BD19-038D-F31C50EA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0425"/>
            <a:ext cx="10795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Bef>
                <a:spcPts val="38"/>
              </a:spcBef>
              <a:spcAft>
                <a:spcPts val="38"/>
              </a:spcAft>
              <a:buClrTx/>
              <a:buFontTx/>
              <a:buNone/>
            </a:pPr>
            <a:r>
              <a:rPr lang="pt-BR" altLang="pt-BR" sz="1200">
                <a:latin typeface="Noto Sans" panose="020B0502040504020204" pitchFamily="34" charset="0"/>
                <a:cs typeface="Segoe UI" panose="020B0502040204020203" pitchFamily="34" charset="0"/>
              </a:rPr>
              <a:t>*17/01/2024</a:t>
            </a:r>
          </a:p>
        </p:txBody>
      </p:sp>
      <p:graphicFrame>
        <p:nvGraphicFramePr>
          <p:cNvPr id="26630" name="Gráfico 6">
            <a:extLst>
              <a:ext uri="{FF2B5EF4-FFF2-40B4-BE49-F238E27FC236}">
                <a16:creationId xmlns:a16="http://schemas.microsoft.com/office/drawing/2014/main" id="{6D40BC28-3760-4A57-B4AB-37C82B83DBE5}"/>
              </a:ext>
            </a:extLst>
          </p:cNvPr>
          <p:cNvGraphicFramePr>
            <a:graphicFrameLocks/>
          </p:cNvGraphicFramePr>
          <p:nvPr/>
        </p:nvGraphicFramePr>
        <p:xfrm>
          <a:off x="428625" y="2225675"/>
          <a:ext cx="8815388" cy="336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6" imgW="0" imgH="0" progId="Excel.Chart.8">
                  <p:embed/>
                </p:oleObj>
              </mc:Choice>
              <mc:Fallback>
                <p:oleObj name="Chart" r:id="rId6" imgW="0" imgH="0" progId="Excel.Chart.8">
                  <p:embed/>
                  <p:pic>
                    <p:nvPicPr>
                      <p:cNvPr id="26630" name="Gráfico 6">
                        <a:extLst>
                          <a:ext uri="{FF2B5EF4-FFF2-40B4-BE49-F238E27FC236}">
                            <a16:creationId xmlns:a16="http://schemas.microsoft.com/office/drawing/2014/main" id="{6D40BC28-3760-4A57-B4AB-37C82B83DBE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225675"/>
                        <a:ext cx="8815388" cy="336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5">
            <a:extLst>
              <a:ext uri="{FF2B5EF4-FFF2-40B4-BE49-F238E27FC236}">
                <a16:creationId xmlns:a16="http://schemas.microsoft.com/office/drawing/2014/main" id="{42792F95-2594-B8B8-E01C-BA6EC592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0" y="2205038"/>
            <a:ext cx="25527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endParaRPr lang="pt-BR" altLang="pt-BR" sz="1800" b="1"/>
          </a:p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/>
              <a:t>&lt; 19 anos = 21,62%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/>
              <a:t>20 – 49 anos = 41,1%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/>
              <a:t>&gt; 50 anos = 37,3%</a:t>
            </a:r>
          </a:p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49B31DDB-C08A-5707-AC74-4EE96EB5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 Box 2">
            <a:extLst>
              <a:ext uri="{FF2B5EF4-FFF2-40B4-BE49-F238E27FC236}">
                <a16:creationId xmlns:a16="http://schemas.microsoft.com/office/drawing/2014/main" id="{DDABE358-A9B9-A05A-0499-0A6AFA22D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0350"/>
            <a:ext cx="107537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3"/>
              </a:spcBef>
              <a:buClrTx/>
              <a:buFontTx/>
              <a:buNone/>
            </a:pPr>
            <a:r>
              <a:rPr lang="pt-BR" altLang="pt-BR" sz="2800" b="1"/>
              <a:t>Número de amostras recebidas no Lacen para pesquisa de arboviroses por município - Goiás, 2024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79660549-C2B6-929E-5543-C7AB25CD2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4413"/>
            <a:ext cx="27368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900" b="1"/>
              <a:t>Fonte:GAL acesso em 16/01/2024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78D5130-8D4D-6BE7-1278-0DF5ED31EF83}"/>
              </a:ext>
            </a:extLst>
          </p:cNvPr>
          <p:cNvGraphicFramePr>
            <a:graphicFrameLocks/>
          </p:cNvGraphicFramePr>
          <p:nvPr/>
        </p:nvGraphicFramePr>
        <p:xfrm>
          <a:off x="671513" y="1844824"/>
          <a:ext cx="10104063" cy="403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9D04935E-B0B0-E3A4-F4FF-868B3092B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269875"/>
            <a:ext cx="10815638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latin typeface="Calibri" panose="020F0502020204030204" pitchFamily="34" charset="0"/>
                <a:cs typeface="Calibri" panose="020F0502020204030204" pitchFamily="34" charset="0"/>
              </a:rPr>
              <a:t>Número de amostras positivas de Dengue por isolamento viral para DEN-V2 pelo Lacen por município – Goiás, 2024</a:t>
            </a:r>
            <a:r>
              <a:rPr lang="pt-BR" altLang="pt-BR" sz="2800">
                <a:cs typeface="Arial" panose="020B0604020202020204" pitchFamily="34" charset="0"/>
              </a:rPr>
              <a:t>*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F90C8A97-E9FE-9BFA-6E48-37E8C8F2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7207A9C8-0EA4-F3E8-DA36-49FA15B1B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5613400"/>
            <a:ext cx="98663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/>
              <a:t>Obs. Em 2017 foi o último ano de detecção do DEN-1, DEN-2, DEN-3 e DEN-4 em Goiás.</a:t>
            </a:r>
          </a:p>
        </p:txBody>
      </p:sp>
      <p:pic>
        <p:nvPicPr>
          <p:cNvPr id="30725" name="Imagem 2">
            <a:extLst>
              <a:ext uri="{FF2B5EF4-FFF2-40B4-BE49-F238E27FC236}">
                <a16:creationId xmlns:a16="http://schemas.microsoft.com/office/drawing/2014/main" id="{DA27AE18-CC9E-7052-DCDA-78282577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514475"/>
            <a:ext cx="38766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0798A80-9796-2FFD-8824-EA7DFBB181F9}"/>
              </a:ext>
            </a:extLst>
          </p:cNvPr>
          <p:cNvGraphicFramePr>
            <a:graphicFrameLocks/>
          </p:cNvGraphicFramePr>
          <p:nvPr/>
        </p:nvGraphicFramePr>
        <p:xfrm>
          <a:off x="5576094" y="1285344"/>
          <a:ext cx="5558432" cy="4243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C6F47913-B184-2748-E5BC-002D458BF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215900"/>
            <a:ext cx="1094581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latin typeface="Calibri" panose="020F0502020204030204" pitchFamily="34" charset="0"/>
                <a:cs typeface="Calibri" panose="020F0502020204030204" pitchFamily="34" charset="0"/>
              </a:rPr>
              <a:t>Número de amostras positivas de Dengue por isolamento viral para DEN-V1 pelo Lacen por município – Goiás, 2024</a:t>
            </a:r>
            <a:r>
              <a:rPr lang="pt-BR" altLang="pt-BR" sz="2800">
                <a:cs typeface="Arial" panose="020B0604020202020204" pitchFamily="34" charset="0"/>
              </a:rPr>
              <a:t>*</a:t>
            </a:r>
          </a:p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endParaRPr lang="pt-BR" altLang="pt-BR" sz="4400">
              <a:cs typeface="Arial" panose="020B0604020202020204" pitchFamily="34" charset="0"/>
            </a:endParaRP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029B3D22-9F69-FBBC-366D-93B7B276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BE233785-2C1B-7AB9-80A0-58BA51EE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5613400"/>
            <a:ext cx="98663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/>
              <a:t>Obs. Em 2017 foi o último ano de detecção do DEN-1, DEN-2, DEN-3 e DEN-4 em Goiás.</a:t>
            </a:r>
          </a:p>
        </p:txBody>
      </p:sp>
      <p:pic>
        <p:nvPicPr>
          <p:cNvPr id="32773" name="Imagem 2">
            <a:extLst>
              <a:ext uri="{FF2B5EF4-FFF2-40B4-BE49-F238E27FC236}">
                <a16:creationId xmlns:a16="http://schemas.microsoft.com/office/drawing/2014/main" id="{AB15A72A-20ED-E33D-FC54-BA6765EE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747838"/>
            <a:ext cx="38766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425F5FE-5919-7BE5-628F-25E8B02BA8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749270"/>
              </p:ext>
            </p:extLst>
          </p:nvPr>
        </p:nvGraphicFramePr>
        <p:xfrm>
          <a:off x="5884559" y="2211276"/>
          <a:ext cx="4614750" cy="243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775" name="CaixaDeTexto 4">
            <a:extLst>
              <a:ext uri="{FF2B5EF4-FFF2-40B4-BE49-F238E27FC236}">
                <a16:creationId xmlns:a16="http://schemas.microsoft.com/office/drawing/2014/main" id="{5D864F6D-1F25-2837-FCC3-8FB10E3E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9950" y="2060575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b="1">
                <a:solidFill>
                  <a:schemeClr val="tx1"/>
                </a:solidFill>
              </a:rPr>
              <a:t>N=50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C93A9477-5910-CC29-83DE-964D9802F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6097588"/>
            <a:ext cx="20796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Text Box 2">
            <a:extLst>
              <a:ext uri="{FF2B5EF4-FFF2-40B4-BE49-F238E27FC236}">
                <a16:creationId xmlns:a16="http://schemas.microsoft.com/office/drawing/2014/main" id="{92778123-70C5-4B39-6829-4D1CD7763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44475"/>
            <a:ext cx="9858375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latin typeface="Calibri" panose="020F0502020204030204" pitchFamily="34" charset="0"/>
                <a:cs typeface="Calibri" panose="020F0502020204030204" pitchFamily="34" charset="0"/>
              </a:rPr>
              <a:t>Situação epidemiológica de chikungunya, Goiás - 2024 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D5718BC0-1B64-B6C1-298E-523FD3EDE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8" y="6542088"/>
            <a:ext cx="46339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900" b="1"/>
              <a:t>Fonte: sinan-online acesso em 17/01/2024</a:t>
            </a:r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10E4AC66-EE63-1249-C818-4C6C24BC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797425"/>
            <a:ext cx="9080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Text Box 5">
            <a:extLst>
              <a:ext uri="{FF2B5EF4-FFF2-40B4-BE49-F238E27FC236}">
                <a16:creationId xmlns:a16="http://schemas.microsoft.com/office/drawing/2014/main" id="{CF19A28D-84CD-805A-3A47-8C4196A92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450" y="5060950"/>
            <a:ext cx="35052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/>
              <a:t>Nº de óbitos em Goiás, 2023: 7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72090274-30D7-CCA8-4E5F-E87C5921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370388"/>
            <a:ext cx="514032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AutoNum type="arabicPeriod"/>
            </a:pPr>
            <a:r>
              <a:rPr lang="pt-BR" altLang="pt-BR" sz="1800"/>
              <a:t>Campinorte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AutoNum type="arabicPeriod"/>
            </a:pPr>
            <a:r>
              <a:rPr lang="pt-BR" altLang="pt-BR" sz="1800"/>
              <a:t>Anápolis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AutoNum type="arabicPeriod"/>
            </a:pPr>
            <a:r>
              <a:rPr lang="pt-BR" altLang="pt-BR" sz="1800"/>
              <a:t>Jataí 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AutoNum type="arabicPeriod"/>
            </a:pPr>
            <a:r>
              <a:rPr lang="pt-BR" altLang="pt-BR" sz="1800"/>
              <a:t>Serranópolis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AutoNum type="arabicPeriod"/>
            </a:pPr>
            <a:r>
              <a:rPr lang="pt-BR" altLang="pt-BR" sz="1800"/>
              <a:t>Mineiros 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AutoNum type="arabicPeriod"/>
            </a:pPr>
            <a:r>
              <a:rPr lang="pt-BR" altLang="pt-BR" sz="1800"/>
              <a:t>Perolândia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AutoNum type="arabicPeriod"/>
            </a:pPr>
            <a:r>
              <a:rPr lang="pt-BR" altLang="pt-BR" sz="1800"/>
              <a:t>Rubiataba</a:t>
            </a:r>
          </a:p>
        </p:txBody>
      </p:sp>
      <p:pic>
        <p:nvPicPr>
          <p:cNvPr id="34824" name="Imagem 2">
            <a:extLst>
              <a:ext uri="{FF2B5EF4-FFF2-40B4-BE49-F238E27FC236}">
                <a16:creationId xmlns:a16="http://schemas.microsoft.com/office/drawing/2014/main" id="{2ED8DC70-C22D-64F5-4800-5A4B41F10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987425"/>
            <a:ext cx="34385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Imagem 4">
            <a:extLst>
              <a:ext uri="{FF2B5EF4-FFF2-40B4-BE49-F238E27FC236}">
                <a16:creationId xmlns:a16="http://schemas.microsoft.com/office/drawing/2014/main" id="{3656AD56-548B-43E6-653A-89CAF36D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876675"/>
            <a:ext cx="3438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Imagem 6">
            <a:extLst>
              <a:ext uri="{FF2B5EF4-FFF2-40B4-BE49-F238E27FC236}">
                <a16:creationId xmlns:a16="http://schemas.microsoft.com/office/drawing/2014/main" id="{5090A472-A93C-9387-27E9-8C98CD2F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5213"/>
            <a:ext cx="5848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Imagem 8">
            <a:extLst>
              <a:ext uri="{FF2B5EF4-FFF2-40B4-BE49-F238E27FC236}">
                <a16:creationId xmlns:a16="http://schemas.microsoft.com/office/drawing/2014/main" id="{E3A7B046-5569-E647-2E14-852404CA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943225"/>
            <a:ext cx="57340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50B42AFE-50EE-1CF0-1E44-8C3B22E61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6097588"/>
            <a:ext cx="20796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Text Box 2">
            <a:extLst>
              <a:ext uri="{FF2B5EF4-FFF2-40B4-BE49-F238E27FC236}">
                <a16:creationId xmlns:a16="http://schemas.microsoft.com/office/drawing/2014/main" id="{8E1E20E4-1819-6410-55DD-42DF52D54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44475"/>
            <a:ext cx="9858375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latin typeface="Calibri" panose="020F0502020204030204" pitchFamily="34" charset="0"/>
                <a:cs typeface="Calibri" panose="020F0502020204030204" pitchFamily="34" charset="0"/>
              </a:rPr>
              <a:t>Número de casos de Chikungunya, Goiás, 2015-2024 </a:t>
            </a: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0F9B8AF8-DD83-35F3-823B-BC7C88EC4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9075"/>
            <a:ext cx="48974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900" b="1"/>
              <a:t>Fonte: sinan-online acesso em 17/01/2024</a:t>
            </a:r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C052E8E0-7B5E-C7B3-D49B-BDD02F44F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982663"/>
            <a:ext cx="11088688" cy="2771775"/>
          </a:xfrm>
          <a:prstGeom prst="rect">
            <a:avLst/>
          </a:prstGeom>
          <a:noFill/>
          <a:ln w="936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0" name="Oval 5">
            <a:extLst>
              <a:ext uri="{FF2B5EF4-FFF2-40B4-BE49-F238E27FC236}">
                <a16:creationId xmlns:a16="http://schemas.microsoft.com/office/drawing/2014/main" id="{CD2A78F7-9AD1-3DCA-866E-5C688DC3BB0C}"/>
              </a:ext>
            </a:extLst>
          </p:cNvPr>
          <p:cNvSpPr>
            <a:spLocks noChangeArrowheads="1"/>
          </p:cNvSpPr>
          <p:nvPr/>
        </p:nvSpPr>
        <p:spPr bwMode="auto">
          <a:xfrm rot="2100000">
            <a:off x="9891713" y="1782763"/>
            <a:ext cx="792162" cy="1584325"/>
          </a:xfrm>
          <a:prstGeom prst="ellipse">
            <a:avLst/>
          </a:prstGeom>
          <a:noFill/>
          <a:ln w="3816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pic>
        <p:nvPicPr>
          <p:cNvPr id="36871" name="Picture 6">
            <a:extLst>
              <a:ext uri="{FF2B5EF4-FFF2-40B4-BE49-F238E27FC236}">
                <a16:creationId xmlns:a16="http://schemas.microsoft.com/office/drawing/2014/main" id="{0DDCDABD-F400-864F-F77A-FF31A87E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3659188"/>
            <a:ext cx="8763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2" name="Oval 7">
            <a:extLst>
              <a:ext uri="{FF2B5EF4-FFF2-40B4-BE49-F238E27FC236}">
                <a16:creationId xmlns:a16="http://schemas.microsoft.com/office/drawing/2014/main" id="{B44E623F-A7F1-D42F-5360-DF57A9915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4492625"/>
            <a:ext cx="608012" cy="1604963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246CFB2A-D013-2399-B432-8418F2E2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6097588"/>
            <a:ext cx="2079625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2">
            <a:extLst>
              <a:ext uri="{FF2B5EF4-FFF2-40B4-BE49-F238E27FC236}">
                <a16:creationId xmlns:a16="http://schemas.microsoft.com/office/drawing/2014/main" id="{CC876CCC-F101-37E5-3139-4562C1002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44475"/>
            <a:ext cx="9858375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latin typeface="Calibri" panose="020F0502020204030204" pitchFamily="34" charset="0"/>
                <a:cs typeface="Calibri" panose="020F0502020204030204" pitchFamily="34" charset="0"/>
              </a:rPr>
              <a:t>Número de amostras positivas para Chikungunya, Goiás, -2024 </a:t>
            </a: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4C00298B-ACA8-1CA4-5E75-E8028D583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6569075"/>
            <a:ext cx="47053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900" b="1"/>
              <a:t>Fonte:GAL acesso em 16/01/2024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7754CCB-9D15-4387-62E6-7FABDE604329}"/>
              </a:ext>
            </a:extLst>
          </p:cNvPr>
          <p:cNvGraphicFramePr>
            <a:graphicFrameLocks/>
          </p:cNvGraphicFramePr>
          <p:nvPr/>
        </p:nvGraphicFramePr>
        <p:xfrm>
          <a:off x="1272258" y="1772816"/>
          <a:ext cx="835292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59289C71-CA06-A338-0B4A-86ACB480E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Text Box 2">
            <a:extLst>
              <a:ext uri="{FF2B5EF4-FFF2-40B4-BE49-F238E27FC236}">
                <a16:creationId xmlns:a16="http://schemas.microsoft.com/office/drawing/2014/main" id="{83BCD69A-70EB-EBA8-093E-6692CBF2C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333375"/>
            <a:ext cx="10591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3"/>
              </a:spcBef>
              <a:buClrTx/>
              <a:buFontTx/>
              <a:buNone/>
            </a:pPr>
            <a:r>
              <a:rPr lang="pt-BR" altLang="pt-BR" sz="2800" b="1"/>
              <a:t>Municípios em epidemia conforme diagrama de controle de dengue e chikungunya, Goiás – 17/01/2024</a:t>
            </a:r>
          </a:p>
        </p:txBody>
      </p:sp>
      <p:sp>
        <p:nvSpPr>
          <p:cNvPr id="40964" name="Text Box 3">
            <a:extLst>
              <a:ext uri="{FF2B5EF4-FFF2-40B4-BE49-F238E27FC236}">
                <a16:creationId xmlns:a16="http://schemas.microsoft.com/office/drawing/2014/main" id="{0DF19426-3358-2C27-27A2-596DAB7F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6545263"/>
            <a:ext cx="48974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900" b="1"/>
              <a:t>Fonte: sinan-online acesso em 17/01/2024</a:t>
            </a: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1B591BAE-CAAC-8678-5C16-F32C91FCD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8" y="6229350"/>
            <a:ext cx="49180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6" name="Imagem 2">
            <a:extLst>
              <a:ext uri="{FF2B5EF4-FFF2-40B4-BE49-F238E27FC236}">
                <a16:creationId xmlns:a16="http://schemas.microsoft.com/office/drawing/2014/main" id="{39CA3770-8FEC-EFA5-0E88-CB20FD6E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341438"/>
            <a:ext cx="50323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Imagem 6">
            <a:extLst>
              <a:ext uri="{FF2B5EF4-FFF2-40B4-BE49-F238E27FC236}">
                <a16:creationId xmlns:a16="http://schemas.microsoft.com/office/drawing/2014/main" id="{8F934CEF-02F0-FEB1-1B69-B36CDEF0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1792288"/>
            <a:ext cx="55451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>
            <a:extLst>
              <a:ext uri="{FF2B5EF4-FFF2-40B4-BE49-F238E27FC236}">
                <a16:creationId xmlns:a16="http://schemas.microsoft.com/office/drawing/2014/main" id="{20AF4045-6194-7F7D-4FE3-F6577C08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Text Box 2">
            <a:extLst>
              <a:ext uri="{FF2B5EF4-FFF2-40B4-BE49-F238E27FC236}">
                <a16:creationId xmlns:a16="http://schemas.microsoft.com/office/drawing/2014/main" id="{EBB431FD-5B83-A67C-785D-84A262963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2088"/>
            <a:ext cx="1019492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3"/>
              </a:spcBef>
              <a:buClrTx/>
              <a:buFontTx/>
              <a:buNone/>
            </a:pPr>
            <a:r>
              <a:rPr lang="pt-BR" altLang="pt-BR" sz="2400" b="1"/>
              <a:t>Municípios em epidemia conforme diagrama de controle de dengue e chikungunya, Goiás – 17/01/2024</a:t>
            </a:r>
          </a:p>
        </p:txBody>
      </p:sp>
      <p:pic>
        <p:nvPicPr>
          <p:cNvPr id="43012" name="Imagem 2">
            <a:extLst>
              <a:ext uri="{FF2B5EF4-FFF2-40B4-BE49-F238E27FC236}">
                <a16:creationId xmlns:a16="http://schemas.microsoft.com/office/drawing/2014/main" id="{8FBB8CD6-34C5-881E-92FF-2EE2A31EF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33513"/>
            <a:ext cx="60134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Imagem 4">
            <a:extLst>
              <a:ext uri="{FF2B5EF4-FFF2-40B4-BE49-F238E27FC236}">
                <a16:creationId xmlns:a16="http://schemas.microsoft.com/office/drawing/2014/main" id="{B598232A-EA87-A1E6-7963-26F69B675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938338"/>
            <a:ext cx="602456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Imagem 6">
            <a:extLst>
              <a:ext uri="{FF2B5EF4-FFF2-40B4-BE49-F238E27FC236}">
                <a16:creationId xmlns:a16="http://schemas.microsoft.com/office/drawing/2014/main" id="{B32EF62B-4AF1-8709-EE46-6194E2F4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412875"/>
            <a:ext cx="513873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3">
            <a:extLst>
              <a:ext uri="{FF2B5EF4-FFF2-40B4-BE49-F238E27FC236}">
                <a16:creationId xmlns:a16="http://schemas.microsoft.com/office/drawing/2014/main" id="{2E32A402-B4DF-8218-1DDD-92EC8BEB4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6545263"/>
            <a:ext cx="48974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900" b="1"/>
              <a:t>Fonte: sinan-online acesso em 17/01/2024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73B6FA8E-46EC-602F-3CCE-86F9E225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>
            <a:extLst>
              <a:ext uri="{FF2B5EF4-FFF2-40B4-BE49-F238E27FC236}">
                <a16:creationId xmlns:a16="http://schemas.microsoft.com/office/drawing/2014/main" id="{FC87ED5E-C06B-C728-194B-223F6140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96975"/>
            <a:ext cx="6646863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3">
            <a:extLst>
              <a:ext uri="{FF2B5EF4-FFF2-40B4-BE49-F238E27FC236}">
                <a16:creationId xmlns:a16="http://schemas.microsoft.com/office/drawing/2014/main" id="{F54A1423-048A-7135-C890-BE57EA0A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404813"/>
            <a:ext cx="8929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b="1">
                <a:latin typeface="Calibri" panose="020F0502020204030204" pitchFamily="34" charset="0"/>
                <a:cs typeface="Calibri" panose="020F0502020204030204" pitchFamily="34" charset="0"/>
              </a:rPr>
              <a:t>Alerta OMS para o aumento de Arboviroses</a:t>
            </a:r>
          </a:p>
        </p:txBody>
      </p:sp>
      <p:pic>
        <p:nvPicPr>
          <p:cNvPr id="8197" name="Picture 2" descr="Resultado de imagem">
            <a:extLst>
              <a:ext uri="{FF2B5EF4-FFF2-40B4-BE49-F238E27FC236}">
                <a16:creationId xmlns:a16="http://schemas.microsoft.com/office/drawing/2014/main" id="{9ADA21F6-6930-CECE-D17B-1FF9EB975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276475"/>
            <a:ext cx="32369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C0A1E553-EECC-ED5C-A09A-9D88FFB6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Text Box 2">
            <a:extLst>
              <a:ext uri="{FF2B5EF4-FFF2-40B4-BE49-F238E27FC236}">
                <a16:creationId xmlns:a16="http://schemas.microsoft.com/office/drawing/2014/main" id="{B66A5A93-7E27-F650-E2F9-331AF78F4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2088"/>
            <a:ext cx="1019492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63"/>
              </a:spcBef>
              <a:buClrTx/>
              <a:buFontTx/>
              <a:buNone/>
            </a:pPr>
            <a:r>
              <a:rPr lang="pt-BR" altLang="pt-BR" sz="2400" b="1"/>
              <a:t>Municípios em epidemia conforme diagrama de controle de dengue e chikungunya, Goiás – 17/01/2024</a:t>
            </a:r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A4CDB439-D77A-2410-2208-033E1A83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5238750"/>
            <a:ext cx="44640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Text Box 5">
            <a:extLst>
              <a:ext uri="{FF2B5EF4-FFF2-40B4-BE49-F238E27FC236}">
                <a16:creationId xmlns:a16="http://schemas.microsoft.com/office/drawing/2014/main" id="{3BAED49F-7F68-6F0B-9C79-E93B89A9B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6838" y="4483100"/>
            <a:ext cx="41290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2400" b="1"/>
              <a:t>TOTAL DE MUNICÍPIOS: 91</a:t>
            </a:r>
          </a:p>
        </p:txBody>
      </p:sp>
      <p:pic>
        <p:nvPicPr>
          <p:cNvPr id="45062" name="Imagem 2">
            <a:extLst>
              <a:ext uri="{FF2B5EF4-FFF2-40B4-BE49-F238E27FC236}">
                <a16:creationId xmlns:a16="http://schemas.microsoft.com/office/drawing/2014/main" id="{BA8E5782-2C68-1475-2DF3-7B1246D57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412875"/>
            <a:ext cx="576103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Imagem 4">
            <a:extLst>
              <a:ext uri="{FF2B5EF4-FFF2-40B4-BE49-F238E27FC236}">
                <a16:creationId xmlns:a16="http://schemas.microsoft.com/office/drawing/2014/main" id="{FE2033B5-1EF9-6964-7CAC-68CC134BB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484313"/>
            <a:ext cx="49815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3">
            <a:extLst>
              <a:ext uri="{FF2B5EF4-FFF2-40B4-BE49-F238E27FC236}">
                <a16:creationId xmlns:a16="http://schemas.microsoft.com/office/drawing/2014/main" id="{F5007730-AEE0-2E89-B1E9-0C35453E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6013450"/>
            <a:ext cx="4897438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900" b="1"/>
              <a:t>Fonte: sinan-online acesso em 17/01/2024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F57EACDE-4D4D-DE10-4AAA-0AEF92230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7" name="Text Box 2">
            <a:extLst>
              <a:ext uri="{FF2B5EF4-FFF2-40B4-BE49-F238E27FC236}">
                <a16:creationId xmlns:a16="http://schemas.microsoft.com/office/drawing/2014/main" id="{C43232EB-A120-D41E-0ADA-DF272C624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060450"/>
            <a:ext cx="10529888" cy="539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400"/>
              <a:t> </a:t>
            </a:r>
            <a:r>
              <a:rPr lang="pt-BR" altLang="pt-BR" sz="2000"/>
              <a:t>Coordenar a elaboração dos Planos Municipais de Enfrentamento das Arboviroses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/>
              <a:t> Divulgar de Informes,  Boletim Epidemiológico, Notas Técnicas e outros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/>
              <a:t> Monitorar diariamente o Cenário Epidemiológico municipal conforme Diagrama de controle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/>
              <a:t> Levantar os locais com maior concentração de casos  (notificações no SINAN) visando o bloqueio oportuno (ACE) e monitoramento dos casos (ACS)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/>
              <a:t> Levar a pauta de arboviroses nas instâncias municipais com outros setores e áreas afins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/>
              <a:t> Priorizar a digitação das notificações nos sistemas oficiais de forma oportuna (últimas 4 semanas)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/>
              <a:t>Uso dos recursos das Portarias MS (2.298 – 11/12/2023) e Cofinanciamento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/>
              <a:t> Divulgar, participar  e incentivar equipe para participar das Capacitações.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endParaRPr lang="pt-BR" altLang="pt-BR" sz="2000"/>
          </a:p>
        </p:txBody>
      </p:sp>
      <p:pic>
        <p:nvPicPr>
          <p:cNvPr id="47108" name="Picture 3">
            <a:extLst>
              <a:ext uri="{FF2B5EF4-FFF2-40B4-BE49-F238E27FC236}">
                <a16:creationId xmlns:a16="http://schemas.microsoft.com/office/drawing/2014/main" id="{C5D90BD5-A01D-5BAC-A4DB-543D0AB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5080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9" name="Text Box 4">
            <a:extLst>
              <a:ext uri="{FF2B5EF4-FFF2-40B4-BE49-F238E27FC236}">
                <a16:creationId xmlns:a16="http://schemas.microsoft.com/office/drawing/2014/main" id="{F08FC133-66B1-6C51-623C-ABD2F3F06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85725"/>
            <a:ext cx="10742612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"/>
              </a:spcBef>
              <a:buClrTx/>
              <a:buFontTx/>
              <a:buNone/>
            </a:pPr>
            <a:r>
              <a:rPr lang="pt-BR" altLang="pt-BR" sz="3200" b="1">
                <a:cs typeface="Calibri" panose="020F0502020204030204" pitchFamily="34" charset="0"/>
              </a:rPr>
              <a:t>Competências das Vigilâncias Epidemiológicas</a:t>
            </a:r>
          </a:p>
        </p:txBody>
      </p:sp>
      <p:pic>
        <p:nvPicPr>
          <p:cNvPr id="47110" name="Picture 5">
            <a:extLst>
              <a:ext uri="{FF2B5EF4-FFF2-40B4-BE49-F238E27FC236}">
                <a16:creationId xmlns:a16="http://schemas.microsoft.com/office/drawing/2014/main" id="{C7E892B6-F53F-44F0-BE27-53A25A191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268288"/>
            <a:ext cx="5492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318C214D-A71C-1485-5539-1A8A0B53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Text Box 2">
            <a:extLst>
              <a:ext uri="{FF2B5EF4-FFF2-40B4-BE49-F238E27FC236}">
                <a16:creationId xmlns:a16="http://schemas.microsoft.com/office/drawing/2014/main" id="{C699B561-6A5D-7C0C-7128-2BEE35E9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108075"/>
            <a:ext cx="10529887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 dirty="0"/>
              <a:t>Atuar mais próximo das Unidades de Saúde juntamente com equipe da Assistência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Garantir o envio de amostras ao LACEN (notificação, cadastro no GAL e acondicionamento e armazenamento das amostras) e em caso de </a:t>
            </a:r>
            <a:r>
              <a:rPr lang="pt-BR" altLang="pt-BR" sz="2000" b="1" dirty="0"/>
              <a:t>óbito suspeito (envio para o SVO</a:t>
            </a:r>
            <a:r>
              <a:rPr lang="pt-BR" altLang="pt-BR" sz="2000" dirty="0"/>
              <a:t>).</a:t>
            </a:r>
            <a:endParaRPr lang="pt-PT" altLang="pt-BR" sz="20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 dirty="0"/>
              <a:t> Garantir o envio de amostras ao LACEN (notificação, cadastro no GAL e acondicionamento e armazenamento das amostras) e em caso de </a:t>
            </a:r>
            <a:r>
              <a:rPr lang="pt-BR" altLang="pt-BR" sz="2000" b="1" dirty="0"/>
              <a:t>óbito suspeito (envio para o SVO</a:t>
            </a:r>
            <a:r>
              <a:rPr lang="pt-BR" altLang="pt-BR" sz="2000" dirty="0"/>
              <a:t>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 dirty="0"/>
              <a:t>Verificar as Notificações dos serviços da assistência (APS, Pronto Atendimentos, Hospitalar) 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pt-BR" altLang="pt-BR" sz="2000" dirty="0"/>
              <a:t> Apoiar nas investigações dos óbitos pelo Comitê Estadual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2000" dirty="0"/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BE0AAAA1-1097-C526-5A8A-A198D541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5080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Text Box 4">
            <a:extLst>
              <a:ext uri="{FF2B5EF4-FFF2-40B4-BE49-F238E27FC236}">
                <a16:creationId xmlns:a16="http://schemas.microsoft.com/office/drawing/2014/main" id="{771FC519-8983-00FF-F8CA-2A833E19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38125"/>
            <a:ext cx="107426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"/>
              </a:spcBef>
              <a:buClrTx/>
              <a:buFontTx/>
              <a:buNone/>
            </a:pPr>
            <a:r>
              <a:rPr lang="pt-BR" altLang="pt-BR" sz="3200" b="1">
                <a:cs typeface="Calibri" panose="020F0502020204030204" pitchFamily="34" charset="0"/>
              </a:rPr>
              <a:t>Competências das Vigilâncias Epidemiológicas</a:t>
            </a:r>
          </a:p>
        </p:txBody>
      </p:sp>
      <p:pic>
        <p:nvPicPr>
          <p:cNvPr id="49158" name="Picture 5">
            <a:extLst>
              <a:ext uri="{FF2B5EF4-FFF2-40B4-BE49-F238E27FC236}">
                <a16:creationId xmlns:a16="http://schemas.microsoft.com/office/drawing/2014/main" id="{4965CF7F-6516-96A5-1261-E59520AB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3" y="452438"/>
            <a:ext cx="476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>
            <a:extLst>
              <a:ext uri="{FF2B5EF4-FFF2-40B4-BE49-F238E27FC236}">
                <a16:creationId xmlns:a16="http://schemas.microsoft.com/office/drawing/2014/main" id="{D7B92AD7-CE54-3011-F432-C11FD51D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1" name="Text Box 2">
            <a:extLst>
              <a:ext uri="{FF2B5EF4-FFF2-40B4-BE49-F238E27FC236}">
                <a16:creationId xmlns:a16="http://schemas.microsoft.com/office/drawing/2014/main" id="{5B8B5B12-76BE-C0F1-147D-92220E42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108075"/>
            <a:ext cx="105346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pt-BR" altLang="pt-BR" sz="2000" b="1" dirty="0"/>
              <a:t>OBS: 	1. Liberação dos medicamentos, materiais e insumos são mediante as Notificações.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pt-BR" altLang="pt-BR" sz="2000" b="1" dirty="0"/>
              <a:t>		2. Teste Rápido: são para triagem, </a:t>
            </a:r>
            <a:r>
              <a:rPr lang="pt-BR" altLang="pt-BR" sz="2000" b="1" u="sng" dirty="0"/>
              <a:t>não confirma caso</a:t>
            </a:r>
            <a:r>
              <a:rPr lang="pt-BR" altLang="pt-BR" sz="2000" b="1" dirty="0"/>
              <a:t>!!!!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pt-BR" altLang="pt-BR" sz="2000" dirty="0"/>
              <a:t>Somente </a:t>
            </a:r>
            <a:r>
              <a:rPr lang="pt-BR" altLang="pt-BR" sz="2000" b="1" dirty="0"/>
              <a:t>pesquisa de antígenos NS1, realizada pelo exame sorológico por ELISA para dengue, é recomendada para encerramento de casos. Conforme as orientações técnicas vigentes emitidas por órgãos competentes, os testes rápidos </a:t>
            </a:r>
            <a:r>
              <a:rPr lang="pt-BR" altLang="pt-BR" sz="2000" b="1" dirty="0" err="1"/>
              <a:t>imunocromatográficos</a:t>
            </a:r>
            <a:r>
              <a:rPr lang="pt-BR" altLang="pt-BR" sz="2000" b="1" dirty="0"/>
              <a:t> (point-</a:t>
            </a:r>
            <a:r>
              <a:rPr lang="pt-BR" altLang="pt-BR" sz="2000" b="1" dirty="0" err="1"/>
              <a:t>of</a:t>
            </a:r>
            <a:r>
              <a:rPr lang="pt-BR" altLang="pt-BR" sz="2000" b="1" dirty="0"/>
              <a:t>-</a:t>
            </a:r>
            <a:r>
              <a:rPr lang="pt-BR" altLang="pt-BR" sz="2000" b="1" dirty="0" err="1"/>
              <a:t>care</a:t>
            </a:r>
            <a:r>
              <a:rPr lang="pt-BR" altLang="pt-BR" sz="2000" b="1" dirty="0"/>
              <a:t> </a:t>
            </a:r>
            <a:r>
              <a:rPr lang="pt-BR" altLang="pt-BR" sz="2000" b="1" dirty="0" err="1"/>
              <a:t>test</a:t>
            </a:r>
            <a:r>
              <a:rPr lang="pt-BR" altLang="pt-BR" sz="2000" b="1" dirty="0"/>
              <a:t>) de qualquer tipo, correspondem a testes de triagem, não sendo considerados como ferramentas para o encerramento de casos de arboviroses.</a:t>
            </a:r>
            <a:r>
              <a:rPr lang="pt-BR" altLang="pt-BR" sz="2000" dirty="0"/>
              <a:t> Portanto, atualmente, os testes rápidos </a:t>
            </a:r>
            <a:r>
              <a:rPr lang="pt-BR" altLang="pt-BR" sz="2000" dirty="0" err="1"/>
              <a:t>imunocromatográficos</a:t>
            </a:r>
            <a:r>
              <a:rPr lang="pt-BR" altLang="pt-BR" sz="2000" dirty="0"/>
              <a:t> </a:t>
            </a:r>
            <a:r>
              <a:rPr lang="pt-BR" altLang="pt-BR" sz="2000" b="1" dirty="0"/>
              <a:t>de pesquisa de antígeno NS1 não são adequados para encerramento de casos.</a:t>
            </a:r>
            <a:r>
              <a:rPr lang="pt-BR" altLang="pt-BR" sz="1400" b="1" dirty="0"/>
              <a:t>  (https://bvsms.saude.gov.br/</a:t>
            </a:r>
            <a:r>
              <a:rPr lang="pt-BR" altLang="pt-BR" sz="1400" b="1" dirty="0" err="1"/>
              <a:t>bvs</a:t>
            </a:r>
            <a:r>
              <a:rPr lang="pt-BR" altLang="pt-BR" sz="1400" b="1" dirty="0"/>
              <a:t>/</a:t>
            </a:r>
            <a:r>
              <a:rPr lang="pt-BR" altLang="pt-BR" sz="1400" b="1" dirty="0" err="1"/>
              <a:t>publicacoes</a:t>
            </a:r>
            <a:r>
              <a:rPr lang="pt-BR" altLang="pt-BR" sz="1400" b="1" dirty="0"/>
              <a:t>/guia_vigilancia_saude_v2_6ed.pdf)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endParaRPr lang="pt-BR" altLang="pt-BR" sz="2000" dirty="0"/>
          </a:p>
          <a:p>
            <a:pPr algn="just">
              <a:buClrTx/>
              <a:buFontTx/>
              <a:buNone/>
            </a:pPr>
            <a:endParaRPr lang="pt-BR" altLang="pt-BR" sz="2400" dirty="0"/>
          </a:p>
          <a:p>
            <a:pPr algn="just">
              <a:buClrTx/>
              <a:buFontTx/>
              <a:buNone/>
            </a:pPr>
            <a:endParaRPr lang="pt-BR" altLang="pt-BR" sz="2400" dirty="0"/>
          </a:p>
        </p:txBody>
      </p:sp>
      <p:pic>
        <p:nvPicPr>
          <p:cNvPr id="53252" name="Picture 3">
            <a:extLst>
              <a:ext uri="{FF2B5EF4-FFF2-40B4-BE49-F238E27FC236}">
                <a16:creationId xmlns:a16="http://schemas.microsoft.com/office/drawing/2014/main" id="{6F650411-865C-EE76-388D-70ACFD026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5080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3" name="Text Box 4">
            <a:extLst>
              <a:ext uri="{FF2B5EF4-FFF2-40B4-BE49-F238E27FC236}">
                <a16:creationId xmlns:a16="http://schemas.microsoft.com/office/drawing/2014/main" id="{0363AC17-8825-2552-61DB-C140DBF19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38125"/>
            <a:ext cx="107426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"/>
              </a:spcBef>
              <a:buClrTx/>
              <a:buFontTx/>
              <a:buNone/>
            </a:pPr>
            <a:r>
              <a:rPr lang="pt-BR" altLang="pt-BR" sz="3200" b="1">
                <a:cs typeface="Calibri" panose="020F0502020204030204" pitchFamily="34" charset="0"/>
              </a:rPr>
              <a:t>Competências das Vigilâncias Epidemiológicas</a:t>
            </a:r>
          </a:p>
        </p:txBody>
      </p:sp>
      <p:pic>
        <p:nvPicPr>
          <p:cNvPr id="53254" name="Picture 5">
            <a:extLst>
              <a:ext uri="{FF2B5EF4-FFF2-40B4-BE49-F238E27FC236}">
                <a16:creationId xmlns:a16="http://schemas.microsoft.com/office/drawing/2014/main" id="{67D10F9A-A06F-185C-C277-2AD4F97D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3" y="452438"/>
            <a:ext cx="476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318C214D-A71C-1485-5539-1A8A0B53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Text Box 2">
            <a:extLst>
              <a:ext uri="{FF2B5EF4-FFF2-40B4-BE49-F238E27FC236}">
                <a16:creationId xmlns:a16="http://schemas.microsoft.com/office/drawing/2014/main" id="{C699B561-6A5D-7C0C-7128-2BEE35E9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108075"/>
            <a:ext cx="10529887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BR" sz="2000" dirty="0"/>
              <a:t>Levantar a quantidade agentes para atividades de campo, para organização de intensificação  das visitas domiciliares e outras ações de controle vetorial, com retorno dos ACEs que estiverem em outras funções para ampliação da forca de trabalho</a:t>
            </a:r>
            <a:r>
              <a:rPr lang="pt-BR" altLang="pt-BR" sz="2000" dirty="0"/>
              <a:t>, bem como integração de ACS, equipes de limpeza urbana, infraestrutura das prefeituras.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Levantamento de de equipamentos disponíveis  como, bombas constais, carros , EPIs para atividades de campo</a:t>
            </a:r>
            <a:endParaRPr lang="pt-PT" altLang="pt-BR" sz="20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BR" sz="2000" dirty="0"/>
              <a:t>Estabelecimento de áreas prioritárias  dentro do município para atividades de controle de acordo com os dados </a:t>
            </a:r>
            <a:r>
              <a:rPr lang="pt-BR" altLang="pt-BR" sz="2000" dirty="0"/>
              <a:t>epidemiológicos </a:t>
            </a:r>
            <a:r>
              <a:rPr lang="pt-PT" altLang="pt-BR" sz="2000" dirty="0"/>
              <a:t>do município.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BR" sz="2000" dirty="0"/>
              <a:t>Realização de mutirões de limpeza, manejo ambiental, que deve ser feito em conjunto com controle químico ( Só </a:t>
            </a:r>
            <a:r>
              <a:rPr lang="pt-BR" altLang="pt-BR" sz="2000" dirty="0"/>
              <a:t>fumacê </a:t>
            </a:r>
            <a:r>
              <a:rPr lang="pt-PT" altLang="pt-BR" sz="2000" dirty="0"/>
              <a:t>não resolve)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BR" sz="2000" dirty="0"/>
              <a:t>Mobilização da população  através das </a:t>
            </a:r>
            <a:r>
              <a:rPr lang="pt-BR" altLang="pt-BR" sz="2000" dirty="0"/>
              <a:t>rádios</a:t>
            </a:r>
            <a:r>
              <a:rPr lang="pt-PT" altLang="pt-BR" sz="2000" dirty="0"/>
              <a:t> locais , </a:t>
            </a:r>
            <a:r>
              <a:rPr lang="pt-BR" altLang="pt-BR" sz="2000" dirty="0"/>
              <a:t>mutirões , redes sociais oficiais.</a:t>
            </a:r>
            <a:endParaRPr lang="pt-PT" altLang="pt-BR" sz="20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altLang="pt-BR" sz="2000" dirty="0"/>
          </a:p>
        </p:txBody>
      </p:sp>
      <p:pic>
        <p:nvPicPr>
          <p:cNvPr id="49156" name="Picture 3">
            <a:extLst>
              <a:ext uri="{FF2B5EF4-FFF2-40B4-BE49-F238E27FC236}">
                <a16:creationId xmlns:a16="http://schemas.microsoft.com/office/drawing/2014/main" id="{BE0AAAA1-1097-C526-5A8A-A198D541B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50800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Text Box 4">
            <a:extLst>
              <a:ext uri="{FF2B5EF4-FFF2-40B4-BE49-F238E27FC236}">
                <a16:creationId xmlns:a16="http://schemas.microsoft.com/office/drawing/2014/main" id="{771FC519-8983-00FF-F8CA-2A833E19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38125"/>
            <a:ext cx="107426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"/>
              </a:spcBef>
              <a:buClrTx/>
              <a:buFontTx/>
              <a:buNone/>
            </a:pPr>
            <a:r>
              <a:rPr lang="pt-BR" altLang="pt-BR" sz="3200" b="1" dirty="0">
                <a:cs typeface="Calibri" panose="020F0502020204030204" pitchFamily="34" charset="0"/>
              </a:rPr>
              <a:t>Competências das </a:t>
            </a:r>
            <a:r>
              <a:rPr lang="pt-PT" altLang="pt-BR" sz="3200" b="1" dirty="0">
                <a:cs typeface="Calibri" panose="020F0502020204030204" pitchFamily="34" charset="0"/>
              </a:rPr>
              <a:t>Equipes de controle de endemias</a:t>
            </a:r>
            <a:r>
              <a:rPr lang="pt-BR" altLang="pt-BR" sz="3200" b="1" dirty="0">
                <a:cs typeface="Calibri" panose="020F0502020204030204" pitchFamily="34" charset="0"/>
              </a:rPr>
              <a:t> Municipais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399E90C-8277-4F48-A0BE-F4C2115F1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13" y="452438"/>
            <a:ext cx="476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064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>
            <a:extLst>
              <a:ext uri="{FF2B5EF4-FFF2-40B4-BE49-F238E27FC236}">
                <a16:creationId xmlns:a16="http://schemas.microsoft.com/office/drawing/2014/main" id="{318C214D-A71C-1485-5539-1A8A0B53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Text Box 2">
            <a:extLst>
              <a:ext uri="{FF2B5EF4-FFF2-40B4-BE49-F238E27FC236}">
                <a16:creationId xmlns:a16="http://schemas.microsoft.com/office/drawing/2014/main" id="{C699B561-6A5D-7C0C-7128-2BEE35E9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61" y="1108075"/>
            <a:ext cx="10529887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altLang="pt-BR" sz="20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Capacitar equipe municipais em controle mecânico, químico.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Distribuir insumos para controle químico 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Disponibilizar bombas leves e pesadas de acordo com a avaliação epidemiológicas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Monitorar os indicadores </a:t>
            </a:r>
            <a:r>
              <a:rPr lang="pt-BR" altLang="pt-BR" sz="2000" dirty="0" err="1"/>
              <a:t>entomológicos</a:t>
            </a:r>
            <a:endParaRPr lang="pt-BR" altLang="pt-BR" sz="20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2000" dirty="0"/>
              <a:t>Apoiar  os municípios em ações de intensificação , no planejamento e execução.</a:t>
            </a:r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771FC519-8983-00FF-F8CA-2A833E195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61" y="171788"/>
            <a:ext cx="1021368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"/>
              </a:spcBef>
              <a:buClrTx/>
              <a:buFontTx/>
              <a:buNone/>
            </a:pPr>
            <a:r>
              <a:rPr lang="pt-BR" altLang="pt-BR" sz="3200" b="1" dirty="0">
                <a:cs typeface="Calibri" panose="020F0502020204030204" pitchFamily="34" charset="0"/>
              </a:rPr>
              <a:t>Competências Vigilância Ambiental e saúde do trabalhador</a:t>
            </a:r>
          </a:p>
        </p:txBody>
      </p:sp>
    </p:spTree>
    <p:extLst>
      <p:ext uri="{BB962C8B-B14F-4D97-AF65-F5344CB8AC3E}">
        <p14:creationId xmlns:p14="http://schemas.microsoft.com/office/powerpoint/2010/main" val="2900329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>
            <a:extLst>
              <a:ext uri="{FF2B5EF4-FFF2-40B4-BE49-F238E27FC236}">
                <a16:creationId xmlns:a16="http://schemas.microsoft.com/office/drawing/2014/main" id="{AEAB3008-DBD8-FB54-B81C-30B5DF10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5765800"/>
            <a:ext cx="2967037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299" name="Rectangle 2">
            <a:extLst>
              <a:ext uri="{FF2B5EF4-FFF2-40B4-BE49-F238E27FC236}">
                <a16:creationId xmlns:a16="http://schemas.microsoft.com/office/drawing/2014/main" id="{CE470DDE-D2D5-0013-039F-A3E274710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784225"/>
            <a:ext cx="110775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Superintendência de Vigilância em Saúde</a:t>
            </a:r>
          </a:p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Vigilância Epidemiológica das Doenças Transmissíveis</a:t>
            </a:r>
          </a:p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Coordenação de Controle de Dengue, Chikungunya e Zika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6B4103AC-37D3-80D8-1D41-55517124E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3044825"/>
            <a:ext cx="10320338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Telefone: (62) 3201-7879 </a:t>
            </a:r>
          </a:p>
          <a:p>
            <a:pPr algn="ctr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denguegoias@gmail.com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2DF572DE-997C-A5B2-3F3E-6FA8C26F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3668DAB8-D1BF-4B76-1259-EDC60430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233363"/>
            <a:ext cx="100806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b="1">
                <a:latin typeface="Calibri" panose="020F0502020204030204" pitchFamily="34" charset="0"/>
                <a:cs typeface="Calibri" panose="020F0502020204030204" pitchFamily="34" charset="0"/>
              </a:rPr>
              <a:t>Panorama nacional dos casos de Dengue no Brasil, 2024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6AF068EC-5129-E7F4-3D53-567B9D35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74" y="981075"/>
            <a:ext cx="3929105" cy="333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6C9C936B-331A-1547-C43A-707A70A4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828675"/>
            <a:ext cx="3625850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Text Box 5">
            <a:extLst>
              <a:ext uri="{FF2B5EF4-FFF2-40B4-BE49-F238E27FC236}">
                <a16:creationId xmlns:a16="http://schemas.microsoft.com/office/drawing/2014/main" id="{9CEF9055-3ADB-1724-A0CD-D91B1926A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4311650"/>
            <a:ext cx="9792568" cy="276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5750" indent="-285750"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pt-BR" altLang="pt-BR" sz="1600" dirty="0"/>
              <a:t>Regiões com maiores incidências são Centro-Oeste, Sudeste e Sul </a:t>
            </a:r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pt-BR" altLang="pt-BR" sz="1600" dirty="0"/>
              <a:t>Distrito Federal, Espírito Santo, Acre e Goiás com maiores incidências</a:t>
            </a:r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pt-BR" altLang="pt-BR" sz="1600" dirty="0"/>
              <a:t>Maior nº de óbitos e casos graves nas regiões Sudeste, Nordeste e Centro-Oeste.</a:t>
            </a:r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pt-BR" altLang="pt-BR" sz="1600" dirty="0"/>
              <a:t>Circulação dos 4 sorotipos do vírus (DENV1, DENV2, DENV3 e DENV4), com predominância do DENV1</a:t>
            </a:r>
            <a:r>
              <a:rPr lang="pt-BR" altLang="pt-BR" sz="16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/>
              <a:t>DEN-3: </a:t>
            </a:r>
            <a:r>
              <a:rPr lang="pt-BR" altLang="pt-BR" sz="1600" dirty="0"/>
              <a:t>Roraima, Pernambuco, Minas Gerais, Distrito Federal, São Paulo, Paraná, Santa Catarina</a:t>
            </a:r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  <a:buFont typeface="Arial" panose="020B0604020202020204" pitchFamily="34" charset="0"/>
              <a:buChar char="•"/>
            </a:pPr>
            <a:r>
              <a:rPr lang="pt-BR" altLang="pt-BR" sz="1600" b="1" dirty="0"/>
              <a:t>DEN-4: </a:t>
            </a:r>
            <a:r>
              <a:rPr lang="pt-BR" altLang="pt-BR" sz="1600" dirty="0"/>
              <a:t>Rio de Janeiro.</a:t>
            </a:r>
          </a:p>
        </p:txBody>
      </p:sp>
      <p:pic>
        <p:nvPicPr>
          <p:cNvPr id="10247" name="Picture 6">
            <a:extLst>
              <a:ext uri="{FF2B5EF4-FFF2-40B4-BE49-F238E27FC236}">
                <a16:creationId xmlns:a16="http://schemas.microsoft.com/office/drawing/2014/main" id="{0B530305-51CE-DB10-4ED5-0BA601BB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044575"/>
            <a:ext cx="2921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C31362DD-03EA-8E1D-B5EE-DB928A5A4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35F865B1-14F9-BDBB-240F-CA77CFE7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1836738"/>
            <a:ext cx="3684587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3">
            <a:extLst>
              <a:ext uri="{FF2B5EF4-FFF2-40B4-BE49-F238E27FC236}">
                <a16:creationId xmlns:a16="http://schemas.microsoft.com/office/drawing/2014/main" id="{DA5BCB23-3ABE-2BFF-05C2-2DF0047E2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0" y="1466850"/>
            <a:ext cx="3551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>
                <a:latin typeface="Calibri" panose="020F0502020204030204" pitchFamily="34" charset="0"/>
                <a:cs typeface="Calibri" panose="020F0502020204030204" pitchFamily="34" charset="0"/>
              </a:rPr>
              <a:t>Chikungunya</a:t>
            </a:r>
            <a:r>
              <a:rPr lang="pt-BR" altLang="pt-BR" sz="1800">
                <a:latin typeface="Calibri" panose="020F0502020204030204" pitchFamily="34" charset="0"/>
                <a:cs typeface="Calibri" panose="020F0502020204030204" pitchFamily="34" charset="0"/>
              </a:rPr>
              <a:t>, Goiás, </a:t>
            </a:r>
            <a:r>
              <a:rPr lang="pt-BR" altLang="pt-BR" sz="1800" b="1">
                <a:latin typeface="Calibri" panose="020F0502020204030204" pitchFamily="34" charset="0"/>
                <a:cs typeface="Calibri" panose="020F0502020204030204" pitchFamily="34" charset="0"/>
              </a:rPr>
              <a:t>2023*</a:t>
            </a: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1D835E50-B8F3-D15F-F0B9-968B99A44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1443038"/>
            <a:ext cx="3311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>
                <a:latin typeface="Calibri" panose="020F0502020204030204" pitchFamily="34" charset="0"/>
                <a:cs typeface="Calibri" panose="020F0502020204030204" pitchFamily="34" charset="0"/>
              </a:rPr>
              <a:t>Dengue</a:t>
            </a:r>
            <a:r>
              <a:rPr lang="pt-BR" altLang="pt-BR" sz="1800">
                <a:latin typeface="Calibri" panose="020F0502020204030204" pitchFamily="34" charset="0"/>
                <a:cs typeface="Calibri" panose="020F0502020204030204" pitchFamily="34" charset="0"/>
              </a:rPr>
              <a:t>, Goiás, </a:t>
            </a:r>
            <a:r>
              <a:rPr lang="pt-BR" altLang="pt-BR" sz="1800" b="1">
                <a:latin typeface="Calibri" panose="020F0502020204030204" pitchFamily="34" charset="0"/>
                <a:cs typeface="Calibri" panose="020F0502020204030204" pitchFamily="34" charset="0"/>
              </a:rPr>
              <a:t>2023*</a:t>
            </a: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A6F88D95-31D8-F1FA-59B2-5EAE9CE6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8" y="1485900"/>
            <a:ext cx="3913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>
                <a:latin typeface="Calibri" panose="020F0502020204030204" pitchFamily="34" charset="0"/>
                <a:cs typeface="Calibri" panose="020F0502020204030204" pitchFamily="34" charset="0"/>
              </a:rPr>
              <a:t>Zika Vírus</a:t>
            </a:r>
            <a:r>
              <a:rPr lang="pt-BR" altLang="pt-BR" sz="1800">
                <a:latin typeface="Calibri" panose="020F0502020204030204" pitchFamily="34" charset="0"/>
                <a:cs typeface="Calibri" panose="020F0502020204030204" pitchFamily="34" charset="0"/>
              </a:rPr>
              <a:t>, Goiás, </a:t>
            </a:r>
            <a:r>
              <a:rPr lang="pt-BR" altLang="pt-BR" sz="1800" b="1">
                <a:latin typeface="Calibri" panose="020F0502020204030204" pitchFamily="34" charset="0"/>
                <a:cs typeface="Calibri" panose="020F0502020204030204" pitchFamily="34" charset="0"/>
              </a:rPr>
              <a:t>2023*</a:t>
            </a:r>
          </a:p>
        </p:txBody>
      </p:sp>
      <p:pic>
        <p:nvPicPr>
          <p:cNvPr id="12295" name="Picture 6">
            <a:extLst>
              <a:ext uri="{FF2B5EF4-FFF2-40B4-BE49-F238E27FC236}">
                <a16:creationId xmlns:a16="http://schemas.microsoft.com/office/drawing/2014/main" id="{E4C5CFFA-CEB8-1AA5-7BD7-E0037D3A6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301" y="452739"/>
            <a:ext cx="587723" cy="4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Text Box 7">
            <a:extLst>
              <a:ext uri="{FF2B5EF4-FFF2-40B4-BE49-F238E27FC236}">
                <a16:creationId xmlns:a16="http://schemas.microsoft.com/office/drawing/2014/main" id="{2520FCF9-A5A4-B665-256F-84666D74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6383338"/>
            <a:ext cx="38655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200" u="sng">
                <a:solidFill>
                  <a:srgbClr val="CCCCFF"/>
                </a:solidFill>
                <a:hlinkClick r:id="rId7"/>
              </a:rPr>
              <a:t>https://indicadores.saude.go.gov.br/public/dengue.html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D29CAFFC-FF7D-333E-28CD-A0232E56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" y="369888"/>
            <a:ext cx="105727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Situação epidemiológica das arboviroses por município - Goiás, 2023</a:t>
            </a:r>
          </a:p>
        </p:txBody>
      </p:sp>
      <p:pic>
        <p:nvPicPr>
          <p:cNvPr id="12298" name="Picture 9">
            <a:extLst>
              <a:ext uri="{FF2B5EF4-FFF2-40B4-BE49-F238E27FC236}">
                <a16:creationId xmlns:a16="http://schemas.microsoft.com/office/drawing/2014/main" id="{C30D3AAD-3A6F-014F-3EE9-D1D03C2D7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086350"/>
            <a:ext cx="33686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9" name="Picture 10">
            <a:extLst>
              <a:ext uri="{FF2B5EF4-FFF2-40B4-BE49-F238E27FC236}">
                <a16:creationId xmlns:a16="http://schemas.microsoft.com/office/drawing/2014/main" id="{890C9E36-6AC9-B9DA-262B-A0C1C22F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995488"/>
            <a:ext cx="3252788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0" name="Picture 11">
            <a:extLst>
              <a:ext uri="{FF2B5EF4-FFF2-40B4-BE49-F238E27FC236}">
                <a16:creationId xmlns:a16="http://schemas.microsoft.com/office/drawing/2014/main" id="{35B7A4AF-AAC7-EF3D-5212-7C4699E2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5119688"/>
            <a:ext cx="3168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1" name="Picture 12">
            <a:extLst>
              <a:ext uri="{FF2B5EF4-FFF2-40B4-BE49-F238E27FC236}">
                <a16:creationId xmlns:a16="http://schemas.microsoft.com/office/drawing/2014/main" id="{1A7F8C27-6687-F230-2A42-540C8A71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781175"/>
            <a:ext cx="3082925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2" name="Picture 13">
            <a:extLst>
              <a:ext uri="{FF2B5EF4-FFF2-40B4-BE49-F238E27FC236}">
                <a16:creationId xmlns:a16="http://schemas.microsoft.com/office/drawing/2014/main" id="{5A1A0469-C381-EAE1-5E84-FBA758FC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5046663"/>
            <a:ext cx="313372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BCFCE3F4-E7CF-7A82-FE4C-B59EFE2B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2">
            <a:extLst>
              <a:ext uri="{FF2B5EF4-FFF2-40B4-BE49-F238E27FC236}">
                <a16:creationId xmlns:a16="http://schemas.microsoft.com/office/drawing/2014/main" id="{F7CAACC6-7B65-150F-3BBC-D12F3EE3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39725"/>
            <a:ext cx="10887075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latin typeface="Calibri" panose="020F0502020204030204" pitchFamily="34" charset="0"/>
                <a:cs typeface="Calibri" panose="020F0502020204030204" pitchFamily="34" charset="0"/>
              </a:rPr>
              <a:t>Registros dos óbitos suspeitos e confirmados por dengue por município - Goiás, 2023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B1FD04AA-E214-7FD0-B128-8A4FD066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41438"/>
            <a:ext cx="6961187" cy="474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4">
            <a:extLst>
              <a:ext uri="{FF2B5EF4-FFF2-40B4-BE49-F238E27FC236}">
                <a16:creationId xmlns:a16="http://schemas.microsoft.com/office/drawing/2014/main" id="{1FD702ED-9A06-D804-2B23-87D3A6839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876925"/>
            <a:ext cx="46815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4C328AD0-36BE-5376-DCA3-C47801CE7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450" y="2846388"/>
            <a:ext cx="3887788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endParaRPr lang="pt-BR" altLang="pt-BR" sz="1800" b="1"/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/>
              <a:t>Óbitos em 2023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endParaRPr lang="pt-BR" altLang="pt-BR" sz="1800" b="1"/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Font typeface="Wingdings" panose="05000000000000000000" pitchFamily="2" charset="2"/>
              <a:buChar char=""/>
            </a:pPr>
            <a:r>
              <a:rPr lang="pt-BR" altLang="pt-BR" sz="1800"/>
              <a:t> Confirmados : 39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</a:pPr>
            <a:endParaRPr lang="pt-BR" altLang="pt-BR" sz="1800"/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Font typeface="Wingdings" panose="05000000000000000000" pitchFamily="2" charset="2"/>
              <a:buChar char=""/>
            </a:pPr>
            <a:r>
              <a:rPr lang="pt-BR" altLang="pt-BR" sz="1800"/>
              <a:t> Em Investigação: 41 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/>
              <a:t> (10 óbitos no mês de dezembro)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endParaRPr lang="pt-BR" altLang="pt-BR" sz="1800"/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endParaRPr lang="pt-BR" altLang="pt-BR" sz="1800"/>
          </a:p>
        </p:txBody>
      </p:sp>
      <p:sp>
        <p:nvSpPr>
          <p:cNvPr id="14343" name="Freeform 6">
            <a:extLst>
              <a:ext uri="{FF2B5EF4-FFF2-40B4-BE49-F238E27FC236}">
                <a16:creationId xmlns:a16="http://schemas.microsoft.com/office/drawing/2014/main" id="{FB5D71C8-8259-395D-0762-027FF44E6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1341438"/>
            <a:ext cx="1511300" cy="1439862"/>
          </a:xfrm>
          <a:custGeom>
            <a:avLst/>
            <a:gdLst>
              <a:gd name="T0" fmla="*/ 0 w 215333"/>
              <a:gd name="T1" fmla="*/ 0 h 227648"/>
              <a:gd name="T2" fmla="*/ 36337642 w 215333"/>
              <a:gd name="T3" fmla="*/ 0 h 227648"/>
              <a:gd name="T4" fmla="*/ 36337642 w 215333"/>
              <a:gd name="T5" fmla="*/ 32003977 h 227648"/>
              <a:gd name="T6" fmla="*/ 0 w 215333"/>
              <a:gd name="T7" fmla="*/ 32003977 h 227648"/>
              <a:gd name="T8" fmla="*/ 0 w 215333"/>
              <a:gd name="T9" fmla="*/ 0 h 227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5333" h="227648">
                <a:moveTo>
                  <a:pt x="0" y="0"/>
                </a:moveTo>
                <a:lnTo>
                  <a:pt x="215333" y="0"/>
                </a:lnTo>
                <a:lnTo>
                  <a:pt x="215333" y="227648"/>
                </a:lnTo>
                <a:lnTo>
                  <a:pt x="0" y="22764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55295CB6-FA98-CCA5-2DE1-CEABD305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88050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2">
            <a:extLst>
              <a:ext uri="{FF2B5EF4-FFF2-40B4-BE49-F238E27FC236}">
                <a16:creationId xmlns:a16="http://schemas.microsoft.com/office/drawing/2014/main" id="{C405A80D-6F5D-6B3D-7AF2-C8F0EC06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184150"/>
            <a:ext cx="10194925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b="1">
                <a:latin typeface="Calibri" panose="020F0502020204030204" pitchFamily="34" charset="0"/>
                <a:cs typeface="Calibri" panose="020F0502020204030204" pitchFamily="34" charset="0"/>
              </a:rPr>
              <a:t>Diagrama de controle de arboviroses – Goiás, 2023 - 2024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C22E255B-E35B-F3B0-98BC-268F6FE3F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5991225"/>
            <a:ext cx="48974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900" b="1"/>
              <a:t>Fonte: sinan-online acesso em 17/01/2024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D912167C-88A2-B2E6-F389-60A6EAF4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5668963"/>
            <a:ext cx="382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Imagem 2">
            <a:extLst>
              <a:ext uri="{FF2B5EF4-FFF2-40B4-BE49-F238E27FC236}">
                <a16:creationId xmlns:a16="http://schemas.microsoft.com/office/drawing/2014/main" id="{B333ED2D-6056-B8E7-EEE6-51FB2B23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484313"/>
            <a:ext cx="7286625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m 4">
            <a:extLst>
              <a:ext uri="{FF2B5EF4-FFF2-40B4-BE49-F238E27FC236}">
                <a16:creationId xmlns:a16="http://schemas.microsoft.com/office/drawing/2014/main" id="{234D8D0B-4787-AA44-57E7-89A62BB25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2389188"/>
            <a:ext cx="39703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Elipse 13">
            <a:extLst>
              <a:ext uri="{FF2B5EF4-FFF2-40B4-BE49-F238E27FC236}">
                <a16:creationId xmlns:a16="http://schemas.microsoft.com/office/drawing/2014/main" id="{2BA4A2AB-B457-5403-6D9C-A321ED5E3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3350" y="3500438"/>
            <a:ext cx="792163" cy="100806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6393" name="Elipse 15">
            <a:extLst>
              <a:ext uri="{FF2B5EF4-FFF2-40B4-BE49-F238E27FC236}">
                <a16:creationId xmlns:a16="http://schemas.microsoft.com/office/drawing/2014/main" id="{5A0760A3-F416-4741-9E51-E0DE262A0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25" y="3963988"/>
            <a:ext cx="546100" cy="87471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307A9B4F-A6B1-ABE5-4D26-C4BF6AB8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2">
            <a:extLst>
              <a:ext uri="{FF2B5EF4-FFF2-40B4-BE49-F238E27FC236}">
                <a16:creationId xmlns:a16="http://schemas.microsoft.com/office/drawing/2014/main" id="{F3EACB60-6152-BECD-2A8F-C8C27DEE3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184150"/>
            <a:ext cx="10194925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b="1">
                <a:latin typeface="Calibri" panose="020F0502020204030204" pitchFamily="34" charset="0"/>
                <a:cs typeface="Calibri" panose="020F0502020204030204" pitchFamily="34" charset="0"/>
              </a:rPr>
              <a:t>Diagrama de controle de arboviroses – Goiás, 2023 - 2024</a:t>
            </a:r>
          </a:p>
        </p:txBody>
      </p:sp>
      <p:sp>
        <p:nvSpPr>
          <p:cNvPr id="18436" name="Text Box 3">
            <a:extLst>
              <a:ext uri="{FF2B5EF4-FFF2-40B4-BE49-F238E27FC236}">
                <a16:creationId xmlns:a16="http://schemas.microsoft.com/office/drawing/2014/main" id="{60633E02-AC0C-71E1-B7D0-72116E2A1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5991225"/>
            <a:ext cx="48974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900" b="1"/>
              <a:t>Fonte: sinan-online acesso em 17/01/2024</a:t>
            </a:r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3BB24736-CD15-8B4A-9E8D-1E91E5B7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292725"/>
            <a:ext cx="382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5E78C2C8-6990-7A90-FB54-230089CE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268413"/>
            <a:ext cx="67691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Imagem 8">
            <a:extLst>
              <a:ext uri="{FF2B5EF4-FFF2-40B4-BE49-F238E27FC236}">
                <a16:creationId xmlns:a16="http://schemas.microsoft.com/office/drawing/2014/main" id="{B346BC9D-5143-C2BD-0C1C-8DB3865D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1268413"/>
            <a:ext cx="47783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182E90FB-91E6-693F-AAA5-8279723B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2">
            <a:extLst>
              <a:ext uri="{FF2B5EF4-FFF2-40B4-BE49-F238E27FC236}">
                <a16:creationId xmlns:a16="http://schemas.microsoft.com/office/drawing/2014/main" id="{66CA67F4-D38B-40A4-1252-37DA9328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146050"/>
            <a:ext cx="1121568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>
                <a:latin typeface="Calibri" panose="020F0502020204030204" pitchFamily="34" charset="0"/>
                <a:cs typeface="Calibri" panose="020F0502020204030204" pitchFamily="34" charset="0"/>
              </a:rPr>
              <a:t>Número casos registrados de dengue por semana epidemiológica e ano, Goiás, 2020-2024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F2611CE3-AA0F-350B-3AC6-4CFEEE474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6426200"/>
            <a:ext cx="33115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900" b="1"/>
              <a:t>Fonte: sinan-online acesso em 17/01/2024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613ACFD9-FD43-8974-754D-1F2D0F6E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74750"/>
            <a:ext cx="1097915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Imagem 2">
            <a:extLst>
              <a:ext uri="{FF2B5EF4-FFF2-40B4-BE49-F238E27FC236}">
                <a16:creationId xmlns:a16="http://schemas.microsoft.com/office/drawing/2014/main" id="{1BD21809-F00F-0B7B-CB74-8052E3E5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611688"/>
            <a:ext cx="57721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m 1">
            <a:extLst>
              <a:ext uri="{FF2B5EF4-FFF2-40B4-BE49-F238E27FC236}">
                <a16:creationId xmlns:a16="http://schemas.microsoft.com/office/drawing/2014/main" id="{610A9D8A-C80F-ED15-E91D-0130514B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4414838"/>
            <a:ext cx="8366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4">
            <a:extLst>
              <a:ext uri="{FF2B5EF4-FFF2-40B4-BE49-F238E27FC236}">
                <a16:creationId xmlns:a16="http://schemas.microsoft.com/office/drawing/2014/main" id="{88AE02CF-D59B-8461-52EF-EB408D7B2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4592638"/>
            <a:ext cx="56165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r>
              <a:rPr lang="pt-BR" altLang="pt-BR" sz="1800" b="1"/>
              <a:t>Óbitos em 2024</a:t>
            </a: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50"/>
              </a:spcAft>
              <a:buClrTx/>
              <a:buFontTx/>
              <a:buNone/>
            </a:pPr>
            <a:endParaRPr lang="pt-BR" altLang="pt-BR" sz="1800" b="1"/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  <a:buFont typeface="Wingdings" panose="05000000000000000000" pitchFamily="2" charset="2"/>
              <a:buChar char=""/>
            </a:pPr>
            <a:r>
              <a:rPr lang="pt-BR" altLang="pt-BR" sz="1800"/>
              <a:t>Confirmado: 01 (Uruaçu)</a:t>
            </a:r>
          </a:p>
          <a:p>
            <a:pPr>
              <a:lnSpc>
                <a:spcPct val="150000"/>
              </a:lnSpc>
              <a:spcBef>
                <a:spcPts val="50"/>
              </a:spcBef>
              <a:spcAft>
                <a:spcPts val="50"/>
              </a:spcAft>
              <a:buFont typeface="Wingdings" panose="05000000000000000000" pitchFamily="2" charset="2"/>
              <a:buChar char=""/>
            </a:pPr>
            <a:r>
              <a:rPr lang="pt-BR" altLang="pt-BR" sz="1800"/>
              <a:t>Em investigação: 05 (Águas Lindas, Iporá, Anápolis, Serranópolis e Pirenópolis)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BA1D79A9-2347-97DA-CAE5-AF778E6F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5991225"/>
            <a:ext cx="20796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2">
            <a:extLst>
              <a:ext uri="{FF2B5EF4-FFF2-40B4-BE49-F238E27FC236}">
                <a16:creationId xmlns:a16="http://schemas.microsoft.com/office/drawing/2014/main" id="{5A35C880-120F-470B-5D00-E92F224E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284163"/>
            <a:ext cx="1088707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63"/>
              </a:spcBef>
              <a:buClrTx/>
              <a:buFontTx/>
              <a:buNone/>
            </a:pPr>
            <a:r>
              <a:rPr lang="pt-BR" altLang="pt-BR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Solicitações de vagas via regulação para internação por Arboviroses por Região de Saúde - Goiás, Dez.2023 - Jan.2024*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2BEB3BDC-C3FB-685A-BE49-DAA6F1D02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929313"/>
            <a:ext cx="46815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graphicFrame>
        <p:nvGraphicFramePr>
          <p:cNvPr id="15364" name="Group 4">
            <a:extLst>
              <a:ext uri="{FF2B5EF4-FFF2-40B4-BE49-F238E27FC236}">
                <a16:creationId xmlns:a16="http://schemas.microsoft.com/office/drawing/2014/main" id="{5A2EE16C-F8CD-875C-D7E4-DBBF5FB60077}"/>
              </a:ext>
            </a:extLst>
          </p:cNvPr>
          <p:cNvGraphicFramePr>
            <a:graphicFrameLocks noGrp="1"/>
          </p:cNvGraphicFramePr>
          <p:nvPr/>
        </p:nvGraphicFramePr>
        <p:xfrm>
          <a:off x="263525" y="1450975"/>
          <a:ext cx="7129463" cy="5122865"/>
        </p:xfrm>
        <a:graphic>
          <a:graphicData uri="http://schemas.openxmlformats.org/drawingml/2006/table">
            <a:tbl>
              <a:tblPr/>
              <a:tblGrid>
                <a:gridCol w="3642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27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Região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Dez.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Jan.*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526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Central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37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33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Centro Sul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22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26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Entorno Norte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Entorno Sul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73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46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2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Estrada de Ferro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Nordeste II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Norte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Oeste I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72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Oeste II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Pireneus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12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Rio Vermelho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São </a:t>
                      </a:r>
                      <a:r>
                        <a:rPr kumimoji="0" lang="pt-BR" alt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Patricio</a:t>
                      </a: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I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72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São Patricio II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Serra da Mesa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19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31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Sudoeste I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Sudoeste II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18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1721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Sul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3629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Total Geral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208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8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913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638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350"/>
                        </a:spcBef>
                        <a:spcAft>
                          <a:spcPts val="6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  <a:tab pos="10333038" algn="l"/>
                          <a:tab pos="10782300" algn="l"/>
                        </a:tabLst>
                      </a:pPr>
                      <a:r>
                        <a:rPr kumimoji="0" lang="pt-BR" alt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  <a:cs typeface="Segoe UI" panose="020B0502040204020203" pitchFamily="34" charset="0"/>
                        </a:rPr>
                        <a:t>185</a:t>
                      </a:r>
                    </a:p>
                  </a:txBody>
                  <a:tcPr marL="8641" marR="8641" marT="8640" marB="0" anchor="b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2615" name="Text Box 257">
            <a:extLst>
              <a:ext uri="{FF2B5EF4-FFF2-40B4-BE49-F238E27FC236}">
                <a16:creationId xmlns:a16="http://schemas.microsoft.com/office/drawing/2014/main" id="{8DDB7D72-4574-CFD8-DE8E-6DCFC325A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6532563"/>
            <a:ext cx="2282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Bef>
                <a:spcPts val="148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20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91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638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350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Bef>
                <a:spcPts val="38"/>
              </a:spcBef>
              <a:spcAft>
                <a:spcPts val="38"/>
              </a:spcAft>
              <a:buClrTx/>
              <a:buFontTx/>
              <a:buNone/>
            </a:pPr>
            <a:r>
              <a:rPr lang="pt-BR" altLang="pt-BR" sz="1200">
                <a:latin typeface="Noto Sans" panose="020B0502040504020204" pitchFamily="34" charset="0"/>
                <a:cs typeface="Segoe UI" panose="020B0502040204020203" pitchFamily="34" charset="0"/>
              </a:rPr>
              <a:t>*</a:t>
            </a:r>
            <a:r>
              <a:rPr lang="pt-BR" altLang="pt-BR" sz="1200" b="1">
                <a:latin typeface="Noto Sans" panose="020B0502040504020204" pitchFamily="34" charset="0"/>
                <a:cs typeface="Segoe UI" panose="020B0502040204020203" pitchFamily="34" charset="0"/>
              </a:rPr>
              <a:t>17/01/2024</a:t>
            </a:r>
          </a:p>
        </p:txBody>
      </p:sp>
      <p:sp>
        <p:nvSpPr>
          <p:cNvPr id="22616" name="CaixaDeTexto 1">
            <a:extLst>
              <a:ext uri="{FF2B5EF4-FFF2-40B4-BE49-F238E27FC236}">
                <a16:creationId xmlns:a16="http://schemas.microsoft.com/office/drawing/2014/main" id="{5F4E501D-F2C6-729E-4524-E6A54974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2852738"/>
            <a:ext cx="3097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tx1"/>
                </a:solidFill>
              </a:rPr>
              <a:t> </a:t>
            </a:r>
            <a:r>
              <a:rPr lang="pt-BR" altLang="pt-BR" sz="2400" b="1">
                <a:solidFill>
                  <a:schemeClr val="tx1"/>
                </a:solidFill>
              </a:rPr>
              <a:t>2024: 12,43% das solicitações foram de vagas para UTI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6350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12700" cap="flat" cmpd="sng" algn="ctr">
        <a:solidFill>
          <a:schemeClr val="phClr"/>
        </a:solidFill>
        <a:prstDash val="solid"/>
        <a:miter/>
      </a:ln>
      <a:ln w="19050" cap="flat" cmpd="sng" algn="ctr">
        <a:solidFill>
          <a:schemeClr val="phClr"/>
        </a:solidFill>
        <a:prstDash val="solid"/>
        <a:miter/>
      </a:ln>
    </a:lnStyleLst>
    <a:effectStyleLst>
      <a:effectStyle>
        <a:effectLst/>
      </a:effectStyle>
      <a:effectStyle>
        <a:effectLst/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DejaVu Sans"/>
      <a:cs typeface="DejaVu Sans"/>
    </a:majorFont>
    <a:minorFont>
      <a:latin typeface="Arial"/>
      <a:ea typeface="DejaVu Sans"/>
      <a:cs typeface="DejaVu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6350" cap="flat" cmpd="sng" algn="ctr">
        <a:solidFill>
          <a:schemeClr val="phClr">
            <a:shade val="95000"/>
            <a:satMod val="105000"/>
          </a:schemeClr>
        </a:solidFill>
        <a:prstDash val="solid"/>
        <a:miter/>
      </a:ln>
      <a:ln w="12700" cap="flat" cmpd="sng" algn="ctr">
        <a:solidFill>
          <a:schemeClr val="phClr"/>
        </a:solidFill>
        <a:prstDash val="solid"/>
        <a:miter/>
      </a:ln>
      <a:ln w="19050" cap="flat" cmpd="sng" algn="ctr">
        <a:solidFill>
          <a:schemeClr val="phClr"/>
        </a:solidFill>
        <a:prstDash val="solid"/>
        <a:miter/>
      </a:ln>
    </a:lnStyleLst>
    <a:effectStyleLst>
      <a:effectStyle>
        <a:effectLst/>
      </a:effectStyle>
      <a:effectStyle>
        <a:effectLst/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1522</Words>
  <Application>Microsoft Office PowerPoint</Application>
  <PresentationFormat>Personalizar</PresentationFormat>
  <Paragraphs>320</Paragraphs>
  <Slides>26</Slides>
  <Notes>26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40" baseType="lpstr">
      <vt:lpstr>Microsoft YaHei</vt:lpstr>
      <vt:lpstr>Arial</vt:lpstr>
      <vt:lpstr>Calibri</vt:lpstr>
      <vt:lpstr>Calibri Light</vt:lpstr>
      <vt:lpstr>DejaVu Sans</vt:lpstr>
      <vt:lpstr>Noto Sans</vt:lpstr>
      <vt:lpstr>Segoe UI</vt:lpstr>
      <vt:lpstr>Times New Roman</vt:lpstr>
      <vt:lpstr>Wingdings</vt:lpstr>
      <vt:lpstr>Tema do Office</vt:lpstr>
      <vt:lpstr>Tema do Office</vt:lpstr>
      <vt:lpstr>Tema do Office</vt:lpstr>
      <vt:lpstr>Tema do Office</vt:lpstr>
      <vt:lpstr>Chart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Elaine dos Anjos Matos</dc:creator>
  <cp:lastModifiedBy>Felipe Bruno</cp:lastModifiedBy>
  <cp:revision>213</cp:revision>
  <cp:lastPrinted>2024-01-03T19:47:41Z</cp:lastPrinted>
  <dcterms:created xsi:type="dcterms:W3CDTF">1601-01-01T00:00:00Z</dcterms:created>
  <dcterms:modified xsi:type="dcterms:W3CDTF">2024-01-18T17:23:16Z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</Properties>
</file>