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12:07:39.23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137 192 12287,'-33'-35'0,"2"0"0,2 1 0,9 1 0,3 3 0,11 13 0,18 11 0,11 4 0,8 2 0,10 0 0,-1 0 0,9 8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12:12:04.24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12287,'0'17'0,"2"-7"0,2-3 0,4-1 0,1 1 0,5 3 0,1 1 0,2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12:14:05.45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600 69 12287,'-2'-11'0,"-4"-1"0,-1 7 0,-7-5 0,3 3 0,5 1 0,-5 6 0,5 0 0,-5 0 0,7-8 0,-4 6 0,8-5 0,0 7 0,0 0 0,-7 0 0,5 0 0,-6 0 0,8 0 0,0 0 0,-7 0 0,5 0 0,-8 0 0,4 0 0,4 7 0,-5-5 0,5 6 0,-4-8 0,4 0 0,-5 0 0,7 0 0,0 0 0,-8 0 0,6 0 0,-5 0 0,1 2 0,0 3 0,-7 3 0,3 5 0,1-1 0,-6-7 0,3 7 0,-3-3 0,-2 5 0,0-3 0,5-7 0,1 4 0,-2-1 0,-3-3 0,-1 6 0,0-3 0,6-1 0,-1-6 0,-1 0 0,-2 0 0,-2 0 0,0 0 0,-1-2 0,1-4 0,-2-5 0,-4-4 0,-3-3 0,-8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6T14:01:55.80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0 120 16383 257155 50767,'0'-17'0'0'0,"0"0"0"0"0,0 0 0 0 0,0 0 0 0 0,2 2 0 0 0,4 3 0 0 0,3-3 0 0 0,8 5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88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1/16/24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‹nº›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04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odontoceo2021@gmail.com" TargetMode="External"/><Relationship Id="rId2" Type="http://schemas.openxmlformats.org/officeDocument/2006/relationships/hyperlink" Target="mailto:saude@aguaslindasdegoias.go.go.b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D5705B-63E0-4364-B909-EC902FEAA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7E355D-DAEA-4421-B67A-FA13C0FBD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F9D604-94F8-FA55-251D-83906E8C3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58" y="2151837"/>
            <a:ext cx="6707360" cy="1655762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rgbClr val="00B050"/>
                </a:solidFill>
                <a:latin typeface="Baguet Script" pitchFamily="2" charset="77"/>
              </a:rPr>
              <a:t>Habilitação do Centro de Especialidades Odontológicas - CEO tipo II</a:t>
            </a:r>
          </a:p>
        </p:txBody>
      </p:sp>
      <p:grpSp>
        <p:nvGrpSpPr>
          <p:cNvPr id="22" name="decorative circles">
            <a:extLst>
              <a:ext uri="{FF2B5EF4-FFF2-40B4-BE49-F238E27FC236}">
                <a16:creationId xmlns:a16="http://schemas.microsoft.com/office/drawing/2014/main" id="{61D9147E-6246-4344-B99C-7E58532D8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062" y="289695"/>
            <a:ext cx="4971115" cy="6138399"/>
            <a:chOff x="6870062" y="289695"/>
            <a:chExt cx="4971115" cy="6138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D06285-CD49-4308-BDD4-0AF48D39B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D4A3886-A465-4577-99CE-251AA7B92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4736" y="5667686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4A1D21-7CBB-44D9-A528-DB74C3107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27805" y="5275653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3600DE0-90F9-4BD7-A084-ECB65A2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9847" y="59428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C243907-3995-49EB-94E9-35C68C13C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1540" y="655922"/>
              <a:ext cx="466441" cy="46644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29A2DC-7066-4487-A307-68F210722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508B2B-067E-421A-9C09-522CFF39F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63367" y="6122314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9BA730-4DAE-4702-A5C5-013F9CEB0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0062" y="5959435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Tinta 33">
                <a:extLst>
                  <a:ext uri="{FF2B5EF4-FFF2-40B4-BE49-F238E27FC236}">
                    <a16:creationId xmlns:a16="http://schemas.microsoft.com/office/drawing/2014/main" id="{34ACD0B1-C2A1-0F3E-EED4-8A15B187650B}"/>
                  </a:ext>
                </a:extLst>
              </p14:cNvPr>
              <p14:cNvContentPartPr/>
              <p14:nvPr/>
            </p14:nvContentPartPr>
            <p14:xfrm>
              <a:off x="2400223" y="-638716"/>
              <a:ext cx="87120" cy="69480"/>
            </p14:xfrm>
          </p:contentPart>
        </mc:Choice>
        <mc:Fallback xmlns="">
          <p:pic>
            <p:nvPicPr>
              <p:cNvPr id="34" name="Tinta 33">
                <a:extLst>
                  <a:ext uri="{FF2B5EF4-FFF2-40B4-BE49-F238E27FC236}">
                    <a16:creationId xmlns:a16="http://schemas.microsoft.com/office/drawing/2014/main" id="{34ACD0B1-C2A1-0F3E-EED4-8A15B18765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9783" y="-649516"/>
                <a:ext cx="108360" cy="9072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Imagem 34">
            <a:extLst>
              <a:ext uri="{FF2B5EF4-FFF2-40B4-BE49-F238E27FC236}">
                <a16:creationId xmlns:a16="http://schemas.microsoft.com/office/drawing/2014/main" id="{74548B65-8E53-8FF9-EED5-56527EB86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88" y="5508472"/>
            <a:ext cx="3652311" cy="10301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0" name="Tinta 39">
                <a:extLst>
                  <a:ext uri="{FF2B5EF4-FFF2-40B4-BE49-F238E27FC236}">
                    <a16:creationId xmlns:a16="http://schemas.microsoft.com/office/drawing/2014/main" id="{5F14118C-CD07-1CD3-5E7E-5AC37C5504F8}"/>
                  </a:ext>
                </a:extLst>
              </p14:cNvPr>
              <p14:cNvContentPartPr/>
              <p14:nvPr/>
            </p14:nvContentPartPr>
            <p14:xfrm>
              <a:off x="4129199" y="6004435"/>
              <a:ext cx="25200" cy="31320"/>
            </p14:xfrm>
          </p:contentPart>
        </mc:Choice>
        <mc:Fallback xmlns="">
          <p:pic>
            <p:nvPicPr>
              <p:cNvPr id="40" name="Tinta 39">
                <a:extLst>
                  <a:ext uri="{FF2B5EF4-FFF2-40B4-BE49-F238E27FC236}">
                    <a16:creationId xmlns:a16="http://schemas.microsoft.com/office/drawing/2014/main" id="{5F14118C-CD07-1CD3-5E7E-5AC37C5504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8399" y="5993995"/>
                <a:ext cx="464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" name="Tinta 40">
                <a:extLst>
                  <a:ext uri="{FF2B5EF4-FFF2-40B4-BE49-F238E27FC236}">
                    <a16:creationId xmlns:a16="http://schemas.microsoft.com/office/drawing/2014/main" id="{9926A559-9C0D-CF7B-BE19-6EB3647D8561}"/>
                  </a:ext>
                </a:extLst>
              </p14:cNvPr>
              <p14:cNvContentPartPr/>
              <p14:nvPr/>
            </p14:nvContentPartPr>
            <p14:xfrm>
              <a:off x="8074799" y="2693875"/>
              <a:ext cx="216000" cy="55800"/>
            </p14:xfrm>
          </p:contentPart>
        </mc:Choice>
        <mc:Fallback xmlns="">
          <p:pic>
            <p:nvPicPr>
              <p:cNvPr id="41" name="Tinta 40">
                <a:extLst>
                  <a:ext uri="{FF2B5EF4-FFF2-40B4-BE49-F238E27FC236}">
                    <a16:creationId xmlns:a16="http://schemas.microsoft.com/office/drawing/2014/main" id="{9926A559-9C0D-CF7B-BE19-6EB3647D85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64359" y="2683435"/>
                <a:ext cx="237240" cy="7704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Imagem 41">
            <a:extLst>
              <a:ext uri="{FF2B5EF4-FFF2-40B4-BE49-F238E27FC236}">
                <a16:creationId xmlns:a16="http://schemas.microsoft.com/office/drawing/2014/main" id="{C4FEE520-AA9D-A7F8-AD63-AE63BE3D3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1074" y="5208514"/>
            <a:ext cx="1196731" cy="1605430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C2ECC7DB-52A0-85B6-63A8-5C4355407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3428" y="1069884"/>
            <a:ext cx="4557743" cy="4087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30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BCA7DA-DBE8-2759-2ACC-CB9142EEA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896" y="170727"/>
            <a:ext cx="10964752" cy="526861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B050"/>
                </a:solidFill>
                <a:latin typeface="Baskerville Old Face" panose="020F0502020204030204" pitchFamily="34" charset="0"/>
              </a:rPr>
              <a:t>  Histórico </a:t>
            </a:r>
          </a:p>
          <a:p>
            <a:endParaRPr lang="pt-BR" sz="3200" dirty="0">
              <a:solidFill>
                <a:schemeClr val="bg1">
                  <a:lumMod val="10000"/>
                </a:schemeClr>
              </a:solidFill>
              <a:latin typeface="Baskerville Old Face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Abadi" panose="020F0502020204030204" pitchFamily="34" charset="0"/>
              </a:rPr>
              <a:t>O CEO já foi habilitado na data 26/12/2011;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Abadi" panose="020F0502020204030204" pitchFamily="34" charset="0"/>
              </a:rPr>
              <a:t>Por não atingir os parâmetros exigidos, dentre eles: a inauguração que deveria ter sido realizada até a data de 04/04/12.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Abadi" panose="020F0502020204030204" pitchFamily="34" charset="0"/>
              </a:rPr>
              <a:t>A inauguração do mesmo aconteceu na data 9/12/2021 sobre a atual gestão do prefeito Lucas </a:t>
            </a:r>
            <a:r>
              <a:rPr lang="pt-BR" sz="2000" dirty="0" err="1">
                <a:solidFill>
                  <a:schemeClr val="bg1">
                    <a:lumMod val="10000"/>
                  </a:schemeClr>
                </a:solidFill>
                <a:latin typeface="Abadi" panose="020F0502020204030204" pitchFamily="34" charset="0"/>
              </a:rPr>
              <a:t>Antonietti</a:t>
            </a:r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Abadi" panose="020F050202020403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Abadi" panose="020F0502020204030204" pitchFamily="34" charset="0"/>
              </a:rPr>
              <a:t> O sistema tem sido alimentado  com a produção diária dos atendimentos, bem como está montada a equipe realizando os atendimentos de especialidades 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1600" b="0" i="0" u="none" strike="noStrike" dirty="0">
              <a:solidFill>
                <a:srgbClr val="212529"/>
              </a:solidFill>
              <a:effectLst/>
              <a:latin typeface="Nunito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725649-5280-9B78-2375-837F94616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07" y="5637285"/>
            <a:ext cx="762978" cy="10235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48FA094-2951-90DB-B679-540A80E3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375" y="5901447"/>
            <a:ext cx="2476245" cy="69843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34CF988-4EAB-F7B3-2F62-DA6FFAAA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686" y="4010686"/>
            <a:ext cx="2926864" cy="2640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AEF5359-4BE0-729F-86E7-48DC7AEE3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690" y="3936462"/>
            <a:ext cx="3255524" cy="2921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5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DA38852-436E-CDC5-763A-47453A393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139" y="440099"/>
            <a:ext cx="10675544" cy="5293762"/>
          </a:xfrm>
        </p:spPr>
        <p:txBody>
          <a:bodyPr/>
          <a:lstStyle/>
          <a:p>
            <a:r>
              <a:rPr lang="pt-BR" b="1" dirty="0">
                <a:solidFill>
                  <a:srgbClr val="00B050"/>
                </a:solidFill>
                <a:latin typeface="Baskerville Old Face" panose="02020602080505020303" pitchFamily="18" charset="77"/>
              </a:rPr>
              <a:t>Importância da habilitação para o Municipio </a:t>
            </a:r>
          </a:p>
          <a:p>
            <a:endParaRPr lang="pt-BR" b="1" dirty="0">
              <a:solidFill>
                <a:srgbClr val="00B050"/>
              </a:solidFill>
              <a:latin typeface="Baskerville Old Face" panose="02020602080505020303" pitchFamily="18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Abadi" panose="020B0604020104020204" pitchFamily="34" charset="0"/>
              </a:rPr>
              <a:t>O município hoje arca com 100 por cento do custeio de gastos do centro de especialidades odontológicas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Abadi" panose="020B0604020104020204" pitchFamily="34" charset="0"/>
              </a:rPr>
              <a:t>População do município 225.671 hab. (2022)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Abadi" panose="020B0604020104020204" pitchFamily="34" charset="0"/>
              </a:rPr>
              <a:t>É relevante a habilitação para população, pois temos uma grande demanda de pacientes 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Abadi" panose="020B0604020104020204" pitchFamily="34" charset="0"/>
              </a:rPr>
              <a:t>Antes da abertura do centro de especialidades odontológicas. Os pacientes eram regulados para a capital Goiânia através da Central de regulação do município exceto para as próteses dentárias 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latin typeface="Abadi" panose="020B06040201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CC0BA507-E695-C442-140F-84CBFADB5A1F}"/>
                  </a:ext>
                </a:extLst>
              </p14:cNvPr>
              <p14:cNvContentPartPr/>
              <p14:nvPr/>
            </p14:nvContentPartPr>
            <p14:xfrm>
              <a:off x="6336359" y="-541445"/>
              <a:ext cx="12600" cy="4356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CC0BA507-E695-C442-140F-84CBFADB5A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2039" y="-545765"/>
                <a:ext cx="21240" cy="52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Imagem 10">
            <a:extLst>
              <a:ext uri="{FF2B5EF4-FFF2-40B4-BE49-F238E27FC236}">
                <a16:creationId xmlns:a16="http://schemas.microsoft.com/office/drawing/2014/main" id="{D75DC662-7A51-CC93-CD0E-1F1191FA7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577" y="6198920"/>
            <a:ext cx="2930423" cy="68925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43493DF-9F3C-8248-5ECB-0AA0CB50D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0" y="5672605"/>
            <a:ext cx="920435" cy="11853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954E346-A0A3-AEB8-4693-AA334C829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02" y="3985731"/>
            <a:ext cx="3134065" cy="2432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539E4FB-62A6-DDC9-88EF-F2DD7A6E6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6077" y="3753408"/>
            <a:ext cx="3171700" cy="2918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B7CCC72-01FF-8713-81EA-175AB6C9A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579" y="3743056"/>
            <a:ext cx="2908240" cy="2800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67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25639AB-F523-6176-831A-710E9B575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217" y="578416"/>
            <a:ext cx="10512079" cy="5105148"/>
          </a:xfrm>
        </p:spPr>
        <p:txBody>
          <a:bodyPr/>
          <a:lstStyle/>
          <a:p>
            <a:r>
              <a:rPr lang="pt-BR" b="1" dirty="0">
                <a:solidFill>
                  <a:srgbClr val="00B050"/>
                </a:solidFill>
                <a:latin typeface="Baskerville Old Face" panose="02020602080505020303" pitchFamily="18" charset="77"/>
              </a:rPr>
              <a:t>Considerações finais </a:t>
            </a:r>
          </a:p>
          <a:p>
            <a:endParaRPr lang="pt-B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/>
              <a:t>Insta salientar, a necessidade da habilitação do centro de especialidades odontológicas, uma vez que é uma continuidade dos trabalhos realizados pela rede de atenção básica, dessa forma, com a habilitação podemos contribuir com a redução da perda dental, o acesso a especialidades restritas à odontologia de mercado, o tratamento e recuperação da saúde bucal e, consequentemente, da Saúde como um todo; ira garantir dignidade, redução de desigualdade, inclusão social e melhoria na qualidade de vida dos usuários. Considerando  que no ano de 2023 a unidade recebeu das unidades básicas cerca de (9.226) pacientes 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/>
              <a:t>Dessa forma, investir em habilitação para o centro odontológico é fundamental para garantir a oferta de serviços de saúde de excelência população, promovendo bem estar e a promoção da saúde bucal na nossa comunidade 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36FAAA-14B2-5067-6CD0-250331B7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682" y="5832837"/>
            <a:ext cx="3167829" cy="8934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D168193-A682-897C-CE97-8F9913EE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59" y="5338515"/>
            <a:ext cx="1034515" cy="13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0E8B860-A719-392C-8CA5-9592D29E9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592" y="431553"/>
            <a:ext cx="10409649" cy="5079999"/>
          </a:xfrm>
        </p:spPr>
        <p:txBody>
          <a:bodyPr/>
          <a:lstStyle/>
          <a:p>
            <a:r>
              <a:rPr lang="pt-BR" dirty="0"/>
              <a:t> </a:t>
            </a:r>
          </a:p>
          <a:p>
            <a:pPr algn="l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C14E9A-A892-68C2-8EB4-D36BDD15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74" y="-80265"/>
            <a:ext cx="3183591" cy="2774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1580996-E7F7-5D0E-8DF9-239E12A1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368" y="-150037"/>
            <a:ext cx="3186096" cy="2774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9DBC7F5-1537-D214-F2AE-7C5962813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403" y="-80266"/>
            <a:ext cx="3332398" cy="2774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5506A28-2E89-8F21-0088-4B841635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48" y="3302322"/>
            <a:ext cx="2993777" cy="2439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D2E73D2-A5D8-29EA-A853-12AFB729ABA5}"/>
              </a:ext>
            </a:extLst>
          </p:cNvPr>
          <p:cNvSpPr txBox="1"/>
          <p:nvPr/>
        </p:nvSpPr>
        <p:spPr>
          <a:xfrm>
            <a:off x="5184115" y="260010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29B1A4-73DD-95D4-7496-092AF42AF2A5}"/>
              </a:ext>
            </a:extLst>
          </p:cNvPr>
          <p:cNvSpPr txBox="1"/>
          <p:nvPr/>
        </p:nvSpPr>
        <p:spPr>
          <a:xfrm>
            <a:off x="1067971" y="2703528"/>
            <a:ext cx="28379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>
                <a:highlight>
                  <a:srgbClr val="C0C0C0"/>
                </a:highlight>
                <a:latin typeface="Abadi" panose="020B0604020104020204" pitchFamily="34" charset="0"/>
              </a:rPr>
              <a:t>Próteses Dentárias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CDB87D8-CCE6-1725-D604-7A9056418C10}"/>
              </a:ext>
            </a:extLst>
          </p:cNvPr>
          <p:cNvSpPr txBox="1"/>
          <p:nvPr/>
        </p:nvSpPr>
        <p:spPr>
          <a:xfrm>
            <a:off x="4174575" y="2559102"/>
            <a:ext cx="40637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700" dirty="0">
                <a:highlight>
                  <a:srgbClr val="C0C0C0"/>
                </a:highlight>
                <a:latin typeface="Abadi" panose="020B0604020104020204" pitchFamily="34" charset="0"/>
              </a:rPr>
              <a:t>Diagnóstico bucal com ênfase no diagnóstico e detecção do câncer bucal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69394C2-1F07-D0C9-F7C9-8EEF0D748164}"/>
              </a:ext>
            </a:extLst>
          </p:cNvPr>
          <p:cNvSpPr txBox="1"/>
          <p:nvPr/>
        </p:nvSpPr>
        <p:spPr>
          <a:xfrm>
            <a:off x="8885740" y="2635343"/>
            <a:ext cx="3713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dirty="0">
                <a:highlight>
                  <a:srgbClr val="C0C0C0"/>
                </a:highlight>
                <a:latin typeface="Abadi" panose="020B0604020104020204" pitchFamily="34" charset="0"/>
              </a:rPr>
              <a:t>Atendimentos a portadores de necessidades especiais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1DDAD8-859F-0C57-7D22-982A6D5132A7}"/>
              </a:ext>
            </a:extLst>
          </p:cNvPr>
          <p:cNvSpPr txBox="1"/>
          <p:nvPr/>
        </p:nvSpPr>
        <p:spPr>
          <a:xfrm>
            <a:off x="5341293" y="244292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D44729B-FFF8-FD9E-7F3A-44CD53316F09}"/>
              </a:ext>
            </a:extLst>
          </p:cNvPr>
          <p:cNvSpPr txBox="1"/>
          <p:nvPr/>
        </p:nvSpPr>
        <p:spPr>
          <a:xfrm>
            <a:off x="923919" y="5925317"/>
            <a:ext cx="26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>
                <a:highlight>
                  <a:srgbClr val="C0C0C0"/>
                </a:highlight>
                <a:latin typeface="Abadi" panose="020B0604020104020204" pitchFamily="34" charset="0"/>
              </a:rPr>
              <a:t>Cirugia Oral Menor dos tecidos moles e duros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55A84F6-BCBB-FB1F-AAE3-C5F1D08EC8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656" t="-207" r="3656" b="207"/>
          <a:stretch/>
        </p:blipFill>
        <p:spPr>
          <a:xfrm>
            <a:off x="4732956" y="3104884"/>
            <a:ext cx="2837952" cy="2637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39E8EC9-1A36-0A50-9488-749FB414D067}"/>
              </a:ext>
            </a:extLst>
          </p:cNvPr>
          <p:cNvSpPr txBox="1"/>
          <p:nvPr/>
        </p:nvSpPr>
        <p:spPr>
          <a:xfrm>
            <a:off x="5560874" y="6093142"/>
            <a:ext cx="160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>
                <a:highlight>
                  <a:srgbClr val="C0C0C0"/>
                </a:highlight>
              </a:rPr>
              <a:t>Endodontia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3621DBB-484C-0C03-A7D6-67AC2CE24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409" y="3155504"/>
            <a:ext cx="2837952" cy="2594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8640673-51D4-1D0C-2ACD-9EA6ED6A527B}"/>
              </a:ext>
            </a:extLst>
          </p:cNvPr>
          <p:cNvSpPr txBox="1"/>
          <p:nvPr/>
        </p:nvSpPr>
        <p:spPr>
          <a:xfrm>
            <a:off x="8885740" y="5925317"/>
            <a:ext cx="314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dirty="0">
                <a:highlight>
                  <a:srgbClr val="C0C0C0"/>
                </a:highlight>
                <a:latin typeface="Abadi" panose="020B0604020104020204" pitchFamily="34" charset="0"/>
              </a:rPr>
              <a:t>Periodontia Especializada</a:t>
            </a:r>
          </a:p>
          <a:p>
            <a:pPr algn="l"/>
            <a:endParaRPr lang="pt-BR" b="1" dirty="0">
              <a:highlight>
                <a:srgbClr val="C0C0C0"/>
              </a:highligh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0256FBC-92E8-FE49-4A39-EB736B030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248" y="4511807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pt-BR" dirty="0">
                <a:solidFill>
                  <a:schemeClr val="tx1"/>
                </a:solidFill>
                <a:latin typeface="Abadi" panose="020B0604020104020204" pitchFamily="34" charset="0"/>
                <a:cs typeface="Aldhabi" pitchFamily="2" charset="-78"/>
              </a:rPr>
              <a:t>E-mail : </a:t>
            </a:r>
            <a:r>
              <a:rPr lang="pt-BR" dirty="0">
                <a:solidFill>
                  <a:schemeClr val="tx1"/>
                </a:solidFill>
                <a:latin typeface="Abadi" panose="020B0604020104020204" pitchFamily="34" charset="0"/>
                <a:cs typeface="Aldhabi" pitchFamily="2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saude@aguaslindasdegoias.go.go.br</a:t>
            </a:r>
            <a:endParaRPr lang="pt-BR" dirty="0">
              <a:solidFill>
                <a:schemeClr val="tx1"/>
              </a:solidFill>
              <a:latin typeface="Abadi" panose="020B0604020104020204" pitchFamily="34" charset="0"/>
              <a:cs typeface="Aldhabi" pitchFamily="2" charset="-78"/>
            </a:endParaRPr>
          </a:p>
          <a:p>
            <a:r>
              <a:rPr lang="pt-BR" dirty="0">
                <a:solidFill>
                  <a:schemeClr val="tx1"/>
                </a:solidFill>
                <a:latin typeface="Abadi" panose="020B0604020104020204" pitchFamily="34" charset="0"/>
                <a:cs typeface="Aldhab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odontoceo2021@gmail.com</a:t>
            </a:r>
            <a:r>
              <a:rPr lang="pt-BR" dirty="0">
                <a:solidFill>
                  <a:schemeClr val="tx1"/>
                </a:solidFill>
                <a:latin typeface="Abadi" panose="020B0604020104020204" pitchFamily="34" charset="0"/>
                <a:cs typeface="Aldhabi" pitchFamily="2" charset="-78"/>
              </a:rPr>
              <a:t> </a:t>
            </a:r>
          </a:p>
          <a:p>
            <a:r>
              <a:rPr lang="pt-BR" dirty="0">
                <a:solidFill>
                  <a:schemeClr val="tx1"/>
                </a:solidFill>
                <a:latin typeface="Abadi" panose="020B0604020104020204" pitchFamily="34" charset="0"/>
                <a:cs typeface="Aldhabi" pitchFamily="2" charset="-78"/>
              </a:rPr>
              <a:t>Tel : 61. 99583-9880</a:t>
            </a:r>
          </a:p>
          <a:p>
            <a:r>
              <a:rPr lang="pt-BR" dirty="0">
                <a:solidFill>
                  <a:schemeClr val="tx1"/>
                </a:solidFill>
                <a:latin typeface="Abadi" panose="020B0604020104020204" pitchFamily="34" charset="0"/>
                <a:cs typeface="Aldhabi" pitchFamily="2" charset="-78"/>
              </a:rPr>
              <a:t>61. 98297-0030</a:t>
            </a:r>
          </a:p>
          <a:p>
            <a:r>
              <a:rPr lang="pt-BR" dirty="0">
                <a:solidFill>
                  <a:schemeClr val="tx1"/>
                </a:solidFill>
                <a:latin typeface="Abadi" panose="020B0604020104020204" pitchFamily="34" charset="0"/>
                <a:cs typeface="Aldhabi" pitchFamily="2" charset="-78"/>
              </a:rPr>
              <a:t>61. 3618-4007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C258CF-515D-AF07-0301-E27A4021E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832" y="5654644"/>
            <a:ext cx="3383374" cy="95428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A6D7A41-3684-3B69-0B0A-F5CCE17D5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56" y="5291830"/>
            <a:ext cx="1055332" cy="14157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1F386CD-4884-7A54-5796-E1862AA18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767" y="369338"/>
            <a:ext cx="6375893" cy="414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1137380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7" baseType="lpstr">
      <vt:lpstr>ConfettiVTI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Eduarda Silva Machado</dc:creator>
  <cp:lastModifiedBy>Maria Eduarda Silva Machado</cp:lastModifiedBy>
  <cp:revision>2</cp:revision>
  <dcterms:created xsi:type="dcterms:W3CDTF">2024-01-16T12:01:29Z</dcterms:created>
  <dcterms:modified xsi:type="dcterms:W3CDTF">2024-01-16T19:34:25Z</dcterms:modified>
</cp:coreProperties>
</file>