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87" r:id="rId2"/>
    <p:sldId id="295" r:id="rId3"/>
    <p:sldId id="288" r:id="rId4"/>
    <p:sldId id="296" r:id="rId5"/>
    <p:sldId id="290" r:id="rId6"/>
    <p:sldId id="293" r:id="rId7"/>
    <p:sldId id="291" r:id="rId8"/>
    <p:sldId id="294" r:id="rId9"/>
  </p:sldIdLst>
  <p:sldSz cx="12192000" cy="6858000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hztcr0Rj0dQ7xyHXOybSLy+0vDK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ly Almeida" initials="KA" lastIdx="1" clrIdx="0">
    <p:extLst>
      <p:ext uri="{19B8F6BF-5375-455C-9EA6-DF929625EA0E}">
        <p15:presenceInfo xmlns:p15="http://schemas.microsoft.com/office/powerpoint/2012/main" userId="2f4786901e9f21d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259261C-1199-44F8-BADD-58D7F6EBB3C0}">
  <a:tblStyle styleId="{F259261C-1199-44F8-BADD-58D7F6EBB3C0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tcBdr/>
        <a:fill>
          <a:solidFill>
            <a:srgbClr val="CFD7E7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FD7E7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Estilo Claro 3 - Ênfas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436" autoAdjust="0"/>
  </p:normalViewPr>
  <p:slideViewPr>
    <p:cSldViewPr snapToGrid="0">
      <p:cViewPr varScale="1">
        <p:scale>
          <a:sx n="90" d="100"/>
          <a:sy n="90" d="100"/>
        </p:scale>
        <p:origin x="13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38" Type="http://customschemas.google.com/relationships/presentationmetadata" Target="metadata"/><Relationship Id="rId2" Type="http://schemas.openxmlformats.org/officeDocument/2006/relationships/slide" Target="slides/slide1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8F5AF2-D2A8-4032-AF02-02A6D52376A8}" type="doc">
      <dgm:prSet loTypeId="urn:microsoft.com/office/officeart/2005/8/layout/process1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7B14684F-8DAA-4525-BCEB-129807030687}">
      <dgm:prSet phldrT="[Texto]" custT="1"/>
      <dgm:spPr/>
      <dgm:t>
        <a:bodyPr/>
        <a:lstStyle/>
        <a:p>
          <a:pPr algn="ctr"/>
          <a:r>
            <a:rPr lang="pt-BR" sz="1700" b="0" dirty="0">
              <a:latin typeface="Century Gothic" panose="020B0502020202020204" pitchFamily="34" charset="0"/>
            </a:rPr>
            <a:t>80 servidores</a:t>
          </a:r>
        </a:p>
      </dgm:t>
    </dgm:pt>
    <dgm:pt modelId="{132CC187-D745-46B8-B00D-111A6117D52E}" type="parTrans" cxnId="{E07676E9-9CFC-43A2-8A9B-A36C0271D380}">
      <dgm:prSet/>
      <dgm:spPr/>
      <dgm:t>
        <a:bodyPr/>
        <a:lstStyle/>
        <a:p>
          <a:endParaRPr lang="pt-BR" b="1"/>
        </a:p>
      </dgm:t>
    </dgm:pt>
    <dgm:pt modelId="{F04C263C-ABB7-49B0-94A3-9601724A3206}" type="sibTrans" cxnId="{E07676E9-9CFC-43A2-8A9B-A36C0271D380}">
      <dgm:prSet/>
      <dgm:spPr/>
      <dgm:t>
        <a:bodyPr/>
        <a:lstStyle/>
        <a:p>
          <a:endParaRPr lang="pt-BR" b="1"/>
        </a:p>
      </dgm:t>
    </dgm:pt>
    <dgm:pt modelId="{D74DC64A-8D4C-4D04-A016-92CAF53BDE0C}">
      <dgm:prSet phldrT="[Texto]" custT="1"/>
      <dgm:spPr/>
      <dgm:t>
        <a:bodyPr/>
        <a:lstStyle/>
        <a:p>
          <a:pPr algn="ctr"/>
          <a:r>
            <a:rPr lang="pt-BR" sz="1700" b="0" dirty="0">
              <a:latin typeface="Century Gothic" panose="020B0502020202020204" pitchFamily="34" charset="0"/>
            </a:rPr>
            <a:t>80 servidores</a:t>
          </a:r>
        </a:p>
      </dgm:t>
    </dgm:pt>
    <dgm:pt modelId="{EDD26551-B948-49CF-9F3E-22EA7EC855F6}" type="parTrans" cxnId="{6AB5C9D9-FB2B-4613-BD59-E51553D0F981}">
      <dgm:prSet/>
      <dgm:spPr/>
      <dgm:t>
        <a:bodyPr/>
        <a:lstStyle/>
        <a:p>
          <a:endParaRPr lang="pt-BR" b="1"/>
        </a:p>
      </dgm:t>
    </dgm:pt>
    <dgm:pt modelId="{F3BEADA3-BEEE-4C36-B068-1C584F5E227D}" type="sibTrans" cxnId="{6AB5C9D9-FB2B-4613-BD59-E51553D0F981}">
      <dgm:prSet/>
      <dgm:spPr/>
      <dgm:t>
        <a:bodyPr/>
        <a:lstStyle/>
        <a:p>
          <a:endParaRPr lang="pt-BR" b="1"/>
        </a:p>
      </dgm:t>
    </dgm:pt>
    <dgm:pt modelId="{822DE343-5310-4279-A978-8505443A19EB}">
      <dgm:prSet custT="1"/>
      <dgm:spPr/>
      <dgm:t>
        <a:bodyPr/>
        <a:lstStyle/>
        <a:p>
          <a:pPr algn="ctr"/>
          <a:r>
            <a:rPr lang="pt-BR" sz="1700" b="0" dirty="0">
              <a:latin typeface="Century Gothic" panose="020B0502020202020204" pitchFamily="34" charset="0"/>
            </a:rPr>
            <a:t>80 servidores </a:t>
          </a:r>
        </a:p>
      </dgm:t>
    </dgm:pt>
    <dgm:pt modelId="{FE230765-5CF3-4A4E-B714-43732B0E030A}" type="parTrans" cxnId="{8EC23699-9F20-4591-87A1-8E0003D46599}">
      <dgm:prSet/>
      <dgm:spPr/>
      <dgm:t>
        <a:bodyPr/>
        <a:lstStyle/>
        <a:p>
          <a:endParaRPr lang="pt-BR" b="1"/>
        </a:p>
      </dgm:t>
    </dgm:pt>
    <dgm:pt modelId="{2592826B-9055-478B-895F-2E9A3B76B629}" type="sibTrans" cxnId="{8EC23699-9F20-4591-87A1-8E0003D46599}">
      <dgm:prSet/>
      <dgm:spPr/>
      <dgm:t>
        <a:bodyPr/>
        <a:lstStyle/>
        <a:p>
          <a:endParaRPr lang="pt-BR" b="1"/>
        </a:p>
      </dgm:t>
    </dgm:pt>
    <dgm:pt modelId="{1098D692-52FB-4D9D-AD4F-75B14D07D5B1}">
      <dgm:prSet/>
      <dgm:spPr/>
      <dgm:t>
        <a:bodyPr/>
        <a:lstStyle/>
        <a:p>
          <a:endParaRPr lang="pt-BR" b="1"/>
        </a:p>
      </dgm:t>
    </dgm:pt>
    <dgm:pt modelId="{6E20B7F3-4090-47CE-92E1-C2E785BFEA1E}" type="sibTrans" cxnId="{0824D762-1DE3-4D27-B070-932E8E398C5C}">
      <dgm:prSet/>
      <dgm:spPr/>
      <dgm:t>
        <a:bodyPr/>
        <a:lstStyle/>
        <a:p>
          <a:endParaRPr lang="pt-BR" b="1"/>
        </a:p>
      </dgm:t>
    </dgm:pt>
    <dgm:pt modelId="{2D9A5FD9-D4EB-4C10-A1DF-B85791832BB7}" type="parTrans" cxnId="{0824D762-1DE3-4D27-B070-932E8E398C5C}">
      <dgm:prSet/>
      <dgm:spPr/>
      <dgm:t>
        <a:bodyPr/>
        <a:lstStyle/>
        <a:p>
          <a:endParaRPr lang="pt-BR" b="1"/>
        </a:p>
      </dgm:t>
    </dgm:pt>
    <dgm:pt modelId="{92314344-9BD9-4961-8286-432E26D08206}" type="pres">
      <dgm:prSet presAssocID="{078F5AF2-D2A8-4032-AF02-02A6D52376A8}" presName="Name0" presStyleCnt="0">
        <dgm:presLayoutVars>
          <dgm:dir/>
          <dgm:resizeHandles val="exact"/>
        </dgm:presLayoutVars>
      </dgm:prSet>
      <dgm:spPr/>
    </dgm:pt>
    <dgm:pt modelId="{33B9538E-E675-4ABC-B422-B0D843A464DA}" type="pres">
      <dgm:prSet presAssocID="{7B14684F-8DAA-4525-BCEB-129807030687}" presName="node" presStyleLbl="node1" presStyleIdx="0" presStyleCnt="4" custScaleY="120856" custLinFactNeighborX="-572" custLinFactNeighborY="-2730">
        <dgm:presLayoutVars>
          <dgm:bulletEnabled val="1"/>
        </dgm:presLayoutVars>
      </dgm:prSet>
      <dgm:spPr/>
    </dgm:pt>
    <dgm:pt modelId="{91B48B43-7915-4936-9547-1D16A614B40E}" type="pres">
      <dgm:prSet presAssocID="{F04C263C-ABB7-49B0-94A3-9601724A3206}" presName="sibTrans" presStyleLbl="sibTrans2D1" presStyleIdx="0" presStyleCnt="3"/>
      <dgm:spPr/>
    </dgm:pt>
    <dgm:pt modelId="{204D7BBB-A186-4815-BD70-D47BE43B65E3}" type="pres">
      <dgm:prSet presAssocID="{F04C263C-ABB7-49B0-94A3-9601724A3206}" presName="connectorText" presStyleLbl="sibTrans2D1" presStyleIdx="0" presStyleCnt="3"/>
      <dgm:spPr/>
    </dgm:pt>
    <dgm:pt modelId="{D20D0A2C-77C4-4313-8FF3-A7A6FD1B6929}" type="pres">
      <dgm:prSet presAssocID="{D74DC64A-8D4C-4D04-A016-92CAF53BDE0C}" presName="node" presStyleLbl="node1" presStyleIdx="1" presStyleCnt="4" custScaleY="115397">
        <dgm:presLayoutVars>
          <dgm:bulletEnabled val="1"/>
        </dgm:presLayoutVars>
      </dgm:prSet>
      <dgm:spPr/>
    </dgm:pt>
    <dgm:pt modelId="{FEBDC4B6-FFC0-4DE3-B50B-5674951EDC02}" type="pres">
      <dgm:prSet presAssocID="{F3BEADA3-BEEE-4C36-B068-1C584F5E227D}" presName="sibTrans" presStyleLbl="sibTrans2D1" presStyleIdx="1" presStyleCnt="3"/>
      <dgm:spPr/>
    </dgm:pt>
    <dgm:pt modelId="{92B07DEE-3755-4C8D-B2AB-0BEBFF67141C}" type="pres">
      <dgm:prSet presAssocID="{F3BEADA3-BEEE-4C36-B068-1C584F5E227D}" presName="connectorText" presStyleLbl="sibTrans2D1" presStyleIdx="1" presStyleCnt="3"/>
      <dgm:spPr/>
    </dgm:pt>
    <dgm:pt modelId="{6AF5B251-D0E2-4B53-BFD0-DE7F93F2E130}" type="pres">
      <dgm:prSet presAssocID="{822DE343-5310-4279-A978-8505443A19EB}" presName="node" presStyleLbl="node1" presStyleIdx="2" presStyleCnt="4" custScaleY="122570" custLinFactNeighborX="-2536" custLinFactNeighborY="4980">
        <dgm:presLayoutVars>
          <dgm:bulletEnabled val="1"/>
        </dgm:presLayoutVars>
      </dgm:prSet>
      <dgm:spPr/>
    </dgm:pt>
    <dgm:pt modelId="{12A175D4-C917-4285-803A-264137C0B89D}" type="pres">
      <dgm:prSet presAssocID="{2592826B-9055-478B-895F-2E9A3B76B629}" presName="sibTrans" presStyleLbl="sibTrans2D1" presStyleIdx="2" presStyleCnt="3"/>
      <dgm:spPr/>
    </dgm:pt>
    <dgm:pt modelId="{9A0E52F6-80B3-404E-98E4-54B4378C13DA}" type="pres">
      <dgm:prSet presAssocID="{2592826B-9055-478B-895F-2E9A3B76B629}" presName="connectorText" presStyleLbl="sibTrans2D1" presStyleIdx="2" presStyleCnt="3"/>
      <dgm:spPr/>
    </dgm:pt>
    <dgm:pt modelId="{4A4F6FCE-497E-4F78-9EC2-C58ACC9B9EB5}" type="pres">
      <dgm:prSet presAssocID="{1098D692-52FB-4D9D-AD4F-75B14D07D5B1}" presName="node" presStyleLbl="node1" presStyleIdx="3" presStyleCnt="4" custScaleY="122183">
        <dgm:presLayoutVars>
          <dgm:bulletEnabled val="1"/>
        </dgm:presLayoutVars>
      </dgm:prSet>
      <dgm:spPr/>
    </dgm:pt>
  </dgm:ptLst>
  <dgm:cxnLst>
    <dgm:cxn modelId="{76869811-4522-41D0-900C-6A32547DA609}" type="presOf" srcId="{1098D692-52FB-4D9D-AD4F-75B14D07D5B1}" destId="{4A4F6FCE-497E-4F78-9EC2-C58ACC9B9EB5}" srcOrd="0" destOrd="0" presId="urn:microsoft.com/office/officeart/2005/8/layout/process1"/>
    <dgm:cxn modelId="{AAAABF5B-FBF9-4B38-A732-1E40B9BC6537}" type="presOf" srcId="{2592826B-9055-478B-895F-2E9A3B76B629}" destId="{12A175D4-C917-4285-803A-264137C0B89D}" srcOrd="0" destOrd="0" presId="urn:microsoft.com/office/officeart/2005/8/layout/process1"/>
    <dgm:cxn modelId="{0824D762-1DE3-4D27-B070-932E8E398C5C}" srcId="{078F5AF2-D2A8-4032-AF02-02A6D52376A8}" destId="{1098D692-52FB-4D9D-AD4F-75B14D07D5B1}" srcOrd="3" destOrd="0" parTransId="{2D9A5FD9-D4EB-4C10-A1DF-B85791832BB7}" sibTransId="{6E20B7F3-4090-47CE-92E1-C2E785BFEA1E}"/>
    <dgm:cxn modelId="{86BF9E49-4E74-465E-9657-D80AF493CD16}" type="presOf" srcId="{D74DC64A-8D4C-4D04-A016-92CAF53BDE0C}" destId="{D20D0A2C-77C4-4313-8FF3-A7A6FD1B6929}" srcOrd="0" destOrd="0" presId="urn:microsoft.com/office/officeart/2005/8/layout/process1"/>
    <dgm:cxn modelId="{06FE7C77-3D39-4435-AF44-5252F2EFD5E6}" type="presOf" srcId="{F04C263C-ABB7-49B0-94A3-9601724A3206}" destId="{91B48B43-7915-4936-9547-1D16A614B40E}" srcOrd="0" destOrd="0" presId="urn:microsoft.com/office/officeart/2005/8/layout/process1"/>
    <dgm:cxn modelId="{E980B158-CE56-43A2-9D27-0E0DC19C8FEC}" type="presOf" srcId="{078F5AF2-D2A8-4032-AF02-02A6D52376A8}" destId="{92314344-9BD9-4961-8286-432E26D08206}" srcOrd="0" destOrd="0" presId="urn:microsoft.com/office/officeart/2005/8/layout/process1"/>
    <dgm:cxn modelId="{88914382-96FD-44B6-B649-ECD24FEF2BE0}" type="presOf" srcId="{F3BEADA3-BEEE-4C36-B068-1C584F5E227D}" destId="{92B07DEE-3755-4C8D-B2AB-0BEBFF67141C}" srcOrd="1" destOrd="0" presId="urn:microsoft.com/office/officeart/2005/8/layout/process1"/>
    <dgm:cxn modelId="{CF356E89-53DC-4D6B-970C-2986CAD649F3}" type="presOf" srcId="{822DE343-5310-4279-A978-8505443A19EB}" destId="{6AF5B251-D0E2-4B53-BFD0-DE7F93F2E130}" srcOrd="0" destOrd="0" presId="urn:microsoft.com/office/officeart/2005/8/layout/process1"/>
    <dgm:cxn modelId="{8EC23699-9F20-4591-87A1-8E0003D46599}" srcId="{078F5AF2-D2A8-4032-AF02-02A6D52376A8}" destId="{822DE343-5310-4279-A978-8505443A19EB}" srcOrd="2" destOrd="0" parTransId="{FE230765-5CF3-4A4E-B714-43732B0E030A}" sibTransId="{2592826B-9055-478B-895F-2E9A3B76B629}"/>
    <dgm:cxn modelId="{AA35E39B-2904-45A2-957B-1980FE248687}" type="presOf" srcId="{7B14684F-8DAA-4525-BCEB-129807030687}" destId="{33B9538E-E675-4ABC-B422-B0D843A464DA}" srcOrd="0" destOrd="0" presId="urn:microsoft.com/office/officeart/2005/8/layout/process1"/>
    <dgm:cxn modelId="{2340E6A5-8992-4EC9-9AEA-D446A163BB0F}" type="presOf" srcId="{F04C263C-ABB7-49B0-94A3-9601724A3206}" destId="{204D7BBB-A186-4815-BD70-D47BE43B65E3}" srcOrd="1" destOrd="0" presId="urn:microsoft.com/office/officeart/2005/8/layout/process1"/>
    <dgm:cxn modelId="{DFCF4FB3-1949-4592-AC26-DC926C8C2505}" type="presOf" srcId="{F3BEADA3-BEEE-4C36-B068-1C584F5E227D}" destId="{FEBDC4B6-FFC0-4DE3-B50B-5674951EDC02}" srcOrd="0" destOrd="0" presId="urn:microsoft.com/office/officeart/2005/8/layout/process1"/>
    <dgm:cxn modelId="{CD19D9D1-7F6B-416B-AEFD-E2E7FBF9E53F}" type="presOf" srcId="{2592826B-9055-478B-895F-2E9A3B76B629}" destId="{9A0E52F6-80B3-404E-98E4-54B4378C13DA}" srcOrd="1" destOrd="0" presId="urn:microsoft.com/office/officeart/2005/8/layout/process1"/>
    <dgm:cxn modelId="{6AB5C9D9-FB2B-4613-BD59-E51553D0F981}" srcId="{078F5AF2-D2A8-4032-AF02-02A6D52376A8}" destId="{D74DC64A-8D4C-4D04-A016-92CAF53BDE0C}" srcOrd="1" destOrd="0" parTransId="{EDD26551-B948-49CF-9F3E-22EA7EC855F6}" sibTransId="{F3BEADA3-BEEE-4C36-B068-1C584F5E227D}"/>
    <dgm:cxn modelId="{E07676E9-9CFC-43A2-8A9B-A36C0271D380}" srcId="{078F5AF2-D2A8-4032-AF02-02A6D52376A8}" destId="{7B14684F-8DAA-4525-BCEB-129807030687}" srcOrd="0" destOrd="0" parTransId="{132CC187-D745-46B8-B00D-111A6117D52E}" sibTransId="{F04C263C-ABB7-49B0-94A3-9601724A3206}"/>
    <dgm:cxn modelId="{CA888F6E-CB7D-4B20-84A8-53566F987BAE}" type="presParOf" srcId="{92314344-9BD9-4961-8286-432E26D08206}" destId="{33B9538E-E675-4ABC-B422-B0D843A464DA}" srcOrd="0" destOrd="0" presId="urn:microsoft.com/office/officeart/2005/8/layout/process1"/>
    <dgm:cxn modelId="{5A1F71B1-93BD-46B1-9259-EF2771920E41}" type="presParOf" srcId="{92314344-9BD9-4961-8286-432E26D08206}" destId="{91B48B43-7915-4936-9547-1D16A614B40E}" srcOrd="1" destOrd="0" presId="urn:microsoft.com/office/officeart/2005/8/layout/process1"/>
    <dgm:cxn modelId="{E5EFC510-43B1-4A65-A3B2-CE5282FE5AD4}" type="presParOf" srcId="{91B48B43-7915-4936-9547-1D16A614B40E}" destId="{204D7BBB-A186-4815-BD70-D47BE43B65E3}" srcOrd="0" destOrd="0" presId="urn:microsoft.com/office/officeart/2005/8/layout/process1"/>
    <dgm:cxn modelId="{B31F7439-EF58-4441-8395-71FB18521CE6}" type="presParOf" srcId="{92314344-9BD9-4961-8286-432E26D08206}" destId="{D20D0A2C-77C4-4313-8FF3-A7A6FD1B6929}" srcOrd="2" destOrd="0" presId="urn:microsoft.com/office/officeart/2005/8/layout/process1"/>
    <dgm:cxn modelId="{0834E01B-5637-4871-9AA2-2240A356BD42}" type="presParOf" srcId="{92314344-9BD9-4961-8286-432E26D08206}" destId="{FEBDC4B6-FFC0-4DE3-B50B-5674951EDC02}" srcOrd="3" destOrd="0" presId="urn:microsoft.com/office/officeart/2005/8/layout/process1"/>
    <dgm:cxn modelId="{300D0216-65B0-42C0-AC5C-A96DE15723C3}" type="presParOf" srcId="{FEBDC4B6-FFC0-4DE3-B50B-5674951EDC02}" destId="{92B07DEE-3755-4C8D-B2AB-0BEBFF67141C}" srcOrd="0" destOrd="0" presId="urn:microsoft.com/office/officeart/2005/8/layout/process1"/>
    <dgm:cxn modelId="{3E2D2CBC-754B-41AB-8A40-4ACE16D51B09}" type="presParOf" srcId="{92314344-9BD9-4961-8286-432E26D08206}" destId="{6AF5B251-D0E2-4B53-BFD0-DE7F93F2E130}" srcOrd="4" destOrd="0" presId="urn:microsoft.com/office/officeart/2005/8/layout/process1"/>
    <dgm:cxn modelId="{347FEE3A-4A91-4B2E-9F98-315563F47F10}" type="presParOf" srcId="{92314344-9BD9-4961-8286-432E26D08206}" destId="{12A175D4-C917-4285-803A-264137C0B89D}" srcOrd="5" destOrd="0" presId="urn:microsoft.com/office/officeart/2005/8/layout/process1"/>
    <dgm:cxn modelId="{C6E44F7B-A1A7-4FFE-84A8-316F462B95DE}" type="presParOf" srcId="{12A175D4-C917-4285-803A-264137C0B89D}" destId="{9A0E52F6-80B3-404E-98E4-54B4378C13DA}" srcOrd="0" destOrd="0" presId="urn:microsoft.com/office/officeart/2005/8/layout/process1"/>
    <dgm:cxn modelId="{CEA1F209-792C-444C-A768-AF94250D9E57}" type="presParOf" srcId="{92314344-9BD9-4961-8286-432E26D08206}" destId="{4A4F6FCE-497E-4F78-9EC2-C58ACC9B9EB5}" srcOrd="6" destOrd="0" presId="urn:microsoft.com/office/officeart/2005/8/layout/process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14FA40-F3F4-41DB-B792-460665B71DC9}" type="doc">
      <dgm:prSet loTypeId="urn:microsoft.com/office/officeart/2005/8/layout/bProcess3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414AFA34-5C80-4F38-8990-2C9E842B9EC9}">
      <dgm:prSet phldrT="[Texto]"/>
      <dgm:spPr/>
      <dgm:t>
        <a:bodyPr/>
        <a:lstStyle/>
        <a:p>
          <a:r>
            <a:rPr lang="pt-BR">
              <a:latin typeface="Century Gothic" panose="020B0502020202020204" pitchFamily="34" charset="0"/>
            </a:rPr>
            <a:t>Acesso e estudo do material didático no AVA</a:t>
          </a:r>
          <a:endParaRPr lang="pt-BR" dirty="0">
            <a:latin typeface="Century Gothic" panose="020B0502020202020204" pitchFamily="34" charset="0"/>
          </a:endParaRPr>
        </a:p>
      </dgm:t>
    </dgm:pt>
    <dgm:pt modelId="{92E1270B-31CD-45EB-B21B-CCFF9EFBA059}" type="parTrans" cxnId="{0B8565F8-EB8F-41B3-B6B3-84F92FF1F483}">
      <dgm:prSet/>
      <dgm:spPr/>
      <dgm:t>
        <a:bodyPr/>
        <a:lstStyle/>
        <a:p>
          <a:endParaRPr lang="pt-BR"/>
        </a:p>
      </dgm:t>
    </dgm:pt>
    <dgm:pt modelId="{A2C0C7E0-BE82-4326-B914-F5C909FD76AF}" type="sibTrans" cxnId="{0B8565F8-EB8F-41B3-B6B3-84F92FF1F483}">
      <dgm:prSet/>
      <dgm:spPr/>
      <dgm:t>
        <a:bodyPr/>
        <a:lstStyle/>
        <a:p>
          <a:endParaRPr lang="pt-BR"/>
        </a:p>
      </dgm:t>
    </dgm:pt>
    <dgm:pt modelId="{82E05F4D-9640-4216-BC33-8AE7A00466EF}">
      <dgm:prSet phldrT="[Texto]"/>
      <dgm:spPr/>
      <dgm:t>
        <a:bodyPr/>
        <a:lstStyle/>
        <a:p>
          <a:r>
            <a:rPr lang="pt-BR" dirty="0">
              <a:latin typeface="Century Gothic" panose="020B0502020202020204" pitchFamily="34" charset="0"/>
            </a:rPr>
            <a:t>Realização de atividade avaliativa</a:t>
          </a:r>
        </a:p>
      </dgm:t>
    </dgm:pt>
    <dgm:pt modelId="{73DFE01B-C5D2-446B-9B46-6E9F272C20C7}" type="parTrans" cxnId="{15F40CFF-2DDA-4C28-89CD-142593CE8687}">
      <dgm:prSet/>
      <dgm:spPr/>
      <dgm:t>
        <a:bodyPr/>
        <a:lstStyle/>
        <a:p>
          <a:endParaRPr lang="pt-BR"/>
        </a:p>
      </dgm:t>
    </dgm:pt>
    <dgm:pt modelId="{D7A50748-F393-43B5-9EAA-E6CBBF62F410}" type="sibTrans" cxnId="{15F40CFF-2DDA-4C28-89CD-142593CE8687}">
      <dgm:prSet/>
      <dgm:spPr/>
      <dgm:t>
        <a:bodyPr/>
        <a:lstStyle/>
        <a:p>
          <a:endParaRPr lang="pt-BR"/>
        </a:p>
      </dgm:t>
    </dgm:pt>
    <dgm:pt modelId="{C69FB201-BB1E-4AF8-A09F-FD470916BD83}">
      <dgm:prSet phldrT="[Texto]"/>
      <dgm:spPr/>
      <dgm:t>
        <a:bodyPr/>
        <a:lstStyle/>
        <a:p>
          <a:r>
            <a:rPr lang="pt-BR" dirty="0">
              <a:latin typeface="Century Gothic" panose="020B0502020202020204" pitchFamily="34" charset="0"/>
            </a:rPr>
            <a:t>Feed back e emissão de nota pelo do tutor</a:t>
          </a:r>
        </a:p>
      </dgm:t>
    </dgm:pt>
    <dgm:pt modelId="{83AB6B94-DEBE-4632-89D6-51D84F97EE66}" type="parTrans" cxnId="{DD206A77-DA8D-4EC8-BC79-E2C8B89B2033}">
      <dgm:prSet/>
      <dgm:spPr/>
      <dgm:t>
        <a:bodyPr/>
        <a:lstStyle/>
        <a:p>
          <a:endParaRPr lang="pt-BR"/>
        </a:p>
      </dgm:t>
    </dgm:pt>
    <dgm:pt modelId="{EA2A5CEA-8D8A-4BC0-A6E0-DBBF9768B4E8}" type="sibTrans" cxnId="{DD206A77-DA8D-4EC8-BC79-E2C8B89B2033}">
      <dgm:prSet/>
      <dgm:spPr/>
      <dgm:t>
        <a:bodyPr/>
        <a:lstStyle/>
        <a:p>
          <a:endParaRPr lang="pt-BR"/>
        </a:p>
      </dgm:t>
    </dgm:pt>
    <dgm:pt modelId="{AEEBDDDD-B947-4F35-840E-C022CF8463E9}">
      <dgm:prSet phldrT="[Texto]"/>
      <dgm:spPr/>
      <dgm:t>
        <a:bodyPr/>
        <a:lstStyle/>
        <a:p>
          <a:r>
            <a:rPr lang="pt-BR" dirty="0">
              <a:latin typeface="Century Gothic" panose="020B0502020202020204" pitchFamily="34" charset="0"/>
            </a:rPr>
            <a:t>Integralização de notas das disciplinas</a:t>
          </a:r>
        </a:p>
      </dgm:t>
    </dgm:pt>
    <dgm:pt modelId="{6F84E132-B80B-4E93-AACB-981D06F44C19}" type="parTrans" cxnId="{D675BC3C-826B-4D14-9C5F-B12E59FA4159}">
      <dgm:prSet/>
      <dgm:spPr/>
      <dgm:t>
        <a:bodyPr/>
        <a:lstStyle/>
        <a:p>
          <a:endParaRPr lang="pt-BR"/>
        </a:p>
      </dgm:t>
    </dgm:pt>
    <dgm:pt modelId="{318668E5-4DDB-4620-A475-0AA9FFA18ADE}" type="sibTrans" cxnId="{D675BC3C-826B-4D14-9C5F-B12E59FA4159}">
      <dgm:prSet/>
      <dgm:spPr/>
      <dgm:t>
        <a:bodyPr/>
        <a:lstStyle/>
        <a:p>
          <a:endParaRPr lang="pt-BR"/>
        </a:p>
      </dgm:t>
    </dgm:pt>
    <dgm:pt modelId="{64DA747A-A354-484E-B184-B7564994CF6A}">
      <dgm:prSet phldrT="[Texto]"/>
      <dgm:spPr/>
      <dgm:t>
        <a:bodyPr/>
        <a:lstStyle/>
        <a:p>
          <a:r>
            <a:rPr lang="pt-BR">
              <a:latin typeface="Century Gothic" panose="020B0502020202020204" pitchFamily="34" charset="0"/>
            </a:rPr>
            <a:t>Se aprovado, certificação do curso</a:t>
          </a:r>
          <a:endParaRPr lang="pt-BR" dirty="0">
            <a:latin typeface="Century Gothic" panose="020B0502020202020204" pitchFamily="34" charset="0"/>
          </a:endParaRPr>
        </a:p>
      </dgm:t>
    </dgm:pt>
    <dgm:pt modelId="{84D845DA-6228-4F65-AB9D-22B67AEFCE0B}" type="parTrans" cxnId="{D192BBD3-A465-4377-AC33-2D491D81B433}">
      <dgm:prSet/>
      <dgm:spPr/>
      <dgm:t>
        <a:bodyPr/>
        <a:lstStyle/>
        <a:p>
          <a:endParaRPr lang="pt-BR"/>
        </a:p>
      </dgm:t>
    </dgm:pt>
    <dgm:pt modelId="{5615B30A-5A11-46C0-9EB7-2E66B3FBB57F}" type="sibTrans" cxnId="{D192BBD3-A465-4377-AC33-2D491D81B433}">
      <dgm:prSet/>
      <dgm:spPr/>
      <dgm:t>
        <a:bodyPr/>
        <a:lstStyle/>
        <a:p>
          <a:endParaRPr lang="pt-BR"/>
        </a:p>
      </dgm:t>
    </dgm:pt>
    <dgm:pt modelId="{1511FB0F-E88B-4608-B902-771E65EB70B1}" type="pres">
      <dgm:prSet presAssocID="{9A14FA40-F3F4-41DB-B792-460665B71DC9}" presName="Name0" presStyleCnt="0">
        <dgm:presLayoutVars>
          <dgm:dir/>
          <dgm:resizeHandles val="exact"/>
        </dgm:presLayoutVars>
      </dgm:prSet>
      <dgm:spPr/>
    </dgm:pt>
    <dgm:pt modelId="{5347F292-89F7-4E10-B687-16DE2C558162}" type="pres">
      <dgm:prSet presAssocID="{414AFA34-5C80-4F38-8990-2C9E842B9EC9}" presName="node" presStyleLbl="node1" presStyleIdx="0" presStyleCnt="5">
        <dgm:presLayoutVars>
          <dgm:bulletEnabled val="1"/>
        </dgm:presLayoutVars>
      </dgm:prSet>
      <dgm:spPr/>
    </dgm:pt>
    <dgm:pt modelId="{912FC340-5614-4529-9BD6-A026CBAF11B7}" type="pres">
      <dgm:prSet presAssocID="{A2C0C7E0-BE82-4326-B914-F5C909FD76AF}" presName="sibTrans" presStyleLbl="sibTrans1D1" presStyleIdx="0" presStyleCnt="4"/>
      <dgm:spPr/>
    </dgm:pt>
    <dgm:pt modelId="{8A3879D4-8145-4096-97B9-F65F4C641621}" type="pres">
      <dgm:prSet presAssocID="{A2C0C7E0-BE82-4326-B914-F5C909FD76AF}" presName="connectorText" presStyleLbl="sibTrans1D1" presStyleIdx="0" presStyleCnt="4"/>
      <dgm:spPr/>
    </dgm:pt>
    <dgm:pt modelId="{6C8C9387-E24A-4C79-B4F0-9482E4835FB4}" type="pres">
      <dgm:prSet presAssocID="{82E05F4D-9640-4216-BC33-8AE7A00466EF}" presName="node" presStyleLbl="node1" presStyleIdx="1" presStyleCnt="5">
        <dgm:presLayoutVars>
          <dgm:bulletEnabled val="1"/>
        </dgm:presLayoutVars>
      </dgm:prSet>
      <dgm:spPr/>
    </dgm:pt>
    <dgm:pt modelId="{87AAEC62-14B5-47B1-878E-51D527CFFF03}" type="pres">
      <dgm:prSet presAssocID="{D7A50748-F393-43B5-9EAA-E6CBBF62F410}" presName="sibTrans" presStyleLbl="sibTrans1D1" presStyleIdx="1" presStyleCnt="4"/>
      <dgm:spPr/>
    </dgm:pt>
    <dgm:pt modelId="{B785F7CC-68ED-48BD-BD30-A32AD0559516}" type="pres">
      <dgm:prSet presAssocID="{D7A50748-F393-43B5-9EAA-E6CBBF62F410}" presName="connectorText" presStyleLbl="sibTrans1D1" presStyleIdx="1" presStyleCnt="4"/>
      <dgm:spPr/>
    </dgm:pt>
    <dgm:pt modelId="{F14799D4-C959-4D83-BF40-5E656C5ADDEB}" type="pres">
      <dgm:prSet presAssocID="{C69FB201-BB1E-4AF8-A09F-FD470916BD83}" presName="node" presStyleLbl="node1" presStyleIdx="2" presStyleCnt="5">
        <dgm:presLayoutVars>
          <dgm:bulletEnabled val="1"/>
        </dgm:presLayoutVars>
      </dgm:prSet>
      <dgm:spPr/>
    </dgm:pt>
    <dgm:pt modelId="{4F9C0C90-95F7-4D8C-A580-E4FDA91B03E8}" type="pres">
      <dgm:prSet presAssocID="{EA2A5CEA-8D8A-4BC0-A6E0-DBBF9768B4E8}" presName="sibTrans" presStyleLbl="sibTrans1D1" presStyleIdx="2" presStyleCnt="4"/>
      <dgm:spPr/>
    </dgm:pt>
    <dgm:pt modelId="{1419815D-616B-491C-AC16-91AB32741CB1}" type="pres">
      <dgm:prSet presAssocID="{EA2A5CEA-8D8A-4BC0-A6E0-DBBF9768B4E8}" presName="connectorText" presStyleLbl="sibTrans1D1" presStyleIdx="2" presStyleCnt="4"/>
      <dgm:spPr/>
    </dgm:pt>
    <dgm:pt modelId="{4FAA2B7E-45ED-4A2D-A9E5-35AC7439B364}" type="pres">
      <dgm:prSet presAssocID="{AEEBDDDD-B947-4F35-840E-C022CF8463E9}" presName="node" presStyleLbl="node1" presStyleIdx="3" presStyleCnt="5">
        <dgm:presLayoutVars>
          <dgm:bulletEnabled val="1"/>
        </dgm:presLayoutVars>
      </dgm:prSet>
      <dgm:spPr/>
    </dgm:pt>
    <dgm:pt modelId="{D0214451-40B9-4D80-B12D-0580644B1306}" type="pres">
      <dgm:prSet presAssocID="{318668E5-4DDB-4620-A475-0AA9FFA18ADE}" presName="sibTrans" presStyleLbl="sibTrans1D1" presStyleIdx="3" presStyleCnt="4"/>
      <dgm:spPr/>
    </dgm:pt>
    <dgm:pt modelId="{94E7A0E7-A0DE-4107-8FE7-95F9495C4272}" type="pres">
      <dgm:prSet presAssocID="{318668E5-4DDB-4620-A475-0AA9FFA18ADE}" presName="connectorText" presStyleLbl="sibTrans1D1" presStyleIdx="3" presStyleCnt="4"/>
      <dgm:spPr/>
    </dgm:pt>
    <dgm:pt modelId="{FD97D824-CBC1-4641-8078-E2E6841AF822}" type="pres">
      <dgm:prSet presAssocID="{64DA747A-A354-484E-B184-B7564994CF6A}" presName="node" presStyleLbl="node1" presStyleIdx="4" presStyleCnt="5">
        <dgm:presLayoutVars>
          <dgm:bulletEnabled val="1"/>
        </dgm:presLayoutVars>
      </dgm:prSet>
      <dgm:spPr/>
    </dgm:pt>
  </dgm:ptLst>
  <dgm:cxnLst>
    <dgm:cxn modelId="{81EB4D02-122F-4316-BAA1-C15F78D3CDAA}" type="presOf" srcId="{C69FB201-BB1E-4AF8-A09F-FD470916BD83}" destId="{F14799D4-C959-4D83-BF40-5E656C5ADDEB}" srcOrd="0" destOrd="0" presId="urn:microsoft.com/office/officeart/2005/8/layout/bProcess3"/>
    <dgm:cxn modelId="{880A0F03-FDA1-4481-9628-B54E39B37BFC}" type="presOf" srcId="{EA2A5CEA-8D8A-4BC0-A6E0-DBBF9768B4E8}" destId="{1419815D-616B-491C-AC16-91AB32741CB1}" srcOrd="1" destOrd="0" presId="urn:microsoft.com/office/officeart/2005/8/layout/bProcess3"/>
    <dgm:cxn modelId="{BF1EB112-2402-4CCA-ADF0-A4F638CDA7FD}" type="presOf" srcId="{9A14FA40-F3F4-41DB-B792-460665B71DC9}" destId="{1511FB0F-E88B-4608-B902-771E65EB70B1}" srcOrd="0" destOrd="0" presId="urn:microsoft.com/office/officeart/2005/8/layout/bProcess3"/>
    <dgm:cxn modelId="{DC0E6217-2C28-448A-8C42-B1EAD705D540}" type="presOf" srcId="{64DA747A-A354-484E-B184-B7564994CF6A}" destId="{FD97D824-CBC1-4641-8078-E2E6841AF822}" srcOrd="0" destOrd="0" presId="urn:microsoft.com/office/officeart/2005/8/layout/bProcess3"/>
    <dgm:cxn modelId="{3ADBC21B-A5A2-4E10-9C75-319B79445D76}" type="presOf" srcId="{318668E5-4DDB-4620-A475-0AA9FFA18ADE}" destId="{94E7A0E7-A0DE-4107-8FE7-95F9495C4272}" srcOrd="1" destOrd="0" presId="urn:microsoft.com/office/officeart/2005/8/layout/bProcess3"/>
    <dgm:cxn modelId="{D675BC3C-826B-4D14-9C5F-B12E59FA4159}" srcId="{9A14FA40-F3F4-41DB-B792-460665B71DC9}" destId="{AEEBDDDD-B947-4F35-840E-C022CF8463E9}" srcOrd="3" destOrd="0" parTransId="{6F84E132-B80B-4E93-AACB-981D06F44C19}" sibTransId="{318668E5-4DDB-4620-A475-0AA9FFA18ADE}"/>
    <dgm:cxn modelId="{D8AD7965-B23F-4732-8BA4-6F14D0357A20}" type="presOf" srcId="{414AFA34-5C80-4F38-8990-2C9E842B9EC9}" destId="{5347F292-89F7-4E10-B687-16DE2C558162}" srcOrd="0" destOrd="0" presId="urn:microsoft.com/office/officeart/2005/8/layout/bProcess3"/>
    <dgm:cxn modelId="{48B4DD6C-FCCA-4205-BFD0-65DC942B8ABD}" type="presOf" srcId="{D7A50748-F393-43B5-9EAA-E6CBBF62F410}" destId="{87AAEC62-14B5-47B1-878E-51D527CFFF03}" srcOrd="0" destOrd="0" presId="urn:microsoft.com/office/officeart/2005/8/layout/bProcess3"/>
    <dgm:cxn modelId="{DD206A77-DA8D-4EC8-BC79-E2C8B89B2033}" srcId="{9A14FA40-F3F4-41DB-B792-460665B71DC9}" destId="{C69FB201-BB1E-4AF8-A09F-FD470916BD83}" srcOrd="2" destOrd="0" parTransId="{83AB6B94-DEBE-4632-89D6-51D84F97EE66}" sibTransId="{EA2A5CEA-8D8A-4BC0-A6E0-DBBF9768B4E8}"/>
    <dgm:cxn modelId="{3D81D38A-D42C-45BE-9315-5E27E993754E}" type="presOf" srcId="{318668E5-4DDB-4620-A475-0AA9FFA18ADE}" destId="{D0214451-40B9-4D80-B12D-0580644B1306}" srcOrd="0" destOrd="0" presId="urn:microsoft.com/office/officeart/2005/8/layout/bProcess3"/>
    <dgm:cxn modelId="{8B1BC38B-AAAC-45ED-8704-040994C6C6AB}" type="presOf" srcId="{EA2A5CEA-8D8A-4BC0-A6E0-DBBF9768B4E8}" destId="{4F9C0C90-95F7-4D8C-A580-E4FDA91B03E8}" srcOrd="0" destOrd="0" presId="urn:microsoft.com/office/officeart/2005/8/layout/bProcess3"/>
    <dgm:cxn modelId="{2FD931B1-E87F-4477-8CAE-EEBA19A7B714}" type="presOf" srcId="{A2C0C7E0-BE82-4326-B914-F5C909FD76AF}" destId="{8A3879D4-8145-4096-97B9-F65F4C641621}" srcOrd="1" destOrd="0" presId="urn:microsoft.com/office/officeart/2005/8/layout/bProcess3"/>
    <dgm:cxn modelId="{B10184D3-374C-4C53-8352-EFF516CBD982}" type="presOf" srcId="{A2C0C7E0-BE82-4326-B914-F5C909FD76AF}" destId="{912FC340-5614-4529-9BD6-A026CBAF11B7}" srcOrd="0" destOrd="0" presId="urn:microsoft.com/office/officeart/2005/8/layout/bProcess3"/>
    <dgm:cxn modelId="{D192BBD3-A465-4377-AC33-2D491D81B433}" srcId="{9A14FA40-F3F4-41DB-B792-460665B71DC9}" destId="{64DA747A-A354-484E-B184-B7564994CF6A}" srcOrd="4" destOrd="0" parTransId="{84D845DA-6228-4F65-AB9D-22B67AEFCE0B}" sibTransId="{5615B30A-5A11-46C0-9EB7-2E66B3FBB57F}"/>
    <dgm:cxn modelId="{7F46A8DE-DCE8-4DE4-BAF2-AD97E317A7FE}" type="presOf" srcId="{82E05F4D-9640-4216-BC33-8AE7A00466EF}" destId="{6C8C9387-E24A-4C79-B4F0-9482E4835FB4}" srcOrd="0" destOrd="0" presId="urn:microsoft.com/office/officeart/2005/8/layout/bProcess3"/>
    <dgm:cxn modelId="{0B96FEF4-F447-4FA4-B770-8317DCDB62BF}" type="presOf" srcId="{AEEBDDDD-B947-4F35-840E-C022CF8463E9}" destId="{4FAA2B7E-45ED-4A2D-A9E5-35AC7439B364}" srcOrd="0" destOrd="0" presId="urn:microsoft.com/office/officeart/2005/8/layout/bProcess3"/>
    <dgm:cxn modelId="{A13D74F5-01ED-4236-9A89-0E7A229333E2}" type="presOf" srcId="{D7A50748-F393-43B5-9EAA-E6CBBF62F410}" destId="{B785F7CC-68ED-48BD-BD30-A32AD0559516}" srcOrd="1" destOrd="0" presId="urn:microsoft.com/office/officeart/2005/8/layout/bProcess3"/>
    <dgm:cxn modelId="{0B8565F8-EB8F-41B3-B6B3-84F92FF1F483}" srcId="{9A14FA40-F3F4-41DB-B792-460665B71DC9}" destId="{414AFA34-5C80-4F38-8990-2C9E842B9EC9}" srcOrd="0" destOrd="0" parTransId="{92E1270B-31CD-45EB-B21B-CCFF9EFBA059}" sibTransId="{A2C0C7E0-BE82-4326-B914-F5C909FD76AF}"/>
    <dgm:cxn modelId="{15F40CFF-2DDA-4C28-89CD-142593CE8687}" srcId="{9A14FA40-F3F4-41DB-B792-460665B71DC9}" destId="{82E05F4D-9640-4216-BC33-8AE7A00466EF}" srcOrd="1" destOrd="0" parTransId="{73DFE01B-C5D2-446B-9B46-6E9F272C20C7}" sibTransId="{D7A50748-F393-43B5-9EAA-E6CBBF62F410}"/>
    <dgm:cxn modelId="{1750AF12-B171-45F9-8A25-AD711267C8D3}" type="presParOf" srcId="{1511FB0F-E88B-4608-B902-771E65EB70B1}" destId="{5347F292-89F7-4E10-B687-16DE2C558162}" srcOrd="0" destOrd="0" presId="urn:microsoft.com/office/officeart/2005/8/layout/bProcess3"/>
    <dgm:cxn modelId="{F14EAE9D-8B3C-4D87-805C-0B261283445C}" type="presParOf" srcId="{1511FB0F-E88B-4608-B902-771E65EB70B1}" destId="{912FC340-5614-4529-9BD6-A026CBAF11B7}" srcOrd="1" destOrd="0" presId="urn:microsoft.com/office/officeart/2005/8/layout/bProcess3"/>
    <dgm:cxn modelId="{F7073448-1D7F-4188-970D-FF779B308535}" type="presParOf" srcId="{912FC340-5614-4529-9BD6-A026CBAF11B7}" destId="{8A3879D4-8145-4096-97B9-F65F4C641621}" srcOrd="0" destOrd="0" presId="urn:microsoft.com/office/officeart/2005/8/layout/bProcess3"/>
    <dgm:cxn modelId="{1D573B5A-958E-4431-AAB0-903B9B624C55}" type="presParOf" srcId="{1511FB0F-E88B-4608-B902-771E65EB70B1}" destId="{6C8C9387-E24A-4C79-B4F0-9482E4835FB4}" srcOrd="2" destOrd="0" presId="urn:microsoft.com/office/officeart/2005/8/layout/bProcess3"/>
    <dgm:cxn modelId="{34717F31-83F9-4F17-9587-4849B4F35729}" type="presParOf" srcId="{1511FB0F-E88B-4608-B902-771E65EB70B1}" destId="{87AAEC62-14B5-47B1-878E-51D527CFFF03}" srcOrd="3" destOrd="0" presId="urn:microsoft.com/office/officeart/2005/8/layout/bProcess3"/>
    <dgm:cxn modelId="{D6D64A8A-E999-4F0D-A089-05D679B91EE6}" type="presParOf" srcId="{87AAEC62-14B5-47B1-878E-51D527CFFF03}" destId="{B785F7CC-68ED-48BD-BD30-A32AD0559516}" srcOrd="0" destOrd="0" presId="urn:microsoft.com/office/officeart/2005/8/layout/bProcess3"/>
    <dgm:cxn modelId="{39649850-0E0A-4F49-B94F-1DD7F1F37B09}" type="presParOf" srcId="{1511FB0F-E88B-4608-B902-771E65EB70B1}" destId="{F14799D4-C959-4D83-BF40-5E656C5ADDEB}" srcOrd="4" destOrd="0" presId="urn:microsoft.com/office/officeart/2005/8/layout/bProcess3"/>
    <dgm:cxn modelId="{56EC8FFA-8DFD-4529-B9BD-20729C03E112}" type="presParOf" srcId="{1511FB0F-E88B-4608-B902-771E65EB70B1}" destId="{4F9C0C90-95F7-4D8C-A580-E4FDA91B03E8}" srcOrd="5" destOrd="0" presId="urn:microsoft.com/office/officeart/2005/8/layout/bProcess3"/>
    <dgm:cxn modelId="{A7563F55-A511-4396-B7F4-C28CEE0A6F8E}" type="presParOf" srcId="{4F9C0C90-95F7-4D8C-A580-E4FDA91B03E8}" destId="{1419815D-616B-491C-AC16-91AB32741CB1}" srcOrd="0" destOrd="0" presId="urn:microsoft.com/office/officeart/2005/8/layout/bProcess3"/>
    <dgm:cxn modelId="{9ADA4C71-D48B-4FF3-BA6E-F578D4D8B367}" type="presParOf" srcId="{1511FB0F-E88B-4608-B902-771E65EB70B1}" destId="{4FAA2B7E-45ED-4A2D-A9E5-35AC7439B364}" srcOrd="6" destOrd="0" presId="urn:microsoft.com/office/officeart/2005/8/layout/bProcess3"/>
    <dgm:cxn modelId="{BD1590BF-3CB1-4D7D-83E0-E13F23DECD88}" type="presParOf" srcId="{1511FB0F-E88B-4608-B902-771E65EB70B1}" destId="{D0214451-40B9-4D80-B12D-0580644B1306}" srcOrd="7" destOrd="0" presId="urn:microsoft.com/office/officeart/2005/8/layout/bProcess3"/>
    <dgm:cxn modelId="{C00D2B4C-5ACB-4742-B2C6-FDDE06AD26D9}" type="presParOf" srcId="{D0214451-40B9-4D80-B12D-0580644B1306}" destId="{94E7A0E7-A0DE-4107-8FE7-95F9495C4272}" srcOrd="0" destOrd="0" presId="urn:microsoft.com/office/officeart/2005/8/layout/bProcess3"/>
    <dgm:cxn modelId="{6A543BEF-2B9D-47B9-8222-FD5993F3EEBE}" type="presParOf" srcId="{1511FB0F-E88B-4608-B902-771E65EB70B1}" destId="{FD97D824-CBC1-4641-8078-E2E6841AF822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B9538E-E675-4ABC-B422-B0D843A464DA}">
      <dsp:nvSpPr>
        <dsp:cNvPr id="0" name=""/>
        <dsp:cNvSpPr/>
      </dsp:nvSpPr>
      <dsp:spPr>
        <a:xfrm>
          <a:off x="0" y="979692"/>
          <a:ext cx="2035038" cy="14756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0" kern="1200" dirty="0">
              <a:latin typeface="Century Gothic" panose="020B0502020202020204" pitchFamily="34" charset="0"/>
            </a:rPr>
            <a:t>80 servidores</a:t>
          </a:r>
        </a:p>
      </dsp:txBody>
      <dsp:txXfrm>
        <a:off x="43221" y="1022913"/>
        <a:ext cx="1948596" cy="1389237"/>
      </dsp:txXfrm>
    </dsp:sp>
    <dsp:sp modelId="{91B48B43-7915-4936-9547-1D16A614B40E}">
      <dsp:nvSpPr>
        <dsp:cNvPr id="0" name=""/>
        <dsp:cNvSpPr/>
      </dsp:nvSpPr>
      <dsp:spPr>
        <a:xfrm rot="40154">
          <a:off x="2239691" y="1481998"/>
          <a:ext cx="433924" cy="5046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300" b="1" kern="1200"/>
        </a:p>
      </dsp:txBody>
      <dsp:txXfrm>
        <a:off x="2239695" y="1582176"/>
        <a:ext cx="303747" cy="302813"/>
      </dsp:txXfrm>
    </dsp:sp>
    <dsp:sp modelId="{D20D0A2C-77C4-4313-8FF3-A7A6FD1B6929}">
      <dsp:nvSpPr>
        <dsp:cNvPr id="0" name=""/>
        <dsp:cNvSpPr/>
      </dsp:nvSpPr>
      <dsp:spPr>
        <a:xfrm>
          <a:off x="2853708" y="1046354"/>
          <a:ext cx="2035038" cy="14090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tint val="50000"/>
                <a:satMod val="300000"/>
              </a:schemeClr>
            </a:gs>
            <a:gs pos="35000">
              <a:schemeClr val="accent3">
                <a:hueOff val="3750088"/>
                <a:satOff val="-5627"/>
                <a:lumOff val="-915"/>
                <a:alphaOff val="0"/>
                <a:tint val="37000"/>
                <a:satMod val="30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0" kern="1200" dirty="0">
              <a:latin typeface="Century Gothic" panose="020B0502020202020204" pitchFamily="34" charset="0"/>
            </a:rPr>
            <a:t>80 servidores</a:t>
          </a:r>
        </a:p>
      </dsp:txBody>
      <dsp:txXfrm>
        <a:off x="2894977" y="1087623"/>
        <a:ext cx="1952500" cy="1326486"/>
      </dsp:txXfrm>
    </dsp:sp>
    <dsp:sp modelId="{FEBDC4B6-FFC0-4DE3-B50B-5674951EDC02}">
      <dsp:nvSpPr>
        <dsp:cNvPr id="0" name=""/>
        <dsp:cNvSpPr/>
      </dsp:nvSpPr>
      <dsp:spPr>
        <a:xfrm rot="73895">
          <a:off x="5087041" y="1529181"/>
          <a:ext cx="420584" cy="5046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50000"/>
                <a:satMod val="300000"/>
              </a:schemeClr>
            </a:gs>
            <a:gs pos="35000">
              <a:schemeClr val="accent3">
                <a:hueOff val="5625132"/>
                <a:satOff val="-8440"/>
                <a:lumOff val="-1373"/>
                <a:alphaOff val="0"/>
                <a:tint val="37000"/>
                <a:satMod val="30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300" b="1" kern="1200"/>
        </a:p>
      </dsp:txBody>
      <dsp:txXfrm>
        <a:off x="5087056" y="1628763"/>
        <a:ext cx="294409" cy="302813"/>
      </dsp:txXfrm>
    </dsp:sp>
    <dsp:sp modelId="{6AF5B251-D0E2-4B53-BFD0-DE7F93F2E130}">
      <dsp:nvSpPr>
        <dsp:cNvPr id="0" name=""/>
        <dsp:cNvSpPr/>
      </dsp:nvSpPr>
      <dsp:spPr>
        <a:xfrm>
          <a:off x="5682119" y="1063369"/>
          <a:ext cx="2035038" cy="14966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tint val="50000"/>
                <a:satMod val="300000"/>
              </a:schemeClr>
            </a:gs>
            <a:gs pos="35000">
              <a:schemeClr val="accent3">
                <a:hueOff val="7500176"/>
                <a:satOff val="-11253"/>
                <a:lumOff val="-1830"/>
                <a:alphaOff val="0"/>
                <a:tint val="37000"/>
                <a:satMod val="30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0" kern="1200" dirty="0">
              <a:latin typeface="Century Gothic" panose="020B0502020202020204" pitchFamily="34" charset="0"/>
            </a:rPr>
            <a:t>80 servidores </a:t>
          </a:r>
        </a:p>
      </dsp:txBody>
      <dsp:txXfrm>
        <a:off x="5725953" y="1107203"/>
        <a:ext cx="1947370" cy="1408940"/>
      </dsp:txXfrm>
    </dsp:sp>
    <dsp:sp modelId="{12A175D4-C917-4285-803A-264137C0B89D}">
      <dsp:nvSpPr>
        <dsp:cNvPr id="0" name=""/>
        <dsp:cNvSpPr/>
      </dsp:nvSpPr>
      <dsp:spPr>
        <a:xfrm rot="21527167">
          <a:off x="7925773" y="1528659"/>
          <a:ext cx="442468" cy="5046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300" b="1" kern="1200"/>
        </a:p>
      </dsp:txBody>
      <dsp:txXfrm>
        <a:off x="7925788" y="1631003"/>
        <a:ext cx="309728" cy="302813"/>
      </dsp:txXfrm>
    </dsp:sp>
    <dsp:sp modelId="{4A4F6FCE-497E-4F78-9EC2-C58ACC9B9EB5}">
      <dsp:nvSpPr>
        <dsp:cNvPr id="0" name=""/>
        <dsp:cNvSpPr/>
      </dsp:nvSpPr>
      <dsp:spPr>
        <a:xfrm>
          <a:off x="8551816" y="1004925"/>
          <a:ext cx="2035038" cy="14918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300" b="1" kern="1200"/>
        </a:p>
      </dsp:txBody>
      <dsp:txXfrm>
        <a:off x="8595512" y="1048621"/>
        <a:ext cx="1947646" cy="14044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2FC340-5614-4529-9BD6-A026CBAF11B7}">
      <dsp:nvSpPr>
        <dsp:cNvPr id="0" name=""/>
        <dsp:cNvSpPr/>
      </dsp:nvSpPr>
      <dsp:spPr>
        <a:xfrm>
          <a:off x="3066203" y="589635"/>
          <a:ext cx="4564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6477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3282264" y="632920"/>
        <a:ext cx="24353" cy="4870"/>
      </dsp:txXfrm>
    </dsp:sp>
    <dsp:sp modelId="{5347F292-89F7-4E10-B687-16DE2C558162}">
      <dsp:nvSpPr>
        <dsp:cNvPr id="0" name=""/>
        <dsp:cNvSpPr/>
      </dsp:nvSpPr>
      <dsp:spPr>
        <a:xfrm>
          <a:off x="950274" y="37"/>
          <a:ext cx="2117728" cy="127063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>
              <a:latin typeface="Century Gothic" panose="020B0502020202020204" pitchFamily="34" charset="0"/>
            </a:rPr>
            <a:t>Acesso e estudo do material didático no AVA</a:t>
          </a:r>
          <a:endParaRPr lang="pt-BR" sz="1800" kern="1200" dirty="0">
            <a:latin typeface="Century Gothic" panose="020B0502020202020204" pitchFamily="34" charset="0"/>
          </a:endParaRPr>
        </a:p>
      </dsp:txBody>
      <dsp:txXfrm>
        <a:off x="950274" y="37"/>
        <a:ext cx="2117728" cy="1270637"/>
      </dsp:txXfrm>
    </dsp:sp>
    <dsp:sp modelId="{87AAEC62-14B5-47B1-878E-51D527CFFF03}">
      <dsp:nvSpPr>
        <dsp:cNvPr id="0" name=""/>
        <dsp:cNvSpPr/>
      </dsp:nvSpPr>
      <dsp:spPr>
        <a:xfrm>
          <a:off x="5671009" y="589635"/>
          <a:ext cx="4564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6477" y="45720"/>
              </a:lnTo>
            </a:path>
          </a:pathLst>
        </a:custGeom>
        <a:noFill/>
        <a:ln w="9525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5887071" y="632920"/>
        <a:ext cx="24353" cy="4870"/>
      </dsp:txXfrm>
    </dsp:sp>
    <dsp:sp modelId="{6C8C9387-E24A-4C79-B4F0-9482E4835FB4}">
      <dsp:nvSpPr>
        <dsp:cNvPr id="0" name=""/>
        <dsp:cNvSpPr/>
      </dsp:nvSpPr>
      <dsp:spPr>
        <a:xfrm>
          <a:off x="3555080" y="37"/>
          <a:ext cx="2117728" cy="1270637"/>
        </a:xfrm>
        <a:prstGeom prst="rect">
          <a:avLst/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tint val="50000"/>
                <a:satMod val="300000"/>
              </a:schemeClr>
            </a:gs>
            <a:gs pos="35000">
              <a:schemeClr val="accent4">
                <a:hueOff val="-1116192"/>
                <a:satOff val="6725"/>
                <a:lumOff val="539"/>
                <a:alphaOff val="0"/>
                <a:tint val="37000"/>
                <a:satMod val="30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Century Gothic" panose="020B0502020202020204" pitchFamily="34" charset="0"/>
            </a:rPr>
            <a:t>Realização de atividade avaliativa</a:t>
          </a:r>
        </a:p>
      </dsp:txBody>
      <dsp:txXfrm>
        <a:off x="3555080" y="37"/>
        <a:ext cx="2117728" cy="1270637"/>
      </dsp:txXfrm>
    </dsp:sp>
    <dsp:sp modelId="{4F9C0C90-95F7-4D8C-A580-E4FDA91B03E8}">
      <dsp:nvSpPr>
        <dsp:cNvPr id="0" name=""/>
        <dsp:cNvSpPr/>
      </dsp:nvSpPr>
      <dsp:spPr>
        <a:xfrm>
          <a:off x="2009138" y="1268874"/>
          <a:ext cx="5209612" cy="456477"/>
        </a:xfrm>
        <a:custGeom>
          <a:avLst/>
          <a:gdLst/>
          <a:ahLst/>
          <a:cxnLst/>
          <a:rect l="0" t="0" r="0" b="0"/>
          <a:pathLst>
            <a:path>
              <a:moveTo>
                <a:pt x="5209612" y="0"/>
              </a:moveTo>
              <a:lnTo>
                <a:pt x="5209612" y="245338"/>
              </a:lnTo>
              <a:lnTo>
                <a:pt x="0" y="245338"/>
              </a:lnTo>
              <a:lnTo>
                <a:pt x="0" y="456477"/>
              </a:lnTo>
            </a:path>
          </a:pathLst>
        </a:custGeom>
        <a:noFill/>
        <a:ln w="9525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4483136" y="1494677"/>
        <a:ext cx="261616" cy="4870"/>
      </dsp:txXfrm>
    </dsp:sp>
    <dsp:sp modelId="{F14799D4-C959-4D83-BF40-5E656C5ADDEB}">
      <dsp:nvSpPr>
        <dsp:cNvPr id="0" name=""/>
        <dsp:cNvSpPr/>
      </dsp:nvSpPr>
      <dsp:spPr>
        <a:xfrm>
          <a:off x="6159886" y="37"/>
          <a:ext cx="2117728" cy="1270637"/>
        </a:xfrm>
        <a:prstGeom prst="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Century Gothic" panose="020B0502020202020204" pitchFamily="34" charset="0"/>
            </a:rPr>
            <a:t>Feed back e emissão de nota pelo do tutor</a:t>
          </a:r>
        </a:p>
      </dsp:txBody>
      <dsp:txXfrm>
        <a:off x="6159886" y="37"/>
        <a:ext cx="2117728" cy="1270637"/>
      </dsp:txXfrm>
    </dsp:sp>
    <dsp:sp modelId="{D0214451-40B9-4D80-B12D-0580644B1306}">
      <dsp:nvSpPr>
        <dsp:cNvPr id="0" name=""/>
        <dsp:cNvSpPr/>
      </dsp:nvSpPr>
      <dsp:spPr>
        <a:xfrm>
          <a:off x="3066203" y="2347350"/>
          <a:ext cx="4564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6477" y="45720"/>
              </a:lnTo>
            </a:path>
          </a:pathLst>
        </a:custGeom>
        <a:noFill/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3282264" y="2390635"/>
        <a:ext cx="24353" cy="4870"/>
      </dsp:txXfrm>
    </dsp:sp>
    <dsp:sp modelId="{4FAA2B7E-45ED-4A2D-A9E5-35AC7439B364}">
      <dsp:nvSpPr>
        <dsp:cNvPr id="0" name=""/>
        <dsp:cNvSpPr/>
      </dsp:nvSpPr>
      <dsp:spPr>
        <a:xfrm>
          <a:off x="950274" y="1757751"/>
          <a:ext cx="2117728" cy="1270637"/>
        </a:xfrm>
        <a:prstGeom prst="rect">
          <a:avLst/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tint val="50000"/>
                <a:satMod val="300000"/>
              </a:schemeClr>
            </a:gs>
            <a:gs pos="35000">
              <a:schemeClr val="accent4">
                <a:hueOff val="-3348577"/>
                <a:satOff val="20174"/>
                <a:lumOff val="1617"/>
                <a:alphaOff val="0"/>
                <a:tint val="37000"/>
                <a:satMod val="30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Century Gothic" panose="020B0502020202020204" pitchFamily="34" charset="0"/>
            </a:rPr>
            <a:t>Integralização de notas das disciplinas</a:t>
          </a:r>
        </a:p>
      </dsp:txBody>
      <dsp:txXfrm>
        <a:off x="950274" y="1757751"/>
        <a:ext cx="2117728" cy="1270637"/>
      </dsp:txXfrm>
    </dsp:sp>
    <dsp:sp modelId="{FD97D824-CBC1-4641-8078-E2E6841AF822}">
      <dsp:nvSpPr>
        <dsp:cNvPr id="0" name=""/>
        <dsp:cNvSpPr/>
      </dsp:nvSpPr>
      <dsp:spPr>
        <a:xfrm>
          <a:off x="3555080" y="1757751"/>
          <a:ext cx="2117728" cy="1270637"/>
        </a:xfrm>
        <a:prstGeom prst="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>
              <a:latin typeface="Century Gothic" panose="020B0502020202020204" pitchFamily="34" charset="0"/>
            </a:rPr>
            <a:t>Se aprovado, certificação do curso</a:t>
          </a:r>
          <a:endParaRPr lang="pt-BR" sz="1800" kern="1200" dirty="0">
            <a:latin typeface="Century Gothic" panose="020B0502020202020204" pitchFamily="34" charset="0"/>
          </a:endParaRPr>
        </a:p>
      </dsp:txBody>
      <dsp:txXfrm>
        <a:off x="3555080" y="1757751"/>
        <a:ext cx="2117728" cy="1270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1" name="Google Shape;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47519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463" name="Google Shape;46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95765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463" name="Google Shape;46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20798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463" name="Google Shape;46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52767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dirty="0"/>
              <a:t>A matriz curricular é composta de 3 disciplinas que totalizam 40h</a:t>
            </a:r>
            <a:endParaRPr dirty="0"/>
          </a:p>
        </p:txBody>
      </p:sp>
      <p:sp>
        <p:nvSpPr>
          <p:cNvPr id="463" name="Google Shape;46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22310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dirty="0"/>
              <a:t>Artigo 7º da resolução nº 900, inciso 2: o docente só poderá acumular duas disciplinas no mesmo curso.</a:t>
            </a:r>
          </a:p>
        </p:txBody>
      </p:sp>
      <p:sp>
        <p:nvSpPr>
          <p:cNvPr id="463" name="Google Shape;46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51529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63" name="Google Shape;46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19209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63" name="Google Shape;46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729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5"/>
          <p:cNvSpPr txBox="1">
            <a:spLocks noGrp="1"/>
          </p:cNvSpPr>
          <p:nvPr>
            <p:ph type="subTitle" idx="1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, 2 partes pequenas de conteúdo e conteúdo" type="twoObjAndObj">
  <p:cSld name="TWO_OBJECTS_AND_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6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7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7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17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body" idx="3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9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body" idx="2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20"/>
          <p:cNvSpPr txBox="1">
            <a:spLocks noGrp="1"/>
          </p:cNvSpPr>
          <p:nvPr>
            <p:ph type="body" idx="4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1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21"/>
          <p:cNvSpPr txBox="1">
            <a:spLocks noGrp="1"/>
          </p:cNvSpPr>
          <p:nvPr>
            <p:ph type="body" idx="2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body" idx="3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body" idx="4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body" idx="5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21"/>
          <p:cNvSpPr txBox="1">
            <a:spLocks noGrp="1"/>
          </p:cNvSpPr>
          <p:nvPr>
            <p:ph type="body" idx="6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pn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&#234;s.escoladesaude@goias.gov.br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1355" y="-8043"/>
            <a:ext cx="3534528" cy="1368491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"/>
          <p:cNvSpPr txBox="1"/>
          <p:nvPr/>
        </p:nvSpPr>
        <p:spPr>
          <a:xfrm>
            <a:off x="4042733" y="311283"/>
            <a:ext cx="7791303" cy="1368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Secretaria de Estado da Saúde de Goiás – SES/GO</a:t>
            </a:r>
            <a:br>
              <a:rPr lang="pt-BR" sz="16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16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Subsecretaria de Inovação, Planejamento, Educação e Infraestrutura</a:t>
            </a:r>
            <a:br>
              <a:rPr lang="pt-BR" sz="16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16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Superintendência da Escola de Saúde de Goiás – SESG/GO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Gerência de Projetos </a:t>
            </a:r>
            <a:r>
              <a:rPr lang="pt-BR" sz="1600" b="1" dirty="0"/>
              <a:t>E</a:t>
            </a:r>
            <a:r>
              <a:rPr lang="pt-BR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ducacionais e Ensino em Saúde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dirty="0"/>
              <a:t>Coordenação de Metodologias Educacionais em Saúde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65;p1"/>
          <p:cNvSpPr txBox="1"/>
          <p:nvPr/>
        </p:nvSpPr>
        <p:spPr>
          <a:xfrm>
            <a:off x="967654" y="2742698"/>
            <a:ext cx="10256688" cy="1099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40000" lnSpcReduction="20000"/>
          </a:bodyPr>
          <a:lstStyle/>
          <a:p>
            <a:pPr marL="0" marR="0" lvl="0" indent="0" algn="ctr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b="1" dirty="0">
                <a:latin typeface="Century Gothic" panose="020B0502020202020204" pitchFamily="34" charset="0"/>
              </a:rPr>
              <a:t>CURSO DE QUALIFICAÇÃO EM METODOLOGIAS PROBLEMATIZADORAS APLICADAS AOS PROCESSOS E PRÁTICAS DE TRABALHO NO SUS</a:t>
            </a:r>
            <a:endParaRPr lang="pt-BR" sz="4000" b="1" dirty="0">
              <a:latin typeface="Century Gothic" panose="020B0502020202020204" pitchFamily="34" charset="0"/>
            </a:endParaRPr>
          </a:p>
        </p:txBody>
      </p:sp>
      <p:sp>
        <p:nvSpPr>
          <p:cNvPr id="66" name="Google Shape;66;p1"/>
          <p:cNvSpPr txBox="1"/>
          <p:nvPr/>
        </p:nvSpPr>
        <p:spPr>
          <a:xfrm>
            <a:off x="1532387" y="4935984"/>
            <a:ext cx="9144000" cy="1482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lang="pt-BR"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1700" dirty="0">
                <a:latin typeface="Century Gothic" panose="020B0502020202020204" pitchFamily="34" charset="0"/>
              </a:rPr>
              <a:t>Sanzia Francisca Ferraz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lang="pt-BR" sz="1700" dirty="0">
              <a:latin typeface="Century Gothic" panose="020B0502020202020204" pitchFamily="34" charset="0"/>
            </a:endParaRPr>
          </a:p>
          <a:p>
            <a:pPr algn="ctr">
              <a:lnSpc>
                <a:spcPct val="90000"/>
              </a:lnSpc>
              <a:buSzPts val="2800"/>
            </a:pPr>
            <a:r>
              <a:rPr lang="pt-BR" sz="1700" dirty="0">
                <a:latin typeface="Century Gothic" panose="020B0502020202020204" pitchFamily="34" charset="0"/>
              </a:rPr>
              <a:t>Coordenação de Metodologias Educacionais em Saúde</a:t>
            </a:r>
          </a:p>
          <a:p>
            <a:pPr algn="ctr">
              <a:lnSpc>
                <a:spcPct val="90000"/>
              </a:lnSpc>
              <a:buSzPts val="2800"/>
            </a:pPr>
            <a:endParaRPr lang="pt-BR" sz="1700" dirty="0">
              <a:latin typeface="Century Gothic" panose="020B0502020202020204" pitchFamily="34" charset="0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1700" b="0" i="0" u="none" strike="noStrike" cap="none" dirty="0">
                <a:solidFill>
                  <a:schemeClr val="dk1"/>
                </a:solidFill>
                <a:latin typeface="Century Gothic" panose="020B0502020202020204" pitchFamily="34" charset="0"/>
                <a:sym typeface="Arial"/>
              </a:rPr>
              <a:t>Janeiro, 2024</a:t>
            </a:r>
            <a:endParaRPr lang="pt-BR" sz="1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977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6" name="Google Shape;466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207335" y="6164145"/>
            <a:ext cx="2079000" cy="667080"/>
          </a:xfrm>
          <a:prstGeom prst="rect">
            <a:avLst/>
          </a:prstGeom>
          <a:noFill/>
          <a:ln>
            <a:noFill/>
          </a:ln>
        </p:spPr>
      </p:pic>
      <p:sp>
        <p:nvSpPr>
          <p:cNvPr id="467" name="Google Shape;467;p8"/>
          <p:cNvSpPr/>
          <p:nvPr/>
        </p:nvSpPr>
        <p:spPr>
          <a:xfrm>
            <a:off x="594354" y="212965"/>
            <a:ext cx="10827332" cy="1075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000" b="1" i="1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400" b="1" u="none" strike="noStrike" cap="none" dirty="0">
                <a:solidFill>
                  <a:schemeClr val="tx1"/>
                </a:solidFill>
                <a:latin typeface="Century Gothic" panose="020B0502020202020204" pitchFamily="34" charset="0"/>
                <a:sym typeface="Arial"/>
              </a:rPr>
              <a:t>Introdução</a:t>
            </a:r>
            <a:r>
              <a:rPr lang="pt-BR" sz="2000" b="1" u="none" strike="noStrike" cap="none" dirty="0">
                <a:solidFill>
                  <a:schemeClr val="tx1"/>
                </a:solidFill>
                <a:latin typeface="Century Gothic" panose="020B0502020202020204" pitchFamily="34" charset="0"/>
                <a:sym typeface="Arial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000" b="0" i="1" u="none" strike="noStrike" cap="none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C66D41A-3CDD-483D-83D5-39BE48C08F34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86227" y="1288731"/>
            <a:ext cx="9320504" cy="107576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50800" indent="0" algn="just">
              <a:buNone/>
            </a:pPr>
            <a:r>
              <a:rPr lang="pt-BR" sz="1700" dirty="0"/>
              <a:t>A PNEPS </a:t>
            </a:r>
            <a:r>
              <a:rPr lang="pt-BR" sz="1700" dirty="0">
                <a:latin typeface="Century Gothic" panose="020B0502020202020204" pitchFamily="34" charset="0"/>
              </a:rPr>
              <a:t>→ Concebida como estratégia de desenvolvimento do SUS e fundamentada no estimulo e subsídio à revisão de processos e práticas de trabalho</a:t>
            </a:r>
          </a:p>
          <a:p>
            <a:pPr marL="50800" indent="0" algn="just">
              <a:buNone/>
            </a:pPr>
            <a:r>
              <a:rPr lang="pt-BR" sz="1700" dirty="0">
                <a:latin typeface="Century Gothic" panose="020B0502020202020204" pitchFamily="34" charset="0"/>
              </a:rPr>
              <a:t>A 3º diretriz da PNEPS destaca a importância do uso de MA para promover a aprendizagem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5B9D289-035E-4294-9DCB-B64B2AEF0516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86226" y="4890783"/>
            <a:ext cx="9320505" cy="114090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0800" indent="0" algn="just">
              <a:lnSpc>
                <a:spcPct val="100000"/>
              </a:lnSpc>
              <a:buNone/>
            </a:pPr>
            <a:r>
              <a:rPr lang="pt-BR" sz="1700" dirty="0">
                <a:latin typeface="Century Gothic" panose="020B0502020202020204" pitchFamily="34" charset="0"/>
              </a:rPr>
              <a:t>Meta da </a:t>
            </a:r>
            <a:r>
              <a:rPr lang="pt-BR" sz="1700" dirty="0">
                <a:solidFill>
                  <a:srgbClr val="000000"/>
                </a:solidFill>
                <a:latin typeface="Century Gothic" panose="020B0502020202020204" pitchFamily="34" charset="0"/>
              </a:rPr>
              <a:t>Programação Anual de Saúde da SESG (2024-2027) → ampliação das ações de EPS propositoras de intervenções nos processos de trabalho</a:t>
            </a:r>
            <a:endParaRPr lang="pt-BR" sz="1700" dirty="0">
              <a:latin typeface="Century Gothic" panose="020B0502020202020204" pitchFamily="34" charset="0"/>
            </a:endParaRPr>
          </a:p>
          <a:p>
            <a:pPr marL="50800" indent="0" algn="just">
              <a:buNone/>
            </a:pPr>
            <a:r>
              <a:rPr lang="pt-BR" sz="1700" dirty="0">
                <a:latin typeface="Century Gothic" panose="020B0502020202020204" pitchFamily="34" charset="0"/>
              </a:rPr>
              <a:t>Oferta continua da SESG</a:t>
            </a:r>
          </a:p>
          <a:p>
            <a:pPr marL="50800" indent="0">
              <a:buNone/>
            </a:pPr>
            <a:endParaRPr lang="pt-BR" sz="1800" dirty="0"/>
          </a:p>
        </p:txBody>
      </p:sp>
      <p:sp>
        <p:nvSpPr>
          <p:cNvPr id="6" name="Espaço Reservado para Texto 2">
            <a:extLst>
              <a:ext uri="{FF2B5EF4-FFF2-40B4-BE49-F238E27FC236}">
                <a16:creationId xmlns:a16="http://schemas.microsoft.com/office/drawing/2014/main" id="{1D0B4ED6-9EDC-4E4E-8DF7-00AE854FA0B3}"/>
              </a:ext>
            </a:extLst>
          </p:cNvPr>
          <p:cNvSpPr txBox="1">
            <a:spLocks/>
          </p:cNvSpPr>
          <p:nvPr/>
        </p:nvSpPr>
        <p:spPr>
          <a:xfrm>
            <a:off x="1224794" y="2944537"/>
            <a:ext cx="10196892" cy="13939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 algn="just">
              <a:buNone/>
            </a:pPr>
            <a:r>
              <a:rPr lang="pt-BR" sz="1700" dirty="0">
                <a:latin typeface="Century Gothic" panose="020B0502020202020204" pitchFamily="34" charset="0"/>
              </a:rPr>
              <a:t>No intuito de apoiar o ganho de conhecimento e habilidades a SESG propõe a abordagem de processos de trabalho à luz do perfil processual de MA problematizadoras</a:t>
            </a:r>
          </a:p>
          <a:p>
            <a:pPr marL="50800" indent="0" algn="just">
              <a:buNone/>
            </a:pPr>
            <a:r>
              <a:rPr lang="pt-BR" sz="1700" dirty="0">
                <a:latin typeface="Century Gothic" panose="020B0502020202020204" pitchFamily="34" charset="0"/>
              </a:rPr>
              <a:t>E</a:t>
            </a:r>
            <a:r>
              <a:rPr lang="pt-BR" sz="1700" dirty="0">
                <a:effectLst/>
                <a:latin typeface="Century Gothic" panose="020B0502020202020204" pitchFamily="34" charset="0"/>
              </a:rPr>
              <a:t>stimular o desenvolvimento do raciocínio problematizador como proposta de diagnóstico situacional e resolução de problemas nos diferentes territórios de trabalho</a:t>
            </a:r>
          </a:p>
          <a:p>
            <a:pPr algn="just"/>
            <a:endParaRPr lang="pt-BR" sz="2100" dirty="0">
              <a:effectLst/>
              <a:latin typeface="Century Gothic" panose="020B0502020202020204" pitchFamily="34" charset="0"/>
            </a:endParaRPr>
          </a:p>
          <a:p>
            <a:pPr algn="just"/>
            <a:endParaRPr lang="pt-BR" sz="21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Rede de Promotores Populares em Saúde">
            <a:extLst>
              <a:ext uri="{FF2B5EF4-FFF2-40B4-BE49-F238E27FC236}">
                <a16:creationId xmlns:a16="http://schemas.microsoft.com/office/drawing/2014/main" id="{E085FEF4-D303-4322-84D6-3393C005C7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849" y="170155"/>
            <a:ext cx="1947579" cy="986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982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6" name="Google Shape;466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207335" y="6164145"/>
            <a:ext cx="2079000" cy="667080"/>
          </a:xfrm>
          <a:prstGeom prst="rect">
            <a:avLst/>
          </a:prstGeom>
          <a:noFill/>
          <a:ln>
            <a:noFill/>
          </a:ln>
        </p:spPr>
      </p:pic>
      <p:sp>
        <p:nvSpPr>
          <p:cNvPr id="467" name="Google Shape;467;p8"/>
          <p:cNvSpPr/>
          <p:nvPr/>
        </p:nvSpPr>
        <p:spPr>
          <a:xfrm>
            <a:off x="594354" y="273646"/>
            <a:ext cx="10300996" cy="1075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44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Objetivos/ meta </a:t>
            </a:r>
            <a:r>
              <a:rPr lang="pt-BR" sz="2000" b="1" u="none" strike="noStrike" cap="none" dirty="0">
                <a:solidFill>
                  <a:schemeClr val="tx1"/>
                </a:solidFill>
                <a:latin typeface="Century Gothic" panose="020B0502020202020204" pitchFamily="34" charset="0"/>
                <a:sym typeface="Arial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000" b="0" i="1" u="none" strike="noStrike" cap="none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223A1F9-28EC-4539-9317-1D8DFDC90E8B}"/>
              </a:ext>
            </a:extLst>
          </p:cNvPr>
          <p:cNvSpPr txBox="1"/>
          <p:nvPr/>
        </p:nvSpPr>
        <p:spPr>
          <a:xfrm>
            <a:off x="594354" y="1490540"/>
            <a:ext cx="10451771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90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Qualificar até 320 profissionais de saúde  para a abordagem dos processos e práticas de trabalho no SUS-GO, em consonância com metodologias ativas problematizadoras </a:t>
            </a:r>
            <a:endParaRPr lang="pt-BR" sz="1900" dirty="0">
              <a:latin typeface="+mn-lt"/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21BC1BC0-5BAE-4EFD-B9DE-8ABFDA1912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9145243"/>
              </p:ext>
            </p:extLst>
          </p:nvPr>
        </p:nvGraphicFramePr>
        <p:xfrm>
          <a:off x="594354" y="2618913"/>
          <a:ext cx="10591510" cy="3501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F0580E77-A6CA-4743-94C1-BE1BD132AE91}"/>
              </a:ext>
            </a:extLst>
          </p:cNvPr>
          <p:cNvSpPr txBox="1"/>
          <p:nvPr/>
        </p:nvSpPr>
        <p:spPr>
          <a:xfrm>
            <a:off x="1192570" y="3042511"/>
            <a:ext cx="899604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Century Gothic" panose="020B0502020202020204" pitchFamily="34" charset="0"/>
              </a:rPr>
              <a:t>2024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284B4A1-993B-428D-A733-C0F6296B630D}"/>
              </a:ext>
            </a:extLst>
          </p:cNvPr>
          <p:cNvSpPr txBox="1"/>
          <p:nvPr/>
        </p:nvSpPr>
        <p:spPr>
          <a:xfrm>
            <a:off x="4053313" y="3116640"/>
            <a:ext cx="899604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Century Gothic" panose="020B0502020202020204" pitchFamily="34" charset="0"/>
              </a:rPr>
              <a:t>2025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B10D911-43B0-4AFD-AC8E-26B6A67DEA7B}"/>
              </a:ext>
            </a:extLst>
          </p:cNvPr>
          <p:cNvSpPr txBox="1"/>
          <p:nvPr/>
        </p:nvSpPr>
        <p:spPr>
          <a:xfrm>
            <a:off x="6842654" y="3142998"/>
            <a:ext cx="899604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Century Gothic" panose="020B0502020202020204" pitchFamily="34" charset="0"/>
              </a:rPr>
              <a:t> 2026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63BF81E5-B1FF-480D-9FBC-14B6CEA453BD}"/>
              </a:ext>
            </a:extLst>
          </p:cNvPr>
          <p:cNvSpPr txBox="1"/>
          <p:nvPr/>
        </p:nvSpPr>
        <p:spPr>
          <a:xfrm>
            <a:off x="9286043" y="3968287"/>
            <a:ext cx="1760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pt-BR" sz="17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pt-BR" sz="1700" dirty="0">
                <a:solidFill>
                  <a:schemeClr val="tx1"/>
                </a:solidFill>
                <a:latin typeface="Century Gothic" panose="020B0502020202020204" pitchFamily="34" charset="0"/>
              </a:rPr>
              <a:t>80 servidores</a:t>
            </a:r>
          </a:p>
          <a:p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1E1491B-F903-4518-99D3-A5AD95E2F01B}"/>
              </a:ext>
            </a:extLst>
          </p:cNvPr>
          <p:cNvSpPr txBox="1"/>
          <p:nvPr/>
        </p:nvSpPr>
        <p:spPr>
          <a:xfrm>
            <a:off x="9631995" y="3108214"/>
            <a:ext cx="1072965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Century Gothic" panose="020B0502020202020204" pitchFamily="34" charset="0"/>
              </a:rPr>
              <a:t>  2027</a:t>
            </a:r>
          </a:p>
        </p:txBody>
      </p:sp>
    </p:spTree>
    <p:extLst>
      <p:ext uri="{BB962C8B-B14F-4D97-AF65-F5344CB8AC3E}">
        <p14:creationId xmlns:p14="http://schemas.microsoft.com/office/powerpoint/2010/main" val="885986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6" name="Google Shape;466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207335" y="6164145"/>
            <a:ext cx="2079000" cy="667080"/>
          </a:xfrm>
          <a:prstGeom prst="rect">
            <a:avLst/>
          </a:prstGeom>
          <a:noFill/>
          <a:ln>
            <a:noFill/>
          </a:ln>
        </p:spPr>
      </p:pic>
      <p:sp>
        <p:nvSpPr>
          <p:cNvPr id="467" name="Google Shape;467;p8"/>
          <p:cNvSpPr/>
          <p:nvPr/>
        </p:nvSpPr>
        <p:spPr>
          <a:xfrm>
            <a:off x="594354" y="165173"/>
            <a:ext cx="10300996" cy="1075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000" b="1" i="1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400" b="1" i="1" u="none" strike="noStrike" cap="none" dirty="0">
                <a:solidFill>
                  <a:schemeClr val="tx1"/>
                </a:solidFill>
                <a:latin typeface="Century Gothic" panose="020B0502020202020204" pitchFamily="34" charset="0"/>
                <a:sym typeface="Arial"/>
              </a:rPr>
              <a:t>M</a:t>
            </a:r>
            <a:r>
              <a:rPr lang="pt-BR" sz="44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etodologia</a:t>
            </a:r>
            <a:r>
              <a:rPr lang="pt-BR" sz="4400" b="1" i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pt-BR" sz="2000" b="1" u="none" strike="noStrike" cap="none" dirty="0">
                <a:solidFill>
                  <a:srgbClr val="00B050"/>
                </a:solidFill>
                <a:latin typeface="Century Gothic" panose="020B0502020202020204" pitchFamily="34" charset="0"/>
                <a:sym typeface="Arial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000" b="0" i="1" u="none" strike="noStrike" cap="none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D661B68-5487-4F86-9B46-1404B34CC316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781050" y="1154607"/>
            <a:ext cx="9996441" cy="174808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pt-BR" sz="2000" b="1" i="0" u="none" strike="noStrike" baseline="0" dirty="0">
                <a:latin typeface="Century Gothic" panose="020B0502020202020204" pitchFamily="34" charset="0"/>
              </a:rPr>
              <a:t>Modalidade: </a:t>
            </a:r>
            <a:r>
              <a:rPr lang="pt-BR" sz="2000" b="0" i="0" u="none" strike="noStrike" baseline="0" dirty="0">
                <a:latin typeface="Century Gothic" panose="020B0502020202020204" pitchFamily="34" charset="0"/>
              </a:rPr>
              <a:t>EaD com tutoria</a:t>
            </a:r>
          </a:p>
          <a:p>
            <a:endParaRPr lang="pt-BR" sz="2000" b="0" i="0" u="none" strike="noStrike" baseline="0" dirty="0">
              <a:latin typeface="Century Gothic" panose="020B0502020202020204" pitchFamily="34" charset="0"/>
            </a:endParaRPr>
          </a:p>
          <a:p>
            <a:pPr algn="l"/>
            <a:r>
              <a:rPr lang="pt-BR" sz="2000" b="1" i="0" u="none" strike="noStrike" baseline="0" dirty="0">
                <a:latin typeface="Century Gothic" panose="020B0502020202020204" pitchFamily="34" charset="0"/>
              </a:rPr>
              <a:t>Carga horária total: </a:t>
            </a:r>
            <a:r>
              <a:rPr lang="pt-BR" sz="2000" b="0" i="0" u="none" strike="noStrike" baseline="0" dirty="0">
                <a:latin typeface="Century Gothic" panose="020B0502020202020204" pitchFamily="34" charset="0"/>
              </a:rPr>
              <a:t>40</a:t>
            </a:r>
            <a:r>
              <a:rPr lang="pt-BR" sz="2000" dirty="0">
                <a:latin typeface="Century Gothic" panose="020B0502020202020204" pitchFamily="34" charset="0"/>
              </a:rPr>
              <a:t>h</a:t>
            </a:r>
          </a:p>
          <a:p>
            <a:pPr algn="l"/>
            <a:endParaRPr lang="pt-BR" sz="2000" dirty="0">
              <a:latin typeface="Century Gothic" panose="020B0502020202020204" pitchFamily="34" charset="0"/>
            </a:endParaRPr>
          </a:p>
          <a:p>
            <a:pPr algn="l"/>
            <a:r>
              <a:rPr lang="pt-BR" sz="2000" b="1" dirty="0">
                <a:latin typeface="Century Gothic" panose="020B0502020202020204" pitchFamily="34" charset="0"/>
              </a:rPr>
              <a:t>Duração do curso:</a:t>
            </a:r>
            <a:r>
              <a:rPr lang="pt-BR" sz="2000" dirty="0">
                <a:latin typeface="Century Gothic" panose="020B0502020202020204" pitchFamily="34" charset="0"/>
              </a:rPr>
              <a:t> 3 semanas</a:t>
            </a:r>
          </a:p>
          <a:p>
            <a:pPr algn="l"/>
            <a:endParaRPr lang="pt-BR" sz="2000" dirty="0">
              <a:latin typeface="Century Gothic" panose="020B0502020202020204" pitchFamily="34" charset="0"/>
            </a:endParaRPr>
          </a:p>
          <a:p>
            <a:pPr algn="l"/>
            <a:endParaRPr lang="pt-BR" sz="2000" b="0" i="0" u="none" strike="noStrike" baseline="0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AA4312F4-DB56-4D3B-AEC8-6007DAAE12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2512911"/>
              </p:ext>
            </p:extLst>
          </p:nvPr>
        </p:nvGraphicFramePr>
        <p:xfrm>
          <a:off x="1140903" y="3498209"/>
          <a:ext cx="9227890" cy="3028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691757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6" name="Google Shape;466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207335" y="6164145"/>
            <a:ext cx="2079000" cy="667080"/>
          </a:xfrm>
          <a:prstGeom prst="rect">
            <a:avLst/>
          </a:prstGeom>
          <a:noFill/>
          <a:ln>
            <a:noFill/>
          </a:ln>
        </p:spPr>
      </p:pic>
      <p:sp>
        <p:nvSpPr>
          <p:cNvPr id="467" name="Google Shape;467;p8"/>
          <p:cNvSpPr/>
          <p:nvPr/>
        </p:nvSpPr>
        <p:spPr>
          <a:xfrm>
            <a:off x="594354" y="495591"/>
            <a:ext cx="10300996" cy="1075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000" b="1" i="1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400" b="1" i="1" u="none" strike="noStrike" cap="none" dirty="0">
                <a:solidFill>
                  <a:schemeClr val="tx1"/>
                </a:solidFill>
                <a:latin typeface="Century Gothic" panose="020B0502020202020204" pitchFamily="34" charset="0"/>
                <a:sym typeface="Arial"/>
              </a:rPr>
              <a:t>M</a:t>
            </a:r>
            <a:r>
              <a:rPr lang="pt-BR" sz="44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atriz curricular </a:t>
            </a:r>
            <a:r>
              <a:rPr lang="pt-BR" sz="2000" b="1" u="none" strike="noStrike" cap="none" dirty="0">
                <a:solidFill>
                  <a:schemeClr val="tx1"/>
                </a:solidFill>
                <a:latin typeface="Century Gothic" panose="020B0502020202020204" pitchFamily="34" charset="0"/>
                <a:sym typeface="Arial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000" b="0" i="1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" name="Tabela 5">
            <a:extLst>
              <a:ext uri="{FF2B5EF4-FFF2-40B4-BE49-F238E27FC236}">
                <a16:creationId xmlns:a16="http://schemas.microsoft.com/office/drawing/2014/main" id="{8521F3BB-5500-4B5A-8006-CF0A6B0733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347534"/>
              </p:ext>
            </p:extLst>
          </p:nvPr>
        </p:nvGraphicFramePr>
        <p:xfrm>
          <a:off x="712815" y="2191350"/>
          <a:ext cx="10064074" cy="30632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344036">
                  <a:extLst>
                    <a:ext uri="{9D8B030D-6E8A-4147-A177-3AD203B41FA5}">
                      <a16:colId xmlns:a16="http://schemas.microsoft.com/office/drawing/2014/main" val="2901199368"/>
                    </a:ext>
                  </a:extLst>
                </a:gridCol>
                <a:gridCol w="1350628">
                  <a:extLst>
                    <a:ext uri="{9D8B030D-6E8A-4147-A177-3AD203B41FA5}">
                      <a16:colId xmlns:a16="http://schemas.microsoft.com/office/drawing/2014/main" val="1470544056"/>
                    </a:ext>
                  </a:extLst>
                </a:gridCol>
                <a:gridCol w="1558968">
                  <a:extLst>
                    <a:ext uri="{9D8B030D-6E8A-4147-A177-3AD203B41FA5}">
                      <a16:colId xmlns:a16="http://schemas.microsoft.com/office/drawing/2014/main" val="1803367956"/>
                    </a:ext>
                  </a:extLst>
                </a:gridCol>
                <a:gridCol w="1810442">
                  <a:extLst>
                    <a:ext uri="{9D8B030D-6E8A-4147-A177-3AD203B41FA5}">
                      <a16:colId xmlns:a16="http://schemas.microsoft.com/office/drawing/2014/main" val="1407923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Disciplinas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 texto </a:t>
                      </a:r>
                    </a:p>
                    <a:p>
                      <a:pPr algn="ctr"/>
                      <a:r>
                        <a:rPr lang="pt-BR" sz="1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(h/aula)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 ensino remoto</a:t>
                      </a:r>
                    </a:p>
                    <a:p>
                      <a:pPr algn="ctr"/>
                      <a:r>
                        <a:rPr lang="pt-BR" sz="1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(h/aula)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 total</a:t>
                      </a:r>
                    </a:p>
                    <a:p>
                      <a:pPr algn="ctr"/>
                      <a:r>
                        <a:rPr lang="pt-BR" sz="1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(h/aula)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588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900" dirty="0">
                          <a:latin typeface="Century Gothic" panose="020B0502020202020204" pitchFamily="34" charset="0"/>
                        </a:rPr>
                        <a:t>Sistema Único de Saúde e Educação Permanente em Saúde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738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900" dirty="0">
                          <a:latin typeface="Century Gothic" panose="020B0502020202020204" pitchFamily="34" charset="0"/>
                        </a:rPr>
                        <a:t>Processos de trabalho em saúde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729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900" dirty="0">
                          <a:latin typeface="Century Gothic" panose="020B0502020202020204" pitchFamily="34" charset="0"/>
                        </a:rPr>
                        <a:t>Metodologias problematizadoras aplicadas aos processos e prática de  trabalho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062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900" dirty="0"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9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052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123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6" name="Google Shape;466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207335" y="6164145"/>
            <a:ext cx="2079000" cy="667080"/>
          </a:xfrm>
          <a:prstGeom prst="rect">
            <a:avLst/>
          </a:prstGeom>
          <a:noFill/>
          <a:ln>
            <a:noFill/>
          </a:ln>
        </p:spPr>
      </p:pic>
      <p:sp>
        <p:nvSpPr>
          <p:cNvPr id="467" name="Google Shape;467;p8"/>
          <p:cNvSpPr/>
          <p:nvPr/>
        </p:nvSpPr>
        <p:spPr>
          <a:xfrm>
            <a:off x="594354" y="353548"/>
            <a:ext cx="10300996" cy="1075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000" b="1" i="1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400" b="1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pt-BR" sz="4400" b="1" i="1" dirty="0">
                <a:solidFill>
                  <a:schemeClr val="tx1"/>
                </a:solidFill>
              </a:rPr>
              <a:t>orpo docente  </a:t>
            </a:r>
            <a:r>
              <a:rPr lang="pt-BR" sz="2000" b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000" b="0" i="1" u="none" strike="noStrike" cap="none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FD7612EA-4045-4B19-BC7D-1D7A742FE2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835842"/>
              </p:ext>
            </p:extLst>
          </p:nvPr>
        </p:nvGraphicFramePr>
        <p:xfrm>
          <a:off x="1098958" y="1667820"/>
          <a:ext cx="9719962" cy="4496325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786267">
                  <a:extLst>
                    <a:ext uri="{9D8B030D-6E8A-4147-A177-3AD203B41FA5}">
                      <a16:colId xmlns:a16="http://schemas.microsoft.com/office/drawing/2014/main" val="2581947089"/>
                    </a:ext>
                  </a:extLst>
                </a:gridCol>
                <a:gridCol w="2003847">
                  <a:extLst>
                    <a:ext uri="{9D8B030D-6E8A-4147-A177-3AD203B41FA5}">
                      <a16:colId xmlns:a16="http://schemas.microsoft.com/office/drawing/2014/main" val="338986866"/>
                    </a:ext>
                  </a:extLst>
                </a:gridCol>
                <a:gridCol w="1924328">
                  <a:extLst>
                    <a:ext uri="{9D8B030D-6E8A-4147-A177-3AD203B41FA5}">
                      <a16:colId xmlns:a16="http://schemas.microsoft.com/office/drawing/2014/main" val="2663178118"/>
                    </a:ext>
                  </a:extLst>
                </a:gridCol>
                <a:gridCol w="3005520">
                  <a:extLst>
                    <a:ext uri="{9D8B030D-6E8A-4147-A177-3AD203B41FA5}">
                      <a16:colId xmlns:a16="http://schemas.microsoft.com/office/drawing/2014/main" val="2651126217"/>
                    </a:ext>
                  </a:extLst>
                </a:gridCol>
              </a:tblGrid>
              <a:tr h="13831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9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Função</a:t>
                      </a:r>
                      <a:endParaRPr lang="pt-BR" sz="19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9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Componentes curriculares</a:t>
                      </a:r>
                      <a:endParaRPr lang="pt-BR" sz="19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9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Número de vagas</a:t>
                      </a:r>
                      <a:endParaRPr lang="pt-BR" sz="19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9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Titularidade exigida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9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para a vaga</a:t>
                      </a:r>
                      <a:endParaRPr lang="pt-BR" sz="19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5703552"/>
                  </a:ext>
                </a:extLst>
              </a:tr>
              <a:tr h="1058248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900" dirty="0">
                          <a:effectLst/>
                          <a:latin typeface="Century Gothic" panose="020B0502020202020204" pitchFamily="34" charset="0"/>
                        </a:rPr>
                        <a:t>Coordenador Técnico-Pedagógico</a:t>
                      </a:r>
                      <a:endParaRPr lang="pt-BR" sz="1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900" dirty="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pt-BR" sz="1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900" dirty="0">
                          <a:effectLst/>
                          <a:latin typeface="Century Gothic" panose="020B0502020202020204" pitchFamily="34" charset="0"/>
                        </a:rPr>
                        <a:t>01</a:t>
                      </a:r>
                      <a:endParaRPr lang="pt-BR" sz="1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900" dirty="0">
                          <a:effectLst/>
                          <a:latin typeface="Century Gothic" panose="020B0502020202020204" pitchFamily="34" charset="0"/>
                        </a:rPr>
                        <a:t>Especialista</a:t>
                      </a:r>
                      <a:endParaRPr lang="pt-BR" sz="1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01036136"/>
                  </a:ext>
                </a:extLst>
              </a:tr>
              <a:tr h="545279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900" dirty="0">
                          <a:effectLst/>
                          <a:latin typeface="Century Gothic" panose="020B0502020202020204" pitchFamily="34" charset="0"/>
                        </a:rPr>
                        <a:t>Conteudista </a:t>
                      </a:r>
                      <a:endParaRPr lang="pt-BR" sz="1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900" dirty="0">
                          <a:effectLst/>
                          <a:latin typeface="Century Gothic" panose="020B0502020202020204" pitchFamily="34" charset="0"/>
                        </a:rPr>
                        <a:t>1, 2  ou 3</a:t>
                      </a:r>
                      <a:endParaRPr lang="pt-BR" sz="1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900" dirty="0">
                          <a:effectLst/>
                          <a:latin typeface="Century Gothic" panose="020B0502020202020204" pitchFamily="34" charset="0"/>
                        </a:rPr>
                        <a:t>02</a:t>
                      </a:r>
                      <a:endParaRPr lang="pt-BR" sz="1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900" dirty="0">
                          <a:effectLst/>
                          <a:latin typeface="Century Gothic" panose="020B0502020202020204" pitchFamily="34" charset="0"/>
                        </a:rPr>
                        <a:t>Mestre </a:t>
                      </a:r>
                      <a:endParaRPr lang="pt-BR" sz="1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86764334"/>
                  </a:ext>
                </a:extLst>
              </a:tr>
              <a:tr h="1509652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900" dirty="0">
                          <a:effectLst/>
                          <a:latin typeface="Century Gothic" panose="020B0502020202020204" pitchFamily="34" charset="0"/>
                        </a:rPr>
                        <a:t>Tutor</a:t>
                      </a:r>
                      <a:endParaRPr lang="pt-BR" sz="1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900" dirty="0">
                          <a:effectLst/>
                          <a:latin typeface="Century Gothic" panose="020B0502020202020204" pitchFamily="34" charset="0"/>
                        </a:rPr>
                        <a:t>Todos os componentes curriculares</a:t>
                      </a:r>
                      <a:endParaRPr lang="pt-BR" sz="1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900" dirty="0">
                          <a:effectLst/>
                          <a:latin typeface="Century Gothic" panose="020B0502020202020204" pitchFamily="34" charset="0"/>
                        </a:rPr>
                        <a:t>02</a:t>
                      </a:r>
                      <a:endParaRPr lang="pt-BR" sz="1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900" dirty="0">
                          <a:effectLst/>
                          <a:latin typeface="Century Gothic" panose="020B0502020202020204" pitchFamily="34" charset="0"/>
                        </a:rPr>
                        <a:t>Mestre</a:t>
                      </a:r>
                      <a:endParaRPr lang="pt-BR" sz="1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96662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6055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6" name="Google Shape;466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207335" y="6164145"/>
            <a:ext cx="2079000" cy="667080"/>
          </a:xfrm>
          <a:prstGeom prst="rect">
            <a:avLst/>
          </a:prstGeom>
          <a:noFill/>
          <a:ln>
            <a:noFill/>
          </a:ln>
        </p:spPr>
      </p:pic>
      <p:sp>
        <p:nvSpPr>
          <p:cNvPr id="467" name="Google Shape;467;p8"/>
          <p:cNvSpPr/>
          <p:nvPr/>
        </p:nvSpPr>
        <p:spPr>
          <a:xfrm>
            <a:off x="647620" y="140479"/>
            <a:ext cx="10300996" cy="1075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000" b="1" i="1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4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P</a:t>
            </a:r>
            <a:r>
              <a:rPr lang="pt-BR" sz="4400" b="1" i="1" u="none" strike="noStrike" cap="none" dirty="0">
                <a:solidFill>
                  <a:schemeClr val="tx1"/>
                </a:solidFill>
                <a:latin typeface="Century Gothic" panose="020B0502020202020204" pitchFamily="34" charset="0"/>
                <a:sym typeface="Arial"/>
              </a:rPr>
              <a:t>lanilha financeira </a:t>
            </a:r>
            <a:r>
              <a:rPr lang="pt-BR" sz="44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pt-BR" sz="2000" b="1" u="none" strike="noStrike" cap="none" dirty="0">
                <a:solidFill>
                  <a:schemeClr val="tx1"/>
                </a:solidFill>
                <a:latin typeface="Century Gothic" panose="020B0502020202020204" pitchFamily="34" charset="0"/>
                <a:sym typeface="Arial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000" b="0" i="1" u="none" strike="noStrike" cap="none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AE845C6-F037-4171-AB8D-D357482CA3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277919"/>
              </p:ext>
            </p:extLst>
          </p:nvPr>
        </p:nvGraphicFramePr>
        <p:xfrm>
          <a:off x="2767614" y="4703263"/>
          <a:ext cx="6598327" cy="815542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6598327">
                  <a:extLst>
                    <a:ext uri="{9D8B030D-6E8A-4147-A177-3AD203B41FA5}">
                      <a16:colId xmlns:a16="http://schemas.microsoft.com/office/drawing/2014/main" val="1253509618"/>
                    </a:ext>
                  </a:extLst>
                </a:gridCol>
              </a:tblGrid>
              <a:tr h="477023">
                <a:tc>
                  <a:txBody>
                    <a:bodyPr/>
                    <a:lstStyle/>
                    <a:p>
                      <a:pPr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7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CUSTO TOTAL DO CURSO (16 TURMAS)   →  R$ 54.720,00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08005976"/>
                  </a:ext>
                </a:extLst>
              </a:tr>
              <a:tr h="190058">
                <a:tc>
                  <a:txBody>
                    <a:bodyPr/>
                    <a:lstStyle/>
                    <a:p>
                      <a:pPr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700" dirty="0">
                          <a:effectLst/>
                          <a:latin typeface="Century Gothic" panose="020B0502020202020204" pitchFamily="34" charset="0"/>
                        </a:rPr>
                        <a:t>CUSTO POR ALUNO  →   R$ 171,00</a:t>
                      </a:r>
                      <a:endParaRPr lang="pt-BR" sz="17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63048868"/>
                  </a:ext>
                </a:extLst>
              </a:tr>
            </a:tbl>
          </a:graphicData>
        </a:graphic>
      </p:graphicFrame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E3D46641-7352-4D48-9385-B5A56BE8BD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309158"/>
              </p:ext>
            </p:extLst>
          </p:nvPr>
        </p:nvGraphicFramePr>
        <p:xfrm>
          <a:off x="1452500" y="1151082"/>
          <a:ext cx="8863353" cy="3301816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2657861">
                  <a:extLst>
                    <a:ext uri="{9D8B030D-6E8A-4147-A177-3AD203B41FA5}">
                      <a16:colId xmlns:a16="http://schemas.microsoft.com/office/drawing/2014/main" val="3902603645"/>
                    </a:ext>
                  </a:extLst>
                </a:gridCol>
                <a:gridCol w="1802167">
                  <a:extLst>
                    <a:ext uri="{9D8B030D-6E8A-4147-A177-3AD203B41FA5}">
                      <a16:colId xmlns:a16="http://schemas.microsoft.com/office/drawing/2014/main" val="347385043"/>
                    </a:ext>
                  </a:extLst>
                </a:gridCol>
                <a:gridCol w="1296140">
                  <a:extLst>
                    <a:ext uri="{9D8B030D-6E8A-4147-A177-3AD203B41FA5}">
                      <a16:colId xmlns:a16="http://schemas.microsoft.com/office/drawing/2014/main" val="1007877703"/>
                    </a:ext>
                  </a:extLst>
                </a:gridCol>
                <a:gridCol w="1296141">
                  <a:extLst>
                    <a:ext uri="{9D8B030D-6E8A-4147-A177-3AD203B41FA5}">
                      <a16:colId xmlns:a16="http://schemas.microsoft.com/office/drawing/2014/main" val="2308957385"/>
                    </a:ext>
                  </a:extLst>
                </a:gridCol>
                <a:gridCol w="1811044">
                  <a:extLst>
                    <a:ext uri="{9D8B030D-6E8A-4147-A177-3AD203B41FA5}">
                      <a16:colId xmlns:a16="http://schemas.microsoft.com/office/drawing/2014/main" val="1863593102"/>
                    </a:ext>
                  </a:extLst>
                </a:gridCol>
              </a:tblGrid>
              <a:tr h="8611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7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Função</a:t>
                      </a:r>
                      <a:endParaRPr lang="pt-BR" sz="17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7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Componentes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7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curriculares</a:t>
                      </a:r>
                      <a:endParaRPr lang="pt-BR" sz="17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7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Número de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7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vagas</a:t>
                      </a:r>
                      <a:endParaRPr lang="pt-BR" sz="17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7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Formação acadêmica</a:t>
                      </a:r>
                      <a:endParaRPr lang="pt-BR" sz="17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7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Titulação exigida para a vaga</a:t>
                      </a:r>
                      <a:endParaRPr lang="pt-BR" sz="17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220250"/>
                  </a:ext>
                </a:extLst>
              </a:tr>
              <a:tr h="716289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700" dirty="0">
                          <a:effectLst/>
                          <a:latin typeface="Century Gothic" panose="020B0502020202020204" pitchFamily="34" charset="0"/>
                        </a:rPr>
                        <a:t>Coordenador </a:t>
                      </a:r>
                    </a:p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700" dirty="0">
                          <a:effectLst/>
                          <a:latin typeface="Century Gothic" panose="020B0502020202020204" pitchFamily="34" charset="0"/>
                        </a:rPr>
                        <a:t>Técnico Pedagógico</a:t>
                      </a:r>
                      <a:endParaRPr lang="pt-BR" sz="17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700" dirty="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pt-BR" sz="17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700" dirty="0">
                          <a:effectLst/>
                          <a:latin typeface="Century Gothic" panose="020B0502020202020204" pitchFamily="34" charset="0"/>
                        </a:rPr>
                        <a:t>01</a:t>
                      </a:r>
                      <a:endParaRPr lang="pt-BR" sz="17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700" dirty="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pt-BR" sz="17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700" dirty="0">
                          <a:effectLst/>
                          <a:latin typeface="Century Gothic" panose="020B0502020202020204" pitchFamily="34" charset="0"/>
                        </a:rPr>
                        <a:t>Especialista</a:t>
                      </a:r>
                      <a:endParaRPr lang="pt-BR" sz="17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9148509"/>
                  </a:ext>
                </a:extLst>
              </a:tr>
              <a:tr h="369081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700" dirty="0">
                          <a:effectLst/>
                          <a:latin typeface="Century Gothic" panose="020B0502020202020204" pitchFamily="34" charset="0"/>
                        </a:rPr>
                        <a:t>Conteudista </a:t>
                      </a:r>
                      <a:endParaRPr lang="pt-BR" sz="17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700" dirty="0">
                          <a:effectLst/>
                          <a:latin typeface="Century Gothic" panose="020B0502020202020204" pitchFamily="34" charset="0"/>
                        </a:rPr>
                        <a:t>1, 2 e 3</a:t>
                      </a:r>
                      <a:endParaRPr lang="pt-BR" sz="17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700" dirty="0">
                          <a:effectLst/>
                          <a:latin typeface="Century Gothic" panose="020B0502020202020204" pitchFamily="34" charset="0"/>
                        </a:rPr>
                        <a:t>02</a:t>
                      </a:r>
                      <a:endParaRPr lang="pt-BR" sz="17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700" dirty="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pt-BR" sz="17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700" dirty="0">
                          <a:effectLst/>
                          <a:latin typeface="Century Gothic" panose="020B0502020202020204" pitchFamily="34" charset="0"/>
                        </a:rPr>
                        <a:t>Mestre </a:t>
                      </a:r>
                      <a:endParaRPr lang="pt-BR" sz="17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7046796"/>
                  </a:ext>
                </a:extLst>
              </a:tr>
              <a:tr h="379445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700" dirty="0">
                          <a:effectLst/>
                          <a:latin typeface="Century Gothic" panose="020B0502020202020204" pitchFamily="34" charset="0"/>
                        </a:rPr>
                        <a:t>Tutor</a:t>
                      </a:r>
                      <a:endParaRPr lang="pt-BR" sz="17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700" dirty="0">
                          <a:effectLst/>
                          <a:latin typeface="Century Gothic" panose="020B0502020202020204" pitchFamily="34" charset="0"/>
                        </a:rPr>
                        <a:t>Todos os componentes</a:t>
                      </a:r>
                      <a:endParaRPr lang="pt-BR" sz="17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700" dirty="0">
                          <a:effectLst/>
                          <a:latin typeface="Century Gothic" panose="020B0502020202020204" pitchFamily="34" charset="0"/>
                        </a:rPr>
                        <a:t>02</a:t>
                      </a:r>
                      <a:endParaRPr lang="pt-BR" sz="17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700" dirty="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pt-BR" sz="17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700" dirty="0">
                          <a:effectLst/>
                          <a:latin typeface="Century Gothic" panose="020B0502020202020204" pitchFamily="34" charset="0"/>
                        </a:rPr>
                        <a:t>Especialista e Mestre</a:t>
                      </a:r>
                      <a:endParaRPr lang="pt-BR" sz="17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26984851"/>
                  </a:ext>
                </a:extLst>
              </a:tr>
              <a:tr h="514905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700" dirty="0"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  <a:endParaRPr lang="pt-BR" sz="17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700" dirty="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pt-BR" sz="17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700" dirty="0">
                          <a:effectLst/>
                          <a:latin typeface="Century Gothic" panose="020B0502020202020204" pitchFamily="34" charset="0"/>
                        </a:rPr>
                        <a:t>05</a:t>
                      </a:r>
                      <a:endParaRPr lang="pt-BR" sz="17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700" dirty="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pt-BR" sz="17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700" dirty="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pt-BR" sz="17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53084186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4E4FA2F2-114E-43AA-9B3F-7712FC0235C9}"/>
              </a:ext>
            </a:extLst>
          </p:cNvPr>
          <p:cNvSpPr txBox="1"/>
          <p:nvPr/>
        </p:nvSpPr>
        <p:spPr>
          <a:xfrm>
            <a:off x="2767613" y="6054151"/>
            <a:ext cx="6598327" cy="6165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76200" marR="76200" algn="ctr">
              <a:lnSpc>
                <a:spcPct val="150000"/>
              </a:lnSpc>
              <a:spcAft>
                <a:spcPts val="800"/>
              </a:spcAft>
            </a:pPr>
            <a:r>
              <a:rPr lang="pt-BR" sz="12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Serão utilizados os recursos do Programa de Educação Permanente em Saúde. Fonte 232, unidade orçamentária 2801 - GAB do Secretário de Saúde.</a:t>
            </a:r>
            <a:endParaRPr lang="pt-BR" sz="1200" b="1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215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6" name="Google Shape;466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207335" y="6164145"/>
            <a:ext cx="2079000" cy="667080"/>
          </a:xfrm>
          <a:prstGeom prst="rect">
            <a:avLst/>
          </a:prstGeom>
          <a:noFill/>
          <a:ln>
            <a:noFill/>
          </a:ln>
        </p:spPr>
      </p:pic>
      <p:sp>
        <p:nvSpPr>
          <p:cNvPr id="467" name="Google Shape;467;p8"/>
          <p:cNvSpPr/>
          <p:nvPr/>
        </p:nvSpPr>
        <p:spPr>
          <a:xfrm>
            <a:off x="647620" y="495591"/>
            <a:ext cx="10300996" cy="1075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000" b="1" i="1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400" b="1" i="1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400" b="1" i="1" dirty="0">
                <a:solidFill>
                  <a:srgbClr val="00B050"/>
                </a:solidFill>
              </a:rPr>
              <a:t> </a:t>
            </a:r>
            <a:r>
              <a:rPr lang="pt-BR" sz="2000" b="1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000" b="0" i="1" u="none" strike="noStrike" cap="none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id="{5F007470-4B14-5CFB-35F9-4988B9E6687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956912" y="5953946"/>
            <a:ext cx="5353050" cy="543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0800" indent="0">
              <a:lnSpc>
                <a:spcPct val="150000"/>
              </a:lnSpc>
              <a:buNone/>
            </a:pPr>
            <a:r>
              <a:rPr lang="pt-BR" sz="1800" b="1" spc="-1" dirty="0">
                <a:solidFill>
                  <a:srgbClr val="00B050"/>
                </a:solidFill>
                <a:latin typeface="+mj-lt"/>
              </a:rPr>
              <a:t>Contato: </a:t>
            </a:r>
            <a:r>
              <a:rPr lang="pt-BR" sz="1800" b="1" spc="-1" dirty="0">
                <a:solidFill>
                  <a:srgbClr val="00B050"/>
                </a:solidFill>
                <a:latin typeface="+mj-lt"/>
                <a:hlinkClick r:id="rId5"/>
              </a:rPr>
              <a:t>mes.escoladesaude@goias.gov.br</a:t>
            </a:r>
            <a:r>
              <a:rPr lang="pt-BR" sz="1800" b="1" spc="-1" dirty="0">
                <a:solidFill>
                  <a:srgbClr val="00B050"/>
                </a:solidFill>
                <a:latin typeface="+mj-lt"/>
              </a:rPr>
              <a:t> </a:t>
            </a:r>
            <a:endParaRPr lang="pt-BR" sz="1800" dirty="0">
              <a:solidFill>
                <a:srgbClr val="00B050"/>
              </a:solidFill>
            </a:endParaRPr>
          </a:p>
        </p:txBody>
      </p:sp>
      <p:sp>
        <p:nvSpPr>
          <p:cNvPr id="7" name="Espaço Reservado para Texto 5">
            <a:extLst>
              <a:ext uri="{FF2B5EF4-FFF2-40B4-BE49-F238E27FC236}">
                <a16:creationId xmlns:a16="http://schemas.microsoft.com/office/drawing/2014/main" id="{AD874EB7-D5B0-4FD1-8995-D7F099FC1067}"/>
              </a:ext>
            </a:extLst>
          </p:cNvPr>
          <p:cNvSpPr txBox="1">
            <a:spLocks/>
          </p:cNvSpPr>
          <p:nvPr/>
        </p:nvSpPr>
        <p:spPr>
          <a:xfrm rot="20981169">
            <a:off x="2847874" y="2012142"/>
            <a:ext cx="5031379" cy="20968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spcFirstLastPara="1" wrap="square" lIns="0" tIns="0" rIns="0" bIns="0" anchor="t" anchorCtr="0">
            <a:normAutofit fontScale="92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50000"/>
              </a:lnSpc>
              <a:buFont typeface="Arial"/>
              <a:buNone/>
            </a:pPr>
            <a:r>
              <a:rPr lang="pt-BR" dirty="0">
                <a:latin typeface="Comic Sans MS" panose="030F0702030302020204" pitchFamily="66" charset="0"/>
              </a:rPr>
              <a:t>A Coordenação de Metodologias Educacionais em Saúde          agradece a atenção !</a:t>
            </a:r>
          </a:p>
          <a:p>
            <a:pPr marL="50800" indent="0">
              <a:buFont typeface="Arial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01120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2034</TotalTime>
  <Words>524</Words>
  <Application>Microsoft Office PowerPoint</Application>
  <PresentationFormat>Widescreen</PresentationFormat>
  <Paragraphs>117</Paragraphs>
  <Slides>8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Comic Sans MS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Cinthia Rachid</dc:creator>
  <cp:lastModifiedBy>Sanzia Francisca Ferraz</cp:lastModifiedBy>
  <cp:revision>130</cp:revision>
  <dcterms:created xsi:type="dcterms:W3CDTF">2022-12-07T12:36:48Z</dcterms:created>
  <dcterms:modified xsi:type="dcterms:W3CDTF">2024-01-15T15:00:57Z</dcterms:modified>
</cp:coreProperties>
</file>