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73" r:id="rId5"/>
    <p:sldId id="264" r:id="rId6"/>
    <p:sldId id="266" r:id="rId7"/>
    <p:sldId id="260" r:id="rId8"/>
    <p:sldId id="259" r:id="rId9"/>
    <p:sldId id="274" r:id="rId10"/>
    <p:sldId id="262" r:id="rId11"/>
    <p:sldId id="265" r:id="rId12"/>
    <p:sldId id="272" r:id="rId13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/>
      <c:areaChart>
        <c:grouping val="stack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ang="5400000"/>
            </a:gradFill>
            <a:ln w="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lang="pt-BR"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categories</c:f>
              <c:multiLvlStrCache>
                <c:ptCount val="15"/>
                <c:lvl>
                  <c:pt idx="0">
                    <c:v>GOIÂNIA</c:v>
                  </c:pt>
                  <c:pt idx="1">
                    <c:v>APARECIDA DE GOIÂNIA</c:v>
                  </c:pt>
                  <c:pt idx="2">
                    <c:v>ANÁPOLIS</c:v>
                  </c:pt>
                  <c:pt idx="3">
                    <c:v>SENADOR CANEDO</c:v>
                  </c:pt>
                  <c:pt idx="4">
                    <c:v>RIO VERDE</c:v>
                  </c:pt>
                  <c:pt idx="5">
                    <c:v>TRINDADE</c:v>
                  </c:pt>
                  <c:pt idx="6">
                    <c:v>CATALÃO</c:v>
                  </c:pt>
                  <c:pt idx="7">
                    <c:v>CALDAS NOVAS</c:v>
                  </c:pt>
                  <c:pt idx="8">
                    <c:v>GOIANÉSIA</c:v>
                  </c:pt>
                  <c:pt idx="9">
                    <c:v>ITUMBIARA</c:v>
                  </c:pt>
                  <c:pt idx="10">
                    <c:v>JATAÍ</c:v>
                  </c:pt>
                  <c:pt idx="11">
                    <c:v>GOIANIRA</c:v>
                  </c:pt>
                  <c:pt idx="12">
                    <c:v>INHUMAS</c:v>
                  </c:pt>
                  <c:pt idx="13">
                    <c:v>MINEIROS</c:v>
                  </c:pt>
                  <c:pt idx="14">
                    <c:v>ITABERAÍ</c:v>
                  </c:pt>
                </c:lvl>
                <c:lvl>
                  <c:pt idx="0">
                    <c:v>CENTRAL</c:v>
                  </c:pt>
                  <c:pt idx="1">
                    <c:v>CENTRO SUL</c:v>
                  </c:pt>
                  <c:pt idx="2">
                    <c:v>PIRINEUS</c:v>
                  </c:pt>
                  <c:pt idx="3">
                    <c:v>CENTRO SUL</c:v>
                  </c:pt>
                  <c:pt idx="4">
                    <c:v>SUDOESTE I</c:v>
                  </c:pt>
                  <c:pt idx="5">
                    <c:v>CENTRAL</c:v>
                  </c:pt>
                  <c:pt idx="6">
                    <c:v>ESTRADA DE FERRO</c:v>
                  </c:pt>
                  <c:pt idx="7">
                    <c:v>ESTRADA DE FERRO</c:v>
                  </c:pt>
                  <c:pt idx="8">
                    <c:v>SÃO PATRÍCIO II</c:v>
                  </c:pt>
                  <c:pt idx="9">
                    <c:v>SUL</c:v>
                  </c:pt>
                  <c:pt idx="10">
                    <c:v>SUDOESTE II</c:v>
                  </c:pt>
                  <c:pt idx="11">
                    <c:v>CENTRAL</c:v>
                  </c:pt>
                  <c:pt idx="12">
                    <c:v>CENTRAL</c:v>
                  </c:pt>
                  <c:pt idx="13">
                    <c:v>SUDOESTE II</c:v>
                  </c:pt>
                  <c:pt idx="14">
                    <c:v>RIO VERMELHO</c:v>
                  </c:pt>
                </c:lvl>
              </c:multiLvlStrCache>
            </c:multiLvlStrRef>
          </c:cat>
          <c:val>
            <c:numRef>
              <c:f>0</c:f>
              <c:numCache>
                <c:formatCode>General</c:formatCode>
                <c:ptCount val="15"/>
                <c:pt idx="0">
                  <c:v>178</c:v>
                </c:pt>
                <c:pt idx="1">
                  <c:v>37</c:v>
                </c:pt>
                <c:pt idx="2">
                  <c:v>31</c:v>
                </c:pt>
                <c:pt idx="3">
                  <c:v>16</c:v>
                </c:pt>
                <c:pt idx="4">
                  <c:v>13</c:v>
                </c:pt>
                <c:pt idx="5">
                  <c:v>9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A-4A5D-91F5-7634F84E8096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rgbClr val="7B32B2"/>
                </a:gs>
                <a:gs pos="100000">
                  <a:srgbClr val="401A5D"/>
                </a:gs>
              </a:gsLst>
              <a:lin ang="5400000"/>
            </a:gradFill>
            <a:ln w="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lang="pt-BR"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categories</c:f>
              <c:multiLvlStrCache>
                <c:ptCount val="15"/>
                <c:lvl>
                  <c:pt idx="0">
                    <c:v>GOIÂNIA</c:v>
                  </c:pt>
                  <c:pt idx="1">
                    <c:v>APARECIDA DE GOIÂNIA</c:v>
                  </c:pt>
                  <c:pt idx="2">
                    <c:v>ANÁPOLIS</c:v>
                  </c:pt>
                  <c:pt idx="3">
                    <c:v>SENADOR CANEDO</c:v>
                  </c:pt>
                  <c:pt idx="4">
                    <c:v>RIO VERDE</c:v>
                  </c:pt>
                  <c:pt idx="5">
                    <c:v>TRINDADE</c:v>
                  </c:pt>
                  <c:pt idx="6">
                    <c:v>CATALÃO</c:v>
                  </c:pt>
                  <c:pt idx="7">
                    <c:v>CALDAS NOVAS</c:v>
                  </c:pt>
                  <c:pt idx="8">
                    <c:v>GOIANÉSIA</c:v>
                  </c:pt>
                  <c:pt idx="9">
                    <c:v>ITUMBIARA</c:v>
                  </c:pt>
                  <c:pt idx="10">
                    <c:v>JATAÍ</c:v>
                  </c:pt>
                  <c:pt idx="11">
                    <c:v>GOIANIRA</c:v>
                  </c:pt>
                  <c:pt idx="12">
                    <c:v>INHUMAS</c:v>
                  </c:pt>
                  <c:pt idx="13">
                    <c:v>MINEIROS</c:v>
                  </c:pt>
                  <c:pt idx="14">
                    <c:v>ITABERAÍ</c:v>
                  </c:pt>
                </c:lvl>
                <c:lvl>
                  <c:pt idx="0">
                    <c:v>CENTRAL</c:v>
                  </c:pt>
                  <c:pt idx="1">
                    <c:v>CENTRO SUL</c:v>
                  </c:pt>
                  <c:pt idx="2">
                    <c:v>PIRINEUS</c:v>
                  </c:pt>
                  <c:pt idx="3">
                    <c:v>CENTRO SUL</c:v>
                  </c:pt>
                  <c:pt idx="4">
                    <c:v>SUDOESTE I</c:v>
                  </c:pt>
                  <c:pt idx="5">
                    <c:v>CENTRAL</c:v>
                  </c:pt>
                  <c:pt idx="6">
                    <c:v>ESTRADA DE FERRO</c:v>
                  </c:pt>
                  <c:pt idx="7">
                    <c:v>ESTRADA DE FERRO</c:v>
                  </c:pt>
                  <c:pt idx="8">
                    <c:v>SÃO PATRÍCIO II</c:v>
                  </c:pt>
                  <c:pt idx="9">
                    <c:v>SUL</c:v>
                  </c:pt>
                  <c:pt idx="10">
                    <c:v>SUDOESTE II</c:v>
                  </c:pt>
                  <c:pt idx="11">
                    <c:v>CENTRAL</c:v>
                  </c:pt>
                  <c:pt idx="12">
                    <c:v>CENTRAL</c:v>
                  </c:pt>
                  <c:pt idx="13">
                    <c:v>SUDOESTE II</c:v>
                  </c:pt>
                  <c:pt idx="14">
                    <c:v>RIO VERMELHO</c:v>
                  </c:pt>
                </c:lvl>
              </c:multiLvlStrCache>
            </c:multiLvlStrRef>
          </c:cat>
          <c:val>
            <c:numRef>
              <c:f>1</c:f>
              <c:numCache>
                <c:formatCode>General</c:formatCode>
                <c:ptCount val="15"/>
                <c:pt idx="0">
                  <c:v>130</c:v>
                </c:pt>
                <c:pt idx="1">
                  <c:v>40</c:v>
                </c:pt>
                <c:pt idx="2">
                  <c:v>37</c:v>
                </c:pt>
                <c:pt idx="3">
                  <c:v>14</c:v>
                </c:pt>
                <c:pt idx="4">
                  <c:v>18</c:v>
                </c:pt>
                <c:pt idx="5">
                  <c:v>11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7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7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A-4A5D-91F5-7634F84E8096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0">
                  <a:srgbClr val="14CD68"/>
                </a:gs>
                <a:gs pos="100000">
                  <a:srgbClr val="0B6E38"/>
                </a:gs>
              </a:gsLst>
              <a:lin ang="5400000"/>
            </a:gradFill>
            <a:ln w="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lang="pt-BR"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categories</c:f>
              <c:multiLvlStrCache>
                <c:ptCount val="15"/>
                <c:lvl>
                  <c:pt idx="0">
                    <c:v>GOIÂNIA</c:v>
                  </c:pt>
                  <c:pt idx="1">
                    <c:v>APARECIDA DE GOIÂNIA</c:v>
                  </c:pt>
                  <c:pt idx="2">
                    <c:v>ANÁPOLIS</c:v>
                  </c:pt>
                  <c:pt idx="3">
                    <c:v>SENADOR CANEDO</c:v>
                  </c:pt>
                  <c:pt idx="4">
                    <c:v>RIO VERDE</c:v>
                  </c:pt>
                  <c:pt idx="5">
                    <c:v>TRINDADE</c:v>
                  </c:pt>
                  <c:pt idx="6">
                    <c:v>CATALÃO</c:v>
                  </c:pt>
                  <c:pt idx="7">
                    <c:v>CALDAS NOVAS</c:v>
                  </c:pt>
                  <c:pt idx="8">
                    <c:v>GOIANÉSIA</c:v>
                  </c:pt>
                  <c:pt idx="9">
                    <c:v>ITUMBIARA</c:v>
                  </c:pt>
                  <c:pt idx="10">
                    <c:v>JATAÍ</c:v>
                  </c:pt>
                  <c:pt idx="11">
                    <c:v>GOIANIRA</c:v>
                  </c:pt>
                  <c:pt idx="12">
                    <c:v>INHUMAS</c:v>
                  </c:pt>
                  <c:pt idx="13">
                    <c:v>MINEIROS</c:v>
                  </c:pt>
                  <c:pt idx="14">
                    <c:v>ITABERAÍ</c:v>
                  </c:pt>
                </c:lvl>
                <c:lvl>
                  <c:pt idx="0">
                    <c:v>CENTRAL</c:v>
                  </c:pt>
                  <c:pt idx="1">
                    <c:v>CENTRO SUL</c:v>
                  </c:pt>
                  <c:pt idx="2">
                    <c:v>PIRINEUS</c:v>
                  </c:pt>
                  <c:pt idx="3">
                    <c:v>CENTRO SUL</c:v>
                  </c:pt>
                  <c:pt idx="4">
                    <c:v>SUDOESTE I</c:v>
                  </c:pt>
                  <c:pt idx="5">
                    <c:v>CENTRAL</c:v>
                  </c:pt>
                  <c:pt idx="6">
                    <c:v>ESTRADA DE FERRO</c:v>
                  </c:pt>
                  <c:pt idx="7">
                    <c:v>ESTRADA DE FERRO</c:v>
                  </c:pt>
                  <c:pt idx="8">
                    <c:v>SÃO PATRÍCIO II</c:v>
                  </c:pt>
                  <c:pt idx="9">
                    <c:v>SUL</c:v>
                  </c:pt>
                  <c:pt idx="10">
                    <c:v>SUDOESTE II</c:v>
                  </c:pt>
                  <c:pt idx="11">
                    <c:v>CENTRAL</c:v>
                  </c:pt>
                  <c:pt idx="12">
                    <c:v>CENTRAL</c:v>
                  </c:pt>
                  <c:pt idx="13">
                    <c:v>SUDOESTE II</c:v>
                  </c:pt>
                  <c:pt idx="14">
                    <c:v>RIO VERMELHO</c:v>
                  </c:pt>
                </c:lvl>
              </c:multiLvlStrCache>
            </c:multiLvlStrRef>
          </c:cat>
          <c:val>
            <c:numRef>
              <c:f>2</c:f>
              <c:numCache>
                <c:formatCode>General</c:formatCode>
                <c:ptCount val="15"/>
                <c:pt idx="0">
                  <c:v>142</c:v>
                </c:pt>
                <c:pt idx="1">
                  <c:v>48</c:v>
                </c:pt>
                <c:pt idx="2">
                  <c:v>40</c:v>
                </c:pt>
                <c:pt idx="3">
                  <c:v>16</c:v>
                </c:pt>
                <c:pt idx="4">
                  <c:v>17</c:v>
                </c:pt>
                <c:pt idx="5">
                  <c:v>14</c:v>
                </c:pt>
                <c:pt idx="6">
                  <c:v>8</c:v>
                </c:pt>
                <c:pt idx="7">
                  <c:v>6</c:v>
                </c:pt>
                <c:pt idx="8">
                  <c:v>5</c:v>
                </c:pt>
                <c:pt idx="9">
                  <c:v>7</c:v>
                </c:pt>
                <c:pt idx="10">
                  <c:v>5</c:v>
                </c:pt>
                <c:pt idx="11">
                  <c:v>7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BA-4A5D-91F5-7634F84E8096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2022*</c:v>
                </c:pt>
              </c:strCache>
            </c:strRef>
          </c:tx>
          <c:spPr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5400000"/>
            </a:gradFill>
            <a:ln w="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lang="pt-BR"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categories</c:f>
              <c:multiLvlStrCache>
                <c:ptCount val="15"/>
                <c:lvl>
                  <c:pt idx="0">
                    <c:v>GOIÂNIA</c:v>
                  </c:pt>
                  <c:pt idx="1">
                    <c:v>APARECIDA DE GOIÂNIA</c:v>
                  </c:pt>
                  <c:pt idx="2">
                    <c:v>ANÁPOLIS</c:v>
                  </c:pt>
                  <c:pt idx="3">
                    <c:v>SENADOR CANEDO</c:v>
                  </c:pt>
                  <c:pt idx="4">
                    <c:v>RIO VERDE</c:v>
                  </c:pt>
                  <c:pt idx="5">
                    <c:v>TRINDADE</c:v>
                  </c:pt>
                  <c:pt idx="6">
                    <c:v>CATALÃO</c:v>
                  </c:pt>
                  <c:pt idx="7">
                    <c:v>CALDAS NOVAS</c:v>
                  </c:pt>
                  <c:pt idx="8">
                    <c:v>GOIANÉSIA</c:v>
                  </c:pt>
                  <c:pt idx="9">
                    <c:v>ITUMBIARA</c:v>
                  </c:pt>
                  <c:pt idx="10">
                    <c:v>JATAÍ</c:v>
                  </c:pt>
                  <c:pt idx="11">
                    <c:v>GOIANIRA</c:v>
                  </c:pt>
                  <c:pt idx="12">
                    <c:v>INHUMAS</c:v>
                  </c:pt>
                  <c:pt idx="13">
                    <c:v>MINEIROS</c:v>
                  </c:pt>
                  <c:pt idx="14">
                    <c:v>ITABERAÍ</c:v>
                  </c:pt>
                </c:lvl>
                <c:lvl>
                  <c:pt idx="0">
                    <c:v>CENTRAL</c:v>
                  </c:pt>
                  <c:pt idx="1">
                    <c:v>CENTRO SUL</c:v>
                  </c:pt>
                  <c:pt idx="2">
                    <c:v>PIRINEUS</c:v>
                  </c:pt>
                  <c:pt idx="3">
                    <c:v>CENTRO SUL</c:v>
                  </c:pt>
                  <c:pt idx="4">
                    <c:v>SUDOESTE I</c:v>
                  </c:pt>
                  <c:pt idx="5">
                    <c:v>CENTRAL</c:v>
                  </c:pt>
                  <c:pt idx="6">
                    <c:v>ESTRADA DE FERRO</c:v>
                  </c:pt>
                  <c:pt idx="7">
                    <c:v>ESTRADA DE FERRO</c:v>
                  </c:pt>
                  <c:pt idx="8">
                    <c:v>SÃO PATRÍCIO II</c:v>
                  </c:pt>
                  <c:pt idx="9">
                    <c:v>SUL</c:v>
                  </c:pt>
                  <c:pt idx="10">
                    <c:v>SUDOESTE II</c:v>
                  </c:pt>
                  <c:pt idx="11">
                    <c:v>CENTRAL</c:v>
                  </c:pt>
                  <c:pt idx="12">
                    <c:v>CENTRAL</c:v>
                  </c:pt>
                  <c:pt idx="13">
                    <c:v>SUDOESTE II</c:v>
                  </c:pt>
                  <c:pt idx="14">
                    <c:v>RIO VERMELHO</c:v>
                  </c:pt>
                </c:lvl>
              </c:multiLvlStrCache>
            </c:multiLvlStrRef>
          </c:cat>
          <c:val>
            <c:numRef>
              <c:f>3</c:f>
              <c:numCache>
                <c:formatCode>General</c:formatCode>
                <c:ptCount val="15"/>
                <c:pt idx="0">
                  <c:v>175</c:v>
                </c:pt>
                <c:pt idx="1">
                  <c:v>60</c:v>
                </c:pt>
                <c:pt idx="2">
                  <c:v>38</c:v>
                </c:pt>
                <c:pt idx="3">
                  <c:v>28</c:v>
                </c:pt>
                <c:pt idx="4">
                  <c:v>14</c:v>
                </c:pt>
                <c:pt idx="5">
                  <c:v>12</c:v>
                </c:pt>
                <c:pt idx="6">
                  <c:v>8</c:v>
                </c:pt>
                <c:pt idx="7">
                  <c:v>12</c:v>
                </c:pt>
                <c:pt idx="8">
                  <c:v>6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  <c:pt idx="1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BA-4A5D-91F5-7634F84E8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16167"/>
        <c:axId val="61667218"/>
      </c:areaChart>
      <c:lineChart>
        <c:grouping val="stacked"/>
        <c:varyColors val="0"/>
        <c:ser>
          <c:idx val="4"/>
          <c:order val="4"/>
          <c:tx>
            <c:strRef>
              <c:f>label 4</c:f>
              <c:strCache>
                <c:ptCount val="1"/>
                <c:pt idx="0">
                  <c:v>Total Geral</c:v>
                </c:pt>
              </c:strCache>
            </c:strRef>
          </c:tx>
          <c:spPr>
            <a:ln w="34920" cap="rnd">
              <a:solidFill>
                <a:srgbClr val="FF0000"/>
              </a:solidFill>
              <a:round/>
            </a:ln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9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categories</c:f>
              <c:multiLvlStrCache>
                <c:ptCount val="15"/>
                <c:lvl>
                  <c:pt idx="0">
                    <c:v>GOIÂNIA</c:v>
                  </c:pt>
                  <c:pt idx="1">
                    <c:v>APARECIDA DE GOIÂNIA</c:v>
                  </c:pt>
                  <c:pt idx="2">
                    <c:v>ANÁPOLIS</c:v>
                  </c:pt>
                  <c:pt idx="3">
                    <c:v>SENADOR CANEDO</c:v>
                  </c:pt>
                  <c:pt idx="4">
                    <c:v>RIO VERDE</c:v>
                  </c:pt>
                  <c:pt idx="5">
                    <c:v>TRINDADE</c:v>
                  </c:pt>
                  <c:pt idx="6">
                    <c:v>CATALÃO</c:v>
                  </c:pt>
                  <c:pt idx="7">
                    <c:v>CALDAS NOVAS</c:v>
                  </c:pt>
                  <c:pt idx="8">
                    <c:v>GOIANÉSIA</c:v>
                  </c:pt>
                  <c:pt idx="9">
                    <c:v>ITUMBIARA</c:v>
                  </c:pt>
                  <c:pt idx="10">
                    <c:v>JATAÍ</c:v>
                  </c:pt>
                  <c:pt idx="11">
                    <c:v>GOIANIRA</c:v>
                  </c:pt>
                  <c:pt idx="12">
                    <c:v>INHUMAS</c:v>
                  </c:pt>
                  <c:pt idx="13">
                    <c:v>MINEIROS</c:v>
                  </c:pt>
                  <c:pt idx="14">
                    <c:v>ITABERAÍ</c:v>
                  </c:pt>
                </c:lvl>
                <c:lvl>
                  <c:pt idx="0">
                    <c:v>CENTRAL</c:v>
                  </c:pt>
                  <c:pt idx="1">
                    <c:v>CENTRO SUL</c:v>
                  </c:pt>
                  <c:pt idx="2">
                    <c:v>PIRINEUS</c:v>
                  </c:pt>
                  <c:pt idx="3">
                    <c:v>CENTRO SUL</c:v>
                  </c:pt>
                  <c:pt idx="4">
                    <c:v>SUDOESTE I</c:v>
                  </c:pt>
                  <c:pt idx="5">
                    <c:v>CENTRAL</c:v>
                  </c:pt>
                  <c:pt idx="6">
                    <c:v>ESTRADA DE FERRO</c:v>
                  </c:pt>
                  <c:pt idx="7">
                    <c:v>ESTRADA DE FERRO</c:v>
                  </c:pt>
                  <c:pt idx="8">
                    <c:v>SÃO PATRÍCIO II</c:v>
                  </c:pt>
                  <c:pt idx="9">
                    <c:v>SUL</c:v>
                  </c:pt>
                  <c:pt idx="10">
                    <c:v>SUDOESTE II</c:v>
                  </c:pt>
                  <c:pt idx="11">
                    <c:v>CENTRAL</c:v>
                  </c:pt>
                  <c:pt idx="12">
                    <c:v>CENTRAL</c:v>
                  </c:pt>
                  <c:pt idx="13">
                    <c:v>SUDOESTE II</c:v>
                  </c:pt>
                  <c:pt idx="14">
                    <c:v>RIO VERMELHO</c:v>
                  </c:pt>
                </c:lvl>
              </c:multiLvlStrCache>
            </c:multiLvlStrRef>
          </c:cat>
          <c:val>
            <c:numRef>
              <c:f>4</c:f>
              <c:numCache>
                <c:formatCode>General</c:formatCode>
                <c:ptCount val="15"/>
                <c:pt idx="0">
                  <c:v>625</c:v>
                </c:pt>
                <c:pt idx="1">
                  <c:v>185</c:v>
                </c:pt>
                <c:pt idx="2">
                  <c:v>146</c:v>
                </c:pt>
                <c:pt idx="3">
                  <c:v>74</c:v>
                </c:pt>
                <c:pt idx="4">
                  <c:v>62</c:v>
                </c:pt>
                <c:pt idx="5">
                  <c:v>46</c:v>
                </c:pt>
                <c:pt idx="6">
                  <c:v>32</c:v>
                </c:pt>
                <c:pt idx="7">
                  <c:v>29</c:v>
                </c:pt>
                <c:pt idx="8">
                  <c:v>21</c:v>
                </c:pt>
                <c:pt idx="9">
                  <c:v>22</c:v>
                </c:pt>
                <c:pt idx="10">
                  <c:v>19</c:v>
                </c:pt>
                <c:pt idx="11">
                  <c:v>18</c:v>
                </c:pt>
                <c:pt idx="12">
                  <c:v>18</c:v>
                </c:pt>
                <c:pt idx="13">
                  <c:v>16</c:v>
                </c:pt>
                <c:pt idx="1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BA-4A5D-91F5-7634F84E8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77793796"/>
        <c:axId val="53527134"/>
      </c:lineChart>
      <c:catAx>
        <c:axId val="5971616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2600">
            <a:solidFill>
              <a:srgbClr val="F2F2F2">
                <a:alpha val="54000"/>
              </a:srgbClr>
            </a:solidFill>
            <a:round/>
          </a:ln>
        </c:spPr>
        <c:txPr>
          <a:bodyPr/>
          <a:lstStyle/>
          <a:p>
            <a:pPr>
              <a:defRPr lang="pt-BR" sz="8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61667218"/>
        <c:crosses val="autoZero"/>
        <c:auto val="1"/>
        <c:lblAlgn val="ctr"/>
        <c:lblOffset val="100"/>
        <c:noMultiLvlLbl val="0"/>
      </c:catAx>
      <c:valAx>
        <c:axId val="61667218"/>
        <c:scaling>
          <c:orientation val="minMax"/>
        </c:scaling>
        <c:delete val="0"/>
        <c:axPos val="l"/>
        <c:majorGridlines>
          <c:spPr>
            <a:ln w="9360">
              <a:solidFill>
                <a:srgbClr val="F2F2F2">
                  <a:alpha val="10000"/>
                </a:srgbClr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59716167"/>
        <c:crosses val="autoZero"/>
        <c:crossBetween val="between"/>
      </c:valAx>
      <c:catAx>
        <c:axId val="777937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527134"/>
        <c:crosses val="autoZero"/>
        <c:auto val="1"/>
        <c:lblAlgn val="ctr"/>
        <c:lblOffset val="100"/>
        <c:noMultiLvlLbl val="0"/>
      </c:catAx>
      <c:valAx>
        <c:axId val="53527134"/>
        <c:scaling>
          <c:orientation val="minMax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77793796"/>
        <c:crosses val="max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</c:dTable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lang="pt-BR" sz="800" b="0" strike="noStrike" spc="-1">
              <a:solidFill>
                <a:srgbClr val="D9D9D9"/>
              </a:solidFill>
              <a:latin typeface="Calibri"/>
              <a:ea typeface="Calibri"/>
            </a:defRPr>
          </a:pPr>
          <a:endParaRPr lang="pt-BR"/>
        </a:p>
      </c:txPr>
    </c:legend>
    <c:plotVisOnly val="1"/>
    <c:dispBlanksAs val="gap"/>
    <c:showDLblsOverMax val="1"/>
  </c:chart>
  <c:spPr>
    <a:gradFill>
      <a:gsLst>
        <a:gs pos="0">
          <a:srgbClr val="595959"/>
        </a:gs>
        <a:gs pos="100000">
          <a:srgbClr val="262626"/>
        </a:gs>
      </a:gsLst>
      <a:path path="circle">
        <a:fillToRect l="50000" t="50000" r="50000" b="50000"/>
      </a:path>
    </a:gradFill>
    <a:ln w="12600">
      <a:solidFill>
        <a:srgbClr val="FFC000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ang="5400000"/>
            </a:gradFill>
            <a:ln w="12600">
              <a:solidFill>
                <a:srgbClr val="00B0F0"/>
              </a:solidFill>
              <a:round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49-4C12-B12B-F1AC2228A117}"/>
              </c:ext>
            </c:extLst>
          </c:dPt>
          <c:dLbls>
            <c:dLbl>
              <c:idx val="3"/>
              <c:numFmt formatCode="General" sourceLinked="0"/>
              <c:spPr/>
              <c:txPr>
                <a:bodyPr wrap="square"/>
                <a:lstStyle/>
                <a:p>
                  <a:pPr>
                    <a:defRPr lang="pt-BR" sz="900" b="1" strike="noStrike" spc="-1">
                      <a:solidFill>
                        <a:srgbClr val="D9D9D9"/>
                      </a:solidFill>
                      <a:latin typeface="Calibri"/>
                      <a:ea typeface="Calibri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49-4C12-B12B-F1AC2228A11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8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HOSPITAL DAS CLÍNICAS UFG - GOIÁS</c:v>
                </c:pt>
                <c:pt idx="1">
                  <c:v>HOSPITAL ESTADUAL DA MULHER - HEMU</c:v>
                </c:pt>
                <c:pt idx="2">
                  <c:v>MATERNIDADE DONA IRIS - GO</c:v>
                </c:pt>
                <c:pt idx="3">
                  <c:v>Total Usuários Atendidos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60</c:v>
                </c:pt>
                <c:pt idx="1">
                  <c:v>246</c:v>
                </c:pt>
                <c:pt idx="2">
                  <c:v>118</c:v>
                </c:pt>
                <c:pt idx="3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49-4C12-B12B-F1AC2228A117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2020</c:v>
                </c:pt>
              </c:strCache>
            </c:strRef>
          </c:tx>
          <c:spPr>
            <a:gradFill>
              <a:gsLst>
                <a:gs pos="0">
                  <a:srgbClr val="FECF40"/>
                </a:gs>
                <a:gs pos="100000">
                  <a:srgbClr val="846C21"/>
                </a:gs>
              </a:gsLst>
              <a:lin ang="5400000"/>
            </a:gradFill>
            <a:ln w="12600">
              <a:solidFill>
                <a:srgbClr val="FFFF00"/>
              </a:solidFill>
              <a:round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B49-4C12-B12B-F1AC2228A117}"/>
              </c:ext>
            </c:extLst>
          </c:dPt>
          <c:dLbls>
            <c:dLbl>
              <c:idx val="3"/>
              <c:numFmt formatCode="General" sourceLinked="0"/>
              <c:spPr/>
              <c:txPr>
                <a:bodyPr wrap="square"/>
                <a:lstStyle/>
                <a:p>
                  <a:pPr>
                    <a:defRPr lang="pt-BR" sz="900" b="1" strike="noStrike" spc="-1">
                      <a:solidFill>
                        <a:srgbClr val="D9D9D9"/>
                      </a:solidFill>
                      <a:latin typeface="Calibri"/>
                      <a:ea typeface="Calibri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49-4C12-B12B-F1AC2228A11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8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HOSPITAL DAS CLÍNICAS UFG - GOIÁS</c:v>
                </c:pt>
                <c:pt idx="1">
                  <c:v>HOSPITAL ESTADUAL DA MULHER - HEMU</c:v>
                </c:pt>
                <c:pt idx="2">
                  <c:v>MATERNIDADE DONA IRIS - GO</c:v>
                </c:pt>
                <c:pt idx="3">
                  <c:v>Total Usuários Atendidos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55</c:v>
                </c:pt>
                <c:pt idx="1">
                  <c:v>286</c:v>
                </c:pt>
                <c:pt idx="2">
                  <c:v>97</c:v>
                </c:pt>
                <c:pt idx="3">
                  <c:v>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49-4C12-B12B-F1AC2228A117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0">
                  <a:srgbClr val="14CD68"/>
                </a:gs>
                <a:gs pos="100000">
                  <a:srgbClr val="0B6E38"/>
                </a:gs>
              </a:gsLst>
              <a:lin ang="5400000"/>
            </a:gradFill>
            <a:ln w="12600">
              <a:solidFill>
                <a:srgbClr val="92D050"/>
              </a:solidFill>
              <a:round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AB49-4C12-B12B-F1AC2228A117}"/>
              </c:ext>
            </c:extLst>
          </c:dPt>
          <c:dLbls>
            <c:dLbl>
              <c:idx val="3"/>
              <c:numFmt formatCode="General" sourceLinked="0"/>
              <c:spPr/>
              <c:txPr>
                <a:bodyPr wrap="square"/>
                <a:lstStyle/>
                <a:p>
                  <a:pPr>
                    <a:defRPr lang="pt-BR" sz="900" b="1" strike="noStrike" spc="-1">
                      <a:solidFill>
                        <a:srgbClr val="D9D9D9"/>
                      </a:solidFill>
                      <a:latin typeface="Calibri"/>
                      <a:ea typeface="Calibri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49-4C12-B12B-F1AC2228A11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8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HOSPITAL DAS CLÍNICAS UFG - GOIÁS</c:v>
                </c:pt>
                <c:pt idx="1">
                  <c:v>HOSPITAL ESTADUAL DA MULHER - HEMU</c:v>
                </c:pt>
                <c:pt idx="2">
                  <c:v>MATERNIDADE DONA IRIS - GO</c:v>
                </c:pt>
                <c:pt idx="3">
                  <c:v>Total Usuários Atendidos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52</c:v>
                </c:pt>
                <c:pt idx="1">
                  <c:v>306</c:v>
                </c:pt>
                <c:pt idx="2">
                  <c:v>100</c:v>
                </c:pt>
                <c:pt idx="3">
                  <c:v>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49-4C12-B12B-F1AC2228A117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2022*</c:v>
                </c:pt>
              </c:strCache>
            </c:strRef>
          </c:tx>
          <c:spPr>
            <a:gradFill>
              <a:gsLst>
                <a:gs pos="0">
                  <a:srgbClr val="FE4444"/>
                </a:gs>
                <a:gs pos="100000">
                  <a:srgbClr val="832B2B"/>
                </a:gs>
              </a:gsLst>
              <a:lin ang="5400000"/>
            </a:gradFill>
            <a:ln w="12600">
              <a:solidFill>
                <a:srgbClr val="FF0000"/>
              </a:solidFill>
              <a:round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AB49-4C12-B12B-F1AC2228A117}"/>
              </c:ext>
            </c:extLst>
          </c:dPt>
          <c:dLbls>
            <c:dLbl>
              <c:idx val="3"/>
              <c:numFmt formatCode="General" sourceLinked="0"/>
              <c:spPr/>
              <c:txPr>
                <a:bodyPr wrap="square"/>
                <a:lstStyle/>
                <a:p>
                  <a:pPr>
                    <a:defRPr lang="pt-BR" sz="900" b="1" strike="noStrike" spc="-1">
                      <a:solidFill>
                        <a:srgbClr val="D9D9D9"/>
                      </a:solidFill>
                      <a:latin typeface="Calibri"/>
                      <a:ea typeface="Calibri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49-4C12-B12B-F1AC2228A117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8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HOSPITAL DAS CLÍNICAS UFG - GOIÁS</c:v>
                </c:pt>
                <c:pt idx="1">
                  <c:v>HOSPITAL ESTADUAL DA MULHER - HEMU</c:v>
                </c:pt>
                <c:pt idx="2">
                  <c:v>MATERNIDADE DONA IRIS - GO</c:v>
                </c:pt>
                <c:pt idx="3">
                  <c:v>Total Usuários Atendidos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63</c:v>
                </c:pt>
                <c:pt idx="1">
                  <c:v>348</c:v>
                </c:pt>
                <c:pt idx="2">
                  <c:v>125</c:v>
                </c:pt>
                <c:pt idx="3">
                  <c:v>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49-4C12-B12B-F1AC2228A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366046"/>
        <c:axId val="51923756"/>
      </c:barChart>
      <c:catAx>
        <c:axId val="24366046"/>
        <c:scaling>
          <c:orientation val="minMax"/>
        </c:scaling>
        <c:delete val="0"/>
        <c:axPos val="b"/>
        <c:majorGridlines>
          <c:spPr>
            <a:ln w="9360">
              <a:solidFill>
                <a:srgbClr val="F2F2F2">
                  <a:alpha val="20000"/>
                </a:srgbClr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solidFill>
              <a:srgbClr val="F2F2F2">
                <a:alpha val="54000"/>
              </a:srgbClr>
            </a:solidFill>
            <a:round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51923756"/>
        <c:crosses val="autoZero"/>
        <c:auto val="1"/>
        <c:lblAlgn val="ctr"/>
        <c:lblOffset val="100"/>
        <c:noMultiLvlLbl val="0"/>
      </c:catAx>
      <c:valAx>
        <c:axId val="51923756"/>
        <c:scaling>
          <c:orientation val="minMax"/>
        </c:scaling>
        <c:delete val="0"/>
        <c:axPos val="l"/>
        <c:majorGridlines>
          <c:spPr>
            <a:ln w="9360">
              <a:solidFill>
                <a:srgbClr val="F2F2F2">
                  <a:alpha val="5000"/>
                </a:srgbClr>
              </a:solidFill>
              <a:prstDash val="lgDash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lang="pt-BR" sz="7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r>
                  <a:rPr lang="pt-BR" sz="700" b="1" strike="noStrike" spc="-1">
                    <a:solidFill>
                      <a:srgbClr val="D9D9D9"/>
                    </a:solidFill>
                    <a:latin typeface="Calibri"/>
                    <a:ea typeface="Calibri"/>
                  </a:rPr>
                  <a:t>USUÁRIOS ATENDIDOS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24366046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lang="pt-BR" sz="700" b="0" strike="noStrike" spc="-1">
              <a:solidFill>
                <a:srgbClr val="D9D9D9"/>
              </a:solidFill>
              <a:latin typeface="Calibri"/>
              <a:ea typeface="Calibri"/>
            </a:defRPr>
          </a:pPr>
          <a:endParaRPr lang="pt-BR"/>
        </a:p>
      </c:txPr>
    </c:legend>
    <c:plotVisOnly val="1"/>
    <c:dispBlanksAs val="gap"/>
    <c:showDLblsOverMax val="1"/>
  </c:chart>
  <c:spPr>
    <a:gradFill>
      <a:gsLst>
        <a:gs pos="0">
          <a:srgbClr val="595959"/>
        </a:gs>
        <a:gs pos="100000">
          <a:srgbClr val="262626"/>
        </a:gs>
      </a:gsLst>
      <a:path path="circle">
        <a:fillToRect l="50000" t="50000" r="50000" b="50000"/>
      </a:path>
    </a:gradFill>
    <a:ln w="9360">
      <a:solidFill>
        <a:srgbClr val="FFC000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c:style val="2"/>
  <c:chart>
    <c:title>
      <c:tx>
        <c:rich>
          <a:bodyPr rot="0"/>
          <a:lstStyle/>
          <a:p>
            <a:pPr>
              <a:defRPr lang="pt-BR" sz="1200" b="1" strike="noStrike" spc="94">
                <a:solidFill>
                  <a:srgbClr val="F2F2F2"/>
                </a:solidFill>
                <a:latin typeface="Calibri"/>
                <a:ea typeface="Calibri"/>
              </a:defRPr>
            </a:pPr>
            <a:r>
              <a:rPr lang="pt-BR" sz="1200" b="1" strike="noStrike" spc="94" dirty="0">
                <a:solidFill>
                  <a:srgbClr val="F2F2F2"/>
                </a:solidFill>
                <a:latin typeface="Calibri"/>
                <a:ea typeface="Calibri"/>
              </a:rPr>
              <a:t>Aplicações x Polo
2019 a 2022
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HOSPITAL DAS CLINICAS UFG - GOIÁS</c:v>
                </c:pt>
              </c:strCache>
            </c:strRef>
          </c:tx>
          <c:spPr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  <a:lin ang="5400000"/>
            </a:gradFill>
            <a:ln w="12600">
              <a:solidFill>
                <a:srgbClr val="00B0F0"/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80C-48E1-A4E0-D49240DF86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80C-48E1-A4E0-D49240DF86C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80C-48E1-A4E0-D49240DF86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80C-48E1-A4E0-D49240DF86CA}"/>
              </c:ext>
            </c:extLst>
          </c:dPt>
          <c:dLbls>
            <c:dLbl>
              <c:idx val="0"/>
              <c:layout>
                <c:manualLayout>
                  <c:x val="-1.97433366238894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176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(R$ 411.026,18)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80C-48E1-A4E0-D49240DF86CA}"/>
                </c:ext>
              </c:extLst>
            </c:dLbl>
            <c:dLbl>
              <c:idx val="1"/>
              <c:layout>
                <c:manualLayout>
                  <c:x val="-1.97433366238894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200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(R$ 428.673,54)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80C-48E1-A4E0-D49240DF86CA}"/>
                </c:ext>
              </c:extLst>
            </c:dLbl>
            <c:dLbl>
              <c:idx val="2"/>
              <c:layout>
                <c:manualLayout>
                  <c:x val="-1.97433366238894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183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(R$ 404.657,35)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80C-48E1-A4E0-D49240DF86CA}"/>
                </c:ext>
              </c:extLst>
            </c:dLbl>
            <c:dLbl>
              <c:idx val="3"/>
              <c:layout>
                <c:manualLayout>
                  <c:x val="-2.9615004935834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186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(R$ 550.077,86)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80C-48E1-A4E0-D49240DF86C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9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2022*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176</c:v>
                </c:pt>
                <c:pt idx="1">
                  <c:v>200</c:v>
                </c:pt>
                <c:pt idx="2">
                  <c:v>183</c:v>
                </c:pt>
                <c:pt idx="3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0C-48E1-A4E0-D49240DF86CA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HOSPITAL ESTADUAL DA MULHER - HEMU</c:v>
                </c:pt>
              </c:strCache>
            </c:strRef>
          </c:tx>
          <c:spPr>
            <a:gradFill>
              <a:gsLst>
                <a:gs pos="50000">
                  <a:srgbClr val="FE4444"/>
                </a:gs>
                <a:gs pos="100000">
                  <a:srgbClr val="C13838"/>
                </a:gs>
              </a:gsLst>
              <a:lin ang="5400000"/>
            </a:gradFill>
            <a:ln w="12600">
              <a:solidFill>
                <a:srgbClr val="FF0000"/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80C-48E1-A4E0-D49240DF86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F80C-48E1-A4E0-D49240DF86C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80C-48E1-A4E0-D49240DF86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F80C-48E1-A4E0-D49240DF86C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836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(R$ 1.884.315,58)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80C-48E1-A4E0-D49240DF86C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949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(R$ 2.178.516,92)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80C-48E1-A4E0-D49240DF86C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1.052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(R$ 2.747.568,00)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F80C-48E1-A4E0-D49240DF86C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1.084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(R$ 3.659.804,38)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F80C-48E1-A4E0-D49240DF86C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9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2022*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836</c:v>
                </c:pt>
                <c:pt idx="1">
                  <c:v>949</c:v>
                </c:pt>
                <c:pt idx="2">
                  <c:v>1052</c:v>
                </c:pt>
                <c:pt idx="3">
                  <c:v>1225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80C-48E1-A4E0-D49240DF86CA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MATERNIDADE DONA IRIS - GO</c:v>
                </c:pt>
              </c:strCache>
            </c:strRef>
          </c:tx>
          <c:spPr>
            <a:gradFill>
              <a:gsLst>
                <a:gs pos="0">
                  <a:srgbClr val="FBFB11"/>
                </a:gs>
                <a:gs pos="100000">
                  <a:srgbClr val="838309"/>
                </a:gs>
              </a:gsLst>
              <a:lin ang="5400000"/>
            </a:gradFill>
            <a:ln w="12600">
              <a:solidFill>
                <a:srgbClr val="FFFF00"/>
              </a:solidFill>
              <a:round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80C-48E1-A4E0-D49240DF86C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80C-48E1-A4E0-D49240DF86C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80C-48E1-A4E0-D49240DF86C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F80C-48E1-A4E0-D49240DF86CA}"/>
              </c:ext>
            </c:extLst>
          </c:dPt>
          <c:dLbls>
            <c:dLbl>
              <c:idx val="0"/>
              <c:layout>
                <c:manualLayout>
                  <c:x val="1.9743336623889401E-3"/>
                  <c:y val="-1.80766449746927E-3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347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(R$ 701.598,54)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F80C-48E1-A4E0-D49240DF86CA}"/>
                </c:ext>
              </c:extLst>
            </c:dLbl>
            <c:dLbl>
              <c:idx val="1"/>
              <c:layout>
                <c:manualLayout>
                  <c:x val="3.948667324777889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273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(R$ 565.952,18)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F80C-48E1-A4E0-D49240DF86CA}"/>
                </c:ext>
              </c:extLst>
            </c:dLbl>
            <c:dLbl>
              <c:idx val="2"/>
              <c:layout>
                <c:manualLayout>
                  <c:x val="5.923000987166830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295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(R$ 637.811,24)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F80C-48E1-A4E0-D49240DF86CA}"/>
                </c:ext>
              </c:extLst>
            </c:dLbl>
            <c:dLbl>
              <c:idx val="3"/>
              <c:layout>
                <c:manualLayout>
                  <c:x val="3.9486673247778898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900" b="1" strike="noStrike" spc="-1">
                        <a:solidFill>
                          <a:srgbClr val="D9D9D9"/>
                        </a:solidFill>
                        <a:latin typeface="Calibri"/>
                        <a:ea typeface="Calibri"/>
                      </a:rPr>
                      <a:t>321</a:t>
                    </a:r>
                  </a:p>
                  <a:p>
                    <a:r>
                      <a:rPr lang="en-US" sz="900" b="1" strike="noStrike" spc="-1">
                        <a:solidFill>
                          <a:srgbClr val="FFC000"/>
                        </a:solidFill>
                        <a:latin typeface="Calibri"/>
                        <a:ea typeface="Calibri"/>
                      </a:rPr>
                      <a:t>(R$ 945.126,46)</a:t>
                    </a:r>
                  </a:p>
                </c:rich>
              </c:tx>
              <c:numFmt formatCode="#,##0" sourceLinked="0"/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F80C-48E1-A4E0-D49240DF86C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lang="pt-BR" sz="9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2022*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347</c:v>
                </c:pt>
                <c:pt idx="1">
                  <c:v>273</c:v>
                </c:pt>
                <c:pt idx="2">
                  <c:v>295</c:v>
                </c:pt>
                <c:pt idx="3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80C-48E1-A4E0-D49240DF8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5350018"/>
        <c:axId val="43568927"/>
      </c:barChart>
      <c:catAx>
        <c:axId val="95350018"/>
        <c:scaling>
          <c:orientation val="minMax"/>
        </c:scaling>
        <c:delete val="0"/>
        <c:axPos val="b"/>
        <c:majorGridlines>
          <c:spPr>
            <a:ln w="9360">
              <a:solidFill>
                <a:srgbClr val="F2F2F2">
                  <a:alpha val="20000"/>
                </a:srgbClr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solidFill>
              <a:srgbClr val="F2F2F2">
                <a:alpha val="54000"/>
              </a:srgbClr>
            </a:solidFill>
            <a:round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43568927"/>
        <c:crosses val="autoZero"/>
        <c:auto val="1"/>
        <c:lblAlgn val="ctr"/>
        <c:lblOffset val="100"/>
        <c:noMultiLvlLbl val="0"/>
      </c:catAx>
      <c:valAx>
        <c:axId val="43568927"/>
        <c:scaling>
          <c:orientation val="minMax"/>
        </c:scaling>
        <c:delete val="0"/>
        <c:axPos val="l"/>
        <c:majorGridlines>
          <c:spPr>
            <a:ln w="9360">
              <a:solidFill>
                <a:srgbClr val="F2F2F2">
                  <a:alpha val="5000"/>
                </a:srgbClr>
              </a:solidFill>
              <a:prstDash val="lgDash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lang="pt-BR" sz="700" b="1" strike="noStrike" spc="-1">
                    <a:solidFill>
                      <a:srgbClr val="D9D9D9"/>
                    </a:solidFill>
                    <a:latin typeface="Calibri"/>
                    <a:ea typeface="Calibri"/>
                  </a:defRPr>
                </a:pPr>
                <a:r>
                  <a:rPr lang="pt-BR" sz="700" b="1" strike="noStrike" spc="-1">
                    <a:solidFill>
                      <a:srgbClr val="D9D9D9"/>
                    </a:solidFill>
                    <a:latin typeface="Calibri"/>
                    <a:ea typeface="Calibri"/>
                  </a:rPr>
                  <a:t>Nº APLICAÇÕES (R$)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pt-BR" sz="700" b="0" strike="noStrike" spc="-1">
                <a:solidFill>
                  <a:srgbClr val="D9D9D9"/>
                </a:solidFill>
                <a:latin typeface="Calibri"/>
                <a:ea typeface="Calibri"/>
              </a:defRPr>
            </a:pPr>
            <a:endParaRPr lang="pt-BR"/>
          </a:p>
        </c:txPr>
        <c:crossAx val="95350018"/>
        <c:crosses val="autoZero"/>
        <c:crossBetween val="between"/>
      </c:valAx>
      <c:spPr>
        <a:noFill/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lang="pt-BR" sz="700" b="0" strike="noStrike" spc="-1">
              <a:solidFill>
                <a:srgbClr val="D9D9D9"/>
              </a:solidFill>
              <a:latin typeface="Calibri"/>
              <a:ea typeface="Calibri"/>
            </a:defRPr>
          </a:pPr>
          <a:endParaRPr lang="pt-BR"/>
        </a:p>
      </c:txPr>
    </c:legend>
    <c:plotVisOnly val="1"/>
    <c:dispBlanksAs val="gap"/>
    <c:showDLblsOverMax val="1"/>
  </c:chart>
  <c:spPr>
    <a:gradFill>
      <a:gsLst>
        <a:gs pos="0">
          <a:srgbClr val="595959"/>
        </a:gs>
        <a:gs pos="100000">
          <a:srgbClr val="262626"/>
        </a:gs>
      </a:gsLst>
      <a:path path="circle">
        <a:fillToRect l="50000" t="50000" r="50000" b="50000"/>
      </a:path>
    </a:gradFill>
    <a:ln w="12600">
      <a:solidFill>
        <a:srgbClr val="FFC000"/>
      </a:solidFill>
      <a:round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84;p1"/>
          <p:cNvSpPr/>
          <p:nvPr/>
        </p:nvSpPr>
        <p:spPr>
          <a:xfrm>
            <a:off x="1326775" y="2440480"/>
            <a:ext cx="9233649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t-BR" sz="3200" spc="-1" dirty="0">
                <a:solidFill>
                  <a:srgbClr val="A5A5A5"/>
                </a:solidFill>
                <a:latin typeface="Arial"/>
              </a:rPr>
              <a:t>4.13 - Implantação de Polo de Aplicação do Anticorpo Monoclonal PALIVIZUMABE nos municípios de Rio Verde e Senador Canedo</a:t>
            </a:r>
            <a:endParaRPr lang="pt-BR" sz="3200" b="0" strike="noStrike" spc="-1" dirty="0">
              <a:latin typeface="Arial"/>
            </a:endParaRPr>
          </a:p>
        </p:txBody>
      </p:sp>
      <p:pic>
        <p:nvPicPr>
          <p:cNvPr id="39" name="Imagem 3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60000" y="5826012"/>
            <a:ext cx="2099880" cy="632255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00025" y="6215363"/>
            <a:ext cx="2079360" cy="626077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4" name="Gráfico 1"/>
          <p:cNvGraphicFramePr/>
          <p:nvPr>
            <p:extLst>
              <p:ext uri="{D42A27DB-BD31-4B8C-83A1-F6EECF244321}">
                <p14:modId xmlns:p14="http://schemas.microsoft.com/office/powerpoint/2010/main" val="938340898"/>
              </p:ext>
            </p:extLst>
          </p:nvPr>
        </p:nvGraphicFramePr>
        <p:xfrm>
          <a:off x="912615" y="787643"/>
          <a:ext cx="9641160" cy="542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5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972A516-5F8B-4ECA-9812-ECB3E8F200B4}"/>
              </a:ext>
            </a:extLst>
          </p:cNvPr>
          <p:cNvSpPr txBox="1"/>
          <p:nvPr/>
        </p:nvSpPr>
        <p:spPr>
          <a:xfrm>
            <a:off x="3813908" y="48979"/>
            <a:ext cx="3838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strike="noStrike" spc="94" dirty="0">
                <a:latin typeface="Calibri"/>
                <a:ea typeface="Calibri"/>
              </a:rPr>
              <a:t>Nº Usuários Atendidos
Ano x Polo de Aplicação
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0000" y="6012521"/>
            <a:ext cx="2079360" cy="626077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3" name="Gráfico 1"/>
          <p:cNvGraphicFramePr/>
          <p:nvPr>
            <p:extLst>
              <p:ext uri="{D42A27DB-BD31-4B8C-83A1-F6EECF244321}">
                <p14:modId xmlns:p14="http://schemas.microsoft.com/office/powerpoint/2010/main" val="2314288529"/>
              </p:ext>
            </p:extLst>
          </p:nvPr>
        </p:nvGraphicFramePr>
        <p:xfrm>
          <a:off x="912960" y="721680"/>
          <a:ext cx="9316080" cy="51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4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4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0635" y="6120000"/>
            <a:ext cx="2130650" cy="641520"/>
          </a:xfrm>
          <a:prstGeom prst="rect">
            <a:avLst/>
          </a:prstGeom>
          <a:ln w="0">
            <a:noFill/>
          </a:ln>
        </p:spPr>
      </p:pic>
      <p:grpSp>
        <p:nvGrpSpPr>
          <p:cNvPr id="138" name="Grupo 12289"/>
          <p:cNvGrpSpPr/>
          <p:nvPr/>
        </p:nvGrpSpPr>
        <p:grpSpPr>
          <a:xfrm>
            <a:off x="623520" y="1413000"/>
            <a:ext cx="6859080" cy="2211840"/>
            <a:chOff x="623520" y="1413000"/>
            <a:chExt cx="6859080" cy="2211840"/>
          </a:xfrm>
        </p:grpSpPr>
        <p:sp>
          <p:nvSpPr>
            <p:cNvPr id="139" name="Retângulo 12290"/>
            <p:cNvSpPr/>
            <p:nvPr/>
          </p:nvSpPr>
          <p:spPr>
            <a:xfrm>
              <a:off x="1376280" y="2437200"/>
              <a:ext cx="6106320" cy="118764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2400" b="1" strike="noStrike" spc="-1">
                  <a:solidFill>
                    <a:srgbClr val="FFC000"/>
                  </a:solidFill>
                  <a:latin typeface="Calibri"/>
                  <a:ea typeface="Microsoft YaHei"/>
                </a:rPr>
                <a:t>sais.geraf.saude@goias.gov.br</a:t>
              </a:r>
              <a:endParaRPr lang="pt-BR" sz="2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2400" b="1" strike="noStrike" spc="-1">
                  <a:solidFill>
                    <a:srgbClr val="FFC000"/>
                  </a:solidFill>
                  <a:latin typeface="Calibri"/>
                  <a:ea typeface="Microsoft YaHei"/>
                </a:rPr>
                <a:t>farmacia.go.gov@gmail.com</a:t>
              </a:r>
              <a:endParaRPr lang="pt-BR" sz="2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endParaRPr lang="pt-BR" sz="2400" b="0" strike="noStrike" spc="-1">
                <a:latin typeface="Arial"/>
              </a:endParaRPr>
            </a:p>
          </p:txBody>
        </p:sp>
        <p:sp>
          <p:nvSpPr>
            <p:cNvPr id="140" name="Retângulo 12291"/>
            <p:cNvSpPr/>
            <p:nvPr/>
          </p:nvSpPr>
          <p:spPr>
            <a:xfrm>
              <a:off x="623520" y="1413000"/>
              <a:ext cx="4954320" cy="4561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  <a:buNone/>
                <a:tabLst>
                  <a:tab pos="0" algn="l"/>
                </a:tabLst>
              </a:pPr>
              <a:r>
                <a:rPr lang="pt-BR" sz="2400" b="1" strike="noStrike" spc="-1">
                  <a:solidFill>
                    <a:srgbClr val="FFFFFF"/>
                  </a:solidFill>
                  <a:latin typeface="Calibri"/>
                  <a:ea typeface="Microsoft YaHei"/>
                </a:rPr>
                <a:t>Obrigada!</a:t>
              </a:r>
              <a:endParaRPr lang="pt-BR" sz="24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4"/>
          <p:cNvPicPr/>
          <p:nvPr/>
        </p:nvPicPr>
        <p:blipFill>
          <a:blip r:embed="rId2"/>
          <a:stretch>
            <a:fillRect/>
          </a:stretch>
        </p:blipFill>
        <p:spPr>
          <a:xfrm>
            <a:off x="9000000" y="5991840"/>
            <a:ext cx="2079720" cy="667800"/>
          </a:xfrm>
          <a:prstGeom prst="rect">
            <a:avLst/>
          </a:prstGeom>
          <a:ln w="0">
            <a:noFill/>
          </a:ln>
        </p:spPr>
      </p:pic>
      <p:sp>
        <p:nvSpPr>
          <p:cNvPr id="44" name="Caixa de Texto 1"/>
          <p:cNvSpPr/>
          <p:nvPr/>
        </p:nvSpPr>
        <p:spPr>
          <a:xfrm>
            <a:off x="860940" y="1311260"/>
            <a:ext cx="10470120" cy="1899323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0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Medicamento do Componente Estratégico da Assistência Farmacêutica (CESAF) – incorporado pelo  Ministério da </a:t>
            </a:r>
            <a:r>
              <a:rPr lang="pt-BR" sz="1600" spc="-1" dirty="0">
                <a:solidFill>
                  <a:srgbClr val="000000"/>
                </a:solidFill>
                <a:latin typeface="Calibri" panose="020F0502020204030204"/>
              </a:rPr>
              <a:t>mediante o Relatório de Recomendação n.º 16, da Comissão Nacional de Incorporação de Tecnologias no SUS (</a:t>
            </a:r>
            <a:r>
              <a:rPr lang="pt-BR" sz="1600" spc="-1" dirty="0" err="1">
                <a:solidFill>
                  <a:srgbClr val="000000"/>
                </a:solidFill>
                <a:latin typeface="Calibri" panose="020F0502020204030204"/>
              </a:rPr>
              <a:t>Conitec</a:t>
            </a:r>
            <a:r>
              <a:rPr lang="pt-BR" sz="1600" spc="-1" dirty="0">
                <a:solidFill>
                  <a:srgbClr val="000000"/>
                </a:solidFill>
                <a:latin typeface="Calibri" panose="020F0502020204030204"/>
              </a:rPr>
              <a:t>),</a:t>
            </a:r>
            <a:r>
              <a:rPr lang="pt-BR" sz="1600" b="0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 </a:t>
            </a:r>
            <a:r>
              <a:rPr lang="pt-BR" sz="1600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  <a:sym typeface="+mn-ea"/>
              </a:rPr>
              <a:t>indicado para a prevenção de doença grave do trato respiratório inferior causada pelo vírus sincicial respiratório (VSR) em pacientes pediátricos com alto risco para doença por VSR</a:t>
            </a:r>
            <a:r>
              <a:rPr lang="pt-BR" sz="1600" b="0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 para uso no Sistema Único de Saúde (SUS) em novembro de 2012, sendo que o protocolo de uso do </a:t>
            </a:r>
            <a:r>
              <a:rPr lang="pt-BR" sz="1600" b="0" strike="noStrike" spc="-1" dirty="0" err="1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palivizumabe</a:t>
            </a:r>
            <a:r>
              <a:rPr lang="pt-BR" sz="1600" b="0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 para prevenção da infecção pelo VSR foi publicado pela Portaria SAS/MS n.º 522/2013.</a:t>
            </a:r>
          </a:p>
        </p:txBody>
      </p:sp>
      <p:sp>
        <p:nvSpPr>
          <p:cNvPr id="45" name="Caixa de Texto 4"/>
          <p:cNvSpPr/>
          <p:nvPr/>
        </p:nvSpPr>
        <p:spPr>
          <a:xfrm>
            <a:off x="2935440" y="251640"/>
            <a:ext cx="632124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Palivizumabe</a:t>
            </a:r>
            <a:endParaRPr lang="pt-BR" sz="2400" b="0" strike="noStrike" spc="-1">
              <a:latin typeface="Arial" panose="020B0604020202020204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 rot="16200000">
            <a:off x="-3239770" y="3241040"/>
            <a:ext cx="6840855" cy="360045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b="1"/>
              <a:t>Gerência de Assistência Farmacêutica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173A578C-E9C9-468A-AAD5-BC8AF903A6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AF24215B-D588-4C49-B0B9-6C2FBA8080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05F6511-D1E0-4F9E-8053-DF010B073D53}"/>
              </a:ext>
            </a:extLst>
          </p:cNvPr>
          <p:cNvGrpSpPr/>
          <p:nvPr/>
        </p:nvGrpSpPr>
        <p:grpSpPr>
          <a:xfrm>
            <a:off x="3498591" y="3606231"/>
            <a:ext cx="5194819" cy="2808001"/>
            <a:chOff x="2935439" y="3606231"/>
            <a:chExt cx="5194819" cy="2808001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F5DF31E0-07E0-4B28-842B-16CB058E22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22259" y="3606231"/>
              <a:ext cx="2607999" cy="2808000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109A969A-81FD-49F7-838B-5D86C25D4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5439" y="3606232"/>
              <a:ext cx="2478158" cy="2808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7221" y="6195000"/>
            <a:ext cx="2079360" cy="626077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1" name="Tabela 1"/>
          <p:cNvGraphicFramePr/>
          <p:nvPr/>
        </p:nvGraphicFramePr>
        <p:xfrm>
          <a:off x="1829520" y="190440"/>
          <a:ext cx="8532720" cy="6004560"/>
        </p:xfrm>
        <a:graphic>
          <a:graphicData uri="http://schemas.openxmlformats.org/drawingml/2006/table">
            <a:tbl>
              <a:tblPr/>
              <a:tblGrid>
                <a:gridCol w="426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Período de Aplicação do Medicamento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algn="just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Período de sazonalidade do vírus: Março a Julho</a:t>
                      </a:r>
                      <a:endParaRPr lang="pt-BR" sz="1300" b="0" strike="noStrike" spc="-1">
                        <a:latin typeface="Arial"/>
                      </a:endParaRPr>
                    </a:p>
                    <a:p>
                      <a:pPr marL="285840" indent="-285840" algn="just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Período da imunização: </a:t>
                      </a: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Fevereiro a Julho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Objetivos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Reduzir a morbimortalidade, as complicações e as internações decorrentes das infecções pelo vírus sincicial respiratório (VSR), na população-alvo estabelecida no Protocolo Clínico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Proteção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2858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Importante salientar que o palivizumabe não é uma vacina, trata-se de anticorpo contra o vírus (imunização passiva), e, por isso, não está obrigatoriamente vinculado a programas de imunização. É indicado para a prevenção de doença grave do trato respiratório inferior, causada pelo vírus sincicial respiratório (VSR)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Meta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Atender 100% da população de risco estabelecida no Protocolo Clínico do Palivizumabe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População alvo</a:t>
                      </a:r>
                      <a:endParaRPr lang="pt-BR" sz="13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840" algn="just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Crianças prematuras nascidas com idade gestacional ≤ 28 semanas (até 28 semanas e 6 dias) com idade inferior a 1 ano (até 11 meses e 29 dias);</a:t>
                      </a:r>
                      <a:endParaRPr lang="pt-BR" sz="1300" b="0" strike="noStrike" spc="-1" dirty="0">
                        <a:latin typeface="Arial"/>
                      </a:endParaRPr>
                    </a:p>
                    <a:p>
                      <a:pPr marL="285840" indent="-285840" algn="just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pt-BR" sz="13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Crianças com idade inferior a 2 anos (até 1 ano, 11 meses e 29 dias) com doença pulmonar crônica da prematuridade, displasia </a:t>
                      </a:r>
                      <a:r>
                        <a:rPr lang="pt-BR" sz="13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broncopulmonar</a:t>
                      </a:r>
                      <a:r>
                        <a:rPr lang="pt-BR" sz="13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, ou doença cardíaca congênita com repercussão hemodinâmica demonstrada. </a:t>
                      </a:r>
                      <a:endParaRPr lang="pt-BR" sz="13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pt-BR" sz="13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4960" y="6210521"/>
            <a:ext cx="2079360" cy="626077"/>
          </a:xfrm>
          <a:prstGeom prst="rect">
            <a:avLst/>
          </a:prstGeom>
          <a:ln w="0">
            <a:noFill/>
          </a:ln>
        </p:spPr>
      </p:pic>
      <p:sp>
        <p:nvSpPr>
          <p:cNvPr id="77" name="Caixa de Texto 7"/>
          <p:cNvSpPr/>
          <p:nvPr/>
        </p:nvSpPr>
        <p:spPr>
          <a:xfrm>
            <a:off x="229680" y="307253"/>
            <a:ext cx="11114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Logística e Polos de Aplicação do </a:t>
            </a:r>
            <a:r>
              <a:rPr lang="pt-BR" sz="20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Palivizumabe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99" name="Arredondar Retângulo em um Canto Diagonal 8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195E9B5D-9A9C-4AF8-ADEC-32DECA5C891C}"/>
              </a:ext>
            </a:extLst>
          </p:cNvPr>
          <p:cNvGrpSpPr/>
          <p:nvPr/>
        </p:nvGrpSpPr>
        <p:grpSpPr>
          <a:xfrm>
            <a:off x="943560" y="1392040"/>
            <a:ext cx="9359640" cy="2669982"/>
            <a:chOff x="943560" y="1183349"/>
            <a:chExt cx="9359640" cy="2669982"/>
          </a:xfrm>
        </p:grpSpPr>
        <p:sp>
          <p:nvSpPr>
            <p:cNvPr id="72" name="Retângulo arredondado 2"/>
            <p:cNvSpPr/>
            <p:nvPr/>
          </p:nvSpPr>
          <p:spPr>
            <a:xfrm>
              <a:off x="943560" y="3313691"/>
              <a:ext cx="4319640" cy="539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 dirty="0">
                  <a:latin typeface="Calibri"/>
                  <a:ea typeface="DejaVu Sans"/>
                </a:rPr>
                <a:t>HOSPITAL ESTADUAL DA MULHER/CRIE</a:t>
              </a:r>
              <a:endParaRPr lang="pt-BR" sz="1200" b="1" strike="noStrike" spc="-1" dirty="0">
                <a:latin typeface="Arial"/>
              </a:endParaRPr>
            </a:p>
          </p:txBody>
        </p:sp>
        <p:sp>
          <p:nvSpPr>
            <p:cNvPr id="80" name="Retângulo arredondado 2"/>
            <p:cNvSpPr/>
            <p:nvPr/>
          </p:nvSpPr>
          <p:spPr>
            <a:xfrm>
              <a:off x="943560" y="1183349"/>
              <a:ext cx="9359640" cy="36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>
                  <a:latin typeface="Calibri"/>
                  <a:ea typeface="DejaVu Sans"/>
                </a:rPr>
                <a:t>MINISTÉRIO DA SAÚDE</a:t>
              </a:r>
              <a:endParaRPr lang="pt-BR" sz="1200" b="1" strike="noStrike" spc="-1">
                <a:latin typeface="Arial"/>
              </a:endParaRPr>
            </a:p>
          </p:txBody>
        </p:sp>
        <p:sp>
          <p:nvSpPr>
            <p:cNvPr id="81" name="Retângulo arredondado 2"/>
            <p:cNvSpPr/>
            <p:nvPr/>
          </p:nvSpPr>
          <p:spPr>
            <a:xfrm>
              <a:off x="943560" y="2184067"/>
              <a:ext cx="9359640" cy="36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>
                  <a:latin typeface="Calibri"/>
                  <a:ea typeface="DejaVu Sans"/>
                </a:rPr>
                <a:t>GERÊNCIA DE ASSISTÊNCIA FARMACÊUTICA</a:t>
              </a:r>
              <a:endParaRPr lang="pt-BR" sz="1200" b="1" strike="noStrike" spc="-1">
                <a:latin typeface="Arial"/>
              </a:endParaRPr>
            </a:p>
          </p:txBody>
        </p:sp>
        <p:sp>
          <p:nvSpPr>
            <p:cNvPr id="83" name="Retângulo arredondado 2"/>
            <p:cNvSpPr/>
            <p:nvPr/>
          </p:nvSpPr>
          <p:spPr>
            <a:xfrm>
              <a:off x="6343920" y="3313331"/>
              <a:ext cx="1439280" cy="539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/>
              <a:r>
                <a:rPr lang="pt-BR" sz="1200" b="1" spc="-1" dirty="0">
                  <a:solidFill>
                    <a:schemeClr val="tx1"/>
                  </a:solidFill>
                  <a:latin typeface="Calibri"/>
                  <a:ea typeface="DejaVu Sans"/>
                </a:rPr>
                <a:t>Centro Integrado de Pediatria (CIPED)</a:t>
              </a:r>
            </a:p>
          </p:txBody>
        </p:sp>
        <p:sp>
          <p:nvSpPr>
            <p:cNvPr id="84" name="Retângulo arredondado 2"/>
            <p:cNvSpPr/>
            <p:nvPr/>
          </p:nvSpPr>
          <p:spPr>
            <a:xfrm>
              <a:off x="8863920" y="3313331"/>
              <a:ext cx="1439280" cy="539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/>
              <a:r>
                <a:rPr lang="pt-BR" sz="1200" b="1" spc="-1" dirty="0">
                  <a:solidFill>
                    <a:schemeClr val="tx1"/>
                  </a:solidFill>
                  <a:latin typeface="Calibri"/>
                  <a:ea typeface="DejaVu Sans"/>
                </a:rPr>
                <a:t>Hospital das Clínicas - UFG</a:t>
              </a:r>
            </a:p>
          </p:txBody>
        </p:sp>
        <p:cxnSp>
          <p:nvCxnSpPr>
            <p:cNvPr id="3" name="Conector de Seta Reta 2">
              <a:extLst>
                <a:ext uri="{FF2B5EF4-FFF2-40B4-BE49-F238E27FC236}">
                  <a16:creationId xmlns:a16="http://schemas.microsoft.com/office/drawing/2014/main" id="{D280A400-E37A-4325-AF6A-0A4B520A91AC}"/>
                </a:ext>
              </a:extLst>
            </p:cNvPr>
            <p:cNvCxnSpPr>
              <a:stCxn id="80" idx="2"/>
              <a:endCxn id="81" idx="0"/>
            </p:cNvCxnSpPr>
            <p:nvPr/>
          </p:nvCxnSpPr>
          <p:spPr>
            <a:xfrm>
              <a:off x="5623380" y="1543349"/>
              <a:ext cx="0" cy="64071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ector: Angulado 4">
              <a:extLst>
                <a:ext uri="{FF2B5EF4-FFF2-40B4-BE49-F238E27FC236}">
                  <a16:creationId xmlns:a16="http://schemas.microsoft.com/office/drawing/2014/main" id="{9D37FCFA-0154-4A09-89CA-D3A11AA9221C}"/>
                </a:ext>
              </a:extLst>
            </p:cNvPr>
            <p:cNvCxnSpPr>
              <a:stCxn id="81" idx="2"/>
              <a:endCxn id="72" idx="0"/>
            </p:cNvCxnSpPr>
            <p:nvPr/>
          </p:nvCxnSpPr>
          <p:spPr>
            <a:xfrm rot="5400000">
              <a:off x="3978568" y="1668879"/>
              <a:ext cx="769624" cy="252000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: Angulado 6">
              <a:extLst>
                <a:ext uri="{FF2B5EF4-FFF2-40B4-BE49-F238E27FC236}">
                  <a16:creationId xmlns:a16="http://schemas.microsoft.com/office/drawing/2014/main" id="{D1E2A712-5716-4015-A583-D5C701AF93CD}"/>
                </a:ext>
              </a:extLst>
            </p:cNvPr>
            <p:cNvCxnSpPr>
              <a:stCxn id="81" idx="2"/>
              <a:endCxn id="83" idx="0"/>
            </p:cNvCxnSpPr>
            <p:nvPr/>
          </p:nvCxnSpPr>
          <p:spPr>
            <a:xfrm rot="16200000" flipH="1">
              <a:off x="5958838" y="2208609"/>
              <a:ext cx="769264" cy="144018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: Angulado 8">
              <a:extLst>
                <a:ext uri="{FF2B5EF4-FFF2-40B4-BE49-F238E27FC236}">
                  <a16:creationId xmlns:a16="http://schemas.microsoft.com/office/drawing/2014/main" id="{94BBC768-FE9C-4F5B-A283-97ABF866A691}"/>
                </a:ext>
              </a:extLst>
            </p:cNvPr>
            <p:cNvCxnSpPr>
              <a:stCxn id="81" idx="2"/>
              <a:endCxn id="84" idx="0"/>
            </p:cNvCxnSpPr>
            <p:nvPr/>
          </p:nvCxnSpPr>
          <p:spPr>
            <a:xfrm rot="16200000" flipH="1">
              <a:off x="7218838" y="948609"/>
              <a:ext cx="769264" cy="396018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86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38125" y="6215363"/>
            <a:ext cx="2079360" cy="626077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0" name="Gráfico 2"/>
          <p:cNvGraphicFramePr/>
          <p:nvPr>
            <p:extLst>
              <p:ext uri="{D42A27DB-BD31-4B8C-83A1-F6EECF244321}">
                <p14:modId xmlns:p14="http://schemas.microsoft.com/office/powerpoint/2010/main" val="3559895748"/>
              </p:ext>
            </p:extLst>
          </p:nvPr>
        </p:nvGraphicFramePr>
        <p:xfrm>
          <a:off x="576720" y="1106700"/>
          <a:ext cx="10280880" cy="503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1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86AB8C9-BF38-471E-8C04-C27E236A3364}"/>
              </a:ext>
            </a:extLst>
          </p:cNvPr>
          <p:cNvSpPr txBox="1"/>
          <p:nvPr/>
        </p:nvSpPr>
        <p:spPr>
          <a:xfrm>
            <a:off x="4083623" y="290767"/>
            <a:ext cx="3267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strike="noStrike" spc="94" dirty="0">
                <a:latin typeface="Calibri"/>
                <a:ea typeface="Calibri"/>
              </a:rPr>
              <a:t>Nº Usuários Atendidos x Município
2019 a 2022
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92240" y="6210521"/>
            <a:ext cx="2079360" cy="626077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6" name="Tabela 3"/>
          <p:cNvGraphicFramePr/>
          <p:nvPr>
            <p:extLst>
              <p:ext uri="{D42A27DB-BD31-4B8C-83A1-F6EECF244321}">
                <p14:modId xmlns:p14="http://schemas.microsoft.com/office/powerpoint/2010/main" val="3861534397"/>
              </p:ext>
            </p:extLst>
          </p:nvPr>
        </p:nvGraphicFramePr>
        <p:xfrm>
          <a:off x="478440" y="1197720"/>
          <a:ext cx="5435640" cy="4409760"/>
        </p:xfrm>
        <a:graphic>
          <a:graphicData uri="http://schemas.openxmlformats.org/drawingml/2006/table">
            <a:tbl>
              <a:tblPr/>
              <a:tblGrid>
                <a:gridCol w="12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REGIONAL DE SAÚDE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MUNICÍPIO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2019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2020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2021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2022*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Total Geral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GOIÂNIA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GOIANIRA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INHUMAS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TRINDADE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CENTRO SUL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APARECIDA DE GOIÂNIA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CENTRO SUL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SENADOR CANEDO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ESTRADA DE FERRO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CALDAS NOVAS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ESTRADA DE FERRO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CATALÃO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PIRINEUS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ANÁPOLIS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RIO VERMELHO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ITABERAÍ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SÃO PATRÍCIO II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GOIANÉSIA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SUDOESTE I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RIO VERDE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SUDOESTE II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JATAÍ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SUDOESTE II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MINEIROS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SUL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SzPct val="199919"/>
                        <a:buNone/>
                      </a:pPr>
                      <a:r>
                        <a:rPr lang="pt-BR" sz="10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ITUMBIARA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0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pt-BR" sz="10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17" name="Imagem 1" descr="MAPA MUNICIPIOS - PALIVIZUMABE 15"/>
          <p:cNvPicPr/>
          <p:nvPr/>
        </p:nvPicPr>
        <p:blipFill>
          <a:blip r:embed="rId4"/>
          <a:stretch/>
        </p:blipFill>
        <p:spPr>
          <a:xfrm>
            <a:off x="6004080" y="837000"/>
            <a:ext cx="5137200" cy="5183280"/>
          </a:xfrm>
          <a:prstGeom prst="rect">
            <a:avLst/>
          </a:prstGeom>
          <a:ln w="0">
            <a:noFill/>
          </a:ln>
        </p:spPr>
      </p:pic>
      <p:sp>
        <p:nvSpPr>
          <p:cNvPr id="118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4960" y="6210521"/>
            <a:ext cx="2079360" cy="626077"/>
          </a:xfrm>
          <a:prstGeom prst="rect">
            <a:avLst/>
          </a:prstGeom>
          <a:ln w="0">
            <a:noFill/>
          </a:ln>
        </p:spPr>
      </p:pic>
      <p:sp>
        <p:nvSpPr>
          <p:cNvPr id="77" name="Caixa de Texto 7"/>
          <p:cNvSpPr/>
          <p:nvPr/>
        </p:nvSpPr>
        <p:spPr>
          <a:xfrm>
            <a:off x="229680" y="374991"/>
            <a:ext cx="11114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Fluxo para </a:t>
            </a:r>
            <a:r>
              <a:rPr lang="pt-BR" sz="2000" b="1" spc="-1" dirty="0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r>
              <a:rPr lang="pt-B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olicitação do </a:t>
            </a:r>
            <a:r>
              <a:rPr lang="pt-BR" sz="20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Palivizumabe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99" name="Arredondar Retângulo em um Canto Diagonal 8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452B6515-DC80-4BC0-AFFD-C225B0A99EF8}"/>
              </a:ext>
            </a:extLst>
          </p:cNvPr>
          <p:cNvGrpSpPr/>
          <p:nvPr/>
        </p:nvGrpSpPr>
        <p:grpSpPr>
          <a:xfrm>
            <a:off x="943560" y="1340326"/>
            <a:ext cx="9359640" cy="2680612"/>
            <a:chOff x="943560" y="1340326"/>
            <a:chExt cx="9359640" cy="2680612"/>
          </a:xfrm>
        </p:grpSpPr>
        <p:sp>
          <p:nvSpPr>
            <p:cNvPr id="72" name="Retângulo arredondado 2"/>
            <p:cNvSpPr/>
            <p:nvPr/>
          </p:nvSpPr>
          <p:spPr>
            <a:xfrm>
              <a:off x="943560" y="3481298"/>
              <a:ext cx="4319640" cy="53964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/>
              <a:r>
                <a:rPr lang="pt-BR" sz="1200" b="1" strike="noStrike" spc="-1" dirty="0">
                  <a:latin typeface="Calibri"/>
                  <a:ea typeface="DejaVu Sans"/>
                </a:rPr>
                <a:t>HOSPITAL ESTADUAL DA MULHER/CRIE</a:t>
              </a:r>
              <a:endParaRPr lang="pt-BR" sz="1200" b="1" spc="-1" dirty="0">
                <a:latin typeface="Calibri"/>
                <a:ea typeface="DejaVu Sans"/>
              </a:endParaRPr>
            </a:p>
            <a:p>
              <a:pPr algn="ctr"/>
              <a:r>
                <a:rPr lang="pt-BR" sz="1200" b="1" strike="noStrike" spc="-1" dirty="0">
                  <a:latin typeface="Calibri"/>
                  <a:ea typeface="DejaVu Sans"/>
                </a:rPr>
                <a:t>Centro Integrado de Pediatria (CIPED)</a:t>
              </a:r>
              <a:endParaRPr lang="pt-BR" sz="1200" b="1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 dirty="0">
                  <a:latin typeface="Calibri"/>
                  <a:ea typeface="DejaVu Sans"/>
                </a:rPr>
                <a:t>e HOSPITAL DAS CLÍNICAS (UFG)</a:t>
              </a:r>
              <a:endParaRPr lang="pt-BR" sz="1200" b="1" strike="noStrike" spc="-1" dirty="0">
                <a:latin typeface="Arial"/>
              </a:endParaRPr>
            </a:p>
          </p:txBody>
        </p:sp>
        <p:sp>
          <p:nvSpPr>
            <p:cNvPr id="80" name="Retângulo arredondado 2"/>
            <p:cNvSpPr/>
            <p:nvPr/>
          </p:nvSpPr>
          <p:spPr>
            <a:xfrm>
              <a:off x="943560" y="1340326"/>
              <a:ext cx="9359640" cy="36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>
                  <a:latin typeface="Calibri"/>
                  <a:ea typeface="DejaVu Sans"/>
                </a:rPr>
                <a:t>MINISTÉRIO DA SAÚDE</a:t>
              </a:r>
              <a:endParaRPr lang="pt-BR" sz="1200" b="1" strike="noStrike" spc="-1">
                <a:latin typeface="Arial"/>
              </a:endParaRPr>
            </a:p>
          </p:txBody>
        </p:sp>
        <p:sp>
          <p:nvSpPr>
            <p:cNvPr id="81" name="Retângulo arredondado 2"/>
            <p:cNvSpPr/>
            <p:nvPr/>
          </p:nvSpPr>
          <p:spPr>
            <a:xfrm>
              <a:off x="943560" y="2429449"/>
              <a:ext cx="9359640" cy="360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779637"/>
                </a:gs>
                <a:gs pos="100000">
                  <a:srgbClr val="9BC348"/>
                </a:gs>
              </a:gsLst>
              <a:lin ang="16200000"/>
            </a:gradFill>
            <a:ln>
              <a:noFill/>
            </a:ln>
            <a:effectLst>
              <a:outerShdw blurRad="3996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>
                  <a:latin typeface="Calibri"/>
                  <a:ea typeface="DejaVu Sans"/>
                </a:rPr>
                <a:t>GERÊNCIA DE ASSISTÊNCIA FARMACÊUTICA</a:t>
              </a:r>
              <a:endParaRPr lang="pt-BR" sz="1200" b="1" strike="noStrike" spc="-1">
                <a:latin typeface="Arial"/>
              </a:endParaRPr>
            </a:p>
          </p:txBody>
        </p:sp>
        <p:sp>
          <p:nvSpPr>
            <p:cNvPr id="83" name="Retângulo arredondado 2"/>
            <p:cNvSpPr/>
            <p:nvPr/>
          </p:nvSpPr>
          <p:spPr>
            <a:xfrm>
              <a:off x="6343920" y="3481298"/>
              <a:ext cx="1439280" cy="539640"/>
            </a:xfrm>
            <a:prstGeom prst="roundRect">
              <a:avLst>
                <a:gd name="adj" fmla="val 16667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RIO VERDE</a:t>
              </a:r>
            </a:p>
            <a:p>
              <a:pPr algn="ctr">
                <a:lnSpc>
                  <a:spcPct val="100000"/>
                </a:lnSpc>
                <a:buNone/>
              </a:pPr>
              <a:r>
                <a:rPr lang="pt-BR" sz="1200" b="1" spc="-1" dirty="0">
                  <a:solidFill>
                    <a:srgbClr val="000000"/>
                  </a:solidFill>
                  <a:latin typeface="Calibri"/>
                  <a:ea typeface="DejaVu Sans"/>
                </a:rPr>
                <a:t>(Sudoeste I)</a:t>
              </a:r>
              <a:endParaRPr lang="pt-BR" sz="1200" b="1" strike="noStrike" spc="-1" dirty="0">
                <a:latin typeface="Arial"/>
              </a:endParaRPr>
            </a:p>
          </p:txBody>
        </p:sp>
        <p:sp>
          <p:nvSpPr>
            <p:cNvPr id="84" name="Retângulo arredondado 2"/>
            <p:cNvSpPr/>
            <p:nvPr/>
          </p:nvSpPr>
          <p:spPr>
            <a:xfrm>
              <a:off x="8863920" y="3481298"/>
              <a:ext cx="1439280" cy="539640"/>
            </a:xfrm>
            <a:prstGeom prst="roundRect">
              <a:avLst>
                <a:gd name="adj" fmla="val 16667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Overflow="overflow" horzOverflow="overflow" lIns="90000" tIns="45000" rIns="90000" bIns="45000" numCol="1" spcCol="0" anchor="ctr">
              <a:noAutofit/>
            </a:bodyPr>
            <a:lstStyle/>
            <a:p>
              <a:pPr algn="ctr"/>
              <a:r>
                <a:rPr lang="pt-BR" sz="1200" b="1" spc="-1" dirty="0">
                  <a:solidFill>
                    <a:srgbClr val="000000"/>
                  </a:solidFill>
                  <a:latin typeface="Calibri"/>
                  <a:ea typeface="DejaVu Sans"/>
                </a:rPr>
                <a:t>SENADOR CANEDO</a:t>
              </a:r>
            </a:p>
          </p:txBody>
        </p:sp>
        <p:cxnSp>
          <p:nvCxnSpPr>
            <p:cNvPr id="3" name="Conector de Seta Reta 2">
              <a:extLst>
                <a:ext uri="{FF2B5EF4-FFF2-40B4-BE49-F238E27FC236}">
                  <a16:creationId xmlns:a16="http://schemas.microsoft.com/office/drawing/2014/main" id="{9021209F-E1E5-4758-A81A-552B6A95BD6F}"/>
                </a:ext>
              </a:extLst>
            </p:cNvPr>
            <p:cNvCxnSpPr>
              <a:stCxn id="80" idx="2"/>
              <a:endCxn id="81" idx="0"/>
            </p:cNvCxnSpPr>
            <p:nvPr/>
          </p:nvCxnSpPr>
          <p:spPr>
            <a:xfrm>
              <a:off x="5623380" y="1700326"/>
              <a:ext cx="0" cy="72912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ector: Angulado 4">
              <a:extLst>
                <a:ext uri="{FF2B5EF4-FFF2-40B4-BE49-F238E27FC236}">
                  <a16:creationId xmlns:a16="http://schemas.microsoft.com/office/drawing/2014/main" id="{0BEEA175-7D92-41FF-BFA5-951086C13119}"/>
                </a:ext>
              </a:extLst>
            </p:cNvPr>
            <p:cNvCxnSpPr>
              <a:stCxn id="81" idx="2"/>
              <a:endCxn id="72" idx="0"/>
            </p:cNvCxnSpPr>
            <p:nvPr/>
          </p:nvCxnSpPr>
          <p:spPr>
            <a:xfrm rot="5400000">
              <a:off x="4017456" y="1875373"/>
              <a:ext cx="691849" cy="252000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ector: Angulado 6">
              <a:extLst>
                <a:ext uri="{FF2B5EF4-FFF2-40B4-BE49-F238E27FC236}">
                  <a16:creationId xmlns:a16="http://schemas.microsoft.com/office/drawing/2014/main" id="{99F90BBD-EF34-4737-B906-6F573EECBEA2}"/>
                </a:ext>
              </a:extLst>
            </p:cNvPr>
            <p:cNvCxnSpPr>
              <a:stCxn id="81" idx="2"/>
              <a:endCxn id="83" idx="0"/>
            </p:cNvCxnSpPr>
            <p:nvPr/>
          </p:nvCxnSpPr>
          <p:spPr>
            <a:xfrm rot="16200000" flipH="1">
              <a:off x="5997546" y="2415283"/>
              <a:ext cx="691849" cy="144018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ector: Angulado 8">
              <a:extLst>
                <a:ext uri="{FF2B5EF4-FFF2-40B4-BE49-F238E27FC236}">
                  <a16:creationId xmlns:a16="http://schemas.microsoft.com/office/drawing/2014/main" id="{526BE076-43FA-4AD0-B702-088EAC4F8FD0}"/>
                </a:ext>
              </a:extLst>
            </p:cNvPr>
            <p:cNvCxnSpPr>
              <a:stCxn id="81" idx="2"/>
              <a:endCxn id="84" idx="0"/>
            </p:cNvCxnSpPr>
            <p:nvPr/>
          </p:nvCxnSpPr>
          <p:spPr>
            <a:xfrm rot="16200000" flipH="1">
              <a:off x="7257546" y="1155283"/>
              <a:ext cx="691849" cy="3960180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4960" y="6210521"/>
            <a:ext cx="2079360" cy="626077"/>
          </a:xfrm>
          <a:prstGeom prst="rect">
            <a:avLst/>
          </a:prstGeom>
          <a:ln w="0">
            <a:noFill/>
          </a:ln>
        </p:spPr>
      </p:pic>
      <p:sp>
        <p:nvSpPr>
          <p:cNvPr id="52" name="Retângulo arredondado 2"/>
          <p:cNvSpPr/>
          <p:nvPr/>
        </p:nvSpPr>
        <p:spPr>
          <a:xfrm>
            <a:off x="943560" y="684000"/>
            <a:ext cx="9354240" cy="287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 dirty="0">
                <a:latin typeface="Calibri"/>
                <a:ea typeface="DejaVu Sans"/>
              </a:rPr>
              <a:t>HOSPITAL ESTADUAL DA MULHER, GERÊNCIA DE ASSISTÊNCIA FARMACÊUTICA (SMS GOIÂNIA) e HOSPITAL DAS CLÍNICAS (UFG)</a:t>
            </a:r>
            <a:endParaRPr lang="pt-BR" sz="1200" b="1" strike="noStrike" spc="-1" dirty="0">
              <a:latin typeface="Arial"/>
            </a:endParaRPr>
          </a:p>
        </p:txBody>
      </p:sp>
      <p:sp>
        <p:nvSpPr>
          <p:cNvPr id="53" name="Retângulo arredondado 3"/>
          <p:cNvSpPr/>
          <p:nvPr/>
        </p:nvSpPr>
        <p:spPr>
          <a:xfrm>
            <a:off x="943560" y="1404000"/>
            <a:ext cx="9354240" cy="287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latin typeface="Calibri"/>
                <a:ea typeface="DejaVu Sans"/>
              </a:rPr>
              <a:t>DOCUMENTOS NECESSÁRIOS</a:t>
            </a:r>
            <a:endParaRPr lang="pt-BR" sz="1200" b="1" strike="noStrike" spc="-1">
              <a:latin typeface="Arial"/>
            </a:endParaRPr>
          </a:p>
        </p:txBody>
      </p:sp>
      <p:sp>
        <p:nvSpPr>
          <p:cNvPr id="54" name="Retângulo arredondado 4"/>
          <p:cNvSpPr/>
          <p:nvPr/>
        </p:nvSpPr>
        <p:spPr>
          <a:xfrm>
            <a:off x="943200" y="2124000"/>
            <a:ext cx="4244760" cy="287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latin typeface="Calibri"/>
                <a:ea typeface="DejaVu Sans"/>
              </a:rPr>
              <a:t>PACIENTES QUE PERMANECERAM INTERNADOS APÓS O PARTO</a:t>
            </a:r>
            <a:endParaRPr lang="pt-BR" sz="1200" b="1" strike="noStrike" spc="-1">
              <a:latin typeface="Arial"/>
            </a:endParaRPr>
          </a:p>
        </p:txBody>
      </p:sp>
      <p:sp>
        <p:nvSpPr>
          <p:cNvPr id="55" name="Retângulo arredondado 5"/>
          <p:cNvSpPr/>
          <p:nvPr/>
        </p:nvSpPr>
        <p:spPr>
          <a:xfrm>
            <a:off x="943740" y="2859480"/>
            <a:ext cx="4243680" cy="921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latin typeface="Calibri"/>
                <a:ea typeface="DejaVu Sans"/>
              </a:rPr>
              <a:t>FORMULÁRIO PARA SOLICITAÇÃO DO PALIVIZUMABE DEVIDAMENTE PREENCHIDO E ASSINADO PELO MÉDICO ASSISTENTE</a:t>
            </a:r>
            <a:endParaRPr lang="pt-BR" sz="1200" b="1" strike="noStrike" spc="-1">
              <a:latin typeface="Arial"/>
            </a:endParaRPr>
          </a:p>
        </p:txBody>
      </p:sp>
      <p:sp>
        <p:nvSpPr>
          <p:cNvPr id="56" name="Retângulo arredondado 6"/>
          <p:cNvSpPr/>
          <p:nvPr/>
        </p:nvSpPr>
        <p:spPr>
          <a:xfrm>
            <a:off x="943200" y="3960000"/>
            <a:ext cx="4244760" cy="287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latin typeface="Calibri"/>
                <a:ea typeface="DejaVu Sans"/>
              </a:rPr>
              <a:t>APÓS ALTA HOSPITALAR</a:t>
            </a:r>
            <a:endParaRPr lang="pt-BR" sz="1200" b="1" strike="noStrike" spc="-1">
              <a:latin typeface="Arial"/>
            </a:endParaRPr>
          </a:p>
        </p:txBody>
      </p:sp>
      <p:sp>
        <p:nvSpPr>
          <p:cNvPr id="57" name="Caixa de Texto 7"/>
          <p:cNvSpPr/>
          <p:nvPr/>
        </p:nvSpPr>
        <p:spPr>
          <a:xfrm>
            <a:off x="3415680" y="45000"/>
            <a:ext cx="55573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Fluxo para solicitação do </a:t>
            </a:r>
            <a:r>
              <a:rPr lang="pt-BR" sz="20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Palivizumabe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58" name="Retângulo arredondado 8"/>
          <p:cNvSpPr/>
          <p:nvPr/>
        </p:nvSpPr>
        <p:spPr>
          <a:xfrm>
            <a:off x="6052680" y="2124000"/>
            <a:ext cx="4244760" cy="287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200" b="1" strike="noStrike" spc="-1">
                <a:latin typeface="Calibri"/>
                <a:ea typeface="DejaVu Sans"/>
              </a:rPr>
              <a:t>PACIENTES AMBULATORIAIS</a:t>
            </a:r>
            <a:endParaRPr lang="pt-BR" sz="1200" b="1" strike="noStrike" spc="-1">
              <a:latin typeface="Arial"/>
            </a:endParaRPr>
          </a:p>
        </p:txBody>
      </p:sp>
      <p:sp>
        <p:nvSpPr>
          <p:cNvPr id="59" name="Retângulo arredondado 9"/>
          <p:cNvSpPr/>
          <p:nvPr/>
        </p:nvSpPr>
        <p:spPr>
          <a:xfrm>
            <a:off x="6052680" y="2859480"/>
            <a:ext cx="4244760" cy="2487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FORMULÁRIO PARA SOLICITAÇÃO DE PALIVIZUMABE DEVIDAMENTE PREENCHIDO E ASSINADO PELO MÉDICO;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CÓPIA DA CERTIDÃO DE NASCIMENTO;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COMPROVANTE DE RESIDÊNCIA;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NÚMERO DO CARTÃO SUS;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PARA CRIANÇAS QUE ESTIVERAM INTERNADAS (ANEXAR CÓPIA DO RELATÓRIO DE ALTA HOSPITALAR E INFORMAR AS DOSES JÁ REALIZADAS);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PNEUMOPATA E CARDIOPATA COM REPERCUSSÃO HEMODINÂMICA (ANEXAR CÓPIA DO RELATÓRIO MÉDICO, EXAMES QUE COMPROVEM A PATOLOGIA E OS MEDICAMENTOS UTILIZADOS);</a:t>
            </a:r>
            <a:endParaRPr lang="pt-BR" sz="1200" b="1" strike="noStrike" spc="-1" dirty="0">
              <a:latin typeface="Arial"/>
            </a:endParaRPr>
          </a:p>
          <a:p>
            <a:pPr marL="171360" indent="-171360">
              <a:lnSpc>
                <a:spcPct val="100000"/>
              </a:lnSpc>
              <a:buFont typeface="Wingdings" charset="2"/>
              <a:buChar char=""/>
            </a:pPr>
            <a:r>
              <a:rPr lang="pt-BR" sz="1200" b="1" strike="noStrike" spc="-1" dirty="0">
                <a:latin typeface="Calibri"/>
                <a:ea typeface="DejaVu Sans"/>
              </a:rPr>
              <a:t>CADERNETA OU CARTÃO DA CRIANÇA.</a:t>
            </a:r>
            <a:endParaRPr lang="pt-BR" sz="1200" b="1" strike="noStrike" spc="-1" dirty="0">
              <a:latin typeface="Arial"/>
            </a:endParaRPr>
          </a:p>
        </p:txBody>
      </p:sp>
      <p:sp>
        <p:nvSpPr>
          <p:cNvPr id="60" name="Conector de Seta Reta 13"/>
          <p:cNvSpPr/>
          <p:nvPr/>
        </p:nvSpPr>
        <p:spPr>
          <a:xfrm>
            <a:off x="5621040" y="972360"/>
            <a:ext cx="360" cy="430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61" name="Conector Angulado 15"/>
          <p:cNvSpPr/>
          <p:nvPr/>
        </p:nvSpPr>
        <p:spPr>
          <a:xfrm rot="5400000">
            <a:off x="4128480" y="630720"/>
            <a:ext cx="430920" cy="2553840"/>
          </a:xfrm>
          <a:prstGeom prst="bentConnector3">
            <a:avLst>
              <a:gd name="adj1" fmla="val 49926"/>
            </a:avLst>
          </a:pr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onector Angulado 16"/>
          <p:cNvSpPr/>
          <p:nvPr/>
        </p:nvSpPr>
        <p:spPr>
          <a:xfrm rot="5400000" flipV="1">
            <a:off x="6682320" y="630720"/>
            <a:ext cx="430920" cy="2553840"/>
          </a:xfrm>
          <a:prstGeom prst="bentConnector3">
            <a:avLst>
              <a:gd name="adj1" fmla="val 49926"/>
            </a:avLst>
          </a:pr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onector de Seta Reta 19"/>
          <p:cNvSpPr/>
          <p:nvPr/>
        </p:nvSpPr>
        <p:spPr>
          <a:xfrm>
            <a:off x="5188680" y="4104000"/>
            <a:ext cx="863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onector de Seta Reta 20"/>
          <p:cNvSpPr/>
          <p:nvPr/>
        </p:nvSpPr>
        <p:spPr>
          <a:xfrm>
            <a:off x="8175600" y="2412360"/>
            <a:ext cx="360" cy="446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E242803D-6412-461F-91C0-97655BDCB2A6}"/>
              </a:ext>
            </a:extLst>
          </p:cNvPr>
          <p:cNvCxnSpPr>
            <a:stCxn id="54" idx="2"/>
            <a:endCxn id="55" idx="0"/>
          </p:cNvCxnSpPr>
          <p:nvPr/>
        </p:nvCxnSpPr>
        <p:spPr>
          <a:xfrm>
            <a:off x="3065580" y="2411280"/>
            <a:ext cx="0" cy="448200"/>
          </a:xfrm>
          <a:prstGeom prst="straightConnector1">
            <a:avLst/>
          </a:pr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366CBA4-26DC-4139-9B91-0BE5A6D6D754}"/>
              </a:ext>
            </a:extLst>
          </p:cNvPr>
          <p:cNvCxnSpPr>
            <a:stCxn id="55" idx="2"/>
            <a:endCxn id="56" idx="0"/>
          </p:cNvCxnSpPr>
          <p:nvPr/>
        </p:nvCxnSpPr>
        <p:spPr>
          <a:xfrm>
            <a:off x="3065580" y="3781440"/>
            <a:ext cx="0" cy="178560"/>
          </a:xfrm>
          <a:prstGeom prst="straightConnector1">
            <a:avLst/>
          </a:prstGeom>
          <a:noFill/>
          <a:ln w="19050">
            <a:solidFill>
              <a:srgbClr val="00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m 4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4960" y="6210521"/>
            <a:ext cx="2079360" cy="626077"/>
          </a:xfrm>
          <a:prstGeom prst="rect">
            <a:avLst/>
          </a:prstGeom>
          <a:ln w="0">
            <a:noFill/>
          </a:ln>
        </p:spPr>
      </p:pic>
      <p:sp>
        <p:nvSpPr>
          <p:cNvPr id="57" name="Caixa de Texto 7"/>
          <p:cNvSpPr/>
          <p:nvPr/>
        </p:nvSpPr>
        <p:spPr>
          <a:xfrm>
            <a:off x="3317340" y="232507"/>
            <a:ext cx="55573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Entrega da Documentação </a:t>
            </a:r>
            <a:endParaRPr lang="pt-BR" sz="2000" b="0" strike="noStrike" spc="-1" dirty="0">
              <a:latin typeface="Arial"/>
            </a:endParaRPr>
          </a:p>
        </p:txBody>
      </p:sp>
      <p:sp>
        <p:nvSpPr>
          <p:cNvPr id="67" name="Arredondar Retângulo em um Canto Diagonal 7"/>
          <p:cNvSpPr/>
          <p:nvPr/>
        </p:nvSpPr>
        <p:spPr>
          <a:xfrm rot="16200000">
            <a:off x="-3239280" y="3241440"/>
            <a:ext cx="6840360" cy="359640"/>
          </a:xfrm>
          <a:prstGeom prst="round2DiagRect">
            <a:avLst>
              <a:gd name="adj1" fmla="val 16667"/>
              <a:gd name="adj2" fmla="val 0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0800000"/>
          </a:gradFill>
          <a:ln>
            <a:solidFill>
              <a:srgbClr val="98B855"/>
            </a:solidFill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Gerência de Assistência Farmacêutica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68" name="Retângulo arredondado 10"/>
          <p:cNvSpPr/>
          <p:nvPr/>
        </p:nvSpPr>
        <p:spPr>
          <a:xfrm>
            <a:off x="720012" y="939990"/>
            <a:ext cx="10080000" cy="72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Pacientes internados no Hospital Estadual da Mulher e que residem na capital, receberão as doses do CRIE enquanto estiverem internados. Após a alta hospitalar, receberão as doses restantes na Centro Integrado de Pediatria (CIPED) ou no Hospital das Clínicas da UFG.</a:t>
            </a:r>
            <a:endParaRPr lang="pt-BR" sz="1400" b="1" strike="noStrike" spc="-1" dirty="0">
              <a:latin typeface="Arial"/>
            </a:endParaRPr>
          </a:p>
        </p:txBody>
      </p:sp>
      <p:sp>
        <p:nvSpPr>
          <p:cNvPr id="69" name="Retângulo arredondado 11"/>
          <p:cNvSpPr/>
          <p:nvPr/>
        </p:nvSpPr>
        <p:spPr>
          <a:xfrm>
            <a:off x="720012" y="2052237"/>
            <a:ext cx="10080000" cy="72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Pacientes residentes na capital, procurar a </a:t>
            </a:r>
            <a:r>
              <a:rPr lang="pt-BR" sz="1400" b="1" spc="-1" dirty="0">
                <a:latin typeface="Calibri"/>
                <a:ea typeface="DejaVu Sans"/>
              </a:rPr>
              <a:t>Gerência de Assistência Farmacêutica (SMS Goiânia)</a:t>
            </a:r>
            <a:r>
              <a:rPr lang="pt-BR" sz="1400" b="1" strike="noStrike" spc="-1" dirty="0">
                <a:latin typeface="Calibri"/>
                <a:ea typeface="DejaVu Sans"/>
              </a:rPr>
              <a:t> ou o Hospital das Clínicas da UFG.</a:t>
            </a:r>
            <a:endParaRPr lang="pt-BR" sz="1400" b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Pacientes do interior do Estado, procurar o Hospital Estadual da Mulher, exceto Regional Sudoeste I e Senador Canedo.</a:t>
            </a:r>
            <a:endParaRPr lang="pt-BR" sz="1400" b="1" strike="noStrike" spc="-1" dirty="0">
              <a:latin typeface="Arial"/>
            </a:endParaRPr>
          </a:p>
        </p:txBody>
      </p:sp>
      <p:sp>
        <p:nvSpPr>
          <p:cNvPr id="70" name="Retângulo arredondado 12"/>
          <p:cNvSpPr/>
          <p:nvPr/>
        </p:nvSpPr>
        <p:spPr>
          <a:xfrm>
            <a:off x="720012" y="3164484"/>
            <a:ext cx="10080000" cy="72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A entrega da documentação, para os munícipes de Goiânia, deverá ser no Paço Municipal: Avenida do Cerrado, nº 999, Parque </a:t>
            </a:r>
            <a:r>
              <a:rPr lang="pt-BR" sz="1400" b="1" strike="noStrike" spc="-1" dirty="0" err="1">
                <a:latin typeface="Calibri"/>
                <a:ea typeface="DejaVu Sans"/>
              </a:rPr>
              <a:t>Lozandes</a:t>
            </a:r>
            <a:r>
              <a:rPr lang="pt-BR" sz="1400" b="1" strike="noStrike" spc="-1" dirty="0">
                <a:latin typeface="Calibri"/>
                <a:ea typeface="DejaVu Sans"/>
              </a:rPr>
              <a:t>, Gerência de Assistência Farmacêutica, Bloco D, 1º Andar   Telefones: (62) 3524-1502  /  (62) 3524-1798</a:t>
            </a:r>
            <a:endParaRPr lang="pt-BR" sz="1400" b="1" strike="noStrike" spc="-1" dirty="0">
              <a:latin typeface="Arial"/>
            </a:endParaRPr>
          </a:p>
        </p:txBody>
      </p:sp>
      <p:sp>
        <p:nvSpPr>
          <p:cNvPr id="22" name="Retângulo arredondado 12">
            <a:extLst>
              <a:ext uri="{FF2B5EF4-FFF2-40B4-BE49-F238E27FC236}">
                <a16:creationId xmlns:a16="http://schemas.microsoft.com/office/drawing/2014/main" id="{011EAD3E-5243-43EA-956E-66BD854DDEBF}"/>
              </a:ext>
            </a:extLst>
          </p:cNvPr>
          <p:cNvSpPr/>
          <p:nvPr/>
        </p:nvSpPr>
        <p:spPr>
          <a:xfrm>
            <a:off x="720012" y="4276732"/>
            <a:ext cx="10080000" cy="72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A entrega da documentação, para os munícipes da Regional Sudoeste I , deverá ser na SMS Rio Verde/ Núcleo de Vigilância Epidemiológica – Rua Brasil, </a:t>
            </a:r>
            <a:r>
              <a:rPr lang="pt-BR" sz="1400" b="1" strike="noStrike" spc="-1" dirty="0" err="1">
                <a:latin typeface="Calibri"/>
                <a:ea typeface="DejaVu Sans"/>
              </a:rPr>
              <a:t>Qd</a:t>
            </a:r>
            <a:r>
              <a:rPr lang="pt-BR" sz="1400" b="1" strike="noStrike" spc="-1" dirty="0">
                <a:latin typeface="Calibri"/>
                <a:ea typeface="DejaVu Sans"/>
              </a:rPr>
              <a:t> 14, Bairro Gameleira I – Rio Verde.</a:t>
            </a:r>
            <a:endParaRPr lang="pt-BR" sz="1400" b="1" strike="noStrike" spc="-1" dirty="0">
              <a:latin typeface="Arial"/>
            </a:endParaRPr>
          </a:p>
        </p:txBody>
      </p:sp>
      <p:sp>
        <p:nvSpPr>
          <p:cNvPr id="23" name="Retângulo arredondado 12">
            <a:extLst>
              <a:ext uri="{FF2B5EF4-FFF2-40B4-BE49-F238E27FC236}">
                <a16:creationId xmlns:a16="http://schemas.microsoft.com/office/drawing/2014/main" id="{2FD3BF9B-5C3F-4B71-B470-10859D61AD12}"/>
              </a:ext>
            </a:extLst>
          </p:cNvPr>
          <p:cNvSpPr/>
          <p:nvPr/>
        </p:nvSpPr>
        <p:spPr>
          <a:xfrm>
            <a:off x="720012" y="5388980"/>
            <a:ext cx="10080000" cy="72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779637"/>
              </a:gs>
              <a:gs pos="100000">
                <a:srgbClr val="9BC348"/>
              </a:gs>
            </a:gsLst>
            <a:lin ang="16200000"/>
          </a:gradFill>
          <a:ln>
            <a:noFill/>
          </a:ln>
          <a:effectLst>
            <a:outerShdw blurRad="39960" dist="635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400" b="1" strike="noStrike" spc="-1" dirty="0">
                <a:latin typeface="Calibri"/>
                <a:ea typeface="DejaVu Sans"/>
              </a:rPr>
              <a:t>A entrega da documentação, para os munícipes de Senador Canedo, deverá ser SMS Senador Canedo/ Gerência de Assistência Farmacêutica – Rua BV 01, </a:t>
            </a:r>
            <a:r>
              <a:rPr lang="pt-BR" sz="1400" b="1" strike="noStrike" spc="-1" dirty="0" err="1">
                <a:latin typeface="Calibri"/>
                <a:ea typeface="DejaVu Sans"/>
              </a:rPr>
              <a:t>Qd</a:t>
            </a:r>
            <a:r>
              <a:rPr lang="pt-BR" sz="1400" b="1" strike="noStrike" spc="-1" dirty="0">
                <a:latin typeface="Calibri"/>
                <a:ea typeface="DejaVu Sans"/>
              </a:rPr>
              <a:t> APM, Residencial Boa Vista – Senador Canedo Telefone (62) 3275-3038.</a:t>
            </a:r>
            <a:endParaRPr lang="pt-BR" sz="14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975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1060</Words>
  <Application>Microsoft Office PowerPoint</Application>
  <PresentationFormat>Widescreen</PresentationFormat>
  <Paragraphs>220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Viviane de Cássia Troncha Martins</dc:creator>
  <dc:description/>
  <cp:lastModifiedBy>Viviane de Cássia Troncha Martins</cp:lastModifiedBy>
  <cp:revision>83</cp:revision>
  <dcterms:created xsi:type="dcterms:W3CDTF">2022-07-18T17:49:00Z</dcterms:created>
  <dcterms:modified xsi:type="dcterms:W3CDTF">2023-03-01T14:43:05Z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B445371D3C684DA2939A9478A30DA2BA</vt:lpwstr>
  </property>
  <property fmtid="{D5CDD505-2E9C-101B-9397-08002B2CF9AE}" pid="3" name="KSOProductBuildVer">
    <vt:lpwstr>1046-11.2.0.11254</vt:lpwstr>
  </property>
  <property fmtid="{D5CDD505-2E9C-101B-9397-08002B2CF9AE}" pid="4" name="PresentationFormat">
    <vt:lpwstr>Widescreen</vt:lpwstr>
  </property>
  <property fmtid="{D5CDD505-2E9C-101B-9397-08002B2CF9AE}" pid="5" name="Slides">
    <vt:i4>17</vt:i4>
  </property>
</Properties>
</file>