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3" r:id="rId4"/>
    <p:sldId id="269" r:id="rId5"/>
    <p:sldId id="270" r:id="rId6"/>
    <p:sldId id="271" r:id="rId7"/>
    <p:sldId id="272" r:id="rId8"/>
    <p:sldId id="264" r:id="rId9"/>
    <p:sldId id="273" r:id="rId10"/>
    <p:sldId id="266" r:id="rId11"/>
    <p:sldId id="277" r:id="rId12"/>
    <p:sldId id="267" r:id="rId13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8CEE-70CF-4D0E-B635-AAA439DB3E2E}" type="datetimeFigureOut">
              <a:rPr lang="pt-BR" smtClean="0"/>
              <a:t>11/01/2024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5818E-4D6C-472D-925F-1B5E32AD1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00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5818E-4D6C-472D-925F-1B5E32AD121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57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0D65C98-37AC-4AA6-BA98-8A7DEDD2027F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0E83604-5FFB-4E86-9FB5-F55705B08D0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0F6830-8A12-467A-A6F8-177AE3A0CE58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BE9AFD3-BE57-44E9-8D6C-2623BC5F3D8E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CBE2FD1-3CE7-4518-9E12-5D2A883F979D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157D69-D28C-461A-BBF0-7D225F8D15D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FCEBDAC-99A7-4E42-8F34-238007C7F1EC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E91ED0-43CF-484B-AEAE-EB56743ED9B1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22CD49F-E550-4225-B032-6ABD4E53E33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FEA92A2-B47C-4BC3-A9EB-A34ABDB76A8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6F25F0C-10F3-44B1-821D-5FE7807500E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79F7F3-FF0C-437B-851F-54FDABC50F5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1DB10E-BCEA-4849-960B-56337DCE2A2E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ianca.rosa@goias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aixaDeTexto 4"/>
          <p:cNvSpPr/>
          <p:nvPr/>
        </p:nvSpPr>
        <p:spPr>
          <a:xfrm>
            <a:off x="2991600" y="2967480"/>
            <a:ext cx="183960" cy="92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aixaDeTexto 6"/>
          <p:cNvSpPr/>
          <p:nvPr/>
        </p:nvSpPr>
        <p:spPr>
          <a:xfrm>
            <a:off x="1567440" y="2896560"/>
            <a:ext cx="9404640" cy="54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pt-BR" sz="2800" b="1" strike="noStrike" spc="-1">
                <a:solidFill>
                  <a:srgbClr val="FFFF00"/>
                </a:solidFill>
                <a:latin typeface="Calibri"/>
                <a:ea typeface="Calibri"/>
              </a:rPr>
              <a:t>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54" name="CaixaDeTexto 7"/>
          <p:cNvSpPr/>
          <p:nvPr/>
        </p:nvSpPr>
        <p:spPr>
          <a:xfrm>
            <a:off x="1041480" y="928080"/>
            <a:ext cx="9326160" cy="54154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strike="noStrike" spc="-1" dirty="0">
                <a:solidFill>
                  <a:schemeClr val="bg1">
                    <a:lumMod val="95000"/>
                  </a:schemeClr>
                </a:solidFill>
                <a:latin typeface="Calibri"/>
                <a:ea typeface="DejaVu Sans"/>
              </a:rPr>
              <a:t> </a:t>
            </a:r>
            <a:r>
              <a:rPr lang="pt-BR" sz="2400" b="1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PLANO ESTADUAL DE ATENÇÃO INTEGRAL À SAÚDE DA POPULAÇÃO</a:t>
            </a:r>
            <a:endParaRPr lang="pt-BR" sz="2400" kern="100" dirty="0">
              <a:solidFill>
                <a:schemeClr val="bg1">
                  <a:lumMod val="95000"/>
                </a:schemeClr>
              </a:solidFill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MIGRANTE, REFUGIADA, APÁTRIDA E RETORNADOS</a:t>
            </a:r>
            <a:endParaRPr lang="pt-BR" sz="2400" kern="100" dirty="0">
              <a:solidFill>
                <a:schemeClr val="bg1">
                  <a:lumMod val="95000"/>
                </a:schemeClr>
              </a:solidFill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2200" b="1" strike="noStrike" spc="-1" dirty="0">
              <a:solidFill>
                <a:srgbClr val="FFFFFF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endParaRPr lang="pt-BR" sz="2200" b="1" spc="-1" dirty="0">
              <a:solidFill>
                <a:srgbClr val="FFFFFF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Foco: Promoção da Equidade e da Interculturalidade </a:t>
            </a:r>
            <a:r>
              <a:rPr lang="pt-BR" sz="2200" b="1" spc="-1" dirty="0">
                <a:solidFill>
                  <a:srgbClr val="FFFFFF"/>
                </a:solidFill>
                <a:latin typeface="Calibri"/>
                <a:ea typeface="DejaVu Sans"/>
              </a:rPr>
              <a:t>para o acesso destas populações  à</a:t>
            </a:r>
            <a:r>
              <a:rPr lang="pt-BR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RAS/SUS no Estado de Goiás.</a:t>
            </a:r>
          </a:p>
          <a:p>
            <a:pPr algn="ctr">
              <a:lnSpc>
                <a:spcPct val="100000"/>
              </a:lnSpc>
              <a:buNone/>
            </a:pPr>
            <a:endParaRPr lang="pt-BR" sz="2200" b="1" spc="-1" dirty="0">
              <a:solidFill>
                <a:srgbClr val="FFFFFF"/>
              </a:solidFill>
              <a:latin typeface="Calibri"/>
              <a:ea typeface="DejaVu Sans"/>
            </a:endParaRPr>
          </a:p>
          <a:p>
            <a:pPr algn="ctr"/>
            <a:r>
              <a:rPr lang="pt-B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Gerência de Atenção às Populações Específicas/ SPAIS</a:t>
            </a: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2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               </a:t>
            </a:r>
            <a:endParaRPr lang="pt-BR" sz="2200" b="0" strike="noStrike" spc="-1" dirty="0">
              <a:latin typeface="Arial"/>
            </a:endParaRPr>
          </a:p>
        </p:txBody>
      </p:sp>
      <p:pic>
        <p:nvPicPr>
          <p:cNvPr id="55" name="Imagem 54"/>
          <p:cNvPicPr/>
          <p:nvPr/>
        </p:nvPicPr>
        <p:blipFill>
          <a:blip r:embed="rId3"/>
          <a:stretch/>
        </p:blipFill>
        <p:spPr>
          <a:xfrm>
            <a:off x="4535859" y="2108033"/>
            <a:ext cx="2127960" cy="1415880"/>
          </a:xfrm>
          <a:prstGeom prst="rect">
            <a:avLst/>
          </a:prstGeom>
          <a:ln w="0"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CD7E1D8-8887-4175-AF96-2B11BE8EF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8744" y="5832574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aixaDeTexto 7"/>
          <p:cNvSpPr/>
          <p:nvPr/>
        </p:nvSpPr>
        <p:spPr>
          <a:xfrm>
            <a:off x="1431636" y="812800"/>
            <a:ext cx="8931029" cy="1198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26800" algn="ctr">
              <a:lnSpc>
                <a:spcPct val="100000"/>
              </a:lnSpc>
              <a:buNone/>
            </a:pPr>
            <a:r>
              <a:rPr lang="pt-BR" sz="1800" b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AVALIAÇÃO E MONITORAMENTO DO PLANO</a:t>
            </a:r>
          </a:p>
          <a:p>
            <a:pPr marL="226800" algn="ctr">
              <a:lnSpc>
                <a:spcPct val="100000"/>
              </a:lnSpc>
              <a:buNone/>
            </a:pPr>
            <a:endParaRPr lang="pt-BR" b="1" strike="noStrike" kern="100" spc="-1" dirty="0">
              <a:solidFill>
                <a:srgbClr val="111111"/>
              </a:solidFill>
              <a:latin typeface="Calibri" panose="020F0502020204030204" pitchFamily="34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226800" algn="ctr">
              <a:lnSpc>
                <a:spcPct val="100000"/>
              </a:lnSpc>
              <a:buNone/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90" name="CaixaDeTexto 9"/>
          <p:cNvSpPr/>
          <p:nvPr/>
        </p:nvSpPr>
        <p:spPr>
          <a:xfrm>
            <a:off x="914400" y="2579655"/>
            <a:ext cx="1048068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pt-BR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pt-BR" kern="100" dirty="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/>
            <a:r>
              <a:rPr lang="pt-BR" sz="1800" kern="150" dirty="0">
                <a:solidFill>
                  <a:srgbClr val="000000"/>
                </a:solidFill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Cadastro destas populações no SUS e o número de atendimentos na APS, </a:t>
            </a:r>
          </a:p>
          <a:p>
            <a:pPr algn="just"/>
            <a:r>
              <a:rPr lang="pt-BR" kern="150" dirty="0">
                <a:solidFill>
                  <a:srgbClr val="000000"/>
                </a:solidFill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P</a:t>
            </a:r>
            <a:r>
              <a:rPr lang="pt-BR" sz="1800" kern="150" dirty="0">
                <a:solidFill>
                  <a:srgbClr val="000000"/>
                </a:solidFill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ainel de promoção da equidade em saúde dos povos e comunidades tradicionais, </a:t>
            </a:r>
          </a:p>
          <a:p>
            <a:pPr algn="just"/>
            <a:r>
              <a:rPr lang="pt-BR" sz="1800" kern="150" dirty="0">
                <a:solidFill>
                  <a:srgbClr val="000000"/>
                </a:solidFill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Relatórios obtidos dos municípios onde estas populações estão inseridas conforme demanda da GERPOP.</a:t>
            </a:r>
            <a:endParaRPr lang="pt-BR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/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1" name="Rectangle 2"/>
          <p:cNvSpPr/>
          <p:nvPr/>
        </p:nvSpPr>
        <p:spPr>
          <a:xfrm>
            <a:off x="655560" y="2050200"/>
            <a:ext cx="14431320" cy="225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Rectangle 3"/>
          <p:cNvSpPr/>
          <p:nvPr/>
        </p:nvSpPr>
        <p:spPr>
          <a:xfrm>
            <a:off x="655560" y="2207160"/>
            <a:ext cx="1111824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8290C4D-B54B-4D04-BAAA-6729D6571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155" y="5715994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aixaDeTexto 7"/>
          <p:cNvSpPr/>
          <p:nvPr/>
        </p:nvSpPr>
        <p:spPr>
          <a:xfrm>
            <a:off x="1508196" y="759984"/>
            <a:ext cx="8928360" cy="1198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26800" algn="ctr"/>
            <a:r>
              <a:rPr lang="pt-BR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ORÇAMENTO</a:t>
            </a:r>
          </a:p>
          <a:p>
            <a:pPr marL="226800" algn="ctr"/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226800" algn="ctr">
              <a:lnSpc>
                <a:spcPct val="100000"/>
              </a:lnSpc>
              <a:buNone/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90" name="CaixaDeTexto 9"/>
          <p:cNvSpPr/>
          <p:nvPr/>
        </p:nvSpPr>
        <p:spPr>
          <a:xfrm>
            <a:off x="914400" y="1924200"/>
            <a:ext cx="104806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pt-BR" sz="1800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kern="100" dirty="0">
              <a:solidFill>
                <a:srgbClr val="11111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previsão orçamentária para viabilidade da execução do plano estadual de saúde do migrante estará prevista no PPA e instrumentos de planejamento da SES como PES e PAS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1" name="Rectangle 2"/>
          <p:cNvSpPr/>
          <p:nvPr/>
        </p:nvSpPr>
        <p:spPr>
          <a:xfrm>
            <a:off x="655560" y="2050200"/>
            <a:ext cx="14431320" cy="225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Rectangle 3"/>
          <p:cNvSpPr/>
          <p:nvPr/>
        </p:nvSpPr>
        <p:spPr>
          <a:xfrm>
            <a:off x="655560" y="2207160"/>
            <a:ext cx="1111824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1906F2E-472A-48E8-8F3B-2B8538EB0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630" y="5706757"/>
            <a:ext cx="159729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0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aixaDeTexto 4"/>
          <p:cNvSpPr/>
          <p:nvPr/>
        </p:nvSpPr>
        <p:spPr>
          <a:xfrm>
            <a:off x="2991600" y="2967480"/>
            <a:ext cx="183960" cy="92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aixaDeTexto 6"/>
          <p:cNvSpPr/>
          <p:nvPr/>
        </p:nvSpPr>
        <p:spPr>
          <a:xfrm>
            <a:off x="1567440" y="2896560"/>
            <a:ext cx="9404640" cy="54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pt-BR" sz="2800" b="1" strike="noStrike" spc="-1">
                <a:solidFill>
                  <a:srgbClr val="FFFF00"/>
                </a:solidFill>
                <a:latin typeface="Calibri"/>
                <a:ea typeface="Calibri"/>
              </a:rPr>
              <a:t>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96" name="CaixaDeTexto 7"/>
          <p:cNvSpPr/>
          <p:nvPr/>
        </p:nvSpPr>
        <p:spPr>
          <a:xfrm>
            <a:off x="987120" y="329400"/>
            <a:ext cx="10216800" cy="60001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Obrigada!</a:t>
            </a:r>
            <a:endParaRPr lang="pt-BR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Gerência de Atenção às Populações Específicas: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4"/>
                </a:solidFill>
                <a:latin typeface="Calibri"/>
                <a:ea typeface="DejaVu Sans"/>
              </a:rPr>
              <a:t>Ana Maria Passos Soares</a:t>
            </a:r>
            <a:endParaRPr lang="pt-BR" sz="1800" b="0" strike="noStrike" spc="-1" dirty="0">
              <a:solidFill>
                <a:schemeClr val="accent4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</a:rPr>
              <a:t>E-mail: gerpop.saude@goias.gov.br</a:t>
            </a:r>
            <a:endParaRPr lang="pt-BR" sz="1800" b="0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</a:rPr>
              <a:t>ana.soares@goias.gov.br</a:t>
            </a:r>
            <a:endParaRPr lang="pt-BR" sz="1800" b="0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Coordenação de Promoção da Equidade e Diversidade em Saúde: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4"/>
                </a:solidFill>
                <a:latin typeface="Calibri"/>
                <a:ea typeface="DejaVu Sans"/>
              </a:rPr>
              <a:t>Bianca Lopes Rosa</a:t>
            </a:r>
            <a:endParaRPr lang="pt-BR" sz="1800" b="0" strike="noStrike" spc="-1" dirty="0">
              <a:solidFill>
                <a:schemeClr val="accent4"/>
              </a:solidFill>
              <a:latin typeface="Arial"/>
            </a:endParaRPr>
          </a:p>
          <a:p>
            <a:pPr algn="ctr"/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</a:rPr>
              <a:t>E-mail: </a:t>
            </a:r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bianca.rosa@goias.gov.br</a:t>
            </a:r>
            <a:endParaRPr lang="pt-BR" sz="1800" b="1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  <a:ea typeface="DejaVu Sans"/>
            </a:endParaRPr>
          </a:p>
          <a:p>
            <a:pPr algn="ctr"/>
            <a:endParaRPr lang="pt-BR" sz="1800" b="0" strike="noStrike" spc="-1" dirty="0">
              <a:solidFill>
                <a:srgbClr val="00206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 err="1">
                <a:solidFill>
                  <a:srgbClr val="FFFFFF"/>
                </a:solidFill>
                <a:latin typeface="Calibri"/>
                <a:ea typeface="DejaVu Sans"/>
              </a:rPr>
              <a:t>Subcoordenação</a:t>
            </a:r>
            <a:r>
              <a:rPr lang="pt-BR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de Atenção à Saúde da População Migrante, Refugiada e Apátrida: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 err="1">
                <a:solidFill>
                  <a:schemeClr val="accent4"/>
                </a:solidFill>
                <a:latin typeface="Calibri"/>
                <a:ea typeface="DejaVu Sans"/>
              </a:rPr>
              <a:t>Taiara</a:t>
            </a:r>
            <a:r>
              <a:rPr lang="pt-BR" sz="1800" b="1" strike="noStrike" spc="-1" dirty="0">
                <a:solidFill>
                  <a:schemeClr val="accent4"/>
                </a:solidFill>
                <a:latin typeface="Calibri"/>
                <a:ea typeface="DejaVu Sans"/>
              </a:rPr>
              <a:t> Sales Moreira de Souza</a:t>
            </a:r>
            <a:endParaRPr lang="pt-BR" sz="1800" b="0" strike="noStrike" spc="-1" dirty="0">
              <a:solidFill>
                <a:schemeClr val="accent4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</a:rPr>
              <a:t>E-mail: taiara.moreira@goias.gov.br</a:t>
            </a:r>
            <a:endParaRPr lang="pt-BR" sz="1800" b="0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1800" b="1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  <a:ea typeface="DejaVu Sans"/>
              </a:rPr>
              <a:t>Telefone: 62-3201-4265</a:t>
            </a:r>
            <a:endParaRPr lang="pt-BR" sz="1800" b="0" strike="noStrike" spc="-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            </a:t>
            </a:r>
            <a:endParaRPr lang="pt-BR" sz="44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22B1DFA-AA88-4EE2-8D1E-1753CD122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5944" y="5756474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7"/>
          <p:cNvSpPr/>
          <p:nvPr/>
        </p:nvSpPr>
        <p:spPr>
          <a:xfrm>
            <a:off x="3780000" y="118080"/>
            <a:ext cx="5219640" cy="63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26800" algn="ctr">
              <a:lnSpc>
                <a:spcPct val="100000"/>
              </a:lnSpc>
              <a:buNone/>
            </a:pPr>
            <a:r>
              <a:rPr lang="pt-BR" sz="3600" b="0" strike="noStrike" spc="-1">
                <a:solidFill>
                  <a:srgbClr val="00B050"/>
                </a:solidFill>
                <a:latin typeface="Calibri"/>
                <a:ea typeface="Calibri"/>
              </a:rPr>
              <a:t>Linha do tempo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58" name="CaixaDeTexto 9"/>
          <p:cNvSpPr/>
          <p:nvPr/>
        </p:nvSpPr>
        <p:spPr>
          <a:xfrm>
            <a:off x="874800" y="1204920"/>
            <a:ext cx="9766080" cy="502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2019 Conferência Nacional de Saúde com a proposição da Política Nacional de Atenção à Saúde do Migrante, Refugiados e Apátridas;</a:t>
            </a:r>
            <a:endParaRPr lang="pt-BR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Portaria 698/2021 SES/GO instituindo a Área Técnica de Saúde da População Migrante, Refugiada e Apátrida;</a:t>
            </a:r>
            <a:endParaRPr lang="pt-BR" sz="1800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2019-2021 Aumento expressivo do fluxo de população migrante para o Estado de Goiás; </a:t>
            </a:r>
            <a:endParaRPr lang="pt-BR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Processo de cooperação OIM/ONU-Brasil, UFG, Associação de Haitianos , Pastoral do Migrante, Missão Amar Sem Fronteiras;</a:t>
            </a:r>
            <a:endParaRPr lang="pt-BR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2020/2022 mapeamento e diagnóstico preliminar da população migrante em Goiás;</a:t>
            </a:r>
            <a:endParaRPr lang="pt-BR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Participação da Área Técnica no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Migracidades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com recebimento do Selo Internacional para migração pelo engajamento nas pautas de saúde do migrante;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Construção: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Grupo Intersetorial de Atenção à Saúde da População Migrante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Câmara Técnica de Saúde da População Indígena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Warau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Fóruns, Reuniões, Ciclo de Debates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Formulação de Notas Técnicas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Participação em Plenárias Nacionais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F0C6795-708C-4B59-A64D-22674556B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579" y="5542677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"/>
          <p:cNvSpPr/>
          <p:nvPr/>
        </p:nvSpPr>
        <p:spPr>
          <a:xfrm>
            <a:off x="3240000" y="443880"/>
            <a:ext cx="5759640" cy="3678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1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REDE INTERSETORIAL E OS ATORES ESTRATÉGICOS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73" name="CaixaDeTexto 9"/>
          <p:cNvSpPr/>
          <p:nvPr/>
        </p:nvSpPr>
        <p:spPr>
          <a:xfrm>
            <a:off x="1290918" y="847617"/>
            <a:ext cx="9556376" cy="83592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 hangingPunct="0">
              <a:lnSpc>
                <a:spcPct val="115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a) Secretaria do Desenvolvimento Social/SEDS – Assistência Social e COMITRATE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b) Defensoria Publicação do Estado e da União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c) Ministério Público do Estado e da União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d) Sociedade Civil </a:t>
            </a: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ONGs - como espaço de controle Social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kern="0" dirty="0">
                <a:solidFill>
                  <a:srgbClr val="1111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1800" kern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Conselhos de Saúde - como espaço de controle Social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Ouvidoria do SUS - como espaço de controle Social interno e externo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 Áreas técnicas das SES-GO 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pt-BR" sz="1800" kern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h) Secretaria de Assuntos Internacionais de Goiás e dentre outras</a:t>
            </a: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i) Ministério da Saúde;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j) Departamento de Saúde coletiva, Cátedra Sérgio Vieira de Melo, NECAIH (UFG);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k) OIM-ONU-Brasil;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l) Frente Nacional pela Saúde de Migrantes/FENAMI;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m) AVSI Brasil e outros;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n) ACNUR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o) OPAS,  dentre outras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392F1D1-EA25-45C7-B317-2C89337A6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755" y="5757377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ixaDeTexto 9"/>
          <p:cNvSpPr/>
          <p:nvPr/>
        </p:nvSpPr>
        <p:spPr>
          <a:xfrm>
            <a:off x="874800" y="1244880"/>
            <a:ext cx="9766080" cy="91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/>
            <a:endParaRPr lang="pt-BR" sz="1800" b="0" strike="noStrike" spc="-1">
              <a:latin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83EA0C1-AC59-48F0-9AF7-DE8ECC04AE0E}"/>
              </a:ext>
            </a:extLst>
          </p:cNvPr>
          <p:cNvSpPr txBox="1"/>
          <p:nvPr/>
        </p:nvSpPr>
        <p:spPr>
          <a:xfrm>
            <a:off x="1551120" y="1295866"/>
            <a:ext cx="7673788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Precário acesso </a:t>
            </a:r>
            <a:r>
              <a:rPr lang="pt-BR" kern="100" dirty="0">
                <a:solidFill>
                  <a:srgbClr val="1111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assistência materno-infantil</a:t>
            </a: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dificuldade atendimento em pediatria;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Saúde bucal com demanda reprimida;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Necessidade/ausência de acompanhamento nutricional;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Situações de violências contra mulheres e crianças;</a:t>
            </a:r>
          </a:p>
          <a:p>
            <a:pPr marL="34290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Desconhecimentos das características culturais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Vulnerabilidade socioeconômica da população migrante;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Insuficiente capacitação e educação permanente dos profissionais de saúde e gestores;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Insuficiente coleta e registro de informações sobre os migrantes atendidos;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CB020C-C465-493B-9BDE-4339036DD2A2}"/>
              </a:ext>
            </a:extLst>
          </p:cNvPr>
          <p:cNvSpPr/>
          <p:nvPr/>
        </p:nvSpPr>
        <p:spPr>
          <a:xfrm>
            <a:off x="930459" y="667570"/>
            <a:ext cx="10106965" cy="3678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DEMANDAS E DIFICULDADE NA ATENÇÃO À SAÚDE DA POPULAÇÃO MIGRANTE 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941720A-8FA2-4EEB-8D75-5B3E1C64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474" y="6233908"/>
            <a:ext cx="159729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2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ixaDeTexto 9"/>
          <p:cNvSpPr/>
          <p:nvPr/>
        </p:nvSpPr>
        <p:spPr>
          <a:xfrm>
            <a:off x="874800" y="1244880"/>
            <a:ext cx="9766080" cy="91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/>
            <a:endParaRPr lang="pt-BR" sz="1800" b="0" strike="noStrike" spc="-1">
              <a:latin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F36C22-1C3A-4548-8657-69E5C818D4B6}"/>
              </a:ext>
            </a:extLst>
          </p:cNvPr>
          <p:cNvSpPr txBox="1"/>
          <p:nvPr/>
        </p:nvSpPr>
        <p:spPr>
          <a:xfrm>
            <a:off x="1470211" y="1601800"/>
            <a:ext cx="8850581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Insuficiência ou ausência de recursos financeiros para política de saúde do migrante;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Desconhecimento do funcionamento do SUS pelos migrantes;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Baixa capacidade de gestão na organização dos serviços para inserção dos migrantes;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1C1C1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Exigência equivocada de documentos para c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adastro no Cartão Nacional de Saúde (CNS); 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Fragilidade do vínculo usuário e equipe;</a:t>
            </a:r>
          </a:p>
          <a:p>
            <a:pPr marL="342900" lvl="0" indent="-342900" algn="just" hangingPunct="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 de entrada principal a emergência e não APS;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  <a:p>
            <a:pPr lvl="0" algn="just" hangingPunct="0">
              <a:lnSpc>
                <a:spcPct val="150000"/>
              </a:lnSpc>
            </a:pP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Symbol" panose="05050102010706020507" pitchFamily="18" charset="2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430AC6E-6F5C-4548-8F6E-390D327FA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50" y="5972982"/>
            <a:ext cx="159729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6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"/>
          <p:cNvSpPr/>
          <p:nvPr/>
        </p:nvSpPr>
        <p:spPr>
          <a:xfrm>
            <a:off x="3240000" y="443880"/>
            <a:ext cx="5759640" cy="455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Franklin Gothic Medium"/>
                <a:ea typeface="Arial"/>
              </a:rPr>
              <a:t>ESTRUTURA DO PLANO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73" name="CaixaDeTexto 9"/>
          <p:cNvSpPr/>
          <p:nvPr/>
        </p:nvSpPr>
        <p:spPr>
          <a:xfrm>
            <a:off x="779928" y="899639"/>
            <a:ext cx="10138525" cy="81648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 hangingPunct="0">
              <a:lnSpc>
                <a:spcPct val="150000"/>
              </a:lnSpc>
            </a:pPr>
            <a:endParaRPr lang="pt-BR" sz="1800" b="1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endParaRPr lang="pt-BR" b="1" kern="100" dirty="0">
              <a:solidFill>
                <a:srgbClr val="111111"/>
              </a:solidFill>
              <a:latin typeface="Calibri" panose="020F0502020204030204" pitchFamily="34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endParaRPr lang="pt-BR" sz="1800" b="1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b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DIRETRIZ: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Implantar e fortalecer a gestão estadual da saúde do migrante, refugiado, apátrida e retornado visando o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 acesso qualitativo e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atenção integral à saúde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desta população no SUS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/>
            <a:r>
              <a:rPr lang="pt-BR" sz="1800" b="1" kern="100" dirty="0">
                <a:solidFill>
                  <a:srgbClr val="1C1C1C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 </a:t>
            </a:r>
          </a:p>
          <a:p>
            <a:pPr algn="just" hangingPunct="0"/>
            <a:endParaRPr lang="pt-BR" b="1" kern="100" dirty="0">
              <a:solidFill>
                <a:srgbClr val="1C1C1C"/>
              </a:solidFill>
              <a:latin typeface="Calibri" panose="020F0502020204030204" pitchFamily="34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 hangingPunct="0"/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/>
            <a:r>
              <a:rPr lang="pt-BR" sz="1800" b="1" kern="100" dirty="0">
                <a:solidFill>
                  <a:srgbClr val="1C1C1C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OBJETIVOS ESTRATÉGICOS: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pt-BR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Geral: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Promover a inclusão das necessidades de saúde da população migrante, refugiada, apátrida e retornados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 rede de atenção à saúde do SUS 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com</a:t>
            </a:r>
            <a:r>
              <a:rPr lang="pt-BR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acesso equitativo e, numa perspectiva intercultural, integral, regional com ênfase na Atenção primária à saúde.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 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FDE7796-C0D3-4177-9CF9-CDB1BD026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163" y="5958361"/>
            <a:ext cx="159729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9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"/>
          <p:cNvSpPr/>
          <p:nvPr/>
        </p:nvSpPr>
        <p:spPr>
          <a:xfrm>
            <a:off x="3240000" y="443880"/>
            <a:ext cx="5759640" cy="455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Franklin Gothic Medium"/>
                <a:ea typeface="Arial"/>
              </a:rPr>
              <a:t>ESTRUTURA DO PLANO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73" name="CaixaDeTexto 9"/>
          <p:cNvSpPr/>
          <p:nvPr/>
        </p:nvSpPr>
        <p:spPr>
          <a:xfrm>
            <a:off x="959223" y="645459"/>
            <a:ext cx="10443303" cy="82572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spcAft>
                <a:spcPts val="1415"/>
              </a:spcAft>
            </a:pPr>
            <a:r>
              <a:rPr lang="pt-BR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Específicos: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b="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Promover o acesso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kern="100" dirty="0">
                <a:solidFill>
                  <a:srgbClr val="11111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800" b="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lanejar, divulgar, articular e p</a:t>
            </a: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actuar nos espaços de gestão e deliberação a inserção </a:t>
            </a:r>
            <a:r>
              <a:rPr lang="pt-BR" kern="100" dirty="0">
                <a:solidFill>
                  <a:srgbClr val="11111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dessa população </a:t>
            </a: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forma humanizada e regionalizada.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Promover e desenvolver a qualificação permanente dos profissionais do SUS na temática;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 hangingPunct="0">
              <a:spcAft>
                <a:spcPts val="1415"/>
              </a:spcAft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Incentivar e desenvolver a produção de materiais informativos sobre a saúde da população migrante e sobre o SUS;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Fomentar e desenvolver pesquisas em saúde sobre essa população</a:t>
            </a:r>
            <a:r>
              <a:rPr lang="pt-BR" sz="1800" b="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b="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Qualificar o registro da situação de saúde da população </a:t>
            </a:r>
            <a:r>
              <a:rPr lang="pt-BR" sz="1800" b="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nos sistemas de saúde/SUS.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b="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Promover a escuta qualificada e a participação democrática da sociedade civil e de migrantes nas ações da saúde;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b="0" kern="100" dirty="0">
                <a:solidFill>
                  <a:srgbClr val="1C1C1C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Incentivar, divulgar e orientar, sobre a prevenção das situações de violências, discriminação e xenofobia nos serviços de saúde;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spcAft>
                <a:spcPts val="1415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Times New Roman" panose="02020603050405020304" pitchFamily="18" charset="0"/>
              </a:rPr>
              <a:t> </a:t>
            </a:r>
            <a:endParaRPr lang="pt-BR" sz="18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02A73BF-BA19-4F50-92DB-C1D1EBFC5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5236" y="6351988"/>
            <a:ext cx="1328929" cy="42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3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"/>
          <p:cNvSpPr/>
          <p:nvPr/>
        </p:nvSpPr>
        <p:spPr>
          <a:xfrm>
            <a:off x="1947960" y="118080"/>
            <a:ext cx="8520480" cy="1198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Franklin Gothic Medium"/>
                <a:ea typeface="Arial"/>
              </a:rPr>
              <a:t>ESTRUTURA DO PLANO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 marL="226800"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</p:txBody>
      </p:sp>
      <p:sp>
        <p:nvSpPr>
          <p:cNvPr id="76" name="CaixaDeTexto 9"/>
          <p:cNvSpPr/>
          <p:nvPr/>
        </p:nvSpPr>
        <p:spPr>
          <a:xfrm>
            <a:off x="1060200" y="1251000"/>
            <a:ext cx="10475640" cy="46767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Eixos</a:t>
            </a:r>
            <a:endParaRPr lang="pt-BR" sz="2800" b="0" strike="noStrike" spc="-1" dirty="0">
              <a:solidFill>
                <a:srgbClr val="00206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77" name="Tabela 4"/>
          <p:cNvGraphicFramePr/>
          <p:nvPr>
            <p:extLst>
              <p:ext uri="{D42A27DB-BD31-4B8C-83A1-F6EECF244321}">
                <p14:modId xmlns:p14="http://schemas.microsoft.com/office/powerpoint/2010/main" val="3587336191"/>
              </p:ext>
            </p:extLst>
          </p:nvPr>
        </p:nvGraphicFramePr>
        <p:xfrm>
          <a:off x="887040" y="2119510"/>
          <a:ext cx="9525600" cy="1186010"/>
        </p:xfrm>
        <a:graphic>
          <a:graphicData uri="http://schemas.openxmlformats.org/drawingml/2006/table">
            <a:tbl>
              <a:tblPr/>
              <a:tblGrid>
                <a:gridCol w="1909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5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60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EIXO 1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Acesso à Saúde Integral e Intercultural 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ações que contemplem e viabilizem o acesso intercultural e equânime da população migrante no SUS na integralidade.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Rectangle 2"/>
          <p:cNvSpPr/>
          <p:nvPr/>
        </p:nvSpPr>
        <p:spPr>
          <a:xfrm>
            <a:off x="655560" y="2022840"/>
            <a:ext cx="14431320" cy="225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79" name="Tabela 6"/>
          <p:cNvGraphicFramePr/>
          <p:nvPr>
            <p:extLst>
              <p:ext uri="{D42A27DB-BD31-4B8C-83A1-F6EECF244321}">
                <p14:modId xmlns:p14="http://schemas.microsoft.com/office/powerpoint/2010/main" val="3193750607"/>
              </p:ext>
            </p:extLst>
          </p:nvPr>
        </p:nvGraphicFramePr>
        <p:xfrm>
          <a:off x="887040" y="3886597"/>
          <a:ext cx="9509760" cy="1336040"/>
        </p:xfrm>
        <a:graphic>
          <a:graphicData uri="http://schemas.openxmlformats.org/drawingml/2006/table">
            <a:tbl>
              <a:tblPr/>
              <a:tblGrid>
                <a:gridCol w="194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808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EIXO 2 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14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Informação, planejamento e divulgação 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gestão para organização e pactuação dos serviços na Rede de Atenção conforme nível de Atenção e buscará também a articulação intersetorial.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Rectangle 3"/>
          <p:cNvSpPr/>
          <p:nvPr/>
        </p:nvSpPr>
        <p:spPr>
          <a:xfrm>
            <a:off x="1060200" y="2849040"/>
            <a:ext cx="1494396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Rectangle 4"/>
          <p:cNvSpPr/>
          <p:nvPr/>
        </p:nvSpPr>
        <p:spPr>
          <a:xfrm>
            <a:off x="437658" y="3774420"/>
            <a:ext cx="13406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F176C8C-4AD1-448D-AE37-C3FE37A0F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5864" y="6058356"/>
            <a:ext cx="1597290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"/>
          <p:cNvSpPr/>
          <p:nvPr/>
        </p:nvSpPr>
        <p:spPr>
          <a:xfrm>
            <a:off x="1947960" y="118080"/>
            <a:ext cx="8520480" cy="1198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Franklin Gothic Medium"/>
                <a:ea typeface="Arial"/>
              </a:rPr>
              <a:t>ESTRUTURA DO PLANO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 marL="226800"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</p:txBody>
      </p:sp>
      <p:sp>
        <p:nvSpPr>
          <p:cNvPr id="76" name="CaixaDeTexto 9"/>
          <p:cNvSpPr/>
          <p:nvPr/>
        </p:nvSpPr>
        <p:spPr>
          <a:xfrm>
            <a:off x="1060200" y="1251000"/>
            <a:ext cx="1047564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Eixos</a:t>
            </a: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dirty="0"/>
            </a:b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77" name="Tabela 4"/>
          <p:cNvGraphicFramePr/>
          <p:nvPr>
            <p:extLst>
              <p:ext uri="{D42A27DB-BD31-4B8C-83A1-F6EECF244321}">
                <p14:modId xmlns:p14="http://schemas.microsoft.com/office/powerpoint/2010/main" val="4278235412"/>
              </p:ext>
            </p:extLst>
          </p:nvPr>
        </p:nvGraphicFramePr>
        <p:xfrm>
          <a:off x="902880" y="1937520"/>
          <a:ext cx="9509760" cy="1336040"/>
        </p:xfrm>
        <a:graphic>
          <a:graphicData uri="http://schemas.openxmlformats.org/drawingml/2006/table">
            <a:tbl>
              <a:tblPr/>
              <a:tblGrid>
                <a:gridCol w="190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1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EIXO 3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14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Educação em Saúde, Pesquisa e Estudos 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aprofundar o conhecimento da gestão e dos profissionais de saúde sobre as diversas temáticas da migração no SUS e suas interseccionalidades.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Rectangle 2"/>
          <p:cNvSpPr/>
          <p:nvPr/>
        </p:nvSpPr>
        <p:spPr>
          <a:xfrm>
            <a:off x="655560" y="2022840"/>
            <a:ext cx="14431320" cy="225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79" name="Tabela 6"/>
          <p:cNvGraphicFramePr/>
          <p:nvPr>
            <p:extLst>
              <p:ext uri="{D42A27DB-BD31-4B8C-83A1-F6EECF244321}">
                <p14:modId xmlns:p14="http://schemas.microsoft.com/office/powerpoint/2010/main" val="3843109074"/>
              </p:ext>
            </p:extLst>
          </p:nvPr>
        </p:nvGraphicFramePr>
        <p:xfrm>
          <a:off x="902880" y="3774420"/>
          <a:ext cx="9667080" cy="1766700"/>
        </p:xfrm>
        <a:graphic>
          <a:graphicData uri="http://schemas.openxmlformats.org/drawingml/2006/table">
            <a:tbl>
              <a:tblPr/>
              <a:tblGrid>
                <a:gridCol w="197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9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67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EIXO 4 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14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Mobilização, Participação e Controle Social 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–promoção da participação de migrante e da Sociedade Civil na gestão e atenção do SUS buscando a integração democrática entre Estado e Sociedade;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414"/>
                        </a:spcAft>
                        <a:buNone/>
                      </a:pPr>
                      <a:endParaRPr lang="pt-BR" sz="1600" b="0" strike="noStrike" spc="-1" dirty="0">
                        <a:latin typeface="Arial"/>
                      </a:endParaRPr>
                    </a:p>
                  </a:txBody>
                  <a:tcPr marL="12600" marR="17640" anchor="ctr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Rectangle 3"/>
          <p:cNvSpPr/>
          <p:nvPr/>
        </p:nvSpPr>
        <p:spPr>
          <a:xfrm>
            <a:off x="1060200" y="2849040"/>
            <a:ext cx="1494396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Rectangle 4"/>
          <p:cNvSpPr/>
          <p:nvPr/>
        </p:nvSpPr>
        <p:spPr>
          <a:xfrm>
            <a:off x="437658" y="3774420"/>
            <a:ext cx="13406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3EC0806-BD8D-4B8A-9102-2063D31A9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3282" y="6200047"/>
            <a:ext cx="159729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2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1014</Words>
  <Application>Microsoft Office PowerPoint</Application>
  <PresentationFormat>Widescreen</PresentationFormat>
  <Paragraphs>177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Medium</vt:lpstr>
      <vt:lpstr>Liberation Serif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THIAGO SILVA</dc:creator>
  <dc:description/>
  <cp:lastModifiedBy>Paula dos Santos Pereira</cp:lastModifiedBy>
  <cp:revision>282</cp:revision>
  <dcterms:created xsi:type="dcterms:W3CDTF">2020-01-06T14:50:19Z</dcterms:created>
  <dcterms:modified xsi:type="dcterms:W3CDTF">2024-01-11T17:36:25Z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13</vt:i4>
  </property>
</Properties>
</file>