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6" r:id="rId2"/>
  </p:sldMasterIdLst>
  <p:notesMasterIdLst>
    <p:notesMasterId r:id="rId7"/>
  </p:notesMasterIdLst>
  <p:sldIdLst>
    <p:sldId id="256" r:id="rId3"/>
    <p:sldId id="268" r:id="rId4"/>
    <p:sldId id="573" r:id="rId5"/>
    <p:sldId id="267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iberation Sans" panose="020B0604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a" initials="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 autoAdjust="0"/>
    <p:restoredTop sz="94622" autoAdjust="0"/>
  </p:normalViewPr>
  <p:slideViewPr>
    <p:cSldViewPr>
      <p:cViewPr varScale="1">
        <p:scale>
          <a:sx n="72" d="100"/>
          <a:sy n="72" d="100"/>
        </p:scale>
        <p:origin x="1050" y="66"/>
      </p:cViewPr>
      <p:guideLst>
        <p:guide orient="horz" pos="2160"/>
        <p:guide pos="29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B8C08-8D94-414F-A865-CE86EEAD6D76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6E666-6A25-4C1B-A219-418661AA05E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27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7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780"/>
            <a:ext cx="164584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800" b="0" strike="noStrike" spc="-2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22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7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780"/>
            <a:ext cx="164584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71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7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78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480" y="240678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686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700" b="0" strike="noStrike" spc="-2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08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480" cy="796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800" b="0" strike="noStrike" spc="-2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128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7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780"/>
            <a:ext cx="80316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480" y="240678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4345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7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78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480" y="2406780"/>
            <a:ext cx="80316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480" y="5523120"/>
            <a:ext cx="80316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39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7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780"/>
            <a:ext cx="80316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480" y="2406780"/>
            <a:ext cx="80316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48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783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7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780"/>
            <a:ext cx="1645848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48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343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7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780"/>
            <a:ext cx="80316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480" y="2406780"/>
            <a:ext cx="80316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480" y="5523120"/>
            <a:ext cx="80316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948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7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780"/>
            <a:ext cx="52992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780"/>
            <a:ext cx="52992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780"/>
            <a:ext cx="52992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2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2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200" cy="2845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2126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4200" b="0" strike="noStrike" spc="-2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38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2700" b="0" strike="noStrike" spc="-2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914400" y="2406780"/>
            <a:ext cx="164584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4200" b="0" strike="noStrike" spc="-2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1296000" lvl="1" indent="-486000">
              <a:lnSpc>
                <a:spcPct val="90000"/>
              </a:lnSpc>
              <a:spcBef>
                <a:spcPts val="17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3000" b="0" strike="noStrike" spc="-2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944000" lvl="2" indent="-432000">
              <a:lnSpc>
                <a:spcPct val="90000"/>
              </a:lnSpc>
              <a:spcBef>
                <a:spcPts val="1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700" b="0" strike="noStrike" spc="-2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2592000" lvl="3" indent="-324000">
              <a:lnSpc>
                <a:spcPct val="90000"/>
              </a:lnSpc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700" b="0" strike="noStrike" spc="-2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3240000" lvl="4" indent="-324000">
              <a:lnSpc>
                <a:spcPct val="90000"/>
              </a:lnSpc>
              <a:spcBef>
                <a:spcPts val="4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000" b="0" strike="noStrike" spc="-2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3888000" lvl="5" indent="-324000">
              <a:lnSpc>
                <a:spcPct val="90000"/>
              </a:lnSpc>
              <a:spcBef>
                <a:spcPts val="4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000" b="0" strike="noStrike" spc="-2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4536000" lvl="6" indent="-324000">
              <a:lnSpc>
                <a:spcPct val="90000"/>
              </a:lnSpc>
              <a:spcBef>
                <a:spcPts val="4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000" b="0" strike="noStrike" spc="-2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67222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8000" indent="-486000" algn="l" defTabSz="1371600" rtl="0" eaLnBrk="1" latinLnBrk="0" hangingPunct="1">
        <a:lnSpc>
          <a:spcPct val="90000"/>
        </a:lnSpc>
        <a:spcBef>
          <a:spcPts val="2126"/>
        </a:spcBef>
        <a:buClr>
          <a:srgbClr val="000000"/>
        </a:buClr>
        <a:buSzPct val="45000"/>
        <a:buFont typeface="Wingdings" charset="2"/>
        <a:buChar char="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erenciaaps.sais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29856" y="1277582"/>
            <a:ext cx="480204" cy="29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FFFFFF"/>
                </a:solidFill>
                <a:latin typeface="Muli Bold Bold"/>
              </a:rPr>
              <a:t>RK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366420" y="1321164"/>
            <a:ext cx="13406980" cy="8357737"/>
            <a:chOff x="-91723" y="720364"/>
            <a:chExt cx="17084332" cy="10637775"/>
          </a:xfrm>
        </p:grpSpPr>
        <p:sp>
          <p:nvSpPr>
            <p:cNvPr id="6" name="TextBox 6"/>
            <p:cNvSpPr txBox="1"/>
            <p:nvPr/>
          </p:nvSpPr>
          <p:spPr>
            <a:xfrm>
              <a:off x="-91723" y="720364"/>
              <a:ext cx="16895508" cy="1063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4800" b="1" dirty="0">
                  <a:solidFill>
                    <a:srgbClr val="006600"/>
                  </a:solidFill>
                  <a:cs typeface="Arial" panose="020B0604020202020204" pitchFamily="34" charset="0"/>
                </a:rPr>
                <a:t>CONTRAPARTIDA ESTADUAL À APS</a:t>
              </a:r>
            </a:p>
            <a:p>
              <a:pPr algn="ctr">
                <a:lnSpc>
                  <a:spcPct val="150000"/>
                </a:lnSpc>
              </a:pPr>
              <a:r>
                <a:rPr lang="pt-BR" sz="4800" b="1" dirty="0">
                  <a:solidFill>
                    <a:srgbClr val="006600"/>
                  </a:solidFill>
                  <a:cs typeface="Arial" panose="020B0604020202020204" pitchFamily="34" charset="0"/>
                </a:rPr>
                <a:t>	</a:t>
              </a:r>
            </a:p>
            <a:p>
              <a:pPr marL="428625" indent="-428625" algn="just">
                <a:buFont typeface="Arial" panose="020B0604020202020204" pitchFamily="34" charset="0"/>
                <a:buChar char="•"/>
              </a:pPr>
              <a:r>
                <a:rPr lang="pt-BR" sz="4800" dirty="0">
                  <a:solidFill>
                    <a:srgbClr val="006600"/>
                  </a:solidFill>
                  <a:cs typeface="Arial" panose="020B0604020202020204" pitchFamily="34" charset="0"/>
                </a:rPr>
                <a:t>Política Nacional de Atenção Básica - financiamento tripartite;</a:t>
              </a:r>
            </a:p>
            <a:p>
              <a:pPr algn="just"/>
              <a:endParaRPr lang="pt-BR" sz="4800" dirty="0">
                <a:solidFill>
                  <a:srgbClr val="006600"/>
                </a:solidFill>
                <a:cs typeface="Arial" panose="020B0604020202020204" pitchFamily="34" charset="0"/>
              </a:endParaRPr>
            </a:p>
            <a:p>
              <a:pPr marL="428625" indent="-428625" algn="just">
                <a:buFont typeface="Arial" panose="020B0604020202020204" pitchFamily="34" charset="0"/>
                <a:buChar char="•"/>
              </a:pPr>
              <a:r>
                <a:rPr lang="pt-BR" sz="4800" spc="-2" dirty="0">
                  <a:solidFill>
                    <a:srgbClr val="006600"/>
                  </a:solidFill>
                  <a:ea typeface="DejaVu Sans"/>
                  <a:cs typeface="Calibri" panose="020F0502020204030204" pitchFamily="34" charset="0"/>
                </a:rPr>
                <a:t>Estado como indutor de políticas públicas;</a:t>
              </a:r>
            </a:p>
            <a:p>
              <a:pPr algn="just"/>
              <a:endParaRPr lang="pt-BR" sz="4800" spc="-2" dirty="0">
                <a:solidFill>
                  <a:srgbClr val="006600"/>
                </a:solidFill>
                <a:ea typeface="DejaVu Sans"/>
                <a:cs typeface="Calibri" panose="020F0502020204030204" pitchFamily="34" charset="0"/>
              </a:endParaRPr>
            </a:p>
            <a:p>
              <a:pPr marL="428625" indent="-428625" algn="just">
                <a:buFont typeface="Arial" panose="020B0604020202020204" pitchFamily="34" charset="0"/>
                <a:buChar char="•"/>
              </a:pPr>
              <a:r>
                <a:rPr lang="pt-BR" sz="4800" spc="-2" dirty="0">
                  <a:solidFill>
                    <a:srgbClr val="006600"/>
                  </a:solidFill>
                  <a:ea typeface="DejaVu Sans"/>
                  <a:cs typeface="Calibri" panose="020F0502020204030204" pitchFamily="34" charset="0"/>
                </a:rPr>
                <a:t>Valorizar e fortalecer a Atenção Primária à Saúde – desempenho – cobertura + 9 indicadores estaduais.</a:t>
              </a:r>
            </a:p>
            <a:p>
              <a:pPr algn="ctr">
                <a:lnSpc>
                  <a:spcPct val="150000"/>
                </a:lnSpc>
              </a:pPr>
              <a:endParaRPr lang="pt-BR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7101" y="6660841"/>
              <a:ext cx="16895508" cy="804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395"/>
                </a:lnSpc>
              </a:pPr>
              <a:endParaRPr lang="en-US" sz="3855" spc="38" dirty="0">
                <a:solidFill>
                  <a:srgbClr val="0050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Imagem 3">
            <a:extLst>
              <a:ext uri="{FF2B5EF4-FFF2-40B4-BE49-F238E27FC236}">
                <a16:creationId xmlns:a16="http://schemas.microsoft.com/office/drawing/2014/main" id="{13EDDF4E-BD29-463C-82C2-28CBBF80BF2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2783360" y="9105900"/>
            <a:ext cx="3798220" cy="78797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2"/>
          <p:cNvPicPr/>
          <p:nvPr/>
        </p:nvPicPr>
        <p:blipFill>
          <a:blip r:embed="rId2"/>
          <a:stretch/>
        </p:blipFill>
        <p:spPr>
          <a:xfrm>
            <a:off x="0" y="1080"/>
            <a:ext cx="18288000" cy="10285920"/>
          </a:xfrm>
          <a:prstGeom prst="rect">
            <a:avLst/>
          </a:prstGeom>
          <a:ln w="0">
            <a:noFill/>
          </a:ln>
        </p:spPr>
      </p:pic>
      <p:sp>
        <p:nvSpPr>
          <p:cNvPr id="39" name="object 3"/>
          <p:cNvSpPr/>
          <p:nvPr/>
        </p:nvSpPr>
        <p:spPr>
          <a:xfrm>
            <a:off x="4719780" y="2395980"/>
            <a:ext cx="9120060" cy="17350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900" rIns="0" bIns="0" anchor="t">
            <a:noAutofit/>
          </a:bodyPr>
          <a:lstStyle/>
          <a:p>
            <a:pPr marL="18900" defTabSz="1371600">
              <a:spcBef>
                <a:spcPts val="149"/>
              </a:spcBef>
            </a:pPr>
            <a:r>
              <a:rPr lang="pt-BR" sz="4800" b="1" spc="-32">
                <a:solidFill>
                  <a:srgbClr val="FFFFFF"/>
                </a:solidFill>
                <a:latin typeface="Calibri"/>
                <a:ea typeface="DejaVu Sans"/>
                <a:cs typeface="DejaVu Sans"/>
              </a:rPr>
              <a:t>/ACOLHIMENTO</a:t>
            </a:r>
            <a:endParaRPr lang="pt-BR" sz="4800" spc="-2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40" name="CaixaDeTexto 78"/>
          <p:cNvSpPr/>
          <p:nvPr/>
        </p:nvSpPr>
        <p:spPr>
          <a:xfrm>
            <a:off x="5796000" y="540000"/>
            <a:ext cx="7829460" cy="5189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000" tIns="67500" rIns="135000" bIns="67500" anchor="t">
            <a:noAutofit/>
          </a:bodyPr>
          <a:lstStyle/>
          <a:p>
            <a:pPr defTabSz="1371600"/>
            <a:r>
              <a:rPr lang="pt-BR" sz="2700" spc="-2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           </a:t>
            </a:r>
            <a:endParaRPr lang="pt-BR" sz="2700" spc="-2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41" name="CaixaDeTexto 79"/>
          <p:cNvSpPr/>
          <p:nvPr/>
        </p:nvSpPr>
        <p:spPr>
          <a:xfrm>
            <a:off x="3437243" y="691200"/>
            <a:ext cx="11412434" cy="47341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000" tIns="67500" rIns="135000" bIns="67500" anchor="t">
            <a:noAutofit/>
          </a:bodyPr>
          <a:lstStyle/>
          <a:p>
            <a:pPr algn="ctr" defTabSz="1371600">
              <a:lnSpc>
                <a:spcPct val="150000"/>
              </a:lnSpc>
            </a:pPr>
            <a:endParaRPr lang="pt-BR" sz="4200" b="1" spc="-2" dirty="0">
              <a:solidFill>
                <a:srgbClr val="2B5F2D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42" name="Imagem 3"/>
          <p:cNvPicPr/>
          <p:nvPr/>
        </p:nvPicPr>
        <p:blipFill>
          <a:blip r:embed="rId3"/>
          <a:stretch/>
        </p:blipFill>
        <p:spPr>
          <a:xfrm>
            <a:off x="10797989" y="8807823"/>
            <a:ext cx="3798220" cy="787977"/>
          </a:xfrm>
          <a:prstGeom prst="rect">
            <a:avLst/>
          </a:prstGeom>
          <a:ln w="0"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F38119-F9D9-4FD2-A801-609F6F602110}"/>
              </a:ext>
            </a:extLst>
          </p:cNvPr>
          <p:cNvSpPr txBox="1"/>
          <p:nvPr/>
        </p:nvSpPr>
        <p:spPr>
          <a:xfrm>
            <a:off x="1600200" y="571582"/>
            <a:ext cx="12996009" cy="819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150000"/>
              </a:lnSpc>
              <a:spcAft>
                <a:spcPts val="1125"/>
              </a:spcAft>
            </a:pPr>
            <a:r>
              <a:rPr lang="pt-BR" sz="3300" b="1" dirty="0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CONTRAPARTIDA ESTADUAL PARA ATENÇÃO PRIMÁRIA À SAÚDE</a:t>
            </a:r>
          </a:p>
          <a:p>
            <a:pPr algn="ctr" defTabSz="1371600">
              <a:lnSpc>
                <a:spcPct val="150000"/>
              </a:lnSpc>
              <a:spcAft>
                <a:spcPts val="1125"/>
              </a:spcAft>
            </a:pPr>
            <a:r>
              <a:rPr lang="pt-BR" sz="3300" dirty="0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 </a:t>
            </a:r>
            <a:r>
              <a:rPr lang="pt-BR" sz="3300" b="1" dirty="0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Revisão de valores do repasse da contrapartida estadual à Atenção Primária à Saúde.</a:t>
            </a:r>
            <a:endParaRPr lang="pt-BR" sz="3300" dirty="0">
              <a:solidFill>
                <a:srgbClr val="006600"/>
              </a:solidFill>
              <a:latin typeface="Arial" panose="020B0604020202020204" pitchFamily="34" charset="0"/>
              <a:ea typeface="Arial" panose="020B0604020202020204" pitchFamily="34" charset="0"/>
              <a:cs typeface="DejaVu Sans"/>
            </a:endParaRPr>
          </a:p>
          <a:p>
            <a:pPr marL="514350" indent="-514350" algn="just" defTabSz="1371600">
              <a:lnSpc>
                <a:spcPct val="150000"/>
              </a:lnSpc>
              <a:spcAft>
                <a:spcPts val="1125"/>
              </a:spcAft>
              <a:buFont typeface="Symbol" panose="05050102010706020507" pitchFamily="18" charset="2"/>
              <a:buChar char=""/>
            </a:pPr>
            <a:r>
              <a:rPr lang="pt-BR" sz="33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DejaVu Sans"/>
              </a:rPr>
              <a:t>Base de cálculo inicial</a:t>
            </a:r>
            <a:r>
              <a:rPr lang="pt-BR" sz="3300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DejaVu Sans"/>
              </a:rPr>
              <a:t>: Portaria nº 78/2012 SES-GO define 25% do valor repassado pelo Ministério da Saúde sobre as </a:t>
            </a:r>
            <a:r>
              <a:rPr lang="pt-BR" sz="33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DejaVu Sans"/>
              </a:rPr>
              <a:t>equipes de Saúde da Família, Saúde Bucal e Agentes Comunitários de Saúde. </a:t>
            </a:r>
          </a:p>
          <a:p>
            <a:pPr marL="428625" indent="-428625" algn="just" defTabSz="1371600">
              <a:lnSpc>
                <a:spcPct val="150000"/>
              </a:lnSpc>
              <a:spcAft>
                <a:spcPts val="1125"/>
              </a:spcAft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O </a:t>
            </a:r>
            <a:r>
              <a:rPr lang="en-US" sz="3300" dirty="0" err="1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cofinanciamento</a:t>
            </a:r>
            <a:r>
              <a:rPr lang="en-US" sz="3300" dirty="0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 à APS </a:t>
            </a:r>
            <a:r>
              <a:rPr lang="en-US" sz="3300" dirty="0" err="1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apresenta</a:t>
            </a:r>
            <a:r>
              <a:rPr lang="en-US" sz="3300" dirty="0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 </a:t>
            </a:r>
            <a:r>
              <a:rPr lang="en-US" sz="3300" dirty="0" err="1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como</a:t>
            </a:r>
            <a:r>
              <a:rPr lang="en-US" sz="3300" dirty="0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 base de </a:t>
            </a:r>
            <a:r>
              <a:rPr lang="en-US" sz="3300" dirty="0" err="1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cálculo</a:t>
            </a:r>
            <a:r>
              <a:rPr lang="en-US" sz="3300" dirty="0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 o </a:t>
            </a:r>
            <a:r>
              <a:rPr lang="en-US" sz="3300" dirty="0" err="1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maior</a:t>
            </a:r>
            <a:r>
              <a:rPr lang="en-US" sz="3300" dirty="0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 valor </a:t>
            </a:r>
            <a:r>
              <a:rPr lang="en-US" sz="3300" dirty="0" err="1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repassado</a:t>
            </a:r>
            <a:r>
              <a:rPr lang="en-US" sz="3300" dirty="0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 </a:t>
            </a:r>
            <a:r>
              <a:rPr lang="en-US" sz="3300" dirty="0" err="1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aos</a:t>
            </a:r>
            <a:r>
              <a:rPr lang="en-US" sz="3300" dirty="0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 </a:t>
            </a:r>
            <a:r>
              <a:rPr lang="en-US" sz="3300" dirty="0" err="1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municípios</a:t>
            </a:r>
            <a:r>
              <a:rPr lang="en-US" sz="3300" dirty="0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 </a:t>
            </a:r>
            <a:r>
              <a:rPr lang="en-US" sz="3300" dirty="0" err="1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em</a:t>
            </a:r>
            <a:r>
              <a:rPr lang="en-US" sz="3300" dirty="0">
                <a:solidFill>
                  <a:srgbClr val="006600"/>
                </a:solidFill>
                <a:latin typeface="Calibri" panose="020F0502020204030204" pitchFamily="34" charset="0"/>
                <a:ea typeface="Arial" panose="020B0604020202020204" pitchFamily="34" charset="0"/>
                <a:cs typeface="DejaVu Sans"/>
              </a:rPr>
              <a:t> 2019</a:t>
            </a:r>
            <a:endParaRPr lang="pt-BR" sz="3300" b="1" dirty="0">
              <a:solidFill>
                <a:srgbClr val="006600"/>
              </a:solidFill>
              <a:latin typeface="Arial" panose="020B0604020202020204" pitchFamily="34" charset="0"/>
              <a:ea typeface="Arial" panose="020B0604020202020204" pitchFamily="34" charset="0"/>
              <a:cs typeface="DejaVu Sans"/>
            </a:endParaRPr>
          </a:p>
          <a:p>
            <a:pPr marL="514350" indent="-514350" algn="just" defTabSz="1371600">
              <a:lnSpc>
                <a:spcPct val="150000"/>
              </a:lnSpc>
              <a:spcAft>
                <a:spcPts val="1125"/>
              </a:spcAft>
              <a:buFont typeface="Symbol" panose="05050102010706020507" pitchFamily="18" charset="2"/>
              <a:buChar char=""/>
            </a:pPr>
            <a:r>
              <a:rPr lang="pt-BR" sz="33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DejaVu Sans"/>
              </a:rPr>
              <a:t>Base de cálculo atual</a:t>
            </a:r>
            <a:r>
              <a:rPr lang="pt-BR" sz="3300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DejaVu Sans"/>
              </a:rPr>
              <a:t>: Portaria nº 2636/2022 institui critérios para o pagamento e valor anual: R$ 69.542.842,56.</a:t>
            </a:r>
            <a:endParaRPr lang="pt-BR" sz="3300" dirty="0">
              <a:solidFill>
                <a:srgbClr val="006600"/>
              </a:solidFill>
              <a:latin typeface="Arial" panose="020B0604020202020204" pitchFamily="34" charset="0"/>
              <a:ea typeface="Arial" panose="020B0604020202020204" pitchFamily="34" charset="0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8007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0" y="0"/>
            <a:ext cx="18288000" cy="1028592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4719780" y="2395980"/>
            <a:ext cx="9120060" cy="17350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900" rIns="0" bIns="0" anchor="t">
            <a:noAutofit/>
          </a:bodyPr>
          <a:lstStyle/>
          <a:p>
            <a:pPr marL="18900" defTabSz="1371600">
              <a:spcBef>
                <a:spcPts val="149"/>
              </a:spcBef>
            </a:pPr>
            <a:r>
              <a:rPr lang="pt-BR" sz="4800" b="1" spc="-32" dirty="0">
                <a:solidFill>
                  <a:srgbClr val="FFFFFF"/>
                </a:solidFill>
                <a:latin typeface="Calibri"/>
                <a:ea typeface="DejaVu Sans"/>
                <a:cs typeface="DejaVu Sans"/>
              </a:rPr>
              <a:t>/AC196OLHIMENTO</a:t>
            </a:r>
            <a:endParaRPr lang="pt-BR" sz="4800" spc="-2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5796000" y="540000"/>
            <a:ext cx="7829460" cy="5189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000" tIns="67500" rIns="135000" bIns="67500" anchor="t">
            <a:noAutofit/>
          </a:bodyPr>
          <a:lstStyle/>
          <a:p>
            <a:pPr defTabSz="1371600"/>
            <a:r>
              <a:rPr lang="pt-BR" sz="2700" spc="-2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           </a:t>
            </a:r>
            <a:endParaRPr lang="pt-BR" sz="2700" spc="-2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3745080" y="1551960"/>
            <a:ext cx="11069460" cy="6164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000" tIns="67500" rIns="135000" bIns="67500" anchor="t">
            <a:noAutofit/>
          </a:bodyPr>
          <a:lstStyle/>
          <a:p>
            <a:pPr algn="ctr" defTabSz="1371600">
              <a:lnSpc>
                <a:spcPct val="150000"/>
              </a:lnSpc>
              <a:spcBef>
                <a:spcPts val="6378"/>
              </a:spcBef>
              <a:spcAft>
                <a:spcPts val="425"/>
              </a:spcAft>
            </a:pPr>
            <a:endParaRPr lang="pt-BR" sz="2700" spc="-2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 defTabSz="1371600">
              <a:lnSpc>
                <a:spcPct val="150000"/>
              </a:lnSpc>
              <a:spcBef>
                <a:spcPts val="6378"/>
              </a:spcBef>
              <a:spcAft>
                <a:spcPts val="425"/>
              </a:spcAft>
            </a:pPr>
            <a:endParaRPr lang="pt-BR" sz="2700" spc="-2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 defTabSz="1371600">
              <a:lnSpc>
                <a:spcPct val="150000"/>
              </a:lnSpc>
              <a:spcBef>
                <a:spcPts val="6378"/>
              </a:spcBef>
              <a:spcAft>
                <a:spcPts val="425"/>
              </a:spcAft>
            </a:pPr>
            <a:endParaRPr lang="pt-BR" sz="2700" spc="-2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 defTabSz="1371600">
              <a:lnSpc>
                <a:spcPct val="150000"/>
              </a:lnSpc>
              <a:spcBef>
                <a:spcPts val="6378"/>
              </a:spcBef>
              <a:spcAft>
                <a:spcPts val="425"/>
              </a:spcAft>
            </a:pPr>
            <a:endParaRPr lang="pt-BR" sz="2700" spc="-2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1905000" y="9037315"/>
            <a:ext cx="3657600" cy="700631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EF53E57-266F-43C9-8D0F-A5CF762C0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32659"/>
              </p:ext>
            </p:extLst>
          </p:nvPr>
        </p:nvGraphicFramePr>
        <p:xfrm>
          <a:off x="3864636" y="4825442"/>
          <a:ext cx="9975206" cy="3183402"/>
        </p:xfrm>
        <a:graphic>
          <a:graphicData uri="http://schemas.openxmlformats.org/drawingml/2006/table">
            <a:tbl>
              <a:tblPr/>
              <a:tblGrid>
                <a:gridCol w="2804727">
                  <a:extLst>
                    <a:ext uri="{9D8B030D-6E8A-4147-A177-3AD203B41FA5}">
                      <a16:colId xmlns:a16="http://schemas.microsoft.com/office/drawing/2014/main" val="2343490026"/>
                    </a:ext>
                  </a:extLst>
                </a:gridCol>
                <a:gridCol w="1515929">
                  <a:extLst>
                    <a:ext uri="{9D8B030D-6E8A-4147-A177-3AD203B41FA5}">
                      <a16:colId xmlns:a16="http://schemas.microsoft.com/office/drawing/2014/main" val="3810494794"/>
                    </a:ext>
                  </a:extLst>
                </a:gridCol>
                <a:gridCol w="1599776">
                  <a:extLst>
                    <a:ext uri="{9D8B030D-6E8A-4147-A177-3AD203B41FA5}">
                      <a16:colId xmlns:a16="http://schemas.microsoft.com/office/drawing/2014/main" val="2672032187"/>
                    </a:ext>
                  </a:extLst>
                </a:gridCol>
                <a:gridCol w="1167131">
                  <a:extLst>
                    <a:ext uri="{9D8B030D-6E8A-4147-A177-3AD203B41FA5}">
                      <a16:colId xmlns:a16="http://schemas.microsoft.com/office/drawing/2014/main" val="3055110992"/>
                    </a:ext>
                  </a:extLst>
                </a:gridCol>
                <a:gridCol w="1448853">
                  <a:extLst>
                    <a:ext uri="{9D8B030D-6E8A-4147-A177-3AD203B41FA5}">
                      <a16:colId xmlns:a16="http://schemas.microsoft.com/office/drawing/2014/main" val="3431080815"/>
                    </a:ext>
                  </a:extLst>
                </a:gridCol>
                <a:gridCol w="1438790">
                  <a:extLst>
                    <a:ext uri="{9D8B030D-6E8A-4147-A177-3AD203B41FA5}">
                      <a16:colId xmlns:a16="http://schemas.microsoft.com/office/drawing/2014/main" val="3404918680"/>
                    </a:ext>
                  </a:extLst>
                </a:gridCol>
              </a:tblGrid>
              <a:tr h="56204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de Atualização da contrapartida Estadual</a:t>
                      </a:r>
                    </a:p>
                  </a:txBody>
                  <a:tcPr marL="12717" marR="12717" marT="127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966851"/>
                  </a:ext>
                </a:extLst>
              </a:tr>
              <a:tr h="748335"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17" marR="12717" marT="127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Pagamento por equipe MS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</a:rPr>
                        <a:t>Total de equipes Homologadas pelo MS  (Outubro/23)</a:t>
                      </a:r>
                    </a:p>
                  </a:txBody>
                  <a:tcPr marL="12717" marR="12717" marT="12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Pagamento  MS - Mês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Contrapartida Estadual 25% - Mês 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Contrapartida Estadual 25%  - Ano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63943"/>
                  </a:ext>
                </a:extLst>
              </a:tr>
              <a:tr h="7483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Saúde da Família                        (capitação ponderada + desempenho)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20.058,39 </a:t>
                      </a:r>
                    </a:p>
                  </a:txBody>
                  <a:tcPr marL="12717" marR="12717" marT="12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1688</a:t>
                      </a:r>
                    </a:p>
                  </a:txBody>
                  <a:tcPr marL="12717" marR="12717" marT="12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33.858.562,32 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8.464.640,58 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101.575.686,96 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04091"/>
                  </a:ext>
                </a:extLst>
              </a:tr>
              <a:tr h="5034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de Saúde Bucal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  2.453,00 </a:t>
                      </a:r>
                    </a:p>
                  </a:txBody>
                  <a:tcPr marL="12717" marR="12717" marT="12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</a:p>
                  </a:txBody>
                  <a:tcPr marL="12717" marR="12717" marT="12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2.796.420,00 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699.105,00 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8.389.260,00 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15456"/>
                  </a:ext>
                </a:extLst>
              </a:tr>
              <a:tr h="5034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22.511,39 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36.654.982,32 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9.169.205,15 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110.030.461,80 </a:t>
                      </a:r>
                    </a:p>
                  </a:txBody>
                  <a:tcPr marL="12717" marR="12717" marT="12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62037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AE101CE0-1ECE-40A1-A7AB-0A568371D336}"/>
              </a:ext>
            </a:extLst>
          </p:cNvPr>
          <p:cNvGraphicFramePr>
            <a:graphicFrameLocks noGrp="1"/>
          </p:cNvGraphicFramePr>
          <p:nvPr/>
        </p:nvGraphicFramePr>
        <p:xfrm>
          <a:off x="4528172" y="367426"/>
          <a:ext cx="8115301" cy="2728913"/>
        </p:xfrm>
        <a:graphic>
          <a:graphicData uri="http://schemas.openxmlformats.org/drawingml/2006/table">
            <a:tbl>
              <a:tblPr/>
              <a:tblGrid>
                <a:gridCol w="3693533">
                  <a:extLst>
                    <a:ext uri="{9D8B030D-6E8A-4147-A177-3AD203B41FA5}">
                      <a16:colId xmlns:a16="http://schemas.microsoft.com/office/drawing/2014/main" val="3071594639"/>
                    </a:ext>
                  </a:extLst>
                </a:gridCol>
                <a:gridCol w="2151387">
                  <a:extLst>
                    <a:ext uri="{9D8B030D-6E8A-4147-A177-3AD203B41FA5}">
                      <a16:colId xmlns:a16="http://schemas.microsoft.com/office/drawing/2014/main" val="588548998"/>
                    </a:ext>
                  </a:extLst>
                </a:gridCol>
                <a:gridCol w="2270381">
                  <a:extLst>
                    <a:ext uri="{9D8B030D-6E8A-4147-A177-3AD203B41FA5}">
                      <a16:colId xmlns:a16="http://schemas.microsoft.com/office/drawing/2014/main" val="1768715402"/>
                    </a:ext>
                  </a:extLst>
                </a:gridCol>
              </a:tblGrid>
              <a:tr h="9286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Contrapartida Estadual atual</a:t>
                      </a:r>
                    </a:p>
                    <a:p>
                      <a:pPr algn="ctr" fontAlgn="b"/>
                      <a:endParaRPr lang="pt-BR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8" marR="14288" marT="1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305813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*Base de cálculo: Maior  valor repassado aos municípos em 2019</a:t>
                      </a:r>
                    </a:p>
                  </a:txBody>
                  <a:tcPr marL="14288" marR="14288" marT="142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Contrapartida Estadual 25% - Mês 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Contrapartida Estadual 25%  - Ano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83844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Saúde da Família                        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5.795.236,88 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69.542.842,50 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48616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de Saúde Bucal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91895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ACS 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015506"/>
                  </a:ext>
                </a:extLst>
              </a:tr>
            </a:tbl>
          </a:graphicData>
        </a:graphic>
      </p:graphicFrame>
      <p:sp>
        <p:nvSpPr>
          <p:cNvPr id="32" name="Seta: para Baixo 31">
            <a:extLst>
              <a:ext uri="{FF2B5EF4-FFF2-40B4-BE49-F238E27FC236}">
                <a16:creationId xmlns:a16="http://schemas.microsoft.com/office/drawing/2014/main" id="{4DCBFB97-1E59-4C3E-B66D-54BF76C6DE8B}"/>
              </a:ext>
            </a:extLst>
          </p:cNvPr>
          <p:cNvSpPr/>
          <p:nvPr/>
        </p:nvSpPr>
        <p:spPr>
          <a:xfrm>
            <a:off x="12265683" y="7964376"/>
            <a:ext cx="329958" cy="489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>
              <a:solidFill>
                <a:prstClr val="white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A15D77E-CB5B-4266-9780-C769C94FF317}"/>
              </a:ext>
            </a:extLst>
          </p:cNvPr>
          <p:cNvSpPr/>
          <p:nvPr/>
        </p:nvSpPr>
        <p:spPr>
          <a:xfrm>
            <a:off x="10395905" y="8585462"/>
            <a:ext cx="4030689" cy="1075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pt-BR" sz="2100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Representa um incremento 58,2% nos valores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m 2_1"/>
          <p:cNvPicPr/>
          <p:nvPr/>
        </p:nvPicPr>
        <p:blipFill>
          <a:blip r:embed="rId2"/>
          <a:stretch/>
        </p:blipFill>
        <p:spPr>
          <a:xfrm>
            <a:off x="0" y="32554"/>
            <a:ext cx="18288000" cy="10285920"/>
          </a:xfrm>
          <a:prstGeom prst="rect">
            <a:avLst/>
          </a:prstGeom>
          <a:ln w="0">
            <a:noFill/>
          </a:ln>
        </p:spPr>
      </p:pic>
      <p:sp>
        <p:nvSpPr>
          <p:cNvPr id="109" name="object 3_1"/>
          <p:cNvSpPr/>
          <p:nvPr/>
        </p:nvSpPr>
        <p:spPr>
          <a:xfrm>
            <a:off x="4719780" y="2395980"/>
            <a:ext cx="9120060" cy="17350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aixaDeTexto 89"/>
          <p:cNvSpPr/>
          <p:nvPr/>
        </p:nvSpPr>
        <p:spPr>
          <a:xfrm>
            <a:off x="4176000" y="270000"/>
            <a:ext cx="11069460" cy="90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aixaDeTexto 9"/>
          <p:cNvSpPr/>
          <p:nvPr/>
        </p:nvSpPr>
        <p:spPr>
          <a:xfrm>
            <a:off x="4031820" y="3225421"/>
            <a:ext cx="10058040" cy="2108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000" tIns="67500" rIns="135000" bIns="67500" anchor="t">
            <a:spAutoFit/>
          </a:bodyPr>
          <a:lstStyle/>
          <a:p>
            <a:pPr marL="18360" algn="ctr" defTabSz="1371600">
              <a:spcBef>
                <a:spcPts val="149"/>
              </a:spcBef>
            </a:pPr>
            <a:r>
              <a:rPr lang="pt-BR" sz="2700" b="1" spc="-2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Superintendência</a:t>
            </a:r>
            <a:r>
              <a:rPr lang="pt-BR" sz="2700" b="1" spc="-23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pt-BR" sz="2700" b="1" spc="-2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de</a:t>
            </a:r>
            <a:r>
              <a:rPr lang="pt-BR" sz="2700" b="1" spc="-23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 Políticas e </a:t>
            </a:r>
            <a:r>
              <a:rPr lang="pt-BR" sz="2700" b="1" spc="-2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Atenção</a:t>
            </a:r>
            <a:r>
              <a:rPr lang="pt-BR" sz="2700" b="1" spc="-23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pt-BR" sz="2700" b="1" spc="-18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Integral </a:t>
            </a:r>
            <a:r>
              <a:rPr lang="pt-BR" sz="2700" b="1" spc="-2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à</a:t>
            </a:r>
            <a:r>
              <a:rPr lang="pt-BR" sz="2700" b="1" spc="36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pt-BR" sz="2700" b="1" spc="-18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Saúde</a:t>
            </a:r>
            <a:endParaRPr lang="pt-BR" sz="2700" spc="-2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18360" algn="ctr" defTabSz="1371600">
              <a:spcBef>
                <a:spcPts val="149"/>
              </a:spcBef>
            </a:pPr>
            <a:r>
              <a:rPr lang="pt-BR" sz="2700" b="1" spc="-18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Gerência de Atenção Primária</a:t>
            </a:r>
            <a:endParaRPr lang="pt-BR" sz="2700" spc="-2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21940" algn="ctr" defTabSz="1371600">
              <a:lnSpc>
                <a:spcPts val="2879"/>
              </a:lnSpc>
              <a:spcBef>
                <a:spcPts val="77"/>
              </a:spcBef>
            </a:pPr>
            <a:endParaRPr lang="pt-BR" sz="2700" spc="-2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21940" algn="ctr" defTabSz="1371600">
              <a:lnSpc>
                <a:spcPts val="2879"/>
              </a:lnSpc>
              <a:spcBef>
                <a:spcPts val="77"/>
              </a:spcBef>
            </a:pPr>
            <a:r>
              <a:rPr lang="pt-BR" sz="2700" b="1" u="sng" spc="-2" dirty="0">
                <a:solidFill>
                  <a:srgbClr val="0000FF"/>
                </a:solidFill>
                <a:latin typeface="Arial"/>
                <a:ea typeface="DejaVu Sans"/>
                <a:cs typeface="DejaVu Sans"/>
                <a:hlinkClick r:id="rId3"/>
              </a:rPr>
              <a:t>gerenciaaps.sais@gmail.com</a:t>
            </a:r>
            <a:endParaRPr lang="pt-BR" sz="2700" spc="-2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6480" algn="ctr" defTabSz="1371600">
              <a:lnSpc>
                <a:spcPts val="2781"/>
              </a:lnSpc>
            </a:pPr>
            <a:r>
              <a:rPr lang="pt-BR" sz="2700" b="1" spc="-2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Fone: (62)</a:t>
            </a:r>
            <a:r>
              <a:rPr lang="pt-BR" sz="2700" b="1" spc="-32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pt-BR" sz="2700" b="1" spc="-18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3201-</a:t>
            </a:r>
            <a:r>
              <a:rPr lang="pt-BR" sz="2700" b="1" spc="-32" dirty="0">
                <a:solidFill>
                  <a:srgbClr val="003300"/>
                </a:solidFill>
                <a:latin typeface="Arial"/>
                <a:ea typeface="DejaVu Sans"/>
                <a:cs typeface="DejaVu Sans"/>
              </a:rPr>
              <a:t>7876</a:t>
            </a:r>
            <a:endParaRPr lang="pt-BR" sz="2700" spc="-2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112" name="Imagem 6"/>
          <p:cNvPicPr/>
          <p:nvPr/>
        </p:nvPicPr>
        <p:blipFill>
          <a:blip r:embed="rId4"/>
          <a:stretch/>
        </p:blipFill>
        <p:spPr>
          <a:xfrm>
            <a:off x="11132280" y="9028800"/>
            <a:ext cx="3262140" cy="567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320</Words>
  <Application>Microsoft Office PowerPoint</Application>
  <PresentationFormat>Personalizar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2" baseType="lpstr">
      <vt:lpstr>Symbol</vt:lpstr>
      <vt:lpstr>Wingdings</vt:lpstr>
      <vt:lpstr>Liberation Sans</vt:lpstr>
      <vt:lpstr>Muli Bold Bold</vt:lpstr>
      <vt:lpstr>Calibri</vt:lpstr>
      <vt:lpstr>Arial</vt:lpstr>
      <vt:lpstr>Tema1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  GSM - Apres_GTAtenção</dc:title>
  <dc:creator>Lucilene Santana Fernandes de Paula</dc:creator>
  <cp:lastModifiedBy>Eliana Fernandes de Carvalho</cp:lastModifiedBy>
  <cp:revision>108</cp:revision>
  <dcterms:created xsi:type="dcterms:W3CDTF">2006-08-16T00:00:00Z</dcterms:created>
  <dcterms:modified xsi:type="dcterms:W3CDTF">2024-01-18T16:30:06Z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84014641E88E46AEB6563B2938A3545A</vt:lpwstr>
  </property>
  <property fmtid="{D5CDD505-2E9C-101B-9397-08002B2CF9AE}" pid="3" name="KSOProductBuildVer">
    <vt:lpwstr>1046-11.2.0.11537</vt:lpwstr>
  </property>
</Properties>
</file>