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2" r:id="rId3"/>
    <p:sldId id="257" r:id="rId4"/>
    <p:sldId id="258" r:id="rId5"/>
    <p:sldId id="256" r:id="rId6"/>
    <p:sldId id="259" r:id="rId7"/>
    <p:sldId id="260" r:id="rId8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79955" y="58572"/>
            <a:ext cx="8838438" cy="1049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73DF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173DF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173DF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173DF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3523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2352" y="152527"/>
            <a:ext cx="1001364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173DF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63851" y="1295857"/>
            <a:ext cx="7470647" cy="2271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3851" y="1295857"/>
            <a:ext cx="7093584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t-BR" sz="4800" dirty="0">
                <a:solidFill>
                  <a:schemeClr val="tx1"/>
                </a:solidFill>
                <a:latin typeface="Arial"/>
                <a:cs typeface="Arial"/>
              </a:rPr>
              <a:t>VACINA CONTRA A DENGUE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0035" y="5804915"/>
            <a:ext cx="2100071" cy="6751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114800" y="4008124"/>
            <a:ext cx="45421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Gerência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Imunização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Arial"/>
                <a:cs typeface="Arial"/>
              </a:rPr>
              <a:t>Superintendência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Vigilância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em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Saúde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8A61E20-6A23-4807-8C15-3C031855A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36822"/>
            <a:ext cx="1676400" cy="205064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9C5DE2A-37F9-496A-B41A-BF930A0E0C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582" y="4948143"/>
            <a:ext cx="2374618" cy="15811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91576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0035" y="5804915"/>
            <a:ext cx="2100071" cy="6751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86600" y="6480047"/>
            <a:ext cx="45421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Gerência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Imunização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D2DE31C-2FC5-4D08-B446-0FB132F81C94}"/>
              </a:ext>
            </a:extLst>
          </p:cNvPr>
          <p:cNvSpPr txBox="1"/>
          <p:nvPr/>
        </p:nvSpPr>
        <p:spPr>
          <a:xfrm>
            <a:off x="1186833" y="972823"/>
            <a:ext cx="98183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sz="2400" dirty="0"/>
              <a:t>Incorporação da vacina contra a Dengue “</a:t>
            </a:r>
            <a:r>
              <a:rPr lang="pt-BR" sz="2400" dirty="0" err="1"/>
              <a:t>Qdenga</a:t>
            </a:r>
            <a:r>
              <a:rPr lang="pt-BR" sz="2400" dirty="0"/>
              <a:t>” no Sistema Único de Saúde (SUS) – 21/11/2023;</a:t>
            </a:r>
          </a:p>
          <a:p>
            <a:pPr marL="285750" indent="-285750" algn="just">
              <a:buFontTx/>
              <a:buChar char="-"/>
            </a:pPr>
            <a:endParaRPr lang="pt-BR" sz="2400" dirty="0"/>
          </a:p>
          <a:p>
            <a:pPr marL="285750" indent="-285750" algn="just">
              <a:buFontTx/>
              <a:buChar char="-"/>
            </a:pPr>
            <a:r>
              <a:rPr lang="pt-BR" sz="2400" dirty="0"/>
              <a:t>A vacina reduz os casos e especialmente, a hospitalização pela doença. Estratégia que somará as outras formas de controle ao vetor </a:t>
            </a:r>
            <a:r>
              <a:rPr lang="pt-BR" sz="2400" i="1" dirty="0"/>
              <a:t>Aedes </a:t>
            </a:r>
            <a:r>
              <a:rPr lang="pt-BR" sz="2400" i="1" dirty="0" err="1"/>
              <a:t>aegpti</a:t>
            </a:r>
            <a:r>
              <a:rPr lang="pt-BR" sz="2400" i="1" dirty="0"/>
              <a:t>;</a:t>
            </a:r>
          </a:p>
          <a:p>
            <a:pPr algn="just"/>
            <a:endParaRPr lang="pt-BR" sz="2400" dirty="0"/>
          </a:p>
          <a:p>
            <a:pPr marL="285750" indent="-285750" algn="just">
              <a:buFontTx/>
              <a:buChar char="-"/>
            </a:pPr>
            <a:r>
              <a:rPr lang="pt-BR" sz="2400" dirty="0"/>
              <a:t>A vacinação será focada em públicos e regiões prioritárias (incidência </a:t>
            </a:r>
            <a:r>
              <a:rPr lang="pt-BR" sz="2400"/>
              <a:t>da doença) </a:t>
            </a:r>
            <a:r>
              <a:rPr lang="pt-BR" sz="2400" dirty="0"/>
              <a:t>– capacidade restrita do laboratório;</a:t>
            </a:r>
          </a:p>
          <a:p>
            <a:pPr marL="285750" indent="-285750" algn="just">
              <a:buFontTx/>
              <a:buChar char="-"/>
            </a:pPr>
            <a:endParaRPr lang="pt-BR" sz="2400" dirty="0"/>
          </a:p>
          <a:p>
            <a:pPr marL="285750" indent="-285750" algn="just">
              <a:buFontTx/>
              <a:buChar char="-"/>
            </a:pPr>
            <a:r>
              <a:rPr lang="pt-BR" sz="2400" dirty="0"/>
              <a:t>Previsão de  5.082 milhões de doses a serem disponibilizadas  para o Brasil entre os meses de fevereiro e novembro de 2024.</a:t>
            </a:r>
          </a:p>
          <a:p>
            <a:pPr marL="285750" indent="-285750" algn="just">
              <a:buFontTx/>
              <a:buChar char="-"/>
            </a:pPr>
            <a:endParaRPr lang="pt-BR" sz="2400" dirty="0"/>
          </a:p>
          <a:p>
            <a:pPr marL="285750" indent="-285750">
              <a:buFontTx/>
              <a:buChar char="-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9526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0035" y="5804915"/>
            <a:ext cx="2100071" cy="675132"/>
          </a:xfrm>
          <a:prstGeom prst="rect">
            <a:avLst/>
          </a:prstGeom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E6ADB18B-D823-43EF-90FE-6408A186BD63}"/>
              </a:ext>
            </a:extLst>
          </p:cNvPr>
          <p:cNvSpPr txBox="1">
            <a:spLocks/>
          </p:cNvSpPr>
          <p:nvPr/>
        </p:nvSpPr>
        <p:spPr>
          <a:xfrm>
            <a:off x="1828800" y="1295857"/>
            <a:ext cx="82296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800" b="1" i="0">
                <a:solidFill>
                  <a:srgbClr val="173DFF"/>
                </a:solidFill>
                <a:latin typeface="Verdana"/>
                <a:ea typeface="+mj-ea"/>
                <a:cs typeface="Verdana"/>
              </a:defRPr>
            </a:lvl1pPr>
          </a:lstStyle>
          <a:p>
            <a:pPr algn="ctr">
              <a:spcBef>
                <a:spcPts val="100"/>
              </a:spcBef>
            </a:pPr>
            <a:r>
              <a:rPr lang="pt-BR" sz="4800" kern="0" dirty="0">
                <a:solidFill>
                  <a:schemeClr val="tx1"/>
                </a:solidFill>
                <a:latin typeface="Arial"/>
                <a:cs typeface="Arial"/>
              </a:rPr>
              <a:t>MICROPLANEJAMENTO NO ESTADO DEGOIÁS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649DD4B-42E2-44E3-8536-7ACBC6BFCA53}"/>
              </a:ext>
            </a:extLst>
          </p:cNvPr>
          <p:cNvSpPr txBox="1"/>
          <p:nvPr/>
        </p:nvSpPr>
        <p:spPr>
          <a:xfrm>
            <a:off x="2860591" y="4886321"/>
            <a:ext cx="6098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lang="pt-BR" sz="1800" b="1" spc="-5" dirty="0">
                <a:latin typeface="Arial"/>
                <a:cs typeface="Arial"/>
              </a:rPr>
              <a:t>Gerência</a:t>
            </a:r>
            <a:r>
              <a:rPr lang="pt-BR" sz="1800" b="1" spc="-25" dirty="0">
                <a:latin typeface="Arial"/>
                <a:cs typeface="Arial"/>
              </a:rPr>
              <a:t> </a:t>
            </a:r>
            <a:r>
              <a:rPr lang="pt-BR" sz="1800" b="1" dirty="0">
                <a:latin typeface="Arial"/>
                <a:cs typeface="Arial"/>
              </a:rPr>
              <a:t>de</a:t>
            </a:r>
            <a:r>
              <a:rPr lang="pt-BR" sz="1800" b="1" spc="-15" dirty="0">
                <a:latin typeface="Arial"/>
                <a:cs typeface="Arial"/>
              </a:rPr>
              <a:t> </a:t>
            </a:r>
            <a:r>
              <a:rPr lang="pt-BR" sz="1800" b="1" spc="-5" dirty="0">
                <a:latin typeface="Arial"/>
                <a:cs typeface="Arial"/>
              </a:rPr>
              <a:t>Imunização</a:t>
            </a:r>
            <a:endParaRPr lang="pt-BR"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pt-BR" sz="1800" b="1" dirty="0">
                <a:latin typeface="Arial"/>
                <a:cs typeface="Arial"/>
              </a:rPr>
              <a:t>Superintendência</a:t>
            </a:r>
            <a:r>
              <a:rPr lang="pt-BR" sz="1800" b="1" spc="-35" dirty="0">
                <a:latin typeface="Arial"/>
                <a:cs typeface="Arial"/>
              </a:rPr>
              <a:t> </a:t>
            </a:r>
            <a:r>
              <a:rPr lang="pt-BR" sz="1800" b="1" dirty="0">
                <a:latin typeface="Arial"/>
                <a:cs typeface="Arial"/>
              </a:rPr>
              <a:t>de</a:t>
            </a:r>
            <a:r>
              <a:rPr lang="pt-BR" sz="1800" b="1" spc="-15" dirty="0">
                <a:latin typeface="Arial"/>
                <a:cs typeface="Arial"/>
              </a:rPr>
              <a:t> </a:t>
            </a:r>
            <a:r>
              <a:rPr lang="pt-BR" sz="1800" b="1" spc="-5" dirty="0">
                <a:latin typeface="Arial"/>
                <a:cs typeface="Arial"/>
              </a:rPr>
              <a:t>Vigilância</a:t>
            </a:r>
            <a:r>
              <a:rPr lang="pt-BR" sz="1800" b="1" spc="-25" dirty="0">
                <a:latin typeface="Arial"/>
                <a:cs typeface="Arial"/>
              </a:rPr>
              <a:t> </a:t>
            </a:r>
            <a:r>
              <a:rPr lang="pt-BR" sz="1800" b="1" spc="-5" dirty="0">
                <a:latin typeface="Arial"/>
                <a:cs typeface="Arial"/>
              </a:rPr>
              <a:t>em</a:t>
            </a:r>
            <a:r>
              <a:rPr lang="pt-BR" sz="1800" b="1" spc="-25" dirty="0">
                <a:latin typeface="Arial"/>
                <a:cs typeface="Arial"/>
              </a:rPr>
              <a:t> </a:t>
            </a:r>
            <a:r>
              <a:rPr lang="pt-BR" sz="1800" b="1" dirty="0">
                <a:latin typeface="Arial"/>
                <a:cs typeface="Arial"/>
              </a:rPr>
              <a:t>Saúde</a:t>
            </a:r>
            <a:endParaRPr lang="pt-BR"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5953" y="6096000"/>
            <a:ext cx="2100071" cy="67513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38631" y="199602"/>
            <a:ext cx="9288018" cy="84049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87805" y="297292"/>
            <a:ext cx="8789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>
                <a:solidFill>
                  <a:srgbClr val="000000"/>
                </a:solidFill>
                <a:latin typeface="Arial"/>
                <a:cs typeface="Arial"/>
              </a:rPr>
              <a:t>PORTARIA</a:t>
            </a:r>
            <a:r>
              <a:rPr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GM/MS</a:t>
            </a:r>
            <a:r>
              <a:rPr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Nº</a:t>
            </a:r>
            <a:r>
              <a:rPr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844</a:t>
            </a:r>
            <a:r>
              <a:rPr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DE 14</a:t>
            </a:r>
            <a:r>
              <a:rPr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DE JULHO</a:t>
            </a:r>
            <a:r>
              <a:rPr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000000"/>
                </a:solidFill>
                <a:latin typeface="Arial"/>
                <a:cs typeface="Arial"/>
              </a:rPr>
              <a:t>DE 2023</a:t>
            </a: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05800" y="1102120"/>
            <a:ext cx="2819400" cy="42537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754885" y="919418"/>
            <a:ext cx="621030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572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Dispõe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sobre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ações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multivacinação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âmbito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5" dirty="0">
                <a:latin typeface="Times New Roman"/>
                <a:cs typeface="Times New Roman"/>
              </a:rPr>
              <a:t> Sistema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Único de Saúde - SUS para o </a:t>
            </a:r>
            <a:r>
              <a:rPr sz="2000" spc="-5" dirty="0">
                <a:latin typeface="Times New Roman"/>
                <a:cs typeface="Times New Roman"/>
              </a:rPr>
              <a:t>exercício </a:t>
            </a:r>
            <a:r>
              <a:rPr sz="2000" dirty="0">
                <a:latin typeface="Times New Roman"/>
                <a:cs typeface="Times New Roman"/>
              </a:rPr>
              <a:t>de 2023, incluindo a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instituição </a:t>
            </a:r>
            <a:r>
              <a:rPr sz="2000" dirty="0">
                <a:latin typeface="Times New Roman"/>
                <a:cs typeface="Times New Roman"/>
              </a:rPr>
              <a:t>de incentivo financeiro de </a:t>
            </a:r>
            <a:r>
              <a:rPr sz="2000" spc="-5" dirty="0">
                <a:latin typeface="Times New Roman"/>
                <a:cs typeface="Times New Roman"/>
              </a:rPr>
              <a:t>custeio, </a:t>
            </a:r>
            <a:r>
              <a:rPr sz="2000" dirty="0">
                <a:latin typeface="Times New Roman"/>
                <a:cs typeface="Times New Roman"/>
              </a:rPr>
              <a:t>excepcional e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temporário,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esse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fim.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5497" y="3352800"/>
            <a:ext cx="6819995" cy="20031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repasse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Incentivo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Financeiro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aos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municípios: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endParaRPr lang="pt-BR" sz="2400" spc="-1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pt-BR" sz="2400" b="1" spc="-1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000" b="1" spc="-15" dirty="0">
                <a:latin typeface="Times New Roman"/>
                <a:cs typeface="Times New Roman"/>
              </a:rPr>
              <a:t>1ª Parcela - </a:t>
            </a:r>
            <a:r>
              <a:rPr sz="2000" b="1" dirty="0">
                <a:latin typeface="Times New Roman"/>
                <a:cs typeface="Times New Roman"/>
              </a:rPr>
              <a:t>15/08/2023</a:t>
            </a:r>
            <a:r>
              <a:rPr sz="2000" b="1" dirty="0">
                <a:latin typeface="Arial"/>
                <a:cs typeface="Arial"/>
              </a:rPr>
              <a:t>.</a:t>
            </a:r>
            <a:endParaRPr lang="pt-BR" sz="200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pt-BR" sz="100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b="1" dirty="0">
                <a:solidFill>
                  <a:srgbClr val="0070C0"/>
                </a:solidFill>
                <a:latin typeface="Arial"/>
                <a:cs typeface="Arial"/>
              </a:rPr>
              <a:t>Previsão de pagamento da 2ª parcela: final de janeiro 2024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FDEA0078-7D58-4A5B-B5F4-F8CD5D98F557}"/>
              </a:ext>
            </a:extLst>
          </p:cNvPr>
          <p:cNvSpPr txBox="1"/>
          <p:nvPr/>
        </p:nvSpPr>
        <p:spPr>
          <a:xfrm>
            <a:off x="7086600" y="6480047"/>
            <a:ext cx="45421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Gerência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Imunização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0035" y="5804915"/>
            <a:ext cx="2100071" cy="67513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117" y="4800600"/>
            <a:ext cx="1691683" cy="2053162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E10308FE-6BFA-4465-802F-FB12856952B1}"/>
              </a:ext>
            </a:extLst>
          </p:cNvPr>
          <p:cNvSpPr txBox="1"/>
          <p:nvPr/>
        </p:nvSpPr>
        <p:spPr>
          <a:xfrm>
            <a:off x="2590800" y="437218"/>
            <a:ext cx="67056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pt-BR" sz="2400" b="1" spc="-25" dirty="0"/>
              <a:t>ADESÃO AO MICROPLANEJAMENTO EM GOIÁS</a:t>
            </a:r>
            <a:endParaRPr lang="pt-BR" sz="2400" b="1" dirty="0"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B6754E57-C043-4894-835D-6C7A28369ECF}"/>
              </a:ext>
            </a:extLst>
          </p:cNvPr>
          <p:cNvSpPr txBox="1"/>
          <p:nvPr/>
        </p:nvSpPr>
        <p:spPr>
          <a:xfrm>
            <a:off x="7086600" y="6480047"/>
            <a:ext cx="45421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Gerência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Imunização</a:t>
            </a: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6" name="Tabela 7">
            <a:extLst>
              <a:ext uri="{FF2B5EF4-FFF2-40B4-BE49-F238E27FC236}">
                <a16:creationId xmlns:a16="http://schemas.microsoft.com/office/drawing/2014/main" id="{250FC1A0-804E-463D-8317-98EBC1C25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77081"/>
              </p:ext>
            </p:extLst>
          </p:nvPr>
        </p:nvGraphicFramePr>
        <p:xfrm>
          <a:off x="2819400" y="1905000"/>
          <a:ext cx="6934200" cy="24126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1811911433"/>
                    </a:ext>
                  </a:extLst>
                </a:gridCol>
              </a:tblGrid>
              <a:tr h="1006006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MUNICÍPIOS QUE NÃO ADERIRAM AO MICROPLANEJAMENTO</a:t>
                      </a:r>
                    </a:p>
                    <a:p>
                      <a:pPr algn="ctr"/>
                      <a:r>
                        <a:rPr lang="pt-BR" sz="2400" b="1">
                          <a:solidFill>
                            <a:schemeClr val="tx1"/>
                          </a:solidFill>
                          <a:effectLst/>
                        </a:rPr>
                        <a:t>ATÉ 11.01-2024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16095"/>
                  </a:ext>
                </a:extLst>
              </a:tr>
              <a:tr h="4079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CATALÃO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6147"/>
                  </a:ext>
                </a:extLst>
              </a:tr>
              <a:tr h="4079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DAMIANÓPOLIS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477840"/>
                  </a:ext>
                </a:extLst>
              </a:tr>
              <a:tr h="40799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PALMEIRAS DE GOIÁS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9163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75" y="-16272"/>
            <a:ext cx="12193523" cy="685799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A73EE55-E9FE-4999-88A2-75F60BCBD74C}"/>
              </a:ext>
            </a:extLst>
          </p:cNvPr>
          <p:cNvSpPr txBox="1"/>
          <p:nvPr/>
        </p:nvSpPr>
        <p:spPr>
          <a:xfrm>
            <a:off x="1600200" y="1447800"/>
            <a:ext cx="899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Prorrogação do prazo </a:t>
            </a:r>
            <a:r>
              <a:rPr lang="pt-BR" sz="2400" dirty="0"/>
              <a:t>para preenchimento do formulário RED CAP pelo Ministério da Saúde – adesão ao microplanejamento</a:t>
            </a:r>
          </a:p>
          <a:p>
            <a:endParaRPr lang="pt-BR" sz="2400" dirty="0"/>
          </a:p>
          <a:p>
            <a:pPr algn="ctr"/>
            <a:r>
              <a:rPr lang="pt-BR" sz="2800" b="1"/>
              <a:t>FINALIZOU EM </a:t>
            </a:r>
            <a:r>
              <a:rPr lang="pt-BR" sz="2800" b="1" dirty="0"/>
              <a:t>15/01/2024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6C130B7A-E6D5-44D0-B4AE-90685558BE4D}"/>
              </a:ext>
            </a:extLst>
          </p:cNvPr>
          <p:cNvSpPr txBox="1"/>
          <p:nvPr/>
        </p:nvSpPr>
        <p:spPr>
          <a:xfrm>
            <a:off x="7086600" y="6480047"/>
            <a:ext cx="45421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Gerência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Imunização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6" name="object 2">
            <a:extLst>
              <a:ext uri="{FF2B5EF4-FFF2-40B4-BE49-F238E27FC236}">
                <a16:creationId xmlns:a16="http://schemas.microsoft.com/office/drawing/2014/main" id="{B00AB693-4513-4CA6-B43C-23CBCD72F9B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5953" y="6096000"/>
            <a:ext cx="2100071" cy="6751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2028" y="-54272"/>
            <a:ext cx="12193523" cy="68579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672585" y="1612798"/>
            <a:ext cx="4846320" cy="927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4890" marR="5080" indent="-1012825">
              <a:lnSpc>
                <a:spcPct val="1057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FFD966"/>
                </a:solidFill>
                <a:latin typeface="Arial"/>
                <a:cs typeface="Arial"/>
              </a:rPr>
              <a:t>GERÊNCIA</a:t>
            </a:r>
            <a:r>
              <a:rPr sz="2800" b="1" spc="-100" dirty="0">
                <a:solidFill>
                  <a:srgbClr val="FFD9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D966"/>
                </a:solidFill>
                <a:latin typeface="Arial"/>
                <a:cs typeface="Arial"/>
              </a:rPr>
              <a:t>DE</a:t>
            </a:r>
            <a:r>
              <a:rPr sz="2800" b="1" spc="-35" dirty="0">
                <a:solidFill>
                  <a:srgbClr val="FFD9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D966"/>
                </a:solidFill>
                <a:latin typeface="Arial"/>
                <a:cs typeface="Arial"/>
              </a:rPr>
              <a:t>IMUNIZAÇÃO </a:t>
            </a:r>
            <a:r>
              <a:rPr sz="2800" b="1" spc="-765" dirty="0">
                <a:solidFill>
                  <a:srgbClr val="FFD9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D966"/>
                </a:solidFill>
                <a:latin typeface="Arial"/>
                <a:cs typeface="Arial"/>
              </a:rPr>
              <a:t>SUVISA/SES-GO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39867" y="5765291"/>
            <a:ext cx="2967228" cy="89458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905000" y="2743200"/>
            <a:ext cx="7162800" cy="7944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50620" algn="ctr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FFFFFF"/>
                </a:solidFill>
                <a:latin typeface="Arial"/>
                <a:cs typeface="Arial"/>
              </a:rPr>
              <a:t>pnigoias@gmail.com</a:t>
            </a:r>
            <a:endParaRPr lang="pt-BR" sz="2500" b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indent="1150620" algn="ctr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FFFFFF"/>
                </a:solidFill>
                <a:latin typeface="Arial"/>
                <a:cs typeface="Arial"/>
              </a:rPr>
              <a:t>(62)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FFFFFF"/>
                </a:solidFill>
                <a:latin typeface="Arial"/>
                <a:cs typeface="Arial"/>
              </a:rPr>
              <a:t>3201</a:t>
            </a:r>
            <a:r>
              <a:rPr lang="pt-BR" sz="25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500" b="1" dirty="0">
                <a:solidFill>
                  <a:srgbClr val="FFFFFF"/>
                </a:solidFill>
                <a:latin typeface="Arial"/>
                <a:cs typeface="Arial"/>
              </a:rPr>
              <a:t>7882</a:t>
            </a:r>
            <a:r>
              <a:rPr sz="25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FFFFFF"/>
                </a:solidFill>
                <a:latin typeface="Arial"/>
                <a:cs typeface="Arial"/>
              </a:rPr>
              <a:t>3201</a:t>
            </a:r>
            <a:r>
              <a:rPr lang="pt-BR" sz="2500" b="1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2500" b="1" dirty="0">
                <a:solidFill>
                  <a:srgbClr val="FFFFFF"/>
                </a:solidFill>
                <a:latin typeface="Arial"/>
                <a:cs typeface="Arial"/>
              </a:rPr>
              <a:t>7888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256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Office Theme</vt:lpstr>
      <vt:lpstr>VACINA CONTRA A DENGUE</vt:lpstr>
      <vt:lpstr>Apresentação do PowerPoint</vt:lpstr>
      <vt:lpstr>Apresentação do PowerPoint</vt:lpstr>
      <vt:lpstr>PORTARIA GM/MS Nº 844 DE 14 DE JULHO DE 2023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Joice Kellen Nogueira Dorneles</dc:creator>
  <cp:lastModifiedBy>Allessandra do Socorro Santana</cp:lastModifiedBy>
  <cp:revision>33</cp:revision>
  <dcterms:created xsi:type="dcterms:W3CDTF">2024-01-09T13:07:52Z</dcterms:created>
  <dcterms:modified xsi:type="dcterms:W3CDTF">2024-01-16T19:05:24Z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2023-12-27T00:00:00Z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2024-01-09T00:00:00Z</vt:filetime>
  </property>
</Properties>
</file>