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73" r:id="rId5"/>
    <p:sldId id="258" r:id="rId6"/>
    <p:sldId id="259" r:id="rId7"/>
    <p:sldId id="261" r:id="rId8"/>
    <p:sldId id="263" r:id="rId9"/>
    <p:sldId id="266" r:id="rId10"/>
    <p:sldId id="268" r:id="rId11"/>
    <p:sldId id="274" r:id="rId12"/>
    <p:sldId id="283" r:id="rId13"/>
    <p:sldId id="276" r:id="rId14"/>
    <p:sldId id="278" r:id="rId15"/>
    <p:sldId id="279" r:id="rId16"/>
    <p:sldId id="280" r:id="rId17"/>
    <p:sldId id="281" r:id="rId18"/>
    <p:sldId id="282" r:id="rId19"/>
    <p:sldId id="275" r:id="rId20"/>
    <p:sldId id="284" r:id="rId21"/>
    <p:sldId id="272" r:id="rId22"/>
  </p:sldIdLst>
  <p:sldSz cx="18288000" cy="10287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g.gg/198xp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oias.gov.br/saude/wp-content/uploads/sites/34/files/escola-saude/legislacao/instrucao-normativa/2024/in-06-2024-escola-de-saude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erenciaaps.sais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mailto:gpes.escoladesaude@goias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m 11_0"/>
          <p:cNvPicPr/>
          <p:nvPr/>
        </p:nvPicPr>
        <p:blipFill>
          <a:blip r:embed="rId2"/>
          <a:stretch/>
        </p:blipFill>
        <p:spPr>
          <a:xfrm>
            <a:off x="0" y="0"/>
            <a:ext cx="18286560" cy="10285560"/>
          </a:xfrm>
          <a:prstGeom prst="rect">
            <a:avLst/>
          </a:prstGeom>
          <a:ln w="0">
            <a:noFill/>
          </a:ln>
        </p:spPr>
      </p:pic>
      <p:grpSp>
        <p:nvGrpSpPr>
          <p:cNvPr id="77" name="Group 5_0"/>
          <p:cNvGrpSpPr/>
          <p:nvPr/>
        </p:nvGrpSpPr>
        <p:grpSpPr>
          <a:xfrm>
            <a:off x="2366280" y="1321200"/>
            <a:ext cx="13405680" cy="6777720"/>
            <a:chOff x="2366280" y="1321200"/>
            <a:chExt cx="13405680" cy="6777720"/>
          </a:xfrm>
        </p:grpSpPr>
        <p:sp>
          <p:nvSpPr>
            <p:cNvPr id="78" name="TextBox 6_0"/>
            <p:cNvSpPr/>
            <p:nvPr/>
          </p:nvSpPr>
          <p:spPr>
            <a:xfrm>
              <a:off x="2366280" y="1321200"/>
              <a:ext cx="13257360" cy="438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TextBox 7_0"/>
            <p:cNvSpPr/>
            <p:nvPr/>
          </p:nvSpPr>
          <p:spPr>
            <a:xfrm>
              <a:off x="2514600" y="7292160"/>
              <a:ext cx="132573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80" name="Imagem 3_0"/>
          <p:cNvPicPr/>
          <p:nvPr/>
        </p:nvPicPr>
        <p:blipFill>
          <a:blip r:embed="rId3"/>
          <a:stretch/>
        </p:blipFill>
        <p:spPr>
          <a:xfrm>
            <a:off x="12783240" y="9105840"/>
            <a:ext cx="3796920" cy="786600"/>
          </a:xfrm>
          <a:prstGeom prst="rect">
            <a:avLst/>
          </a:prstGeom>
          <a:ln w="0">
            <a:noFill/>
          </a:ln>
        </p:spPr>
      </p:pic>
      <p:sp>
        <p:nvSpPr>
          <p:cNvPr id="81" name="Retângulo 80"/>
          <p:cNvSpPr/>
          <p:nvPr/>
        </p:nvSpPr>
        <p:spPr>
          <a:xfrm>
            <a:off x="2954520" y="2880000"/>
            <a:ext cx="12165120" cy="313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8000" b="0" strike="noStrike" spc="-1" dirty="0">
                <a:solidFill>
                  <a:srgbClr val="006600"/>
                </a:solidFill>
                <a:latin typeface="Calibri"/>
              </a:rPr>
              <a:t>ACS  </a:t>
            </a:r>
            <a:br>
              <a:rPr dirty="0"/>
            </a:br>
            <a:r>
              <a:rPr lang="pt-BR" sz="8000" b="0" strike="noStrike" spc="-1" dirty="0">
                <a:solidFill>
                  <a:srgbClr val="006600"/>
                </a:solidFill>
                <a:latin typeface="Calibri"/>
              </a:rPr>
              <a:t>FORMAS DE ADMISSÃO E REGRAMENTO FUNCIONAL</a:t>
            </a:r>
            <a:endParaRPr lang="pt-BR" sz="8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m 11_13"/>
          <p:cNvPicPr/>
          <p:nvPr/>
        </p:nvPicPr>
        <p:blipFill>
          <a:blip r:embed="rId2"/>
          <a:stretch/>
        </p:blipFill>
        <p:spPr>
          <a:xfrm>
            <a:off x="-19620" y="56473"/>
            <a:ext cx="18286560" cy="10285560"/>
          </a:xfrm>
          <a:prstGeom prst="rect">
            <a:avLst/>
          </a:prstGeom>
          <a:ln w="0">
            <a:noFill/>
          </a:ln>
        </p:spPr>
      </p:pic>
      <p:grpSp>
        <p:nvGrpSpPr>
          <p:cNvPr id="153" name="Group 5_13"/>
          <p:cNvGrpSpPr/>
          <p:nvPr/>
        </p:nvGrpSpPr>
        <p:grpSpPr>
          <a:xfrm>
            <a:off x="2366280" y="1321200"/>
            <a:ext cx="13405680" cy="6777720"/>
            <a:chOff x="2366280" y="1321200"/>
            <a:chExt cx="13405680" cy="6777720"/>
          </a:xfrm>
        </p:grpSpPr>
        <p:sp>
          <p:nvSpPr>
            <p:cNvPr id="154" name="TextBox 6_13"/>
            <p:cNvSpPr/>
            <p:nvPr/>
          </p:nvSpPr>
          <p:spPr>
            <a:xfrm>
              <a:off x="2366280" y="1321200"/>
              <a:ext cx="13257360" cy="438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TextBox 7_13"/>
            <p:cNvSpPr/>
            <p:nvPr/>
          </p:nvSpPr>
          <p:spPr>
            <a:xfrm>
              <a:off x="2514600" y="7292160"/>
              <a:ext cx="132573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56" name="Imagem 3_13"/>
          <p:cNvPicPr/>
          <p:nvPr/>
        </p:nvPicPr>
        <p:blipFill>
          <a:blip r:embed="rId3"/>
          <a:stretch/>
        </p:blipFill>
        <p:spPr>
          <a:xfrm>
            <a:off x="12783240" y="9105840"/>
            <a:ext cx="3796920" cy="786600"/>
          </a:xfrm>
          <a:prstGeom prst="rect">
            <a:avLst/>
          </a:prstGeom>
          <a:ln w="0">
            <a:noFill/>
          </a:ln>
        </p:spPr>
      </p:pic>
      <p:sp>
        <p:nvSpPr>
          <p:cNvPr id="157" name="Retângulo 156"/>
          <p:cNvSpPr/>
          <p:nvPr/>
        </p:nvSpPr>
        <p:spPr>
          <a:xfrm>
            <a:off x="2664360" y="892080"/>
            <a:ext cx="13107600" cy="12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000000"/>
                </a:solidFill>
                <a:latin typeface="Calibri"/>
              </a:rPr>
              <a:t>SOLICITAÇÃO DE APOIO AOS CURSOS INTRODUTÓRIOS PARA ACS E ACE NA SUPERINTENDÊNCIA DA ESCOLA DE SAÚDE - SESG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158" name="Retângulo 157"/>
          <p:cNvSpPr/>
          <p:nvPr/>
        </p:nvSpPr>
        <p:spPr>
          <a:xfrm>
            <a:off x="2664360" y="2633554"/>
            <a:ext cx="12802063" cy="64722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SESG auxilia os municípios no planejamento, orientação e certificação dos Cursos Introdutórios para ACS e 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ACE.</a:t>
            </a:r>
          </a:p>
          <a:p>
            <a:pPr algn="just">
              <a:lnSpc>
                <a:spcPct val="100000"/>
              </a:lnSpc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kern="100" dirty="0">
                <a:solidFill>
                  <a:srgbClr val="000000"/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A</a:t>
            </a:r>
            <a:r>
              <a:rPr lang="pt-BR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lém de regras</a:t>
            </a:r>
            <a:r>
              <a:rPr lang="pt-BR" sz="3200" kern="1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 </a:t>
            </a:r>
            <a:r>
              <a:rPr lang="pt-BR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implementadas</a:t>
            </a:r>
            <a:r>
              <a:rPr lang="pt-BR" sz="3200" kern="1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 </a:t>
            </a:r>
            <a:r>
              <a:rPr lang="pt-BR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pelo</a:t>
            </a:r>
            <a:r>
              <a:rPr lang="pt-BR" sz="3200" kern="1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 </a:t>
            </a:r>
            <a:r>
              <a:rPr lang="pt-BR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Ministério</a:t>
            </a:r>
            <a:r>
              <a:rPr lang="pt-BR" sz="3200" kern="1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 </a:t>
            </a:r>
            <a:r>
              <a:rPr lang="pt-BR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da</a:t>
            </a:r>
            <a:r>
              <a:rPr lang="pt-BR" sz="3200" kern="1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 Saúde, a</a:t>
            </a:r>
            <a:r>
              <a:rPr lang="pt-BR" sz="3200" kern="1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 </a:t>
            </a:r>
            <a:r>
              <a:rPr lang="pt-BR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solicitação desses</a:t>
            </a:r>
            <a:r>
              <a:rPr lang="pt-BR" sz="3200" kern="1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 </a:t>
            </a:r>
            <a:r>
              <a:rPr lang="pt-BR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cursos segue um fluxo interno, que é definido por Instrução Normativa específica, a IN nº 06/2024.</a:t>
            </a:r>
            <a:endParaRPr lang="pt-BR" sz="3200" kern="100" spc="-5" dirty="0">
              <a:solidFill>
                <a:srgbClr val="000000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algn="just"/>
            <a:endParaRPr lang="pt-BR" sz="3200" kern="100" spc="-5" dirty="0">
              <a:solidFill>
                <a:srgbClr val="000000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Cursos Introdutórios para ACS e ACE fazem parte do Processo Seletivo das referidas categorias profissionais.</a:t>
            </a:r>
          </a:p>
          <a:p>
            <a:endParaRPr lang="pt-BR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kern="100" dirty="0"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2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m 11_13"/>
          <p:cNvPicPr/>
          <p:nvPr/>
        </p:nvPicPr>
        <p:blipFill>
          <a:blip r:embed="rId2"/>
          <a:stretch/>
        </p:blipFill>
        <p:spPr>
          <a:xfrm>
            <a:off x="-19620" y="56473"/>
            <a:ext cx="18286560" cy="10285560"/>
          </a:xfrm>
          <a:prstGeom prst="rect">
            <a:avLst/>
          </a:prstGeom>
          <a:ln w="0">
            <a:noFill/>
          </a:ln>
        </p:spPr>
      </p:pic>
      <p:grpSp>
        <p:nvGrpSpPr>
          <p:cNvPr id="153" name="Group 5_13"/>
          <p:cNvGrpSpPr/>
          <p:nvPr/>
        </p:nvGrpSpPr>
        <p:grpSpPr>
          <a:xfrm>
            <a:off x="2366280" y="1321200"/>
            <a:ext cx="13405680" cy="6777720"/>
            <a:chOff x="2366280" y="1321200"/>
            <a:chExt cx="13405680" cy="6777720"/>
          </a:xfrm>
        </p:grpSpPr>
        <p:sp>
          <p:nvSpPr>
            <p:cNvPr id="154" name="TextBox 6_13"/>
            <p:cNvSpPr/>
            <p:nvPr/>
          </p:nvSpPr>
          <p:spPr>
            <a:xfrm>
              <a:off x="2366280" y="1321200"/>
              <a:ext cx="13257360" cy="438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TextBox 7_13"/>
            <p:cNvSpPr/>
            <p:nvPr/>
          </p:nvSpPr>
          <p:spPr>
            <a:xfrm>
              <a:off x="2514600" y="7292160"/>
              <a:ext cx="132573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56" name="Imagem 3_13"/>
          <p:cNvPicPr/>
          <p:nvPr/>
        </p:nvPicPr>
        <p:blipFill>
          <a:blip r:embed="rId3"/>
          <a:stretch/>
        </p:blipFill>
        <p:spPr>
          <a:xfrm>
            <a:off x="12783240" y="9105840"/>
            <a:ext cx="3796920" cy="786600"/>
          </a:xfrm>
          <a:prstGeom prst="rect">
            <a:avLst/>
          </a:prstGeom>
          <a:ln w="0">
            <a:noFill/>
          </a:ln>
        </p:spPr>
      </p:pic>
      <p:sp>
        <p:nvSpPr>
          <p:cNvPr id="157" name="Retângulo 156"/>
          <p:cNvSpPr/>
          <p:nvPr/>
        </p:nvSpPr>
        <p:spPr>
          <a:xfrm>
            <a:off x="2664360" y="892080"/>
            <a:ext cx="13107600" cy="12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000000"/>
                </a:solidFill>
                <a:latin typeface="Calibri"/>
              </a:rPr>
              <a:t>SOLICITAÇÃO DOS CURSOS INTRODUTÓRIOS PARA ACS E ACE NA SUPERINTENDÊNCIA DA ESCOLA DE SAÚDE - SESG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158" name="Retângulo 157"/>
          <p:cNvSpPr/>
          <p:nvPr/>
        </p:nvSpPr>
        <p:spPr>
          <a:xfrm>
            <a:off x="2742248" y="2922634"/>
            <a:ext cx="12802063" cy="64722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Para solicitar o apoio da SESG na realização dos Cursos Introdutórios, o Município interessado deve:</a:t>
            </a:r>
          </a:p>
          <a:p>
            <a:pPr algn="just"/>
            <a:endParaRPr lang="pt-BR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kern="100" dirty="0">
                <a:solidFill>
                  <a:srgbClr val="000000"/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Acessar a cartilha com as orientações para a solicitação dos referidos cursos, disponível no site da SESG: </a:t>
            </a:r>
            <a:r>
              <a:rPr lang="pt-BR" sz="3200" kern="100" dirty="0">
                <a:solidFill>
                  <a:srgbClr val="000000"/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  <a:hlinkClick r:id="rId4"/>
              </a:rPr>
              <a:t>http://gg.gg/198xpi</a:t>
            </a:r>
            <a:endParaRPr lang="pt-BR" sz="3200" kern="100" dirty="0">
              <a:solidFill>
                <a:srgbClr val="000000"/>
              </a:solidFill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kern="100" dirty="0">
                <a:solidFill>
                  <a:srgbClr val="000000"/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Seguir o passo a passo para acessar o documento: </a:t>
            </a:r>
          </a:p>
          <a:p>
            <a:pPr lvl="1" algn="just"/>
            <a:r>
              <a:rPr lang="pt-BR" sz="3200" b="1" kern="100" dirty="0">
                <a:solidFill>
                  <a:srgbClr val="000000"/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Apoio para Cursos Introdutórios para ACS e ACE</a:t>
            </a:r>
            <a:r>
              <a:rPr lang="pt-BR" sz="3200" kern="100" dirty="0">
                <a:solidFill>
                  <a:srgbClr val="000000"/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.</a:t>
            </a:r>
            <a:endParaRPr lang="pt-BR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kern="100" dirty="0"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5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m 2_1"/>
          <p:cNvPicPr/>
          <p:nvPr/>
        </p:nvPicPr>
        <p:blipFill>
          <a:blip r:embed="rId2"/>
          <a:stretch/>
        </p:blipFill>
        <p:spPr>
          <a:xfrm>
            <a:off x="0" y="32400"/>
            <a:ext cx="18286560" cy="10284480"/>
          </a:xfrm>
          <a:prstGeom prst="rect">
            <a:avLst/>
          </a:prstGeom>
          <a:ln w="0">
            <a:noFill/>
          </a:ln>
        </p:spPr>
      </p:pic>
      <p:sp>
        <p:nvSpPr>
          <p:cNvPr id="177" name="object 3_1"/>
          <p:cNvSpPr/>
          <p:nvPr/>
        </p:nvSpPr>
        <p:spPr>
          <a:xfrm>
            <a:off x="4719960" y="2396160"/>
            <a:ext cx="9118800" cy="173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aixaDeTexto 89"/>
          <p:cNvSpPr/>
          <p:nvPr/>
        </p:nvSpPr>
        <p:spPr>
          <a:xfrm>
            <a:off x="4176000" y="270000"/>
            <a:ext cx="11068200" cy="90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0" name="Imagem 6"/>
          <p:cNvPicPr/>
          <p:nvPr/>
        </p:nvPicPr>
        <p:blipFill>
          <a:blip r:embed="rId3"/>
          <a:stretch/>
        </p:blipFill>
        <p:spPr>
          <a:xfrm>
            <a:off x="11132280" y="9028800"/>
            <a:ext cx="3260880" cy="565560"/>
          </a:xfrm>
          <a:prstGeom prst="rect">
            <a:avLst/>
          </a:prstGeom>
          <a:ln w="0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6249F2A-1743-4CF9-BAFA-2C95890AE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358" y="1616102"/>
            <a:ext cx="4818140" cy="62747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FD9C75A-2C88-49DD-BB92-831B16E26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760" y="1043211"/>
            <a:ext cx="8564170" cy="782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6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m 2_1"/>
          <p:cNvPicPr/>
          <p:nvPr/>
        </p:nvPicPr>
        <p:blipFill>
          <a:blip r:embed="rId2"/>
          <a:stretch/>
        </p:blipFill>
        <p:spPr>
          <a:xfrm>
            <a:off x="0" y="32400"/>
            <a:ext cx="18286560" cy="10284480"/>
          </a:xfrm>
          <a:prstGeom prst="rect">
            <a:avLst/>
          </a:prstGeom>
          <a:ln w="0">
            <a:noFill/>
          </a:ln>
        </p:spPr>
      </p:pic>
      <p:sp>
        <p:nvSpPr>
          <p:cNvPr id="177" name="object 3_1"/>
          <p:cNvSpPr/>
          <p:nvPr/>
        </p:nvSpPr>
        <p:spPr>
          <a:xfrm>
            <a:off x="4719960" y="2396160"/>
            <a:ext cx="9118800" cy="173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aixaDeTexto 89"/>
          <p:cNvSpPr/>
          <p:nvPr/>
        </p:nvSpPr>
        <p:spPr>
          <a:xfrm>
            <a:off x="4176000" y="270000"/>
            <a:ext cx="11068200" cy="90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0" name="Imagem 6"/>
          <p:cNvPicPr/>
          <p:nvPr/>
        </p:nvPicPr>
        <p:blipFill>
          <a:blip r:embed="rId3"/>
          <a:stretch/>
        </p:blipFill>
        <p:spPr>
          <a:xfrm>
            <a:off x="11132280" y="9028800"/>
            <a:ext cx="3260880" cy="565560"/>
          </a:xfrm>
          <a:prstGeom prst="rect">
            <a:avLst/>
          </a:prstGeom>
          <a:ln w="0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53D5640-417E-495F-BE84-8D12A824E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654" y="1147205"/>
            <a:ext cx="5496692" cy="79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9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m 2_1"/>
          <p:cNvPicPr/>
          <p:nvPr/>
        </p:nvPicPr>
        <p:blipFill>
          <a:blip r:embed="rId2"/>
          <a:stretch/>
        </p:blipFill>
        <p:spPr>
          <a:xfrm>
            <a:off x="0" y="32400"/>
            <a:ext cx="18286560" cy="10284480"/>
          </a:xfrm>
          <a:prstGeom prst="rect">
            <a:avLst/>
          </a:prstGeom>
          <a:ln w="0">
            <a:noFill/>
          </a:ln>
        </p:spPr>
      </p:pic>
      <p:sp>
        <p:nvSpPr>
          <p:cNvPr id="177" name="object 3_1"/>
          <p:cNvSpPr/>
          <p:nvPr/>
        </p:nvSpPr>
        <p:spPr>
          <a:xfrm>
            <a:off x="4719960" y="2396160"/>
            <a:ext cx="9118800" cy="173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aixaDeTexto 89"/>
          <p:cNvSpPr/>
          <p:nvPr/>
        </p:nvSpPr>
        <p:spPr>
          <a:xfrm>
            <a:off x="4176000" y="270000"/>
            <a:ext cx="11068200" cy="90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0" name="Imagem 6"/>
          <p:cNvPicPr/>
          <p:nvPr/>
        </p:nvPicPr>
        <p:blipFill>
          <a:blip r:embed="rId3"/>
          <a:stretch/>
        </p:blipFill>
        <p:spPr>
          <a:xfrm>
            <a:off x="11132280" y="9028800"/>
            <a:ext cx="3260880" cy="565560"/>
          </a:xfrm>
          <a:prstGeom prst="rect">
            <a:avLst/>
          </a:prstGeom>
          <a:ln w="0"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50945F5-2BE3-4A02-B746-67D8F94E8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864" y="1118626"/>
            <a:ext cx="5706271" cy="80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m 2_1"/>
          <p:cNvPicPr/>
          <p:nvPr/>
        </p:nvPicPr>
        <p:blipFill>
          <a:blip r:embed="rId2"/>
          <a:stretch/>
        </p:blipFill>
        <p:spPr>
          <a:xfrm>
            <a:off x="0" y="32400"/>
            <a:ext cx="18286560" cy="10284480"/>
          </a:xfrm>
          <a:prstGeom prst="rect">
            <a:avLst/>
          </a:prstGeom>
          <a:ln w="0">
            <a:noFill/>
          </a:ln>
        </p:spPr>
      </p:pic>
      <p:sp>
        <p:nvSpPr>
          <p:cNvPr id="177" name="object 3_1"/>
          <p:cNvSpPr/>
          <p:nvPr/>
        </p:nvSpPr>
        <p:spPr>
          <a:xfrm>
            <a:off x="4719960" y="2396160"/>
            <a:ext cx="9118800" cy="173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aixaDeTexto 89"/>
          <p:cNvSpPr/>
          <p:nvPr/>
        </p:nvSpPr>
        <p:spPr>
          <a:xfrm>
            <a:off x="4176000" y="270000"/>
            <a:ext cx="11068200" cy="90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0" name="Imagem 6"/>
          <p:cNvPicPr/>
          <p:nvPr/>
        </p:nvPicPr>
        <p:blipFill>
          <a:blip r:embed="rId3"/>
          <a:stretch/>
        </p:blipFill>
        <p:spPr>
          <a:xfrm>
            <a:off x="11132280" y="9028800"/>
            <a:ext cx="3260880" cy="565560"/>
          </a:xfrm>
          <a:prstGeom prst="rect">
            <a:avLst/>
          </a:prstGeom>
          <a:ln w="0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455EB53-AE15-487B-99EE-6385B9F49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969" y="1109099"/>
            <a:ext cx="5630061" cy="80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6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m 2_1"/>
          <p:cNvPicPr/>
          <p:nvPr/>
        </p:nvPicPr>
        <p:blipFill>
          <a:blip r:embed="rId2"/>
          <a:stretch/>
        </p:blipFill>
        <p:spPr>
          <a:xfrm>
            <a:off x="0" y="32400"/>
            <a:ext cx="18286560" cy="10284480"/>
          </a:xfrm>
          <a:prstGeom prst="rect">
            <a:avLst/>
          </a:prstGeom>
          <a:ln w="0">
            <a:noFill/>
          </a:ln>
        </p:spPr>
      </p:pic>
      <p:sp>
        <p:nvSpPr>
          <p:cNvPr id="177" name="object 3_1"/>
          <p:cNvSpPr/>
          <p:nvPr/>
        </p:nvSpPr>
        <p:spPr>
          <a:xfrm>
            <a:off x="4719960" y="2396160"/>
            <a:ext cx="9118800" cy="173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aixaDeTexto 89"/>
          <p:cNvSpPr/>
          <p:nvPr/>
        </p:nvSpPr>
        <p:spPr>
          <a:xfrm>
            <a:off x="4176000" y="270000"/>
            <a:ext cx="11068200" cy="90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0" name="Imagem 6"/>
          <p:cNvPicPr/>
          <p:nvPr/>
        </p:nvPicPr>
        <p:blipFill>
          <a:blip r:embed="rId3"/>
          <a:stretch/>
        </p:blipFill>
        <p:spPr>
          <a:xfrm>
            <a:off x="11132280" y="9028800"/>
            <a:ext cx="3260880" cy="565560"/>
          </a:xfrm>
          <a:prstGeom prst="rect">
            <a:avLst/>
          </a:prstGeom>
          <a:ln w="0"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5C3EFAB-AF98-4DAA-9F80-74A16ECE7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548" y="1147205"/>
            <a:ext cx="5572903" cy="79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77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m 2_1"/>
          <p:cNvPicPr/>
          <p:nvPr/>
        </p:nvPicPr>
        <p:blipFill>
          <a:blip r:embed="rId2"/>
          <a:stretch/>
        </p:blipFill>
        <p:spPr>
          <a:xfrm>
            <a:off x="0" y="32400"/>
            <a:ext cx="18286560" cy="10284480"/>
          </a:xfrm>
          <a:prstGeom prst="rect">
            <a:avLst/>
          </a:prstGeom>
          <a:ln w="0">
            <a:noFill/>
          </a:ln>
        </p:spPr>
      </p:pic>
      <p:sp>
        <p:nvSpPr>
          <p:cNvPr id="177" name="object 3_1"/>
          <p:cNvSpPr/>
          <p:nvPr/>
        </p:nvSpPr>
        <p:spPr>
          <a:xfrm>
            <a:off x="4719960" y="2396160"/>
            <a:ext cx="9118800" cy="173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aixaDeTexto 89"/>
          <p:cNvSpPr/>
          <p:nvPr/>
        </p:nvSpPr>
        <p:spPr>
          <a:xfrm>
            <a:off x="4176000" y="270000"/>
            <a:ext cx="11068200" cy="90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0" name="Imagem 6"/>
          <p:cNvPicPr/>
          <p:nvPr/>
        </p:nvPicPr>
        <p:blipFill>
          <a:blip r:embed="rId3"/>
          <a:stretch/>
        </p:blipFill>
        <p:spPr>
          <a:xfrm>
            <a:off x="11928142" y="9028800"/>
            <a:ext cx="3316057" cy="565560"/>
          </a:xfrm>
          <a:prstGeom prst="rect">
            <a:avLst/>
          </a:prstGeom>
          <a:ln w="0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642CEFF-0743-4673-89FF-A5559F485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088" y="994019"/>
            <a:ext cx="6717007" cy="78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39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m 11_13"/>
          <p:cNvPicPr/>
          <p:nvPr/>
        </p:nvPicPr>
        <p:blipFill>
          <a:blip r:embed="rId2"/>
          <a:stretch/>
        </p:blipFill>
        <p:spPr>
          <a:xfrm>
            <a:off x="1440" y="95661"/>
            <a:ext cx="18286560" cy="10285560"/>
          </a:xfrm>
          <a:prstGeom prst="rect">
            <a:avLst/>
          </a:prstGeom>
          <a:ln w="0">
            <a:noFill/>
          </a:ln>
        </p:spPr>
      </p:pic>
      <p:grpSp>
        <p:nvGrpSpPr>
          <p:cNvPr id="153" name="Group 5_13"/>
          <p:cNvGrpSpPr/>
          <p:nvPr/>
        </p:nvGrpSpPr>
        <p:grpSpPr>
          <a:xfrm>
            <a:off x="2366280" y="1321200"/>
            <a:ext cx="13405680" cy="6777720"/>
            <a:chOff x="2366280" y="1321200"/>
            <a:chExt cx="13405680" cy="6777720"/>
          </a:xfrm>
        </p:grpSpPr>
        <p:sp>
          <p:nvSpPr>
            <p:cNvPr id="154" name="TextBox 6_13"/>
            <p:cNvSpPr/>
            <p:nvPr/>
          </p:nvSpPr>
          <p:spPr>
            <a:xfrm>
              <a:off x="2366280" y="1321200"/>
              <a:ext cx="13257360" cy="438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TextBox 7_13"/>
            <p:cNvSpPr/>
            <p:nvPr/>
          </p:nvSpPr>
          <p:spPr>
            <a:xfrm>
              <a:off x="2514600" y="7292160"/>
              <a:ext cx="132573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56" name="Imagem 3_13"/>
          <p:cNvPicPr/>
          <p:nvPr/>
        </p:nvPicPr>
        <p:blipFill>
          <a:blip r:embed="rId3"/>
          <a:stretch/>
        </p:blipFill>
        <p:spPr>
          <a:xfrm>
            <a:off x="12783240" y="9105840"/>
            <a:ext cx="3796920" cy="786600"/>
          </a:xfrm>
          <a:prstGeom prst="rect">
            <a:avLst/>
          </a:prstGeom>
          <a:ln w="0">
            <a:noFill/>
          </a:ln>
        </p:spPr>
      </p:pic>
      <p:sp>
        <p:nvSpPr>
          <p:cNvPr id="157" name="Retângulo 156"/>
          <p:cNvSpPr/>
          <p:nvPr/>
        </p:nvSpPr>
        <p:spPr>
          <a:xfrm>
            <a:off x="2664360" y="892080"/>
            <a:ext cx="13107600" cy="12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000000"/>
                </a:solidFill>
                <a:latin typeface="Calibri"/>
              </a:rPr>
              <a:t>SOLICITAÇÃO DOS CURSOS INTRODUTÓRIOS PARA ACS E ACE NA SUPERINTENDÊNCIA DA ESCOLA DE SAÚDE - SESG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158" name="Retângulo 157"/>
          <p:cNvSpPr/>
          <p:nvPr/>
        </p:nvSpPr>
        <p:spPr>
          <a:xfrm>
            <a:off x="2366280" y="2767892"/>
            <a:ext cx="13714097" cy="66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Conhecer a Instrução Normativa nº 06/2024, disponível no site da Escola, em Legislação: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 </a:t>
            </a:r>
            <a:r>
              <a:rPr lang="pt-BR" sz="3200" dirty="0">
                <a:hlinkClick r:id="rId4"/>
              </a:rPr>
              <a:t>https://goias.gov.br/saude/wp-content/uploads/sites/34/files/escola-saude/legislacao/instrucao-normativa/2024/in-06-2024-escola-de-saude.pdf</a:t>
            </a:r>
            <a:endParaRPr lang="pt-BR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algn="just"/>
            <a:endParaRPr lang="pt-BR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Enviar</a:t>
            </a:r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lang="pt-B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fício para a 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Coordenação de Educação Permanente da Regional de Saúde que representa seu município, a solicitação de parceria da SESG para a realização dos Cursos Introdutórios para ACS e/ou ACE, via Gerência de Regionais (GERES) </a:t>
            </a:r>
            <a:r>
              <a:rPr lang="pt-B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t-BR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Caberá à GERES o encaminhamento do Ofício à Superintendência da ESG e o acompanhamento do processo.</a:t>
            </a:r>
          </a:p>
          <a:p>
            <a:pPr algn="just"/>
            <a:endParaRPr lang="pt-BR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kern="100" dirty="0"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4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m 11_13"/>
          <p:cNvPicPr/>
          <p:nvPr/>
        </p:nvPicPr>
        <p:blipFill>
          <a:blip r:embed="rId2"/>
          <a:stretch/>
        </p:blipFill>
        <p:spPr>
          <a:xfrm>
            <a:off x="-19620" y="56473"/>
            <a:ext cx="18286560" cy="10285560"/>
          </a:xfrm>
          <a:prstGeom prst="rect">
            <a:avLst/>
          </a:prstGeom>
          <a:ln w="0">
            <a:noFill/>
          </a:ln>
        </p:spPr>
      </p:pic>
      <p:grpSp>
        <p:nvGrpSpPr>
          <p:cNvPr id="153" name="Group 5_13"/>
          <p:cNvGrpSpPr/>
          <p:nvPr/>
        </p:nvGrpSpPr>
        <p:grpSpPr>
          <a:xfrm>
            <a:off x="2366280" y="1321200"/>
            <a:ext cx="13405680" cy="6777720"/>
            <a:chOff x="2366280" y="1321200"/>
            <a:chExt cx="13405680" cy="6777720"/>
          </a:xfrm>
        </p:grpSpPr>
        <p:sp>
          <p:nvSpPr>
            <p:cNvPr id="154" name="TextBox 6_13"/>
            <p:cNvSpPr/>
            <p:nvPr/>
          </p:nvSpPr>
          <p:spPr>
            <a:xfrm>
              <a:off x="2366280" y="1321200"/>
              <a:ext cx="13257360" cy="438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TextBox 7_13"/>
            <p:cNvSpPr/>
            <p:nvPr/>
          </p:nvSpPr>
          <p:spPr>
            <a:xfrm>
              <a:off x="2514600" y="7292160"/>
              <a:ext cx="132573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56" name="Imagem 3_13"/>
          <p:cNvPicPr/>
          <p:nvPr/>
        </p:nvPicPr>
        <p:blipFill>
          <a:blip r:embed="rId3"/>
          <a:stretch/>
        </p:blipFill>
        <p:spPr>
          <a:xfrm>
            <a:off x="12783240" y="9105840"/>
            <a:ext cx="3796920" cy="786600"/>
          </a:xfrm>
          <a:prstGeom prst="rect">
            <a:avLst/>
          </a:prstGeom>
          <a:ln w="0">
            <a:noFill/>
          </a:ln>
        </p:spPr>
      </p:pic>
      <p:sp>
        <p:nvSpPr>
          <p:cNvPr id="157" name="Retângulo 156"/>
          <p:cNvSpPr/>
          <p:nvPr/>
        </p:nvSpPr>
        <p:spPr>
          <a:xfrm>
            <a:off x="2664360" y="892080"/>
            <a:ext cx="13107600" cy="12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000000"/>
                </a:solidFill>
                <a:latin typeface="Calibri"/>
              </a:rPr>
              <a:t>SOLICITAÇÃO DOS CURSOS INTRODUTÓRIOS PARA ACS E ACE NA SUPERINTENDÊNCIA DA ESCOLA DE SAÚDE - SESG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158" name="Retângulo 157"/>
          <p:cNvSpPr/>
          <p:nvPr/>
        </p:nvSpPr>
        <p:spPr>
          <a:xfrm>
            <a:off x="2664359" y="2332080"/>
            <a:ext cx="12802063" cy="64722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kern="100" dirty="0">
              <a:effectLst/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CFE636-8504-4832-8E70-278C01EC9653}"/>
              </a:ext>
            </a:extLst>
          </p:cNvPr>
          <p:cNvSpPr txBox="1"/>
          <p:nvPr/>
        </p:nvSpPr>
        <p:spPr>
          <a:xfrm>
            <a:off x="2366280" y="2617200"/>
            <a:ext cx="1289113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âmbito da Escola, a Coordenação de Projetos Educacionais para a Atenção à Saúde enviará para o município todos os modelos dos documentos necessários, sendo: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Projeto pedagógico de curso para adequação das informações específicas do município;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Planilha com relação dos discentes;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Planilha com a relação dos docentes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ronograma das aulas.</a:t>
            </a:r>
          </a:p>
          <a:p>
            <a:pPr algn="just"/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Após o recebimentos de todos os documentos o processo os diários serão enviados pela Coordenação de Gestão Acadêmica e após a execução do curso os discentes serão certificados.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42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1_1"/>
          <p:cNvPicPr/>
          <p:nvPr/>
        </p:nvPicPr>
        <p:blipFill>
          <a:blip r:embed="rId2"/>
          <a:stretch/>
        </p:blipFill>
        <p:spPr>
          <a:xfrm>
            <a:off x="1440" y="1440"/>
            <a:ext cx="18286560" cy="10285560"/>
          </a:xfrm>
          <a:prstGeom prst="rect">
            <a:avLst/>
          </a:prstGeom>
          <a:ln w="0">
            <a:noFill/>
          </a:ln>
        </p:spPr>
      </p:pic>
      <p:grpSp>
        <p:nvGrpSpPr>
          <p:cNvPr id="83" name="Group 5_1"/>
          <p:cNvGrpSpPr/>
          <p:nvPr/>
        </p:nvGrpSpPr>
        <p:grpSpPr>
          <a:xfrm>
            <a:off x="2366280" y="1321200"/>
            <a:ext cx="13405680" cy="6777720"/>
            <a:chOff x="2366280" y="1321200"/>
            <a:chExt cx="13405680" cy="6777720"/>
          </a:xfrm>
        </p:grpSpPr>
        <p:sp>
          <p:nvSpPr>
            <p:cNvPr id="84" name="TextBox 6_1"/>
            <p:cNvSpPr/>
            <p:nvPr/>
          </p:nvSpPr>
          <p:spPr>
            <a:xfrm>
              <a:off x="2366280" y="1321200"/>
              <a:ext cx="13257360" cy="438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TextBox 7_1"/>
            <p:cNvSpPr/>
            <p:nvPr/>
          </p:nvSpPr>
          <p:spPr>
            <a:xfrm>
              <a:off x="2514600" y="7292160"/>
              <a:ext cx="132573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86" name="Imagem 3_1"/>
          <p:cNvPicPr/>
          <p:nvPr/>
        </p:nvPicPr>
        <p:blipFill>
          <a:blip r:embed="rId3"/>
          <a:stretch/>
        </p:blipFill>
        <p:spPr>
          <a:xfrm>
            <a:off x="12783240" y="9105840"/>
            <a:ext cx="3796920" cy="786600"/>
          </a:xfrm>
          <a:prstGeom prst="rect">
            <a:avLst/>
          </a:prstGeom>
          <a:ln w="0">
            <a:noFill/>
          </a:ln>
        </p:spPr>
      </p:pic>
      <p:sp>
        <p:nvSpPr>
          <p:cNvPr id="87" name="Retângulo 86"/>
          <p:cNvSpPr/>
          <p:nvPr/>
        </p:nvSpPr>
        <p:spPr>
          <a:xfrm>
            <a:off x="5580000" y="770760"/>
            <a:ext cx="8385480" cy="120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4400" b="1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000000"/>
                </a:solidFill>
                <a:latin typeface="Calibri"/>
              </a:rPr>
              <a:t>MODALIDADES DE ADMISSÃO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88" name="Retângulo 87"/>
          <p:cNvSpPr/>
          <p:nvPr/>
        </p:nvSpPr>
        <p:spPr>
          <a:xfrm>
            <a:off x="1470991" y="3198840"/>
            <a:ext cx="15571305" cy="68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4000" b="1" strike="noStrike" spc="-1" dirty="0">
                <a:solidFill>
                  <a:srgbClr val="000000"/>
                </a:solidFill>
                <a:latin typeface="Calibri"/>
              </a:rPr>
              <a:t>Processo seletivo PÚBLICO  </a:t>
            </a:r>
            <a:r>
              <a:rPr lang="pt-BR" sz="4000" b="0" strike="noStrike" spc="-1" dirty="0">
                <a:solidFill>
                  <a:srgbClr val="000000"/>
                </a:solidFill>
                <a:latin typeface="Calibri"/>
              </a:rPr>
              <a:t>- Servidor público – Provimento de cargo - (art. 9º da Lei 11.350/06)</a:t>
            </a:r>
            <a:endParaRPr lang="pt-BR" sz="4000" b="0" strike="noStrike" spc="-1" dirty="0">
              <a:latin typeface="Arial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4000" b="0" strike="noStrike" spc="-1" dirty="0">
              <a:latin typeface="Arial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4000" b="1" strike="noStrike" spc="-1" dirty="0">
                <a:solidFill>
                  <a:srgbClr val="000000"/>
                </a:solidFill>
                <a:latin typeface="Calibri"/>
              </a:rPr>
              <a:t>Processo seletivo SIMPLIFICADO </a:t>
            </a:r>
            <a:r>
              <a:rPr lang="pt-BR" sz="4000" b="0" strike="noStrike" spc="-1" dirty="0">
                <a:solidFill>
                  <a:srgbClr val="000000"/>
                </a:solidFill>
                <a:latin typeface="Calibri"/>
              </a:rPr>
              <a:t>-  Função pública - Contratação temporária - exceção (art. 16º da Lei 11.350/06)</a:t>
            </a:r>
            <a:endParaRPr lang="pt-BR" sz="4000" b="0" strike="noStrike" spc="-1" dirty="0">
              <a:latin typeface="Arial"/>
            </a:endParaRPr>
          </a:p>
          <a:p>
            <a:endParaRPr lang="pt-BR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Emenda Constitucional Nº 51, de 1º de fevereiro de 2006, instituiu a contratação direta desses profissionais e o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processo seletivo público 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forma de contratação. </a:t>
            </a:r>
          </a:p>
          <a:p>
            <a:pPr algn="just"/>
            <a:endParaRPr lang="pt-BR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pt-BR" sz="3600" dirty="0">
              <a:solidFill>
                <a:srgbClr val="0000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sz="1800" b="0" i="0" u="none" strike="noStrike" baseline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m 2_1"/>
          <p:cNvPicPr/>
          <p:nvPr/>
        </p:nvPicPr>
        <p:blipFill>
          <a:blip r:embed="rId2"/>
          <a:stretch/>
        </p:blipFill>
        <p:spPr>
          <a:xfrm>
            <a:off x="0" y="32400"/>
            <a:ext cx="18286560" cy="10284480"/>
          </a:xfrm>
          <a:prstGeom prst="rect">
            <a:avLst/>
          </a:prstGeom>
          <a:ln w="0">
            <a:noFill/>
          </a:ln>
        </p:spPr>
      </p:pic>
      <p:sp>
        <p:nvSpPr>
          <p:cNvPr id="177" name="object 3_1"/>
          <p:cNvSpPr/>
          <p:nvPr/>
        </p:nvSpPr>
        <p:spPr>
          <a:xfrm>
            <a:off x="4719960" y="2396160"/>
            <a:ext cx="9118800" cy="173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aixaDeTexto 89"/>
          <p:cNvSpPr/>
          <p:nvPr/>
        </p:nvSpPr>
        <p:spPr>
          <a:xfrm>
            <a:off x="4176000" y="270000"/>
            <a:ext cx="11068200" cy="90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aixaDeTexto 9"/>
          <p:cNvSpPr/>
          <p:nvPr/>
        </p:nvSpPr>
        <p:spPr>
          <a:xfrm>
            <a:off x="2847703" y="2896418"/>
            <a:ext cx="12396497" cy="53534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35000" tIns="67680" rIns="135000" bIns="67680">
            <a:spAutoFit/>
          </a:bodyPr>
          <a:lstStyle/>
          <a:p>
            <a:pPr marL="18360" algn="ctr">
              <a:lnSpc>
                <a:spcPct val="100000"/>
              </a:lnSpc>
              <a:spcBef>
                <a:spcPts val="150"/>
              </a:spcBef>
            </a:pPr>
            <a:r>
              <a:rPr lang="pt-BR" sz="2700" b="1" strike="noStrike" spc="-4" dirty="0">
                <a:solidFill>
                  <a:srgbClr val="003300"/>
                </a:solidFill>
                <a:latin typeface="Arial"/>
                <a:ea typeface="DejaVu Sans"/>
              </a:rPr>
              <a:t>Superintendência</a:t>
            </a:r>
            <a:r>
              <a:rPr lang="pt-BR" sz="2700" b="1" strike="noStrike" spc="-24" dirty="0">
                <a:solidFill>
                  <a:srgbClr val="003300"/>
                </a:solidFill>
                <a:latin typeface="Arial"/>
                <a:ea typeface="DejaVu Sans"/>
              </a:rPr>
              <a:t> </a:t>
            </a:r>
            <a:r>
              <a:rPr lang="pt-BR" sz="2700" b="1" strike="noStrike" spc="-4" dirty="0">
                <a:solidFill>
                  <a:srgbClr val="003300"/>
                </a:solidFill>
                <a:latin typeface="Arial"/>
                <a:ea typeface="DejaVu Sans"/>
              </a:rPr>
              <a:t>de</a:t>
            </a:r>
            <a:r>
              <a:rPr lang="pt-BR" sz="2700" b="1" strike="noStrike" spc="-24" dirty="0">
                <a:solidFill>
                  <a:srgbClr val="003300"/>
                </a:solidFill>
                <a:latin typeface="Arial"/>
                <a:ea typeface="DejaVu Sans"/>
              </a:rPr>
              <a:t> Políticas e </a:t>
            </a:r>
            <a:r>
              <a:rPr lang="pt-BR" sz="2700" b="1" strike="noStrike" spc="-4" dirty="0">
                <a:solidFill>
                  <a:srgbClr val="003300"/>
                </a:solidFill>
                <a:latin typeface="Arial"/>
                <a:ea typeface="DejaVu Sans"/>
              </a:rPr>
              <a:t>Atenção</a:t>
            </a:r>
            <a:r>
              <a:rPr lang="pt-BR" sz="2700" b="1" strike="noStrike" spc="-24" dirty="0">
                <a:solidFill>
                  <a:srgbClr val="003300"/>
                </a:solidFill>
                <a:latin typeface="Arial"/>
                <a:ea typeface="DejaVu Sans"/>
              </a:rPr>
              <a:t> </a:t>
            </a:r>
            <a:r>
              <a:rPr lang="pt-BR" sz="2700" b="1" strike="noStrike" spc="-18" dirty="0">
                <a:solidFill>
                  <a:srgbClr val="003300"/>
                </a:solidFill>
                <a:latin typeface="Arial"/>
                <a:ea typeface="DejaVu Sans"/>
              </a:rPr>
              <a:t>Integral </a:t>
            </a:r>
            <a:r>
              <a:rPr lang="pt-BR" sz="2700" b="1" strike="noStrike" spc="-4" dirty="0">
                <a:solidFill>
                  <a:srgbClr val="003300"/>
                </a:solidFill>
                <a:latin typeface="Arial"/>
                <a:ea typeface="DejaVu Sans"/>
              </a:rPr>
              <a:t>à</a:t>
            </a:r>
            <a:r>
              <a:rPr lang="pt-BR" sz="2700" b="1" strike="noStrike" spc="26" dirty="0">
                <a:solidFill>
                  <a:srgbClr val="003300"/>
                </a:solidFill>
                <a:latin typeface="Arial"/>
                <a:ea typeface="DejaVu Sans"/>
              </a:rPr>
              <a:t> </a:t>
            </a:r>
            <a:r>
              <a:rPr lang="pt-BR" sz="2700" b="1" strike="noStrike" spc="-18" dirty="0">
                <a:solidFill>
                  <a:srgbClr val="003300"/>
                </a:solidFill>
                <a:latin typeface="Arial"/>
                <a:ea typeface="DejaVu Sans"/>
              </a:rPr>
              <a:t>Saúde</a:t>
            </a:r>
            <a:endParaRPr lang="pt-BR" sz="2700" b="0" strike="noStrike" spc="-1" dirty="0">
              <a:latin typeface="Arial"/>
            </a:endParaRPr>
          </a:p>
          <a:p>
            <a:pPr marL="18360" algn="ctr">
              <a:lnSpc>
                <a:spcPct val="100000"/>
              </a:lnSpc>
              <a:spcBef>
                <a:spcPts val="150"/>
              </a:spcBef>
            </a:pPr>
            <a:r>
              <a:rPr lang="pt-BR" sz="2700" b="1" strike="noStrike" spc="-18" dirty="0">
                <a:solidFill>
                  <a:srgbClr val="003300"/>
                </a:solidFill>
                <a:latin typeface="Arial"/>
                <a:ea typeface="DejaVu Sans"/>
              </a:rPr>
              <a:t>Gerência de Atenção Primária</a:t>
            </a:r>
            <a:endParaRPr lang="pt-BR" sz="2700" b="0" strike="noStrike" spc="-1" dirty="0">
              <a:latin typeface="Arial"/>
            </a:endParaRPr>
          </a:p>
          <a:p>
            <a:pPr marL="222120" algn="ctr">
              <a:lnSpc>
                <a:spcPts val="2880"/>
              </a:lnSpc>
              <a:spcBef>
                <a:spcPts val="77"/>
              </a:spcBef>
            </a:pPr>
            <a:endParaRPr lang="pt-BR" sz="2700" b="0" strike="noStrike" spc="-1" dirty="0">
              <a:latin typeface="Arial"/>
            </a:endParaRPr>
          </a:p>
          <a:p>
            <a:pPr marL="222120" algn="ctr">
              <a:lnSpc>
                <a:spcPts val="2880"/>
              </a:lnSpc>
              <a:spcBef>
                <a:spcPts val="77"/>
              </a:spcBef>
            </a:pPr>
            <a:r>
              <a:rPr lang="pt-BR" sz="2700" b="1" u="sng" strike="noStrike" spc="-4" dirty="0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gerenciaaps.sais@gmail.com</a:t>
            </a:r>
            <a:endParaRPr lang="pt-BR" sz="2700" b="0" strike="noStrike" spc="-1" dirty="0">
              <a:latin typeface="Arial"/>
            </a:endParaRPr>
          </a:p>
          <a:p>
            <a:pPr marL="6480" algn="ctr">
              <a:lnSpc>
                <a:spcPts val="2781"/>
              </a:lnSpc>
            </a:pPr>
            <a:r>
              <a:rPr lang="pt-BR" sz="2700" b="1" strike="noStrike" spc="-4" dirty="0">
                <a:solidFill>
                  <a:srgbClr val="003300"/>
                </a:solidFill>
                <a:latin typeface="Arial"/>
                <a:ea typeface="DejaVu Sans"/>
              </a:rPr>
              <a:t>Fone: (62)</a:t>
            </a:r>
            <a:r>
              <a:rPr lang="pt-BR" sz="2700" b="1" strike="noStrike" spc="-32" dirty="0">
                <a:solidFill>
                  <a:srgbClr val="003300"/>
                </a:solidFill>
                <a:latin typeface="Arial"/>
                <a:ea typeface="DejaVu Sans"/>
              </a:rPr>
              <a:t> </a:t>
            </a:r>
            <a:r>
              <a:rPr lang="pt-BR" sz="2700" b="1" strike="noStrike" spc="-18" dirty="0">
                <a:solidFill>
                  <a:srgbClr val="003300"/>
                </a:solidFill>
                <a:latin typeface="Arial"/>
                <a:ea typeface="DejaVu Sans"/>
              </a:rPr>
              <a:t>3201-</a:t>
            </a:r>
            <a:r>
              <a:rPr lang="pt-BR" sz="2700" b="1" strike="noStrike" spc="-32" dirty="0">
                <a:solidFill>
                  <a:srgbClr val="003300"/>
                </a:solidFill>
                <a:latin typeface="Arial"/>
                <a:ea typeface="DejaVu Sans"/>
              </a:rPr>
              <a:t>7876</a:t>
            </a:r>
          </a:p>
          <a:p>
            <a:pPr marL="6480" algn="ctr">
              <a:lnSpc>
                <a:spcPts val="2781"/>
              </a:lnSpc>
            </a:pPr>
            <a:endParaRPr lang="pt-BR" sz="2700" b="1" spc="-32" dirty="0">
              <a:solidFill>
                <a:srgbClr val="003300"/>
              </a:solidFill>
              <a:latin typeface="Arial"/>
              <a:ea typeface="DejaVu Sans"/>
            </a:endParaRPr>
          </a:p>
          <a:p>
            <a:pPr marL="6480" algn="ctr">
              <a:lnSpc>
                <a:spcPts val="2781"/>
              </a:lnSpc>
            </a:pPr>
            <a:endParaRPr lang="pt-BR" sz="2700" b="1" strike="noStrike" spc="-32" dirty="0">
              <a:solidFill>
                <a:srgbClr val="003300"/>
              </a:solidFill>
              <a:latin typeface="Arial"/>
              <a:ea typeface="DejaVu Sans"/>
            </a:endParaRPr>
          </a:p>
          <a:p>
            <a:pPr marL="6480" algn="ctr">
              <a:lnSpc>
                <a:spcPts val="2781"/>
              </a:lnSpc>
            </a:pPr>
            <a:endParaRPr lang="pt-BR" sz="2700" b="1" strike="noStrike" spc="-32" dirty="0">
              <a:solidFill>
                <a:srgbClr val="003300"/>
              </a:solidFill>
              <a:latin typeface="Arial"/>
              <a:ea typeface="DejaVu Sans"/>
            </a:endParaRPr>
          </a:p>
          <a:p>
            <a:pPr marL="6480" algn="ctr">
              <a:lnSpc>
                <a:spcPts val="2781"/>
              </a:lnSpc>
            </a:pPr>
            <a:r>
              <a:rPr lang="pt-BR" sz="2700" b="1" spc="-32" dirty="0">
                <a:solidFill>
                  <a:srgbClr val="003300"/>
                </a:solidFill>
                <a:latin typeface="Arial"/>
                <a:ea typeface="DejaVu Sans"/>
              </a:rPr>
              <a:t>Superintendência da Escola de Saúde de Goiás</a:t>
            </a:r>
          </a:p>
          <a:p>
            <a:pPr marL="6480" algn="ctr">
              <a:lnSpc>
                <a:spcPts val="2781"/>
              </a:lnSpc>
            </a:pPr>
            <a:r>
              <a:rPr lang="pt-BR" sz="2700" b="1" strike="noStrike" spc="-32" dirty="0">
                <a:solidFill>
                  <a:srgbClr val="003300"/>
                </a:solidFill>
                <a:latin typeface="Arial"/>
                <a:ea typeface="DejaVu Sans"/>
              </a:rPr>
              <a:t>Gerência de Projetos Educacionais em Saúde</a:t>
            </a:r>
          </a:p>
          <a:p>
            <a:pPr marL="6480" algn="ctr">
              <a:lnSpc>
                <a:spcPts val="2781"/>
              </a:lnSpc>
            </a:pPr>
            <a:endParaRPr lang="pt-BR" sz="2700" b="1" strike="noStrike" spc="-32" dirty="0">
              <a:solidFill>
                <a:srgbClr val="003300"/>
              </a:solidFill>
              <a:latin typeface="Arial"/>
              <a:ea typeface="DejaVu Sans"/>
            </a:endParaRPr>
          </a:p>
          <a:p>
            <a:pPr marL="6480" algn="ctr">
              <a:lnSpc>
                <a:spcPts val="2781"/>
              </a:lnSpc>
            </a:pPr>
            <a:r>
              <a:rPr lang="pt-BR" sz="2700" b="1" spc="-32" dirty="0">
                <a:solidFill>
                  <a:srgbClr val="003300"/>
                </a:solidFill>
                <a:latin typeface="Arial"/>
                <a:ea typeface="DejaVu Sans"/>
                <a:hlinkClick r:id="rId4"/>
              </a:rPr>
              <a:t>gpes.escoladesaude@goias.gov.br</a:t>
            </a:r>
            <a:endParaRPr lang="pt-BR" sz="2700" b="1" spc="-32" dirty="0">
              <a:solidFill>
                <a:srgbClr val="003300"/>
              </a:solidFill>
              <a:latin typeface="Arial"/>
              <a:ea typeface="DejaVu Sans"/>
            </a:endParaRPr>
          </a:p>
          <a:p>
            <a:pPr marL="6480" algn="ctr">
              <a:lnSpc>
                <a:spcPts val="2781"/>
              </a:lnSpc>
            </a:pPr>
            <a:r>
              <a:rPr lang="pt-BR" sz="2700" b="1" strike="noStrike" spc="-32" dirty="0">
                <a:solidFill>
                  <a:srgbClr val="003300"/>
                </a:solidFill>
                <a:latin typeface="Arial"/>
                <a:ea typeface="DejaVu Sans"/>
              </a:rPr>
              <a:t>Fone</a:t>
            </a:r>
            <a:r>
              <a:rPr lang="pt-BR" sz="2700" b="1" spc="-32" dirty="0">
                <a:solidFill>
                  <a:srgbClr val="003300"/>
                </a:solidFill>
                <a:latin typeface="Arial"/>
                <a:ea typeface="DejaVu Sans"/>
              </a:rPr>
              <a:t>: (62) 3201-3849</a:t>
            </a:r>
            <a:r>
              <a:rPr lang="pt-BR" sz="2700" b="1" spc="-32">
                <a:solidFill>
                  <a:srgbClr val="003300"/>
                </a:solidFill>
                <a:latin typeface="Arial"/>
                <a:ea typeface="DejaVu Sans"/>
              </a:rPr>
              <a:t>/ 3201-3430</a:t>
            </a:r>
          </a:p>
          <a:p>
            <a:pPr marL="6480" algn="ctr">
              <a:lnSpc>
                <a:spcPts val="2781"/>
              </a:lnSpc>
            </a:pPr>
            <a:endParaRPr lang="pt-BR" sz="2700" b="0" strike="noStrike" spc="-1" dirty="0">
              <a:latin typeface="Arial"/>
            </a:endParaRPr>
          </a:p>
        </p:txBody>
      </p:sp>
      <p:pic>
        <p:nvPicPr>
          <p:cNvPr id="180" name="Imagem 6"/>
          <p:cNvPicPr/>
          <p:nvPr/>
        </p:nvPicPr>
        <p:blipFill>
          <a:blip r:embed="rId5"/>
          <a:stretch/>
        </p:blipFill>
        <p:spPr>
          <a:xfrm>
            <a:off x="11132280" y="9028800"/>
            <a:ext cx="3260880" cy="565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11_1"/>
          <p:cNvPicPr/>
          <p:nvPr/>
        </p:nvPicPr>
        <p:blipFill>
          <a:blip r:embed="rId2"/>
          <a:stretch/>
        </p:blipFill>
        <p:spPr>
          <a:xfrm>
            <a:off x="0" y="0"/>
            <a:ext cx="18286560" cy="10285560"/>
          </a:xfrm>
          <a:prstGeom prst="rect">
            <a:avLst/>
          </a:prstGeom>
          <a:ln w="0">
            <a:noFill/>
          </a:ln>
        </p:spPr>
      </p:pic>
      <p:grpSp>
        <p:nvGrpSpPr>
          <p:cNvPr id="83" name="Group 5_1"/>
          <p:cNvGrpSpPr/>
          <p:nvPr/>
        </p:nvGrpSpPr>
        <p:grpSpPr>
          <a:xfrm>
            <a:off x="2366280" y="1321200"/>
            <a:ext cx="13405680" cy="6777720"/>
            <a:chOff x="2366280" y="1321200"/>
            <a:chExt cx="13405680" cy="6777720"/>
          </a:xfrm>
        </p:grpSpPr>
        <p:sp>
          <p:nvSpPr>
            <p:cNvPr id="84" name="TextBox 6_1"/>
            <p:cNvSpPr/>
            <p:nvPr/>
          </p:nvSpPr>
          <p:spPr>
            <a:xfrm>
              <a:off x="2366280" y="1321200"/>
              <a:ext cx="13257360" cy="438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TextBox 7_1"/>
            <p:cNvSpPr/>
            <p:nvPr/>
          </p:nvSpPr>
          <p:spPr>
            <a:xfrm>
              <a:off x="2514600" y="7292160"/>
              <a:ext cx="132573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86" name="Imagem 3_1"/>
          <p:cNvPicPr/>
          <p:nvPr/>
        </p:nvPicPr>
        <p:blipFill>
          <a:blip r:embed="rId3"/>
          <a:stretch/>
        </p:blipFill>
        <p:spPr>
          <a:xfrm>
            <a:off x="12783240" y="9105840"/>
            <a:ext cx="3796920" cy="786600"/>
          </a:xfrm>
          <a:prstGeom prst="rect">
            <a:avLst/>
          </a:prstGeom>
          <a:ln w="0">
            <a:noFill/>
          </a:ln>
        </p:spPr>
      </p:pic>
      <p:sp>
        <p:nvSpPr>
          <p:cNvPr id="87" name="Retângulo 86"/>
          <p:cNvSpPr/>
          <p:nvPr/>
        </p:nvSpPr>
        <p:spPr>
          <a:xfrm>
            <a:off x="5580000" y="770760"/>
            <a:ext cx="8385480" cy="120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400" b="0" strike="noStrike" spc="-1" dirty="0">
                <a:latin typeface="Arial"/>
              </a:rPr>
              <a:t>Regulamentação</a:t>
            </a:r>
          </a:p>
        </p:txBody>
      </p:sp>
      <p:sp>
        <p:nvSpPr>
          <p:cNvPr id="88" name="Retângulo 87"/>
          <p:cNvSpPr/>
          <p:nvPr/>
        </p:nvSpPr>
        <p:spPr>
          <a:xfrm>
            <a:off x="1550504" y="2530080"/>
            <a:ext cx="15571305" cy="68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endParaRPr lang="pt-BR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Lei Nº 11.350, de outubro de 2006, estabeleceu o regime jurídico e a regulamentação das atividades desses profissionais.</a:t>
            </a:r>
          </a:p>
          <a:p>
            <a:pPr algn="just"/>
            <a:endParaRPr lang="pt-BR" sz="2800" b="1" i="0" cap="all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800" i="0" cap="al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Lei </a:t>
            </a:r>
            <a:r>
              <a:rPr lang="pt-BR" sz="2800" i="0" cap="al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Nº 13.595 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</a:t>
            </a:r>
            <a:r>
              <a:rPr lang="pt-BR" sz="2800" i="0" cap="al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janeiro de</a:t>
            </a:r>
            <a:r>
              <a:rPr lang="pt-BR" sz="2800" i="0" cap="al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2018 - </a:t>
            </a:r>
            <a:r>
              <a:rPr lang="pt-BR" sz="2800" cap="all" dirty="0">
                <a:effectLst/>
                <a:latin typeface="Arial" panose="020B0604020202020204" pitchFamily="34" charset="0"/>
                <a:cs typeface="Calibri" panose="020F0502020204030204" pitchFamily="34" charset="0"/>
              </a:rPr>
              <a:t> a</a:t>
            </a:r>
            <a:r>
              <a:rPr lang="pt-BR" sz="2800" b="0" i="0" u="none" strike="noStrike" baseline="0" dirty="0">
                <a:latin typeface="Arial" panose="020B0604020202020204" pitchFamily="34" charset="0"/>
              </a:rPr>
              <a:t>ltera a Lei nº 11.350, de 5 de outubro de 2006, para dispor sobre a reformulação das atribuições, a jornada e as condições de trabalho, o grau de formação profissional, os cursos de formação técnica e continuada e a indenização de transporte dos profissionais Agentes Comunitários de Saúde e Agentes de Combate às Endemias.</a:t>
            </a:r>
          </a:p>
          <a:p>
            <a:pPr algn="just"/>
            <a:endParaRPr lang="pt-BR" sz="2800" dirty="0">
              <a:latin typeface="Arial" panose="020B0604020202020204" pitchFamily="34" charset="0"/>
            </a:endParaRPr>
          </a:p>
          <a:p>
            <a:pPr algn="just"/>
            <a:r>
              <a:rPr lang="pt-BR" sz="2800" i="0" dirty="0">
                <a:solidFill>
                  <a:srgbClr val="000000"/>
                </a:solidFill>
                <a:effectLst/>
              </a:rPr>
              <a:t>Lei </a:t>
            </a:r>
            <a:r>
              <a:rPr lang="pt-BR" sz="2800" dirty="0">
                <a:solidFill>
                  <a:srgbClr val="000000"/>
                </a:solidFill>
              </a:rPr>
              <a:t>n</a:t>
            </a:r>
            <a:r>
              <a:rPr lang="pt-BR" sz="2800" i="0" dirty="0">
                <a:solidFill>
                  <a:srgbClr val="000000"/>
                </a:solidFill>
                <a:effectLst/>
              </a:rPr>
              <a:t>º 14.536, de 20 de janeiro de 2023 – considera ACS e ACE profissionais de saúde, podendo acumular até 2 cargos públicos, sem conflito de horários.</a:t>
            </a:r>
            <a:endParaRPr lang="pt-BR" sz="2800" i="0" u="none" strike="noStrike" baseline="0" dirty="0"/>
          </a:p>
          <a:p>
            <a:pPr algn="just"/>
            <a:endParaRPr lang="pt-BR" sz="3600" dirty="0">
              <a:solidFill>
                <a:srgbClr val="0000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sz="1800" b="0" i="0" u="none" strike="noStrike" baseline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92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11_7"/>
          <p:cNvPicPr/>
          <p:nvPr/>
        </p:nvPicPr>
        <p:blipFill>
          <a:blip r:embed="rId2"/>
          <a:stretch/>
        </p:blipFill>
        <p:spPr>
          <a:xfrm>
            <a:off x="0" y="0"/>
            <a:ext cx="18286560" cy="10285560"/>
          </a:xfrm>
          <a:prstGeom prst="rect">
            <a:avLst/>
          </a:prstGeom>
          <a:ln w="0">
            <a:noFill/>
          </a:ln>
        </p:spPr>
      </p:pic>
      <p:grpSp>
        <p:nvGrpSpPr>
          <p:cNvPr id="90" name="Group 5_7"/>
          <p:cNvGrpSpPr/>
          <p:nvPr/>
        </p:nvGrpSpPr>
        <p:grpSpPr>
          <a:xfrm>
            <a:off x="2366280" y="1321200"/>
            <a:ext cx="13405680" cy="6777720"/>
            <a:chOff x="2366280" y="1321200"/>
            <a:chExt cx="13405680" cy="6777720"/>
          </a:xfrm>
        </p:grpSpPr>
        <p:sp>
          <p:nvSpPr>
            <p:cNvPr id="91" name="TextBox 6_7"/>
            <p:cNvSpPr/>
            <p:nvPr/>
          </p:nvSpPr>
          <p:spPr>
            <a:xfrm>
              <a:off x="2366280" y="1321200"/>
              <a:ext cx="13257360" cy="438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TextBox 7_7"/>
            <p:cNvSpPr/>
            <p:nvPr/>
          </p:nvSpPr>
          <p:spPr>
            <a:xfrm>
              <a:off x="2514600" y="7292160"/>
              <a:ext cx="132573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93" name="Imagem 3_7"/>
          <p:cNvPicPr/>
          <p:nvPr/>
        </p:nvPicPr>
        <p:blipFill>
          <a:blip r:embed="rId3"/>
          <a:stretch/>
        </p:blipFill>
        <p:spPr>
          <a:xfrm>
            <a:off x="12783240" y="9105840"/>
            <a:ext cx="3796920" cy="786600"/>
          </a:xfrm>
          <a:prstGeom prst="rect">
            <a:avLst/>
          </a:prstGeom>
          <a:ln w="0">
            <a:noFill/>
          </a:ln>
        </p:spPr>
      </p:pic>
      <p:sp>
        <p:nvSpPr>
          <p:cNvPr id="94" name="Retângulo 93"/>
          <p:cNvSpPr/>
          <p:nvPr/>
        </p:nvSpPr>
        <p:spPr>
          <a:xfrm>
            <a:off x="1620000" y="1080000"/>
            <a:ext cx="14759640" cy="876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000" b="0" u="sng" strike="noStrike" spc="-1" dirty="0">
                <a:solidFill>
                  <a:srgbClr val="000000"/>
                </a:solidFill>
                <a:uFillTx/>
                <a:latin typeface="Calibri"/>
              </a:rPr>
              <a:t>FASES</a:t>
            </a:r>
            <a:endParaRPr lang="pt-B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40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latin typeface="Calibri"/>
              </a:rPr>
              <a:t>PLANEJAMENTO</a:t>
            </a:r>
            <a:endParaRPr lang="pt-BR" sz="28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Número de vagas existentes no quadro de pessoal de acordo com as áreas;</a:t>
            </a:r>
            <a:endParaRPr lang="pt-BR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Projeção de aposentadorias que ocorrerão na validade do certame;</a:t>
            </a:r>
            <a:endParaRPr lang="pt-BR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Como se dará a execução (direta ou terceirizada);</a:t>
            </a:r>
            <a:endParaRPr lang="pt-BR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Instituir comissão organizadora para acompanhar;</a:t>
            </a:r>
            <a:endParaRPr lang="pt-BR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Cronograma do certame;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0000"/>
                </a:solidFill>
                <a:latin typeface="Calibri"/>
              </a:rPr>
              <a:t>EXECUÇÃO</a:t>
            </a:r>
            <a:endParaRPr lang="pt-BR" sz="28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Elaboração e publicação do edital (Envio ao TCM para registro);</a:t>
            </a:r>
            <a:endParaRPr lang="pt-BR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Inscrições, provas, recursos, classificação e resultado da primeira etapa;</a:t>
            </a:r>
            <a:endParaRPr lang="pt-BR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Convocação e realização do curso de formação (caráter eliminatório);</a:t>
            </a:r>
            <a:endParaRPr lang="pt-BR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Publicação dos resultados finais, homologação e publicação;</a:t>
            </a:r>
            <a:endParaRPr lang="pt-BR" sz="2800" b="0" strike="noStrike" spc="-1" dirty="0">
              <a:latin typeface="Arial"/>
            </a:endParaRPr>
          </a:p>
        </p:txBody>
      </p:sp>
      <p:sp>
        <p:nvSpPr>
          <p:cNvPr id="95" name="Retângulo 94"/>
          <p:cNvSpPr/>
          <p:nvPr/>
        </p:nvSpPr>
        <p:spPr>
          <a:xfrm>
            <a:off x="5220000" y="410760"/>
            <a:ext cx="8385480" cy="120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000000"/>
                </a:solidFill>
                <a:latin typeface="Calibri"/>
              </a:rPr>
              <a:t>Processo Seletivo Público</a:t>
            </a:r>
            <a:endParaRPr lang="pt-BR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11_5"/>
          <p:cNvPicPr/>
          <p:nvPr/>
        </p:nvPicPr>
        <p:blipFill>
          <a:blip r:embed="rId2"/>
          <a:stretch/>
        </p:blipFill>
        <p:spPr>
          <a:xfrm>
            <a:off x="1440" y="0"/>
            <a:ext cx="18286560" cy="10285560"/>
          </a:xfrm>
          <a:prstGeom prst="rect">
            <a:avLst/>
          </a:prstGeom>
          <a:ln w="0">
            <a:noFill/>
          </a:ln>
        </p:spPr>
      </p:pic>
      <p:grpSp>
        <p:nvGrpSpPr>
          <p:cNvPr id="97" name="Group 5_5"/>
          <p:cNvGrpSpPr/>
          <p:nvPr/>
        </p:nvGrpSpPr>
        <p:grpSpPr>
          <a:xfrm>
            <a:off x="2366280" y="1321200"/>
            <a:ext cx="13405680" cy="6777720"/>
            <a:chOff x="2366280" y="1321200"/>
            <a:chExt cx="13405680" cy="6777720"/>
          </a:xfrm>
        </p:grpSpPr>
        <p:sp>
          <p:nvSpPr>
            <p:cNvPr id="98" name="TextBox 6_5"/>
            <p:cNvSpPr/>
            <p:nvPr/>
          </p:nvSpPr>
          <p:spPr>
            <a:xfrm>
              <a:off x="2366280" y="1321200"/>
              <a:ext cx="13257360" cy="438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TextBox 7_5"/>
            <p:cNvSpPr/>
            <p:nvPr/>
          </p:nvSpPr>
          <p:spPr>
            <a:xfrm>
              <a:off x="2514600" y="7292160"/>
              <a:ext cx="132573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00" name="Imagem 3_5"/>
          <p:cNvPicPr/>
          <p:nvPr/>
        </p:nvPicPr>
        <p:blipFill>
          <a:blip r:embed="rId3"/>
          <a:stretch/>
        </p:blipFill>
        <p:spPr>
          <a:xfrm>
            <a:off x="12783240" y="9105840"/>
            <a:ext cx="3796920" cy="786600"/>
          </a:xfrm>
          <a:prstGeom prst="rect">
            <a:avLst/>
          </a:prstGeom>
          <a:ln w="0">
            <a:noFill/>
          </a:ln>
        </p:spPr>
      </p:pic>
      <p:sp>
        <p:nvSpPr>
          <p:cNvPr id="101" name="Retângulo 100"/>
          <p:cNvSpPr/>
          <p:nvPr/>
        </p:nvSpPr>
        <p:spPr>
          <a:xfrm>
            <a:off x="1988421" y="1843983"/>
            <a:ext cx="14848638" cy="48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spc="-1" dirty="0">
                <a:solidFill>
                  <a:srgbClr val="000000"/>
                </a:solidFill>
                <a:latin typeface="Calibri"/>
              </a:rPr>
              <a:t>C</a:t>
            </a:r>
            <a:r>
              <a:rPr lang="pt-BR" sz="3600" b="1" strike="noStrike" spc="-1" dirty="0">
                <a:solidFill>
                  <a:srgbClr val="000000"/>
                </a:solidFill>
                <a:latin typeface="Calibri"/>
              </a:rPr>
              <a:t>urso de introdutório </a:t>
            </a:r>
            <a:r>
              <a:rPr lang="pt-BR" sz="3600" b="0" strike="noStrike" spc="-1" dirty="0">
                <a:solidFill>
                  <a:srgbClr val="000000"/>
                </a:solidFill>
                <a:latin typeface="Calibri"/>
              </a:rPr>
              <a:t>(art. 6º, II e art. 7º, I da Lei 11.350/06)</a:t>
            </a:r>
          </a:p>
          <a:p>
            <a:pPr algn="just">
              <a:lnSpc>
                <a:spcPct val="100000"/>
              </a:lnSpc>
            </a:pPr>
            <a:endParaRPr lang="pt-BR" sz="25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Requisito de provimento - realizado antes da homologação;</a:t>
            </a:r>
            <a:endParaRPr lang="pt-BR" sz="32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Portaria n° 243/2015: carga horária mínima de 40 horas e componentes curriculares;</a:t>
            </a:r>
            <a:endParaRPr lang="pt-BR" sz="32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O aproveitamento deve ser baseado em critérios objetivos e bem definidos;</a:t>
            </a:r>
            <a:endParaRPr lang="pt-BR" sz="32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Caráter apenas eliminatório;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6ECF137-E197-4648-BFCD-727F3AB8D117}"/>
              </a:ext>
            </a:extLst>
          </p:cNvPr>
          <p:cNvSpPr/>
          <p:nvPr/>
        </p:nvSpPr>
        <p:spPr>
          <a:xfrm>
            <a:off x="5220000" y="410760"/>
            <a:ext cx="8385480" cy="120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000000"/>
                </a:solidFill>
                <a:latin typeface="Calibri"/>
              </a:rPr>
              <a:t>Processo Seletivo Público</a:t>
            </a:r>
            <a:endParaRPr lang="pt-BR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m 11_3"/>
          <p:cNvPicPr/>
          <p:nvPr/>
        </p:nvPicPr>
        <p:blipFill>
          <a:blip r:embed="rId2"/>
          <a:stretch/>
        </p:blipFill>
        <p:spPr>
          <a:xfrm>
            <a:off x="0" y="0"/>
            <a:ext cx="18286560" cy="10285560"/>
          </a:xfrm>
          <a:prstGeom prst="rect">
            <a:avLst/>
          </a:prstGeom>
          <a:ln w="0">
            <a:noFill/>
          </a:ln>
        </p:spPr>
      </p:pic>
      <p:grpSp>
        <p:nvGrpSpPr>
          <p:cNvPr id="109" name="Group 5_3"/>
          <p:cNvGrpSpPr/>
          <p:nvPr/>
        </p:nvGrpSpPr>
        <p:grpSpPr>
          <a:xfrm>
            <a:off x="2366280" y="1321200"/>
            <a:ext cx="13405680" cy="6777720"/>
            <a:chOff x="2366280" y="1321200"/>
            <a:chExt cx="13405680" cy="6777720"/>
          </a:xfrm>
        </p:grpSpPr>
        <p:sp>
          <p:nvSpPr>
            <p:cNvPr id="110" name="TextBox 6_3"/>
            <p:cNvSpPr/>
            <p:nvPr/>
          </p:nvSpPr>
          <p:spPr>
            <a:xfrm>
              <a:off x="2366280" y="1321200"/>
              <a:ext cx="13257360" cy="438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TextBox 7_3"/>
            <p:cNvSpPr/>
            <p:nvPr/>
          </p:nvSpPr>
          <p:spPr>
            <a:xfrm>
              <a:off x="2514600" y="7292160"/>
              <a:ext cx="132573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12" name="Imagem 3_3"/>
          <p:cNvPicPr/>
          <p:nvPr/>
        </p:nvPicPr>
        <p:blipFill>
          <a:blip r:embed="rId3"/>
          <a:stretch/>
        </p:blipFill>
        <p:spPr>
          <a:xfrm>
            <a:off x="12783240" y="9105840"/>
            <a:ext cx="3796920" cy="786600"/>
          </a:xfrm>
          <a:prstGeom prst="rect">
            <a:avLst/>
          </a:prstGeom>
          <a:ln w="0">
            <a:noFill/>
          </a:ln>
        </p:spPr>
      </p:pic>
      <p:sp>
        <p:nvSpPr>
          <p:cNvPr id="113" name="Retângulo 112"/>
          <p:cNvSpPr/>
          <p:nvPr/>
        </p:nvSpPr>
        <p:spPr>
          <a:xfrm>
            <a:off x="1550504" y="551759"/>
            <a:ext cx="15491791" cy="8790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latin typeface="Calibri"/>
              </a:rPr>
              <a:t>ATENÇÃO:</a:t>
            </a: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sz="2800" b="0" strike="noStrike" spc="-1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esidência na área geográfica. (O</a:t>
            </a:r>
            <a:r>
              <a:rPr lang="pt-BR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brigatório para o ACS</a:t>
            </a:r>
            <a:r>
              <a:rPr lang="pt-BR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pt-BR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esidir na área geográfica desde a publicação do edital);</a:t>
            </a:r>
          </a:p>
          <a:p>
            <a:pPr algn="just">
              <a:lnSpc>
                <a:spcPct val="100000"/>
              </a:lnSpc>
            </a:pPr>
            <a:endParaRPr lang="pt-BR" sz="3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800" b="1" i="0" cap="all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LEI Nº 13.595 DE 05 DE JANEIRO DE 2018</a:t>
            </a:r>
          </a:p>
          <a:p>
            <a:pPr algn="just"/>
            <a:endParaRPr lang="pt-B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Art. 7º </a:t>
            </a:r>
            <a:endParaRPr lang="pt-B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§ 2º É vedada a atuação do Agente Comunitário de Saúde fora da área geográfica.</a:t>
            </a:r>
          </a:p>
          <a:p>
            <a:pPr algn="just"/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§ 3º Ao ente federativo compete a definição da área geográfica;</a:t>
            </a:r>
          </a:p>
          <a:p>
            <a:pPr algn="l"/>
            <a:endParaRPr lang="pt-B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§ 4º A área geográfica, será alterada quando houver risco à integridade física do ACS ou de membro de sua família decorrente de ameaça por parte de membro da comunidade onde reside e atua.</a:t>
            </a:r>
          </a:p>
          <a:p>
            <a:pPr algn="just"/>
            <a:endParaRPr lang="pt-BR" sz="2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§ 5º Caso o ACS adquira casa própria fora da área geográfica de sua atuação, poderá ser mantida sua vinculação à mesma equipe de saúde da família em que esteja atuando, ou ser remanejado, na forma de regulamento, para equipe atuante na área onde está localizada a casa adquirida.</a:t>
            </a:r>
            <a:endParaRPr lang="pt-BR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4293D5-3C29-4B51-B9DF-9F4DE01B75A9}"/>
              </a:ext>
            </a:extLst>
          </p:cNvPr>
          <p:cNvSpPr txBox="1"/>
          <p:nvPr/>
        </p:nvSpPr>
        <p:spPr>
          <a:xfrm>
            <a:off x="5003440" y="551759"/>
            <a:ext cx="92367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000000"/>
                </a:solidFill>
                <a:latin typeface="Calibri"/>
              </a:rPr>
              <a:t>Processo Seletivo Público</a:t>
            </a:r>
            <a:endParaRPr lang="pt-BR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m 11_2"/>
          <p:cNvPicPr/>
          <p:nvPr/>
        </p:nvPicPr>
        <p:blipFill>
          <a:blip r:embed="rId2"/>
          <a:stretch/>
        </p:blipFill>
        <p:spPr>
          <a:xfrm>
            <a:off x="1440" y="22939"/>
            <a:ext cx="18286560" cy="10285560"/>
          </a:xfrm>
          <a:prstGeom prst="rect">
            <a:avLst/>
          </a:prstGeom>
          <a:ln w="0">
            <a:noFill/>
          </a:ln>
        </p:spPr>
      </p:pic>
      <p:grpSp>
        <p:nvGrpSpPr>
          <p:cNvPr id="121" name="Group 5_2"/>
          <p:cNvGrpSpPr/>
          <p:nvPr/>
        </p:nvGrpSpPr>
        <p:grpSpPr>
          <a:xfrm>
            <a:off x="2366280" y="1321200"/>
            <a:ext cx="13405680" cy="6777720"/>
            <a:chOff x="2366280" y="1321200"/>
            <a:chExt cx="13405680" cy="6777720"/>
          </a:xfrm>
        </p:grpSpPr>
        <p:sp>
          <p:nvSpPr>
            <p:cNvPr id="122" name="TextBox 6_2"/>
            <p:cNvSpPr/>
            <p:nvPr/>
          </p:nvSpPr>
          <p:spPr>
            <a:xfrm>
              <a:off x="2366280" y="1321200"/>
              <a:ext cx="13257360" cy="438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TextBox 7_2"/>
            <p:cNvSpPr/>
            <p:nvPr/>
          </p:nvSpPr>
          <p:spPr>
            <a:xfrm>
              <a:off x="2514600" y="7292160"/>
              <a:ext cx="132573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24" name="Imagem 3_2"/>
          <p:cNvPicPr/>
          <p:nvPr/>
        </p:nvPicPr>
        <p:blipFill>
          <a:blip r:embed="rId3"/>
          <a:stretch/>
        </p:blipFill>
        <p:spPr>
          <a:xfrm>
            <a:off x="12783240" y="9105840"/>
            <a:ext cx="3796920" cy="786600"/>
          </a:xfrm>
          <a:prstGeom prst="rect">
            <a:avLst/>
          </a:prstGeom>
          <a:ln w="0">
            <a:noFill/>
          </a:ln>
        </p:spPr>
      </p:pic>
      <p:sp>
        <p:nvSpPr>
          <p:cNvPr id="125" name="Retângulo 124"/>
          <p:cNvSpPr/>
          <p:nvPr/>
        </p:nvSpPr>
        <p:spPr>
          <a:xfrm>
            <a:off x="2239617" y="1691280"/>
            <a:ext cx="14340543" cy="258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3600" b="0" strike="noStrike" spc="-1" dirty="0">
              <a:latin typeface="Arial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36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600" b="0" strike="noStrike" spc="-1" dirty="0">
                <a:solidFill>
                  <a:srgbClr val="000000"/>
                </a:solidFill>
                <a:latin typeface="Calibri"/>
              </a:rPr>
              <a:t>Seleção para contratação para o exercício de funções temporárias </a:t>
            </a:r>
            <a:r>
              <a:rPr lang="pt-BR" sz="1400" b="0" strike="noStrike" spc="-1" dirty="0">
                <a:solidFill>
                  <a:srgbClr val="000000"/>
                </a:solidFill>
                <a:latin typeface="Calibri"/>
              </a:rPr>
              <a:t>(art. 37, IX da CF)</a:t>
            </a:r>
            <a:endParaRPr lang="pt-BR" sz="36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600" b="0" strike="noStrike" spc="-1" dirty="0">
                <a:solidFill>
                  <a:srgbClr val="000000"/>
                </a:solidFill>
                <a:latin typeface="Calibri"/>
              </a:rPr>
              <a:t>ACS - somente em casos de surto epidêmico </a:t>
            </a:r>
            <a:r>
              <a:rPr lang="pt-BR" sz="1400" b="0" strike="noStrike" spc="-1" dirty="0">
                <a:solidFill>
                  <a:srgbClr val="000000"/>
                </a:solidFill>
                <a:latin typeface="Calibri"/>
              </a:rPr>
              <a:t>(art. 16 da Lei 11.350/06)</a:t>
            </a:r>
            <a:endParaRPr lang="pt-B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400" b="0" strike="noStrike" spc="-1" dirty="0">
              <a:latin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D34F6F2-AE2C-4EC7-80ED-E6D1B465FFD0}"/>
              </a:ext>
            </a:extLst>
          </p:cNvPr>
          <p:cNvSpPr txBox="1"/>
          <p:nvPr/>
        </p:nvSpPr>
        <p:spPr>
          <a:xfrm>
            <a:off x="5219949" y="921839"/>
            <a:ext cx="92367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000000"/>
                </a:solidFill>
                <a:latin typeface="Calibri"/>
              </a:rPr>
              <a:t>Processo seletivo SIMPLIFICADO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D2D737-5A00-42D0-A486-14DB5E05CFD2}"/>
              </a:ext>
            </a:extLst>
          </p:cNvPr>
          <p:cNvSpPr txBox="1"/>
          <p:nvPr/>
        </p:nvSpPr>
        <p:spPr>
          <a:xfrm>
            <a:off x="2366280" y="4486707"/>
            <a:ext cx="14020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REQUISITOS NECESSÁRIOS</a:t>
            </a:r>
          </a:p>
          <a:p>
            <a:pPr>
              <a:lnSpc>
                <a:spcPct val="100000"/>
              </a:lnSpc>
            </a:pPr>
            <a:endParaRPr lang="pt-BR" sz="32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Autorização legal para contratação das funções; </a:t>
            </a:r>
            <a:endParaRPr lang="pt-BR" sz="32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Ato que declara a existência de excepcional interesse público;</a:t>
            </a:r>
            <a:endParaRPr lang="pt-BR" sz="32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Prazo de duração dos contratos  estabelecido no edital (lei);</a:t>
            </a:r>
            <a:endParaRPr lang="pt-BR" sz="32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A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 necessidade é temporária em razão de surto epidêmico;</a:t>
            </a:r>
            <a:endParaRPr lang="pt-BR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m 11_14"/>
          <p:cNvPicPr/>
          <p:nvPr/>
        </p:nvPicPr>
        <p:blipFill>
          <a:blip r:embed="rId2"/>
          <a:stretch/>
        </p:blipFill>
        <p:spPr>
          <a:xfrm>
            <a:off x="0" y="0"/>
            <a:ext cx="18286560" cy="10285560"/>
          </a:xfrm>
          <a:prstGeom prst="rect">
            <a:avLst/>
          </a:prstGeom>
          <a:ln w="0">
            <a:noFill/>
          </a:ln>
        </p:spPr>
      </p:pic>
      <p:grpSp>
        <p:nvGrpSpPr>
          <p:cNvPr id="139" name="Group 5_14"/>
          <p:cNvGrpSpPr/>
          <p:nvPr/>
        </p:nvGrpSpPr>
        <p:grpSpPr>
          <a:xfrm>
            <a:off x="2366280" y="1321200"/>
            <a:ext cx="13405680" cy="6777720"/>
            <a:chOff x="2366280" y="1321200"/>
            <a:chExt cx="13405680" cy="6777720"/>
          </a:xfrm>
        </p:grpSpPr>
        <p:sp>
          <p:nvSpPr>
            <p:cNvPr id="140" name="TextBox 6_14"/>
            <p:cNvSpPr/>
            <p:nvPr/>
          </p:nvSpPr>
          <p:spPr>
            <a:xfrm>
              <a:off x="2366280" y="1321200"/>
              <a:ext cx="13257360" cy="438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TextBox 7_14"/>
            <p:cNvSpPr/>
            <p:nvPr/>
          </p:nvSpPr>
          <p:spPr>
            <a:xfrm>
              <a:off x="2514600" y="7292160"/>
              <a:ext cx="132573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42" name="Imagem 3_14"/>
          <p:cNvPicPr/>
          <p:nvPr/>
        </p:nvPicPr>
        <p:blipFill>
          <a:blip r:embed="rId3"/>
          <a:stretch/>
        </p:blipFill>
        <p:spPr>
          <a:xfrm>
            <a:off x="12783240" y="9105840"/>
            <a:ext cx="3796920" cy="786600"/>
          </a:xfrm>
          <a:prstGeom prst="rect">
            <a:avLst/>
          </a:prstGeom>
          <a:ln w="0">
            <a:noFill/>
          </a:ln>
        </p:spPr>
      </p:pic>
      <p:sp>
        <p:nvSpPr>
          <p:cNvPr id="143" name="Retângulo 142"/>
          <p:cNvSpPr/>
          <p:nvPr/>
        </p:nvSpPr>
        <p:spPr>
          <a:xfrm>
            <a:off x="6480000" y="891720"/>
            <a:ext cx="5287320" cy="54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REGRAMENTO FUNCIONAL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44" name="Retângulo 143"/>
          <p:cNvSpPr/>
          <p:nvPr/>
        </p:nvSpPr>
        <p:spPr>
          <a:xfrm>
            <a:off x="1842052" y="2182140"/>
            <a:ext cx="13513388" cy="248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latin typeface="Calibri"/>
              </a:rPr>
              <a:t>Lei n. 12.994/14</a:t>
            </a: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1" strike="noStrike" spc="-1" dirty="0">
                <a:solidFill>
                  <a:srgbClr val="000000"/>
                </a:solidFill>
                <a:latin typeface="Calibri"/>
              </a:rPr>
              <a:t>Carga horária </a:t>
            </a: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- 40 horas (art. 9-A)</a:t>
            </a:r>
            <a:endParaRPr lang="pt-BR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1" strike="noStrike" spc="-1" dirty="0">
                <a:solidFill>
                  <a:srgbClr val="000000"/>
                </a:solidFill>
                <a:latin typeface="Calibri"/>
              </a:rPr>
              <a:t>Plano de carreira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Aplicável aos celetistas e estatutários, inclusive os certificados (aproveitamento -  art. 2º da EC 51/06)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spc="-1" dirty="0">
                <a:solidFill>
                  <a:srgbClr val="000000"/>
                </a:solidFill>
                <a:latin typeface="Calibri"/>
              </a:rPr>
              <a:t>V</a:t>
            </a: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edada a unificação das carreiras que importe na transposição dos aproveitados do regime celetista para o estatutário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1" strike="noStrike" spc="-1" dirty="0">
                <a:solidFill>
                  <a:srgbClr val="000000"/>
                </a:solidFill>
                <a:latin typeface="Calibri"/>
              </a:rPr>
              <a:t>Piso nacional </a:t>
            </a: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endParaRPr lang="pt-BR" sz="2800" b="0" strike="noStrike" spc="-1" dirty="0">
              <a:latin typeface="Arial"/>
            </a:endParaRPr>
          </a:p>
          <a:p>
            <a:r>
              <a:rPr lang="pt-BR" sz="2800" spc="-1" dirty="0">
                <a:solidFill>
                  <a:srgbClr val="000000"/>
                </a:solidFill>
                <a:latin typeface="Calibri"/>
              </a:rPr>
              <a:t>V</a:t>
            </a: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encimento – 2 Salários mínimos (</a:t>
            </a:r>
            <a:r>
              <a:rPr lang="pt-BR" sz="2800" b="0" spc="-1" dirty="0">
                <a:solidFill>
                  <a:srgbClr val="000000"/>
                </a:solidFill>
                <a:latin typeface="Calibri"/>
              </a:rPr>
              <a:t>Portaria GM/MS n° 576, de 5 de maio de 2023);</a:t>
            </a:r>
            <a:endParaRPr lang="pt-BR" sz="2800" i="0" cap="all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800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m 11_13"/>
          <p:cNvPicPr/>
          <p:nvPr/>
        </p:nvPicPr>
        <p:blipFill>
          <a:blip r:embed="rId2"/>
          <a:stretch/>
        </p:blipFill>
        <p:spPr>
          <a:xfrm>
            <a:off x="-19620" y="56473"/>
            <a:ext cx="18286560" cy="10285560"/>
          </a:xfrm>
          <a:prstGeom prst="rect">
            <a:avLst/>
          </a:prstGeom>
          <a:ln w="0">
            <a:noFill/>
          </a:ln>
        </p:spPr>
      </p:pic>
      <p:grpSp>
        <p:nvGrpSpPr>
          <p:cNvPr id="153" name="Group 5_13"/>
          <p:cNvGrpSpPr/>
          <p:nvPr/>
        </p:nvGrpSpPr>
        <p:grpSpPr>
          <a:xfrm>
            <a:off x="2366280" y="1321200"/>
            <a:ext cx="13405680" cy="6777720"/>
            <a:chOff x="2366280" y="1321200"/>
            <a:chExt cx="13405680" cy="6777720"/>
          </a:xfrm>
        </p:grpSpPr>
        <p:sp>
          <p:nvSpPr>
            <p:cNvPr id="154" name="TextBox 6_13"/>
            <p:cNvSpPr/>
            <p:nvPr/>
          </p:nvSpPr>
          <p:spPr>
            <a:xfrm>
              <a:off x="2366280" y="1321200"/>
              <a:ext cx="13257360" cy="438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TextBox 7_13"/>
            <p:cNvSpPr/>
            <p:nvPr/>
          </p:nvSpPr>
          <p:spPr>
            <a:xfrm>
              <a:off x="2514600" y="7292160"/>
              <a:ext cx="132573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56" name="Imagem 3_13"/>
          <p:cNvPicPr/>
          <p:nvPr/>
        </p:nvPicPr>
        <p:blipFill>
          <a:blip r:embed="rId3"/>
          <a:stretch/>
        </p:blipFill>
        <p:spPr>
          <a:xfrm>
            <a:off x="12783240" y="9105840"/>
            <a:ext cx="3796920" cy="786600"/>
          </a:xfrm>
          <a:prstGeom prst="rect">
            <a:avLst/>
          </a:prstGeom>
          <a:ln w="0">
            <a:noFill/>
          </a:ln>
        </p:spPr>
      </p:pic>
      <p:sp>
        <p:nvSpPr>
          <p:cNvPr id="157" name="Retângulo 156"/>
          <p:cNvSpPr/>
          <p:nvPr/>
        </p:nvSpPr>
        <p:spPr>
          <a:xfrm>
            <a:off x="6480000" y="892080"/>
            <a:ext cx="5287320" cy="54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Calibri"/>
              </a:rPr>
              <a:t>REGRAMENTO FUNCIONAL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158" name="Retângulo 157"/>
          <p:cNvSpPr/>
          <p:nvPr/>
        </p:nvSpPr>
        <p:spPr>
          <a:xfrm>
            <a:off x="2664360" y="2332080"/>
            <a:ext cx="9535320" cy="40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latin typeface="Calibri"/>
              </a:rPr>
              <a:t>LICENÇA POR INTERESSE PARTICULAR	</a:t>
            </a:r>
            <a:endParaRPr lang="pt-BR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Direito do servidor x interesse público;</a:t>
            </a:r>
            <a:endParaRPr lang="pt-BR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Não gera vacância;</a:t>
            </a:r>
            <a:endParaRPr lang="pt-BR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Não autoriza contratação temporária;</a:t>
            </a:r>
            <a:endParaRPr lang="pt-BR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Remanejamento x desvio de função;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BE1080F-3A5B-4737-88E7-5A3ED6DB898F}"/>
              </a:ext>
            </a:extLst>
          </p:cNvPr>
          <p:cNvSpPr txBox="1"/>
          <p:nvPr/>
        </p:nvSpPr>
        <p:spPr>
          <a:xfrm>
            <a:off x="2664360" y="5706720"/>
            <a:ext cx="136093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latin typeface="Calibri"/>
              </a:rPr>
              <a:t>DESVIO DE FUNÇÃO</a:t>
            </a:r>
            <a:endParaRPr lang="pt-BR" sz="3200" b="0" strike="noStrike" spc="-1" dirty="0">
              <a:latin typeface="Arial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Exercício de atividades distintas daquelas para as quais o servidor fora originalmente contratado;</a:t>
            </a:r>
            <a:endParaRPr lang="pt-BR" sz="3200" b="0" strike="noStrike" spc="-1" dirty="0">
              <a:latin typeface="Arial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Inconstitucional – art. 37, II da CF;</a:t>
            </a:r>
            <a:endParaRPr lang="pt-BR" sz="3200" b="0" strike="noStrike" spc="-1" dirty="0">
              <a:latin typeface="Arial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Não gera direito a enquadramento no cargo cujas funções vem exercendo;</a:t>
            </a:r>
            <a:endParaRPr lang="pt-BR" sz="3200" b="0" strike="noStrike" spc="-1" dirty="0">
              <a:latin typeface="Arial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Rende ensejo a responsabilização do gestor responsável;</a:t>
            </a:r>
            <a:endParaRPr lang="pt-BR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1191</Words>
  <Application>Microsoft Office PowerPoint</Application>
  <PresentationFormat>Personalizar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  GSM - Apres_GTAtenção</dc:title>
  <dc:subject/>
  <dc:creator>Lucilene Santana Fernandes de Paula</dc:creator>
  <dc:description/>
  <cp:lastModifiedBy>Rosana Mendes Reis Barbosa</cp:lastModifiedBy>
  <cp:revision>165</cp:revision>
  <dcterms:created xsi:type="dcterms:W3CDTF">2006-08-16T00:00:00Z</dcterms:created>
  <dcterms:modified xsi:type="dcterms:W3CDTF">2024-02-29T16:54:37Z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84014641E88E46AEB6563B2938A3545A</vt:lpwstr>
  </property>
  <property fmtid="{D5CDD505-2E9C-101B-9397-08002B2CF9AE}" pid="3" name="KSOProductBuildVer">
    <vt:lpwstr>1046-11.2.0.11537</vt:lpwstr>
  </property>
  <property fmtid="{D5CDD505-2E9C-101B-9397-08002B2CF9AE}" pid="4" name="PresentationFormat">
    <vt:lpwstr>Personalizar</vt:lpwstr>
  </property>
  <property fmtid="{D5CDD505-2E9C-101B-9397-08002B2CF9AE}" pid="5" name="Slides">
    <vt:i4>4</vt:i4>
  </property>
</Properties>
</file>