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Clique para mover o slide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pt-BR" sz="2000" spc="-1" strike="noStrike">
                <a:latin typeface="Arial"/>
              </a:rPr>
              <a:t>Clique para editar o formato de notas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pt-BR" sz="1400" spc="-1" strike="noStrike">
                <a:latin typeface="Times New Roman"/>
              </a:rPr>
              <a:t>&lt;cabeçalho&gt;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pt-BR" sz="1400" spc="-1" strike="noStrike">
                <a:latin typeface="Times New Roman"/>
              </a:rPr>
              <a:t>&lt;data/hora&gt;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pt-BR" sz="1400" spc="-1" strike="noStrike">
                <a:latin typeface="Times New Roman"/>
              </a:rPr>
              <a:t>&lt;rodapé&gt;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6F41D221-5B5B-4917-BB3E-D3D0CBBFE3B6}" type="slidenum">
              <a:rPr b="0" lang="pt-BR" sz="1400" spc="-1" strike="noStrike">
                <a:latin typeface="Times New Roman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6"/>
          <p:cNvSpPr txBox="1"/>
          <p:nvPr/>
        </p:nvSpPr>
        <p:spPr>
          <a:xfrm>
            <a:off x="4278240" y="10156680"/>
            <a:ext cx="3279240" cy="53316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B230AFC4-1462-4A30-BBCB-018B2448EF76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sp>
        <p:nvSpPr>
          <p:cNvPr id="101" name="PlaceHolder 1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6"/>
          <p:cNvSpPr txBox="1"/>
          <p:nvPr/>
        </p:nvSpPr>
        <p:spPr>
          <a:xfrm>
            <a:off x="4278240" y="10156680"/>
            <a:ext cx="3279240" cy="53316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  <a:tabLst>
                <a:tab algn="l" pos="0"/>
              </a:tabLst>
            </a:pPr>
            <a:fld id="{08212C53-A2E0-4F1C-9C56-76482A528C88}" type="slidenum">
              <a:rPr b="0" lang="pt-BR" sz="1400" spc="-1" strike="noStrike">
                <a:solidFill>
                  <a:srgbClr val="000000"/>
                </a:solidFill>
                <a:latin typeface="Arial"/>
                <a:ea typeface="Microsoft YaHei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sp>
        <p:nvSpPr>
          <p:cNvPr id="104" name="PlaceHolder 1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6"/>
          <p:cNvSpPr txBox="1"/>
          <p:nvPr/>
        </p:nvSpPr>
        <p:spPr>
          <a:xfrm>
            <a:off x="4278240" y="10156680"/>
            <a:ext cx="3279240" cy="53316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  <a:tabLst>
                <a:tab algn="l" pos="0"/>
              </a:tabLst>
            </a:pPr>
            <a:fld id="{FA42D8F2-BD70-49B1-9625-BEDAB291787B}" type="slidenum">
              <a:rPr b="0" lang="pt-BR" sz="1400" spc="-1" strike="noStrike">
                <a:solidFill>
                  <a:srgbClr val="000000"/>
                </a:solidFill>
                <a:latin typeface="Arial"/>
                <a:ea typeface="Microsoft YaHei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sp>
        <p:nvSpPr>
          <p:cNvPr id="107" name="PlaceHolder 1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6"/>
          <p:cNvSpPr txBox="1"/>
          <p:nvPr/>
        </p:nvSpPr>
        <p:spPr>
          <a:xfrm>
            <a:off x="4278240" y="10156680"/>
            <a:ext cx="3279240" cy="53316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  <a:tabLst>
                <a:tab algn="l" pos="0"/>
              </a:tabLst>
            </a:pPr>
            <a:fld id="{BA4ADC9E-5BC5-4377-B797-B6A93A303F98}" type="slidenum">
              <a:rPr b="0" lang="pt-BR" sz="1400" spc="-1" strike="noStrike">
                <a:solidFill>
                  <a:srgbClr val="000000"/>
                </a:solidFill>
                <a:latin typeface="Arial"/>
                <a:ea typeface="Microsoft YaHei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sp>
        <p:nvSpPr>
          <p:cNvPr id="110" name="PlaceHolder 1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200" cy="2383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1000" cy="189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1000"/>
            <a:ext cx="10971000" cy="189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200" cy="2383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189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189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1000"/>
            <a:ext cx="5353560" cy="189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240" y="3681000"/>
            <a:ext cx="5353560" cy="189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200" cy="2383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3532320" cy="189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8920" y="1604880"/>
            <a:ext cx="3532320" cy="189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8000" y="1604880"/>
            <a:ext cx="3532320" cy="189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1000"/>
            <a:ext cx="3532320" cy="189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8920" y="3681000"/>
            <a:ext cx="3532320" cy="189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8000" y="3681000"/>
            <a:ext cx="3532320" cy="189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200" cy="2383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880"/>
            <a:ext cx="10971000" cy="3974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200" cy="2383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1000" cy="3974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200" cy="2383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3974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3974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200" cy="2383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2200" cy="11051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200" cy="2383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189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3974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1000"/>
            <a:ext cx="5353560" cy="189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200" cy="2383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880"/>
            <a:ext cx="10971000" cy="3974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200" cy="2383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3974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189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240" y="3681000"/>
            <a:ext cx="5353560" cy="189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200" cy="2383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189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189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1000"/>
            <a:ext cx="10971000" cy="189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200" cy="2383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1000" cy="189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1000"/>
            <a:ext cx="10971000" cy="189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200" cy="2383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189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189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1000"/>
            <a:ext cx="5353560" cy="189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240" y="3681000"/>
            <a:ext cx="5353560" cy="189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200" cy="2383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3532320" cy="189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8920" y="1604880"/>
            <a:ext cx="3532320" cy="189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8000" y="1604880"/>
            <a:ext cx="3532320" cy="189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1000"/>
            <a:ext cx="3532320" cy="189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8920" y="3681000"/>
            <a:ext cx="3532320" cy="189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8000" y="3681000"/>
            <a:ext cx="3532320" cy="189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200" cy="2383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1000" cy="3974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200" cy="2383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3974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3974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200" cy="2383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2200" cy="11051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200" cy="2383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189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3974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1000"/>
            <a:ext cx="5353560" cy="189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200" cy="2383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3974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189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240" y="3681000"/>
            <a:ext cx="5353560" cy="189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200" cy="2383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189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189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1000"/>
            <a:ext cx="10971000" cy="189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200" cy="2383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  <a:ea typeface="Microsoft YaHei"/>
              </a:rPr>
              <a:t>Clique para editar o título Mestre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1000" cy="3974760"/>
          </a:xfrm>
          <a:prstGeom prst="rect">
            <a:avLst/>
          </a:prstGeom>
        </p:spPr>
        <p:txBody>
          <a:bodyPr lIns="0" rIns="0" tIns="28440" bIns="0">
            <a:noAutofit/>
          </a:bodyPr>
          <a:p>
            <a:pPr marL="343080" indent="-342720">
              <a:lnSpc>
                <a:spcPct val="93000"/>
              </a:lnSpc>
              <a:spcBef>
                <a:spcPts val="1426"/>
              </a:spcBef>
              <a:spcAft>
                <a:spcPts val="14"/>
              </a:spcAft>
              <a:tabLst>
                <a:tab algn="l" pos="0"/>
              </a:tabLst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Clique para editar os estilos de texto Mestres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743040" indent="-285480">
              <a:lnSpc>
                <a:spcPct val="93000"/>
              </a:lnSpc>
              <a:spcBef>
                <a:spcPts val="1140"/>
              </a:spcBef>
              <a:spcAft>
                <a:spcPts val="14"/>
              </a:spcAft>
              <a:tabLst>
                <a:tab algn="l" pos="0"/>
              </a:tabLst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Segundo nível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1143000" indent="-228240">
              <a:lnSpc>
                <a:spcPct val="93000"/>
              </a:lnSpc>
              <a:spcBef>
                <a:spcPts val="865"/>
              </a:spcBef>
              <a:spcAft>
                <a:spcPts val="14"/>
              </a:spcAft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Terceiro nível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marL="1600200" indent="-228240">
              <a:lnSpc>
                <a:spcPct val="93000"/>
              </a:lnSpc>
              <a:spcBef>
                <a:spcPts val="575"/>
              </a:spcBef>
              <a:spcAft>
                <a:spcPts val="14"/>
              </a:spcAft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Quarto nível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2057400" indent="-228240">
              <a:lnSpc>
                <a:spcPct val="93000"/>
              </a:lnSpc>
              <a:spcBef>
                <a:spcPts val="289"/>
              </a:spcBef>
              <a:spcAft>
                <a:spcPts val="14"/>
              </a:spcAft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Quinto nível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200" cy="2383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  <a:ea typeface="Microsoft YaHei"/>
              </a:rPr>
              <a:t>Clique para editar o título Mestre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1000" cy="3974760"/>
          </a:xfrm>
          <a:prstGeom prst="rect">
            <a:avLst/>
          </a:prstGeom>
        </p:spPr>
        <p:txBody>
          <a:bodyPr lIns="0" rIns="0" tIns="28440" bIns="0">
            <a:noAutofit/>
          </a:bodyPr>
          <a:p>
            <a:pPr marL="343080" indent="-342720">
              <a:lnSpc>
                <a:spcPct val="93000"/>
              </a:lnSpc>
              <a:spcBef>
                <a:spcPts val="1426"/>
              </a:spcBef>
              <a:spcAft>
                <a:spcPts val="14"/>
              </a:spcAft>
              <a:tabLst>
                <a:tab algn="l" pos="0"/>
              </a:tabLst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Clique para editar os estilos de texto Mestres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743040" indent="-285480">
              <a:lnSpc>
                <a:spcPct val="93000"/>
              </a:lnSpc>
              <a:spcBef>
                <a:spcPts val="1140"/>
              </a:spcBef>
              <a:spcAft>
                <a:spcPts val="14"/>
              </a:spcAft>
              <a:tabLst>
                <a:tab algn="l" pos="0"/>
              </a:tabLst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Segundo nível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1143000" indent="-228240">
              <a:lnSpc>
                <a:spcPct val="93000"/>
              </a:lnSpc>
              <a:spcBef>
                <a:spcPts val="865"/>
              </a:spcBef>
              <a:spcAft>
                <a:spcPts val="14"/>
              </a:spcAft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Terceiro nível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marL="1600200" indent="-228240">
              <a:lnSpc>
                <a:spcPct val="93000"/>
              </a:lnSpc>
              <a:spcBef>
                <a:spcPts val="575"/>
              </a:spcBef>
              <a:spcAft>
                <a:spcPts val="14"/>
              </a:spcAft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Quarto nível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2057400" indent="-228240">
              <a:lnSpc>
                <a:spcPct val="93000"/>
              </a:lnSpc>
              <a:spcBef>
                <a:spcPts val="289"/>
              </a:spcBef>
              <a:spcAft>
                <a:spcPts val="14"/>
              </a:spcAft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Quinto nível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1"/>
          <p:cNvSpPr/>
          <p:nvPr/>
        </p:nvSpPr>
        <p:spPr>
          <a:xfrm>
            <a:off x="1055520" y="2908440"/>
            <a:ext cx="10439640" cy="9475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algn="l" pos="0"/>
              </a:tabLst>
            </a:pPr>
            <a:r>
              <a:rPr b="1" lang="pt-BR" sz="3600" spc="-1" strike="noStrike">
                <a:solidFill>
                  <a:srgbClr val="ffd966"/>
                </a:solidFill>
                <a:latin typeface="Calibri"/>
                <a:ea typeface="Microsoft YaHei"/>
              </a:rPr>
              <a:t>VIGILÂNCIA COVID-19 EM GOIÁS</a:t>
            </a:r>
            <a:endParaRPr b="0" lang="pt-BR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algn="l" pos="0"/>
              </a:tabLst>
            </a:pPr>
            <a:endParaRPr b="0" lang="pt-BR" sz="3600" spc="-1" strike="noStrike">
              <a:latin typeface="Arial"/>
            </a:endParaRPr>
          </a:p>
        </p:txBody>
      </p:sp>
      <p:sp>
        <p:nvSpPr>
          <p:cNvPr id="83" name="Retângulo 1"/>
          <p:cNvSpPr/>
          <p:nvPr/>
        </p:nvSpPr>
        <p:spPr>
          <a:xfrm>
            <a:off x="16920" y="299520"/>
            <a:ext cx="12191760" cy="92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algn="l" pos="0"/>
              </a:tabLst>
            </a:pPr>
            <a:r>
              <a:rPr b="1" lang="pt-BR" sz="1800" spc="-1" strike="noStrike">
                <a:solidFill>
                  <a:srgbClr val="ffd966"/>
                </a:solidFill>
                <a:latin typeface="Calibri"/>
                <a:ea typeface="Microsoft YaHei"/>
              </a:rPr>
              <a:t>SECRETARIA DE ESTADO DA SAÚDE DE GOIÁS</a:t>
            </a: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algn="l" pos="0"/>
              </a:tabLst>
            </a:pPr>
            <a:r>
              <a:rPr b="1" lang="pt-BR" sz="1800" spc="-1" strike="noStrike">
                <a:solidFill>
                  <a:srgbClr val="ffd966"/>
                </a:solidFill>
                <a:latin typeface="Calibri"/>
                <a:ea typeface="Microsoft YaHei"/>
              </a:rPr>
              <a:t>SUBSECRETARIA DE VIGILÂNCIA E ATENÇÃO INTEGRAL À SAÚDE</a:t>
            </a: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algn="l" pos="0"/>
              </a:tabLst>
            </a:pPr>
            <a:r>
              <a:rPr b="1" lang="pt-BR" sz="1800" spc="-1" strike="noStrike">
                <a:solidFill>
                  <a:srgbClr val="ffd966"/>
                </a:solidFill>
                <a:latin typeface="Calibri"/>
                <a:ea typeface="Microsoft YaHei"/>
              </a:rPr>
              <a:t>SUPERINTENDÊNCIA DE VIGILÂNCIA EM SAÚDE</a:t>
            </a:r>
            <a:endParaRPr b="0" lang="pt-BR" sz="1800" spc="-1" strike="noStrike">
              <a:latin typeface="Arial"/>
            </a:endParaRPr>
          </a:p>
        </p:txBody>
      </p:sp>
      <p:pic>
        <p:nvPicPr>
          <p:cNvPr id="84" name="Picture 2" descr=""/>
          <p:cNvPicPr/>
          <p:nvPr/>
        </p:nvPicPr>
        <p:blipFill>
          <a:blip r:embed="rId2"/>
          <a:stretch/>
        </p:blipFill>
        <p:spPr>
          <a:xfrm>
            <a:off x="4765680" y="5661000"/>
            <a:ext cx="2967120" cy="893160"/>
          </a:xfrm>
          <a:prstGeom prst="rect">
            <a:avLst/>
          </a:prstGeom>
          <a:ln w="9525">
            <a:noFill/>
          </a:ln>
        </p:spPr>
      </p:pic>
      <p:sp>
        <p:nvSpPr>
          <p:cNvPr id="85" name="Caixa de Texto 2"/>
          <p:cNvSpPr/>
          <p:nvPr/>
        </p:nvSpPr>
        <p:spPr>
          <a:xfrm>
            <a:off x="3201120" y="5229360"/>
            <a:ext cx="60955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1800" spc="-1" strike="noStrike">
                <a:solidFill>
                  <a:srgbClr val="ffd966"/>
                </a:solidFill>
                <a:latin typeface="Calibri"/>
                <a:ea typeface="Microsoft YaHei"/>
              </a:rPr>
              <a:t>Goiânia, 29 de fevereiro de 2024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4" descr=""/>
          <p:cNvPicPr/>
          <p:nvPr/>
        </p:nvPicPr>
        <p:blipFill>
          <a:blip r:embed="rId2"/>
          <a:stretch/>
        </p:blipFill>
        <p:spPr>
          <a:xfrm>
            <a:off x="10266480" y="5661000"/>
            <a:ext cx="893520" cy="1196640"/>
          </a:xfrm>
          <a:prstGeom prst="rect">
            <a:avLst/>
          </a:prstGeom>
          <a:ln w="9525">
            <a:noFill/>
          </a:ln>
        </p:spPr>
      </p:pic>
      <p:sp>
        <p:nvSpPr>
          <p:cNvPr id="87" name="CaixaDeTexto 12"/>
          <p:cNvSpPr/>
          <p:nvPr/>
        </p:nvSpPr>
        <p:spPr>
          <a:xfrm>
            <a:off x="583560" y="692280"/>
            <a:ext cx="104079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50000"/>
              </a:lnSpc>
              <a:spcAft>
                <a:spcPts val="799"/>
              </a:spcAft>
              <a:tabLst>
                <a:tab algn="l" pos="0"/>
              </a:tabLst>
            </a:pPr>
            <a:r>
              <a:rPr b="1" lang="pt-BR" sz="1800" spc="-1" strike="noStrike">
                <a:solidFill>
                  <a:srgbClr val="00000a"/>
                </a:solidFill>
                <a:latin typeface="Calibri"/>
                <a:ea typeface="Calibri"/>
              </a:rPr>
              <a:t>Figura 1.</a:t>
            </a:r>
            <a:r>
              <a:rPr b="0" lang="pt-BR" sz="1800" spc="-1" strike="noStrike">
                <a:solidFill>
                  <a:srgbClr val="00000a"/>
                </a:solidFill>
                <a:latin typeface="Calibri"/>
                <a:ea typeface="Calibri"/>
              </a:rPr>
              <a:t> Distribuição dos casos confirmados de COVID-19 e média móvel por semana epidemiológica de início de sintomas, Goiás, março/2020 – fevereiro/ 2024 (N = 2.019.077 casos)*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88" name="CaixaDeTexto 3"/>
          <p:cNvSpPr/>
          <p:nvPr/>
        </p:nvSpPr>
        <p:spPr>
          <a:xfrm>
            <a:off x="119160" y="6597720"/>
            <a:ext cx="2736360" cy="2120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800" spc="-1" strike="noStrike">
                <a:solidFill>
                  <a:srgbClr val="000000"/>
                </a:solidFill>
                <a:latin typeface="Arial"/>
                <a:ea typeface="Microsoft YaHei"/>
              </a:rPr>
              <a:t>*atualizado até 29/02/24</a:t>
            </a:r>
            <a:endParaRPr b="0" lang="pt-BR" sz="800" spc="-1" strike="noStrike">
              <a:latin typeface="Arial"/>
            </a:endParaRPr>
          </a:p>
        </p:txBody>
      </p:sp>
      <p:pic>
        <p:nvPicPr>
          <p:cNvPr id="89" name="Imagem 1" descr=""/>
          <p:cNvPicPr/>
          <p:nvPr/>
        </p:nvPicPr>
        <p:blipFill>
          <a:blip r:embed="rId3"/>
          <a:stretch/>
        </p:blipFill>
        <p:spPr>
          <a:xfrm>
            <a:off x="142560" y="2162520"/>
            <a:ext cx="10968120" cy="2993760"/>
          </a:xfrm>
          <a:prstGeom prst="rect">
            <a:avLst/>
          </a:prstGeom>
          <a:ln w="0">
            <a:noFill/>
          </a:ln>
        </p:spPr>
      </p:pic>
      <p:sp>
        <p:nvSpPr>
          <p:cNvPr id="90" name="CaixaDeTexto 2"/>
          <p:cNvSpPr/>
          <p:nvPr/>
        </p:nvSpPr>
        <p:spPr>
          <a:xfrm>
            <a:off x="281520" y="5746680"/>
            <a:ext cx="299124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Microsoft YaHei"/>
              </a:rPr>
              <a:t>Óbitos: 28.510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Microsoft YaHei"/>
              </a:rPr>
              <a:t>2024: 38 óbitos por COVID-19 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ítulo 1"/>
          <p:cNvSpPr txBox="1"/>
          <p:nvPr/>
        </p:nvSpPr>
        <p:spPr>
          <a:xfrm>
            <a:off x="335520" y="116640"/>
            <a:ext cx="10728720" cy="6476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TESTES RÁPIDOS PARA DETECÇÃO DO SARS-COV-2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CaixaDeTexto 4"/>
          <p:cNvSpPr/>
          <p:nvPr/>
        </p:nvSpPr>
        <p:spPr>
          <a:xfrm>
            <a:off x="335520" y="938160"/>
            <a:ext cx="10728720" cy="551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76320" algn="just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pt-BR" sz="1600" spc="-1" strike="noStrike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b="0" lang="pt-BR" sz="1600" spc="-1" strike="noStrike">
                <a:solidFill>
                  <a:srgbClr val="000000"/>
                </a:solidFill>
                <a:latin typeface="Calibri"/>
                <a:ea typeface="Microsoft YaHei"/>
              </a:rPr>
              <a:t>Recebemos a doação de 26.700 testes rápidos da OPAS, destes, 17.100 foram liberados para retirada no almoxarifado da SES como pauta de fevereiro de 2024</a:t>
            </a:r>
            <a:endParaRPr b="0" lang="pt-BR" sz="1600" spc="-1" strike="noStrike">
              <a:latin typeface="Arial"/>
            </a:endParaRPr>
          </a:p>
          <a:p>
            <a:pPr lvl="1" marL="819000" indent="-285480" algn="just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1" lang="pt-BR" sz="1600" spc="-1" strike="noStrike" u="sng">
                <a:solidFill>
                  <a:srgbClr val="000000"/>
                </a:solidFill>
                <a:uFillTx/>
                <a:latin typeface="Calibri"/>
                <a:ea typeface="Microsoft YaHei"/>
              </a:rPr>
              <a:t>Data de validade: 31 de março de 2024</a:t>
            </a:r>
            <a:endParaRPr b="0" lang="pt-BR" sz="1600" spc="-1" strike="noStrike">
              <a:latin typeface="Arial"/>
            </a:endParaRPr>
          </a:p>
          <a:p>
            <a:pPr lvl="1" marL="819000" indent="-285480" algn="just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pt-BR" sz="1600" spc="-1" strike="noStrike">
                <a:solidFill>
                  <a:srgbClr val="000000"/>
                </a:solidFill>
                <a:latin typeface="Calibri"/>
                <a:ea typeface="Microsoft YaHei"/>
              </a:rPr>
              <a:t>Devido ao prazo limitado da validade dos testes, não será possível encaminhá-los na rota de medicamentos. Portanto, uma vez que a pauta for fechada, a Regional de Saúde deverá realizar o agendamento, o mais breve possível, e a retirada dos testes no almoxarifado. </a:t>
            </a:r>
            <a:endParaRPr b="0" lang="pt-BR" sz="16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endParaRPr b="0" lang="pt-BR" sz="16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endParaRPr b="0" lang="pt-BR" sz="16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endParaRPr b="0" lang="pt-BR" sz="16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endParaRPr b="0" lang="pt-BR" sz="16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endParaRPr b="0" lang="pt-BR" sz="1600" spc="-1" strike="noStrike">
              <a:latin typeface="Arial"/>
            </a:endParaRPr>
          </a:p>
          <a:p>
            <a:pPr lvl="1" marL="819000" indent="-285480" algn="just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pt-BR" sz="1600" spc="-1" strike="noStrike">
                <a:solidFill>
                  <a:srgbClr val="000000"/>
                </a:solidFill>
                <a:latin typeface="Calibri"/>
                <a:ea typeface="Microsoft YaHei"/>
              </a:rPr>
              <a:t>NÃO HAVERÁ LOGÍSTICA REVERSA, ficando a Secretaria responsável pela utilização dos testes e caso vença o prazo de validade, ficará responsável pelo descarte.</a:t>
            </a:r>
            <a:endParaRPr b="0" lang="pt-BR" sz="16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endParaRPr b="0" lang="pt-BR" sz="1600" spc="-1" strike="noStrike">
              <a:latin typeface="Arial"/>
            </a:endParaRPr>
          </a:p>
          <a:p>
            <a:pPr marL="76320" algn="just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pt-BR" sz="1600" spc="-1" strike="noStrike">
                <a:solidFill>
                  <a:srgbClr val="000000"/>
                </a:solidFill>
                <a:latin typeface="Calibri"/>
                <a:ea typeface="Microsoft YaHei"/>
              </a:rPr>
              <a:t>Dentre os 9.600 com data de validade para agosto de 2024 - 9.000 serão liberados em março e 600 ficarão como reserva técnica para investigação de surtos em instituições fechadas, conforme normatizações do CIEVS Goiás. 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93" name="Retângulo 5"/>
          <p:cNvSpPr/>
          <p:nvPr/>
        </p:nvSpPr>
        <p:spPr>
          <a:xfrm>
            <a:off x="4007880" y="2781000"/>
            <a:ext cx="3168000" cy="194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cc99">
                <a:lumMod val="50000"/>
              </a:srgb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>
            <a:noAutofit/>
          </a:bodyPr>
          <a:p>
            <a:pPr marL="76320" algn="just">
              <a:lnSpc>
                <a:spcPct val="150000"/>
              </a:lnSpc>
              <a:tabLst>
                <a:tab algn="l" pos="0"/>
              </a:tabLst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Agendado para HOJE: Estrada de Ferro</a:t>
            </a:r>
            <a:endParaRPr b="0" lang="pt-BR" sz="1200" spc="-1" strike="noStrike">
              <a:latin typeface="Arial"/>
            </a:endParaRPr>
          </a:p>
          <a:p>
            <a:pPr marL="76320" algn="just">
              <a:lnSpc>
                <a:spcPct val="150000"/>
              </a:lnSpc>
              <a:tabLst>
                <a:tab algn="l" pos="0"/>
              </a:tabLst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Ainda não agendaram:</a:t>
            </a:r>
            <a:endParaRPr b="0" lang="pt-BR" sz="1200" spc="-1" strike="noStrike">
              <a:latin typeface="Arial"/>
            </a:endParaRPr>
          </a:p>
          <a:p>
            <a:pPr lvl="1" marL="819000" indent="-28548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Entorno Norte</a:t>
            </a:r>
            <a:endParaRPr b="0" lang="pt-BR" sz="1200" spc="-1" strike="noStrike">
              <a:latin typeface="Arial"/>
            </a:endParaRPr>
          </a:p>
          <a:p>
            <a:pPr lvl="1" marL="819000" indent="-28548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Entorno Sul</a:t>
            </a:r>
            <a:endParaRPr b="0" lang="pt-BR" sz="1200" spc="-1" strike="noStrike">
              <a:latin typeface="Arial"/>
            </a:endParaRPr>
          </a:p>
          <a:p>
            <a:pPr lvl="1" marL="819000" indent="-28548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Nordeste I</a:t>
            </a:r>
            <a:endParaRPr b="0" lang="pt-BR" sz="1200" spc="-1" strike="noStrike">
              <a:latin typeface="Arial"/>
            </a:endParaRPr>
          </a:p>
          <a:p>
            <a:pPr lvl="1" marL="819000" indent="-28548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Nordeste II</a:t>
            </a:r>
            <a:endParaRPr b="0" lang="pt-BR" sz="1200" spc="-1" strike="noStrike">
              <a:latin typeface="Arial"/>
            </a:endParaRPr>
          </a:p>
          <a:p>
            <a:pPr lvl="1" marL="819000" indent="-28548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Norte</a:t>
            </a:r>
            <a:endParaRPr b="0" lang="pt-BR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"/>
          <p:cNvPicPr/>
          <p:nvPr/>
        </p:nvPicPr>
        <p:blipFill>
          <a:blip r:embed="rId2"/>
          <a:stretch/>
        </p:blipFill>
        <p:spPr>
          <a:xfrm>
            <a:off x="10266480" y="5661000"/>
            <a:ext cx="893520" cy="1196640"/>
          </a:xfrm>
          <a:prstGeom prst="rect">
            <a:avLst/>
          </a:prstGeom>
          <a:ln w="9525">
            <a:noFill/>
          </a:ln>
        </p:spPr>
      </p:pic>
      <p:sp>
        <p:nvSpPr>
          <p:cNvPr id="95" name="CaixaDeTexto 5"/>
          <p:cNvSpPr/>
          <p:nvPr/>
        </p:nvSpPr>
        <p:spPr>
          <a:xfrm>
            <a:off x="190800" y="117000"/>
            <a:ext cx="1029600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50000"/>
              </a:lnSpc>
              <a:spcAft>
                <a:spcPts val="799"/>
              </a:spcAft>
              <a:tabLst>
                <a:tab algn="l" pos="0"/>
              </a:tabLst>
            </a:pPr>
            <a:r>
              <a:rPr b="1" lang="pt-BR" sz="2400" spc="-1" strike="noStrike">
                <a:solidFill>
                  <a:srgbClr val="00000a"/>
                </a:solidFill>
                <a:latin typeface="Calibri"/>
                <a:ea typeface="Calibri"/>
              </a:rPr>
              <a:t>Atualizações sobre COVID-19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96" name="CaixaDeTexto 1"/>
          <p:cNvSpPr/>
          <p:nvPr/>
        </p:nvSpPr>
        <p:spPr>
          <a:xfrm>
            <a:off x="262800" y="908640"/>
            <a:ext cx="10516680" cy="6057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pt-BR" sz="1400" spc="-1" strike="noStrike">
                <a:solidFill>
                  <a:srgbClr val="000000"/>
                </a:solidFill>
                <a:latin typeface="Calibri"/>
                <a:ea typeface="Microsoft YaHei"/>
              </a:rPr>
              <a:t>NOTA TÉCNICA nº 2 - 27/02/2024 - SES/CIEVS-21843 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Calibri"/>
                <a:ea typeface="Microsoft YaHei"/>
              </a:rPr>
              <a:t>Orientações sobre surtos de COVID-19.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pt-BR" sz="1400" spc="-1" strike="noStrike">
                <a:solidFill>
                  <a:srgbClr val="000000"/>
                </a:solidFill>
                <a:latin typeface="Calibri"/>
                <a:ea typeface="Microsoft YaHei"/>
              </a:rPr>
              <a:t>NOTA TÉCNICA nº 83 - 05/12/2023-CGVDI/DPNI/SVSA/MS 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Calibri"/>
                <a:ea typeface="Microsoft YaHei"/>
              </a:rPr>
              <a:t>Primeira detecção no Brasil da variante de interesse BA.2.86 da Ômicron (SARS-CoV-2) e as sublinhagens BA.2.86.3, JN.3, JN.1, BA.2.86.1; surto de covid-19 no Ceará pela JN.1; situação epidemiológica da covid-19 no Brasil; </a:t>
            </a:r>
            <a:r>
              <a:rPr b="1" lang="pt-BR" sz="1400" spc="-1" strike="noStrike">
                <a:solidFill>
                  <a:srgbClr val="000000"/>
                </a:solidFill>
                <a:latin typeface="Calibri"/>
                <a:ea typeface="Microsoft YaHei"/>
              </a:rPr>
              <a:t>recomendações para prevenção e controle da covid-19</a:t>
            </a:r>
            <a:r>
              <a:rPr b="0" lang="pt-BR" sz="1400" spc="-1" strike="noStrike">
                <a:solidFill>
                  <a:srgbClr val="000000"/>
                </a:solidFill>
                <a:latin typeface="Calibri"/>
                <a:ea typeface="Microsoft YaHei"/>
              </a:rPr>
              <a:t> e recomendações sobre dose de reforço da vacina COVID-19 (Bivalente) para pessoas com 60 anos ou mais e imunocomprometidos acima de 12 anos de idade que tenham recebido a última dose da vacina há mais de 6 meses.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pt-BR" sz="1400" spc="-1" strike="noStrike">
                <a:solidFill>
                  <a:srgbClr val="000000"/>
                </a:solidFill>
                <a:latin typeface="Calibri"/>
                <a:ea typeface="Microsoft YaHei"/>
              </a:rPr>
              <a:t>NOTA TÉCNICA nº 76 -10/11/2023-CGVDI/DPNI/SVSA/MS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Calibri"/>
                <a:ea typeface="Microsoft YaHei"/>
              </a:rPr>
              <a:t>Informe sobre a situação epidemiológica da covid-19 no Brasil, vigilância genômica, cobertura vacinal e medidas de prevenção e controle da doença.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pt-BR" sz="1400" spc="-1" strike="noStrike">
                <a:solidFill>
                  <a:srgbClr val="000000"/>
                </a:solidFill>
                <a:latin typeface="Calibri"/>
                <a:ea typeface="Microsoft YaHei"/>
              </a:rPr>
              <a:t>NOTA TÉCNICA nº 6 - 14/02/2023-CGVDI/DIMU/SVSA/MS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Calibri"/>
                <a:ea typeface="Microsoft YaHei"/>
              </a:rPr>
              <a:t>Trata-se da apresentação da posição da Coordenação-Geral de Vigilância das Doenças Imunopreviníveis (CGVDI/DIMU/SVSA/MS) frente à atualização publicada pela Organização Mundial da Saúde (OMS) das recomendações e orientações sobre as medidas de prevenção e controle (</a:t>
            </a:r>
            <a:r>
              <a:rPr b="1" lang="pt-BR" sz="1400" spc="-1" strike="noStrike">
                <a:solidFill>
                  <a:srgbClr val="000000"/>
                </a:solidFill>
                <a:latin typeface="Calibri"/>
                <a:ea typeface="Microsoft YaHei"/>
              </a:rPr>
              <a:t>especificamente sobre o uso de máscaras e tempo de isolamento</a:t>
            </a:r>
            <a:r>
              <a:rPr b="0" lang="pt-BR" sz="1400" spc="-1" strike="noStrike">
                <a:solidFill>
                  <a:srgbClr val="000000"/>
                </a:solidFill>
                <a:latin typeface="Calibri"/>
                <a:ea typeface="Microsoft YaHei"/>
              </a:rPr>
              <a:t>) no contexto da covid-19.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pt-BR" sz="1400" spc="-1" strike="noStrike">
                <a:solidFill>
                  <a:srgbClr val="000000"/>
                </a:solidFill>
                <a:latin typeface="Calibri"/>
                <a:ea typeface="Microsoft YaHei"/>
              </a:rPr>
              <a:t>NOTA TÉCNICA nº 14 - 31/10/2022-CGGRIPE/DEIDT/SVS/MS 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Calibri"/>
                <a:ea typeface="Microsoft YaHei"/>
              </a:rPr>
              <a:t>Atualização da Nota Técnica nº10/2022-CGGRIPE/DEIDT/SVS/MS, que trata sobre atualizações das recomendações e orientações sobre a covid-19 no âmbito da vigilância epidemiológica.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pt-BR" sz="1400" spc="-1" strike="noStrike">
                <a:solidFill>
                  <a:srgbClr val="000000"/>
                </a:solidFill>
                <a:latin typeface="Calibri"/>
                <a:ea typeface="Microsoft YaHei"/>
              </a:rPr>
              <a:t>NOTA TÉCNICA nº 4 - 25/02/2021-GVIMS/GGTES/ANVISA 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Calibri"/>
                <a:ea typeface="Microsoft YaHei"/>
              </a:rPr>
              <a:t>Orientações para serviços de saúde: medidas de prevenção e controle que devem ser adotadas durante a assistência aos casos suspeitos ou confirmados de infecção pelo novo coronavírus (SARS-CoV-2) - atualizada em 25/02/2021.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2" descr=""/>
          <p:cNvPicPr/>
          <p:nvPr/>
        </p:nvPicPr>
        <p:blipFill>
          <a:blip r:embed="rId2"/>
          <a:stretch/>
        </p:blipFill>
        <p:spPr>
          <a:xfrm>
            <a:off x="5802480" y="5580000"/>
            <a:ext cx="893520" cy="1196640"/>
          </a:xfrm>
          <a:prstGeom prst="rect">
            <a:avLst/>
          </a:prstGeom>
          <a:ln w="9525">
            <a:noFill/>
          </a:ln>
        </p:spPr>
      </p:pic>
      <p:sp>
        <p:nvSpPr>
          <p:cNvPr id="98" name="CaixaDeTexto 5"/>
          <p:cNvSpPr/>
          <p:nvPr/>
        </p:nvSpPr>
        <p:spPr>
          <a:xfrm>
            <a:off x="834480" y="2830320"/>
            <a:ext cx="10639800" cy="14608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  <a:tabLst>
                <a:tab algn="l" pos="0"/>
              </a:tabLst>
            </a:pPr>
            <a:r>
              <a:rPr b="1" lang="pt-BR" sz="2400" spc="-1" strike="noStrike">
                <a:solidFill>
                  <a:srgbClr val="ffd966"/>
                </a:solidFill>
                <a:latin typeface="Calibri"/>
                <a:ea typeface="Arial"/>
              </a:rPr>
              <a:t>cievsgoias@gmail.com</a:t>
            </a:r>
            <a:endParaRPr b="0" lang="pt-BR" sz="2400" spc="-1" strike="noStrike"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  <a:tabLst>
                <a:tab algn="l" pos="0"/>
              </a:tabLst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  <a:tabLst>
                <a:tab algn="l" pos="0"/>
              </a:tabLst>
            </a:pPr>
            <a:r>
              <a:rPr b="1" lang="pt-BR" sz="2400" spc="-1" strike="noStrike">
                <a:solidFill>
                  <a:srgbClr val="ffd966"/>
                </a:solidFill>
                <a:latin typeface="Calibri"/>
                <a:ea typeface="Arial"/>
              </a:rPr>
              <a:t>(62) 3201-2688 - dias úteis, no horário comercial</a:t>
            </a:r>
            <a:endParaRPr b="0" lang="pt-BR" sz="2400" spc="-1" strike="noStrike"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  <a:tabLst>
                <a:tab algn="l" pos="0"/>
              </a:tabLst>
            </a:pPr>
            <a:r>
              <a:rPr b="1" lang="pt-BR" sz="2400" spc="-1" strike="noStrike">
                <a:solidFill>
                  <a:srgbClr val="ffd966"/>
                </a:solidFill>
                <a:latin typeface="Calibri"/>
                <a:ea typeface="Arial"/>
              </a:rPr>
              <a:t>(62) 9812-6739 - finais de semana, feriados e dias úteis fora do horário comercial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99" name="Rectangle 1"/>
          <p:cNvSpPr/>
          <p:nvPr/>
        </p:nvSpPr>
        <p:spPr>
          <a:xfrm>
            <a:off x="1271160" y="1340280"/>
            <a:ext cx="9667440" cy="11876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algn="l" pos="0"/>
              </a:tabLst>
            </a:pPr>
            <a:r>
              <a:rPr b="1" lang="pt-BR" sz="7200" spc="-1" strike="noStrike">
                <a:solidFill>
                  <a:srgbClr val="ffd966"/>
                </a:solidFill>
                <a:latin typeface="Calibri"/>
                <a:ea typeface="Microsoft YaHei"/>
              </a:rPr>
              <a:t>Obrigada!</a:t>
            </a:r>
            <a:endParaRPr b="0" lang="pt-BR" sz="7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Application>LibreOffice/7.1.5.2$Windows_X86_64 LibreOffice_project/85f04e9f809797b8199d13c421bd8a2b025d52b5</Application>
  <AppVersion>15.0000</AppVersion>
  <Words>621</Words>
  <Paragraphs>56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2024-02-28T19:22:22Z</dcterms:created>
  <dc:creator>Erika Dantas Dias de Jesus</dc:creator>
  <dc:description/>
  <dc:language>pt-BR</dc:language>
  <cp:lastModifiedBy>Grécia Carolina Pessoni</cp:lastModifiedBy>
  <dcterms:modified xsi:type="dcterms:W3CDTF">2024-02-29T14:46:07Z</dcterms:modified>
  <cp:revision>77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EAC5B94BECD14C83AC932FD9AE88E9B3_13</vt:lpwstr>
  </property>
  <property fmtid="{D5CDD505-2E9C-101B-9397-08002B2CF9AE}" pid="3" name="KSOProductBuildVer">
    <vt:lpwstr>1046-12.2.0.13489</vt:lpwstr>
  </property>
  <property fmtid="{D5CDD505-2E9C-101B-9397-08002B2CF9AE}" pid="4" name="Notes">
    <vt:i4>4</vt:i4>
  </property>
  <property fmtid="{D5CDD505-2E9C-101B-9397-08002B2CF9AE}" pid="5" name="PresentationFormat">
    <vt:lpwstr>Widescreen</vt:lpwstr>
  </property>
  <property fmtid="{D5CDD505-2E9C-101B-9397-08002B2CF9AE}" pid="6" name="Slides">
    <vt:i4>5</vt:i4>
  </property>
</Properties>
</file>