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7" r:id="rId15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026"/>
    <a:srgbClr val="2B5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erenciaaps.sais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2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39" name="object 3"/>
          <p:cNvSpPr/>
          <p:nvPr/>
        </p:nvSpPr>
        <p:spPr>
          <a:xfrm>
            <a:off x="1622520" y="1597320"/>
            <a:ext cx="608004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pt-BR" sz="3200" b="1" strike="noStrike" spc="-21">
                <a:solidFill>
                  <a:srgbClr val="FFFFFF"/>
                </a:solidFill>
                <a:latin typeface="Calibri"/>
                <a:ea typeface="DejaVu Sans"/>
              </a:rPr>
              <a:t>/ACOLHIMENTO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40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1" name="CaixaDeTexto 79"/>
          <p:cNvSpPr/>
          <p:nvPr/>
        </p:nvSpPr>
        <p:spPr>
          <a:xfrm>
            <a:off x="972720" y="1909440"/>
            <a:ext cx="7379640" cy="251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BR" sz="4000" b="0" strike="noStrike" spc="-1" dirty="0">
                <a:solidFill>
                  <a:srgbClr val="2B5F2D"/>
                </a:solidFill>
                <a:latin typeface="Arial"/>
              </a:rPr>
              <a:t>Equipes </a:t>
            </a:r>
            <a:r>
              <a:rPr lang="pt-BR" sz="4000" b="0" strike="noStrike" spc="-1" dirty="0" err="1">
                <a:solidFill>
                  <a:srgbClr val="2B5F2D"/>
                </a:solidFill>
                <a:latin typeface="Arial"/>
              </a:rPr>
              <a:t>eMulti</a:t>
            </a:r>
            <a:endParaRPr lang="pt-BR" sz="4000" b="0" strike="noStrike" spc="-1" dirty="0">
              <a:solidFill>
                <a:srgbClr val="2B5F2D"/>
              </a:solidFill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lang="pt-BR" sz="4000" spc="-1" dirty="0">
                <a:solidFill>
                  <a:srgbClr val="2B5F2D"/>
                </a:solidFill>
                <a:latin typeface="Arial"/>
              </a:rPr>
              <a:t>Portaria 635, de 22 de maio de 2023</a:t>
            </a:r>
            <a:endParaRPr lang="pt-BR" sz="4000" b="0" strike="noStrike" spc="-1" dirty="0">
              <a:solidFill>
                <a:srgbClr val="2B5F2D"/>
              </a:solidFill>
              <a:latin typeface="Arial"/>
            </a:endParaRPr>
          </a:p>
        </p:txBody>
      </p:sp>
      <p:pic>
        <p:nvPicPr>
          <p:cNvPr id="42" name="Imagem 3"/>
          <p:cNvPicPr/>
          <p:nvPr/>
        </p:nvPicPr>
        <p:blipFill>
          <a:blip r:embed="rId3"/>
          <a:stretch/>
        </p:blipFill>
        <p:spPr>
          <a:xfrm>
            <a:off x="5897520" y="6019200"/>
            <a:ext cx="2174760" cy="37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720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791640" y="1713960"/>
            <a:ext cx="756072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endParaRPr lang="pt-BR" sz="3200" strike="noStrike" spc="-21" dirty="0">
              <a:solidFill>
                <a:srgbClr val="2B5F2D"/>
              </a:solidFill>
              <a:latin typeface="Calibri"/>
              <a:ea typeface="DejaVu Sans"/>
            </a:endParaRPr>
          </a:p>
        </p:txBody>
      </p:sp>
      <p:sp>
        <p:nvSpPr>
          <p:cNvPr id="45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972720" y="1034640"/>
            <a:ext cx="7379640" cy="41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5996520" y="6309000"/>
            <a:ext cx="2174760" cy="378000"/>
          </a:xfrm>
          <a:prstGeom prst="rect">
            <a:avLst/>
          </a:prstGeom>
          <a:ln w="0"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F44D2C-DF28-44C3-B551-78D6A51EF200}"/>
              </a:ext>
            </a:extLst>
          </p:cNvPr>
          <p:cNvSpPr txBox="1"/>
          <p:nvPr/>
        </p:nvSpPr>
        <p:spPr>
          <a:xfrm>
            <a:off x="791640" y="811324"/>
            <a:ext cx="80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245026"/>
                </a:solidFill>
              </a:rPr>
              <a:t>Registro das informações no sistema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D537BB7-657F-4A0B-AD1F-D1260BE11918}"/>
              </a:ext>
            </a:extLst>
          </p:cNvPr>
          <p:cNvSpPr txBox="1"/>
          <p:nvPr/>
        </p:nvSpPr>
        <p:spPr>
          <a:xfrm>
            <a:off x="791640" y="1877568"/>
            <a:ext cx="707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2B5F2D"/>
                </a:solidFill>
              </a:rPr>
              <a:t>Registro, coleta e envio – PEC, Aplicativos ou Sistema Próprio</a:t>
            </a:r>
          </a:p>
          <a:p>
            <a:endParaRPr lang="pt-BR" sz="2800" dirty="0">
              <a:solidFill>
                <a:srgbClr val="2B5F2D"/>
              </a:solidFill>
            </a:endParaRPr>
          </a:p>
          <a:p>
            <a:r>
              <a:rPr lang="pt-BR" sz="2800" dirty="0">
                <a:solidFill>
                  <a:srgbClr val="2B5F2D"/>
                </a:solidFill>
              </a:rPr>
              <a:t>Relatórios: </a:t>
            </a:r>
          </a:p>
          <a:p>
            <a:r>
              <a:rPr lang="pt-BR" sz="2800" dirty="0">
                <a:solidFill>
                  <a:srgbClr val="2B5F2D"/>
                </a:solidFill>
              </a:rPr>
              <a:t>SISAB</a:t>
            </a:r>
          </a:p>
          <a:p>
            <a:r>
              <a:rPr lang="pt-BR" sz="2800" dirty="0" err="1">
                <a:solidFill>
                  <a:srgbClr val="2B5F2D"/>
                </a:solidFill>
              </a:rPr>
              <a:t>eGestorAB</a:t>
            </a:r>
            <a:r>
              <a:rPr lang="pt-BR" sz="2800" dirty="0">
                <a:solidFill>
                  <a:srgbClr val="2B5F2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2617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720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791640" y="1713960"/>
            <a:ext cx="756072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endParaRPr lang="pt-BR" sz="3200" strike="noStrike" spc="-21" dirty="0">
              <a:solidFill>
                <a:srgbClr val="2B5F2D"/>
              </a:solidFill>
              <a:latin typeface="Calibri"/>
              <a:ea typeface="DejaVu Sans"/>
            </a:endParaRPr>
          </a:p>
        </p:txBody>
      </p:sp>
      <p:sp>
        <p:nvSpPr>
          <p:cNvPr id="45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972720" y="1034640"/>
            <a:ext cx="7379640" cy="41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5996520" y="6309000"/>
            <a:ext cx="2174760" cy="378000"/>
          </a:xfrm>
          <a:prstGeom prst="rect">
            <a:avLst/>
          </a:prstGeom>
          <a:ln w="0"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F44D2C-DF28-44C3-B551-78D6A51EF200}"/>
              </a:ext>
            </a:extLst>
          </p:cNvPr>
          <p:cNvSpPr txBox="1"/>
          <p:nvPr/>
        </p:nvSpPr>
        <p:spPr>
          <a:xfrm>
            <a:off x="791640" y="811324"/>
            <a:ext cx="80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solidFill>
                <a:srgbClr val="245026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D537BB7-657F-4A0B-AD1F-D1260BE11918}"/>
              </a:ext>
            </a:extLst>
          </p:cNvPr>
          <p:cNvSpPr txBox="1"/>
          <p:nvPr/>
        </p:nvSpPr>
        <p:spPr>
          <a:xfrm>
            <a:off x="791640" y="1877568"/>
            <a:ext cx="70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2B5F2D"/>
                </a:solidFill>
              </a:rPr>
              <a:t>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7B62B64-7E6A-46A2-8848-8F1C74B5E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440092"/>
              </p:ext>
            </p:extLst>
          </p:nvPr>
        </p:nvGraphicFramePr>
        <p:xfrm>
          <a:off x="1133856" y="2145148"/>
          <a:ext cx="6156962" cy="3576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000">
                  <a:extLst>
                    <a:ext uri="{9D8B030D-6E8A-4147-A177-3AD203B41FA5}">
                      <a16:colId xmlns:a16="http://schemas.microsoft.com/office/drawing/2014/main" val="455322382"/>
                    </a:ext>
                  </a:extLst>
                </a:gridCol>
                <a:gridCol w="845565">
                  <a:extLst>
                    <a:ext uri="{9D8B030D-6E8A-4147-A177-3AD203B41FA5}">
                      <a16:colId xmlns:a16="http://schemas.microsoft.com/office/drawing/2014/main" val="3153193653"/>
                    </a:ext>
                  </a:extLst>
                </a:gridCol>
                <a:gridCol w="1289485">
                  <a:extLst>
                    <a:ext uri="{9D8B030D-6E8A-4147-A177-3AD203B41FA5}">
                      <a16:colId xmlns:a16="http://schemas.microsoft.com/office/drawing/2014/main" val="3085024985"/>
                    </a:ext>
                  </a:extLst>
                </a:gridCol>
                <a:gridCol w="1000585">
                  <a:extLst>
                    <a:ext uri="{9D8B030D-6E8A-4147-A177-3AD203B41FA5}">
                      <a16:colId xmlns:a16="http://schemas.microsoft.com/office/drawing/2014/main" val="965262769"/>
                    </a:ext>
                  </a:extLst>
                </a:gridCol>
                <a:gridCol w="742218">
                  <a:extLst>
                    <a:ext uri="{9D8B030D-6E8A-4147-A177-3AD203B41FA5}">
                      <a16:colId xmlns:a16="http://schemas.microsoft.com/office/drawing/2014/main" val="1619762944"/>
                    </a:ext>
                  </a:extLst>
                </a:gridCol>
                <a:gridCol w="1114109">
                  <a:extLst>
                    <a:ext uri="{9D8B030D-6E8A-4147-A177-3AD203B41FA5}">
                      <a16:colId xmlns:a16="http://schemas.microsoft.com/office/drawing/2014/main" val="892879898"/>
                    </a:ext>
                  </a:extLst>
                </a:gridCol>
              </a:tblGrid>
              <a:tr h="335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MUNICÍPIO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Equipe Multiprofissional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80667"/>
                  </a:ext>
                </a:extLst>
              </a:tr>
              <a:tr h="632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eMulti Ampliada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eMulti Complementar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eMulti Estratégica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Total Equipes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</a:rPr>
                        <a:t>Equipe com Atendimento Remoto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797228971"/>
                  </a:ext>
                </a:extLst>
              </a:tr>
              <a:tr h="335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BONÓPOLIS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885783962"/>
                  </a:ext>
                </a:extLst>
              </a:tr>
              <a:tr h="632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CAMPO ALEGRE DE GOIÁS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</a:rPr>
                        <a:t>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</a:rPr>
                        <a:t>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947478106"/>
                  </a:ext>
                </a:extLst>
              </a:tr>
              <a:tr h="335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CATALÃO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</a:rPr>
                        <a:t>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0011144"/>
                  </a:ext>
                </a:extLst>
              </a:tr>
              <a:tr h="335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OUVIDOR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656605846"/>
                  </a:ext>
                </a:extLst>
              </a:tr>
              <a:tr h="335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PONTALINA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103713077"/>
                  </a:ext>
                </a:extLst>
              </a:tr>
              <a:tr h="632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</a:rPr>
                        <a:t>SANTA HELENA DE GOIÁS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</a:rPr>
                        <a:t>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</a:rPr>
                        <a:t>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10879302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56A9630-0E69-42ED-BFC6-3810D7DA8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20" y="734714"/>
            <a:ext cx="689111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245026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PORTARIA GM/MS Nº 1.828, DE 10 DE NOVEMBRO DE 2023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rgbClr val="24502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245026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QUANTIDADE DE EQUIPES MULTIPROFISSIONAIS CREDENCIADAS, POR MUNICÍPIO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rgbClr val="24502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548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12912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791640" y="1713960"/>
            <a:ext cx="756072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endParaRPr lang="pt-BR" sz="3200" strike="noStrike" spc="-21" dirty="0">
              <a:solidFill>
                <a:srgbClr val="2B5F2D"/>
              </a:solidFill>
              <a:latin typeface="Calibri"/>
              <a:ea typeface="DejaVu Sans"/>
            </a:endParaRPr>
          </a:p>
        </p:txBody>
      </p:sp>
      <p:sp>
        <p:nvSpPr>
          <p:cNvPr id="45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972720" y="1034640"/>
            <a:ext cx="7379640" cy="41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6429703" y="656640"/>
            <a:ext cx="2174760" cy="378000"/>
          </a:xfrm>
          <a:prstGeom prst="rect">
            <a:avLst/>
          </a:prstGeom>
          <a:ln w="0"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F44D2C-DF28-44C3-B551-78D6A51EF200}"/>
              </a:ext>
            </a:extLst>
          </p:cNvPr>
          <p:cNvSpPr txBox="1"/>
          <p:nvPr/>
        </p:nvSpPr>
        <p:spPr>
          <a:xfrm>
            <a:off x="791640" y="811324"/>
            <a:ext cx="80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solidFill>
                <a:srgbClr val="245026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D537BB7-657F-4A0B-AD1F-D1260BE11918}"/>
              </a:ext>
            </a:extLst>
          </p:cNvPr>
          <p:cNvSpPr txBox="1"/>
          <p:nvPr/>
        </p:nvSpPr>
        <p:spPr>
          <a:xfrm>
            <a:off x="791640" y="1877568"/>
            <a:ext cx="70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2B5F2D"/>
                </a:solidFill>
              </a:rPr>
              <a:t>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D556C81-7543-439A-BA83-4115A544E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290612"/>
              </p:ext>
            </p:extLst>
          </p:nvPr>
        </p:nvGraphicFramePr>
        <p:xfrm>
          <a:off x="1151070" y="1816840"/>
          <a:ext cx="5973657" cy="4767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0403">
                  <a:extLst>
                    <a:ext uri="{9D8B030D-6E8A-4147-A177-3AD203B41FA5}">
                      <a16:colId xmlns:a16="http://schemas.microsoft.com/office/drawing/2014/main" val="12501577"/>
                    </a:ext>
                  </a:extLst>
                </a:gridCol>
                <a:gridCol w="828485">
                  <a:extLst>
                    <a:ext uri="{9D8B030D-6E8A-4147-A177-3AD203B41FA5}">
                      <a16:colId xmlns:a16="http://schemas.microsoft.com/office/drawing/2014/main" val="3664749818"/>
                    </a:ext>
                  </a:extLst>
                </a:gridCol>
                <a:gridCol w="1267655">
                  <a:extLst>
                    <a:ext uri="{9D8B030D-6E8A-4147-A177-3AD203B41FA5}">
                      <a16:colId xmlns:a16="http://schemas.microsoft.com/office/drawing/2014/main" val="2645838133"/>
                    </a:ext>
                  </a:extLst>
                </a:gridCol>
                <a:gridCol w="981477">
                  <a:extLst>
                    <a:ext uri="{9D8B030D-6E8A-4147-A177-3AD203B41FA5}">
                      <a16:colId xmlns:a16="http://schemas.microsoft.com/office/drawing/2014/main" val="1874160523"/>
                    </a:ext>
                  </a:extLst>
                </a:gridCol>
                <a:gridCol w="726034">
                  <a:extLst>
                    <a:ext uri="{9D8B030D-6E8A-4147-A177-3AD203B41FA5}">
                      <a16:colId xmlns:a16="http://schemas.microsoft.com/office/drawing/2014/main" val="3650946726"/>
                    </a:ext>
                  </a:extLst>
                </a:gridCol>
                <a:gridCol w="759603">
                  <a:extLst>
                    <a:ext uri="{9D8B030D-6E8A-4147-A177-3AD203B41FA5}">
                      <a16:colId xmlns:a16="http://schemas.microsoft.com/office/drawing/2014/main" val="149054358"/>
                    </a:ext>
                  </a:extLst>
                </a:gridCol>
              </a:tblGrid>
              <a:tr h="303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Município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eMulti Ampliada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eMulti Complementar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eMulti Estratégica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Total Equipes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Atendimento remoto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4128117141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CALDAS NOVAS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4081213052"/>
                  </a:ext>
                </a:extLst>
              </a:tr>
              <a:tr h="377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CAMPO ALEGRE DE GOIÁS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745871556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EDEALINA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3570154292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ESTRELA DO NORTE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1733342150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GOIÁS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1860028671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ITAPACI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3363373105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ITAUÇU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566184603"/>
                  </a:ext>
                </a:extLst>
              </a:tr>
              <a:tr h="285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JUSSARA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2697737071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MARA ROSA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4047672690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MINAÇU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3505664437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MOIPORÁ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3792053996"/>
                  </a:ext>
                </a:extLst>
              </a:tr>
              <a:tr h="291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MONTIVIDIU DO NORTE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809617354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MUNDO NOVO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523885798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MUTUNÓPOLIS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4161351044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PORANGATU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2880567934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TROMBAS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4282931184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UIRAPURU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2271243168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B992809F-4FD1-4C72-A82D-BD020E31F143}"/>
              </a:ext>
            </a:extLst>
          </p:cNvPr>
          <p:cNvSpPr txBox="1"/>
          <p:nvPr/>
        </p:nvSpPr>
        <p:spPr>
          <a:xfrm>
            <a:off x="1389529" y="200861"/>
            <a:ext cx="5973658" cy="1539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2450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PORTARIA GM/MS Nº 2.385, DE 15 DE DEZEMBRO DE 2023</a:t>
            </a:r>
            <a:endParaRPr lang="pt-BR" sz="2400" dirty="0">
              <a:solidFill>
                <a:srgbClr val="2450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dirty="0">
                <a:solidFill>
                  <a:srgbClr val="2450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QUANTIDADE DE EQUIPES MULTIPROFISSIONAIS CREDENCIADAS, POR MUNICÍPIO</a:t>
            </a:r>
            <a:endParaRPr lang="pt-BR" dirty="0">
              <a:solidFill>
                <a:srgbClr val="2450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68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720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791640" y="1713960"/>
            <a:ext cx="756072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endParaRPr lang="pt-BR" sz="3200" strike="noStrike" spc="-21" dirty="0">
              <a:solidFill>
                <a:srgbClr val="2B5F2D"/>
              </a:solidFill>
              <a:latin typeface="Calibri"/>
              <a:ea typeface="DejaVu Sans"/>
            </a:endParaRPr>
          </a:p>
        </p:txBody>
      </p:sp>
      <p:sp>
        <p:nvSpPr>
          <p:cNvPr id="45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972720" y="1034640"/>
            <a:ext cx="7379640" cy="41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7193879" y="6397469"/>
            <a:ext cx="1742857" cy="378000"/>
          </a:xfrm>
          <a:prstGeom prst="rect">
            <a:avLst/>
          </a:prstGeom>
          <a:ln w="0"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F44D2C-DF28-44C3-B551-78D6A51EF200}"/>
              </a:ext>
            </a:extLst>
          </p:cNvPr>
          <p:cNvSpPr txBox="1"/>
          <p:nvPr/>
        </p:nvSpPr>
        <p:spPr>
          <a:xfrm>
            <a:off x="791640" y="811324"/>
            <a:ext cx="80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solidFill>
                <a:srgbClr val="245026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D537BB7-657F-4A0B-AD1F-D1260BE11918}"/>
              </a:ext>
            </a:extLst>
          </p:cNvPr>
          <p:cNvSpPr txBox="1"/>
          <p:nvPr/>
        </p:nvSpPr>
        <p:spPr>
          <a:xfrm>
            <a:off x="791640" y="1877568"/>
            <a:ext cx="70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2B5F2D"/>
                </a:solidFill>
              </a:rPr>
              <a:t>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992809F-4FD1-4C72-A82D-BD020E31F143}"/>
              </a:ext>
            </a:extLst>
          </p:cNvPr>
          <p:cNvSpPr txBox="1"/>
          <p:nvPr/>
        </p:nvSpPr>
        <p:spPr>
          <a:xfrm>
            <a:off x="972720" y="1224195"/>
            <a:ext cx="7379640" cy="3292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rgbClr val="2450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PORTARIA GM/MS Nº 3.141, DE 02 DE FEVEREIRO DE 2024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solidFill>
                  <a:srgbClr val="2450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EQUIPES MULTIPROFISSIONAIS CREDENCIADAS, POR MUNICÍPIO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24502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solidFill>
                  <a:srgbClr val="245026"/>
                </a:solidFill>
              </a:rPr>
              <a:t> + 123 municípios – prazo até maio/24</a:t>
            </a:r>
          </a:p>
        </p:txBody>
      </p:sp>
    </p:spTree>
    <p:extLst>
      <p:ext uri="{BB962C8B-B14F-4D97-AF65-F5344CB8AC3E}">
        <p14:creationId xmlns:p14="http://schemas.microsoft.com/office/powerpoint/2010/main" val="3668082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m 2_1"/>
          <p:cNvPicPr/>
          <p:nvPr/>
        </p:nvPicPr>
        <p:blipFill>
          <a:blip r:embed="rId2"/>
          <a:stretch/>
        </p:blipFill>
        <p:spPr>
          <a:xfrm>
            <a:off x="36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109" name="object 3_1"/>
          <p:cNvSpPr/>
          <p:nvPr/>
        </p:nvSpPr>
        <p:spPr>
          <a:xfrm>
            <a:off x="1622520" y="1597320"/>
            <a:ext cx="608004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aixaDeTexto 89"/>
          <p:cNvSpPr/>
          <p:nvPr/>
        </p:nvSpPr>
        <p:spPr>
          <a:xfrm>
            <a:off x="1260000" y="180000"/>
            <a:ext cx="7379640" cy="60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aixaDeTexto 9"/>
          <p:cNvSpPr/>
          <p:nvPr/>
        </p:nvSpPr>
        <p:spPr>
          <a:xfrm>
            <a:off x="682752" y="2150280"/>
            <a:ext cx="7186488" cy="16707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24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pt-BR" sz="1800" b="1" strike="noStrike" spc="-1" dirty="0">
                <a:solidFill>
                  <a:srgbClr val="003300"/>
                </a:solidFill>
                <a:latin typeface="Arial"/>
                <a:ea typeface="DejaVu Sans"/>
              </a:rPr>
              <a:t>Superintendência</a:t>
            </a:r>
            <a:r>
              <a:rPr lang="pt-BR" sz="1800" b="1" strike="noStrike" spc="-15" dirty="0">
                <a:solidFill>
                  <a:srgbClr val="003300"/>
                </a:solidFill>
                <a:latin typeface="Arial"/>
                <a:ea typeface="DejaVu Sans"/>
              </a:rPr>
              <a:t> </a:t>
            </a:r>
            <a:r>
              <a:rPr lang="pt-BR" sz="1800" b="1" strike="noStrike" spc="-1" dirty="0">
                <a:solidFill>
                  <a:srgbClr val="003300"/>
                </a:solidFill>
                <a:latin typeface="Arial"/>
                <a:ea typeface="DejaVu Sans"/>
              </a:rPr>
              <a:t>de</a:t>
            </a:r>
            <a:r>
              <a:rPr lang="pt-BR" sz="1800" b="1" strike="noStrike" spc="-15" dirty="0">
                <a:solidFill>
                  <a:srgbClr val="003300"/>
                </a:solidFill>
                <a:latin typeface="Arial"/>
                <a:ea typeface="DejaVu Sans"/>
              </a:rPr>
              <a:t> Políticas e </a:t>
            </a:r>
            <a:r>
              <a:rPr lang="pt-BR" sz="1800" b="1" strike="noStrike" spc="-1" dirty="0">
                <a:solidFill>
                  <a:srgbClr val="003300"/>
                </a:solidFill>
                <a:latin typeface="Arial"/>
                <a:ea typeface="DejaVu Sans"/>
              </a:rPr>
              <a:t>Atenção</a:t>
            </a:r>
            <a:r>
              <a:rPr lang="pt-BR" sz="1800" b="1" strike="noStrike" spc="-15" dirty="0">
                <a:solidFill>
                  <a:srgbClr val="003300"/>
                </a:solidFill>
                <a:latin typeface="Arial"/>
                <a:ea typeface="DejaVu Sans"/>
              </a:rPr>
              <a:t> </a:t>
            </a:r>
            <a:r>
              <a:rPr lang="pt-BR" sz="1800" b="1" strike="noStrike" spc="-12" dirty="0">
                <a:solidFill>
                  <a:srgbClr val="003300"/>
                </a:solidFill>
                <a:latin typeface="Arial"/>
                <a:ea typeface="DejaVu Sans"/>
              </a:rPr>
              <a:t>Integral </a:t>
            </a:r>
            <a:r>
              <a:rPr lang="pt-BR" sz="1800" b="1" strike="noStrike" spc="-1" dirty="0">
                <a:solidFill>
                  <a:srgbClr val="003300"/>
                </a:solidFill>
                <a:latin typeface="Arial"/>
                <a:ea typeface="DejaVu Sans"/>
              </a:rPr>
              <a:t>à</a:t>
            </a:r>
            <a:r>
              <a:rPr lang="pt-BR" sz="1800" b="1" strike="noStrike" spc="24" dirty="0">
                <a:solidFill>
                  <a:srgbClr val="003300"/>
                </a:solidFill>
                <a:latin typeface="Arial"/>
                <a:ea typeface="DejaVu Sans"/>
              </a:rPr>
              <a:t> </a:t>
            </a:r>
            <a:r>
              <a:rPr lang="pt-BR" sz="1800" b="1" strike="noStrike" spc="-12" dirty="0">
                <a:solidFill>
                  <a:srgbClr val="003300"/>
                </a:solidFill>
                <a:latin typeface="Arial"/>
                <a:ea typeface="DejaVu Sans"/>
              </a:rPr>
              <a:t>Saúde</a:t>
            </a:r>
            <a:endParaRPr lang="pt-BR" sz="1800" b="0" strike="noStrike" spc="-1" dirty="0">
              <a:latin typeface="Arial"/>
            </a:endParaRPr>
          </a:p>
          <a:p>
            <a:pPr marL="1224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pt-BR" sz="1800" b="1" strike="noStrike" spc="-12" dirty="0">
                <a:solidFill>
                  <a:srgbClr val="003300"/>
                </a:solidFill>
                <a:latin typeface="Arial"/>
                <a:ea typeface="DejaVu Sans"/>
              </a:rPr>
              <a:t>Gerência de Atenção Primária</a:t>
            </a:r>
            <a:endParaRPr lang="pt-BR" sz="1800" b="0" strike="noStrike" spc="-1" dirty="0">
              <a:latin typeface="Arial"/>
            </a:endParaRPr>
          </a:p>
          <a:p>
            <a:pPr marL="147960" algn="ctr">
              <a:lnSpc>
                <a:spcPts val="1919"/>
              </a:lnSpc>
              <a:spcBef>
                <a:spcPts val="51"/>
              </a:spcBef>
              <a:buNone/>
            </a:pPr>
            <a:r>
              <a:rPr lang="pt-BR" sz="1800" b="1" strike="noStrike" spc="-1" dirty="0">
                <a:solidFill>
                  <a:srgbClr val="003300"/>
                </a:solidFill>
                <a:latin typeface="Arial"/>
                <a:ea typeface="DejaVu Sans"/>
              </a:rPr>
              <a:t>Coordenação</a:t>
            </a:r>
            <a:r>
              <a:rPr lang="pt-BR" sz="1800" b="1" strike="noStrike" spc="-21" dirty="0">
                <a:solidFill>
                  <a:srgbClr val="003300"/>
                </a:solidFill>
                <a:latin typeface="Arial"/>
                <a:ea typeface="DejaVu Sans"/>
              </a:rPr>
              <a:t> de Gestão e Monitoramento da Atenção Primária</a:t>
            </a:r>
            <a:endParaRPr lang="pt-BR" sz="1800" b="0" strike="noStrike" spc="-1" dirty="0">
              <a:latin typeface="Arial"/>
            </a:endParaRPr>
          </a:p>
          <a:p>
            <a:pPr marL="147960" algn="ctr">
              <a:lnSpc>
                <a:spcPts val="1919"/>
              </a:lnSpc>
              <a:spcBef>
                <a:spcPts val="51"/>
              </a:spcBef>
              <a:buNone/>
            </a:pPr>
            <a:endParaRPr lang="pt-BR" sz="1800" b="0" strike="noStrike" spc="-1" dirty="0">
              <a:latin typeface="Arial"/>
            </a:endParaRPr>
          </a:p>
          <a:p>
            <a:pPr marL="147960" algn="ctr">
              <a:lnSpc>
                <a:spcPts val="1919"/>
              </a:lnSpc>
              <a:spcBef>
                <a:spcPts val="51"/>
              </a:spcBef>
              <a:buNone/>
            </a:pPr>
            <a:r>
              <a:rPr lang="pt-BR" sz="1800" b="1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gerenciaaps.sais@gmail.com</a:t>
            </a:r>
            <a:endParaRPr lang="pt-BR" sz="1800" b="0" strike="noStrike" spc="-1" dirty="0">
              <a:latin typeface="Arial"/>
            </a:endParaRPr>
          </a:p>
          <a:p>
            <a:pPr marL="4320" algn="ctr">
              <a:lnSpc>
                <a:spcPts val="1854"/>
              </a:lnSpc>
              <a:buNone/>
            </a:pPr>
            <a:r>
              <a:rPr lang="pt-BR" sz="1800" b="1" strike="noStrike" spc="-1" dirty="0">
                <a:solidFill>
                  <a:srgbClr val="003300"/>
                </a:solidFill>
                <a:latin typeface="Arial"/>
                <a:ea typeface="DejaVu Sans"/>
              </a:rPr>
              <a:t>Fone: (62)</a:t>
            </a:r>
            <a:r>
              <a:rPr lang="pt-BR" sz="1800" b="1" strike="noStrike" spc="-21" dirty="0">
                <a:solidFill>
                  <a:srgbClr val="003300"/>
                </a:solidFill>
                <a:latin typeface="Arial"/>
                <a:ea typeface="DejaVu Sans"/>
              </a:rPr>
              <a:t> </a:t>
            </a:r>
            <a:r>
              <a:rPr lang="pt-BR" sz="1800" b="1" strike="noStrike" spc="-12" dirty="0">
                <a:solidFill>
                  <a:srgbClr val="003300"/>
                </a:solidFill>
                <a:latin typeface="Arial"/>
                <a:ea typeface="DejaVu Sans"/>
              </a:rPr>
              <a:t>3201-</a:t>
            </a:r>
            <a:r>
              <a:rPr lang="pt-BR" sz="1800" b="1" strike="noStrike" spc="-21" dirty="0">
                <a:solidFill>
                  <a:srgbClr val="003300"/>
                </a:solidFill>
                <a:latin typeface="Arial"/>
                <a:ea typeface="DejaVu Sans"/>
              </a:rPr>
              <a:t>7876</a:t>
            </a:r>
            <a:endParaRPr lang="pt-BR" sz="1800" b="0" strike="noStrike" spc="-1" dirty="0">
              <a:latin typeface="Arial"/>
            </a:endParaRPr>
          </a:p>
        </p:txBody>
      </p:sp>
      <p:pic>
        <p:nvPicPr>
          <p:cNvPr id="112" name="Imagem 6"/>
          <p:cNvPicPr/>
          <p:nvPr/>
        </p:nvPicPr>
        <p:blipFill>
          <a:blip r:embed="rId4"/>
          <a:stretch/>
        </p:blipFill>
        <p:spPr>
          <a:xfrm>
            <a:off x="5897520" y="6019200"/>
            <a:ext cx="2174760" cy="37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720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1622520" y="1597320"/>
            <a:ext cx="608004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pt-BR" sz="3200" b="1" strike="noStrike" spc="-21" dirty="0">
                <a:solidFill>
                  <a:srgbClr val="FFFFFF"/>
                </a:solidFill>
                <a:latin typeface="Calibri"/>
                <a:ea typeface="DejaVu Sans"/>
              </a:rPr>
              <a:t>/AC196OLHIMENTO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45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972720" y="1034640"/>
            <a:ext cx="7379640" cy="41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5897520" y="6019200"/>
            <a:ext cx="2174760" cy="378000"/>
          </a:xfrm>
          <a:prstGeom prst="rect">
            <a:avLst/>
          </a:prstGeom>
          <a:ln w="0"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F56ED62-A434-4BF7-96DE-B562686D1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65" y="1103350"/>
            <a:ext cx="6996515" cy="47200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720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1622520" y="1597320"/>
            <a:ext cx="608004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pt-BR" sz="3200" b="1" strike="noStrike" spc="-21" dirty="0">
                <a:solidFill>
                  <a:srgbClr val="FFFFFF"/>
                </a:solidFill>
                <a:latin typeface="Calibri"/>
                <a:ea typeface="DejaVu Sans"/>
              </a:rPr>
              <a:t>/AC196OLHIMENTO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45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972720" y="1034640"/>
            <a:ext cx="7379640" cy="41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5897520" y="6019200"/>
            <a:ext cx="2174760" cy="378000"/>
          </a:xfrm>
          <a:prstGeom prst="rect">
            <a:avLst/>
          </a:prstGeom>
          <a:ln w="0"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F44D2C-DF28-44C3-B551-78D6A51EF200}"/>
              </a:ext>
            </a:extLst>
          </p:cNvPr>
          <p:cNvSpPr txBox="1"/>
          <p:nvPr/>
        </p:nvSpPr>
        <p:spPr>
          <a:xfrm>
            <a:off x="694944" y="705960"/>
            <a:ext cx="7800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245026"/>
                </a:solidFill>
              </a:rPr>
              <a:t>             Critérios de Homologação</a:t>
            </a:r>
          </a:p>
          <a:p>
            <a:endParaRPr lang="pt-BR" sz="2800" dirty="0">
              <a:solidFill>
                <a:srgbClr val="245026"/>
              </a:solidFill>
            </a:endParaRPr>
          </a:p>
          <a:p>
            <a:r>
              <a:rPr lang="pt-BR" sz="2800" dirty="0">
                <a:solidFill>
                  <a:srgbClr val="245026"/>
                </a:solidFill>
              </a:rPr>
              <a:t>I – Cadastro em estabelecimento de saúde de APS;</a:t>
            </a:r>
          </a:p>
          <a:p>
            <a:r>
              <a:rPr lang="pt-BR" sz="2800" dirty="0">
                <a:solidFill>
                  <a:srgbClr val="245026"/>
                </a:solidFill>
              </a:rPr>
              <a:t>II – Registro do INE </a:t>
            </a:r>
            <a:r>
              <a:rPr lang="pt-BR" sz="2800" dirty="0" err="1">
                <a:solidFill>
                  <a:srgbClr val="245026"/>
                </a:solidFill>
              </a:rPr>
              <a:t>eMulti</a:t>
            </a:r>
            <a:r>
              <a:rPr lang="pt-BR" sz="2800" dirty="0">
                <a:solidFill>
                  <a:srgbClr val="245026"/>
                </a:solidFill>
              </a:rPr>
              <a:t> no SCNES;</a:t>
            </a:r>
          </a:p>
          <a:p>
            <a:r>
              <a:rPr lang="pt-BR" sz="2800" dirty="0">
                <a:solidFill>
                  <a:srgbClr val="245026"/>
                </a:solidFill>
              </a:rPr>
              <a:t>III – Carga horária por modalidade;</a:t>
            </a:r>
          </a:p>
          <a:p>
            <a:r>
              <a:rPr lang="pt-BR" sz="2800" dirty="0">
                <a:solidFill>
                  <a:srgbClr val="245026"/>
                </a:solidFill>
              </a:rPr>
              <a:t>IV – Presença de composição profissional mínima;</a:t>
            </a:r>
          </a:p>
          <a:p>
            <a:r>
              <a:rPr lang="pt-BR" sz="2800" dirty="0">
                <a:solidFill>
                  <a:srgbClr val="245026"/>
                </a:solidFill>
              </a:rPr>
              <a:t>V – Presença de carga horária mínima individual por profissional;</a:t>
            </a:r>
          </a:p>
          <a:p>
            <a:r>
              <a:rPr lang="pt-BR" sz="2800" dirty="0">
                <a:solidFill>
                  <a:srgbClr val="245026"/>
                </a:solidFill>
              </a:rPr>
              <a:t>VI – Quantidade de equipes vinculadas a </a:t>
            </a:r>
            <a:r>
              <a:rPr lang="pt-BR" sz="2800" dirty="0" err="1">
                <a:solidFill>
                  <a:srgbClr val="245026"/>
                </a:solidFill>
              </a:rPr>
              <a:t>eMulti</a:t>
            </a:r>
            <a:r>
              <a:rPr lang="pt-BR" sz="2800" dirty="0">
                <a:solidFill>
                  <a:srgbClr val="24502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64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720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1622520" y="1597320"/>
            <a:ext cx="608004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pt-BR" sz="3200" b="1" strike="noStrike" spc="-21" dirty="0">
                <a:solidFill>
                  <a:srgbClr val="FFFFFF"/>
                </a:solidFill>
                <a:latin typeface="Calibri"/>
                <a:ea typeface="DejaVu Sans"/>
              </a:rPr>
              <a:t>/AC196OLHIMENTO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45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972720" y="1034640"/>
            <a:ext cx="7379640" cy="41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5897520" y="6019200"/>
            <a:ext cx="2174760" cy="378000"/>
          </a:xfrm>
          <a:prstGeom prst="rect">
            <a:avLst/>
          </a:prstGeom>
          <a:ln w="0"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F44D2C-DF28-44C3-B551-78D6A51EF200}"/>
              </a:ext>
            </a:extLst>
          </p:cNvPr>
          <p:cNvSpPr txBox="1"/>
          <p:nvPr/>
        </p:nvSpPr>
        <p:spPr>
          <a:xfrm>
            <a:off x="791640" y="747518"/>
            <a:ext cx="7800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245026"/>
                </a:solidFill>
              </a:rPr>
              <a:t>             Quadro Resumo</a:t>
            </a:r>
            <a:endParaRPr lang="pt-BR" sz="2800" dirty="0">
              <a:solidFill>
                <a:srgbClr val="245026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DE3097A-77F2-40AB-9096-F30A13268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05" y="1640976"/>
            <a:ext cx="7732990" cy="410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6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720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1622520" y="1597320"/>
            <a:ext cx="608004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pt-BR" sz="3200" b="1" strike="noStrike" spc="-21" dirty="0">
                <a:solidFill>
                  <a:srgbClr val="FFFFFF"/>
                </a:solidFill>
                <a:latin typeface="Calibri"/>
                <a:ea typeface="DejaVu Sans"/>
              </a:rPr>
              <a:t>/AC196OLHIMENTO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45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972720" y="1034640"/>
            <a:ext cx="7379640" cy="41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5897520" y="6019200"/>
            <a:ext cx="2174760" cy="378000"/>
          </a:xfrm>
          <a:prstGeom prst="rect">
            <a:avLst/>
          </a:prstGeom>
          <a:ln w="0"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F44D2C-DF28-44C3-B551-78D6A51EF200}"/>
              </a:ext>
            </a:extLst>
          </p:cNvPr>
          <p:cNvSpPr txBox="1"/>
          <p:nvPr/>
        </p:nvSpPr>
        <p:spPr>
          <a:xfrm>
            <a:off x="645750" y="507779"/>
            <a:ext cx="80335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b="1" dirty="0">
                <a:solidFill>
                  <a:srgbClr val="245026"/>
                </a:solidFill>
              </a:rPr>
              <a:t>Cadastro em estabelecimento de saúde na APS</a:t>
            </a:r>
            <a:endParaRPr lang="pt-BR" sz="2700" dirty="0">
              <a:solidFill>
                <a:srgbClr val="245026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60DEB07-1F41-4F7E-9107-5F4918CCD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52" y="1280609"/>
            <a:ext cx="4949952" cy="418296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FC00915-AD0A-4D99-95AB-2D2DD3DAF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960" y="1515930"/>
            <a:ext cx="2195400" cy="310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720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791640" y="1597320"/>
            <a:ext cx="756072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526950" indent="-514350">
              <a:lnSpc>
                <a:spcPct val="100000"/>
              </a:lnSpc>
              <a:spcBef>
                <a:spcPts val="99"/>
              </a:spcBef>
              <a:buAutoNum type="arabicParenR"/>
            </a:pPr>
            <a:r>
              <a:rPr lang="pt-BR" sz="3200" strike="noStrike" spc="-21" dirty="0" err="1">
                <a:solidFill>
                  <a:srgbClr val="2B5F2D"/>
                </a:solidFill>
                <a:latin typeface="Calibri"/>
                <a:ea typeface="DejaVu Sans"/>
              </a:rPr>
              <a:t>eMulti</a:t>
            </a:r>
            <a:r>
              <a:rPr lang="pt-BR" sz="3200" strike="noStrike" spc="-21" dirty="0">
                <a:solidFill>
                  <a:srgbClr val="2B5F2D"/>
                </a:solidFill>
                <a:latin typeface="Calibri"/>
                <a:ea typeface="DejaVu Sans"/>
              </a:rPr>
              <a:t> identificada pelo </a:t>
            </a:r>
            <a:r>
              <a:rPr lang="pt-BR" sz="3200" b="1" strike="noStrike" spc="-21" dirty="0">
                <a:solidFill>
                  <a:srgbClr val="2B5F2D"/>
                </a:solidFill>
                <a:latin typeface="Calibri"/>
                <a:ea typeface="DejaVu Sans"/>
              </a:rPr>
              <a:t>INE específico</a:t>
            </a:r>
            <a:r>
              <a:rPr lang="pt-BR" sz="3200" strike="noStrike" spc="-21" dirty="0">
                <a:solidFill>
                  <a:srgbClr val="2B5F2D"/>
                </a:solidFill>
                <a:latin typeface="Calibri"/>
                <a:ea typeface="DejaVu Sans"/>
              </a:rPr>
              <a:t>, classificado como o código de </a:t>
            </a:r>
            <a:r>
              <a:rPr lang="pt-BR" sz="3200" b="1" strike="noStrike" spc="-21" dirty="0">
                <a:solidFill>
                  <a:srgbClr val="2B5F2D"/>
                </a:solidFill>
                <a:latin typeface="Calibri"/>
                <a:ea typeface="DejaVu Sans"/>
              </a:rPr>
              <a:t>equipe 72 </a:t>
            </a:r>
            <a:r>
              <a:rPr lang="pt-BR" sz="3200" strike="noStrike" spc="-21" dirty="0">
                <a:solidFill>
                  <a:srgbClr val="2B5F2D"/>
                </a:solidFill>
                <a:latin typeface="Calibri"/>
                <a:ea typeface="DejaVu Sans"/>
              </a:rPr>
              <a:t>– Portaria nº 472, 31/05/23.</a:t>
            </a:r>
          </a:p>
          <a:p>
            <a:pPr marL="526950" indent="-514350">
              <a:lnSpc>
                <a:spcPct val="100000"/>
              </a:lnSpc>
              <a:spcBef>
                <a:spcPts val="99"/>
              </a:spcBef>
              <a:buAutoNum type="arabicParenR"/>
            </a:pPr>
            <a:endParaRPr lang="pt-BR" sz="3200" strike="noStrike" spc="-21" dirty="0">
              <a:solidFill>
                <a:srgbClr val="2B5F2D"/>
              </a:solidFill>
              <a:latin typeface="Calibri"/>
              <a:ea typeface="DejaVu Sans"/>
            </a:endParaRPr>
          </a:p>
          <a:p>
            <a:pPr marL="526950" indent="-514350">
              <a:lnSpc>
                <a:spcPct val="100000"/>
              </a:lnSpc>
              <a:spcBef>
                <a:spcPts val="99"/>
              </a:spcBef>
              <a:buAutoNum type="arabicParenR"/>
            </a:pPr>
            <a:r>
              <a:rPr lang="pt-BR" sz="3200" b="0" strike="noStrike" spc="-1" dirty="0">
                <a:solidFill>
                  <a:srgbClr val="2B5F2D"/>
                </a:solidFill>
                <a:latin typeface="Arial"/>
              </a:rPr>
              <a:t>Se permaneceu INE </a:t>
            </a:r>
            <a:r>
              <a:rPr lang="pt-BR" sz="3200" b="0" strike="noStrike" spc="-1" dirty="0" err="1">
                <a:solidFill>
                  <a:srgbClr val="2B5F2D"/>
                </a:solidFill>
                <a:latin typeface="Arial"/>
              </a:rPr>
              <a:t>Nasf</a:t>
            </a:r>
            <a:r>
              <a:rPr lang="pt-BR" sz="3200" b="0" strike="noStrike" spc="-1" dirty="0">
                <a:solidFill>
                  <a:srgbClr val="2B5F2D"/>
                </a:solidFill>
                <a:latin typeface="Arial"/>
              </a:rPr>
              <a:t> poderá utilizá-lo, de acordo com a Portaria 635/23.</a:t>
            </a:r>
          </a:p>
        </p:txBody>
      </p:sp>
      <p:sp>
        <p:nvSpPr>
          <p:cNvPr id="45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972720" y="1034640"/>
            <a:ext cx="7379640" cy="41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5897520" y="6019200"/>
            <a:ext cx="2174760" cy="378000"/>
          </a:xfrm>
          <a:prstGeom prst="rect">
            <a:avLst/>
          </a:prstGeom>
          <a:ln w="0"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F44D2C-DF28-44C3-B551-78D6A51EF200}"/>
              </a:ext>
            </a:extLst>
          </p:cNvPr>
          <p:cNvSpPr txBox="1"/>
          <p:nvPr/>
        </p:nvSpPr>
        <p:spPr>
          <a:xfrm>
            <a:off x="645750" y="507779"/>
            <a:ext cx="80335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245026"/>
                </a:solidFill>
              </a:rPr>
              <a:t>Registro INE</a:t>
            </a:r>
          </a:p>
        </p:txBody>
      </p:sp>
    </p:spTree>
    <p:extLst>
      <p:ext uri="{BB962C8B-B14F-4D97-AF65-F5344CB8AC3E}">
        <p14:creationId xmlns:p14="http://schemas.microsoft.com/office/powerpoint/2010/main" val="349361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720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791640" y="1713960"/>
            <a:ext cx="756072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endParaRPr lang="pt-BR" sz="3200" strike="noStrike" spc="-21" dirty="0">
              <a:solidFill>
                <a:srgbClr val="2B5F2D"/>
              </a:solidFill>
              <a:latin typeface="Calibri"/>
              <a:ea typeface="DejaVu Sans"/>
            </a:endParaRPr>
          </a:p>
        </p:txBody>
      </p:sp>
      <p:sp>
        <p:nvSpPr>
          <p:cNvPr id="45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972720" y="1034640"/>
            <a:ext cx="7379640" cy="41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5996520" y="6347811"/>
            <a:ext cx="2174760" cy="378000"/>
          </a:xfrm>
          <a:prstGeom prst="rect">
            <a:avLst/>
          </a:prstGeom>
          <a:ln w="0"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F44D2C-DF28-44C3-B551-78D6A51EF200}"/>
              </a:ext>
            </a:extLst>
          </p:cNvPr>
          <p:cNvSpPr txBox="1"/>
          <p:nvPr/>
        </p:nvSpPr>
        <p:spPr>
          <a:xfrm>
            <a:off x="645750" y="348577"/>
            <a:ext cx="80335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245026"/>
                </a:solidFill>
              </a:rPr>
              <a:t>Carga horária por modalidade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B889633-566D-4903-A558-27D115D17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10" y="1097420"/>
            <a:ext cx="7677150" cy="18097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9387E07-ACB1-4CA7-9B8C-C5C33960A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79" y="3744617"/>
            <a:ext cx="7698841" cy="247100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AE46175-B081-4D36-939D-6E90AE08C4ED}"/>
              </a:ext>
            </a:extLst>
          </p:cNvPr>
          <p:cNvSpPr txBox="1"/>
          <p:nvPr/>
        </p:nvSpPr>
        <p:spPr>
          <a:xfrm>
            <a:off x="1865376" y="3076304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2B5F2D"/>
                </a:solidFill>
              </a:rPr>
              <a:t>Composição profissional mínima</a:t>
            </a:r>
          </a:p>
        </p:txBody>
      </p:sp>
    </p:spTree>
    <p:extLst>
      <p:ext uri="{BB962C8B-B14F-4D97-AF65-F5344CB8AC3E}">
        <p14:creationId xmlns:p14="http://schemas.microsoft.com/office/powerpoint/2010/main" val="3933431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720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791640" y="1713960"/>
            <a:ext cx="756072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endParaRPr lang="pt-BR" sz="3200" strike="noStrike" spc="-21" dirty="0">
              <a:solidFill>
                <a:srgbClr val="2B5F2D"/>
              </a:solidFill>
              <a:latin typeface="Calibri"/>
              <a:ea typeface="DejaVu Sans"/>
            </a:endParaRPr>
          </a:p>
        </p:txBody>
      </p:sp>
      <p:sp>
        <p:nvSpPr>
          <p:cNvPr id="45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972720" y="1034640"/>
            <a:ext cx="7379640" cy="41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5996520" y="6347811"/>
            <a:ext cx="2174760" cy="378000"/>
          </a:xfrm>
          <a:prstGeom prst="rect">
            <a:avLst/>
          </a:prstGeom>
          <a:ln w="0"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F44D2C-DF28-44C3-B551-78D6A51EF200}"/>
              </a:ext>
            </a:extLst>
          </p:cNvPr>
          <p:cNvSpPr txBox="1"/>
          <p:nvPr/>
        </p:nvSpPr>
        <p:spPr>
          <a:xfrm>
            <a:off x="645750" y="716976"/>
            <a:ext cx="80335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245026"/>
                </a:solidFill>
              </a:rPr>
              <a:t>Quantidade de equipes vinculadas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C0056E6-BFFE-4E24-9598-3CD9591D8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50" y="1767952"/>
            <a:ext cx="7925226" cy="65193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930D696-BCCF-44AE-9587-735687E85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417" y="2805669"/>
            <a:ext cx="4411218" cy="299767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FF6E698-EAF0-4366-9457-BB371F581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4635" y="3308263"/>
            <a:ext cx="2427033" cy="186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7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720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791640" y="1713960"/>
            <a:ext cx="756072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endParaRPr lang="pt-BR" sz="3200" strike="noStrike" spc="-21" dirty="0">
              <a:solidFill>
                <a:srgbClr val="2B5F2D"/>
              </a:solidFill>
              <a:latin typeface="Calibri"/>
              <a:ea typeface="DejaVu Sans"/>
            </a:endParaRPr>
          </a:p>
        </p:txBody>
      </p:sp>
      <p:sp>
        <p:nvSpPr>
          <p:cNvPr id="45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972720" y="1034640"/>
            <a:ext cx="7379640" cy="41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5996520" y="6309000"/>
            <a:ext cx="2174760" cy="378000"/>
          </a:xfrm>
          <a:prstGeom prst="rect">
            <a:avLst/>
          </a:prstGeom>
          <a:ln w="0"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F44D2C-DF28-44C3-B551-78D6A51EF200}"/>
              </a:ext>
            </a:extLst>
          </p:cNvPr>
          <p:cNvSpPr txBox="1"/>
          <p:nvPr/>
        </p:nvSpPr>
        <p:spPr>
          <a:xfrm>
            <a:off x="645750" y="440786"/>
            <a:ext cx="803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245026"/>
                </a:solidFill>
              </a:rPr>
              <a:t>Motivos de não homologação </a:t>
            </a:r>
          </a:p>
          <a:p>
            <a:pPr algn="ctr"/>
            <a:r>
              <a:rPr lang="pt-BR" sz="2700" b="1" dirty="0" err="1">
                <a:solidFill>
                  <a:srgbClr val="245026"/>
                </a:solidFill>
              </a:rPr>
              <a:t>eMulti</a:t>
            </a:r>
            <a:r>
              <a:rPr lang="pt-BR" sz="2700" b="1" dirty="0">
                <a:solidFill>
                  <a:srgbClr val="245026"/>
                </a:solidFill>
              </a:rPr>
              <a:t> estratégica credenciada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290FFDB-DF65-4B45-87D3-F6C8A7913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50" y="1517587"/>
            <a:ext cx="7740628" cy="448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85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</TotalTime>
  <Words>464</Words>
  <Application>Microsoft Office PowerPoint</Application>
  <PresentationFormat>Apresentação na tela (4:3)</PresentationFormat>
  <Paragraphs>237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Lívia Oliveira Soares</dc:creator>
  <dc:description/>
  <cp:lastModifiedBy>Silma Gomes Da Silva (SPAIS)</cp:lastModifiedBy>
  <cp:revision>88</cp:revision>
  <dcterms:created xsi:type="dcterms:W3CDTF">2023-02-28T13:25:50Z</dcterms:created>
  <dcterms:modified xsi:type="dcterms:W3CDTF">2024-02-29T13:13:24Z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2023-02-28T00:00:00Z</vt:filetime>
  </property>
  <property fmtid="{D5CDD505-2E9C-101B-9397-08002B2CF9AE}" pid="3" name="Creator">
    <vt:lpwstr>Impress</vt:lpwstr>
  </property>
  <property fmtid="{D5CDD505-2E9C-101B-9397-08002B2CF9AE}" pid="4" name="LastSaved">
    <vt:filetime>2023-02-28T00:00:00Z</vt:filetime>
  </property>
  <property fmtid="{D5CDD505-2E9C-101B-9397-08002B2CF9AE}" pid="5" name="PresentationFormat">
    <vt:lpwstr>Apresentação na tela (4:3)</vt:lpwstr>
  </property>
  <property fmtid="{D5CDD505-2E9C-101B-9397-08002B2CF9AE}" pid="6" name="Slides">
    <vt:i4>11</vt:i4>
  </property>
</Properties>
</file>