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4" r:id="rId4"/>
    <p:sldId id="257" r:id="rId5"/>
    <p:sldId id="258" r:id="rId6"/>
    <p:sldId id="265" r:id="rId7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ATUALIZAÇÃO DO </a:t>
            </a:r>
            <a:r>
              <a:rPr lang="pt-BR" baseline="0"/>
              <a:t> e-sus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F13-4D61-BCF1-721C5F8F27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F13-4D61-BCF1-721C5F8F27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Planilha1!$A$1:$A$2</c:f>
              <c:strCache>
                <c:ptCount val="2"/>
                <c:pt idx="0">
                  <c:v>MUNICIPIOS QUE  ATUALIZARAM O e-SUS</c:v>
                </c:pt>
                <c:pt idx="1">
                  <c:v>MUNICIPIOS QUE NÃO ATUALIZARAM O e-SUS</c:v>
                </c:pt>
              </c:strCache>
            </c:strRef>
          </c:cat>
          <c:val>
            <c:numRef>
              <c:f>Planilha1!$B$1:$B$2</c:f>
              <c:numCache>
                <c:formatCode>General</c:formatCode>
                <c:ptCount val="2"/>
                <c:pt idx="0">
                  <c:v>134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13-4D61-BCF1-721C5F8F278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E47A2-F78D-4E10-90D5-1A5FD198611C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795E4-461C-4BE1-9EBD-E26D64856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63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795E4-461C-4BE1-9EBD-E26D648564B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31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saps.saude.gov.br/esu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erenciaaps.sais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m 2"/>
          <p:cNvPicPr/>
          <p:nvPr/>
        </p:nvPicPr>
        <p:blipFill>
          <a:blip r:embed="rId2"/>
          <a:stretch/>
        </p:blipFill>
        <p:spPr>
          <a:xfrm>
            <a:off x="0" y="-254441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39" name="object 3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3200" b="1" strike="noStrike" spc="-21">
                <a:solidFill>
                  <a:srgbClr val="FFFFFF"/>
                </a:solidFill>
                <a:latin typeface="Calibri"/>
                <a:ea typeface="DejaVu Sans"/>
              </a:rPr>
              <a:t>/ACOLHIMENTO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CaixaDeTexto 78"/>
          <p:cNvSpPr/>
          <p:nvPr/>
        </p:nvSpPr>
        <p:spPr>
          <a:xfrm>
            <a:off x="2340000" y="360000"/>
            <a:ext cx="5216400" cy="34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CaixaDeTexto 79"/>
          <p:cNvSpPr/>
          <p:nvPr/>
        </p:nvSpPr>
        <p:spPr>
          <a:xfrm>
            <a:off x="972720" y="1260000"/>
            <a:ext cx="7376400" cy="316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50000"/>
              </a:lnSpc>
            </a:pPr>
            <a:endParaRPr lang="pt-BR" sz="40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4400" b="1" i="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Estratégia e-SUS APS 2024 </a:t>
            </a:r>
          </a:p>
          <a:p>
            <a:pPr algn="ctr">
              <a:lnSpc>
                <a:spcPct val="150000"/>
              </a:lnSpc>
            </a:pPr>
            <a:r>
              <a:rPr lang="pt-BR" sz="4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Atualização - </a:t>
            </a:r>
            <a:r>
              <a:rPr lang="pt-BR" sz="4400" b="0" i="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versão 5.2.27</a:t>
            </a:r>
            <a:endParaRPr lang="pt-BR" sz="4400" b="0" strike="noStrike" spc="-1" dirty="0">
              <a:solidFill>
                <a:schemeClr val="accent3">
                  <a:lumMod val="50000"/>
                </a:schemeClr>
              </a:solidFill>
              <a:latin typeface="Arial"/>
            </a:endParaRPr>
          </a:p>
        </p:txBody>
      </p:sp>
      <p:pic>
        <p:nvPicPr>
          <p:cNvPr id="42" name="Imagem 1"/>
          <p:cNvPicPr/>
          <p:nvPr/>
        </p:nvPicPr>
        <p:blipFill>
          <a:blip r:embed="rId3"/>
          <a:stretch/>
        </p:blipFill>
        <p:spPr>
          <a:xfrm>
            <a:off x="6178680" y="5766120"/>
            <a:ext cx="1779480" cy="569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m 2"/>
          <p:cNvPicPr/>
          <p:nvPr/>
        </p:nvPicPr>
        <p:blipFill>
          <a:blip r:embed="rId2"/>
          <a:stretch/>
        </p:blipFill>
        <p:spPr>
          <a:xfrm>
            <a:off x="-7951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40" name="CaixaDeTexto 78"/>
          <p:cNvSpPr/>
          <p:nvPr/>
        </p:nvSpPr>
        <p:spPr>
          <a:xfrm>
            <a:off x="2340000" y="360000"/>
            <a:ext cx="5216400" cy="34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CaixaDeTexto 79"/>
          <p:cNvSpPr/>
          <p:nvPr/>
        </p:nvSpPr>
        <p:spPr>
          <a:xfrm>
            <a:off x="972720" y="1260000"/>
            <a:ext cx="7376400" cy="316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50000"/>
              </a:lnSpc>
            </a:pPr>
            <a:endParaRPr lang="pt-BR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9A7E794-2F6A-4CA6-8A74-042321ADF66E}"/>
              </a:ext>
            </a:extLst>
          </p:cNvPr>
          <p:cNvSpPr txBox="1"/>
          <p:nvPr/>
        </p:nvSpPr>
        <p:spPr>
          <a:xfrm>
            <a:off x="794880" y="1303354"/>
            <a:ext cx="74983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just">
              <a:spcAft>
                <a:spcPts val="0"/>
              </a:spcAft>
            </a:pPr>
            <a:endParaRPr lang="pt-BR" sz="18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indent="447675" algn="just">
              <a:spcAft>
                <a:spcPts val="0"/>
              </a:spcAft>
            </a:pPr>
            <a:endParaRPr lang="pt-B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indent="447675" algn="just"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ersão atualizada do PEC e CDS - 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versão 5.2.27 do Prontuário Eletrônico do Cidadão (PEC)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que estará disponível em </a:t>
            </a:r>
            <a:r>
              <a:rPr lang="pt-BR" sz="1800" b="1" i="0" dirty="0">
                <a:solidFill>
                  <a:srgbClr val="212121"/>
                </a:solidFill>
                <a:effectLst/>
                <a:latin typeface="Calibri" panose="020F0502020204030204" pitchFamily="34" charset="0"/>
                <a:hlinkClick r:id="rId3"/>
              </a:rPr>
              <a:t>https://sisaps.saude.gov.br/</a:t>
            </a:r>
            <a:r>
              <a:rPr lang="pt-BR" sz="1800" b="1" i="0" dirty="0" err="1">
                <a:solidFill>
                  <a:srgbClr val="212121"/>
                </a:solidFill>
                <a:effectLst/>
                <a:latin typeface="Calibri" panose="020F0502020204030204" pitchFamily="34" charset="0"/>
                <a:hlinkClick r:id="rId3"/>
              </a:rPr>
              <a:t>esus</a:t>
            </a:r>
            <a:r>
              <a:rPr lang="pt-BR" sz="1800" b="1" i="0" dirty="0">
                <a:solidFill>
                  <a:srgbClr val="212121"/>
                </a:solidFill>
                <a:effectLst/>
                <a:latin typeface="Calibri" panose="020F0502020204030204" pitchFamily="34" charset="0"/>
                <a:hlinkClick r:id="rId3"/>
              </a:rPr>
              <a:t>/</a:t>
            </a:r>
            <a:r>
              <a:rPr lang="pt-BR" sz="1800" b="0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, a fim de 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garantir que todas as doses administradas da vacina da dengue (atenuada) estejam devidamente registradas para o monitoramento da progressão da vacinação.</a:t>
            </a:r>
            <a:endParaRPr lang="pt-BR" sz="2000" b="0" i="0" dirty="0">
              <a:solidFill>
                <a:srgbClr val="212121"/>
              </a:solidFill>
              <a:effectLst/>
              <a:latin typeface="Times New Roman" panose="02020603050405020304" pitchFamily="18" charset="0"/>
            </a:endParaRPr>
          </a:p>
          <a:p>
            <a:pPr indent="447675" algn="just">
              <a:spcAft>
                <a:spcPts val="0"/>
              </a:spcAft>
            </a:pPr>
            <a:r>
              <a:rPr lang="pt-B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indent="447675" algn="just">
              <a:spcAft>
                <a:spcPts val="0"/>
              </a:spcAft>
            </a:pPr>
            <a:endParaRPr lang="pt-BR" sz="2000" b="0" i="0" dirty="0">
              <a:solidFill>
                <a:srgbClr val="212121"/>
              </a:solidFill>
              <a:effectLst/>
              <a:latin typeface="Times New Roman" panose="02020603050405020304" pitchFamily="18" charset="0"/>
            </a:endParaRPr>
          </a:p>
          <a:p>
            <a:pPr indent="447675" algn="just">
              <a:spcAft>
                <a:spcPts val="800"/>
              </a:spcAft>
            </a:pPr>
            <a:r>
              <a:rPr lang="pt-B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Todos os gestores municipais  devem verificar </a:t>
            </a: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o 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processo de atualização da versão do sistema utilizado, bem como do registro das doses aplicadas. </a:t>
            </a:r>
            <a:endParaRPr lang="pt-BR" sz="2000" b="0" i="0" dirty="0">
              <a:solidFill>
                <a:srgbClr val="21212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71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m 2_ 4"/>
          <p:cNvPicPr/>
          <p:nvPr/>
        </p:nvPicPr>
        <p:blipFill>
          <a:blip r:embed="rId3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83" name="object 3_ 4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4" name="CaixaDeTexto 4"/>
          <p:cNvSpPr/>
          <p:nvPr/>
        </p:nvSpPr>
        <p:spPr>
          <a:xfrm>
            <a:off x="787264" y="540000"/>
            <a:ext cx="6769136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      </a:t>
            </a:r>
            <a:r>
              <a:rPr lang="pt-BR" sz="2400" b="0" strike="noStrike" spc="-1" dirty="0">
                <a:solidFill>
                  <a:srgbClr val="00763B"/>
                </a:solidFill>
                <a:latin typeface="Arial"/>
                <a:ea typeface="DejaVu Sans"/>
              </a:rPr>
              <a:t>Prontuário Eletrônico do Cidadão - PEC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Imagem 6"/>
          <p:cNvPicPr/>
          <p:nvPr/>
        </p:nvPicPr>
        <p:blipFill>
          <a:blip r:embed="rId4"/>
          <a:stretch/>
        </p:blipFill>
        <p:spPr>
          <a:xfrm>
            <a:off x="6678776" y="6147824"/>
            <a:ext cx="1677960" cy="536760"/>
          </a:xfrm>
          <a:prstGeom prst="rect">
            <a:avLst/>
          </a:prstGeom>
          <a:ln w="0"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0BDB43A-992E-4C3A-835C-56B120D689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4324" y="1142925"/>
            <a:ext cx="6218601" cy="3684228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3E85F822-811A-4B7D-AC48-46C532CBE4D7}"/>
              </a:ext>
            </a:extLst>
          </p:cNvPr>
          <p:cNvSpPr txBox="1"/>
          <p:nvPr/>
        </p:nvSpPr>
        <p:spPr>
          <a:xfrm>
            <a:off x="787264" y="4993419"/>
            <a:ext cx="7052722" cy="1959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>
              <a:spcAft>
                <a:spcPts val="800"/>
              </a:spcAft>
            </a:pPr>
            <a:r>
              <a:rPr lang="pt-B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Quem usa o PEC se atente ao registro imunobiológico de dengue correto, que é o 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DNG no calendário vacinal </a:t>
            </a:r>
          </a:p>
          <a:p>
            <a:pPr indent="447675">
              <a:spcAft>
                <a:spcPts val="800"/>
              </a:spcAft>
            </a:pPr>
            <a:r>
              <a:rPr lang="pt-B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 vacinas disponibilizadas pelo MS a partir de </a:t>
            </a:r>
            <a:r>
              <a:rPr lang="pt-BR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fev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/2024 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não devem ser registradas 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 “Outros imunobiológicos”. 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pt-BR" sz="2000" b="0" i="0" dirty="0">
              <a:solidFill>
                <a:srgbClr val="212121"/>
              </a:solidFill>
              <a:effectLst/>
              <a:latin typeface="Times New Roman" panose="02020603050405020304" pitchFamily="18" charset="0"/>
            </a:endParaRPr>
          </a:p>
          <a:p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2_0"/>
          <p:cNvPicPr/>
          <p:nvPr/>
        </p:nvPicPr>
        <p:blipFill>
          <a:blip r:embed="rId2"/>
          <a:stretch/>
        </p:blipFill>
        <p:spPr>
          <a:xfrm>
            <a:off x="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44" name="object 3_0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aixaDeTexto 84"/>
          <p:cNvSpPr/>
          <p:nvPr/>
        </p:nvSpPr>
        <p:spPr>
          <a:xfrm>
            <a:off x="437321" y="540000"/>
            <a:ext cx="7881700" cy="76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     </a:t>
            </a:r>
            <a:r>
              <a:rPr lang="pt-BR" sz="3200" b="1" spc="-1" dirty="0">
                <a:solidFill>
                  <a:srgbClr val="2B5F2D"/>
                </a:solidFill>
                <a:latin typeface="Arial"/>
                <a:ea typeface="DejaVu Sans"/>
              </a:rPr>
              <a:t>Coleta de Dados Simplificado - CDS</a:t>
            </a:r>
            <a:endParaRPr lang="pt-BR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Imagem 1"/>
          <p:cNvPicPr/>
          <p:nvPr/>
        </p:nvPicPr>
        <p:blipFill>
          <a:blip r:embed="rId3"/>
          <a:stretch/>
        </p:blipFill>
        <p:spPr>
          <a:xfrm>
            <a:off x="6793779" y="6202292"/>
            <a:ext cx="1525242" cy="517899"/>
          </a:xfrm>
          <a:prstGeom prst="rect">
            <a:avLst/>
          </a:prstGeom>
          <a:ln w="0"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4CCFA5E-2DBB-4E3E-BF78-A45EA9CBD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231" y="1508871"/>
            <a:ext cx="6704563" cy="3848132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CFFA05C9-AE4C-41A5-A6FF-EFEB414DDF74}"/>
              </a:ext>
            </a:extLst>
          </p:cNvPr>
          <p:cNvSpPr txBox="1"/>
          <p:nvPr/>
        </p:nvSpPr>
        <p:spPr>
          <a:xfrm>
            <a:off x="1411696" y="5555961"/>
            <a:ext cx="62056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 mesma forma, no CDS a vacina dengue será apresentada com DNG.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m 2_ 1"/>
          <p:cNvPicPr/>
          <p:nvPr/>
        </p:nvPicPr>
        <p:blipFill>
          <a:blip r:embed="rId2"/>
          <a:stretch/>
        </p:blipFill>
        <p:spPr>
          <a:xfrm>
            <a:off x="36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50" name="object 3_ 1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1" name="CaixaDeTexto 1"/>
          <p:cNvSpPr/>
          <p:nvPr/>
        </p:nvSpPr>
        <p:spPr>
          <a:xfrm>
            <a:off x="1260000" y="180000"/>
            <a:ext cx="7376400" cy="59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52" name="Imagem 3"/>
          <p:cNvPicPr/>
          <p:nvPr/>
        </p:nvPicPr>
        <p:blipFill>
          <a:blip r:embed="rId3"/>
          <a:stretch/>
        </p:blipFill>
        <p:spPr>
          <a:xfrm>
            <a:off x="7004880" y="6216480"/>
            <a:ext cx="1991880" cy="637560"/>
          </a:xfrm>
          <a:prstGeom prst="rect">
            <a:avLst/>
          </a:prstGeom>
          <a:ln w="0"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CF2B534-B6AD-4D6A-A4D9-AF988665ABAC}"/>
              </a:ext>
            </a:extLst>
          </p:cNvPr>
          <p:cNvSpPr txBox="1"/>
          <p:nvPr/>
        </p:nvSpPr>
        <p:spPr>
          <a:xfrm>
            <a:off x="1956021" y="898497"/>
            <a:ext cx="5470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PANORAMA DE ATUALIZAÇÃO e-SUS EM GOIÁS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2693402-3AD6-406C-AD5D-FC65CEF9366C}"/>
              </a:ext>
            </a:extLst>
          </p:cNvPr>
          <p:cNvSpPr txBox="1"/>
          <p:nvPr/>
        </p:nvSpPr>
        <p:spPr>
          <a:xfrm>
            <a:off x="809028" y="2394798"/>
            <a:ext cx="801691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134 </a:t>
            </a: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municípios em Goiás foram contemplados com a primeira remessa de vacina QDENGA</a:t>
            </a:r>
          </a:p>
          <a:p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dirty="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5B00A858-FE56-4EFF-8A8E-873DE9E5DF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703582"/>
              </p:ext>
            </p:extLst>
          </p:nvPr>
        </p:nvGraphicFramePr>
        <p:xfrm>
          <a:off x="1880484" y="36795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Imagem 2_1"/>
          <p:cNvPicPr/>
          <p:nvPr/>
        </p:nvPicPr>
        <p:blipFill>
          <a:blip r:embed="rId2"/>
          <a:stretch/>
        </p:blipFill>
        <p:spPr>
          <a:xfrm>
            <a:off x="360" y="0"/>
            <a:ext cx="9140040" cy="6854040"/>
          </a:xfrm>
          <a:prstGeom prst="rect">
            <a:avLst/>
          </a:prstGeom>
          <a:ln w="0">
            <a:noFill/>
          </a:ln>
        </p:spPr>
      </p:pic>
      <p:sp>
        <p:nvSpPr>
          <p:cNvPr id="88" name="object 3_1"/>
          <p:cNvSpPr/>
          <p:nvPr/>
        </p:nvSpPr>
        <p:spPr>
          <a:xfrm>
            <a:off x="1622520" y="1597320"/>
            <a:ext cx="6076800" cy="11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9" name="CaixaDeTexto 89"/>
          <p:cNvSpPr/>
          <p:nvPr/>
        </p:nvSpPr>
        <p:spPr>
          <a:xfrm>
            <a:off x="1260000" y="180000"/>
            <a:ext cx="7376400" cy="59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0" name="CaixaDeTexto 9"/>
          <p:cNvSpPr/>
          <p:nvPr/>
        </p:nvSpPr>
        <p:spPr>
          <a:xfrm>
            <a:off x="1163880" y="2150280"/>
            <a:ext cx="6702120" cy="163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2240" algn="ctr">
              <a:lnSpc>
                <a:spcPct val="100000"/>
              </a:lnSpc>
              <a:spcBef>
                <a:spcPts val="99"/>
              </a:spcBef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Superintendência</a:t>
            </a:r>
            <a:r>
              <a:rPr lang="pt-BR" sz="1800" b="1" strike="noStrike" spc="-15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de</a:t>
            </a:r>
            <a:r>
              <a:rPr lang="pt-BR" sz="1800" b="1" strike="noStrike" spc="-15">
                <a:solidFill>
                  <a:srgbClr val="000000"/>
                </a:solidFill>
                <a:latin typeface="Arial"/>
                <a:ea typeface="DejaVu Sans"/>
              </a:rPr>
              <a:t> Políticas de </a:t>
            </a: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Atenção</a:t>
            </a:r>
            <a:r>
              <a:rPr lang="pt-BR" sz="1800" b="1" strike="noStrike" spc="-15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Integral </a:t>
            </a: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à </a:t>
            </a: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Saúde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2240" algn="ctr">
              <a:lnSpc>
                <a:spcPct val="100000"/>
              </a:lnSpc>
              <a:spcBef>
                <a:spcPts val="99"/>
              </a:spcBef>
            </a:pP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Gerência de Atenção Primária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47960" algn="ctr">
              <a:lnSpc>
                <a:spcPts val="1919"/>
              </a:lnSpc>
              <a:spcBef>
                <a:spcPts val="51"/>
              </a:spcBef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Coordenação</a:t>
            </a:r>
            <a:r>
              <a:rPr lang="pt-BR" sz="1800" b="1" strike="noStrike" spc="-21">
                <a:solidFill>
                  <a:srgbClr val="000000"/>
                </a:solidFill>
                <a:latin typeface="Arial"/>
                <a:ea typeface="DejaVu Sans"/>
              </a:rPr>
              <a:t> de  Gestão e Monitoramento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47960" algn="ctr">
              <a:lnSpc>
                <a:spcPts val="1919"/>
              </a:lnSpc>
              <a:spcBef>
                <a:spcPts val="51"/>
              </a:spcBef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147960" algn="ctr">
              <a:lnSpc>
                <a:spcPts val="1919"/>
              </a:lnSpc>
              <a:spcBef>
                <a:spcPts val="51"/>
              </a:spcBef>
            </a:pPr>
            <a:r>
              <a:rPr lang="pt-BR" sz="1800" b="1" u="sng" strike="noStrike" spc="-1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gerenciaaps.sais@gmail.com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  <a:p>
            <a:pPr marL="4320" algn="ctr">
              <a:lnSpc>
                <a:spcPts val="1854"/>
              </a:lnSpc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Fone: (62)</a:t>
            </a:r>
            <a:r>
              <a:rPr lang="pt-BR" sz="1800" b="1" strike="noStrike" spc="-2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1800" b="1" strike="noStrike" spc="-12">
                <a:solidFill>
                  <a:srgbClr val="000000"/>
                </a:solidFill>
                <a:latin typeface="Arial"/>
                <a:ea typeface="DejaVu Sans"/>
              </a:rPr>
              <a:t>3201-</a:t>
            </a:r>
            <a:r>
              <a:rPr lang="pt-BR" sz="1800" b="1" strike="noStrike" spc="-21">
                <a:solidFill>
                  <a:srgbClr val="000000"/>
                </a:solidFill>
                <a:latin typeface="Arial"/>
                <a:ea typeface="DejaVu Sans"/>
              </a:rPr>
              <a:t>7876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Imagem 4"/>
          <p:cNvPicPr/>
          <p:nvPr/>
        </p:nvPicPr>
        <p:blipFill>
          <a:blip r:embed="rId4"/>
          <a:stretch/>
        </p:blipFill>
        <p:spPr>
          <a:xfrm>
            <a:off x="6169320" y="5451480"/>
            <a:ext cx="1991880" cy="637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219</Words>
  <Application>Microsoft Office PowerPoint</Application>
  <PresentationFormat>Apresentação na tela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Lívia Oliveira Soares</dc:creator>
  <dc:description/>
  <cp:lastModifiedBy>Silma Gomes Da Silva (SPAIS)</cp:lastModifiedBy>
  <cp:revision>52</cp:revision>
  <dcterms:created xsi:type="dcterms:W3CDTF">2023-02-28T13:25:50Z</dcterms:created>
  <dcterms:modified xsi:type="dcterms:W3CDTF">2024-02-29T16:25:44Z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2023-02-28T00:00:00Z</vt:filetime>
  </property>
  <property fmtid="{D5CDD505-2E9C-101B-9397-08002B2CF9AE}" pid="3" name="Creator">
    <vt:lpwstr>Impress</vt:lpwstr>
  </property>
  <property fmtid="{D5CDD505-2E9C-101B-9397-08002B2CF9AE}" pid="4" name="LastSaved">
    <vt:filetime>2023-02-28T00:00:00Z</vt:filetime>
  </property>
  <property fmtid="{D5CDD505-2E9C-101B-9397-08002B2CF9AE}" pid="5" name="PresentationFormat">
    <vt:lpwstr>Apresentação na tela (4:3)</vt:lpwstr>
  </property>
  <property fmtid="{D5CDD505-2E9C-101B-9397-08002B2CF9AE}" pid="6" name="Slides">
    <vt:i4>4</vt:i4>
  </property>
</Properties>
</file>