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85" r:id="rId4"/>
    <p:sldId id="272" r:id="rId5"/>
    <p:sldId id="283" r:id="rId6"/>
    <p:sldId id="281" r:id="rId7"/>
    <p:sldId id="282" r:id="rId8"/>
    <p:sldId id="280" r:id="rId9"/>
    <p:sldId id="284" r:id="rId10"/>
    <p:sldId id="286" r:id="rId11"/>
    <p:sldId id="287" r:id="rId12"/>
    <p:sldId id="278" r:id="rId13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54"/>
    <a:srgbClr val="E4EAE1"/>
    <a:srgbClr val="FAE8C0"/>
    <a:srgbClr val="E6EDEA"/>
    <a:srgbClr val="87D5C1"/>
    <a:srgbClr val="D7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687F1-746E-4D14-982F-63933AFE853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B3CF2F-818E-46C1-99C0-BC747FFCDCA3}">
      <dgm:prSet phldrT="[Texto]"/>
      <dgm:spPr/>
      <dgm:t>
        <a:bodyPr/>
        <a:lstStyle/>
        <a:p>
          <a:r>
            <a:rPr lang="pt-BR" b="1" dirty="0">
              <a:latin typeface="Arial Black" panose="020B0A04020102020204" pitchFamily="34" charset="0"/>
            </a:rPr>
            <a:t>FALTAM </a:t>
          </a:r>
        </a:p>
        <a:p>
          <a:r>
            <a:rPr lang="pt-BR" b="1" dirty="0">
              <a:latin typeface="Arial Black" panose="020B0A04020102020204" pitchFamily="34" charset="0"/>
            </a:rPr>
            <a:t>21 NEPS</a:t>
          </a:r>
        </a:p>
      </dgm:t>
    </dgm:pt>
    <dgm:pt modelId="{1D75248E-670B-4605-BF9C-9272CFD47E9A}" type="parTrans" cxnId="{E86DB527-FDFD-408E-A5F2-7E4B48AC22C3}">
      <dgm:prSet/>
      <dgm:spPr/>
      <dgm:t>
        <a:bodyPr/>
        <a:lstStyle/>
        <a:p>
          <a:endParaRPr lang="pt-BR"/>
        </a:p>
      </dgm:t>
    </dgm:pt>
    <dgm:pt modelId="{8E9E12AF-7930-4D9B-A789-0CCBF26FABAA}" type="sibTrans" cxnId="{E86DB527-FDFD-408E-A5F2-7E4B48AC22C3}">
      <dgm:prSet/>
      <dgm:spPr/>
      <dgm:t>
        <a:bodyPr/>
        <a:lstStyle/>
        <a:p>
          <a:endParaRPr lang="pt-BR"/>
        </a:p>
      </dgm:t>
    </dgm:pt>
    <dgm:pt modelId="{C7D4EDFE-66C3-4C54-9B05-3B50ACBA2C5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39</a:t>
          </a:r>
        </a:p>
        <a:p>
          <a:r>
            <a:rPr lang="pt-BR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NEPS</a:t>
          </a:r>
          <a:endParaRPr lang="pt-BR" dirty="0">
            <a:solidFill>
              <a:schemeClr val="bg1"/>
            </a:solidFill>
          </a:endParaRPr>
        </a:p>
      </dgm:t>
    </dgm:pt>
    <dgm:pt modelId="{307F93F5-C012-453E-BE16-9E17DB19DD5F}" type="sibTrans" cxnId="{FB67B311-F4BF-4304-8106-8995B0DA6224}">
      <dgm:prSet/>
      <dgm:spPr/>
      <dgm:t>
        <a:bodyPr/>
        <a:lstStyle/>
        <a:p>
          <a:endParaRPr lang="pt-BR"/>
        </a:p>
      </dgm:t>
    </dgm:pt>
    <dgm:pt modelId="{13F9116A-004C-4565-B24F-074E7405AA40}" type="parTrans" cxnId="{FB67B311-F4BF-4304-8106-8995B0DA6224}">
      <dgm:prSet/>
      <dgm:spPr/>
      <dgm:t>
        <a:bodyPr/>
        <a:lstStyle/>
        <a:p>
          <a:endParaRPr lang="pt-BR"/>
        </a:p>
      </dgm:t>
    </dgm:pt>
    <dgm:pt modelId="{7D390EFF-9211-41FB-8E45-26CC20FBADE5}" type="pres">
      <dgm:prSet presAssocID="{E33687F1-746E-4D14-982F-63933AFE8534}" presName="cycle" presStyleCnt="0">
        <dgm:presLayoutVars>
          <dgm:dir/>
          <dgm:resizeHandles val="exact"/>
        </dgm:presLayoutVars>
      </dgm:prSet>
      <dgm:spPr/>
    </dgm:pt>
    <dgm:pt modelId="{81DF8EAA-8991-4545-A806-B6EBF8029945}" type="pres">
      <dgm:prSet presAssocID="{C7D4EDFE-66C3-4C54-9B05-3B50ACBA2C5C}" presName="arrow" presStyleLbl="node1" presStyleIdx="0" presStyleCnt="2" custAng="0" custRadScaleRad="121756" custRadScaleInc="15320">
        <dgm:presLayoutVars>
          <dgm:bulletEnabled val="1"/>
        </dgm:presLayoutVars>
      </dgm:prSet>
      <dgm:spPr/>
    </dgm:pt>
    <dgm:pt modelId="{A3AEE067-E245-47B8-B3CD-D3A2B74E4433}" type="pres">
      <dgm:prSet presAssocID="{7DB3CF2F-818E-46C1-99C0-BC747FFCDCA3}" presName="arrow" presStyleLbl="node1" presStyleIdx="1" presStyleCnt="2" custRadScaleRad="94603" custRadScaleInc="2915">
        <dgm:presLayoutVars>
          <dgm:bulletEnabled val="1"/>
        </dgm:presLayoutVars>
      </dgm:prSet>
      <dgm:spPr/>
    </dgm:pt>
  </dgm:ptLst>
  <dgm:cxnLst>
    <dgm:cxn modelId="{7492F10A-1212-4FA8-BC34-CAD40EB8A232}" type="presOf" srcId="{E33687F1-746E-4D14-982F-63933AFE8534}" destId="{7D390EFF-9211-41FB-8E45-26CC20FBADE5}" srcOrd="0" destOrd="0" presId="urn:microsoft.com/office/officeart/2005/8/layout/arrow1"/>
    <dgm:cxn modelId="{C0D84F0E-669B-4911-B8DF-300F73C6FF33}" type="presOf" srcId="{C7D4EDFE-66C3-4C54-9B05-3B50ACBA2C5C}" destId="{81DF8EAA-8991-4545-A806-B6EBF8029945}" srcOrd="0" destOrd="0" presId="urn:microsoft.com/office/officeart/2005/8/layout/arrow1"/>
    <dgm:cxn modelId="{FB67B311-F4BF-4304-8106-8995B0DA6224}" srcId="{E33687F1-746E-4D14-982F-63933AFE8534}" destId="{C7D4EDFE-66C3-4C54-9B05-3B50ACBA2C5C}" srcOrd="0" destOrd="0" parTransId="{13F9116A-004C-4565-B24F-074E7405AA40}" sibTransId="{307F93F5-C012-453E-BE16-9E17DB19DD5F}"/>
    <dgm:cxn modelId="{E86DB527-FDFD-408E-A5F2-7E4B48AC22C3}" srcId="{E33687F1-746E-4D14-982F-63933AFE8534}" destId="{7DB3CF2F-818E-46C1-99C0-BC747FFCDCA3}" srcOrd="1" destOrd="0" parTransId="{1D75248E-670B-4605-BF9C-9272CFD47E9A}" sibTransId="{8E9E12AF-7930-4D9B-A789-0CCBF26FABAA}"/>
    <dgm:cxn modelId="{5C291AC4-7C65-4295-AC71-E1C85B5E1F00}" type="presOf" srcId="{7DB3CF2F-818E-46C1-99C0-BC747FFCDCA3}" destId="{A3AEE067-E245-47B8-B3CD-D3A2B74E4433}" srcOrd="0" destOrd="0" presId="urn:microsoft.com/office/officeart/2005/8/layout/arrow1"/>
    <dgm:cxn modelId="{E3BFEBD7-9D84-43DF-890E-576A20937870}" type="presParOf" srcId="{7D390EFF-9211-41FB-8E45-26CC20FBADE5}" destId="{81DF8EAA-8991-4545-A806-B6EBF8029945}" srcOrd="0" destOrd="0" presId="urn:microsoft.com/office/officeart/2005/8/layout/arrow1"/>
    <dgm:cxn modelId="{2D26A31C-8A6F-4907-BF1A-44EA421915B0}" type="presParOf" srcId="{7D390EFF-9211-41FB-8E45-26CC20FBADE5}" destId="{A3AEE067-E245-47B8-B3CD-D3A2B74E443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8EAA-8991-4545-A806-B6EBF8029945}">
      <dsp:nvSpPr>
        <dsp:cNvPr id="0" name=""/>
        <dsp:cNvSpPr/>
      </dsp:nvSpPr>
      <dsp:spPr>
        <a:xfrm rot="16200000">
          <a:off x="0" y="0"/>
          <a:ext cx="1527738" cy="152773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39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NEPS</a:t>
          </a:r>
          <a:endParaRPr lang="pt-BR" sz="1400" kern="1200" dirty="0">
            <a:solidFill>
              <a:schemeClr val="bg1"/>
            </a:solidFill>
          </a:endParaRPr>
        </a:p>
      </dsp:txBody>
      <dsp:txXfrm rot="5400000">
        <a:off x="267355" y="381933"/>
        <a:ext cx="1260384" cy="763869"/>
      </dsp:txXfrm>
    </dsp:sp>
    <dsp:sp modelId="{A3AEE067-E245-47B8-B3CD-D3A2B74E4433}">
      <dsp:nvSpPr>
        <dsp:cNvPr id="0" name=""/>
        <dsp:cNvSpPr/>
      </dsp:nvSpPr>
      <dsp:spPr>
        <a:xfrm rot="5400000">
          <a:off x="1632467" y="543388"/>
          <a:ext cx="1527738" cy="152773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 Black" panose="020B0A04020102020204" pitchFamily="34" charset="0"/>
            </a:rPr>
            <a:t>FALTAM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 Black" panose="020B0A04020102020204" pitchFamily="34" charset="0"/>
            </a:rPr>
            <a:t>21 NEPS</a:t>
          </a:r>
        </a:p>
      </dsp:txBody>
      <dsp:txXfrm rot="-5400000">
        <a:off x="1632468" y="925323"/>
        <a:ext cx="1260384" cy="763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68480" cy="528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8480" cy="114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63;p1"/>
          <p:cNvPicPr/>
          <p:nvPr/>
        </p:nvPicPr>
        <p:blipFill>
          <a:blip r:embed="rId3"/>
          <a:stretch/>
        </p:blipFill>
        <p:spPr>
          <a:xfrm>
            <a:off x="881280" y="-7920"/>
            <a:ext cx="3527640" cy="1361520"/>
          </a:xfrm>
          <a:prstGeom prst="rect">
            <a:avLst/>
          </a:prstGeom>
          <a:ln w="0">
            <a:noFill/>
          </a:ln>
        </p:spPr>
      </p:pic>
      <p:sp>
        <p:nvSpPr>
          <p:cNvPr id="41" name="Google Shape;64;p1"/>
          <p:cNvSpPr/>
          <p:nvPr/>
        </p:nvSpPr>
        <p:spPr>
          <a:xfrm>
            <a:off x="4408920" y="300761"/>
            <a:ext cx="6033529" cy="10211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100" b="1" i="1" strike="noStrike" spc="-1" dirty="0">
                <a:solidFill>
                  <a:srgbClr val="000000"/>
                </a:solidFill>
                <a:latin typeface="Arial"/>
                <a:ea typeface="Arial"/>
              </a:rPr>
              <a:t>Secretaria de Estado da Saúde de Goiás – SES/GO</a:t>
            </a:r>
            <a:br>
              <a:rPr sz="1200" dirty="0"/>
            </a:br>
            <a:r>
              <a:rPr lang="pt-BR" sz="1100" b="1" i="1" strike="noStrike" spc="-1" dirty="0">
                <a:solidFill>
                  <a:srgbClr val="000000"/>
                </a:solidFill>
                <a:latin typeface="Arial"/>
                <a:ea typeface="Arial"/>
              </a:rPr>
              <a:t>Subsecretaria de Inovação, Planejamento, Educação e Infraestrutura</a:t>
            </a:r>
            <a:br>
              <a:rPr sz="1200" dirty="0"/>
            </a:br>
            <a:r>
              <a:rPr lang="pt-BR" sz="1100" b="1" i="1" strike="noStrike" spc="-1" dirty="0">
                <a:solidFill>
                  <a:srgbClr val="000000"/>
                </a:solidFill>
                <a:latin typeface="Arial"/>
                <a:ea typeface="Arial"/>
              </a:rPr>
              <a:t>Superintendência da Escola de Saúde de Goiás – SESG/GO</a:t>
            </a:r>
            <a:endParaRPr lang="pt-BR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100" b="1" i="1" strike="noStrike" spc="-1" dirty="0">
                <a:solidFill>
                  <a:srgbClr val="000000"/>
                </a:solidFill>
                <a:latin typeface="Arial"/>
                <a:ea typeface="Arial"/>
              </a:rPr>
              <a:t>Gerência das Regionais de Saúde – GERES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1100" b="1" i="1" spc="-1" dirty="0">
                <a:solidFill>
                  <a:srgbClr val="000000"/>
                </a:solidFill>
                <a:latin typeface="Arial"/>
              </a:rPr>
              <a:t>Regional de Saúde Pireneus</a:t>
            </a:r>
            <a:endParaRPr lang="pt-BR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Google Shape;65;p1"/>
          <p:cNvSpPr/>
          <p:nvPr/>
        </p:nvSpPr>
        <p:spPr>
          <a:xfrm>
            <a:off x="1622160" y="1800000"/>
            <a:ext cx="8993880" cy="26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Google Shape;66;p1"/>
          <p:cNvSpPr/>
          <p:nvPr/>
        </p:nvSpPr>
        <p:spPr>
          <a:xfrm>
            <a:off x="1622160" y="5517139"/>
            <a:ext cx="8993881" cy="1658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pt-BR" sz="1400" b="1" strike="noStrike" spc="-1" dirty="0">
                <a:solidFill>
                  <a:srgbClr val="000000"/>
                </a:solidFill>
                <a:latin typeface="Calibri Light"/>
                <a:ea typeface="Arial"/>
              </a:rPr>
              <a:t>Sandra Maria Belmonte Pereira Moreira – Coordenadora Educação Permanente em Saúde – Regional de Saúde Pireneus</a:t>
            </a: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pt-BR" sz="1400" b="1" strike="noStrike" spc="-1" dirty="0">
                <a:solidFill>
                  <a:srgbClr val="000000"/>
                </a:solidFill>
                <a:latin typeface="Calibri Light"/>
                <a:ea typeface="Arial"/>
              </a:rPr>
              <a:t>Larissa Rezende Dourado - Coordenadora Descentralizada de Educação Permanente  em Saúde - GERES</a:t>
            </a:r>
            <a:endParaRPr lang="pt-BR" sz="1400" b="1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829FDD-09C2-4BB2-8A41-0B6EE0B5DE0F}"/>
              </a:ext>
            </a:extLst>
          </p:cNvPr>
          <p:cNvSpPr txBox="1"/>
          <p:nvPr/>
        </p:nvSpPr>
        <p:spPr>
          <a:xfrm>
            <a:off x="806824" y="2150321"/>
            <a:ext cx="1045284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700"/>
              </a:spcAft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000000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IMPLANTAÇÃO DOS NÚCLEOS MUNICIPAIS DE EDUCAÇÃO PERMANENTE EM SAÚDE NO ESTADO DE GOIÁS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D706CC-01AA-451B-A9F7-DD6C82F2350E}"/>
              </a:ext>
            </a:extLst>
          </p:cNvPr>
          <p:cNvSpPr/>
          <p:nvPr/>
        </p:nvSpPr>
        <p:spPr>
          <a:xfrm>
            <a:off x="2048435" y="3211380"/>
            <a:ext cx="8095129" cy="1846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MACRORREGIÃO CENTRO NORTE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A5FD6C-47D4-4F0B-AC96-0030B7F215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2577692" y="1053683"/>
            <a:ext cx="6137720" cy="655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3940802"/>
            <a:ext cx="7222461" cy="52165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89" y="-1"/>
            <a:ext cx="8376376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F88C44-295F-4DE7-B0E9-C04F3BCED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548" y="876854"/>
            <a:ext cx="798645" cy="542591"/>
          </a:xfrm>
          <a:prstGeom prst="rect">
            <a:avLst/>
          </a:prstGeom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322D380A-AB16-4E39-BAA4-EA82BECAC69D}"/>
              </a:ext>
            </a:extLst>
          </p:cNvPr>
          <p:cNvSpPr/>
          <p:nvPr/>
        </p:nvSpPr>
        <p:spPr>
          <a:xfrm>
            <a:off x="5299082" y="1076432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C57D386E-692F-4075-92DA-2D7AF5F07DD8}"/>
              </a:ext>
            </a:extLst>
          </p:cNvPr>
          <p:cNvSpPr/>
          <p:nvPr/>
        </p:nvSpPr>
        <p:spPr>
          <a:xfrm>
            <a:off x="6276386" y="2716106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2E58730-5CCE-4293-AE72-6FD57D785B21}"/>
              </a:ext>
            </a:extLst>
          </p:cNvPr>
          <p:cNvSpPr/>
          <p:nvPr/>
        </p:nvSpPr>
        <p:spPr>
          <a:xfrm>
            <a:off x="5028327" y="2050059"/>
            <a:ext cx="668350" cy="302222"/>
          </a:xfrm>
          <a:prstGeom prst="rect">
            <a:avLst/>
          </a:prstGeom>
          <a:solidFill>
            <a:srgbClr val="E4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0   19 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06B27B0-79C5-4E63-A6D2-2FD6805885E9}"/>
              </a:ext>
            </a:extLst>
          </p:cNvPr>
          <p:cNvSpPr/>
          <p:nvPr/>
        </p:nvSpPr>
        <p:spPr>
          <a:xfrm>
            <a:off x="5273129" y="2142971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3D82B50-3072-4ECA-8088-451A91D9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852" y="2506109"/>
            <a:ext cx="798645" cy="542591"/>
          </a:xfrm>
          <a:prstGeom prst="rect">
            <a:avLst/>
          </a:prstGeom>
        </p:spPr>
      </p:pic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57144122-9A37-41FF-B91B-F96B8D227CC9}"/>
              </a:ext>
            </a:extLst>
          </p:cNvPr>
          <p:cNvSpPr/>
          <p:nvPr/>
        </p:nvSpPr>
        <p:spPr>
          <a:xfrm>
            <a:off x="6294315" y="2716106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601D310-D6F9-4177-855E-6C6DEB82E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852" y="3258697"/>
            <a:ext cx="785081" cy="472109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2BE1A265-9021-4348-A15C-15C4CAF19AF4}"/>
              </a:ext>
            </a:extLst>
          </p:cNvPr>
          <p:cNvSpPr/>
          <p:nvPr/>
        </p:nvSpPr>
        <p:spPr>
          <a:xfrm>
            <a:off x="6215816" y="3445445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DEEA0F-CD73-4351-ACA5-51686B706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704" y="1776769"/>
            <a:ext cx="798645" cy="542591"/>
          </a:xfrm>
          <a:prstGeom prst="rect">
            <a:avLst/>
          </a:prstGeom>
        </p:spPr>
      </p:pic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97CE49CD-ED3A-4A31-B330-F549E3DDE67B}"/>
              </a:ext>
            </a:extLst>
          </p:cNvPr>
          <p:cNvSpPr/>
          <p:nvPr/>
        </p:nvSpPr>
        <p:spPr>
          <a:xfrm>
            <a:off x="6330174" y="1987782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Google Shape;466;p 14">
            <a:extLst>
              <a:ext uri="{FF2B5EF4-FFF2-40B4-BE49-F238E27FC236}">
                <a16:creationId xmlns:a16="http://schemas.microsoft.com/office/drawing/2014/main" id="{8164E19F-A033-40CA-B4E8-E388348369A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336551" y="6197759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1749CDC-9E8E-41F8-9A4A-7530E07DB7B5}"/>
              </a:ext>
            </a:extLst>
          </p:cNvPr>
          <p:cNvSpPr/>
          <p:nvPr/>
        </p:nvSpPr>
        <p:spPr>
          <a:xfrm>
            <a:off x="4096299" y="1125738"/>
            <a:ext cx="4061441" cy="35880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CAC86FD2-1D80-41A8-A964-1B957361D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942399"/>
              </p:ext>
            </p:extLst>
          </p:nvPr>
        </p:nvGraphicFramePr>
        <p:xfrm>
          <a:off x="4611299" y="1707708"/>
          <a:ext cx="3209034" cy="246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E5940C6-E84D-42FA-B959-4D61C0F1F4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696" y="2086394"/>
            <a:ext cx="1426588" cy="13351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59E085A-6CF2-4F7B-99A9-128DB87424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5010" y="-36376"/>
            <a:ext cx="3438591" cy="67881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266BD5-EE7C-4EE8-B331-7A0475F874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362" y="431295"/>
            <a:ext cx="313361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8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466;p 9"/>
          <p:cNvPicPr/>
          <p:nvPr/>
        </p:nvPicPr>
        <p:blipFill>
          <a:blip r:embed="rId3"/>
          <a:stretch/>
        </p:blipFill>
        <p:spPr>
          <a:xfrm>
            <a:off x="9289992" y="6181596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248" name="Retângulo 247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Retângulo 248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FED0F8-F56D-47B0-B341-9F12B041D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26" t="7843" r="28603" b="14641"/>
          <a:stretch/>
        </p:blipFill>
        <p:spPr>
          <a:xfrm>
            <a:off x="5591154" y="556125"/>
            <a:ext cx="3960297" cy="5487048"/>
          </a:xfrm>
          <a:prstGeom prst="rect">
            <a:avLst/>
          </a:prstGeom>
          <a:ln w="88900" cap="sq" cmpd="thickThin">
            <a:solidFill>
              <a:srgbClr val="006E5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696874A-E174-40A2-95D7-CBEF65A5736E}"/>
              </a:ext>
            </a:extLst>
          </p:cNvPr>
          <p:cNvSpPr txBox="1"/>
          <p:nvPr/>
        </p:nvSpPr>
        <p:spPr>
          <a:xfrm>
            <a:off x="0" y="1151437"/>
            <a:ext cx="591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COORDENAÇÕES REGIONAIS DE EDUCAÇÃO PERMANENTE EM SAÚDE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32585B17-D71E-48A3-B0F8-55565425AC1D}"/>
              </a:ext>
            </a:extLst>
          </p:cNvPr>
          <p:cNvSpPr/>
          <p:nvPr/>
        </p:nvSpPr>
        <p:spPr>
          <a:xfrm>
            <a:off x="2413835" y="2473345"/>
            <a:ext cx="842683" cy="1246094"/>
          </a:xfrm>
          <a:prstGeom prst="downArrow">
            <a:avLst/>
          </a:prstGeom>
          <a:solidFill>
            <a:srgbClr val="006E54"/>
          </a:solidFill>
          <a:ln>
            <a:solidFill>
              <a:srgbClr val="00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FE9003-4456-4D1C-8DB1-8B5D54DF4157}"/>
              </a:ext>
            </a:extLst>
          </p:cNvPr>
          <p:cNvSpPr txBox="1"/>
          <p:nvPr/>
        </p:nvSpPr>
        <p:spPr>
          <a:xfrm>
            <a:off x="1895760" y="4151106"/>
            <a:ext cx="194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PNEPS</a:t>
            </a:r>
          </a:p>
        </p:txBody>
      </p:sp>
    </p:spTree>
    <p:extLst>
      <p:ext uri="{BB962C8B-B14F-4D97-AF65-F5344CB8AC3E}">
        <p14:creationId xmlns:p14="http://schemas.microsoft.com/office/powerpoint/2010/main" val="36392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316042C-DC58-49DA-9976-119B3F225B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6E54">
                <a:tint val="45000"/>
                <a:satMod val="400000"/>
              </a:srgbClr>
            </a:duotone>
            <a:alphaModFix amt="20000"/>
          </a:blip>
          <a:stretch>
            <a:fillRect/>
          </a:stretch>
        </p:blipFill>
        <p:spPr>
          <a:xfrm>
            <a:off x="0" y="4134"/>
            <a:ext cx="12192000" cy="6853866"/>
          </a:xfrm>
          <a:prstGeom prst="rect">
            <a:avLst/>
          </a:prstGeom>
        </p:spPr>
      </p:pic>
      <p:pic>
        <p:nvPicPr>
          <p:cNvPr id="247" name="Google Shape;466;p 9"/>
          <p:cNvPicPr/>
          <p:nvPr/>
        </p:nvPicPr>
        <p:blipFill>
          <a:blip r:embed="rId4"/>
          <a:stretch/>
        </p:blipFill>
        <p:spPr>
          <a:xfrm>
            <a:off x="9137591" y="6197760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248" name="Retângulo 247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Retângulo 248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A29C10-D8E1-450E-8CD8-8B4649D00C14}"/>
              </a:ext>
            </a:extLst>
          </p:cNvPr>
          <p:cNvSpPr txBox="1"/>
          <p:nvPr/>
        </p:nvSpPr>
        <p:spPr>
          <a:xfrm>
            <a:off x="1801192" y="5527349"/>
            <a:ext cx="7336399" cy="1326517"/>
          </a:xfrm>
          <a:prstGeom prst="rect">
            <a:avLst/>
          </a:prstGeom>
          <a:solidFill>
            <a:srgbClr val="E6EDEA"/>
          </a:solidFill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pt-BR" sz="1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Sandra Maria Belmonte Pereira Moreira </a:t>
            </a:r>
          </a:p>
          <a:p>
            <a:pPr algn="ctr">
              <a:tabLst>
                <a:tab pos="0" algn="l"/>
              </a:tabLst>
            </a:pPr>
            <a:r>
              <a:rPr lang="pt-BR" sz="11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Coordenadora Educação Permanente em Saúde – Regional de Saúde Pireneus</a:t>
            </a:r>
          </a:p>
          <a:p>
            <a:pPr algn="ctr">
              <a:tabLst>
                <a:tab pos="0" algn="l"/>
              </a:tabLst>
            </a:pPr>
            <a:endParaRPr lang="pt-BR" sz="11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algn="ctr">
              <a:tabLst>
                <a:tab pos="0" algn="l"/>
              </a:tabLst>
            </a:pPr>
            <a:r>
              <a:rPr lang="pt-BR" sz="1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Larissa Rezende Dourado</a:t>
            </a:r>
          </a:p>
          <a:p>
            <a:pPr algn="ctr">
              <a:tabLst>
                <a:tab pos="0" algn="l"/>
              </a:tabLst>
            </a:pPr>
            <a:r>
              <a:rPr lang="pt-BR" sz="11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Coordenadora Descentralizada de Educação Permanente  em Saúde - GERES</a:t>
            </a:r>
            <a:endParaRPr lang="pt-BR" sz="11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64E15F-3BA8-4468-A6FD-585087BA25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E6EDEA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" b="16624"/>
          <a:stretch/>
        </p:blipFill>
        <p:spPr>
          <a:xfrm>
            <a:off x="703320" y="1524276"/>
            <a:ext cx="3872474" cy="24726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D3A724D-142C-47BA-A078-1BCCA34A8E7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3822698" y="438663"/>
            <a:ext cx="35783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466;p 14"/>
          <p:cNvPicPr/>
          <p:nvPr/>
        </p:nvPicPr>
        <p:blipFill>
          <a:blip r:embed="rId2"/>
          <a:stretch/>
        </p:blipFill>
        <p:spPr>
          <a:xfrm>
            <a:off x="9691454" y="6197760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131" name="Retângulo 130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tângulo 131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B4F5B3-103B-45FF-8A03-3D2EBC8A6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933" y="89454"/>
            <a:ext cx="6827521" cy="676854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32A51DD-CA73-4334-8984-9499FF1E9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2" y="1847160"/>
            <a:ext cx="3133616" cy="9815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ED45FC4-F246-4C3C-86C9-E9F3BCE3C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2454" y="0"/>
            <a:ext cx="3527067" cy="6814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ADC2671-EA1A-4908-8CA2-9D41B6D1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156136" y="0"/>
            <a:ext cx="4039129" cy="6956418"/>
          </a:xfrm>
          <a:prstGeom prst="rect">
            <a:avLst/>
          </a:prstGeom>
        </p:spPr>
      </p:pic>
      <p:pic>
        <p:nvPicPr>
          <p:cNvPr id="129" name="Google Shape;466;p 14"/>
          <p:cNvPicPr/>
          <p:nvPr/>
        </p:nvPicPr>
        <p:blipFill>
          <a:blip r:embed="rId3"/>
          <a:stretch/>
        </p:blipFill>
        <p:spPr>
          <a:xfrm>
            <a:off x="9416520" y="6197760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131" name="Retângulo 130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B4F5B3-103B-45FF-8A03-3D2EBC8A6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999" y="98418"/>
            <a:ext cx="6827521" cy="675958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9283E76-5377-434B-8D55-3F7A60D2B83A}"/>
              </a:ext>
            </a:extLst>
          </p:cNvPr>
          <p:cNvSpPr/>
          <p:nvPr/>
        </p:nvSpPr>
        <p:spPr>
          <a:xfrm>
            <a:off x="4025348" y="0"/>
            <a:ext cx="3429000" cy="4273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FC89AB-6206-4C76-B188-0B65DA6C3A05}"/>
              </a:ext>
            </a:extLst>
          </p:cNvPr>
          <p:cNvSpPr txBox="1"/>
          <p:nvPr/>
        </p:nvSpPr>
        <p:spPr>
          <a:xfrm>
            <a:off x="228219" y="1847160"/>
            <a:ext cx="3095340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MACRORREGIÃO CENTRO NORTE - GOIÁS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C0B856F-520F-4B40-A4F4-BE1A1C437E60}"/>
              </a:ext>
            </a:extLst>
          </p:cNvPr>
          <p:cNvSpPr/>
          <p:nvPr/>
        </p:nvSpPr>
        <p:spPr>
          <a:xfrm>
            <a:off x="820039" y="2450616"/>
            <a:ext cx="1857332" cy="1202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POPULAÇÃO TOTAL 2023  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1.219.338 HABITANTES</a:t>
            </a:r>
          </a:p>
          <a:p>
            <a:pPr algn="ctr"/>
            <a:r>
              <a:rPr lang="pt-BR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(FONTE: MAPA DA SAÚDE) </a:t>
            </a:r>
          </a:p>
        </p:txBody>
      </p:sp>
    </p:spTree>
    <p:extLst>
      <p:ext uri="{BB962C8B-B14F-4D97-AF65-F5344CB8AC3E}">
        <p14:creationId xmlns:p14="http://schemas.microsoft.com/office/powerpoint/2010/main" val="111326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2160000"/>
            <a:ext cx="10616040" cy="699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360" y="-11700"/>
            <a:ext cx="8376376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F88C44-295F-4DE7-B0E9-C04F3BCED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548" y="876854"/>
            <a:ext cx="798645" cy="542591"/>
          </a:xfrm>
          <a:prstGeom prst="rect">
            <a:avLst/>
          </a:prstGeom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322D380A-AB16-4E39-BAA4-EA82BECAC69D}"/>
              </a:ext>
            </a:extLst>
          </p:cNvPr>
          <p:cNvSpPr/>
          <p:nvPr/>
        </p:nvSpPr>
        <p:spPr>
          <a:xfrm>
            <a:off x="5299082" y="1076432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32" name="Google Shape;466;p 14">
            <a:extLst>
              <a:ext uri="{FF2B5EF4-FFF2-40B4-BE49-F238E27FC236}">
                <a16:creationId xmlns:a16="http://schemas.microsoft.com/office/drawing/2014/main" id="{12B5AF1B-F74C-4D79-BF23-C9A3CB8E94E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402954" y="6128421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C858580-AF76-4414-96D4-53DC39BB7169}"/>
              </a:ext>
            </a:extLst>
          </p:cNvPr>
          <p:cNvSpPr/>
          <p:nvPr/>
        </p:nvSpPr>
        <p:spPr>
          <a:xfrm>
            <a:off x="843157" y="2287761"/>
            <a:ext cx="1242391" cy="1152939"/>
          </a:xfrm>
          <a:prstGeom prst="rect">
            <a:avLst/>
          </a:prstGeom>
          <a:solidFill>
            <a:srgbClr val="E4EAE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municípios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050EF56-678F-40AE-9B17-C67FE5D299F4}"/>
              </a:ext>
            </a:extLst>
          </p:cNvPr>
          <p:cNvSpPr/>
          <p:nvPr/>
        </p:nvSpPr>
        <p:spPr>
          <a:xfrm>
            <a:off x="387626" y="178904"/>
            <a:ext cx="3664421" cy="1073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REGIÃO </a:t>
            </a:r>
            <a:r>
              <a:rPr lang="pt-BR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NORTE</a:t>
            </a:r>
          </a:p>
          <a:p>
            <a:pPr algn="ct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NÚCLEOS MUNICIPAIS DE EDUCAÇÃO PERMANENTE EM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1AD424-3F0E-4238-9ED3-081E6CF02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110" y="11700"/>
            <a:ext cx="35778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2160000"/>
            <a:ext cx="10616040" cy="699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16" y="11700"/>
            <a:ext cx="8376376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0DEEA0F-CD73-4351-ACA5-51686B706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704" y="1776769"/>
            <a:ext cx="798645" cy="542591"/>
          </a:xfrm>
          <a:prstGeom prst="rect">
            <a:avLst/>
          </a:prstGeom>
        </p:spPr>
      </p:pic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97CE49CD-ED3A-4A31-B330-F549E3DDE67B}"/>
              </a:ext>
            </a:extLst>
          </p:cNvPr>
          <p:cNvSpPr/>
          <p:nvPr/>
        </p:nvSpPr>
        <p:spPr>
          <a:xfrm>
            <a:off x="6330174" y="1987782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oogle Shape;466;p 14">
            <a:extLst>
              <a:ext uri="{FF2B5EF4-FFF2-40B4-BE49-F238E27FC236}">
                <a16:creationId xmlns:a16="http://schemas.microsoft.com/office/drawing/2014/main" id="{46AEB778-86A9-46FE-9D1C-3DA35EE81EF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579840" y="6197759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174E104-3FD4-4EE0-9E5C-00FFB8933EA4}"/>
              </a:ext>
            </a:extLst>
          </p:cNvPr>
          <p:cNvSpPr/>
          <p:nvPr/>
        </p:nvSpPr>
        <p:spPr>
          <a:xfrm>
            <a:off x="1119096" y="2037088"/>
            <a:ext cx="1263169" cy="1235995"/>
          </a:xfrm>
          <a:prstGeom prst="rect">
            <a:avLst/>
          </a:prstGeom>
          <a:solidFill>
            <a:srgbClr val="E4EAE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municípios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3334B7-E9EB-4A76-9529-4FAD0DF827C1}"/>
              </a:ext>
            </a:extLst>
          </p:cNvPr>
          <p:cNvSpPr/>
          <p:nvPr/>
        </p:nvSpPr>
        <p:spPr>
          <a:xfrm>
            <a:off x="238539" y="238539"/>
            <a:ext cx="3652143" cy="1043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REGIÃO SERRA DA MESA</a:t>
            </a:r>
          </a:p>
          <a:p>
            <a:pPr algn="ct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NÚCLEOS MUNICIPAIS DE EDUCAÇÃO PERMANENTE EM SAÚDE</a:t>
            </a:r>
          </a:p>
          <a:p>
            <a:pPr algn="ctr"/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442ECD-AEBA-44E2-B7C9-0E632586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836" y="-1"/>
            <a:ext cx="3485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7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2160000"/>
            <a:ext cx="10616040" cy="699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39" y="-1"/>
            <a:ext cx="8376376" cy="6858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D2E58730-5CCE-4293-AE72-6FD57D785B21}"/>
              </a:ext>
            </a:extLst>
          </p:cNvPr>
          <p:cNvSpPr/>
          <p:nvPr/>
        </p:nvSpPr>
        <p:spPr>
          <a:xfrm>
            <a:off x="4993340" y="2052918"/>
            <a:ext cx="699247" cy="299363"/>
          </a:xfrm>
          <a:prstGeom prst="rect">
            <a:avLst/>
          </a:prstGeom>
          <a:solidFill>
            <a:srgbClr val="E4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0   19 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06B27B0-79C5-4E63-A6D2-2FD6805885E9}"/>
              </a:ext>
            </a:extLst>
          </p:cNvPr>
          <p:cNvSpPr/>
          <p:nvPr/>
        </p:nvSpPr>
        <p:spPr>
          <a:xfrm>
            <a:off x="5273129" y="2142971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oogle Shape;466;p 14">
            <a:extLst>
              <a:ext uri="{FF2B5EF4-FFF2-40B4-BE49-F238E27FC236}">
                <a16:creationId xmlns:a16="http://schemas.microsoft.com/office/drawing/2014/main" id="{C98BE590-8AA5-4AAF-8E39-B4D63E63776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74864" y="6197759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120A091-9135-47B3-84F9-D2070EEA51C2}"/>
              </a:ext>
            </a:extLst>
          </p:cNvPr>
          <p:cNvSpPr/>
          <p:nvPr/>
        </p:nvSpPr>
        <p:spPr>
          <a:xfrm>
            <a:off x="1242548" y="1938132"/>
            <a:ext cx="1391864" cy="1219220"/>
          </a:xfrm>
          <a:prstGeom prst="rect">
            <a:avLst/>
          </a:prstGeom>
          <a:solidFill>
            <a:srgbClr val="E4EAE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20 municípios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3D17207-F25F-47D8-B3DA-5CA593081927}"/>
              </a:ext>
            </a:extLst>
          </p:cNvPr>
          <p:cNvSpPr/>
          <p:nvPr/>
        </p:nvSpPr>
        <p:spPr>
          <a:xfrm>
            <a:off x="539999" y="437322"/>
            <a:ext cx="3637553" cy="1063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REGIÃO SÃO PATRÍCIO I</a:t>
            </a:r>
          </a:p>
          <a:p>
            <a:pPr algn="ct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NÚCLEOS MUNICIPAIS DE EDUCAÇÃO PERMANENTE EM SAÚDE</a:t>
            </a:r>
          </a:p>
          <a:p>
            <a:pPr algn="ctr"/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3717FA-3234-43F9-A414-AE8705F57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152" y="-1"/>
            <a:ext cx="357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2160000"/>
            <a:ext cx="10616040" cy="699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360" y="0"/>
            <a:ext cx="8376376" cy="6858000"/>
          </a:xfrm>
          <a:prstGeom prst="rect">
            <a:avLst/>
          </a:prstGeom>
        </p:spPr>
      </p:pic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C57D386E-692F-4075-92DA-2D7AF5F07DD8}"/>
              </a:ext>
            </a:extLst>
          </p:cNvPr>
          <p:cNvSpPr/>
          <p:nvPr/>
        </p:nvSpPr>
        <p:spPr>
          <a:xfrm>
            <a:off x="6276386" y="2716106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3D82B50-3072-4ECA-8088-451A91D93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852" y="2506109"/>
            <a:ext cx="798645" cy="542591"/>
          </a:xfrm>
          <a:prstGeom prst="rect">
            <a:avLst/>
          </a:prstGeom>
        </p:spPr>
      </p:pic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57144122-9A37-41FF-B91B-F96B8D227CC9}"/>
              </a:ext>
            </a:extLst>
          </p:cNvPr>
          <p:cNvSpPr/>
          <p:nvPr/>
        </p:nvSpPr>
        <p:spPr>
          <a:xfrm>
            <a:off x="6294315" y="2716106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oogle Shape;466;p 14">
            <a:extLst>
              <a:ext uri="{FF2B5EF4-FFF2-40B4-BE49-F238E27FC236}">
                <a16:creationId xmlns:a16="http://schemas.microsoft.com/office/drawing/2014/main" id="{AA7E8297-B388-4682-9AFD-4F0A54294D6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474376" y="6119456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EA9CE59-B595-499F-8A5E-FEECF88C4ECC}"/>
              </a:ext>
            </a:extLst>
          </p:cNvPr>
          <p:cNvSpPr/>
          <p:nvPr/>
        </p:nvSpPr>
        <p:spPr>
          <a:xfrm>
            <a:off x="1035960" y="2193188"/>
            <a:ext cx="1346118" cy="1144448"/>
          </a:xfrm>
          <a:prstGeom prst="rect">
            <a:avLst/>
          </a:prstGeom>
          <a:solidFill>
            <a:srgbClr val="E4EAE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E3D752-E758-46A7-AB0A-653A799FC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20" y="445864"/>
            <a:ext cx="3481118" cy="106079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5008C3-13E8-4226-8079-4FB195923897}"/>
              </a:ext>
            </a:extLst>
          </p:cNvPr>
          <p:cNvSpPr txBox="1"/>
          <p:nvPr/>
        </p:nvSpPr>
        <p:spPr>
          <a:xfrm>
            <a:off x="79245" y="1071521"/>
            <a:ext cx="4385179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NÚCLEOS MUNICIPAIS DE EDUCAÇÃO PERMANENTE EM SAÚDE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B21545-A689-45FF-8FF9-898EDC435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808" y="-17453"/>
            <a:ext cx="357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2160000"/>
            <a:ext cx="10616040" cy="699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360" y="0"/>
            <a:ext cx="8376376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601D310-D6F9-4177-855E-6C6DEB82E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852" y="3258697"/>
            <a:ext cx="785081" cy="472109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2BE1A265-9021-4348-A15C-15C4CAF19AF4}"/>
              </a:ext>
            </a:extLst>
          </p:cNvPr>
          <p:cNvSpPr/>
          <p:nvPr/>
        </p:nvSpPr>
        <p:spPr>
          <a:xfrm>
            <a:off x="6215816" y="3445445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oogle Shape;466;p 14">
            <a:extLst>
              <a:ext uri="{FF2B5EF4-FFF2-40B4-BE49-F238E27FC236}">
                <a16:creationId xmlns:a16="http://schemas.microsoft.com/office/drawing/2014/main" id="{570288C7-AB73-42EC-8CE1-65E0325D8DD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207360" y="6164280"/>
            <a:ext cx="2072160" cy="66024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3FABC98-8189-4F06-8641-4FC7FA2C8A8D}"/>
              </a:ext>
            </a:extLst>
          </p:cNvPr>
          <p:cNvSpPr/>
          <p:nvPr/>
        </p:nvSpPr>
        <p:spPr>
          <a:xfrm>
            <a:off x="1131640" y="2128437"/>
            <a:ext cx="1463439" cy="1282148"/>
          </a:xfrm>
          <a:prstGeom prst="rect">
            <a:avLst/>
          </a:prstGeom>
          <a:solidFill>
            <a:srgbClr val="E4EAE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10 municípios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8845B0-D6DF-448E-8CE0-E9F86A702749}"/>
              </a:ext>
            </a:extLst>
          </p:cNvPr>
          <p:cNvSpPr/>
          <p:nvPr/>
        </p:nvSpPr>
        <p:spPr>
          <a:xfrm>
            <a:off x="412377" y="695739"/>
            <a:ext cx="3612776" cy="1003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REGIÃO PIRENEUS</a:t>
            </a:r>
          </a:p>
          <a:p>
            <a:pPr algn="ct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NÚCLEOS MUNICIPAIS DE EDUCAÇÃO PERMANENTE EM SAÚDE</a:t>
            </a:r>
          </a:p>
          <a:p>
            <a:pPr algn="ctr"/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E9973D-358F-492D-AD10-2C1CCC6D2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590" y="-18415"/>
            <a:ext cx="357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98"/>
          <p:cNvSpPr/>
          <p:nvPr/>
        </p:nvSpPr>
        <p:spPr>
          <a:xfrm>
            <a:off x="765360" y="2163240"/>
            <a:ext cx="1072332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158466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Retângulo 199"/>
          <p:cNvSpPr/>
          <p:nvPr/>
        </p:nvSpPr>
        <p:spPr>
          <a:xfrm>
            <a:off x="1863360" y="1847160"/>
            <a:ext cx="8390160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 Light"/>
                <a:ea typeface="Calibri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etângulo 200"/>
          <p:cNvSpPr/>
          <p:nvPr/>
        </p:nvSpPr>
        <p:spPr>
          <a:xfrm>
            <a:off x="540000" y="3940802"/>
            <a:ext cx="7222461" cy="52165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4A79CA-F92B-47E2-B8C8-FBE84609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89" y="-1"/>
            <a:ext cx="8376376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F88C44-295F-4DE7-B0E9-C04F3BCED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548" y="876854"/>
            <a:ext cx="798645" cy="542591"/>
          </a:xfrm>
          <a:prstGeom prst="rect">
            <a:avLst/>
          </a:prstGeom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322D380A-AB16-4E39-BAA4-EA82BECAC69D}"/>
              </a:ext>
            </a:extLst>
          </p:cNvPr>
          <p:cNvSpPr/>
          <p:nvPr/>
        </p:nvSpPr>
        <p:spPr>
          <a:xfrm>
            <a:off x="5299082" y="1076432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C57D386E-692F-4075-92DA-2D7AF5F07DD8}"/>
              </a:ext>
            </a:extLst>
          </p:cNvPr>
          <p:cNvSpPr/>
          <p:nvPr/>
        </p:nvSpPr>
        <p:spPr>
          <a:xfrm>
            <a:off x="6276386" y="2716106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2E58730-5CCE-4293-AE72-6FD57D785B21}"/>
              </a:ext>
            </a:extLst>
          </p:cNvPr>
          <p:cNvSpPr/>
          <p:nvPr/>
        </p:nvSpPr>
        <p:spPr>
          <a:xfrm>
            <a:off x="5028327" y="2050059"/>
            <a:ext cx="668350" cy="302222"/>
          </a:xfrm>
          <a:prstGeom prst="rect">
            <a:avLst/>
          </a:prstGeom>
          <a:solidFill>
            <a:srgbClr val="E4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0   19 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06B27B0-79C5-4E63-A6D2-2FD6805885E9}"/>
              </a:ext>
            </a:extLst>
          </p:cNvPr>
          <p:cNvSpPr/>
          <p:nvPr/>
        </p:nvSpPr>
        <p:spPr>
          <a:xfrm>
            <a:off x="5273129" y="2142971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3D82B50-3072-4ECA-8088-451A91D9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852" y="2506109"/>
            <a:ext cx="798645" cy="542591"/>
          </a:xfrm>
          <a:prstGeom prst="rect">
            <a:avLst/>
          </a:prstGeom>
        </p:spPr>
      </p:pic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57144122-9A37-41FF-B91B-F96B8D227CC9}"/>
              </a:ext>
            </a:extLst>
          </p:cNvPr>
          <p:cNvSpPr/>
          <p:nvPr/>
        </p:nvSpPr>
        <p:spPr>
          <a:xfrm>
            <a:off x="6294315" y="2716106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601D310-D6F9-4177-855E-6C6DEB82E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852" y="3258697"/>
            <a:ext cx="785081" cy="472109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2BE1A265-9021-4348-A15C-15C4CAF19AF4}"/>
              </a:ext>
            </a:extLst>
          </p:cNvPr>
          <p:cNvSpPr/>
          <p:nvPr/>
        </p:nvSpPr>
        <p:spPr>
          <a:xfrm>
            <a:off x="6215816" y="3445445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DEEA0F-CD73-4351-ACA5-51686B706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704" y="1776769"/>
            <a:ext cx="798645" cy="542591"/>
          </a:xfrm>
          <a:prstGeom prst="rect">
            <a:avLst/>
          </a:prstGeom>
        </p:spPr>
      </p:pic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97CE49CD-ED3A-4A31-B330-F549E3DDE67B}"/>
              </a:ext>
            </a:extLst>
          </p:cNvPr>
          <p:cNvSpPr/>
          <p:nvPr/>
        </p:nvSpPr>
        <p:spPr>
          <a:xfrm>
            <a:off x="6330174" y="1987782"/>
            <a:ext cx="107576" cy="986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15C47B-E737-4A5C-BF38-F20724B51CAA}"/>
              </a:ext>
            </a:extLst>
          </p:cNvPr>
          <p:cNvSpPr/>
          <p:nvPr/>
        </p:nvSpPr>
        <p:spPr>
          <a:xfrm>
            <a:off x="1196741" y="2241583"/>
            <a:ext cx="1401418" cy="1310414"/>
          </a:xfrm>
          <a:prstGeom prst="rect">
            <a:avLst/>
          </a:prstGeom>
          <a:solidFill>
            <a:srgbClr val="E4EAE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60 municípios</a:t>
            </a:r>
          </a:p>
        </p:txBody>
      </p:sp>
      <p:pic>
        <p:nvPicPr>
          <p:cNvPr id="20" name="Google Shape;466;p 14">
            <a:extLst>
              <a:ext uri="{FF2B5EF4-FFF2-40B4-BE49-F238E27FC236}">
                <a16:creationId xmlns:a16="http://schemas.microsoft.com/office/drawing/2014/main" id="{8164E19F-A033-40CA-B4E8-E388348369A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402954" y="6153702"/>
            <a:ext cx="2072160" cy="660240"/>
          </a:xfrm>
          <a:prstGeom prst="rect">
            <a:avLst/>
          </a:prstGeom>
          <a:ln w="0"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4EE6CC-D9A5-492A-899B-E39779473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944" y="-1"/>
            <a:ext cx="3578352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BA5B79-DF08-4117-B372-512E00144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43" y="532889"/>
            <a:ext cx="313361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1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232</Words>
  <Application>Microsoft Office PowerPoint</Application>
  <PresentationFormat>Widescreen</PresentationFormat>
  <Paragraphs>159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Cinthia Rachid</dc:creator>
  <dc:description/>
  <cp:lastModifiedBy>Sandra Maria Belmonte P Moreira</cp:lastModifiedBy>
  <cp:revision>99</cp:revision>
  <dcterms:created xsi:type="dcterms:W3CDTF">2022-12-07T12:36:48Z</dcterms:created>
  <dcterms:modified xsi:type="dcterms:W3CDTF">2024-02-06T17:24:18Z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7</vt:r8>
  </property>
  <property fmtid="{D5CDD505-2E9C-101B-9397-08002B2CF9AE}" pid="3" name="PresentationFormat">
    <vt:lpwstr>Widescreen</vt:lpwstr>
  </property>
  <property fmtid="{D5CDD505-2E9C-101B-9397-08002B2CF9AE}" pid="4" name="Slides">
    <vt:r8>7</vt:r8>
  </property>
</Properties>
</file>