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erenciaaps.sais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m 2"/>
          <p:cNvPicPr/>
          <p:nvPr/>
        </p:nvPicPr>
        <p:blipFill>
          <a:blip r:embed="rId2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39" name="object 3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3200" b="1" strike="noStrike" spc="-21">
                <a:solidFill>
                  <a:srgbClr val="FFFFFF"/>
                </a:solidFill>
                <a:latin typeface="Calibri"/>
                <a:ea typeface="DejaVu Sans"/>
              </a:rPr>
              <a:t>/ACOLHIMENTO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CaixaDeTexto 78"/>
          <p:cNvSpPr/>
          <p:nvPr/>
        </p:nvSpPr>
        <p:spPr>
          <a:xfrm>
            <a:off x="2340000" y="360000"/>
            <a:ext cx="5216400" cy="34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CaixaDeTexto 79"/>
          <p:cNvSpPr/>
          <p:nvPr/>
        </p:nvSpPr>
        <p:spPr>
          <a:xfrm>
            <a:off x="972720" y="1260000"/>
            <a:ext cx="7376400" cy="3165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strike="noStrike" spc="-1">
                <a:solidFill>
                  <a:srgbClr val="2B5F2D"/>
                </a:solidFill>
                <a:latin typeface="Arial"/>
                <a:ea typeface="DejaVu Sans"/>
              </a:rPr>
              <a:t>Indicadores de Pagamento por Desempenho </a:t>
            </a: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4000" b="1" strike="noStrike" spc="-1">
                <a:solidFill>
                  <a:srgbClr val="2B5F2D"/>
                </a:solidFill>
                <a:latin typeface="Arial"/>
                <a:ea typeface="DejaVu Sans"/>
              </a:rPr>
              <a:t>Previne Brasil</a:t>
            </a: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4000" b="1" strike="noStrike" spc="-1">
                <a:solidFill>
                  <a:srgbClr val="2B5F2D"/>
                </a:solidFill>
                <a:latin typeface="Arial"/>
                <a:ea typeface="DejaVu Sans"/>
              </a:rPr>
              <a:t>Resultados 3Q2023</a:t>
            </a: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2" name="Imagem 1"/>
          <p:cNvPicPr/>
          <p:nvPr/>
        </p:nvPicPr>
        <p:blipFill>
          <a:blip r:embed="rId3"/>
          <a:stretch/>
        </p:blipFill>
        <p:spPr>
          <a:xfrm>
            <a:off x="6178680" y="5766120"/>
            <a:ext cx="1779480" cy="569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Imagem 2_1"/>
          <p:cNvPicPr/>
          <p:nvPr/>
        </p:nvPicPr>
        <p:blipFill>
          <a:blip r:embed="rId2"/>
          <a:stretch/>
        </p:blipFill>
        <p:spPr>
          <a:xfrm>
            <a:off x="36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88" name="object 3_1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9" name="CaixaDeTexto 89"/>
          <p:cNvSpPr/>
          <p:nvPr/>
        </p:nvSpPr>
        <p:spPr>
          <a:xfrm>
            <a:off x="1260000" y="180000"/>
            <a:ext cx="7376400" cy="598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0" name="CaixaDeTexto 9"/>
          <p:cNvSpPr/>
          <p:nvPr/>
        </p:nvSpPr>
        <p:spPr>
          <a:xfrm>
            <a:off x="1163880" y="2150280"/>
            <a:ext cx="6702120" cy="163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12240" algn="ctr">
              <a:lnSpc>
                <a:spcPct val="100000"/>
              </a:lnSpc>
              <a:spcBef>
                <a:spcPts val="99"/>
              </a:spcBef>
            </a:pP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Superintendência</a:t>
            </a:r>
            <a:r>
              <a:rPr lang="pt-BR" sz="1800" b="1" strike="noStrike" spc="-15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de</a:t>
            </a:r>
            <a:r>
              <a:rPr lang="pt-BR" sz="1800" b="1" strike="noStrike" spc="-15">
                <a:solidFill>
                  <a:srgbClr val="000000"/>
                </a:solidFill>
                <a:latin typeface="Arial"/>
                <a:ea typeface="DejaVu Sans"/>
              </a:rPr>
              <a:t> Políticas de </a:t>
            </a: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Atenção</a:t>
            </a:r>
            <a:r>
              <a:rPr lang="pt-BR" sz="1800" b="1" strike="noStrike" spc="-15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1800" b="1" strike="noStrike" spc="-12">
                <a:solidFill>
                  <a:srgbClr val="000000"/>
                </a:solidFill>
                <a:latin typeface="Arial"/>
                <a:ea typeface="DejaVu Sans"/>
              </a:rPr>
              <a:t>Integral </a:t>
            </a: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à </a:t>
            </a:r>
            <a:r>
              <a:rPr lang="pt-BR" sz="1800" b="1" strike="noStrike" spc="-12">
                <a:solidFill>
                  <a:srgbClr val="000000"/>
                </a:solidFill>
                <a:latin typeface="Arial"/>
                <a:ea typeface="DejaVu Sans"/>
              </a:rPr>
              <a:t>Saúde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12240" algn="ctr">
              <a:lnSpc>
                <a:spcPct val="100000"/>
              </a:lnSpc>
              <a:spcBef>
                <a:spcPts val="99"/>
              </a:spcBef>
            </a:pPr>
            <a:r>
              <a:rPr lang="pt-BR" sz="1800" b="1" strike="noStrike" spc="-12">
                <a:solidFill>
                  <a:srgbClr val="000000"/>
                </a:solidFill>
                <a:latin typeface="Arial"/>
                <a:ea typeface="DejaVu Sans"/>
              </a:rPr>
              <a:t>Gerência de Atenção Primária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147960" algn="ctr">
              <a:lnSpc>
                <a:spcPts val="1919"/>
              </a:lnSpc>
              <a:spcBef>
                <a:spcPts val="51"/>
              </a:spcBef>
            </a:pP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Coordenação</a:t>
            </a:r>
            <a:r>
              <a:rPr lang="pt-BR" sz="1800" b="1" strike="noStrike" spc="-21">
                <a:solidFill>
                  <a:srgbClr val="000000"/>
                </a:solidFill>
                <a:latin typeface="Arial"/>
                <a:ea typeface="DejaVu Sans"/>
              </a:rPr>
              <a:t> de  Gestão e Monitoramento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147960" algn="ctr">
              <a:lnSpc>
                <a:spcPts val="1919"/>
              </a:lnSpc>
              <a:spcBef>
                <a:spcPts val="51"/>
              </a:spcBef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147960" algn="ctr">
              <a:lnSpc>
                <a:spcPts val="1919"/>
              </a:lnSpc>
              <a:spcBef>
                <a:spcPts val="51"/>
              </a:spcBef>
            </a:pPr>
            <a:r>
              <a:rPr lang="pt-BR" sz="1800" b="1" u="sng" strike="noStrike" spc="-1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g</a:t>
            </a:r>
            <a:r>
              <a:rPr lang="pt-BR" sz="1800" b="1" u="sng" strike="noStrike" spc="-1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erenciaaps.sais@gmail.com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4320" algn="ctr">
              <a:lnSpc>
                <a:spcPts val="1854"/>
              </a:lnSpc>
            </a:pP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Fone: (62)</a:t>
            </a:r>
            <a:r>
              <a:rPr lang="pt-BR" sz="1800" b="1" strike="noStrike" spc="-2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1800" b="1" strike="noStrike" spc="-12">
                <a:solidFill>
                  <a:srgbClr val="000000"/>
                </a:solidFill>
                <a:latin typeface="Arial"/>
                <a:ea typeface="DejaVu Sans"/>
              </a:rPr>
              <a:t>3201-</a:t>
            </a:r>
            <a:r>
              <a:rPr lang="pt-BR" sz="1800" b="1" strike="noStrike" spc="-21">
                <a:solidFill>
                  <a:srgbClr val="000000"/>
                </a:solidFill>
                <a:latin typeface="Arial"/>
                <a:ea typeface="DejaVu Sans"/>
              </a:rPr>
              <a:t>7876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Imagem 4"/>
          <p:cNvPicPr/>
          <p:nvPr/>
        </p:nvPicPr>
        <p:blipFill>
          <a:blip r:embed="rId4"/>
          <a:stretch/>
        </p:blipFill>
        <p:spPr>
          <a:xfrm>
            <a:off x="6169320" y="5451480"/>
            <a:ext cx="1991880" cy="637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agem 2_ 4"/>
          <p:cNvPicPr/>
          <p:nvPr/>
        </p:nvPicPr>
        <p:blipFill>
          <a:blip r:embed="rId2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83" name="object 3_ 4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4" name="CaixaDeTexto 4"/>
          <p:cNvSpPr/>
          <p:nvPr/>
        </p:nvSpPr>
        <p:spPr>
          <a:xfrm>
            <a:off x="900000" y="540000"/>
            <a:ext cx="6656400" cy="76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</a:t>
            </a:r>
            <a:r>
              <a:rPr lang="pt-BR" sz="2400" b="0" strike="noStrike" spc="-1">
                <a:solidFill>
                  <a:srgbClr val="00763B"/>
                </a:solidFill>
                <a:latin typeface="Arial"/>
                <a:ea typeface="DejaVu Sans"/>
              </a:rPr>
              <a:t>Número de cadastro por ano. Goiás 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Imagem 6"/>
          <p:cNvPicPr/>
          <p:nvPr/>
        </p:nvPicPr>
        <p:blipFill>
          <a:blip r:embed="rId3"/>
          <a:stretch/>
        </p:blipFill>
        <p:spPr>
          <a:xfrm>
            <a:off x="6359400" y="5777640"/>
            <a:ext cx="1677960" cy="536760"/>
          </a:xfrm>
          <a:prstGeom prst="rect">
            <a:avLst/>
          </a:prstGeom>
          <a:ln w="0">
            <a:noFill/>
          </a:ln>
        </p:spPr>
      </p:pic>
      <p:pic>
        <p:nvPicPr>
          <p:cNvPr id="86" name="Imagem 85"/>
          <p:cNvPicPr/>
          <p:nvPr/>
        </p:nvPicPr>
        <p:blipFill>
          <a:blip r:embed="rId4"/>
          <a:stretch/>
        </p:blipFill>
        <p:spPr>
          <a:xfrm>
            <a:off x="1440000" y="1783800"/>
            <a:ext cx="5492520" cy="3073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2_0"/>
          <p:cNvPicPr/>
          <p:nvPr/>
        </p:nvPicPr>
        <p:blipFill>
          <a:blip r:embed="rId2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44" name="object 3_0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CaixaDeTexto 84"/>
          <p:cNvSpPr/>
          <p:nvPr/>
        </p:nvSpPr>
        <p:spPr>
          <a:xfrm>
            <a:off x="900000" y="540000"/>
            <a:ext cx="6656400" cy="76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</a:t>
            </a:r>
            <a:r>
              <a:rPr lang="pt-BR" sz="3200" b="1" strike="noStrike" spc="-1">
                <a:solidFill>
                  <a:srgbClr val="2B5F2D"/>
                </a:solidFill>
                <a:latin typeface="Arial"/>
                <a:ea typeface="DejaVu Sans"/>
              </a:rPr>
              <a:t>Resultados dos Indicadores de Pagamento por Desempenho 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Imagem 1"/>
          <p:cNvPicPr/>
          <p:nvPr/>
        </p:nvPicPr>
        <p:blipFill>
          <a:blip r:embed="rId3"/>
          <a:stretch/>
        </p:blipFill>
        <p:spPr>
          <a:xfrm>
            <a:off x="6359400" y="5777640"/>
            <a:ext cx="1677960" cy="5367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7" name="Tabela 1"/>
          <p:cNvGraphicFramePr/>
          <p:nvPr/>
        </p:nvGraphicFramePr>
        <p:xfrm>
          <a:off x="1440000" y="2220480"/>
          <a:ext cx="6479640" cy="1326960"/>
        </p:xfrm>
        <a:graphic>
          <a:graphicData uri="http://schemas.openxmlformats.org/drawingml/2006/table">
            <a:tbl>
              <a:tblPr/>
              <a:tblGrid>
                <a:gridCol w="83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26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Pré-Natal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Pré-Natal (Sífilis e HIV)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Gestantes Saúde Bucal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Cobertu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ra Citopatológico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Cobertura Polio e Penta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HAS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DM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8" name="Imagem 47"/>
          <p:cNvPicPr/>
          <p:nvPr/>
        </p:nvPicPr>
        <p:blipFill>
          <a:blip r:embed="rId4"/>
          <a:stretch/>
        </p:blipFill>
        <p:spPr>
          <a:xfrm>
            <a:off x="720000" y="3547080"/>
            <a:ext cx="7558200" cy="1583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m 2_ 1"/>
          <p:cNvPicPr/>
          <p:nvPr/>
        </p:nvPicPr>
        <p:blipFill>
          <a:blip r:embed="rId2"/>
          <a:stretch/>
        </p:blipFill>
        <p:spPr>
          <a:xfrm>
            <a:off x="36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50" name="object 3_ 1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1" name="CaixaDeTexto 1"/>
          <p:cNvSpPr/>
          <p:nvPr/>
        </p:nvSpPr>
        <p:spPr>
          <a:xfrm>
            <a:off x="1260000" y="180000"/>
            <a:ext cx="7376400" cy="598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52" name="Imagem 3"/>
          <p:cNvPicPr/>
          <p:nvPr/>
        </p:nvPicPr>
        <p:blipFill>
          <a:blip r:embed="rId3"/>
          <a:stretch/>
        </p:blipFill>
        <p:spPr>
          <a:xfrm>
            <a:off x="7004880" y="6216480"/>
            <a:ext cx="1991880" cy="637560"/>
          </a:xfrm>
          <a:prstGeom prst="rect">
            <a:avLst/>
          </a:prstGeom>
          <a:ln w="0">
            <a:noFill/>
          </a:ln>
        </p:spPr>
      </p:pic>
      <p:sp>
        <p:nvSpPr>
          <p:cNvPr id="53" name="Retângulo 52"/>
          <p:cNvSpPr/>
          <p:nvPr/>
        </p:nvSpPr>
        <p:spPr>
          <a:xfrm>
            <a:off x="589680" y="119880"/>
            <a:ext cx="8949600" cy="599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763B"/>
                </a:solidFill>
                <a:latin typeface="Arial"/>
                <a:ea typeface="DejaVu Sans"/>
              </a:rPr>
              <a:t>Número de município (percentual) por quadrimestre de avaliação e  Indicador 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763B"/>
                </a:solidFill>
                <a:latin typeface="Arial"/>
                <a:ea typeface="DejaVu Sans"/>
              </a:rPr>
              <a:t>Sintético Final. Goiás, 2023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" name="Imagem 53"/>
          <p:cNvPicPr/>
          <p:nvPr/>
        </p:nvPicPr>
        <p:blipFill>
          <a:blip r:embed="rId4"/>
          <a:stretch/>
        </p:blipFill>
        <p:spPr>
          <a:xfrm>
            <a:off x="2085840" y="3600000"/>
            <a:ext cx="5130720" cy="2877120"/>
          </a:xfrm>
          <a:prstGeom prst="rect">
            <a:avLst/>
          </a:prstGeom>
          <a:ln w="0">
            <a:noFill/>
          </a:ln>
        </p:spPr>
      </p:pic>
      <p:pic>
        <p:nvPicPr>
          <p:cNvPr id="55" name="Imagem 54"/>
          <p:cNvPicPr/>
          <p:nvPr/>
        </p:nvPicPr>
        <p:blipFill>
          <a:blip r:embed="rId5"/>
          <a:stretch/>
        </p:blipFill>
        <p:spPr>
          <a:xfrm>
            <a:off x="1800000" y="874080"/>
            <a:ext cx="5416560" cy="2723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m 2_ 2"/>
          <p:cNvPicPr/>
          <p:nvPr/>
        </p:nvPicPr>
        <p:blipFill>
          <a:blip r:embed="rId2"/>
          <a:stretch/>
        </p:blipFill>
        <p:spPr>
          <a:xfrm>
            <a:off x="36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57" name="object 3_ 2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8" name="CaixaDeTexto 2"/>
          <p:cNvSpPr/>
          <p:nvPr/>
        </p:nvSpPr>
        <p:spPr>
          <a:xfrm>
            <a:off x="1260000" y="180000"/>
            <a:ext cx="7376400" cy="598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59" name="Imagem 5"/>
          <p:cNvPicPr/>
          <p:nvPr/>
        </p:nvPicPr>
        <p:blipFill>
          <a:blip r:embed="rId3"/>
          <a:stretch/>
        </p:blipFill>
        <p:spPr>
          <a:xfrm>
            <a:off x="7004880" y="6216480"/>
            <a:ext cx="1991880" cy="637560"/>
          </a:xfrm>
          <a:prstGeom prst="rect">
            <a:avLst/>
          </a:prstGeom>
          <a:ln w="0">
            <a:noFill/>
          </a:ln>
        </p:spPr>
      </p:pic>
      <p:sp>
        <p:nvSpPr>
          <p:cNvPr id="60" name="Retângulo 59"/>
          <p:cNvSpPr/>
          <p:nvPr/>
        </p:nvSpPr>
        <p:spPr>
          <a:xfrm>
            <a:off x="587520" y="117720"/>
            <a:ext cx="8949600" cy="78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763B"/>
                </a:solidFill>
                <a:latin typeface="Arial"/>
                <a:ea typeface="DejaVu Sans"/>
              </a:rPr>
              <a:t>Número de município no  3º quadrimestre de avaliação e  Indicador 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763B"/>
                </a:solidFill>
                <a:latin typeface="Arial"/>
                <a:ea typeface="DejaVu Sans"/>
              </a:rPr>
              <a:t>Sintético Final. Goiás, 2022 e 2023</a:t>
            </a:r>
            <a:r>
              <a:rPr lang="pt-BR" sz="1800" b="1" strike="noStrike" spc="-1">
                <a:solidFill>
                  <a:srgbClr val="00DC00"/>
                </a:solidFill>
                <a:latin typeface="Arial"/>
                <a:ea typeface="DejaVu Sans"/>
              </a:rPr>
              <a:t> 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Imagem 60"/>
          <p:cNvPicPr/>
          <p:nvPr/>
        </p:nvPicPr>
        <p:blipFill>
          <a:blip r:embed="rId4"/>
          <a:stretch/>
        </p:blipFill>
        <p:spPr>
          <a:xfrm>
            <a:off x="1996920" y="1867320"/>
            <a:ext cx="5217120" cy="3159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m 2_ 3"/>
          <p:cNvPicPr/>
          <p:nvPr/>
        </p:nvPicPr>
        <p:blipFill>
          <a:blip r:embed="rId2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63" name="object 3_ 3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4" name="CaixaDeTexto 3"/>
          <p:cNvSpPr/>
          <p:nvPr/>
        </p:nvSpPr>
        <p:spPr>
          <a:xfrm>
            <a:off x="1440000" y="491760"/>
            <a:ext cx="6656400" cy="76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</a:t>
            </a:r>
            <a:r>
              <a:rPr lang="pt-BR" sz="1800" b="0" strike="noStrike" spc="-1">
                <a:solidFill>
                  <a:srgbClr val="00763B"/>
                </a:solidFill>
                <a:latin typeface="Arial"/>
                <a:ea typeface="DejaVu Sans"/>
              </a:rPr>
              <a:t>    </a:t>
            </a:r>
            <a:r>
              <a:rPr lang="pt-BR" sz="2400" b="0" strike="noStrike" spc="-1">
                <a:solidFill>
                  <a:srgbClr val="00763B"/>
                </a:solidFill>
                <a:latin typeface="Arial"/>
                <a:ea typeface="DejaVu Sans"/>
              </a:rPr>
              <a:t>ISF por quadrimestre de avaliação. Goiás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5" name="Imagem 8"/>
          <p:cNvPicPr/>
          <p:nvPr/>
        </p:nvPicPr>
        <p:blipFill>
          <a:blip r:embed="rId3"/>
          <a:stretch/>
        </p:blipFill>
        <p:spPr>
          <a:xfrm>
            <a:off x="6359400" y="5777640"/>
            <a:ext cx="1677960" cy="536760"/>
          </a:xfrm>
          <a:prstGeom prst="rect">
            <a:avLst/>
          </a:prstGeom>
          <a:ln w="0">
            <a:noFill/>
          </a:ln>
        </p:spPr>
      </p:pic>
      <p:pic>
        <p:nvPicPr>
          <p:cNvPr id="66" name="Imagem 65"/>
          <p:cNvPicPr/>
          <p:nvPr/>
        </p:nvPicPr>
        <p:blipFill>
          <a:blip r:embed="rId4"/>
          <a:stretch/>
        </p:blipFill>
        <p:spPr>
          <a:xfrm>
            <a:off x="1449360" y="1868400"/>
            <a:ext cx="6400440" cy="3180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Imagem 2_ 7"/>
          <p:cNvPicPr/>
          <p:nvPr/>
        </p:nvPicPr>
        <p:blipFill>
          <a:blip r:embed="rId2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68" name="object 3_ 7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9" name="CaixaDeTexto 7"/>
          <p:cNvSpPr/>
          <p:nvPr/>
        </p:nvSpPr>
        <p:spPr>
          <a:xfrm>
            <a:off x="2702880" y="491760"/>
            <a:ext cx="6656400" cy="76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</a:t>
            </a:r>
            <a:r>
              <a:rPr lang="pt-BR" sz="1800" b="0" strike="noStrike" spc="-1">
                <a:solidFill>
                  <a:srgbClr val="00763B"/>
                </a:solidFill>
                <a:latin typeface="Arial"/>
                <a:ea typeface="DejaVu Sans"/>
              </a:rPr>
              <a:t> </a:t>
            </a:r>
            <a:r>
              <a:rPr lang="pt-BR" sz="2400" b="0" strike="noStrike" spc="-1">
                <a:solidFill>
                  <a:srgbClr val="00763B"/>
                </a:solidFill>
                <a:latin typeface="Arial"/>
                <a:ea typeface="DejaVu Sans"/>
              </a:rPr>
              <a:t>ISF Evolução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0" name="Imagem 10"/>
          <p:cNvPicPr/>
          <p:nvPr/>
        </p:nvPicPr>
        <p:blipFill>
          <a:blip r:embed="rId3"/>
          <a:stretch/>
        </p:blipFill>
        <p:spPr>
          <a:xfrm>
            <a:off x="6359400" y="5777640"/>
            <a:ext cx="1677960" cy="536760"/>
          </a:xfrm>
          <a:prstGeom prst="rect">
            <a:avLst/>
          </a:prstGeom>
          <a:ln w="0">
            <a:noFill/>
          </a:ln>
        </p:spPr>
      </p:pic>
      <p:pic>
        <p:nvPicPr>
          <p:cNvPr id="71" name="Imagem 70"/>
          <p:cNvPicPr/>
          <p:nvPr/>
        </p:nvPicPr>
        <p:blipFill>
          <a:blip r:embed="rId4"/>
          <a:stretch/>
        </p:blipFill>
        <p:spPr>
          <a:xfrm>
            <a:off x="1344240" y="1829160"/>
            <a:ext cx="6935760" cy="3219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m 2_ 6"/>
          <p:cNvPicPr/>
          <p:nvPr/>
        </p:nvPicPr>
        <p:blipFill>
          <a:blip r:embed="rId2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73" name="object 3_ 6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4" name="CaixaDeTexto 6"/>
          <p:cNvSpPr/>
          <p:nvPr/>
        </p:nvSpPr>
        <p:spPr>
          <a:xfrm>
            <a:off x="1440000" y="491760"/>
            <a:ext cx="6656400" cy="76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</a:t>
            </a:r>
            <a:r>
              <a:rPr lang="pt-BR" sz="2400" b="0" strike="noStrike" spc="-1">
                <a:solidFill>
                  <a:srgbClr val="00763B"/>
                </a:solidFill>
                <a:latin typeface="Arial"/>
                <a:ea typeface="DejaVu Sans"/>
              </a:rPr>
              <a:t>ISF por quadrimestre de avaliação. Goiás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5" name="Imagem 9"/>
          <p:cNvPicPr/>
          <p:nvPr/>
        </p:nvPicPr>
        <p:blipFill>
          <a:blip r:embed="rId3"/>
          <a:stretch/>
        </p:blipFill>
        <p:spPr>
          <a:xfrm>
            <a:off x="6359400" y="5777640"/>
            <a:ext cx="1677960" cy="536760"/>
          </a:xfrm>
          <a:prstGeom prst="rect">
            <a:avLst/>
          </a:prstGeom>
          <a:ln w="0">
            <a:noFill/>
          </a:ln>
        </p:spPr>
      </p:pic>
      <p:pic>
        <p:nvPicPr>
          <p:cNvPr id="76" name="Imagem 75"/>
          <p:cNvPicPr/>
          <p:nvPr/>
        </p:nvPicPr>
        <p:blipFill>
          <a:blip r:embed="rId4"/>
          <a:stretch/>
        </p:blipFill>
        <p:spPr>
          <a:xfrm>
            <a:off x="1230120" y="1543680"/>
            <a:ext cx="6751080" cy="3807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m 2_ 5"/>
          <p:cNvPicPr/>
          <p:nvPr/>
        </p:nvPicPr>
        <p:blipFill>
          <a:blip r:embed="rId2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78" name="object 3_ 5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9" name="CaixaDeTexto 5"/>
          <p:cNvSpPr/>
          <p:nvPr/>
        </p:nvSpPr>
        <p:spPr>
          <a:xfrm>
            <a:off x="1080000" y="491760"/>
            <a:ext cx="7378920" cy="76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763B"/>
                </a:solidFill>
                <a:latin typeface="Arial"/>
                <a:ea typeface="DejaVu Sans"/>
              </a:rPr>
              <a:t>Indicador Sintético Final por quadrimestre de avaliação e Região de Saúde. Goiás, 2022 e 2023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0" name="Imagem 7"/>
          <p:cNvPicPr/>
          <p:nvPr/>
        </p:nvPicPr>
        <p:blipFill>
          <a:blip r:embed="rId3"/>
          <a:stretch/>
        </p:blipFill>
        <p:spPr>
          <a:xfrm>
            <a:off x="6359400" y="5777640"/>
            <a:ext cx="1677960" cy="536760"/>
          </a:xfrm>
          <a:prstGeom prst="rect">
            <a:avLst/>
          </a:prstGeom>
          <a:ln w="0">
            <a:noFill/>
          </a:ln>
        </p:spPr>
      </p:pic>
      <p:pic>
        <p:nvPicPr>
          <p:cNvPr id="81" name="Imagem 80"/>
          <p:cNvPicPr/>
          <p:nvPr/>
        </p:nvPicPr>
        <p:blipFill>
          <a:blip r:embed="rId4"/>
          <a:stretch/>
        </p:blipFill>
        <p:spPr>
          <a:xfrm>
            <a:off x="644400" y="1891080"/>
            <a:ext cx="7923240" cy="3113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149</Words>
  <Application>Microsoft Office PowerPoint</Application>
  <PresentationFormat>Apresentação na tela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Source Sans Pro</vt:lpstr>
      <vt:lpstr>Symbol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Lívia Oliveira Soares</dc:creator>
  <dc:description/>
  <cp:lastModifiedBy>Eliana Fernandes de Carvalho</cp:lastModifiedBy>
  <cp:revision>39</cp:revision>
  <dcterms:created xsi:type="dcterms:W3CDTF">2023-02-28T13:25:50Z</dcterms:created>
  <dcterms:modified xsi:type="dcterms:W3CDTF">2024-02-22T19:20:31Z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2023-02-28T00:00:00Z</vt:filetime>
  </property>
  <property fmtid="{D5CDD505-2E9C-101B-9397-08002B2CF9AE}" pid="3" name="Creator">
    <vt:lpwstr>Impress</vt:lpwstr>
  </property>
  <property fmtid="{D5CDD505-2E9C-101B-9397-08002B2CF9AE}" pid="4" name="LastSaved">
    <vt:filetime>2023-02-28T00:00:00Z</vt:filetime>
  </property>
  <property fmtid="{D5CDD505-2E9C-101B-9397-08002B2CF9AE}" pid="5" name="PresentationFormat">
    <vt:lpwstr>Apresentação na tela (4:3)</vt:lpwstr>
  </property>
  <property fmtid="{D5CDD505-2E9C-101B-9397-08002B2CF9AE}" pid="6" name="Slides">
    <vt:i4>4</vt:i4>
  </property>
</Properties>
</file>