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8" r:id="rId2"/>
    <p:sldMasterId id="2147483694" r:id="rId3"/>
    <p:sldMasterId id="2147483703" r:id="rId4"/>
  </p:sldMasterIdLst>
  <p:notesMasterIdLst>
    <p:notesMasterId r:id="rId17"/>
  </p:notesMasterIdLst>
  <p:handoutMasterIdLst>
    <p:handoutMasterId r:id="rId18"/>
  </p:handoutMasterIdLst>
  <p:sldIdLst>
    <p:sldId id="257" r:id="rId5"/>
    <p:sldId id="637" r:id="rId6"/>
    <p:sldId id="572" r:id="rId7"/>
    <p:sldId id="473" r:id="rId8"/>
    <p:sldId id="639" r:id="rId9"/>
    <p:sldId id="640" r:id="rId10"/>
    <p:sldId id="526" r:id="rId11"/>
    <p:sldId id="623" r:id="rId12"/>
    <p:sldId id="592" r:id="rId13"/>
    <p:sldId id="289" r:id="rId14"/>
    <p:sldId id="642" r:id="rId15"/>
    <p:sldId id="608" r:id="rId16"/>
  </p:sldIdLst>
  <p:sldSz cx="12192000" cy="6858000"/>
  <p:notesSz cx="9982200" cy="6794500"/>
  <p:embeddedFontLst>
    <p:embeddedFont>
      <p:font typeface="Monotype Corsiva" panose="03010101010201010101" pitchFamily="66" charset="0"/>
      <p: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637"/>
            <p14:sldId id="572"/>
            <p14:sldId id="473"/>
            <p14:sldId id="639"/>
            <p14:sldId id="640"/>
            <p14:sldId id="526"/>
            <p14:sldId id="623"/>
            <p14:sldId id="592"/>
            <p14:sldId id="289"/>
            <p14:sldId id="642"/>
            <p14:sldId id="608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8:03:50.7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9:04:23.33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9:04:24.25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9:04:38.60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8:04:02.8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8:04:07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9:04:23.335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9:04:24.25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5T19:04:38.60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8:03:50.7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8:04:02.8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18:04:07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06/02/2024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47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D2F27-D8DB-705C-E82F-45E7A8102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6D27F5-B28C-0FA6-7D3D-8C43BB56D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E0D7C01-89C0-DAB2-C5CD-83E2E98A3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EF7B47-7FBE-D6F2-A050-9D0522E52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92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6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E14A-B4BA-668E-681F-E85A23D6A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E49F24-F850-48D4-5E9A-C5040ABD5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BBB5F6-F8F8-F485-8262-94E30038E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FF0D22-68EF-5597-4A12-F24E451E7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8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61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99896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87761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AEABA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491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83E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AEABA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024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317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66818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03666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50606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301412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343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05166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30907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76352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738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010073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87557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50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71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36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70037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71727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878542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28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55685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1787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047BB2-C4FA-8486-01BB-E319915D84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92191C-272A-8983-57A3-86544E6030A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462" y="80459"/>
            <a:ext cx="2789872" cy="8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E157EB4-FAB4-DCF7-352F-5F2A4C5012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023F1B0-A54A-91B4-56A8-8D04625EAB0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7" y="73948"/>
            <a:ext cx="2856410" cy="9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0" r:id="rId3"/>
    <p:sldLayoutId id="2147483691" r:id="rId4"/>
    <p:sldLayoutId id="2147483721" r:id="rId5"/>
    <p:sldLayoutId id="214748372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hyperlink" Target="http://maismedicos.gov.br/legislaca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8.xml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customXml" Target="../ink/ink11.xml"/><Relationship Id="rId4" Type="http://schemas.openxmlformats.org/officeDocument/2006/relationships/customXml" Target="../ink/ink7.xml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in.gov.br/web/dou/-/resolucao-n-401-de-10-de-novembro-de-2023-5231940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robson.braga@saude.gov.br" TargetMode="External"/><Relationship Id="rId5" Type="http://schemas.openxmlformats.org/officeDocument/2006/relationships/hyperlink" Target="mailto:marcia.valeria@saude.gov.br" TargetMode="Externa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5.xml"/><Relationship Id="rId3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customXml" Target="../ink/ink3.xml"/><Relationship Id="rId4" Type="http://schemas.openxmlformats.org/officeDocument/2006/relationships/image" Target="../media/image21.png"/><Relationship Id="rId9" Type="http://schemas.openxmlformats.org/officeDocument/2006/relationships/customXml" Target="../ink/ink2.xml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in.gov.br/en/web/dou/-/portaria-interministerial-ms/mec-n-604-de-16-de-maio-de-2023-483958798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in.gov.br/en/web/dou/-/portaria-interministerial-ms/mec-n-604-de-16-de-maio-de-2023-483958798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9" y="5907783"/>
            <a:ext cx="3867670" cy="70079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22C4DCD-7C94-B1CB-774F-566BCF5AD5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7854" y="2016447"/>
            <a:ext cx="1089832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Programa Mais Médicos </a:t>
            </a:r>
          </a:p>
          <a:p>
            <a:pPr algn="ctr"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Projeto Mais Médicos para o Brasil</a:t>
            </a:r>
            <a:endParaRPr lang="pt-BR" dirty="0">
              <a:latin typeface="Calibri" panose="020F0502020204030204"/>
            </a:endParaRP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91385587-78F2-C49B-7D94-E26FC4D3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91" y="-245129"/>
            <a:ext cx="1136447" cy="13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2FE0D82-C1FD-12BB-0C03-FC91419A7A52}"/>
              </a:ext>
            </a:extLst>
          </p:cNvPr>
          <p:cNvSpPr txBox="1"/>
          <p:nvPr/>
        </p:nvSpPr>
        <p:spPr>
          <a:xfrm>
            <a:off x="0" y="3586848"/>
            <a:ext cx="118191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1ª Reunião Ordinária CIM/2024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Centro-Norte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                                                 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</a:rPr>
              <a:t>Anápolis/GO, </a:t>
            </a:r>
            <a:r>
              <a:rPr lang="pt-BR" sz="2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07 de fevereiro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</a:rPr>
              <a:t>de 2024.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E81C5E-9A42-2551-8782-6E5442749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19" y="147037"/>
            <a:ext cx="1663890" cy="103088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2C05B1D-D9B6-B42A-98D1-2A29908CB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726" y="467913"/>
            <a:ext cx="2444547" cy="4143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AEDF3D-F2EF-CBDD-55C8-77D4A22C1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835" y="249424"/>
            <a:ext cx="1035051" cy="9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01100" y="6778431"/>
            <a:ext cx="7899400" cy="12700"/>
          </a:xfrm>
          <a:custGeom>
            <a:avLst/>
            <a:gdLst/>
            <a:ahLst/>
            <a:cxnLst/>
            <a:rect l="l" t="t" r="r" b="b"/>
            <a:pathLst>
              <a:path w="7899400" h="12700">
                <a:moveTo>
                  <a:pt x="7899398" y="0"/>
                </a:moveTo>
                <a:lnTo>
                  <a:pt x="0" y="0"/>
                </a:lnTo>
                <a:lnTo>
                  <a:pt x="0" y="12699"/>
                </a:lnTo>
                <a:lnTo>
                  <a:pt x="7899398" y="12699"/>
                </a:lnTo>
                <a:lnTo>
                  <a:pt x="7899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408B0E95-6A6A-05D9-6007-4A83F591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State-a-casa GIFs - Get the best GIF on GIPHY">
            <a:extLst>
              <a:ext uri="{FF2B5EF4-FFF2-40B4-BE49-F238E27FC236}">
                <a16:creationId xmlns:a16="http://schemas.microsoft.com/office/drawing/2014/main" id="{BEBDABE6-8FE1-0F48-BAEF-B32345B7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99" y="1981567"/>
            <a:ext cx="2857357" cy="28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D742C5-8CDA-E936-E93E-D667E05FC14B}"/>
              </a:ext>
            </a:extLst>
          </p:cNvPr>
          <p:cNvSpPr txBox="1"/>
          <p:nvPr/>
        </p:nvSpPr>
        <p:spPr>
          <a:xfrm>
            <a:off x="333984" y="4715120"/>
            <a:ext cx="558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Auxílio moradia </a:t>
            </a:r>
            <a:r>
              <a:rPr lang="pt-BR" b="1" dirty="0">
                <a:solidFill>
                  <a:schemeClr val="bg1"/>
                </a:solidFill>
              </a:rPr>
              <a:t>é obrigatório</a:t>
            </a:r>
            <a:r>
              <a:rPr lang="pt-BR" dirty="0">
                <a:solidFill>
                  <a:schemeClr val="bg1"/>
                </a:solidFill>
              </a:rPr>
              <a:t>. Não será concedido ao médico que já residia no município no ato da inscrição. Valor: entre </a:t>
            </a:r>
            <a:r>
              <a:rPr lang="pt-BR" b="1" dirty="0">
                <a:solidFill>
                  <a:schemeClr val="bg1"/>
                </a:solidFill>
              </a:rPr>
              <a:t>R$550,00 e R$2.750,00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D82B88-4D79-5821-35E7-80B3040C4B51}"/>
              </a:ext>
            </a:extLst>
          </p:cNvPr>
          <p:cNvSpPr txBox="1"/>
          <p:nvPr/>
        </p:nvSpPr>
        <p:spPr>
          <a:xfrm>
            <a:off x="424965" y="700605"/>
            <a:ext cx="113420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Auxílios de competência municipal </a:t>
            </a:r>
            <a:r>
              <a:rPr lang="pt-BR" sz="3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pt-BR" sz="2400" b="1" dirty="0">
                <a:solidFill>
                  <a:schemeClr val="bg1"/>
                </a:solidFill>
              </a:rPr>
              <a:t> moradia </a:t>
            </a:r>
            <a:r>
              <a:rPr lang="pt-BR" sz="28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alimentação  </a:t>
            </a:r>
            <a:r>
              <a:rPr lang="pt-BR" sz="32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sz="2400" b="1" dirty="0">
                <a:solidFill>
                  <a:schemeClr val="bg1"/>
                </a:solidFill>
              </a:rPr>
              <a:t> água potável </a:t>
            </a:r>
            <a:r>
              <a:rPr lang="pt-BR" sz="36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pt-BR" sz="2800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pecúnia </a:t>
            </a:r>
            <a:r>
              <a:rPr lang="pt-BR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R$ - </a:t>
            </a:r>
            <a:r>
              <a:rPr lang="pt-B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independente da modalidade da vaga (financiamento federal ou coparticipação).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Gifs e imagens de comida - Gifs e Imagens Animadas">
            <a:extLst>
              <a:ext uri="{FF2B5EF4-FFF2-40B4-BE49-F238E27FC236}">
                <a16:creationId xmlns:a16="http://schemas.microsoft.com/office/drawing/2014/main" id="{FE2D0238-2551-8E16-BBF7-BF43ABB0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67" y="2774943"/>
            <a:ext cx="3264832" cy="17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7710BA-1A77-45EF-0DBE-5ED75E68E28F}"/>
              </a:ext>
            </a:extLst>
          </p:cNvPr>
          <p:cNvSpPr txBox="1"/>
          <p:nvPr/>
        </p:nvSpPr>
        <p:spPr>
          <a:xfrm>
            <a:off x="6537770" y="4729393"/>
            <a:ext cx="522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Auxílio alimentação e água potável </a:t>
            </a:r>
            <a:r>
              <a:rPr lang="pt-BR" b="1" dirty="0">
                <a:solidFill>
                  <a:schemeClr val="bg1"/>
                </a:solidFill>
              </a:rPr>
              <a:t>é obrigatório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r>
              <a:rPr lang="pt-BR" dirty="0">
                <a:solidFill>
                  <a:schemeClr val="bg1"/>
                </a:solidFill>
              </a:rPr>
              <a:t>Valor entre </a:t>
            </a:r>
            <a:r>
              <a:rPr lang="pt-BR" b="1" dirty="0">
                <a:solidFill>
                  <a:schemeClr val="bg1"/>
                </a:solidFill>
              </a:rPr>
              <a:t>R$ 550,00  e R$ 770,00.</a:t>
            </a:r>
          </a:p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7B41A0A-178E-6F30-262F-C6DD6C8A3679}"/>
              </a:ext>
            </a:extLst>
          </p:cNvPr>
          <p:cNvSpPr txBox="1"/>
          <p:nvPr/>
        </p:nvSpPr>
        <p:spPr>
          <a:xfrm>
            <a:off x="2016175" y="5958866"/>
            <a:ext cx="722720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Portaria SGTES/MS nº 30/2014 e Portaria SGTES/MS nº 300/2017</a:t>
            </a:r>
          </a:p>
          <a:p>
            <a:r>
              <a:rPr lang="pt-BR" dirty="0"/>
              <a:t>Disponíveis em: </a:t>
            </a:r>
            <a:r>
              <a:rPr lang="pt-BR" dirty="0">
                <a:hlinkClick r:id="rId4"/>
              </a:rPr>
              <a:t>http://maismedicos.gov.br/legislacao</a:t>
            </a:r>
            <a:r>
              <a:rPr lang="pt-BR" dirty="0"/>
              <a:t>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825DB2-C7B0-2283-6262-6EB75CF4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195" y="5740923"/>
            <a:ext cx="1244369" cy="9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DDF3-FAA5-1EA5-9B07-CA45E58AF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870ED9D-7F5E-17D8-0391-3C30699BE3E8}"/>
              </a:ext>
            </a:extLst>
          </p:cNvPr>
          <p:cNvSpPr/>
          <p:nvPr/>
        </p:nvSpPr>
        <p:spPr>
          <a:xfrm>
            <a:off x="2494702" y="50791"/>
            <a:ext cx="66270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Panorama</a:t>
            </a:r>
            <a:r>
              <a:rPr lang="pt-BR" sz="32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do PMpB</a:t>
            </a:r>
          </a:p>
          <a:p>
            <a:pPr algn="ctr"/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Macrorregião Centro-Norte</a:t>
            </a:r>
            <a:endParaRPr lang="pt-BR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77474E-A819-F480-0A9D-3883FD1B79BA}"/>
              </a:ext>
            </a:extLst>
          </p:cNvPr>
          <p:cNvSpPr/>
          <p:nvPr/>
        </p:nvSpPr>
        <p:spPr>
          <a:xfrm>
            <a:off x="11774899" y="6595892"/>
            <a:ext cx="41710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1ECBC5-B73A-B476-5403-A625DD0F8F14}"/>
              </a:ext>
            </a:extLst>
          </p:cNvPr>
          <p:cNvSpPr txBox="1"/>
          <p:nvPr/>
        </p:nvSpPr>
        <p:spPr>
          <a:xfrm>
            <a:off x="3959153" y="3926651"/>
            <a:ext cx="409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Fonte: Planilha de monitoramento CGPP atualizada em 05/02/2024.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C41FBF6-9F3D-008C-F5C7-A6924EF2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17" y="1331086"/>
            <a:ext cx="2885009" cy="256445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CF02A4-4B1F-42A8-7F15-CBA88C6D7384}"/>
              </a:ext>
            </a:extLst>
          </p:cNvPr>
          <p:cNvSpPr txBox="1"/>
          <p:nvPr/>
        </p:nvSpPr>
        <p:spPr>
          <a:xfrm>
            <a:off x="2896877" y="2653718"/>
            <a:ext cx="104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E9C34F-38A7-B034-1151-BF036985AFD1}"/>
              </a:ext>
            </a:extLst>
          </p:cNvPr>
          <p:cNvSpPr txBox="1"/>
          <p:nvPr/>
        </p:nvSpPr>
        <p:spPr>
          <a:xfrm>
            <a:off x="304418" y="3251932"/>
            <a:ext cx="30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Serra da Mesa</a:t>
            </a: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E048B142-7021-94A4-D624-460FED79D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88033"/>
              </p:ext>
            </p:extLst>
          </p:nvPr>
        </p:nvGraphicFramePr>
        <p:xfrm>
          <a:off x="537178" y="725198"/>
          <a:ext cx="2215298" cy="1219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26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Carmo do Rio Verde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37394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16110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Ipiranga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7840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Santa Isabel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4826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F22FE8AA-14D4-8468-25FA-A9637DA9A4DA}"/>
              </a:ext>
            </a:extLst>
          </p:cNvPr>
          <p:cNvSpPr txBox="1"/>
          <p:nvPr/>
        </p:nvSpPr>
        <p:spPr>
          <a:xfrm>
            <a:off x="360265" y="301278"/>
            <a:ext cx="26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São Patrício I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BBB4FBC-DD91-311C-E3E6-0084428003F5}"/>
              </a:ext>
            </a:extLst>
          </p:cNvPr>
          <p:cNvSpPr txBox="1"/>
          <p:nvPr/>
        </p:nvSpPr>
        <p:spPr>
          <a:xfrm>
            <a:off x="2969996" y="1230923"/>
            <a:ext cx="118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26" name="Chave Direita 25">
            <a:extLst>
              <a:ext uri="{FF2B5EF4-FFF2-40B4-BE49-F238E27FC236}">
                <a16:creationId xmlns:a16="http://schemas.microsoft.com/office/drawing/2014/main" id="{26D5A651-1EC2-80DA-B9B0-1975F194381C}"/>
              </a:ext>
            </a:extLst>
          </p:cNvPr>
          <p:cNvSpPr/>
          <p:nvPr/>
        </p:nvSpPr>
        <p:spPr>
          <a:xfrm>
            <a:off x="2802570" y="696129"/>
            <a:ext cx="285067" cy="133663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0535F2ED-F9CF-FB6A-A105-5CAE99A07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62956"/>
              </p:ext>
            </p:extLst>
          </p:nvPr>
        </p:nvGraphicFramePr>
        <p:xfrm>
          <a:off x="448966" y="3622698"/>
          <a:ext cx="2215298" cy="1219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Campinorte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Mara Rosa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Niquelândia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469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Uruaçu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7707"/>
                  </a:ext>
                </a:extLst>
              </a:tr>
            </a:tbl>
          </a:graphicData>
        </a:graphic>
      </p:graphicFrame>
      <p:sp>
        <p:nvSpPr>
          <p:cNvPr id="29" name="Chave Direita 28">
            <a:extLst>
              <a:ext uri="{FF2B5EF4-FFF2-40B4-BE49-F238E27FC236}">
                <a16:creationId xmlns:a16="http://schemas.microsoft.com/office/drawing/2014/main" id="{B239708C-705D-9F26-4056-CE3C762DE37F}"/>
              </a:ext>
            </a:extLst>
          </p:cNvPr>
          <p:cNvSpPr/>
          <p:nvPr/>
        </p:nvSpPr>
        <p:spPr>
          <a:xfrm>
            <a:off x="2752476" y="2447604"/>
            <a:ext cx="210217" cy="724681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70A84D1E-ED07-AED7-487D-99F744B0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38829"/>
              </p:ext>
            </p:extLst>
          </p:nvPr>
        </p:nvGraphicFramePr>
        <p:xfrm>
          <a:off x="448966" y="5283209"/>
          <a:ext cx="2215298" cy="152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Abadiânia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Alexânia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Corumbá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32694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Pirenópolis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770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Terezópolis de Goiás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95668"/>
                  </a:ext>
                </a:extLst>
              </a:tr>
            </a:tbl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A6C195EF-B610-24F6-812E-409426F8AE81}"/>
              </a:ext>
            </a:extLst>
          </p:cNvPr>
          <p:cNvSpPr txBox="1"/>
          <p:nvPr/>
        </p:nvSpPr>
        <p:spPr>
          <a:xfrm>
            <a:off x="2910293" y="5934172"/>
            <a:ext cx="104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34" name="Chave Direita 33">
            <a:extLst>
              <a:ext uri="{FF2B5EF4-FFF2-40B4-BE49-F238E27FC236}">
                <a16:creationId xmlns:a16="http://schemas.microsoft.com/office/drawing/2014/main" id="{24BE4786-54EF-623D-019B-ED1FB9548495}"/>
              </a:ext>
            </a:extLst>
          </p:cNvPr>
          <p:cNvSpPr/>
          <p:nvPr/>
        </p:nvSpPr>
        <p:spPr>
          <a:xfrm>
            <a:off x="2637699" y="5187250"/>
            <a:ext cx="338626" cy="156615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53456BE-0B28-4965-E935-587A1FBBDFA9}"/>
              </a:ext>
            </a:extLst>
          </p:cNvPr>
          <p:cNvSpPr txBox="1"/>
          <p:nvPr/>
        </p:nvSpPr>
        <p:spPr>
          <a:xfrm>
            <a:off x="506458" y="4941663"/>
            <a:ext cx="240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Pirineus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6752CB8C-3F49-465F-B48A-2AA29186403E}"/>
                  </a:ext>
                </a:extLst>
              </p14:cNvPr>
              <p14:cNvContentPartPr/>
              <p14:nvPr/>
            </p14:nvContentPartPr>
            <p14:xfrm>
              <a:off x="7072062" y="4163591"/>
              <a:ext cx="360" cy="360"/>
            </p14:xfrm>
          </p:contentPart>
        </mc:Choice>
        <mc:Fallback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6752CB8C-3F49-465F-B48A-2AA2918640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5942" y="415747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EC7ADD30-5550-147C-A571-19131D956A11}"/>
                  </a:ext>
                </a:extLst>
              </p14:cNvPr>
              <p14:cNvContentPartPr/>
              <p14:nvPr/>
            </p14:nvContentPartPr>
            <p14:xfrm>
              <a:off x="7052262" y="4202111"/>
              <a:ext cx="360" cy="360"/>
            </p14:xfrm>
          </p:contentPart>
        </mc:Choice>
        <mc:Fallback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EC7ADD30-5550-147C-A571-19131D956A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6142" y="419599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B0453264-26DA-BB4F-8519-24042DCCDBE8}"/>
                  </a:ext>
                </a:extLst>
              </p14:cNvPr>
              <p14:cNvContentPartPr/>
              <p14:nvPr/>
            </p14:nvContentPartPr>
            <p14:xfrm>
              <a:off x="7072062" y="4280231"/>
              <a:ext cx="360" cy="360"/>
            </p14:xfrm>
          </p:contentPart>
        </mc:Choice>
        <mc:Fallback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B0453264-26DA-BB4F-8519-24042DCCDB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5942" y="4274111"/>
                <a:ext cx="1260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F5C7F6B-1E5A-F6C8-0D18-DA6025CC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09068"/>
              </p:ext>
            </p:extLst>
          </p:nvPr>
        </p:nvGraphicFramePr>
        <p:xfrm>
          <a:off x="512392" y="2459617"/>
          <a:ext cx="2215298" cy="609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Barro Alto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18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Goianésia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8B0403-80C7-1C95-5732-3605B6CDD932}"/>
              </a:ext>
            </a:extLst>
          </p:cNvPr>
          <p:cNvSpPr txBox="1"/>
          <p:nvPr/>
        </p:nvSpPr>
        <p:spPr>
          <a:xfrm>
            <a:off x="388334" y="2085847"/>
            <a:ext cx="26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São Patrício II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1DB891B2-E1B6-3B40-9071-92DF9C10DD81}"/>
              </a:ext>
            </a:extLst>
          </p:cNvPr>
          <p:cNvSpPr/>
          <p:nvPr/>
        </p:nvSpPr>
        <p:spPr>
          <a:xfrm>
            <a:off x="2664264" y="3634695"/>
            <a:ext cx="270433" cy="1286097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955C9D-AF4B-25A3-58FC-EA69C7CC4FDB}"/>
              </a:ext>
            </a:extLst>
          </p:cNvPr>
          <p:cNvSpPr txBox="1"/>
          <p:nvPr/>
        </p:nvSpPr>
        <p:spPr>
          <a:xfrm>
            <a:off x="2873026" y="4216561"/>
            <a:ext cx="992251" cy="83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6F6A3F0D-F2DD-A552-DA77-38FA76092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67410"/>
              </p:ext>
            </p:extLst>
          </p:nvPr>
        </p:nvGraphicFramePr>
        <p:xfrm>
          <a:off x="3895664" y="4845767"/>
          <a:ext cx="2215298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Bonópolis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Mundo Novo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Mutunópolis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469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Porangatu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23580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Santa Tereza de Goiás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52312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São Miguel do Araguaia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23585"/>
                  </a:ext>
                </a:extLst>
              </a:tr>
            </a:tbl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1D7ECD6D-95FF-6A14-C7BF-D38A69C78A4B}"/>
              </a:ext>
            </a:extLst>
          </p:cNvPr>
          <p:cNvSpPr txBox="1"/>
          <p:nvPr/>
        </p:nvSpPr>
        <p:spPr>
          <a:xfrm>
            <a:off x="3865277" y="4431279"/>
            <a:ext cx="30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Norte</a:t>
            </a:r>
          </a:p>
        </p:txBody>
      </p: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D3F326BD-05B0-10A6-C501-0903C3BB8668}"/>
              </a:ext>
            </a:extLst>
          </p:cNvPr>
          <p:cNvSpPr/>
          <p:nvPr/>
        </p:nvSpPr>
        <p:spPr>
          <a:xfrm>
            <a:off x="6085958" y="4741877"/>
            <a:ext cx="289194" cy="193269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07929E6-498D-253C-B3E7-6128D6E8FC02}"/>
              </a:ext>
            </a:extLst>
          </p:cNvPr>
          <p:cNvSpPr txBox="1"/>
          <p:nvPr/>
        </p:nvSpPr>
        <p:spPr>
          <a:xfrm>
            <a:off x="6293736" y="5622104"/>
            <a:ext cx="104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0626D598-29E7-D81E-0605-FB483A14F68B}"/>
                  </a:ext>
                </a:extLst>
              </p14:cNvPr>
              <p14:cNvContentPartPr/>
              <p14:nvPr/>
            </p14:nvContentPartPr>
            <p14:xfrm>
              <a:off x="2630060" y="5684092"/>
              <a:ext cx="360" cy="360"/>
            </p14:xfrm>
          </p:contentPart>
        </mc:Choice>
        <mc:Fallback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0626D598-29E7-D81E-0605-FB483A14F6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1060" y="563009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B87A1A4A-10F6-38E3-22D2-5D0599671B32}"/>
                  </a:ext>
                </a:extLst>
              </p14:cNvPr>
              <p14:cNvContentPartPr/>
              <p14:nvPr/>
            </p14:nvContentPartPr>
            <p14:xfrm>
              <a:off x="2563820" y="5014852"/>
              <a:ext cx="360" cy="360"/>
            </p14:xfrm>
          </p:contentPart>
        </mc:Choice>
        <mc:Fallback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B87A1A4A-10F6-38E3-22D2-5D0599671B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4820" y="496085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2D23976C-1A3F-93A2-31C3-39BF997C9C46}"/>
                  </a:ext>
                </a:extLst>
              </p14:cNvPr>
              <p14:cNvContentPartPr/>
              <p14:nvPr/>
            </p14:nvContentPartPr>
            <p14:xfrm>
              <a:off x="2469500" y="1517452"/>
              <a:ext cx="360" cy="360"/>
            </p14:xfrm>
          </p:contentPart>
        </mc:Choice>
        <mc:Fallback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2D23976C-1A3F-93A2-31C3-39BF997C9C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60500" y="1463452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CaixaDeTexto 54">
            <a:extLst>
              <a:ext uri="{FF2B5EF4-FFF2-40B4-BE49-F238E27FC236}">
                <a16:creationId xmlns:a16="http://schemas.microsoft.com/office/drawing/2014/main" id="{3C04B780-CE99-BE80-F927-7E3654FAD0DB}"/>
              </a:ext>
            </a:extLst>
          </p:cNvPr>
          <p:cNvSpPr txBox="1"/>
          <p:nvPr/>
        </p:nvSpPr>
        <p:spPr>
          <a:xfrm>
            <a:off x="5078517" y="1769054"/>
            <a:ext cx="115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23E971BE-1D98-6546-C75A-1FCDB65F99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6718" y="2999198"/>
            <a:ext cx="3664337" cy="361474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751CBABD-679D-D353-375F-16CB72D40D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04364" y="1728007"/>
            <a:ext cx="467908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D1A70-03EA-5C0D-889F-636D55E4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9E43548-A27D-E53A-D8BB-2AD5B84E9F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pt-BR" smtClean="0"/>
              <a:pPr marL="38100">
                <a:lnSpc>
                  <a:spcPct val="100000"/>
                </a:lnSpc>
                <a:spcBef>
                  <a:spcPts val="25"/>
                </a:spcBef>
              </a:pPr>
              <a:t>12</a:t>
            </a:fld>
            <a:endParaRPr lang="pt-BR" dirty="0"/>
          </a:p>
        </p:txBody>
      </p:sp>
      <p:pic>
        <p:nvPicPr>
          <p:cNvPr id="4" name="Picture 2" descr="Central de Cursos apresentacao-power-point (41) - Central de Cursos">
            <a:extLst>
              <a:ext uri="{FF2B5EF4-FFF2-40B4-BE49-F238E27FC236}">
                <a16:creationId xmlns:a16="http://schemas.microsoft.com/office/drawing/2014/main" id="{B1116C82-3A8F-FBEA-5E85-34BAAEAB9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17" y="1628260"/>
            <a:ext cx="6591323" cy="39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99340B-DE6C-6F5A-F559-DB7BA3562A01}"/>
              </a:ext>
            </a:extLst>
          </p:cNvPr>
          <p:cNvSpPr txBox="1"/>
          <p:nvPr/>
        </p:nvSpPr>
        <p:spPr>
          <a:xfrm>
            <a:off x="696976" y="3113643"/>
            <a:ext cx="56340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solidFill>
                  <a:schemeClr val="bg1"/>
                </a:solidFill>
              </a:rPr>
              <a:t>Muito obrigada!</a:t>
            </a:r>
            <a:endParaRPr lang="pt-BR" sz="4400" dirty="0">
              <a:solidFill>
                <a:schemeClr val="bg1"/>
              </a:solidFill>
            </a:endParaRPr>
          </a:p>
          <a:p>
            <a:pPr algn="just"/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F12D2DA9-0BDE-45D1-5C9A-CC9551E1E6E4}"/>
              </a:ext>
            </a:extLst>
          </p:cNvPr>
          <p:cNvSpPr/>
          <p:nvPr/>
        </p:nvSpPr>
        <p:spPr>
          <a:xfrm>
            <a:off x="7244703" y="4013757"/>
            <a:ext cx="2390910" cy="1215983"/>
          </a:xfrm>
          <a:custGeom>
            <a:avLst/>
            <a:gdLst/>
            <a:ahLst/>
            <a:cxnLst/>
            <a:rect l="l" t="t" r="r" b="b"/>
            <a:pathLst>
              <a:path w="7549821" h="3510667">
                <a:moveTo>
                  <a:pt x="0" y="0"/>
                </a:moveTo>
                <a:lnTo>
                  <a:pt x="7549821" y="0"/>
                </a:lnTo>
                <a:lnTo>
                  <a:pt x="7549821" y="3510666"/>
                </a:lnTo>
                <a:lnTo>
                  <a:pt x="0" y="351066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968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A262030-3AFA-49B6-475F-7B5BB2CC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</a:t>
            </a:fld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4A1B898-1A10-F4C1-196F-FA98F7C4B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7" y="247724"/>
            <a:ext cx="7307390" cy="650658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59E6CB-AFF8-22A0-4EDA-44716832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415" y="5053971"/>
            <a:ext cx="2004300" cy="160810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CCA7333-1562-D1CD-D805-B5C963B4A770}"/>
              </a:ext>
            </a:extLst>
          </p:cNvPr>
          <p:cNvSpPr txBox="1"/>
          <p:nvPr/>
        </p:nvSpPr>
        <p:spPr>
          <a:xfrm>
            <a:off x="7503737" y="3026004"/>
            <a:ext cx="4491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Competências das RR: Resolução nº 401/2023</a:t>
            </a:r>
          </a:p>
          <a:p>
            <a:pPr algn="just"/>
            <a:r>
              <a:rPr lang="pt-BR" dirty="0">
                <a:solidFill>
                  <a:schemeClr val="bg1"/>
                </a:solidFill>
              </a:rPr>
              <a:t>Disponível em: </a:t>
            </a:r>
          </a:p>
          <a:p>
            <a:pPr algn="just"/>
            <a:r>
              <a:rPr lang="pt-B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https://www.in.gov.br/web/dou/-/resolucao-n-401-de-10-de-novembro-de-2023-523194058</a:t>
            </a:r>
            <a:r>
              <a:rPr lang="pt-BR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EC173F-85ED-C728-AF3C-0C835F419000}"/>
              </a:ext>
            </a:extLst>
          </p:cNvPr>
          <p:cNvSpPr txBox="1"/>
          <p:nvPr/>
        </p:nvSpPr>
        <p:spPr>
          <a:xfrm>
            <a:off x="7503737" y="1052029"/>
            <a:ext cx="4355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Divisão do território entre as Referências Regionalizadas (RR)</a:t>
            </a:r>
          </a:p>
        </p:txBody>
      </p:sp>
    </p:spTree>
    <p:extLst>
      <p:ext uri="{BB962C8B-B14F-4D97-AF65-F5344CB8AC3E}">
        <p14:creationId xmlns:p14="http://schemas.microsoft.com/office/powerpoint/2010/main" val="324514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6A63A9D-AB25-1FE3-C5B2-72EDEE80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8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35C768-AD02-5D51-D6CB-E87F4A26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11" y="508857"/>
            <a:ext cx="1475360" cy="165825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8A3D0F9-6081-8D0B-3264-5B6F841D9645}"/>
              </a:ext>
            </a:extLst>
          </p:cNvPr>
          <p:cNvSpPr txBox="1"/>
          <p:nvPr/>
        </p:nvSpPr>
        <p:spPr>
          <a:xfrm>
            <a:off x="2098096" y="556882"/>
            <a:ext cx="526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Márcia Valéria Ribeiro de Queiroz Santana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E4EADA-CEB5-7CFD-EBDD-9C3920F085E2}"/>
              </a:ext>
            </a:extLst>
          </p:cNvPr>
          <p:cNvSpPr txBox="1"/>
          <p:nvPr/>
        </p:nvSpPr>
        <p:spPr>
          <a:xfrm>
            <a:off x="178976" y="2330625"/>
            <a:ext cx="1146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Municípios das Regiões de Saúde: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Central, Centro-Sul, Estrada de Ferro, Sul, Oeste II, Pirineus, São Patrício II, Entorno Sul e Entorno Norte.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A9AC65-FD28-18BB-BBF9-1ADFFED7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0" y="3711814"/>
            <a:ext cx="1570381" cy="176586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D982D2-E18E-1B5E-E92B-8CC0812C0879}"/>
              </a:ext>
            </a:extLst>
          </p:cNvPr>
          <p:cNvSpPr txBox="1"/>
          <p:nvPr/>
        </p:nvSpPr>
        <p:spPr>
          <a:xfrm>
            <a:off x="2060073" y="3763388"/>
            <a:ext cx="5269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Robson Braga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1FAFFF-1FFD-D6DB-61E1-3B9E691018B1}"/>
              </a:ext>
            </a:extLst>
          </p:cNvPr>
          <p:cNvSpPr txBox="1"/>
          <p:nvPr/>
        </p:nvSpPr>
        <p:spPr>
          <a:xfrm>
            <a:off x="178976" y="5648512"/>
            <a:ext cx="112155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/>
                <a:ea typeface="+mn-ea"/>
                <a:cs typeface="+mn-cs"/>
              </a:rPr>
              <a:t>Municípios das Regiões de Saúde: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Rio Vermelho, Oeste I, São Patrício I, Serra da Mesa, Norte, Nordeste I, Nordeste II, Sudoeste I e Sudoeste II.</a:t>
            </a:r>
          </a:p>
        </p:txBody>
      </p:sp>
      <p:pic>
        <p:nvPicPr>
          <p:cNvPr id="16" name="Picture 2" descr="Whatsup GIFs | Tenor">
            <a:extLst>
              <a:ext uri="{FF2B5EF4-FFF2-40B4-BE49-F238E27FC236}">
                <a16:creationId xmlns:a16="http://schemas.microsoft.com/office/drawing/2014/main" id="{5B833D5C-9BB1-1CE9-5725-A0530978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2060073" y="1208672"/>
            <a:ext cx="698241" cy="7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D10F16-51EE-EFD8-5393-693959FEA5CD}"/>
              </a:ext>
            </a:extLst>
          </p:cNvPr>
          <p:cNvSpPr txBox="1"/>
          <p:nvPr/>
        </p:nvSpPr>
        <p:spPr>
          <a:xfrm>
            <a:off x="3083593" y="1276867"/>
            <a:ext cx="368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63 99236 6037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marcia.valeria@saude.gov.br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  <p:pic>
        <p:nvPicPr>
          <p:cNvPr id="18" name="Picture 2" descr="Whatsup GIFs | Tenor">
            <a:extLst>
              <a:ext uri="{FF2B5EF4-FFF2-40B4-BE49-F238E27FC236}">
                <a16:creationId xmlns:a16="http://schemas.microsoft.com/office/drawing/2014/main" id="{62E30BF9-1BB9-8240-0C0D-C5117180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974572" y="4539331"/>
            <a:ext cx="698241" cy="7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3BA0B3A-7776-9CDD-31C2-D5A13B2AFD35}"/>
              </a:ext>
            </a:extLst>
          </p:cNvPr>
          <p:cNvSpPr txBox="1"/>
          <p:nvPr/>
        </p:nvSpPr>
        <p:spPr>
          <a:xfrm>
            <a:off x="2974648" y="4594746"/>
            <a:ext cx="344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62 99429 6223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robson.braga@saude.gov.br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6F86E3-7ABE-745E-25B4-4D2BCB71F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5788" y="876179"/>
            <a:ext cx="1470581" cy="11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E7932F7-340B-B9EC-11CB-33702D59D506}"/>
              </a:ext>
            </a:extLst>
          </p:cNvPr>
          <p:cNvSpPr/>
          <p:nvPr/>
        </p:nvSpPr>
        <p:spPr>
          <a:xfrm>
            <a:off x="-329939" y="73479"/>
            <a:ext cx="107748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Panorama</a:t>
            </a:r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pt-BR" sz="2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dos programas de provimento em GO</a:t>
            </a:r>
            <a:endParaRPr lang="pt-BR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829BCBA-EA03-6D8F-E86A-68822C5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43189"/>
              </p:ext>
            </p:extLst>
          </p:nvPr>
        </p:nvGraphicFramePr>
        <p:xfrm>
          <a:off x="150830" y="541425"/>
          <a:ext cx="7108597" cy="60439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15005">
                  <a:extLst>
                    <a:ext uri="{9D8B030D-6E8A-4147-A177-3AD203B41FA5}">
                      <a16:colId xmlns:a16="http://schemas.microsoft.com/office/drawing/2014/main" val="385804999"/>
                    </a:ext>
                  </a:extLst>
                </a:gridCol>
                <a:gridCol w="954432">
                  <a:extLst>
                    <a:ext uri="{9D8B030D-6E8A-4147-A177-3AD203B41FA5}">
                      <a16:colId xmlns:a16="http://schemas.microsoft.com/office/drawing/2014/main" val="1856550738"/>
                    </a:ext>
                  </a:extLst>
                </a:gridCol>
                <a:gridCol w="1549975">
                  <a:extLst>
                    <a:ext uri="{9D8B030D-6E8A-4147-A177-3AD203B41FA5}">
                      <a16:colId xmlns:a16="http://schemas.microsoft.com/office/drawing/2014/main" val="280726759"/>
                    </a:ext>
                  </a:extLst>
                </a:gridCol>
                <a:gridCol w="3489185">
                  <a:extLst>
                    <a:ext uri="{9D8B030D-6E8A-4147-A177-3AD203B41FA5}">
                      <a16:colId xmlns:a16="http://schemas.microsoft.com/office/drawing/2014/main" val="1703630213"/>
                    </a:ext>
                  </a:extLst>
                </a:gridCol>
              </a:tblGrid>
              <a:tr h="350982">
                <a:tc gridSpan="4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PMMB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42665"/>
                  </a:ext>
                </a:extLst>
              </a:tr>
              <a:tr h="30710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Ciclo</a:t>
                      </a:r>
                      <a:endParaRPr lang="pt-BR" sz="15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Qtde por Perfil </a:t>
                      </a:r>
                      <a:endParaRPr lang="pt-BR" sz="15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dirty="0">
                          <a:solidFill>
                            <a:schemeClr val="tx1"/>
                          </a:solidFill>
                        </a:rPr>
                        <a:t>Fim das atividades (mês/ano)</a:t>
                      </a:r>
                      <a:endParaRPr lang="pt-BR" sz="15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09601"/>
                  </a:ext>
                </a:extLst>
              </a:tr>
              <a:tr h="3071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/>
                        <a:t>CRM</a:t>
                      </a:r>
                      <a:endParaRPr lang="pt-BR" sz="15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/>
                        <a:t>Intercambista</a:t>
                      </a:r>
                      <a:endParaRPr lang="pt-BR" sz="15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653689"/>
                  </a:ext>
                </a:extLst>
              </a:tr>
              <a:tr h="319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16º</a:t>
                      </a:r>
                      <a:endParaRPr lang="pt-B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 e 12/2024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40992"/>
                  </a:ext>
                </a:extLst>
              </a:tr>
              <a:tr h="319748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01, 03 e 04/2025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58576"/>
                  </a:ext>
                </a:extLst>
              </a:tr>
              <a:tr h="411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20º</a:t>
                      </a:r>
                      <a:endParaRPr lang="pt-B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04, 06 e 10/2024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1161092"/>
                  </a:ext>
                </a:extLst>
              </a:tr>
              <a:tr h="319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23º</a:t>
                      </a:r>
                      <a:endParaRPr lang="pt-B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06724"/>
                  </a:ext>
                </a:extLst>
              </a:tr>
              <a:tr h="38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24º</a:t>
                      </a:r>
                      <a:endParaRPr lang="pt-B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12/2024; 01, 02 e 03/2025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97363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27º</a:t>
                      </a:r>
                      <a:endParaRPr lang="pt-BR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02/2024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84801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06/2027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24576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06/2027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42115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06/2027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62326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09, 10 , 11 e 12/2027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350264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92076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35º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12/2027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19153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36º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01/2028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45617"/>
                  </a:ext>
                </a:extLst>
              </a:tr>
              <a:tr h="417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6371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1CA8CC6-4E1E-4F49-311D-9E8342BCB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98612"/>
              </p:ext>
            </p:extLst>
          </p:nvPr>
        </p:nvGraphicFramePr>
        <p:xfrm>
          <a:off x="7568339" y="4069781"/>
          <a:ext cx="4412529" cy="21151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1619">
                  <a:extLst>
                    <a:ext uri="{9D8B030D-6E8A-4147-A177-3AD203B41FA5}">
                      <a16:colId xmlns:a16="http://schemas.microsoft.com/office/drawing/2014/main" val="1856550738"/>
                    </a:ext>
                  </a:extLst>
                </a:gridCol>
                <a:gridCol w="2730910">
                  <a:extLst>
                    <a:ext uri="{9D8B030D-6E8A-4147-A177-3AD203B41FA5}">
                      <a16:colId xmlns:a16="http://schemas.microsoft.com/office/drawing/2014/main" val="280726759"/>
                    </a:ext>
                  </a:extLst>
                </a:gridCol>
              </a:tblGrid>
              <a:tr h="3947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PMpB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60059"/>
                  </a:ext>
                </a:extLst>
              </a:tr>
              <a:tr h="3947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Qtde por Perfil </a:t>
                      </a:r>
                      <a:endParaRPr lang="pt-BR" sz="16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09601"/>
                  </a:ext>
                </a:extLst>
              </a:tr>
              <a:tr h="3947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Bolsista</a:t>
                      </a:r>
                      <a:endParaRPr lang="pt-BR" sz="16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Tutor</a:t>
                      </a:r>
                      <a:endParaRPr lang="pt-BR" sz="1600" b="1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653689"/>
                  </a:ext>
                </a:extLst>
              </a:tr>
              <a:tr h="4127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80078"/>
                  </a:ext>
                </a:extLst>
              </a:tr>
              <a:tr h="412707">
                <a:tc gridSpan="2"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288682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9C0FF83-E583-5350-F56B-3145E888655E}"/>
              </a:ext>
            </a:extLst>
          </p:cNvPr>
          <p:cNvSpPr txBox="1"/>
          <p:nvPr/>
        </p:nvSpPr>
        <p:spPr>
          <a:xfrm>
            <a:off x="7508037" y="6184940"/>
            <a:ext cx="453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Consolidado CGPP/DGAPS/SAPS/MS para Casa Civil atualizada em 08/01/2024.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91FC00A-9C10-877A-1F80-E07AC8266650}"/>
              </a:ext>
            </a:extLst>
          </p:cNvPr>
          <p:cNvSpPr/>
          <p:nvPr/>
        </p:nvSpPr>
        <p:spPr>
          <a:xfrm>
            <a:off x="11774899" y="6595892"/>
            <a:ext cx="41710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3A4BDF-5F24-A888-0628-3A4A5B4FE215}"/>
              </a:ext>
            </a:extLst>
          </p:cNvPr>
          <p:cNvSpPr txBox="1"/>
          <p:nvPr/>
        </p:nvSpPr>
        <p:spPr>
          <a:xfrm>
            <a:off x="155543" y="6581001"/>
            <a:ext cx="528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Planilha de monitoramento CGPP atualizada em 05/02/2024.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31FA6DD-341B-C07D-DD0D-0C6E1E8A2006}"/>
              </a:ext>
            </a:extLst>
          </p:cNvPr>
          <p:cNvSpPr/>
          <p:nvPr/>
        </p:nvSpPr>
        <p:spPr>
          <a:xfrm>
            <a:off x="4138367" y="541425"/>
            <a:ext cx="461914" cy="303726"/>
          </a:xfrm>
          <a:prstGeom prst="roundRect">
            <a:avLst>
              <a:gd name="adj" fmla="val 10000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Médicos pelo Brasil">
            <a:extLst>
              <a:ext uri="{FF2B5EF4-FFF2-40B4-BE49-F238E27FC236}">
                <a16:creationId xmlns:a16="http://schemas.microsoft.com/office/drawing/2014/main" id="{1F415292-D8F8-B686-1DE8-4A9EF188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30" y="4054052"/>
            <a:ext cx="334938" cy="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6AB3399-03FF-36B0-8E27-C6038D902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579" y="845151"/>
            <a:ext cx="3391616" cy="30147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751036A-8B2F-44DA-60CA-19ED30E457E4}"/>
              </a:ext>
            </a:extLst>
          </p:cNvPr>
          <p:cNvSpPr txBox="1"/>
          <p:nvPr/>
        </p:nvSpPr>
        <p:spPr>
          <a:xfrm>
            <a:off x="9155722" y="1937038"/>
            <a:ext cx="16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814</a:t>
            </a:r>
          </a:p>
        </p:txBody>
      </p:sp>
    </p:spTree>
    <p:extLst>
      <p:ext uri="{BB962C8B-B14F-4D97-AF65-F5344CB8AC3E}">
        <p14:creationId xmlns:p14="http://schemas.microsoft.com/office/powerpoint/2010/main" val="4522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7686A-C198-49E4-73B3-C0E49E6C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10BA34D-AED7-773F-8C7E-53B273A248F2}"/>
              </a:ext>
            </a:extLst>
          </p:cNvPr>
          <p:cNvSpPr/>
          <p:nvPr/>
        </p:nvSpPr>
        <p:spPr>
          <a:xfrm>
            <a:off x="2494702" y="50791"/>
            <a:ext cx="66270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Panorama</a:t>
            </a:r>
            <a:r>
              <a:rPr lang="pt-BR" sz="32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do PMMB</a:t>
            </a:r>
          </a:p>
          <a:p>
            <a:pPr algn="ctr"/>
            <a:r>
              <a:rPr lang="pt-BR" sz="28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Macrorregião Centro-Norte</a:t>
            </a:r>
            <a:endParaRPr lang="pt-BR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87D2B46-D5F3-94ED-41E0-838EC28D51AE}"/>
              </a:ext>
            </a:extLst>
          </p:cNvPr>
          <p:cNvSpPr/>
          <p:nvPr/>
        </p:nvSpPr>
        <p:spPr>
          <a:xfrm>
            <a:off x="11774899" y="6595892"/>
            <a:ext cx="41710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MV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1F2F7F-5FA2-3FC7-474F-E7B9D4394ED9}"/>
              </a:ext>
            </a:extLst>
          </p:cNvPr>
          <p:cNvSpPr txBox="1"/>
          <p:nvPr/>
        </p:nvSpPr>
        <p:spPr>
          <a:xfrm>
            <a:off x="3665786" y="4218150"/>
            <a:ext cx="409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/>
                </a:solidFill>
              </a:rPr>
              <a:t>Fonte: Planilha de monitoramento CGPP atualizada em 05/02/2024.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C8B1127-01B2-11F6-B1C4-857FCE62A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038" y="1043614"/>
            <a:ext cx="3535672" cy="3142818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867243B-8AF5-80B6-884E-A2F1541E81F6}"/>
              </a:ext>
            </a:extLst>
          </p:cNvPr>
          <p:cNvSpPr/>
          <p:nvPr/>
        </p:nvSpPr>
        <p:spPr>
          <a:xfrm>
            <a:off x="4015819" y="1226378"/>
            <a:ext cx="758531" cy="555288"/>
          </a:xfrm>
          <a:prstGeom prst="roundRect">
            <a:avLst>
              <a:gd name="adj" fmla="val 10000"/>
            </a:avLst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48E33D-16EA-7CF6-FDC0-F8066E20072C}"/>
              </a:ext>
            </a:extLst>
          </p:cNvPr>
          <p:cNvSpPr txBox="1"/>
          <p:nvPr/>
        </p:nvSpPr>
        <p:spPr>
          <a:xfrm>
            <a:off x="11090653" y="1643301"/>
            <a:ext cx="104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AAA02C1-499B-1151-0D8E-D20FBEA2146D}"/>
              </a:ext>
            </a:extLst>
          </p:cNvPr>
          <p:cNvSpPr txBox="1"/>
          <p:nvPr/>
        </p:nvSpPr>
        <p:spPr>
          <a:xfrm>
            <a:off x="56365" y="4080176"/>
            <a:ext cx="30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Serra da Mesa</a:t>
            </a: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AE107B9C-0B3F-E7C1-D1D9-0A45F8FE0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71073"/>
              </p:ext>
            </p:extLst>
          </p:nvPr>
        </p:nvGraphicFramePr>
        <p:xfrm>
          <a:off x="150830" y="580656"/>
          <a:ext cx="2215298" cy="3352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26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Carmo do Rio Verde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37394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Ceres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616110"/>
                  </a:ext>
                </a:extLst>
              </a:tr>
              <a:tr h="26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Crixás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315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Morro Agudo de Goiás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5830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Nova Glória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7877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Rialma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2607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Rianápolis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0569"/>
                  </a:ext>
                </a:extLst>
              </a:tr>
              <a:tr h="263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boto"/>
                        </a:defRPr>
                      </a:lvl9pPr>
                    </a:lstStyle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Rubiataba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221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Santa Isabel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4826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São Luiz do Norte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Uruana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E7955388-D237-90E4-DD8B-2B4B067F7BA4}"/>
              </a:ext>
            </a:extLst>
          </p:cNvPr>
          <p:cNvSpPr txBox="1"/>
          <p:nvPr/>
        </p:nvSpPr>
        <p:spPr>
          <a:xfrm>
            <a:off x="150830" y="78327"/>
            <a:ext cx="26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São Patrício I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8A9289A-1325-A4C0-C27E-DECCD001E41E}"/>
              </a:ext>
            </a:extLst>
          </p:cNvPr>
          <p:cNvSpPr txBox="1"/>
          <p:nvPr/>
        </p:nvSpPr>
        <p:spPr>
          <a:xfrm>
            <a:off x="2519919" y="1867431"/>
            <a:ext cx="118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26" name="Chave Direita 25">
            <a:extLst>
              <a:ext uri="{FF2B5EF4-FFF2-40B4-BE49-F238E27FC236}">
                <a16:creationId xmlns:a16="http://schemas.microsoft.com/office/drawing/2014/main" id="{523B2106-736A-77FD-A722-BE6AF15228A9}"/>
              </a:ext>
            </a:extLst>
          </p:cNvPr>
          <p:cNvSpPr/>
          <p:nvPr/>
        </p:nvSpPr>
        <p:spPr>
          <a:xfrm>
            <a:off x="2349901" y="478437"/>
            <a:ext cx="289603" cy="3601739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1E9B4757-5787-B263-0BA2-5DEB660E6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12730"/>
              </p:ext>
            </p:extLst>
          </p:nvPr>
        </p:nvGraphicFramePr>
        <p:xfrm>
          <a:off x="159895" y="4465596"/>
          <a:ext cx="2215298" cy="2133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Amaralina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Campinorte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Colinas do Sul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469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Hidrolina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770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Niquelândia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83956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Nova Iguaçu de Goiás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38638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Uruaçu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32947"/>
                  </a:ext>
                </a:extLst>
              </a:tr>
            </a:tbl>
          </a:graphicData>
        </a:graphic>
      </p:graphicFrame>
      <p:sp>
        <p:nvSpPr>
          <p:cNvPr id="29" name="Chave Direita 28">
            <a:extLst>
              <a:ext uri="{FF2B5EF4-FFF2-40B4-BE49-F238E27FC236}">
                <a16:creationId xmlns:a16="http://schemas.microsoft.com/office/drawing/2014/main" id="{C944A1A3-2D8A-2187-6245-B34528243FC2}"/>
              </a:ext>
            </a:extLst>
          </p:cNvPr>
          <p:cNvSpPr/>
          <p:nvPr/>
        </p:nvSpPr>
        <p:spPr>
          <a:xfrm>
            <a:off x="10833468" y="1299744"/>
            <a:ext cx="317683" cy="162580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C6B4C232-BC29-2709-A2AF-00811448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317"/>
              </p:ext>
            </p:extLst>
          </p:nvPr>
        </p:nvGraphicFramePr>
        <p:xfrm>
          <a:off x="4486252" y="4906635"/>
          <a:ext cx="2215298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Abadiânia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Alexânia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Campo Limpo de Goiás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32694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Cocalzinho de Goiás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469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Pirenópolis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770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Terezópolis de Goiás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95668"/>
                  </a:ext>
                </a:extLst>
              </a:tr>
            </a:tbl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A2A1A523-1088-6BD0-6932-6D1C29CF3360}"/>
              </a:ext>
            </a:extLst>
          </p:cNvPr>
          <p:cNvSpPr txBox="1"/>
          <p:nvPr/>
        </p:nvSpPr>
        <p:spPr>
          <a:xfrm>
            <a:off x="7244833" y="5279979"/>
            <a:ext cx="104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34" name="Chave Direita 33">
            <a:extLst>
              <a:ext uri="{FF2B5EF4-FFF2-40B4-BE49-F238E27FC236}">
                <a16:creationId xmlns:a16="http://schemas.microsoft.com/office/drawing/2014/main" id="{0F6F6F51-0F37-CFBC-9C2F-9D1DCEC770FB}"/>
              </a:ext>
            </a:extLst>
          </p:cNvPr>
          <p:cNvSpPr/>
          <p:nvPr/>
        </p:nvSpPr>
        <p:spPr>
          <a:xfrm>
            <a:off x="6835565" y="4855563"/>
            <a:ext cx="417101" cy="187987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6102098-32B7-8198-E540-64BBF1065F19}"/>
              </a:ext>
            </a:extLst>
          </p:cNvPr>
          <p:cNvSpPr txBox="1"/>
          <p:nvPr/>
        </p:nvSpPr>
        <p:spPr>
          <a:xfrm>
            <a:off x="4565199" y="4464371"/>
            <a:ext cx="240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Pirineus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7286695B-43DA-BF74-621A-46D3F0AA19AE}"/>
                  </a:ext>
                </a:extLst>
              </p14:cNvPr>
              <p14:cNvContentPartPr/>
              <p14:nvPr/>
            </p14:nvContentPartPr>
            <p14:xfrm>
              <a:off x="7072062" y="4163591"/>
              <a:ext cx="360" cy="36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7286695B-43DA-BF74-621A-46D3F0AA19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5942" y="415711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800103A0-734A-6E6F-7869-2B1A0B7CC7EB}"/>
                  </a:ext>
                </a:extLst>
              </p14:cNvPr>
              <p14:cNvContentPartPr/>
              <p14:nvPr/>
            </p14:nvContentPartPr>
            <p14:xfrm>
              <a:off x="7052262" y="4202111"/>
              <a:ext cx="360" cy="36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800103A0-734A-6E6F-7869-2B1A0B7CC7E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6142" y="419599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A71246DE-695A-5607-700E-AD683350595E}"/>
                  </a:ext>
                </a:extLst>
              </p14:cNvPr>
              <p14:cNvContentPartPr/>
              <p14:nvPr/>
            </p14:nvContentPartPr>
            <p14:xfrm>
              <a:off x="7072062" y="4280231"/>
              <a:ext cx="360" cy="36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A71246DE-695A-5607-700E-AD68335059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5942" y="4274111"/>
                <a:ext cx="12600" cy="12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78F6E5D-90AD-96ED-9D98-C028506F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04080"/>
              </p:ext>
            </p:extLst>
          </p:nvPr>
        </p:nvGraphicFramePr>
        <p:xfrm>
          <a:off x="8498209" y="1277654"/>
          <a:ext cx="2215298" cy="1524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Goianésia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Itaguaru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Jaraguá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32694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Padre Bernardo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469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Vila Propício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7707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DEE0ED-FF43-A425-74D4-DB0A5BDB00E0}"/>
              </a:ext>
            </a:extLst>
          </p:cNvPr>
          <p:cNvSpPr txBox="1"/>
          <p:nvPr/>
        </p:nvSpPr>
        <p:spPr>
          <a:xfrm>
            <a:off x="8363406" y="801882"/>
            <a:ext cx="26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São Patrício II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995544C4-5B25-C261-5355-F02F053A2E35}"/>
              </a:ext>
            </a:extLst>
          </p:cNvPr>
          <p:cNvSpPr/>
          <p:nvPr/>
        </p:nvSpPr>
        <p:spPr>
          <a:xfrm>
            <a:off x="2349901" y="4722829"/>
            <a:ext cx="418639" cy="1847598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F68376B-C484-C538-80D6-918B2ED7833B}"/>
              </a:ext>
            </a:extLst>
          </p:cNvPr>
          <p:cNvSpPr txBox="1"/>
          <p:nvPr/>
        </p:nvSpPr>
        <p:spPr>
          <a:xfrm>
            <a:off x="2709529" y="5227241"/>
            <a:ext cx="992251" cy="83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48ACF84E-2C16-F682-E6B4-8344A1D20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16666"/>
              </p:ext>
            </p:extLst>
          </p:nvPr>
        </p:nvGraphicFramePr>
        <p:xfrm>
          <a:off x="8561177" y="3361007"/>
          <a:ext cx="2215298" cy="3352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15298">
                  <a:extLst>
                    <a:ext uri="{9D8B030D-6E8A-4147-A177-3AD203B41FA5}">
                      <a16:colId xmlns:a16="http://schemas.microsoft.com/office/drawing/2014/main" val="1915666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Bonópolis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4763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Campinaçu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1569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Formoso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469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Minaçu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770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Montividiu do Norte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83956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Mundo Novo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38638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Novo Planalto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32947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Porangatu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23580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Santa Tereza de Goiás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52312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São Miguel do Araguaia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23585"/>
                  </a:ext>
                </a:extLst>
              </a:tr>
              <a:tr h="263491">
                <a:tc>
                  <a:txBody>
                    <a:bodyPr/>
                    <a:lstStyle/>
                    <a:p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Trombas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35657"/>
                  </a:ext>
                </a:extLst>
              </a:tr>
            </a:tbl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27786EAF-2CD9-B81A-2CC3-BB453E476FCD}"/>
              </a:ext>
            </a:extLst>
          </p:cNvPr>
          <p:cNvSpPr txBox="1"/>
          <p:nvPr/>
        </p:nvSpPr>
        <p:spPr>
          <a:xfrm>
            <a:off x="8640244" y="2960897"/>
            <a:ext cx="3066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 Norte</a:t>
            </a:r>
          </a:p>
        </p:txBody>
      </p: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DC7094E5-3678-E3D6-7892-22371226CCEE}"/>
              </a:ext>
            </a:extLst>
          </p:cNvPr>
          <p:cNvSpPr/>
          <p:nvPr/>
        </p:nvSpPr>
        <p:spPr>
          <a:xfrm>
            <a:off x="10898082" y="3373531"/>
            <a:ext cx="253069" cy="336190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6095AC4-047B-5A56-01B2-B01086EB0577}"/>
              </a:ext>
            </a:extLst>
          </p:cNvPr>
          <p:cNvSpPr txBox="1"/>
          <p:nvPr/>
        </p:nvSpPr>
        <p:spPr>
          <a:xfrm>
            <a:off x="11090653" y="4586842"/>
            <a:ext cx="104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A3A7169D-CCD1-C4DF-AA94-649BE50509FF}"/>
                  </a:ext>
                </a:extLst>
              </p14:cNvPr>
              <p14:cNvContentPartPr/>
              <p14:nvPr/>
            </p14:nvContentPartPr>
            <p14:xfrm>
              <a:off x="2630060" y="5684092"/>
              <a:ext cx="3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A3A7169D-CCD1-C4DF-AA94-649BE50509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060" y="563045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AFA10307-A024-19EB-A917-92030591F361}"/>
                  </a:ext>
                </a:extLst>
              </p14:cNvPr>
              <p14:cNvContentPartPr/>
              <p14:nvPr/>
            </p14:nvContentPartPr>
            <p14:xfrm>
              <a:off x="2563820" y="5014852"/>
              <a:ext cx="360" cy="36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AFA10307-A024-19EB-A917-92030591F3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5180" y="4961212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617BB709-8351-783E-754B-368A5C4CAD32}"/>
                  </a:ext>
                </a:extLst>
              </p14:cNvPr>
              <p14:cNvContentPartPr/>
              <p14:nvPr/>
            </p14:nvContentPartPr>
            <p14:xfrm>
              <a:off x="2469500" y="1517452"/>
              <a:ext cx="360" cy="36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617BB709-8351-783E-754B-368A5C4CAD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0860" y="1463812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CaixaDeTexto 54">
            <a:extLst>
              <a:ext uri="{FF2B5EF4-FFF2-40B4-BE49-F238E27FC236}">
                <a16:creationId xmlns:a16="http://schemas.microsoft.com/office/drawing/2014/main" id="{26E90281-6018-2069-2F1E-662DF7013F33}"/>
              </a:ext>
            </a:extLst>
          </p:cNvPr>
          <p:cNvSpPr txBox="1"/>
          <p:nvPr/>
        </p:nvSpPr>
        <p:spPr>
          <a:xfrm>
            <a:off x="5319599" y="1475832"/>
            <a:ext cx="115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7873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D069070-3EF0-5E64-E204-EC308B2F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94" y="1005230"/>
            <a:ext cx="9004303" cy="537595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  <a:sym typeface="Wingdings" panose="05000000000000000000" pitchFamily="2" charset="2"/>
              </a:rPr>
              <a:t>Nova CH: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(28º Ciclo em diante):</a:t>
            </a:r>
            <a:b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44 horas semanais: </a:t>
            </a:r>
            <a:r>
              <a:rPr lang="pt-BR" sz="3600" dirty="0">
                <a:solidFill>
                  <a:schemeClr val="tx1"/>
                </a:solidFill>
                <a:sym typeface="Wingdings" panose="05000000000000000000" pitchFamily="2" charset="2"/>
              </a:rPr>
              <a:t>36h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assistenciais distribuídas em semana padrão de 2ª a 6ª feira </a:t>
            </a:r>
            <a:r>
              <a:rPr lang="pt-BR" sz="4000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sz="3600" dirty="0">
                <a:solidFill>
                  <a:schemeClr val="tx1"/>
                </a:solidFill>
                <a:sym typeface="Wingdings" panose="05000000000000000000" pitchFamily="2" charset="2"/>
              </a:rPr>
              <a:t>08h 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para estudo, sendo </a:t>
            </a:r>
            <a:r>
              <a:rPr lang="pt-BR" sz="3600" dirty="0">
                <a:solidFill>
                  <a:schemeClr val="tx1"/>
                </a:solidFill>
                <a:sym typeface="Wingdings" panose="05000000000000000000" pitchFamily="2" charset="2"/>
              </a:rPr>
              <a:t>04h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 na semana padrão  </a:t>
            </a:r>
            <a:r>
              <a:rPr lang="pt-BR" sz="4000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sz="3600" dirty="0">
                <a:solidFill>
                  <a:schemeClr val="tx1"/>
                </a:solidFill>
                <a:sym typeface="Wingdings" panose="05000000000000000000" pitchFamily="2" charset="2"/>
              </a:rPr>
              <a:t>04h</a:t>
            </a:r>
            <a:r>
              <a:rPr lang="pt-BR" sz="2800" dirty="0">
                <a:solidFill>
                  <a:schemeClr val="tx1"/>
                </a:solidFill>
                <a:sym typeface="Wingdings" panose="05000000000000000000" pitchFamily="2" charset="2"/>
              </a:rPr>
              <a:t> no melhor horário que convier ao profissional, fora da CH assistencial.</a:t>
            </a:r>
            <a:endParaRPr lang="pt-BR" sz="4400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D733D6D-120D-084C-923C-E9AA6E87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1D6D37-A8C8-C876-14D5-1A34341C3522}"/>
              </a:ext>
            </a:extLst>
          </p:cNvPr>
          <p:cNvSpPr txBox="1"/>
          <p:nvPr/>
        </p:nvSpPr>
        <p:spPr>
          <a:xfrm>
            <a:off x="499620" y="286674"/>
            <a:ext cx="8889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 normativa 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Portaria Interministerial nº 604/2023</a:t>
            </a:r>
          </a:p>
        </p:txBody>
      </p:sp>
      <p:pic>
        <p:nvPicPr>
          <p:cNvPr id="11" name="Picture 4" descr="Migração do ECC é um assunto distante? Por que considerar ...">
            <a:extLst>
              <a:ext uri="{FF2B5EF4-FFF2-40B4-BE49-F238E27FC236}">
                <a16:creationId xmlns:a16="http://schemas.microsoft.com/office/drawing/2014/main" id="{766AC1ED-E02D-6F35-8649-47DD5BDF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71" y="3712597"/>
            <a:ext cx="2858729" cy="28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DF0E79-5606-23F6-A198-686AF86E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959" y="1344663"/>
            <a:ext cx="2244401" cy="18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241" y="5318501"/>
            <a:ext cx="304605" cy="10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12" r="12"/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B33BD1A-C802-4D12-252E-6025A6E9D9D1}"/>
              </a:ext>
            </a:extLst>
          </p:cNvPr>
          <p:cNvSpPr txBox="1"/>
          <p:nvPr/>
        </p:nvSpPr>
        <p:spPr>
          <a:xfrm>
            <a:off x="490241" y="721210"/>
            <a:ext cx="71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Ofício Circular nº 1/2023/SAPS/MS, CONASS e CONASEMS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42C5FF-AA50-F4AE-CBF2-2799C142E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64" y="1323525"/>
            <a:ext cx="6653350" cy="3143369"/>
          </a:xfrm>
          <a:prstGeom prst="rect">
            <a:avLst/>
          </a:prstGeom>
        </p:spPr>
      </p:pic>
      <p:pic>
        <p:nvPicPr>
          <p:cNvPr id="1030" name="Picture 6" descr="Calendário - Essencis Technologies">
            <a:extLst>
              <a:ext uri="{FF2B5EF4-FFF2-40B4-BE49-F238E27FC236}">
                <a16:creationId xmlns:a16="http://schemas.microsoft.com/office/drawing/2014/main" id="{A04D35D5-3205-162E-D8D6-3B11226D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37" y="1976992"/>
            <a:ext cx="4247115" cy="30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EF2101-CD4A-EFF6-4C05-A83E02013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47" y="4881008"/>
            <a:ext cx="9145276" cy="185763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D986204-DB31-D7E9-CFC6-0A004E3C6625}"/>
              </a:ext>
            </a:extLst>
          </p:cNvPr>
          <p:cNvSpPr/>
          <p:nvPr/>
        </p:nvSpPr>
        <p:spPr>
          <a:xfrm>
            <a:off x="490241" y="4913081"/>
            <a:ext cx="8590482" cy="78357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D193B4-8918-B63E-A62F-FED0B0284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680" y="815464"/>
            <a:ext cx="1632064" cy="10076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5B2EEF-E527-4A75-389F-939AECC546E5}"/>
              </a:ext>
            </a:extLst>
          </p:cNvPr>
          <p:cNvSpPr txBox="1"/>
          <p:nvPr/>
        </p:nvSpPr>
        <p:spPr>
          <a:xfrm>
            <a:off x="8380427" y="2400999"/>
            <a:ext cx="292653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padrão</a:t>
            </a:r>
          </a:p>
        </p:txBody>
      </p:sp>
    </p:spTree>
    <p:extLst>
      <p:ext uri="{BB962C8B-B14F-4D97-AF65-F5344CB8AC3E}">
        <p14:creationId xmlns:p14="http://schemas.microsoft.com/office/powerpoint/2010/main" val="53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8725" y="6553278"/>
            <a:ext cx="864933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https://</a:t>
            </a:r>
            <a:r>
              <a:rPr sz="14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2"/>
              </a:rPr>
              <a:t>www.in.gov.br/en/web/dou/-/portaria-interministerial-ms/mec-n-604-de-16-de-maio-de-2023-483958798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29B13F0-46E4-31B0-6731-CA6F928B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7426C66-9149-AA58-BCBB-F57591BA787B}"/>
              </a:ext>
            </a:extLst>
          </p:cNvPr>
          <p:cNvSpPr txBox="1"/>
          <p:nvPr/>
        </p:nvSpPr>
        <p:spPr>
          <a:xfrm>
            <a:off x="379725" y="424546"/>
            <a:ext cx="9499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controla o cumprimento da carga horária de atividades no PMMB?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9CFE12-1AA1-9297-2C1F-D004773F7D9C}"/>
              </a:ext>
            </a:extLst>
          </p:cNvPr>
          <p:cNvSpPr txBox="1"/>
          <p:nvPr/>
        </p:nvSpPr>
        <p:spPr>
          <a:xfrm>
            <a:off x="415940" y="1961903"/>
            <a:ext cx="8415778" cy="4647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Art. 15 (...) </a:t>
            </a:r>
          </a:p>
          <a:p>
            <a:pPr algn="just"/>
            <a:r>
              <a:rPr lang="pt-BR" sz="2400" b="1" dirty="0"/>
              <a:t>IV - É competência do gestor municipal  exercer, em conjunto com o supervisor, o acompanhamento e a fiscalização da execução das  atividades de ensino-serviço, inclusive quanto ao cumprimento da carga horária </a:t>
            </a:r>
            <a:r>
              <a:rPr lang="pt-BR" sz="2000" dirty="0"/>
              <a:t>de 44 (quarenta e quatro)  horas semanais prevista pelo Projeto para os médicos participantes</a:t>
            </a:r>
            <a:r>
              <a:rPr lang="pt-BR" dirty="0"/>
              <a:t>, </a:t>
            </a:r>
            <a:r>
              <a:rPr lang="pt-BR" sz="2000" dirty="0"/>
              <a:t>distribuídas em 36 (trinta e seis) horas  assistenciais e oito horas de atividades teóricas-educacionais, com distribuição das atividades a serem  estabelecidas conforme as necessidades do serviço, no âmbito da gestão municipal e distrital, </a:t>
            </a:r>
            <a:r>
              <a:rPr lang="pt-BR" sz="2400" b="1" dirty="0"/>
              <a:t>essenciais à  validação e ao recebimento da bolsa destinada ao médico, por meio de sistema de informação  disponibilizado pela Coordenação Nacional do Projeto</a:t>
            </a:r>
            <a:r>
              <a:rPr lang="pt-BR" sz="2000" dirty="0"/>
              <a:t>;</a:t>
            </a:r>
          </a:p>
        </p:txBody>
      </p:sp>
      <p:pic>
        <p:nvPicPr>
          <p:cNvPr id="15362" name="Picture 2" descr="IESP | Instituto de Ensino em Saúde e Pós-Graduação - ENFERMAGEM EM  AUDITORIA">
            <a:extLst>
              <a:ext uri="{FF2B5EF4-FFF2-40B4-BE49-F238E27FC236}">
                <a16:creationId xmlns:a16="http://schemas.microsoft.com/office/drawing/2014/main" id="{7468F8D4-D05C-2DEA-AB02-D97C97CD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18" y="2175821"/>
            <a:ext cx="3347770" cy="25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-Gestor AB">
            <a:extLst>
              <a:ext uri="{FF2B5EF4-FFF2-40B4-BE49-F238E27FC236}">
                <a16:creationId xmlns:a16="http://schemas.microsoft.com/office/drawing/2014/main" id="{7BBFFD24-FA6A-A63F-88F1-3B47219C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490" y="4462887"/>
            <a:ext cx="1956395" cy="19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DBDCF4D-7FAC-8DF3-0DDC-1D22AB615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511" y="1122888"/>
            <a:ext cx="1312352" cy="10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8725" y="6553278"/>
            <a:ext cx="864933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</a:rPr>
              <a:t>https://</a:t>
            </a:r>
            <a:r>
              <a:rPr sz="14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 MT"/>
                <a:cs typeface="Arial MT"/>
                <a:hlinkClick r:id="rId2"/>
              </a:rPr>
              <a:t>www.in.gov.br/en/web/dou/-/portaria-interministerial-ms/mec-n-604-de-16-de-maio-de-2023-483958798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29B13F0-46E4-31B0-6731-CA6F928B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7426C66-9149-AA58-BCBB-F57591BA787B}"/>
              </a:ext>
            </a:extLst>
          </p:cNvPr>
          <p:cNvSpPr txBox="1"/>
          <p:nvPr/>
        </p:nvSpPr>
        <p:spPr>
          <a:xfrm>
            <a:off x="558834" y="358559"/>
            <a:ext cx="920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do cumprimento da carga horária de atividades no PMMB 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Frequência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2FEFC21-1542-8A09-8D95-16809DD969AD}"/>
              </a:ext>
            </a:extLst>
          </p:cNvPr>
          <p:cNvSpPr txBox="1">
            <a:spLocks/>
          </p:cNvSpPr>
          <p:nvPr/>
        </p:nvSpPr>
        <p:spPr>
          <a:xfrm>
            <a:off x="276030" y="1576810"/>
            <a:ext cx="5728844" cy="503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183E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9250" marR="6350" indent="-336550" algn="just">
              <a:lnSpc>
                <a:spcPct val="150000"/>
              </a:lnSpc>
              <a:spcBef>
                <a:spcPts val="180"/>
              </a:spcBef>
              <a:spcAft>
                <a:spcPts val="1200"/>
              </a:spcAft>
              <a:buClr>
                <a:srgbClr val="183EFF"/>
              </a:buClr>
              <a:buChar char="●"/>
              <a:tabLst>
                <a:tab pos="348615" algn="l"/>
                <a:tab pos="349250" algn="l"/>
              </a:tabLst>
            </a:pPr>
            <a:r>
              <a:rPr lang="pt-BR" spc="-5" dirty="0">
                <a:solidFill>
                  <a:schemeClr val="bg1"/>
                </a:solidFill>
                <a:latin typeface="+mn-lt"/>
              </a:rPr>
              <a:t>Folha</a:t>
            </a:r>
            <a:r>
              <a:rPr lang="pt-BR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de</a:t>
            </a:r>
            <a:r>
              <a:rPr lang="pt-BR" spc="-5" dirty="0">
                <a:solidFill>
                  <a:schemeClr val="bg1"/>
                </a:solidFill>
                <a:latin typeface="+mn-lt"/>
              </a:rPr>
              <a:t> ponto</a:t>
            </a:r>
            <a:r>
              <a:rPr lang="pt-BR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pc="-5" dirty="0">
                <a:solidFill>
                  <a:schemeClr val="bg1"/>
                </a:solidFill>
                <a:latin typeface="+mn-lt"/>
              </a:rPr>
              <a:t>ou</a:t>
            </a:r>
            <a:r>
              <a:rPr lang="pt-BR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pc="-5" dirty="0">
                <a:solidFill>
                  <a:schemeClr val="bg1"/>
                </a:solidFill>
                <a:latin typeface="+mn-lt"/>
              </a:rPr>
              <a:t>registro</a:t>
            </a:r>
            <a:r>
              <a:rPr lang="pt-BR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pc="-5" dirty="0">
                <a:solidFill>
                  <a:schemeClr val="bg1"/>
                </a:solidFill>
                <a:latin typeface="+mn-lt"/>
              </a:rPr>
              <a:t>biométrico: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1ED43F-4CCD-1BED-877A-3243F6AB8B69}"/>
              </a:ext>
            </a:extLst>
          </p:cNvPr>
          <p:cNvSpPr txBox="1"/>
          <p:nvPr/>
        </p:nvSpPr>
        <p:spPr>
          <a:xfrm>
            <a:off x="454991" y="3442778"/>
            <a:ext cx="52106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chemeClr val="bg1"/>
                </a:solidFill>
                <a:latin typeface="+mn-lt"/>
                <a:cs typeface="Arial MT"/>
              </a:rPr>
              <a:t>O</a:t>
            </a:r>
            <a:r>
              <a:rPr lang="pt-BR" sz="1800" spc="38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controle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eletrônico</a:t>
            </a:r>
            <a:r>
              <a:rPr lang="pt-BR" sz="1800" spc="38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+mn-lt"/>
                <a:cs typeface="Arial MT"/>
              </a:rPr>
              <a:t>de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frequência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assim</a:t>
            </a:r>
            <a:r>
              <a:rPr lang="pt-BR" sz="1800" spc="37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como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qualquer</a:t>
            </a:r>
            <a:r>
              <a:rPr lang="pt-BR" sz="1800" spc="37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outro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meio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+mn-lt"/>
                <a:cs typeface="Arial MT"/>
              </a:rPr>
              <a:t>de</a:t>
            </a:r>
            <a:r>
              <a:rPr lang="pt-BR" sz="1800" spc="38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controle</a:t>
            </a:r>
            <a:r>
              <a:rPr lang="pt-BR" sz="1800" spc="38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+mn-lt"/>
                <a:cs typeface="Arial MT"/>
              </a:rPr>
              <a:t>da</a:t>
            </a:r>
            <a:r>
              <a:rPr lang="pt-BR" sz="1800" spc="38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CH </a:t>
            </a:r>
            <a:r>
              <a:rPr lang="pt-BR" sz="1800" dirty="0">
                <a:solidFill>
                  <a:schemeClr val="bg1"/>
                </a:solidFill>
                <a:latin typeface="+mn-lt"/>
                <a:cs typeface="Arial MT"/>
              </a:rPr>
              <a:t>a</a:t>
            </a:r>
            <a:r>
              <a:rPr lang="pt-BR" sz="1800" spc="38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dirty="0">
                <a:solidFill>
                  <a:schemeClr val="bg1"/>
                </a:solidFill>
                <a:latin typeface="+mn-lt"/>
                <a:cs typeface="Arial MT"/>
              </a:rPr>
              <a:t>ser </a:t>
            </a:r>
            <a:r>
              <a:rPr lang="pt-BR" sz="1800" spc="-45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desenvolvida</a:t>
            </a:r>
            <a:r>
              <a:rPr lang="pt-BR" sz="1800" spc="1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pelo</a:t>
            </a:r>
            <a:r>
              <a:rPr lang="pt-BR" sz="1800" spc="1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médico</a:t>
            </a:r>
            <a:r>
              <a:rPr lang="pt-BR" sz="1800" spc="10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spc="-5" dirty="0">
                <a:solidFill>
                  <a:schemeClr val="bg1"/>
                </a:solidFill>
                <a:latin typeface="+mn-lt"/>
                <a:cs typeface="Arial MT"/>
              </a:rPr>
              <a:t>participante</a:t>
            </a:r>
            <a:r>
              <a:rPr lang="pt-BR" sz="1800" spc="15" dirty="0">
                <a:solidFill>
                  <a:schemeClr val="bg1"/>
                </a:solidFill>
                <a:latin typeface="+mn-lt"/>
                <a:cs typeface="Arial MT"/>
              </a:rPr>
              <a:t> </a:t>
            </a:r>
            <a:r>
              <a:rPr lang="pt-BR" sz="1800" b="1" i="1" dirty="0">
                <a:solidFill>
                  <a:schemeClr val="bg1"/>
                </a:solidFill>
                <a:latin typeface="+mn-lt"/>
                <a:cs typeface="Arial"/>
              </a:rPr>
              <a:t>não</a:t>
            </a:r>
            <a:r>
              <a:rPr lang="pt-BR" sz="1800" b="1" i="1" spc="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pt-BR" sz="1800" b="1" i="1" spc="-5" dirty="0">
                <a:solidFill>
                  <a:schemeClr val="bg1"/>
                </a:solidFill>
                <a:latin typeface="+mn-lt"/>
                <a:cs typeface="Arial"/>
              </a:rPr>
              <a:t>descaracteriza</a:t>
            </a:r>
            <a:r>
              <a:rPr lang="pt-BR" sz="1800" b="1" i="1" spc="1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pt-BR" sz="1800" b="1" i="1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lang="pt-BR" sz="1800" b="1" i="1" spc="1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pt-BR" sz="1800" b="1" i="1" spc="-5" dirty="0">
                <a:solidFill>
                  <a:schemeClr val="bg1"/>
                </a:solidFill>
                <a:latin typeface="+mn-lt"/>
                <a:cs typeface="Arial"/>
              </a:rPr>
              <a:t>caráter</a:t>
            </a:r>
            <a:r>
              <a:rPr lang="pt-BR" sz="1800" b="1" i="1" spc="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pt-BR" sz="1800" b="1" i="1" spc="-5" dirty="0">
                <a:solidFill>
                  <a:schemeClr val="bg1"/>
                </a:solidFill>
                <a:latin typeface="+mn-lt"/>
                <a:cs typeface="Arial"/>
              </a:rPr>
              <a:t>educacional</a:t>
            </a:r>
            <a:r>
              <a:rPr lang="pt-BR" sz="1800" b="1" i="1" spc="1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pt-BR" sz="1800" b="1" i="1" spc="-5" dirty="0">
                <a:solidFill>
                  <a:schemeClr val="bg1"/>
                </a:solidFill>
                <a:latin typeface="+mn-lt"/>
                <a:cs typeface="Arial"/>
              </a:rPr>
              <a:t>do</a:t>
            </a:r>
            <a:r>
              <a:rPr lang="pt-BR" sz="1800" b="1" i="1" spc="1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pt-BR" sz="1800" b="1" i="1" spc="-5" dirty="0">
                <a:solidFill>
                  <a:schemeClr val="bg1"/>
                </a:solidFill>
                <a:latin typeface="+mn-lt"/>
                <a:cs typeface="Arial"/>
              </a:rPr>
              <a:t>Programa.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157E526-98ED-7562-9910-C49F6EC24C5B}"/>
              </a:ext>
            </a:extLst>
          </p:cNvPr>
          <p:cNvSpPr txBox="1"/>
          <p:nvPr/>
        </p:nvSpPr>
        <p:spPr>
          <a:xfrm>
            <a:off x="454991" y="2214894"/>
            <a:ext cx="5370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Compete a cada município definir a forma de controle e comprovação </a:t>
            </a:r>
            <a:r>
              <a:rPr lang="pt-BR" dirty="0">
                <a:solidFill>
                  <a:schemeClr val="bg1"/>
                </a:solidFill>
              </a:rPr>
              <a:t>do cumprimento da CH a  ser desenvolvida pelo médico participante nas atividades de ensino-serviço;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4683252-F224-019D-89C9-11DE65167CD2}"/>
              </a:ext>
            </a:extLst>
          </p:cNvPr>
          <p:cNvSpPr txBox="1"/>
          <p:nvPr/>
        </p:nvSpPr>
        <p:spPr>
          <a:xfrm>
            <a:off x="454992" y="5034470"/>
            <a:ext cx="11290806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Art. 27. Parágrafo único. Para fins do disposto no inciso VII, </a:t>
            </a:r>
            <a:r>
              <a:rPr lang="pt-BR" b="1" dirty="0"/>
              <a:t>é obrigação do médico  participante permitir o seu cadastro e realizar as atividades de controle de  frequência, conforme horário de funcionamento da Unidade Básica de  Saúde - UBS à qual esteja vinculado</a:t>
            </a:r>
            <a:r>
              <a:rPr lang="pt-BR" dirty="0"/>
              <a:t>, em que exercerá as atividades de  integração ensino-serviço, </a:t>
            </a:r>
            <a:r>
              <a:rPr lang="pt-BR" b="1" dirty="0"/>
              <a:t>sendo a não observância a essa obrigação  considerada descumprimento de deveres</a:t>
            </a:r>
            <a:r>
              <a:rPr lang="pt-BR" dirty="0"/>
              <a:t>.</a:t>
            </a:r>
          </a:p>
        </p:txBody>
      </p:sp>
      <p:pic>
        <p:nvPicPr>
          <p:cNvPr id="3074" name="Picture 2" descr="Clock In GIFs | Tenor">
            <a:extLst>
              <a:ext uri="{FF2B5EF4-FFF2-40B4-BE49-F238E27FC236}">
                <a16:creationId xmlns:a16="http://schemas.microsoft.com/office/drawing/2014/main" id="{5525DC10-DCAC-6868-5C1F-324C803B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30" y="1923068"/>
            <a:ext cx="3761601" cy="28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5BC00C6-F44A-7273-E6EA-7D64BCF90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353" y="760899"/>
            <a:ext cx="1040347" cy="8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theme/theme1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35634</TotalTime>
  <Words>978</Words>
  <Application>Microsoft Office PowerPoint</Application>
  <PresentationFormat>Widescreen</PresentationFormat>
  <Paragraphs>211</Paragraphs>
  <Slides>12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Wingdings</vt:lpstr>
      <vt:lpstr>Calibri</vt:lpstr>
      <vt:lpstr>Montserrat</vt:lpstr>
      <vt:lpstr>Monotype Corsiva</vt:lpstr>
      <vt:lpstr>Roboto</vt:lpstr>
      <vt:lpstr>Trebuchet MS</vt:lpstr>
      <vt:lpstr>Courier New</vt:lpstr>
      <vt:lpstr>Arial MT</vt:lpstr>
      <vt:lpstr>Arial</vt:lpstr>
      <vt:lpstr>Lâmina de Abertura e final</vt:lpstr>
      <vt:lpstr>Lâminas com backgrounds ESCUROS</vt:lpstr>
      <vt:lpstr>1_Lâminas com backgrounds ESCUROS</vt:lpstr>
      <vt:lpstr>1_Lâmina de Abertura e final</vt:lpstr>
      <vt:lpstr>Programa Mais Médicos  Projeto Mais Médicos para o Brasil</vt:lpstr>
      <vt:lpstr>Apresentação do PowerPoint</vt:lpstr>
      <vt:lpstr>Apresentação do PowerPoint</vt:lpstr>
      <vt:lpstr>Apresentação do PowerPoint</vt:lpstr>
      <vt:lpstr>Apresentação do PowerPoint</vt:lpstr>
      <vt:lpstr>Nova CH: (28º Ciclo em diante): 44 horas semanais: 36h assistenciais distribuídas em semana padrão de 2ª a 6ª feira + 08h para estudo, sendo 04h na semana padrão  + 04h no melhor horário que convier ao profissional, fora da CH assistencial.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Márcia Valéria Queiroz Santana</cp:lastModifiedBy>
  <cp:revision>386</cp:revision>
  <cp:lastPrinted>2021-05-27T13:54:16Z</cp:lastPrinted>
  <dcterms:created xsi:type="dcterms:W3CDTF">2021-05-25T14:48:35Z</dcterms:created>
  <dcterms:modified xsi:type="dcterms:W3CDTF">2024-02-06T22:14:18Z</dcterms:modified>
</cp:coreProperties>
</file>