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63" r:id="rId11"/>
    <p:sldId id="259" r:id="rId12"/>
    <p:sldId id="264" r:id="rId13"/>
    <p:sldId id="265" r:id="rId14"/>
    <p:sldId id="266" r:id="rId15"/>
    <p:sldId id="267" r:id="rId16"/>
    <p:sldId id="261" r:id="rId17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1286C8-C5BF-4962-8D2E-7FC500BA63F0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3EADBE-9A5F-49BD-9097-A7EC6886142C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9D80D69-325C-4BAE-9B93-67771DEDD6E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B90E1F-59BF-4DBB-B6A6-8F31C66FC77A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D00BC9-459B-46F0-9171-F4ADA08DDED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3683D83-CA65-4288-AF57-D43ED4F931F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C697293-4E64-4E88-B0C5-83BEDFBC68D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06584AC-09A9-4DC6-B7A3-0B37CBEB50E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ECA0705-40F2-464A-838B-61D56758D63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8C58DB1-00CB-4EFE-B448-D7D15E4441A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F18920E-4614-4DBA-A095-1D14E174C45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F60FCBB-DBE2-4604-8DFD-929E80D4E3EF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F12819-33E3-40FE-9105-EEB6B70797C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39A8EFB-82D5-4B17-BF23-C8FBB179368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050B66A-9C2C-424D-9F49-DC1EC84DB8F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9FFA7F2-64D6-412A-B01A-CAC6123AC6A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94AFC0B-883A-4D96-9534-FCAACC2539D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9AB46A9-D276-4BB2-B407-ED671B47F615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202DFE-F983-4CE3-95B0-EFE5D935C76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B0756A2-1614-4FEF-A16C-E34B9BC20A9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18B78DE-3C5F-4707-8D0F-F8F652BB068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4EAAFD-BFEA-4CEB-89FD-4CBC0F04B8D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A504338-9072-4247-824A-9314A285DDD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0BD81C-62B1-46DB-A28F-57DABE0BE93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14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6699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marL="324000" indent="-243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648000" lvl="1" indent="-243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972000" lvl="2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296000" lvl="3" indent="-162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1620000" lvl="4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1944000" lvl="5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268000" lvl="6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628770E-2A87-4A6A-B856-90AED45B2371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>
            <a:noAutofit/>
          </a:bodyPr>
          <a:lstStyle/>
          <a:p>
            <a:endParaRPr lang="pt-BR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>
            <a:noAutofit/>
          </a:bodyPr>
          <a:lstStyle/>
          <a:p>
            <a:endParaRPr lang="pt-BR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FFFFFF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66CC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66CC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66CC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 idx="4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 idx="5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 idx="6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B6BBEA2-4085-4FC0-AA9B-790CC8EC2107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6" name="Imagem 2"/>
          <p:cNvPicPr/>
          <p:nvPr/>
        </p:nvPicPr>
        <p:blipFill>
          <a:blip r:embed="rId3"/>
          <a:stretch/>
        </p:blipFill>
        <p:spPr>
          <a:xfrm>
            <a:off x="2088000" y="720"/>
            <a:ext cx="5974920" cy="1863000"/>
          </a:xfrm>
          <a:prstGeom prst="rect">
            <a:avLst/>
          </a:prstGeom>
          <a:ln w="0">
            <a:noFill/>
          </a:ln>
        </p:spPr>
      </p:pic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296000" y="2602440"/>
            <a:ext cx="7558920" cy="128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3050" b="1" strike="noStrike" spc="-1" dirty="0">
                <a:solidFill>
                  <a:srgbClr val="000000"/>
                </a:solidFill>
                <a:latin typeface="Times New Roman"/>
              </a:rPr>
              <a:t>ATUALIZAÇÃO DAS FILAS DE CIRURGIAS ELETIVAS NO SISTEMA REGNET </a:t>
            </a:r>
            <a:endParaRPr lang="pt-BR" sz="30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title"/>
          </p:nvPr>
        </p:nvSpPr>
        <p:spPr>
          <a:xfrm>
            <a:off x="1368000" y="4057560"/>
            <a:ext cx="7558920" cy="160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000" b="1" strike="noStrike" spc="-1" dirty="0">
                <a:solidFill>
                  <a:srgbClr val="000000"/>
                </a:solidFill>
                <a:latin typeface="Times New Roman"/>
              </a:rPr>
              <a:t>Macrorregião Centro Oeste</a:t>
            </a:r>
            <a:br>
              <a:rPr sz="2800" dirty="0"/>
            </a:br>
            <a:br>
              <a:rPr sz="3050" dirty="0"/>
            </a:b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2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1"/>
          <p:cNvSpPr>
            <a:spLocks noGrp="1"/>
          </p:cNvSpPr>
          <p:nvPr>
            <p:ph/>
          </p:nvPr>
        </p:nvSpPr>
        <p:spPr>
          <a:xfrm>
            <a:off x="691223" y="344206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0">
              <a:spcBef>
                <a:spcPts val="1559"/>
              </a:spcBef>
              <a:buNone/>
            </a:pPr>
            <a:endParaRPr lang="pt-BR" sz="353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4500" b="1" strike="noStrike" spc="-1" dirty="0">
                <a:solidFill>
                  <a:srgbClr val="000000"/>
                </a:solidFill>
                <a:latin typeface="Times New Roman"/>
              </a:rPr>
              <a:t>OBRIGADA!</a:t>
            </a:r>
            <a:endParaRPr lang="pt-BR" sz="450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endParaRPr lang="pt-BR" sz="4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EE1DDAB-CBB5-48C3-AFC9-AC18DC8A2366}"/>
              </a:ext>
            </a:extLst>
          </p:cNvPr>
          <p:cNvSpPr txBox="1"/>
          <p:nvPr/>
        </p:nvSpPr>
        <p:spPr>
          <a:xfrm>
            <a:off x="2247098" y="2792317"/>
            <a:ext cx="55847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Edwardian Script ITC" panose="030303020407070D0804" pitchFamily="66" charset="0"/>
              </a:rPr>
              <a:t>Trabalhar em equipe é unir varias formas de pensar em um só objetivo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4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1"/>
          <p:cNvSpPr>
            <a:spLocks noGrp="1"/>
          </p:cNvSpPr>
          <p:nvPr>
            <p:ph/>
          </p:nvPr>
        </p:nvSpPr>
        <p:spPr>
          <a:xfrm>
            <a:off x="720720" y="144000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 lnSpcReduction="20000"/>
          </a:bodyPr>
          <a:lstStyle/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Portaria GM/MS nº 2.336 de 12 de Dezembro de 2023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Distribuição de recursos pactuada em CIB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Repasse de recursos aos municípios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Projeto do Programa Nacional de Redução da Fila de Cirurgias Eletivas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3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2" name="Imagem 281"/>
          <p:cNvPicPr/>
          <p:nvPr/>
        </p:nvPicPr>
        <p:blipFill>
          <a:blip r:embed="rId3"/>
          <a:stretch/>
        </p:blipFill>
        <p:spPr>
          <a:xfrm>
            <a:off x="720000" y="1800000"/>
            <a:ext cx="8649360" cy="391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3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E92551E-5E0C-4F73-90B9-B9C5352B16EA}"/>
              </a:ext>
            </a:extLst>
          </p:cNvPr>
          <p:cNvSpPr txBox="1"/>
          <p:nvPr/>
        </p:nvSpPr>
        <p:spPr>
          <a:xfrm>
            <a:off x="963561" y="199594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Higienização da Fila de Cirurgias Eletivas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CC93836-A5F5-420A-BC28-66A0CB6F2F0F}"/>
              </a:ext>
            </a:extLst>
          </p:cNvPr>
          <p:cNvSpPr txBox="1"/>
          <p:nvPr/>
        </p:nvSpPr>
        <p:spPr>
          <a:xfrm>
            <a:off x="1740310" y="3116826"/>
            <a:ext cx="6803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Macrorregião Centro Oeste</a:t>
            </a:r>
          </a:p>
        </p:txBody>
      </p:sp>
    </p:spTree>
    <p:extLst>
      <p:ext uri="{BB962C8B-B14F-4D97-AF65-F5344CB8AC3E}">
        <p14:creationId xmlns:p14="http://schemas.microsoft.com/office/powerpoint/2010/main" val="200412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8CCD48-F1E5-469E-90B1-4DC6E4718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06938"/>
              </p:ext>
            </p:extLst>
          </p:nvPr>
        </p:nvGraphicFramePr>
        <p:xfrm>
          <a:off x="884904" y="352508"/>
          <a:ext cx="8150942" cy="712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983">
                  <a:extLst>
                    <a:ext uri="{9D8B030D-6E8A-4147-A177-3AD203B41FA5}">
                      <a16:colId xmlns:a16="http://schemas.microsoft.com/office/drawing/2014/main" val="4097457695"/>
                    </a:ext>
                  </a:extLst>
                </a:gridCol>
                <a:gridCol w="1840539">
                  <a:extLst>
                    <a:ext uri="{9D8B030D-6E8A-4147-A177-3AD203B41FA5}">
                      <a16:colId xmlns:a16="http://schemas.microsoft.com/office/drawing/2014/main" val="2436927010"/>
                    </a:ext>
                  </a:extLst>
                </a:gridCol>
                <a:gridCol w="1375344">
                  <a:extLst>
                    <a:ext uri="{9D8B030D-6E8A-4147-A177-3AD203B41FA5}">
                      <a16:colId xmlns:a16="http://schemas.microsoft.com/office/drawing/2014/main" val="2461707250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1361849505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707345312"/>
                    </a:ext>
                  </a:extLst>
                </a:gridCol>
              </a:tblGrid>
              <a:tr h="4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Tabela1. Higienização da fila de Cirurgias Eletivas - Região de Saúde Central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76369"/>
                  </a:ext>
                </a:extLst>
              </a:tr>
              <a:tr h="125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Paciente na Fila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Encerrados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Incluídos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Concluido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6523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Abadia de Goiás</a:t>
                      </a:r>
                      <a:endParaRPr lang="pt-BR" sz="1400" b="1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62585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Anicuns</a:t>
                      </a:r>
                      <a:endParaRPr lang="pt-BR" sz="1400" b="1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399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68007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Araçu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2324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err="1">
                          <a:effectLst/>
                        </a:rPr>
                        <a:t>Avelinópolis</a:t>
                      </a:r>
                      <a:endParaRPr lang="pt-BR" sz="1400" b="1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2561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 err="1">
                          <a:effectLst/>
                        </a:rPr>
                        <a:t>Brazabrantes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40168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Campestre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57910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Caturaí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Sem pacientes para inserir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71836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Damolândia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738698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Goiânia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73554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10275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Não informou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247045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Goianira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1780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77410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Guapó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555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Sem pacientes para inserir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89102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Inhumas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1133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16746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Itaguari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147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Não informou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983730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Itauçu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1506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Jesúpolis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894644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Nazário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91307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Nerópolis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478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Sem pacientes para inserir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565999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Nova Veneza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190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Sem pacientes para inserir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770495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Ouro Verde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Sim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3812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Petrolina de Goiás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Sem pacientes para inserir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583399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Santa Bárbara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75550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Santa Rosa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96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9454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Santo Antônio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717128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São Francisco de Goiás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90087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Taquaral de Goiás</a:t>
                      </a:r>
                      <a:endParaRPr lang="pt-BR" sz="1400" b="1" i="0" u="none" strike="noStrike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58860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Trindade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1258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1454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Não informou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Sim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4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8CCD48-F1E5-469E-90B1-4DC6E4718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03254"/>
              </p:ext>
            </p:extLst>
          </p:nvPr>
        </p:nvGraphicFramePr>
        <p:xfrm>
          <a:off x="963989" y="1612184"/>
          <a:ext cx="8150942" cy="432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983">
                  <a:extLst>
                    <a:ext uri="{9D8B030D-6E8A-4147-A177-3AD203B41FA5}">
                      <a16:colId xmlns:a16="http://schemas.microsoft.com/office/drawing/2014/main" val="4097457695"/>
                    </a:ext>
                  </a:extLst>
                </a:gridCol>
                <a:gridCol w="1840539">
                  <a:extLst>
                    <a:ext uri="{9D8B030D-6E8A-4147-A177-3AD203B41FA5}">
                      <a16:colId xmlns:a16="http://schemas.microsoft.com/office/drawing/2014/main" val="2436927010"/>
                    </a:ext>
                  </a:extLst>
                </a:gridCol>
                <a:gridCol w="1375344">
                  <a:extLst>
                    <a:ext uri="{9D8B030D-6E8A-4147-A177-3AD203B41FA5}">
                      <a16:colId xmlns:a16="http://schemas.microsoft.com/office/drawing/2014/main" val="2461707250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1361849505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70734531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Tabela2. Higienização da fila de Cirurgias Eletivas - Região de Saúde Rio Vermelho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76369"/>
                  </a:ext>
                </a:extLst>
              </a:tr>
              <a:tr h="125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Município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Paciente na Fila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Encerrados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Incluídos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Concluído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6523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Americano do Brasil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62585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Araguapaz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68007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Aruanã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2324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Britania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04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2561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Faina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40168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Goias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06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57910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Guaraita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71836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Heitorai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738698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Itaberaí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453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247045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Itapirapuã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77410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Itapuranga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89102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Jussara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16746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Matrinchâ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983730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Mossamedes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1506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Mozarlândia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894644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Nova Crixás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91307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Santa Fé de Goiás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565999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2647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926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7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B0F477C-E177-4C1B-ACA2-F472ED905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10916"/>
              </p:ext>
            </p:extLst>
          </p:nvPr>
        </p:nvGraphicFramePr>
        <p:xfrm>
          <a:off x="993058" y="740357"/>
          <a:ext cx="7373880" cy="4949760"/>
        </p:xfrm>
        <a:graphic>
          <a:graphicData uri="http://schemas.openxmlformats.org/drawingml/2006/table">
            <a:tbl>
              <a:tblPr/>
              <a:tblGrid>
                <a:gridCol w="1988280">
                  <a:extLst>
                    <a:ext uri="{9D8B030D-6E8A-4147-A177-3AD203B41FA5}">
                      <a16:colId xmlns:a16="http://schemas.microsoft.com/office/drawing/2014/main" val="4264241871"/>
                    </a:ext>
                  </a:extLst>
                </a:gridCol>
                <a:gridCol w="1551333">
                  <a:extLst>
                    <a:ext uri="{9D8B030D-6E8A-4147-A177-3AD203B41FA5}">
                      <a16:colId xmlns:a16="http://schemas.microsoft.com/office/drawing/2014/main" val="821103699"/>
                    </a:ext>
                  </a:extLst>
                </a:gridCol>
                <a:gridCol w="1131747">
                  <a:extLst>
                    <a:ext uri="{9D8B030D-6E8A-4147-A177-3AD203B41FA5}">
                      <a16:colId xmlns:a16="http://schemas.microsoft.com/office/drawing/2014/main" val="4115532200"/>
                    </a:ext>
                  </a:extLst>
                </a:gridCol>
                <a:gridCol w="1347480">
                  <a:extLst>
                    <a:ext uri="{9D8B030D-6E8A-4147-A177-3AD203B41FA5}">
                      <a16:colId xmlns:a16="http://schemas.microsoft.com/office/drawing/2014/main" val="3721730828"/>
                    </a:ext>
                  </a:extLst>
                </a:gridCol>
                <a:gridCol w="1355040">
                  <a:extLst>
                    <a:ext uri="{9D8B030D-6E8A-4147-A177-3AD203B41FA5}">
                      <a16:colId xmlns:a16="http://schemas.microsoft.com/office/drawing/2014/main" val="904034037"/>
                    </a:ext>
                  </a:extLst>
                </a:gridCol>
              </a:tblGrid>
              <a:tr h="36085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Tabela3. Higienização da fila de Cirurgias Eletivas - Região de Saúde Oeste II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3914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Município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Paciente na fila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Encerrados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Incluídos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Concluído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641974"/>
                  </a:ext>
                </a:extLst>
              </a:tr>
              <a:tr h="2949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Adelândia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3877"/>
                  </a:ext>
                </a:extLst>
              </a:tr>
              <a:tr h="2851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Aurilândia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298318"/>
                  </a:ext>
                </a:extLst>
              </a:tr>
              <a:tr h="2753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Buriti de Goiás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Sim/parcial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88371"/>
                  </a:ext>
                </a:extLst>
              </a:tr>
              <a:tr h="2654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Cachoeira de Goiás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523535"/>
                  </a:ext>
                </a:extLst>
              </a:tr>
              <a:tr h="2359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Córrego do Ouro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311698"/>
                  </a:ext>
                </a:extLst>
              </a:tr>
              <a:tr h="2556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Firminópolis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362657"/>
                  </a:ext>
                </a:extLst>
              </a:tr>
              <a:tr h="2753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Palmeiras de Goiás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487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201883"/>
                  </a:ext>
                </a:extLst>
              </a:tr>
              <a:tr h="2654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Palminópolis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57237"/>
                  </a:ext>
                </a:extLst>
              </a:tr>
              <a:tr h="2556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Paraúna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206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557642"/>
                  </a:ext>
                </a:extLst>
              </a:tr>
              <a:tr h="2753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Sanclerlândia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565642"/>
                  </a:ext>
                </a:extLst>
              </a:tr>
              <a:tr h="2654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São João da Paraúna 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06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173964"/>
                  </a:ext>
                </a:extLst>
              </a:tr>
              <a:tr h="3934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São Luís de Montes Belos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123647"/>
                  </a:ext>
                </a:extLst>
              </a:tr>
              <a:tr h="3934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Turvânia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0000" marR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243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9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8CCD48-F1E5-469E-90B1-4DC6E4718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05699"/>
              </p:ext>
            </p:extLst>
          </p:nvPr>
        </p:nvGraphicFramePr>
        <p:xfrm>
          <a:off x="963989" y="1640534"/>
          <a:ext cx="8150942" cy="3891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983">
                  <a:extLst>
                    <a:ext uri="{9D8B030D-6E8A-4147-A177-3AD203B41FA5}">
                      <a16:colId xmlns:a16="http://schemas.microsoft.com/office/drawing/2014/main" val="4097457695"/>
                    </a:ext>
                  </a:extLst>
                </a:gridCol>
                <a:gridCol w="1840539">
                  <a:extLst>
                    <a:ext uri="{9D8B030D-6E8A-4147-A177-3AD203B41FA5}">
                      <a16:colId xmlns:a16="http://schemas.microsoft.com/office/drawing/2014/main" val="2436927010"/>
                    </a:ext>
                  </a:extLst>
                </a:gridCol>
                <a:gridCol w="1375344">
                  <a:extLst>
                    <a:ext uri="{9D8B030D-6E8A-4147-A177-3AD203B41FA5}">
                      <a16:colId xmlns:a16="http://schemas.microsoft.com/office/drawing/2014/main" val="2461707250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1361849505"/>
                    </a:ext>
                  </a:extLst>
                </a:gridCol>
                <a:gridCol w="1213538">
                  <a:extLst>
                    <a:ext uri="{9D8B030D-6E8A-4147-A177-3AD203B41FA5}">
                      <a16:colId xmlns:a16="http://schemas.microsoft.com/office/drawing/2014/main" val="707345312"/>
                    </a:ext>
                  </a:extLst>
                </a:gridCol>
              </a:tblGrid>
              <a:tr h="4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Tabela4. Higienização da fila de Cirurgias Eletivas - Região de Saúde Oeste 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76369"/>
                  </a:ext>
                </a:extLst>
              </a:tr>
              <a:tr h="125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Paciente na Fila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Encerrados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Incluídos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Concluido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6523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Amorinopolis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62585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Aragarças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68007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Arenopolis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2324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Baliza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2561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Bom Jardim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40168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Diorama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57910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Fazenda Nova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718361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Ipora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738698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Israelandia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247045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Ivolandia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77410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Jaupaci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891022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Moipora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167466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Montes Claros de </a:t>
                      </a:r>
                      <a:r>
                        <a:rPr lang="pt-BR" sz="14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Goias</a:t>
                      </a:r>
                      <a:endParaRPr lang="pt-BR" sz="1400" b="0" i="0" u="none" strike="noStrike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983730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Novo Brasil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15063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Palestina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894644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Piranhas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jaVu Sans"/>
                          <a:cs typeface="DejaVu Sans"/>
                        </a:rPr>
                        <a:t>-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91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9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48CCD48-F1E5-469E-90B1-4DC6E4718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07302"/>
              </p:ext>
            </p:extLst>
          </p:nvPr>
        </p:nvGraphicFramePr>
        <p:xfrm>
          <a:off x="963989" y="1640534"/>
          <a:ext cx="8150942" cy="1722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456">
                  <a:extLst>
                    <a:ext uri="{9D8B030D-6E8A-4147-A177-3AD203B41FA5}">
                      <a16:colId xmlns:a16="http://schemas.microsoft.com/office/drawing/2014/main" val="4097457695"/>
                    </a:ext>
                  </a:extLst>
                </a:gridCol>
                <a:gridCol w="3287066">
                  <a:extLst>
                    <a:ext uri="{9D8B030D-6E8A-4147-A177-3AD203B41FA5}">
                      <a16:colId xmlns:a16="http://schemas.microsoft.com/office/drawing/2014/main" val="2436927010"/>
                    </a:ext>
                  </a:extLst>
                </a:gridCol>
                <a:gridCol w="1914199">
                  <a:extLst>
                    <a:ext uri="{9D8B030D-6E8A-4147-A177-3AD203B41FA5}">
                      <a16:colId xmlns:a16="http://schemas.microsoft.com/office/drawing/2014/main" val="2461707250"/>
                    </a:ext>
                  </a:extLst>
                </a:gridCol>
                <a:gridCol w="1888221">
                  <a:extLst>
                    <a:ext uri="{9D8B030D-6E8A-4147-A177-3AD203B41FA5}">
                      <a16:colId xmlns:a16="http://schemas.microsoft.com/office/drawing/2014/main" val="1361849505"/>
                    </a:ext>
                  </a:extLst>
                </a:gridCol>
              </a:tblGrid>
              <a:tr h="483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Macro Centro Oeste (sem Oeste I)</a:t>
                      </a:r>
                    </a:p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76369"/>
                  </a:ext>
                </a:extLst>
              </a:tr>
              <a:tr h="125033"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Paciente na Fila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Encerrados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Incluídos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65237"/>
                  </a:ext>
                </a:extLst>
              </a:tr>
              <a:tr h="161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2842" marR="2842" marT="28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62585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9D08C68-6603-47B9-916D-FA2B199951B7}"/>
              </a:ext>
            </a:extLst>
          </p:cNvPr>
          <p:cNvSpPr txBox="1"/>
          <p:nvPr/>
        </p:nvSpPr>
        <p:spPr>
          <a:xfrm>
            <a:off x="592392" y="701343"/>
            <a:ext cx="85225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pt-BR" sz="1800" b="1" u="none" strike="noStrike" dirty="0">
                <a:effectLst/>
              </a:rPr>
              <a:t>Tabela 5. Consolidado Higienização da fila de Cirurgias Eletivas – Macro Centro Oeste</a:t>
            </a:r>
            <a:endParaRPr lang="pt-BR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7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604</Words>
  <Application>Microsoft Office PowerPoint</Application>
  <PresentationFormat>Personalizar</PresentationFormat>
  <Paragraphs>396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7</vt:i4>
      </vt:variant>
      <vt:variant>
        <vt:lpstr>Títulos de slides</vt:lpstr>
      </vt:variant>
      <vt:variant>
        <vt:i4>10</vt:i4>
      </vt:variant>
    </vt:vector>
  </HeadingPairs>
  <TitlesOfParts>
    <vt:vector size="23" baseType="lpstr">
      <vt:lpstr>Arial</vt:lpstr>
      <vt:lpstr>Calibri</vt:lpstr>
      <vt:lpstr>Edwardian Script ITC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ATUALIZAÇÃO DAS FILAS DE CIRURGIAS ELETIVAS NO SISTEMA REGNET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>debora</dc:creator>
  <dc:description/>
  <cp:lastModifiedBy>Ana Lúcia Ignácio Oliveira</cp:lastModifiedBy>
  <cp:revision>64</cp:revision>
  <dcterms:created xsi:type="dcterms:W3CDTF">2019-04-05T14:12:20Z</dcterms:created>
  <dcterms:modified xsi:type="dcterms:W3CDTF">2024-02-06T14:15:42Z</dcterms:modified>
  <dc:language>pt-BR</dc:language>
</cp:coreProperties>
</file>