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3" r:id="rId3"/>
    <p:sldId id="260" r:id="rId4"/>
    <p:sldId id="264" r:id="rId5"/>
    <p:sldId id="265" r:id="rId6"/>
    <p:sldId id="267" r:id="rId7"/>
    <p:sldId id="268" r:id="rId8"/>
    <p:sldId id="269" r:id="rId9"/>
    <p:sldId id="266" r:id="rId1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pscentrosul2023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43834" y="2918160"/>
            <a:ext cx="5517205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4176F36-AD38-4095-A65E-9116C9AC171F}"/>
              </a:ext>
            </a:extLst>
          </p:cNvPr>
          <p:cNvSpPr txBox="1"/>
          <p:nvPr/>
        </p:nvSpPr>
        <p:spPr>
          <a:xfrm>
            <a:off x="2814916" y="4140705"/>
            <a:ext cx="6284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Macrorregião de Saúde Centro Sudeste </a:t>
            </a:r>
          </a:p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(Centro Sul - Estrada de Ferro – Sul)</a:t>
            </a: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642257C-7CB6-4F89-AEE7-C127745C2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62" y="5850466"/>
            <a:ext cx="9932895" cy="87127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4AC8B2E-4097-4FFE-B1CC-87B3A7B8C3C1}"/>
              </a:ext>
            </a:extLst>
          </p:cNvPr>
          <p:cNvSpPr txBox="1"/>
          <p:nvPr/>
        </p:nvSpPr>
        <p:spPr>
          <a:xfrm>
            <a:off x="959224" y="1239967"/>
            <a:ext cx="108921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ValorizaGTES</a:t>
            </a:r>
            <a:r>
              <a:rPr lang="pt-BR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-SUS</a:t>
            </a:r>
          </a:p>
          <a:p>
            <a:pPr algn="ctr"/>
            <a:r>
              <a:rPr lang="pt-BR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Valorização da Gestão do Trabalho e </a:t>
            </a: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Educação na Saúde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37397" y="2905083"/>
            <a:ext cx="5517205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B954927-14C6-4004-B41D-495534FAC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88" y="5850466"/>
            <a:ext cx="4867836" cy="63998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B6B3A5B-DF73-49C4-834D-0AA398E6AA5D}"/>
              </a:ext>
            </a:extLst>
          </p:cNvPr>
          <p:cNvSpPr txBox="1"/>
          <p:nvPr/>
        </p:nvSpPr>
        <p:spPr>
          <a:xfrm>
            <a:off x="4643716" y="2388631"/>
            <a:ext cx="68221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pt-BR" sz="1800" b="0" i="0" u="none" strike="noStrike" baseline="0" dirty="0">
              <a:solidFill>
                <a:srgbClr val="000000"/>
              </a:solidFill>
              <a:latin typeface="Rawline Medium"/>
            </a:endParaRPr>
          </a:p>
          <a:p>
            <a:endParaRPr lang="pt-BR" sz="1800" b="0" i="0" u="none" strike="noStrike" baseline="0" dirty="0">
              <a:solidFill>
                <a:srgbClr val="000000"/>
              </a:solidFill>
              <a:latin typeface="Rawline Medium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C411DEE-3A63-4755-9CAC-D6295A929341}"/>
              </a:ext>
            </a:extLst>
          </p:cNvPr>
          <p:cNvSpPr txBox="1"/>
          <p:nvPr/>
        </p:nvSpPr>
        <p:spPr>
          <a:xfrm>
            <a:off x="1792939" y="846729"/>
            <a:ext cx="731520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Portaria nº 2168/GM/MS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0" i="0" u="none" strike="noStrike" baseline="0" dirty="0">
                <a:solidFill>
                  <a:srgbClr val="1629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 o Programa de Valorização da Gestão do Trabalho e da Educação na Saúde no âmbito do Sistema Único de Saúde -</a:t>
            </a:r>
            <a:r>
              <a:rPr lang="pt-BR" sz="2400" b="0" i="0" u="none" strike="noStrike" baseline="0" dirty="0" err="1">
                <a:solidFill>
                  <a:srgbClr val="1629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ValorizaGTES</a:t>
            </a:r>
            <a:r>
              <a:rPr lang="pt-BR" sz="2400" b="0" i="0" u="none" strike="noStrike" baseline="0" dirty="0">
                <a:solidFill>
                  <a:srgbClr val="1629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-SUS.</a:t>
            </a: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ValorizaGTES</a:t>
            </a:r>
            <a:r>
              <a:rPr lang="pt-BR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estratégia de incentivo ao fortalecimento e consolidação das áreas da Gestão do Trabalho e da Educação no SUS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595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7A2D17-FFC7-4456-A97E-2F2EDA1BC8FE}"/>
              </a:ext>
            </a:extLst>
          </p:cNvPr>
          <p:cNvSpPr txBox="1"/>
          <p:nvPr/>
        </p:nvSpPr>
        <p:spPr>
          <a:xfrm>
            <a:off x="1559859" y="887494"/>
            <a:ext cx="929639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Objetivos:</a:t>
            </a:r>
          </a:p>
          <a:p>
            <a:pPr algn="l"/>
            <a:endParaRPr lang="pt-BR" sz="2400" b="1" i="0" u="none" strike="noStrike" baseline="0" dirty="0">
              <a:solidFill>
                <a:srgbClr val="158566"/>
              </a:solidFill>
              <a:latin typeface="LiberationSans-Bold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Planejar ações e iniciativas de forma integrada e regionalizada</a:t>
            </a:r>
            <a:r>
              <a:rPr lang="pt-BR" sz="1800" b="0" i="0" u="none" strike="noStrike" baseline="0" dirty="0">
                <a:solidFill>
                  <a:srgbClr val="6FAD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pt-BR" sz="1800" b="0" i="0" u="none" strike="noStrike" baseline="0" dirty="0">
              <a:solidFill>
                <a:srgbClr val="6FAD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e avaliação sistemática de dados, informações e indicadores estratégicos.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Fortalecer a capacidade de gestão na área de Gestão do Trabalho e da Educação na Saúde;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Investir na PNEPS;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Incentivar a implantação/implementação de Políticas/Planos de Gestão do Trabalho e da Educação na Saúde;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 e a transferência dos recursos federais.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2DEAF80-442F-475E-8F85-401160A16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506" y="5850466"/>
            <a:ext cx="5880848" cy="6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ACC69E5-6792-417B-AF48-4356A2A1C988}"/>
              </a:ext>
            </a:extLst>
          </p:cNvPr>
          <p:cNvSpPr txBox="1"/>
          <p:nvPr/>
        </p:nvSpPr>
        <p:spPr>
          <a:xfrm>
            <a:off x="1783975" y="913704"/>
            <a:ext cx="9000565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Diretrizes:</a:t>
            </a:r>
          </a:p>
          <a:p>
            <a:pPr algn="l"/>
            <a:endParaRPr lang="pt-BR" sz="2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Ordenamento da formação em saúde;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 interprofissional e Humanização das relações de trabalho;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Regionalização das práticas;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Equidade de gênero, raça e etnia no trabalho;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Valorização e Qualificação dos processos de trabalho e do(a) trabalhador(a);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 e segurança no trabalho e do(a) trabalhador(a).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5DAFB2A-79FC-42E9-825D-60E24D176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760" y="5850466"/>
            <a:ext cx="6014464" cy="6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8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832E25A-A3E9-42FF-AE95-F3E2D47D072C}"/>
              </a:ext>
            </a:extLst>
          </p:cNvPr>
          <p:cNvSpPr txBox="1"/>
          <p:nvPr/>
        </p:nvSpPr>
        <p:spPr>
          <a:xfrm>
            <a:off x="1264024" y="258902"/>
            <a:ext cx="9780494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na Saúde: algumas atividades e ações</a:t>
            </a:r>
          </a:p>
          <a:p>
            <a:pPr algn="l"/>
            <a:endParaRPr lang="pt-BR" sz="1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Estabelecimento de parceria com as instituições de ensino dos cursos da área da saúde visando a qualificação da formação para o SUS;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dos planos, contemplando ações de formação e qualificação dos(as) trabalhadores(as) do SUS que assegurem processos educacionais voltadas à qualificação do cuidado aos(as) usuários(as);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Fomento a transversalidade das temáticas gênero, raça e etnia na formação em saúde;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Incentivo a realização de atividades conjuntas entre as áreas técnicas das secretarias estaduais, distrital e municipais, e escolas de saúde pública e escolas técnicas estaduais, municipais e distrital;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Fortalecimento dos programas de residência em saúde, objetivando a descentralização da oferta articulada com as necessidades do SUS;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Contribuição na organização e regulação dos cenários de práticas para a formação em serviço, nos diferentes espaços do cuidado em saúde;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Fomento das ações de formação e qualificação na saúde, apoiadas em tecnologias educacionais.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922CCAA-654B-4D36-9F7B-227CF6575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635" y="6161214"/>
            <a:ext cx="4545106" cy="43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3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05C39E-80BB-4F72-BB2C-2A2716DAF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388" y="6149788"/>
            <a:ext cx="4572000" cy="4935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B9AB9DD-7336-455D-9BEA-FF647F21CA16}"/>
              </a:ext>
            </a:extLst>
          </p:cNvPr>
          <p:cNvSpPr txBox="1"/>
          <p:nvPr/>
        </p:nvSpPr>
        <p:spPr>
          <a:xfrm>
            <a:off x="1183341" y="-233541"/>
            <a:ext cx="10040471" cy="6244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t-BR" sz="2800" b="1" i="0" u="none" strike="noStrike" baseline="0" dirty="0">
              <a:solidFill>
                <a:srgbClr val="000000"/>
              </a:solidFill>
              <a:latin typeface="LiberationSans-Bold"/>
            </a:endParaRPr>
          </a:p>
          <a:p>
            <a:pPr algn="l"/>
            <a:r>
              <a:rPr lang="pt-BR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 na Saúde: algumas atividades e ações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Promoção do trabalho digno, seguro, humanizado, equânime e democrático;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Fomento ao monitoramento dos indicadores nacionais do Trabalho Decente.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Estímulo a adoção de estratégias relacionadas à saúde e segurança da trabalhadora e do trabalhador da saúde;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Adoção de metodologias e instrumentos para Dimensionamento da força de trabalho, considerando as especificidades </a:t>
            </a:r>
            <a:r>
              <a:rPr lang="pt-B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locorregionais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Incentivo ao planejamento da força de trabalho no SUS, considerando os elementos de regulação, formação, atração, provimento, distribuição, fixação, retenção, mobilidade e migração;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Implantação, fortalecimento e/ou reativação de espaços de negociação coletiva, para tratamento das pautas trabalhistas relacionadas a carreiras, vínculos, relações e condições de trabalho nas esferas estaduais, municipais e distrital do SUS; 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 das bases de dados e consolidação de informações acerca da gestão do trabalho no âmbito estadual, municipal e distrital do SUS, a fim de subsidiar a tomada de decisão por parte dos gestores.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05C39E-80BB-4F72-BB2C-2A2716DAF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436" y="5960603"/>
            <a:ext cx="5029200" cy="639981"/>
          </a:xfrm>
          <a:prstGeom prst="rect">
            <a:avLst/>
          </a:prstGeom>
        </p:spPr>
      </p:pic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58E57F89-F5F8-4C98-8833-13DB0C735014}"/>
              </a:ext>
            </a:extLst>
          </p:cNvPr>
          <p:cNvSpPr/>
          <p:nvPr/>
        </p:nvSpPr>
        <p:spPr>
          <a:xfrm>
            <a:off x="1066800" y="992788"/>
            <a:ext cx="1210236" cy="95922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Etapa 1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3B67CE18-C413-418D-96E0-C04EC04A647B}"/>
              </a:ext>
            </a:extLst>
          </p:cNvPr>
          <p:cNvSpPr/>
          <p:nvPr/>
        </p:nvSpPr>
        <p:spPr>
          <a:xfrm>
            <a:off x="1066800" y="3326014"/>
            <a:ext cx="1298590" cy="103977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Etapa 2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8C11824-DE56-481A-816E-9D399F1C3B77}"/>
              </a:ext>
            </a:extLst>
          </p:cNvPr>
          <p:cNvSpPr/>
          <p:nvPr/>
        </p:nvSpPr>
        <p:spPr>
          <a:xfrm>
            <a:off x="2478742" y="1099772"/>
            <a:ext cx="2313748" cy="7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DAA7226-46F5-4E00-9D8F-EFA76A3F048A}"/>
              </a:ext>
            </a:extLst>
          </p:cNvPr>
          <p:cNvSpPr/>
          <p:nvPr/>
        </p:nvSpPr>
        <p:spPr>
          <a:xfrm>
            <a:off x="2491281" y="3285315"/>
            <a:ext cx="2313748" cy="838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Resolução –CIB </a:t>
            </a:r>
            <a:r>
              <a:rPr lang="pt-BR" sz="14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(Comissão </a:t>
            </a:r>
            <a:r>
              <a:rPr lang="pt-BR" sz="1400" b="1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Intergestores</a:t>
            </a:r>
            <a:r>
              <a:rPr lang="pt-BR" sz="14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Bipartite) </a:t>
            </a:r>
            <a:endParaRPr lang="pt-BR" sz="14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4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ADESÃO DOS </a:t>
            </a:r>
            <a:r>
              <a:rPr lang="pt-BR" sz="16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MUNICÍPIOS</a:t>
            </a:r>
            <a:endParaRPr lang="pt-BR" sz="16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C237019-E8DE-4C6D-9CB0-689D98BFA086}"/>
              </a:ext>
            </a:extLst>
          </p:cNvPr>
          <p:cNvSpPr/>
          <p:nvPr/>
        </p:nvSpPr>
        <p:spPr>
          <a:xfrm>
            <a:off x="2463746" y="2031477"/>
            <a:ext cx="2298060" cy="1039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20 dias após a publicação da Portaria</a:t>
            </a:r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A7520FD-E0EC-4ABC-B447-8962FCBCAB9E}"/>
              </a:ext>
            </a:extLst>
          </p:cNvPr>
          <p:cNvSpPr/>
          <p:nvPr/>
        </p:nvSpPr>
        <p:spPr>
          <a:xfrm>
            <a:off x="2478742" y="4390672"/>
            <a:ext cx="2326287" cy="1039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A partir de março de 2024</a:t>
            </a:r>
            <a:endParaRPr lang="pt-BR" dirty="0"/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87ED5A35-62DB-4CE8-B44E-5BD16DD85891}"/>
              </a:ext>
            </a:extLst>
          </p:cNvPr>
          <p:cNvSpPr/>
          <p:nvPr/>
        </p:nvSpPr>
        <p:spPr>
          <a:xfrm>
            <a:off x="3487698" y="1772971"/>
            <a:ext cx="295835" cy="2512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1084E065-B269-453A-B4D6-7C824B20FD7E}"/>
              </a:ext>
            </a:extLst>
          </p:cNvPr>
          <p:cNvSpPr/>
          <p:nvPr/>
        </p:nvSpPr>
        <p:spPr>
          <a:xfrm>
            <a:off x="3331242" y="4123881"/>
            <a:ext cx="331693" cy="26385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0DBD3BBD-DF08-4A72-946D-8C81796F34E6}"/>
              </a:ext>
            </a:extLst>
          </p:cNvPr>
          <p:cNvSpPr/>
          <p:nvPr/>
        </p:nvSpPr>
        <p:spPr>
          <a:xfrm rot="5400000">
            <a:off x="6970763" y="2313145"/>
            <a:ext cx="3827929" cy="1801906"/>
          </a:xfrm>
          <a:prstGeom prst="triangle">
            <a:avLst>
              <a:gd name="adj" fmla="val 5194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2C70EF8-3215-4368-A44E-3198BC2BA545}"/>
              </a:ext>
            </a:extLst>
          </p:cNvPr>
          <p:cNvSpPr txBox="1"/>
          <p:nvPr/>
        </p:nvSpPr>
        <p:spPr>
          <a:xfrm>
            <a:off x="9904293" y="2798599"/>
            <a:ext cx="134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72 Milhões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E23CD88-5BC0-4876-8A5A-9D8CD2292847}"/>
              </a:ext>
            </a:extLst>
          </p:cNvPr>
          <p:cNvSpPr txBox="1"/>
          <p:nvPr/>
        </p:nvSpPr>
        <p:spPr>
          <a:xfrm>
            <a:off x="2653553" y="1150506"/>
            <a:ext cx="1918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ADESÃO DOS ESTADOS E DF</a:t>
            </a:r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29904772-C077-43EC-9E3C-662DD640779C}"/>
              </a:ext>
            </a:extLst>
          </p:cNvPr>
          <p:cNvSpPr/>
          <p:nvPr/>
        </p:nvSpPr>
        <p:spPr>
          <a:xfrm>
            <a:off x="4892363" y="1099772"/>
            <a:ext cx="2313748" cy="738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i="0" u="none" strike="noStrike" baseline="0">
                <a:solidFill>
                  <a:srgbClr val="FFFFFF"/>
                </a:solidFill>
                <a:latin typeface="Calibri" panose="020F0502020204030204" pitchFamily="34" charset="0"/>
              </a:rPr>
              <a:t>PARCELA de 20%</a:t>
            </a:r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1D70874-A1EE-43B8-AD36-64D6BDEB034C}"/>
              </a:ext>
            </a:extLst>
          </p:cNvPr>
          <p:cNvSpPr/>
          <p:nvPr/>
        </p:nvSpPr>
        <p:spPr>
          <a:xfrm>
            <a:off x="4944870" y="4409280"/>
            <a:ext cx="2298060" cy="1039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Para execução dos planos Estaduais e Distrital</a:t>
            </a:r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99F9B90C-BE31-4189-BBBE-9F75C739A800}"/>
              </a:ext>
            </a:extLst>
          </p:cNvPr>
          <p:cNvSpPr/>
          <p:nvPr/>
        </p:nvSpPr>
        <p:spPr>
          <a:xfrm>
            <a:off x="4893097" y="3282597"/>
            <a:ext cx="2313748" cy="854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i="0" u="none" strike="noStrike" baseline="0">
                <a:solidFill>
                  <a:srgbClr val="FFFFFF"/>
                </a:solidFill>
                <a:latin typeface="Calibri" panose="020F0502020204030204" pitchFamily="34" charset="0"/>
              </a:rPr>
              <a:t>PARCELA de 80%</a:t>
            </a:r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B0F1CC6-92C1-42F7-B9B7-A2E6732BA443}"/>
              </a:ext>
            </a:extLst>
          </p:cNvPr>
          <p:cNvSpPr/>
          <p:nvPr/>
        </p:nvSpPr>
        <p:spPr>
          <a:xfrm>
            <a:off x="4892363" y="2040449"/>
            <a:ext cx="2298060" cy="1039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Para elaboração dos planos Estaduais e Distrital</a:t>
            </a:r>
            <a:endParaRPr lang="pt-BR" dirty="0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id="{90A1FFC3-5600-4DCD-9EE6-EC24129F5372}"/>
              </a:ext>
            </a:extLst>
          </p:cNvPr>
          <p:cNvSpPr/>
          <p:nvPr/>
        </p:nvSpPr>
        <p:spPr>
          <a:xfrm>
            <a:off x="5825781" y="1834368"/>
            <a:ext cx="295835" cy="2512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id="{255ABEDB-7A04-4F0E-89C8-494BD700E30E}"/>
              </a:ext>
            </a:extLst>
          </p:cNvPr>
          <p:cNvSpPr/>
          <p:nvPr/>
        </p:nvSpPr>
        <p:spPr>
          <a:xfrm>
            <a:off x="5784987" y="4156102"/>
            <a:ext cx="295835" cy="2512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851F40F-BBD6-448B-82AB-41E4351EB7AB}"/>
              </a:ext>
            </a:extLst>
          </p:cNvPr>
          <p:cNvSpPr txBox="1"/>
          <p:nvPr/>
        </p:nvSpPr>
        <p:spPr>
          <a:xfrm>
            <a:off x="2514527" y="31796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i="0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Adesão e Financiamento</a:t>
            </a:r>
            <a:endParaRPr lang="pt-BR" sz="2800" b="1" dirty="0"/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379E5C3C-B06C-415C-9847-70EEDF6E8643}"/>
              </a:ext>
            </a:extLst>
          </p:cNvPr>
          <p:cNvCxnSpPr/>
          <p:nvPr/>
        </p:nvCxnSpPr>
        <p:spPr>
          <a:xfrm>
            <a:off x="2478742" y="317966"/>
            <a:ext cx="12539" cy="52322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8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05C39E-80BB-4F72-BB2C-2A2716DAF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599" y="5850466"/>
            <a:ext cx="8389801" cy="63998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465BD96-2DB8-49C6-A73C-E71D74BA43BE}"/>
              </a:ext>
            </a:extLst>
          </p:cNvPr>
          <p:cNvSpPr txBox="1"/>
          <p:nvPr/>
        </p:nvSpPr>
        <p:spPr>
          <a:xfrm>
            <a:off x="1353671" y="627529"/>
            <a:ext cx="9475694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pt-BR" sz="18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pt-BR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distribuição do recursos o critério adotado constitui o número de Regiões de Saúde por UF:</a:t>
            </a:r>
          </a:p>
          <a:p>
            <a:pPr algn="l">
              <a:lnSpc>
                <a:spcPct val="150000"/>
              </a:lnSpc>
            </a:pPr>
            <a:endParaRPr lang="pt-BR" sz="18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1 -01 Região de Saúde -R$ 750.000,00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2 -02 a 05 Regiões de Saúde -R$ 1.500.000,00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3 -06 a 15 Regiões de Saúde -R$ 2.500.000,00</a:t>
            </a:r>
          </a:p>
          <a:p>
            <a:pPr algn="l"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Faixa 4 -16 a 25 Regiões de Saúde -R$ 3.000.000,00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5 -26 a 40 Regiões de Saúde -R$ 4.000.000,00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6 –41 ou mais Regiões de Saúde –R$ 5.000.000,00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0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9"/>
          <p:cNvSpPr/>
          <p:nvPr/>
        </p:nvSpPr>
        <p:spPr>
          <a:xfrm>
            <a:off x="3326760" y="2918160"/>
            <a:ext cx="553428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10"/>
          <p:cNvSpPr/>
          <p:nvPr/>
        </p:nvSpPr>
        <p:spPr>
          <a:xfrm>
            <a:off x="1335740" y="905435"/>
            <a:ext cx="9744635" cy="35379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Contatos:</a:t>
            </a:r>
          </a:p>
          <a:p>
            <a:pPr>
              <a:lnSpc>
                <a:spcPct val="100000"/>
              </a:lnSpc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Coordenadora Regional de Educação Permanente em Saúde da Região Centro Sul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Maria Celina Pereira de Carvalho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62 3201-8007 / 98323-4467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  <a:hlinkClick r:id="rId3"/>
              </a:rPr>
              <a:t>epscentrosul2023@gmail.com</a:t>
            </a:r>
            <a:endParaRPr lang="pt-BR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1902600" y="3591360"/>
            <a:ext cx="8389800" cy="17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840B97D-1F99-4BC7-8C5F-C69E43E77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5739" y="986118"/>
            <a:ext cx="9368119" cy="460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5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745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Calibri</vt:lpstr>
      <vt:lpstr>LiberationSans-Bold</vt:lpstr>
      <vt:lpstr>Rawline Medium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THIAGO SILVA</dc:creator>
  <dc:description/>
  <cp:lastModifiedBy>Reilton Cardozo Xavier</cp:lastModifiedBy>
  <cp:revision>118</cp:revision>
  <dcterms:created xsi:type="dcterms:W3CDTF">2020-01-06T14:50:19Z</dcterms:created>
  <dcterms:modified xsi:type="dcterms:W3CDTF">2024-02-06T10:33:13Z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4</vt:i4>
  </property>
</Properties>
</file>