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6" r:id="rId4"/>
    <p:sldId id="259" r:id="rId5"/>
    <p:sldId id="287" r:id="rId6"/>
    <p:sldId id="260" r:id="rId7"/>
    <p:sldId id="263" r:id="rId8"/>
    <p:sldId id="264" r:id="rId9"/>
    <p:sldId id="265" r:id="rId10"/>
    <p:sldId id="285" r:id="rId11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QUALIFICA APS GOIÁS - nº profissionais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5D-4745-8775-07C96A4C0A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5D-4745-8775-07C96A4C0A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25D-4745-8775-07C96A4C0A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25D-4745-8775-07C96A4C0A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25D-4745-8775-07C96A4C0A4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Farmaceutico - 53</c:v>
                </c:pt>
                <c:pt idx="1">
                  <c:v>Fisoterapeuta - 125</c:v>
                </c:pt>
                <c:pt idx="2">
                  <c:v>Nutricionista - 78</c:v>
                </c:pt>
                <c:pt idx="3">
                  <c:v>Profissional de ed física na saúde - 53</c:v>
                </c:pt>
                <c:pt idx="4">
                  <c:v>Psicólogo - 104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53</c:v>
                </c:pt>
                <c:pt idx="1">
                  <c:v>125</c:v>
                </c:pt>
                <c:pt idx="2">
                  <c:v>78</c:v>
                </c:pt>
                <c:pt idx="3">
                  <c:v>53</c:v>
                </c:pt>
                <c:pt idx="4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5D-4745-8775-07C96A4C0A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renciaaps.sai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estaoaps.saude@goias.gov.b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40000" y="2700000"/>
            <a:ext cx="1115820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B050"/>
                </a:solidFill>
                <a:latin typeface="Bw Mitga"/>
                <a:ea typeface="DejaVu Sans"/>
              </a:rPr>
              <a:t>PROGRAMA QUALIFICA APS GOIÁS-</a:t>
            </a:r>
          </a:p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B050"/>
                </a:solidFill>
                <a:latin typeface="Bw Mitga"/>
                <a:ea typeface="DejaVu Sans"/>
              </a:rPr>
              <a:t>Monitoramento – </a:t>
            </a:r>
            <a:r>
              <a:rPr lang="pt-BR" sz="3200" b="0" strike="noStrike" spc="-1" dirty="0" err="1">
                <a:solidFill>
                  <a:srgbClr val="00B050"/>
                </a:solidFill>
                <a:latin typeface="Bw Mitga"/>
                <a:ea typeface="DejaVu Sans"/>
              </a:rPr>
              <a:t>fev</a:t>
            </a:r>
            <a:r>
              <a:rPr lang="pt-BR" sz="3200" b="0" strike="noStrike" spc="-1" dirty="0">
                <a:solidFill>
                  <a:srgbClr val="00B050"/>
                </a:solidFill>
                <a:latin typeface="Bw Mitga"/>
                <a:ea typeface="DejaVu Sans"/>
              </a:rPr>
              <a:t>/24</a:t>
            </a:r>
            <a:endParaRPr lang="pt-BR" sz="3200" b="0" strike="noStrike" spc="-1" dirty="0">
              <a:solidFill>
                <a:srgbClr val="00B050"/>
              </a:solidFill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194DDAC-1AEB-4C32-B716-5906C6002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931" y="5557033"/>
            <a:ext cx="3798137" cy="7864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_1"/>
          <p:cNvSpPr/>
          <p:nvPr/>
        </p:nvSpPr>
        <p:spPr>
          <a:xfrm>
            <a:off x="1407891" y="2517938"/>
            <a:ext cx="8831160" cy="154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B050"/>
                </a:solidFill>
                <a:latin typeface="Times New Roman"/>
                <a:ea typeface="DejaVu Sans"/>
              </a:rPr>
              <a:t>OBRIGADA!</a:t>
            </a: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B05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B050"/>
                </a:solidFill>
                <a:latin typeface="Times New Roman"/>
                <a:ea typeface="DejaVu Sans"/>
              </a:rPr>
              <a:t>Gerência de Atenção Primária</a:t>
            </a:r>
          </a:p>
          <a:p>
            <a:pPr algn="ctr"/>
            <a:r>
              <a:rPr lang="pt-BR" sz="2800" b="1" strike="noStrike" spc="-1" dirty="0">
                <a:solidFill>
                  <a:srgbClr val="00B050"/>
                </a:solidFill>
                <a:latin typeface="Times New Roman"/>
                <a:ea typeface="DejaVu Sans"/>
              </a:rPr>
              <a:t>Coordenação de Gestão e Monitoramento de Atenção Primária</a:t>
            </a:r>
          </a:p>
          <a:p>
            <a:pPr algn="ctr"/>
            <a:r>
              <a:rPr lang="pt-BR" sz="3200" b="1" spc="-1" dirty="0">
                <a:solidFill>
                  <a:srgbClr val="00B050"/>
                </a:solidFill>
                <a:latin typeface="Times New Roman"/>
                <a:ea typeface="DejaVu Sans"/>
              </a:rPr>
              <a:t>62 3201 7876/7000</a:t>
            </a:r>
          </a:p>
          <a:p>
            <a:pPr algn="ctr"/>
            <a:r>
              <a:rPr lang="pt-BR" sz="3200" b="1" spc="-1" dirty="0">
                <a:solidFill>
                  <a:srgbClr val="00B050"/>
                </a:solidFill>
                <a:latin typeface="Times New Roman"/>
                <a:ea typeface="DejaVu Sans"/>
                <a:hlinkClick r:id="rId3"/>
              </a:rPr>
              <a:t>g</a:t>
            </a:r>
            <a:r>
              <a:rPr lang="pt-BR" sz="3200" b="1" strike="noStrike" spc="-1" dirty="0">
                <a:solidFill>
                  <a:srgbClr val="00B050"/>
                </a:solidFill>
                <a:latin typeface="Times New Roman"/>
                <a:ea typeface="DejaVu Sans"/>
                <a:hlinkClick r:id="rId3"/>
              </a:rPr>
              <a:t>erenciaaps.sais@gmail.com</a:t>
            </a:r>
            <a:endParaRPr lang="pt-BR" sz="3200" b="1" strike="noStrike" spc="-1" dirty="0">
              <a:solidFill>
                <a:srgbClr val="00B050"/>
              </a:solidFill>
              <a:latin typeface="Times New Roman"/>
              <a:ea typeface="DejaVu Sans"/>
            </a:endParaRPr>
          </a:p>
          <a:p>
            <a:pPr algn="ctr"/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>
              <a:solidFill>
                <a:srgbClr val="00B050"/>
              </a:solidFill>
              <a:latin typeface="Times New Roman"/>
              <a:ea typeface="DejaVu San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75A3F7-F046-44C2-9D01-1A49964E0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344" y="5594763"/>
            <a:ext cx="2954220" cy="6107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305440" y="271080"/>
            <a:ext cx="810144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400" b="0" strike="noStrike" spc="-1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603440" y="1244160"/>
            <a:ext cx="8475120" cy="442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B050"/>
                </a:solidFill>
                <a:latin typeface="+mj-lt"/>
              </a:rPr>
              <a:t>Resolução CIB nº 220/21</a:t>
            </a: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solidFill>
                <a:srgbClr val="00B050"/>
              </a:solidFill>
              <a:latin typeface="+mj-lt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B050"/>
                </a:solidFill>
                <a:latin typeface="+mj-lt"/>
                <a:ea typeface="DejaVu Sans"/>
              </a:rPr>
              <a:t>Edital nº 001, de 19 de novembro de 2021 </a:t>
            </a:r>
          </a:p>
          <a:p>
            <a:pPr algn="just">
              <a:lnSpc>
                <a:spcPct val="100000"/>
              </a:lnSpc>
            </a:pPr>
            <a:endParaRPr lang="pt-BR" sz="2400" spc="-1" dirty="0">
              <a:solidFill>
                <a:srgbClr val="00B050"/>
              </a:solidFill>
              <a:latin typeface="+mj-lt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B050"/>
                </a:solidFill>
                <a:latin typeface="+mj-lt"/>
                <a:ea typeface="DejaVu Sans"/>
              </a:rPr>
              <a:t>Objetivo: </a:t>
            </a:r>
            <a:endParaRPr lang="pt-BR" sz="2400" b="0" strike="noStrike" spc="-1" dirty="0">
              <a:solidFill>
                <a:srgbClr val="00B050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solidFill>
                <a:srgbClr val="00B050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B050"/>
                </a:solidFill>
                <a:latin typeface="+mj-lt"/>
                <a:ea typeface="DejaVu Sans"/>
              </a:rPr>
              <a:t>Aportar cofinanciamento estadual para a instituição de </a:t>
            </a:r>
            <a:r>
              <a:rPr lang="pt-BR" sz="2400" b="1" strike="noStrike" spc="-1" dirty="0">
                <a:solidFill>
                  <a:srgbClr val="00B050"/>
                </a:solidFill>
                <a:latin typeface="+mj-lt"/>
                <a:ea typeface="DejaVu Sans"/>
              </a:rPr>
              <a:t>equipes multiprofissionais no âmbito das equipes da Estratégia Saúde da Família (EM-ESF)</a:t>
            </a:r>
            <a:r>
              <a:rPr lang="pt-BR" sz="2400" b="0" strike="noStrike" spc="-1" dirty="0">
                <a:solidFill>
                  <a:srgbClr val="00B050"/>
                </a:solidFill>
                <a:latin typeface="+mj-lt"/>
                <a:ea typeface="DejaVu Sans"/>
              </a:rPr>
              <a:t> nos municípios goianos de forma a aumentar a resolutividade da Atenção Primária à Saúde por meio de atendimento integrado, integral, multidisciplinar e resolutivo.</a:t>
            </a:r>
            <a:endParaRPr lang="pt-BR" sz="2400" b="0" strike="noStrike" spc="-1" dirty="0">
              <a:solidFill>
                <a:srgbClr val="00B050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14962C-18D0-4153-A3B3-DFDF912ED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660" y="5800468"/>
            <a:ext cx="3804234" cy="7864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1902009" y="1026711"/>
            <a:ext cx="810144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21A249"/>
                </a:solidFill>
                <a:latin typeface="Bw Mitga"/>
                <a:ea typeface="DejaVu Sans"/>
              </a:rPr>
              <a:t> 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603440" y="1244160"/>
            <a:ext cx="8475120" cy="442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6A3F42B-0081-49F7-83C3-A7261377A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22396"/>
              </p:ext>
            </p:extLst>
          </p:nvPr>
        </p:nvGraphicFramePr>
        <p:xfrm>
          <a:off x="2100516" y="2324862"/>
          <a:ext cx="7902933" cy="3023243"/>
        </p:xfrm>
        <a:graphic>
          <a:graphicData uri="http://schemas.openxmlformats.org/drawingml/2006/table">
            <a:tbl>
              <a:tblPr/>
              <a:tblGrid>
                <a:gridCol w="1496442">
                  <a:extLst>
                    <a:ext uri="{9D8B030D-6E8A-4147-A177-3AD203B41FA5}">
                      <a16:colId xmlns:a16="http://schemas.microsoft.com/office/drawing/2014/main" val="2223083912"/>
                    </a:ext>
                  </a:extLst>
                </a:gridCol>
                <a:gridCol w="1964108">
                  <a:extLst>
                    <a:ext uri="{9D8B030D-6E8A-4147-A177-3AD203B41FA5}">
                      <a16:colId xmlns:a16="http://schemas.microsoft.com/office/drawing/2014/main" val="1892961292"/>
                    </a:ext>
                  </a:extLst>
                </a:gridCol>
                <a:gridCol w="2034081">
                  <a:extLst>
                    <a:ext uri="{9D8B030D-6E8A-4147-A177-3AD203B41FA5}">
                      <a16:colId xmlns:a16="http://schemas.microsoft.com/office/drawing/2014/main" val="651159567"/>
                    </a:ext>
                  </a:extLst>
                </a:gridCol>
                <a:gridCol w="2408302">
                  <a:extLst>
                    <a:ext uri="{9D8B030D-6E8A-4147-A177-3AD203B41FA5}">
                      <a16:colId xmlns:a16="http://schemas.microsoft.com/office/drawing/2014/main" val="3401799068"/>
                    </a:ext>
                  </a:extLst>
                </a:gridCol>
              </a:tblGrid>
              <a:tr h="10464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Quantidade de equipes ESF no município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Quantidade de profissionais da EM-ESF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Contrapartida Estadual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07261"/>
                  </a:ext>
                </a:extLst>
              </a:tr>
              <a:tr h="6009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a 4 equipes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R$ 4.000,00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41789"/>
                  </a:ext>
                </a:extLst>
              </a:tr>
              <a:tr h="6326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B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 a 9 equipes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R$ 6.000,00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97291"/>
                  </a:ext>
                </a:extLst>
              </a:tr>
              <a:tr h="7432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C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mais de 10 equipes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R$ 10.000,00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62519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344FFA3F-CBE3-47DD-A194-D3EE05C86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745" y="6464774"/>
            <a:ext cx="1902117" cy="3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_0"/>
          <p:cNvSpPr/>
          <p:nvPr/>
        </p:nvSpPr>
        <p:spPr>
          <a:xfrm>
            <a:off x="2006640" y="102240"/>
            <a:ext cx="817812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400" b="0" strike="noStrike" spc="-1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85" name="CustomShape 3_0"/>
          <p:cNvSpPr/>
          <p:nvPr/>
        </p:nvSpPr>
        <p:spPr>
          <a:xfrm>
            <a:off x="1550160" y="1244160"/>
            <a:ext cx="8729280" cy="504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1" strike="noStrike" spc="-1" dirty="0">
                <a:solidFill>
                  <a:srgbClr val="21A249"/>
                </a:solidFill>
                <a:latin typeface="Gotham"/>
                <a:ea typeface="DejaVu Sans"/>
              </a:rPr>
              <a:t>Adesão: </a:t>
            </a: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Manifestação de interesse, celebrado por meio de Termo de Compromisso firmado entre a SES-GO e a respectiva Secretaria Municipal de Saúde (SMS) enviado pelo e-mail </a:t>
            </a:r>
            <a:r>
              <a:rPr lang="pt-BR" sz="2000" b="0" u="sng" strike="noStrike" spc="-1" dirty="0">
                <a:solidFill>
                  <a:srgbClr val="0000FF"/>
                </a:solidFill>
                <a:uFillTx/>
                <a:latin typeface="Gotham"/>
                <a:ea typeface="DejaVu Sans"/>
                <a:hlinkClick r:id="rId3"/>
              </a:rPr>
              <a:t>gestaoaps.saude@goias.gov.br</a:t>
            </a: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 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Para fins de consolidação por competência financeira serão considerados os Termos de Compromisso enviados até o último dia útil do respectivo mês. 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1" strike="noStrike" spc="-1" dirty="0">
                <a:solidFill>
                  <a:srgbClr val="21A249"/>
                </a:solidFill>
                <a:latin typeface="Gotham"/>
                <a:ea typeface="DejaVu Sans"/>
              </a:rPr>
              <a:t>Suspensão do recurso: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spc="-1" dirty="0">
                <a:solidFill>
                  <a:srgbClr val="21A249"/>
                </a:solidFill>
                <a:latin typeface="Gotham"/>
                <a:ea typeface="DejaVu Sans"/>
              </a:rPr>
              <a:t>Falta de profissionais cadastrados INE informado em Termo de Compromisso;</a:t>
            </a:r>
          </a:p>
          <a:p>
            <a:pPr marL="343080" indent="-342360"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falta de produção mínima de categoria profissional, segundo CBO informado.</a:t>
            </a:r>
            <a:endParaRPr lang="pt-BR" sz="2000" spc="-1" dirty="0">
              <a:solidFill>
                <a:srgbClr val="21A249"/>
              </a:solidFill>
              <a:latin typeface="Gotham"/>
              <a:ea typeface="DejaVu Sans"/>
            </a:endParaRPr>
          </a:p>
          <a:p>
            <a:pPr marL="343080" indent="-342360">
              <a:lnSpc>
                <a:spcPct val="100000"/>
              </a:lnSpc>
              <a:buClr>
                <a:srgbClr val="21A249"/>
              </a:buClr>
              <a:buFont typeface="Arial"/>
              <a:buChar char="•"/>
            </a:pPr>
            <a:endParaRPr lang="pt-BR" sz="2000" b="0" strike="noStrike" spc="-1" dirty="0">
              <a:solidFill>
                <a:srgbClr val="21A249"/>
              </a:solidFill>
              <a:latin typeface="Gotham"/>
              <a:ea typeface="DejaVu Sans"/>
            </a:endParaRPr>
          </a:p>
          <a:p>
            <a:pPr marL="343080" indent="-342360">
              <a:lnSpc>
                <a:spcPct val="100000"/>
              </a:lnSpc>
              <a:buClr>
                <a:srgbClr val="21A249"/>
              </a:buClr>
              <a:buFont typeface="Arial"/>
              <a:buChar char="•"/>
            </a:pPr>
            <a:endParaRPr lang="pt-B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96A31D-18B7-45B8-A10D-B553D014B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595" y="6248312"/>
            <a:ext cx="1902117" cy="3962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_8"/>
          <p:cNvSpPr/>
          <p:nvPr/>
        </p:nvSpPr>
        <p:spPr>
          <a:xfrm>
            <a:off x="1330200" y="1584000"/>
            <a:ext cx="145836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E364099-5383-4EBE-8BCF-C9EA706EE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2934" y="5737046"/>
            <a:ext cx="1902117" cy="39627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427A506-FA28-4085-8566-50C7455E9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43" y="248912"/>
            <a:ext cx="4779252" cy="6360175"/>
          </a:xfrm>
          <a:prstGeom prst="rect">
            <a:avLst/>
          </a:prstGeom>
        </p:spPr>
      </p:pic>
      <p:sp>
        <p:nvSpPr>
          <p:cNvPr id="7" name="CustomShape 3_4">
            <a:extLst>
              <a:ext uri="{FF2B5EF4-FFF2-40B4-BE49-F238E27FC236}">
                <a16:creationId xmlns:a16="http://schemas.microsoft.com/office/drawing/2014/main" id="{067DE70D-20F1-447C-942D-1247DAE7A69C}"/>
              </a:ext>
            </a:extLst>
          </p:cNvPr>
          <p:cNvSpPr/>
          <p:nvPr/>
        </p:nvSpPr>
        <p:spPr>
          <a:xfrm>
            <a:off x="6469306" y="724680"/>
            <a:ext cx="3532823" cy="20907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3200" b="1" strike="noStrike" spc="-1" dirty="0">
                <a:solidFill>
                  <a:srgbClr val="21A249"/>
                </a:solidFill>
                <a:latin typeface="Gotham"/>
                <a:ea typeface="DejaVu Sans"/>
              </a:rPr>
              <a:t>Modelo de Termo de Compromisso</a:t>
            </a:r>
            <a:endParaRPr lang="pt-BR" sz="3200" b="1" strike="noStrike" spc="-1" dirty="0">
              <a:latin typeface="Arial"/>
            </a:endParaRPr>
          </a:p>
          <a:p>
            <a:pPr marL="720" algn="just">
              <a:lnSpc>
                <a:spcPct val="100000"/>
              </a:lnSpc>
              <a:buClr>
                <a:srgbClr val="21A249"/>
              </a:buClr>
            </a:pP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582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_3"/>
          <p:cNvSpPr/>
          <p:nvPr/>
        </p:nvSpPr>
        <p:spPr>
          <a:xfrm>
            <a:off x="4194360" y="860760"/>
            <a:ext cx="404316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1A249"/>
                </a:solidFill>
                <a:latin typeface="Bw Mitga"/>
                <a:ea typeface="DejaVu Sans"/>
              </a:rPr>
              <a:t>Composição da equipe EM-ESF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latin typeface="Arial"/>
            </a:endParaRPr>
          </a:p>
        </p:txBody>
      </p:sp>
      <p:sp>
        <p:nvSpPr>
          <p:cNvPr id="87" name="CustomShape 3_2"/>
          <p:cNvSpPr/>
          <p:nvPr/>
        </p:nvSpPr>
        <p:spPr>
          <a:xfrm>
            <a:off x="1097280" y="1402560"/>
            <a:ext cx="9342360" cy="510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Composição por CBO: </a:t>
            </a: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Farmacêutico: 223405 /Farmacêutico em Saúde Pública 223430; </a:t>
            </a: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Fisioterapeuta geral: 223605; </a:t>
            </a: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Nutricionista: 223710; </a:t>
            </a: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Profissional de educação física na saúde:  224140; </a:t>
            </a: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Psicólogo clínico:  251510.</a:t>
            </a: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Carga horária de 30h semanais por profissional.</a:t>
            </a: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Cada EM-ESF poderá ter somente um profissional por categoria.</a:t>
            </a: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pt-BR" sz="2000" b="0" strike="noStrike" spc="-1" dirty="0">
              <a:latin typeface="Arial"/>
            </a:endParaRPr>
          </a:p>
          <a:p>
            <a:pPr marL="343080" indent="-342360" algn="just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000" b="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As categorias profissionais informadas no Termo de Compromisso não poderão ser alteradas por um período de um ano.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88" name="CustomShape 2_0"/>
          <p:cNvSpPr/>
          <p:nvPr/>
        </p:nvSpPr>
        <p:spPr>
          <a:xfrm>
            <a:off x="2006640" y="102240"/>
            <a:ext cx="817812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400" b="0" strike="noStrike" spc="-1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89" name="CaixaDeTexto 50"/>
          <p:cNvSpPr/>
          <p:nvPr/>
        </p:nvSpPr>
        <p:spPr>
          <a:xfrm>
            <a:off x="935280" y="5839560"/>
            <a:ext cx="180360" cy="38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B836DB2-8956-44EB-A944-79161C5C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641" y="6225480"/>
            <a:ext cx="1902117" cy="3962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3_5"/>
          <p:cNvSpPr/>
          <p:nvPr/>
        </p:nvSpPr>
        <p:spPr>
          <a:xfrm>
            <a:off x="1266120" y="2646720"/>
            <a:ext cx="8475120" cy="276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0" strike="noStrike" spc="-1">
                <a:solidFill>
                  <a:srgbClr val="21A249"/>
                </a:solidFill>
                <a:latin typeface="Gotham"/>
                <a:ea typeface="DejaVu Sans"/>
              </a:rPr>
              <a:t>A GERAP realiza o monitoramento atualmente utilizando: </a:t>
            </a:r>
            <a:endParaRPr lang="pt-BR" sz="2400" b="0" strike="noStrike" spc="-1">
              <a:latin typeface="Arial"/>
            </a:endParaRPr>
          </a:p>
          <a:p>
            <a:pPr marL="343080" indent="-342360" algn="just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400" b="0" strike="noStrike" spc="-1">
                <a:solidFill>
                  <a:srgbClr val="21A249"/>
                </a:solidFill>
                <a:latin typeface="Gotham"/>
                <a:ea typeface="DejaVu Sans"/>
              </a:rPr>
              <a:t>CNES: Composição da equipe EM-ESF;</a:t>
            </a:r>
            <a:endParaRPr lang="pt-BR" sz="2400" b="0" strike="noStrike" spc="-1">
              <a:latin typeface="Arial"/>
            </a:endParaRPr>
          </a:p>
          <a:p>
            <a:pPr marL="343080" indent="-342360" algn="just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400" b="0" strike="noStrike" spc="-1">
                <a:solidFill>
                  <a:srgbClr val="21A249"/>
                </a:solidFill>
                <a:latin typeface="Gotham"/>
                <a:ea typeface="DejaVu Sans"/>
              </a:rPr>
              <a:t>SISAB: Produção por categoria profissional;</a:t>
            </a:r>
            <a:endParaRPr lang="pt-BR" sz="2400" b="0" strike="noStrike" spc="-1">
              <a:latin typeface="Arial"/>
            </a:endParaRPr>
          </a:p>
          <a:p>
            <a:pPr marL="343080" indent="-342360" algn="just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2400" b="0" strike="noStrike" spc="-1">
                <a:solidFill>
                  <a:srgbClr val="21A249"/>
                </a:solidFill>
                <a:latin typeface="Gotham"/>
                <a:ea typeface="DejaVu Sans"/>
              </a:rPr>
              <a:t>Visitas técnicas aos municípios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96" name="CustomShape 2_0"/>
          <p:cNvSpPr/>
          <p:nvPr/>
        </p:nvSpPr>
        <p:spPr>
          <a:xfrm>
            <a:off x="2006640" y="102240"/>
            <a:ext cx="817812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4400" b="0" strike="noStrike" spc="-1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97" name="CustomShape 1_3"/>
          <p:cNvSpPr/>
          <p:nvPr/>
        </p:nvSpPr>
        <p:spPr>
          <a:xfrm>
            <a:off x="3605760" y="958680"/>
            <a:ext cx="497952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2400" b="1" strike="noStrike" spc="-1">
                <a:solidFill>
                  <a:srgbClr val="21A249"/>
                </a:solidFill>
                <a:latin typeface="Gotham"/>
                <a:ea typeface="DejaVu Sans"/>
              </a:rPr>
              <a:t>Monitoramento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3E9E5D3-6855-4A2A-B9A2-A9C5D8B6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318" y="6253286"/>
            <a:ext cx="1902117" cy="3962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ela 63"/>
          <p:cNvGraphicFramePr/>
          <p:nvPr>
            <p:extLst>
              <p:ext uri="{D42A27DB-BD31-4B8C-83A1-F6EECF244321}">
                <p14:modId xmlns:p14="http://schemas.microsoft.com/office/powerpoint/2010/main" val="456016259"/>
              </p:ext>
            </p:extLst>
          </p:nvPr>
        </p:nvGraphicFramePr>
        <p:xfrm>
          <a:off x="2535957" y="2388686"/>
          <a:ext cx="7261560" cy="2627280"/>
        </p:xfrm>
        <a:graphic>
          <a:graphicData uri="http://schemas.openxmlformats.org/drawingml/2006/table">
            <a:tbl>
              <a:tblPr/>
              <a:tblGrid>
                <a:gridCol w="726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1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MUNICÍPIOS COM ADESÃO = 196</a:t>
                      </a:r>
                      <a:endParaRPr lang="pt-BR" sz="18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kern="1200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MUNICÍPIOS COM SUSPENSÃO = 11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EQUIPES EM-ESF HOMOLOGADAS = 200</a:t>
                      </a:r>
                      <a:endParaRPr lang="pt-BR" sz="1800" b="1" strike="noStrike" kern="1200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6487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90000" marR="9000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MUNICÍPIOS SEM ADESÃO = 50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9" name="CustomShape 2_0"/>
          <p:cNvSpPr/>
          <p:nvPr/>
        </p:nvSpPr>
        <p:spPr>
          <a:xfrm>
            <a:off x="2006940" y="472637"/>
            <a:ext cx="8178120" cy="7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4400" b="0" strike="noStrike" spc="-1" dirty="0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100" name="CustomShape 1_3"/>
          <p:cNvSpPr/>
          <p:nvPr/>
        </p:nvSpPr>
        <p:spPr>
          <a:xfrm>
            <a:off x="3870720" y="1415520"/>
            <a:ext cx="4056480" cy="60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200" strike="noStrike" spc="-1" dirty="0">
                <a:solidFill>
                  <a:srgbClr val="21A249"/>
                </a:solidFill>
                <a:latin typeface="Gotham"/>
                <a:ea typeface="DejaVu Sans"/>
              </a:rPr>
              <a:t>Panorama atual</a:t>
            </a:r>
            <a:endParaRPr lang="pt-BR" sz="320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2FC2E28-EC46-4F09-8C35-E7FBD9082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611" y="6174446"/>
            <a:ext cx="1902117" cy="3962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_2"/>
          <p:cNvSpPr/>
          <p:nvPr/>
        </p:nvSpPr>
        <p:spPr>
          <a:xfrm>
            <a:off x="1330200" y="1584000"/>
            <a:ext cx="145836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102" name="CustomShape 2_3"/>
          <p:cNvSpPr/>
          <p:nvPr/>
        </p:nvSpPr>
        <p:spPr>
          <a:xfrm>
            <a:off x="2059560" y="102240"/>
            <a:ext cx="8125200" cy="75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4400" b="0" strike="noStrike" spc="-1">
                <a:solidFill>
                  <a:srgbClr val="21A249"/>
                </a:solidFill>
                <a:latin typeface="Bw Mitga"/>
                <a:ea typeface="DejaVu Sans"/>
              </a:rPr>
              <a:t>PROGRAMA QUALIFICA APS GOIÁS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03" name="CustomShape 1_5"/>
          <p:cNvSpPr/>
          <p:nvPr/>
        </p:nvSpPr>
        <p:spPr>
          <a:xfrm>
            <a:off x="2290320" y="861120"/>
            <a:ext cx="8125200" cy="64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000" b="1" strike="noStrike" spc="-1" dirty="0">
                <a:solidFill>
                  <a:srgbClr val="21A249"/>
                </a:solidFill>
                <a:latin typeface="Gotham"/>
                <a:ea typeface="DejaVu Sans"/>
              </a:rPr>
              <a:t>PANORAMA ATUAL PROFISSIONAIS</a:t>
            </a: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pt-BR" sz="30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DCFFA21-9670-4EC6-9ADA-53BBC838F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531" y="6321103"/>
            <a:ext cx="1902117" cy="396274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1C899A6-7664-4E94-8C20-D9F679E3E8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449250"/>
              </p:ext>
            </p:extLst>
          </p:nvPr>
        </p:nvGraphicFramePr>
        <p:xfrm>
          <a:off x="471055" y="1965307"/>
          <a:ext cx="7269888" cy="3308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10112C1-6CC2-4EDA-93F8-E9045C203753}"/>
              </a:ext>
            </a:extLst>
          </p:cNvPr>
          <p:cNvSpPr txBox="1"/>
          <p:nvPr/>
        </p:nvSpPr>
        <p:spPr>
          <a:xfrm>
            <a:off x="8072582" y="2244436"/>
            <a:ext cx="350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B050"/>
                </a:solidFill>
              </a:rPr>
              <a:t>413 profissionais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403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Bw Mitga</vt:lpstr>
      <vt:lpstr>Calibri</vt:lpstr>
      <vt:lpstr>Gotham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THIAGO SILVA</dc:creator>
  <dc:description/>
  <cp:lastModifiedBy>Eliana Fernandes de Carvalho</cp:lastModifiedBy>
  <cp:revision>85</cp:revision>
  <dcterms:created xsi:type="dcterms:W3CDTF">2020-01-06T14:50:19Z</dcterms:created>
  <dcterms:modified xsi:type="dcterms:W3CDTF">2024-02-22T19:02:18Z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30</vt:i4>
  </property>
</Properties>
</file>