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</p:sldMasterIdLst>
  <p:sldIdLst>
    <p:sldId id="256" r:id="rId8"/>
    <p:sldId id="257" r:id="rId9"/>
    <p:sldId id="258" r:id="rId10"/>
    <p:sldId id="259" r:id="rId11"/>
    <p:sldId id="260" r:id="rId12"/>
    <p:sldId id="264" r:id="rId13"/>
    <p:sldId id="263" r:id="rId14"/>
    <p:sldId id="261" r:id="rId15"/>
  </p:sldIdLst>
  <p:sldSz cx="10080625" cy="7559675"/>
  <p:notesSz cx="6858000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io Freitas Moraes" initials="HFM" lastIdx="2" clrIdx="0">
    <p:extLst>
      <p:ext uri="{19B8F6BF-5375-455C-9EA6-DF929625EA0E}">
        <p15:presenceInfo xmlns:p15="http://schemas.microsoft.com/office/powerpoint/2012/main" userId="S-1-5-21-1228305343-1723010864-312552118-80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87" autoAdjust="0"/>
  </p:normalViewPr>
  <p:slideViewPr>
    <p:cSldViewPr snapToGrid="0">
      <p:cViewPr varScale="1">
        <p:scale>
          <a:sx n="91" d="100"/>
          <a:sy n="91" d="100"/>
        </p:scale>
        <p:origin x="19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71286C8-C5BF-4962-8D2E-7FC500BA63F0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33EADBE-9A5F-49BD-9097-A7EC6886142C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9D80D69-325C-4BAE-9B93-67771DEDD6E5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DB90E1F-59BF-4DBB-B6A6-8F31C66FC77A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FD00BC9-459B-46F0-9171-F4ADA08DDED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3683D83-CA65-4288-AF57-D43ED4F931F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C697293-4E64-4E88-B0C5-83BEDFBC68DA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06584AC-09A9-4DC6-B7A3-0B37CBEB50E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ECA0705-40F2-464A-838B-61D56758D63C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8C58DB1-00CB-4EFE-B448-D7D15E4441AA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F18920E-4614-4DBA-A095-1D14E174C45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F60FCBB-DBE2-4604-8DFD-929E80D4E3EF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FF12819-33E3-40FE-9105-EEB6B70797C1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39A8EFB-82D5-4B17-BF23-C8FBB179368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050B66A-9C2C-424D-9F49-DC1EC84DB8F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9FFA7F2-64D6-412A-B01A-CAC6123AC6A6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94AFC0B-883A-4D96-9534-FCAACC2539D7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9AB46A9-D276-4BB2-B407-ED671B47F615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9202DFE-F983-4CE3-95B0-EFE5D935C761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B0756A2-1614-4FEF-A16C-E34B9BC20A92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18B78DE-3C5F-4707-8D0F-F8F652BB0684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64EAAFD-BFEA-4CEB-89FD-4CBC0F04B8D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subTitle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subTitle"/>
          </p:nvPr>
        </p:nvSpPr>
        <p:spPr>
          <a:xfrm>
            <a:off x="1259640" y="1921320"/>
            <a:ext cx="75589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A504338-9072-4247-824A-9314A285DDD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PlaceHolder 5"/>
          <p:cNvSpPr>
            <a:spLocks noGrp="1"/>
          </p:cNvSpPr>
          <p:nvPr>
            <p:ph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/>
          </p:nvPr>
        </p:nvSpPr>
        <p:spPr>
          <a:xfrm>
            <a:off x="357084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4"/>
          <p:cNvSpPr>
            <a:spLocks noGrp="1"/>
          </p:cNvSpPr>
          <p:nvPr>
            <p:ph/>
          </p:nvPr>
        </p:nvSpPr>
        <p:spPr>
          <a:xfrm>
            <a:off x="6637680" y="176868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5"/>
          <p:cNvSpPr>
            <a:spLocks noGrp="1"/>
          </p:cNvSpPr>
          <p:nvPr>
            <p:ph/>
          </p:nvPr>
        </p:nvSpPr>
        <p:spPr>
          <a:xfrm>
            <a:off x="5036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6"/>
          <p:cNvSpPr>
            <a:spLocks noGrp="1"/>
          </p:cNvSpPr>
          <p:nvPr>
            <p:ph/>
          </p:nvPr>
        </p:nvSpPr>
        <p:spPr>
          <a:xfrm>
            <a:off x="357084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7"/>
          <p:cNvSpPr>
            <a:spLocks noGrp="1"/>
          </p:cNvSpPr>
          <p:nvPr>
            <p:ph/>
          </p:nvPr>
        </p:nvSpPr>
        <p:spPr>
          <a:xfrm>
            <a:off x="6637680" y="4058640"/>
            <a:ext cx="29206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59640" y="1863720"/>
            <a:ext cx="7558920" cy="137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8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364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1960" y="1768680"/>
            <a:ext cx="442656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03640" y="4058640"/>
            <a:ext cx="9071280" cy="2090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F0BD81C-62B1-46DB-A28F-57DABE0BE93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/>
          <p:nvPr/>
        </p:nvPicPr>
        <p:blipFill>
          <a:blip r:embed="rId14"/>
          <a:stretch/>
        </p:blipFill>
        <p:spPr>
          <a:xfrm>
            <a:off x="0" y="5806440"/>
            <a:ext cx="10079640" cy="175428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6699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/>
          </a:bodyPr>
          <a:lstStyle/>
          <a:p>
            <a:pPr marL="324000" indent="-243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648000" lvl="1" indent="-243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972000" lvl="2" indent="-21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296000" lvl="3" indent="-162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1620000" lvl="4" indent="-162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1944000" lvl="5" indent="-162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2268000" lvl="6" indent="-162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 idx="1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 idx="2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A628770E-2A87-4A6A-B856-90AED45B2371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ângulo 41"/>
          <p:cNvSpPr/>
          <p:nvPr/>
        </p:nvSpPr>
        <p:spPr>
          <a:xfrm>
            <a:off x="0" y="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ctr">
            <a:noAutofit/>
          </a:bodyPr>
          <a:lstStyle/>
          <a:p>
            <a:endParaRPr lang="pt-BR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0" y="662040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ctr">
            <a:noAutofit/>
          </a:bodyPr>
          <a:lstStyle/>
          <a:p>
            <a:endParaRPr lang="pt-BR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FFFFFF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66CC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66CC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66CC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66CC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66CC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66CC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66CC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dt" idx="4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ftr" idx="5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sldNum" idx="6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CB6BBEA2-4085-4FC0-AA9B-790CC8EC2107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259640" y="1921320"/>
            <a:ext cx="75589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85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09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4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259640" y="1921320"/>
            <a:ext cx="75589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85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09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4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1259640" y="1921320"/>
            <a:ext cx="75589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85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09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4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1259640" y="1921320"/>
            <a:ext cx="75589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85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09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4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1259640" y="1921320"/>
            <a:ext cx="75589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85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09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4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21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1296000" y="2602440"/>
            <a:ext cx="7558920" cy="128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3050" b="1" i="1" strike="noStrike" spc="-1" dirty="0">
                <a:solidFill>
                  <a:srgbClr val="000000"/>
                </a:solidFill>
                <a:latin typeface="Times New Roman"/>
              </a:rPr>
              <a:t>ATUALIZAÇÃO DAS FILAS DE CIRURGIAS ELETIVAS NO SISTEMA REGNET</a:t>
            </a:r>
            <a:endParaRPr lang="pt-BR" sz="3050" b="0" i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title"/>
          </p:nvPr>
        </p:nvSpPr>
        <p:spPr>
          <a:xfrm>
            <a:off x="1368000" y="5466240"/>
            <a:ext cx="7558920" cy="160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2800" b="1" i="1" spc="-1" dirty="0">
                <a:solidFill>
                  <a:srgbClr val="000000"/>
                </a:solidFill>
                <a:latin typeface="Times New Roman"/>
              </a:rPr>
              <a:t>MACRORREGIÃO CENTRO SUDESTE</a:t>
            </a:r>
            <a:br>
              <a:rPr sz="2800" b="1" i="1" dirty="0"/>
            </a:br>
            <a:r>
              <a:rPr lang="pt-BR" sz="2800" spc="-1" dirty="0">
                <a:solidFill>
                  <a:srgbClr val="000000"/>
                </a:solidFill>
                <a:latin typeface="Times New Roman"/>
              </a:rPr>
              <a:t>Coordenação </a:t>
            </a:r>
            <a:r>
              <a:rPr lang="pt-BR" sz="2800" b="0" strike="noStrike" spc="-1" dirty="0">
                <a:solidFill>
                  <a:srgbClr val="000000"/>
                </a:solidFill>
                <a:latin typeface="Times New Roman"/>
              </a:rPr>
              <a:t>de Regulação, Controle, Avaliação e Monitoramento</a:t>
            </a:r>
            <a:br>
              <a:rPr sz="3050" dirty="0"/>
            </a:b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590D02E-0DAC-425F-890F-274377866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232" y="219600"/>
            <a:ext cx="8082455" cy="1609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4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1"/>
          <p:cNvSpPr>
            <a:spLocks noGrp="1"/>
          </p:cNvSpPr>
          <p:nvPr>
            <p:ph/>
          </p:nvPr>
        </p:nvSpPr>
        <p:spPr>
          <a:xfrm>
            <a:off x="720720" y="1440000"/>
            <a:ext cx="90712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 lnSpcReduction="20000"/>
          </a:bodyPr>
          <a:lstStyle/>
          <a:p>
            <a:pPr marL="285120"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  <a:p>
            <a:pPr marL="285120"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  <a:p>
            <a:pPr marL="285120" indent="-21384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Portaria GM/MS nº 2.336 de 12 de Dezembro de 2023</a:t>
            </a:r>
          </a:p>
          <a:p>
            <a:pPr marL="285120"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  <a:p>
            <a:pPr marL="285120" indent="-21384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Distribuição de recursos pactuada em CIB</a:t>
            </a:r>
          </a:p>
          <a:p>
            <a:pPr marL="285120"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  <a:p>
            <a:pPr marL="285120" indent="-21384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Repasse de recursos aos municípios</a:t>
            </a:r>
          </a:p>
          <a:p>
            <a:pPr marL="285120" indent="0">
              <a:spcBef>
                <a:spcPts val="1559"/>
              </a:spcBef>
              <a:buNone/>
            </a:pPr>
            <a:endParaRPr lang="pt-BR" sz="3530" b="0" strike="noStrike" spc="-1">
              <a:solidFill>
                <a:srgbClr val="000000"/>
              </a:solidFill>
              <a:latin typeface="Arial"/>
            </a:endParaRPr>
          </a:p>
          <a:p>
            <a:pPr marL="285120" indent="-21384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530" b="0" strike="noStrike" spc="-1">
                <a:solidFill>
                  <a:srgbClr val="000000"/>
                </a:solidFill>
                <a:latin typeface="Arial"/>
              </a:rPr>
              <a:t>Projeto do Programa Nacional de Redução da Fila de Cirurgias Eletivas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Imagem 281"/>
          <p:cNvPicPr/>
          <p:nvPr/>
        </p:nvPicPr>
        <p:blipFill>
          <a:blip r:embed="rId3"/>
          <a:stretch/>
        </p:blipFill>
        <p:spPr>
          <a:xfrm>
            <a:off x="549905" y="1155422"/>
            <a:ext cx="8979109" cy="4570820"/>
          </a:xfrm>
          <a:prstGeom prst="rect">
            <a:avLst/>
          </a:prstGeom>
          <a:ln w="0">
            <a:noFill/>
          </a:ln>
        </p:spPr>
      </p:pic>
      <p:sp>
        <p:nvSpPr>
          <p:cNvPr id="281" name="CustomShape 3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5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4" name="Tabela 283"/>
          <p:cNvGraphicFramePr/>
          <p:nvPr>
            <p:extLst>
              <p:ext uri="{D42A27DB-BD31-4B8C-83A1-F6EECF244321}">
                <p14:modId xmlns:p14="http://schemas.microsoft.com/office/powerpoint/2010/main" val="641294318"/>
              </p:ext>
            </p:extLst>
          </p:nvPr>
        </p:nvGraphicFramePr>
        <p:xfrm>
          <a:off x="672662" y="378373"/>
          <a:ext cx="8471341" cy="6878242"/>
        </p:xfrm>
        <a:graphic>
          <a:graphicData uri="http://schemas.openxmlformats.org/drawingml/2006/table">
            <a:tbl>
              <a:tblPr/>
              <a:tblGrid>
                <a:gridCol w="74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9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2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Ordem</a:t>
                      </a:r>
                      <a:endParaRPr lang="pt-BR" sz="1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Município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Paciente na fila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Encerrados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Incluídos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Concluído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ÁGUA LIMPA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chemeClr val="tx1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7306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ALOÂNDIA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chemeClr val="tx1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761946"/>
                  </a:ext>
                </a:extLst>
              </a:tr>
              <a:tr h="454522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ANHANGUERA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chemeClr val="tx1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APARECIDA DE GOIÂNIA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18.324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1.539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ARAGOIÂNIA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BELA VISTA DE GOIÁS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BOM JESUS DE GOIÁS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BONFINÓPOLIS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BURITI ALEGRE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CACHOEIRA DOURADA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CALDAS NOVAS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CALDAZINHA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CAMPO ALEGRE DE GOIÁS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CATALÃO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CEZARINA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1990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6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6" name="Tabela 285"/>
          <p:cNvGraphicFramePr/>
          <p:nvPr>
            <p:extLst>
              <p:ext uri="{D42A27DB-BD31-4B8C-83A1-F6EECF244321}">
                <p14:modId xmlns:p14="http://schemas.microsoft.com/office/powerpoint/2010/main" val="4203928169"/>
              </p:ext>
            </p:extLst>
          </p:nvPr>
        </p:nvGraphicFramePr>
        <p:xfrm>
          <a:off x="896566" y="1022094"/>
          <a:ext cx="8079840" cy="6339840"/>
        </p:xfrm>
        <a:graphic>
          <a:graphicData uri="http://schemas.openxmlformats.org/drawingml/2006/table">
            <a:tbl>
              <a:tblPr/>
              <a:tblGrid>
                <a:gridCol w="70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1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7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92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CORUMBAIBA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CRISTIANÓPOLIS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CROMÍNIA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CUMARÍ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DAVINÓPOLIS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583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EDEALINA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311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EDÉIA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GOIANDIRA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GOIATUBA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GOUVELÂNDIA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HIDROLÂNDIA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INACIOLÂNDIA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INDIARA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736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IPAMERÍ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462344"/>
                  </a:ext>
                </a:extLst>
              </a:tr>
              <a:tr h="38736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ITUMBIARA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974017"/>
                  </a:ext>
                </a:extLst>
              </a:tr>
              <a:tr h="38736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JANDAIA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287" name="Tabela 286"/>
          <p:cNvGraphicFramePr/>
          <p:nvPr>
            <p:extLst>
              <p:ext uri="{D42A27DB-BD31-4B8C-83A1-F6EECF244321}">
                <p14:modId xmlns:p14="http://schemas.microsoft.com/office/powerpoint/2010/main" val="2257258402"/>
              </p:ext>
            </p:extLst>
          </p:nvPr>
        </p:nvGraphicFramePr>
        <p:xfrm>
          <a:off x="896566" y="444294"/>
          <a:ext cx="8079840" cy="577800"/>
        </p:xfrm>
        <a:graphic>
          <a:graphicData uri="http://schemas.openxmlformats.org/drawingml/2006/table">
            <a:tbl>
              <a:tblPr/>
              <a:tblGrid>
                <a:gridCol w="70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1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7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7800">
                <a:tc>
                  <a:txBody>
                    <a:bodyPr/>
                    <a:lstStyle/>
                    <a:p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Ordem</a:t>
                      </a:r>
                      <a:endParaRPr lang="pt-BR" sz="1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Município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Paciente na fila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Encerrados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Incluídos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Concluído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6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6" name="Tabela 285"/>
          <p:cNvGraphicFramePr/>
          <p:nvPr>
            <p:extLst>
              <p:ext uri="{D42A27DB-BD31-4B8C-83A1-F6EECF244321}">
                <p14:modId xmlns:p14="http://schemas.microsoft.com/office/powerpoint/2010/main" val="3238035346"/>
              </p:ext>
            </p:extLst>
          </p:nvPr>
        </p:nvGraphicFramePr>
        <p:xfrm>
          <a:off x="893379" y="788276"/>
          <a:ext cx="8083027" cy="6784392"/>
        </p:xfrm>
        <a:graphic>
          <a:graphicData uri="http://schemas.openxmlformats.org/drawingml/2006/table">
            <a:tbl>
              <a:tblPr/>
              <a:tblGrid>
                <a:gridCol w="709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3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6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0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JOVIÂNIA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LEOPOLDO DE BULHÕES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MAIRIPOTABA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MARZAGÃO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MORRINHOS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NOVA AURORA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ORIZONA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OUVIDOR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PALMELO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PANAMÁ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PIRACANJUBA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PIRES DO RIO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PONTALINA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PROFESSOR JAMIL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462344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0000" marR="90000" anchor="ctr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RIO QUENTE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marL="90000" marR="90000"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974017"/>
                  </a:ext>
                </a:extLst>
              </a:tr>
            </a:tbl>
          </a:graphicData>
        </a:graphic>
      </p:graphicFrame>
      <p:graphicFrame>
        <p:nvGraphicFramePr>
          <p:cNvPr id="287" name="Tabela 286"/>
          <p:cNvGraphicFramePr/>
          <p:nvPr>
            <p:extLst>
              <p:ext uri="{D42A27DB-BD31-4B8C-83A1-F6EECF244321}">
                <p14:modId xmlns:p14="http://schemas.microsoft.com/office/powerpoint/2010/main" val="4293771179"/>
              </p:ext>
            </p:extLst>
          </p:nvPr>
        </p:nvGraphicFramePr>
        <p:xfrm>
          <a:off x="896566" y="241738"/>
          <a:ext cx="8079840" cy="546538"/>
        </p:xfrm>
        <a:graphic>
          <a:graphicData uri="http://schemas.openxmlformats.org/drawingml/2006/table">
            <a:tbl>
              <a:tblPr/>
              <a:tblGrid>
                <a:gridCol w="70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1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6538">
                <a:tc>
                  <a:txBody>
                    <a:bodyPr/>
                    <a:lstStyle/>
                    <a:p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Ordem</a:t>
                      </a:r>
                      <a:endParaRPr lang="pt-BR" sz="1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Município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Paciente na fila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Encerrados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Incluídos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Concluído?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1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6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6" name="Tabela 285"/>
          <p:cNvGraphicFramePr/>
          <p:nvPr>
            <p:extLst>
              <p:ext uri="{D42A27DB-BD31-4B8C-83A1-F6EECF244321}">
                <p14:modId xmlns:p14="http://schemas.microsoft.com/office/powerpoint/2010/main" val="2816452175"/>
              </p:ext>
            </p:extLst>
          </p:nvPr>
        </p:nvGraphicFramePr>
        <p:xfrm>
          <a:off x="1000392" y="1820880"/>
          <a:ext cx="8079840" cy="4070675"/>
        </p:xfrm>
        <a:graphic>
          <a:graphicData uri="http://schemas.openxmlformats.org/drawingml/2006/table">
            <a:tbl>
              <a:tblPr/>
              <a:tblGrid>
                <a:gridCol w="70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9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20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140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SANTA CRUZ DE GOIÁS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289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SÃO MIGUEL DO PASSA QUATRO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917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SENADOR CANÊDO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1064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917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SILVÂNIA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595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TRÊS RANCHOS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595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URUTAÍ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628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VARJÃO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595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VIANÓPOLIS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595">
                <a:tc>
                  <a:txBody>
                    <a:bodyPr/>
                    <a:lstStyle/>
                    <a:p>
                      <a:pPr algn="ctr"/>
                      <a:r>
                        <a:rPr lang="pt-BR" sz="20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VICENTINÓPOLIS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SIM</a:t>
                      </a: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595">
                <a:tc>
                  <a:txBody>
                    <a:bodyPr/>
                    <a:lstStyle/>
                    <a:p>
                      <a:pPr algn="ctr"/>
                      <a:endParaRPr lang="pt-BR" sz="1400" b="1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27.880</a:t>
                      </a:r>
                    </a:p>
                  </a:txBody>
                  <a:tcPr marL="9525" marR="9525" marT="9525" marB="0" anchor="b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12.186</a:t>
                      </a:r>
                    </a:p>
                  </a:txBody>
                  <a:tcPr marL="9525" marR="9525" marT="9525" marB="0" anchor="b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1.615</a:t>
                      </a:r>
                    </a:p>
                  </a:txBody>
                  <a:tcPr marL="9525" marR="9525" marT="9525" marB="0" anchor="b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499737"/>
                  </a:ext>
                </a:extLst>
              </a:tr>
            </a:tbl>
          </a:graphicData>
        </a:graphic>
      </p:graphicFrame>
      <p:graphicFrame>
        <p:nvGraphicFramePr>
          <p:cNvPr id="287" name="Tabela 286"/>
          <p:cNvGraphicFramePr/>
          <p:nvPr>
            <p:extLst>
              <p:ext uri="{D42A27DB-BD31-4B8C-83A1-F6EECF244321}">
                <p14:modId xmlns:p14="http://schemas.microsoft.com/office/powerpoint/2010/main" val="2385540317"/>
              </p:ext>
            </p:extLst>
          </p:nvPr>
        </p:nvGraphicFramePr>
        <p:xfrm>
          <a:off x="999312" y="1243080"/>
          <a:ext cx="8079840" cy="577800"/>
        </p:xfrm>
        <a:graphic>
          <a:graphicData uri="http://schemas.openxmlformats.org/drawingml/2006/table">
            <a:tbl>
              <a:tblPr/>
              <a:tblGrid>
                <a:gridCol w="70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9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5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7800">
                <a:tc>
                  <a:txBody>
                    <a:bodyPr/>
                    <a:lstStyle/>
                    <a:p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Ordem</a:t>
                      </a:r>
                      <a:endParaRPr lang="pt-BR" sz="13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Município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Paciente na fila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Encerrados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Incluídos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Concluído?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4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2"/>
          <p:cNvSpPr/>
          <p:nvPr/>
        </p:nvSpPr>
        <p:spPr>
          <a:xfrm>
            <a:off x="2750400" y="2410920"/>
            <a:ext cx="4578120" cy="251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1"/>
          <p:cNvSpPr>
            <a:spLocks noGrp="1"/>
          </p:cNvSpPr>
          <p:nvPr>
            <p:ph/>
          </p:nvPr>
        </p:nvSpPr>
        <p:spPr>
          <a:xfrm>
            <a:off x="504672" y="609599"/>
            <a:ext cx="9071280" cy="672662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0">
              <a:spcBef>
                <a:spcPts val="1559"/>
              </a:spcBef>
              <a:buNone/>
            </a:pP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0" algn="ctr">
              <a:spcBef>
                <a:spcPts val="1559"/>
              </a:spcBef>
              <a:buNone/>
            </a:pPr>
            <a:r>
              <a:rPr lang="pt-BR" sz="2800" b="1" strike="noStrike" spc="-1" dirty="0">
                <a:solidFill>
                  <a:srgbClr val="000000"/>
                </a:solidFill>
                <a:latin typeface="Times New Roman"/>
              </a:rPr>
              <a:t>OBRIGADA!</a:t>
            </a:r>
            <a:endParaRPr lang="pt-BR" sz="2800" spc="-1" dirty="0">
              <a:solidFill>
                <a:srgbClr val="000000"/>
              </a:solidFill>
              <a:latin typeface="Arial"/>
            </a:endParaRPr>
          </a:p>
          <a:p>
            <a:pPr marL="432000" indent="0" algn="ctr">
              <a:spcBef>
                <a:spcPts val="1559"/>
              </a:spcBef>
              <a:buNone/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Coordenaç</a:t>
            </a:r>
            <a:r>
              <a:rPr lang="pt-BR" sz="2800" spc="-1" dirty="0">
                <a:solidFill>
                  <a:srgbClr val="000000"/>
                </a:solidFill>
                <a:latin typeface="Arial"/>
              </a:rPr>
              <a:t>ão</a:t>
            </a: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 de Regulação, Controle, Avaliação e Monitoramento:</a:t>
            </a:r>
          </a:p>
          <a:p>
            <a:pPr marL="432000" indent="0" algn="ctr">
              <a:spcBef>
                <a:spcPts val="1559"/>
              </a:spcBef>
              <a:buNone/>
            </a:pPr>
            <a:r>
              <a:rPr lang="pt-BR" sz="2800" spc="-1" dirty="0">
                <a:solidFill>
                  <a:srgbClr val="000000"/>
                </a:solidFill>
                <a:latin typeface="Arial"/>
              </a:rPr>
              <a:t>REGIONAL CENTRO SUL</a:t>
            </a: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0" algn="ctr">
              <a:spcBef>
                <a:spcPts val="1559"/>
              </a:spcBef>
              <a:buNone/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(62) 99996 - 8717 (Márcia)</a:t>
            </a:r>
          </a:p>
          <a:p>
            <a:pPr marL="432000" algn="ctr">
              <a:spcBef>
                <a:spcPts val="1559"/>
              </a:spcBef>
            </a:pPr>
            <a:r>
              <a:rPr lang="pt-BR" sz="2800" spc="-1" dirty="0">
                <a:solidFill>
                  <a:srgbClr val="000000"/>
                </a:solidFill>
                <a:latin typeface="Arial"/>
              </a:rPr>
              <a:t>REGIONAL ESTRADA DE FERRO</a:t>
            </a: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0" algn="ctr">
              <a:spcBef>
                <a:spcPts val="1559"/>
              </a:spcBef>
              <a:buNone/>
            </a:pPr>
            <a:r>
              <a:rPr lang="pt-BR" sz="2800" spc="-1" dirty="0">
                <a:solidFill>
                  <a:srgbClr val="000000"/>
                </a:solidFill>
                <a:latin typeface="Arial"/>
              </a:rPr>
              <a:t>(64) 99981- 4951 (ANDRÉA)</a:t>
            </a: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432000" indent="0" algn="ctr">
              <a:spcBef>
                <a:spcPts val="1559"/>
              </a:spcBef>
              <a:buNone/>
            </a:pPr>
            <a:r>
              <a:rPr lang="pt-BR" sz="2800" b="0" strike="noStrike" spc="-1" dirty="0">
                <a:solidFill>
                  <a:srgbClr val="000000"/>
                </a:solidFill>
                <a:latin typeface="Arial"/>
              </a:rPr>
              <a:t>REGIONAL SUL</a:t>
            </a:r>
          </a:p>
          <a:p>
            <a:pPr marL="432000" indent="0" algn="ctr">
              <a:spcBef>
                <a:spcPts val="1559"/>
              </a:spcBef>
              <a:buNone/>
            </a:pPr>
            <a:r>
              <a:rPr lang="pt-BR" sz="2800" spc="-1" dirty="0">
                <a:solidFill>
                  <a:srgbClr val="000000"/>
                </a:solidFill>
                <a:latin typeface="Arial"/>
              </a:rPr>
              <a:t>(64</a:t>
            </a:r>
            <a:r>
              <a:rPr lang="pt-BR" sz="2800" spc="-1">
                <a:solidFill>
                  <a:srgbClr val="000000"/>
                </a:solidFill>
                <a:latin typeface="Arial"/>
              </a:rPr>
              <a:t>) 99227- 25 </a:t>
            </a:r>
            <a:r>
              <a:rPr lang="pt-BR" sz="2800" spc="-1" dirty="0">
                <a:solidFill>
                  <a:srgbClr val="000000"/>
                </a:solidFill>
                <a:latin typeface="Arial"/>
              </a:rPr>
              <a:t>31(GERLANE)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503</Words>
  <Application>Microsoft Office PowerPoint</Application>
  <PresentationFormat>Personalizar</PresentationFormat>
  <Paragraphs>378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7</vt:i4>
      </vt:variant>
      <vt:variant>
        <vt:lpstr>Títulos de slides</vt:lpstr>
      </vt:variant>
      <vt:variant>
        <vt:i4>8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ATUALIZAÇÃO DAS FILAS DE CIRURGIAS ELETIVAS NO SISTEMA REGNET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:subject/>
  <dc:creator>debora</dc:creator>
  <dc:description/>
  <cp:lastModifiedBy>Reilton Cardozo Xavier</cp:lastModifiedBy>
  <cp:revision>74</cp:revision>
  <cp:lastPrinted>2024-02-05T18:50:19Z</cp:lastPrinted>
  <dcterms:created xsi:type="dcterms:W3CDTF">2019-04-05T14:12:20Z</dcterms:created>
  <dcterms:modified xsi:type="dcterms:W3CDTF">2024-02-06T10:39:11Z</dcterms:modified>
  <dc:language>pt-BR</dc:language>
</cp:coreProperties>
</file>