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4" r:id="rId4"/>
    <p:sldId id="257" r:id="rId5"/>
    <p:sldId id="258" r:id="rId6"/>
    <p:sldId id="259" r:id="rId7"/>
    <p:sldId id="262" r:id="rId8"/>
    <p:sldId id="263" r:id="rId9"/>
    <p:sldId id="266" r:id="rId10"/>
    <p:sldId id="267" r:id="rId11"/>
    <p:sldId id="286" r:id="rId12"/>
    <p:sldId id="287" r:id="rId13"/>
    <p:sldId id="288" r:id="rId14"/>
    <p:sldId id="260" r:id="rId15"/>
    <p:sldId id="289" r:id="rId16"/>
    <p:sldId id="290" r:id="rId17"/>
    <p:sldId id="291" r:id="rId18"/>
    <p:sldId id="265" r:id="rId19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3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QUALIFICA APS GOIÁS - nº profissionais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25D-4745-8775-07C96A4C0A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25D-4745-8775-07C96A4C0A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25D-4745-8775-07C96A4C0A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25D-4745-8775-07C96A4C0A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25D-4745-8775-07C96A4C0A4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Planilha1!$A$2:$A$6</c:f>
              <c:strCache>
                <c:ptCount val="5"/>
                <c:pt idx="0">
                  <c:v>Farmaceutico - 53</c:v>
                </c:pt>
                <c:pt idx="1">
                  <c:v>Fisoterapeuta - 125</c:v>
                </c:pt>
                <c:pt idx="2">
                  <c:v>Nutricionista - 78</c:v>
                </c:pt>
                <c:pt idx="3">
                  <c:v>Profissional de ed física na saúde - 53</c:v>
                </c:pt>
                <c:pt idx="4">
                  <c:v>Psicólogo - 104</c:v>
                </c:pt>
              </c:strCache>
            </c:strRef>
          </c:cat>
          <c:val>
            <c:numRef>
              <c:f>Planilha1!$B$2:$B$6</c:f>
              <c:numCache>
                <c:formatCode>General</c:formatCode>
                <c:ptCount val="5"/>
                <c:pt idx="0">
                  <c:v>53</c:v>
                </c:pt>
                <c:pt idx="1">
                  <c:v>125</c:v>
                </c:pt>
                <c:pt idx="2">
                  <c:v>78</c:v>
                </c:pt>
                <c:pt idx="3">
                  <c:v>53</c:v>
                </c:pt>
                <c:pt idx="4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25D-4745-8775-07C96A4C0A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44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110" y="1604520"/>
            <a:ext cx="822933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2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9547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099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9991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35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9616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110" y="273600"/>
            <a:ext cx="822933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2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7176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110" y="3682080"/>
            <a:ext cx="401571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862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970" y="3682080"/>
            <a:ext cx="401571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4940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110" y="3682080"/>
            <a:ext cx="822933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11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110" y="3682080"/>
            <a:ext cx="822933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9452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110" y="3682080"/>
            <a:ext cx="401571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3970" y="3682080"/>
            <a:ext cx="401571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41721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3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26497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730" y="1604520"/>
            <a:ext cx="26497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350" y="1604520"/>
            <a:ext cx="26497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110" y="3682080"/>
            <a:ext cx="26497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730" y="3682080"/>
            <a:ext cx="26497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350" y="3682080"/>
            <a:ext cx="26497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1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610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35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1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648000" lvl="1" indent="-243000">
              <a:spcBef>
                <a:spcPts val="85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5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972000" lvl="2" indent="-216000">
              <a:spcBef>
                <a:spcPts val="63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35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296000" lvl="3" indent="-162000">
              <a:spcBef>
                <a:spcPts val="42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35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1620000" lvl="4" indent="-162000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5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1944000" lvl="5" indent="-162000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5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2268000" lvl="6" indent="-162000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5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  <p:extLst>
      <p:ext uri="{BB962C8B-B14F-4D97-AF65-F5344CB8AC3E}">
        <p14:creationId xmlns:p14="http://schemas.microsoft.com/office/powerpoint/2010/main" val="375760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0" indent="-243000" algn="l" defTabSz="685800" rtl="0" eaLnBrk="1" latinLnBrk="0" hangingPunct="1">
        <a:lnSpc>
          <a:spcPct val="90000"/>
        </a:lnSpc>
        <a:spcBef>
          <a:spcPts val="1063"/>
        </a:spcBef>
        <a:buClr>
          <a:srgbClr val="000000"/>
        </a:buClr>
        <a:buSzPct val="45000"/>
        <a:buFont typeface="Wingdings" charset="2"/>
        <a:buChar char="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estaoaps.saude@goias.gov.br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gerenciaaps.sais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m 2"/>
          <p:cNvPicPr/>
          <p:nvPr/>
        </p:nvPicPr>
        <p:blipFill>
          <a:blip r:embed="rId2"/>
          <a:stretch/>
        </p:blipFill>
        <p:spPr>
          <a:xfrm>
            <a:off x="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39" name="object 3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3200" b="1" strike="noStrike" spc="-21">
                <a:solidFill>
                  <a:srgbClr val="FFFFFF"/>
                </a:solidFill>
                <a:latin typeface="Calibri"/>
                <a:ea typeface="DejaVu Sans"/>
              </a:rPr>
              <a:t>/ACOLHIMENTO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CaixaDeTexto 78"/>
          <p:cNvSpPr/>
          <p:nvPr/>
        </p:nvSpPr>
        <p:spPr>
          <a:xfrm>
            <a:off x="2340000" y="360000"/>
            <a:ext cx="5216400" cy="34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CaixaDeTexto 79"/>
          <p:cNvSpPr/>
          <p:nvPr/>
        </p:nvSpPr>
        <p:spPr>
          <a:xfrm>
            <a:off x="972720" y="1260000"/>
            <a:ext cx="7376400" cy="3165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strike="noStrike" spc="-1">
                <a:solidFill>
                  <a:srgbClr val="2B5F2D"/>
                </a:solidFill>
                <a:latin typeface="Arial"/>
                <a:ea typeface="DejaVu Sans"/>
              </a:rPr>
              <a:t>Indicadores de Pagamento por Desempenho </a:t>
            </a: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4000" b="1" strike="noStrike" spc="-1">
                <a:solidFill>
                  <a:srgbClr val="2B5F2D"/>
                </a:solidFill>
                <a:latin typeface="Arial"/>
                <a:ea typeface="DejaVu Sans"/>
              </a:rPr>
              <a:t>Previne Brasil</a:t>
            </a: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4000" b="1" strike="noStrike" spc="-1">
                <a:solidFill>
                  <a:srgbClr val="2B5F2D"/>
                </a:solidFill>
                <a:latin typeface="Arial"/>
                <a:ea typeface="DejaVu Sans"/>
              </a:rPr>
              <a:t>Resultados 3Q2023</a:t>
            </a: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2" name="Imagem 1"/>
          <p:cNvPicPr/>
          <p:nvPr/>
        </p:nvPicPr>
        <p:blipFill>
          <a:blip r:embed="rId3"/>
          <a:stretch/>
        </p:blipFill>
        <p:spPr>
          <a:xfrm>
            <a:off x="6178680" y="5766120"/>
            <a:ext cx="1779480" cy="569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1426507" y="1627283"/>
            <a:ext cx="6076080" cy="5683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>
            <a:noAutofit/>
          </a:bodyPr>
          <a:lstStyle/>
          <a:p>
            <a:pPr defTabSz="685800"/>
            <a:r>
              <a:rPr lang="pt-BR" sz="3300" b="1" spc="-1" dirty="0">
                <a:solidFill>
                  <a:srgbClr val="21A249"/>
                </a:solidFill>
                <a:latin typeface="Bw Mitga"/>
                <a:ea typeface="DejaVu Sans"/>
                <a:cs typeface="DejaVu Sans"/>
              </a:rPr>
              <a:t>PROGRAMA QUALIFICA APS GOIÁS</a:t>
            </a:r>
            <a:endParaRPr lang="pt-BR" sz="33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defTabSz="685800"/>
            <a:r>
              <a:rPr lang="pt-BR" sz="2700" b="1" spc="-1" dirty="0">
                <a:solidFill>
                  <a:srgbClr val="21A249"/>
                </a:solidFill>
                <a:latin typeface="Bw Mitga"/>
                <a:ea typeface="DejaVu Sans"/>
                <a:cs typeface="DejaVu Sans"/>
              </a:rPr>
              <a:t> </a:t>
            </a:r>
            <a:endParaRPr lang="pt-BR" sz="27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79" name="CustomShape 3"/>
          <p:cNvSpPr/>
          <p:nvPr/>
        </p:nvSpPr>
        <p:spPr>
          <a:xfrm>
            <a:off x="1202580" y="1790370"/>
            <a:ext cx="6356340" cy="3321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Autofit/>
          </a:bodyPr>
          <a:lstStyle/>
          <a:p>
            <a:pPr defTabSz="685800"/>
            <a:endParaRPr lang="pt-BR" sz="135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algn="just" defTabSz="685800"/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6A3F42B-0081-49F7-83C3-A7261377A44C}"/>
              </a:ext>
            </a:extLst>
          </p:cNvPr>
          <p:cNvGraphicFramePr>
            <a:graphicFrameLocks noGrp="1"/>
          </p:cNvGraphicFramePr>
          <p:nvPr/>
        </p:nvGraphicFramePr>
        <p:xfrm>
          <a:off x="1575387" y="2600897"/>
          <a:ext cx="5927201" cy="2267433"/>
        </p:xfrm>
        <a:graphic>
          <a:graphicData uri="http://schemas.openxmlformats.org/drawingml/2006/table">
            <a:tbl>
              <a:tblPr/>
              <a:tblGrid>
                <a:gridCol w="1122332">
                  <a:extLst>
                    <a:ext uri="{9D8B030D-6E8A-4147-A177-3AD203B41FA5}">
                      <a16:colId xmlns:a16="http://schemas.microsoft.com/office/drawing/2014/main" val="2223083912"/>
                    </a:ext>
                  </a:extLst>
                </a:gridCol>
                <a:gridCol w="1473081">
                  <a:extLst>
                    <a:ext uri="{9D8B030D-6E8A-4147-A177-3AD203B41FA5}">
                      <a16:colId xmlns:a16="http://schemas.microsoft.com/office/drawing/2014/main" val="1892961292"/>
                    </a:ext>
                  </a:extLst>
                </a:gridCol>
                <a:gridCol w="1525561">
                  <a:extLst>
                    <a:ext uri="{9D8B030D-6E8A-4147-A177-3AD203B41FA5}">
                      <a16:colId xmlns:a16="http://schemas.microsoft.com/office/drawing/2014/main" val="651159567"/>
                    </a:ext>
                  </a:extLst>
                </a:gridCol>
                <a:gridCol w="1806227">
                  <a:extLst>
                    <a:ext uri="{9D8B030D-6E8A-4147-A177-3AD203B41FA5}">
                      <a16:colId xmlns:a16="http://schemas.microsoft.com/office/drawing/2014/main" val="3401799068"/>
                    </a:ext>
                  </a:extLst>
                </a:gridCol>
              </a:tblGrid>
              <a:tr h="7848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Grupo 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marL="7020" marR="7020" marT="34290" marB="3429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Quantidade de equipes ESF no município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7020" marR="7020" marT="34290" marB="3429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Quantidade de profissionais da EM-ESF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7020" marR="7020" marT="34290" marB="3429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Contrapartida Estadual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marL="7020" marR="7020" marT="34290" marB="3429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807261"/>
                  </a:ext>
                </a:extLst>
              </a:tr>
              <a:tr h="4507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Grupo A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marL="7020" marR="7020" marT="34290" marB="3429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 a 4 equipes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7020" marR="7020" marT="34290" marB="3429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marL="7020" marR="7020" marT="34290" marB="3429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R$ 4.000,00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7020" marR="7020" marT="34290" marB="3429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041789"/>
                  </a:ext>
                </a:extLst>
              </a:tr>
              <a:tr h="4744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Grupo B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7020" marR="7020" marT="34290" marB="3429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 a 9 equipes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7020" marR="7020" marT="34290" marB="3429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marL="7020" marR="7020" marT="34290" marB="3429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R$ 6.000,00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7020" marR="7020" marT="34290" marB="3429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897291"/>
                  </a:ext>
                </a:extLst>
              </a:tr>
              <a:tr h="55742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Grupo C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7020" marR="7020" marT="34290" marB="3429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mais de 10 equipes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7020" marR="7020" marT="34290" marB="3429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7020" marR="7020" marT="34290" marB="3429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R$ 10.000,00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marL="7020" marR="7020" marT="34290" marB="3429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562519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344FFA3F-CBE3-47DD-A194-D3EE05C86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5059" y="5705830"/>
            <a:ext cx="1426588" cy="2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65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2_0"/>
          <p:cNvSpPr/>
          <p:nvPr/>
        </p:nvSpPr>
        <p:spPr>
          <a:xfrm>
            <a:off x="1504980" y="933930"/>
            <a:ext cx="6133590" cy="5683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>
            <a:noAutofit/>
          </a:bodyPr>
          <a:lstStyle/>
          <a:p>
            <a:pPr defTabSz="685800"/>
            <a:r>
              <a:rPr lang="pt-BR" sz="3300" spc="-1">
                <a:solidFill>
                  <a:srgbClr val="21A249"/>
                </a:solidFill>
                <a:latin typeface="Bw Mitga"/>
                <a:ea typeface="DejaVu Sans"/>
                <a:cs typeface="DejaVu Sans"/>
              </a:rPr>
              <a:t>PROGRAMA QUALIFICA APS GOIÁS</a:t>
            </a:r>
            <a:endParaRPr lang="pt-BR" sz="330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85" name="CustomShape 3_0"/>
          <p:cNvSpPr/>
          <p:nvPr/>
        </p:nvSpPr>
        <p:spPr>
          <a:xfrm>
            <a:off x="1162620" y="1790370"/>
            <a:ext cx="6546960" cy="37805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Autofit/>
          </a:bodyPr>
          <a:lstStyle/>
          <a:p>
            <a:pPr defTabSz="685800"/>
            <a:endParaRPr lang="pt-BR" sz="135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algn="just" defTabSz="685800">
              <a:buClr>
                <a:srgbClr val="21A249"/>
              </a:buClr>
              <a:buFont typeface="Wingdings" charset="2"/>
              <a:buChar char=""/>
            </a:pPr>
            <a:r>
              <a:rPr lang="pt-BR" sz="1500" b="1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Adesão: </a:t>
            </a: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algn="just" defTabSz="685800"/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algn="just" defTabSz="685800">
              <a:buClr>
                <a:srgbClr val="21A249"/>
              </a:buClr>
              <a:buFont typeface="Arial"/>
              <a:buChar char="•"/>
            </a:pPr>
            <a:r>
              <a:rPr lang="pt-BR" sz="15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Manifestação de interesse, celebrado por meio de Termo de Compromisso firmado entre a SES-GO e a respectiva Secretaria Municipal de Saúde (SMS) enviado pelo e-mail </a:t>
            </a:r>
            <a:r>
              <a:rPr lang="pt-BR" sz="1500" u="sng" spc="-1" dirty="0">
                <a:solidFill>
                  <a:srgbClr val="0000FF"/>
                </a:solidFill>
                <a:latin typeface="Gotham"/>
                <a:ea typeface="DejaVu Sans"/>
                <a:cs typeface="DejaVu Sans"/>
                <a:hlinkClick r:id="rId3"/>
              </a:rPr>
              <a:t>gestaoaps.saude@goias.gov.br</a:t>
            </a:r>
            <a:r>
              <a:rPr lang="pt-BR" sz="15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 .</a:t>
            </a: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defTabSz="685800"/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defTabSz="685800">
              <a:buClr>
                <a:srgbClr val="21A249"/>
              </a:buClr>
              <a:buFont typeface="Arial"/>
              <a:buChar char="•"/>
            </a:pPr>
            <a:r>
              <a:rPr lang="pt-BR" sz="15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Para fins de consolidação por competência financeira serão considerados os Termos de Compromisso enviados até o último dia útil do respectivo mês. </a:t>
            </a: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defTabSz="685800"/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defTabSz="685800">
              <a:buClr>
                <a:srgbClr val="21A249"/>
              </a:buClr>
              <a:buFont typeface="Wingdings" charset="2"/>
              <a:buChar char=""/>
            </a:pPr>
            <a:r>
              <a:rPr lang="pt-BR" sz="1500" b="1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Suspensão do recurso:</a:t>
            </a: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defTabSz="685800"/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defTabSz="685800">
              <a:buClr>
                <a:srgbClr val="21A249"/>
              </a:buClr>
              <a:buFont typeface="Arial"/>
              <a:buChar char="•"/>
            </a:pPr>
            <a:r>
              <a:rPr lang="pt-BR" sz="15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Falta de profissionais cadastrados INE informado em Termo de Compromisso;</a:t>
            </a:r>
          </a:p>
          <a:p>
            <a:pPr marL="257310" indent="-256770" defTabSz="685800">
              <a:buClr>
                <a:srgbClr val="21A249"/>
              </a:buClr>
              <a:buFont typeface="Arial"/>
              <a:buChar char="•"/>
            </a:pPr>
            <a:r>
              <a:rPr lang="pt-BR" sz="15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falta de produção mínima de categoria profissional, segundo CBO informado.</a:t>
            </a:r>
          </a:p>
          <a:p>
            <a:pPr marL="257310" indent="-256770" defTabSz="685800">
              <a:buClr>
                <a:srgbClr val="21A249"/>
              </a:buClr>
              <a:buFont typeface="Arial"/>
              <a:buChar char="•"/>
            </a:pPr>
            <a:endParaRPr lang="pt-BR" sz="1500" spc="-1" dirty="0">
              <a:solidFill>
                <a:srgbClr val="21A249"/>
              </a:solidFill>
              <a:latin typeface="Gotham"/>
              <a:ea typeface="DejaVu Sans"/>
              <a:cs typeface="DejaVu Sans"/>
            </a:endParaRPr>
          </a:p>
          <a:p>
            <a:pPr marL="257310" indent="-256770" defTabSz="685800">
              <a:buClr>
                <a:srgbClr val="21A249"/>
              </a:buClr>
              <a:buFont typeface="Arial"/>
              <a:buChar char="•"/>
            </a:pP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defTabSz="685800"/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algn="just" defTabSz="685800"/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A96A31D-18B7-45B8-A10D-B553D014BE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947" y="5543484"/>
            <a:ext cx="1426588" cy="29720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_8"/>
          <p:cNvSpPr/>
          <p:nvPr/>
        </p:nvSpPr>
        <p:spPr>
          <a:xfrm>
            <a:off x="997650" y="2045250"/>
            <a:ext cx="1093770" cy="3399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>
            <a:noAutofit/>
          </a:bodyPr>
          <a:lstStyle/>
          <a:p>
            <a:pPr defTabSz="685800">
              <a:tabLst>
                <a:tab pos="0" algn="l"/>
              </a:tabLst>
              <a:defRPr/>
            </a:pPr>
            <a:endParaRPr lang="pt-BR" sz="135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defTabSz="685800">
              <a:tabLst>
                <a:tab pos="0" algn="l"/>
              </a:tabLst>
              <a:defRPr/>
            </a:pPr>
            <a:endParaRPr lang="pt-BR" sz="135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defTabSz="685800">
              <a:tabLst>
                <a:tab pos="0" algn="l"/>
              </a:tabLst>
              <a:defRPr/>
            </a:pPr>
            <a:endParaRPr lang="pt-BR" sz="135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E364099-5383-4EBE-8BCF-C9EA706EE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9701" y="5160034"/>
            <a:ext cx="1426588" cy="29720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427A506-FA28-4085-8566-50C7455E91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582" y="1043935"/>
            <a:ext cx="3584439" cy="4770131"/>
          </a:xfrm>
          <a:prstGeom prst="rect">
            <a:avLst/>
          </a:prstGeom>
        </p:spPr>
      </p:pic>
      <p:sp>
        <p:nvSpPr>
          <p:cNvPr id="7" name="CustomShape 3_4">
            <a:extLst>
              <a:ext uri="{FF2B5EF4-FFF2-40B4-BE49-F238E27FC236}">
                <a16:creationId xmlns:a16="http://schemas.microsoft.com/office/drawing/2014/main" id="{067DE70D-20F1-447C-942D-1247DAE7A69C}"/>
              </a:ext>
            </a:extLst>
          </p:cNvPr>
          <p:cNvSpPr/>
          <p:nvPr/>
        </p:nvSpPr>
        <p:spPr>
          <a:xfrm>
            <a:off x="4851980" y="1400760"/>
            <a:ext cx="2649617" cy="15680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Autofit/>
          </a:bodyPr>
          <a:lstStyle/>
          <a:p>
            <a:pPr defTabSz="685800"/>
            <a:endParaRPr lang="pt-BR" sz="135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algn="just" defTabSz="685800">
              <a:buClr>
                <a:srgbClr val="21A249"/>
              </a:buClr>
              <a:buFont typeface="Wingdings" charset="2"/>
              <a:buChar char=""/>
            </a:pPr>
            <a:r>
              <a:rPr lang="pt-BR" sz="2400" b="1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Modelo de Termo de Compromisso</a:t>
            </a:r>
            <a:endParaRPr lang="pt-BR" sz="2400" b="1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540" algn="just" defTabSz="685800">
              <a:buClr>
                <a:srgbClr val="21A249"/>
              </a:buClr>
            </a:pPr>
            <a:endParaRPr lang="pt-BR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795827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_3"/>
          <p:cNvSpPr/>
          <p:nvPr/>
        </p:nvSpPr>
        <p:spPr>
          <a:xfrm>
            <a:off x="3145770" y="1502820"/>
            <a:ext cx="3032370" cy="3399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>
            <a:noAutofit/>
          </a:bodyPr>
          <a:lstStyle/>
          <a:p>
            <a:pPr defTabSz="685800"/>
            <a:r>
              <a:rPr lang="pt-BR" b="1" spc="-1">
                <a:solidFill>
                  <a:srgbClr val="21A249"/>
                </a:solidFill>
                <a:latin typeface="Bw Mitga"/>
                <a:ea typeface="DejaVu Sans"/>
                <a:cs typeface="DejaVu Sans"/>
              </a:rPr>
              <a:t>Composição da equipe EM-ESF</a:t>
            </a:r>
            <a:endParaRPr lang="pt-BR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defTabSz="685800"/>
            <a:endParaRPr lang="pt-BR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defTabSz="685800"/>
            <a:endParaRPr lang="pt-BR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87" name="CustomShape 3_2"/>
          <p:cNvSpPr/>
          <p:nvPr/>
        </p:nvSpPr>
        <p:spPr>
          <a:xfrm>
            <a:off x="822960" y="1909170"/>
            <a:ext cx="7006770" cy="38280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Autofit/>
          </a:bodyPr>
          <a:lstStyle/>
          <a:p>
            <a:pPr marL="257310" indent="-256770" algn="just" defTabSz="685800">
              <a:lnSpc>
                <a:spcPct val="115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z="15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Composição por CBO: </a:t>
            </a: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algn="just" defTabSz="685800">
              <a:lnSpc>
                <a:spcPct val="115000"/>
              </a:lnSpc>
              <a:buClr>
                <a:srgbClr val="21A249"/>
              </a:buClr>
              <a:buFont typeface="Arial"/>
              <a:buChar char="•"/>
            </a:pPr>
            <a:r>
              <a:rPr lang="pt-BR" sz="15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Farmacêutico: 223405 /Farmacêutico em Saúde Pública 223430; </a:t>
            </a: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algn="just" defTabSz="685800">
              <a:lnSpc>
                <a:spcPct val="115000"/>
              </a:lnSpc>
              <a:buClr>
                <a:srgbClr val="21A249"/>
              </a:buClr>
              <a:buFont typeface="Arial"/>
              <a:buChar char="•"/>
            </a:pPr>
            <a:r>
              <a:rPr lang="pt-BR" sz="15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Fisioterapeuta geral: 223605; </a:t>
            </a: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algn="just" defTabSz="685800">
              <a:lnSpc>
                <a:spcPct val="115000"/>
              </a:lnSpc>
              <a:buClr>
                <a:srgbClr val="21A249"/>
              </a:buClr>
              <a:buFont typeface="Arial"/>
              <a:buChar char="•"/>
            </a:pPr>
            <a:r>
              <a:rPr lang="pt-BR" sz="15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Nutricionista: 223710; </a:t>
            </a: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algn="just" defTabSz="685800">
              <a:lnSpc>
                <a:spcPct val="115000"/>
              </a:lnSpc>
              <a:buClr>
                <a:srgbClr val="21A249"/>
              </a:buClr>
              <a:buFont typeface="Arial"/>
              <a:buChar char="•"/>
            </a:pPr>
            <a:r>
              <a:rPr lang="pt-BR" sz="15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Profissional de educação física na saúde:  224140; </a:t>
            </a: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algn="just" defTabSz="685800">
              <a:lnSpc>
                <a:spcPct val="115000"/>
              </a:lnSpc>
              <a:buClr>
                <a:srgbClr val="21A249"/>
              </a:buClr>
              <a:buFont typeface="Arial"/>
              <a:buChar char="•"/>
            </a:pPr>
            <a:r>
              <a:rPr lang="pt-BR" sz="15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Psicólogo clínico:  251510.</a:t>
            </a: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algn="just" defTabSz="685800">
              <a:lnSpc>
                <a:spcPct val="115000"/>
              </a:lnSpc>
            </a:pP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algn="just" defTabSz="685800">
              <a:lnSpc>
                <a:spcPct val="115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z="15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Carga horária de 30h semanais por profissional.</a:t>
            </a: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algn="just" defTabSz="685800">
              <a:lnSpc>
                <a:spcPct val="115000"/>
              </a:lnSpc>
            </a:pP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algn="just" defTabSz="685800">
              <a:lnSpc>
                <a:spcPct val="115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z="15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Cada EM-ESF poderá ter somente um profissional por categoria.</a:t>
            </a: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algn="just" defTabSz="685800">
              <a:lnSpc>
                <a:spcPct val="115000"/>
              </a:lnSpc>
            </a:pP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algn="just" defTabSz="685800">
              <a:lnSpc>
                <a:spcPct val="115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z="15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As categorias profissionais informadas no Termo de Compromisso não poderão ser alteradas por um período de um ano.</a:t>
            </a:r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88" name="CustomShape 2_0"/>
          <p:cNvSpPr/>
          <p:nvPr/>
        </p:nvSpPr>
        <p:spPr>
          <a:xfrm>
            <a:off x="1504980" y="933930"/>
            <a:ext cx="6133590" cy="5683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>
            <a:noAutofit/>
          </a:bodyPr>
          <a:lstStyle/>
          <a:p>
            <a:pPr defTabSz="685800"/>
            <a:r>
              <a:rPr lang="pt-BR" sz="3300" spc="-1">
                <a:solidFill>
                  <a:srgbClr val="21A249"/>
                </a:solidFill>
                <a:latin typeface="Bw Mitga"/>
                <a:ea typeface="DejaVu Sans"/>
                <a:cs typeface="DejaVu Sans"/>
              </a:rPr>
              <a:t>PROGRAMA QUALIFICA APS GOIÁS</a:t>
            </a:r>
            <a:endParaRPr lang="pt-BR" sz="330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89" name="CaixaDeTexto 50"/>
          <p:cNvSpPr/>
          <p:nvPr/>
        </p:nvSpPr>
        <p:spPr>
          <a:xfrm>
            <a:off x="701460" y="5236920"/>
            <a:ext cx="135270" cy="28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B836DB2-8956-44EB-A944-79161C5C2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8481" y="5526360"/>
            <a:ext cx="1426588" cy="29720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3_5"/>
          <p:cNvSpPr/>
          <p:nvPr/>
        </p:nvSpPr>
        <p:spPr>
          <a:xfrm>
            <a:off x="949590" y="2842290"/>
            <a:ext cx="6356340" cy="20760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Autofit/>
          </a:bodyPr>
          <a:lstStyle/>
          <a:p>
            <a:pPr algn="just" defTabSz="685800">
              <a:lnSpc>
                <a:spcPct val="150000"/>
              </a:lnSpc>
            </a:pPr>
            <a:r>
              <a:rPr lang="pt-BR" spc="-1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A GERAP realiza o monitoramento atualmente utilizando: </a:t>
            </a:r>
            <a:endParaRPr lang="pt-BR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algn="just" defTabSz="685800">
              <a:lnSpc>
                <a:spcPct val="150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pc="-1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CNES: Composição da equipe EM-ESF;</a:t>
            </a:r>
            <a:endParaRPr lang="pt-BR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algn="just" defTabSz="685800">
              <a:lnSpc>
                <a:spcPct val="150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pc="-1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SISAB: Produção por categoria profissional;</a:t>
            </a:r>
            <a:endParaRPr lang="pt-BR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57310" indent="-256770" algn="just" defTabSz="685800">
              <a:lnSpc>
                <a:spcPct val="150000"/>
              </a:lnSpc>
              <a:buClr>
                <a:srgbClr val="21A249"/>
              </a:buClr>
              <a:buFont typeface="Wingdings" charset="2"/>
              <a:buChar char=""/>
            </a:pPr>
            <a:r>
              <a:rPr lang="pt-BR" spc="-1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Visitas técnicas aos municípios</a:t>
            </a:r>
            <a:endParaRPr lang="pt-BR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96" name="CustomShape 2_0"/>
          <p:cNvSpPr/>
          <p:nvPr/>
        </p:nvSpPr>
        <p:spPr>
          <a:xfrm>
            <a:off x="1504980" y="933930"/>
            <a:ext cx="6133590" cy="5683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>
            <a:noAutofit/>
          </a:bodyPr>
          <a:lstStyle/>
          <a:p>
            <a:pPr defTabSz="685800">
              <a:tabLst>
                <a:tab pos="0" algn="l"/>
              </a:tabLst>
            </a:pPr>
            <a:r>
              <a:rPr lang="pt-BR" sz="3300" spc="-1">
                <a:solidFill>
                  <a:srgbClr val="21A249"/>
                </a:solidFill>
                <a:latin typeface="Bw Mitga"/>
                <a:ea typeface="DejaVu Sans"/>
                <a:cs typeface="DejaVu Sans"/>
              </a:rPr>
              <a:t>PROGRAMA QUALIFICA APS GOIÁS</a:t>
            </a:r>
            <a:endParaRPr lang="pt-BR" sz="330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97" name="CustomShape 1_3"/>
          <p:cNvSpPr/>
          <p:nvPr/>
        </p:nvSpPr>
        <p:spPr>
          <a:xfrm>
            <a:off x="2704320" y="1576260"/>
            <a:ext cx="3734640" cy="3399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>
            <a:noAutofit/>
          </a:bodyPr>
          <a:lstStyle/>
          <a:p>
            <a:pPr defTabSz="685800">
              <a:tabLst>
                <a:tab pos="0" algn="l"/>
              </a:tabLst>
            </a:pPr>
            <a:r>
              <a:rPr lang="pt-BR" b="1" spc="-1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Monitoramento</a:t>
            </a:r>
            <a:endParaRPr lang="pt-BR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defTabSz="685800">
              <a:tabLst>
                <a:tab pos="0" algn="l"/>
              </a:tabLst>
            </a:pPr>
            <a:endParaRPr lang="pt-BR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defTabSz="685800">
              <a:tabLst>
                <a:tab pos="0" algn="l"/>
              </a:tabLst>
            </a:pPr>
            <a:endParaRPr lang="pt-BR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3E9E5D3-6855-4A2A-B9A2-A9C5D8B62B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9489" y="5547214"/>
            <a:ext cx="1426588" cy="29720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Tabela 63"/>
          <p:cNvGraphicFramePr/>
          <p:nvPr/>
        </p:nvGraphicFramePr>
        <p:xfrm>
          <a:off x="4572000" y="2684545"/>
          <a:ext cx="3841613" cy="2060893"/>
        </p:xfrm>
        <a:graphic>
          <a:graphicData uri="http://schemas.openxmlformats.org/drawingml/2006/table">
            <a:tbl>
              <a:tblPr/>
              <a:tblGrid>
                <a:gridCol w="3841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1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MUNICÍPIOS COM ADESÃO = 196</a:t>
                      </a:r>
                      <a:endParaRPr lang="pt-BR" sz="14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marL="67500" marR="67500" marT="34290" marB="34290" anchor="ctr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0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kern="1200" spc="-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MUNICÍPIOS COM SUSPENSÃO = 11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400" b="0" strike="noStrike" spc="-1" dirty="0">
                        <a:latin typeface="Arial"/>
                      </a:endParaRPr>
                    </a:p>
                  </a:txBody>
                  <a:tcPr marL="67500" marR="67500" marT="34290" marB="34290" anchor="ctr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5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EQUIPES EM-ESF HOMOLOGADAS = 200</a:t>
                      </a:r>
                      <a:endParaRPr lang="pt-BR" sz="1400" b="1" strike="noStrike" kern="1200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  <a:cs typeface="+mn-cs"/>
                      </a:endParaRPr>
                    </a:p>
                  </a:txBody>
                  <a:tcPr marL="67500" marR="675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6487"/>
                  </a:ext>
                </a:extLst>
              </a:tr>
              <a:tr h="286910">
                <a:tc>
                  <a:txBody>
                    <a:bodyPr/>
                    <a:lstStyle/>
                    <a:p>
                      <a:pPr algn="ctr"/>
                      <a:endParaRPr lang="pt-BR" sz="1000" dirty="0"/>
                    </a:p>
                  </a:txBody>
                  <a:tcPr marL="67500" marR="67500" marT="34290" marB="34290" anchor="ctr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MUNICÍPIOS SEM ADESÃO = 50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marL="67500" marR="67500" marT="34290" marB="34290" anchor="ctr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9" name="CustomShape 2_0"/>
          <p:cNvSpPr/>
          <p:nvPr/>
        </p:nvSpPr>
        <p:spPr>
          <a:xfrm>
            <a:off x="1505205" y="1211728"/>
            <a:ext cx="6133590" cy="5683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>
            <a:noAutofit/>
          </a:bodyPr>
          <a:lstStyle/>
          <a:p>
            <a:pPr defTabSz="685800">
              <a:tabLst>
                <a:tab pos="0" algn="l"/>
              </a:tabLst>
            </a:pPr>
            <a:r>
              <a:rPr lang="pt-BR" sz="3300" spc="-1" dirty="0">
                <a:solidFill>
                  <a:srgbClr val="21A249"/>
                </a:solidFill>
                <a:latin typeface="Bw Mitga"/>
                <a:ea typeface="DejaVu Sans"/>
                <a:cs typeface="DejaVu Sans"/>
              </a:rPr>
              <a:t>PROGRAMA QUALIFICA APS GOIÁS</a:t>
            </a:r>
            <a:endParaRPr lang="pt-BR" sz="33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100" name="CustomShape 1_3"/>
          <p:cNvSpPr/>
          <p:nvPr/>
        </p:nvSpPr>
        <p:spPr>
          <a:xfrm>
            <a:off x="2903040" y="1918890"/>
            <a:ext cx="3042360" cy="4522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>
            <a:noAutofit/>
          </a:bodyPr>
          <a:lstStyle/>
          <a:p>
            <a:pPr algn="ctr" defTabSz="685800">
              <a:tabLst>
                <a:tab pos="0" algn="l"/>
              </a:tabLst>
            </a:pPr>
            <a:r>
              <a:rPr lang="pt-BR" sz="2400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Panorama atual</a:t>
            </a:r>
            <a:endParaRPr lang="pt-BR" sz="24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algn="ctr" defTabSz="685800">
              <a:tabLst>
                <a:tab pos="0" algn="l"/>
              </a:tabLst>
            </a:pPr>
            <a:endParaRPr lang="pt-BR" sz="24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algn="ctr" defTabSz="685800">
              <a:tabLst>
                <a:tab pos="0" algn="l"/>
              </a:tabLst>
            </a:pPr>
            <a:endParaRPr lang="pt-BR" sz="24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2FC2E28-EC46-4F09-8C35-E7FBD90826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8959" y="5488084"/>
            <a:ext cx="1426588" cy="29720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_2"/>
          <p:cNvSpPr/>
          <p:nvPr/>
        </p:nvSpPr>
        <p:spPr>
          <a:xfrm>
            <a:off x="997650" y="2045250"/>
            <a:ext cx="1093770" cy="3399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>
            <a:noAutofit/>
          </a:bodyPr>
          <a:lstStyle/>
          <a:p>
            <a:pPr defTabSz="685800">
              <a:tabLst>
                <a:tab pos="0" algn="l"/>
              </a:tabLst>
            </a:pPr>
            <a:endParaRPr lang="pt-BR" sz="135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defTabSz="685800">
              <a:tabLst>
                <a:tab pos="0" algn="l"/>
              </a:tabLst>
            </a:pPr>
            <a:endParaRPr lang="pt-BR" sz="135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defTabSz="685800">
              <a:tabLst>
                <a:tab pos="0" algn="l"/>
              </a:tabLst>
            </a:pPr>
            <a:endParaRPr lang="pt-BR" sz="135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102" name="CustomShape 2_3"/>
          <p:cNvSpPr/>
          <p:nvPr/>
        </p:nvSpPr>
        <p:spPr>
          <a:xfrm>
            <a:off x="1544670" y="933930"/>
            <a:ext cx="6093900" cy="5686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>
            <a:noAutofit/>
          </a:bodyPr>
          <a:lstStyle/>
          <a:p>
            <a:pPr defTabSz="685800">
              <a:tabLst>
                <a:tab pos="0" algn="l"/>
              </a:tabLst>
            </a:pPr>
            <a:r>
              <a:rPr lang="pt-BR" sz="3300" spc="-1">
                <a:solidFill>
                  <a:srgbClr val="21A249"/>
                </a:solidFill>
                <a:latin typeface="Bw Mitga"/>
                <a:ea typeface="DejaVu Sans"/>
                <a:cs typeface="DejaVu Sans"/>
              </a:rPr>
              <a:t>PROGRAMA QUALIFICA APS GOIÁS</a:t>
            </a:r>
            <a:endParaRPr lang="pt-BR" sz="330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103" name="CustomShape 1_5"/>
          <p:cNvSpPr/>
          <p:nvPr/>
        </p:nvSpPr>
        <p:spPr>
          <a:xfrm>
            <a:off x="1717740" y="1503090"/>
            <a:ext cx="6093900" cy="48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>
            <a:noAutofit/>
          </a:bodyPr>
          <a:lstStyle/>
          <a:p>
            <a:pPr algn="ctr" defTabSz="685800">
              <a:tabLst>
                <a:tab pos="0" algn="l"/>
              </a:tabLst>
            </a:pPr>
            <a:r>
              <a:rPr lang="pt-BR" sz="2250" b="1" spc="-1" dirty="0">
                <a:solidFill>
                  <a:srgbClr val="21A249"/>
                </a:solidFill>
                <a:latin typeface="Gotham"/>
                <a:ea typeface="DejaVu Sans"/>
                <a:cs typeface="DejaVu Sans"/>
              </a:rPr>
              <a:t>PANORAMA ATUAL PROFISSIONAIS</a:t>
            </a:r>
            <a:endParaRPr lang="pt-BR" sz="225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algn="ctr" defTabSz="685800">
              <a:tabLst>
                <a:tab pos="0" algn="l"/>
              </a:tabLst>
            </a:pPr>
            <a:endParaRPr lang="pt-BR" sz="225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algn="ctr" defTabSz="685800">
              <a:tabLst>
                <a:tab pos="0" algn="l"/>
              </a:tabLst>
            </a:pPr>
            <a:endParaRPr lang="pt-BR" sz="225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algn="ctr" defTabSz="685800">
              <a:tabLst>
                <a:tab pos="0" algn="l"/>
              </a:tabLst>
            </a:pPr>
            <a:endParaRPr lang="pt-BR" sz="225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DCFFA21-9670-4EC6-9ADA-53BBC838F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2149" y="5598077"/>
            <a:ext cx="1426588" cy="297206"/>
          </a:xfrm>
          <a:prstGeom prst="rect">
            <a:avLst/>
          </a:prstGeom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81C899A6-7664-4E94-8C20-D9F679E3E854}"/>
              </a:ext>
            </a:extLst>
          </p:cNvPr>
          <p:cNvGraphicFramePr/>
          <p:nvPr/>
        </p:nvGraphicFramePr>
        <p:xfrm>
          <a:off x="353291" y="2331231"/>
          <a:ext cx="5452416" cy="248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E10112C1-6CC2-4EDA-93F8-E9045C203753}"/>
              </a:ext>
            </a:extLst>
          </p:cNvPr>
          <p:cNvSpPr txBox="1"/>
          <p:nvPr/>
        </p:nvSpPr>
        <p:spPr>
          <a:xfrm>
            <a:off x="6054436" y="2540577"/>
            <a:ext cx="2625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pt-BR" sz="2400" dirty="0">
                <a:solidFill>
                  <a:srgbClr val="00B050"/>
                </a:solidFill>
                <a:latin typeface="Arial"/>
                <a:ea typeface="DejaVu Sans"/>
                <a:cs typeface="DejaVu Sans"/>
              </a:rPr>
              <a:t>413 profissionais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Imagem 2_1"/>
          <p:cNvPicPr/>
          <p:nvPr/>
        </p:nvPicPr>
        <p:blipFill>
          <a:blip r:embed="rId2"/>
          <a:stretch/>
        </p:blipFill>
        <p:spPr>
          <a:xfrm>
            <a:off x="36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88" name="object 3_1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9" name="CaixaDeTexto 89"/>
          <p:cNvSpPr/>
          <p:nvPr/>
        </p:nvSpPr>
        <p:spPr>
          <a:xfrm>
            <a:off x="1260000" y="180000"/>
            <a:ext cx="7376400" cy="598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0" name="CaixaDeTexto 9"/>
          <p:cNvSpPr/>
          <p:nvPr/>
        </p:nvSpPr>
        <p:spPr>
          <a:xfrm>
            <a:off x="1163880" y="2150280"/>
            <a:ext cx="6702120" cy="163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12240" algn="ctr">
              <a:lnSpc>
                <a:spcPct val="100000"/>
              </a:lnSpc>
              <a:spcBef>
                <a:spcPts val="99"/>
              </a:spcBef>
            </a:pP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Superintendência</a:t>
            </a:r>
            <a:r>
              <a:rPr lang="pt-BR" sz="1800" b="1" strike="noStrike" spc="-15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de</a:t>
            </a:r>
            <a:r>
              <a:rPr lang="pt-BR" sz="1800" b="1" strike="noStrike" spc="-15">
                <a:solidFill>
                  <a:srgbClr val="000000"/>
                </a:solidFill>
                <a:latin typeface="Arial"/>
                <a:ea typeface="DejaVu Sans"/>
              </a:rPr>
              <a:t> Políticas de </a:t>
            </a: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Atenção</a:t>
            </a:r>
            <a:r>
              <a:rPr lang="pt-BR" sz="1800" b="1" strike="noStrike" spc="-15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1800" b="1" strike="noStrike" spc="-12">
                <a:solidFill>
                  <a:srgbClr val="000000"/>
                </a:solidFill>
                <a:latin typeface="Arial"/>
                <a:ea typeface="DejaVu Sans"/>
              </a:rPr>
              <a:t>Integral </a:t>
            </a: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à </a:t>
            </a:r>
            <a:r>
              <a:rPr lang="pt-BR" sz="1800" b="1" strike="noStrike" spc="-12">
                <a:solidFill>
                  <a:srgbClr val="000000"/>
                </a:solidFill>
                <a:latin typeface="Arial"/>
                <a:ea typeface="DejaVu Sans"/>
              </a:rPr>
              <a:t>Saúde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12240" algn="ctr">
              <a:lnSpc>
                <a:spcPct val="100000"/>
              </a:lnSpc>
              <a:spcBef>
                <a:spcPts val="99"/>
              </a:spcBef>
            </a:pPr>
            <a:r>
              <a:rPr lang="pt-BR" sz="1800" b="1" strike="noStrike" spc="-12">
                <a:solidFill>
                  <a:srgbClr val="000000"/>
                </a:solidFill>
                <a:latin typeface="Arial"/>
                <a:ea typeface="DejaVu Sans"/>
              </a:rPr>
              <a:t>Gerência de Atenção Primária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147960" algn="ctr">
              <a:lnSpc>
                <a:spcPts val="1919"/>
              </a:lnSpc>
              <a:spcBef>
                <a:spcPts val="51"/>
              </a:spcBef>
            </a:pP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Coordenação</a:t>
            </a:r>
            <a:r>
              <a:rPr lang="pt-BR" sz="1800" b="1" strike="noStrike" spc="-21">
                <a:solidFill>
                  <a:srgbClr val="000000"/>
                </a:solidFill>
                <a:latin typeface="Arial"/>
                <a:ea typeface="DejaVu Sans"/>
              </a:rPr>
              <a:t> de  Gestão e Monitoramento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147960" algn="ctr">
              <a:lnSpc>
                <a:spcPts val="1919"/>
              </a:lnSpc>
              <a:spcBef>
                <a:spcPts val="51"/>
              </a:spcBef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147960" algn="ctr">
              <a:lnSpc>
                <a:spcPts val="1919"/>
              </a:lnSpc>
              <a:spcBef>
                <a:spcPts val="51"/>
              </a:spcBef>
            </a:pPr>
            <a:r>
              <a:rPr lang="pt-BR" sz="1800" b="1" u="sng" strike="noStrike" spc="-1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gerenciaaps.sais@gmail.com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4320" algn="ctr">
              <a:lnSpc>
                <a:spcPts val="1854"/>
              </a:lnSpc>
            </a:pP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Fone: (62)</a:t>
            </a:r>
            <a:r>
              <a:rPr lang="pt-BR" sz="1800" b="1" strike="noStrike" spc="-2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1800" b="1" strike="noStrike" spc="-12">
                <a:solidFill>
                  <a:srgbClr val="000000"/>
                </a:solidFill>
                <a:latin typeface="Arial"/>
                <a:ea typeface="DejaVu Sans"/>
              </a:rPr>
              <a:t>3201-</a:t>
            </a:r>
            <a:r>
              <a:rPr lang="pt-BR" sz="1800" b="1" strike="noStrike" spc="-21">
                <a:solidFill>
                  <a:srgbClr val="000000"/>
                </a:solidFill>
                <a:latin typeface="Arial"/>
                <a:ea typeface="DejaVu Sans"/>
              </a:rPr>
              <a:t>7876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Imagem 4"/>
          <p:cNvPicPr/>
          <p:nvPr/>
        </p:nvPicPr>
        <p:blipFill>
          <a:blip r:embed="rId4"/>
          <a:stretch/>
        </p:blipFill>
        <p:spPr>
          <a:xfrm>
            <a:off x="6169320" y="5451480"/>
            <a:ext cx="1991880" cy="637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Imagem 2_ 4"/>
          <p:cNvPicPr/>
          <p:nvPr/>
        </p:nvPicPr>
        <p:blipFill>
          <a:blip r:embed="rId2"/>
          <a:stretch/>
        </p:blipFill>
        <p:spPr>
          <a:xfrm>
            <a:off x="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83" name="object 3_ 4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4" name="CaixaDeTexto 4"/>
          <p:cNvSpPr/>
          <p:nvPr/>
        </p:nvSpPr>
        <p:spPr>
          <a:xfrm>
            <a:off x="900000" y="540000"/>
            <a:ext cx="6656400" cy="76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</a:t>
            </a:r>
            <a:r>
              <a:rPr lang="pt-BR" sz="2400" b="0" strike="noStrike" spc="-1">
                <a:solidFill>
                  <a:srgbClr val="00763B"/>
                </a:solidFill>
                <a:latin typeface="Arial"/>
                <a:ea typeface="DejaVu Sans"/>
              </a:rPr>
              <a:t>Número de cadastro por ano. Goiás 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Imagem 6"/>
          <p:cNvPicPr/>
          <p:nvPr/>
        </p:nvPicPr>
        <p:blipFill>
          <a:blip r:embed="rId3"/>
          <a:stretch/>
        </p:blipFill>
        <p:spPr>
          <a:xfrm>
            <a:off x="6359400" y="5777640"/>
            <a:ext cx="1677960" cy="536760"/>
          </a:xfrm>
          <a:prstGeom prst="rect">
            <a:avLst/>
          </a:prstGeom>
          <a:ln w="0">
            <a:noFill/>
          </a:ln>
        </p:spPr>
      </p:pic>
      <p:pic>
        <p:nvPicPr>
          <p:cNvPr id="86" name="Imagem 85"/>
          <p:cNvPicPr/>
          <p:nvPr/>
        </p:nvPicPr>
        <p:blipFill>
          <a:blip r:embed="rId4"/>
          <a:stretch/>
        </p:blipFill>
        <p:spPr>
          <a:xfrm>
            <a:off x="1440000" y="1783800"/>
            <a:ext cx="5492520" cy="3073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2_0"/>
          <p:cNvPicPr/>
          <p:nvPr/>
        </p:nvPicPr>
        <p:blipFill>
          <a:blip r:embed="rId2"/>
          <a:stretch/>
        </p:blipFill>
        <p:spPr>
          <a:xfrm>
            <a:off x="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44" name="object 3_0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" name="CaixaDeTexto 84"/>
          <p:cNvSpPr/>
          <p:nvPr/>
        </p:nvSpPr>
        <p:spPr>
          <a:xfrm>
            <a:off x="900000" y="540000"/>
            <a:ext cx="6656400" cy="76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</a:t>
            </a:r>
            <a:r>
              <a:rPr lang="pt-BR" sz="3200" b="1" strike="noStrike" spc="-1">
                <a:solidFill>
                  <a:srgbClr val="2B5F2D"/>
                </a:solidFill>
                <a:latin typeface="Arial"/>
                <a:ea typeface="DejaVu Sans"/>
              </a:rPr>
              <a:t>Resultados dos Indicadores de Pagamento por Desempenho 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Imagem 1"/>
          <p:cNvPicPr/>
          <p:nvPr/>
        </p:nvPicPr>
        <p:blipFill>
          <a:blip r:embed="rId3"/>
          <a:stretch/>
        </p:blipFill>
        <p:spPr>
          <a:xfrm>
            <a:off x="6359400" y="5777640"/>
            <a:ext cx="1677960" cy="5367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7" name="Tabela 1"/>
          <p:cNvGraphicFramePr/>
          <p:nvPr>
            <p:extLst>
              <p:ext uri="{D42A27DB-BD31-4B8C-83A1-F6EECF244321}">
                <p14:modId xmlns:p14="http://schemas.microsoft.com/office/powerpoint/2010/main" val="2987500147"/>
              </p:ext>
            </p:extLst>
          </p:nvPr>
        </p:nvGraphicFramePr>
        <p:xfrm>
          <a:off x="1440000" y="2220480"/>
          <a:ext cx="6479640" cy="1326960"/>
        </p:xfrm>
        <a:graphic>
          <a:graphicData uri="http://schemas.openxmlformats.org/drawingml/2006/table">
            <a:tbl>
              <a:tblPr/>
              <a:tblGrid>
                <a:gridCol w="83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26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Pré-Natal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" marR="9000" anchor="ctr">
                    <a:lnL w="6480">
                      <a:noFill/>
                      <a:prstDash val="solid"/>
                    </a:lnL>
                    <a:lnR w="6480">
                      <a:noFill/>
                      <a:prstDash val="solid"/>
                    </a:lnR>
                    <a:lnT w="6480">
                      <a:noFill/>
                      <a:prstDash val="solid"/>
                    </a:lnT>
                    <a:lnB w="648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Pré-Natal (Sífilis e HIV)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" marR="9000" anchor="ctr">
                    <a:lnL w="6480">
                      <a:noFill/>
                      <a:prstDash val="solid"/>
                    </a:lnL>
                    <a:lnR w="6480">
                      <a:noFill/>
                      <a:prstDash val="solid"/>
                    </a:lnR>
                    <a:lnT w="6480">
                      <a:noFill/>
                      <a:prstDash val="solid"/>
                    </a:lnT>
                    <a:lnB w="648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Gestantes Saúde Bucal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" marR="9000" anchor="ctr">
                    <a:lnL w="6480">
                      <a:noFill/>
                      <a:prstDash val="solid"/>
                    </a:lnL>
                    <a:lnR w="6480">
                      <a:noFill/>
                      <a:prstDash val="solid"/>
                    </a:lnR>
                    <a:lnT w="6480">
                      <a:noFill/>
                      <a:prstDash val="solid"/>
                    </a:lnT>
                    <a:lnB w="648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Cobertura </a:t>
                      </a:r>
                      <a:r>
                        <a:rPr lang="pt-BR" sz="1800" b="0" strike="noStrike" spc="-1" dirty="0" err="1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Citopatológico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" marR="9000" anchor="ctr">
                    <a:lnL w="6480">
                      <a:noFill/>
                      <a:prstDash val="solid"/>
                    </a:lnL>
                    <a:lnR w="6480">
                      <a:noFill/>
                      <a:prstDash val="solid"/>
                    </a:lnR>
                    <a:lnT w="6480">
                      <a:noFill/>
                      <a:prstDash val="solid"/>
                    </a:lnT>
                    <a:lnB w="648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Cobertura </a:t>
                      </a:r>
                      <a:r>
                        <a:rPr lang="pt-BR" sz="1800" b="0" strike="noStrike" spc="-1" dirty="0" err="1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Polio</a:t>
                      </a:r>
                      <a:r>
                        <a:rPr lang="pt-BR" sz="1800" b="0" strike="noStrike" spc="-1" dirty="0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 e Penta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" marR="9000" anchor="ctr">
                    <a:lnL w="6480">
                      <a:noFill/>
                      <a:prstDash val="solid"/>
                    </a:lnL>
                    <a:lnR w="6480">
                      <a:noFill/>
                      <a:prstDash val="solid"/>
                    </a:lnR>
                    <a:lnT w="6480">
                      <a:noFill/>
                      <a:prstDash val="solid"/>
                    </a:lnT>
                    <a:lnB w="648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HAS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" marR="9000" anchor="ctr">
                    <a:lnL w="6480">
                      <a:noFill/>
                      <a:prstDash val="solid"/>
                    </a:lnL>
                    <a:lnR w="6480">
                      <a:noFill/>
                      <a:prstDash val="solid"/>
                    </a:lnR>
                    <a:lnT w="6480">
                      <a:noFill/>
                      <a:prstDash val="solid"/>
                    </a:lnT>
                    <a:lnB w="648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2B5F2D"/>
                          </a:solidFill>
                          <a:latin typeface="Source Sans Pro"/>
                          <a:ea typeface="DejaVu Sans"/>
                        </a:rPr>
                        <a:t>DM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" marR="9000" anchor="ctr">
                    <a:lnL w="6480">
                      <a:noFill/>
                      <a:prstDash val="solid"/>
                    </a:lnL>
                    <a:lnR w="6480">
                      <a:noFill/>
                      <a:prstDash val="solid"/>
                    </a:lnR>
                    <a:lnT w="6480">
                      <a:noFill/>
                      <a:prstDash val="solid"/>
                    </a:lnT>
                    <a:lnB w="6480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8" name="Imagem 47"/>
          <p:cNvPicPr/>
          <p:nvPr/>
        </p:nvPicPr>
        <p:blipFill>
          <a:blip r:embed="rId4"/>
          <a:stretch/>
        </p:blipFill>
        <p:spPr>
          <a:xfrm>
            <a:off x="704097" y="3976451"/>
            <a:ext cx="7558200" cy="1583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6FFF41F3-C4E1-4795-85AF-2C79B0AA0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559495"/>
              </p:ext>
            </p:extLst>
          </p:nvPr>
        </p:nvGraphicFramePr>
        <p:xfrm>
          <a:off x="1439999" y="3547440"/>
          <a:ext cx="675779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792">
                  <a:extLst>
                    <a:ext uri="{9D8B030D-6E8A-4147-A177-3AD203B41FA5}">
                      <a16:colId xmlns:a16="http://schemas.microsoft.com/office/drawing/2014/main" val="2491213290"/>
                    </a:ext>
                  </a:extLst>
                </a:gridCol>
                <a:gridCol w="1868816">
                  <a:extLst>
                    <a:ext uri="{9D8B030D-6E8A-4147-A177-3AD203B41FA5}">
                      <a16:colId xmlns:a16="http://schemas.microsoft.com/office/drawing/2014/main" val="2467603089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4071286602"/>
                    </a:ext>
                  </a:extLst>
                </a:gridCol>
                <a:gridCol w="1057524">
                  <a:extLst>
                    <a:ext uri="{9D8B030D-6E8A-4147-A177-3AD203B41FA5}">
                      <a16:colId xmlns:a16="http://schemas.microsoft.com/office/drawing/2014/main" val="3898195531"/>
                    </a:ext>
                  </a:extLst>
                </a:gridCol>
                <a:gridCol w="1876505">
                  <a:extLst>
                    <a:ext uri="{9D8B030D-6E8A-4147-A177-3AD203B41FA5}">
                      <a16:colId xmlns:a16="http://schemas.microsoft.com/office/drawing/2014/main" val="3996687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    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       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 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       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50555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m 2_ 1"/>
          <p:cNvPicPr/>
          <p:nvPr/>
        </p:nvPicPr>
        <p:blipFill>
          <a:blip r:embed="rId2"/>
          <a:stretch/>
        </p:blipFill>
        <p:spPr>
          <a:xfrm>
            <a:off x="36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50" name="object 3_ 1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1" name="CaixaDeTexto 1"/>
          <p:cNvSpPr/>
          <p:nvPr/>
        </p:nvSpPr>
        <p:spPr>
          <a:xfrm>
            <a:off x="1260000" y="180000"/>
            <a:ext cx="7376400" cy="598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52" name="Imagem 3"/>
          <p:cNvPicPr/>
          <p:nvPr/>
        </p:nvPicPr>
        <p:blipFill>
          <a:blip r:embed="rId3"/>
          <a:stretch/>
        </p:blipFill>
        <p:spPr>
          <a:xfrm>
            <a:off x="7004880" y="6216480"/>
            <a:ext cx="1991880" cy="637560"/>
          </a:xfrm>
          <a:prstGeom prst="rect">
            <a:avLst/>
          </a:prstGeom>
          <a:ln w="0">
            <a:noFill/>
          </a:ln>
        </p:spPr>
      </p:pic>
      <p:sp>
        <p:nvSpPr>
          <p:cNvPr id="53" name="Retângulo 52"/>
          <p:cNvSpPr/>
          <p:nvPr/>
        </p:nvSpPr>
        <p:spPr>
          <a:xfrm>
            <a:off x="589680" y="119880"/>
            <a:ext cx="8949600" cy="599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763B"/>
                </a:solidFill>
                <a:latin typeface="Arial"/>
                <a:ea typeface="DejaVu Sans"/>
              </a:rPr>
              <a:t>Número de município (percentual) por quadrimestre de avaliação e  Indicador </a:t>
            </a:r>
            <a:endParaRPr lang="pt-BR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763B"/>
                </a:solidFill>
                <a:latin typeface="Arial"/>
                <a:ea typeface="DejaVu Sans"/>
              </a:rPr>
              <a:t>Sintético Final. Goiás, 2023</a:t>
            </a:r>
            <a:endParaRPr lang="pt-BR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" name="Imagem 53"/>
          <p:cNvPicPr/>
          <p:nvPr/>
        </p:nvPicPr>
        <p:blipFill>
          <a:blip r:embed="rId4"/>
          <a:stretch/>
        </p:blipFill>
        <p:spPr>
          <a:xfrm>
            <a:off x="2085840" y="3600000"/>
            <a:ext cx="5130720" cy="2877120"/>
          </a:xfrm>
          <a:prstGeom prst="rect">
            <a:avLst/>
          </a:prstGeom>
          <a:ln w="0">
            <a:noFill/>
          </a:ln>
        </p:spPr>
      </p:pic>
      <p:pic>
        <p:nvPicPr>
          <p:cNvPr id="55" name="Imagem 54"/>
          <p:cNvPicPr/>
          <p:nvPr/>
        </p:nvPicPr>
        <p:blipFill>
          <a:blip r:embed="rId5"/>
          <a:stretch/>
        </p:blipFill>
        <p:spPr>
          <a:xfrm>
            <a:off x="1800000" y="874080"/>
            <a:ext cx="5416560" cy="2723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m 2_ 2"/>
          <p:cNvPicPr/>
          <p:nvPr/>
        </p:nvPicPr>
        <p:blipFill>
          <a:blip r:embed="rId2"/>
          <a:stretch/>
        </p:blipFill>
        <p:spPr>
          <a:xfrm>
            <a:off x="36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57" name="object 3_ 2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8" name="CaixaDeTexto 2"/>
          <p:cNvSpPr/>
          <p:nvPr/>
        </p:nvSpPr>
        <p:spPr>
          <a:xfrm>
            <a:off x="1260000" y="180000"/>
            <a:ext cx="7376400" cy="598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59" name="Imagem 5"/>
          <p:cNvPicPr/>
          <p:nvPr/>
        </p:nvPicPr>
        <p:blipFill>
          <a:blip r:embed="rId3"/>
          <a:stretch/>
        </p:blipFill>
        <p:spPr>
          <a:xfrm>
            <a:off x="7004880" y="6216480"/>
            <a:ext cx="1991880" cy="637560"/>
          </a:xfrm>
          <a:prstGeom prst="rect">
            <a:avLst/>
          </a:prstGeom>
          <a:ln w="0">
            <a:noFill/>
          </a:ln>
        </p:spPr>
      </p:pic>
      <p:sp>
        <p:nvSpPr>
          <p:cNvPr id="60" name="Retângulo 59"/>
          <p:cNvSpPr/>
          <p:nvPr/>
        </p:nvSpPr>
        <p:spPr>
          <a:xfrm>
            <a:off x="587520" y="117720"/>
            <a:ext cx="8949600" cy="78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1" strike="noStrike" spc="-1" dirty="0">
              <a:solidFill>
                <a:srgbClr val="00763B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pt-BR" b="1" spc="-1" dirty="0">
              <a:solidFill>
                <a:srgbClr val="00763B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763B"/>
                </a:solidFill>
                <a:latin typeface="Arial"/>
                <a:ea typeface="DejaVu Sans"/>
              </a:rPr>
              <a:t>Número de município no  3º quadrimestre de avaliação e  Indicador </a:t>
            </a:r>
            <a:endParaRPr lang="pt-BR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763B"/>
                </a:solidFill>
                <a:latin typeface="Arial"/>
                <a:ea typeface="DejaVu Sans"/>
              </a:rPr>
              <a:t>Sintético Final. Goiás, 2022 e 2023</a:t>
            </a:r>
            <a:r>
              <a:rPr lang="pt-BR" sz="1800" b="1" strike="noStrike" spc="-1" dirty="0">
                <a:solidFill>
                  <a:srgbClr val="00DC00"/>
                </a:solidFill>
                <a:latin typeface="Arial"/>
                <a:ea typeface="DejaVu Sans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Imagem 60"/>
          <p:cNvPicPr/>
          <p:nvPr/>
        </p:nvPicPr>
        <p:blipFill>
          <a:blip r:embed="rId4"/>
          <a:stretch/>
        </p:blipFill>
        <p:spPr>
          <a:xfrm>
            <a:off x="1996920" y="1867320"/>
            <a:ext cx="5217120" cy="3159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m 2_ 6"/>
          <p:cNvPicPr/>
          <p:nvPr/>
        </p:nvPicPr>
        <p:blipFill>
          <a:blip r:embed="rId2"/>
          <a:stretch/>
        </p:blipFill>
        <p:spPr>
          <a:xfrm>
            <a:off x="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73" name="object 3_ 6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4" name="CaixaDeTexto 6"/>
          <p:cNvSpPr/>
          <p:nvPr/>
        </p:nvSpPr>
        <p:spPr>
          <a:xfrm>
            <a:off x="1440000" y="491760"/>
            <a:ext cx="6656400" cy="76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</a:t>
            </a:r>
            <a:r>
              <a:rPr lang="pt-BR" sz="2400" b="0" strike="noStrike" spc="-1">
                <a:solidFill>
                  <a:srgbClr val="00763B"/>
                </a:solidFill>
                <a:latin typeface="Arial"/>
                <a:ea typeface="DejaVu Sans"/>
              </a:rPr>
              <a:t>ISF por quadrimestre de avaliação. Goiás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5" name="Imagem 9"/>
          <p:cNvPicPr/>
          <p:nvPr/>
        </p:nvPicPr>
        <p:blipFill>
          <a:blip r:embed="rId3"/>
          <a:stretch/>
        </p:blipFill>
        <p:spPr>
          <a:xfrm>
            <a:off x="6359400" y="5777640"/>
            <a:ext cx="1677960" cy="536760"/>
          </a:xfrm>
          <a:prstGeom prst="rect">
            <a:avLst/>
          </a:prstGeom>
          <a:ln w="0">
            <a:noFill/>
          </a:ln>
        </p:spPr>
      </p:pic>
      <p:pic>
        <p:nvPicPr>
          <p:cNvPr id="76" name="Imagem 75"/>
          <p:cNvPicPr/>
          <p:nvPr/>
        </p:nvPicPr>
        <p:blipFill>
          <a:blip r:embed="rId4"/>
          <a:stretch/>
        </p:blipFill>
        <p:spPr>
          <a:xfrm>
            <a:off x="1230120" y="1543680"/>
            <a:ext cx="6751080" cy="3807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m 2_ 5"/>
          <p:cNvPicPr/>
          <p:nvPr/>
        </p:nvPicPr>
        <p:blipFill>
          <a:blip r:embed="rId2"/>
          <a:stretch/>
        </p:blipFill>
        <p:spPr>
          <a:xfrm>
            <a:off x="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78" name="object 3_ 5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9" name="CaixaDeTexto 5"/>
          <p:cNvSpPr/>
          <p:nvPr/>
        </p:nvSpPr>
        <p:spPr>
          <a:xfrm>
            <a:off x="1080000" y="491760"/>
            <a:ext cx="7378920" cy="76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763B"/>
                </a:solidFill>
                <a:latin typeface="Arial"/>
                <a:ea typeface="DejaVu Sans"/>
              </a:rPr>
              <a:t>Indicador Sintético Final por quadrimestre de avaliação e Região de Saúde. Goiás, 2022 e 2023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0" name="Imagem 7"/>
          <p:cNvPicPr/>
          <p:nvPr/>
        </p:nvPicPr>
        <p:blipFill>
          <a:blip r:embed="rId3"/>
          <a:stretch/>
        </p:blipFill>
        <p:spPr>
          <a:xfrm>
            <a:off x="6359400" y="5777640"/>
            <a:ext cx="1677960" cy="536760"/>
          </a:xfrm>
          <a:prstGeom prst="rect">
            <a:avLst/>
          </a:prstGeom>
          <a:ln w="0">
            <a:noFill/>
          </a:ln>
        </p:spPr>
      </p:pic>
      <p:pic>
        <p:nvPicPr>
          <p:cNvPr id="81" name="Imagem 80"/>
          <p:cNvPicPr/>
          <p:nvPr/>
        </p:nvPicPr>
        <p:blipFill>
          <a:blip r:embed="rId4"/>
          <a:stretch/>
        </p:blipFill>
        <p:spPr>
          <a:xfrm>
            <a:off x="644400" y="1891080"/>
            <a:ext cx="7923240" cy="3113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05000" y="2882250"/>
            <a:ext cx="8368650" cy="6142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 defTabSz="685800"/>
            <a:r>
              <a:rPr lang="pt-BR" sz="3600" spc="-1" dirty="0">
                <a:solidFill>
                  <a:srgbClr val="00B050"/>
                </a:solidFill>
                <a:latin typeface="Bw Mitga"/>
                <a:ea typeface="DejaVu Sans"/>
                <a:cs typeface="DejaVu Sans"/>
              </a:rPr>
              <a:t>PROGRAMA QUALIFICA APS GOIÁS-</a:t>
            </a:r>
          </a:p>
          <a:p>
            <a:pPr algn="ctr" defTabSz="685800"/>
            <a:r>
              <a:rPr lang="pt-BR" sz="2400" spc="-1" dirty="0">
                <a:solidFill>
                  <a:srgbClr val="00B050"/>
                </a:solidFill>
                <a:latin typeface="Bw Mitga"/>
                <a:ea typeface="DejaVu Sans"/>
                <a:cs typeface="DejaVu Sans"/>
              </a:rPr>
              <a:t>Monitoramento – </a:t>
            </a:r>
            <a:r>
              <a:rPr lang="pt-BR" sz="2400" spc="-1" dirty="0" err="1">
                <a:solidFill>
                  <a:srgbClr val="00B050"/>
                </a:solidFill>
                <a:latin typeface="Bw Mitga"/>
                <a:ea typeface="DejaVu Sans"/>
                <a:cs typeface="DejaVu Sans"/>
              </a:rPr>
              <a:t>fev</a:t>
            </a:r>
            <a:r>
              <a:rPr lang="pt-BR" sz="2400" spc="-1" dirty="0">
                <a:solidFill>
                  <a:srgbClr val="00B050"/>
                </a:solidFill>
                <a:latin typeface="Bw Mitga"/>
                <a:ea typeface="DejaVu Sans"/>
                <a:cs typeface="DejaVu Sans"/>
              </a:rPr>
              <a:t>/24</a:t>
            </a:r>
            <a:endParaRPr lang="pt-BR" sz="2400" spc="-1" dirty="0">
              <a:solidFill>
                <a:srgbClr val="00B050"/>
              </a:solidFill>
              <a:latin typeface="Arial"/>
              <a:ea typeface="DejaVu Sans"/>
              <a:cs typeface="DejaVu Sans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194DDAC-1AEB-4C32-B716-5906C60028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699" y="5025025"/>
            <a:ext cx="2848603" cy="58983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1729080" y="1060560"/>
            <a:ext cx="6076080" cy="5683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>
            <a:noAutofit/>
          </a:bodyPr>
          <a:lstStyle/>
          <a:p>
            <a:pPr defTabSz="685800"/>
            <a:r>
              <a:rPr lang="pt-BR" sz="3300" spc="-1">
                <a:solidFill>
                  <a:srgbClr val="21A249"/>
                </a:solidFill>
                <a:latin typeface="Bw Mitga"/>
                <a:ea typeface="DejaVu Sans"/>
                <a:cs typeface="DejaVu Sans"/>
              </a:rPr>
              <a:t>PROGRAMA QUALIFICA APS GOIÁS</a:t>
            </a:r>
            <a:endParaRPr lang="pt-BR" sz="330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79" name="CustomShape 3"/>
          <p:cNvSpPr/>
          <p:nvPr/>
        </p:nvSpPr>
        <p:spPr>
          <a:xfrm>
            <a:off x="1202580" y="1790370"/>
            <a:ext cx="6356340" cy="3321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Autofit/>
          </a:bodyPr>
          <a:lstStyle/>
          <a:p>
            <a:pPr defTabSz="685800"/>
            <a:r>
              <a:rPr lang="pt-BR" spc="-1" dirty="0">
                <a:solidFill>
                  <a:srgbClr val="00B050"/>
                </a:solidFill>
                <a:latin typeface="Arial"/>
                <a:ea typeface="DejaVu Sans"/>
                <a:cs typeface="DejaVu Sans"/>
              </a:rPr>
              <a:t>Resolução CIB nº 220/21</a:t>
            </a:r>
          </a:p>
          <a:p>
            <a:pPr algn="just" defTabSz="685800"/>
            <a:endParaRPr lang="pt-BR" spc="-1" dirty="0">
              <a:solidFill>
                <a:srgbClr val="00B050"/>
              </a:solidFill>
              <a:latin typeface="Arial"/>
              <a:ea typeface="DejaVu Sans"/>
              <a:cs typeface="DejaVu Sans"/>
            </a:endParaRPr>
          </a:p>
          <a:p>
            <a:pPr algn="just" defTabSz="685800"/>
            <a:r>
              <a:rPr lang="pt-BR" spc="-1" dirty="0">
                <a:solidFill>
                  <a:srgbClr val="00B050"/>
                </a:solidFill>
                <a:latin typeface="Arial"/>
                <a:ea typeface="DejaVu Sans"/>
                <a:cs typeface="DejaVu Sans"/>
              </a:rPr>
              <a:t>Edital nº 001, de 19 de novembro de 2021 </a:t>
            </a:r>
          </a:p>
          <a:p>
            <a:pPr algn="just" defTabSz="685800"/>
            <a:endParaRPr lang="pt-BR" spc="-1" dirty="0">
              <a:solidFill>
                <a:srgbClr val="00B050"/>
              </a:solidFill>
              <a:latin typeface="Arial"/>
              <a:ea typeface="DejaVu Sans"/>
              <a:cs typeface="DejaVu Sans"/>
            </a:endParaRPr>
          </a:p>
          <a:p>
            <a:pPr algn="just" defTabSz="685800"/>
            <a:r>
              <a:rPr lang="pt-BR" b="1" spc="-1" dirty="0">
                <a:solidFill>
                  <a:srgbClr val="00B050"/>
                </a:solidFill>
                <a:latin typeface="Arial"/>
                <a:ea typeface="DejaVu Sans"/>
                <a:cs typeface="DejaVu Sans"/>
              </a:rPr>
              <a:t>Objetivo: </a:t>
            </a:r>
            <a:endParaRPr lang="pt-BR" spc="-1" dirty="0">
              <a:solidFill>
                <a:srgbClr val="00B050"/>
              </a:solidFill>
              <a:latin typeface="Arial"/>
              <a:ea typeface="DejaVu Sans"/>
              <a:cs typeface="DejaVu Sans"/>
            </a:endParaRPr>
          </a:p>
          <a:p>
            <a:pPr algn="just" defTabSz="685800"/>
            <a:endParaRPr lang="pt-BR" spc="-1" dirty="0">
              <a:solidFill>
                <a:srgbClr val="00B050"/>
              </a:solidFill>
              <a:latin typeface="Arial"/>
              <a:ea typeface="DejaVu Sans"/>
              <a:cs typeface="DejaVu Sans"/>
            </a:endParaRPr>
          </a:p>
          <a:p>
            <a:pPr algn="just" defTabSz="685800"/>
            <a:r>
              <a:rPr lang="pt-BR" spc="-1" dirty="0">
                <a:solidFill>
                  <a:srgbClr val="00B050"/>
                </a:solidFill>
                <a:latin typeface="Arial"/>
                <a:ea typeface="DejaVu Sans"/>
                <a:cs typeface="DejaVu Sans"/>
              </a:rPr>
              <a:t>Aportar cofinanciamento estadual para a instituição de </a:t>
            </a:r>
            <a:r>
              <a:rPr lang="pt-BR" b="1" spc="-1" dirty="0">
                <a:solidFill>
                  <a:srgbClr val="00B050"/>
                </a:solidFill>
                <a:latin typeface="Arial"/>
                <a:ea typeface="DejaVu Sans"/>
                <a:cs typeface="DejaVu Sans"/>
              </a:rPr>
              <a:t>equipes multiprofissionais no âmbito das equipes da Estratégia Saúde da Família (EM-ESF)</a:t>
            </a:r>
            <a:r>
              <a:rPr lang="pt-BR" spc="-1" dirty="0">
                <a:solidFill>
                  <a:srgbClr val="00B050"/>
                </a:solidFill>
                <a:latin typeface="Arial"/>
                <a:ea typeface="DejaVu Sans"/>
                <a:cs typeface="DejaVu Sans"/>
              </a:rPr>
              <a:t> nos municípios goianos de forma a aumentar a resolutividade da Atenção Primária à Saúde por meio de atendimento integrado, integral, multidisciplinar e resolutivo.</a:t>
            </a:r>
          </a:p>
          <a:p>
            <a:pPr algn="just" defTabSz="685800"/>
            <a:endParaRPr lang="pt-BR" sz="15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A14962C-18D0-4153-A3B3-DFDF912ED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995" y="5207601"/>
            <a:ext cx="2853176" cy="5898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531</Words>
  <Application>Microsoft Office PowerPoint</Application>
  <PresentationFormat>Apresentação na tela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17</vt:i4>
      </vt:variant>
    </vt:vector>
  </HeadingPairs>
  <TitlesOfParts>
    <vt:vector size="26" baseType="lpstr">
      <vt:lpstr>Arial</vt:lpstr>
      <vt:lpstr>Bw Mitga</vt:lpstr>
      <vt:lpstr>Calibri</vt:lpstr>
      <vt:lpstr>Gotham</vt:lpstr>
      <vt:lpstr>Source Sans Pro</vt:lpstr>
      <vt:lpstr>Symbol</vt:lpstr>
      <vt:lpstr>Wingdings</vt:lpstr>
      <vt:lpstr>Office Theme</vt:lpstr>
      <vt:lpstr>1_Office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Lívia Oliveira Soares</dc:creator>
  <dc:description/>
  <cp:lastModifiedBy>Silma Gomes Da Silva (SPAIS)</cp:lastModifiedBy>
  <cp:revision>44</cp:revision>
  <dcterms:created xsi:type="dcterms:W3CDTF">2023-02-28T13:25:50Z</dcterms:created>
  <dcterms:modified xsi:type="dcterms:W3CDTF">2024-02-29T12:54:49Z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2023-02-28T00:00:00Z</vt:filetime>
  </property>
  <property fmtid="{D5CDD505-2E9C-101B-9397-08002B2CF9AE}" pid="3" name="Creator">
    <vt:lpwstr>Impress</vt:lpwstr>
  </property>
  <property fmtid="{D5CDD505-2E9C-101B-9397-08002B2CF9AE}" pid="4" name="LastSaved">
    <vt:filetime>2023-02-28T00:00:00Z</vt:filetime>
  </property>
  <property fmtid="{D5CDD505-2E9C-101B-9397-08002B2CF9AE}" pid="5" name="PresentationFormat">
    <vt:lpwstr>Apresentação na tela (4:3)</vt:lpwstr>
  </property>
  <property fmtid="{D5CDD505-2E9C-101B-9397-08002B2CF9AE}" pid="6" name="Slides">
    <vt:i4>4</vt:i4>
  </property>
</Properties>
</file>