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85" r:id="rId3"/>
    <p:sldId id="298" r:id="rId4"/>
    <p:sldId id="296" r:id="rId5"/>
    <p:sldId id="297" r:id="rId6"/>
    <p:sldId id="276" r:id="rId7"/>
  </p:sldIdLst>
  <p:sldSz cx="12192000" cy="6858000"/>
  <p:notesSz cx="6669088" cy="9926638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tiana Luciano Sardeiro" initials="TLS" lastIdx="1" clrIdx="0">
    <p:extLst>
      <p:ext uri="{19B8F6BF-5375-455C-9EA6-DF929625EA0E}">
        <p15:presenceInfo xmlns:p15="http://schemas.microsoft.com/office/powerpoint/2012/main" userId="S-1-5-21-1228305343-1723010864-312552118-350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7022"/>
    <a:srgbClr val="003399"/>
    <a:srgbClr val="EAFCD4"/>
    <a:srgbClr val="008000"/>
    <a:srgbClr val="6524E8"/>
    <a:srgbClr val="FDE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7D5C1-9461-4184-8B8C-F23B84B60663}" type="datetimeFigureOut">
              <a:rPr lang="pt-BR" smtClean="0"/>
              <a:t>21/03/2024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BC24-F0BF-4DBB-8519-181C6B9406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309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C8BC24-F0BF-4DBB-8519-181C6B940611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126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280" cy="1106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 panose="020B0604020202020204"/>
              </a:rPr>
              <a:t>Clique para editar o formato do texto do título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3200" b="0" strike="noStrike" spc="-1">
                <a:latin typeface="Arial" panose="020B0604020202020204"/>
              </a:rPr>
              <a:t>Clique para editar o formato do texto da estrutura de tópicos</a:t>
            </a: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2800" b="0" strike="noStrike" spc="-1">
                <a:latin typeface="Arial" panose="020B0604020202020204"/>
              </a:rPr>
              <a:t>2.º nível da estrutura de tópicos</a:t>
            </a: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400" b="0" strike="noStrike" spc="-1">
                <a:latin typeface="Arial" panose="020B0604020202020204"/>
              </a:rPr>
              <a:t>3.º nível da estrutura de tópicos</a:t>
            </a: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2000" b="0" strike="noStrike" spc="-1">
                <a:latin typeface="Arial" panose="020B0604020202020204"/>
              </a:rPr>
              <a:t>4.º nível da estrutura de tópicos</a:t>
            </a: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latin typeface="Arial" panose="020B0604020202020204"/>
              </a:rPr>
              <a:t>5.º nível da estrutura de tópicos</a:t>
            </a: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latin typeface="Arial" panose="020B0604020202020204"/>
              </a:rPr>
              <a:t>6.º nível da estrutura de tópicos</a:t>
            </a: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latin typeface="Arial" panose="020B0604020202020204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jpeg"/><Relationship Id="rId4" Type="http://schemas.openxmlformats.org/officeDocument/2006/relationships/hyperlink" Target="mailto:influenza.goias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84;p1"/>
          <p:cNvSpPr/>
          <p:nvPr/>
        </p:nvSpPr>
        <p:spPr>
          <a:xfrm>
            <a:off x="920121" y="580698"/>
            <a:ext cx="9980357" cy="132198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pt-BR" sz="4000" b="1" strike="noStrike" spc="-1" dirty="0">
                <a:solidFill>
                  <a:srgbClr val="003399"/>
                </a:solidFill>
                <a:latin typeface="Lucida Calligraphy" panose="03010101010101010101" pitchFamily="66" charset="0"/>
                <a:ea typeface="Arial" panose="020B0604020202020204"/>
              </a:rPr>
              <a:t>NOTA TÉCNICA Nº 03/2024</a:t>
            </a: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pt-BR" sz="4000" b="1" strike="noStrike" spc="-1" dirty="0">
                <a:solidFill>
                  <a:srgbClr val="003399"/>
                </a:solidFill>
                <a:latin typeface="Lucida Calligraphy" panose="03010101010101010101" pitchFamily="66" charset="0"/>
                <a:ea typeface="Arial" panose="020B0604020202020204"/>
              </a:rPr>
              <a:t>CGVDI/DPNI/SVSA/MS</a:t>
            </a:r>
            <a:endParaRPr lang="pt-BR" sz="4000" b="1" strike="noStrike" spc="-1" dirty="0">
              <a:solidFill>
                <a:srgbClr val="003399"/>
              </a:solidFill>
              <a:latin typeface="Lucida Calligraphy" panose="03010101010101010101" pitchFamily="66" charset="0"/>
            </a:endParaRPr>
          </a:p>
        </p:txBody>
      </p:sp>
      <p:pic>
        <p:nvPicPr>
          <p:cNvPr id="39" name="Imagem 38"/>
          <p:cNvPicPr/>
          <p:nvPr/>
        </p:nvPicPr>
        <p:blipFill>
          <a:blip r:embed="rId3"/>
          <a:stretch>
            <a:fillRect/>
          </a:stretch>
        </p:blipFill>
        <p:spPr>
          <a:xfrm>
            <a:off x="4860000" y="5805000"/>
            <a:ext cx="2100600" cy="675000"/>
          </a:xfrm>
          <a:prstGeom prst="rect">
            <a:avLst/>
          </a:prstGeom>
          <a:ln w="0">
            <a:noFill/>
          </a:ln>
        </p:spPr>
      </p:pic>
      <p:sp>
        <p:nvSpPr>
          <p:cNvPr id="8" name="CaixaDeTexto 10">
            <a:extLst>
              <a:ext uri="{FF2B5EF4-FFF2-40B4-BE49-F238E27FC236}">
                <a16:creationId xmlns:a16="http://schemas.microsoft.com/office/drawing/2014/main" id="{4813CD86-411F-4813-806E-7687E3134510}"/>
              </a:ext>
            </a:extLst>
          </p:cNvPr>
          <p:cNvSpPr/>
          <p:nvPr/>
        </p:nvSpPr>
        <p:spPr>
          <a:xfrm>
            <a:off x="5021069" y="4216700"/>
            <a:ext cx="662436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600" spc="-1" dirty="0">
                <a:solidFill>
                  <a:srgbClr val="000000"/>
                </a:solidFill>
                <a:latin typeface="Tahoma"/>
                <a:ea typeface="Tahoma"/>
              </a:rPr>
              <a:t>Gerência de Vigilância Epidemiológica das Doenças Transmissíveis</a:t>
            </a:r>
          </a:p>
          <a:p>
            <a:pPr>
              <a:lnSpc>
                <a:spcPct val="100000"/>
              </a:lnSpc>
            </a:pPr>
            <a:r>
              <a:rPr lang="pt-BR" sz="1600" b="0" strike="noStrike" spc="-1" dirty="0">
                <a:solidFill>
                  <a:srgbClr val="000000"/>
                </a:solidFill>
                <a:latin typeface="Tahoma"/>
                <a:ea typeface="Tahoma"/>
              </a:rPr>
              <a:t>Superintendência de Vigilância em S</a:t>
            </a:r>
            <a:r>
              <a:rPr lang="pt-BR" sz="1600" spc="-1" dirty="0">
                <a:solidFill>
                  <a:srgbClr val="000000"/>
                </a:solidFill>
                <a:latin typeface="Tahoma"/>
                <a:ea typeface="Tahoma"/>
              </a:rPr>
              <a:t>aúde</a:t>
            </a:r>
            <a:endParaRPr lang="pt-BR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26" name="Picture 2" descr="Vírus Influenza - H5N1 e H1N1: Compreendendo a Ameaça e a Prevenção –  CLÍNICA IMED SAÚDE">
            <a:extLst>
              <a:ext uri="{FF2B5EF4-FFF2-40B4-BE49-F238E27FC236}">
                <a16:creationId xmlns:a16="http://schemas.microsoft.com/office/drawing/2014/main" id="{B93574B1-8582-442D-8C26-EAAE5C5508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849" y="2784336"/>
            <a:ext cx="26479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m 44"/>
          <p:cNvPicPr/>
          <p:nvPr/>
        </p:nvPicPr>
        <p:blipFill>
          <a:blip r:embed="rId3"/>
          <a:stretch>
            <a:fillRect/>
          </a:stretch>
        </p:blipFill>
        <p:spPr>
          <a:xfrm>
            <a:off x="9000000" y="5991840"/>
            <a:ext cx="2080080" cy="668160"/>
          </a:xfrm>
          <a:prstGeom prst="rect">
            <a:avLst/>
          </a:prstGeom>
          <a:ln w="0">
            <a:noFill/>
          </a:ln>
        </p:spPr>
      </p:pic>
      <p:sp>
        <p:nvSpPr>
          <p:cNvPr id="6" name="Google Shape;84;p1">
            <a:extLst>
              <a:ext uri="{FF2B5EF4-FFF2-40B4-BE49-F238E27FC236}">
                <a16:creationId xmlns:a16="http://schemas.microsoft.com/office/drawing/2014/main" id="{805AA97E-4F0E-4CF5-84C0-F3CA4AAABEFF}"/>
              </a:ext>
            </a:extLst>
          </p:cNvPr>
          <p:cNvSpPr/>
          <p:nvPr/>
        </p:nvSpPr>
        <p:spPr>
          <a:xfrm>
            <a:off x="121702" y="90002"/>
            <a:ext cx="11164861" cy="119887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pt-BR" sz="3600" b="1" strike="noStrike" spc="-1" dirty="0">
                <a:solidFill>
                  <a:srgbClr val="003399"/>
                </a:solidFill>
                <a:latin typeface="Lucida Calligraphy" panose="03010101010101010101" pitchFamily="66" charset="0"/>
                <a:ea typeface="Arial" panose="020B0604020202020204"/>
              </a:rPr>
              <a:t>Influenza A variante de origem suína Paraná: 2015 a 2023</a:t>
            </a:r>
            <a:endParaRPr lang="pt-BR" sz="3600" b="1" strike="noStrike" spc="-1" dirty="0">
              <a:solidFill>
                <a:srgbClr val="003399"/>
              </a:solidFill>
              <a:latin typeface="Lucida Calligraphy" panose="03010101010101010101" pitchFamily="66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AB588B8-A9A1-42EA-8E1C-B5C7D62CD7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9755" y="1513235"/>
            <a:ext cx="6696808" cy="411220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D7EB6B8C-5F78-411C-A3B7-63276DDB09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702" y="1637522"/>
            <a:ext cx="4240707" cy="2819068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6C236B8A-51CD-4C43-AE07-6122BC9D634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1702" y="903635"/>
            <a:ext cx="16383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300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m 44"/>
          <p:cNvPicPr/>
          <p:nvPr/>
        </p:nvPicPr>
        <p:blipFill>
          <a:blip r:embed="rId4"/>
          <a:stretch>
            <a:fillRect/>
          </a:stretch>
        </p:blipFill>
        <p:spPr>
          <a:xfrm>
            <a:off x="9000000" y="5616579"/>
            <a:ext cx="2080080" cy="668160"/>
          </a:xfrm>
          <a:prstGeom prst="rect">
            <a:avLst/>
          </a:prstGeom>
          <a:ln w="0">
            <a:noFill/>
          </a:ln>
        </p:spPr>
      </p:pic>
      <p:sp>
        <p:nvSpPr>
          <p:cNvPr id="6" name="Google Shape;84;p1">
            <a:extLst>
              <a:ext uri="{FF2B5EF4-FFF2-40B4-BE49-F238E27FC236}">
                <a16:creationId xmlns:a16="http://schemas.microsoft.com/office/drawing/2014/main" id="{805AA97E-4F0E-4CF5-84C0-F3CA4AAABEFF}"/>
              </a:ext>
            </a:extLst>
          </p:cNvPr>
          <p:cNvSpPr/>
          <p:nvPr/>
        </p:nvSpPr>
        <p:spPr>
          <a:xfrm>
            <a:off x="89647" y="198000"/>
            <a:ext cx="11164861" cy="119887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pt-BR" sz="3600" b="1" strike="noStrike" spc="-1" dirty="0">
                <a:solidFill>
                  <a:srgbClr val="003399"/>
                </a:solidFill>
                <a:latin typeface="Lucida Calligraphy" panose="03010101010101010101" pitchFamily="66" charset="0"/>
                <a:ea typeface="Arial" panose="020B0604020202020204"/>
              </a:rPr>
              <a:t>Unidades </a:t>
            </a:r>
            <a:r>
              <a:rPr lang="pt-BR" sz="3600" b="1" spc="-1" dirty="0">
                <a:solidFill>
                  <a:srgbClr val="003399"/>
                </a:solidFill>
                <a:latin typeface="Lucida Calligraphy" panose="03010101010101010101" pitchFamily="66" charset="0"/>
                <a:ea typeface="Arial" panose="020B0604020202020204"/>
              </a:rPr>
              <a:t>Sentinelas de Síndrome Gripal: implantadas em Goiás</a:t>
            </a:r>
            <a:endParaRPr lang="pt-BR" sz="3600" b="1" strike="noStrike" spc="-1" dirty="0">
              <a:solidFill>
                <a:srgbClr val="003399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7" name="CaixaDeTexto 3">
            <a:extLst>
              <a:ext uri="{FF2B5EF4-FFF2-40B4-BE49-F238E27FC236}">
                <a16:creationId xmlns:a16="http://schemas.microsoft.com/office/drawing/2014/main" id="{77F30551-CB2A-4522-BCA1-41AFDAADE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14595"/>
            <a:ext cx="1140690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00B0F0"/>
              </a:buClr>
              <a:buNone/>
            </a:pPr>
            <a:r>
              <a:rPr lang="pt-BR" altLang="pt-BR" sz="1000" dirty="0">
                <a:latin typeface="Arial" panose="020B0604020202020204" pitchFamily="34" charset="0"/>
              </a:rPr>
              <a:t>* Dados preliminares extraídos do SIVEP Gripe dia 15 de março de 2024</a:t>
            </a: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0BFF3A35-BC7D-4A07-8404-B1E565B1610A}"/>
              </a:ext>
            </a:extLst>
          </p:cNvPr>
          <p:cNvGraphicFramePr>
            <a:graphicFrameLocks noGrp="1"/>
          </p:cNvGraphicFramePr>
          <p:nvPr/>
        </p:nvGraphicFramePr>
        <p:xfrm>
          <a:off x="559953" y="1498787"/>
          <a:ext cx="10287001" cy="3268980"/>
        </p:xfrm>
        <a:graphic>
          <a:graphicData uri="http://schemas.openxmlformats.org/drawingml/2006/table">
            <a:tbl>
              <a:tblPr/>
              <a:tblGrid>
                <a:gridCol w="5713237">
                  <a:extLst>
                    <a:ext uri="{9D8B030D-6E8A-4147-A177-3AD203B41FA5}">
                      <a16:colId xmlns:a16="http://schemas.microsoft.com/office/drawing/2014/main" val="2019293193"/>
                    </a:ext>
                  </a:extLst>
                </a:gridCol>
                <a:gridCol w="2313861">
                  <a:extLst>
                    <a:ext uri="{9D8B030D-6E8A-4147-A177-3AD203B41FA5}">
                      <a16:colId xmlns:a16="http://schemas.microsoft.com/office/drawing/2014/main" val="1647890325"/>
                    </a:ext>
                  </a:extLst>
                </a:gridCol>
                <a:gridCol w="1206128">
                  <a:extLst>
                    <a:ext uri="{9D8B030D-6E8A-4147-A177-3AD203B41FA5}">
                      <a16:colId xmlns:a16="http://schemas.microsoft.com/office/drawing/2014/main" val="932819815"/>
                    </a:ext>
                  </a:extLst>
                </a:gridCol>
                <a:gridCol w="1053775">
                  <a:extLst>
                    <a:ext uri="{9D8B030D-6E8A-4147-A177-3AD203B41FA5}">
                      <a16:colId xmlns:a16="http://schemas.microsoft.com/office/drawing/2014/main" val="639633578"/>
                    </a:ext>
                  </a:extLst>
                </a:gridCol>
              </a:tblGrid>
              <a:tr h="7809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Unidade Sentinela</a:t>
                      </a:r>
                      <a:r>
                        <a:rPr lang="pt-BR" sz="16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Município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Coleta de Amostra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pt-B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SansSerif"/>
                        </a:rPr>
                        <a:t>Meta 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Agregado Semanal</a:t>
                      </a:r>
                    </a:p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SansSerif"/>
                        </a:rPr>
                        <a:t>Meta 90%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6803799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UPA FLAMBOYANT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APARECIDA DE GOIÂNIA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110,9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90,9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424645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CIAMS NOVO HORIZONTE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GOIÂNIA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103,6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90,9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48556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UPA PAULO DE SIQUEIRA GARCIA CHACARA DO GOVERNADOR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GOIANIA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103,6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81,8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4282336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HOSPITAL MUNICIPAL MODESTO DE CARVALHO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ITUMBIARA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90,9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61110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UNIDADE DE PRONTO ATENDIMENTO UPA 24 HORAS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MINEIROS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90,9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90,9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750182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UPA III DR ALAIR MAFRA ANAPOLIS GOIAS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ANAPOLIS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89,1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72,7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815572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UNIDADE BASICA DE SAUDE DR ALTAIR VELOSO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GOIAS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81,8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3191711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CENTRO DE ESPECIALIDADE MEDICAS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PORANGATU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145,4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572423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B4476E55-6711-C70B-1729-6EAF20D1C904}"/>
              </a:ext>
            </a:extLst>
          </p:cNvPr>
          <p:cNvSpPr txBox="1"/>
          <p:nvPr/>
        </p:nvSpPr>
        <p:spPr>
          <a:xfrm>
            <a:off x="1387012" y="4989881"/>
            <a:ext cx="96930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400" dirty="0"/>
              <a:t>% de casos de SG: coletar 05 amostras por semana epidemiológica (Meta: 80%)</a:t>
            </a:r>
          </a:p>
          <a:p>
            <a:pPr algn="just"/>
            <a:endParaRPr lang="pt-BR" sz="14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400" dirty="0"/>
              <a:t>% de semanas epidemiológicas com digitação do agregado em todas as semanas epidemiológicas (Meta: 90%)</a:t>
            </a:r>
          </a:p>
        </p:txBody>
      </p:sp>
    </p:spTree>
    <p:extLst>
      <p:ext uri="{BB962C8B-B14F-4D97-AF65-F5344CB8AC3E}">
        <p14:creationId xmlns:p14="http://schemas.microsoft.com/office/powerpoint/2010/main" val="726251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m 44"/>
          <p:cNvPicPr/>
          <p:nvPr/>
        </p:nvPicPr>
        <p:blipFill>
          <a:blip r:embed="rId3"/>
          <a:stretch>
            <a:fillRect/>
          </a:stretch>
        </p:blipFill>
        <p:spPr>
          <a:xfrm>
            <a:off x="9086248" y="5621154"/>
            <a:ext cx="1897580" cy="615334"/>
          </a:xfrm>
          <a:prstGeom prst="rect">
            <a:avLst/>
          </a:prstGeom>
          <a:ln w="0">
            <a:noFill/>
          </a:ln>
        </p:spPr>
      </p:pic>
      <p:sp>
        <p:nvSpPr>
          <p:cNvPr id="6" name="Google Shape;84;p1">
            <a:extLst>
              <a:ext uri="{FF2B5EF4-FFF2-40B4-BE49-F238E27FC236}">
                <a16:creationId xmlns:a16="http://schemas.microsoft.com/office/drawing/2014/main" id="{805AA97E-4F0E-4CF5-84C0-F3CA4AAABEFF}"/>
              </a:ext>
            </a:extLst>
          </p:cNvPr>
          <p:cNvSpPr/>
          <p:nvPr/>
        </p:nvSpPr>
        <p:spPr>
          <a:xfrm>
            <a:off x="89647" y="198000"/>
            <a:ext cx="11164861" cy="119887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pt-BR" sz="3600" b="1" strike="noStrike" spc="-1" dirty="0">
                <a:solidFill>
                  <a:srgbClr val="003399"/>
                </a:solidFill>
                <a:latin typeface="Lucida Calligraphy" panose="03010101010101010101" pitchFamily="66" charset="0"/>
                <a:ea typeface="Arial" panose="020B0604020202020204"/>
              </a:rPr>
              <a:t>Unidades </a:t>
            </a:r>
            <a:r>
              <a:rPr lang="pt-BR" sz="3600" b="1" spc="-1" dirty="0">
                <a:solidFill>
                  <a:srgbClr val="003399"/>
                </a:solidFill>
                <a:latin typeface="Lucida Calligraphy" panose="03010101010101010101" pitchFamily="66" charset="0"/>
                <a:ea typeface="Arial" panose="020B0604020202020204"/>
              </a:rPr>
              <a:t>Sentinelas de Síndrome Gripal: parcialmente implantadas em Goiás</a:t>
            </a:r>
            <a:endParaRPr lang="pt-BR" sz="3600" b="1" strike="noStrike" spc="-1" dirty="0">
              <a:solidFill>
                <a:srgbClr val="003399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8" name="CaixaDeTexto 3">
            <a:extLst>
              <a:ext uri="{FF2B5EF4-FFF2-40B4-BE49-F238E27FC236}">
                <a16:creationId xmlns:a16="http://schemas.microsoft.com/office/drawing/2014/main" id="{34D723CB-8660-446E-BA41-87E868CF1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14595"/>
            <a:ext cx="1140690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00B0F0"/>
              </a:buClr>
              <a:buNone/>
            </a:pPr>
            <a:r>
              <a:rPr lang="pt-BR" altLang="pt-BR" sz="1000" dirty="0">
                <a:latin typeface="Arial" panose="020B0604020202020204" pitchFamily="34" charset="0"/>
              </a:rPr>
              <a:t>* Dados preliminares extraídos do SIVEP Gripe dia 15 de março de 2024</a:t>
            </a: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BAC015E7-BB4C-47E1-B73E-5BC81D7082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031580"/>
              </p:ext>
            </p:extLst>
          </p:nvPr>
        </p:nvGraphicFramePr>
        <p:xfrm>
          <a:off x="528576" y="1663495"/>
          <a:ext cx="10287001" cy="4019550"/>
        </p:xfrm>
        <a:graphic>
          <a:graphicData uri="http://schemas.openxmlformats.org/drawingml/2006/table">
            <a:tbl>
              <a:tblPr/>
              <a:tblGrid>
                <a:gridCol w="5713237">
                  <a:extLst>
                    <a:ext uri="{9D8B030D-6E8A-4147-A177-3AD203B41FA5}">
                      <a16:colId xmlns:a16="http://schemas.microsoft.com/office/drawing/2014/main" val="1033743261"/>
                    </a:ext>
                  </a:extLst>
                </a:gridCol>
                <a:gridCol w="2313861">
                  <a:extLst>
                    <a:ext uri="{9D8B030D-6E8A-4147-A177-3AD203B41FA5}">
                      <a16:colId xmlns:a16="http://schemas.microsoft.com/office/drawing/2014/main" val="4254750691"/>
                    </a:ext>
                  </a:extLst>
                </a:gridCol>
                <a:gridCol w="1206128">
                  <a:extLst>
                    <a:ext uri="{9D8B030D-6E8A-4147-A177-3AD203B41FA5}">
                      <a16:colId xmlns:a16="http://schemas.microsoft.com/office/drawing/2014/main" val="3789569115"/>
                    </a:ext>
                  </a:extLst>
                </a:gridCol>
                <a:gridCol w="1053775">
                  <a:extLst>
                    <a:ext uri="{9D8B030D-6E8A-4147-A177-3AD203B41FA5}">
                      <a16:colId xmlns:a16="http://schemas.microsoft.com/office/drawing/2014/main" val="1786597670"/>
                    </a:ext>
                  </a:extLst>
                </a:gridCol>
              </a:tblGrid>
              <a:tr h="4381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Unidade Sentinela</a:t>
                      </a:r>
                      <a:r>
                        <a:rPr lang="pt-BR" sz="16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Município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Coleta de Amostra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pt-B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SansSerif"/>
                        </a:rPr>
                        <a:t>Meta 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Agregado Semanal</a:t>
                      </a:r>
                    </a:p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SansSerif"/>
                        </a:rPr>
                        <a:t>Meta 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7772341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HOSPITAL DR JOSE PEIXOTO DA SILVEIRA ITAPACI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ITAPACI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114,3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45,4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5354884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UNIDADE DE PRONTO ATENDIMENTO WALTER AUGUSTO FERNANDES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GOIANESIA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98,2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63,6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7697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UPA MARIA PIRES PERILLO UPA NOROESTE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GOIANIA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98,2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81,8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260272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UNIDADE DE PRONTO ATENDIMENTO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IPORA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90,9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54,5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3451992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UBS JOAQUIM LEONARDO SAO LUIS DE MONTES BELOS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SAO LUIS DE MONTES BELOS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65,5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81,8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510883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CAIS VILA NOVA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GOIANIA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52,7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90,9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2197169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CENTRO COMUNITARIO DE REFERENCIA PARA ENFRENTAMENTO A COVID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URUACU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52,7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54,5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5898903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HOSPITAL MUNICIPAL MATERNO INFANTIL SANTA RITA DE CASSIA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PLANALTINA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50,9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54,5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961084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UPA DR JOSE POVOA MENDES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RIO VERDE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49,1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63,6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827207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UPA DR DOMINGOS VIGGIANO UPA JARDIM AMERICA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GOIANIA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32,7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90,9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367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303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m 44"/>
          <p:cNvPicPr/>
          <p:nvPr/>
        </p:nvPicPr>
        <p:blipFill>
          <a:blip r:embed="rId3"/>
          <a:stretch>
            <a:fillRect/>
          </a:stretch>
        </p:blipFill>
        <p:spPr>
          <a:xfrm>
            <a:off x="9000000" y="5991840"/>
            <a:ext cx="2080080" cy="668160"/>
          </a:xfrm>
          <a:prstGeom prst="rect">
            <a:avLst/>
          </a:prstGeom>
          <a:ln w="0">
            <a:noFill/>
          </a:ln>
        </p:spPr>
      </p:pic>
      <p:sp>
        <p:nvSpPr>
          <p:cNvPr id="6" name="Google Shape;84;p1">
            <a:extLst>
              <a:ext uri="{FF2B5EF4-FFF2-40B4-BE49-F238E27FC236}">
                <a16:creationId xmlns:a16="http://schemas.microsoft.com/office/drawing/2014/main" id="{805AA97E-4F0E-4CF5-84C0-F3CA4AAABEFF}"/>
              </a:ext>
            </a:extLst>
          </p:cNvPr>
          <p:cNvSpPr/>
          <p:nvPr/>
        </p:nvSpPr>
        <p:spPr>
          <a:xfrm>
            <a:off x="89647" y="198000"/>
            <a:ext cx="11164861" cy="119887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pt-BR" sz="3600" b="1" strike="noStrike" spc="-1" dirty="0">
                <a:solidFill>
                  <a:srgbClr val="003399"/>
                </a:solidFill>
                <a:latin typeface="Lucida Calligraphy" panose="03010101010101010101" pitchFamily="66" charset="0"/>
                <a:ea typeface="Arial" panose="020B0604020202020204"/>
              </a:rPr>
              <a:t>Unidades </a:t>
            </a:r>
            <a:r>
              <a:rPr lang="pt-BR" sz="3600" b="1" spc="-1" dirty="0">
                <a:solidFill>
                  <a:srgbClr val="003399"/>
                </a:solidFill>
                <a:latin typeface="Lucida Calligraphy" panose="03010101010101010101" pitchFamily="66" charset="0"/>
                <a:ea typeface="Arial" panose="020B0604020202020204"/>
              </a:rPr>
              <a:t>Sentinelas de Síndrome Gripal: </a:t>
            </a:r>
          </a:p>
          <a:p>
            <a:pPr algn="ctr">
              <a:tabLst>
                <a:tab pos="0" algn="l"/>
              </a:tabLst>
            </a:pPr>
            <a:r>
              <a:rPr lang="pt-BR" sz="3600" b="1" spc="-1" dirty="0">
                <a:solidFill>
                  <a:srgbClr val="003399"/>
                </a:solidFill>
                <a:latin typeface="Lucida Calligraphy" panose="03010101010101010101" pitchFamily="66" charset="0"/>
                <a:ea typeface="Arial" panose="020B0604020202020204"/>
              </a:rPr>
              <a:t>não implantadas em Goiás</a:t>
            </a:r>
            <a:endParaRPr lang="pt-BR" sz="3600" b="1" strike="noStrike" spc="-1" dirty="0">
              <a:solidFill>
                <a:srgbClr val="003399"/>
              </a:solidFill>
              <a:latin typeface="Lucida Calligraphy" panose="03010101010101010101" pitchFamily="66" charset="0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62A0687A-FBF7-4BEA-8600-42C5D1B5DB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668196"/>
              </p:ext>
            </p:extLst>
          </p:nvPr>
        </p:nvGraphicFramePr>
        <p:xfrm>
          <a:off x="528576" y="1861457"/>
          <a:ext cx="10287001" cy="3593529"/>
        </p:xfrm>
        <a:graphic>
          <a:graphicData uri="http://schemas.openxmlformats.org/drawingml/2006/table">
            <a:tbl>
              <a:tblPr/>
              <a:tblGrid>
                <a:gridCol w="5713237">
                  <a:extLst>
                    <a:ext uri="{9D8B030D-6E8A-4147-A177-3AD203B41FA5}">
                      <a16:colId xmlns:a16="http://schemas.microsoft.com/office/drawing/2014/main" val="3762776022"/>
                    </a:ext>
                  </a:extLst>
                </a:gridCol>
                <a:gridCol w="2313861">
                  <a:extLst>
                    <a:ext uri="{9D8B030D-6E8A-4147-A177-3AD203B41FA5}">
                      <a16:colId xmlns:a16="http://schemas.microsoft.com/office/drawing/2014/main" val="3088632982"/>
                    </a:ext>
                  </a:extLst>
                </a:gridCol>
                <a:gridCol w="1206128">
                  <a:extLst>
                    <a:ext uri="{9D8B030D-6E8A-4147-A177-3AD203B41FA5}">
                      <a16:colId xmlns:a16="http://schemas.microsoft.com/office/drawing/2014/main" val="1873515998"/>
                    </a:ext>
                  </a:extLst>
                </a:gridCol>
                <a:gridCol w="1053775">
                  <a:extLst>
                    <a:ext uri="{9D8B030D-6E8A-4147-A177-3AD203B41FA5}">
                      <a16:colId xmlns:a16="http://schemas.microsoft.com/office/drawing/2014/main" val="15754680"/>
                    </a:ext>
                  </a:extLst>
                </a:gridCol>
              </a:tblGrid>
              <a:tr h="7940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Unidade Sentinela</a:t>
                      </a:r>
                      <a:r>
                        <a:rPr lang="pt-BR" sz="18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Município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Coleta de Amostra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pt-B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SansSerif"/>
                        </a:rPr>
                        <a:t>Meta 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Agregado Semanal</a:t>
                      </a:r>
                    </a:p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SansSerif"/>
                        </a:rPr>
                        <a:t>Meta 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1596886"/>
                  </a:ext>
                </a:extLst>
              </a:tr>
              <a:tr h="7940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HOSPITAL ESTADUAL DE PIRENOPOLIS ERNESTINA LOPES JAIME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PIRENOPOLIS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90,9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3087519"/>
                  </a:ext>
                </a:extLst>
              </a:tr>
              <a:tr h="40379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HOSPITAL DE RETAGUARDA WALDO MACHADO XAVIER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CALDAS NOVAS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0980542"/>
                  </a:ext>
                </a:extLst>
              </a:tr>
              <a:tr h="40379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UNIDADE DE PRONTO ATENDIMENTO DE LUZIANIA UPA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LUZIANIA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72,7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794143"/>
                  </a:ext>
                </a:extLst>
              </a:tr>
              <a:tr h="40379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HOSPITAL MUNICIPAL DE CAMPOS BELOS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CAMPOS BELOS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90,9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3234261"/>
                  </a:ext>
                </a:extLst>
              </a:tr>
              <a:tr h="7940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HOSPITAL MUNICIPAL DR ARQUIMEDES VIEIRA DE BRITO POSSE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POSSE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5279424"/>
                  </a:ext>
                </a:extLst>
              </a:tr>
            </a:tbl>
          </a:graphicData>
        </a:graphic>
      </p:graphicFrame>
      <p:sp>
        <p:nvSpPr>
          <p:cNvPr id="7" name="CaixaDeTexto 3">
            <a:extLst>
              <a:ext uri="{FF2B5EF4-FFF2-40B4-BE49-F238E27FC236}">
                <a16:creationId xmlns:a16="http://schemas.microsoft.com/office/drawing/2014/main" id="{76E3A63D-60AF-4AAF-8FB2-8CC4E6107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14595"/>
            <a:ext cx="1140690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00B0F0"/>
              </a:buClr>
              <a:buNone/>
            </a:pPr>
            <a:r>
              <a:rPr lang="pt-BR" altLang="pt-BR" sz="1000" dirty="0">
                <a:latin typeface="Arial" panose="020B0604020202020204" pitchFamily="34" charset="0"/>
              </a:rPr>
              <a:t>* Dados preliminares extraídos do SIVEP Gripe dia 15 de março de 2024</a:t>
            </a:r>
          </a:p>
        </p:txBody>
      </p:sp>
    </p:spTree>
    <p:extLst>
      <p:ext uri="{BB962C8B-B14F-4D97-AF65-F5344CB8AC3E}">
        <p14:creationId xmlns:p14="http://schemas.microsoft.com/office/powerpoint/2010/main" val="299844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m 44"/>
          <p:cNvPicPr/>
          <p:nvPr/>
        </p:nvPicPr>
        <p:blipFill>
          <a:blip r:embed="rId3"/>
          <a:stretch>
            <a:fillRect/>
          </a:stretch>
        </p:blipFill>
        <p:spPr>
          <a:xfrm>
            <a:off x="9000000" y="5991840"/>
            <a:ext cx="2080080" cy="668160"/>
          </a:xfrm>
          <a:prstGeom prst="rect">
            <a:avLst/>
          </a:prstGeom>
          <a:ln w="0">
            <a:noFill/>
          </a:ln>
        </p:spPr>
      </p:pic>
      <p:sp>
        <p:nvSpPr>
          <p:cNvPr id="4" name="Pergaminho horizontal 3">
            <a:extLst>
              <a:ext uri="{FF2B5EF4-FFF2-40B4-BE49-F238E27FC236}">
                <a16:creationId xmlns:a16="http://schemas.microsoft.com/office/drawing/2014/main" id="{C9F5EB69-8CA2-4680-A359-59EB7C01CD48}"/>
              </a:ext>
            </a:extLst>
          </p:cNvPr>
          <p:cNvSpPr/>
          <p:nvPr/>
        </p:nvSpPr>
        <p:spPr>
          <a:xfrm>
            <a:off x="1876873" y="628512"/>
            <a:ext cx="7788275" cy="3703637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E-mail: </a:t>
            </a:r>
            <a:r>
              <a:rPr lang="pt-BR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4"/>
              </a:rPr>
              <a:t>sindromegripal.goias@gmail.com</a:t>
            </a:r>
            <a:endParaRPr lang="pt-BR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pt-BR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Telefone: (62) 3201-7880</a:t>
            </a:r>
          </a:p>
        </p:txBody>
      </p:sp>
      <p:pic>
        <p:nvPicPr>
          <p:cNvPr id="1026" name="Picture 2" descr="132 Obrigada Görseli, Stok Fotoğraf, 3D Nesne ve Vektör | Shutterstock">
            <a:extLst>
              <a:ext uri="{FF2B5EF4-FFF2-40B4-BE49-F238E27FC236}">
                <a16:creationId xmlns:a16="http://schemas.microsoft.com/office/drawing/2014/main" id="{D39960B6-ACA0-429F-ABC5-CF5F69C974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955"/>
          <a:stretch/>
        </p:blipFill>
        <p:spPr bwMode="auto">
          <a:xfrm>
            <a:off x="4188736" y="4962906"/>
            <a:ext cx="2984422" cy="1363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0812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2557</TotalTime>
  <Words>412</Words>
  <Application>Microsoft Office PowerPoint</Application>
  <PresentationFormat>Widescreen</PresentationFormat>
  <Paragraphs>129</Paragraphs>
  <Slides>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4" baseType="lpstr">
      <vt:lpstr>Arial</vt:lpstr>
      <vt:lpstr>Calibri</vt:lpstr>
      <vt:lpstr>Lucida Calligraphy</vt:lpstr>
      <vt:lpstr>SansSerif</vt:lpstr>
      <vt:lpstr>Symbol</vt:lpstr>
      <vt:lpstr>Tahoma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Tatiana Luciano Sardeiro</dc:creator>
  <cp:lastModifiedBy>Ana Cristina Gonçalves de Oliveira</cp:lastModifiedBy>
  <cp:revision>143</cp:revision>
  <cp:lastPrinted>2024-03-08T11:28:28Z</cp:lastPrinted>
  <dcterms:created xsi:type="dcterms:W3CDTF">2023-03-16T12:38:02Z</dcterms:created>
  <dcterms:modified xsi:type="dcterms:W3CDTF">2024-03-21T16:22:32Z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D216DE9BCD2B418EBD5173AEEF597E3D</vt:lpwstr>
  </property>
  <property fmtid="{D5CDD505-2E9C-101B-9397-08002B2CF9AE}" pid="3" name="KSOProductBuildVer">
    <vt:lpwstr>1046-11.2.0.11486</vt:lpwstr>
  </property>
</Properties>
</file>