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669075" cy="9926625"/>
  <p:defaultTextStyle>
    <a:defPPr lvl="0">
      <a:defRPr lang="pt-BR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66E58-3D42-4412-B9A0-44226AC2B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6A9F31-7F53-4708-BAEE-5E2A5E14B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D52EB1-32DC-4DE0-8C74-7ED770B6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29/02/2024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C053A2-9F67-47A3-B7C3-164FA80F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019412-2654-465B-B0D6-B9ACA624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16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AD50D-001F-4B4A-B27F-3F2AC83B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99654D-6435-4330-9D6F-BFC284806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977970-6827-42A4-BCFA-4E96EDA5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29/02/2024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AA4459-210C-4D6E-8BB8-E7E38217B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A2F05E-4CAF-4D49-ADFF-BDC3B489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83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82743-CDE9-4248-90AC-962B2550A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522E83-B750-4F58-9A46-107A38AEA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5AA395-C5C3-4634-B0D2-DB6A44D0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29/02/2024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87BE81-050E-42D3-ADD8-6C11DE19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117B3-64F7-44FF-BC3F-3F3B5BE7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60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138F8-84D0-4FAE-A10A-E86D2501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B9192A-BB41-4095-A0DC-2684559C9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9C34EA-2C61-4686-8D84-EBDA9BB4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29/02/2024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DA7A1F-3FB9-431A-864F-7E46B2D6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C47848-6D8A-4649-92ED-592A1366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07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26BEE-9B68-4EC2-9275-5F4EC266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1A3702-5328-4CA3-85CF-98937E37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B089D0-4DA1-4F38-B4D9-3602E248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29/02/2024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7A041B-F480-48A8-B368-42A8AA16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ADFF4B-6BCB-45FD-A6DB-187DBC14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45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14E6B-26F2-41D0-B1AB-EFDAFFE4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E062F8-3778-4BE0-A912-CC13153B6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BBAE68-8F99-408C-AC14-4A980A1F6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37085A-10AE-454C-8710-26DE1EEE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29/02/2024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B54CF6-9E45-495C-BDD1-49B1D9C2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9ABEBD-12D5-4EDE-AFEC-0150BD27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54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CFE6B-52AA-48B3-B40E-DBBE7B0B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D15CB3-5526-4B74-A941-0B19B4621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30E64A-4CAC-4702-BE19-6083C6D84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BBFA78-847C-4075-941E-34B466315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757948-2313-4313-9FD8-796D886BC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29682F-4384-415B-A546-D692F43A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29/02/2024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4F4AC4-831E-4865-8250-B7061C16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9F1E628-291C-477F-8C66-4D5FB28C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33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33D27-3D0E-429D-A10E-7B8384FC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8C1BD78-A935-4A9F-A70F-DE2DA30E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29/02/2024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059959-110F-4CB0-BE06-27249362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B43B35A-D7DB-40B1-81F6-D65450D1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01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C206B36-7FDC-49A4-B0E3-F275D6E1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29/02/2024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123D6A2-A3B1-4D17-A65F-093B8C60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1E0E7B-46A0-42E4-9A74-E6F351D1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65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008A4-F41C-4EC9-A07E-5C650E4E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225FE4-D302-4DD7-82E4-2035447DA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F7C57E-90CA-4435-81D0-AAE657A41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129AF2-EA0D-40AB-95B2-90D7D557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29/02/2024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B4FB43-A9E0-48EA-BB51-D74494B9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52DBE0-E2C1-469A-AD5A-50D60707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93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E5551-7563-4A51-A321-880AA741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81CB836-0A29-4C09-82F2-3BDE8EF1A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72D4DD-FF09-41C2-B20C-43F38EB90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91F466-3E20-499B-930F-E3C15F0E6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0E09-8218-4A20-A96A-F6655FF8A980}" type="datetimeFigureOut">
              <a:rPr lang="pt-BR" smtClean="0"/>
              <a:pPr/>
              <a:t>29/02/2024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04F75A-F343-4742-94C7-5B5853DB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66A35E-B48B-4AB6-B5D0-7BA5D83D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36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9D23A4B-58B5-412A-B26B-40B369C3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018439-0747-4A4F-AEBF-405978C4D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39F5D0-9FDE-4129-A7F5-436E5AA03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E0E09-8218-4A20-A96A-F6655FF8A980}" type="datetimeFigureOut">
              <a:rPr lang="pt-BR" smtClean="0"/>
              <a:pPr/>
              <a:t>29/02/2024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62B729-3AB0-4DFC-B5B8-C2BA5ECBF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0A407F-41EA-404A-BE38-270A5833C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F72E9-7EDF-4358-B49C-BB11FF2C1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62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nasus.gov.br/cursos/curso/46869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osaude.suvisa@gmail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promocao.sa&#250;de@goias.gov.br" TargetMode="External"/><Relationship Id="rId4" Type="http://schemas.openxmlformats.org/officeDocument/2006/relationships/hyperlink" Target="mailto:academiadasaude.goias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8CA9766-A231-4BD2-BC18-F35AFE769B09}"/>
              </a:ext>
            </a:extLst>
          </p:cNvPr>
          <p:cNvSpPr txBox="1"/>
          <p:nvPr/>
        </p:nvSpPr>
        <p:spPr>
          <a:xfrm>
            <a:off x="1288869" y="805049"/>
            <a:ext cx="9753599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6600" dirty="0"/>
              <a:t>Programas IAF</a:t>
            </a:r>
          </a:p>
          <a:p>
            <a:pPr algn="ctr"/>
            <a:r>
              <a:rPr lang="pt-BR" sz="6600" b="1" dirty="0">
                <a:cs typeface="Arial" pitchFamily="34" charset="0"/>
              </a:rPr>
              <a:t>Incentivo a Atividade Física</a:t>
            </a:r>
            <a:endParaRPr lang="pt-BR" sz="2000" b="1" dirty="0"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3BCCDD-D4D3-4B2A-897D-0645D08746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89" y="5772332"/>
            <a:ext cx="3711621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205F2E63-FBD3-4653-8A16-962F4A746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853903"/>
            <a:ext cx="9144000" cy="2728750"/>
          </a:xfrm>
        </p:spPr>
        <p:txBody>
          <a:bodyPr>
            <a:normAutofit fontScale="92500" lnSpcReduction="10000"/>
          </a:bodyPr>
          <a:lstStyle/>
          <a:p>
            <a:pPr algn="ctr">
              <a:buClrTx/>
              <a:buFontTx/>
              <a:buNone/>
            </a:pPr>
            <a:r>
              <a:rPr lang="pt-BR" altLang="pt-BR" sz="1800" dirty="0">
                <a:solidFill>
                  <a:srgbClr val="21A249"/>
                </a:solidFill>
              </a:rPr>
              <a:t>NOTA TÉCNICA Nº 4/2024</a:t>
            </a:r>
          </a:p>
          <a:p>
            <a:pPr algn="ctr">
              <a:buClrTx/>
              <a:buFontTx/>
              <a:buNone/>
            </a:pPr>
            <a:r>
              <a:rPr lang="pt-BR" altLang="pt-BR" sz="1800" dirty="0">
                <a:cs typeface="Calibri" panose="020F0502020204030204" pitchFamily="34" charset="0"/>
              </a:rPr>
              <a:t>Portaria GM/MS </a:t>
            </a:r>
            <a:r>
              <a:rPr lang="pt-BR" sz="1800" dirty="0">
                <a:cs typeface="Calibri" panose="020F0502020204030204" pitchFamily="34" charset="0"/>
              </a:rPr>
              <a:t>nº 2.770 , de 27/dez/2023</a:t>
            </a:r>
            <a:endParaRPr lang="pt-BR" altLang="pt-BR" sz="1800" dirty="0">
              <a:cs typeface="Calibri" panose="020F0502020204030204" pitchFamily="34" charset="0"/>
            </a:endParaRPr>
          </a:p>
          <a:p>
            <a:pPr algn="ctr">
              <a:buClrTx/>
              <a:buFontTx/>
              <a:buNone/>
            </a:pPr>
            <a:r>
              <a:rPr lang="pt-BR" altLang="pt-BR" sz="1800" dirty="0">
                <a:cs typeface="Calibri" panose="020F0502020204030204" pitchFamily="34" charset="0"/>
              </a:rPr>
              <a:t>Portaria GM/MS nº 3.872, de 26/out/2022</a:t>
            </a:r>
          </a:p>
          <a:p>
            <a:pPr algn="ctr">
              <a:buClrTx/>
              <a:buFontTx/>
              <a:buNone/>
            </a:pPr>
            <a:r>
              <a:rPr lang="pt-BR" altLang="pt-BR" sz="1800" dirty="0">
                <a:cs typeface="Calibri" panose="020F0502020204030204" pitchFamily="34" charset="0"/>
              </a:rPr>
              <a:t>Portaria GM/MS nº 2.103, de 30/</a:t>
            </a:r>
            <a:r>
              <a:rPr lang="pt-BR" altLang="pt-BR" sz="1800" dirty="0" err="1">
                <a:cs typeface="Calibri" panose="020F0502020204030204" pitchFamily="34" charset="0"/>
              </a:rPr>
              <a:t>jun</a:t>
            </a:r>
            <a:r>
              <a:rPr lang="pt-BR" altLang="pt-BR" sz="1800" dirty="0">
                <a:cs typeface="Calibri" panose="020F0502020204030204" pitchFamily="34" charset="0"/>
              </a:rPr>
              <a:t>/2022</a:t>
            </a:r>
          </a:p>
          <a:p>
            <a:endParaRPr lang="pt-BR" sz="1800" dirty="0"/>
          </a:p>
          <a:p>
            <a:r>
              <a:rPr lang="pt-BR" sz="1800" dirty="0"/>
              <a:t>PAGAMENTOS </a:t>
            </a:r>
          </a:p>
          <a:p>
            <a:endParaRPr lang="pt-BR" sz="1800" dirty="0"/>
          </a:p>
          <a:p>
            <a:pPr algn="r"/>
            <a:r>
              <a:rPr lang="pt-BR" sz="1100" dirty="0"/>
              <a:t>Apresentação CIB </a:t>
            </a:r>
            <a:r>
              <a:rPr lang="pt-BR" sz="1100" dirty="0" err="1"/>
              <a:t>Fev</a:t>
            </a:r>
            <a:r>
              <a:rPr lang="pt-BR" sz="1100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07575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EBE7EE5-DEAB-495A-B05A-077952317A6D}"/>
              </a:ext>
            </a:extLst>
          </p:cNvPr>
          <p:cNvSpPr txBox="1"/>
          <p:nvPr/>
        </p:nvSpPr>
        <p:spPr>
          <a:xfrm>
            <a:off x="1049946" y="443906"/>
            <a:ext cx="10589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latin typeface="Arial" panose="020B0604020202020204" pitchFamily="34" charset="0"/>
              </a:rPr>
              <a:t>P</a:t>
            </a:r>
            <a:r>
              <a:rPr lang="pt-BR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lanilha de pagamento do custeio IAF</a:t>
            </a:r>
            <a:endParaRPr lang="pt-BR" sz="4000" dirty="0">
              <a:solidFill>
                <a:srgbClr val="21A249"/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39B7493-C646-4D2F-A6DA-7E94072E6D75}"/>
              </a:ext>
            </a:extLst>
          </p:cNvPr>
          <p:cNvSpPr txBox="1">
            <a:spLocks/>
          </p:cNvSpPr>
          <p:nvPr/>
        </p:nvSpPr>
        <p:spPr>
          <a:xfrm>
            <a:off x="1264920" y="1782082"/>
            <a:ext cx="93476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800" dirty="0"/>
              <a:t>Das </a:t>
            </a:r>
            <a:r>
              <a:rPr lang="pt-BR" sz="2800" b="1" dirty="0"/>
              <a:t>195 unidades que seriam descredenciadas</a:t>
            </a:r>
            <a:r>
              <a:rPr lang="pt-BR" sz="2800" dirty="0"/>
              <a:t>, apresentadas na CIB em setembro 2034, tivemos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121 que conseguiram receber o custeio novamente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dirty="0"/>
              <a:t>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2400" b="1" dirty="0"/>
              <a:t>74</a:t>
            </a:r>
            <a:r>
              <a:rPr lang="pt-BR" sz="2400" dirty="0"/>
              <a:t> unidades de saúde fora descredenciadas.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800" dirty="0"/>
              <a:t>Em dezembro 732 unidades de saúde credenciadas             em 198 municípios,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85% receberam custeio em dez/2023</a:t>
            </a:r>
            <a:r>
              <a:rPr lang="pt-BR" sz="2800" b="1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800" dirty="0"/>
              <a:t>Temos </a:t>
            </a:r>
            <a:r>
              <a:rPr lang="pt-BR" sz="2800" b="1" dirty="0"/>
              <a:t>110  unidades de saúde não receberam</a:t>
            </a:r>
            <a:r>
              <a:rPr lang="pt-BR" sz="2800" dirty="0"/>
              <a:t>, em dezembro 2023, de 95 municípios.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60 unidades por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não atingir a meta</a:t>
            </a:r>
            <a:r>
              <a:rPr lang="pt-BR" dirty="0"/>
              <a:t>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45 unidades por estarem por mais de 3 meses sem lançar produção,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5 por mudança de </a:t>
            </a:r>
            <a:r>
              <a:rPr lang="pt-BR" dirty="0" err="1"/>
              <a:t>ubs</a:t>
            </a:r>
            <a:r>
              <a:rPr lang="pt-BR" dirty="0"/>
              <a:t> pra posto de saúde ou vice-versa ou CNES inativo</a:t>
            </a:r>
          </a:p>
        </p:txBody>
      </p:sp>
    </p:spTree>
    <p:extLst>
      <p:ext uri="{BB962C8B-B14F-4D97-AF65-F5344CB8AC3E}">
        <p14:creationId xmlns:p14="http://schemas.microsoft.com/office/powerpoint/2010/main" val="144892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EBE7EE5-DEAB-495A-B05A-077952317A6D}"/>
              </a:ext>
            </a:extLst>
          </p:cNvPr>
          <p:cNvSpPr txBox="1"/>
          <p:nvPr/>
        </p:nvSpPr>
        <p:spPr>
          <a:xfrm>
            <a:off x="1049946" y="443906"/>
            <a:ext cx="10589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latin typeface="Arial" panose="020B0604020202020204" pitchFamily="34" charset="0"/>
              </a:rPr>
              <a:t>IAF - P</a:t>
            </a:r>
            <a:r>
              <a:rPr lang="pt-BR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lanilha de pagamento do custeio</a:t>
            </a:r>
            <a:endParaRPr lang="pt-BR" sz="4000" dirty="0">
              <a:solidFill>
                <a:srgbClr val="21A249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9ADC88-7B21-4B66-A9F8-BCE8160290F0}"/>
              </a:ext>
            </a:extLst>
          </p:cNvPr>
          <p:cNvSpPr txBox="1"/>
          <p:nvPr/>
        </p:nvSpPr>
        <p:spPr>
          <a:xfrm>
            <a:off x="715485" y="1306982"/>
            <a:ext cx="10771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Dia 23/02/24, enviado planilha via SEI nº 202400010013265, para as regionais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 3 abas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22222"/>
                </a:solidFill>
                <a:latin typeface="Arial" panose="020B0604020202020204" pitchFamily="34" charset="0"/>
              </a:rPr>
              <a:t>1ª </a:t>
            </a: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dos estabelecimentos que receberam o recurso em novembro/2023 (produção de setembro).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22222"/>
                </a:solidFill>
                <a:latin typeface="Arial" panose="020B0604020202020204" pitchFamily="34" charset="0"/>
              </a:rPr>
              <a:t>2ª </a:t>
            </a: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dos estabelecimentos que receberam o recurso em dezembro/2023 (produção de outubro).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22222"/>
                </a:solidFill>
                <a:latin typeface="Arial" panose="020B0604020202020204" pitchFamily="34" charset="0"/>
              </a:rPr>
              <a:t>3ª dos estabelecimentos descredenciados por ficarem mais de           12 competências sem receber custeio por não cumprimento da meta.</a:t>
            </a:r>
            <a:endParaRPr lang="pt-BR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222222"/>
                </a:solidFill>
                <a:latin typeface="Arial" panose="020B0604020202020204" pitchFamily="34" charset="0"/>
              </a:rPr>
              <a:t>Unidades descredenciadas só poderão voltar ao programa quando Ministério da Saúde abrir novo edital</a:t>
            </a: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pt-BR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5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EBE7EE5-DEAB-495A-B05A-077952317A6D}"/>
              </a:ext>
            </a:extLst>
          </p:cNvPr>
          <p:cNvSpPr txBox="1"/>
          <p:nvPr/>
        </p:nvSpPr>
        <p:spPr>
          <a:xfrm>
            <a:off x="1049946" y="443906"/>
            <a:ext cx="10589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latin typeface="Arial" panose="020B0604020202020204" pitchFamily="34" charset="0"/>
              </a:rPr>
              <a:t>P</a:t>
            </a:r>
            <a:r>
              <a:rPr lang="pt-BR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lanilha de pagamento do custeio IAF</a:t>
            </a:r>
            <a:endParaRPr lang="pt-BR" sz="4000" dirty="0">
              <a:solidFill>
                <a:srgbClr val="21A249"/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39B7493-C646-4D2F-A6DA-7E94072E6D75}"/>
              </a:ext>
            </a:extLst>
          </p:cNvPr>
          <p:cNvSpPr txBox="1">
            <a:spLocks/>
          </p:cNvSpPr>
          <p:nvPr/>
        </p:nvSpPr>
        <p:spPr>
          <a:xfrm>
            <a:off x="6557554" y="1151792"/>
            <a:ext cx="4584500" cy="1016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Quantidade de unidades de saúde credenciadas por municípios, que </a:t>
            </a:r>
            <a:r>
              <a:rPr lang="pt-BR" b="1" dirty="0"/>
              <a:t>não receberam custeio </a:t>
            </a:r>
            <a:r>
              <a:rPr lang="pt-BR" dirty="0"/>
              <a:t>em dezembro/2023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6910F7-AB4D-69B0-E87B-6190FC638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298" y="2166299"/>
            <a:ext cx="4434756" cy="353990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6EFE0B3-93DE-4AF3-846E-CE27A9538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46" y="2166298"/>
            <a:ext cx="4388401" cy="3539909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4F9DAE91-0EE9-4E31-90FD-0CFB993C0EF4}"/>
              </a:ext>
            </a:extLst>
          </p:cNvPr>
          <p:cNvSpPr txBox="1">
            <a:spLocks/>
          </p:cNvSpPr>
          <p:nvPr/>
        </p:nvSpPr>
        <p:spPr>
          <a:xfrm>
            <a:off x="853847" y="1151792"/>
            <a:ext cx="4780600" cy="10166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Quantidade de unidades de saúde credenciadas por municípios, em dezembro/2023</a:t>
            </a:r>
          </a:p>
        </p:txBody>
      </p:sp>
    </p:spTree>
    <p:extLst>
      <p:ext uri="{BB962C8B-B14F-4D97-AF65-F5344CB8AC3E}">
        <p14:creationId xmlns:p14="http://schemas.microsoft.com/office/powerpoint/2010/main" val="168079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EBE7EE5-DEAB-495A-B05A-077952317A6D}"/>
              </a:ext>
            </a:extLst>
          </p:cNvPr>
          <p:cNvSpPr txBox="1"/>
          <p:nvPr/>
        </p:nvSpPr>
        <p:spPr>
          <a:xfrm>
            <a:off x="1049946" y="443906"/>
            <a:ext cx="10589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222222"/>
                </a:solidFill>
                <a:latin typeface="Arial" panose="020B0604020202020204" pitchFamily="34" charset="0"/>
              </a:rPr>
              <a:t>P</a:t>
            </a:r>
            <a:r>
              <a:rPr lang="pt-BR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lanilha de pagamento do custeio IAF</a:t>
            </a:r>
            <a:endParaRPr lang="pt-BR" sz="4000" dirty="0">
              <a:solidFill>
                <a:srgbClr val="21A249"/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39B7493-C646-4D2F-A6DA-7E94072E6D75}"/>
              </a:ext>
            </a:extLst>
          </p:cNvPr>
          <p:cNvSpPr txBox="1">
            <a:spLocks/>
          </p:cNvSpPr>
          <p:nvPr/>
        </p:nvSpPr>
        <p:spPr>
          <a:xfrm>
            <a:off x="1264921" y="1782082"/>
            <a:ext cx="85163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b="1" dirty="0"/>
              <a:t>O QUE FAZER?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200" dirty="0"/>
              <a:t>Lançar as ações na ficha de atividade coletiva, observando a meta de cada Unidade de Saúde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Acompanhar</a:t>
            </a:r>
            <a:r>
              <a:rPr lang="pt-BR" sz="3200" dirty="0"/>
              <a:t> os lançamentos no SISAB 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MENSALMENTE</a:t>
            </a:r>
            <a:r>
              <a:rPr lang="pt-BR" sz="3200" dirty="0"/>
              <a:t>,  (3 meses sem atingir a meta, suspenção do pagamento).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Verificar os pagamentos no FNS MENSALMENTE</a:t>
            </a:r>
            <a:r>
              <a:rPr lang="pt-BR" sz="3200" dirty="0"/>
              <a:t>, (mais de 12 meses consecutivos sem receber, descredenciado).</a:t>
            </a:r>
          </a:p>
          <a:p>
            <a:pPr algn="l"/>
            <a:endParaRPr lang="pt-BR" sz="26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pt-BR" sz="2600" b="1" dirty="0">
                <a:solidFill>
                  <a:srgbClr val="222222"/>
                </a:solidFill>
                <a:latin typeface="Arial" panose="020B0604020202020204" pitchFamily="34" charset="0"/>
              </a:rPr>
              <a:t>Unidades descredenciadas só poderão voltar ao programa quando Ministério da Saúde abrir novo edital</a:t>
            </a:r>
            <a:r>
              <a:rPr lang="pt-BR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5912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EBE7EE5-DEAB-495A-B05A-077952317A6D}"/>
              </a:ext>
            </a:extLst>
          </p:cNvPr>
          <p:cNvSpPr txBox="1"/>
          <p:nvPr/>
        </p:nvSpPr>
        <p:spPr>
          <a:xfrm>
            <a:off x="2067849" y="339063"/>
            <a:ext cx="7686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IAF - </a:t>
            </a:r>
            <a:r>
              <a:rPr lang="pt-BR" sz="2800" b="0" strike="noStrike" spc="-1" dirty="0">
                <a:solidFill>
                  <a:srgbClr val="000000"/>
                </a:solidFill>
                <a:latin typeface="Calibri Light"/>
              </a:rPr>
              <a:t>Metas mensais de ações registradas no Sistema de Informação em Saúde da Atenção Básica (SISAB)</a:t>
            </a:r>
            <a:endParaRPr lang="pt-BR" sz="2800" dirty="0">
              <a:solidFill>
                <a:srgbClr val="21A249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B5AB42E-68E0-42DC-9318-6E48262A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138" y="1672493"/>
            <a:ext cx="6377723" cy="17818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5276C4C-E0D8-473F-9D86-53ABDC20EA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958"/>
          <a:stretch/>
        </p:blipFill>
        <p:spPr>
          <a:xfrm>
            <a:off x="2742327" y="4153989"/>
            <a:ext cx="6707343" cy="23864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318559F-9FD5-4135-91EA-A95947E5A94B}"/>
              </a:ext>
            </a:extLst>
          </p:cNvPr>
          <p:cNvSpPr txBox="1"/>
          <p:nvPr/>
        </p:nvSpPr>
        <p:spPr>
          <a:xfrm>
            <a:off x="4670732" y="3721245"/>
            <a:ext cx="2850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222222"/>
                </a:solidFill>
                <a:latin typeface="Arial" panose="020B0604020202020204" pitchFamily="34" charset="0"/>
              </a:rPr>
              <a:t>DOS VALORES</a:t>
            </a:r>
            <a:endParaRPr lang="pt-BR" sz="2400" dirty="0">
              <a:solidFill>
                <a:srgbClr val="21A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2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6">
            <a:extLst>
              <a:ext uri="{FF2B5EF4-FFF2-40B4-BE49-F238E27FC236}">
                <a16:creationId xmlns:a16="http://schemas.microsoft.com/office/drawing/2014/main" id="{9FBD70EC-9847-4BEE-BEE1-DF1B7DF57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4690"/>
            <a:ext cx="10515600" cy="138363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E36CEA3-91F0-4DFC-BB16-8604943CA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03607"/>
            <a:ext cx="6115904" cy="420111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0B388B8-EAA3-4B2C-9D10-68C8E1AE29FA}"/>
              </a:ext>
            </a:extLst>
          </p:cNvPr>
          <p:cNvSpPr txBox="1">
            <a:spLocks/>
          </p:cNvSpPr>
          <p:nvPr/>
        </p:nvSpPr>
        <p:spPr>
          <a:xfrm>
            <a:off x="7084733" y="3151867"/>
            <a:ext cx="467837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/>
              <a:t>Disponível pelo link: </a:t>
            </a:r>
            <a:r>
              <a:rPr lang="pt-BR" sz="1800">
                <a:hlinkClick r:id="rId5"/>
              </a:rPr>
              <a:t>https://www.unasus.gov.br/cursos/curso/46869</a:t>
            </a:r>
            <a:r>
              <a:rPr lang="pt-BR" sz="1800"/>
              <a:t>  </a:t>
            </a:r>
            <a:br>
              <a:rPr lang="pt-BR" sz="1800"/>
            </a:br>
            <a:r>
              <a:rPr lang="pt-BR" sz="1800"/>
              <a:t>Matrículas abertas até: 30/08/2024;  </a:t>
            </a:r>
            <a:br>
              <a:rPr lang="pt-BR" sz="1800"/>
            </a:br>
            <a:r>
              <a:rPr lang="pt-BR" sz="1800"/>
              <a:t>Mais de 3.000 inscritos.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10296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7EBE7EE5-DEAB-495A-B05A-077952317A6D}"/>
              </a:ext>
            </a:extLst>
          </p:cNvPr>
          <p:cNvSpPr txBox="1"/>
          <p:nvPr/>
        </p:nvSpPr>
        <p:spPr>
          <a:xfrm>
            <a:off x="870856" y="479053"/>
            <a:ext cx="106854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>
                    <a:lumMod val="95000"/>
                  </a:schemeClr>
                </a:solidFill>
              </a:rPr>
              <a:t>DIA 07/03/24</a:t>
            </a:r>
          </a:p>
          <a:p>
            <a:pPr algn="ctr"/>
            <a:r>
              <a:rPr lang="pt-BR" sz="4400" dirty="0">
                <a:solidFill>
                  <a:schemeClr val="bg1">
                    <a:lumMod val="95000"/>
                  </a:schemeClr>
                </a:solidFill>
              </a:rPr>
              <a:t>LIVE COM REGIONAIS E </a:t>
            </a:r>
          </a:p>
          <a:p>
            <a:pPr algn="ctr"/>
            <a:r>
              <a:rPr lang="pt-BR" sz="4400" dirty="0">
                <a:solidFill>
                  <a:schemeClr val="bg1">
                    <a:lumMod val="95000"/>
                  </a:schemeClr>
                </a:solidFill>
              </a:rPr>
              <a:t>MUNICÍPIOS</a:t>
            </a:r>
          </a:p>
          <a:p>
            <a:pPr algn="ctr"/>
            <a:endParaRPr lang="pt-BR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9A51412-8E98-4CBD-9E67-C68D490F2A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2" y="6026331"/>
            <a:ext cx="3876198" cy="6704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FDB6240-CE13-4024-BA0F-2CC8AAB4E8D7}"/>
              </a:ext>
            </a:extLst>
          </p:cNvPr>
          <p:cNvSpPr txBox="1"/>
          <p:nvPr/>
        </p:nvSpPr>
        <p:spPr>
          <a:xfrm>
            <a:off x="1848111" y="2602711"/>
            <a:ext cx="53190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Pauta: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Nota técnica nº 4/2024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Lançamentos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Prazos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Monitoramento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Duvidas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50A5334-5009-4A46-9A5F-ACE3391DB0A8}"/>
              </a:ext>
            </a:extLst>
          </p:cNvPr>
          <p:cNvSpPr txBox="1"/>
          <p:nvPr/>
        </p:nvSpPr>
        <p:spPr>
          <a:xfrm rot="20100334">
            <a:off x="7804854" y="2496507"/>
            <a:ext cx="3516290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>
                <a:highlight>
                  <a:srgbClr val="FFFF00"/>
                </a:highlight>
              </a:rPr>
              <a:t>Dia 06 de ABRIL </a:t>
            </a:r>
          </a:p>
          <a:p>
            <a:pPr algn="ctr"/>
            <a:r>
              <a:rPr lang="pt-BR" sz="2400" dirty="0"/>
              <a:t>DIA MUNDIAL DA ATIVIDADE FÍSICA!</a:t>
            </a:r>
          </a:p>
          <a:p>
            <a:pPr algn="ctr"/>
            <a:r>
              <a:rPr lang="pt-BR" sz="2400" dirty="0"/>
              <a:t>Vamos fazer uma ação? 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>
                <a:highlight>
                  <a:srgbClr val="FFFF00"/>
                </a:highlight>
                <a:latin typeface="Kristen ITC" panose="03050502040202030202" pitchFamily="66" charset="0"/>
              </a:rPr>
              <a:t>MOVIMENTANDO COM A FAMÍLIA, </a:t>
            </a:r>
          </a:p>
          <a:p>
            <a:pPr algn="ctr"/>
            <a:r>
              <a:rPr lang="pt-BR" sz="2400" dirty="0">
                <a:highlight>
                  <a:srgbClr val="FFFF00"/>
                </a:highlight>
                <a:latin typeface="Kristen ITC" panose="03050502040202030202" pitchFamily="66" charset="0"/>
              </a:rPr>
              <a:t>NOS PARQUES?</a:t>
            </a:r>
          </a:p>
        </p:txBody>
      </p:sp>
    </p:spTree>
    <p:extLst>
      <p:ext uri="{BB962C8B-B14F-4D97-AF65-F5344CB8AC3E}">
        <p14:creationId xmlns:p14="http://schemas.microsoft.com/office/powerpoint/2010/main" val="142467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7EBE7EE5-DEAB-495A-B05A-077952317A6D}"/>
              </a:ext>
            </a:extLst>
          </p:cNvPr>
          <p:cNvSpPr txBox="1"/>
          <p:nvPr/>
        </p:nvSpPr>
        <p:spPr>
          <a:xfrm>
            <a:off x="870856" y="479053"/>
            <a:ext cx="106854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>
                    <a:lumMod val="95000"/>
                  </a:schemeClr>
                </a:solidFill>
              </a:rPr>
              <a:t>SUVISA</a:t>
            </a:r>
          </a:p>
          <a:p>
            <a:pPr algn="ctr"/>
            <a:r>
              <a:rPr lang="pt-BR" sz="4400" dirty="0">
                <a:solidFill>
                  <a:schemeClr val="bg1">
                    <a:lumMod val="95000"/>
                  </a:schemeClr>
                </a:solidFill>
              </a:rPr>
              <a:t>GVEDNTPS</a:t>
            </a:r>
          </a:p>
          <a:p>
            <a:pPr algn="ctr"/>
            <a:r>
              <a:rPr lang="pt-BR" sz="4400" dirty="0">
                <a:solidFill>
                  <a:schemeClr val="bg1">
                    <a:lumMod val="95000"/>
                  </a:schemeClr>
                </a:solidFill>
              </a:rPr>
              <a:t>COORDENAÇÃO DE PROMOÇÃO DA SAÚDE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9ADC88-7B21-4B66-A9F8-BCE8160290F0}"/>
              </a:ext>
            </a:extLst>
          </p:cNvPr>
          <p:cNvSpPr txBox="1"/>
          <p:nvPr/>
        </p:nvSpPr>
        <p:spPr>
          <a:xfrm>
            <a:off x="5726769" y="3149212"/>
            <a:ext cx="48541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CONTATOS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3201-7883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hlinkClick r:id="rId3"/>
              </a:rPr>
              <a:t>prosaude.suvisa@gmail.com</a:t>
            </a:r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>
                <a:solidFill>
                  <a:schemeClr val="bg1"/>
                </a:solidFill>
                <a:hlinkClick r:id="rId4"/>
              </a:rPr>
              <a:t>academiadasaude.goias@gmail.com</a:t>
            </a:r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>
                <a:solidFill>
                  <a:schemeClr val="bg1"/>
                </a:solidFill>
                <a:hlinkClick r:id="rId5"/>
              </a:rPr>
              <a:t>promocao.saúde@goias.gov.br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9A51412-8E98-4CBD-9E67-C68D490F2AF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2" y="6026331"/>
            <a:ext cx="3876198" cy="6704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FDB6240-CE13-4024-BA0F-2CC8AAB4E8D7}"/>
              </a:ext>
            </a:extLst>
          </p:cNvPr>
          <p:cNvSpPr txBox="1"/>
          <p:nvPr/>
        </p:nvSpPr>
        <p:spPr>
          <a:xfrm>
            <a:off x="1045028" y="2670240"/>
            <a:ext cx="46817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GVEDNTPS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Magna Carvalho - Gerente </a:t>
            </a:r>
          </a:p>
          <a:p>
            <a:pPr algn="ctr"/>
            <a:endParaRPr lang="pt-BR" sz="2000" dirty="0">
              <a:solidFill>
                <a:schemeClr val="bg1"/>
              </a:solidFill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COORD. PROMOÇÃO DA SAÚDE</a:t>
            </a:r>
          </a:p>
          <a:p>
            <a:pPr algn="ctr"/>
            <a:r>
              <a:rPr lang="pt-BR" sz="2000" dirty="0" err="1">
                <a:solidFill>
                  <a:schemeClr val="bg1"/>
                </a:solidFill>
              </a:rPr>
              <a:t>Hamiltom</a:t>
            </a:r>
            <a:r>
              <a:rPr lang="pt-BR" sz="2000" dirty="0">
                <a:solidFill>
                  <a:schemeClr val="bg1"/>
                </a:solidFill>
              </a:rPr>
              <a:t> Amorim - Coordenador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Rosane Santos - Sub coord.</a:t>
            </a:r>
          </a:p>
          <a:p>
            <a:pPr algn="ctr"/>
            <a:r>
              <a:rPr lang="pt-BR" sz="2000" dirty="0" err="1">
                <a:solidFill>
                  <a:schemeClr val="bg1"/>
                </a:solidFill>
              </a:rPr>
              <a:t>Catiane</a:t>
            </a:r>
            <a:r>
              <a:rPr lang="pt-BR" sz="2000" dirty="0">
                <a:solidFill>
                  <a:schemeClr val="bg1"/>
                </a:solidFill>
              </a:rPr>
              <a:t> Machado - Sub coord.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Elaine Gonzaga - Apoio técnico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Fabio </a:t>
            </a:r>
            <a:r>
              <a:rPr lang="pt-BR" sz="2000" dirty="0" err="1">
                <a:solidFill>
                  <a:schemeClr val="bg1"/>
                </a:solidFill>
              </a:rPr>
              <a:t>Peclá</a:t>
            </a:r>
            <a:r>
              <a:rPr lang="pt-BR" sz="2000" dirty="0">
                <a:solidFill>
                  <a:schemeClr val="bg1"/>
                </a:solidFill>
              </a:rPr>
              <a:t> - Apoio técnico</a:t>
            </a:r>
          </a:p>
          <a:p>
            <a:pPr algn="ctr"/>
            <a:r>
              <a:rPr lang="pt-BR" sz="2000" dirty="0" err="1">
                <a:solidFill>
                  <a:schemeClr val="bg1"/>
                </a:solidFill>
              </a:rPr>
              <a:t>Lusinere</a:t>
            </a:r>
            <a:r>
              <a:rPr lang="pt-BR" sz="2000" dirty="0">
                <a:solidFill>
                  <a:schemeClr val="bg1"/>
                </a:solidFill>
              </a:rPr>
              <a:t> Tavares - Apoio administrativo</a:t>
            </a:r>
          </a:p>
        </p:txBody>
      </p:sp>
    </p:spTree>
    <p:extLst>
      <p:ext uri="{BB962C8B-B14F-4D97-AF65-F5344CB8AC3E}">
        <p14:creationId xmlns:p14="http://schemas.microsoft.com/office/powerpoint/2010/main" val="807248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