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85" r:id="rId4"/>
    <p:sldId id="430" r:id="rId5"/>
    <p:sldId id="435" r:id="rId6"/>
    <p:sldId id="353" r:id="rId7"/>
    <p:sldId id="431" r:id="rId8"/>
  </p:sldIdLst>
  <p:sldSz cx="12193588" cy="6858000"/>
  <p:notesSz cx="6858000" cy="9144000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9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672" y="102"/>
      </p:cViewPr>
      <p:guideLst>
        <p:guide orient="horz" pos="2209"/>
        <p:guide pos="291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2051" name="Auto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2052" name="Auto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2053" name="Text Box 4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2054" name="Text Box 5"/>
          <p:cNvSpPr txBox="1"/>
          <p:nvPr/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2055" name="Rectangle 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1238" cy="3424238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+mn-ea"/>
              <a:cs typeface="+mn-cs"/>
            </a:endParaRPr>
          </a:p>
        </p:txBody>
      </p:sp>
      <p:sp>
        <p:nvSpPr>
          <p:cNvPr id="2057" name="Text Box 8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8" cy="452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sz="1200" dirty="0">
                <a:solidFill>
                  <a:srgbClr val="000000"/>
                </a:solidFill>
                <a:latin typeface="Calibri" panose="020F0502020204030204" pitchFamily="32" charset="0"/>
                <a:cs typeface="Arial" panose="020B0604020202020204" pitchFamily="34" charset="0"/>
              </a:rPr>
              <a:t>‹nº›</a:t>
            </a:fld>
            <a:endParaRPr lang="pt-BR" altLang="pt-BR" sz="1200" dirty="0">
              <a:solidFill>
                <a:srgbClr val="000000"/>
              </a:solidFill>
              <a:latin typeface="Calibri" panose="020F0502020204030204" pitchFamily="32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1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6147" name="Text Box 1"/>
          <p:cNvSpPr txBox="1"/>
          <p:nvPr/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1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6148" name="Text Box 2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1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6149" name="Rectangle 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50" name="Rectangle 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9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5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147459" name="Text Box 1"/>
          <p:cNvSpPr txBox="1"/>
          <p:nvPr/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5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147460" name="Text Box 2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spcBef>
                <a:spcPts val="40"/>
              </a:spcBef>
              <a:spcAft>
                <a:spcPts val="40"/>
              </a:spcAft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latin typeface="Calibri" panose="020F0502020204030204" pitchFamily="32" charset="0"/>
                <a:ea typeface="Microsoft YaHei" panose="020B0503020204020204" charset="-122"/>
              </a:rPr>
              <a:t>5</a:t>
            </a:fld>
            <a:endParaRPr lang="pt-BR" altLang="pt-BR" dirty="0">
              <a:latin typeface="Calibri" panose="020F0502020204030204" pitchFamily="32" charset="0"/>
              <a:ea typeface="Microsoft YaHei" panose="020B0503020204020204" charset="-122"/>
            </a:endParaRPr>
          </a:p>
        </p:txBody>
      </p:sp>
      <p:sp>
        <p:nvSpPr>
          <p:cNvPr id="147461" name="Rectangle 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7462" name="Rectangle 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1725" y="365125"/>
            <a:ext cx="2627313" cy="58070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1125" cy="58070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083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559" y="1604520"/>
            <a:ext cx="10973869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559" y="1604520"/>
            <a:ext cx="10973869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560" y="1604520"/>
            <a:ext cx="535497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772" y="1604520"/>
            <a:ext cx="535497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4078" y="1122480"/>
            <a:ext cx="9144471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560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772" y="1604520"/>
            <a:ext cx="535497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560" y="368208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560" y="1604520"/>
            <a:ext cx="535497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772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772" y="368208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560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772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559" y="3682080"/>
            <a:ext cx="10973869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559" y="1604520"/>
            <a:ext cx="10973869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559" y="3682080"/>
            <a:ext cx="10973869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560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772" y="160452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560" y="368208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772" y="3682080"/>
            <a:ext cx="5354977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559" y="160452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20203" y="160452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30846" y="160452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559" y="368208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20203" y="368208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30846" y="3682080"/>
            <a:ext cx="35335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78425" cy="43465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69025" y="1825625"/>
            <a:ext cx="5180013" cy="43465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 vert="horz" wrap="square" lIns="90000" tIns="46800" rIns="90000" bIns="4680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0838" cy="13208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/>
          <a:lstStyle/>
          <a:p>
            <a:pPr lvl="0"/>
            <a:r>
              <a:rPr lang="en-GB" altLang="pt-BR" dirty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0838" cy="43465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/>
          <a:p>
            <a:pPr lvl="0"/>
            <a:r>
              <a:rPr lang="en-GB" altLang="pt-BR" dirty="0"/>
              <a:t>Clique para editar o formato do texto da estrutura de tópicos</a:t>
            </a:r>
          </a:p>
          <a:p>
            <a:pPr lvl="1"/>
            <a:r>
              <a:rPr lang="en-GB" altLang="pt-BR" dirty="0"/>
              <a:t>2.º nível da estrutura de tópicos</a:t>
            </a:r>
          </a:p>
          <a:p>
            <a:pPr lvl="2"/>
            <a:r>
              <a:rPr lang="en-GB" altLang="pt-BR" dirty="0"/>
              <a:t>3.º nível da estrutura de tópicos</a:t>
            </a:r>
          </a:p>
          <a:p>
            <a:pPr lvl="3"/>
            <a:r>
              <a:rPr lang="en-GB" altLang="pt-BR" dirty="0"/>
              <a:t>4.º nível da estrutura de tópicos</a:t>
            </a:r>
          </a:p>
          <a:p>
            <a:pPr lvl="4"/>
            <a:r>
              <a:rPr lang="en-GB" altLang="pt-BR" dirty="0"/>
              <a:t>5.º nível da estrutura de tópicos</a:t>
            </a:r>
          </a:p>
          <a:p>
            <a:pPr lvl="4"/>
            <a:r>
              <a:rPr lang="en-GB" altLang="pt-BR" dirty="0"/>
              <a:t>6.º nível da estrutura de tópicos</a:t>
            </a:r>
          </a:p>
          <a:p>
            <a:pPr lvl="4"/>
            <a:r>
              <a:rPr lang="en-GB" altLang="pt-BR" dirty="0"/>
              <a:t>7.º nível da estrutura de tópicos</a:t>
            </a:r>
          </a:p>
        </p:txBody>
      </p:sp>
      <p:sp>
        <p:nvSpPr>
          <p:cNvPr id="1028" name="Text Box 3"/>
          <p:cNvSpPr txBox="1"/>
          <p:nvPr/>
        </p:nvSpPr>
        <p:spPr>
          <a:xfrm>
            <a:off x="838200" y="6356350"/>
            <a:ext cx="2741613" cy="3635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2" charset="0"/>
              </a:defRPr>
            </a:lvl1pPr>
          </a:lstStyle>
          <a:p>
            <a:pPr lvl="0" defTabSz="449580" eaLnBrk="1" hangingPunct="1">
              <a:spcBef>
                <a:spcPts val="40"/>
              </a:spcBef>
              <a:spcAft>
                <a:spcPts val="40"/>
              </a:spcAft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2pPr>
      <a:lvl3pPr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3pPr>
      <a:lvl4pPr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4pPr>
      <a:lvl5pPr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ts val="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Calibri Light" panose="020F0302020204030204" pitchFamily="32" charset="0"/>
          <a:ea typeface="Microsoft YaHei" panose="020B0503020204020204" charset="-122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40"/>
        </a:spcBef>
        <a:spcAft>
          <a:spcPts val="40"/>
        </a:spcAft>
        <a:buClr>
          <a:srgbClr val="000000"/>
        </a:buClr>
        <a:buSzPct val="100000"/>
        <a:buFont typeface="Times New Roman" panose="02020603050405020304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4078" y="1122480"/>
            <a:ext cx="9144471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 panose="020B0604020202020204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559" y="1604520"/>
            <a:ext cx="10973869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3200" b="0" strike="noStrike" spc="-1">
                <a:latin typeface="Arial" panose="020B060402020202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800" b="0" strike="noStrike" spc="-1">
                <a:latin typeface="Arial" panose="020B060402020202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400" b="0" strike="noStrike" spc="-1">
                <a:latin typeface="Arial" panose="020B060402020202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000" b="0" strike="noStrike" spc="-1">
                <a:latin typeface="Arial" panose="020B060402020202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>
      <a:lvl1pPr marL="431800" indent="-323850">
        <a:spcBef>
          <a:spcPts val="1415"/>
        </a:spcBef>
        <a:buClr>
          <a:srgbClr val="000000"/>
        </a:buClr>
        <a:buSzPct val="45000"/>
        <a:buFont typeface="Wingdings" panose="05000000000000000000" pitchFamily="2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tuberculosegoiasses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/>
          <p:nvPr/>
        </p:nvSpPr>
        <p:spPr>
          <a:xfrm>
            <a:off x="2352675" y="1628775"/>
            <a:ext cx="7366000" cy="92329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ts val="4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t-BR" altLang="pt-BR" sz="5400" b="1" dirty="0">
                <a:solidFill>
                  <a:srgbClr val="FFD966"/>
                </a:solidFill>
              </a:rPr>
              <a:t>REUNIÃO DA CIB </a:t>
            </a:r>
          </a:p>
        </p:txBody>
      </p:sp>
      <p:pic>
        <p:nvPicPr>
          <p:cNvPr id="5123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363" y="4941888"/>
            <a:ext cx="3902075" cy="792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Caixa de Texto 1"/>
          <p:cNvSpPr txBox="1"/>
          <p:nvPr/>
        </p:nvSpPr>
        <p:spPr>
          <a:xfrm>
            <a:off x="806450" y="2780665"/>
            <a:ext cx="1045908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altLang="pt-BR" sz="3200" b="1" dirty="0">
                <a:sym typeface="+mn-ea"/>
              </a:rPr>
              <a:t>Programa Estadual de Controle da Tuberculose e Micobactérias não Tuberculosas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794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856434" y="26140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ts val="4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charset="-122"/>
                <a:cs typeface="+mn-cs"/>
              </a:rPr>
              <a:t>Tuberculose em Goiás</a:t>
            </a:r>
          </a:p>
        </p:txBody>
      </p:sp>
      <p:sp>
        <p:nvSpPr>
          <p:cNvPr id="9" name="Caixa de Texto 99"/>
          <p:cNvSpPr txBox="1"/>
          <p:nvPr/>
        </p:nvSpPr>
        <p:spPr>
          <a:xfrm>
            <a:off x="840210" y="1144357"/>
            <a:ext cx="9195435" cy="769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Figura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01 — Taxa de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Incidência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Tuberculose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Todas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as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Formas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, Goiás 2005 a 2023*</a:t>
            </a:r>
            <a:endParaRPr lang="en-US" altLang="en-US" sz="2000" b="1" dirty="0">
              <a:solidFill>
                <a:srgbClr val="000000"/>
              </a:solidFill>
              <a:latin typeface="Calibri" panose="020F0502020204030204" pitchFamily="32" charset="0"/>
              <a:ea typeface="SimSun" panose="02010600030101010101" pitchFamily="2" charset="-122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/>
          <a:stretch>
            <a:fillRect/>
          </a:stretch>
        </p:blipFill>
        <p:spPr>
          <a:xfrm>
            <a:off x="984226" y="1628800"/>
            <a:ext cx="8928992" cy="360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984226" y="5229200"/>
            <a:ext cx="303530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Fonte: SINAN-NET/CEDN/GVE/SUVISA/SES-GO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*Dados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preliminares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sujeitos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a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alterações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2" charset="0"/>
              <a:ea typeface="SimSun" panose="02010600030101010101" pitchFamily="2" charset="-122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80170" y="5964475"/>
            <a:ext cx="9289032" cy="785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58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icrosoft YaHei" panose="020B0503020204020204" charset="-122"/>
                <a:cs typeface="+mn-cs"/>
                <a:sym typeface="+mn-ea"/>
              </a:rPr>
              <a:t>Goiás ocupa o 2º lugar no ranking de incidência</a:t>
            </a:r>
            <a:r>
              <a:rPr lang="pt-BR" sz="1600" dirty="0">
                <a:solidFill>
                  <a:srgbClr val="000000"/>
                </a:solidFill>
                <a:latin typeface="+mj-lt"/>
                <a:sym typeface="+mn-ea"/>
              </a:rPr>
              <a:t> nacional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icrosoft YaHei" panose="020B0503020204020204" charset="-122"/>
                <a:cs typeface="+mn-cs"/>
                <a:sym typeface="+mn-ea"/>
              </a:rPr>
              <a:t>, com a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icrosoft YaHei" panose="020B0503020204020204" charset="-122"/>
                <a:cs typeface="+mn-cs"/>
                <a:sym typeface="+mn-ea"/>
              </a:rPr>
              <a:t>menor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icrosoft YaHei" panose="020B0503020204020204" charset="-122"/>
                <a:cs typeface="+mn-cs"/>
                <a:sym typeface="+mn-ea"/>
              </a:rPr>
              <a:t> taxa de incidência.</a:t>
            </a:r>
          </a:p>
          <a:p>
            <a:pPr marL="342900" marR="0" lvl="0" indent="-342900" algn="l" defTabSz="44958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icrosoft YaHei" panose="020B0503020204020204" charset="-122"/>
                <a:cs typeface="+mn-cs"/>
                <a:sym typeface="+mn-ea"/>
              </a:rPr>
              <a:t> </a:t>
            </a:r>
            <a:r>
              <a:rPr lang="pt-BR" sz="1600" noProof="0" dirty="0">
                <a:solidFill>
                  <a:schemeClr val="tx1"/>
                </a:solidFill>
                <a:latin typeface="+mj-lt"/>
                <a:sym typeface="+mn-ea"/>
              </a:rPr>
              <a:t>Incidência nacional de 2022: 38 casos/ 100 mil hab.</a:t>
            </a:r>
            <a:endParaRPr kumimoji="0" lang="pt-BR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icrosoft YaHei" panose="020B0503020204020204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794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881834" y="18838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ts val="4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charset="-122"/>
                <a:cs typeface="+mn-cs"/>
              </a:rPr>
              <a:t>Tuberculose em Goiás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553720" y="917575"/>
            <a:ext cx="1085596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Figura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0</a:t>
            </a:r>
            <a:r>
              <a:rPr lang="pt-BR" alt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— Percentual de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Cura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Interrupção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do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Tratamento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dos Casos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Novos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Tuberculose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com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confirmação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 laboratorial, Goiás 2002-2022</a:t>
            </a:r>
            <a:endParaRPr lang="en-US" altLang="en-US" sz="2000" b="1" dirty="0">
              <a:solidFill>
                <a:srgbClr val="000000"/>
              </a:solidFill>
              <a:latin typeface="Calibri" panose="020F0502020204030204" pitchFamily="32" charset="0"/>
              <a:ea typeface="SimSun" panose="02010600030101010101" pitchFamily="2" charset="-122"/>
            </a:endParaRPr>
          </a:p>
        </p:txBody>
      </p:sp>
      <p:pic>
        <p:nvPicPr>
          <p:cNvPr id="4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696195" y="1772921"/>
            <a:ext cx="8281640" cy="3528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Caixa de Texto 4"/>
          <p:cNvSpPr txBox="1"/>
          <p:nvPr/>
        </p:nvSpPr>
        <p:spPr>
          <a:xfrm>
            <a:off x="9113577" y="2348880"/>
            <a:ext cx="2296103" cy="208823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  <a:latin typeface="+mn-lt"/>
                <a:sym typeface="+mn-ea"/>
              </a:rPr>
              <a:t>C</a:t>
            </a:r>
            <a:r>
              <a:rPr lang="pt-BR" sz="1600" noProof="0" dirty="0">
                <a:solidFill>
                  <a:schemeClr val="tx1"/>
                </a:solidFill>
                <a:latin typeface="+mn-lt"/>
                <a:sym typeface="+mn-ea"/>
              </a:rPr>
              <a:t>ura nacional: 68,7%.</a:t>
            </a:r>
          </a:p>
          <a:p>
            <a:endParaRPr lang="pt-BR" sz="1600" noProof="0" dirty="0">
              <a:solidFill>
                <a:schemeClr val="tx1"/>
              </a:solidFill>
              <a:latin typeface="+mn-lt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600" noProof="0" dirty="0">
                <a:solidFill>
                  <a:schemeClr val="tx1"/>
                </a:solidFill>
                <a:latin typeface="+mn-lt"/>
                <a:sym typeface="+mn-ea"/>
              </a:rPr>
              <a:t>Interrupção do tratamento nacional (abandono): 14,4%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Microsoft YaHei" panose="020B0503020204020204" charset="-122"/>
              <a:cs typeface="+mn-cs"/>
            </a:endParaRPr>
          </a:p>
          <a:p>
            <a:pPr algn="ctr"/>
            <a:endParaRPr lang="pt-BR" altLang="en-US" sz="2400" noProof="0" dirty="0">
              <a:solidFill>
                <a:schemeClr val="tx1"/>
              </a:solidFill>
              <a:latin typeface="+mn-lt"/>
              <a:sym typeface="+mn-ea"/>
            </a:endParaRPr>
          </a:p>
        </p:txBody>
      </p:sp>
      <p:sp>
        <p:nvSpPr>
          <p:cNvPr id="102" name="Caixa de Texto 101"/>
          <p:cNvSpPr txBox="1"/>
          <p:nvPr/>
        </p:nvSpPr>
        <p:spPr>
          <a:xfrm>
            <a:off x="1271905" y="5373370"/>
            <a:ext cx="34156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Fonte: SINAN-TB/CEDN/GVE/SUVISA/SES-GO</a:t>
            </a:r>
          </a:p>
          <a:p>
            <a:r>
              <a:rPr lang="en-US" sz="1200">
                <a:solidFill>
                  <a:schemeClr val="tx1"/>
                </a:solidFill>
                <a:latin typeface="Calibri" panose="020F0502020204030204" pitchFamily="32" charset="0"/>
                <a:ea typeface="SimSun" panose="02010600030101010101" pitchFamily="2" charset="-122"/>
              </a:rPr>
              <a:t>Nota: Os dados de 2023 ainda não estão disponíveis</a:t>
            </a:r>
            <a:endParaRPr lang="en-US" altLang="en-US" sz="1200">
              <a:solidFill>
                <a:schemeClr val="tx1"/>
              </a:solidFill>
              <a:latin typeface="Calibri" panose="020F0502020204030204" pitchFamily="32" charset="0"/>
              <a:ea typeface="SimSun" panose="02010600030101010101" pitchFamily="2" charset="-122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224D54-129F-4764-A248-54B78C2E174B}"/>
              </a:ext>
            </a:extLst>
          </p:cNvPr>
          <p:cNvSpPr txBox="1"/>
          <p:nvPr/>
        </p:nvSpPr>
        <p:spPr>
          <a:xfrm>
            <a:off x="553720" y="5833745"/>
            <a:ext cx="95035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icrosoft YaHei" panose="020B0503020204020204" charset="-122"/>
                <a:cs typeface="DejaVu Sans"/>
                <a:sym typeface="+mn-ea"/>
              </a:rPr>
              <a:t>Coeficiente de mortalidade em Goiás (2022):</a:t>
            </a:r>
            <a:r>
              <a:rPr lang="pt-BR" sz="1600" dirty="0">
                <a:solidFill>
                  <a:prstClr val="black"/>
                </a:solidFill>
                <a:latin typeface="Arial"/>
                <a:cs typeface="DejaVu Sans"/>
                <a:sym typeface="+mn-ea"/>
              </a:rPr>
              <a:t>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icrosoft YaHei" panose="020B0503020204020204" charset="-122"/>
                <a:cs typeface="DejaVu Sans"/>
                <a:sym typeface="+mn-ea"/>
              </a:rPr>
              <a:t> 1,2 óbitos por 100 mil hab. (recomendável &lt; 1%)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1600" dirty="0">
                <a:solidFill>
                  <a:prstClr val="black"/>
                </a:solidFill>
                <a:latin typeface="Arial"/>
                <a:cs typeface="DejaVu Sans"/>
                <a:sym typeface="+mn-ea"/>
              </a:rPr>
              <a:t>Nacional (2022): </a:t>
            </a:r>
            <a:r>
              <a:rPr lang="pt-BR" sz="1600" noProof="0" dirty="0">
                <a:solidFill>
                  <a:schemeClr val="tx1"/>
                </a:solidFill>
                <a:latin typeface="+mn-lt"/>
                <a:sym typeface="+mn-ea"/>
              </a:rPr>
              <a:t>2,7 óbitos por 100 mil hab.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Microsoft YaHei" panose="020B0503020204020204" charset="-122"/>
              <a:cs typeface="+mn-cs"/>
            </a:endParaRPr>
          </a:p>
          <a:p>
            <a:pPr marL="342900" marR="0" lvl="0" indent="-34290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icrosoft YaHei" panose="020B0503020204020204" charset="-122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794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15362" name="Text Box 1"/>
          <p:cNvSpPr txBox="1"/>
          <p:nvPr/>
        </p:nvSpPr>
        <p:spPr>
          <a:xfrm>
            <a:off x="385763" y="260033"/>
            <a:ext cx="10136187" cy="7858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449580" rtl="0" eaLnBrk="1" fontAlgn="base" latinLnBrk="0" hangingPunct="1">
              <a:lnSpc>
                <a:spcPct val="90000"/>
              </a:lnSpc>
              <a:spcBef>
                <a:spcPts val="40"/>
              </a:spcBef>
              <a:spcAft>
                <a:spcPts val="4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Campanha da Tuberculose 2024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2138" y="1448445"/>
            <a:ext cx="11161240" cy="37654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marR="0" lvl="0" indent="-342900" algn="l" defTabSz="44958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000" dirty="0">
                <a:solidFill>
                  <a:prstClr val="black"/>
                </a:solidFill>
                <a:latin typeface="Arial"/>
                <a:cs typeface="DejaVu Sans"/>
              </a:rPr>
              <a:t>Intensificar as buscas dos sintomáticos respiratórios</a:t>
            </a:r>
          </a:p>
          <a:p>
            <a:pPr marL="342900" marR="0" lvl="0" indent="-342900" algn="l" defTabSz="44958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icrosoft YaHei" panose="020B0503020204020204" charset="-122"/>
                <a:cs typeface="DejaVu Sans"/>
              </a:rPr>
              <a:t>Atuar com ações junto a </a:t>
            </a:r>
            <a:r>
              <a:rPr lang="pt-BR" sz="2000" dirty="0">
                <a:solidFill>
                  <a:prstClr val="black"/>
                </a:solidFill>
                <a:latin typeface="Arial"/>
                <a:cs typeface="DejaVu Sans"/>
              </a:rPr>
              <a:t>populações vulneráveis: em situação de rua, usuários de álcool e drogas, privados de liberdade, portadores de HIV/Aids </a:t>
            </a:r>
            <a:r>
              <a:rPr lang="pt-BR" sz="2000">
                <a:solidFill>
                  <a:prstClr val="black"/>
                </a:solidFill>
                <a:latin typeface="Arial"/>
                <a:cs typeface="DejaVu Sans"/>
              </a:rPr>
              <a:t>e outros.</a:t>
            </a:r>
            <a:endParaRPr lang="pt-BR" sz="2000" dirty="0">
              <a:solidFill>
                <a:prstClr val="black"/>
              </a:solidFill>
              <a:latin typeface="Arial"/>
              <a:cs typeface="DejaVu Sa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prstClr val="black"/>
                </a:solidFill>
                <a:latin typeface="Arial"/>
                <a:cs typeface="DejaVu Sans"/>
              </a:rPr>
              <a:t>Divulgar a respeito dos sinais e sintomas junto à população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prstClr val="black"/>
                </a:solidFill>
                <a:latin typeface="Arial"/>
                <a:cs typeface="DejaVu Sans"/>
              </a:rPr>
              <a:t>Incentivar a participação dos profissionais de saúde nas capacitações propostas: </a:t>
            </a:r>
            <a:r>
              <a:rPr kumimoji="0" lang="pt-BR" sz="2000" b="1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Seminário Online de Tuberculose dias 21 e 26/03 das 18 às 20:30h;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chemeClr val="tx1"/>
                </a:solidFill>
                <a:latin typeface="+mn-lt"/>
              </a:rPr>
              <a:t>D</a:t>
            </a:r>
            <a:r>
              <a:rPr kumimoji="0" lang="pt-BR" sz="2000" kern="1200" cap="none" spc="0" normalizeH="0" baseline="0" noProof="0" dirty="0" err="1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ivulgação</a:t>
            </a:r>
            <a:r>
              <a:rPr kumimoji="0" lang="pt-BR" sz="2000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 das ações de prevenção e controle da  TB nos veículos de comunicação municipais.</a:t>
            </a:r>
          </a:p>
          <a:p>
            <a:pPr>
              <a:lnSpc>
                <a:spcPct val="150000"/>
              </a:lnSpc>
              <a:defRPr/>
            </a:pPr>
            <a:endParaRPr kumimoji="0" lang="pt-BR" sz="2400" b="1" kern="1200" cap="none" spc="0" normalizeH="0" baseline="0" noProof="0" dirty="0">
              <a:solidFill>
                <a:schemeClr val="tx1"/>
              </a:solidFill>
              <a:latin typeface="+mn-lt"/>
              <a:ea typeface="Microsoft YaHei" panose="020B0503020204020204" charset="-122"/>
              <a:cs typeface="+mn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Arial"/>
              <a:cs typeface="DejaVu Sans"/>
            </a:endParaRPr>
          </a:p>
          <a:p>
            <a:pPr marL="342900" marR="0" lvl="0" indent="-342900" algn="l" defTabSz="44958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icrosoft YaHei" panose="020B0503020204020204" charset="-122"/>
              <a:cs typeface="DejaVu Sans"/>
            </a:endParaRPr>
          </a:p>
        </p:txBody>
      </p:sp>
      <p:pic>
        <p:nvPicPr>
          <p:cNvPr id="15366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15" y="5589240"/>
            <a:ext cx="8664880" cy="102809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8953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1"/>
          <p:cNvSpPr txBox="1"/>
          <p:nvPr/>
        </p:nvSpPr>
        <p:spPr>
          <a:xfrm>
            <a:off x="263525" y="531813"/>
            <a:ext cx="11161713" cy="3689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ts val="4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pt-BR" altLang="pt-BR" sz="3200" dirty="0">
                <a:latin typeface="Calibri Light" panose="020F0302020204030204" pitchFamily="32" charset="0"/>
              </a:rPr>
            </a:br>
            <a:r>
              <a:rPr lang="pt-BR" altLang="pt-BR" b="1" dirty="0">
                <a:solidFill>
                  <a:srgbClr val="FFFFFF"/>
                </a:solidFill>
              </a:rPr>
              <a:t>Superintendência de Vigilância em Saúde</a:t>
            </a:r>
            <a:br>
              <a:rPr lang="pt-BR" altLang="pt-BR" b="1" dirty="0">
                <a:solidFill>
                  <a:srgbClr val="FFFFFF"/>
                </a:solidFill>
              </a:rPr>
            </a:br>
            <a:r>
              <a:rPr lang="pt-BR" altLang="pt-BR" b="1" dirty="0">
                <a:solidFill>
                  <a:srgbClr val="FFFFFF"/>
                </a:solidFill>
              </a:rPr>
              <a:t>Gerência de Vigilância Epidemiológica de Doenças Transmissíveis</a:t>
            </a:r>
            <a:br>
              <a:rPr lang="pt-BR" altLang="pt-BR" b="1" dirty="0">
                <a:solidFill>
                  <a:srgbClr val="FFFFFF"/>
                </a:solidFill>
              </a:rPr>
            </a:br>
            <a:r>
              <a:rPr lang="pt-BR" altLang="pt-BR" b="1" dirty="0">
                <a:solidFill>
                  <a:srgbClr val="FFFFFF"/>
                </a:solidFill>
              </a:rPr>
              <a:t>Coordenação Estadualdo Programa de Controle da Tuberculose e Micobactérias não Tuberculosas</a:t>
            </a:r>
            <a:br>
              <a:rPr lang="pt-BR" altLang="pt-BR" b="1" dirty="0">
                <a:solidFill>
                  <a:srgbClr val="FFFFFF"/>
                </a:solidFill>
              </a:rPr>
            </a:br>
            <a:r>
              <a:rPr lang="pt-BR" altLang="pt-BR" b="1" dirty="0">
                <a:solidFill>
                  <a:srgbClr val="FFFFFF"/>
                </a:solidFill>
              </a:rPr>
              <a:t>Telefone: (62) 3201- 7881</a:t>
            </a:r>
            <a:br>
              <a:rPr lang="pt-BR" altLang="pt-BR" b="1" dirty="0">
                <a:solidFill>
                  <a:srgbClr val="FFFFFF"/>
                </a:solidFill>
              </a:rPr>
            </a:br>
            <a:r>
              <a:rPr lang="pt-BR" altLang="pt-BR" b="1" dirty="0">
                <a:solidFill>
                  <a:srgbClr val="FFFFFF"/>
                </a:solidFill>
              </a:rPr>
              <a:t>E-mai</a:t>
            </a:r>
            <a:r>
              <a:rPr lang="pt-BR" altLang="pt-BR" b="1" dirty="0">
                <a:solidFill>
                  <a:schemeClr val="bg1"/>
                </a:solidFill>
              </a:rPr>
              <a:t>l:</a:t>
            </a:r>
            <a:r>
              <a:rPr lang="pt-BR" altLang="pt-BR" b="1" u="sng" dirty="0">
                <a:solidFill>
                  <a:schemeClr val="bg1"/>
                </a:solidFill>
              </a:rPr>
              <a:t> </a:t>
            </a:r>
            <a:r>
              <a:rPr lang="pt-BR" altLang="pt-BR" b="1" u="sng" dirty="0">
                <a:solidFill>
                  <a:schemeClr val="bg1"/>
                </a:solidFill>
                <a:hlinkClick r:id="rId4"/>
              </a:rPr>
              <a:t>tuberculosegoiasses@gmail.com</a:t>
            </a:r>
            <a:br>
              <a:rPr lang="pt-BR" altLang="pt-BR" b="1" u="sng" dirty="0">
                <a:solidFill>
                  <a:srgbClr val="0563C1"/>
                </a:solidFill>
              </a:rPr>
            </a:br>
            <a:r>
              <a:rPr lang="pt-BR" altLang="pt-BR" dirty="0">
                <a:solidFill>
                  <a:srgbClr val="FFFFFF"/>
                </a:solidFill>
              </a:rPr>
              <a:t> </a:t>
            </a:r>
            <a:br>
              <a:rPr lang="pt-BR" altLang="pt-BR" sz="3200" dirty="0">
                <a:solidFill>
                  <a:srgbClr val="FFFFFF"/>
                </a:solidFill>
                <a:latin typeface="Calibri Light" panose="020F0302020204030204" pitchFamily="32" charset="0"/>
              </a:rPr>
            </a:br>
            <a:endParaRPr lang="pt-BR" altLang="pt-BR" sz="3200" dirty="0">
              <a:solidFill>
                <a:srgbClr val="FFFFFF"/>
              </a:solidFill>
              <a:latin typeface="Calibri Light" panose="020F0302020204030204" pitchFamily="32" charset="0"/>
            </a:endParaRPr>
          </a:p>
        </p:txBody>
      </p:sp>
      <p:pic>
        <p:nvPicPr>
          <p:cNvPr id="146435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4963" y="4437063"/>
            <a:ext cx="3903662" cy="792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794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15362" name="Text Box 1"/>
          <p:cNvSpPr txBox="1"/>
          <p:nvPr/>
        </p:nvSpPr>
        <p:spPr>
          <a:xfrm>
            <a:off x="385763" y="260033"/>
            <a:ext cx="10136187" cy="7858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40"/>
              </a:spcBef>
              <a:spcAft>
                <a:spcPts val="4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spcBef>
                <a:spcPts val="4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t-BR" altLang="pt-BR" sz="4000" b="1" dirty="0"/>
              <a:t>Campanha da Tuberculose 2024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64160" y="980440"/>
            <a:ext cx="11197590" cy="2882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marR="0" indent="-342900" defTabSz="44958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400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Projeto Respira Goiás: Capacitação dos ACS na Região São Patrício II (Goianésia, Padre Bernardo e Jaraguá);</a:t>
            </a:r>
          </a:p>
          <a:p>
            <a:pPr marL="342900" marR="0" indent="-342900" defTabSz="44958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400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Capacitação de TB aos profissionais de saúde: Aparecida de Goiânia e Ceres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kumimoji="0" lang="pt-BR" sz="2400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HUGOL, CEAPSOL e Condominío Solidariedade;</a:t>
            </a:r>
          </a:p>
          <a:p>
            <a:pPr marL="342900" marR="0" indent="-342900" defTabSz="44958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400" b="1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Seminário Online de Tuberculose dias 21 e 26/03 das 18 às 20:30h;</a:t>
            </a:r>
          </a:p>
          <a:p>
            <a:pPr marL="342900" marR="0" indent="-342900" defTabSz="44958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+mn-lt"/>
              </a:rPr>
              <a:t>D</a:t>
            </a:r>
            <a:r>
              <a:rPr kumimoji="0" lang="pt-BR" sz="2400" kern="1200" cap="none" spc="0" normalizeH="0" baseline="0" noProof="0" dirty="0" err="1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ivulgação</a:t>
            </a:r>
            <a:r>
              <a:rPr kumimoji="0" lang="pt-BR" sz="2400" kern="1200" cap="none" spc="0" normalizeH="0" baseline="0" noProof="0" dirty="0">
                <a:solidFill>
                  <a:schemeClr val="tx1"/>
                </a:solidFill>
                <a:latin typeface="+mn-lt"/>
                <a:ea typeface="Microsoft YaHei" panose="020B0503020204020204" charset="-122"/>
                <a:cs typeface="+mn-cs"/>
              </a:rPr>
              <a:t> das ações de prevenção e controle da  TB nos veículos de comunicação municipais.</a:t>
            </a:r>
          </a:p>
          <a:p>
            <a:pPr marL="342900" marR="0" indent="-342900" defTabSz="44958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t-BR" sz="2400" kern="1200" cap="none" spc="0" normalizeH="0" baseline="0" noProof="0" dirty="0">
              <a:solidFill>
                <a:schemeClr val="tx1"/>
              </a:solidFill>
              <a:latin typeface="+mn-lt"/>
              <a:ea typeface="Microsoft YaHei" panose="020B0503020204020204" charset="-122"/>
              <a:cs typeface="+mn-cs"/>
            </a:endParaRPr>
          </a:p>
        </p:txBody>
      </p:sp>
      <p:pic>
        <p:nvPicPr>
          <p:cNvPr id="15366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30" y="5631905"/>
            <a:ext cx="8569960" cy="10280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ts val="25"/>
          </a:spcBef>
          <a:spcAft>
            <a:spcPts val="25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ts val="25"/>
          </a:spcBef>
          <a:spcAft>
            <a:spcPts val="25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386</Words>
  <Application>Microsoft Office PowerPoint</Application>
  <PresentationFormat>Personalizar</PresentationFormat>
  <Paragraphs>36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Ana Cristina Gonçalves de Oliveira</cp:lastModifiedBy>
  <cp:revision>598</cp:revision>
  <dcterms:created xsi:type="dcterms:W3CDTF">2020-01-06T14:50:00Z</dcterms:created>
  <dcterms:modified xsi:type="dcterms:W3CDTF">2024-03-21T14:19:31Z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A1CCD4E92F2A4E4CB3CBFC3BED8DA6F1_13</vt:lpwstr>
  </property>
  <property fmtid="{D5CDD505-2E9C-101B-9397-08002B2CF9AE}" pid="3" name="KSOProductBuildVer">
    <vt:lpwstr>1046-12.2.0.13215</vt:lpwstr>
  </property>
</Properties>
</file>