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1" r:id="rId5"/>
    <p:sldId id="276" r:id="rId6"/>
    <p:sldId id="280" r:id="rId7"/>
    <p:sldId id="267" r:id="rId8"/>
    <p:sldId id="268" r:id="rId9"/>
    <p:sldId id="269" r:id="rId10"/>
  </p:sldIdLst>
  <p:sldSz cx="12192000" cy="6858000"/>
  <p:notesSz cx="7559675" cy="1069181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B10E99C-EB99-4A48-86F5-ADD3C0392388}" type="slidenum">
              <a:rPr/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E81A1B-C27D-42D1-9E35-193B285C7FF9}" type="slidenum">
              <a:r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3E9A66-1AA6-4FCB-B077-FA9EBAE93DFE}" type="slidenum">
              <a:rPr/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AD56E7F-FD1F-449B-81A9-D50C26631AE6}" type="slidenum">
              <a:rPr/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655B533-0D97-471A-A213-A3EFC6B8C797}" type="slidenum">
              <a:rPr/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2C82F52-6141-4645-AFB9-B60642A8B514}" type="slidenum">
              <a:rPr/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E716B63-014E-4850-BCC9-1AAAE94CD123}" type="slidenum">
              <a:rPr/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9595723-D100-4E80-9B50-C97948E3CA25}" type="slidenum">
              <a:r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572517F-9BD8-4E7A-A8B2-1D95D5DA688E}" type="slidenum">
              <a:r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1CA314E-E065-413F-A0A7-063B0E7859BA}" type="slidenum">
              <a:r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D09997D-3A52-4E72-9890-CF7964412131}" type="slidenum">
              <a:r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0006F66-AD1F-4ABB-9321-2648C7CE492A}" type="slidenum">
              <a:rPr/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C7489F8-187C-4928-B382-F8D6CE776D6A}" type="slidenum">
              <a:r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0A118D3-5A94-4562-9671-BB482928F72D}" type="slidenum">
              <a:r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B1843C6-1830-423D-9246-7D0CA61E239B}" type="slidenum">
              <a:r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C3745ED-A854-4441-8AA9-05E27727E2F3}" type="slidenum">
              <a:rPr/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5A7FFD7-108E-408B-B19C-3E567E82AB22}" type="slidenum">
              <a:rPr/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435BDC4-E00C-43F5-B05B-023981020D5F}" type="slidenum">
              <a:rPr/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87119C8-3109-4AD6-ABE1-EB546DEF3BFD}" type="slidenum">
              <a:rPr/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7A2FF8D-7ED9-4C67-8E59-4F235514F726}" type="slidenum">
              <a:r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748152B-C2DF-4BEA-945C-315C7F33B7BB}" type="slidenum">
              <a:rPr/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0E65929-1F18-47AF-9BC7-3A6379C5D5D7}" type="slidenum">
              <a:r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C2BC91-83CF-4EF7-BDD8-784D8E766FE1}" type="slidenum">
              <a:r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6F627A6-E2CE-4EEB-A810-DD988B0AB83A}" type="slidenum">
              <a:rPr/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pt-B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rPr>
              <a:t>&lt;rodapé&gt;</a:t>
            </a:r>
            <a:endParaRPr lang="pt-BR" sz="1400" b="0" strike="noStrike" spc="-1">
              <a:latin typeface="Times New Roman" panose="02020603050405020304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pt-BR" sz="2400" b="0" strike="noStrike" spc="-1">
                <a:latin typeface="Times New Roman" panose="02020603050405020304"/>
              </a:defRPr>
            </a:lvl1pPr>
          </a:lstStyle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Times New Roman" panose="02020603050405020304"/>
              </a:defRPr>
            </a:lvl1pPr>
          </a:lstStyle>
          <a:p>
            <a:r>
              <a:rPr lang="pt-BR" sz="1400" b="0" strike="noStrike" spc="-1">
                <a:latin typeface="Times New Roman" panose="02020603050405020304"/>
              </a:rPr>
              <a:t>&lt;data/hora&gt;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pt-B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 panose="02020603050405020304"/>
                <a:ea typeface="DejaVu Sans" panose="020B0603030804020204"/>
              </a:rPr>
              <a:t>&lt;rodapé&gt;</a:t>
            </a:r>
            <a:endParaRPr lang="pt-BR" sz="1400" b="0" strike="noStrike" spc="-1">
              <a:latin typeface="Times New Roman" panose="02020603050405020304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pt-BR" sz="2400" b="0" strike="noStrike" spc="-1">
                <a:latin typeface="Times New Roman" panose="02020603050405020304"/>
              </a:defRPr>
            </a:lvl1pPr>
          </a:lstStyle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Times New Roman" panose="02020603050405020304"/>
              </a:defRPr>
            </a:lvl1pPr>
          </a:lstStyle>
          <a:p>
            <a:r>
              <a:rPr lang="pt-BR" sz="1400" b="0" strike="noStrike" spc="-1">
                <a:latin typeface="Times New Roman" panose="02020603050405020304"/>
              </a:rPr>
              <a:t>&lt;data/hora&gt;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09;p1"/>
          <p:cNvSpPr/>
          <p:nvPr/>
        </p:nvSpPr>
        <p:spPr>
          <a:xfrm>
            <a:off x="1441440" y="2441160"/>
            <a:ext cx="9136440" cy="173664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5400" b="0" strike="noStrike" spc="-1">
                <a:solidFill>
                  <a:srgbClr val="A5A5A5"/>
                </a:solidFill>
                <a:latin typeface="Arial" panose="020B0604020202020204"/>
                <a:ea typeface="Arial" panose="020B0604020202020204"/>
              </a:rPr>
              <a:t> </a:t>
            </a:r>
            <a:r>
              <a:rPr lang="pt-BR" sz="5400" b="0" strike="noStrike" spc="-1">
                <a:solidFill>
                  <a:srgbClr val="BF9000"/>
                </a:solidFill>
                <a:latin typeface="Arial" panose="020B0604020202020204"/>
                <a:ea typeface="Arial" panose="020B0604020202020204"/>
              </a:rPr>
              <a:t>INTRUMENTOS DE GESTÃO EM SAÚDE</a:t>
            </a:r>
            <a:endParaRPr lang="pt-BR" sz="5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aixa de Texto 3"/>
          <p:cNvSpPr/>
          <p:nvPr/>
        </p:nvSpPr>
        <p:spPr>
          <a:xfrm>
            <a:off x="420840" y="1276200"/>
            <a:ext cx="11022120" cy="521100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2400" b="0" strike="noStrike" spc="-1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Os instrumentos de planejamento, monitoramento e avaliação desempenham um papel crucial na gestão das ações de saúde em um estado. </a:t>
            </a:r>
            <a:endParaRPr lang="pt-BR" sz="2400" b="0" strike="noStrike" spc="-1">
              <a:latin typeface="Arial" panose="020B0604020202020204"/>
            </a:endParaRPr>
          </a:p>
          <a:p>
            <a:pPr algn="just">
              <a:lnSpc>
                <a:spcPct val="100000"/>
              </a:lnSpc>
              <a:buNone/>
            </a:pPr>
            <a:endParaRPr lang="pt-BR" sz="2400" b="0" strike="noStrike" spc="-1">
              <a:latin typeface="Arial" panose="020B0604020202020204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0" strike="noStrike" spc="-1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Eles permitem estabelecer metas claras, identificar prioridades e alocar recursos de forma eficiente. </a:t>
            </a:r>
            <a:endParaRPr lang="pt-BR" sz="2400" b="0" strike="noStrike" spc="-1">
              <a:latin typeface="Arial" panose="020B0604020202020204"/>
            </a:endParaRPr>
          </a:p>
          <a:p>
            <a:pPr algn="just">
              <a:lnSpc>
                <a:spcPct val="100000"/>
              </a:lnSpc>
              <a:buNone/>
            </a:pPr>
            <a:endParaRPr lang="pt-BR" sz="2400" b="0" strike="noStrike" spc="-1">
              <a:latin typeface="Arial" panose="020B0604020202020204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0" strike="noStrike" spc="-1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O monitoramento contínuo permite acompanhar a implementação das ações e fazer ajustes quando necessário, garantindo a qualidade dos serviços. A avaliação mede os resultados e impactos das ações, identifica boas práticas e orienta decisões futuras. </a:t>
            </a:r>
            <a:endParaRPr lang="pt-BR" sz="2400" b="0" strike="noStrike" spc="-1">
              <a:latin typeface="Arial" panose="020B0604020202020204"/>
            </a:endParaRPr>
          </a:p>
          <a:p>
            <a:pPr algn="just">
              <a:lnSpc>
                <a:spcPct val="100000"/>
              </a:lnSpc>
              <a:buNone/>
            </a:pPr>
            <a:endParaRPr lang="pt-BR" sz="2400" b="0" strike="noStrike" spc="-1">
              <a:latin typeface="Arial" panose="020B0604020202020204"/>
            </a:endParaRPr>
          </a:p>
          <a:p>
            <a:pPr algn="just">
              <a:lnSpc>
                <a:spcPct val="100000"/>
              </a:lnSpc>
              <a:buNone/>
            </a:pPr>
            <a:r>
              <a:rPr lang="pt-BR" sz="2400" b="0" strike="noStrike" spc="-1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Esses instrumentos promovem uma saúde pública efetiva, equitativa e de qualidade, além de assegurar a prestação de contas dos gestores de saúde à população.</a:t>
            </a:r>
            <a:endParaRPr lang="pt-BR" sz="2400" b="0" strike="noStrike" spc="-1">
              <a:latin typeface="Arial" panose="020B0604020202020204"/>
            </a:endParaRPr>
          </a:p>
        </p:txBody>
      </p:sp>
      <p:sp>
        <p:nvSpPr>
          <p:cNvPr id="168" name="Google Shape;122;p3"/>
          <p:cNvSpPr/>
          <p:nvPr/>
        </p:nvSpPr>
        <p:spPr>
          <a:xfrm>
            <a:off x="186840" y="188280"/>
            <a:ext cx="34657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1" strike="noStrike" spc="-1">
                <a:solidFill>
                  <a:srgbClr val="21A249"/>
                </a:solidFill>
                <a:latin typeface="Arial" panose="020B0604020202020204"/>
                <a:ea typeface="Arial" panose="020B0604020202020204"/>
              </a:rPr>
              <a:t>INTRODUÇÃO:</a:t>
            </a:r>
            <a:endParaRPr lang="pt-BR" sz="2400" b="0" strike="noStrike" spc="-1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32;p4"/>
          <p:cNvSpPr/>
          <p:nvPr/>
        </p:nvSpPr>
        <p:spPr>
          <a:xfrm>
            <a:off x="2694960" y="2228760"/>
            <a:ext cx="7525080" cy="258191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400" b="1" strike="noStrike" spc="-1" dirty="0">
                <a:solidFill>
                  <a:srgbClr val="FFD966"/>
                </a:solidFill>
                <a:latin typeface="Arial" panose="020B0604020202020204"/>
                <a:ea typeface="Arial" panose="020B0604020202020204"/>
              </a:rPr>
              <a:t>PLANO MUNICIPAL DE SAÚDE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400" b="1" strike="noStrike" spc="-1" dirty="0">
                <a:solidFill>
                  <a:srgbClr val="FFD966"/>
                </a:solidFill>
                <a:latin typeface="Arial" panose="020B0604020202020204"/>
                <a:ea typeface="Arial" panose="020B0604020202020204"/>
              </a:rPr>
              <a:t>2022-2025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122;p3"/>
          <p:cNvSpPr/>
          <p:nvPr/>
        </p:nvSpPr>
        <p:spPr>
          <a:xfrm>
            <a:off x="186840" y="187920"/>
            <a:ext cx="5899320" cy="82188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1" strike="noStrike" spc="-1">
                <a:solidFill>
                  <a:srgbClr val="21A249"/>
                </a:solidFill>
                <a:latin typeface="Arial" panose="020B0604020202020204"/>
                <a:ea typeface="Arial" panose="020B0604020202020204"/>
              </a:rPr>
              <a:t>DINÂMICA DO SISTEMA DE PLANEJAMENTO DO SUS:</a:t>
            </a:r>
            <a:endParaRPr lang="pt-BR" sz="2400" b="0" strike="noStrike" spc="-1">
              <a:latin typeface="Arial" panose="020B0604020202020204"/>
            </a:endParaRPr>
          </a:p>
        </p:txBody>
      </p:sp>
      <p:sp>
        <p:nvSpPr>
          <p:cNvPr id="240" name="Retângulo 2"/>
          <p:cNvSpPr/>
          <p:nvPr/>
        </p:nvSpPr>
        <p:spPr>
          <a:xfrm>
            <a:off x="4662720" y="1005840"/>
            <a:ext cx="2865960" cy="929160"/>
          </a:xfrm>
          <a:prstGeom prst="rect">
            <a:avLst/>
          </a:prstGeom>
          <a:solidFill>
            <a:srgbClr val="FFC000"/>
          </a:solidFill>
          <a:ln>
            <a:solidFill>
              <a:srgbClr val="FFFFFF"/>
            </a:solidFill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FFFFFF"/>
                </a:solidFill>
                <a:latin typeface="Arial" panose="020B0604020202020204"/>
                <a:ea typeface="DejaVu Sans" panose="020B0603030804020204"/>
              </a:rPr>
              <a:t>PLANO MUNICIPAL DE SAÚDE (04 ANOS)</a:t>
            </a:r>
          </a:p>
          <a:p>
            <a:pPr algn="ctr">
              <a:lnSpc>
                <a:spcPct val="100000"/>
              </a:lnSpc>
              <a:buNone/>
            </a:pPr>
            <a:r>
              <a:rPr lang="pt-BR" sz="1800" b="0" strike="noStrike" spc="-1">
                <a:solidFill>
                  <a:srgbClr val="FFFFFF"/>
                </a:solidFill>
                <a:latin typeface="Arial" panose="020B0604020202020204"/>
                <a:ea typeface="DejaVu Sans" panose="020B0603030804020204"/>
              </a:rPr>
              <a:t>2022-2025</a:t>
            </a:r>
          </a:p>
        </p:txBody>
      </p:sp>
      <p:grpSp>
        <p:nvGrpSpPr>
          <p:cNvPr id="241" name="Grupo 73"/>
          <p:cNvGrpSpPr/>
          <p:nvPr/>
        </p:nvGrpSpPr>
        <p:grpSpPr>
          <a:xfrm>
            <a:off x="392400" y="2530440"/>
            <a:ext cx="1864080" cy="3491280"/>
            <a:chOff x="392400" y="2530440"/>
            <a:chExt cx="1864080" cy="3491280"/>
          </a:xfrm>
        </p:grpSpPr>
        <p:sp>
          <p:nvSpPr>
            <p:cNvPr id="242" name="Retângulo 3"/>
            <p:cNvSpPr/>
            <p:nvPr/>
          </p:nvSpPr>
          <p:spPr>
            <a:xfrm>
              <a:off x="392400" y="2530440"/>
              <a:ext cx="1726200" cy="929160"/>
            </a:xfrm>
            <a:prstGeom prst="rect">
              <a:avLst/>
            </a:prstGeom>
            <a:solidFill>
              <a:srgbClr val="70AD47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PAS</a:t>
              </a:r>
              <a:endParaRPr lang="pt-BR" sz="18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1º ANO</a:t>
              </a: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2022</a:t>
              </a:r>
            </a:p>
          </p:txBody>
        </p:sp>
        <p:sp>
          <p:nvSpPr>
            <p:cNvPr id="243" name="Retângulo 9"/>
            <p:cNvSpPr/>
            <p:nvPr/>
          </p:nvSpPr>
          <p:spPr>
            <a:xfrm>
              <a:off x="797400" y="363528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1º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44" name="Retângulo 10"/>
            <p:cNvSpPr/>
            <p:nvPr/>
          </p:nvSpPr>
          <p:spPr>
            <a:xfrm>
              <a:off x="797400" y="420300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2º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45" name="Retângulo 11"/>
            <p:cNvSpPr/>
            <p:nvPr/>
          </p:nvSpPr>
          <p:spPr>
            <a:xfrm>
              <a:off x="797400" y="476136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3º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46" name="Conector Angulado 13"/>
            <p:cNvSpPr/>
            <p:nvPr/>
          </p:nvSpPr>
          <p:spPr>
            <a:xfrm rot="5400000" flipV="1">
              <a:off x="515160" y="3539160"/>
              <a:ext cx="352080" cy="21312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47" name="Conector Angulado 14"/>
            <p:cNvSpPr/>
            <p:nvPr/>
          </p:nvSpPr>
          <p:spPr>
            <a:xfrm rot="5400000" flipV="1">
              <a:off x="265680" y="385740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48" name="Conector Angulado 15"/>
            <p:cNvSpPr/>
            <p:nvPr/>
          </p:nvSpPr>
          <p:spPr>
            <a:xfrm rot="5400000" flipV="1">
              <a:off x="265680" y="443016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49" name="Retângulo 38"/>
            <p:cNvSpPr/>
            <p:nvPr/>
          </p:nvSpPr>
          <p:spPr>
            <a:xfrm>
              <a:off x="798120" y="5401800"/>
              <a:ext cx="1458360" cy="619920"/>
            </a:xfrm>
            <a:prstGeom prst="rect">
              <a:avLst/>
            </a:prstGeom>
            <a:solidFill>
              <a:srgbClr val="5B9BD5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RAG</a:t>
              </a:r>
              <a:endParaRPr lang="pt-BR" sz="14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1º ANO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50" name="Conector Angulado 39"/>
            <p:cNvSpPr/>
            <p:nvPr/>
          </p:nvSpPr>
          <p:spPr>
            <a:xfrm rot="5400000" flipV="1">
              <a:off x="265680" y="519912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</p:grpSp>
      <p:grpSp>
        <p:nvGrpSpPr>
          <p:cNvPr id="251" name="Grupo 74"/>
          <p:cNvGrpSpPr/>
          <p:nvPr/>
        </p:nvGrpSpPr>
        <p:grpSpPr>
          <a:xfrm>
            <a:off x="3577680" y="2530440"/>
            <a:ext cx="1864080" cy="3491280"/>
            <a:chOff x="3577680" y="2530440"/>
            <a:chExt cx="1864080" cy="3491280"/>
          </a:xfrm>
        </p:grpSpPr>
        <p:sp>
          <p:nvSpPr>
            <p:cNvPr id="252" name="Retângulo 40"/>
            <p:cNvSpPr/>
            <p:nvPr/>
          </p:nvSpPr>
          <p:spPr>
            <a:xfrm>
              <a:off x="3577680" y="2530440"/>
              <a:ext cx="1726200" cy="929160"/>
            </a:xfrm>
            <a:prstGeom prst="rect">
              <a:avLst/>
            </a:prstGeom>
            <a:solidFill>
              <a:srgbClr val="70AD47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PAS</a:t>
              </a:r>
              <a:endParaRPr lang="pt-BR" sz="18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2º ANO</a:t>
              </a:r>
            </a:p>
            <a:p>
              <a:pPr algn="ctr">
                <a:lnSpc>
                  <a:spcPct val="100000"/>
                </a:lnSpc>
                <a:buNone/>
              </a:pPr>
              <a:r>
                <a:rPr lang="pt-BR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  <a:sym typeface="+mn-ea"/>
                </a:rPr>
                <a:t>2023</a:t>
              </a:r>
              <a:endParaRPr lang="pt-BR" sz="1800" b="0" strike="noStrike" spc="-1">
                <a:latin typeface="Arial" panose="020B0604020202020204"/>
              </a:endParaRPr>
            </a:p>
          </p:txBody>
        </p:sp>
        <p:sp>
          <p:nvSpPr>
            <p:cNvPr id="253" name="Retângulo 41"/>
            <p:cNvSpPr/>
            <p:nvPr/>
          </p:nvSpPr>
          <p:spPr>
            <a:xfrm>
              <a:off x="3982680" y="363528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1º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54" name="Retângulo 42"/>
            <p:cNvSpPr/>
            <p:nvPr/>
          </p:nvSpPr>
          <p:spPr>
            <a:xfrm>
              <a:off x="3982680" y="420300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2º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55" name="Retângulo 43"/>
            <p:cNvSpPr/>
            <p:nvPr/>
          </p:nvSpPr>
          <p:spPr>
            <a:xfrm>
              <a:off x="3982680" y="476136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3º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56" name="Conector Angulado 44"/>
            <p:cNvSpPr/>
            <p:nvPr/>
          </p:nvSpPr>
          <p:spPr>
            <a:xfrm rot="5400000" flipV="1">
              <a:off x="3699720" y="3539160"/>
              <a:ext cx="352080" cy="21312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57" name="Conector Angulado 45"/>
            <p:cNvSpPr/>
            <p:nvPr/>
          </p:nvSpPr>
          <p:spPr>
            <a:xfrm rot="5400000" flipV="1">
              <a:off x="3450600" y="385812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58" name="Conector Angulado 46"/>
            <p:cNvSpPr/>
            <p:nvPr/>
          </p:nvSpPr>
          <p:spPr>
            <a:xfrm rot="5400000" flipV="1">
              <a:off x="3450600" y="443016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59" name="Retângulo 47"/>
            <p:cNvSpPr/>
            <p:nvPr/>
          </p:nvSpPr>
          <p:spPr>
            <a:xfrm>
              <a:off x="3983400" y="5401800"/>
              <a:ext cx="1458360" cy="619920"/>
            </a:xfrm>
            <a:prstGeom prst="rect">
              <a:avLst/>
            </a:prstGeom>
            <a:solidFill>
              <a:srgbClr val="5B9BD5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RAG</a:t>
              </a:r>
              <a:endParaRPr lang="pt-BR" sz="14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2º ANO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60" name="Conector Angulado 48"/>
            <p:cNvSpPr/>
            <p:nvPr/>
          </p:nvSpPr>
          <p:spPr>
            <a:xfrm rot="5400000" flipV="1">
              <a:off x="3450600" y="519912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</p:grpSp>
      <p:grpSp>
        <p:nvGrpSpPr>
          <p:cNvPr id="261" name="Grupo 75"/>
          <p:cNvGrpSpPr/>
          <p:nvPr/>
        </p:nvGrpSpPr>
        <p:grpSpPr>
          <a:xfrm>
            <a:off x="6762600" y="2549520"/>
            <a:ext cx="1864440" cy="3491280"/>
            <a:chOff x="6762600" y="2549520"/>
            <a:chExt cx="1864440" cy="3491280"/>
          </a:xfrm>
        </p:grpSpPr>
        <p:sp>
          <p:nvSpPr>
            <p:cNvPr id="262" name="Retângulo 49"/>
            <p:cNvSpPr/>
            <p:nvPr/>
          </p:nvSpPr>
          <p:spPr>
            <a:xfrm>
              <a:off x="6762600" y="2549520"/>
              <a:ext cx="1726200" cy="929160"/>
            </a:xfrm>
            <a:prstGeom prst="rect">
              <a:avLst/>
            </a:prstGeom>
            <a:solidFill>
              <a:srgbClr val="70AD47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PAS</a:t>
              </a:r>
              <a:endParaRPr lang="pt-BR" sz="18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3º ANO</a:t>
              </a:r>
              <a:b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</a:br>
              <a:r>
                <a:rPr lang="pt-BR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  <a:sym typeface="+mn-ea"/>
                </a:rPr>
                <a:t>2024</a:t>
              </a:r>
              <a:endParaRPr lang="pt-BR" sz="1800" b="0" strike="noStrike" spc="-1">
                <a:latin typeface="Arial" panose="020B0604020202020204"/>
              </a:endParaRPr>
            </a:p>
          </p:txBody>
        </p:sp>
        <p:sp>
          <p:nvSpPr>
            <p:cNvPr id="263" name="Retângulo 50"/>
            <p:cNvSpPr/>
            <p:nvPr/>
          </p:nvSpPr>
          <p:spPr>
            <a:xfrm>
              <a:off x="7167960" y="365436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1º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64" name="Retângulo 51"/>
            <p:cNvSpPr/>
            <p:nvPr/>
          </p:nvSpPr>
          <p:spPr>
            <a:xfrm>
              <a:off x="7167960" y="422208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2º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65" name="Retângulo 52"/>
            <p:cNvSpPr/>
            <p:nvPr/>
          </p:nvSpPr>
          <p:spPr>
            <a:xfrm>
              <a:off x="7167960" y="478044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3º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66" name="Conector Angulado 53"/>
            <p:cNvSpPr/>
            <p:nvPr/>
          </p:nvSpPr>
          <p:spPr>
            <a:xfrm rot="5400000" flipV="1">
              <a:off x="6884640" y="3558240"/>
              <a:ext cx="352080" cy="21312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67" name="Conector Angulado 54"/>
            <p:cNvSpPr/>
            <p:nvPr/>
          </p:nvSpPr>
          <p:spPr>
            <a:xfrm rot="5400000" flipV="1">
              <a:off x="6635880" y="387720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68" name="Conector Angulado 55"/>
            <p:cNvSpPr/>
            <p:nvPr/>
          </p:nvSpPr>
          <p:spPr>
            <a:xfrm rot="5400000" flipV="1">
              <a:off x="6635880" y="444924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69" name="Retângulo 56"/>
            <p:cNvSpPr/>
            <p:nvPr/>
          </p:nvSpPr>
          <p:spPr>
            <a:xfrm>
              <a:off x="7168680" y="5420880"/>
              <a:ext cx="1458360" cy="619920"/>
            </a:xfrm>
            <a:prstGeom prst="rect">
              <a:avLst/>
            </a:prstGeom>
            <a:solidFill>
              <a:srgbClr val="5B9BD5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RAG</a:t>
              </a:r>
              <a:endParaRPr lang="pt-BR" sz="14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3º ANO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70" name="Conector Angulado 57"/>
            <p:cNvSpPr/>
            <p:nvPr/>
          </p:nvSpPr>
          <p:spPr>
            <a:xfrm rot="5400000" flipV="1">
              <a:off x="6635880" y="521820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</p:grpSp>
      <p:grpSp>
        <p:nvGrpSpPr>
          <p:cNvPr id="271" name="Grupo 76"/>
          <p:cNvGrpSpPr/>
          <p:nvPr/>
        </p:nvGrpSpPr>
        <p:grpSpPr>
          <a:xfrm>
            <a:off x="9947880" y="2530440"/>
            <a:ext cx="1864080" cy="3491280"/>
            <a:chOff x="9947880" y="2530440"/>
            <a:chExt cx="1864080" cy="3491280"/>
          </a:xfrm>
        </p:grpSpPr>
        <p:sp>
          <p:nvSpPr>
            <p:cNvPr id="272" name="Retângulo 58"/>
            <p:cNvSpPr/>
            <p:nvPr/>
          </p:nvSpPr>
          <p:spPr>
            <a:xfrm>
              <a:off x="9947880" y="2530440"/>
              <a:ext cx="1726200" cy="929160"/>
            </a:xfrm>
            <a:prstGeom prst="rect">
              <a:avLst/>
            </a:prstGeom>
            <a:solidFill>
              <a:srgbClr val="70AD47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PAS</a:t>
              </a:r>
              <a:endParaRPr lang="pt-BR" sz="18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4º ANO</a:t>
              </a:r>
              <a:br>
                <a:rPr lang="pt-BR" sz="18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</a:br>
              <a:r>
                <a:rPr lang="pt-BR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  <a:sym typeface="+mn-ea"/>
                </a:rPr>
                <a:t>2025</a:t>
              </a:r>
              <a:endParaRPr lang="pt-BR" sz="1800" b="0" strike="noStrike" spc="-1">
                <a:latin typeface="Arial" panose="020B0604020202020204"/>
              </a:endParaRPr>
            </a:p>
          </p:txBody>
        </p:sp>
        <p:sp>
          <p:nvSpPr>
            <p:cNvPr id="273" name="Retângulo 59"/>
            <p:cNvSpPr/>
            <p:nvPr/>
          </p:nvSpPr>
          <p:spPr>
            <a:xfrm>
              <a:off x="10352880" y="363528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1º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74" name="Retângulo 60"/>
            <p:cNvSpPr/>
            <p:nvPr/>
          </p:nvSpPr>
          <p:spPr>
            <a:xfrm>
              <a:off x="10352880" y="420300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2º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75" name="Retângulo 61"/>
            <p:cNvSpPr/>
            <p:nvPr/>
          </p:nvSpPr>
          <p:spPr>
            <a:xfrm>
              <a:off x="10352880" y="4761360"/>
              <a:ext cx="1239120" cy="372960"/>
            </a:xfrm>
            <a:prstGeom prst="rect">
              <a:avLst/>
            </a:prstGeom>
            <a:solidFill>
              <a:srgbClr val="ED7D31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/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3º RDQA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76" name="Conector Angulado 62"/>
            <p:cNvSpPr/>
            <p:nvPr/>
          </p:nvSpPr>
          <p:spPr>
            <a:xfrm rot="5400000" flipV="1">
              <a:off x="10069920" y="3539160"/>
              <a:ext cx="352080" cy="21312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77" name="Conector Angulado 63"/>
            <p:cNvSpPr/>
            <p:nvPr/>
          </p:nvSpPr>
          <p:spPr>
            <a:xfrm rot="5400000" flipV="1">
              <a:off x="9821160" y="385812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78" name="Conector Angulado 64"/>
            <p:cNvSpPr/>
            <p:nvPr/>
          </p:nvSpPr>
          <p:spPr>
            <a:xfrm rot="5400000" flipV="1">
              <a:off x="9821160" y="443016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79" name="Retângulo 65"/>
            <p:cNvSpPr/>
            <p:nvPr/>
          </p:nvSpPr>
          <p:spPr>
            <a:xfrm>
              <a:off x="10353600" y="5401800"/>
              <a:ext cx="1458360" cy="619920"/>
            </a:xfrm>
            <a:prstGeom prst="rect">
              <a:avLst/>
            </a:prstGeom>
            <a:solidFill>
              <a:srgbClr val="5B9BD5"/>
            </a:solidFill>
            <a:ln>
              <a:solidFill>
                <a:srgbClr val="FFFFFF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RAG</a:t>
              </a:r>
              <a:endParaRPr lang="pt-BR" sz="1400" b="0" strike="noStrike" spc="-1">
                <a:latin typeface="Arial" panose="020B0604020202020204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400" b="0" strike="noStrike" spc="-1">
                  <a:solidFill>
                    <a:srgbClr val="FFFFFF"/>
                  </a:solidFill>
                  <a:latin typeface="Arial" panose="020B0604020202020204"/>
                  <a:ea typeface="DejaVu Sans" panose="020B0603030804020204"/>
                </a:rPr>
                <a:t>4º ANO</a:t>
              </a:r>
              <a:endParaRPr lang="pt-BR" sz="1400" b="0" strike="noStrike" spc="-1">
                <a:latin typeface="Arial" panose="020B0604020202020204"/>
              </a:endParaRPr>
            </a:p>
          </p:txBody>
        </p:sp>
        <p:sp>
          <p:nvSpPr>
            <p:cNvPr id="280" name="Conector Angulado 66"/>
            <p:cNvSpPr/>
            <p:nvPr/>
          </p:nvSpPr>
          <p:spPr>
            <a:xfrm rot="5400000" flipV="1">
              <a:off x="9821160" y="5199120"/>
              <a:ext cx="851040" cy="212400"/>
            </a:xfrm>
            <a:prstGeom prst="bentConnector2">
              <a:avLst/>
            </a:prstGeom>
            <a:noFill/>
            <a:ln>
              <a:solidFill>
                <a:srgbClr val="70AD47"/>
              </a:solidFill>
              <a:tailEnd type="arrow" w="med" len="med"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</p:grpSp>
      <p:grpSp>
        <p:nvGrpSpPr>
          <p:cNvPr id="281" name="Grupo 72"/>
          <p:cNvGrpSpPr/>
          <p:nvPr/>
        </p:nvGrpSpPr>
        <p:grpSpPr>
          <a:xfrm>
            <a:off x="1255680" y="1934640"/>
            <a:ext cx="9555120" cy="613800"/>
            <a:chOff x="1255680" y="1934640"/>
            <a:chExt cx="9555120" cy="613800"/>
          </a:xfrm>
        </p:grpSpPr>
        <p:sp>
          <p:nvSpPr>
            <p:cNvPr id="282" name="Conector Angulado 68"/>
            <p:cNvSpPr/>
            <p:nvPr/>
          </p:nvSpPr>
          <p:spPr>
            <a:xfrm rot="16200000">
              <a:off x="3377880" y="-186840"/>
              <a:ext cx="594720" cy="4839480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70AD47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83" name="Conector Angulado 69"/>
            <p:cNvSpPr/>
            <p:nvPr/>
          </p:nvSpPr>
          <p:spPr>
            <a:xfrm rot="16200000">
              <a:off x="4970880" y="1405440"/>
              <a:ext cx="594720" cy="1654560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70AD47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84" name="Conector Angulado 70"/>
            <p:cNvSpPr/>
            <p:nvPr/>
          </p:nvSpPr>
          <p:spPr>
            <a:xfrm rot="16200000" flipV="1">
              <a:off x="6553800" y="1476000"/>
              <a:ext cx="613800" cy="1530000"/>
            </a:xfrm>
            <a:prstGeom prst="bentConnector3">
              <a:avLst>
                <a:gd name="adj1" fmla="val 50000"/>
              </a:avLst>
            </a:prstGeom>
            <a:noFill/>
            <a:ln>
              <a:solidFill>
                <a:srgbClr val="70AD47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  <p:sp>
          <p:nvSpPr>
            <p:cNvPr id="285" name="Conector Angulado 71"/>
            <p:cNvSpPr/>
            <p:nvPr/>
          </p:nvSpPr>
          <p:spPr>
            <a:xfrm rot="16200000" flipV="1">
              <a:off x="8170920" y="-109440"/>
              <a:ext cx="287280" cy="4992480"/>
            </a:xfrm>
            <a:prstGeom prst="bentConnector2">
              <a:avLst/>
            </a:prstGeom>
            <a:noFill/>
            <a:ln>
              <a:solidFill>
                <a:srgbClr val="70AD47"/>
              </a:solidFill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/>
          </p:style>
        </p:sp>
      </p:grpSp>
      <p:pic>
        <p:nvPicPr>
          <p:cNvPr id="3" name="Imagem 2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645" y="1557020"/>
            <a:ext cx="351790" cy="306070"/>
          </a:xfrm>
          <a:prstGeom prst="rect">
            <a:avLst/>
          </a:prstGeom>
        </p:spPr>
      </p:pic>
      <p:pic>
        <p:nvPicPr>
          <p:cNvPr id="4" name="Imagem 3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970" y="3068955"/>
            <a:ext cx="351790" cy="306070"/>
          </a:xfrm>
          <a:prstGeom prst="rect">
            <a:avLst/>
          </a:prstGeom>
        </p:spPr>
      </p:pic>
      <p:pic>
        <p:nvPicPr>
          <p:cNvPr id="5" name="Imagem 4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215" y="3654425"/>
            <a:ext cx="351790" cy="306070"/>
          </a:xfrm>
          <a:prstGeom prst="rect">
            <a:avLst/>
          </a:prstGeom>
        </p:spPr>
      </p:pic>
      <p:pic>
        <p:nvPicPr>
          <p:cNvPr id="6" name="Imagem 5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215" y="4222115"/>
            <a:ext cx="351790" cy="306070"/>
          </a:xfrm>
          <a:prstGeom prst="rect">
            <a:avLst/>
          </a:prstGeom>
        </p:spPr>
      </p:pic>
      <p:pic>
        <p:nvPicPr>
          <p:cNvPr id="7" name="Imagem 6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215" y="4780280"/>
            <a:ext cx="351790" cy="306070"/>
          </a:xfrm>
          <a:prstGeom prst="rect">
            <a:avLst/>
          </a:prstGeom>
        </p:spPr>
      </p:pic>
      <p:pic>
        <p:nvPicPr>
          <p:cNvPr id="8" name="Imagem 7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115" y="5715635"/>
            <a:ext cx="351790" cy="306070"/>
          </a:xfrm>
          <a:prstGeom prst="rect">
            <a:avLst/>
          </a:prstGeom>
        </p:spPr>
      </p:pic>
      <p:pic>
        <p:nvPicPr>
          <p:cNvPr id="9" name="Imagem 8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620" y="3153410"/>
            <a:ext cx="351790" cy="306070"/>
          </a:xfrm>
          <a:prstGeom prst="rect">
            <a:avLst/>
          </a:prstGeom>
        </p:spPr>
      </p:pic>
      <p:pic>
        <p:nvPicPr>
          <p:cNvPr id="10" name="Imagem 9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620" y="3702050"/>
            <a:ext cx="351790" cy="306070"/>
          </a:xfrm>
          <a:prstGeom prst="rect">
            <a:avLst/>
          </a:prstGeom>
        </p:spPr>
      </p:pic>
      <p:pic>
        <p:nvPicPr>
          <p:cNvPr id="11" name="Imagem 10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160" y="4269740"/>
            <a:ext cx="351790" cy="306070"/>
          </a:xfrm>
          <a:prstGeom prst="rect">
            <a:avLst/>
          </a:prstGeom>
        </p:spPr>
      </p:pic>
      <p:pic>
        <p:nvPicPr>
          <p:cNvPr id="12" name="Imagem 11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160" y="4796790"/>
            <a:ext cx="351790" cy="306070"/>
          </a:xfrm>
          <a:prstGeom prst="rect">
            <a:avLst/>
          </a:prstGeom>
        </p:spPr>
      </p:pic>
      <p:pic>
        <p:nvPicPr>
          <p:cNvPr id="13" name="Imagem 12" descr="vecteezy_diseno-de-simbolo-de-signo-de-icono-de-marca-de-verificacion_93568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025" y="3172460"/>
            <a:ext cx="351790" cy="3060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122;p3"/>
          <p:cNvSpPr/>
          <p:nvPr/>
        </p:nvSpPr>
        <p:spPr>
          <a:xfrm>
            <a:off x="186840" y="187920"/>
            <a:ext cx="5899320" cy="45783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 dirty="0">
                <a:latin typeface="Arial" panose="020B0604020202020204"/>
              </a:rPr>
              <a:t>Plano Municipal de Saúde</a:t>
            </a:r>
          </a:p>
        </p:txBody>
      </p:sp>
      <p:pic>
        <p:nvPicPr>
          <p:cNvPr id="2" name="Imagem 1" descr="totMunSituPor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20" y="1802748"/>
            <a:ext cx="11663680" cy="2940685"/>
          </a:xfrm>
          <a:prstGeom prst="rect">
            <a:avLst/>
          </a:prstGeom>
        </p:spPr>
      </p:pic>
      <p:sp>
        <p:nvSpPr>
          <p:cNvPr id="14" name="Google Shape;122;p3"/>
          <p:cNvSpPr/>
          <p:nvPr/>
        </p:nvSpPr>
        <p:spPr>
          <a:xfrm>
            <a:off x="254320" y="1289668"/>
            <a:ext cx="11668760" cy="45783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>
                <a:latin typeface="Arial" panose="020B0604020202020204"/>
              </a:rPr>
              <a:t>Número de Municípios por Situação do Plano de Saúde - 2022</a:t>
            </a:r>
          </a:p>
        </p:txBody>
      </p:sp>
      <p:sp>
        <p:nvSpPr>
          <p:cNvPr id="15" name="Google Shape;122;p3"/>
          <p:cNvSpPr/>
          <p:nvPr/>
        </p:nvSpPr>
        <p:spPr>
          <a:xfrm>
            <a:off x="1477965" y="2018648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222</a:t>
            </a:r>
          </a:p>
        </p:txBody>
      </p:sp>
      <p:sp>
        <p:nvSpPr>
          <p:cNvPr id="17" name="Google Shape;122;p3"/>
          <p:cNvSpPr/>
          <p:nvPr/>
        </p:nvSpPr>
        <p:spPr>
          <a:xfrm>
            <a:off x="3349945" y="3242928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14</a:t>
            </a:r>
          </a:p>
        </p:txBody>
      </p:sp>
      <p:sp>
        <p:nvSpPr>
          <p:cNvPr id="18" name="Google Shape;122;p3"/>
          <p:cNvSpPr/>
          <p:nvPr/>
        </p:nvSpPr>
        <p:spPr>
          <a:xfrm>
            <a:off x="5293680" y="3315318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5</a:t>
            </a:r>
          </a:p>
        </p:txBody>
      </p:sp>
      <p:sp>
        <p:nvSpPr>
          <p:cNvPr id="19" name="Google Shape;122;p3"/>
          <p:cNvSpPr/>
          <p:nvPr/>
        </p:nvSpPr>
        <p:spPr>
          <a:xfrm>
            <a:off x="8915085" y="3315318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4</a:t>
            </a:r>
          </a:p>
        </p:txBody>
      </p:sp>
      <p:sp>
        <p:nvSpPr>
          <p:cNvPr id="20" name="Google Shape;122;p3"/>
          <p:cNvSpPr/>
          <p:nvPr/>
        </p:nvSpPr>
        <p:spPr>
          <a:xfrm>
            <a:off x="10705150" y="3314683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22;p3"/>
          <p:cNvSpPr/>
          <p:nvPr/>
        </p:nvSpPr>
        <p:spPr>
          <a:xfrm>
            <a:off x="191770" y="251460"/>
            <a:ext cx="11668760" cy="45783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>
                <a:latin typeface="Arial" panose="020B0604020202020204"/>
              </a:rPr>
              <a:t>Número de Municípios por Situação do RDQA por Quadrimestre - 2022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263525" y="908685"/>
            <a:ext cx="11383010" cy="2598420"/>
            <a:chOff x="528" y="2792"/>
            <a:chExt cx="17926" cy="4092"/>
          </a:xfrm>
        </p:grpSpPr>
        <p:pic>
          <p:nvPicPr>
            <p:cNvPr id="3" name="Imagem 2" descr="totMunSituPorQuad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8" y="2792"/>
              <a:ext cx="17926" cy="4092"/>
            </a:xfrm>
            <a:prstGeom prst="rect">
              <a:avLst/>
            </a:prstGeom>
          </p:spPr>
        </p:pic>
        <p:sp>
          <p:nvSpPr>
            <p:cNvPr id="17" name="Google Shape;122;p3"/>
            <p:cNvSpPr/>
            <p:nvPr/>
          </p:nvSpPr>
          <p:spPr>
            <a:xfrm>
              <a:off x="2569" y="3359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164</a:t>
              </a:r>
            </a:p>
          </p:txBody>
        </p:sp>
        <p:sp>
          <p:nvSpPr>
            <p:cNvPr id="4" name="Google Shape;122;p3"/>
            <p:cNvSpPr/>
            <p:nvPr/>
          </p:nvSpPr>
          <p:spPr>
            <a:xfrm>
              <a:off x="8158" y="3375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162</a:t>
              </a:r>
            </a:p>
          </p:txBody>
        </p:sp>
        <p:sp>
          <p:nvSpPr>
            <p:cNvPr id="5" name="Google Shape;122;p3"/>
            <p:cNvSpPr/>
            <p:nvPr/>
          </p:nvSpPr>
          <p:spPr>
            <a:xfrm>
              <a:off x="13779" y="3423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158</a:t>
              </a:r>
            </a:p>
          </p:txBody>
        </p:sp>
        <p:sp>
          <p:nvSpPr>
            <p:cNvPr id="6" name="Google Shape;122;p3"/>
            <p:cNvSpPr/>
            <p:nvPr/>
          </p:nvSpPr>
          <p:spPr>
            <a:xfrm>
              <a:off x="3250" y="4671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33</a:t>
              </a:r>
            </a:p>
          </p:txBody>
        </p:sp>
        <p:sp>
          <p:nvSpPr>
            <p:cNvPr id="7" name="Google Shape;122;p3"/>
            <p:cNvSpPr/>
            <p:nvPr/>
          </p:nvSpPr>
          <p:spPr>
            <a:xfrm>
              <a:off x="8902" y="4671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33</a:t>
              </a:r>
            </a:p>
          </p:txBody>
        </p:sp>
        <p:sp>
          <p:nvSpPr>
            <p:cNvPr id="8" name="Google Shape;122;p3"/>
            <p:cNvSpPr/>
            <p:nvPr/>
          </p:nvSpPr>
          <p:spPr>
            <a:xfrm>
              <a:off x="14493" y="4655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35</a:t>
              </a:r>
            </a:p>
          </p:txBody>
        </p:sp>
        <p:sp>
          <p:nvSpPr>
            <p:cNvPr id="9" name="Google Shape;122;p3"/>
            <p:cNvSpPr/>
            <p:nvPr/>
          </p:nvSpPr>
          <p:spPr>
            <a:xfrm>
              <a:off x="3850" y="4839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16</a:t>
              </a:r>
            </a:p>
          </p:txBody>
        </p:sp>
        <p:sp>
          <p:nvSpPr>
            <p:cNvPr id="10" name="Google Shape;122;p3"/>
            <p:cNvSpPr/>
            <p:nvPr/>
          </p:nvSpPr>
          <p:spPr>
            <a:xfrm>
              <a:off x="15075" y="4839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16</a:t>
              </a:r>
            </a:p>
          </p:txBody>
        </p:sp>
        <p:sp>
          <p:nvSpPr>
            <p:cNvPr id="11" name="Google Shape;122;p3"/>
            <p:cNvSpPr/>
            <p:nvPr/>
          </p:nvSpPr>
          <p:spPr>
            <a:xfrm>
              <a:off x="9486" y="4851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15</a:t>
              </a:r>
            </a:p>
          </p:txBody>
        </p:sp>
        <p:sp>
          <p:nvSpPr>
            <p:cNvPr id="12" name="Google Shape;122;p3"/>
            <p:cNvSpPr/>
            <p:nvPr/>
          </p:nvSpPr>
          <p:spPr>
            <a:xfrm>
              <a:off x="4529" y="4671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33</a:t>
              </a:r>
            </a:p>
          </p:txBody>
        </p:sp>
        <p:sp>
          <p:nvSpPr>
            <p:cNvPr id="13" name="Google Shape;122;p3"/>
            <p:cNvSpPr/>
            <p:nvPr/>
          </p:nvSpPr>
          <p:spPr>
            <a:xfrm>
              <a:off x="10150" y="4671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36</a:t>
              </a:r>
            </a:p>
          </p:txBody>
        </p:sp>
        <p:sp>
          <p:nvSpPr>
            <p:cNvPr id="15" name="Google Shape;122;p3"/>
            <p:cNvSpPr/>
            <p:nvPr/>
          </p:nvSpPr>
          <p:spPr>
            <a:xfrm>
              <a:off x="15741" y="4639"/>
              <a:ext cx="823" cy="47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/>
          </p:style>
          <p:txBody>
            <a:bodyPr wrap="square"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1400" b="0" strike="noStrike" spc="-1">
                  <a:latin typeface="Arial" panose="020B0604020202020204"/>
                </a:rPr>
                <a:t>37</a:t>
              </a:r>
            </a:p>
          </p:txBody>
        </p:sp>
      </p:grpSp>
      <p:sp>
        <p:nvSpPr>
          <p:cNvPr id="18" name="Google Shape;122;p3"/>
          <p:cNvSpPr/>
          <p:nvPr/>
        </p:nvSpPr>
        <p:spPr>
          <a:xfrm>
            <a:off x="263525" y="3706495"/>
            <a:ext cx="11668760" cy="45783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>
                <a:latin typeface="Arial" panose="020B0604020202020204"/>
              </a:rPr>
              <a:t>Número de Municípios por Situação do RDQA por Quadrimestre - 2023</a:t>
            </a:r>
          </a:p>
        </p:txBody>
      </p:sp>
      <p:pic>
        <p:nvPicPr>
          <p:cNvPr id="19" name="Imagem 18" descr="totMunSituPorQuad (1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90" y="4149090"/>
            <a:ext cx="11383645" cy="2598420"/>
          </a:xfrm>
          <a:prstGeom prst="rect">
            <a:avLst/>
          </a:prstGeom>
        </p:spPr>
      </p:pic>
      <p:sp>
        <p:nvSpPr>
          <p:cNvPr id="20" name="Google Shape;122;p3"/>
          <p:cNvSpPr/>
          <p:nvPr/>
        </p:nvSpPr>
        <p:spPr>
          <a:xfrm>
            <a:off x="1559560" y="4437380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104	</a:t>
            </a:r>
          </a:p>
        </p:txBody>
      </p:sp>
      <p:sp>
        <p:nvSpPr>
          <p:cNvPr id="21" name="Google Shape;122;p3"/>
          <p:cNvSpPr/>
          <p:nvPr/>
        </p:nvSpPr>
        <p:spPr>
          <a:xfrm>
            <a:off x="2063750" y="522922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31	</a:t>
            </a:r>
          </a:p>
        </p:txBody>
      </p:sp>
      <p:sp>
        <p:nvSpPr>
          <p:cNvPr id="22" name="Google Shape;122;p3"/>
          <p:cNvSpPr/>
          <p:nvPr/>
        </p:nvSpPr>
        <p:spPr>
          <a:xfrm>
            <a:off x="2414270" y="528510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25	</a:t>
            </a:r>
          </a:p>
        </p:txBody>
      </p:sp>
      <p:sp>
        <p:nvSpPr>
          <p:cNvPr id="23" name="Google Shape;122;p3"/>
          <p:cNvSpPr/>
          <p:nvPr/>
        </p:nvSpPr>
        <p:spPr>
          <a:xfrm>
            <a:off x="2782570" y="465899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84	</a:t>
            </a:r>
          </a:p>
        </p:txBody>
      </p:sp>
      <p:sp>
        <p:nvSpPr>
          <p:cNvPr id="24" name="Google Shape;122;p3"/>
          <p:cNvSpPr/>
          <p:nvPr/>
        </p:nvSpPr>
        <p:spPr>
          <a:xfrm>
            <a:off x="3184525" y="5515610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02	</a:t>
            </a:r>
          </a:p>
        </p:txBody>
      </p:sp>
      <p:sp>
        <p:nvSpPr>
          <p:cNvPr id="25" name="Google Shape;122;p3"/>
          <p:cNvSpPr/>
          <p:nvPr/>
        </p:nvSpPr>
        <p:spPr>
          <a:xfrm>
            <a:off x="5179695" y="465899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84</a:t>
            </a:r>
          </a:p>
        </p:txBody>
      </p:sp>
      <p:sp>
        <p:nvSpPr>
          <p:cNvPr id="26" name="Google Shape;122;p3"/>
          <p:cNvSpPr/>
          <p:nvPr/>
        </p:nvSpPr>
        <p:spPr>
          <a:xfrm>
            <a:off x="5560695" y="508571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44</a:t>
            </a:r>
          </a:p>
        </p:txBody>
      </p:sp>
      <p:sp>
        <p:nvSpPr>
          <p:cNvPr id="27" name="Google Shape;122;p3"/>
          <p:cNvSpPr/>
          <p:nvPr/>
        </p:nvSpPr>
        <p:spPr>
          <a:xfrm>
            <a:off x="5972175" y="529526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24</a:t>
            </a:r>
          </a:p>
        </p:txBody>
      </p:sp>
      <p:sp>
        <p:nvSpPr>
          <p:cNvPr id="28" name="Google Shape;122;p3"/>
          <p:cNvSpPr/>
          <p:nvPr/>
        </p:nvSpPr>
        <p:spPr>
          <a:xfrm>
            <a:off x="6373495" y="457517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93</a:t>
            </a:r>
          </a:p>
        </p:txBody>
      </p:sp>
      <p:sp>
        <p:nvSpPr>
          <p:cNvPr id="29" name="Google Shape;122;p3"/>
          <p:cNvSpPr/>
          <p:nvPr/>
        </p:nvSpPr>
        <p:spPr>
          <a:xfrm>
            <a:off x="8737600" y="516699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36</a:t>
            </a:r>
          </a:p>
        </p:txBody>
      </p:sp>
      <p:sp>
        <p:nvSpPr>
          <p:cNvPr id="30" name="Google Shape;122;p3"/>
          <p:cNvSpPr/>
          <p:nvPr/>
        </p:nvSpPr>
        <p:spPr>
          <a:xfrm>
            <a:off x="9138920" y="501332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50</a:t>
            </a:r>
          </a:p>
        </p:txBody>
      </p:sp>
      <p:sp>
        <p:nvSpPr>
          <p:cNvPr id="31" name="Google Shape;122;p3"/>
          <p:cNvSpPr/>
          <p:nvPr/>
        </p:nvSpPr>
        <p:spPr>
          <a:xfrm>
            <a:off x="9552305" y="4941570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57</a:t>
            </a:r>
          </a:p>
        </p:txBody>
      </p:sp>
      <p:sp>
        <p:nvSpPr>
          <p:cNvPr id="32" name="Google Shape;122;p3"/>
          <p:cNvSpPr/>
          <p:nvPr/>
        </p:nvSpPr>
        <p:spPr>
          <a:xfrm>
            <a:off x="9871075" y="4468495"/>
            <a:ext cx="522605" cy="30924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107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aixa de Texto 99"/>
          <p:cNvSpPr/>
          <p:nvPr/>
        </p:nvSpPr>
        <p:spPr>
          <a:xfrm>
            <a:off x="3556080" y="-3388320"/>
            <a:ext cx="5079600" cy="1187640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800" b="1" strike="noStrike" spc="-1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Número de doses aplicadas por imunobiológico na Campanha Nacional de Multivacinação  em crianças e adolescentes. Goiás, 2022*.</a:t>
            </a:r>
            <a:endParaRPr lang="pt-BR" sz="1800" b="0" strike="noStrike" spc="-1">
              <a:latin typeface="Arial" panose="020B0604020202020204"/>
            </a:endParaRPr>
          </a:p>
        </p:txBody>
      </p:sp>
      <p:pic>
        <p:nvPicPr>
          <p:cNvPr id="2" name="Imagem 1" descr="totMunSituPorRa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" y="836930"/>
            <a:ext cx="11369040" cy="2595245"/>
          </a:xfrm>
          <a:prstGeom prst="rect">
            <a:avLst/>
          </a:prstGeom>
        </p:spPr>
      </p:pic>
      <p:sp>
        <p:nvSpPr>
          <p:cNvPr id="6" name="Google Shape;122;p3"/>
          <p:cNvSpPr/>
          <p:nvPr/>
        </p:nvSpPr>
        <p:spPr>
          <a:xfrm>
            <a:off x="1400175" y="1237615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161</a:t>
            </a:r>
          </a:p>
        </p:txBody>
      </p:sp>
      <p:sp>
        <p:nvSpPr>
          <p:cNvPr id="3" name="Google Shape;122;p3"/>
          <p:cNvSpPr/>
          <p:nvPr/>
        </p:nvSpPr>
        <p:spPr>
          <a:xfrm>
            <a:off x="3011170" y="2348230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3</a:t>
            </a:r>
          </a:p>
        </p:txBody>
      </p:sp>
      <p:sp>
        <p:nvSpPr>
          <p:cNvPr id="4" name="Google Shape;122;p3"/>
          <p:cNvSpPr/>
          <p:nvPr/>
        </p:nvSpPr>
        <p:spPr>
          <a:xfrm>
            <a:off x="4516755" y="2044065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44</a:t>
            </a:r>
          </a:p>
        </p:txBody>
      </p:sp>
      <p:sp>
        <p:nvSpPr>
          <p:cNvPr id="5" name="Google Shape;122;p3"/>
          <p:cNvSpPr/>
          <p:nvPr/>
        </p:nvSpPr>
        <p:spPr>
          <a:xfrm>
            <a:off x="6029960" y="2280920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14</a:t>
            </a:r>
          </a:p>
        </p:txBody>
      </p:sp>
      <p:sp>
        <p:nvSpPr>
          <p:cNvPr id="7" name="Google Shape;122;p3"/>
          <p:cNvSpPr/>
          <p:nvPr/>
        </p:nvSpPr>
        <p:spPr>
          <a:xfrm>
            <a:off x="9089390" y="2205355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23</a:t>
            </a:r>
          </a:p>
        </p:txBody>
      </p:sp>
      <p:sp>
        <p:nvSpPr>
          <p:cNvPr id="14" name="Google Shape;122;p3"/>
          <p:cNvSpPr/>
          <p:nvPr/>
        </p:nvSpPr>
        <p:spPr>
          <a:xfrm>
            <a:off x="263525" y="226695"/>
            <a:ext cx="11668760" cy="45783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>
                <a:latin typeface="Arial" panose="020B0604020202020204"/>
              </a:rPr>
              <a:t>Número de Municípios por Situação do Relatório Anual de Gestão - 2022</a:t>
            </a:r>
          </a:p>
        </p:txBody>
      </p:sp>
      <p:sp>
        <p:nvSpPr>
          <p:cNvPr id="8" name="Google Shape;122;p3"/>
          <p:cNvSpPr/>
          <p:nvPr/>
        </p:nvSpPr>
        <p:spPr>
          <a:xfrm>
            <a:off x="263525" y="3645535"/>
            <a:ext cx="11668760" cy="45783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>
                <a:latin typeface="Arial" panose="020B0604020202020204"/>
              </a:rPr>
              <a:t>Número de Municípios por Situação do Relatório Anual de Gestão - 2023</a:t>
            </a:r>
          </a:p>
        </p:txBody>
      </p:sp>
      <p:pic>
        <p:nvPicPr>
          <p:cNvPr id="10" name="Imagem 9" descr="totMunSituPorRag (1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" y="4102100"/>
            <a:ext cx="11377295" cy="2591435"/>
          </a:xfrm>
          <a:prstGeom prst="rect">
            <a:avLst/>
          </a:prstGeom>
        </p:spPr>
      </p:pic>
      <p:sp>
        <p:nvSpPr>
          <p:cNvPr id="11" name="Google Shape;122;p3"/>
          <p:cNvSpPr/>
          <p:nvPr/>
        </p:nvSpPr>
        <p:spPr>
          <a:xfrm>
            <a:off x="1481455" y="5516880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8</a:t>
            </a:r>
          </a:p>
        </p:txBody>
      </p:sp>
      <p:sp>
        <p:nvSpPr>
          <p:cNvPr id="12" name="Google Shape;122;p3"/>
          <p:cNvSpPr/>
          <p:nvPr/>
        </p:nvSpPr>
        <p:spPr>
          <a:xfrm>
            <a:off x="4526567" y="5450553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 dirty="0">
                <a:latin typeface="Arial" panose="020B0604020202020204"/>
              </a:rPr>
              <a:t>15</a:t>
            </a:r>
          </a:p>
        </p:txBody>
      </p:sp>
      <p:sp>
        <p:nvSpPr>
          <p:cNvPr id="13" name="Google Shape;122;p3"/>
          <p:cNvSpPr/>
          <p:nvPr/>
        </p:nvSpPr>
        <p:spPr>
          <a:xfrm>
            <a:off x="6073714" y="4759212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 dirty="0">
                <a:latin typeface="Arial" panose="020B0604020202020204"/>
              </a:rPr>
              <a:t>90</a:t>
            </a:r>
          </a:p>
        </p:txBody>
      </p:sp>
      <p:sp>
        <p:nvSpPr>
          <p:cNvPr id="15" name="Google Shape;122;p3"/>
          <p:cNvSpPr/>
          <p:nvPr/>
        </p:nvSpPr>
        <p:spPr>
          <a:xfrm>
            <a:off x="9048115" y="4364990"/>
            <a:ext cx="522605" cy="304165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1400" b="0" strike="noStrike" spc="-1">
                <a:latin typeface="Arial" panose="020B0604020202020204"/>
              </a:rPr>
              <a:t>133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2;p4"/>
          <p:cNvSpPr/>
          <p:nvPr/>
        </p:nvSpPr>
        <p:spPr>
          <a:xfrm>
            <a:off x="0" y="79177"/>
            <a:ext cx="121920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800" b="1" strike="noStrike" spc="-1" dirty="0" smtClean="0">
                <a:solidFill>
                  <a:srgbClr val="FFD966"/>
                </a:solidFill>
                <a:latin typeface="Arial" panose="020B0604020202020204"/>
                <a:ea typeface="Arial" panose="020B0604020202020204"/>
              </a:rPr>
              <a:t>AÇÕES SES 2024</a:t>
            </a:r>
            <a:endParaRPr lang="pt-BR" sz="4800" b="1" strike="noStrike" spc="-1" dirty="0">
              <a:solidFill>
                <a:srgbClr val="FFD966"/>
              </a:solidFill>
              <a:latin typeface="Arial" panose="020B0604020202020204"/>
              <a:ea typeface="Arial" panose="020B0604020202020204"/>
            </a:endParaRPr>
          </a:p>
        </p:txBody>
      </p:sp>
      <p:sp>
        <p:nvSpPr>
          <p:cNvPr id="4" name="Google Shape;122;p3"/>
          <p:cNvSpPr/>
          <p:nvPr/>
        </p:nvSpPr>
        <p:spPr>
          <a:xfrm>
            <a:off x="988834" y="908720"/>
            <a:ext cx="10435758" cy="636952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t-BR" sz="2400" b="1" spc="-1" dirty="0" smtClean="0"/>
              <a:t>Monitoramento das entregas dos instrumentos de gestão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pt-BR" sz="2400" b="1" spc="-1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t-BR" sz="2400" b="1" spc="-1" dirty="0" smtClean="0"/>
              <a:t>Atualização </a:t>
            </a:r>
            <a:r>
              <a:rPr lang="pt-BR" sz="2400" b="1" spc="-1" dirty="0"/>
              <a:t>dos acesos SES/Regionais;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1" strike="noStrike" spc="-1" dirty="0" smtClean="0">
              <a:latin typeface="Arial" panose="020B0604020202020204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t-BR" sz="2400" b="1" strike="noStrike" spc="-1" dirty="0" smtClean="0">
                <a:latin typeface="Arial" panose="020B0604020202020204"/>
              </a:rPr>
              <a:t>Treinamento para os coordenadores de planejamento das regionais;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1" spc="-1" dirty="0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1" strike="noStrike" spc="-1" dirty="0" smtClean="0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1" spc="-1" dirty="0">
              <a:latin typeface="Arial" panose="020B060402020202020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t-BR" sz="2400" b="1" spc="-1" dirty="0" smtClean="0"/>
              <a:t>Atualização </a:t>
            </a:r>
            <a:r>
              <a:rPr lang="pt-BR" sz="2400" b="1" spc="-1" dirty="0"/>
              <a:t>dos acessos dos </a:t>
            </a:r>
            <a:r>
              <a:rPr lang="pt-BR" sz="2400" b="1" spc="-1" dirty="0" smtClean="0"/>
              <a:t>municípios;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pt-BR" sz="2400" b="1" spc="-1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t-BR" sz="2400" b="1" spc="-1" dirty="0" smtClean="0"/>
              <a:t>Identificação dos motivos de não entrega dos instrumentos de gestão;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pt-BR" sz="2400" b="1" spc="-1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pt-BR" sz="2400" b="1" spc="-1" dirty="0" smtClean="0"/>
              <a:t>Oficinas de treinamento </a:t>
            </a:r>
          </a:p>
          <a:p>
            <a:pPr marL="342900" indent="-342900">
              <a:buFontTx/>
              <a:buChar char="-"/>
              <a:tabLst>
                <a:tab pos="0" algn="l"/>
              </a:tabLst>
            </a:pPr>
            <a:endParaRPr lang="pt-BR" sz="2400" b="1" spc="-1" dirty="0"/>
          </a:p>
          <a:p>
            <a:pPr marL="342900" indent="-342900">
              <a:buFontTx/>
              <a:buChar char="-"/>
              <a:tabLst>
                <a:tab pos="0" algn="l"/>
              </a:tabLst>
            </a:pPr>
            <a:endParaRPr lang="pt-BR" sz="2400" b="1" spc="-1" dirty="0"/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2400" b="1" strike="noStrike" spc="-1" dirty="0">
              <a:latin typeface="Arial" panose="020B0604020202020204"/>
            </a:endParaRPr>
          </a:p>
        </p:txBody>
      </p:sp>
      <p:sp>
        <p:nvSpPr>
          <p:cNvPr id="5" name="Google Shape;122;p3"/>
          <p:cNvSpPr/>
          <p:nvPr/>
        </p:nvSpPr>
        <p:spPr>
          <a:xfrm>
            <a:off x="1559496" y="2913279"/>
            <a:ext cx="10435758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1" strike="noStrike" spc="-1" dirty="0" smtClean="0">
                <a:latin typeface="Arial" panose="020B0604020202020204"/>
              </a:rPr>
              <a:t>- Instrumentos de Gestão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1" spc="-1" dirty="0" smtClean="0">
                <a:latin typeface="Arial" panose="020B0604020202020204"/>
              </a:rPr>
              <a:t>- DIGISUS</a:t>
            </a:r>
            <a:endParaRPr lang="pt-BR" sz="2400" b="1" strike="noStrike" spc="-1" dirty="0">
              <a:latin typeface="Arial" panose="020B0604020202020204"/>
            </a:endParaRPr>
          </a:p>
        </p:txBody>
      </p:sp>
      <p:sp>
        <p:nvSpPr>
          <p:cNvPr id="6" name="Google Shape;122;p3"/>
          <p:cNvSpPr/>
          <p:nvPr/>
        </p:nvSpPr>
        <p:spPr>
          <a:xfrm>
            <a:off x="1134149" y="3273123"/>
            <a:ext cx="10435758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2400" b="0" strike="noStrike" spc="-1" dirty="0" smtClean="0">
                <a:latin typeface="Arial" panose="020B0604020202020204"/>
              </a:rPr>
              <a:t> </a:t>
            </a:r>
            <a:endParaRPr lang="pt-BR" sz="24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354</Words>
  <Application>Microsoft Office PowerPoint</Application>
  <PresentationFormat>Personalizar</PresentationFormat>
  <Paragraphs>108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THIAGO SILVA</dc:creator>
  <cp:lastModifiedBy>Raimundo Tiago Lima Pires</cp:lastModifiedBy>
  <cp:revision>351</cp:revision>
  <cp:lastPrinted>2022-11-09T13:17:00Z</cp:lastPrinted>
  <dcterms:created xsi:type="dcterms:W3CDTF">2022-10-26T11:39:00Z</dcterms:created>
  <dcterms:modified xsi:type="dcterms:W3CDTF">2024-03-19T01:02:57Z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467C0FE8610C41D997E2C84D1438B17B</vt:lpwstr>
  </property>
  <property fmtid="{D5CDD505-2E9C-101B-9397-08002B2CF9AE}" pid="3" name="KSOProductBuildVer">
    <vt:lpwstr>1046-12.2.0.13489</vt:lpwstr>
  </property>
  <property fmtid="{D5CDD505-2E9C-101B-9397-08002B2CF9AE}" pid="4" name="Notes">
    <vt:i4>12</vt:i4>
  </property>
  <property fmtid="{D5CDD505-2E9C-101B-9397-08002B2CF9AE}" pid="5" name="PresentationFormat">
    <vt:lpwstr>Custom</vt:lpwstr>
  </property>
  <property fmtid="{D5CDD505-2E9C-101B-9397-08002B2CF9AE}" pid="6" name="Slides">
    <vt:i4>22</vt:i4>
  </property>
</Properties>
</file>