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  <p:sldMasterId id="2147483660" r:id="rId5"/>
  </p:sldMasterIdLst>
  <p:notesMasterIdLst>
    <p:notesMasterId r:id="rId21"/>
  </p:notesMasterIdLst>
  <p:handoutMasterIdLst>
    <p:handoutMasterId r:id="rId22"/>
  </p:handoutMasterIdLst>
  <p:sldIdLst>
    <p:sldId id="315" r:id="rId6"/>
    <p:sldId id="337" r:id="rId7"/>
    <p:sldId id="352" r:id="rId8"/>
    <p:sldId id="339" r:id="rId9"/>
    <p:sldId id="341" r:id="rId10"/>
    <p:sldId id="343" r:id="rId11"/>
    <p:sldId id="353" r:id="rId12"/>
    <p:sldId id="354" r:id="rId13"/>
    <p:sldId id="355" r:id="rId14"/>
    <p:sldId id="338" r:id="rId15"/>
    <p:sldId id="356" r:id="rId16"/>
    <p:sldId id="346" r:id="rId17"/>
    <p:sldId id="357" r:id="rId18"/>
    <p:sldId id="358" r:id="rId19"/>
    <p:sldId id="347" r:id="rId20"/>
  </p:sldIdLst>
  <p:sldSz cx="12192000" cy="6858000"/>
  <p:notesSz cx="9982200" cy="6794500"/>
  <p:embeddedFontLst>
    <p:embeddedFont>
      <p:font typeface="Montserrat" panose="020B0604020202020204" charset="0"/>
      <p:regular r:id="rId23"/>
      <p:bold r:id="rId24"/>
      <p:italic r:id="rId25"/>
      <p:boldItalic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Roboto" panose="020B0604020202020204" charset="0"/>
      <p:regular r:id="rId31"/>
      <p:bold r:id="rId32"/>
      <p:italic r:id="rId33"/>
      <p:boldItalic r:id="rId34"/>
    </p:embeddedFont>
  </p:embeddedFontLst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Padrão" id="{081B4752-1292-4318-9FCE-58520116D13C}">
          <p14:sldIdLst>
            <p14:sldId id="315"/>
            <p14:sldId id="337"/>
            <p14:sldId id="352"/>
            <p14:sldId id="339"/>
            <p14:sldId id="341"/>
            <p14:sldId id="343"/>
            <p14:sldId id="353"/>
            <p14:sldId id="354"/>
            <p14:sldId id="355"/>
            <p14:sldId id="338"/>
            <p14:sldId id="356"/>
            <p14:sldId id="346"/>
            <p14:sldId id="357"/>
            <p14:sldId id="358"/>
            <p14:sldId id="347"/>
          </p14:sldIdLst>
        </p14:section>
        <p14:section name="Seção sem Título" id="{92FE0699-881A-48D0-8E8E-44E02F50048A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770D"/>
    <a:srgbClr val="E66C08"/>
    <a:srgbClr val="F78527"/>
    <a:srgbClr val="FE4D01"/>
    <a:srgbClr val="183EFF"/>
    <a:srgbClr val="A9D18E"/>
    <a:srgbClr val="F6AB68"/>
    <a:srgbClr val="E97051"/>
    <a:srgbClr val="E87051"/>
    <a:srgbClr val="F5A2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615F043-A4F9-4A83-899B-2A1F8E11C802}" v="6" dt="2024-03-21T16:33:42.43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940" autoAdjust="0"/>
    <p:restoredTop sz="94648"/>
  </p:normalViewPr>
  <p:slideViewPr>
    <p:cSldViewPr snapToGrid="0">
      <p:cViewPr varScale="1">
        <p:scale>
          <a:sx n="109" d="100"/>
          <a:sy n="109" d="100"/>
        </p:scale>
        <p:origin x="15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font" Target="fonts/font4.fntdata"/><Relationship Id="rId39" Type="http://schemas.microsoft.com/office/2015/10/relationships/revisionInfo" Target="revisionInfo.xml"/><Relationship Id="rId21" Type="http://schemas.openxmlformats.org/officeDocument/2006/relationships/notesMaster" Target="notesMasters/notesMaster1.xml"/><Relationship Id="rId34" Type="http://schemas.openxmlformats.org/officeDocument/2006/relationships/font" Target="fonts/font12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font" Target="fonts/font7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font" Target="fonts/font9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handoutMaster" Target="handoutMasters/handout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presProps" Target="presProp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8AC677-4ECD-4E26-B8B7-0ADD05F0749F}" type="doc">
      <dgm:prSet loTypeId="urn:microsoft.com/office/officeart/2005/8/layout/chart3" loCatId="cycle" qsTypeId="urn:microsoft.com/office/officeart/2005/8/quickstyle/simple1" qsCatId="simple" csTypeId="urn:microsoft.com/office/officeart/2005/8/colors/accent1_2" csCatId="accent1" phldr="1"/>
      <dgm:spPr/>
    </dgm:pt>
    <dgm:pt modelId="{CEA3F684-D82E-4CCB-ACCB-131B54E3BB12}">
      <dgm:prSet phldrT="[Texto]" custT="1"/>
      <dgm:spPr/>
      <dgm:t>
        <a:bodyPr/>
        <a:lstStyle/>
        <a:p>
          <a:r>
            <a:rPr lang="pt-BR" sz="1200" dirty="0">
              <a:latin typeface="Montserrat" panose="00000500000000000000" pitchFamily="2" charset="0"/>
            </a:rPr>
            <a:t>1ª PARCELA MUNICÍPIOS (ANEXO II)</a:t>
          </a:r>
        </a:p>
        <a:p>
          <a:r>
            <a:rPr lang="pt-BR" sz="1800" b="0" i="0" dirty="0">
              <a:latin typeface="Montserrat" panose="00000500000000000000" pitchFamily="2" charset="0"/>
            </a:rPr>
            <a:t>R$ 162.540.973,00</a:t>
          </a:r>
          <a:endParaRPr lang="pt-BR" sz="1800" dirty="0">
            <a:latin typeface="Montserrat" panose="00000500000000000000" pitchFamily="2" charset="0"/>
          </a:endParaRPr>
        </a:p>
      </dgm:t>
    </dgm:pt>
    <dgm:pt modelId="{5FCD1F2C-B5A2-448F-9FD1-021896C5C879}" type="parTrans" cxnId="{80F90F21-1A1A-4CFB-A136-B93CF916A119}">
      <dgm:prSet/>
      <dgm:spPr/>
      <dgm:t>
        <a:bodyPr/>
        <a:lstStyle/>
        <a:p>
          <a:endParaRPr lang="pt-BR"/>
        </a:p>
      </dgm:t>
    </dgm:pt>
    <dgm:pt modelId="{0F5E77B9-24D8-4489-90D5-0876159E4C44}" type="sibTrans" cxnId="{80F90F21-1A1A-4CFB-A136-B93CF916A119}">
      <dgm:prSet/>
      <dgm:spPr/>
      <dgm:t>
        <a:bodyPr/>
        <a:lstStyle/>
        <a:p>
          <a:endParaRPr lang="pt-BR"/>
        </a:p>
      </dgm:t>
    </dgm:pt>
    <dgm:pt modelId="{E7649EE2-5698-47A5-B93C-A20157D04BC1}">
      <dgm:prSet phldrT="[Texto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pt-BR" sz="1600" dirty="0">
              <a:latin typeface="Montserrat" panose="00000500000000000000" pitchFamily="2" charset="0"/>
            </a:rPr>
            <a:t> </a:t>
          </a:r>
          <a:r>
            <a:rPr lang="pt-BR" sz="1200" dirty="0">
              <a:latin typeface="Montserrat" panose="00000500000000000000" pitchFamily="2" charset="0"/>
            </a:rPr>
            <a:t>2ª PARCELA MACRORREGIÃO</a:t>
          </a:r>
        </a:p>
        <a:p>
          <a:r>
            <a:rPr lang="pt-BR" sz="1200" dirty="0">
              <a:latin typeface="Montserrat" panose="00000500000000000000" pitchFamily="2" charset="0"/>
            </a:rPr>
            <a:t>(ANEXO III)</a:t>
          </a:r>
        </a:p>
        <a:p>
          <a:r>
            <a:rPr lang="pt-BR" sz="2400" dirty="0">
              <a:latin typeface="Montserrat" panose="00000500000000000000" pitchFamily="2" charset="0"/>
            </a:rPr>
            <a:t>R$ 232.201.390,00</a:t>
          </a:r>
          <a:r>
            <a:rPr lang="pt-BR" sz="2400" dirty="0"/>
            <a:t> </a:t>
          </a:r>
        </a:p>
      </dgm:t>
    </dgm:pt>
    <dgm:pt modelId="{DF08C919-0B47-4253-88F3-75C34201DBA8}" type="parTrans" cxnId="{EEAA83A4-5961-4CAC-B444-48DFA03C2479}">
      <dgm:prSet/>
      <dgm:spPr/>
      <dgm:t>
        <a:bodyPr/>
        <a:lstStyle/>
        <a:p>
          <a:endParaRPr lang="pt-BR"/>
        </a:p>
      </dgm:t>
    </dgm:pt>
    <dgm:pt modelId="{259C5D21-72EC-423F-959A-C3E116B37DC6}" type="sibTrans" cxnId="{EEAA83A4-5961-4CAC-B444-48DFA03C2479}">
      <dgm:prSet/>
      <dgm:spPr/>
      <dgm:t>
        <a:bodyPr/>
        <a:lstStyle/>
        <a:p>
          <a:endParaRPr lang="pt-BR"/>
        </a:p>
      </dgm:t>
    </dgm:pt>
    <dgm:pt modelId="{E557E989-9C5A-4D81-BF60-C9D0DEC3E74A}">
      <dgm:prSet phldrT="[Texto]" custT="1"/>
      <dgm:spPr/>
      <dgm:t>
        <a:bodyPr/>
        <a:lstStyle/>
        <a:p>
          <a:r>
            <a:rPr lang="pt-BR" sz="1200" dirty="0">
              <a:latin typeface="Montserrat" panose="00000500000000000000" pitchFamily="2" charset="0"/>
            </a:rPr>
            <a:t>1ª PARCELA ESTADOS E DF (ANEXO I)</a:t>
          </a:r>
          <a:endParaRPr lang="pt-BR" sz="1400" dirty="0">
            <a:latin typeface="Montserrat" panose="00000500000000000000" pitchFamily="2" charset="0"/>
          </a:endParaRPr>
        </a:p>
        <a:p>
          <a:r>
            <a:rPr lang="pt-BR" sz="1800" dirty="0">
              <a:latin typeface="Montserrat" panose="00000500000000000000" pitchFamily="2" charset="0"/>
            </a:rPr>
            <a:t>R$ 69.660.417,00 </a:t>
          </a:r>
        </a:p>
      </dgm:t>
    </dgm:pt>
    <dgm:pt modelId="{2D2AF323-7B27-457A-98A2-7C05B1EFEA3E}" type="parTrans" cxnId="{C1FD0B79-3370-4F2D-87E1-752159398D8E}">
      <dgm:prSet/>
      <dgm:spPr/>
      <dgm:t>
        <a:bodyPr/>
        <a:lstStyle/>
        <a:p>
          <a:endParaRPr lang="pt-BR"/>
        </a:p>
      </dgm:t>
    </dgm:pt>
    <dgm:pt modelId="{FDD22BAB-4A34-40DA-8E13-083C316CC744}" type="sibTrans" cxnId="{C1FD0B79-3370-4F2D-87E1-752159398D8E}">
      <dgm:prSet/>
      <dgm:spPr/>
      <dgm:t>
        <a:bodyPr/>
        <a:lstStyle/>
        <a:p>
          <a:endParaRPr lang="pt-BR"/>
        </a:p>
      </dgm:t>
    </dgm:pt>
    <dgm:pt modelId="{F2619BF2-6A3D-4F73-A907-994C4FECB9E9}" type="pres">
      <dgm:prSet presAssocID="{748AC677-4ECD-4E26-B8B7-0ADD05F0749F}" presName="compositeShape" presStyleCnt="0">
        <dgm:presLayoutVars>
          <dgm:chMax val="7"/>
          <dgm:dir/>
          <dgm:resizeHandles val="exact"/>
        </dgm:presLayoutVars>
      </dgm:prSet>
      <dgm:spPr/>
    </dgm:pt>
    <dgm:pt modelId="{D8EAB823-F1FC-491E-9673-25B7A11C284A}" type="pres">
      <dgm:prSet presAssocID="{748AC677-4ECD-4E26-B8B7-0ADD05F0749F}" presName="wedge1" presStyleLbl="node1" presStyleIdx="0" presStyleCnt="3" custScaleX="125364" custScaleY="107917" custLinFactNeighborX="-2577" custLinFactNeighborY="-505"/>
      <dgm:spPr/>
      <dgm:t>
        <a:bodyPr/>
        <a:lstStyle/>
        <a:p>
          <a:endParaRPr lang="pt-BR"/>
        </a:p>
      </dgm:t>
    </dgm:pt>
    <dgm:pt modelId="{8A6FCF92-F9B8-4452-8A30-19FEE58B3BDA}" type="pres">
      <dgm:prSet presAssocID="{748AC677-4ECD-4E26-B8B7-0ADD05F0749F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287A582-02A0-458B-846B-3629FAF99A77}" type="pres">
      <dgm:prSet presAssocID="{748AC677-4ECD-4E26-B8B7-0ADD05F0749F}" presName="wedge2" presStyleLbl="node1" presStyleIdx="1" presStyleCnt="3" custScaleX="125364" custScaleY="107917"/>
      <dgm:spPr/>
      <dgm:t>
        <a:bodyPr/>
        <a:lstStyle/>
        <a:p>
          <a:endParaRPr lang="pt-BR"/>
        </a:p>
      </dgm:t>
    </dgm:pt>
    <dgm:pt modelId="{120292C5-A4C0-4FF3-9DB7-4F7EC85E3234}" type="pres">
      <dgm:prSet presAssocID="{748AC677-4ECD-4E26-B8B7-0ADD05F0749F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2AA7913-7846-4B5F-AB78-7248ABEBF7DB}" type="pres">
      <dgm:prSet presAssocID="{748AC677-4ECD-4E26-B8B7-0ADD05F0749F}" presName="wedge3" presStyleLbl="node1" presStyleIdx="2" presStyleCnt="3" custScaleX="125364" custScaleY="107917" custLinFactNeighborX="-1772" custLinFactNeighborY="-3482"/>
      <dgm:spPr/>
      <dgm:t>
        <a:bodyPr/>
        <a:lstStyle/>
        <a:p>
          <a:endParaRPr lang="pt-BR"/>
        </a:p>
      </dgm:t>
    </dgm:pt>
    <dgm:pt modelId="{B51913F5-02C5-488E-9645-CE57243866EC}" type="pres">
      <dgm:prSet presAssocID="{748AC677-4ECD-4E26-B8B7-0ADD05F0749F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2387AC21-8C0C-423C-84D7-FDE5B00EC502}" type="presOf" srcId="{E7649EE2-5698-47A5-B93C-A20157D04BC1}" destId="{120292C5-A4C0-4FF3-9DB7-4F7EC85E3234}" srcOrd="1" destOrd="0" presId="urn:microsoft.com/office/officeart/2005/8/layout/chart3"/>
    <dgm:cxn modelId="{C1FD0B79-3370-4F2D-87E1-752159398D8E}" srcId="{748AC677-4ECD-4E26-B8B7-0ADD05F0749F}" destId="{E557E989-9C5A-4D81-BF60-C9D0DEC3E74A}" srcOrd="2" destOrd="0" parTransId="{2D2AF323-7B27-457A-98A2-7C05B1EFEA3E}" sibTransId="{FDD22BAB-4A34-40DA-8E13-083C316CC744}"/>
    <dgm:cxn modelId="{80F90F21-1A1A-4CFB-A136-B93CF916A119}" srcId="{748AC677-4ECD-4E26-B8B7-0ADD05F0749F}" destId="{CEA3F684-D82E-4CCB-ACCB-131B54E3BB12}" srcOrd="0" destOrd="0" parTransId="{5FCD1F2C-B5A2-448F-9FD1-021896C5C879}" sibTransId="{0F5E77B9-24D8-4489-90D5-0876159E4C44}"/>
    <dgm:cxn modelId="{754B6552-82F6-4B98-BFE5-0D5BB6AA992D}" type="presOf" srcId="{E7649EE2-5698-47A5-B93C-A20157D04BC1}" destId="{A287A582-02A0-458B-846B-3629FAF99A77}" srcOrd="0" destOrd="0" presId="urn:microsoft.com/office/officeart/2005/8/layout/chart3"/>
    <dgm:cxn modelId="{EEAA83A4-5961-4CAC-B444-48DFA03C2479}" srcId="{748AC677-4ECD-4E26-B8B7-0ADD05F0749F}" destId="{E7649EE2-5698-47A5-B93C-A20157D04BC1}" srcOrd="1" destOrd="0" parTransId="{DF08C919-0B47-4253-88F3-75C34201DBA8}" sibTransId="{259C5D21-72EC-423F-959A-C3E116B37DC6}"/>
    <dgm:cxn modelId="{383F1AF2-A977-40C1-AABF-DDC3FE431726}" type="presOf" srcId="{CEA3F684-D82E-4CCB-ACCB-131B54E3BB12}" destId="{8A6FCF92-F9B8-4452-8A30-19FEE58B3BDA}" srcOrd="1" destOrd="0" presId="urn:microsoft.com/office/officeart/2005/8/layout/chart3"/>
    <dgm:cxn modelId="{BA7CA1B9-0FE6-4A48-B5A5-498FB27A5A16}" type="presOf" srcId="{E557E989-9C5A-4D81-BF60-C9D0DEC3E74A}" destId="{C2AA7913-7846-4B5F-AB78-7248ABEBF7DB}" srcOrd="0" destOrd="0" presId="urn:microsoft.com/office/officeart/2005/8/layout/chart3"/>
    <dgm:cxn modelId="{52A6C55B-508A-4726-A8A7-217C59E3A6D0}" type="presOf" srcId="{CEA3F684-D82E-4CCB-ACCB-131B54E3BB12}" destId="{D8EAB823-F1FC-491E-9673-25B7A11C284A}" srcOrd="0" destOrd="0" presId="urn:microsoft.com/office/officeart/2005/8/layout/chart3"/>
    <dgm:cxn modelId="{6E5BFB53-8140-4A91-ADC7-EFF5AB7A6BBF}" type="presOf" srcId="{E557E989-9C5A-4D81-BF60-C9D0DEC3E74A}" destId="{B51913F5-02C5-488E-9645-CE57243866EC}" srcOrd="1" destOrd="0" presId="urn:microsoft.com/office/officeart/2005/8/layout/chart3"/>
    <dgm:cxn modelId="{FA439C31-BDEB-48D1-85E1-34163047F961}" type="presOf" srcId="{748AC677-4ECD-4E26-B8B7-0ADD05F0749F}" destId="{F2619BF2-6A3D-4F73-A907-994C4FECB9E9}" srcOrd="0" destOrd="0" presId="urn:microsoft.com/office/officeart/2005/8/layout/chart3"/>
    <dgm:cxn modelId="{0B1348DB-6D8F-4FED-95F9-20DD840AA97F}" type="presParOf" srcId="{F2619BF2-6A3D-4F73-A907-994C4FECB9E9}" destId="{D8EAB823-F1FC-491E-9673-25B7A11C284A}" srcOrd="0" destOrd="0" presId="urn:microsoft.com/office/officeart/2005/8/layout/chart3"/>
    <dgm:cxn modelId="{EA66203F-F79F-4A6D-9259-8C05CD96EAA9}" type="presParOf" srcId="{F2619BF2-6A3D-4F73-A907-994C4FECB9E9}" destId="{8A6FCF92-F9B8-4452-8A30-19FEE58B3BDA}" srcOrd="1" destOrd="0" presId="urn:microsoft.com/office/officeart/2005/8/layout/chart3"/>
    <dgm:cxn modelId="{6629ACED-2E99-40E8-8CD2-75468F9E2B7F}" type="presParOf" srcId="{F2619BF2-6A3D-4F73-A907-994C4FECB9E9}" destId="{A287A582-02A0-458B-846B-3629FAF99A77}" srcOrd="2" destOrd="0" presId="urn:microsoft.com/office/officeart/2005/8/layout/chart3"/>
    <dgm:cxn modelId="{AA93D225-2E6B-4F3A-8C87-DFA41C222980}" type="presParOf" srcId="{F2619BF2-6A3D-4F73-A907-994C4FECB9E9}" destId="{120292C5-A4C0-4FF3-9DB7-4F7EC85E3234}" srcOrd="3" destOrd="0" presId="urn:microsoft.com/office/officeart/2005/8/layout/chart3"/>
    <dgm:cxn modelId="{0E82AE60-B184-4C40-9C4F-D3D7FD0F1F43}" type="presParOf" srcId="{F2619BF2-6A3D-4F73-A907-994C4FECB9E9}" destId="{C2AA7913-7846-4B5F-AB78-7248ABEBF7DB}" srcOrd="4" destOrd="0" presId="urn:microsoft.com/office/officeart/2005/8/layout/chart3"/>
    <dgm:cxn modelId="{EA011A0E-451F-4874-AB54-154F91529B63}" type="presParOf" srcId="{F2619BF2-6A3D-4F73-A907-994C4FECB9E9}" destId="{B51913F5-02C5-488E-9645-CE57243866EC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EAB823-F1FC-491E-9673-25B7A11C284A}">
      <dsp:nvSpPr>
        <dsp:cNvPr id="0" name=""/>
        <dsp:cNvSpPr/>
      </dsp:nvSpPr>
      <dsp:spPr>
        <a:xfrm>
          <a:off x="1873523" y="176975"/>
          <a:ext cx="6210807" cy="5346444"/>
        </a:xfrm>
        <a:prstGeom prst="pie">
          <a:avLst>
            <a:gd name="adj1" fmla="val 16200000"/>
            <a:gd name="adj2" fmla="val 1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>
              <a:latin typeface="Montserrat" panose="00000500000000000000" pitchFamily="2" charset="0"/>
            </a:rPr>
            <a:t>1ª PARCELA MUNICÍPIOS (ANEXO II)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0" i="0" kern="1200" dirty="0">
              <a:latin typeface="Montserrat" panose="00000500000000000000" pitchFamily="2" charset="0"/>
            </a:rPr>
            <a:t>R$ 162.540.973,00</a:t>
          </a:r>
          <a:endParaRPr lang="pt-BR" sz="1800" kern="1200" dirty="0">
            <a:latin typeface="Montserrat" panose="00000500000000000000" pitchFamily="2" charset="0"/>
          </a:endParaRPr>
        </a:p>
      </dsp:txBody>
      <dsp:txXfrm>
        <a:off x="5250280" y="1163521"/>
        <a:ext cx="2107238" cy="1782148"/>
      </dsp:txXfrm>
    </dsp:sp>
    <dsp:sp modelId="{A287A582-02A0-458B-846B-3629FAF99A77}">
      <dsp:nvSpPr>
        <dsp:cNvPr id="0" name=""/>
        <dsp:cNvSpPr/>
      </dsp:nvSpPr>
      <dsp:spPr>
        <a:xfrm>
          <a:off x="1745815" y="349441"/>
          <a:ext cx="6210807" cy="5346444"/>
        </a:xfrm>
        <a:prstGeom prst="pie">
          <a:avLst>
            <a:gd name="adj1" fmla="val 1800000"/>
            <a:gd name="adj2" fmla="val 9000000"/>
          </a:avLst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>
              <a:latin typeface="Montserrat" panose="00000500000000000000" pitchFamily="2" charset="0"/>
            </a:rPr>
            <a:t> </a:t>
          </a:r>
          <a:r>
            <a:rPr lang="pt-BR" sz="1200" kern="1200" dirty="0">
              <a:latin typeface="Montserrat" panose="00000500000000000000" pitchFamily="2" charset="0"/>
            </a:rPr>
            <a:t>2ª PARCELA MACRORREGIÃO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>
              <a:latin typeface="Montserrat" panose="00000500000000000000" pitchFamily="2" charset="0"/>
            </a:rPr>
            <a:t>(ANEXO III)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>
              <a:latin typeface="Montserrat" panose="00000500000000000000" pitchFamily="2" charset="0"/>
            </a:rPr>
            <a:t>R$ 232.201.390,00</a:t>
          </a:r>
          <a:r>
            <a:rPr lang="pt-BR" sz="2400" kern="1200" dirty="0"/>
            <a:t> </a:t>
          </a:r>
        </a:p>
      </dsp:txBody>
      <dsp:txXfrm>
        <a:off x="3446393" y="3722793"/>
        <a:ext cx="2809650" cy="1654851"/>
      </dsp:txXfrm>
    </dsp:sp>
    <dsp:sp modelId="{C2AA7913-7846-4B5F-AB78-7248ABEBF7DB}">
      <dsp:nvSpPr>
        <dsp:cNvPr id="0" name=""/>
        <dsp:cNvSpPr/>
      </dsp:nvSpPr>
      <dsp:spPr>
        <a:xfrm>
          <a:off x="1658026" y="176935"/>
          <a:ext cx="6210807" cy="5346444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>
              <a:latin typeface="Montserrat" panose="00000500000000000000" pitchFamily="2" charset="0"/>
            </a:rPr>
            <a:t>1ª PARCELA ESTADOS E DF (ANEXO I)</a:t>
          </a:r>
          <a:endParaRPr lang="pt-BR" sz="1400" kern="1200" dirty="0">
            <a:latin typeface="Montserrat" panose="00000500000000000000" pitchFamily="2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>
              <a:latin typeface="Montserrat" panose="00000500000000000000" pitchFamily="2" charset="0"/>
            </a:rPr>
            <a:t>R$ 69.660.417,00 </a:t>
          </a:r>
        </a:p>
      </dsp:txBody>
      <dsp:txXfrm>
        <a:off x="2323470" y="1227129"/>
        <a:ext cx="2107238" cy="17821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25620" cy="3409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5654270" y="0"/>
            <a:ext cx="4325620" cy="3409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8F9845-C187-46D1-BB98-53BDA910FA5D}" type="datetimeFigureOut">
              <a:rPr lang="pt-BR" smtClean="0"/>
              <a:t>21/03/2024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6453596"/>
            <a:ext cx="4325620" cy="3409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5654270" y="6453596"/>
            <a:ext cx="4325620" cy="3409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2B60D1-FEB8-411E-B1C2-9CBDEBA745D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51571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25620" cy="3409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5654270" y="0"/>
            <a:ext cx="4325620" cy="3409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9EFE87-ED4C-4DCF-B076-8DBC51C08213}" type="datetimeFigureOut">
              <a:rPr lang="pt-BR" smtClean="0"/>
              <a:t>21/03/2024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2952750" y="849313"/>
            <a:ext cx="4076700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998220" y="3269853"/>
            <a:ext cx="7985760" cy="267533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6453596"/>
            <a:ext cx="4325620" cy="3409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5654270" y="6453596"/>
            <a:ext cx="4325620" cy="3409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04920B-BB4A-4432-A7FA-14A657F03B1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3625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Manual apresentará os instrumentos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04920B-BB4A-4432-A7FA-14A657F03B1C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783574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INDICAR QUAIS SÃO OS ENTES/ATORES RESPONSÁVEIS POR CADA ETAPA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04920B-BB4A-4432-A7FA-14A657F03B1C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186560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04920B-BB4A-4432-A7FA-14A657F03B1C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77012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04920B-BB4A-4432-A7FA-14A657F03B1C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495088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âmina de Abertu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38541560-C1DA-B090-79D4-D29BAABC60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5EAA027-B7AC-E312-3D74-EFF272CDB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0875" y="2324784"/>
            <a:ext cx="7110249" cy="1543023"/>
          </a:xfrm>
          <a:prstGeom prst="rect">
            <a:avLst/>
          </a:prstGeom>
        </p:spPr>
        <p:txBody>
          <a:bodyPr/>
          <a:lstStyle>
            <a:lvl1pPr algn="ctr">
              <a:defRPr lang="pt-BR" sz="5400" b="1" kern="1200" dirty="0">
                <a:solidFill>
                  <a:srgbClr val="183EFF"/>
                </a:solidFill>
                <a:latin typeface="Montserrat" panose="00000500000000000000" pitchFamily="2" charset="0"/>
                <a:ea typeface="+mn-ea"/>
                <a:cs typeface="+mn-cs"/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637449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d"/>
      </p:transition>
    </mc:Choice>
    <mc:Fallback xmlns="">
      <p:transition spd="slow">
        <p:push dir="d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foto com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6933011" y="1924050"/>
            <a:ext cx="3886200" cy="1714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rgbClr val="183EFF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sz="quarter" idx="15"/>
          </p:nvPr>
        </p:nvSpPr>
        <p:spPr>
          <a:xfrm>
            <a:off x="0" y="1924050"/>
            <a:ext cx="6096000" cy="3648076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14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6933011" y="3910474"/>
            <a:ext cx="3886200" cy="166165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</p:spTree>
    <p:extLst>
      <p:ext uri="{BB962C8B-B14F-4D97-AF65-F5344CB8AC3E}">
        <p14:creationId xmlns:p14="http://schemas.microsoft.com/office/powerpoint/2010/main" val="3594031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d"/>
      </p:transition>
    </mc:Choice>
    <mc:Fallback xmlns="">
      <p:transition spd="slow">
        <p:push dir="d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tópicos com íco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190624" y="1092728"/>
            <a:ext cx="9628587" cy="964672"/>
          </a:xfrm>
          <a:prstGeom prst="rect">
            <a:avLst/>
          </a:prstGeom>
        </p:spPr>
        <p:txBody>
          <a:bodyPr wrap="square" anchor="ctr" anchorCtr="1">
            <a:normAutofit/>
          </a:bodyPr>
          <a:lstStyle>
            <a:lvl1pPr algn="ctr">
              <a:defRPr sz="4400" b="1" spc="0" baseline="0">
                <a:solidFill>
                  <a:srgbClr val="183EFF"/>
                </a:solidFill>
              </a:defRPr>
            </a:lvl1pPr>
          </a:lstStyle>
          <a:p>
            <a:r>
              <a:rPr lang="pt-BR"/>
              <a:t>Título</a:t>
            </a:r>
          </a:p>
        </p:txBody>
      </p:sp>
      <p:sp>
        <p:nvSpPr>
          <p:cNvPr id="10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190624" y="3767446"/>
            <a:ext cx="3886200" cy="6572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11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1190624" y="4558021"/>
            <a:ext cx="3886200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  <p:sp>
        <p:nvSpPr>
          <p:cNvPr id="12" name="Espaço Reservado para Texto 3"/>
          <p:cNvSpPr>
            <a:spLocks noGrp="1"/>
          </p:cNvSpPr>
          <p:nvPr>
            <p:ph type="body" sz="quarter" idx="17" hasCustomPrompt="1"/>
          </p:nvPr>
        </p:nvSpPr>
        <p:spPr>
          <a:xfrm>
            <a:off x="6933011" y="3767446"/>
            <a:ext cx="3886200" cy="6667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13" name="Espaço Reservado para Texto 3"/>
          <p:cNvSpPr>
            <a:spLocks noGrp="1"/>
          </p:cNvSpPr>
          <p:nvPr>
            <p:ph type="body" sz="quarter" idx="18" hasCustomPrompt="1"/>
          </p:nvPr>
        </p:nvSpPr>
        <p:spPr>
          <a:xfrm>
            <a:off x="6933011" y="4558020"/>
            <a:ext cx="3886200" cy="89535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</p:spTree>
    <p:extLst>
      <p:ext uri="{BB962C8B-B14F-4D97-AF65-F5344CB8AC3E}">
        <p14:creationId xmlns:p14="http://schemas.microsoft.com/office/powerpoint/2010/main" val="2792622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d"/>
      </p:transition>
    </mc:Choice>
    <mc:Fallback xmlns="">
      <p:transition spd="slow">
        <p:push dir="d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tópicos com imag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190624" y="1092728"/>
            <a:ext cx="9628587" cy="964672"/>
          </a:xfrm>
          <a:prstGeom prst="rect">
            <a:avLst/>
          </a:prstGeom>
        </p:spPr>
        <p:txBody>
          <a:bodyPr wrap="square" anchor="ctr" anchorCtr="1">
            <a:normAutofit/>
          </a:bodyPr>
          <a:lstStyle>
            <a:lvl1pPr algn="ctr">
              <a:defRPr sz="4400" b="1" spc="0" baseline="0">
                <a:solidFill>
                  <a:srgbClr val="183EFF"/>
                </a:solidFill>
              </a:defRPr>
            </a:lvl1pPr>
          </a:lstStyle>
          <a:p>
            <a:r>
              <a:rPr lang="pt-BR"/>
              <a:t>Título</a:t>
            </a:r>
          </a:p>
        </p:txBody>
      </p:sp>
      <p:sp>
        <p:nvSpPr>
          <p:cNvPr id="10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190624" y="3143556"/>
            <a:ext cx="3886200" cy="4137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11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1190624" y="5215246"/>
            <a:ext cx="3886200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  <p:sp>
        <p:nvSpPr>
          <p:cNvPr id="4" name="Espaço Reservado para Imagem 3"/>
          <p:cNvSpPr>
            <a:spLocks noGrp="1"/>
          </p:cNvSpPr>
          <p:nvPr>
            <p:ph type="pic" sz="quarter" idx="19"/>
          </p:nvPr>
        </p:nvSpPr>
        <p:spPr>
          <a:xfrm>
            <a:off x="1190624" y="3767138"/>
            <a:ext cx="3886201" cy="123825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14" name="Espaço Reservado para Texto 3"/>
          <p:cNvSpPr>
            <a:spLocks noGrp="1"/>
          </p:cNvSpPr>
          <p:nvPr>
            <p:ph type="body" sz="quarter" idx="20" hasCustomPrompt="1"/>
          </p:nvPr>
        </p:nvSpPr>
        <p:spPr>
          <a:xfrm>
            <a:off x="6933010" y="3143556"/>
            <a:ext cx="3886200" cy="41464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15" name="Espaço Reservado para Texto 3"/>
          <p:cNvSpPr>
            <a:spLocks noGrp="1"/>
          </p:cNvSpPr>
          <p:nvPr>
            <p:ph type="body" sz="quarter" idx="21" hasCustomPrompt="1"/>
          </p:nvPr>
        </p:nvSpPr>
        <p:spPr>
          <a:xfrm>
            <a:off x="6933010" y="5215246"/>
            <a:ext cx="3886200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  <p:sp>
        <p:nvSpPr>
          <p:cNvPr id="16" name="Espaço Reservado para Imagem 3"/>
          <p:cNvSpPr>
            <a:spLocks noGrp="1"/>
          </p:cNvSpPr>
          <p:nvPr>
            <p:ph type="pic" sz="quarter" idx="22"/>
          </p:nvPr>
        </p:nvSpPr>
        <p:spPr>
          <a:xfrm>
            <a:off x="6933010" y="3767138"/>
            <a:ext cx="3886201" cy="123825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9919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d"/>
      </p:transition>
    </mc:Choice>
    <mc:Fallback xmlns="">
      <p:transition spd="slow">
        <p:push dir="d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texto com gráfico dire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000124" y="2457451"/>
            <a:ext cx="3886200" cy="1123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rgbClr val="183EFF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14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1000124" y="3857625"/>
            <a:ext cx="3886200" cy="13074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  <p:sp>
        <p:nvSpPr>
          <p:cNvPr id="5" name="Espaço Reservado para Gráfico 4"/>
          <p:cNvSpPr>
            <a:spLocks noGrp="1"/>
          </p:cNvSpPr>
          <p:nvPr>
            <p:ph type="chart" sz="quarter" idx="17"/>
          </p:nvPr>
        </p:nvSpPr>
        <p:spPr>
          <a:xfrm>
            <a:off x="5723336" y="1085850"/>
            <a:ext cx="5095875" cy="4812634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2072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d"/>
      </p:transition>
    </mc:Choice>
    <mc:Fallback xmlns="">
      <p:transition spd="slow">
        <p:push dir="d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ações com imag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7991475" y="1085850"/>
            <a:ext cx="2827736" cy="441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rgbClr val="183EFF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7" name="Espaço Reservado para Imagem 2"/>
          <p:cNvSpPr>
            <a:spLocks noGrp="1"/>
          </p:cNvSpPr>
          <p:nvPr>
            <p:ph type="pic" sz="quarter" idx="16"/>
          </p:nvPr>
        </p:nvSpPr>
        <p:spPr>
          <a:xfrm>
            <a:off x="1276350" y="0"/>
            <a:ext cx="2105025" cy="419100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13" name="Espaço Reservado para Texto 3"/>
          <p:cNvSpPr>
            <a:spLocks noGrp="1"/>
          </p:cNvSpPr>
          <p:nvPr>
            <p:ph type="body" sz="quarter" idx="19" hasCustomPrompt="1"/>
          </p:nvPr>
        </p:nvSpPr>
        <p:spPr>
          <a:xfrm>
            <a:off x="1360706" y="4466196"/>
            <a:ext cx="1857375" cy="6572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15" name="Espaço Reservado para Texto 3"/>
          <p:cNvSpPr>
            <a:spLocks noGrp="1"/>
          </p:cNvSpPr>
          <p:nvPr>
            <p:ph type="body" sz="quarter" idx="20" hasCustomPrompt="1"/>
          </p:nvPr>
        </p:nvSpPr>
        <p:spPr>
          <a:xfrm>
            <a:off x="1360706" y="5256771"/>
            <a:ext cx="1857375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  <p:sp>
        <p:nvSpPr>
          <p:cNvPr id="16" name="Espaço Reservado para Texto 3"/>
          <p:cNvSpPr>
            <a:spLocks noGrp="1"/>
          </p:cNvSpPr>
          <p:nvPr>
            <p:ph type="body" sz="quarter" idx="21" hasCustomPrompt="1"/>
          </p:nvPr>
        </p:nvSpPr>
        <p:spPr>
          <a:xfrm>
            <a:off x="3500438" y="4466196"/>
            <a:ext cx="1857375" cy="6572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17" name="Espaço Reservado para Texto 3"/>
          <p:cNvSpPr>
            <a:spLocks noGrp="1"/>
          </p:cNvSpPr>
          <p:nvPr>
            <p:ph type="body" sz="quarter" idx="22" hasCustomPrompt="1"/>
          </p:nvPr>
        </p:nvSpPr>
        <p:spPr>
          <a:xfrm>
            <a:off x="3500438" y="5256771"/>
            <a:ext cx="1857375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  <p:sp>
        <p:nvSpPr>
          <p:cNvPr id="18" name="Espaço Reservado para Texto 3"/>
          <p:cNvSpPr>
            <a:spLocks noGrp="1"/>
          </p:cNvSpPr>
          <p:nvPr>
            <p:ph type="body" sz="quarter" idx="23" hasCustomPrompt="1"/>
          </p:nvPr>
        </p:nvSpPr>
        <p:spPr>
          <a:xfrm>
            <a:off x="5638800" y="4466196"/>
            <a:ext cx="1857375" cy="6572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19" name="Espaço Reservado para Texto 3"/>
          <p:cNvSpPr>
            <a:spLocks noGrp="1"/>
          </p:cNvSpPr>
          <p:nvPr>
            <p:ph type="body" sz="quarter" idx="24" hasCustomPrompt="1"/>
          </p:nvPr>
        </p:nvSpPr>
        <p:spPr>
          <a:xfrm>
            <a:off x="5638800" y="5256771"/>
            <a:ext cx="1857375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  <p:sp>
        <p:nvSpPr>
          <p:cNvPr id="22" name="Espaço Reservado para Imagem 2"/>
          <p:cNvSpPr>
            <a:spLocks noGrp="1"/>
          </p:cNvSpPr>
          <p:nvPr>
            <p:ph type="pic" sz="quarter" idx="25"/>
          </p:nvPr>
        </p:nvSpPr>
        <p:spPr>
          <a:xfrm>
            <a:off x="3381375" y="0"/>
            <a:ext cx="2105025" cy="419100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23" name="Espaço Reservado para Imagem 2"/>
          <p:cNvSpPr>
            <a:spLocks noGrp="1"/>
          </p:cNvSpPr>
          <p:nvPr>
            <p:ph type="pic" sz="quarter" idx="26"/>
          </p:nvPr>
        </p:nvSpPr>
        <p:spPr>
          <a:xfrm>
            <a:off x="5486400" y="0"/>
            <a:ext cx="2105025" cy="419100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8626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d"/>
      </p:transition>
    </mc:Choice>
    <mc:Fallback xmlns="">
      <p:transition spd="slow">
        <p:push dir="d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ações sem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E2E83493-C7F4-C7B2-D2BD-755425FFEBF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3C1CA0A4-F05B-5773-BC79-24B6F476CF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957388" y="1085850"/>
            <a:ext cx="3143250" cy="48126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rgbClr val="183EFF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Texto</a:t>
            </a:r>
          </a:p>
        </p:txBody>
      </p:sp>
      <p:sp>
        <p:nvSpPr>
          <p:cNvPr id="7" name="Espaço Reservado para Texto 3"/>
          <p:cNvSpPr>
            <a:spLocks noGrp="1"/>
          </p:cNvSpPr>
          <p:nvPr>
            <p:ph type="body" sz="quarter" idx="19" hasCustomPrompt="1"/>
          </p:nvPr>
        </p:nvSpPr>
        <p:spPr>
          <a:xfrm>
            <a:off x="5723336" y="1085850"/>
            <a:ext cx="5095875" cy="3238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8" name="Espaço Reservado para Texto 3"/>
          <p:cNvSpPr>
            <a:spLocks noGrp="1"/>
          </p:cNvSpPr>
          <p:nvPr>
            <p:ph type="body" sz="quarter" idx="20" hasCustomPrompt="1"/>
          </p:nvPr>
        </p:nvSpPr>
        <p:spPr>
          <a:xfrm>
            <a:off x="5723336" y="1612805"/>
            <a:ext cx="5095875" cy="52387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  <p:sp>
        <p:nvSpPr>
          <p:cNvPr id="16" name="Espaço Reservado para Texto 3"/>
          <p:cNvSpPr>
            <a:spLocks noGrp="1"/>
          </p:cNvSpPr>
          <p:nvPr>
            <p:ph type="body" sz="quarter" idx="21" hasCustomPrompt="1"/>
          </p:nvPr>
        </p:nvSpPr>
        <p:spPr>
          <a:xfrm>
            <a:off x="5723336" y="4847655"/>
            <a:ext cx="5095875" cy="3238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17" name="Espaço Reservado para Texto 3"/>
          <p:cNvSpPr>
            <a:spLocks noGrp="1"/>
          </p:cNvSpPr>
          <p:nvPr>
            <p:ph type="body" sz="quarter" idx="22" hasCustomPrompt="1"/>
          </p:nvPr>
        </p:nvSpPr>
        <p:spPr>
          <a:xfrm>
            <a:off x="5723336" y="5374609"/>
            <a:ext cx="5095875" cy="52387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  <p:sp>
        <p:nvSpPr>
          <p:cNvPr id="18" name="Espaço Reservado para Texto 3"/>
          <p:cNvSpPr>
            <a:spLocks noGrp="1"/>
          </p:cNvSpPr>
          <p:nvPr>
            <p:ph type="body" sz="quarter" idx="23" hasCustomPrompt="1"/>
          </p:nvPr>
        </p:nvSpPr>
        <p:spPr>
          <a:xfrm>
            <a:off x="5723336" y="3593720"/>
            <a:ext cx="5095875" cy="3238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19" name="Espaço Reservado para Texto 3"/>
          <p:cNvSpPr>
            <a:spLocks noGrp="1"/>
          </p:cNvSpPr>
          <p:nvPr>
            <p:ph type="body" sz="quarter" idx="24" hasCustomPrompt="1"/>
          </p:nvPr>
        </p:nvSpPr>
        <p:spPr>
          <a:xfrm>
            <a:off x="5723336" y="4120675"/>
            <a:ext cx="5095875" cy="52387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  <p:sp>
        <p:nvSpPr>
          <p:cNvPr id="20" name="Espaço Reservado para Texto 3"/>
          <p:cNvSpPr>
            <a:spLocks noGrp="1"/>
          </p:cNvSpPr>
          <p:nvPr>
            <p:ph type="body" sz="quarter" idx="25" hasCustomPrompt="1"/>
          </p:nvPr>
        </p:nvSpPr>
        <p:spPr>
          <a:xfrm>
            <a:off x="5723336" y="2339785"/>
            <a:ext cx="5095875" cy="3238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21" name="Espaço Reservado para Texto 3"/>
          <p:cNvSpPr>
            <a:spLocks noGrp="1"/>
          </p:cNvSpPr>
          <p:nvPr>
            <p:ph type="body" sz="quarter" idx="26" hasCustomPrompt="1"/>
          </p:nvPr>
        </p:nvSpPr>
        <p:spPr>
          <a:xfrm>
            <a:off x="5723336" y="2866740"/>
            <a:ext cx="5095875" cy="52387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</p:spTree>
    <p:extLst>
      <p:ext uri="{BB962C8B-B14F-4D97-AF65-F5344CB8AC3E}">
        <p14:creationId xmlns:p14="http://schemas.microsoft.com/office/powerpoint/2010/main" val="2823224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d"/>
      </p:transition>
    </mc:Choice>
    <mc:Fallback xmlns="">
      <p:transition spd="slow">
        <p:push dir="d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tópicos com ícones à dire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190625" y="797453"/>
            <a:ext cx="8715376" cy="697972"/>
          </a:xfrm>
          <a:prstGeom prst="rect">
            <a:avLst/>
          </a:prstGeom>
        </p:spPr>
        <p:txBody>
          <a:bodyPr wrap="square" anchor="t" anchorCtr="0">
            <a:normAutofit/>
          </a:bodyPr>
          <a:lstStyle>
            <a:lvl1pPr algn="l">
              <a:defRPr sz="4400" b="1" spc="0" baseline="0">
                <a:solidFill>
                  <a:srgbClr val="183EFF"/>
                </a:solidFill>
              </a:defRPr>
            </a:lvl1pPr>
          </a:lstStyle>
          <a:p>
            <a:r>
              <a:rPr lang="pt-BR"/>
              <a:t>Título</a:t>
            </a:r>
          </a:p>
        </p:txBody>
      </p:sp>
      <p:sp>
        <p:nvSpPr>
          <p:cNvPr id="10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190625" y="2653021"/>
            <a:ext cx="3886200" cy="41402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11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1190625" y="3248490"/>
            <a:ext cx="3886200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  <p:sp>
        <p:nvSpPr>
          <p:cNvPr id="15" name="Espaço Reservado para Texto 3"/>
          <p:cNvSpPr>
            <a:spLocks noGrp="1"/>
          </p:cNvSpPr>
          <p:nvPr>
            <p:ph type="body" sz="quarter" idx="17" hasCustomPrompt="1"/>
          </p:nvPr>
        </p:nvSpPr>
        <p:spPr>
          <a:xfrm>
            <a:off x="1190625" y="4462771"/>
            <a:ext cx="3886200" cy="41402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16" name="Espaço Reservado para Texto 3"/>
          <p:cNvSpPr>
            <a:spLocks noGrp="1"/>
          </p:cNvSpPr>
          <p:nvPr>
            <p:ph type="body" sz="quarter" idx="18" hasCustomPrompt="1"/>
          </p:nvPr>
        </p:nvSpPr>
        <p:spPr>
          <a:xfrm>
            <a:off x="1190625" y="5058240"/>
            <a:ext cx="3886200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  <p:sp>
        <p:nvSpPr>
          <p:cNvPr id="20" name="Espaço Reservado para Texto 3"/>
          <p:cNvSpPr>
            <a:spLocks noGrp="1"/>
          </p:cNvSpPr>
          <p:nvPr>
            <p:ph type="body" sz="quarter" idx="19" hasCustomPrompt="1"/>
          </p:nvPr>
        </p:nvSpPr>
        <p:spPr>
          <a:xfrm>
            <a:off x="6019801" y="2653021"/>
            <a:ext cx="3886200" cy="41402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21" name="Espaço Reservado para Texto 3"/>
          <p:cNvSpPr>
            <a:spLocks noGrp="1"/>
          </p:cNvSpPr>
          <p:nvPr>
            <p:ph type="body" sz="quarter" idx="20" hasCustomPrompt="1"/>
          </p:nvPr>
        </p:nvSpPr>
        <p:spPr>
          <a:xfrm>
            <a:off x="6019801" y="3248490"/>
            <a:ext cx="3886200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  <p:sp>
        <p:nvSpPr>
          <p:cNvPr id="23" name="Espaço Reservado para Texto 3"/>
          <p:cNvSpPr>
            <a:spLocks noGrp="1"/>
          </p:cNvSpPr>
          <p:nvPr>
            <p:ph type="body" sz="quarter" idx="21" hasCustomPrompt="1"/>
          </p:nvPr>
        </p:nvSpPr>
        <p:spPr>
          <a:xfrm>
            <a:off x="6019801" y="4462771"/>
            <a:ext cx="3886200" cy="41402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24" name="Espaço Reservado para Texto 3"/>
          <p:cNvSpPr>
            <a:spLocks noGrp="1"/>
          </p:cNvSpPr>
          <p:nvPr>
            <p:ph type="body" sz="quarter" idx="22" hasCustomPrompt="1"/>
          </p:nvPr>
        </p:nvSpPr>
        <p:spPr>
          <a:xfrm>
            <a:off x="6019801" y="5058240"/>
            <a:ext cx="3886200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</p:spTree>
    <p:extLst>
      <p:ext uri="{BB962C8B-B14F-4D97-AF65-F5344CB8AC3E}">
        <p14:creationId xmlns:p14="http://schemas.microsoft.com/office/powerpoint/2010/main" val="463475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d"/>
      </p:transition>
    </mc:Choice>
    <mc:Fallback xmlns="">
      <p:transition spd="slow">
        <p:push dir="d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fot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Imagem 2"/>
          <p:cNvSpPr>
            <a:spLocks noGrp="1"/>
          </p:cNvSpPr>
          <p:nvPr>
            <p:ph type="pic" sz="quarter" idx="15"/>
          </p:nvPr>
        </p:nvSpPr>
        <p:spPr>
          <a:xfrm>
            <a:off x="0" y="971550"/>
            <a:ext cx="12192000" cy="4600576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8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3567113" y="5667840"/>
            <a:ext cx="5057775" cy="62910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</p:spTree>
    <p:extLst>
      <p:ext uri="{BB962C8B-B14F-4D97-AF65-F5344CB8AC3E}">
        <p14:creationId xmlns:p14="http://schemas.microsoft.com/office/powerpoint/2010/main" val="2553624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d"/>
      </p:transition>
    </mc:Choice>
    <mc:Fallback xmlns="">
      <p:transition spd="slow">
        <p:push dir="d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fotos com texto de apo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08042F7E-415C-1C9E-840D-52A0033B7EA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11F607B2-00A9-937D-8269-29A3E21E02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1843088" y="928688"/>
            <a:ext cx="2100262" cy="49697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sz="quarter" idx="18"/>
          </p:nvPr>
        </p:nvSpPr>
        <p:spPr>
          <a:xfrm>
            <a:off x="8143875" y="0"/>
            <a:ext cx="3752850" cy="685800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8" name="Espaço Reservado para Imagem 2"/>
          <p:cNvSpPr>
            <a:spLocks noGrp="1"/>
          </p:cNvSpPr>
          <p:nvPr>
            <p:ph type="pic" sz="quarter" idx="19"/>
          </p:nvPr>
        </p:nvSpPr>
        <p:spPr>
          <a:xfrm>
            <a:off x="4391025" y="0"/>
            <a:ext cx="3752850" cy="685800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38423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d"/>
      </p:transition>
    </mc:Choice>
    <mc:Fallback xmlns="">
      <p:transition spd="slow">
        <p:push dir="d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tópicos com ícon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190624" y="1092728"/>
            <a:ext cx="9628587" cy="640822"/>
          </a:xfrm>
          <a:prstGeom prst="rect">
            <a:avLst/>
          </a:prstGeom>
        </p:spPr>
        <p:txBody>
          <a:bodyPr wrap="square" anchor="t" anchorCtr="0">
            <a:normAutofit/>
          </a:bodyPr>
          <a:lstStyle>
            <a:lvl1pPr algn="l">
              <a:defRPr sz="4400" b="1" spc="0" baseline="0">
                <a:solidFill>
                  <a:srgbClr val="183EFF"/>
                </a:solidFill>
              </a:defRPr>
            </a:lvl1pPr>
          </a:lstStyle>
          <a:p>
            <a:r>
              <a:rPr lang="pt-BR"/>
              <a:t>Título</a:t>
            </a:r>
          </a:p>
        </p:txBody>
      </p:sp>
      <p:sp>
        <p:nvSpPr>
          <p:cNvPr id="10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654660" y="3767446"/>
            <a:ext cx="3238501" cy="3854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11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1654659" y="4291320"/>
            <a:ext cx="3238501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  <p:sp>
        <p:nvSpPr>
          <p:cNvPr id="16" name="Espaço Reservado para Texto 3"/>
          <p:cNvSpPr>
            <a:spLocks noGrp="1"/>
          </p:cNvSpPr>
          <p:nvPr>
            <p:ph type="body" sz="quarter" idx="17" hasCustomPrompt="1"/>
          </p:nvPr>
        </p:nvSpPr>
        <p:spPr>
          <a:xfrm>
            <a:off x="6988660" y="3767446"/>
            <a:ext cx="3238501" cy="3854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18" name="Espaço Reservado para Texto 3"/>
          <p:cNvSpPr>
            <a:spLocks noGrp="1"/>
          </p:cNvSpPr>
          <p:nvPr>
            <p:ph type="body" sz="quarter" idx="18" hasCustomPrompt="1"/>
          </p:nvPr>
        </p:nvSpPr>
        <p:spPr>
          <a:xfrm>
            <a:off x="6988659" y="4291320"/>
            <a:ext cx="3238501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</p:spTree>
    <p:extLst>
      <p:ext uri="{BB962C8B-B14F-4D97-AF65-F5344CB8AC3E}">
        <p14:creationId xmlns:p14="http://schemas.microsoft.com/office/powerpoint/2010/main" val="275005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d"/>
      </p:transition>
    </mc:Choice>
    <mc:Fallback xmlns="">
      <p:transition spd="slow">
        <p:push dir="d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âmina Fin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226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d"/>
      </p:transition>
    </mc:Choice>
    <mc:Fallback xmlns="">
      <p:transition spd="slow">
        <p:push dir="d"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gráfico de progres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190624" y="1092728"/>
            <a:ext cx="9628587" cy="640822"/>
          </a:xfrm>
          <a:prstGeom prst="rect">
            <a:avLst/>
          </a:prstGeom>
        </p:spPr>
        <p:txBody>
          <a:bodyPr wrap="square" anchor="t" anchorCtr="0">
            <a:normAutofit/>
          </a:bodyPr>
          <a:lstStyle>
            <a:lvl1pPr algn="ctr">
              <a:defRPr sz="4400" b="1" spc="0" baseline="0">
                <a:solidFill>
                  <a:srgbClr val="183EFF"/>
                </a:solidFill>
              </a:defRPr>
            </a:lvl1pPr>
          </a:lstStyle>
          <a:p>
            <a:r>
              <a:rPr lang="pt-BR"/>
              <a:t>Título</a:t>
            </a:r>
          </a:p>
        </p:txBody>
      </p:sp>
      <p:sp>
        <p:nvSpPr>
          <p:cNvPr id="10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190624" y="2803499"/>
            <a:ext cx="2871786" cy="28067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23" name="Espaço Reservado para Texto 3"/>
          <p:cNvSpPr>
            <a:spLocks noGrp="1"/>
          </p:cNvSpPr>
          <p:nvPr>
            <p:ph type="body" sz="quarter" idx="19" hasCustomPrompt="1"/>
          </p:nvPr>
        </p:nvSpPr>
        <p:spPr>
          <a:xfrm>
            <a:off x="1877460" y="4205902"/>
            <a:ext cx="1498115" cy="3854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30%</a:t>
            </a:r>
          </a:p>
        </p:txBody>
      </p:sp>
      <p:sp>
        <p:nvSpPr>
          <p:cNvPr id="32" name="Espaço Reservado para Texto 3"/>
          <p:cNvSpPr>
            <a:spLocks noGrp="1"/>
          </p:cNvSpPr>
          <p:nvPr>
            <p:ph type="body" sz="quarter" idx="20" hasCustomPrompt="1"/>
          </p:nvPr>
        </p:nvSpPr>
        <p:spPr>
          <a:xfrm>
            <a:off x="7947425" y="2803499"/>
            <a:ext cx="2871786" cy="28067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35" name="Espaço Reservado para Texto 3"/>
          <p:cNvSpPr>
            <a:spLocks noGrp="1"/>
          </p:cNvSpPr>
          <p:nvPr>
            <p:ph type="body" sz="quarter" idx="21" hasCustomPrompt="1"/>
          </p:nvPr>
        </p:nvSpPr>
        <p:spPr>
          <a:xfrm>
            <a:off x="8634261" y="4205902"/>
            <a:ext cx="1498115" cy="3854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90%</a:t>
            </a:r>
          </a:p>
        </p:txBody>
      </p:sp>
      <p:sp>
        <p:nvSpPr>
          <p:cNvPr id="36" name="Espaço Reservado para Texto 3"/>
          <p:cNvSpPr>
            <a:spLocks noGrp="1"/>
          </p:cNvSpPr>
          <p:nvPr>
            <p:ph type="body" sz="quarter" idx="22" hasCustomPrompt="1"/>
          </p:nvPr>
        </p:nvSpPr>
        <p:spPr>
          <a:xfrm>
            <a:off x="4565888" y="2803499"/>
            <a:ext cx="2871786" cy="28067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39" name="Espaço Reservado para Texto 3"/>
          <p:cNvSpPr>
            <a:spLocks noGrp="1"/>
          </p:cNvSpPr>
          <p:nvPr>
            <p:ph type="body" sz="quarter" idx="23" hasCustomPrompt="1"/>
          </p:nvPr>
        </p:nvSpPr>
        <p:spPr>
          <a:xfrm>
            <a:off x="5252724" y="4205902"/>
            <a:ext cx="1498115" cy="3854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60%</a:t>
            </a:r>
          </a:p>
        </p:txBody>
      </p:sp>
      <p:sp>
        <p:nvSpPr>
          <p:cNvPr id="40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2619375" y="5222209"/>
            <a:ext cx="6857999" cy="7127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</p:spTree>
    <p:extLst>
      <p:ext uri="{BB962C8B-B14F-4D97-AF65-F5344CB8AC3E}">
        <p14:creationId xmlns:p14="http://schemas.microsoft.com/office/powerpoint/2010/main" val="1834184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d"/>
      </p:transition>
    </mc:Choice>
    <mc:Fallback xmlns="">
      <p:transition spd="slow">
        <p:push dir="d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Lâmina 1/2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031D22C0-78F3-7F3E-E486-68D681C9F7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276351" y="1085850"/>
            <a:ext cx="3886200" cy="3476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rgbClr val="183EFF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sz="quarter" idx="15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14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1276351" y="4765931"/>
            <a:ext cx="3886200" cy="11325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</p:spTree>
    <p:extLst>
      <p:ext uri="{BB962C8B-B14F-4D97-AF65-F5344CB8AC3E}">
        <p14:creationId xmlns:p14="http://schemas.microsoft.com/office/powerpoint/2010/main" val="3124475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d"/>
      </p:transition>
    </mc:Choice>
    <mc:Fallback xmlns="">
      <p:transition spd="slow">
        <p:push dir="d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>
            <a:extLst>
              <a:ext uri="{FF2B5EF4-FFF2-40B4-BE49-F238E27FC236}">
                <a16:creationId xmlns:a16="http://schemas.microsoft.com/office/drawing/2014/main" id="{1136B438-876F-4751-7E8C-E90A1F6FF92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2D3DD27C-1B6D-E72C-E6D4-588D161670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494993" y="1847419"/>
            <a:ext cx="8344764" cy="2620238"/>
          </a:xfrm>
          <a:prstGeom prst="rect">
            <a:avLst/>
          </a:prstGeom>
        </p:spPr>
        <p:txBody>
          <a:bodyPr wrap="square" anchor="ctr" anchorCtr="1">
            <a:normAutofit/>
          </a:bodyPr>
          <a:lstStyle>
            <a:lvl1pPr algn="l">
              <a:defRPr sz="6000" b="1" spc="0" baseline="0">
                <a:solidFill>
                  <a:srgbClr val="03CF00"/>
                </a:solidFill>
              </a:defRPr>
            </a:lvl1pPr>
          </a:lstStyle>
          <a:p>
            <a:r>
              <a:rPr lang="pt-BR"/>
              <a:t>Título Principal da Apresentação</a:t>
            </a:r>
          </a:p>
        </p:txBody>
      </p:sp>
    </p:spTree>
    <p:extLst>
      <p:ext uri="{BB962C8B-B14F-4D97-AF65-F5344CB8AC3E}">
        <p14:creationId xmlns:p14="http://schemas.microsoft.com/office/powerpoint/2010/main" val="3103017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d"/>
      </p:transition>
    </mc:Choice>
    <mc:Fallback xmlns="">
      <p:transition spd="slow">
        <p:push dir="d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aspa com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ço Reservado para Imagem 1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276350" y="1085850"/>
            <a:ext cx="9639301" cy="4076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Aspas</a:t>
            </a:r>
          </a:p>
        </p:txBody>
      </p:sp>
      <p:sp>
        <p:nvSpPr>
          <p:cNvPr id="9" name="Espaço Reservado para Texto 3"/>
          <p:cNvSpPr>
            <a:spLocks noGrp="1"/>
          </p:cNvSpPr>
          <p:nvPr>
            <p:ph type="body" sz="quarter" idx="15" hasCustomPrompt="1"/>
          </p:nvPr>
        </p:nvSpPr>
        <p:spPr>
          <a:xfrm>
            <a:off x="1781175" y="5286375"/>
            <a:ext cx="9134476" cy="4000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Pessoa</a:t>
            </a:r>
          </a:p>
        </p:txBody>
      </p:sp>
      <p:cxnSp>
        <p:nvCxnSpPr>
          <p:cNvPr id="7" name="Conector reto 6"/>
          <p:cNvCxnSpPr>
            <a:stCxn id="9" idx="1"/>
          </p:cNvCxnSpPr>
          <p:nvPr userDrawn="1"/>
        </p:nvCxnSpPr>
        <p:spPr>
          <a:xfrm flipH="1">
            <a:off x="1276350" y="5486400"/>
            <a:ext cx="50482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 userDrawn="1"/>
        </p:nvCxnSpPr>
        <p:spPr>
          <a:xfrm>
            <a:off x="1276350" y="5991225"/>
            <a:ext cx="9639301" cy="0"/>
          </a:xfrm>
          <a:prstGeom prst="line">
            <a:avLst/>
          </a:prstGeom>
          <a:ln cap="rnd">
            <a:solidFill>
              <a:srgbClr val="03CF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CaixaDeTexto 11"/>
          <p:cNvSpPr txBox="1"/>
          <p:nvPr userDrawn="1"/>
        </p:nvSpPr>
        <p:spPr>
          <a:xfrm>
            <a:off x="552450" y="295275"/>
            <a:ext cx="1048685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600" b="1">
                <a:solidFill>
                  <a:srgbClr val="183EFF"/>
                </a:solidFill>
              </a:rPr>
              <a:t>“</a:t>
            </a:r>
          </a:p>
        </p:txBody>
      </p:sp>
      <p:sp>
        <p:nvSpPr>
          <p:cNvPr id="17" name="CaixaDeTexto 16"/>
          <p:cNvSpPr txBox="1"/>
          <p:nvPr userDrawn="1"/>
        </p:nvSpPr>
        <p:spPr>
          <a:xfrm rot="10800000">
            <a:off x="10591801" y="3201472"/>
            <a:ext cx="1048685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600" b="1">
                <a:solidFill>
                  <a:schemeClr val="tx1">
                    <a:lumMod val="95000"/>
                    <a:lumOff val="5000"/>
                  </a:schemeClr>
                </a:solidFill>
              </a:rPr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1190760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d"/>
      </p:transition>
    </mc:Choice>
    <mc:Fallback xmlns="">
      <p:transition spd="slow">
        <p:push dir="d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aspa sem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276350" y="1085850"/>
            <a:ext cx="9639301" cy="40767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0">
                <a:solidFill>
                  <a:schemeClr val="tx1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Aspas</a:t>
            </a:r>
          </a:p>
        </p:txBody>
      </p:sp>
      <p:sp>
        <p:nvSpPr>
          <p:cNvPr id="9" name="Espaço Reservado para Texto 3"/>
          <p:cNvSpPr>
            <a:spLocks noGrp="1"/>
          </p:cNvSpPr>
          <p:nvPr>
            <p:ph type="body" sz="quarter" idx="15" hasCustomPrompt="1"/>
          </p:nvPr>
        </p:nvSpPr>
        <p:spPr>
          <a:xfrm>
            <a:off x="1276350" y="5286375"/>
            <a:ext cx="9639301" cy="4000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>
                <a:solidFill>
                  <a:schemeClr val="tx1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Pessoa</a:t>
            </a:r>
          </a:p>
        </p:txBody>
      </p:sp>
      <p:sp>
        <p:nvSpPr>
          <p:cNvPr id="12" name="CaixaDeTexto 11"/>
          <p:cNvSpPr txBox="1"/>
          <p:nvPr userDrawn="1"/>
        </p:nvSpPr>
        <p:spPr>
          <a:xfrm>
            <a:off x="552450" y="295275"/>
            <a:ext cx="1048685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600" b="1">
                <a:solidFill>
                  <a:srgbClr val="183EFF"/>
                </a:solidFill>
              </a:rPr>
              <a:t>“</a:t>
            </a:r>
          </a:p>
        </p:txBody>
      </p:sp>
      <p:sp>
        <p:nvSpPr>
          <p:cNvPr id="17" name="CaixaDeTexto 16"/>
          <p:cNvSpPr txBox="1"/>
          <p:nvPr userDrawn="1"/>
        </p:nvSpPr>
        <p:spPr>
          <a:xfrm rot="10800000">
            <a:off x="10591801" y="3201472"/>
            <a:ext cx="1048685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600" b="1">
                <a:solidFill>
                  <a:schemeClr val="tx1">
                    <a:lumMod val="65000"/>
                    <a:lumOff val="35000"/>
                  </a:schemeClr>
                </a:solidFill>
              </a:rPr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1946821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d"/>
      </p:transition>
    </mc:Choice>
    <mc:Fallback xmlns="">
      <p:transition spd="slow">
        <p:push dir="d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1/2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276351" y="1085850"/>
            <a:ext cx="3886200" cy="3476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rgbClr val="183EFF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sz="quarter" idx="15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14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1276351" y="4765931"/>
            <a:ext cx="3886200" cy="11325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</p:spTree>
    <p:extLst>
      <p:ext uri="{BB962C8B-B14F-4D97-AF65-F5344CB8AC3E}">
        <p14:creationId xmlns:p14="http://schemas.microsoft.com/office/powerpoint/2010/main" val="913925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d"/>
      </p:transition>
    </mc:Choice>
    <mc:Fallback xmlns="">
      <p:transition spd="slow">
        <p:push dir="d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1/4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144271" y="394971"/>
            <a:ext cx="8548369" cy="13693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rgbClr val="183EFF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14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1144271" y="5330476"/>
            <a:ext cx="6099809" cy="11325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B3E2E41F-A220-420D-8F86-395E5FDF23A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144272" y="2078959"/>
            <a:ext cx="8549004" cy="2936875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03CF00"/>
              </a:buClr>
              <a:buFont typeface="Courier New" panose="02070309020205020404" pitchFamily="49" charset="0"/>
              <a:buChar char="o"/>
              <a:defRPr/>
            </a:lvl1pPr>
            <a:lvl2pPr marL="685800" indent="-228600">
              <a:buClr>
                <a:srgbClr val="03CF00"/>
              </a:buClr>
              <a:buFont typeface="Courier New" panose="02070309020205020404" pitchFamily="49" charset="0"/>
              <a:buChar char="o"/>
              <a:defRPr/>
            </a:lvl2pPr>
            <a:lvl3pPr marL="1143000" indent="-228600">
              <a:buClr>
                <a:srgbClr val="03CF00"/>
              </a:buClr>
              <a:buFont typeface="Courier New" panose="02070309020205020404" pitchFamily="49" charset="0"/>
              <a:buChar char="o"/>
              <a:defRPr/>
            </a:lvl3pPr>
            <a:lvl4pPr marL="1600200" indent="-228600">
              <a:buClr>
                <a:srgbClr val="03CF00"/>
              </a:buClr>
              <a:buFont typeface="Courier New" panose="02070309020205020404" pitchFamily="49" charset="0"/>
              <a:buChar char="o"/>
              <a:defRPr/>
            </a:lvl4pPr>
            <a:lvl5pPr marL="2057400" indent="-228600">
              <a:buClr>
                <a:srgbClr val="03CF00"/>
              </a:buClr>
              <a:buFont typeface="Courier New" panose="02070309020205020404" pitchFamily="49" charset="0"/>
              <a:buChar char="o"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2590179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d"/>
      </p:transition>
    </mc:Choice>
    <mc:Fallback xmlns="">
      <p:transition spd="slow">
        <p:push dir="d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texto com gráfico esquer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6933011" y="1085850"/>
            <a:ext cx="3886200" cy="12858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rgbClr val="183EFF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14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6933011" y="2619375"/>
            <a:ext cx="3886200" cy="32791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ADCC7624-8FD6-2D50-7C98-A23CCFB6C8D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25975" y="1085850"/>
            <a:ext cx="5359078" cy="4812634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0562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d"/>
      </p:transition>
    </mc:Choice>
    <mc:Fallback xmlns="">
      <p:transition spd="slow">
        <p:push dir="d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6.xml"/><Relationship Id="rId21" Type="http://schemas.openxmlformats.org/officeDocument/2006/relationships/image" Target="../media/image6.png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5.xml"/><Relationship Id="rId16" Type="http://schemas.openxmlformats.org/officeDocument/2006/relationships/slideLayout" Target="../slideLayouts/slideLayout19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3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4028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92" r:id="rId2"/>
    <p:sldLayoutId id="2147483695" r:id="rId3"/>
  </p:sldLayoutIdLst>
  <mc:AlternateContent xmlns:mc="http://schemas.openxmlformats.org/markup-compatibility/2006" xmlns:p14="http://schemas.microsoft.com/office/powerpoint/2010/main">
    <mc:Choice Requires="p14">
      <p:transition spd="slow" p14:dur="1250">
        <p:push dir="d"/>
      </p:transition>
    </mc:Choice>
    <mc:Fallback xmlns="">
      <p:transition spd="slow">
        <p:push dir="d"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ângulo 17">
            <a:extLst>
              <a:ext uri="{FF2B5EF4-FFF2-40B4-BE49-F238E27FC236}">
                <a16:creationId xmlns:a16="http://schemas.microsoft.com/office/drawing/2014/main" id="{D042BC1F-CB3C-CC65-4A71-CE0130D46AA5}"/>
              </a:ext>
            </a:extLst>
          </p:cNvPr>
          <p:cNvSpPr/>
          <p:nvPr userDrawn="1"/>
        </p:nvSpPr>
        <p:spPr>
          <a:xfrm>
            <a:off x="1728788" y="0"/>
            <a:ext cx="10463212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id="{3851CBDE-93DB-CD9F-EE75-A4C07C9679E6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4AC3555A-6B36-11F3-774F-D6A303961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pic>
        <p:nvPicPr>
          <p:cNvPr id="20" name="Imagem 19">
            <a:extLst>
              <a:ext uri="{FF2B5EF4-FFF2-40B4-BE49-F238E27FC236}">
                <a16:creationId xmlns:a16="http://schemas.microsoft.com/office/drawing/2014/main" id="{8749B18A-0E23-44DA-1802-4304D5D66306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7402" y="6016675"/>
            <a:ext cx="3335498" cy="603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231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86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7" r:id="rId17"/>
  </p:sldLayoutIdLst>
  <mc:AlternateContent xmlns:mc="http://schemas.openxmlformats.org/markup-compatibility/2006" xmlns:p14="http://schemas.microsoft.com/office/powerpoint/2010/main">
    <mc:Choice Requires="p14">
      <p:transition spd="slow" p14:dur="1250">
        <p:push dir="d"/>
      </p:transition>
    </mc:Choice>
    <mc:Fallback xmlns="">
      <p:transition spd="slow">
        <p:push dir="d"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83EFF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susdigital@sa&#250;de.gov.br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ço Reservado para Texto 6"/>
          <p:cNvSpPr txBox="1">
            <a:spLocks/>
          </p:cNvSpPr>
          <p:nvPr/>
        </p:nvSpPr>
        <p:spPr>
          <a:xfrm>
            <a:off x="548667" y="724990"/>
            <a:ext cx="4296640" cy="26912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sz="1600" b="1" i="1" dirty="0"/>
          </a:p>
        </p:txBody>
      </p:sp>
      <p:pic>
        <p:nvPicPr>
          <p:cNvPr id="4" name="Imagem 3" descr="Interface gráfica do usuário&#10;&#10;Descrição gerada automaticamente com confiança média">
            <a:extLst>
              <a:ext uri="{FF2B5EF4-FFF2-40B4-BE49-F238E27FC236}">
                <a16:creationId xmlns:a16="http://schemas.microsoft.com/office/drawing/2014/main" id="{8812659F-8FF3-ADFD-EE93-9D57EAFBC4D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020"/>
            <a:ext cx="12192000" cy="6855387"/>
          </a:xfrm>
          <a:prstGeom prst="rect">
            <a:avLst/>
          </a:prstGeom>
          <a:solidFill>
            <a:schemeClr val="accent2"/>
          </a:solidFill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38A1888C-8B02-258B-F885-1379B2EE746F}"/>
              </a:ext>
            </a:extLst>
          </p:cNvPr>
          <p:cNvSpPr txBox="1"/>
          <p:nvPr/>
        </p:nvSpPr>
        <p:spPr>
          <a:xfrm>
            <a:off x="941832" y="4160520"/>
            <a:ext cx="5724144" cy="1569660"/>
          </a:xfrm>
          <a:prstGeom prst="rect">
            <a:avLst/>
          </a:prstGeom>
          <a:solidFill>
            <a:srgbClr val="F7770D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  <a:latin typeface="Montserrat"/>
              </a:rPr>
              <a:t>FINANCIAMENTO – ETAPA 1: PLANEJAMENTO</a:t>
            </a:r>
          </a:p>
          <a:p>
            <a:pPr algn="ctr"/>
            <a:r>
              <a:rPr lang="pt-BR" sz="3200" b="1" dirty="0">
                <a:solidFill>
                  <a:schemeClr val="bg1"/>
                </a:solidFill>
                <a:latin typeface="Montserrat"/>
              </a:rPr>
              <a:t>PRT GM/MS nº 3.233/2024</a:t>
            </a:r>
            <a:endParaRPr lang="pt-BR" sz="3200" dirty="0">
              <a:solidFill>
                <a:schemeClr val="bg1"/>
              </a:solidFill>
              <a:latin typeface="Montserrat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A019A22B-1D53-99B0-EE4D-651331CFBB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3424" y="4233010"/>
            <a:ext cx="6460959" cy="1478229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809224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Imagem 5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6310" y="2560784"/>
            <a:ext cx="3379380" cy="1736432"/>
          </a:xfrm>
          <a:prstGeom prst="rect">
            <a:avLst/>
          </a:prstGeom>
        </p:spPr>
      </p:pic>
      <p:sp>
        <p:nvSpPr>
          <p:cNvPr id="3" name="Elipse 2"/>
          <p:cNvSpPr/>
          <p:nvPr/>
        </p:nvSpPr>
        <p:spPr>
          <a:xfrm flipV="1">
            <a:off x="4819380" y="2679192"/>
            <a:ext cx="150282" cy="164592"/>
          </a:xfrm>
          <a:prstGeom prst="ellipse">
            <a:avLst/>
          </a:prstGeom>
          <a:solidFill>
            <a:srgbClr val="FE4D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63B5F293-D603-9D8A-B9B0-C31B489B8F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29" y="1658835"/>
            <a:ext cx="12114939" cy="4107226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567F1052-D26F-30C9-9573-8941007F3AD7}"/>
              </a:ext>
            </a:extLst>
          </p:cNvPr>
          <p:cNvSpPr txBox="1"/>
          <p:nvPr/>
        </p:nvSpPr>
        <p:spPr>
          <a:xfrm>
            <a:off x="1825751" y="1025705"/>
            <a:ext cx="85404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rgbClr val="183EFF"/>
                </a:solidFill>
                <a:latin typeface="Montserrat"/>
              </a:rPr>
              <a:t>PLANOS DE TRANSFORMAÇÃO DIGITAL – FINANCIAMENTO</a:t>
            </a:r>
            <a:endParaRPr lang="pt-BR" sz="2000" dirty="0">
              <a:latin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31595104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A54A3220-FC4A-52B5-10F9-2B2B8235C98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081146" y="966979"/>
            <a:ext cx="6029705" cy="523494"/>
          </a:xfrm>
        </p:spPr>
        <p:txBody>
          <a:bodyPr/>
          <a:lstStyle/>
          <a:p>
            <a:pPr algn="ctr"/>
            <a:r>
              <a:rPr lang="pt-BR" dirty="0"/>
              <a:t>Método de cálculo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B8FAFA30-4EF3-322E-E9A3-D9B4ACA61619}"/>
              </a:ext>
            </a:extLst>
          </p:cNvPr>
          <p:cNvSpPr txBox="1"/>
          <p:nvPr/>
        </p:nvSpPr>
        <p:spPr>
          <a:xfrm>
            <a:off x="1034795" y="1929385"/>
            <a:ext cx="10122408" cy="8765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6200" marR="76200"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O método de cálculo para estabelecimento dos valores previstos nos Anexos I, II e III da Portaria considerou: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B2BEEA0C-30CA-0ADA-A638-8FC2AC6925B4}"/>
              </a:ext>
            </a:extLst>
          </p:cNvPr>
          <p:cNvSpPr txBox="1"/>
          <p:nvPr/>
        </p:nvSpPr>
        <p:spPr>
          <a:xfrm>
            <a:off x="1034796" y="2805907"/>
            <a:ext cx="10122407" cy="4610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6200" marR="76200"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I - piso </a:t>
            </a:r>
            <a:r>
              <a:rPr lang="pt-BR" b="1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per capita</a:t>
            </a:r>
            <a:r>
              <a:rPr lang="pt-BR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 de R$ 1,00 (um real) por habitante; e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226C4C1B-FA05-E415-FA70-32A2C664F9B1}"/>
              </a:ext>
            </a:extLst>
          </p:cNvPr>
          <p:cNvSpPr txBox="1"/>
          <p:nvPr/>
        </p:nvSpPr>
        <p:spPr>
          <a:xfrm>
            <a:off x="1034794" y="3511296"/>
            <a:ext cx="10122407" cy="25385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6200" marR="76200"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II - aplicação do Índice de Critérios para a Distribuição de Recursos Financeiros para o Programa SUS Digital - ICSD, que agrega a base de tipologia rural-urbana para recorte municipal do Instituto Brasileiro de Geografia e Estatística - IBGE e o Índice de Vulnerabilidade Social - IVS do Instituto de Pesquisa Econômica Aplicada - IPEA visando à garantia da equidade por meio da ponderação dos atributos sociodemográficos.</a:t>
            </a:r>
          </a:p>
        </p:txBody>
      </p:sp>
    </p:spTree>
    <p:extLst>
      <p:ext uri="{BB962C8B-B14F-4D97-AF65-F5344CB8AC3E}">
        <p14:creationId xmlns:p14="http://schemas.microsoft.com/office/powerpoint/2010/main" val="30276216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09D740F9-3D3C-349F-4175-E7DE418BF23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79746525"/>
              </p:ext>
            </p:extLst>
          </p:nvPr>
        </p:nvGraphicFramePr>
        <p:xfrm>
          <a:off x="1965960" y="960120"/>
          <a:ext cx="9957816" cy="5897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CaixaDeTexto 4">
            <a:extLst>
              <a:ext uri="{FF2B5EF4-FFF2-40B4-BE49-F238E27FC236}">
                <a16:creationId xmlns:a16="http://schemas.microsoft.com/office/drawing/2014/main" id="{C0D5E332-F3F0-8074-F15B-93F7E2088F3E}"/>
              </a:ext>
            </a:extLst>
          </p:cNvPr>
          <p:cNvSpPr txBox="1"/>
          <p:nvPr/>
        </p:nvSpPr>
        <p:spPr>
          <a:xfrm>
            <a:off x="9793224" y="5828906"/>
            <a:ext cx="2212848" cy="276999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r"/>
            <a:r>
              <a:rPr lang="pt-BR" sz="1200" b="1" dirty="0">
                <a:solidFill>
                  <a:schemeClr val="bg1"/>
                </a:solidFill>
                <a:latin typeface="Montserrat" panose="00000500000000000000" pitchFamily="2" charset="0"/>
              </a:rPr>
              <a:t>PARCELA DE ADESÃO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310A24AD-8E3E-658B-F903-97118B26797D}"/>
              </a:ext>
            </a:extLst>
          </p:cNvPr>
          <p:cNvSpPr txBox="1"/>
          <p:nvPr/>
        </p:nvSpPr>
        <p:spPr>
          <a:xfrm>
            <a:off x="9793224" y="6204953"/>
            <a:ext cx="2212848" cy="27699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pt-BR" sz="1200" b="1" dirty="0">
                <a:solidFill>
                  <a:schemeClr val="bg1"/>
                </a:solidFill>
                <a:latin typeface="Montserrat" panose="00000500000000000000" pitchFamily="2" charset="0"/>
              </a:rPr>
              <a:t>PARCELA ENVIO DS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85B671D8-A164-B3C0-8024-81749BBEEADB}"/>
              </a:ext>
            </a:extLst>
          </p:cNvPr>
          <p:cNvSpPr txBox="1"/>
          <p:nvPr/>
        </p:nvSpPr>
        <p:spPr>
          <a:xfrm>
            <a:off x="396240" y="238874"/>
            <a:ext cx="3992880" cy="111889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pt-BR" b="1" dirty="0">
                <a:solidFill>
                  <a:schemeClr val="bg1"/>
                </a:solidFill>
                <a:latin typeface="Montserrat" panose="00000500000000000000" pitchFamily="2" charset="0"/>
              </a:rPr>
              <a:t>MONTANTE GLOBAL</a:t>
            </a:r>
          </a:p>
          <a:p>
            <a:pPr algn="ctr">
              <a:lnSpc>
                <a:spcPct val="200000"/>
              </a:lnSpc>
            </a:pPr>
            <a:r>
              <a:rPr lang="pt-BR" b="1" dirty="0">
                <a:solidFill>
                  <a:schemeClr val="bg1"/>
                </a:solidFill>
                <a:latin typeface="Montserrat" panose="00000500000000000000" pitchFamily="2" charset="0"/>
              </a:rPr>
              <a:t>R$ 464.402.780,00</a:t>
            </a:r>
          </a:p>
        </p:txBody>
      </p:sp>
    </p:spTree>
    <p:extLst>
      <p:ext uri="{BB962C8B-B14F-4D97-AF65-F5344CB8AC3E}">
        <p14:creationId xmlns:p14="http://schemas.microsoft.com/office/powerpoint/2010/main" val="41679347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2875702F-F90C-6A33-EE65-0529FE5E7CB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09626" y="711631"/>
            <a:ext cx="4819649" cy="3476625"/>
          </a:xfrm>
        </p:spPr>
        <p:txBody>
          <a:bodyPr/>
          <a:lstStyle/>
          <a:p>
            <a:r>
              <a:rPr lang="pt-BR" dirty="0"/>
              <a:t>Operacionalização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93B72713-1931-0B56-6835-89F2B984334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09626" y="2159517"/>
            <a:ext cx="9663554" cy="442945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spcAft>
                <a:spcPts val="1800"/>
              </a:spcAft>
              <a:buNone/>
            </a:pPr>
            <a:r>
              <a:rPr lang="pt-BR" sz="1800" dirty="0">
                <a:solidFill>
                  <a:srgbClr val="000000"/>
                </a:solidFill>
                <a:latin typeface="Montserrat" panose="00000500000000000000" pitchFamily="2" charset="0"/>
              </a:rPr>
              <a:t>As solicitações de adesão serão objeto de homologação, mediante portaria da Ministra de Estado da Saúde, em que constarão os respectivos valores a serem transferidos a título de incentivo financeiro, em duas parcelas:</a:t>
            </a:r>
          </a:p>
          <a:p>
            <a:pPr marL="0" indent="0" algn="just">
              <a:spcBef>
                <a:spcPts val="0"/>
              </a:spcBef>
              <a:spcAft>
                <a:spcPts val="1800"/>
              </a:spcAft>
              <a:buNone/>
            </a:pPr>
            <a:r>
              <a:rPr lang="pt-BR" sz="1800" b="1" dirty="0">
                <a:solidFill>
                  <a:srgbClr val="000000"/>
                </a:solidFill>
                <a:latin typeface="Montserrat" panose="00000500000000000000" pitchFamily="2" charset="0"/>
              </a:rPr>
              <a:t>	I - primeira parcela</a:t>
            </a:r>
            <a:r>
              <a:rPr lang="pt-BR" sz="1800" dirty="0">
                <a:solidFill>
                  <a:srgbClr val="000000"/>
                </a:solidFill>
                <a:latin typeface="Montserrat" panose="00000500000000000000" pitchFamily="2" charset="0"/>
              </a:rPr>
              <a:t>: a ser repassada com a homologação da adesão dos entes ao Programa SUS Digital, conforme valores constantes dos Anexos I e II a esta Portaria; e</a:t>
            </a:r>
          </a:p>
          <a:p>
            <a:pPr marL="0" indent="0" algn="just">
              <a:spcBef>
                <a:spcPts val="0"/>
              </a:spcBef>
              <a:spcAft>
                <a:spcPts val="1800"/>
              </a:spcAft>
              <a:buNone/>
            </a:pPr>
            <a:r>
              <a:rPr lang="pt-BR" sz="1800" b="1" dirty="0">
                <a:solidFill>
                  <a:srgbClr val="000000"/>
                </a:solidFill>
                <a:latin typeface="Montserrat" panose="00000500000000000000" pitchFamily="2" charset="0"/>
              </a:rPr>
              <a:t>	II - segunda parcela</a:t>
            </a:r>
            <a:r>
              <a:rPr lang="pt-BR" sz="1800" dirty="0">
                <a:solidFill>
                  <a:srgbClr val="000000"/>
                </a:solidFill>
                <a:latin typeface="Montserrat" panose="00000500000000000000" pitchFamily="2" charset="0"/>
              </a:rPr>
              <a:t>: a ser repassada com o envio do diagnóstico situacional, conforme valores constantes do Anexo III a esta Portaria.</a:t>
            </a:r>
          </a:p>
          <a:p>
            <a:pPr marL="0" indent="0" algn="just">
              <a:spcBef>
                <a:spcPts val="0"/>
              </a:spcBef>
              <a:spcAft>
                <a:spcPts val="1800"/>
              </a:spcAft>
              <a:buNone/>
            </a:pPr>
            <a:r>
              <a:rPr lang="pt-BR" sz="1800" b="1" dirty="0">
                <a:solidFill>
                  <a:srgbClr val="000000"/>
                </a:solidFill>
                <a:latin typeface="Montserrat" panose="00000500000000000000" pitchFamily="2" charset="0"/>
              </a:rPr>
              <a:t>Os valores da segunda parcela</a:t>
            </a:r>
            <a:r>
              <a:rPr lang="pt-BR" sz="1800" dirty="0">
                <a:solidFill>
                  <a:srgbClr val="000000"/>
                </a:solidFill>
                <a:latin typeface="Montserrat" panose="00000500000000000000" pitchFamily="2" charset="0"/>
              </a:rPr>
              <a:t>, bem como a </a:t>
            </a:r>
            <a:r>
              <a:rPr lang="pt-BR" sz="1800" b="1" dirty="0">
                <a:solidFill>
                  <a:srgbClr val="000000"/>
                </a:solidFill>
                <a:latin typeface="Montserrat" panose="00000500000000000000" pitchFamily="2" charset="0"/>
              </a:rPr>
              <a:t>proporção dos valores entre os estados e os municípios</a:t>
            </a:r>
            <a:r>
              <a:rPr lang="pt-BR" sz="1800" dirty="0">
                <a:solidFill>
                  <a:srgbClr val="000000"/>
                </a:solidFill>
                <a:latin typeface="Montserrat" panose="00000500000000000000" pitchFamily="2" charset="0"/>
              </a:rPr>
              <a:t> deverão ser definidos a partir do DS elaborado durante a discussão dos PA Saúde Digital e pactuados nas respectivas </a:t>
            </a:r>
            <a:r>
              <a:rPr lang="pt-BR" sz="1800" dirty="0" err="1">
                <a:solidFill>
                  <a:srgbClr val="000000"/>
                </a:solidFill>
                <a:latin typeface="Montserrat" panose="00000500000000000000" pitchFamily="2" charset="0"/>
              </a:rPr>
              <a:t>CIBs</a:t>
            </a:r>
            <a:r>
              <a:rPr lang="pt-BR" sz="1800" dirty="0">
                <a:solidFill>
                  <a:srgbClr val="000000"/>
                </a:solidFill>
                <a:latin typeface="Montserrat" panose="00000500000000000000" pitchFamily="2" charset="0"/>
              </a:rPr>
              <a:t> e, no caso do DF no CGSES/DF, considerando os tetos por macrorregião de saúde, estabelecidos no Anexo III da PRT GM/MS nº 3.233/2024.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3D861F8-B91A-66A2-F5F6-438274C0C9E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349484" y="6390636"/>
            <a:ext cx="5123696" cy="396663"/>
          </a:xfrm>
        </p:spPr>
        <p:txBody>
          <a:bodyPr/>
          <a:lstStyle/>
          <a:p>
            <a:pPr algn="r"/>
            <a:r>
              <a:rPr lang="pt-BR" sz="1200" dirty="0">
                <a:solidFill>
                  <a:srgbClr val="000000"/>
                </a:solidFill>
                <a:latin typeface="Montserrat" panose="00000500000000000000" pitchFamily="2" charset="0"/>
              </a:rPr>
              <a:t>Fonte: §§ 3º, 4º e 5º do art. 4ºda PRT GM/MS nº 3.233/2024.</a:t>
            </a:r>
          </a:p>
        </p:txBody>
      </p:sp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09156772-863F-6BB7-00CC-83C1485C2A4A}"/>
              </a:ext>
            </a:extLst>
          </p:cNvPr>
          <p:cNvSpPr/>
          <p:nvPr/>
        </p:nvSpPr>
        <p:spPr>
          <a:xfrm>
            <a:off x="10659980" y="3428999"/>
            <a:ext cx="1215188" cy="457201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ABRIL/24</a:t>
            </a:r>
          </a:p>
        </p:txBody>
      </p:sp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DA54EB2F-7C16-D80E-0F66-942D68479310}"/>
              </a:ext>
            </a:extLst>
          </p:cNvPr>
          <p:cNvSpPr/>
          <p:nvPr/>
        </p:nvSpPr>
        <p:spPr>
          <a:xfrm>
            <a:off x="10659980" y="4392793"/>
            <a:ext cx="1215188" cy="4572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JUNHO/24</a:t>
            </a:r>
          </a:p>
        </p:txBody>
      </p:sp>
    </p:spTree>
    <p:extLst>
      <p:ext uri="{BB962C8B-B14F-4D97-AF65-F5344CB8AC3E}">
        <p14:creationId xmlns:p14="http://schemas.microsoft.com/office/powerpoint/2010/main" val="29614199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Imagem 27">
            <a:extLst>
              <a:ext uri="{FF2B5EF4-FFF2-40B4-BE49-F238E27FC236}">
                <a16:creationId xmlns:a16="http://schemas.microsoft.com/office/drawing/2014/main" id="{62DE5E98-5009-D933-6E86-77E22504AE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" y="0"/>
            <a:ext cx="12170664" cy="6858000"/>
          </a:xfrm>
          <a:prstGeom prst="rect">
            <a:avLst/>
          </a:prstGeom>
        </p:spPr>
      </p:pic>
      <p:sp>
        <p:nvSpPr>
          <p:cNvPr id="5" name="AutoShape 2">
            <a:extLst>
              <a:ext uri="{FF2B5EF4-FFF2-40B4-BE49-F238E27FC236}">
                <a16:creationId xmlns:a16="http://schemas.microsoft.com/office/drawing/2014/main" id="{A2684D62-DEF2-0651-8648-D9AF5394278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" name="AutoShape 10">
            <a:extLst>
              <a:ext uri="{FF2B5EF4-FFF2-40B4-BE49-F238E27FC236}">
                <a16:creationId xmlns:a16="http://schemas.microsoft.com/office/drawing/2014/main" id="{C77E8915-B834-EA63-C12E-5F182D56D6D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333135" y="666135"/>
            <a:ext cx="3067665" cy="3067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24" name="Imagem 23">
            <a:extLst>
              <a:ext uri="{FF2B5EF4-FFF2-40B4-BE49-F238E27FC236}">
                <a16:creationId xmlns:a16="http://schemas.microsoft.com/office/drawing/2014/main" id="{BDF29843-6B3F-D2D1-DE1C-C5206F548F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60548" y="0"/>
            <a:ext cx="931451" cy="421105"/>
          </a:xfrm>
          <a:prstGeom prst="rect">
            <a:avLst/>
          </a:prstGeom>
        </p:spPr>
      </p:pic>
      <p:pic>
        <p:nvPicPr>
          <p:cNvPr id="26" name="Imagem 25">
            <a:extLst>
              <a:ext uri="{FF2B5EF4-FFF2-40B4-BE49-F238E27FC236}">
                <a16:creationId xmlns:a16="http://schemas.microsoft.com/office/drawing/2014/main" id="{E85BBB0D-ED7B-8A0F-B71C-0C471296A0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63384" y="6436895"/>
            <a:ext cx="917948" cy="421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2278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Imagem 5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6310" y="2560784"/>
            <a:ext cx="3379380" cy="1736432"/>
          </a:xfrm>
          <a:prstGeom prst="rect">
            <a:avLst/>
          </a:prstGeom>
        </p:spPr>
      </p:pic>
      <p:sp>
        <p:nvSpPr>
          <p:cNvPr id="3" name="Elipse 2"/>
          <p:cNvSpPr/>
          <p:nvPr/>
        </p:nvSpPr>
        <p:spPr>
          <a:xfrm>
            <a:off x="4415454" y="3338265"/>
            <a:ext cx="165690" cy="181470"/>
          </a:xfrm>
          <a:prstGeom prst="ellipse">
            <a:avLst/>
          </a:prstGeom>
          <a:solidFill>
            <a:srgbClr val="FE4D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6C2A3748-3B8D-0875-9AAF-50A3195A6BFC}"/>
              </a:ext>
            </a:extLst>
          </p:cNvPr>
          <p:cNvSpPr/>
          <p:nvPr/>
        </p:nvSpPr>
        <p:spPr>
          <a:xfrm>
            <a:off x="3288981" y="4297216"/>
            <a:ext cx="5614037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8800" dirty="0">
                <a:ln w="0"/>
                <a:solidFill>
                  <a:srgbClr val="183E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OBRIGADO!</a:t>
            </a:r>
            <a:endParaRPr lang="pt-BR" sz="8800" b="0" cap="none" spc="0" dirty="0">
              <a:ln w="0"/>
              <a:solidFill>
                <a:srgbClr val="183EFF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2603862" y="971714"/>
            <a:ext cx="6984274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t-BR" sz="3600" dirty="0">
                <a:ln w="0"/>
                <a:solidFill>
                  <a:srgbClr val="183E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Contatos e dúvidas</a:t>
            </a:r>
          </a:p>
          <a:p>
            <a:pPr algn="ctr"/>
            <a:r>
              <a:rPr lang="pt-BR" sz="3600" dirty="0">
                <a:ln w="0"/>
                <a:solidFill>
                  <a:srgbClr val="183E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hlinkClick r:id="rId3"/>
              </a:rPr>
              <a:t>susdigital@saude.gov.br</a:t>
            </a:r>
            <a:r>
              <a:rPr lang="pt-BR" sz="3600" dirty="0">
                <a:ln w="0"/>
                <a:solidFill>
                  <a:srgbClr val="183E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 </a:t>
            </a:r>
            <a:endParaRPr lang="pt-BR" sz="3600" dirty="0">
              <a:ln w="0"/>
              <a:solidFill>
                <a:srgbClr val="183EFF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461984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Imagem 5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11" y="155448"/>
            <a:ext cx="2349034" cy="1207008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1934468" y="1425847"/>
            <a:ext cx="83230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rgbClr val="183EFF"/>
                </a:solidFill>
                <a:latin typeface="Montserrat"/>
              </a:rPr>
              <a:t>PLANOS DE TRANSFORMAÇÃO DIGITAL – FINANCIAMENTO</a:t>
            </a:r>
          </a:p>
          <a:p>
            <a:pPr algn="ctr"/>
            <a:r>
              <a:rPr lang="pt-BR" sz="2000" b="1" dirty="0">
                <a:solidFill>
                  <a:srgbClr val="183EFF"/>
                </a:solidFill>
                <a:latin typeface="Montserrat"/>
              </a:rPr>
              <a:t>Portaria GM/MS nº 3.233, de 1 de março de 2024</a:t>
            </a:r>
            <a:endParaRPr lang="pt-BR" sz="2000" dirty="0">
              <a:latin typeface="Montserrat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CC00CE12-017D-E897-C781-996CB4836E79}"/>
              </a:ext>
            </a:extLst>
          </p:cNvPr>
          <p:cNvSpPr txBox="1"/>
          <p:nvPr/>
        </p:nvSpPr>
        <p:spPr>
          <a:xfrm>
            <a:off x="962522" y="2255386"/>
            <a:ext cx="10266947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6200" marR="76200" algn="just">
              <a:spcBef>
                <a:spcPts val="600"/>
              </a:spcBef>
              <a:spcAft>
                <a:spcPts val="600"/>
              </a:spcAft>
            </a:pPr>
            <a:r>
              <a:rPr lang="pt-BR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A </a:t>
            </a:r>
            <a:r>
              <a:rPr lang="pt-BR" b="1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etapa 1: planejamento </a:t>
            </a:r>
            <a:r>
              <a:rPr lang="pt-BR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terá por objeto a </a:t>
            </a:r>
            <a:r>
              <a:rPr lang="pt-BR" b="1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elaboração</a:t>
            </a:r>
            <a:r>
              <a:rPr lang="pt-BR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 dos Planos de Ação de Transformação para a Saúde Digital - </a:t>
            </a:r>
            <a:r>
              <a:rPr lang="pt-BR" b="1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PA Saúde Digital </a:t>
            </a:r>
            <a:r>
              <a:rPr lang="pt-BR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pelos estados, Distrito Federal e municípios que aderirem ao Programa.</a:t>
            </a:r>
          </a:p>
          <a:p>
            <a:pPr marL="76200" marR="76200" algn="just">
              <a:spcBef>
                <a:spcPts val="600"/>
              </a:spcBef>
              <a:spcAft>
                <a:spcPts val="600"/>
              </a:spcAft>
            </a:pPr>
            <a:r>
              <a:rPr lang="pt-BR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Os PA Saúde Digital deverão ser elaborados em três fases: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D46EF612-6A58-5BFA-2A5E-E18C7B25FDA1}"/>
              </a:ext>
            </a:extLst>
          </p:cNvPr>
          <p:cNvSpPr txBox="1"/>
          <p:nvPr/>
        </p:nvSpPr>
        <p:spPr>
          <a:xfrm>
            <a:off x="962521" y="3879660"/>
            <a:ext cx="1026694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6200" marR="76200" algn="just">
              <a:spcBef>
                <a:spcPts val="600"/>
              </a:spcBef>
              <a:spcAft>
                <a:spcPts val="1800"/>
              </a:spcAft>
            </a:pPr>
            <a:r>
              <a:rPr lang="pt-BR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I - diagnóstico situacional do território, observando-se a macrorregião de saúde a que se refere o Plano;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F83B3ECD-94AF-40AD-C36D-88371E2D37FA}"/>
              </a:ext>
            </a:extLst>
          </p:cNvPr>
          <p:cNvSpPr txBox="1"/>
          <p:nvPr/>
        </p:nvSpPr>
        <p:spPr>
          <a:xfrm>
            <a:off x="962521" y="4606677"/>
            <a:ext cx="1026694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6200" marR="76200" algn="just">
              <a:spcBef>
                <a:spcPts val="600"/>
              </a:spcBef>
              <a:spcAft>
                <a:spcPts val="1800"/>
              </a:spcAft>
            </a:pPr>
            <a:r>
              <a:rPr lang="pt-BR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II - estabelecimento do grau de maturidade digital com base na aplicação do Índice Nacional de Maturidade em Saúde Digital - INMSD; e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9CF413BD-8F01-40BD-6EB8-080A445D3B37}"/>
              </a:ext>
            </a:extLst>
          </p:cNvPr>
          <p:cNvSpPr txBox="1"/>
          <p:nvPr/>
        </p:nvSpPr>
        <p:spPr>
          <a:xfrm>
            <a:off x="962521" y="5414379"/>
            <a:ext cx="1026694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6200" marR="76200" algn="just">
              <a:spcBef>
                <a:spcPts val="600"/>
              </a:spcBef>
              <a:spcAft>
                <a:spcPts val="1800"/>
              </a:spcAft>
            </a:pPr>
            <a:r>
              <a:rPr lang="pt-BR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III - análise do diagnóstico situacional do território e das recomendações decorrentes da aplicação do INMSD.</a:t>
            </a:r>
            <a:endParaRPr lang="pt-BR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59462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E14B42-F73D-55BF-1ECC-4F7953B05F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Imagem 52">
            <a:extLst>
              <a:ext uri="{FF2B5EF4-FFF2-40B4-BE49-F238E27FC236}">
                <a16:creationId xmlns:a16="http://schemas.microsoft.com/office/drawing/2014/main" id="{51C2FD9E-7D74-1E6B-7C61-66842C0D872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11" y="155448"/>
            <a:ext cx="2349034" cy="1207008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D51D2276-5982-B21B-8A1A-9D48B559AF0B}"/>
              </a:ext>
            </a:extLst>
          </p:cNvPr>
          <p:cNvSpPr txBox="1"/>
          <p:nvPr/>
        </p:nvSpPr>
        <p:spPr>
          <a:xfrm>
            <a:off x="1405128" y="2506740"/>
            <a:ext cx="9225878" cy="26563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6200" marR="76200"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0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A manifestação de interesse na adesão ao Programa SUS Digital deverá ser realizada no módulo homônimo no portal </a:t>
            </a:r>
            <a:r>
              <a:rPr lang="pt-BR" sz="2000" b="0" i="0" dirty="0" err="1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InvestSUS</a:t>
            </a:r>
            <a:r>
              <a:rPr lang="pt-BR" sz="20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 em até 2 de abril de 2024, de acordo com a Portaria GM/MS nº 3.233/2024.</a:t>
            </a:r>
          </a:p>
          <a:p>
            <a:pPr marL="76200" marR="76200"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pt-BR" sz="2000" b="0" i="0" dirty="0">
              <a:solidFill>
                <a:srgbClr val="000000"/>
              </a:solidFill>
              <a:effectLst/>
              <a:latin typeface="Montserrat" panose="00000500000000000000" pitchFamily="2" charset="0"/>
            </a:endParaRPr>
          </a:p>
          <a:p>
            <a:pPr marL="76200" marR="76200"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0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Para melhor ilustração, segue o passo-a-passo para adesão:</a:t>
            </a:r>
            <a:endParaRPr lang="pt-BR" sz="2000" dirty="0">
              <a:latin typeface="Montserrat" panose="00000500000000000000" pitchFamily="2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1D7658C8-FCD0-1720-9F4A-D3C326639CF6}"/>
              </a:ext>
            </a:extLst>
          </p:cNvPr>
          <p:cNvSpPr txBox="1"/>
          <p:nvPr/>
        </p:nvSpPr>
        <p:spPr>
          <a:xfrm>
            <a:off x="2011680" y="1676220"/>
            <a:ext cx="85404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rgbClr val="183EFF"/>
                </a:solidFill>
                <a:latin typeface="Montserrat"/>
              </a:rPr>
              <a:t>PLANOS DE TRANSFORMAÇÃO DIGITAL – FINANCIAMENTO</a:t>
            </a:r>
            <a:endParaRPr lang="pt-BR" sz="2000" dirty="0">
              <a:latin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10263832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Imagem 5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11" y="155448"/>
            <a:ext cx="2349034" cy="1207008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A9C83DE9-ED18-EC3A-A537-6787BFE33D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545431"/>
            <a:ext cx="3713180" cy="5767137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D7AEF791-8B2C-0121-C737-3BC333210382}"/>
              </a:ext>
            </a:extLst>
          </p:cNvPr>
          <p:cNvSpPr txBox="1"/>
          <p:nvPr/>
        </p:nvSpPr>
        <p:spPr>
          <a:xfrm>
            <a:off x="695728" y="2583062"/>
            <a:ext cx="4976742" cy="169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2400" b="1">
                <a:solidFill>
                  <a:srgbClr val="183EFF"/>
                </a:solidFill>
                <a:latin typeface="Montserrat"/>
              </a:defRPr>
            </a:lvl1pPr>
          </a:lstStyle>
          <a:p>
            <a:pPr>
              <a:lnSpc>
                <a:spcPct val="150000"/>
              </a:lnSpc>
            </a:pPr>
            <a:r>
              <a:rPr lang="pt-BR" dirty="0"/>
              <a:t>1. Na tela inicial do </a:t>
            </a:r>
            <a:r>
              <a:rPr lang="pt-BR" dirty="0" err="1"/>
              <a:t>InvestSUS</a:t>
            </a:r>
            <a:r>
              <a:rPr lang="pt-BR" dirty="0"/>
              <a:t>, fazer login do gestor municipal, estadual ou do DF. 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DE144A91-EED5-3AB7-5F14-6F7F7A86BB9E}"/>
              </a:ext>
            </a:extLst>
          </p:cNvPr>
          <p:cNvSpPr/>
          <p:nvPr/>
        </p:nvSpPr>
        <p:spPr>
          <a:xfrm>
            <a:off x="2934962" y="374231"/>
            <a:ext cx="212667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183E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ADESÃO</a:t>
            </a:r>
          </a:p>
        </p:txBody>
      </p:sp>
    </p:spTree>
    <p:extLst>
      <p:ext uri="{BB962C8B-B14F-4D97-AF65-F5344CB8AC3E}">
        <p14:creationId xmlns:p14="http://schemas.microsoft.com/office/powerpoint/2010/main" val="14160824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Imagem 5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11" y="155448"/>
            <a:ext cx="2349034" cy="1207008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230611" y="2583063"/>
            <a:ext cx="4687079" cy="169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400" b="1" dirty="0">
                <a:solidFill>
                  <a:srgbClr val="183EFF"/>
                </a:solidFill>
                <a:latin typeface="Montserrat"/>
              </a:rPr>
              <a:t>2. Após login, o gestor deverá selecionar o módulo “Programa SUS Digital” </a:t>
            </a:r>
            <a:endParaRPr lang="pt-BR" sz="2400" dirty="0">
              <a:latin typeface="Montserrat"/>
            </a:endParaRPr>
          </a:p>
        </p:txBody>
      </p:sp>
      <p:pic>
        <p:nvPicPr>
          <p:cNvPr id="2050" name="Picture 2" descr="C:\Users\rui.lima\AppData\Local\Microsoft\Windows\INetCache\Content.MSO\783C407D.tmp">
            <a:extLst>
              <a:ext uri="{FF2B5EF4-FFF2-40B4-BE49-F238E27FC236}">
                <a16:creationId xmlns:a16="http://schemas.microsoft.com/office/drawing/2014/main" id="{FE3B491D-1F9A-AF7A-73A7-374C6F3A89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92"/>
          <a:stretch/>
        </p:blipFill>
        <p:spPr bwMode="auto">
          <a:xfrm>
            <a:off x="5220274" y="1091396"/>
            <a:ext cx="6618463" cy="5325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lipse 5">
            <a:extLst>
              <a:ext uri="{FF2B5EF4-FFF2-40B4-BE49-F238E27FC236}">
                <a16:creationId xmlns:a16="http://schemas.microsoft.com/office/drawing/2014/main" id="{2E343A01-3345-4DD3-DE4E-D63E7F8CA562}"/>
              </a:ext>
            </a:extLst>
          </p:cNvPr>
          <p:cNvSpPr/>
          <p:nvPr/>
        </p:nvSpPr>
        <p:spPr>
          <a:xfrm>
            <a:off x="10202778" y="4716379"/>
            <a:ext cx="1187116" cy="1137924"/>
          </a:xfrm>
          <a:prstGeom prst="ellipse">
            <a:avLst/>
          </a:prstGeom>
          <a:noFill/>
          <a:ln w="38100">
            <a:solidFill>
              <a:srgbClr val="FE4D0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E3318052-1E35-00DE-80A8-F83D22CEB3CC}"/>
              </a:ext>
            </a:extLst>
          </p:cNvPr>
          <p:cNvSpPr/>
          <p:nvPr/>
        </p:nvSpPr>
        <p:spPr>
          <a:xfrm>
            <a:off x="2934962" y="374231"/>
            <a:ext cx="212667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183E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ADESÃO</a:t>
            </a:r>
          </a:p>
        </p:txBody>
      </p:sp>
    </p:spTree>
    <p:extLst>
      <p:ext uri="{BB962C8B-B14F-4D97-AF65-F5344CB8AC3E}">
        <p14:creationId xmlns:p14="http://schemas.microsoft.com/office/powerpoint/2010/main" val="42798926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Imagem 5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11" y="155448"/>
            <a:ext cx="2349034" cy="1207008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829519" y="2306064"/>
            <a:ext cx="3500252" cy="224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400" b="1" dirty="0">
                <a:solidFill>
                  <a:srgbClr val="183EFF"/>
                </a:solidFill>
                <a:latin typeface="Montserrat"/>
              </a:rPr>
              <a:t>3. Na sequência, o gestor deverá selecionar o ícone “solicitar adesão” </a:t>
            </a:r>
            <a:endParaRPr lang="pt-BR" sz="2400" dirty="0">
              <a:latin typeface="Montserrat"/>
            </a:endParaRPr>
          </a:p>
        </p:txBody>
      </p:sp>
      <p:pic>
        <p:nvPicPr>
          <p:cNvPr id="4098" name="Picture 2" descr="Interface gráfica do usuário, Texto, Aplicativo&#10;&#10;Descrição gerada automaticamente">
            <a:extLst>
              <a:ext uri="{FF2B5EF4-FFF2-40B4-BE49-F238E27FC236}">
                <a16:creationId xmlns:a16="http://schemas.microsoft.com/office/drawing/2014/main" id="{7F1D98A4-FDE0-FC90-4EF1-A1D8D803DF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44" r="2669" b="902"/>
          <a:stretch/>
        </p:blipFill>
        <p:spPr bwMode="auto">
          <a:xfrm>
            <a:off x="4224304" y="1208315"/>
            <a:ext cx="7737085" cy="5056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lipse 1">
            <a:extLst>
              <a:ext uri="{FF2B5EF4-FFF2-40B4-BE49-F238E27FC236}">
                <a16:creationId xmlns:a16="http://schemas.microsoft.com/office/drawing/2014/main" id="{51CEB7D2-87A9-4B85-E178-167FBA330FF8}"/>
              </a:ext>
            </a:extLst>
          </p:cNvPr>
          <p:cNvSpPr/>
          <p:nvPr/>
        </p:nvSpPr>
        <p:spPr>
          <a:xfrm>
            <a:off x="10653923" y="3736650"/>
            <a:ext cx="932099" cy="385938"/>
          </a:xfrm>
          <a:prstGeom prst="ellipse">
            <a:avLst/>
          </a:prstGeom>
          <a:noFill/>
          <a:ln w="38100">
            <a:solidFill>
              <a:srgbClr val="FE4D0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99B4D1C5-9D34-C50F-F1D9-F0445BFE8189}"/>
              </a:ext>
            </a:extLst>
          </p:cNvPr>
          <p:cNvSpPr/>
          <p:nvPr/>
        </p:nvSpPr>
        <p:spPr>
          <a:xfrm>
            <a:off x="2834378" y="438874"/>
            <a:ext cx="212667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183E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ADESÃO</a:t>
            </a:r>
          </a:p>
        </p:txBody>
      </p:sp>
      <p:sp>
        <p:nvSpPr>
          <p:cNvPr id="4" name="Retângulo 3"/>
          <p:cNvSpPr/>
          <p:nvPr/>
        </p:nvSpPr>
        <p:spPr>
          <a:xfrm>
            <a:off x="4528038" y="2409092"/>
            <a:ext cx="571500" cy="1143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7842738" y="2409092"/>
            <a:ext cx="302842" cy="1143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7962900" y="3975100"/>
            <a:ext cx="334101" cy="90257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8092846" y="3736650"/>
            <a:ext cx="558173" cy="90257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44627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5DF591-98F6-5495-BC0B-039D6D4B4D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Imagem 52">
            <a:extLst>
              <a:ext uri="{FF2B5EF4-FFF2-40B4-BE49-F238E27FC236}">
                <a16:creationId xmlns:a16="http://schemas.microsoft.com/office/drawing/2014/main" id="{F92186F7-479A-94A1-993B-3C6E05A39CA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11" y="155448"/>
            <a:ext cx="2349034" cy="1207008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76152FD3-7338-DF9D-7609-8FF09DB40779}"/>
              </a:ext>
            </a:extLst>
          </p:cNvPr>
          <p:cNvSpPr txBox="1"/>
          <p:nvPr/>
        </p:nvSpPr>
        <p:spPr>
          <a:xfrm>
            <a:off x="389043" y="2254704"/>
            <a:ext cx="4381203" cy="23485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000" b="1" dirty="0">
                <a:solidFill>
                  <a:srgbClr val="183EFF"/>
                </a:solidFill>
                <a:latin typeface="Montserrat"/>
              </a:rPr>
              <a:t>4. Por fim, o gestor deverá confirmar a declaração de solicitação de atualização de informações cadastradas, conforme tela abaixo:</a:t>
            </a:r>
            <a:endParaRPr lang="pt-BR" sz="2000" dirty="0">
              <a:latin typeface="Montserrat"/>
            </a:endParaRPr>
          </a:p>
        </p:txBody>
      </p:sp>
      <p:pic>
        <p:nvPicPr>
          <p:cNvPr id="5122" name="Picture 2" descr="C:\Users\rui.lima\AppData\Local\Microsoft\Windows\INetCache\Content.MSO\1F011F19.tmp">
            <a:extLst>
              <a:ext uri="{FF2B5EF4-FFF2-40B4-BE49-F238E27FC236}">
                <a16:creationId xmlns:a16="http://schemas.microsoft.com/office/drawing/2014/main" id="{17BD6854-DEB6-9094-5F8F-39F9F4E059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442" b="6970"/>
          <a:stretch/>
        </p:blipFill>
        <p:spPr bwMode="auto">
          <a:xfrm>
            <a:off x="4495939" y="1493554"/>
            <a:ext cx="7427838" cy="4674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lipse 1">
            <a:extLst>
              <a:ext uri="{FF2B5EF4-FFF2-40B4-BE49-F238E27FC236}">
                <a16:creationId xmlns:a16="http://schemas.microsoft.com/office/drawing/2014/main" id="{8486E824-2EC6-96C5-5352-B2F626C4CF05}"/>
              </a:ext>
            </a:extLst>
          </p:cNvPr>
          <p:cNvSpPr/>
          <p:nvPr/>
        </p:nvSpPr>
        <p:spPr>
          <a:xfrm>
            <a:off x="9213051" y="5589396"/>
            <a:ext cx="2105526" cy="693988"/>
          </a:xfrm>
          <a:prstGeom prst="ellipse">
            <a:avLst/>
          </a:prstGeom>
          <a:noFill/>
          <a:ln w="38100">
            <a:solidFill>
              <a:srgbClr val="FE4D0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00FB365E-1160-10AB-076E-5D74393E238F}"/>
              </a:ext>
            </a:extLst>
          </p:cNvPr>
          <p:cNvSpPr/>
          <p:nvPr/>
        </p:nvSpPr>
        <p:spPr>
          <a:xfrm>
            <a:off x="8209858" y="2560320"/>
            <a:ext cx="1272470" cy="1188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763876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3FC0BF49-7265-6D7D-01C9-0991A9649EE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964907" y="957513"/>
            <a:ext cx="3886200" cy="3476625"/>
          </a:xfrm>
        </p:spPr>
        <p:txBody>
          <a:bodyPr/>
          <a:lstStyle/>
          <a:p>
            <a:pPr algn="ctr"/>
            <a:r>
              <a:rPr lang="pt-BR" dirty="0"/>
              <a:t>PRONTO!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484C3E1-C402-9BD7-5E24-C4283D04EA8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276351" y="1973180"/>
            <a:ext cx="9263312" cy="1187116"/>
          </a:xfrm>
        </p:spPr>
        <p:txBody>
          <a:bodyPr/>
          <a:lstStyle/>
          <a:p>
            <a:pPr algn="ctr">
              <a:lnSpc>
                <a:spcPct val="200000"/>
              </a:lnSpc>
            </a:pPr>
            <a:r>
              <a:rPr lang="pt-BR" sz="24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A solicitação de adesão será concluída e o(a) gestor(a) deverá aguardar a </a:t>
            </a:r>
            <a:r>
              <a:rPr lang="pt-BR" sz="2400" b="1" i="0" u="sng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publicação da portaria de homologação </a:t>
            </a:r>
            <a:r>
              <a:rPr lang="pt-BR" sz="24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das adesões.</a:t>
            </a:r>
            <a:endParaRPr lang="pt-BR" sz="2400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30894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8A6682-636A-F946-A7A1-66E15F148B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Imagem 52">
            <a:extLst>
              <a:ext uri="{FF2B5EF4-FFF2-40B4-BE49-F238E27FC236}">
                <a16:creationId xmlns:a16="http://schemas.microsoft.com/office/drawing/2014/main" id="{7F851A90-88BB-8763-945B-8D59401FCB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11" y="155448"/>
            <a:ext cx="2349034" cy="1207008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878AF726-0A92-BFC6-A78A-A3E805B85A87}"/>
              </a:ext>
            </a:extLst>
          </p:cNvPr>
          <p:cNvSpPr txBox="1"/>
          <p:nvPr/>
        </p:nvSpPr>
        <p:spPr>
          <a:xfrm>
            <a:off x="1825751" y="1500598"/>
            <a:ext cx="85404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rgbClr val="183EFF"/>
                </a:solidFill>
                <a:latin typeface="Montserrat"/>
              </a:rPr>
              <a:t>PLANOS DE TRANSFORMAÇÃO DIGITAL – FINANCIAMENTO</a:t>
            </a:r>
            <a:endParaRPr lang="pt-BR" sz="2000" dirty="0">
              <a:latin typeface="Montserrat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2DFC4EF-2B13-BE26-D162-E0D2F0808B09}"/>
              </a:ext>
            </a:extLst>
          </p:cNvPr>
          <p:cNvSpPr txBox="1"/>
          <p:nvPr/>
        </p:nvSpPr>
        <p:spPr>
          <a:xfrm>
            <a:off x="962525" y="2459475"/>
            <a:ext cx="1026694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6200" marR="76200" algn="just">
              <a:spcBef>
                <a:spcPts val="600"/>
              </a:spcBef>
              <a:spcAft>
                <a:spcPts val="600"/>
              </a:spcAft>
            </a:pPr>
            <a:r>
              <a:rPr lang="pt-BR" sz="20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A execução das três fases referentes à elaboração dos PA Saúde Digital deverá atender aos seguintes prazos: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DAA94602-2569-19CC-0F9E-2EE28E7E28CB}"/>
              </a:ext>
            </a:extLst>
          </p:cNvPr>
          <p:cNvSpPr txBox="1"/>
          <p:nvPr/>
        </p:nvSpPr>
        <p:spPr>
          <a:xfrm>
            <a:off x="961003" y="3275126"/>
            <a:ext cx="1026694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6200" marR="76200" algn="just">
              <a:spcBef>
                <a:spcPts val="600"/>
              </a:spcBef>
              <a:spcAft>
                <a:spcPts val="600"/>
              </a:spcAft>
            </a:pPr>
            <a:r>
              <a:rPr lang="pt-BR" sz="18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I - em </a:t>
            </a:r>
            <a:r>
              <a:rPr lang="pt-BR" sz="1800" b="1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até 30 (trinta) dias </a:t>
            </a:r>
            <a:r>
              <a:rPr lang="pt-BR" sz="18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contados da </a:t>
            </a:r>
            <a:r>
              <a:rPr lang="pt-BR" sz="1800" b="1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data de publicação da Portaria</a:t>
            </a:r>
            <a:r>
              <a:rPr lang="pt-BR" sz="18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, deve ser realizada a solicitação de adesão (até 2 de abril de 2024);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8B450AD5-AE64-3544-3F95-457F5775681E}"/>
              </a:ext>
            </a:extLst>
          </p:cNvPr>
          <p:cNvSpPr txBox="1"/>
          <p:nvPr/>
        </p:nvSpPr>
        <p:spPr>
          <a:xfrm>
            <a:off x="961003" y="4029222"/>
            <a:ext cx="1026694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6200" marR="76200" algn="just">
              <a:spcBef>
                <a:spcPts val="600"/>
              </a:spcBef>
              <a:spcAft>
                <a:spcPts val="600"/>
              </a:spcAft>
            </a:pPr>
            <a:r>
              <a:rPr lang="pt-BR" sz="18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II - em </a:t>
            </a:r>
            <a:r>
              <a:rPr lang="pt-BR" sz="1800" b="1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até 90 (noventa) </a:t>
            </a:r>
            <a:r>
              <a:rPr lang="pt-BR" sz="18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dias contados da </a:t>
            </a:r>
            <a:r>
              <a:rPr lang="pt-BR" sz="1800" b="1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data de publicação da portaria de homologação da adesão</a:t>
            </a:r>
            <a:r>
              <a:rPr lang="pt-BR" sz="18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, deve ser </a:t>
            </a:r>
            <a:r>
              <a:rPr lang="pt-BR" sz="1800" b="1" i="0" u="sng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enviado o diagnóstico situacional</a:t>
            </a:r>
            <a:r>
              <a:rPr lang="pt-BR" sz="1800" b="1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pt-BR" sz="18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do território; e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D34BFC89-8E17-A344-1941-03A974E8FC43}"/>
              </a:ext>
            </a:extLst>
          </p:cNvPr>
          <p:cNvSpPr txBox="1"/>
          <p:nvPr/>
        </p:nvSpPr>
        <p:spPr>
          <a:xfrm>
            <a:off x="962524" y="4890968"/>
            <a:ext cx="1026694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6200" marR="76200" algn="just">
              <a:spcBef>
                <a:spcPts val="600"/>
              </a:spcBef>
              <a:spcAft>
                <a:spcPts val="600"/>
              </a:spcAft>
            </a:pPr>
            <a:r>
              <a:rPr lang="pt-BR" sz="18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III - em </a:t>
            </a:r>
            <a:r>
              <a:rPr lang="pt-BR" sz="1800" b="1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até 120 (cento e vinte) </a:t>
            </a:r>
            <a:r>
              <a:rPr lang="pt-BR" sz="18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dias contados da data de envio do diagnóstico situacional do território, deve ser </a:t>
            </a:r>
            <a:r>
              <a:rPr lang="pt-BR" sz="1800" b="1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enviado o PA Saúde Digital </a:t>
            </a:r>
            <a:r>
              <a:rPr lang="pt-BR" sz="18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por </a:t>
            </a:r>
            <a:r>
              <a:rPr lang="pt-BR" sz="1800" b="1" i="0" u="sng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macrorregião</a:t>
            </a:r>
            <a:r>
              <a:rPr lang="pt-BR" sz="18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, conforme itens II e III.</a:t>
            </a:r>
          </a:p>
        </p:txBody>
      </p:sp>
    </p:spTree>
    <p:extLst>
      <p:ext uri="{BB962C8B-B14F-4D97-AF65-F5344CB8AC3E}">
        <p14:creationId xmlns:p14="http://schemas.microsoft.com/office/powerpoint/2010/main" val="11706335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âmina de Abertur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Lâmina de Abertura e final">
  <a:themeElements>
    <a:clrScheme name="Personalizar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13FFE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Fontes">
      <a:majorFont>
        <a:latin typeface="Montserrat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C04E6F19D4A2D044AC77D71E4943180B" ma:contentTypeVersion="15" ma:contentTypeDescription="Crie um novo documento." ma:contentTypeScope="" ma:versionID="88749c7bd8e77e067e9e514585eb503a">
  <xsd:schema xmlns:xsd="http://www.w3.org/2001/XMLSchema" xmlns:xs="http://www.w3.org/2001/XMLSchema" xmlns:p="http://schemas.microsoft.com/office/2006/metadata/properties" xmlns:ns2="8cb958e1-45db-4322-8b31-31379c009aae" xmlns:ns3="ebabeb17-2995-434a-b586-616a74b867ce" targetNamespace="http://schemas.microsoft.com/office/2006/metadata/properties" ma:root="true" ma:fieldsID="43e5eed29b294e5781335c41c1a61c59" ns2:_="" ns3:_="">
    <xsd:import namespace="8cb958e1-45db-4322-8b31-31379c009aae"/>
    <xsd:import namespace="ebabeb17-2995-434a-b586-616a74b867c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SearchProperties" minOccurs="0"/>
                <xsd:element ref="ns2:MediaLengthInSeconds" minOccurs="0"/>
                <xsd:element ref="ns2:MediaServiceDateTaken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b958e1-45db-4322-8b31-31379c009aa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Marcações de imagem" ma:readOnly="false" ma:fieldId="{5cf76f15-5ced-4ddc-b409-7134ff3c332f}" ma:taxonomyMulti="true" ma:sspId="08562b07-c12b-440e-8652-dcaac954a86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2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abeb17-2995-434a-b586-616a74b867c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03583d86-9cb9-4f91-be72-99efa6d51435}" ma:internalName="TaxCatchAll" ma:showField="CatchAllData" ma:web="ebabeb17-2995-434a-b586-616a74b867c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cb958e1-45db-4322-8b31-31379c009aae">
      <Terms xmlns="http://schemas.microsoft.com/office/infopath/2007/PartnerControls"/>
    </lcf76f155ced4ddcb4097134ff3c332f>
    <TaxCatchAll xmlns="ebabeb17-2995-434a-b586-616a74b867ce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7CDDF22-E661-4406-8127-A61AD6C5DAE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cb958e1-45db-4322-8b31-31379c009aae"/>
    <ds:schemaRef ds:uri="ebabeb17-2995-434a-b586-616a74b867c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97D5DF0-3863-4EFF-ACEA-66963951A98E}">
  <ds:schemaRefs>
    <ds:schemaRef ds:uri="http://purl.org/dc/elements/1.1/"/>
    <ds:schemaRef ds:uri="http://purl.org/dc/dcmitype/"/>
    <ds:schemaRef ds:uri="8cb958e1-45db-4322-8b31-31379c009aae"/>
    <ds:schemaRef ds:uri="http://schemas.microsoft.com/office/infopath/2007/PartnerControls"/>
    <ds:schemaRef ds:uri="http://www.w3.org/XML/1998/namespace"/>
    <ds:schemaRef ds:uri="http://schemas.microsoft.com/office/2006/documentManagement/types"/>
    <ds:schemaRef ds:uri="ebabeb17-2995-434a-b586-616a74b867ce"/>
    <ds:schemaRef ds:uri="http://schemas.openxmlformats.org/package/2006/metadata/core-properties"/>
    <ds:schemaRef ds:uri="http://schemas.microsoft.com/office/2006/metadata/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93A80876-EC84-4DC1-A702-D5185209578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9222</TotalTime>
  <Words>782</Words>
  <Application>Microsoft Office PowerPoint</Application>
  <PresentationFormat>Widescreen</PresentationFormat>
  <Paragraphs>60</Paragraphs>
  <Slides>15</Slides>
  <Notes>4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15</vt:i4>
      </vt:variant>
    </vt:vector>
  </HeadingPairs>
  <TitlesOfParts>
    <vt:vector size="22" baseType="lpstr">
      <vt:lpstr>Montserrat</vt:lpstr>
      <vt:lpstr>Calibri</vt:lpstr>
      <vt:lpstr>Arial</vt:lpstr>
      <vt:lpstr>Courier New</vt:lpstr>
      <vt:lpstr>Roboto</vt:lpstr>
      <vt:lpstr>Lâmina de Abertura</vt:lpstr>
      <vt:lpstr>Lâmina de Abertura e final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Josué Custódio Fernandes</dc:creator>
  <cp:lastModifiedBy>Rodrigo Silva Amaral</cp:lastModifiedBy>
  <cp:revision>82</cp:revision>
  <cp:lastPrinted>2021-05-27T13:54:16Z</cp:lastPrinted>
  <dcterms:created xsi:type="dcterms:W3CDTF">2021-05-25T14:48:35Z</dcterms:created>
  <dcterms:modified xsi:type="dcterms:W3CDTF">2024-03-21T16:46:29Z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0x010100C04E6F19D4A2D044AC77D71E4943180B</vt:lpwstr>
  </property>
  <property fmtid="{D5CDD505-2E9C-101B-9397-08002B2CF9AE}" pid="3" name="MediaServiceImageTags">
    <vt:lpwstr/>
  </property>
</Properties>
</file>