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1" r:id="rId2"/>
    <p:sldId id="433" r:id="rId3"/>
    <p:sldId id="476" r:id="rId4"/>
    <p:sldId id="510" r:id="rId5"/>
    <p:sldId id="500" r:id="rId6"/>
    <p:sldId id="515" r:id="rId7"/>
    <p:sldId id="516" r:id="rId8"/>
    <p:sldId id="518" r:id="rId9"/>
    <p:sldId id="512" r:id="rId10"/>
    <p:sldId id="517" r:id="rId11"/>
    <p:sldId id="513" r:id="rId12"/>
    <p:sldId id="482" r:id="rId13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54"/>
    <a:srgbClr val="21A249"/>
    <a:srgbClr val="20D65D"/>
    <a:srgbClr val="F9D700"/>
    <a:srgbClr val="F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05" autoAdjust="0"/>
    <p:restoredTop sz="88029" autoAdjust="0"/>
  </p:normalViewPr>
  <p:slideViewPr>
    <p:cSldViewPr snapToGrid="0">
      <p:cViewPr varScale="1">
        <p:scale>
          <a:sx n="100" d="100"/>
          <a:sy n="100" d="100"/>
        </p:scale>
        <p:origin x="1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B9548-0319-4E5A-B719-CF46BC98C4DD}" type="datetimeFigureOut">
              <a:rPr lang="pt-BR"/>
              <a:pPr>
                <a:defRPr/>
              </a:pPr>
              <a:t>19/03/2024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F65BC1-3B21-4DF8-B63E-AA96CBA9C9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3DBC6F-56D3-4E0A-8ED9-BC76E77DA83F}" type="datetimeFigureOut">
              <a:rPr lang="pt-BR"/>
              <a:pPr>
                <a:defRPr/>
              </a:pPr>
              <a:t>19/03/2024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88998-C391-4EE9-9E5B-EC748CE89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3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12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4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5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6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489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7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211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8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70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D0437-7E66-4BD0-8A16-B486C12D4055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81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D0437-7E66-4BD0-8A16-B486C12D4055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04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ED0437-7E66-4BD0-8A16-B486C12D4055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8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2A936F8-1ACA-4C97-9F26-714D9E5398D2}" type="datetimeFigureOut">
              <a:rPr lang="pt-BR"/>
              <a:pPr>
                <a:defRPr/>
              </a:pPr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7DF4318-41FF-48D1-B081-DA3D77BF91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83BEB-526A-4DA2-A327-7B91F6D76AC9}" type="datetimeFigureOut">
              <a:rPr lang="pt-BR"/>
              <a:pPr>
                <a:defRPr/>
              </a:pPr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757886-7077-4D23-84AE-6692FED97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7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dNr61SQBNn4m3k1fTiWj0_pWzGRlqVhY2MgJNiIz_CDU1YcA/viewfor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01271" y="192531"/>
            <a:ext cx="960755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PROJETO DE COFINANCIAMENTO DAS AÇÕES DE VIGILÂNCIA EM SAÚDE NO ESTADO DE GOIÁS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GTVS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Superintendente de Vigilância em Saúde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Gerência de Vigilância Epidemiológica de Doenças Transmissíveis</a:t>
            </a:r>
            <a:endParaRPr lang="pt-BR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50736" y="4984010"/>
            <a:ext cx="472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>
                <a:solidFill>
                  <a:schemeClr val="bg1"/>
                </a:solidFill>
              </a:rPr>
              <a:t>Goiânia, 19 de março de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7458" y="623990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4EE03-D665-4DE8-829E-8CB40729BEE3}"/>
              </a:ext>
            </a:extLst>
          </p:cNvPr>
          <p:cNvSpPr/>
          <p:nvPr/>
        </p:nvSpPr>
        <p:spPr>
          <a:xfrm>
            <a:off x="507458" y="3006192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71E5F5-DA7B-488D-98AB-06FB61194D8D}"/>
              </a:ext>
            </a:extLst>
          </p:cNvPr>
          <p:cNvSpPr/>
          <p:nvPr/>
        </p:nvSpPr>
        <p:spPr>
          <a:xfrm>
            <a:off x="661986" y="4788229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E8A875E-B67F-496A-8825-3BC38F1DE01E}"/>
              </a:ext>
            </a:extLst>
          </p:cNvPr>
          <p:cNvSpPr txBox="1"/>
          <p:nvPr/>
        </p:nvSpPr>
        <p:spPr>
          <a:xfrm>
            <a:off x="1123949" y="5503418"/>
            <a:ext cx="8515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AF3F5B-D795-4531-975C-091E68FAB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949" y="2788382"/>
            <a:ext cx="8886824" cy="399969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B9196F84-A0B3-4A62-860D-9B7D96B4A5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196" y="20605"/>
            <a:ext cx="10687049" cy="252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135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99197" y="144232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MODELO DE UM INFORME EPIDEMIOLÓGIO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DB73E5-1114-4B43-850B-0987661B1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355" y="750129"/>
            <a:ext cx="8821772" cy="58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10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18161" y="425470"/>
            <a:ext cx="94527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rgbClr val="21A249"/>
                </a:solidFill>
              </a:rPr>
              <a:t>Obrigado</a:t>
            </a:r>
          </a:p>
          <a:p>
            <a:pPr algn="ctr"/>
            <a:endParaRPr lang="pt-BR" sz="4000" dirty="0">
              <a:solidFill>
                <a:srgbClr val="21A249"/>
              </a:solidFill>
            </a:endParaRPr>
          </a:p>
          <a:p>
            <a:pPr algn="ctr"/>
            <a:r>
              <a:rPr lang="pt-BR" sz="2800" dirty="0"/>
              <a:t>Daniel Batista Gomes</a:t>
            </a:r>
          </a:p>
          <a:p>
            <a:pPr algn="ctr"/>
            <a:r>
              <a:rPr lang="pt-BR" dirty="0"/>
              <a:t>Coordenação do SINAN e outros Sistemas de Informação</a:t>
            </a:r>
          </a:p>
          <a:p>
            <a:pPr algn="ctr"/>
            <a:r>
              <a:rPr lang="pt-BR" dirty="0"/>
              <a:t>Gerência de Vigilância Epidemiológica de Doenças Transmissíveis</a:t>
            </a:r>
          </a:p>
          <a:p>
            <a:endParaRPr lang="pt-BR" sz="2400" dirty="0">
              <a:solidFill>
                <a:srgbClr val="21A249"/>
              </a:solidFill>
            </a:endParaRPr>
          </a:p>
          <a:p>
            <a:pPr algn="ctr"/>
            <a:r>
              <a:rPr lang="pt-BR" sz="2400" dirty="0"/>
              <a:t>Email:</a:t>
            </a:r>
          </a:p>
          <a:p>
            <a:pPr algn="ctr"/>
            <a:r>
              <a:rPr lang="pt-BR" sz="2400" dirty="0"/>
              <a:t>cofinanciamentogvedt@gmail.com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Telefone: </a:t>
            </a:r>
          </a:p>
          <a:p>
            <a:pPr algn="ctr"/>
            <a:r>
              <a:rPr lang="pt-BR" sz="2400" dirty="0"/>
              <a:t>(62) 3201-7878</a:t>
            </a:r>
          </a:p>
          <a:p>
            <a:endParaRPr lang="pt-BR" sz="5400" dirty="0">
              <a:solidFill>
                <a:srgbClr val="21A24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90638" y="251238"/>
            <a:ext cx="960755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PROGRAMA 2: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Fortalecimento das equipes dos Núcleos de Vigilância Epidemiológica municipais no desenvolvimento das ações de qualificação dos dados dos sistemas de informação</a:t>
            </a:r>
            <a:endParaRPr lang="pt-BR" sz="32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4434" y="313218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2399" y="1254266"/>
            <a:ext cx="109316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OBJETIVO: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Melhorar qualidade das bases de dados das doenças, agravos e eventos de saúde pública de notificação compulsória (DNC), ocorridos no âmbito municipal conforme </a:t>
            </a:r>
            <a:r>
              <a:rPr lang="pt-BR" sz="2000" b="1" i="1" dirty="0">
                <a:latin typeface="+mn-lt"/>
                <a:cs typeface="+mn-cs"/>
              </a:rPr>
              <a:t>Portaria Nº 3.418 de 31 de Agosto de 2022</a:t>
            </a:r>
            <a:r>
              <a:rPr lang="pt-BR" sz="2000" i="1" dirty="0">
                <a:latin typeface="+mn-lt"/>
                <a:cs typeface="+mn-cs"/>
              </a:rPr>
              <a:t>.</a:t>
            </a:r>
            <a:endParaRPr lang="pt-BR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CRITÉRIO DE SELEÇÃO: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246 municípios do Estado por adesão voluntária – </a:t>
            </a:r>
            <a:r>
              <a:rPr lang="pt-BR" sz="2000" b="1" dirty="0">
                <a:latin typeface="+mn-lt"/>
                <a:cs typeface="+mn-cs"/>
              </a:rPr>
              <a:t>Elegíveis por adesão: 215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PREVISÃO E EXECUÇÃO DO PROJETO: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Junho 2023 a Agosto 2024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Paralisação – Agosto e Setembro 2023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Outubro/2023 a Agosto 2024.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4434" y="313218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2399" y="1254266"/>
            <a:ext cx="1074691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r>
              <a:rPr lang="pt-BR" sz="2000" b="1" dirty="0">
                <a:latin typeface="+mn-lt"/>
                <a:cs typeface="+mn-cs"/>
              </a:rPr>
              <a:t>FINALIDADE:</a:t>
            </a:r>
            <a:r>
              <a:rPr lang="pt-BR" sz="2000" dirty="0"/>
              <a:t> </a:t>
            </a:r>
          </a:p>
          <a:p>
            <a:endParaRPr lang="pt-BR" sz="2000" dirty="0">
              <a:latin typeface="+mn-lt"/>
              <a:cs typeface="+mn-cs"/>
            </a:endParaRPr>
          </a:p>
          <a:p>
            <a:r>
              <a:rPr lang="pt-BR" sz="2000" dirty="0">
                <a:latin typeface="+mn-lt"/>
                <a:cs typeface="+mn-cs"/>
              </a:rPr>
              <a:t>Obter informações para a vigilância em tempo hábil de forma fidedigna</a:t>
            </a:r>
          </a:p>
          <a:p>
            <a:endParaRPr lang="pt-BR" sz="2000" dirty="0">
              <a:latin typeface="+mn-lt"/>
              <a:cs typeface="+mn-cs"/>
            </a:endParaRPr>
          </a:p>
          <a:p>
            <a:r>
              <a:rPr lang="pt-BR" sz="2000" b="1" dirty="0">
                <a:latin typeface="+mn-lt"/>
              </a:rPr>
              <a:t>JUSTIFICATIVA</a:t>
            </a:r>
            <a:r>
              <a:rPr lang="pt-BR" sz="2000" b="1" dirty="0"/>
              <a:t>: </a:t>
            </a:r>
          </a:p>
          <a:p>
            <a:endParaRPr lang="pt-BR" sz="2000" b="1" dirty="0"/>
          </a:p>
          <a:p>
            <a:pPr algn="just"/>
            <a:r>
              <a:rPr lang="pt-BR" sz="2000" dirty="0">
                <a:latin typeface="+mn-lt"/>
              </a:rPr>
              <a:t>Grande volume de informações inconsistentes e incompletas prejudicando as análises dos indicadores de saúde pactuados e avaliação da situação epidemiológica estadual. </a:t>
            </a:r>
          </a:p>
          <a:p>
            <a:pPr algn="just"/>
            <a:r>
              <a:rPr lang="pt-BR" sz="2000" dirty="0">
                <a:latin typeface="+mn-lt"/>
              </a:rPr>
              <a:t>Com o incentivo espera-se proporcionar condições mínimas necessárias para que os NVE Municipais possam desenvolver suas atividades melhorando os indicadores estadual.</a:t>
            </a:r>
          </a:p>
          <a:p>
            <a:pPr algn="just"/>
            <a:r>
              <a:rPr lang="pt-BR" sz="2000" dirty="0">
                <a:latin typeface="+mn-lt"/>
              </a:rPr>
              <a:t>E ainda a necessidade de ampliação e qualificação das equipes dos NVEM para o enfrentamento das doenças e agravos transmissíveis e as emergências em saúde pública, afim de reduzir o impactos das mesmas na saúde da população.</a:t>
            </a:r>
          </a:p>
          <a:p>
            <a:endParaRPr lang="pt-BR" sz="2000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36624" y="201466"/>
            <a:ext cx="105687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/>
            <a:r>
              <a:rPr lang="pt-BR" sz="2000" b="1" dirty="0">
                <a:solidFill>
                  <a:srgbClr val="000000"/>
                </a:solidFill>
                <a:latin typeface="Calibri"/>
              </a:rPr>
              <a:t>Tabela resumo de recursos financeiros destinados aos municípios que aderiram ao Projeto 2 do </a:t>
            </a:r>
            <a:r>
              <a:rPr lang="pt-BR" sz="2000" b="1" dirty="0" err="1">
                <a:solidFill>
                  <a:srgbClr val="000000"/>
                </a:solidFill>
                <a:latin typeface="Calibri"/>
              </a:rPr>
              <a:t>Cofinanciamento</a:t>
            </a:r>
            <a:r>
              <a:rPr lang="pt-BR" sz="2000" b="1" dirty="0">
                <a:solidFill>
                  <a:srgbClr val="000000"/>
                </a:solidFill>
                <a:latin typeface="Calibri"/>
              </a:rPr>
              <a:t> das ações de vigilância em saúde, GVEDT 2022.</a:t>
            </a:r>
          </a:p>
          <a:p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9553DEC-E197-49CD-B428-99B991781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05530"/>
              </p:ext>
            </p:extLst>
          </p:nvPr>
        </p:nvGraphicFramePr>
        <p:xfrm>
          <a:off x="308811" y="1569958"/>
          <a:ext cx="11049001" cy="3928479"/>
        </p:xfrm>
        <a:graphic>
          <a:graphicData uri="http://schemas.openxmlformats.org/drawingml/2006/table">
            <a:tbl>
              <a:tblPr/>
              <a:tblGrid>
                <a:gridCol w="2026043">
                  <a:extLst>
                    <a:ext uri="{9D8B030D-6E8A-4147-A177-3AD203B41FA5}">
                      <a16:colId xmlns:a16="http://schemas.microsoft.com/office/drawing/2014/main" val="4234834234"/>
                    </a:ext>
                  </a:extLst>
                </a:gridCol>
                <a:gridCol w="1434721">
                  <a:extLst>
                    <a:ext uri="{9D8B030D-6E8A-4147-A177-3AD203B41FA5}">
                      <a16:colId xmlns:a16="http://schemas.microsoft.com/office/drawing/2014/main" val="3060790651"/>
                    </a:ext>
                  </a:extLst>
                </a:gridCol>
                <a:gridCol w="1010665">
                  <a:extLst>
                    <a:ext uri="{9D8B030D-6E8A-4147-A177-3AD203B41FA5}">
                      <a16:colId xmlns:a16="http://schemas.microsoft.com/office/drawing/2014/main" val="3868707125"/>
                    </a:ext>
                  </a:extLst>
                </a:gridCol>
                <a:gridCol w="819841">
                  <a:extLst>
                    <a:ext uri="{9D8B030D-6E8A-4147-A177-3AD203B41FA5}">
                      <a16:colId xmlns:a16="http://schemas.microsoft.com/office/drawing/2014/main" val="1995891735"/>
                    </a:ext>
                  </a:extLst>
                </a:gridCol>
                <a:gridCol w="1781033">
                  <a:extLst>
                    <a:ext uri="{9D8B030D-6E8A-4147-A177-3AD203B41FA5}">
                      <a16:colId xmlns:a16="http://schemas.microsoft.com/office/drawing/2014/main" val="163821815"/>
                    </a:ext>
                  </a:extLst>
                </a:gridCol>
                <a:gridCol w="2026043">
                  <a:extLst>
                    <a:ext uri="{9D8B030D-6E8A-4147-A177-3AD203B41FA5}">
                      <a16:colId xmlns:a16="http://schemas.microsoft.com/office/drawing/2014/main" val="235905103"/>
                    </a:ext>
                  </a:extLst>
                </a:gridCol>
                <a:gridCol w="1950655">
                  <a:extLst>
                    <a:ext uri="{9D8B030D-6E8A-4147-A177-3AD203B41FA5}">
                      <a16:colId xmlns:a16="http://schemas.microsoft.com/office/drawing/2014/main" val="614138248"/>
                    </a:ext>
                  </a:extLst>
                </a:gridCol>
              </a:tblGrid>
              <a:tr h="4858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População por município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Municípios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Municípios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mês (1 parcela)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até dezembro 2023 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total (13 parcelas)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70656"/>
                  </a:ext>
                </a:extLst>
              </a:tr>
              <a:tr h="3995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(12 parcelas)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401443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Até 10.000 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R$ 4.000,00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58,14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R$ 500.000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R$ 6.000.000,00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R$ 6.500.000,00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813944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 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89388"/>
                  </a:ext>
                </a:extLst>
              </a:tr>
              <a:tr h="215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 R$ 500,00/mês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72156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 até 50.000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R$ 4.200,00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31,63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R$ 285.600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R$ 3.427.200,00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R$ 3.712.800,00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69004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13839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R$ 700,00/mês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18234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50.0001 até 100.000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R$ 4.350,00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R$ 43.500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R$ 522.000,00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R$ 565.500,00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880768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-R$ 3.500,00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86752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R$ 850,00/mês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57333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Acima de 100.001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R$ 4.500,00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R$ 54.000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R$ 648.000,00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R$ 702.000,00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467536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44222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R$ 1.000,00/ 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063488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R$ 10.597.200,00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R$ 11.480.300,00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31166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1247C77-ADCC-46D2-B29E-ED675E524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06843"/>
              </p:ext>
            </p:extLst>
          </p:nvPr>
        </p:nvGraphicFramePr>
        <p:xfrm>
          <a:off x="973556" y="1022939"/>
          <a:ext cx="9578138" cy="5786535"/>
        </p:xfrm>
        <a:graphic>
          <a:graphicData uri="http://schemas.openxmlformats.org/drawingml/2006/table">
            <a:tbl>
              <a:tblPr/>
              <a:tblGrid>
                <a:gridCol w="170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0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689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Propostas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Indicadores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Período</a:t>
                      </a:r>
                      <a:r>
                        <a:rPr lang="pt-BR" sz="1400" b="1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Avaliação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85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Fortalecimento dos </a:t>
                      </a:r>
                      <a:r>
                        <a:rPr lang="pt-BR" sz="1400" dirty="0" err="1">
                          <a:latin typeface="+mn-lt"/>
                          <a:ea typeface="Calibri"/>
                          <a:cs typeface="Times New Roman"/>
                        </a:rPr>
                        <a:t>NVE’s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1. Melhorar em até 80% de completitude dos campos essenciais e ou (fundamentais) para VE das fichas de notificação de doenças e agravos nos sistemas de informação.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Resultados </a:t>
                      </a:r>
                      <a:r>
                        <a:rPr lang="pt-BR" sz="140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até março 2024</a:t>
                      </a:r>
                      <a:endParaRPr lang="pt-BR" sz="1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2. Eliminar 100% de duplicidades existentes nos bancos de dados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Resultados até 03/2024</a:t>
                      </a: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&gt;=80%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0 (zero)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latin typeface="+mn-lt"/>
                          <a:ea typeface="Calibri"/>
                          <a:cs typeface="Times New Roman"/>
                        </a:rPr>
                        <a:t>Junho/2023 a Agosto 2024.</a:t>
                      </a:r>
                      <a:endParaRPr lang="pt-B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65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4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 Elaborar e divulgar boletins e/ou informes epidemiológicos referentes</a:t>
                      </a:r>
                      <a:r>
                        <a:rPr lang="pt-BR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às Doenças Transmissíveis</a:t>
                      </a:r>
                      <a:endParaRPr lang="pt-BR" sz="14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 (dois) mínimo durante o projeto.</a:t>
                      </a:r>
                      <a:endParaRPr lang="pt-BR" sz="1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1º </a:t>
                      </a: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semestre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Encerrado dia 01/02/2024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7ª parcela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baseline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1º Semestre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(municípios não enviaram)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2º semestre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Todos municípios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 partir dia 11/03/2024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Até Agosto 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B8D482C2-671E-42BF-84F6-CDCA8B1490F1}"/>
              </a:ext>
            </a:extLst>
          </p:cNvPr>
          <p:cNvSpPr/>
          <p:nvPr/>
        </p:nvSpPr>
        <p:spPr>
          <a:xfrm>
            <a:off x="407788" y="238324"/>
            <a:ext cx="10497787" cy="64633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Indicadores de avaliação do </a:t>
            </a:r>
            <a:r>
              <a:rPr lang="pt-BR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233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9F9D7B4-703A-4497-A56A-774EE592AFC9}"/>
              </a:ext>
            </a:extLst>
          </p:cNvPr>
          <p:cNvSpPr/>
          <p:nvPr/>
        </p:nvSpPr>
        <p:spPr>
          <a:xfrm>
            <a:off x="483988" y="524074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Monitoramento dos Municípios para recebimento da 7ª parcela recurso financeiro.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76C14FA-42A4-48E6-97EC-9F5D0ABB100C}"/>
              </a:ext>
            </a:extLst>
          </p:cNvPr>
          <p:cNvSpPr txBox="1"/>
          <p:nvPr/>
        </p:nvSpPr>
        <p:spPr>
          <a:xfrm>
            <a:off x="483988" y="1604069"/>
            <a:ext cx="94011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01 - Resultado do Indicador Envio Boletim/Informe Epidemiológico</a:t>
            </a:r>
            <a:r>
              <a:rPr lang="pt-BR" sz="1800" b="1" dirty="0">
                <a:latin typeface="+mn-lt"/>
                <a:cs typeface="+mn-cs"/>
              </a:rPr>
              <a:t>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 b="1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84% Municípios alcançaram meta.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 b="1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dirty="0">
                <a:latin typeface="+mn-lt"/>
                <a:cs typeface="+mn-cs"/>
              </a:rPr>
              <a:t>182</a:t>
            </a:r>
            <a:r>
              <a:rPr lang="pt-BR" sz="1800" dirty="0">
                <a:latin typeface="+mn-lt"/>
                <a:cs typeface="+mn-cs"/>
              </a:rPr>
              <a:t> municípios – </a:t>
            </a:r>
            <a:r>
              <a:rPr lang="pt-BR" sz="1800" b="1" dirty="0">
                <a:latin typeface="+mn-lt"/>
                <a:cs typeface="+mn-cs"/>
              </a:rPr>
              <a:t>Enviaram os Boletins/Informes Epidemiológicos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1800" b="1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1800" dirty="0">
                <a:latin typeface="+mn-lt"/>
                <a:cs typeface="+mn-cs"/>
              </a:rPr>
              <a:t>33 municípios – Não </a:t>
            </a:r>
            <a:r>
              <a:rPr lang="pt-BR" sz="1800" b="1" dirty="0">
                <a:latin typeface="+mn-lt"/>
                <a:cs typeface="+mn-cs"/>
              </a:rPr>
              <a:t>Enviaram os Boletins/Informes Epidemiológicos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1800" b="1" dirty="0">
              <a:latin typeface="+mn-lt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C9D5D5-9A23-4448-BDED-4F41F2050EAE}"/>
              </a:ext>
            </a:extLst>
          </p:cNvPr>
          <p:cNvSpPr txBox="1"/>
          <p:nvPr/>
        </p:nvSpPr>
        <p:spPr>
          <a:xfrm>
            <a:off x="483988" y="4161391"/>
            <a:ext cx="1029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</a:rPr>
              <a:t>02 – O link para envio dos demais Boletins/Informes Epidemiológicos será disponibilizado a partir dia 11/03/2024 para todas Regionais municípios.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2.1 – Envio do Boletim/Informe do 1º semestre para alcançar metas a partir 8ª parcela.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2.1 – Envio o Boletim/Informe do 2º semestre para alcançar metas do 8ª a 13ª parcela.</a:t>
            </a:r>
          </a:p>
        </p:txBody>
      </p:sp>
    </p:spTree>
    <p:extLst>
      <p:ext uri="{BB962C8B-B14F-4D97-AF65-F5344CB8AC3E}">
        <p14:creationId xmlns:p14="http://schemas.microsoft.com/office/powerpoint/2010/main" val="18555065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9F9D7B4-703A-4497-A56A-774EE592AFC9}"/>
              </a:ext>
            </a:extLst>
          </p:cNvPr>
          <p:cNvSpPr/>
          <p:nvPr/>
        </p:nvSpPr>
        <p:spPr>
          <a:xfrm>
            <a:off x="417313" y="352624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Monitoramento dos Municípios para recebimento da 7ª a 13ª parcela recurso financeiro.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31A9BB7-7175-4D38-966D-BDD22A125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63332"/>
              </p:ext>
            </p:extLst>
          </p:nvPr>
        </p:nvGraphicFramePr>
        <p:xfrm>
          <a:off x="561328" y="1371961"/>
          <a:ext cx="10328346" cy="5279621"/>
        </p:xfrm>
        <a:graphic>
          <a:graphicData uri="http://schemas.openxmlformats.org/drawingml/2006/table">
            <a:tbl>
              <a:tblPr/>
              <a:tblGrid>
                <a:gridCol w="182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3266"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Doenças/Agravo ou Evento de Saúde Pública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Variáveis analisadas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Sistemas de Informação em Saúde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Indicador analisado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Observações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Coordenação GVEDT</a:t>
                      </a:r>
                      <a:endParaRPr lang="pt-BR" sz="14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88"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Dengue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Tuberculose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Hanseníase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SRAG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Surtos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Sífilis em Gestante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0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222222"/>
                          </a:solidFill>
                          <a:latin typeface="Arial"/>
                        </a:rPr>
                        <a:t>Completitude de campos específicos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Sinan Online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Sinan Net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Sivepgripe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Percentual de completude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Coordenação de Dengue/Zika/Chikungunya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Coordenação de Tuberculose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Coordenação de Negligencias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Coordenação de </a:t>
                      </a:r>
                      <a:r>
                        <a:rPr lang="pt-BR" sz="1200" dirty="0" err="1"/>
                        <a:t>Imunopreveniveis</a:t>
                      </a:r>
                      <a:endParaRPr lang="pt-BR" sz="1200" dirty="0"/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CIEVS</a:t>
                      </a:r>
                    </a:p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dirty="0"/>
                        <a:t>Coordenação IST/AIDS e Hepatites Virais</a:t>
                      </a:r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861"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Duplicidade</a:t>
                      </a:r>
                      <a:endParaRPr lang="pt-BR" sz="120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63500" algn="just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t-BR" sz="1200" dirty="0"/>
                    </a:p>
                  </a:txBody>
                  <a:tcPr marL="63500" marR="63500" marT="63500" marB="63500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550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7458" y="623990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1 - LINK PARA ENVIO DOS BOLETINS/INFORMES EPIDEMIOLÓGICOS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partir dia 11/03/2024.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6646C18-4725-4525-B238-BCD43C2A584C}"/>
              </a:ext>
            </a:extLst>
          </p:cNvPr>
          <p:cNvSpPr txBox="1"/>
          <p:nvPr/>
        </p:nvSpPr>
        <p:spPr>
          <a:xfrm>
            <a:off x="246138" y="1777572"/>
            <a:ext cx="110204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Courier New" panose="02070309020205020404" pitchFamily="49" charset="0"/>
                <a:hlinkClick r:id="rId4"/>
              </a:rPr>
              <a:t>https://docs.google.com/forms/d/e/1FAIpQLSdNr61SQBNn4m3k1fTiWj0_pWzGRlqVhY2MgJNiIz_CDU1YcA/viewform</a:t>
            </a: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4EE03-D665-4DE8-829E-8CB40729BEE3}"/>
              </a:ext>
            </a:extLst>
          </p:cNvPr>
          <p:cNvSpPr/>
          <p:nvPr/>
        </p:nvSpPr>
        <p:spPr>
          <a:xfrm>
            <a:off x="507458" y="3006192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2 - LINK DE DOCUMENTOS E RELAÇÃO DE MUNICÍPIOS ADERIDOS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71E5F5-DA7B-488D-98AB-06FB61194D8D}"/>
              </a:ext>
            </a:extLst>
          </p:cNvPr>
          <p:cNvSpPr/>
          <p:nvPr/>
        </p:nvSpPr>
        <p:spPr>
          <a:xfrm>
            <a:off x="661986" y="4788229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3 - LINK PARA ACOMPANHAMENTO DE REPASSE RECURSOS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E8A875E-B67F-496A-8825-3BC38F1DE01E}"/>
              </a:ext>
            </a:extLst>
          </p:cNvPr>
          <p:cNvSpPr txBox="1"/>
          <p:nvPr/>
        </p:nvSpPr>
        <p:spPr>
          <a:xfrm>
            <a:off x="1123949" y="5503418"/>
            <a:ext cx="8515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https://extranet.saude.go.gov.br/saf/ManterRelatorioPagamentoFundoExterno.jsf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A5B6798-386F-4362-B3B3-32B5679390E9}"/>
              </a:ext>
            </a:extLst>
          </p:cNvPr>
          <p:cNvSpPr txBox="1"/>
          <p:nvPr/>
        </p:nvSpPr>
        <p:spPr>
          <a:xfrm>
            <a:off x="695324" y="3620975"/>
            <a:ext cx="106856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https://goias.gov.br/saude/wp-content/uploads/sites/34/2022/07/oficio894-22-e34.pdf</a:t>
            </a:r>
          </a:p>
        </p:txBody>
      </p:sp>
    </p:spTree>
    <p:extLst>
      <p:ext uri="{BB962C8B-B14F-4D97-AF65-F5344CB8AC3E}">
        <p14:creationId xmlns:p14="http://schemas.microsoft.com/office/powerpoint/2010/main" val="2627953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9001</TotalTime>
  <Words>947</Words>
  <Application>Microsoft Office PowerPoint</Application>
  <PresentationFormat>Widescreen</PresentationFormat>
  <Paragraphs>192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Daniel Batista Gomes</cp:lastModifiedBy>
  <cp:revision>841</cp:revision>
  <dcterms:created xsi:type="dcterms:W3CDTF">2020-01-06T14:50:19Z</dcterms:created>
  <dcterms:modified xsi:type="dcterms:W3CDTF">2024-03-19T18:16:08Z</dcterms:modified>
</cp:coreProperties>
</file>