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68" r:id="rId4"/>
    <p:sldId id="269" r:id="rId5"/>
    <p:sldId id="270" r:id="rId6"/>
    <p:sldId id="272" r:id="rId7"/>
    <p:sldId id="277" r:id="rId8"/>
    <p:sldId id="282" r:id="rId9"/>
    <p:sldId id="283" r:id="rId10"/>
    <p:sldId id="284" r:id="rId11"/>
    <p:sldId id="274" r:id="rId12"/>
    <p:sldId id="279" r:id="rId13"/>
    <p:sldId id="285" r:id="rId14"/>
    <p:sldId id="290" r:id="rId15"/>
    <p:sldId id="288" r:id="rId16"/>
    <p:sldId id="286" r:id="rId17"/>
    <p:sldId id="287" r:id="rId18"/>
    <p:sldId id="265" r:id="rId19"/>
  </p:sldIdLst>
  <p:sldSz cx="18288000" cy="10287000"/>
  <p:notesSz cx="6858000" cy="9144000"/>
  <p:embeddedFontLst>
    <p:embeddedFont>
      <p:font typeface="Aileron Regular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Kollektif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22" autoAdjust="0"/>
  </p:normalViewPr>
  <p:slideViewPr>
    <p:cSldViewPr>
      <p:cViewPr varScale="1">
        <p:scale>
          <a:sx n="72" d="100"/>
          <a:sy n="72" d="100"/>
        </p:scale>
        <p:origin x="6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06326" y="-952500"/>
            <a:ext cx="9781674" cy="9018730"/>
          </a:xfrm>
          <a:custGeom>
            <a:avLst/>
            <a:gdLst/>
            <a:ahLst/>
            <a:cxnLst/>
            <a:rect l="l" t="t" r="r" b="b"/>
            <a:pathLst>
              <a:path w="13133172" h="9018730">
                <a:moveTo>
                  <a:pt x="0" y="0"/>
                </a:moveTo>
                <a:lnTo>
                  <a:pt x="13133172" y="0"/>
                </a:lnTo>
                <a:lnTo>
                  <a:pt x="13133172" y="9018730"/>
                </a:lnTo>
                <a:lnTo>
                  <a:pt x="0" y="9018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041" r="-11041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0" y="7065308"/>
            <a:ext cx="3221692" cy="3221692"/>
          </a:xfrm>
          <a:custGeom>
            <a:avLst/>
            <a:gdLst/>
            <a:ahLst/>
            <a:cxnLst/>
            <a:rect l="l" t="t" r="r" b="b"/>
            <a:pathLst>
              <a:path w="3221692" h="3221692">
                <a:moveTo>
                  <a:pt x="0" y="0"/>
                </a:moveTo>
                <a:lnTo>
                  <a:pt x="3221692" y="0"/>
                </a:lnTo>
                <a:lnTo>
                  <a:pt x="3221692" y="3221692"/>
                </a:lnTo>
                <a:lnTo>
                  <a:pt x="0" y="32216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8100000">
            <a:off x="-4312692" y="3283261"/>
            <a:ext cx="22404652" cy="9119768"/>
            <a:chOff x="0" y="0"/>
            <a:chExt cx="35276568" cy="143592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276569" cy="14359255"/>
            </a:xfrm>
            <a:custGeom>
              <a:avLst/>
              <a:gdLst/>
              <a:ahLst/>
              <a:cxnLst/>
              <a:rect l="l" t="t" r="r" b="b"/>
              <a:pathLst>
                <a:path w="35276569" h="14359255">
                  <a:moveTo>
                    <a:pt x="0" y="0"/>
                  </a:moveTo>
                  <a:lnTo>
                    <a:pt x="35276569" y="0"/>
                  </a:lnTo>
                  <a:lnTo>
                    <a:pt x="35276569" y="14359255"/>
                  </a:lnTo>
                  <a:lnTo>
                    <a:pt x="0" y="14359255"/>
                  </a:lnTo>
                  <a:close/>
                </a:path>
              </a:pathLst>
            </a:custGeom>
            <a:solidFill>
              <a:srgbClr val="F1EFE1"/>
            </a:solidFill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11136547" y="3135547"/>
            <a:ext cx="7151453" cy="7151453"/>
          </a:xfrm>
          <a:custGeom>
            <a:avLst/>
            <a:gdLst/>
            <a:ahLst/>
            <a:cxnLst/>
            <a:rect l="l" t="t" r="r" b="b"/>
            <a:pathLst>
              <a:path w="7151453" h="7151453">
                <a:moveTo>
                  <a:pt x="0" y="0"/>
                </a:moveTo>
                <a:lnTo>
                  <a:pt x="7151453" y="0"/>
                </a:lnTo>
                <a:lnTo>
                  <a:pt x="7151453" y="7151453"/>
                </a:lnTo>
                <a:lnTo>
                  <a:pt x="0" y="71514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6048515" y="8537339"/>
            <a:ext cx="2239485" cy="1749661"/>
          </a:xfrm>
          <a:custGeom>
            <a:avLst/>
            <a:gdLst/>
            <a:ahLst/>
            <a:cxnLst/>
            <a:rect l="l" t="t" r="r" b="b"/>
            <a:pathLst>
              <a:path w="2239485" h="1749661">
                <a:moveTo>
                  <a:pt x="0" y="0"/>
                </a:moveTo>
                <a:lnTo>
                  <a:pt x="2239485" y="0"/>
                </a:lnTo>
                <a:lnTo>
                  <a:pt x="2239485" y="1749661"/>
                </a:lnTo>
                <a:lnTo>
                  <a:pt x="0" y="17496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98017" y="2857499"/>
            <a:ext cx="7151454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979"/>
              </a:lnSpc>
            </a:pPr>
            <a:r>
              <a:rPr lang="pt-BR" sz="4000" b="1" strike="noStrike" spc="-1" dirty="0">
                <a:solidFill>
                  <a:srgbClr val="000000"/>
                </a:solidFill>
                <a:latin typeface="Arial"/>
              </a:rPr>
              <a:t>Política Estadual de Atenção às Urgências e Emergências do Estado de Goiás</a:t>
            </a:r>
          </a:p>
          <a:p>
            <a:pPr>
              <a:lnSpc>
                <a:spcPts val="7979"/>
              </a:lnSpc>
            </a:pPr>
            <a:endParaRPr lang="en-US" sz="7599" dirty="0">
              <a:solidFill>
                <a:srgbClr val="36438E"/>
              </a:solidFill>
              <a:latin typeface="Kollekt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7027208"/>
            <a:ext cx="5102532" cy="29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b="1" spc="36" dirty="0">
                <a:solidFill>
                  <a:srgbClr val="192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Goiânia,22 de Marco  de 2024</a:t>
            </a:r>
          </a:p>
        </p:txBody>
      </p:sp>
      <p:sp>
        <p:nvSpPr>
          <p:cNvPr id="10" name="Freeform 10"/>
          <p:cNvSpPr/>
          <p:nvPr/>
        </p:nvSpPr>
        <p:spPr>
          <a:xfrm>
            <a:off x="898017" y="1028700"/>
            <a:ext cx="3486765" cy="1098331"/>
          </a:xfrm>
          <a:custGeom>
            <a:avLst/>
            <a:gdLst/>
            <a:ahLst/>
            <a:cxnLst/>
            <a:rect l="l" t="t" r="r" b="b"/>
            <a:pathLst>
              <a:path w="3486765" h="1098331">
                <a:moveTo>
                  <a:pt x="0" y="0"/>
                </a:moveTo>
                <a:lnTo>
                  <a:pt x="3486765" y="0"/>
                </a:lnTo>
                <a:lnTo>
                  <a:pt x="3486765" y="1098331"/>
                </a:lnTo>
                <a:lnTo>
                  <a:pt x="0" y="10983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38200" y="419100"/>
            <a:ext cx="15849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7840" algn="ctr">
              <a:spcBef>
                <a:spcPts val="1417"/>
              </a:spcBef>
            </a:pPr>
            <a:r>
              <a:rPr lang="pt-BR" sz="3200" b="1" i="0" u="none" strike="noStrike" dirty="0">
                <a:solidFill>
                  <a:srgbClr val="000000"/>
                </a:solidFill>
                <a:effectLst/>
              </a:rPr>
              <a:t>COMPLEXO REGULADOR</a:t>
            </a:r>
          </a:p>
        </p:txBody>
      </p:sp>
      <p:sp>
        <p:nvSpPr>
          <p:cNvPr id="28" name="Freeform 28"/>
          <p:cNvSpPr/>
          <p:nvPr/>
        </p:nvSpPr>
        <p:spPr>
          <a:xfrm>
            <a:off x="14834792" y="9123180"/>
            <a:ext cx="2694163" cy="848661"/>
          </a:xfrm>
          <a:custGeom>
            <a:avLst/>
            <a:gdLst/>
            <a:ahLst/>
            <a:cxnLst/>
            <a:rect l="l" t="t" r="r" b="b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08496F-B26C-4FEB-B27C-F99C9DF41A00}"/>
              </a:ext>
            </a:extLst>
          </p:cNvPr>
          <p:cNvSpPr txBox="1"/>
          <p:nvPr/>
        </p:nvSpPr>
        <p:spPr>
          <a:xfrm>
            <a:off x="495300" y="1790700"/>
            <a:ext cx="17297400" cy="895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Será administrado por um 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Consórcio Público  Intermunicipal Macrorregional </a:t>
            </a: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responsável pelo 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Gerenciamento do SAMU-192</a:t>
            </a: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através de convênio com a SES-GO,  e abrigará:</a:t>
            </a: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457200"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Central de Regulação de Urgências do SAMU-192;</a:t>
            </a:r>
          </a:p>
          <a:p>
            <a:pPr marL="685800" indent="-457200"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Central de Regulação de Leitos(assistencial) Macrorregional;</a:t>
            </a:r>
          </a:p>
          <a:p>
            <a:pPr marL="685800" indent="-457200"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Unidades Móveis do SAMU e suas equipes alocadas junto ao Complexo;</a:t>
            </a:r>
          </a:p>
          <a:p>
            <a:pPr marL="685800" indent="-457200"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Núcleo de Educação Permanente em Urgência;</a:t>
            </a:r>
          </a:p>
          <a:p>
            <a:pPr marL="685800" indent="-457200"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administração do Consórcio Público  Intermunicipal Macrorregional para o Gerenciamento do SAMU-192</a:t>
            </a:r>
          </a:p>
          <a:p>
            <a:pPr marL="685800" indent="-457200"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Outras centrais de atendimento às urgências como bombeiros, polícias e concessionárias através de convênios particulares entre elas, o consórcio e a SES-GO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BR" sz="3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3200" dirty="0"/>
            </a:br>
            <a:endParaRPr lang="pt-BR" sz="3200" b="0" dirty="0">
              <a:effectLst/>
            </a:endParaRPr>
          </a:p>
          <a:p>
            <a:pPr marL="725040" indent="-4572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endParaRPr lang="pt-B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18429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47800" y="524216"/>
            <a:ext cx="15659100" cy="2082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25040" indent="-4572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pt-BR" sz="3200" b="1" i="0" u="none" strike="noStrike" dirty="0">
                <a:solidFill>
                  <a:srgbClr val="000000"/>
                </a:solidFill>
                <a:effectLst/>
              </a:rPr>
              <a:t>COMPONENTE HOSPITALAR:      TIPOLOGIA HOSPITALAR </a:t>
            </a:r>
            <a:endParaRPr lang="pt-BR" sz="3200" dirty="0"/>
          </a:p>
          <a:p>
            <a:pPr marL="725040" indent="-4572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endParaRPr lang="pt-BR" sz="4000" b="0" strike="noStrike" spc="-1" dirty="0">
              <a:solidFill>
                <a:srgbClr val="000000"/>
              </a:solidFill>
              <a:latin typeface="Arial"/>
            </a:endParaRPr>
          </a:p>
          <a:p>
            <a:pPr marL="725040" indent="-4572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endParaRPr lang="pt-BR" sz="4000" b="1" strike="noStrike" spc="-1" dirty="0">
              <a:solidFill>
                <a:srgbClr val="000000"/>
              </a:solidFill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4834792" y="9123180"/>
            <a:ext cx="2694163" cy="848661"/>
          </a:xfrm>
          <a:custGeom>
            <a:avLst/>
            <a:gdLst/>
            <a:ahLst/>
            <a:cxnLst/>
            <a:rect l="l" t="t" r="r" b="b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08496F-B26C-4FEB-B27C-F99C9DF41A00}"/>
              </a:ext>
            </a:extLst>
          </p:cNvPr>
          <p:cNvSpPr txBox="1"/>
          <p:nvPr/>
        </p:nvSpPr>
        <p:spPr>
          <a:xfrm>
            <a:off x="304800" y="2705100"/>
            <a:ext cx="17297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100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pt-BR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>
              <a:spcBef>
                <a:spcPts val="1000"/>
              </a:spcBef>
              <a:spcAft>
                <a:spcPts val="0"/>
              </a:spcAft>
            </a:pPr>
            <a:endParaRPr lang="pt-BR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25040" indent="-4572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endParaRPr lang="pt-B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E315C9D8-6F67-4737-A243-EEACD0E5A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619606"/>
              </p:ext>
            </p:extLst>
          </p:nvPr>
        </p:nvGraphicFramePr>
        <p:xfrm>
          <a:off x="457200" y="1104900"/>
          <a:ext cx="17526000" cy="8754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7429">
                  <a:extLst>
                    <a:ext uri="{9D8B030D-6E8A-4147-A177-3AD203B41FA5}">
                      <a16:colId xmlns:a16="http://schemas.microsoft.com/office/drawing/2014/main" val="1776182589"/>
                    </a:ext>
                  </a:extLst>
                </a:gridCol>
                <a:gridCol w="12518571">
                  <a:extLst>
                    <a:ext uri="{9D8B030D-6E8A-4147-A177-3AD203B41FA5}">
                      <a16:colId xmlns:a16="http://schemas.microsoft.com/office/drawing/2014/main" val="6495267"/>
                    </a:ext>
                  </a:extLst>
                </a:gridCol>
              </a:tblGrid>
              <a:tr h="1604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 DE PRIMEIRO ATENDIMENTO COM SALA DE ESTABILIZAÇÃO</a:t>
                      </a:r>
                    </a:p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pt-BR" sz="24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pt-BR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Hospitais de pequeno porte, menos </a:t>
                      </a:r>
                      <a:r>
                        <a:rPr lang="pt-BR" sz="2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30 leitos, </a:t>
                      </a:r>
                      <a:r>
                        <a:rPr lang="pt-BR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situados em áreas de vazios assistenciais que estejam acima de </a:t>
                      </a:r>
                      <a:r>
                        <a:rPr lang="pt-BR" sz="2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minutos de uma referência hospitalar regional. </a:t>
                      </a:r>
                    </a:p>
                    <a:p>
                      <a:pPr rtl="0"/>
                      <a:endParaRPr lang="pt-BR" sz="24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774387"/>
                  </a:ext>
                </a:extLst>
              </a:tr>
              <a:tr h="2359674">
                <a:tc>
                  <a:txBody>
                    <a:bodyPr/>
                    <a:lstStyle/>
                    <a:p>
                      <a:r>
                        <a:rPr lang="pt-BR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 GERAL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 regional de referência populacional </a:t>
                      </a:r>
                      <a:r>
                        <a:rPr lang="pt-BR" sz="2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acima de 100.000 habitantes.</a:t>
                      </a:r>
                      <a:endParaRPr lang="pt-BR" sz="2400" b="1" dirty="0">
                        <a:effectLst/>
                      </a:endParaRPr>
                    </a:p>
                    <a:p>
                      <a:pPr algn="just" rtl="0" fontAlgn="base"/>
                      <a:r>
                        <a:rPr lang="pt-BR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Plantão presencial 24 horas: </a:t>
                      </a:r>
                      <a:r>
                        <a:rPr lang="pt-BR" sz="2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Médico clínico e pediatra ou segundo médico clínico que atenda criança, enfermeiro e equipe de técnicos e auxiliares de enfermagem</a:t>
                      </a:r>
                      <a:r>
                        <a:rPr lang="pt-BR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 rtl="0" fontAlgn="base"/>
                      <a:r>
                        <a:rPr lang="pt-BR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Plantão </a:t>
                      </a:r>
                      <a:r>
                        <a:rPr lang="pt-BR" sz="2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médico alcançável das especialidades: cirurgião geral, </a:t>
                      </a:r>
                      <a:r>
                        <a:rPr lang="pt-BR" sz="24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traumato</a:t>
                      </a:r>
                      <a:r>
                        <a:rPr lang="pt-BR" sz="2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-ortopedista, anestesista, </a:t>
                      </a:r>
                      <a:r>
                        <a:rPr lang="pt-BR" sz="24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gineco</a:t>
                      </a:r>
                      <a:r>
                        <a:rPr lang="pt-BR" sz="2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-obstetra (se o hospital for referência para Maternidade), e pediatra (quando não houver plantão presencial do pediatra).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040591"/>
                  </a:ext>
                </a:extLst>
              </a:tr>
              <a:tr h="3368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 ESPECIALIZADO TIPO I:</a:t>
                      </a:r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br>
                        <a:rPr lang="pt-BR" dirty="0"/>
                      </a:br>
                      <a:endParaRPr lang="pt-BR" b="0" dirty="0">
                        <a:effectLst/>
                      </a:endParaRPr>
                    </a:p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BR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 de referência para</a:t>
                      </a:r>
                      <a:r>
                        <a:rPr lang="pt-BR" sz="2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uma ou mais regiões de saúde</a:t>
                      </a:r>
                      <a:r>
                        <a:rPr lang="pt-BR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Deve ter uma cobertura populacional acima de 200 mil habitantes. </a:t>
                      </a:r>
                    </a:p>
                    <a:p>
                      <a:pPr rtl="0"/>
                      <a:r>
                        <a:rPr lang="pt-BR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 </a:t>
                      </a:r>
                      <a:r>
                        <a:rPr lang="pt-BR" sz="2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possuir, no mínimo, um serviço de referência habilitado: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 DE REFERÊNCIA AO TRAUMA NÍVEL I: </a:t>
                      </a:r>
                    </a:p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-BR" sz="2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 DE REFERÊNCIA ÀS DOENÇAS CARDIOVASCULARES NÍVEL I</a:t>
                      </a:r>
                    </a:p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pt-BR" sz="2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 DE REFERÊNCIA AO ACIDENTE VASCULAR CEREBRAL NÍVEL I</a:t>
                      </a:r>
                      <a:endParaRPr lang="pt-BR" sz="2400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52182"/>
                  </a:ext>
                </a:extLst>
              </a:tr>
              <a:tr h="14214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 ESPECIALIZADO TIPO II (POLIVALENTE):</a:t>
                      </a:r>
                    </a:p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BR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 de referência que atenda </a:t>
                      </a:r>
                      <a:r>
                        <a:rPr lang="pt-BR" sz="2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mínimo a uma macrorregião</a:t>
                      </a:r>
                    </a:p>
                    <a:p>
                      <a:pPr rtl="0"/>
                      <a:r>
                        <a:rPr lang="pt-BR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 ser referência para uma cobertura populacional </a:t>
                      </a:r>
                      <a:r>
                        <a:rPr lang="pt-BR" sz="2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partir de 600 mil habitantes</a:t>
                      </a:r>
                    </a:p>
                    <a:p>
                      <a:pPr rtl="0"/>
                      <a:r>
                        <a:rPr lang="pt-BR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 possuir, </a:t>
                      </a:r>
                      <a:r>
                        <a:rPr lang="pt-BR" sz="2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mínimo, dois serviços de referência habilitados em alta complexidade</a:t>
                      </a:r>
                      <a:r>
                        <a:rPr lang="pt-BR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pt-B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824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13509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90600" y="978257"/>
            <a:ext cx="156591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7840" algn="ctr">
              <a:spcBef>
                <a:spcPts val="1417"/>
              </a:spcBef>
            </a:pPr>
            <a:r>
              <a:rPr lang="pt-BR" sz="3200" b="1" i="0" u="none" strike="noStrike" dirty="0">
                <a:solidFill>
                  <a:srgbClr val="000000"/>
                </a:solidFill>
                <a:effectLst/>
              </a:rPr>
              <a:t>             COMITÊ GESTOR MACRORREGIONAL DA REDE DE URGÊNCIA E EMERGÊNCIA(RUE).</a:t>
            </a:r>
            <a:endParaRPr lang="pt-BR" sz="3200" b="0" dirty="0">
              <a:effectLst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4834792" y="9123180"/>
            <a:ext cx="2694163" cy="848661"/>
          </a:xfrm>
          <a:custGeom>
            <a:avLst/>
            <a:gdLst/>
            <a:ahLst/>
            <a:cxnLst/>
            <a:rect l="l" t="t" r="r" b="b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08496F-B26C-4FEB-B27C-F99C9DF41A00}"/>
              </a:ext>
            </a:extLst>
          </p:cNvPr>
          <p:cNvSpPr txBox="1"/>
          <p:nvPr/>
        </p:nvSpPr>
        <p:spPr>
          <a:xfrm>
            <a:off x="685800" y="2209364"/>
            <a:ext cx="16992600" cy="5688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Responsável pelo monitoramento e decisões executivas da RUE Macrorregional;</a:t>
            </a:r>
          </a:p>
          <a:p>
            <a:pPr marL="342900" indent="-34290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oordenado pela diretoria macrorregional de saúde ;</a:t>
            </a:r>
          </a:p>
          <a:p>
            <a:pPr marL="34290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omposto por:  gestores públicos da saúde, representantes do SAMU, regulação de leitos macrorregional (assistencial), especialistas, diretores dos hospitais de referência, representante da Atenção Primária, representante da vigilância em saúde, entre outros.</a:t>
            </a:r>
          </a:p>
          <a:p>
            <a:pPr marL="342900" indent="-34290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Monitora e formula  proposições para a melhoria da rede de urgência; </a:t>
            </a:r>
          </a:p>
          <a:p>
            <a:pPr marL="342900" indent="-34290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iscute e propõe repactuações dentro da rede, apura e analisa reclamações e divergências dentro da sua área de abrangência no que tange à rede de urgência e  acompanha a aplicação dos pactos, convênios e contratos para o pleno desempenho da Rede de Urgência e Emergência;</a:t>
            </a: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constituído como câmara técnica consultiva para todas situação de urgência junto à CIM. </a:t>
            </a:r>
            <a:endParaRPr lang="pt-BR" sz="28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30972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90600" y="978257"/>
            <a:ext cx="15659100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spcBef>
                <a:spcPts val="1000"/>
              </a:spcBef>
              <a:spcAft>
                <a:spcPts val="0"/>
              </a:spcAft>
            </a:pPr>
            <a:r>
              <a:rPr lang="pt-BR" sz="3200" b="1" i="0" u="none" strike="noStrike" dirty="0">
                <a:solidFill>
                  <a:srgbClr val="000000"/>
                </a:solidFill>
                <a:effectLst/>
              </a:rPr>
              <a:t>             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 CRITÉRIOS DE ELEGIBILIDADE E DO INCENTIVO FINANCEIRO COMPLEMENTAR</a:t>
            </a: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4834792" y="9123180"/>
            <a:ext cx="2694163" cy="848661"/>
          </a:xfrm>
          <a:custGeom>
            <a:avLst/>
            <a:gdLst/>
            <a:ahLst/>
            <a:cxnLst/>
            <a:rect l="l" t="t" r="r" b="b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08496F-B26C-4FEB-B27C-F99C9DF41A00}"/>
              </a:ext>
            </a:extLst>
          </p:cNvPr>
          <p:cNvSpPr txBox="1"/>
          <p:nvPr/>
        </p:nvSpPr>
        <p:spPr>
          <a:xfrm>
            <a:off x="685800" y="2209364"/>
            <a:ext cx="16992600" cy="7155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Rede Hospitalar de Urgência e Emergência 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terá incentivo específico e pactuado junto à CIB, </a:t>
            </a: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ser repassado do Fundo 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Estadual de Saúde e do Fundo Nacional de Saúde</a:t>
            </a: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mediante assinatura de instrumento de contratualização para complementar o custeio das equipes, observados os seguintes critérios: </a:t>
            </a: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Complexidade dos serviços;</a:t>
            </a: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Densidade tecnológica;</a:t>
            </a: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População adscrita;</a:t>
            </a: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Equipe de assistência necessária; 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isponibilidade orçamentária de acordo com o plano de financiamento macrorregional.</a:t>
            </a:r>
          </a:p>
          <a:p>
            <a:pPr marL="285750" indent="-28575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1000"/>
              </a:spcBef>
              <a:spcAft>
                <a:spcPts val="1200"/>
              </a:spcAft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9330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90600" y="978257"/>
            <a:ext cx="15659100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spcBef>
                <a:spcPts val="1000"/>
              </a:spcBef>
              <a:spcAft>
                <a:spcPts val="0"/>
              </a:spcAft>
            </a:pPr>
            <a:r>
              <a:rPr lang="pt-BR" sz="3200" b="1" i="0" u="none" strike="noStrike" dirty="0">
                <a:solidFill>
                  <a:srgbClr val="000000"/>
                </a:solidFill>
                <a:effectLst/>
              </a:rPr>
              <a:t>             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 CRITÉRIOS DE ELEGIBILIDADE E DO INCENTIVO FINANCEIRO COMPLEMENTAR</a:t>
            </a: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4834792" y="9123180"/>
            <a:ext cx="2694163" cy="848661"/>
          </a:xfrm>
          <a:custGeom>
            <a:avLst/>
            <a:gdLst/>
            <a:ahLst/>
            <a:cxnLst/>
            <a:rect l="l" t="t" r="r" b="b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08496F-B26C-4FEB-B27C-F99C9DF41A00}"/>
              </a:ext>
            </a:extLst>
          </p:cNvPr>
          <p:cNvSpPr txBox="1"/>
          <p:nvPr/>
        </p:nvSpPr>
        <p:spPr>
          <a:xfrm>
            <a:off x="685800" y="2209364"/>
            <a:ext cx="16992600" cy="7976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instituições serão classificadas conforme tipologias estabelecidas nesta Portaria, obedecendo ainda os seguintes critérios: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 localizado preferencialmente em município sede de macrorregião;</a:t>
            </a:r>
          </a:p>
          <a:p>
            <a:pPr marL="342900" indent="-342900" algn="just" rtl="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derir às políticas de urgência e emergência da SES-GO e do Ministério da Saúde/MS, implementando as diretrizes propostas de organização da rede hospitalar de Urgência e  Emergência;</a:t>
            </a:r>
            <a:endParaRPr lang="pt-BR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ossuir plantões presenciais e alcançáveis nas áreas de urgência de acordo com as tipologias estabelecidas nesta Portaria;</a:t>
            </a:r>
            <a:endParaRPr lang="pt-BR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Ter os recursos tecnológicos de acordo com as tipologias estabelecidas nesta Portaria;</a:t>
            </a:r>
            <a:endParaRPr lang="pt-BR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 habilitação junto ao Ministério da Saúde como hospital e para as especialidades de acordo com as tipologias previstos nesta norma;</a:t>
            </a:r>
            <a:endParaRPr lang="pt-BR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Responder ao Complexo Regulador da Macrorregião de acordo com a rede estabelecida e os fluxos pactuados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BR" sz="2800" b="0" dirty="0">
              <a:effectLst/>
            </a:endParaRPr>
          </a:p>
          <a:p>
            <a:pPr algn="just" rtl="0">
              <a:spcBef>
                <a:spcPts val="1000"/>
              </a:spcBef>
              <a:spcAft>
                <a:spcPts val="0"/>
              </a:spcAft>
            </a:pPr>
            <a:br>
              <a:rPr lang="pt-BR" sz="2800" b="0" dirty="0">
                <a:effectLst/>
              </a:rPr>
            </a:br>
            <a:br>
              <a:rPr lang="pt-BR" sz="2800" dirty="0"/>
            </a:br>
            <a:endParaRPr lang="pt-BR" sz="2800" b="0" dirty="0">
              <a:effectLst/>
            </a:endParaRPr>
          </a:p>
          <a:p>
            <a:br>
              <a:rPr lang="pt-BR" sz="2800" dirty="0"/>
            </a:br>
            <a:endParaRPr lang="pt-BR" sz="28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7143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90600" y="978257"/>
            <a:ext cx="15659100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spcBef>
                <a:spcPts val="1000"/>
              </a:spcBef>
              <a:spcAft>
                <a:spcPts val="0"/>
              </a:spcAft>
            </a:pPr>
            <a:r>
              <a:rPr lang="pt-BR" sz="3200" b="1" i="0" u="none" strike="noStrike" dirty="0">
                <a:solidFill>
                  <a:srgbClr val="000000"/>
                </a:solidFill>
                <a:effectLst/>
              </a:rPr>
              <a:t>             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 CRITÉRIOS DE ELEGIBILIDADE E DO INCENTIVO FINANCEIRO COMPLEMENTAR</a:t>
            </a: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4834792" y="9123180"/>
            <a:ext cx="2694163" cy="848661"/>
          </a:xfrm>
          <a:custGeom>
            <a:avLst/>
            <a:gdLst/>
            <a:ahLst/>
            <a:cxnLst/>
            <a:rect l="l" t="t" r="r" b="b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08496F-B26C-4FEB-B27C-F99C9DF41A00}"/>
              </a:ext>
            </a:extLst>
          </p:cNvPr>
          <p:cNvSpPr txBox="1"/>
          <p:nvPr/>
        </p:nvSpPr>
        <p:spPr>
          <a:xfrm>
            <a:off x="685800" y="2209364"/>
            <a:ext cx="16992600" cy="7627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hospitais credenciados e habilitados na Rede de Urgência e Emergência, bem como as UPA 24H, receberão incentivos financeiros federais conforme normatização vigente e incentivos estaduais complementares a serem definidos em instrumento específico, posteriormente. </a:t>
            </a:r>
            <a:endParaRPr lang="pt-BR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instituições </a:t>
            </a:r>
            <a:r>
              <a:rPr lang="pt-BR" sz="2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só farão jus ao recebimento do incentivo 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após a efetiva implantação da Rede, obedecidos todos os requisitos dispostos e atestados pela Política Estadual de Urgência e Emergência e pelo Comitê Gestor Macrorregional das Urgências e Emergências.</a:t>
            </a:r>
          </a:p>
          <a:p>
            <a:pPr marL="342900" indent="-3429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SAMU macrorregional deverá ser gerenciado por um ente público de natureza jurídica pública, o Consórcio Público  Macrorregional Intermunicipal. </a:t>
            </a:r>
          </a:p>
          <a:p>
            <a:pPr marL="342900" indent="-3429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ato de adesão à Rede de Urgência, os municípios da macrorregião deverão garantir contrapartida financeira municipal a ser repassada a um ente público de direito público para gestão do SAMU 192 macrorregional, sendo responsáveis 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25% do custeio mensal do SAMU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dividido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percapita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na macrorregião. </a:t>
            </a:r>
          </a:p>
          <a:p>
            <a:pPr marL="342900" indent="-3429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Tal processo se consolidará através da estruturação do Consórcio Público Macrorregional para o Gerenciamento do SAMU-192, para o gerenciamento do SAMU 192. </a:t>
            </a:r>
            <a:endParaRPr lang="pt-BR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2800" dirty="0"/>
            </a:br>
            <a:endParaRPr lang="pt-BR" sz="2800" b="0" dirty="0">
              <a:effectLst/>
            </a:endParaRPr>
          </a:p>
          <a:p>
            <a:br>
              <a:rPr lang="pt-BR" sz="2800" dirty="0"/>
            </a:br>
            <a:endParaRPr lang="pt-BR" sz="28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3711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90600" y="978257"/>
            <a:ext cx="15659100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spcBef>
                <a:spcPts val="1000"/>
              </a:spcBef>
              <a:spcAft>
                <a:spcPts val="0"/>
              </a:spcAft>
            </a:pPr>
            <a:r>
              <a:rPr lang="pt-BR" sz="3200" b="1" i="0" u="none" strike="noStrike" dirty="0">
                <a:solidFill>
                  <a:srgbClr val="000000"/>
                </a:solidFill>
                <a:effectLst/>
              </a:rPr>
              <a:t>             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 CRITÉRIOS DE ELEGIBILIDADE E DO INCENTIVO FINANCEIRO COMPLEMENTAR</a:t>
            </a: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4834792" y="9123180"/>
            <a:ext cx="2694163" cy="848661"/>
          </a:xfrm>
          <a:custGeom>
            <a:avLst/>
            <a:gdLst/>
            <a:ahLst/>
            <a:cxnLst/>
            <a:rect l="l" t="t" r="r" b="b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08496F-B26C-4FEB-B27C-F99C9DF41A00}"/>
              </a:ext>
            </a:extLst>
          </p:cNvPr>
          <p:cNvSpPr txBox="1"/>
          <p:nvPr/>
        </p:nvSpPr>
        <p:spPr>
          <a:xfrm>
            <a:off x="685800" y="2209364"/>
            <a:ext cx="16992600" cy="7499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Compete aos municípios providenciarem o repasse dos recursos financeiros aos hospitais participantes da Rede de Urgência e Emergência, quando se tratar de Gestão  Plena. </a:t>
            </a:r>
          </a:p>
          <a:p>
            <a:pPr marL="457200" indent="-45720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Superintendência de Gestão, Planejamento e Finanças da Secretaria de Estado de Saúde/SES-GO repassará o incentivo financeiro mediante assinatura do Termo de Compromisso. </a:t>
            </a:r>
          </a:p>
          <a:p>
            <a:pPr marL="457200" indent="-45720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adesão à Rede de Urgência os municípios da macrorregião deverão garantir contrapartida financeira municipal para custeio do SAMU, no montante de 25% do custeio mensal e a ser definida em instrumento próprio que descreva também a contrapartida financeira estadual e federal.</a:t>
            </a: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Todos os repasses mensais ficarão condicionados ao encaminhamento pela CIM do atesto do cumprimento das exigências estabelecidas nos respectivos Termos celebrados.</a:t>
            </a: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atestar o cumprimento das exigências a CIM se baseará no relatório mensal do Comitê Gestor Macrorregional da Rede de Urgência e Emergência. Nos casos de observação de não conformidades, o pagamento será suspenso. Caso as inconformidades sejam sanadas em tempo hábil, o restabelecimento do pagamento se dará mediante relatório do Comitê Gestor Macrorregional da Rede de Urgência e Emergência, que deverá ser aprovado pela CIM.</a:t>
            </a: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52042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90600" y="978257"/>
            <a:ext cx="15925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spcBef>
                <a:spcPts val="1000"/>
              </a:spcBef>
              <a:spcAft>
                <a:spcPts val="0"/>
              </a:spcAft>
            </a:pPr>
            <a:r>
              <a:rPr lang="pt-BR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MONITORAMENTO E AVALIAÇÃO DAS REDES DE URGÊNCIA E EMERGÊNCIA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4834792" y="9123180"/>
            <a:ext cx="2694163" cy="848661"/>
          </a:xfrm>
          <a:custGeom>
            <a:avLst/>
            <a:gdLst/>
            <a:ahLst/>
            <a:cxnLst/>
            <a:rect l="l" t="t" r="r" b="b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08496F-B26C-4FEB-B27C-F99C9DF41A00}"/>
              </a:ext>
            </a:extLst>
          </p:cNvPr>
          <p:cNvSpPr txBox="1"/>
          <p:nvPr/>
        </p:nvSpPr>
        <p:spPr>
          <a:xfrm>
            <a:off x="685800" y="2209364"/>
            <a:ext cx="1699260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Secretaria de Estado da Saúde, por meio da Coordenação de Urgências/Emergências, fará o acompanhamento das ações em cada macrorregião onde será implantada a Rede de Urgência.</a:t>
            </a: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monitoramento global das respostas da Rede de Urgência é de responsabilidade:</a:t>
            </a:r>
            <a:endParaRPr lang="pt-BR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Coordenação da Urgência e Emergência, da SES-GO;</a:t>
            </a: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Superintendência de Regulação, Controle e Avaliação/SES-GO;</a:t>
            </a: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Comitê Gestor Macrorregional da Rede de Urgência e Emergência.</a:t>
            </a: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CIM;</a:t>
            </a: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Comissões de Acompanhamento e Avaliação;</a:t>
            </a: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800" dirty="0"/>
            </a:br>
            <a:endParaRPr lang="pt-BR" sz="28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6307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9F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22181" y="3679256"/>
            <a:ext cx="6043638" cy="1901228"/>
          </a:xfrm>
          <a:custGeom>
            <a:avLst/>
            <a:gdLst/>
            <a:ahLst/>
            <a:cxnLst/>
            <a:rect l="l" t="t" r="r" b="b"/>
            <a:pathLst>
              <a:path w="6043638" h="1901228">
                <a:moveTo>
                  <a:pt x="0" y="0"/>
                </a:moveTo>
                <a:lnTo>
                  <a:pt x="6043638" y="0"/>
                </a:lnTo>
                <a:lnTo>
                  <a:pt x="6043638" y="1901228"/>
                </a:lnTo>
                <a:lnTo>
                  <a:pt x="0" y="19012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321053" y="6433915"/>
            <a:ext cx="7645894" cy="839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8"/>
              </a:lnSpc>
            </a:pPr>
            <a:r>
              <a:rPr lang="en-US" sz="6084">
                <a:solidFill>
                  <a:srgbClr val="FFFFFF"/>
                </a:solidFill>
                <a:latin typeface="Kollektif Bold"/>
              </a:rPr>
              <a:t>Obrigado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600" y="3365302"/>
            <a:ext cx="15773400" cy="4855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56560" indent="-457200">
              <a:lnSpc>
                <a:spcPct val="120000"/>
              </a:lnSpc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pt-BR" sz="3600" b="1" spc="-1" dirty="0">
                <a:solidFill>
                  <a:srgbClr val="000000"/>
                </a:solidFill>
                <a:latin typeface="Arial"/>
              </a:rPr>
              <a:t>Politica Nacional </a:t>
            </a:r>
            <a:r>
              <a:rPr lang="pt-BR" sz="3600" b="1" strike="noStrike" spc="-1" dirty="0">
                <a:solidFill>
                  <a:srgbClr val="000000"/>
                </a:solidFill>
                <a:latin typeface="Arial"/>
              </a:rPr>
              <a:t>de Atenção às Urgências e Emergências;</a:t>
            </a:r>
          </a:p>
          <a:p>
            <a:pPr marL="556560" indent="-457200">
              <a:lnSpc>
                <a:spcPct val="120000"/>
              </a:lnSpc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pt-BR" sz="3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3600" b="1" spc="-1" dirty="0">
                <a:solidFill>
                  <a:srgbClr val="000000"/>
                </a:solidFill>
                <a:latin typeface="Arial"/>
              </a:rPr>
              <a:t>Legislações especificas a cada componente da rede de urgência e emergência; </a:t>
            </a:r>
          </a:p>
          <a:p>
            <a:pPr marL="556560" indent="-457200">
              <a:lnSpc>
                <a:spcPct val="120000"/>
              </a:lnSpc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pt-BR" sz="3600" b="1" spc="-1" dirty="0">
                <a:solidFill>
                  <a:srgbClr val="000000"/>
                </a:solidFill>
                <a:latin typeface="Arial"/>
              </a:rPr>
              <a:t>Legislações referentes ao tema de outro estados com experiências exitosas;</a:t>
            </a:r>
          </a:p>
          <a:p>
            <a:pPr marL="556560" indent="-457200">
              <a:lnSpc>
                <a:spcPct val="120000"/>
              </a:lnSpc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pt-BR" sz="3600" b="1" spc="-1" dirty="0">
                <a:solidFill>
                  <a:srgbClr val="000000"/>
                </a:solidFill>
                <a:latin typeface="Arial"/>
              </a:rPr>
              <a:t>  Diretrizes estadual  de definição bipartite. </a:t>
            </a:r>
            <a:endParaRPr lang="pt-BR" sz="3600" b="1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192954"/>
              </a:solidFill>
              <a:latin typeface="Aileron Regula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90600" y="1557686"/>
            <a:ext cx="12877800" cy="680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pt-BR" sz="4000" b="1" strike="noStrike" spc="-1" dirty="0">
                <a:solidFill>
                  <a:srgbClr val="000000"/>
                </a:solidFill>
                <a:latin typeface="Arial"/>
              </a:rPr>
              <a:t>MARCO LEGAL </a:t>
            </a:r>
            <a:endParaRPr lang="en-US" sz="4000" dirty="0">
              <a:solidFill>
                <a:srgbClr val="192954"/>
              </a:solidFill>
              <a:latin typeface="Kollektif Bold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4834792" y="9123180"/>
            <a:ext cx="2694163" cy="848661"/>
          </a:xfrm>
          <a:custGeom>
            <a:avLst/>
            <a:gdLst/>
            <a:ahLst/>
            <a:cxnLst/>
            <a:rect l="l" t="t" r="r" b="b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600" y="3365302"/>
            <a:ext cx="15773400" cy="4201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8200" indent="-4572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pt-BR" sz="4000" b="0" strike="noStrike" spc="-1" dirty="0">
                <a:solidFill>
                  <a:srgbClr val="000000"/>
                </a:solidFill>
                <a:latin typeface="Arial"/>
              </a:rPr>
              <a:t>A Rede de Urgência e Emergência do Estado de Goiás deve ser implementada, </a:t>
            </a:r>
            <a:r>
              <a:rPr lang="pt-BR" sz="4000" b="1" strike="noStrike" spc="-1" dirty="0">
                <a:solidFill>
                  <a:srgbClr val="000000"/>
                </a:solidFill>
                <a:latin typeface="Arial"/>
              </a:rPr>
              <a:t>gradativamente, nas 05 macrorregiões, </a:t>
            </a:r>
            <a:r>
              <a:rPr lang="pt-BR" sz="4000" b="0" strike="noStrike" spc="-1" dirty="0">
                <a:solidFill>
                  <a:srgbClr val="000000"/>
                </a:solidFill>
                <a:latin typeface="Arial"/>
              </a:rPr>
              <a:t>respeitando-se critérios epidemiológicos, densidade populacional e capacidade instalada.</a:t>
            </a:r>
          </a:p>
          <a:p>
            <a:pPr marL="538200" indent="-4572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pt-BR" sz="4000" b="0" strike="noStrike" spc="-1" dirty="0">
                <a:solidFill>
                  <a:srgbClr val="000000"/>
                </a:solidFill>
                <a:latin typeface="Arial"/>
              </a:rPr>
              <a:t>A priorização e ordem de implementação nas macrorregiões será pactuada em CIB.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192954"/>
              </a:solidFill>
              <a:latin typeface="Aileron Regula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2000" y="800100"/>
            <a:ext cx="14630400" cy="1414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latin typeface="Arial"/>
              </a:rPr>
              <a:t>POLÍTICA ESTADUAL DE REDE DE URGÊNCIA E EMERGÊNCIA DO ESTADO DE GOIÁS </a:t>
            </a:r>
            <a:endParaRPr lang="en-US" sz="3200" dirty="0">
              <a:solidFill>
                <a:srgbClr val="192954"/>
              </a:solidFill>
              <a:latin typeface="Kollektif Bold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4834792" y="9123180"/>
            <a:ext cx="2694163" cy="848661"/>
          </a:xfrm>
          <a:custGeom>
            <a:avLst/>
            <a:gdLst/>
            <a:ahLst/>
            <a:cxnLst/>
            <a:rect l="l" t="t" r="r" b="b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533480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400" y="1820451"/>
            <a:ext cx="15849600" cy="9094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85520" indent="-4572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pt-BR" sz="3200" b="0" strike="noStrike" spc="-1" dirty="0">
                <a:solidFill>
                  <a:srgbClr val="000000"/>
                </a:solidFill>
                <a:latin typeface="Arial"/>
              </a:rPr>
              <a:t>Universalidade, equidade e integralidade da atenção a todas as situações de urgências e emergências, incluindo as </a:t>
            </a:r>
            <a:r>
              <a:rPr lang="pt-BR" sz="3200" b="1" strike="noStrike" spc="-1" dirty="0">
                <a:solidFill>
                  <a:srgbClr val="000000"/>
                </a:solidFill>
                <a:latin typeface="Arial"/>
              </a:rPr>
              <a:t>clínicas, cirúrgicas, </a:t>
            </a:r>
            <a:r>
              <a:rPr lang="pt-BR" sz="3200" b="1" strike="noStrike" spc="-1" dirty="0" err="1">
                <a:solidFill>
                  <a:srgbClr val="000000"/>
                </a:solidFill>
                <a:latin typeface="Arial"/>
              </a:rPr>
              <a:t>gineco</a:t>
            </a:r>
            <a:r>
              <a:rPr lang="pt-BR" sz="3200" b="1" strike="noStrike" spc="-1" dirty="0">
                <a:solidFill>
                  <a:srgbClr val="000000"/>
                </a:solidFill>
                <a:latin typeface="Arial"/>
              </a:rPr>
              <a:t>-obstétricas, psiquiátricas, pediátricas e às relacionadas a causas externas (traumatismos, violências e acidentes);</a:t>
            </a:r>
          </a:p>
          <a:p>
            <a:pPr marL="785520" indent="-4572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pt-BR" sz="3200" b="0" strike="noStrike" spc="-1" dirty="0">
                <a:solidFill>
                  <a:srgbClr val="000000"/>
                </a:solidFill>
                <a:latin typeface="Arial"/>
              </a:rPr>
              <a:t>Ampliação do acesso, com acolhimento aos casos agudos e em todos os pontos de atenção;</a:t>
            </a:r>
          </a:p>
          <a:p>
            <a:pPr marL="785520" indent="-4572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pt-BR" sz="3200" b="0" strike="noStrike" spc="-1" dirty="0">
                <a:solidFill>
                  <a:srgbClr val="000000"/>
                </a:solidFill>
                <a:latin typeface="Arial"/>
              </a:rPr>
              <a:t>Classificação de risco  com linguagem única em toda a rede;</a:t>
            </a:r>
          </a:p>
          <a:p>
            <a:pPr marL="774900" indent="-3429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pt-BR" sz="3200" b="0" strike="noStrike" spc="-1" dirty="0">
                <a:solidFill>
                  <a:srgbClr val="000000"/>
                </a:solidFill>
                <a:latin typeface="Arial"/>
              </a:rPr>
              <a:t>A caracterização de Urgência, como toda a situação </a:t>
            </a:r>
            <a:r>
              <a:rPr lang="pt-BR" sz="3200" b="1" strike="noStrike" spc="-1" dirty="0">
                <a:solidFill>
                  <a:srgbClr val="000000"/>
                </a:solidFill>
                <a:latin typeface="Arial"/>
              </a:rPr>
              <a:t>aguda ou agudização de situação crônica </a:t>
            </a:r>
            <a:r>
              <a:rPr lang="pt-BR" sz="3200" b="0" strike="noStrike" spc="-1" dirty="0">
                <a:solidFill>
                  <a:srgbClr val="000000"/>
                </a:solidFill>
                <a:latin typeface="Arial"/>
              </a:rPr>
              <a:t>com início em um tempo </a:t>
            </a:r>
            <a:r>
              <a:rPr lang="pt-BR" sz="3200" b="1" strike="noStrike" spc="-1" dirty="0">
                <a:solidFill>
                  <a:srgbClr val="000000"/>
                </a:solidFill>
                <a:latin typeface="Arial"/>
              </a:rPr>
              <a:t>menor que 24h;</a:t>
            </a:r>
          </a:p>
          <a:p>
            <a:pPr marL="774900" indent="-3429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pt-BR" sz="3200" b="0" strike="noStrike" spc="-1" dirty="0">
                <a:solidFill>
                  <a:srgbClr val="000000"/>
                </a:solidFill>
                <a:latin typeface="Arial"/>
              </a:rPr>
              <a:t>Regionalização da saúde e atuação no </a:t>
            </a:r>
            <a:r>
              <a:rPr lang="pt-BR" sz="3200" b="1" strike="noStrike" spc="-1" dirty="0">
                <a:solidFill>
                  <a:srgbClr val="000000"/>
                </a:solidFill>
                <a:latin typeface="Arial"/>
              </a:rPr>
              <a:t>território macrorregional;</a:t>
            </a:r>
          </a:p>
          <a:p>
            <a:pPr marL="774900" indent="-3429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pt-BR" sz="3200" b="0" strike="noStrike" spc="-1" dirty="0">
                <a:solidFill>
                  <a:srgbClr val="000000"/>
                </a:solidFill>
                <a:latin typeface="Arial"/>
              </a:rPr>
              <a:t>Regulação articulada entre todos os componentes da Rede de Urgência e Emergência (RUE) através dos </a:t>
            </a:r>
            <a:r>
              <a:rPr lang="pt-BR" sz="3200" b="1" strike="noStrike" spc="-1" dirty="0">
                <a:solidFill>
                  <a:srgbClr val="000000"/>
                </a:solidFill>
                <a:latin typeface="Arial"/>
              </a:rPr>
              <a:t>complexos reguladores de urgência macrorregional;</a:t>
            </a:r>
          </a:p>
          <a:p>
            <a:pPr marL="774900" indent="-3429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endParaRPr lang="pt-BR" sz="3200" b="1" strike="noStrike" spc="-1" dirty="0">
              <a:solidFill>
                <a:srgbClr val="000000"/>
              </a:solidFill>
              <a:latin typeface="Arial"/>
            </a:endParaRPr>
          </a:p>
          <a:p>
            <a:pPr marL="785520" indent="-4572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endParaRPr lang="pt-BR" sz="4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192954"/>
              </a:solidFill>
              <a:latin typeface="Aileron Regula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" y="1104900"/>
            <a:ext cx="14630400" cy="680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pt-BR" sz="4000" b="1" strike="noStrike" spc="-1" dirty="0">
                <a:solidFill>
                  <a:srgbClr val="000000"/>
                </a:solidFill>
                <a:latin typeface="Arial"/>
              </a:rPr>
              <a:t>DIRETRIZES</a:t>
            </a:r>
            <a:endParaRPr lang="en-US" sz="4000" dirty="0">
              <a:solidFill>
                <a:srgbClr val="192954"/>
              </a:solidFill>
              <a:latin typeface="Kollektif Bold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4834792" y="9123180"/>
            <a:ext cx="2694163" cy="848661"/>
          </a:xfrm>
          <a:custGeom>
            <a:avLst/>
            <a:gdLst/>
            <a:ahLst/>
            <a:cxnLst/>
            <a:rect l="l" t="t" r="r" b="b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0814504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400" y="2238450"/>
            <a:ext cx="17221200" cy="6283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4900" indent="-3429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pt-BR" sz="3200" b="0" strike="noStrike" spc="-1" dirty="0">
                <a:solidFill>
                  <a:srgbClr val="000000"/>
                </a:solidFill>
                <a:latin typeface="Arial"/>
              </a:rPr>
              <a:t>Práticas clínicas cuidadoras e baseadas na gestão de linhas de cuidado prioritárias: </a:t>
            </a:r>
            <a:r>
              <a:rPr lang="pt-BR" sz="3200" b="1" strike="noStrike" spc="-1" dirty="0">
                <a:solidFill>
                  <a:srgbClr val="000000"/>
                </a:solidFill>
                <a:latin typeface="Arial"/>
              </a:rPr>
              <a:t>cardiovascular, cerebrovascular, traumatológica e sepse</a:t>
            </a:r>
            <a:r>
              <a:rPr lang="pt-BR" sz="3200" b="1" spc="-1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 marL="725040" indent="-4572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pt-BR" sz="3200" b="0" strike="noStrike" spc="-1" dirty="0">
                <a:solidFill>
                  <a:srgbClr val="000000"/>
                </a:solidFill>
                <a:latin typeface="Arial"/>
              </a:rPr>
              <a:t>Gerenciamento do SAMU 192, por meio de </a:t>
            </a:r>
            <a:r>
              <a:rPr lang="pt-BR" sz="3200" b="1" strike="noStrike" spc="-1" dirty="0">
                <a:solidFill>
                  <a:srgbClr val="000000"/>
                </a:solidFill>
                <a:latin typeface="Arial"/>
              </a:rPr>
              <a:t>consórcio público intermunicipal macrorregional; </a:t>
            </a:r>
          </a:p>
          <a:p>
            <a:pPr marL="725040" indent="-4572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pt-BR" sz="3200" b="0" strike="noStrike" spc="-1" dirty="0">
                <a:solidFill>
                  <a:srgbClr val="000000"/>
                </a:solidFill>
                <a:latin typeface="Arial"/>
              </a:rPr>
              <a:t>Articulação </a:t>
            </a:r>
            <a:r>
              <a:rPr lang="pt-BR" sz="3200" b="0" strike="noStrike" spc="-1" dirty="0" err="1">
                <a:solidFill>
                  <a:srgbClr val="000000"/>
                </a:solidFill>
                <a:latin typeface="Arial"/>
              </a:rPr>
              <a:t>Interfederativa</a:t>
            </a:r>
            <a:r>
              <a:rPr lang="pt-BR" sz="3200" b="0" strike="noStrike" spc="-1" dirty="0">
                <a:solidFill>
                  <a:srgbClr val="000000"/>
                </a:solidFill>
                <a:latin typeface="Arial"/>
              </a:rPr>
              <a:t> entre os diversos gestores desenvolvendo atuação solidária, responsável e compartilhada por meio das </a:t>
            </a:r>
            <a:r>
              <a:rPr lang="pt-BR" sz="3200" b="1" strike="noStrike" spc="-1" dirty="0">
                <a:solidFill>
                  <a:srgbClr val="000000"/>
                </a:solidFill>
                <a:latin typeface="Arial"/>
              </a:rPr>
              <a:t>CIR, CIM e CIB </a:t>
            </a:r>
            <a:r>
              <a:rPr lang="pt-BR" sz="3200" b="0" strike="noStrike" spc="-1" dirty="0">
                <a:solidFill>
                  <a:srgbClr val="000000"/>
                </a:solidFill>
                <a:latin typeface="Arial"/>
              </a:rPr>
              <a:t>com o apoio técnico-operacional do </a:t>
            </a:r>
            <a:r>
              <a:rPr lang="pt-BR" sz="3200" b="1" strike="noStrike" spc="-1" dirty="0">
                <a:solidFill>
                  <a:srgbClr val="000000"/>
                </a:solidFill>
                <a:latin typeface="Arial"/>
              </a:rPr>
              <a:t>Comitê Gestor Macrorregional das Redes de Atenção à Urgências Emergências</a:t>
            </a:r>
            <a:r>
              <a:rPr lang="pt-BR" sz="3200" b="0" strike="noStrike" spc="-1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 marL="725040" indent="-4572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pt-BR" sz="3200" b="0" strike="noStrike" spc="-1" dirty="0">
                <a:solidFill>
                  <a:srgbClr val="000000"/>
                </a:solidFill>
                <a:latin typeface="Arial"/>
              </a:rPr>
              <a:t>Qualificação da assistência por meio da educação permanente das equipes de saúde do SUS na Atenção às Urgências, em acordo com os princípios da integralidade e humanização</a:t>
            </a:r>
            <a:endParaRPr lang="pt-BR" sz="3200" b="1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192954"/>
              </a:solidFill>
              <a:latin typeface="Aileron Regula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28800" y="1084015"/>
            <a:ext cx="14630400" cy="680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pt-BR" sz="4000" b="1" strike="noStrike" spc="-1" dirty="0">
                <a:solidFill>
                  <a:srgbClr val="000000"/>
                </a:solidFill>
                <a:latin typeface="Arial"/>
              </a:rPr>
              <a:t>DIRETRIZES</a:t>
            </a:r>
            <a:endParaRPr lang="en-US" sz="4000" dirty="0">
              <a:solidFill>
                <a:srgbClr val="192954"/>
              </a:solidFill>
              <a:latin typeface="Kollektif Bold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4834792" y="9123180"/>
            <a:ext cx="2694163" cy="848661"/>
          </a:xfrm>
          <a:custGeom>
            <a:avLst/>
            <a:gdLst/>
            <a:ahLst/>
            <a:cxnLst/>
            <a:rect l="l" t="t" r="r" b="b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7508705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90600" y="1557686"/>
            <a:ext cx="14630400" cy="680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pt-BR" sz="4000" b="1" strike="noStrike" spc="-1" dirty="0">
                <a:solidFill>
                  <a:srgbClr val="000000"/>
                </a:solidFill>
                <a:latin typeface="Arial"/>
              </a:rPr>
              <a:t>COMPONENTES DA REDE DE URGÊNCIA E EMERGÊNCIA:</a:t>
            </a:r>
            <a:endParaRPr lang="en-US" sz="4000" dirty="0">
              <a:solidFill>
                <a:srgbClr val="192954"/>
              </a:solidFill>
              <a:latin typeface="Kollektif Bold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4834792" y="9123180"/>
            <a:ext cx="2694163" cy="848661"/>
          </a:xfrm>
          <a:custGeom>
            <a:avLst/>
            <a:gdLst/>
            <a:ahLst/>
            <a:cxnLst/>
            <a:rect l="l" t="t" r="r" b="b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08496F-B26C-4FEB-B27C-F99C9DF41A00}"/>
              </a:ext>
            </a:extLst>
          </p:cNvPr>
          <p:cNvSpPr txBox="1"/>
          <p:nvPr/>
        </p:nvSpPr>
        <p:spPr>
          <a:xfrm>
            <a:off x="381000" y="2701806"/>
            <a:ext cx="17297400" cy="6945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5040" indent="-4572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pt-BR" sz="320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Promoção, Prevenção e Vigilância à Saúde;</a:t>
            </a:r>
          </a:p>
          <a:p>
            <a:pPr marL="725040" indent="-4572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pt-BR" sz="320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Primária à Saúde;</a:t>
            </a:r>
          </a:p>
          <a:p>
            <a:pPr marL="725040" indent="-4572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pt-BR" sz="3200" b="1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 de Atendimento Móvel de Urgência (SAMU 192) e suas Centrais de Regulação Médica das Urgências;</a:t>
            </a:r>
          </a:p>
          <a:p>
            <a:pPr marL="725040" indent="-4572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Unidades de Pronto Atendimento (UPA 24h) e o conjunto de serviços de urgência 24 horas</a:t>
            </a:r>
            <a:r>
              <a:rPr lang="pt-BR" sz="320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5040" indent="-4572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pt-BR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Componente hospitalar;</a:t>
            </a:r>
            <a:endParaRPr lang="pt-BR" sz="3200" b="1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5040" indent="-4572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pt-BR" sz="32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Atenção domiciliar;</a:t>
            </a:r>
          </a:p>
          <a:p>
            <a:pPr marL="725040" indent="-4572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pt-BR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Complexo Regulador;</a:t>
            </a:r>
          </a:p>
          <a:p>
            <a:pPr marL="725040" indent="-4572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pt-BR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Comitê Gestor Macrorregional da Rede de Urgência e Emergência(RUE).</a:t>
            </a:r>
            <a:endParaRPr lang="pt-BR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5040" indent="-457200" algn="just">
              <a:spcBef>
                <a:spcPts val="1417"/>
              </a:spcBef>
              <a:buFont typeface="Wingdings" panose="05000000000000000000" pitchFamily="2" charset="2"/>
              <a:buChar char="Ø"/>
            </a:pPr>
            <a:endParaRPr lang="pt-B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145581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90600" y="978257"/>
            <a:ext cx="156591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7840" algn="ctr">
              <a:spcBef>
                <a:spcPts val="1417"/>
              </a:spcBef>
            </a:pPr>
            <a:r>
              <a:rPr lang="pt-BR" sz="2800" b="1" strike="noStrike" spc="-1" dirty="0">
                <a:solidFill>
                  <a:srgbClr val="000000"/>
                </a:solidFill>
              </a:rPr>
              <a:t>SERVIÇO DE ATENDIMENTO MÓVEL DE URGÊNCIA (SAMU 192) E SUAS CENTRAIS DE REGULAÇÃO MÉDICA DAS URGÊNCIAS;</a:t>
            </a:r>
          </a:p>
        </p:txBody>
      </p:sp>
      <p:sp>
        <p:nvSpPr>
          <p:cNvPr id="28" name="Freeform 28"/>
          <p:cNvSpPr/>
          <p:nvPr/>
        </p:nvSpPr>
        <p:spPr>
          <a:xfrm>
            <a:off x="14834792" y="9123180"/>
            <a:ext cx="2694163" cy="848661"/>
          </a:xfrm>
          <a:custGeom>
            <a:avLst/>
            <a:gdLst/>
            <a:ahLst/>
            <a:cxnLst/>
            <a:rect l="l" t="t" r="r" b="b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769247A-00CD-4FD7-A766-AEB291889C84}"/>
              </a:ext>
            </a:extLst>
          </p:cNvPr>
          <p:cNvSpPr txBox="1"/>
          <p:nvPr/>
        </p:nvSpPr>
        <p:spPr>
          <a:xfrm>
            <a:off x="647700" y="2194883"/>
            <a:ext cx="15659100" cy="6919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implantação do SAMU 192 macrorregional seguirá a diretrizes contidas na Portaria GM/MS nº 2.048 de 05/11/ 2002, nº  1.864, de 29/09/2003, nº 1.010, de 21/05/2012, e a 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metodologia empregada pela SES - GO para o atendimento de 100% da população em relação às urgências. </a:t>
            </a:r>
            <a:endParaRPr lang="pt-BR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mplantação das CRU nas macrorregiões, </a:t>
            </a: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fim de ampliar o acesso às populações dos municípios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planejamento, deverá ser utilizado, prioritariamente, 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parâmetro de tempo-resposta;</a:t>
            </a: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distribuição dos pontos de atenção levará em consideração a 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premissa do tempo-resposta de 100% da população atendida em até 60 minutos de um ponto de atenção fixo e não mais de 25 minutos de um ponto de atenção móvel, a ser pactuada na CIM e CIB.</a:t>
            </a:r>
          </a:p>
          <a:p>
            <a:pPr marL="457200" indent="-4572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componente SAMU 192 deverá dispor de 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programa de capacitação permanente</a:t>
            </a: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através do 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Núcleo de Educação Permanente</a:t>
            </a: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em Urgência, instalado junto ao CRU.</a:t>
            </a:r>
            <a:endParaRPr lang="pt-BR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7394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62000" y="978257"/>
            <a:ext cx="158877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rtl="0">
              <a:spcBef>
                <a:spcPts val="1000"/>
              </a:spcBef>
              <a:spcAft>
                <a:spcPts val="0"/>
              </a:spcAft>
            </a:pPr>
            <a:r>
              <a:rPr lang="pt-BR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ORGANIZAÇÃO DA RUE E DO SAMU SEGUIRÁ OS SEGUINTES PARÂMETROS:</a:t>
            </a:r>
            <a:endParaRPr lang="pt-BR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b="1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4834792" y="9123180"/>
            <a:ext cx="2694163" cy="848661"/>
          </a:xfrm>
          <a:custGeom>
            <a:avLst/>
            <a:gdLst/>
            <a:ahLst/>
            <a:cxnLst/>
            <a:rect l="l" t="t" r="r" b="b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769247A-00CD-4FD7-A766-AEB291889C84}"/>
              </a:ext>
            </a:extLst>
          </p:cNvPr>
          <p:cNvSpPr txBox="1"/>
          <p:nvPr/>
        </p:nvSpPr>
        <p:spPr>
          <a:xfrm>
            <a:off x="647700" y="2194883"/>
            <a:ext cx="156591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1000"/>
              </a:spcBef>
              <a:spcAft>
                <a:spcPts val="0"/>
              </a:spcAft>
            </a:pP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58A5F84-3686-4632-87F4-5774FA18BCDE}"/>
              </a:ext>
            </a:extLst>
          </p:cNvPr>
          <p:cNvSpPr txBox="1"/>
          <p:nvPr/>
        </p:nvSpPr>
        <p:spPr>
          <a:xfrm>
            <a:off x="376858" y="1718578"/>
            <a:ext cx="16657983" cy="9022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rtl="0" fontAlgn="base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funcionamento será de modo 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hierarquizado</a:t>
            </a: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estratificado </a:t>
            </a: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 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regionalizado,</a:t>
            </a: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seguindo 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desenho da Rede de Atenção;</a:t>
            </a:r>
          </a:p>
          <a:p>
            <a:pPr marL="457200" indent="-457200" algn="just" rtl="0" fontAlgn="base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pt-BR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pólo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macrorregião, </a:t>
            </a: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preferencialmente, sediará o 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Complexo Macrorregional de Regulação de Urgência</a:t>
            </a: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integrando-se à Regulação Estadual;</a:t>
            </a:r>
          </a:p>
          <a:p>
            <a:pPr marL="457200" indent="-457200" algn="just" rtl="0" fontAlgn="base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pt-BR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pólo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da macrorregião </a:t>
            </a: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deverá ter pelo menos uma Unidade de Suporte Avançado (USA) e  uma USB;</a:t>
            </a:r>
          </a:p>
          <a:p>
            <a:pPr marL="457200" indent="-457200" algn="just" rtl="0" fontAlgn="base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pt-BR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pólo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da região </a:t>
            </a: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deverá ter pelo menos uma USB;</a:t>
            </a:r>
          </a:p>
          <a:p>
            <a:pPr marL="457200" indent="-457200" algn="just" rtl="0" fontAlgn="base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localização das bases descentralizadas, onde se situará pelo menos uma USB, obedecerá aos parâmetros de 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número de população, área de abrangência e tempo resposta.</a:t>
            </a:r>
          </a:p>
          <a:p>
            <a:pPr marL="457200" indent="-457200" algn="just" rtl="0" fontAlgn="base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critério 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 raio de ação dessas bases considerará a velocidade média das vias de 60 Km/h nas rodovias de áreas não urbanas, e de 30 Km/h nas áreas urbanas </a:t>
            </a:r>
          </a:p>
          <a:p>
            <a:pPr marL="457200" indent="-457200" algn="just" rtl="0" fontAlgn="base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endParaRPr lang="pt-B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1616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62000" y="978257"/>
            <a:ext cx="158877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rtl="0">
              <a:spcBef>
                <a:spcPts val="1000"/>
              </a:spcBef>
              <a:spcAft>
                <a:spcPts val="0"/>
              </a:spcAft>
            </a:pPr>
            <a:r>
              <a:rPr lang="pt-BR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ORGANIZAÇÃO DA RUE E DO SAMU SEGUIRÁ OS SEGUINTES PARÂMETROS:</a:t>
            </a:r>
            <a:endParaRPr lang="pt-BR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b="1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4834792" y="9123180"/>
            <a:ext cx="2694163" cy="848661"/>
          </a:xfrm>
          <a:custGeom>
            <a:avLst/>
            <a:gdLst/>
            <a:ahLst/>
            <a:cxnLst/>
            <a:rect l="l" t="t" r="r" b="b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58A5F84-3686-4632-87F4-5774FA18BCDE}"/>
              </a:ext>
            </a:extLst>
          </p:cNvPr>
          <p:cNvSpPr txBox="1"/>
          <p:nvPr/>
        </p:nvSpPr>
        <p:spPr>
          <a:xfrm>
            <a:off x="381000" y="1866900"/>
            <a:ext cx="16687800" cy="7473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rtl="0" fontAlgn="base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municípios que sediarão as bases descentralizadas devem estar localizados em interseção rodoviária. Preferencialmente, devem conseguir abranger pelo menos mais dois municípios, não sendo limítrofes com outros Estados ou macrorregiões;</a:t>
            </a:r>
          </a:p>
          <a:p>
            <a:pPr marL="457200" indent="-457200" algn="just" rtl="0" fontAlgn="base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base que contiver uma USA deverá também conter, pelo menos, uma USB;</a:t>
            </a:r>
          </a:p>
          <a:p>
            <a:pPr marL="457200" indent="-457200" algn="just" rtl="0" fontAlgn="base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distribuição geográfica(espacial), para o atendimento de grandes áreas com baixa densidade populacional, deverá atender princípios de malha viária e dar cobertura em áreas onde pelos critérios anteriores permaneceu com um vazio evidente, colocando  uma unidade do SAMU no município mais populoso desta área;</a:t>
            </a:r>
          </a:p>
          <a:p>
            <a:pPr marL="457200" indent="-457200" algn="just" rtl="0" fontAlgn="base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proporção do financiamento tripartite será pactuada em</a:t>
            </a:r>
            <a:r>
              <a:rPr lang="pt-BR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pt-BR" sz="28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CIB de acordo com a disponibilidade dos recursos financeiros dos municípios, do Ministério da Saúde,  da SES/GO e  legislações vigentes. </a:t>
            </a:r>
            <a:r>
              <a:rPr lang="pt-BR" sz="2800" dirty="0">
                <a:solidFill>
                  <a:srgbClr val="202124"/>
                </a:solidFill>
                <a:latin typeface="Arial" panose="020B0604020202020204" pitchFamily="34" charset="0"/>
              </a:rPr>
              <a:t>S</a:t>
            </a:r>
            <a:r>
              <a:rPr lang="pt-BR" sz="28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endo o componente municipal de </a:t>
            </a:r>
            <a:r>
              <a:rPr lang="pt-BR" sz="2800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25% do montante para custeio</a:t>
            </a:r>
            <a:r>
              <a:rPr lang="pt-BR" sz="28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distribuído de forma per capita na macrorregião, o componente federal derivado das portarias específicas e o componente estadual variável;</a:t>
            </a:r>
          </a:p>
          <a:p>
            <a:pPr marL="457200" indent="-457200" algn="just" rtl="0" fontAlgn="base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dimensionamento do serviço deverá obedecer a proposta do </a:t>
            </a:r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plano macrorregional de investimento e terá custeio tripartite;</a:t>
            </a:r>
          </a:p>
          <a:p>
            <a:pPr algn="just" rtl="0" fontAlgn="base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endParaRPr lang="pt-B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045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2149</Words>
  <Application>Microsoft Office PowerPoint</Application>
  <PresentationFormat>Personalizar</PresentationFormat>
  <Paragraphs>147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Kollektif Bold</vt:lpstr>
      <vt:lpstr>Calibri</vt:lpstr>
      <vt:lpstr>Wingdings</vt:lpstr>
      <vt:lpstr>Arial</vt:lpstr>
      <vt:lpstr>Aileron Regular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Apresentação - Governo de Goiás</dc:title>
  <dc:creator>Loreta Marinho Queiroz Costa</dc:creator>
  <cp:lastModifiedBy>Loreta Marinho Queiroz Costa</cp:lastModifiedBy>
  <cp:revision>57</cp:revision>
  <dcterms:created xsi:type="dcterms:W3CDTF">2006-08-16T00:00:00Z</dcterms:created>
  <dcterms:modified xsi:type="dcterms:W3CDTF">2024-03-21T22:01:26Z</dcterms:modified>
  <dc:identifier>DAFjLTWzaag</dc:identifier>
</cp:coreProperties>
</file>