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79" r:id="rId3"/>
    <p:sldId id="344" r:id="rId4"/>
    <p:sldId id="298" r:id="rId5"/>
    <p:sldId id="324" r:id="rId6"/>
    <p:sldId id="345" r:id="rId7"/>
    <p:sldId id="325" r:id="rId8"/>
    <p:sldId id="326" r:id="rId9"/>
    <p:sldId id="346" r:id="rId10"/>
    <p:sldId id="327" r:id="rId11"/>
    <p:sldId id="328" r:id="rId12"/>
    <p:sldId id="348" r:id="rId13"/>
    <p:sldId id="331" r:id="rId14"/>
    <p:sldId id="332" r:id="rId15"/>
    <p:sldId id="353" r:id="rId16"/>
    <p:sldId id="284" r:id="rId17"/>
    <p:sldId id="340" r:id="rId18"/>
    <p:sldId id="335" r:id="rId19"/>
    <p:sldId id="349" r:id="rId20"/>
    <p:sldId id="319" r:id="rId21"/>
    <p:sldId id="338" r:id="rId22"/>
    <p:sldId id="301" r:id="rId23"/>
    <p:sldId id="350" r:id="rId24"/>
    <p:sldId id="291" r:id="rId25"/>
    <p:sldId id="334" r:id="rId26"/>
    <p:sldId id="343" r:id="rId27"/>
    <p:sldId id="351" r:id="rId28"/>
    <p:sldId id="293" r:id="rId29"/>
    <p:sldId id="310" r:id="rId30"/>
    <p:sldId id="341" r:id="rId31"/>
    <p:sldId id="355" r:id="rId32"/>
  </p:sldIdLst>
  <p:sldSz cx="12192000" cy="6858000"/>
  <p:notesSz cx="7559675" cy="10691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Maria Passos Soares" initials="AMPS" lastIdx="1" clrIdx="0">
    <p:extLst>
      <p:ext uri="{19B8F6BF-5375-455C-9EA6-DF929625EA0E}">
        <p15:presenceInfo xmlns:p15="http://schemas.microsoft.com/office/powerpoint/2012/main" userId="S-1-5-21-1228305343-1723010864-312552118-349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édio 3 - Ênfas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60"/>
  </p:normalViewPr>
  <p:slideViewPr>
    <p:cSldViewPr snapToGrid="0">
      <p:cViewPr varScale="1">
        <p:scale>
          <a:sx n="74" d="100"/>
          <a:sy n="74" d="100"/>
        </p:scale>
        <p:origin x="846"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D6E57113-9672-43C0-AEF0-0FD7EEDD0681}" type="datetimeFigureOut">
              <a:rPr lang="pt-BR" smtClean="0"/>
              <a:t>18/03/2024</a:t>
            </a:fld>
            <a:endParaRPr lang="pt-BR"/>
          </a:p>
        </p:txBody>
      </p:sp>
      <p:sp>
        <p:nvSpPr>
          <p:cNvPr id="4" name="Espaço Reservado para Imagem de Slide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1D5854AB-B816-46F2-9A46-B7FB4577578C}" type="slidenum">
              <a:rPr lang="pt-BR" smtClean="0"/>
              <a:t>‹nº›</a:t>
            </a:fld>
            <a:endParaRPr lang="pt-BR"/>
          </a:p>
        </p:txBody>
      </p:sp>
    </p:spTree>
    <p:extLst>
      <p:ext uri="{BB962C8B-B14F-4D97-AF65-F5344CB8AC3E}">
        <p14:creationId xmlns:p14="http://schemas.microsoft.com/office/powerpoint/2010/main" val="3205377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5854AB-B816-46F2-9A46-B7FB4577578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609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5854AB-B816-46F2-9A46-B7FB4577578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834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23880" y="1645200"/>
            <a:ext cx="9141480" cy="13392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2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2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645200"/>
            <a:ext cx="9141480" cy="13392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2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23880" y="1645200"/>
            <a:ext cx="9141480" cy="13392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3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1645200"/>
            <a:ext cx="9141480" cy="13392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645200"/>
            <a:ext cx="9141480" cy="13392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645200"/>
            <a:ext cx="9141480" cy="13392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t-BR" sz="3200" b="0" strike="noStrike" spc="-1">
              <a:latin typeface="Arial"/>
            </a:endParaRPr>
          </a:p>
        </p:txBody>
      </p:sp>
      <p:sp>
        <p:nvSpPr>
          <p:cNvPr id="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645200"/>
            <a:ext cx="9141480" cy="13392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523880" y="1645200"/>
            <a:ext cx="9141480" cy="620892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645200"/>
            <a:ext cx="9141480" cy="13392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1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23880" y="1645200"/>
            <a:ext cx="9141480" cy="13392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23880" y="1645200"/>
            <a:ext cx="9141480" cy="13392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2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2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1645200"/>
            <a:ext cx="9141480" cy="1339200"/>
          </a:xfrm>
          <a:prstGeom prst="rect">
            <a:avLst/>
          </a:prstGeom>
          <a:noFill/>
          <a:ln w="0">
            <a:noFill/>
          </a:ln>
        </p:spPr>
        <p:txBody>
          <a:bodyPr lIns="0" tIns="0" rIns="0" bIns="0" anchor="ctr">
            <a:noAutofit/>
          </a:bodyPr>
          <a:lstStyle/>
          <a:p>
            <a:r>
              <a:rPr lang="pt-BR" sz="1800" b="0" strike="noStrike" spc="-1">
                <a:latin typeface="Arial"/>
              </a:rPr>
              <a:t>Clique para editar o formato do texto do título</a:t>
            </a:r>
          </a:p>
        </p:txBody>
      </p:sp>
      <p:sp>
        <p:nvSpPr>
          <p:cNvPr id="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gerpop.saude@goias.gov.br"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4" name="TextShape 3"/>
          <p:cNvSpPr/>
          <p:nvPr/>
        </p:nvSpPr>
        <p:spPr>
          <a:xfrm>
            <a:off x="471055" y="1620000"/>
            <a:ext cx="11048585" cy="304553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1" normalizeH="0" baseline="0" noProof="0" dirty="0">
              <a:ln>
                <a:noFill/>
              </a:ln>
              <a:solidFill>
                <a:srgbClr val="000000"/>
              </a:solidFill>
              <a:effectLst/>
              <a:uLnTx/>
              <a:uFillTx/>
              <a:latin typeface="Comic Sans MS"/>
              <a:ea typeface="DejaVu Sans"/>
            </a:endParaRPr>
          </a:p>
          <a:p>
            <a:pPr algn="ctr"/>
            <a:r>
              <a:rPr lang="pt-BR" sz="1600" b="1" spc="-1" dirty="0">
                <a:latin typeface="Comic Sans MS" panose="030F0702030302020204" pitchFamily="66" charset="0"/>
              </a:rPr>
              <a:t>Subsecretaria de Vigilância e Atenção Integral à Saúde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600" b="0" i="0" u="none" strike="noStrike" kern="1200" cap="none" spc="-1" normalizeH="0" baseline="0" noProof="0" dirty="0">
              <a:ln>
                <a:noFill/>
              </a:ln>
              <a:solidFill>
                <a:prstClr val="black"/>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1" normalizeH="0" baseline="0" noProof="0" dirty="0">
                <a:ln>
                  <a:noFill/>
                </a:ln>
                <a:solidFill>
                  <a:srgbClr val="000000"/>
                </a:solidFill>
                <a:effectLst/>
                <a:uLnTx/>
                <a:uFillTx/>
                <a:latin typeface="Comic Sans MS"/>
                <a:ea typeface="DejaVu Sans"/>
              </a:rPr>
              <a:t>Superintendência de Políticas e Atenção Integral à Saúde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1" normalizeH="0" baseline="0" noProof="0" dirty="0">
              <a:ln>
                <a:noFill/>
              </a:ln>
              <a:solidFill>
                <a:prstClr val="black"/>
              </a:solidFill>
              <a:effectLst/>
              <a:uLnTx/>
              <a:uFillTx/>
              <a:latin typeface="Comic Sans M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1" normalizeH="0" baseline="0" noProof="0" dirty="0">
                <a:ln>
                  <a:noFill/>
                </a:ln>
                <a:solidFill>
                  <a:prstClr val="black"/>
                </a:solidFill>
                <a:effectLst/>
                <a:uLnTx/>
                <a:uFillTx/>
                <a:latin typeface="Comic Sans MS"/>
              </a:rPr>
              <a:t>Gerência de Atenção às Populações Específicas</a:t>
            </a:r>
            <a:endParaRPr kumimoji="0" lang="en-US" sz="1600" b="0" i="0" u="none" strike="noStrike" kern="1200" cap="none" spc="-1" normalizeH="0" baseline="0" noProof="0" dirty="0">
              <a:ln>
                <a:noFill/>
              </a:ln>
              <a:solidFill>
                <a:prstClr val="black"/>
              </a:solidFill>
              <a:effectLst/>
              <a:uLnTx/>
              <a:uFillTx/>
              <a:latin typeface="Comic Sans M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1" normalizeH="0" baseline="0" noProof="0" dirty="0">
              <a:ln>
                <a:noFill/>
              </a:ln>
              <a:solidFill>
                <a:prstClr val="black"/>
              </a:solidFill>
              <a:effectLst/>
              <a:uLnTx/>
              <a:uFillTx/>
              <a:latin typeface="Comic Sans M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1" normalizeH="0" baseline="0" noProof="0" dirty="0">
                <a:ln>
                  <a:noFill/>
                </a:ln>
                <a:solidFill>
                  <a:prstClr val="black"/>
                </a:solidFill>
                <a:effectLst/>
                <a:uLnTx/>
                <a:uFillTx/>
                <a:latin typeface="Comic Sans MS"/>
              </a:rPr>
              <a:t>Cofinanciamentos para Atenção à Saúde das Populações Específicas</a:t>
            </a:r>
          </a:p>
        </p:txBody>
      </p:sp>
      <p:sp>
        <p:nvSpPr>
          <p:cNvPr id="115" name="TextShape 4"/>
          <p:cNvSpPr/>
          <p:nvPr/>
        </p:nvSpPr>
        <p:spPr>
          <a:xfrm>
            <a:off x="4361040" y="4027680"/>
            <a:ext cx="3558600" cy="279931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400" b="1" i="0" u="none" strike="noStrike" kern="1200" cap="none" spc="-1" normalizeH="0" baseline="0" noProof="0" dirty="0">
              <a:ln>
                <a:noFill/>
              </a:ln>
              <a:solidFill>
                <a:prstClr val="black"/>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400" b="1" spc="-1" dirty="0">
              <a:solidFill>
                <a:prstClr val="black"/>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400" b="1" i="0" u="none" strike="noStrike" kern="1200" cap="none" spc="-1" normalizeH="0" baseline="0" noProof="0" dirty="0">
              <a:ln>
                <a:noFill/>
              </a:ln>
              <a:solidFill>
                <a:prstClr val="black"/>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1" normalizeH="0" baseline="0" noProof="0" dirty="0">
              <a:ln>
                <a:noFill/>
              </a:ln>
              <a:solidFill>
                <a:prstClr val="black"/>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600" b="1" spc="-1" dirty="0">
              <a:solidFill>
                <a:prstClr val="black"/>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1" normalizeH="0" baseline="0" noProof="0" dirty="0">
                <a:ln>
                  <a:noFill/>
                </a:ln>
                <a:solidFill>
                  <a:prstClr val="black"/>
                </a:solidFill>
                <a:effectLst/>
                <a:uLnTx/>
                <a:uFillTx/>
                <a:latin typeface="Arial"/>
              </a:rPr>
              <a:t>Ana Maria Passos Soares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1" normalizeH="0" baseline="0" noProof="0" dirty="0">
                <a:ln>
                  <a:noFill/>
                </a:ln>
                <a:solidFill>
                  <a:prstClr val="black"/>
                </a:solidFill>
                <a:effectLst/>
                <a:uLnTx/>
                <a:uFillTx/>
                <a:latin typeface="Arial"/>
              </a:rPr>
              <a:t>Gerente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1" normalizeH="0" baseline="0" noProof="0" dirty="0">
                <a:ln>
                  <a:noFill/>
                </a:ln>
                <a:solidFill>
                  <a:srgbClr val="000000"/>
                </a:solidFill>
                <a:effectLst/>
                <a:uLnTx/>
                <a:uFillTx/>
                <a:latin typeface="Arial"/>
                <a:ea typeface="DejaVu Sans"/>
              </a:rPr>
              <a:t>  </a:t>
            </a:r>
            <a:endParaRPr kumimoji="0" lang="pt-BR" sz="1600" b="1" i="0" u="none" strike="noStrike" kern="1200" cap="none" spc="-1" normalizeH="0" baseline="0" noProof="0" dirty="0">
              <a:ln>
                <a:noFill/>
              </a:ln>
              <a:solidFill>
                <a:prstClr val="black"/>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1" normalizeH="0" baseline="0" noProof="0" dirty="0">
              <a:ln>
                <a:noFill/>
              </a:ln>
              <a:solidFill>
                <a:prstClr val="black"/>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1" normalizeH="0" baseline="0" noProof="0" dirty="0">
              <a:ln>
                <a:noFill/>
              </a:ln>
              <a:solidFill>
                <a:prstClr val="black"/>
              </a:solidFill>
              <a:effectLst/>
              <a:uLnTx/>
              <a:uFillTx/>
              <a:latin typeface="Arial"/>
            </a:endParaRPr>
          </a:p>
        </p:txBody>
      </p:sp>
      <p:pic>
        <p:nvPicPr>
          <p:cNvPr id="116" name="Imagem 78"/>
          <p:cNvPicPr/>
          <p:nvPr/>
        </p:nvPicPr>
        <p:blipFill>
          <a:blip r:embed="rId4"/>
          <a:stretch/>
        </p:blipFill>
        <p:spPr>
          <a:xfrm>
            <a:off x="4140000" y="5946840"/>
            <a:ext cx="3779280" cy="635400"/>
          </a:xfrm>
          <a:prstGeom prst="rect">
            <a:avLst/>
          </a:prstGeom>
          <a:ln w="0">
            <a:noFill/>
          </a:ln>
        </p:spPr>
      </p:pic>
      <p:sp>
        <p:nvSpPr>
          <p:cNvPr id="2" name="AutoShape 2">
            <a:extLst>
              <a:ext uri="{FF2B5EF4-FFF2-40B4-BE49-F238E27FC236}">
                <a16:creationId xmlns:a16="http://schemas.microsoft.com/office/drawing/2014/main" id="{B91D7A0C-B6BF-5C93-7201-5E748D5AFE6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1" name="TextShape 5"/>
          <p:cNvSpPr/>
          <p:nvPr/>
        </p:nvSpPr>
        <p:spPr>
          <a:xfrm>
            <a:off x="1885320" y="2329920"/>
            <a:ext cx="7674480" cy="10648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22" name="TextShape 6"/>
          <p:cNvSpPr/>
          <p:nvPr/>
        </p:nvSpPr>
        <p:spPr>
          <a:xfrm>
            <a:off x="4316040" y="4149000"/>
            <a:ext cx="3558600" cy="9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sp>
        <p:nvSpPr>
          <p:cNvPr id="124" name="PlaceHolder 1"/>
          <p:cNvSpPr>
            <a:spLocks noGrp="1"/>
          </p:cNvSpPr>
          <p:nvPr>
            <p:ph type="subTitle"/>
          </p:nvPr>
        </p:nvSpPr>
        <p:spPr>
          <a:xfrm>
            <a:off x="842682" y="-842682"/>
            <a:ext cx="10496958" cy="6962321"/>
          </a:xfrm>
          <a:prstGeom prst="rect">
            <a:avLst/>
          </a:prstGeom>
          <a:noFill/>
          <a:ln w="0">
            <a:noFill/>
          </a:ln>
        </p:spPr>
        <p:txBody>
          <a:bodyPr lIns="0" tIns="0" rIns="0" bIns="0" anchor="ctr">
            <a:noAutofit/>
          </a:bodyPr>
          <a:lstStyle/>
          <a:p>
            <a:pPr algn="ctr">
              <a:lnSpc>
                <a:spcPct val="107000"/>
              </a:lnSpc>
              <a:spcAft>
                <a:spcPts val="800"/>
              </a:spcAft>
            </a:pPr>
            <a:endParaRPr lang="pt-BR"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pt-BR" sz="1800" b="1" dirty="0">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pt-BR"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pt-BR" sz="1800" b="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pt-BR" sz="1800" b="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pt-BR" sz="1800" b="1" dirty="0">
              <a:latin typeface="Calibri" panose="020F0502020204030204" pitchFamily="34" charset="0"/>
              <a:ea typeface="Calibri" panose="020F0502020204030204" pitchFamily="34" charset="0"/>
              <a:cs typeface="Calibri" panose="020F0502020204030204" pitchFamily="34" charset="0"/>
            </a:endParaRPr>
          </a:p>
          <a:p>
            <a:pPr>
              <a:lnSpc>
                <a:spcPct val="100000"/>
              </a:lnSpc>
              <a:buClr>
                <a:srgbClr val="000000"/>
              </a:buClr>
              <a:buSzPct val="45000"/>
            </a:pPr>
            <a:r>
              <a:rPr lang="pt-BR" sz="2000" spc="-1" dirty="0">
                <a:latin typeface="Arial"/>
              </a:rPr>
              <a:t>            </a:t>
            </a:r>
            <a:endParaRPr lang="pt-BR" sz="2000" b="0" strike="noStrike" spc="-1" dirty="0">
              <a:latin typeface="Arial"/>
            </a:endParaRPr>
          </a:p>
        </p:txBody>
      </p:sp>
      <p:sp>
        <p:nvSpPr>
          <p:cNvPr id="3" name="CaixaDeTexto 2">
            <a:extLst>
              <a:ext uri="{FF2B5EF4-FFF2-40B4-BE49-F238E27FC236}">
                <a16:creationId xmlns:a16="http://schemas.microsoft.com/office/drawing/2014/main" id="{CF28C215-AC5C-CCD8-9ABF-9DE7D9C22E2A}"/>
              </a:ext>
            </a:extLst>
          </p:cNvPr>
          <p:cNvSpPr txBox="1"/>
          <p:nvPr/>
        </p:nvSpPr>
        <p:spPr>
          <a:xfrm>
            <a:off x="969819" y="744279"/>
            <a:ext cx="10379500" cy="6340197"/>
          </a:xfrm>
          <a:prstGeom prst="rect">
            <a:avLst/>
          </a:prstGeom>
          <a:noFill/>
        </p:spPr>
        <p:txBody>
          <a:bodyPr wrap="square">
            <a:spAutoFit/>
          </a:bodyPr>
          <a:lstStyle/>
          <a:p>
            <a:pPr algn="just"/>
            <a:r>
              <a:rPr lang="pt-BR" sz="2400" b="1" dirty="0">
                <a:solidFill>
                  <a:schemeClr val="accent6">
                    <a:lumMod val="75000"/>
                  </a:schemeClr>
                </a:solidFill>
                <a:latin typeface="Comic Sans MS" panose="030F0702030302020204" pitchFamily="66" charset="0"/>
              </a:rPr>
              <a:t>R$ 20.000,00 </a:t>
            </a:r>
            <a:r>
              <a:rPr lang="pt-BR" sz="2400" b="1" dirty="0">
                <a:latin typeface="Comic Sans MS" panose="030F0702030302020204" pitchFamily="66" charset="0"/>
              </a:rPr>
              <a:t>mensais mediante pactuação de Plano de Ação Anual</a:t>
            </a:r>
            <a:endParaRPr lang="pt-BR" sz="2400" dirty="0"/>
          </a:p>
          <a:p>
            <a:pPr algn="just"/>
            <a:endParaRPr lang="pt-BR" sz="3600" dirty="0">
              <a:latin typeface="Comic Sans MS" panose="030F0702030302020204" pitchFamily="66" charset="0"/>
            </a:endParaRPr>
          </a:p>
          <a:p>
            <a:pPr algn="just"/>
            <a:r>
              <a:rPr lang="pt-BR" sz="3600" dirty="0">
                <a:latin typeface="Comic Sans MS" panose="030F0702030302020204" pitchFamily="66" charset="0"/>
              </a:rPr>
              <a:t>Critérios:</a:t>
            </a:r>
          </a:p>
          <a:p>
            <a:pPr algn="just"/>
            <a:br>
              <a:rPr lang="pt-BR" sz="3200" dirty="0">
                <a:latin typeface="Comic Sans MS" panose="030F0702030302020204" pitchFamily="66" charset="0"/>
              </a:rPr>
            </a:br>
            <a:r>
              <a:rPr lang="pt-BR" b="1" dirty="0">
                <a:solidFill>
                  <a:srgbClr val="000000"/>
                </a:solidFill>
                <a:latin typeface="Comic Sans MS" panose="030F0702030302020204" pitchFamily="66" charset="0"/>
              </a:rPr>
              <a:t>	</a:t>
            </a:r>
            <a:r>
              <a:rPr lang="pt-BR" sz="2000" b="1" dirty="0">
                <a:solidFill>
                  <a:srgbClr val="111111"/>
                </a:solidFill>
                <a:latin typeface="Comic Sans MS" panose="030F0702030302020204" pitchFamily="66" charset="0"/>
                <a:ea typeface="Calibri" panose="020F0502020204030204" pitchFamily="34" charset="0"/>
              </a:rPr>
              <a:t>O</a:t>
            </a:r>
            <a:r>
              <a:rPr lang="pt-BR" sz="2000" dirty="0">
                <a:solidFill>
                  <a:srgbClr val="000000"/>
                </a:solidFill>
                <a:effectLst/>
                <a:latin typeface="Comic Sans MS" panose="030F0702030302020204" pitchFamily="66" charset="0"/>
                <a:ea typeface="NSimSun" panose="02010609030101010101" pitchFamily="49" charset="-122"/>
                <a:cs typeface="Arial" panose="020B0604020202020204" pitchFamily="34" charset="0"/>
              </a:rPr>
              <a:t>s Municípios que apresentam os maiores quantitativos populacionais do povo cigano/romani presentes nos registros oficiais, com os dados do Cadastro único (CADÚNICO) do Ministério do Desenvolvimento e Assistência Social Família e Combate à Fome, do Governo Federal, registros de dados de saúde verificados no cadastro individual do e-SUS como povo tradicional/cigano/romani, e os números informados pelos municípios nos formulários sobre saúde do povo cigano/ romani enviado pela Gerência de Atenção às Populações Específicas no ano 2023. </a:t>
            </a:r>
          </a:p>
          <a:p>
            <a:pPr algn="just"/>
            <a:endParaRPr lang="pt-BR" sz="2000" dirty="0">
              <a:solidFill>
                <a:srgbClr val="000000"/>
              </a:solidFill>
              <a:latin typeface="Comic Sans MS" panose="030F0702030302020204" pitchFamily="66" charset="0"/>
              <a:ea typeface="NSimSun" panose="02010609030101010101" pitchFamily="49" charset="-122"/>
              <a:cs typeface="Arial" panose="020B0604020202020204" pitchFamily="34" charset="0"/>
            </a:endParaRPr>
          </a:p>
          <a:p>
            <a:pPr algn="just"/>
            <a:r>
              <a:rPr lang="pt-BR" sz="20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O número de municípios contemplados será de  </a:t>
            </a:r>
            <a:r>
              <a:rPr lang="pt-BR" sz="2000" dirty="0">
                <a:solidFill>
                  <a:srgbClr val="FF0000"/>
                </a:solidFill>
                <a:effectLst/>
                <a:latin typeface="Comic Sans MS" panose="030F0702030302020204" pitchFamily="66" charset="0"/>
                <a:ea typeface="Calibri" panose="020F0502020204030204" pitchFamily="34" charset="0"/>
                <a:cs typeface="Calibri" panose="020F0502020204030204" pitchFamily="34" charset="0"/>
              </a:rPr>
              <a:t>5 </a:t>
            </a:r>
            <a:r>
              <a:rPr lang="pt-BR" sz="20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em 2024,  </a:t>
            </a:r>
            <a:r>
              <a:rPr lang="pt-BR" sz="2000" dirty="0">
                <a:solidFill>
                  <a:srgbClr val="000000"/>
                </a:solidFill>
                <a:latin typeface="Comic Sans MS" panose="030F0702030302020204" pitchFamily="66" charset="0"/>
                <a:ea typeface="Calibri" panose="020F0502020204030204" pitchFamily="34" charset="0"/>
                <a:cs typeface="Calibri" panose="020F0502020204030204" pitchFamily="34" charset="0"/>
              </a:rPr>
              <a:t>i</a:t>
            </a:r>
            <a:r>
              <a:rPr lang="pt-BR" sz="20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niciando pelos municípios com maiores contingentes de população cigana</a:t>
            </a:r>
          </a:p>
          <a:p>
            <a:pPr algn="just"/>
            <a:r>
              <a:rPr lang="pt-BR" sz="20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 </a:t>
            </a:r>
            <a:br>
              <a:rPr lang="pt-BR" sz="2000" dirty="0">
                <a:latin typeface="Comic Sans MS" panose="030F0702030302020204" pitchFamily="66" charset="0"/>
              </a:rPr>
            </a:br>
            <a:endParaRPr lang="pt-BR" sz="2000" dirty="0">
              <a:latin typeface="Comic Sans MS" panose="030F0702030302020204" pitchFamily="66" charset="0"/>
            </a:endParaRPr>
          </a:p>
          <a:p>
            <a:pPr algn="just"/>
            <a:endParaRPr lang="pt-BR" sz="2000" dirty="0">
              <a:solidFill>
                <a:srgbClr val="000000"/>
              </a:solidFill>
              <a:effectLst/>
              <a:latin typeface="Comic Sans MS" panose="030F0702030302020204" pitchFamily="66" charset="0"/>
              <a:ea typeface="NSimSun" panose="02010609030101010101" pitchFamily="49" charset="-122"/>
              <a:cs typeface="Arial" panose="020B0604020202020204" pitchFamily="34" charset="0"/>
            </a:endParaRPr>
          </a:p>
          <a:p>
            <a:pPr algn="just"/>
            <a:endParaRPr lang="pt-BR" dirty="0">
              <a:solidFill>
                <a:srgbClr val="000000"/>
              </a:solidFill>
              <a:latin typeface="Comic Sans MS" panose="030F0702030302020204" pitchFamily="66" charset="0"/>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3951134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9" name="TextShape 15"/>
          <p:cNvSpPr/>
          <p:nvPr/>
        </p:nvSpPr>
        <p:spPr>
          <a:xfrm>
            <a:off x="1885320" y="2329920"/>
            <a:ext cx="7674480" cy="10648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30" name="TextShape 16"/>
          <p:cNvSpPr/>
          <p:nvPr/>
        </p:nvSpPr>
        <p:spPr>
          <a:xfrm>
            <a:off x="4316040" y="4149000"/>
            <a:ext cx="3558600" cy="9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pic>
        <p:nvPicPr>
          <p:cNvPr id="131" name="Imagem 6"/>
          <p:cNvPicPr/>
          <p:nvPr/>
        </p:nvPicPr>
        <p:blipFill>
          <a:blip r:embed="rId3"/>
          <a:stretch/>
        </p:blipFill>
        <p:spPr>
          <a:xfrm>
            <a:off x="4140000" y="5946840"/>
            <a:ext cx="3779280" cy="635400"/>
          </a:xfrm>
          <a:prstGeom prst="rect">
            <a:avLst/>
          </a:prstGeom>
          <a:ln w="0">
            <a:noFill/>
          </a:ln>
        </p:spPr>
      </p:pic>
      <p:sp>
        <p:nvSpPr>
          <p:cNvPr id="132" name="PlaceHolder 1"/>
          <p:cNvSpPr>
            <a:spLocks noGrp="1"/>
          </p:cNvSpPr>
          <p:nvPr>
            <p:ph type="subTitle"/>
          </p:nvPr>
        </p:nvSpPr>
        <p:spPr>
          <a:xfrm>
            <a:off x="1523880" y="1645200"/>
            <a:ext cx="9698302" cy="1339200"/>
          </a:xfrm>
          <a:prstGeom prst="rect">
            <a:avLst/>
          </a:prstGeom>
          <a:noFill/>
          <a:ln w="0">
            <a:noFill/>
          </a:ln>
        </p:spPr>
        <p:txBody>
          <a:bodyPr lIns="0" tIns="0" rIns="0" bIns="0" anchor="ctr">
            <a:noAutofit/>
          </a:bodyPr>
          <a:lstStyle/>
          <a:p>
            <a:pPr>
              <a:lnSpc>
                <a:spcPct val="100000"/>
              </a:lnSpc>
              <a:buNone/>
            </a:pPr>
            <a:endParaRPr lang="pt-BR" sz="3200" b="0" strike="noStrike" spc="-1" dirty="0">
              <a:latin typeface="Arial"/>
            </a:endParaRPr>
          </a:p>
          <a:p>
            <a:pPr>
              <a:lnSpc>
                <a:spcPct val="100000"/>
              </a:lnSpc>
              <a:buNone/>
            </a:pPr>
            <a:endParaRPr lang="pt-BR" sz="2000" b="0" strike="noStrike" spc="-1" dirty="0">
              <a:latin typeface="Arial"/>
            </a:endParaRPr>
          </a:p>
          <a:p>
            <a:pPr>
              <a:lnSpc>
                <a:spcPct val="100000"/>
              </a:lnSpc>
              <a:buNone/>
            </a:pPr>
            <a:endParaRPr lang="pt-BR" sz="2000" b="0" strike="noStrike" spc="-1" dirty="0">
              <a:latin typeface="Arial"/>
            </a:endParaRPr>
          </a:p>
          <a:p>
            <a:pPr>
              <a:lnSpc>
                <a:spcPct val="100000"/>
              </a:lnSpc>
              <a:buNone/>
            </a:pPr>
            <a:endParaRPr lang="pt-BR" sz="2000" b="0" strike="noStrike" spc="-1" dirty="0">
              <a:latin typeface="Arial"/>
            </a:endParaRPr>
          </a:p>
        </p:txBody>
      </p:sp>
      <p:sp>
        <p:nvSpPr>
          <p:cNvPr id="2" name="Título 1">
            <a:extLst>
              <a:ext uri="{FF2B5EF4-FFF2-40B4-BE49-F238E27FC236}">
                <a16:creationId xmlns:a16="http://schemas.microsoft.com/office/drawing/2014/main" id="{A42656A5-7F2C-472A-B945-6D5865DA8646}"/>
              </a:ext>
            </a:extLst>
          </p:cNvPr>
          <p:cNvSpPr>
            <a:spLocks noGrp="1"/>
          </p:cNvSpPr>
          <p:nvPr>
            <p:ph type="title"/>
          </p:nvPr>
        </p:nvSpPr>
        <p:spPr>
          <a:xfrm>
            <a:off x="1523880" y="759600"/>
            <a:ext cx="9144239" cy="131400"/>
          </a:xfrm>
        </p:spPr>
        <p:txBody>
          <a:bodyPr/>
          <a:lstStyle/>
          <a:p>
            <a:pPr>
              <a:lnSpc>
                <a:spcPct val="150000"/>
              </a:lnSpc>
            </a:pPr>
            <a:br>
              <a:rPr lang="pt-BR" sz="3600" dirty="0"/>
            </a:br>
            <a:br>
              <a:rPr lang="pt-BR" sz="3600" dirty="0"/>
            </a:br>
            <a:br>
              <a:rPr lang="pt-BR" sz="3600" dirty="0"/>
            </a:br>
            <a:br>
              <a:rPr lang="pt-BR" sz="3600" dirty="0"/>
            </a:br>
            <a:br>
              <a:rPr lang="pt-BR" sz="3600" dirty="0"/>
            </a:br>
            <a:br>
              <a:rPr lang="pt-BR" sz="3600" dirty="0"/>
            </a:br>
            <a:br>
              <a:rPr lang="pt-BR" sz="3600" dirty="0"/>
            </a:br>
            <a:br>
              <a:rPr lang="pt-BR" sz="3600" dirty="0"/>
            </a:br>
            <a:r>
              <a:rPr lang="pt-BR" sz="1800" b="1" dirty="0">
                <a:latin typeface="Comic Sans MS" panose="030F0702030302020204" pitchFamily="66" charset="0"/>
              </a:rPr>
              <a:t>Indicadores</a:t>
            </a:r>
            <a:br>
              <a:rPr lang="pt-BR" sz="1800" dirty="0">
                <a:latin typeface="Comic Sans MS" panose="030F0702030302020204" pitchFamily="66" charset="0"/>
              </a:rPr>
            </a:br>
            <a:r>
              <a:rPr lang="pt-BR" sz="1800" dirty="0">
                <a:latin typeface="Comic Sans MS" panose="030F0702030302020204" pitchFamily="66" charset="0"/>
              </a:rPr>
              <a:t>Cadastro da população cigana/romani  nos sistemas de informação e número de atendimentos, considerando que, a partir da identificação das populações nos territórios, será viabilizado o acompanhamento dos indicadores da APS relacionados a estas  populações.</a:t>
            </a:r>
            <a:br>
              <a:rPr lang="pt-BR" sz="1800" dirty="0">
                <a:latin typeface="Comic Sans MS" panose="030F0702030302020204" pitchFamily="66" charset="0"/>
              </a:rPr>
            </a:br>
            <a:br>
              <a:rPr lang="pt-BR" sz="1800" dirty="0">
                <a:latin typeface="Comic Sans MS" panose="030F0702030302020204" pitchFamily="66" charset="0"/>
              </a:rPr>
            </a:br>
            <a:r>
              <a:rPr lang="pt-BR" sz="1800" b="1" dirty="0">
                <a:latin typeface="Comic Sans MS" panose="030F0702030302020204" pitchFamily="66" charset="0"/>
              </a:rPr>
              <a:t>Monitoramento</a:t>
            </a:r>
            <a:br>
              <a:rPr lang="pt-BR" sz="1800" b="1" dirty="0">
                <a:latin typeface="Comic Sans MS" panose="030F0702030302020204" pitchFamily="66" charset="0"/>
              </a:rPr>
            </a:br>
            <a:br>
              <a:rPr lang="pt-BR" sz="1800" b="1" dirty="0">
                <a:latin typeface="Comic Sans MS" panose="030F0702030302020204" pitchFamily="66" charset="0"/>
              </a:rPr>
            </a:br>
            <a:r>
              <a:rPr lang="pt-BR" sz="1800" dirty="0">
                <a:latin typeface="Comic Sans MS" panose="030F0702030302020204" pitchFamily="66" charset="0"/>
              </a:rPr>
              <a:t>Acompanhamento pelo Painel dos Povos Tradicionais</a:t>
            </a:r>
            <a:br>
              <a:rPr lang="pt-BR" sz="1800" b="1" dirty="0">
                <a:latin typeface="Comic Sans MS" panose="030F0702030302020204" pitchFamily="66" charset="0"/>
              </a:rPr>
            </a:br>
            <a:r>
              <a:rPr lang="pt-BR" sz="1800" b="1" dirty="0">
                <a:latin typeface="Comic Sans MS" panose="030F0702030302020204" pitchFamily="66" charset="0"/>
              </a:rPr>
              <a:t>E</a:t>
            </a:r>
            <a:r>
              <a:rPr lang="pt-BR" sz="18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ncaminhamento à GERPOP das informações referentes aos indicadores estabelecidos, bem como planilha em meio física ou eletrônico com atendimentos e ações realizadas, a cada três meses e </a:t>
            </a:r>
            <a:r>
              <a:rPr lang="pt-BR" sz="1800" dirty="0">
                <a:solidFill>
                  <a:srgbClr val="000000"/>
                </a:solidFill>
                <a:effectLst/>
                <a:latin typeface="Comic Sans MS" panose="030F0702030302020204" pitchFamily="66" charset="0"/>
                <a:ea typeface="Times New Roman" panose="02020603050405020304" pitchFamily="18" charset="0"/>
              </a:rPr>
              <a:t> acompanhamento e monitoramento realizado semestralmente de forma presencial</a:t>
            </a:r>
            <a:br>
              <a:rPr lang="pt-BR" sz="1800" dirty="0">
                <a:latin typeface="Comic Sans MS" panose="030F0702030302020204" pitchFamily="66" charset="0"/>
              </a:rPr>
            </a:br>
            <a:br>
              <a:rPr lang="pt-BR" sz="1800" dirty="0">
                <a:latin typeface="Comic Sans MS" panose="030F0702030302020204" pitchFamily="66" charset="0"/>
              </a:rPr>
            </a:br>
            <a:br>
              <a:rPr lang="pt-BR" sz="1800" dirty="0">
                <a:latin typeface="Comic Sans MS" panose="030F0702030302020204" pitchFamily="66" charset="0"/>
              </a:rPr>
            </a:br>
            <a:br>
              <a:rPr lang="pt-BR" sz="1800" dirty="0">
                <a:solidFill>
                  <a:srgbClr val="000000"/>
                </a:solidFill>
                <a:effectLst/>
                <a:latin typeface="Comic Sans MS" panose="030F0702030302020204" pitchFamily="66" charset="0"/>
                <a:ea typeface="Times New Roman" panose="02020603050405020304" pitchFamily="18" charset="0"/>
              </a:rPr>
            </a:br>
            <a:br>
              <a:rPr lang="pt-BR" sz="1800" dirty="0">
                <a:solidFill>
                  <a:srgbClr val="000000"/>
                </a:solidFill>
                <a:effectLst/>
                <a:latin typeface="Comic Sans MS" panose="030F0702030302020204" pitchFamily="66" charset="0"/>
                <a:ea typeface="Times New Roman" panose="02020603050405020304" pitchFamily="18" charset="0"/>
              </a:rPr>
            </a:br>
            <a:br>
              <a:rPr lang="pt-BR" sz="2000" dirty="0">
                <a:latin typeface="Comic Sans MS" panose="030F0702030302020204" pitchFamily="66" charset="0"/>
              </a:rPr>
            </a:br>
            <a:endParaRPr lang="pt-BR" sz="2000" dirty="0">
              <a:latin typeface="Comic Sans MS" panose="030F0702030302020204" pitchFamily="66" charset="0"/>
            </a:endParaRPr>
          </a:p>
        </p:txBody>
      </p:sp>
    </p:spTree>
    <p:extLst>
      <p:ext uri="{BB962C8B-B14F-4D97-AF65-F5344CB8AC3E}">
        <p14:creationId xmlns:p14="http://schemas.microsoft.com/office/powerpoint/2010/main" val="3810319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33" name="TextShape 7"/>
          <p:cNvSpPr/>
          <p:nvPr/>
        </p:nvSpPr>
        <p:spPr>
          <a:xfrm>
            <a:off x="2701674" y="2755678"/>
            <a:ext cx="6090080" cy="457444"/>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34" name="TextShape 8"/>
          <p:cNvSpPr/>
          <p:nvPr/>
        </p:nvSpPr>
        <p:spPr>
          <a:xfrm>
            <a:off x="3625269" y="3778296"/>
            <a:ext cx="4941462" cy="9218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sp>
        <p:nvSpPr>
          <p:cNvPr id="136" name="PlaceHolder 1"/>
          <p:cNvSpPr>
            <a:spLocks noGrp="1"/>
          </p:cNvSpPr>
          <p:nvPr>
            <p:ph type="subTitle"/>
          </p:nvPr>
        </p:nvSpPr>
        <p:spPr>
          <a:xfrm>
            <a:off x="789709" y="1079700"/>
            <a:ext cx="9695542" cy="1229104"/>
          </a:xfrm>
          <a:prstGeom prst="rect">
            <a:avLst/>
          </a:prstGeom>
          <a:noFill/>
          <a:ln w="0">
            <a:noFill/>
          </a:ln>
        </p:spPr>
        <p:txBody>
          <a:bodyPr lIns="0" tIns="0" rIns="0" bIns="0" anchor="ctr">
            <a:noAutofit/>
          </a:bodyPr>
          <a:lstStyle/>
          <a:p>
            <a:pPr>
              <a:lnSpc>
                <a:spcPct val="100000"/>
              </a:lnSpc>
              <a:buNone/>
            </a:pPr>
            <a:endParaRPr lang="pt-BR" sz="1800" dirty="0"/>
          </a:p>
          <a:p>
            <a:pPr>
              <a:lnSpc>
                <a:spcPct val="100000"/>
              </a:lnSpc>
              <a:buNone/>
            </a:pPr>
            <a:endParaRPr lang="pt-BR" sz="1800" dirty="0"/>
          </a:p>
          <a:p>
            <a:pPr>
              <a:lnSpc>
                <a:spcPct val="100000"/>
              </a:lnSpc>
              <a:buNone/>
            </a:pPr>
            <a:endParaRPr lang="pt-BR" sz="1800" dirty="0"/>
          </a:p>
          <a:p>
            <a:pPr>
              <a:lnSpc>
                <a:spcPct val="100000"/>
              </a:lnSpc>
              <a:buNone/>
            </a:pPr>
            <a:endParaRPr lang="pt-BR" sz="1800" dirty="0"/>
          </a:p>
          <a:p>
            <a:pPr>
              <a:lnSpc>
                <a:spcPct val="100000"/>
              </a:lnSpc>
              <a:buNone/>
            </a:pPr>
            <a:endParaRPr lang="pt-BR" sz="1800" dirty="0">
              <a:latin typeface="Comic Sans MS" panose="030F0702030302020204" pitchFamily="66" charset="0"/>
              <a:ea typeface="Open Sans" panose="020B0606030504020204" pitchFamily="34" charset="0"/>
              <a:cs typeface="Open Sans" panose="020B0606030504020204" pitchFamily="34" charset="0"/>
            </a:endParaRPr>
          </a:p>
          <a:p>
            <a:pPr>
              <a:lnSpc>
                <a:spcPct val="100000"/>
              </a:lnSpc>
              <a:buNone/>
            </a:pPr>
            <a:endParaRPr lang="pt-BR" sz="1800" b="0" strike="noStrike" spc="-1" dirty="0">
              <a:latin typeface="Arial"/>
            </a:endParaRPr>
          </a:p>
        </p:txBody>
      </p:sp>
      <p:pic>
        <p:nvPicPr>
          <p:cNvPr id="2" name="Imagem 1">
            <a:extLst>
              <a:ext uri="{FF2B5EF4-FFF2-40B4-BE49-F238E27FC236}">
                <a16:creationId xmlns:a16="http://schemas.microsoft.com/office/drawing/2014/main" id="{48154BD6-5A12-4259-A030-A595BC3179F9}"/>
              </a:ext>
            </a:extLst>
          </p:cNvPr>
          <p:cNvPicPr>
            <a:picLocks noChangeAspect="1"/>
          </p:cNvPicPr>
          <p:nvPr/>
        </p:nvPicPr>
        <p:blipFill>
          <a:blip r:embed="rId3"/>
          <a:stretch>
            <a:fillRect/>
          </a:stretch>
        </p:blipFill>
        <p:spPr>
          <a:xfrm>
            <a:off x="2175933" y="0"/>
            <a:ext cx="7526867" cy="6858000"/>
          </a:xfrm>
          <a:prstGeom prst="rect">
            <a:avLst/>
          </a:prstGeom>
        </p:spPr>
      </p:pic>
      <p:sp>
        <p:nvSpPr>
          <p:cNvPr id="7" name="CaixaDeTexto 6">
            <a:extLst>
              <a:ext uri="{FF2B5EF4-FFF2-40B4-BE49-F238E27FC236}">
                <a16:creationId xmlns:a16="http://schemas.microsoft.com/office/drawing/2014/main" id="{448E9AE9-6BE4-4664-B3CA-9FA2CBA11A32}"/>
              </a:ext>
            </a:extLst>
          </p:cNvPr>
          <p:cNvSpPr txBox="1"/>
          <p:nvPr/>
        </p:nvSpPr>
        <p:spPr>
          <a:xfrm>
            <a:off x="789709" y="1845733"/>
            <a:ext cx="8354291" cy="646331"/>
          </a:xfrm>
          <a:prstGeom prst="rect">
            <a:avLst/>
          </a:prstGeom>
          <a:noFill/>
        </p:spPr>
        <p:txBody>
          <a:bodyPr wrap="square">
            <a:spAutoFit/>
          </a:bodyPr>
          <a:lstStyle/>
          <a:p>
            <a:r>
              <a:rPr kumimoji="0" lang="pt-BR" sz="3600" b="0" i="0" u="none" strike="noStrike" kern="1200" cap="none" spc="0" normalizeH="0" baseline="0" noProof="0" dirty="0">
                <a:ln>
                  <a:noFill/>
                </a:ln>
                <a:solidFill>
                  <a:prstClr val="black"/>
                </a:solidFill>
                <a:effectLst/>
                <a:uLnTx/>
                <a:uFillTx/>
                <a:latin typeface="Comic Sans MS" panose="030F0702030302020204" pitchFamily="66" charset="0"/>
                <a:ea typeface="DejaVu Sans"/>
                <a:cs typeface="DejaVu Sans"/>
              </a:rPr>
              <a:t>Assentados</a:t>
            </a:r>
            <a:endParaRPr lang="pt-BR" dirty="0"/>
          </a:p>
        </p:txBody>
      </p:sp>
    </p:spTree>
    <p:extLst>
      <p:ext uri="{BB962C8B-B14F-4D97-AF65-F5344CB8AC3E}">
        <p14:creationId xmlns:p14="http://schemas.microsoft.com/office/powerpoint/2010/main" val="3350475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1" name="TextShape 5"/>
          <p:cNvSpPr/>
          <p:nvPr/>
        </p:nvSpPr>
        <p:spPr>
          <a:xfrm>
            <a:off x="1885320" y="2329920"/>
            <a:ext cx="7674480" cy="10648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22" name="TextShape 6"/>
          <p:cNvSpPr/>
          <p:nvPr/>
        </p:nvSpPr>
        <p:spPr>
          <a:xfrm>
            <a:off x="4316040" y="4149000"/>
            <a:ext cx="3558600" cy="9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pic>
        <p:nvPicPr>
          <p:cNvPr id="123" name="Imagem 3"/>
          <p:cNvPicPr/>
          <p:nvPr/>
        </p:nvPicPr>
        <p:blipFill>
          <a:blip r:embed="rId3"/>
          <a:stretch/>
        </p:blipFill>
        <p:spPr>
          <a:xfrm>
            <a:off x="8033127" y="6179039"/>
            <a:ext cx="3779280" cy="635400"/>
          </a:xfrm>
          <a:prstGeom prst="rect">
            <a:avLst/>
          </a:prstGeom>
          <a:ln w="0">
            <a:noFill/>
          </a:ln>
        </p:spPr>
      </p:pic>
      <p:sp>
        <p:nvSpPr>
          <p:cNvPr id="124" name="PlaceHolder 1"/>
          <p:cNvSpPr>
            <a:spLocks noGrp="1"/>
          </p:cNvSpPr>
          <p:nvPr>
            <p:ph type="subTitle"/>
          </p:nvPr>
        </p:nvSpPr>
        <p:spPr>
          <a:xfrm>
            <a:off x="842682" y="-842682"/>
            <a:ext cx="10496958" cy="6962321"/>
          </a:xfrm>
          <a:prstGeom prst="rect">
            <a:avLst/>
          </a:prstGeom>
          <a:noFill/>
          <a:ln w="0">
            <a:noFill/>
          </a:ln>
        </p:spPr>
        <p:txBody>
          <a:bodyPr lIns="0" tIns="0" rIns="0" bIns="0" anchor="ctr">
            <a:noAutofit/>
          </a:bodyPr>
          <a:lstStyle/>
          <a:p>
            <a:pPr algn="ctr">
              <a:lnSpc>
                <a:spcPct val="107000"/>
              </a:lnSpc>
              <a:spcAft>
                <a:spcPts val="800"/>
              </a:spcAft>
            </a:pPr>
            <a:endParaRPr lang="pt-BR"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pt-BR" sz="1800" b="1" dirty="0">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pt-BR"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pt-BR" sz="1800" b="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pt-BR" sz="1800" b="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pt-BR" sz="1800" b="1" dirty="0">
              <a:latin typeface="Calibri" panose="020F0502020204030204" pitchFamily="34" charset="0"/>
              <a:ea typeface="Calibri" panose="020F0502020204030204" pitchFamily="34" charset="0"/>
              <a:cs typeface="Calibri" panose="020F0502020204030204" pitchFamily="34" charset="0"/>
            </a:endParaRPr>
          </a:p>
          <a:p>
            <a:pPr>
              <a:lnSpc>
                <a:spcPct val="100000"/>
              </a:lnSpc>
              <a:buClr>
                <a:srgbClr val="000000"/>
              </a:buClr>
              <a:buSzPct val="45000"/>
            </a:pPr>
            <a:r>
              <a:rPr lang="pt-BR" sz="2000" spc="-1" dirty="0">
                <a:latin typeface="Arial"/>
              </a:rPr>
              <a:t>            </a:t>
            </a:r>
            <a:endParaRPr lang="pt-BR" sz="2000" b="0" strike="noStrike" spc="-1" dirty="0">
              <a:latin typeface="Arial"/>
            </a:endParaRPr>
          </a:p>
        </p:txBody>
      </p:sp>
      <p:sp>
        <p:nvSpPr>
          <p:cNvPr id="3" name="CaixaDeTexto 2">
            <a:extLst>
              <a:ext uri="{FF2B5EF4-FFF2-40B4-BE49-F238E27FC236}">
                <a16:creationId xmlns:a16="http://schemas.microsoft.com/office/drawing/2014/main" id="{CF28C215-AC5C-CCD8-9ABF-9DE7D9C22E2A}"/>
              </a:ext>
            </a:extLst>
          </p:cNvPr>
          <p:cNvSpPr txBox="1"/>
          <p:nvPr/>
        </p:nvSpPr>
        <p:spPr>
          <a:xfrm>
            <a:off x="1260763" y="744279"/>
            <a:ext cx="10088555" cy="5632311"/>
          </a:xfrm>
          <a:prstGeom prst="rect">
            <a:avLst/>
          </a:prstGeom>
          <a:noFill/>
        </p:spPr>
        <p:txBody>
          <a:bodyPr wrap="square">
            <a:spAutoFit/>
          </a:bodyPr>
          <a:lstStyle/>
          <a:p>
            <a:pPr algn="just"/>
            <a:endParaRPr lang="pt-BR" sz="3600" dirty="0">
              <a:latin typeface="Comic Sans MS" panose="030F0702030302020204" pitchFamily="66" charset="0"/>
            </a:endParaRPr>
          </a:p>
          <a:p>
            <a:pPr algn="just"/>
            <a:r>
              <a:rPr lang="pt-BR" sz="2400" b="1" dirty="0">
                <a:solidFill>
                  <a:srgbClr val="FF0000"/>
                </a:solidFill>
                <a:latin typeface="Comic Sans MS" panose="030F0702030302020204" pitchFamily="66" charset="0"/>
              </a:rPr>
              <a:t>R$ 20.000,00 </a:t>
            </a:r>
            <a:r>
              <a:rPr lang="pt-BR" sz="2400" b="1" dirty="0">
                <a:latin typeface="Comic Sans MS" panose="030F0702030302020204" pitchFamily="66" charset="0"/>
              </a:rPr>
              <a:t>mensais mediante a r</a:t>
            </a:r>
            <a:r>
              <a:rPr lang="pt-BR" sz="2400" b="1" dirty="0">
                <a:solidFill>
                  <a:srgbClr val="000000"/>
                </a:solidFill>
                <a:effectLst/>
                <a:latin typeface="Comic Sans MS" panose="030F0702030302020204" pitchFamily="66" charset="0"/>
                <a:ea typeface="Calibri" panose="020F0502020204030204" pitchFamily="34" charset="0"/>
              </a:rPr>
              <a:t>ealização e/ou atualização do cadastro da População de Assentados  e</a:t>
            </a:r>
            <a:r>
              <a:rPr lang="pt-BR" sz="2400" b="1" dirty="0">
                <a:latin typeface="Comic Sans MS" panose="030F0702030302020204" pitchFamily="66" charset="0"/>
              </a:rPr>
              <a:t> pactuação de Plano de Ação Anual</a:t>
            </a:r>
            <a:endParaRPr lang="pt-BR" sz="2400" dirty="0"/>
          </a:p>
          <a:p>
            <a:pPr algn="just"/>
            <a:endParaRPr lang="pt-BR" sz="3600" dirty="0">
              <a:latin typeface="Comic Sans MS" panose="030F0702030302020204" pitchFamily="66" charset="0"/>
            </a:endParaRPr>
          </a:p>
          <a:p>
            <a:pPr algn="just"/>
            <a:r>
              <a:rPr lang="pt-BR" sz="3600" dirty="0">
                <a:latin typeface="Comic Sans MS" panose="030F0702030302020204" pitchFamily="66" charset="0"/>
              </a:rPr>
              <a:t>Critérios:</a:t>
            </a:r>
          </a:p>
          <a:p>
            <a:pPr algn="just"/>
            <a:endParaRPr lang="pt-BR" sz="3600" dirty="0">
              <a:latin typeface="Comic Sans MS" panose="030F0702030302020204" pitchFamily="66" charset="0"/>
            </a:endParaRPr>
          </a:p>
          <a:p>
            <a:pPr algn="just"/>
            <a:r>
              <a:rPr lang="pt-BR" kern="100" dirty="0">
                <a:solidFill>
                  <a:srgbClr val="111111"/>
                </a:solidFill>
                <a:latin typeface="Comic Sans MS" panose="030F0702030302020204" pitchFamily="66" charset="0"/>
                <a:ea typeface="Calibri" panose="020F0502020204030204" pitchFamily="34" charset="0"/>
                <a:cs typeface="Times New Roman" panose="02020603050405020304" pitchFamily="18" charset="0"/>
              </a:rPr>
              <a:t>M</a:t>
            </a:r>
            <a:r>
              <a:rPr lang="pt-BR" sz="1800" kern="100" dirty="0">
                <a:solidFill>
                  <a:srgbClr val="111111"/>
                </a:solidFill>
                <a:effectLst/>
                <a:latin typeface="Comic Sans MS" panose="030F0702030302020204" pitchFamily="66" charset="0"/>
                <a:ea typeface="Calibri" panose="020F0502020204030204" pitchFamily="34" charset="0"/>
                <a:cs typeface="Times New Roman" panose="02020603050405020304" pitchFamily="18" charset="0"/>
              </a:rPr>
              <a:t>unicípios que possuam  assentamentos rurais em seu território, de acordo com os registros de dados de saúde de cada município, dados do Instituto Nacional de Colonização e Reforma Agrária e </a:t>
            </a:r>
            <a:r>
              <a:rPr lang="pt-BR" sz="1800" kern="100" dirty="0">
                <a:solidFill>
                  <a:srgbClr val="000000"/>
                </a:solidFill>
                <a:effectLst/>
                <a:latin typeface="Comic Sans MS" panose="030F0702030302020204" pitchFamily="66" charset="0"/>
                <a:ea typeface="NSimSun" panose="02010609030101010101" pitchFamily="49" charset="-122"/>
                <a:cs typeface="Arial" panose="020B0604020202020204" pitchFamily="34" charset="0"/>
              </a:rPr>
              <a:t>os números informados pelos municípios nos formulários sobre saúde da população do campo, florestas e águas, enviado pela Gerência de Atenção às Populações Específicas no ano 2023. </a:t>
            </a:r>
          </a:p>
          <a:p>
            <a:pPr algn="just"/>
            <a:endParaRPr lang="pt-BR" kern="100" dirty="0">
              <a:solidFill>
                <a:srgbClr val="000000"/>
              </a:solidFill>
              <a:latin typeface="Comic Sans MS" panose="030F0702030302020204" pitchFamily="66" charset="0"/>
              <a:ea typeface="NSimSun" panose="02010609030101010101" pitchFamily="49" charset="-122"/>
              <a:cs typeface="Arial" panose="020B0604020202020204" pitchFamily="34" charset="0"/>
            </a:endParaRPr>
          </a:p>
          <a:p>
            <a:pPr algn="just"/>
            <a:r>
              <a:rPr lang="pt-BR" sz="1800" kern="100" dirty="0">
                <a:solidFill>
                  <a:srgbClr val="000000"/>
                </a:solidFill>
                <a:effectLst/>
                <a:latin typeface="Comic Sans MS" panose="030F0702030302020204" pitchFamily="66" charset="0"/>
                <a:ea typeface="NSimSun" panose="02010609030101010101" pitchFamily="49" charset="-122"/>
                <a:cs typeface="Arial" panose="020B0604020202020204" pitchFamily="34" charset="0"/>
              </a:rPr>
              <a:t>O número de municípios contemplados será  de </a:t>
            </a:r>
            <a:r>
              <a:rPr lang="pt-BR" sz="1800" kern="100" dirty="0">
                <a:solidFill>
                  <a:srgbClr val="FF0000"/>
                </a:solidFill>
                <a:effectLst/>
                <a:latin typeface="Comic Sans MS" panose="030F0702030302020204" pitchFamily="66" charset="0"/>
                <a:ea typeface="NSimSun" panose="02010609030101010101" pitchFamily="49" charset="-122"/>
                <a:cs typeface="Arial" panose="020B0604020202020204" pitchFamily="34" charset="0"/>
              </a:rPr>
              <a:t>05</a:t>
            </a:r>
            <a:r>
              <a:rPr lang="pt-BR" sz="1800" kern="100" dirty="0">
                <a:solidFill>
                  <a:srgbClr val="000000"/>
                </a:solidFill>
                <a:effectLst/>
                <a:latin typeface="Comic Sans MS" panose="030F0702030302020204" pitchFamily="66" charset="0"/>
                <a:ea typeface="NSimSun" panose="02010609030101010101" pitchFamily="49" charset="-122"/>
                <a:cs typeface="Arial" panose="020B0604020202020204" pitchFamily="34" charset="0"/>
              </a:rPr>
              <a:t> em 2024, iniciando pelos municípios com maior número de assentamentos rurais</a:t>
            </a:r>
            <a:endParaRPr lang="pt-BR" sz="3600" dirty="0">
              <a:latin typeface="Comic Sans MS" panose="030F0702030302020204" pitchFamily="66" charset="0"/>
            </a:endParaRPr>
          </a:p>
        </p:txBody>
      </p:sp>
    </p:spTree>
    <p:extLst>
      <p:ext uri="{BB962C8B-B14F-4D97-AF65-F5344CB8AC3E}">
        <p14:creationId xmlns:p14="http://schemas.microsoft.com/office/powerpoint/2010/main" val="3557474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9" name="TextShape 15"/>
          <p:cNvSpPr/>
          <p:nvPr/>
        </p:nvSpPr>
        <p:spPr>
          <a:xfrm>
            <a:off x="1885320" y="2329920"/>
            <a:ext cx="7674480" cy="10648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30" name="TextShape 16"/>
          <p:cNvSpPr/>
          <p:nvPr/>
        </p:nvSpPr>
        <p:spPr>
          <a:xfrm>
            <a:off x="4316040" y="4149000"/>
            <a:ext cx="3558600" cy="9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sp>
        <p:nvSpPr>
          <p:cNvPr id="132" name="PlaceHolder 1"/>
          <p:cNvSpPr>
            <a:spLocks noGrp="1"/>
          </p:cNvSpPr>
          <p:nvPr>
            <p:ph type="subTitle"/>
          </p:nvPr>
        </p:nvSpPr>
        <p:spPr>
          <a:xfrm>
            <a:off x="1523880" y="1645200"/>
            <a:ext cx="9698302" cy="1339200"/>
          </a:xfrm>
          <a:prstGeom prst="rect">
            <a:avLst/>
          </a:prstGeom>
          <a:noFill/>
          <a:ln w="0">
            <a:noFill/>
          </a:ln>
        </p:spPr>
        <p:txBody>
          <a:bodyPr lIns="0" tIns="0" rIns="0" bIns="0" anchor="ctr">
            <a:noAutofit/>
          </a:bodyPr>
          <a:lstStyle/>
          <a:p>
            <a:pPr>
              <a:lnSpc>
                <a:spcPct val="100000"/>
              </a:lnSpc>
              <a:buNone/>
            </a:pPr>
            <a:endParaRPr lang="pt-BR" sz="3200" b="0" strike="noStrike" spc="-1" dirty="0">
              <a:latin typeface="Arial"/>
            </a:endParaRPr>
          </a:p>
          <a:p>
            <a:pPr>
              <a:lnSpc>
                <a:spcPct val="100000"/>
              </a:lnSpc>
              <a:buNone/>
            </a:pPr>
            <a:endParaRPr lang="pt-BR" sz="2000" b="0" strike="noStrike" spc="-1" dirty="0">
              <a:latin typeface="Arial"/>
            </a:endParaRPr>
          </a:p>
          <a:p>
            <a:pPr>
              <a:lnSpc>
                <a:spcPct val="100000"/>
              </a:lnSpc>
              <a:buNone/>
            </a:pPr>
            <a:endParaRPr lang="pt-BR" sz="2000" b="0" strike="noStrike" spc="-1" dirty="0">
              <a:latin typeface="Arial"/>
            </a:endParaRPr>
          </a:p>
          <a:p>
            <a:pPr>
              <a:lnSpc>
                <a:spcPct val="100000"/>
              </a:lnSpc>
              <a:buNone/>
            </a:pPr>
            <a:endParaRPr lang="pt-BR" sz="2000" b="0" strike="noStrike" spc="-1" dirty="0">
              <a:latin typeface="Arial"/>
            </a:endParaRPr>
          </a:p>
        </p:txBody>
      </p:sp>
      <p:sp>
        <p:nvSpPr>
          <p:cNvPr id="2" name="Título 1">
            <a:extLst>
              <a:ext uri="{FF2B5EF4-FFF2-40B4-BE49-F238E27FC236}">
                <a16:creationId xmlns:a16="http://schemas.microsoft.com/office/drawing/2014/main" id="{A42656A5-7F2C-472A-B945-6D5865DA8646}"/>
              </a:ext>
            </a:extLst>
          </p:cNvPr>
          <p:cNvSpPr>
            <a:spLocks noGrp="1"/>
          </p:cNvSpPr>
          <p:nvPr>
            <p:ph type="title"/>
          </p:nvPr>
        </p:nvSpPr>
        <p:spPr>
          <a:xfrm>
            <a:off x="969818" y="166255"/>
            <a:ext cx="9698301" cy="2438399"/>
          </a:xfrm>
        </p:spPr>
        <p:txBody>
          <a:bodyPr/>
          <a:lstStyle/>
          <a:p>
            <a:pPr>
              <a:lnSpc>
                <a:spcPct val="150000"/>
              </a:lnSpc>
            </a:pPr>
            <a:br>
              <a:rPr lang="pt-BR" sz="3600" dirty="0"/>
            </a:br>
            <a:br>
              <a:rPr lang="pt-BR" sz="3600" dirty="0"/>
            </a:br>
            <a:br>
              <a:rPr lang="pt-BR" sz="3600" dirty="0"/>
            </a:br>
            <a:br>
              <a:rPr lang="pt-BR" sz="3600" dirty="0"/>
            </a:br>
            <a:br>
              <a:rPr lang="pt-BR" sz="3600" dirty="0"/>
            </a:br>
            <a:r>
              <a:rPr lang="pt-BR" sz="2400" b="1" dirty="0">
                <a:latin typeface="Comic Sans MS" panose="030F0702030302020204" pitchFamily="66" charset="0"/>
              </a:rPr>
              <a:t>Indicadores</a:t>
            </a:r>
            <a:br>
              <a:rPr lang="pt-BR" sz="2000" dirty="0">
                <a:latin typeface="Comic Sans MS" panose="030F0702030302020204" pitchFamily="66" charset="0"/>
              </a:rPr>
            </a:br>
            <a:br>
              <a:rPr lang="pt-BR" sz="2000" dirty="0">
                <a:latin typeface="Comic Sans MS" panose="030F0702030302020204" pitchFamily="66" charset="0"/>
              </a:rPr>
            </a:br>
            <a:r>
              <a:rPr lang="pt-BR" sz="2000" dirty="0">
                <a:latin typeface="Comic Sans MS" panose="030F0702030302020204" pitchFamily="66" charset="0"/>
              </a:rPr>
              <a:t>Cadastro da população de assentados pela Reforma Agrária  nos sistemas de informação e número de atendimentos, considerando que, a partir da identificação das populações nos territórios, será viabilizado o acompanhamento dos indicadores da APS</a:t>
            </a:r>
            <a:br>
              <a:rPr lang="pt-BR" sz="2000" dirty="0">
                <a:latin typeface="Comic Sans MS" panose="030F0702030302020204" pitchFamily="66" charset="0"/>
              </a:rPr>
            </a:br>
            <a:br>
              <a:rPr lang="pt-BR" sz="2000" dirty="0">
                <a:latin typeface="Comic Sans MS" panose="030F0702030302020204" pitchFamily="66" charset="0"/>
              </a:rPr>
            </a:br>
            <a:r>
              <a:rPr lang="pt-BR" sz="2000" b="1" dirty="0">
                <a:latin typeface="Comic Sans MS" panose="030F0702030302020204" pitchFamily="66" charset="0"/>
              </a:rPr>
              <a:t>Monitoramento </a:t>
            </a:r>
            <a:br>
              <a:rPr lang="pt-BR" sz="2000" b="1" dirty="0">
                <a:latin typeface="Comic Sans MS" panose="030F0702030302020204" pitchFamily="66" charset="0"/>
              </a:rPr>
            </a:br>
            <a:r>
              <a:rPr lang="pt-BR" sz="2000" dirty="0">
                <a:latin typeface="Comic Sans MS" panose="030F0702030302020204" pitchFamily="66" charset="0"/>
              </a:rPr>
              <a:t>Acompanhamento de cadastro e atendimentos  pelo Painel dos Povos Tradicionais. </a:t>
            </a:r>
            <a:r>
              <a:rPr lang="pt-BR" sz="2000" b="1" dirty="0">
                <a:latin typeface="Comic Sans MS" panose="030F0702030302020204" pitchFamily="66" charset="0"/>
              </a:rPr>
              <a:t>E</a:t>
            </a:r>
            <a:r>
              <a:rPr lang="pt-BR"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ncaminhamento à GERPOP das informações referentes aos indicadores estabelecidos, bem como planilha em meio físico ou eletrônico com atendimentos e ações realizadas, a cada três meses e </a:t>
            </a:r>
            <a:r>
              <a:rPr lang="pt-BR" sz="2000" dirty="0">
                <a:solidFill>
                  <a:srgbClr val="000000"/>
                </a:solidFill>
                <a:effectLst/>
                <a:latin typeface="Comic Sans MS" panose="030F0702030302020204" pitchFamily="66" charset="0"/>
                <a:ea typeface="Times New Roman" panose="02020603050405020304" pitchFamily="18" charset="0"/>
              </a:rPr>
              <a:t> acompanhamento e monitoramento realizado semestralmente de forma presencial</a:t>
            </a:r>
            <a:endParaRPr lang="pt-BR" sz="2000" dirty="0">
              <a:latin typeface="Comic Sans MS" panose="030F0702030302020204" pitchFamily="66" charset="0"/>
            </a:endParaRPr>
          </a:p>
        </p:txBody>
      </p:sp>
    </p:spTree>
    <p:extLst>
      <p:ext uri="{BB962C8B-B14F-4D97-AF65-F5344CB8AC3E}">
        <p14:creationId xmlns:p14="http://schemas.microsoft.com/office/powerpoint/2010/main" val="1292907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33" name="TextShape 7"/>
          <p:cNvSpPr/>
          <p:nvPr/>
        </p:nvSpPr>
        <p:spPr>
          <a:xfrm>
            <a:off x="2701674" y="2755678"/>
            <a:ext cx="6090080" cy="457444"/>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34" name="TextShape 8"/>
          <p:cNvSpPr/>
          <p:nvPr/>
        </p:nvSpPr>
        <p:spPr>
          <a:xfrm>
            <a:off x="7558545" y="5576061"/>
            <a:ext cx="4941462" cy="9218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sp>
        <p:nvSpPr>
          <p:cNvPr id="8" name="CaixaDeTexto 7">
            <a:extLst>
              <a:ext uri="{FF2B5EF4-FFF2-40B4-BE49-F238E27FC236}">
                <a16:creationId xmlns:a16="http://schemas.microsoft.com/office/drawing/2014/main" id="{0640DE1C-C3CF-4B63-9388-D7A9725ED22C}"/>
              </a:ext>
            </a:extLst>
          </p:cNvPr>
          <p:cNvSpPr txBox="1"/>
          <p:nvPr/>
        </p:nvSpPr>
        <p:spPr>
          <a:xfrm>
            <a:off x="3124200" y="3244334"/>
            <a:ext cx="6248400" cy="369332"/>
          </a:xfrm>
          <a:prstGeom prst="rect">
            <a:avLst/>
          </a:prstGeom>
          <a:noFill/>
        </p:spPr>
        <p:txBody>
          <a:bodyPr wrap="square">
            <a:spAutoFit/>
          </a:bodyPr>
          <a:lstStyle/>
          <a:p>
            <a:endParaRPr lang="pt-BR" dirty="0"/>
          </a:p>
        </p:txBody>
      </p:sp>
      <p:pic>
        <p:nvPicPr>
          <p:cNvPr id="4" name="Imagem 3">
            <a:extLst>
              <a:ext uri="{FF2B5EF4-FFF2-40B4-BE49-F238E27FC236}">
                <a16:creationId xmlns:a16="http://schemas.microsoft.com/office/drawing/2014/main" id="{4F3A8A5A-C4B0-4723-8986-2975199CDFE5}"/>
              </a:ext>
            </a:extLst>
          </p:cNvPr>
          <p:cNvPicPr>
            <a:picLocks noChangeAspect="1"/>
          </p:cNvPicPr>
          <p:nvPr/>
        </p:nvPicPr>
        <p:blipFill>
          <a:blip r:embed="rId3"/>
          <a:stretch>
            <a:fillRect/>
          </a:stretch>
        </p:blipFill>
        <p:spPr>
          <a:xfrm>
            <a:off x="1938867" y="0"/>
            <a:ext cx="7608524" cy="6858000"/>
          </a:xfrm>
          <a:prstGeom prst="rect">
            <a:avLst/>
          </a:prstGeom>
        </p:spPr>
      </p:pic>
      <p:sp>
        <p:nvSpPr>
          <p:cNvPr id="7" name="CaixaDeTexto 6">
            <a:extLst>
              <a:ext uri="{FF2B5EF4-FFF2-40B4-BE49-F238E27FC236}">
                <a16:creationId xmlns:a16="http://schemas.microsoft.com/office/drawing/2014/main" id="{617F5BEA-54B8-4DD9-B84B-ABDB7DA4F374}"/>
              </a:ext>
            </a:extLst>
          </p:cNvPr>
          <p:cNvSpPr txBox="1"/>
          <p:nvPr/>
        </p:nvSpPr>
        <p:spPr>
          <a:xfrm>
            <a:off x="804333" y="1219200"/>
            <a:ext cx="2603885" cy="2677656"/>
          </a:xfrm>
          <a:prstGeom prst="rect">
            <a:avLst/>
          </a:prstGeom>
          <a:noFill/>
        </p:spPr>
        <p:txBody>
          <a:bodyPr wrap="square">
            <a:spAutoFit/>
          </a:bodyPr>
          <a:lstStyle/>
          <a:p>
            <a:r>
              <a:rPr kumimoji="0" lang="pt-BR" sz="2800" b="0" i="0" u="none" strike="noStrike" kern="1200" cap="none" spc="0" normalizeH="0" baseline="0" noProof="0" dirty="0">
                <a:ln>
                  <a:noFill/>
                </a:ln>
                <a:solidFill>
                  <a:prstClr val="black"/>
                </a:solidFill>
                <a:effectLst/>
                <a:uLnTx/>
                <a:uFillTx/>
                <a:latin typeface="Comic Sans MS" panose="030F0702030302020204" pitchFamily="66" charset="0"/>
                <a:ea typeface="DejaVu Sans"/>
                <a:cs typeface="DejaVu Sans"/>
              </a:rPr>
              <a:t>Adolescentes </a:t>
            </a:r>
            <a:r>
              <a:rPr lang="pt-BR" sz="2800" dirty="0">
                <a:solidFill>
                  <a:prstClr val="black"/>
                </a:solidFill>
                <a:latin typeface="Comic Sans MS" panose="030F0702030302020204" pitchFamily="66" charset="0"/>
                <a:ea typeface="DejaVu Sans"/>
                <a:cs typeface="DejaVu Sans"/>
              </a:rPr>
              <a:t>d</a:t>
            </a:r>
            <a:r>
              <a:rPr kumimoji="0" lang="pt-BR" sz="2800" b="0" i="0" u="none" strike="noStrike" kern="1200" cap="none" spc="0" normalizeH="0" baseline="0" noProof="0" dirty="0">
                <a:ln>
                  <a:noFill/>
                </a:ln>
                <a:solidFill>
                  <a:prstClr val="black"/>
                </a:solidFill>
                <a:effectLst/>
                <a:uLnTx/>
                <a:uFillTx/>
                <a:latin typeface="Comic Sans MS" panose="030F0702030302020204" pitchFamily="66" charset="0"/>
                <a:ea typeface="DejaVu Sans"/>
                <a:cs typeface="DejaVu Sans"/>
              </a:rPr>
              <a:t>o sistema socioeducativo em medidas de meio aberto</a:t>
            </a:r>
            <a:endParaRPr lang="pt-BR" dirty="0"/>
          </a:p>
        </p:txBody>
      </p:sp>
    </p:spTree>
    <p:extLst>
      <p:ext uri="{BB962C8B-B14F-4D97-AF65-F5344CB8AC3E}">
        <p14:creationId xmlns:p14="http://schemas.microsoft.com/office/powerpoint/2010/main" val="2907120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33" name="TextShape 7"/>
          <p:cNvSpPr/>
          <p:nvPr/>
        </p:nvSpPr>
        <p:spPr>
          <a:xfrm>
            <a:off x="1885320" y="2329920"/>
            <a:ext cx="7674480" cy="10648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34" name="TextShape 8"/>
          <p:cNvSpPr/>
          <p:nvPr/>
        </p:nvSpPr>
        <p:spPr>
          <a:xfrm>
            <a:off x="4316040" y="4149000"/>
            <a:ext cx="3558600" cy="9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sp>
        <p:nvSpPr>
          <p:cNvPr id="136" name="PlaceHolder 1"/>
          <p:cNvSpPr>
            <a:spLocks noGrp="1"/>
          </p:cNvSpPr>
          <p:nvPr>
            <p:ph type="subTitle"/>
          </p:nvPr>
        </p:nvSpPr>
        <p:spPr>
          <a:prstGeom prst="rect">
            <a:avLst/>
          </a:prstGeom>
          <a:noFill/>
          <a:ln w="0">
            <a:noFill/>
          </a:ln>
        </p:spPr>
        <p:txBody>
          <a:bodyPr lIns="0" tIns="0" rIns="0" bIns="0" anchor="ctr">
            <a:noAutofit/>
          </a:bodyPr>
          <a:lstStyle/>
          <a:p>
            <a:pPr>
              <a:lnSpc>
                <a:spcPct val="100000"/>
              </a:lnSpc>
              <a:buNone/>
            </a:pPr>
            <a:endParaRPr lang="pt-BR" sz="3200" b="0" strike="noStrike" spc="-1" dirty="0">
              <a:latin typeface="Arial"/>
            </a:endParaRPr>
          </a:p>
          <a:p>
            <a:pPr>
              <a:lnSpc>
                <a:spcPct val="100000"/>
              </a:lnSpc>
              <a:buNone/>
            </a:pPr>
            <a:endParaRPr lang="pt-BR" sz="3200" b="0" strike="noStrike" spc="-1" dirty="0">
              <a:latin typeface="Arial"/>
            </a:endParaRPr>
          </a:p>
        </p:txBody>
      </p:sp>
      <p:sp>
        <p:nvSpPr>
          <p:cNvPr id="5" name="Título 4">
            <a:extLst>
              <a:ext uri="{FF2B5EF4-FFF2-40B4-BE49-F238E27FC236}">
                <a16:creationId xmlns:a16="http://schemas.microsoft.com/office/drawing/2014/main" id="{C08B725A-4EDC-401D-B9D4-20FE912D360B}"/>
              </a:ext>
            </a:extLst>
          </p:cNvPr>
          <p:cNvSpPr>
            <a:spLocks noGrp="1"/>
          </p:cNvSpPr>
          <p:nvPr>
            <p:ph type="title"/>
          </p:nvPr>
        </p:nvSpPr>
        <p:spPr>
          <a:xfrm>
            <a:off x="822512" y="404310"/>
            <a:ext cx="8877300" cy="635595"/>
          </a:xfrm>
        </p:spPr>
        <p:txBody>
          <a:bodyPr/>
          <a:lstStyle/>
          <a:p>
            <a:r>
              <a:rPr lang="pt-BR" sz="3600" dirty="0">
                <a:latin typeface="Comic Sans MS" panose="030F0702030302020204" pitchFamily="66" charset="0"/>
              </a:rPr>
              <a:t>Socioeducativo</a:t>
            </a:r>
            <a:endParaRPr lang="pt-BR" sz="2400" dirty="0">
              <a:latin typeface="Comic Sans MS" panose="030F0702030302020204" pitchFamily="66" charset="0"/>
            </a:endParaRPr>
          </a:p>
        </p:txBody>
      </p:sp>
      <p:sp>
        <p:nvSpPr>
          <p:cNvPr id="4" name="CaixaDeTexto 3">
            <a:extLst>
              <a:ext uri="{FF2B5EF4-FFF2-40B4-BE49-F238E27FC236}">
                <a16:creationId xmlns:a16="http://schemas.microsoft.com/office/drawing/2014/main" id="{A45E4FF0-88BE-3544-AE1A-5F215F80981D}"/>
              </a:ext>
            </a:extLst>
          </p:cNvPr>
          <p:cNvSpPr txBox="1"/>
          <p:nvPr/>
        </p:nvSpPr>
        <p:spPr>
          <a:xfrm>
            <a:off x="1074215" y="1129591"/>
            <a:ext cx="10120257" cy="32624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t-BR" sz="1400" dirty="0">
              <a:solidFill>
                <a:srgbClr val="111111"/>
              </a:solidFill>
              <a:latin typeface="Comic Sans MS" panose="030F0702030302020204" pitchFamily="66" charset="0"/>
              <a:cs typeface="Times New Roman"/>
            </a:endParaRPr>
          </a:p>
          <a:p>
            <a:r>
              <a:rPr lang="pt-BR" dirty="0">
                <a:solidFill>
                  <a:srgbClr val="111111"/>
                </a:solidFill>
                <a:latin typeface="Comic Sans MS" panose="030F0702030302020204" pitchFamily="66" charset="0"/>
                <a:cs typeface="Times New Roman"/>
              </a:rPr>
              <a:t>Promoção de ações específicas nos municípios com adolescentes em cumprimento de medidas socioeducativas em meio aberto, conforme critérios populacionais,  desenvolvendo projetos de promoção e educação em saúde  em conjunto com gestão estadual </a:t>
            </a:r>
          </a:p>
          <a:p>
            <a:endParaRPr lang="pt-BR" dirty="0">
              <a:solidFill>
                <a:srgbClr val="111111"/>
              </a:solidFill>
              <a:latin typeface="Comic Sans MS" panose="030F0702030302020204" pitchFamily="66" charset="0"/>
              <a:cs typeface="Times New Roman"/>
            </a:endParaRPr>
          </a:p>
          <a:p>
            <a:r>
              <a:rPr lang="pt-BR" b="1" dirty="0">
                <a:latin typeface="Comic Sans MS" panose="030F0702030302020204" pitchFamily="66" charset="0"/>
              </a:rPr>
              <a:t>Incentivo mensal mediante adesão e  entrega do Plano Operativo Municipal, Plano de Ação Anual e  contratação do Articulador de Rede</a:t>
            </a:r>
            <a:endParaRPr lang="pt-BR" dirty="0">
              <a:latin typeface="Comic Sans MS" panose="030F0702030302020204" pitchFamily="66" charset="0"/>
              <a:cs typeface="Segoe UI"/>
            </a:endParaRPr>
          </a:p>
          <a:p>
            <a:br>
              <a:rPr lang="pt-BR" sz="1400" dirty="0">
                <a:latin typeface="Comic Sans MS" panose="030F0702030302020204" pitchFamily="66" charset="0"/>
                <a:cs typeface="Times New Roman"/>
              </a:rPr>
            </a:br>
            <a:r>
              <a:rPr lang="pt-BR" sz="1400" dirty="0">
                <a:latin typeface="Comic Sans MS" panose="030F0702030302020204" pitchFamily="66" charset="0"/>
                <a:cs typeface="Times New Roman"/>
              </a:rPr>
              <a:t>​</a:t>
            </a:r>
            <a:br>
              <a:rPr lang="pt-BR" sz="1400" dirty="0">
                <a:latin typeface="Comic Sans MS" panose="030F0702030302020204" pitchFamily="66" charset="0"/>
                <a:cs typeface="Times New Roman"/>
              </a:rPr>
            </a:br>
            <a:endParaRPr lang="pt-BR" sz="1400" dirty="0">
              <a:latin typeface="Comic Sans MS" panose="030F0702030302020204" pitchFamily="66" charset="0"/>
              <a:cs typeface="Segoe UI"/>
            </a:endParaRPr>
          </a:p>
          <a:p>
            <a:endParaRPr lang="pt-BR" sz="1200" dirty="0">
              <a:latin typeface="+mj-lt"/>
              <a:cs typeface="Segoe UI"/>
            </a:endParaRPr>
          </a:p>
          <a:p>
            <a:endParaRPr lang="pt-BR" sz="1200" dirty="0">
              <a:latin typeface="+mj-lt"/>
              <a:cs typeface="Segoe UI"/>
            </a:endParaRPr>
          </a:p>
          <a:p>
            <a:endParaRPr lang="pt-BR" dirty="0"/>
          </a:p>
        </p:txBody>
      </p:sp>
      <p:sp>
        <p:nvSpPr>
          <p:cNvPr id="7" name="AutoShape 6">
            <a:extLst>
              <a:ext uri="{FF2B5EF4-FFF2-40B4-BE49-F238E27FC236}">
                <a16:creationId xmlns:a16="http://schemas.microsoft.com/office/drawing/2014/main" id="{6384E30C-4825-5ECA-31EC-A7311998A30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graphicFrame>
        <p:nvGraphicFramePr>
          <p:cNvPr id="2" name="Tabela 1">
            <a:extLst>
              <a:ext uri="{FF2B5EF4-FFF2-40B4-BE49-F238E27FC236}">
                <a16:creationId xmlns:a16="http://schemas.microsoft.com/office/drawing/2014/main" id="{203B16BF-C65B-85B5-3BA9-59A62B73A95B}"/>
              </a:ext>
            </a:extLst>
          </p:cNvPr>
          <p:cNvGraphicFramePr>
            <a:graphicFrameLocks noGrp="1"/>
          </p:cNvGraphicFramePr>
          <p:nvPr>
            <p:extLst>
              <p:ext uri="{D42A27DB-BD31-4B8C-83A1-F6EECF244321}">
                <p14:modId xmlns:p14="http://schemas.microsoft.com/office/powerpoint/2010/main" val="766650855"/>
              </p:ext>
            </p:extLst>
          </p:nvPr>
        </p:nvGraphicFramePr>
        <p:xfrm>
          <a:off x="2036618" y="3144982"/>
          <a:ext cx="8628742" cy="3082135"/>
        </p:xfrm>
        <a:graphic>
          <a:graphicData uri="http://schemas.openxmlformats.org/drawingml/2006/table">
            <a:tbl>
              <a:tblPr>
                <a:tableStyleId>{5C22544A-7EE6-4342-B048-85BDC9FD1C3A}</a:tableStyleId>
              </a:tblPr>
              <a:tblGrid>
                <a:gridCol w="4359485">
                  <a:extLst>
                    <a:ext uri="{9D8B030D-6E8A-4147-A177-3AD203B41FA5}">
                      <a16:colId xmlns:a16="http://schemas.microsoft.com/office/drawing/2014/main" val="3562515630"/>
                    </a:ext>
                  </a:extLst>
                </a:gridCol>
                <a:gridCol w="4269257">
                  <a:extLst>
                    <a:ext uri="{9D8B030D-6E8A-4147-A177-3AD203B41FA5}">
                      <a16:colId xmlns:a16="http://schemas.microsoft.com/office/drawing/2014/main" val="1010782290"/>
                    </a:ext>
                  </a:extLst>
                </a:gridCol>
              </a:tblGrid>
              <a:tr h="1137663">
                <a:tc>
                  <a:txBody>
                    <a:bodyPr/>
                    <a:lstStyle/>
                    <a:p>
                      <a:pPr algn="ctr" hangingPunct="0">
                        <a:lnSpc>
                          <a:spcPct val="105000"/>
                        </a:lnSpc>
                        <a:spcAft>
                          <a:spcPts val="800"/>
                        </a:spcAft>
                      </a:pPr>
                      <a:r>
                        <a:rPr lang="pt-BR" sz="1200" dirty="0">
                          <a:effectLst/>
                          <a:highlight>
                            <a:srgbClr val="FFFF00"/>
                          </a:highlight>
                        </a:rPr>
                        <a:t>Habitantes por município</a:t>
                      </a:r>
                      <a:endParaRPr lang="pt-BR" sz="1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34925" marR="34925" marT="34925" marB="34925"/>
                </a:tc>
                <a:tc>
                  <a:txBody>
                    <a:bodyPr/>
                    <a:lstStyle/>
                    <a:p>
                      <a:pPr algn="ctr" hangingPunct="0">
                        <a:lnSpc>
                          <a:spcPct val="105000"/>
                        </a:lnSpc>
                        <a:spcAft>
                          <a:spcPts val="800"/>
                        </a:spcAft>
                      </a:pPr>
                      <a:r>
                        <a:rPr lang="pt-BR" sz="1200">
                          <a:effectLst/>
                          <a:highlight>
                            <a:srgbClr val="FFFF00"/>
                          </a:highlight>
                        </a:rPr>
                        <a:t>Valor do incentivo mensal</a:t>
                      </a:r>
                      <a:endParaRPr lang="pt-BR" sz="110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34925" marR="34925" marT="34925" marB="34925"/>
                </a:tc>
                <a:extLst>
                  <a:ext uri="{0D108BD9-81ED-4DB2-BD59-A6C34878D82A}">
                    <a16:rowId xmlns:a16="http://schemas.microsoft.com/office/drawing/2014/main" val="365492140"/>
                  </a:ext>
                </a:extLst>
              </a:tr>
              <a:tr h="486118">
                <a:tc>
                  <a:txBody>
                    <a:bodyPr/>
                    <a:lstStyle/>
                    <a:p>
                      <a:pPr hangingPunct="0">
                        <a:lnSpc>
                          <a:spcPct val="105000"/>
                        </a:lnSpc>
                        <a:spcAft>
                          <a:spcPts val="800"/>
                        </a:spcAft>
                      </a:pPr>
                      <a:r>
                        <a:rPr lang="pt-BR" sz="1200" dirty="0">
                          <a:effectLst/>
                          <a:highlight>
                            <a:srgbClr val="FFFF00"/>
                          </a:highlight>
                        </a:rPr>
                        <a:t>Até 20 mil</a:t>
                      </a:r>
                      <a:endParaRPr lang="pt-BR" sz="1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34925" marR="34925" marT="34925" marB="34925"/>
                </a:tc>
                <a:tc>
                  <a:txBody>
                    <a:bodyPr/>
                    <a:lstStyle/>
                    <a:p>
                      <a:pPr algn="ctr" hangingPunct="0">
                        <a:lnSpc>
                          <a:spcPct val="105000"/>
                        </a:lnSpc>
                        <a:spcAft>
                          <a:spcPts val="800"/>
                        </a:spcAft>
                      </a:pPr>
                      <a:r>
                        <a:rPr lang="pt-BR" sz="1200">
                          <a:effectLst/>
                          <a:highlight>
                            <a:srgbClr val="FFFF00"/>
                          </a:highlight>
                        </a:rPr>
                        <a:t>R$ 5.000,00</a:t>
                      </a:r>
                      <a:endParaRPr lang="pt-BR" sz="110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34925" marR="34925" marT="34925" marB="34925"/>
                </a:tc>
                <a:extLst>
                  <a:ext uri="{0D108BD9-81ED-4DB2-BD59-A6C34878D82A}">
                    <a16:rowId xmlns:a16="http://schemas.microsoft.com/office/drawing/2014/main" val="112971534"/>
                  </a:ext>
                </a:extLst>
              </a:tr>
              <a:tr h="486118">
                <a:tc>
                  <a:txBody>
                    <a:bodyPr/>
                    <a:lstStyle/>
                    <a:p>
                      <a:pPr hangingPunct="0">
                        <a:lnSpc>
                          <a:spcPct val="105000"/>
                        </a:lnSpc>
                        <a:spcAft>
                          <a:spcPts val="800"/>
                        </a:spcAft>
                      </a:pPr>
                      <a:r>
                        <a:rPr lang="pt-BR" sz="1200" dirty="0">
                          <a:effectLst/>
                          <a:highlight>
                            <a:srgbClr val="FFFF00"/>
                          </a:highlight>
                        </a:rPr>
                        <a:t>De 20 mil a 50 mil</a:t>
                      </a:r>
                      <a:endParaRPr lang="pt-BR" sz="1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34925" marR="34925" marT="34925" marB="34925"/>
                </a:tc>
                <a:tc>
                  <a:txBody>
                    <a:bodyPr/>
                    <a:lstStyle/>
                    <a:p>
                      <a:pPr algn="ctr" hangingPunct="0">
                        <a:lnSpc>
                          <a:spcPct val="105000"/>
                        </a:lnSpc>
                        <a:spcAft>
                          <a:spcPts val="800"/>
                        </a:spcAft>
                      </a:pPr>
                      <a:r>
                        <a:rPr lang="pt-BR" sz="1200" dirty="0">
                          <a:effectLst/>
                          <a:highlight>
                            <a:srgbClr val="FFFF00"/>
                          </a:highlight>
                        </a:rPr>
                        <a:t>R$ 7.000,00</a:t>
                      </a:r>
                      <a:endParaRPr lang="pt-BR" sz="1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34925" marR="34925" marT="34925" marB="34925"/>
                </a:tc>
                <a:extLst>
                  <a:ext uri="{0D108BD9-81ED-4DB2-BD59-A6C34878D82A}">
                    <a16:rowId xmlns:a16="http://schemas.microsoft.com/office/drawing/2014/main" val="475744669"/>
                  </a:ext>
                </a:extLst>
              </a:tr>
              <a:tr h="486118">
                <a:tc>
                  <a:txBody>
                    <a:bodyPr/>
                    <a:lstStyle/>
                    <a:p>
                      <a:pPr hangingPunct="0">
                        <a:lnSpc>
                          <a:spcPct val="105000"/>
                        </a:lnSpc>
                        <a:spcAft>
                          <a:spcPts val="800"/>
                        </a:spcAft>
                      </a:pPr>
                      <a:r>
                        <a:rPr lang="pt-BR" sz="1200">
                          <a:effectLst/>
                          <a:highlight>
                            <a:srgbClr val="FFFF00"/>
                          </a:highlight>
                        </a:rPr>
                        <a:t>De 50 mil a 100 mil</a:t>
                      </a:r>
                      <a:endParaRPr lang="pt-BR" sz="110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34925" marR="34925" marT="34925" marB="34925"/>
                </a:tc>
                <a:tc>
                  <a:txBody>
                    <a:bodyPr/>
                    <a:lstStyle/>
                    <a:p>
                      <a:pPr algn="ctr" hangingPunct="0">
                        <a:lnSpc>
                          <a:spcPct val="105000"/>
                        </a:lnSpc>
                        <a:spcAft>
                          <a:spcPts val="800"/>
                        </a:spcAft>
                      </a:pPr>
                      <a:r>
                        <a:rPr lang="pt-BR" sz="1200" dirty="0">
                          <a:effectLst/>
                          <a:highlight>
                            <a:srgbClr val="FFFF00"/>
                          </a:highlight>
                        </a:rPr>
                        <a:t>R$ 10.000,00</a:t>
                      </a:r>
                      <a:endParaRPr lang="pt-BR" sz="1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34925" marR="34925" marT="34925" marB="34925"/>
                </a:tc>
                <a:extLst>
                  <a:ext uri="{0D108BD9-81ED-4DB2-BD59-A6C34878D82A}">
                    <a16:rowId xmlns:a16="http://schemas.microsoft.com/office/drawing/2014/main" val="4226337344"/>
                  </a:ext>
                </a:extLst>
              </a:tr>
              <a:tr h="486118">
                <a:tc>
                  <a:txBody>
                    <a:bodyPr/>
                    <a:lstStyle/>
                    <a:p>
                      <a:pPr hangingPunct="0">
                        <a:lnSpc>
                          <a:spcPct val="105000"/>
                        </a:lnSpc>
                        <a:spcAft>
                          <a:spcPts val="800"/>
                        </a:spcAft>
                      </a:pPr>
                      <a:r>
                        <a:rPr lang="pt-BR" sz="1200" dirty="0">
                          <a:effectLst/>
                          <a:highlight>
                            <a:srgbClr val="FFFF00"/>
                          </a:highlight>
                        </a:rPr>
                        <a:t>Acima 100 mil</a:t>
                      </a:r>
                      <a:endParaRPr lang="pt-BR" sz="1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34925" marR="34925" marT="34925" marB="34925"/>
                </a:tc>
                <a:tc>
                  <a:txBody>
                    <a:bodyPr/>
                    <a:lstStyle/>
                    <a:p>
                      <a:pPr algn="ctr" hangingPunct="0">
                        <a:lnSpc>
                          <a:spcPct val="105000"/>
                        </a:lnSpc>
                        <a:spcAft>
                          <a:spcPts val="800"/>
                        </a:spcAft>
                      </a:pPr>
                      <a:r>
                        <a:rPr lang="pt-BR" sz="1200" dirty="0">
                          <a:effectLst/>
                          <a:highlight>
                            <a:srgbClr val="FFFF00"/>
                          </a:highlight>
                        </a:rPr>
                        <a:t>R$ 15.000,00</a:t>
                      </a:r>
                      <a:endParaRPr lang="pt-BR" sz="1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34925" marR="34925" marT="34925" marB="34925"/>
                </a:tc>
                <a:extLst>
                  <a:ext uri="{0D108BD9-81ED-4DB2-BD59-A6C34878D82A}">
                    <a16:rowId xmlns:a16="http://schemas.microsoft.com/office/drawing/2014/main" val="453921048"/>
                  </a:ext>
                </a:extLst>
              </a:tr>
            </a:tbl>
          </a:graphicData>
        </a:graphic>
      </p:graphicFrame>
    </p:spTree>
    <p:extLst>
      <p:ext uri="{BB962C8B-B14F-4D97-AF65-F5344CB8AC3E}">
        <p14:creationId xmlns:p14="http://schemas.microsoft.com/office/powerpoint/2010/main" val="3358846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1" name="TextShape 5"/>
          <p:cNvSpPr/>
          <p:nvPr/>
        </p:nvSpPr>
        <p:spPr>
          <a:xfrm>
            <a:off x="1885320" y="2329920"/>
            <a:ext cx="7674480" cy="10648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22" name="TextShape 6"/>
          <p:cNvSpPr/>
          <p:nvPr/>
        </p:nvSpPr>
        <p:spPr>
          <a:xfrm>
            <a:off x="4316040" y="4149000"/>
            <a:ext cx="3558600" cy="9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pic>
        <p:nvPicPr>
          <p:cNvPr id="123" name="Imagem 3"/>
          <p:cNvPicPr/>
          <p:nvPr/>
        </p:nvPicPr>
        <p:blipFill>
          <a:blip r:embed="rId3"/>
          <a:stretch/>
        </p:blipFill>
        <p:spPr>
          <a:xfrm>
            <a:off x="8033127" y="6179039"/>
            <a:ext cx="3779280" cy="635400"/>
          </a:xfrm>
          <a:prstGeom prst="rect">
            <a:avLst/>
          </a:prstGeom>
          <a:ln w="0">
            <a:noFill/>
          </a:ln>
        </p:spPr>
      </p:pic>
      <p:sp>
        <p:nvSpPr>
          <p:cNvPr id="124" name="PlaceHolder 1"/>
          <p:cNvSpPr>
            <a:spLocks noGrp="1"/>
          </p:cNvSpPr>
          <p:nvPr>
            <p:ph type="subTitle"/>
          </p:nvPr>
        </p:nvSpPr>
        <p:spPr>
          <a:xfrm>
            <a:off x="842682" y="-842682"/>
            <a:ext cx="10496958" cy="6962321"/>
          </a:xfrm>
          <a:prstGeom prst="rect">
            <a:avLst/>
          </a:prstGeom>
          <a:noFill/>
          <a:ln w="0">
            <a:noFill/>
          </a:ln>
        </p:spPr>
        <p:txBody>
          <a:bodyPr lIns="0" tIns="0" rIns="0" bIns="0" anchor="ctr">
            <a:noAutofit/>
          </a:bodyPr>
          <a:lstStyle/>
          <a:p>
            <a:pPr algn="ctr">
              <a:lnSpc>
                <a:spcPct val="107000"/>
              </a:lnSpc>
              <a:spcAft>
                <a:spcPts val="800"/>
              </a:spcAft>
            </a:pPr>
            <a:endParaRPr lang="pt-BR"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pt-BR" sz="1800" b="1" dirty="0">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pt-BR"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pt-BR" sz="1800" b="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pt-BR" sz="1800" b="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pt-BR" sz="1800" b="1" dirty="0">
              <a:latin typeface="Calibri" panose="020F0502020204030204" pitchFamily="34" charset="0"/>
              <a:ea typeface="Calibri" panose="020F0502020204030204" pitchFamily="34" charset="0"/>
              <a:cs typeface="Calibri" panose="020F0502020204030204" pitchFamily="34" charset="0"/>
            </a:endParaRPr>
          </a:p>
          <a:p>
            <a:pPr>
              <a:lnSpc>
                <a:spcPct val="100000"/>
              </a:lnSpc>
              <a:buClr>
                <a:srgbClr val="000000"/>
              </a:buClr>
              <a:buSzPct val="45000"/>
            </a:pPr>
            <a:r>
              <a:rPr lang="pt-BR" sz="2000" spc="-1" dirty="0">
                <a:latin typeface="Arial"/>
              </a:rPr>
              <a:t>            </a:t>
            </a:r>
            <a:endParaRPr lang="pt-BR" sz="2000" b="0" strike="noStrike" spc="-1" dirty="0">
              <a:latin typeface="Arial"/>
            </a:endParaRPr>
          </a:p>
        </p:txBody>
      </p:sp>
      <p:sp>
        <p:nvSpPr>
          <p:cNvPr id="3" name="CaixaDeTexto 2">
            <a:extLst>
              <a:ext uri="{FF2B5EF4-FFF2-40B4-BE49-F238E27FC236}">
                <a16:creationId xmlns:a16="http://schemas.microsoft.com/office/drawing/2014/main" id="{CF28C215-AC5C-CCD8-9ABF-9DE7D9C22E2A}"/>
              </a:ext>
            </a:extLst>
          </p:cNvPr>
          <p:cNvSpPr txBox="1"/>
          <p:nvPr/>
        </p:nvSpPr>
        <p:spPr>
          <a:xfrm>
            <a:off x="1041401" y="1271521"/>
            <a:ext cx="10094038" cy="2308324"/>
          </a:xfrm>
          <a:prstGeom prst="rect">
            <a:avLst/>
          </a:prstGeom>
          <a:noFill/>
        </p:spPr>
        <p:txBody>
          <a:bodyPr wrap="square">
            <a:spAutoFit/>
          </a:bodyPr>
          <a:lstStyle/>
          <a:p>
            <a:pPr algn="just"/>
            <a:r>
              <a:rPr lang="pt-BR" sz="3600" dirty="0">
                <a:latin typeface="Comic Sans MS" panose="030F0702030302020204" pitchFamily="66" charset="0"/>
              </a:rPr>
              <a:t>Critérios:</a:t>
            </a:r>
          </a:p>
          <a:p>
            <a:pPr algn="just"/>
            <a:endParaRPr lang="pt-BR" sz="3600" dirty="0">
              <a:latin typeface="Comic Sans MS" panose="030F0702030302020204" pitchFamily="66" charset="0"/>
            </a:endParaRPr>
          </a:p>
          <a:p>
            <a:pPr algn="just"/>
            <a:endParaRPr lang="pt-BR" sz="3600" dirty="0">
              <a:latin typeface="Comic Sans MS" panose="030F0702030302020204" pitchFamily="66" charset="0"/>
            </a:endParaRPr>
          </a:p>
          <a:p>
            <a:pPr algn="just"/>
            <a:r>
              <a:rPr lang="pt-BR" sz="1800" dirty="0">
                <a:solidFill>
                  <a:srgbClr val="000000"/>
                </a:solidFill>
                <a:effectLst/>
                <a:latin typeface="Comic Sans MS" panose="030F0702030302020204" pitchFamily="66" charset="0"/>
                <a:ea typeface="Calibri" panose="020F0502020204030204" pitchFamily="34" charset="0"/>
              </a:rPr>
              <a:t>O número de habitantes por município, iniciando pelos municípios mais populosos, </a:t>
            </a:r>
            <a:r>
              <a:rPr lang="pt-BR" sz="18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O número de municípios  será de </a:t>
            </a:r>
            <a:r>
              <a:rPr lang="pt-BR" sz="1800"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30</a:t>
            </a:r>
            <a:r>
              <a:rPr lang="pt-BR" sz="18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 em 2024</a:t>
            </a:r>
            <a:endParaRPr lang="pt-BR" sz="3600" dirty="0">
              <a:latin typeface="Comic Sans MS" panose="030F0702030302020204" pitchFamily="66" charset="0"/>
            </a:endParaRPr>
          </a:p>
        </p:txBody>
      </p:sp>
    </p:spTree>
    <p:extLst>
      <p:ext uri="{BB962C8B-B14F-4D97-AF65-F5344CB8AC3E}">
        <p14:creationId xmlns:p14="http://schemas.microsoft.com/office/powerpoint/2010/main" val="611106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9" name="TextShape 15"/>
          <p:cNvSpPr/>
          <p:nvPr/>
        </p:nvSpPr>
        <p:spPr>
          <a:xfrm>
            <a:off x="1885320" y="2329920"/>
            <a:ext cx="7674480" cy="10648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30" name="TextShape 16"/>
          <p:cNvSpPr/>
          <p:nvPr/>
        </p:nvSpPr>
        <p:spPr>
          <a:xfrm>
            <a:off x="4316040" y="4149000"/>
            <a:ext cx="3558600" cy="9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sp>
        <p:nvSpPr>
          <p:cNvPr id="132" name="PlaceHolder 1"/>
          <p:cNvSpPr>
            <a:spLocks noGrp="1"/>
          </p:cNvSpPr>
          <p:nvPr>
            <p:ph type="subTitle"/>
          </p:nvPr>
        </p:nvSpPr>
        <p:spPr>
          <a:xfrm>
            <a:off x="1523880" y="1645200"/>
            <a:ext cx="9698302" cy="1339200"/>
          </a:xfrm>
          <a:prstGeom prst="rect">
            <a:avLst/>
          </a:prstGeom>
          <a:noFill/>
          <a:ln w="0">
            <a:noFill/>
          </a:ln>
        </p:spPr>
        <p:txBody>
          <a:bodyPr lIns="0" tIns="0" rIns="0" bIns="0" anchor="ctr">
            <a:noAutofit/>
          </a:bodyPr>
          <a:lstStyle/>
          <a:p>
            <a:pPr>
              <a:lnSpc>
                <a:spcPct val="100000"/>
              </a:lnSpc>
              <a:buNone/>
            </a:pPr>
            <a:endParaRPr lang="pt-BR" sz="3200" b="0" strike="noStrike" spc="-1" dirty="0">
              <a:latin typeface="Arial"/>
            </a:endParaRPr>
          </a:p>
          <a:p>
            <a:pPr>
              <a:lnSpc>
                <a:spcPct val="100000"/>
              </a:lnSpc>
              <a:buNone/>
            </a:pPr>
            <a:endParaRPr lang="pt-BR" sz="2000" b="0" strike="noStrike" spc="-1" dirty="0">
              <a:latin typeface="Arial"/>
            </a:endParaRPr>
          </a:p>
          <a:p>
            <a:pPr>
              <a:lnSpc>
                <a:spcPct val="100000"/>
              </a:lnSpc>
              <a:buNone/>
            </a:pPr>
            <a:endParaRPr lang="pt-BR" sz="2000" b="0" strike="noStrike" spc="-1" dirty="0">
              <a:latin typeface="Arial"/>
            </a:endParaRPr>
          </a:p>
          <a:p>
            <a:pPr>
              <a:lnSpc>
                <a:spcPct val="100000"/>
              </a:lnSpc>
              <a:buNone/>
            </a:pPr>
            <a:endParaRPr lang="pt-BR" sz="2000" b="0" strike="noStrike" spc="-1" dirty="0">
              <a:latin typeface="Arial"/>
            </a:endParaRPr>
          </a:p>
        </p:txBody>
      </p:sp>
      <p:sp>
        <p:nvSpPr>
          <p:cNvPr id="2" name="Título 1">
            <a:extLst>
              <a:ext uri="{FF2B5EF4-FFF2-40B4-BE49-F238E27FC236}">
                <a16:creationId xmlns:a16="http://schemas.microsoft.com/office/drawing/2014/main" id="{A42656A5-7F2C-472A-B945-6D5865DA8646}"/>
              </a:ext>
            </a:extLst>
          </p:cNvPr>
          <p:cNvSpPr>
            <a:spLocks noGrp="1"/>
          </p:cNvSpPr>
          <p:nvPr>
            <p:ph type="title"/>
          </p:nvPr>
        </p:nvSpPr>
        <p:spPr>
          <a:xfrm>
            <a:off x="748145" y="848619"/>
            <a:ext cx="10487891" cy="4364181"/>
          </a:xfrm>
        </p:spPr>
        <p:txBody>
          <a:bodyPr/>
          <a:lstStyle/>
          <a:p>
            <a:pPr>
              <a:lnSpc>
                <a:spcPct val="150000"/>
              </a:lnSpc>
            </a:pPr>
            <a:br>
              <a:rPr lang="pt-BR" sz="2400" b="1" dirty="0">
                <a:latin typeface="Comic Sans MS" panose="030F0702030302020204" pitchFamily="66" charset="0"/>
              </a:rPr>
            </a:br>
            <a:r>
              <a:rPr lang="pt-BR" sz="2400" b="1" dirty="0">
                <a:latin typeface="Comic Sans MS" panose="030F0702030302020204" pitchFamily="66" charset="0"/>
              </a:rPr>
              <a:t>Indicadores</a:t>
            </a:r>
            <a:br>
              <a:rPr lang="pt-BR" sz="2400" b="1" dirty="0">
                <a:latin typeface="Comic Sans MS" panose="030F0702030302020204" pitchFamily="66" charset="0"/>
              </a:rPr>
            </a:br>
            <a:br>
              <a:rPr lang="pt-BR" sz="2400" b="1" dirty="0">
                <a:latin typeface="Comic Sans MS" panose="030F0702030302020204" pitchFamily="66" charset="0"/>
              </a:rPr>
            </a:br>
            <a:r>
              <a:rPr lang="pt-BR" sz="1800" b="1" dirty="0">
                <a:latin typeface="Comic Sans MS" panose="030F0702030302020204" pitchFamily="66" charset="0"/>
              </a:rPr>
              <a:t>Número de Atendimentos de adolescentes pelas equipes de APS  e atendimentos em Saúde Mental, conforme necessidade,  com u</a:t>
            </a:r>
            <a:r>
              <a:rPr lang="pt-BR" sz="1800" b="1" dirty="0">
                <a:effectLst/>
                <a:latin typeface="Comic Sans MS" panose="030F0702030302020204" pitchFamily="66" charset="0"/>
                <a:ea typeface="Calibri" panose="020F0502020204030204" pitchFamily="34" charset="0"/>
              </a:rPr>
              <a:t>tilização do código 03.01.01.029-3, conforme a Portaria nº 493, de 02 de junho de 2020 que estabelece </a:t>
            </a:r>
            <a:r>
              <a:rPr lang="pt-BR" sz="1800" b="1" dirty="0">
                <a:solidFill>
                  <a:srgbClr val="000000"/>
                </a:solidFill>
                <a:effectLst/>
                <a:latin typeface="Comic Sans MS" panose="030F0702030302020204" pitchFamily="66" charset="0"/>
                <a:ea typeface="Calibri" panose="020F0502020204030204" pitchFamily="34" charset="0"/>
              </a:rPr>
              <a:t>avaliação do estado geral de saúde do(a) adolescente em atendimento socioeducativo, </a:t>
            </a:r>
            <a:r>
              <a:rPr lang="pt-BR" sz="1800" b="1" dirty="0">
                <a:effectLst/>
                <a:latin typeface="Comic Sans MS" panose="030F0702030302020204" pitchFamily="66" charset="0"/>
                <a:ea typeface="Calibri" panose="020F0502020204030204" pitchFamily="34" charset="0"/>
              </a:rPr>
              <a:t>para o acompanhamento dos indicadores de saúde desta população por meio dos sistemas de informação</a:t>
            </a:r>
            <a:br>
              <a:rPr lang="pt-BR" sz="1800" b="1" dirty="0">
                <a:effectLst/>
                <a:latin typeface="Comic Sans MS" panose="030F0702030302020204" pitchFamily="66" charset="0"/>
                <a:ea typeface="Calibri" panose="020F0502020204030204" pitchFamily="34" charset="0"/>
              </a:rPr>
            </a:br>
            <a:br>
              <a:rPr lang="pt-BR" sz="1800" b="1" dirty="0">
                <a:effectLst/>
                <a:latin typeface="Comic Sans MS" panose="030F0702030302020204" pitchFamily="66" charset="0"/>
                <a:ea typeface="Calibri" panose="020F0502020204030204" pitchFamily="34" charset="0"/>
              </a:rPr>
            </a:br>
            <a:r>
              <a:rPr lang="pt-BR" sz="1800" b="1" dirty="0">
                <a:latin typeface="Comic Sans MS" panose="030F0702030302020204" pitchFamily="66" charset="0"/>
              </a:rPr>
              <a:t>Monitoramento </a:t>
            </a:r>
            <a:br>
              <a:rPr lang="pt-BR" sz="1800" b="1" dirty="0">
                <a:latin typeface="Comic Sans MS" panose="030F0702030302020204" pitchFamily="66" charset="0"/>
              </a:rPr>
            </a:br>
            <a:br>
              <a:rPr lang="pt-BR" sz="1800" b="1" dirty="0">
                <a:latin typeface="Comic Sans MS" panose="030F0702030302020204" pitchFamily="66" charset="0"/>
              </a:rPr>
            </a:br>
            <a:r>
              <a:rPr lang="pt-BR" sz="1800" dirty="0">
                <a:latin typeface="Comic Sans MS" panose="030F0702030302020204" pitchFamily="66" charset="0"/>
              </a:rPr>
              <a:t>Acompanhamento do número de  atendimentos  pelos sistemas de informação </a:t>
            </a:r>
            <a:r>
              <a:rPr lang="pt-BR" sz="18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 bem como planilha em meio físico ou eletrônico,  com atendimentos e ações do Plano de Ação  realizadas, a cada três meses e </a:t>
            </a:r>
            <a:r>
              <a:rPr lang="pt-BR" sz="1800" dirty="0">
                <a:solidFill>
                  <a:srgbClr val="000000"/>
                </a:solidFill>
                <a:effectLst/>
                <a:latin typeface="Comic Sans MS" panose="030F0702030302020204" pitchFamily="66" charset="0"/>
                <a:ea typeface="Times New Roman" panose="02020603050405020304" pitchFamily="18" charset="0"/>
              </a:rPr>
              <a:t> acompanhamento e monitoramento realizado semestralmente de forma presencial</a:t>
            </a:r>
            <a:br>
              <a:rPr lang="pt-BR" sz="1600" b="1" dirty="0">
                <a:latin typeface="Comic Sans MS" panose="030F0702030302020204" pitchFamily="66" charset="0"/>
              </a:rPr>
            </a:br>
            <a:br>
              <a:rPr lang="pt-BR" sz="1600" b="1" dirty="0">
                <a:latin typeface="Comic Sans MS" panose="030F0702030302020204" pitchFamily="66" charset="0"/>
              </a:rPr>
            </a:br>
            <a:endParaRPr lang="pt-BR" sz="1600" b="1" dirty="0">
              <a:latin typeface="Comic Sans MS" panose="030F0702030302020204" pitchFamily="66" charset="0"/>
            </a:endParaRPr>
          </a:p>
        </p:txBody>
      </p:sp>
    </p:spTree>
    <p:extLst>
      <p:ext uri="{BB962C8B-B14F-4D97-AF65-F5344CB8AC3E}">
        <p14:creationId xmlns:p14="http://schemas.microsoft.com/office/powerpoint/2010/main" val="2014690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33" name="TextShape 7"/>
          <p:cNvSpPr/>
          <p:nvPr/>
        </p:nvSpPr>
        <p:spPr>
          <a:xfrm>
            <a:off x="2701674" y="2755678"/>
            <a:ext cx="6090080" cy="457444"/>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34" name="TextShape 8"/>
          <p:cNvSpPr/>
          <p:nvPr/>
        </p:nvSpPr>
        <p:spPr>
          <a:xfrm>
            <a:off x="7558545" y="5576061"/>
            <a:ext cx="4941462" cy="9218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pic>
        <p:nvPicPr>
          <p:cNvPr id="2" name="Imagem 1">
            <a:extLst>
              <a:ext uri="{FF2B5EF4-FFF2-40B4-BE49-F238E27FC236}">
                <a16:creationId xmlns:a16="http://schemas.microsoft.com/office/drawing/2014/main" id="{E79B42CF-5A14-4EE2-87D3-D94B55E7C281}"/>
              </a:ext>
            </a:extLst>
          </p:cNvPr>
          <p:cNvPicPr>
            <a:picLocks noChangeAspect="1"/>
          </p:cNvPicPr>
          <p:nvPr/>
        </p:nvPicPr>
        <p:blipFill>
          <a:blip r:embed="rId3"/>
          <a:stretch>
            <a:fillRect/>
          </a:stretch>
        </p:blipFill>
        <p:spPr>
          <a:xfrm>
            <a:off x="2294467" y="0"/>
            <a:ext cx="7569200" cy="6858000"/>
          </a:xfrm>
          <a:prstGeom prst="rect">
            <a:avLst/>
          </a:prstGeom>
        </p:spPr>
      </p:pic>
      <p:sp>
        <p:nvSpPr>
          <p:cNvPr id="6" name="CaixaDeTexto 5">
            <a:extLst>
              <a:ext uri="{FF2B5EF4-FFF2-40B4-BE49-F238E27FC236}">
                <a16:creationId xmlns:a16="http://schemas.microsoft.com/office/drawing/2014/main" id="{7FF6F868-E16B-40BD-8BF8-9801468C64A5}"/>
              </a:ext>
            </a:extLst>
          </p:cNvPr>
          <p:cNvSpPr txBox="1"/>
          <p:nvPr/>
        </p:nvSpPr>
        <p:spPr>
          <a:xfrm>
            <a:off x="838200" y="999068"/>
            <a:ext cx="8534400" cy="1200329"/>
          </a:xfrm>
          <a:prstGeom prst="rect">
            <a:avLst/>
          </a:prstGeom>
          <a:noFill/>
        </p:spPr>
        <p:txBody>
          <a:bodyPr wrap="square">
            <a:spAutoFit/>
          </a:bodyPr>
          <a:lstStyle/>
          <a:p>
            <a:r>
              <a:rPr kumimoji="0" lang="pt-BR" sz="3600" b="0" i="0" u="none" strike="noStrike" kern="1200" cap="none" spc="0" normalizeH="0" baseline="0" noProof="0" dirty="0">
                <a:ln>
                  <a:noFill/>
                </a:ln>
                <a:solidFill>
                  <a:prstClr val="black"/>
                </a:solidFill>
                <a:effectLst/>
                <a:uLnTx/>
                <a:uFillTx/>
                <a:latin typeface="Comic Sans MS" panose="030F0702030302020204" pitchFamily="66" charset="0"/>
                <a:ea typeface="DejaVu Sans"/>
                <a:cs typeface="DejaVu Sans"/>
              </a:rPr>
              <a:t>População Privada </a:t>
            </a:r>
          </a:p>
          <a:p>
            <a:r>
              <a:rPr kumimoji="0" lang="pt-BR" sz="3600" b="0" i="0" u="none" strike="noStrike" kern="1200" cap="none" spc="0" normalizeH="0" baseline="0" noProof="0" dirty="0">
                <a:ln>
                  <a:noFill/>
                </a:ln>
                <a:solidFill>
                  <a:prstClr val="black"/>
                </a:solidFill>
                <a:effectLst/>
                <a:uLnTx/>
                <a:uFillTx/>
                <a:latin typeface="Comic Sans MS" panose="030F0702030302020204" pitchFamily="66" charset="0"/>
                <a:ea typeface="DejaVu Sans"/>
                <a:cs typeface="DejaVu Sans"/>
              </a:rPr>
              <a:t>de Liberdade</a:t>
            </a:r>
            <a:endParaRPr lang="pt-BR" dirty="0"/>
          </a:p>
        </p:txBody>
      </p:sp>
    </p:spTree>
    <p:extLst>
      <p:ext uri="{BB962C8B-B14F-4D97-AF65-F5344CB8AC3E}">
        <p14:creationId xmlns:p14="http://schemas.microsoft.com/office/powerpoint/2010/main" val="2916606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9" name="TextShape 15"/>
          <p:cNvSpPr/>
          <p:nvPr/>
        </p:nvSpPr>
        <p:spPr>
          <a:xfrm>
            <a:off x="1885320" y="2329920"/>
            <a:ext cx="7674480" cy="1064880"/>
          </a:xfrm>
          <a:prstGeom prst="rect">
            <a:avLst/>
          </a:prstGeom>
          <a:noFill/>
          <a:ln w="0">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ndParaRPr>
          </a:p>
        </p:txBody>
      </p:sp>
      <p:sp>
        <p:nvSpPr>
          <p:cNvPr id="130" name="TextShape 16"/>
          <p:cNvSpPr/>
          <p:nvPr/>
        </p:nvSpPr>
        <p:spPr>
          <a:xfrm>
            <a:off x="4316040" y="4149000"/>
            <a:ext cx="3558600" cy="9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1" normalizeH="0" baseline="0" noProof="0">
              <a:ln>
                <a:noFill/>
              </a:ln>
              <a:solidFill>
                <a:prstClr val="black"/>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1" normalizeH="0" baseline="0" noProof="0">
              <a:ln>
                <a:noFill/>
              </a:ln>
              <a:solidFill>
                <a:prstClr val="black"/>
              </a:solidFill>
              <a:effectLst/>
              <a:uLnTx/>
              <a:uFillTx/>
              <a:latin typeface="Arial"/>
            </a:endParaRPr>
          </a:p>
        </p:txBody>
      </p:sp>
      <p:pic>
        <p:nvPicPr>
          <p:cNvPr id="131" name="Imagem 6"/>
          <p:cNvPicPr/>
          <p:nvPr/>
        </p:nvPicPr>
        <p:blipFill>
          <a:blip r:embed="rId4"/>
          <a:stretch/>
        </p:blipFill>
        <p:spPr>
          <a:xfrm>
            <a:off x="7337898" y="6079747"/>
            <a:ext cx="3779280" cy="635400"/>
          </a:xfrm>
          <a:prstGeom prst="rect">
            <a:avLst/>
          </a:prstGeom>
          <a:ln w="0">
            <a:noFill/>
          </a:ln>
        </p:spPr>
      </p:pic>
      <p:sp>
        <p:nvSpPr>
          <p:cNvPr id="132" name="PlaceHolder 1"/>
          <p:cNvSpPr>
            <a:spLocks noGrp="1"/>
          </p:cNvSpPr>
          <p:nvPr>
            <p:ph type="subTitle"/>
          </p:nvPr>
        </p:nvSpPr>
        <p:spPr>
          <a:prstGeom prst="rect">
            <a:avLst/>
          </a:prstGeom>
          <a:noFill/>
          <a:ln w="0">
            <a:noFill/>
          </a:ln>
        </p:spPr>
        <p:txBody>
          <a:bodyPr lIns="0" tIns="0" rIns="0" bIns="0" anchor="ctr">
            <a:noAutofit/>
          </a:bodyPr>
          <a:lstStyle/>
          <a:p>
            <a:pPr>
              <a:lnSpc>
                <a:spcPct val="100000"/>
              </a:lnSpc>
              <a:buNone/>
            </a:pPr>
            <a:endParaRPr lang="pt-BR" sz="3200" b="0" strike="noStrike" spc="-1" dirty="0">
              <a:latin typeface="Arial"/>
            </a:endParaRPr>
          </a:p>
          <a:p>
            <a:pPr>
              <a:lnSpc>
                <a:spcPct val="100000"/>
              </a:lnSpc>
              <a:buNone/>
            </a:pPr>
            <a:endParaRPr lang="pt-BR" sz="2000" b="0" strike="noStrike" spc="-1" dirty="0">
              <a:latin typeface="Arial"/>
            </a:endParaRPr>
          </a:p>
          <a:p>
            <a:pPr>
              <a:lnSpc>
                <a:spcPct val="100000"/>
              </a:lnSpc>
              <a:buNone/>
            </a:pPr>
            <a:endParaRPr lang="pt-BR" sz="2000" b="0" strike="noStrike" spc="-1" dirty="0">
              <a:latin typeface="Arial"/>
            </a:endParaRPr>
          </a:p>
          <a:p>
            <a:pPr>
              <a:lnSpc>
                <a:spcPct val="100000"/>
              </a:lnSpc>
              <a:buNone/>
            </a:pPr>
            <a:endParaRPr lang="pt-BR" sz="2000" b="0" strike="noStrike" spc="-1" dirty="0">
              <a:latin typeface="Arial"/>
            </a:endParaRPr>
          </a:p>
        </p:txBody>
      </p:sp>
      <p:sp>
        <p:nvSpPr>
          <p:cNvPr id="2" name="Título 1">
            <a:extLst>
              <a:ext uri="{FF2B5EF4-FFF2-40B4-BE49-F238E27FC236}">
                <a16:creationId xmlns:a16="http://schemas.microsoft.com/office/drawing/2014/main" id="{A42656A5-7F2C-472A-B945-6D5865DA8646}"/>
              </a:ext>
            </a:extLst>
          </p:cNvPr>
          <p:cNvSpPr>
            <a:spLocks noGrp="1"/>
          </p:cNvSpPr>
          <p:nvPr>
            <p:ph type="title"/>
          </p:nvPr>
        </p:nvSpPr>
        <p:spPr>
          <a:xfrm>
            <a:off x="789709" y="-417095"/>
            <a:ext cx="11013505" cy="6755142"/>
          </a:xfrm>
        </p:spPr>
        <p:txBody>
          <a:bodyPr/>
          <a:lstStyle/>
          <a:p>
            <a:pPr>
              <a:lnSpc>
                <a:spcPct val="150000"/>
              </a:lnSpc>
            </a:pPr>
            <a:r>
              <a:rPr lang="pt-BR" sz="3600" dirty="0">
                <a:latin typeface="Comic Sans MS" panose="030F0702030302020204" pitchFamily="66" charset="0"/>
              </a:rPr>
              <a:t>Objetivos</a:t>
            </a:r>
            <a:r>
              <a:rPr lang="pt-BR" sz="2000" dirty="0">
                <a:latin typeface="Comic Sans MS" panose="030F0702030302020204" pitchFamily="66" charset="0"/>
              </a:rPr>
              <a:t>:</a:t>
            </a:r>
            <a:br>
              <a:rPr lang="pt-BR" sz="2000" dirty="0">
                <a:latin typeface="Comic Sans MS" panose="030F0702030302020204" pitchFamily="66" charset="0"/>
              </a:rPr>
            </a:br>
            <a:r>
              <a:rPr lang="pt-BR" sz="2000" dirty="0">
                <a:latin typeface="Comic Sans MS" panose="030F0702030302020204" pitchFamily="66" charset="0"/>
              </a:rPr>
              <a:t>- Instituir mecanismos gerenciais e de  planejamento para a promoção de equidade em saúde de grupos em condições de vulnerabilidade;</a:t>
            </a:r>
            <a:br>
              <a:rPr lang="pt-BR" sz="2000" dirty="0">
                <a:latin typeface="Comic Sans MS" panose="030F0702030302020204" pitchFamily="66" charset="0"/>
              </a:rPr>
            </a:br>
            <a:r>
              <a:rPr lang="pt-BR" sz="2000" dirty="0">
                <a:latin typeface="Comic Sans MS" panose="030F0702030302020204" pitchFamily="66" charset="0"/>
              </a:rPr>
              <a:t>- Instituir  espaços de promoção de equidade em saúde;</a:t>
            </a:r>
            <a:br>
              <a:rPr lang="pt-BR" sz="2000" dirty="0">
                <a:latin typeface="Comic Sans MS" panose="030F0702030302020204" pitchFamily="66" charset="0"/>
              </a:rPr>
            </a:br>
            <a:r>
              <a:rPr lang="pt-BR" sz="2000" dirty="0">
                <a:latin typeface="Comic Sans MS" panose="030F0702030302020204" pitchFamily="66" charset="0"/>
              </a:rPr>
              <a:t>- Implementar ações intersetoriais, com interfaces nas questões de saúde dessas populações;</a:t>
            </a:r>
            <a:br>
              <a:rPr lang="pt-BR" sz="2000" dirty="0">
                <a:latin typeface="Comic Sans MS" panose="030F0702030302020204" pitchFamily="66" charset="0"/>
              </a:rPr>
            </a:br>
            <a:r>
              <a:rPr lang="pt-BR" sz="2000" dirty="0">
                <a:latin typeface="Comic Sans MS" panose="030F0702030302020204" pitchFamily="66" charset="0"/>
              </a:rPr>
              <a:t>- </a:t>
            </a:r>
            <a:r>
              <a:rPr lang="pt-BR" sz="2000" dirty="0" err="1">
                <a:latin typeface="Comic Sans MS" panose="030F0702030302020204" pitchFamily="66" charset="0"/>
              </a:rPr>
              <a:t>Cofinanciar</a:t>
            </a:r>
            <a:r>
              <a:rPr lang="pt-BR" sz="2000" dirty="0">
                <a:latin typeface="Comic Sans MS" panose="030F0702030302020204" pitchFamily="66" charset="0"/>
              </a:rPr>
              <a:t> serviços de qualidade, com equidade e em tempo adequado ao atendimento das necessidades de saúde das populações específicas, aprimorando a Política de Atenção Primária  e o acesso a Atenção Especializada;</a:t>
            </a:r>
            <a:br>
              <a:rPr lang="pt-BR" sz="2000" dirty="0">
                <a:latin typeface="Comic Sans MS" panose="030F0702030302020204" pitchFamily="66" charset="0"/>
              </a:rPr>
            </a:br>
            <a:endParaRPr lang="pt-BR" sz="2000" dirty="0">
              <a:latin typeface="Comic Sans MS" panose="030F0702030302020204" pitchFamily="66" charset="0"/>
            </a:endParaRPr>
          </a:p>
        </p:txBody>
      </p:sp>
    </p:spTree>
    <p:extLst>
      <p:ext uri="{BB962C8B-B14F-4D97-AF65-F5344CB8AC3E}">
        <p14:creationId xmlns:p14="http://schemas.microsoft.com/office/powerpoint/2010/main" val="2180370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1" name="TextShape 5"/>
          <p:cNvSpPr/>
          <p:nvPr/>
        </p:nvSpPr>
        <p:spPr>
          <a:xfrm>
            <a:off x="1885320" y="2329920"/>
            <a:ext cx="7674480" cy="10648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22" name="TextShape 6"/>
          <p:cNvSpPr/>
          <p:nvPr/>
        </p:nvSpPr>
        <p:spPr>
          <a:xfrm>
            <a:off x="4316040" y="4149000"/>
            <a:ext cx="3558600" cy="9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pic>
        <p:nvPicPr>
          <p:cNvPr id="123" name="Imagem 3"/>
          <p:cNvPicPr/>
          <p:nvPr/>
        </p:nvPicPr>
        <p:blipFill>
          <a:blip r:embed="rId3"/>
          <a:stretch/>
        </p:blipFill>
        <p:spPr>
          <a:xfrm>
            <a:off x="4140000" y="5946840"/>
            <a:ext cx="3779280" cy="635400"/>
          </a:xfrm>
          <a:prstGeom prst="rect">
            <a:avLst/>
          </a:prstGeom>
          <a:ln w="0">
            <a:noFill/>
          </a:ln>
        </p:spPr>
      </p:pic>
      <p:sp>
        <p:nvSpPr>
          <p:cNvPr id="3" name="Título 2">
            <a:extLst>
              <a:ext uri="{FF2B5EF4-FFF2-40B4-BE49-F238E27FC236}">
                <a16:creationId xmlns:a16="http://schemas.microsoft.com/office/drawing/2014/main" id="{00C8E9C9-3956-B358-02F2-AB54F10E2C44}"/>
              </a:ext>
            </a:extLst>
          </p:cNvPr>
          <p:cNvSpPr>
            <a:spLocks noGrp="1"/>
          </p:cNvSpPr>
          <p:nvPr>
            <p:ph type="title"/>
          </p:nvPr>
        </p:nvSpPr>
        <p:spPr>
          <a:xfrm>
            <a:off x="1066801" y="3263400"/>
            <a:ext cx="10266218" cy="1033865"/>
          </a:xfrm>
        </p:spPr>
        <p:txBody>
          <a:bodyPr/>
          <a:lstStyle/>
          <a:p>
            <a:pPr>
              <a:lnSpc>
                <a:spcPct val="200000"/>
              </a:lnSpc>
            </a:pPr>
            <a:br>
              <a:rPr lang="pt-BR"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br>
              <a:rPr lang="pt-BR"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br>
              <a:rPr lang="pt-BR"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pt-BR" sz="1800" dirty="0">
                <a:solidFill>
                  <a:srgbClr val="000000"/>
                </a:solidFill>
                <a:latin typeface="Comic Sans MS" panose="030F0702030302020204" pitchFamily="66" charset="0"/>
                <a:ea typeface="Open Sans" panose="020B0606030504020204" pitchFamily="34" charset="0"/>
                <a:cs typeface="Open Sans" panose="020B0606030504020204" pitchFamily="34" charset="0"/>
              </a:rPr>
              <a:t>A</a:t>
            </a:r>
            <a:r>
              <a:rPr lang="pt-BR" sz="1800" b="0" i="0" dirty="0">
                <a:solidFill>
                  <a:srgbClr val="000000"/>
                </a:solidFill>
                <a:effectLst/>
                <a:latin typeface="Comic Sans MS" panose="030F0702030302020204" pitchFamily="66" charset="0"/>
                <a:ea typeface="Open Sans" panose="020B0606030504020204" pitchFamily="34" charset="0"/>
                <a:cs typeface="Open Sans" panose="020B0606030504020204" pitchFamily="34" charset="0"/>
              </a:rPr>
              <a:t> atenção básica será ofertada por meio das equipes de atenção básica das Unidades Básicas de Saúde definidas no território ou por meio das Equipes de Saúde no Sistema Prisional (ESP), observada a pactuação estabelecida; </a:t>
            </a:r>
            <a:br>
              <a:rPr lang="pt-BR" sz="1800" b="0" i="0" dirty="0">
                <a:solidFill>
                  <a:srgbClr val="000000"/>
                </a:solidFill>
                <a:effectLst/>
                <a:latin typeface="Comic Sans MS" panose="030F0702030302020204" pitchFamily="66" charset="0"/>
                <a:ea typeface="Open Sans" panose="020B0606030504020204" pitchFamily="34" charset="0"/>
                <a:cs typeface="Open Sans" panose="020B0606030504020204" pitchFamily="34" charset="0"/>
              </a:rPr>
            </a:br>
            <a:br>
              <a:rPr lang="pt-BR" sz="1800" b="0" i="0" dirty="0">
                <a:solidFill>
                  <a:srgbClr val="000000"/>
                </a:solidFill>
                <a:effectLst/>
                <a:latin typeface="Comic Sans MS" panose="030F0702030302020204" pitchFamily="66" charset="0"/>
                <a:ea typeface="Open Sans" panose="020B0606030504020204" pitchFamily="34" charset="0"/>
                <a:cs typeface="Open Sans" panose="020B0606030504020204" pitchFamily="34" charset="0"/>
              </a:rPr>
            </a:br>
            <a:r>
              <a:rPr lang="pt-BR" sz="1800" b="0" i="0" dirty="0">
                <a:solidFill>
                  <a:srgbClr val="000000"/>
                </a:solidFill>
                <a:effectLst/>
                <a:latin typeface="Comic Sans MS" panose="030F0702030302020204" pitchFamily="66" charset="0"/>
                <a:ea typeface="Open Sans" panose="020B0606030504020204" pitchFamily="34" charset="0"/>
                <a:cs typeface="Open Sans" panose="020B0606030504020204" pitchFamily="34" charset="0"/>
              </a:rPr>
              <a:t>A oferta das demais ações e serviços de saúde será prevista e pactuada na Rede de Atenção à Saúde.</a:t>
            </a:r>
            <a:br>
              <a:rPr lang="pt-BR" sz="1800" b="0" i="0" dirty="0">
                <a:solidFill>
                  <a:srgbClr val="000000"/>
                </a:solidFill>
                <a:effectLst/>
                <a:latin typeface="Comic Sans MS" panose="030F0702030302020204" pitchFamily="66" charset="0"/>
              </a:rPr>
            </a:br>
            <a:br>
              <a:rPr lang="pt-BR" sz="1800" b="0" i="0" dirty="0">
                <a:solidFill>
                  <a:srgbClr val="000000"/>
                </a:solidFill>
                <a:effectLst/>
                <a:latin typeface="Comic Sans MS" panose="030F0702030302020204" pitchFamily="66" charset="0"/>
              </a:rPr>
            </a:br>
            <a:br>
              <a:rPr lang="pt-BR"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br>
              <a:rPr lang="pt-BR"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br>
              <a:rPr lang="pt-BR"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br>
              <a:rPr lang="pt-BR"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endParaRPr lang="pt-BR" dirty="0"/>
          </a:p>
        </p:txBody>
      </p:sp>
    </p:spTree>
    <p:extLst>
      <p:ext uri="{BB962C8B-B14F-4D97-AF65-F5344CB8AC3E}">
        <p14:creationId xmlns:p14="http://schemas.microsoft.com/office/powerpoint/2010/main" val="4025173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2" name="TextShape 6"/>
          <p:cNvSpPr/>
          <p:nvPr/>
        </p:nvSpPr>
        <p:spPr>
          <a:xfrm>
            <a:off x="4316040" y="4149000"/>
            <a:ext cx="3558600" cy="9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sp>
        <p:nvSpPr>
          <p:cNvPr id="3" name="Título 2">
            <a:extLst>
              <a:ext uri="{FF2B5EF4-FFF2-40B4-BE49-F238E27FC236}">
                <a16:creationId xmlns:a16="http://schemas.microsoft.com/office/drawing/2014/main" id="{075E7C9D-F2FF-81C7-9A2A-6DC5627DB7AF}"/>
              </a:ext>
            </a:extLst>
          </p:cNvPr>
          <p:cNvSpPr>
            <a:spLocks noGrp="1"/>
          </p:cNvSpPr>
          <p:nvPr>
            <p:ph type="title"/>
          </p:nvPr>
        </p:nvSpPr>
        <p:spPr>
          <a:xfrm>
            <a:off x="1523880" y="207818"/>
            <a:ext cx="9141480" cy="766702"/>
          </a:xfrm>
        </p:spPr>
        <p:txBody>
          <a:bodyPr/>
          <a:lstStyle/>
          <a:p>
            <a:r>
              <a:rPr lang="pt-BR" sz="3200" dirty="0">
                <a:latin typeface="Comic Sans MS" panose="030F0702030302020204" pitchFamily="66" charset="0"/>
              </a:rPr>
              <a:t>Critérios</a:t>
            </a:r>
          </a:p>
        </p:txBody>
      </p:sp>
      <p:graphicFrame>
        <p:nvGraphicFramePr>
          <p:cNvPr id="6" name="Tabela 5">
            <a:extLst>
              <a:ext uri="{FF2B5EF4-FFF2-40B4-BE49-F238E27FC236}">
                <a16:creationId xmlns:a16="http://schemas.microsoft.com/office/drawing/2014/main" id="{3A29C52F-6F03-D985-D7CF-6496CF3578D9}"/>
              </a:ext>
            </a:extLst>
          </p:cNvPr>
          <p:cNvGraphicFramePr>
            <a:graphicFrameLocks noGrp="1"/>
          </p:cNvGraphicFramePr>
          <p:nvPr>
            <p:extLst>
              <p:ext uri="{D42A27DB-BD31-4B8C-83A1-F6EECF244321}">
                <p14:modId xmlns:p14="http://schemas.microsoft.com/office/powerpoint/2010/main" val="1383463726"/>
              </p:ext>
            </p:extLst>
          </p:nvPr>
        </p:nvGraphicFramePr>
        <p:xfrm>
          <a:off x="1149807" y="914806"/>
          <a:ext cx="9889625" cy="5648774"/>
        </p:xfrm>
        <a:graphic>
          <a:graphicData uri="http://schemas.openxmlformats.org/drawingml/2006/table">
            <a:tbl>
              <a:tblPr firstRow="1" firstCol="1" bandRow="1">
                <a:tableStyleId>{EB344D84-9AFB-497E-A393-DC336BA19D2E}</a:tableStyleId>
              </a:tblPr>
              <a:tblGrid>
                <a:gridCol w="2052255">
                  <a:extLst>
                    <a:ext uri="{9D8B030D-6E8A-4147-A177-3AD203B41FA5}">
                      <a16:colId xmlns:a16="http://schemas.microsoft.com/office/drawing/2014/main" val="2669390582"/>
                    </a:ext>
                  </a:extLst>
                </a:gridCol>
                <a:gridCol w="2181953">
                  <a:extLst>
                    <a:ext uri="{9D8B030D-6E8A-4147-A177-3AD203B41FA5}">
                      <a16:colId xmlns:a16="http://schemas.microsoft.com/office/drawing/2014/main" val="1897277976"/>
                    </a:ext>
                  </a:extLst>
                </a:gridCol>
                <a:gridCol w="2472951">
                  <a:extLst>
                    <a:ext uri="{9D8B030D-6E8A-4147-A177-3AD203B41FA5}">
                      <a16:colId xmlns:a16="http://schemas.microsoft.com/office/drawing/2014/main" val="915874112"/>
                    </a:ext>
                  </a:extLst>
                </a:gridCol>
                <a:gridCol w="3182466">
                  <a:extLst>
                    <a:ext uri="{9D8B030D-6E8A-4147-A177-3AD203B41FA5}">
                      <a16:colId xmlns:a16="http://schemas.microsoft.com/office/drawing/2014/main" val="3601345814"/>
                    </a:ext>
                  </a:extLst>
                </a:gridCol>
              </a:tblGrid>
              <a:tr h="442939">
                <a:tc>
                  <a:txBody>
                    <a:bodyPr/>
                    <a:lstStyle/>
                    <a:p>
                      <a:pPr algn="ctr">
                        <a:lnSpc>
                          <a:spcPct val="100000"/>
                        </a:lnSpc>
                      </a:pPr>
                      <a:r>
                        <a:rPr lang="pt-BR" sz="1200" kern="100" dirty="0">
                          <a:effectLst/>
                        </a:rPr>
                        <a:t>População privada de Liberdade</a:t>
                      </a:r>
                      <a:endParaRPr lang="pt-BR" sz="1200" kern="100" dirty="0">
                        <a:effectLst/>
                        <a:latin typeface="Liberation Serif"/>
                        <a:ea typeface="SimSun" panose="02010600030101010101" pitchFamily="2" charset="-122"/>
                        <a:cs typeface="Mangal" panose="02040503050203030202" pitchFamily="18" charset="0"/>
                      </a:endParaRPr>
                    </a:p>
                  </a:txBody>
                  <a:tcPr marL="15917" marR="15917" marT="15917" marB="15917"/>
                </a:tc>
                <a:tc>
                  <a:txBody>
                    <a:bodyPr/>
                    <a:lstStyle/>
                    <a:p>
                      <a:pPr algn="ctr">
                        <a:lnSpc>
                          <a:spcPct val="100000"/>
                        </a:lnSpc>
                      </a:pPr>
                      <a:r>
                        <a:rPr lang="pt-BR" sz="1200" kern="100" dirty="0">
                          <a:effectLst/>
                        </a:rPr>
                        <a:t>Carga horária mínima por profissional da equipe</a:t>
                      </a:r>
                      <a:endParaRPr lang="pt-BR" sz="1200" kern="100" dirty="0">
                        <a:effectLst/>
                        <a:latin typeface="Liberation Serif"/>
                        <a:ea typeface="SimSun" panose="02010600030101010101" pitchFamily="2" charset="-122"/>
                        <a:cs typeface="Mangal" panose="02040503050203030202" pitchFamily="18" charset="0"/>
                      </a:endParaRPr>
                    </a:p>
                  </a:txBody>
                  <a:tcPr marL="15917" marR="15917" marT="15917" marB="15917"/>
                </a:tc>
                <a:tc>
                  <a:txBody>
                    <a:bodyPr/>
                    <a:lstStyle/>
                    <a:p>
                      <a:pPr algn="ctr">
                        <a:lnSpc>
                          <a:spcPct val="100000"/>
                        </a:lnSpc>
                      </a:pPr>
                      <a:r>
                        <a:rPr lang="pt-BR" sz="1200" kern="100" dirty="0">
                          <a:effectLst/>
                        </a:rPr>
                        <a:t>Valor de repasse mensal</a:t>
                      </a:r>
                      <a:endParaRPr lang="pt-BR" sz="1200" kern="100" dirty="0">
                        <a:effectLst/>
                        <a:latin typeface="Liberation Serif"/>
                        <a:ea typeface="SimSun" panose="02010600030101010101" pitchFamily="2" charset="-122"/>
                        <a:cs typeface="Mangal" panose="02040503050203030202" pitchFamily="18" charset="0"/>
                      </a:endParaRPr>
                    </a:p>
                  </a:txBody>
                  <a:tcPr marL="15917" marR="15917" marT="15917" marB="15917"/>
                </a:tc>
                <a:tc>
                  <a:txBody>
                    <a:bodyPr/>
                    <a:lstStyle/>
                    <a:p>
                      <a:pPr algn="ctr">
                        <a:lnSpc>
                          <a:spcPct val="100000"/>
                        </a:lnSpc>
                      </a:pPr>
                      <a:r>
                        <a:rPr lang="pt-BR" sz="1200" kern="100" dirty="0">
                          <a:effectLst/>
                        </a:rPr>
                        <a:t>Composição mínima de profissionais</a:t>
                      </a:r>
                      <a:endParaRPr lang="pt-BR" sz="1200" kern="100" dirty="0">
                        <a:effectLst/>
                        <a:latin typeface="Liberation Serif"/>
                        <a:ea typeface="SimSun" panose="02010600030101010101" pitchFamily="2" charset="-122"/>
                        <a:cs typeface="Mangal" panose="02040503050203030202" pitchFamily="18" charset="0"/>
                      </a:endParaRPr>
                    </a:p>
                  </a:txBody>
                  <a:tcPr marL="15917" marR="15917" marT="15917" marB="15917"/>
                </a:tc>
                <a:extLst>
                  <a:ext uri="{0D108BD9-81ED-4DB2-BD59-A6C34878D82A}">
                    <a16:rowId xmlns:a16="http://schemas.microsoft.com/office/drawing/2014/main" val="4182672095"/>
                  </a:ext>
                </a:extLst>
              </a:tr>
              <a:tr h="245039">
                <a:tc>
                  <a:txBody>
                    <a:bodyPr/>
                    <a:lstStyle/>
                    <a:p>
                      <a:pPr>
                        <a:lnSpc>
                          <a:spcPct val="150000"/>
                        </a:lnSpc>
                      </a:pPr>
                      <a:r>
                        <a:rPr lang="pt-BR" sz="1200" kern="100">
                          <a:effectLst/>
                        </a:rPr>
                        <a:t>0 – 100 presos</a:t>
                      </a:r>
                      <a:endParaRPr lang="pt-BR" sz="1200" kern="100">
                        <a:effectLst/>
                        <a:latin typeface="Liberation Serif"/>
                        <a:ea typeface="SimSun" panose="02010600030101010101" pitchFamily="2" charset="-122"/>
                        <a:cs typeface="Mangal" panose="02040503050203030202" pitchFamily="18" charset="0"/>
                      </a:endParaRPr>
                    </a:p>
                  </a:txBody>
                  <a:tcPr marL="15917" marR="15917" marT="15917" marB="15917"/>
                </a:tc>
                <a:tc>
                  <a:txBody>
                    <a:bodyPr/>
                    <a:lstStyle/>
                    <a:p>
                      <a:pPr algn="ctr">
                        <a:lnSpc>
                          <a:spcPct val="150000"/>
                        </a:lnSpc>
                      </a:pPr>
                      <a:r>
                        <a:rPr lang="pt-BR" sz="1200" kern="100">
                          <a:effectLst/>
                        </a:rPr>
                        <a:t>6h</a:t>
                      </a:r>
                      <a:endParaRPr lang="pt-BR" sz="1200" kern="100">
                        <a:effectLst/>
                        <a:latin typeface="Liberation Serif"/>
                        <a:ea typeface="SimSun" panose="02010600030101010101" pitchFamily="2" charset="-122"/>
                        <a:cs typeface="Mangal" panose="02040503050203030202" pitchFamily="18" charset="0"/>
                      </a:endParaRPr>
                    </a:p>
                  </a:txBody>
                  <a:tcPr marL="15917" marR="15917" marT="15917" marB="15917"/>
                </a:tc>
                <a:tc>
                  <a:txBody>
                    <a:bodyPr/>
                    <a:lstStyle/>
                    <a:p>
                      <a:pPr algn="ctr">
                        <a:lnSpc>
                          <a:spcPct val="150000"/>
                        </a:lnSpc>
                      </a:pPr>
                      <a:r>
                        <a:rPr lang="pt-BR" sz="1200" kern="100">
                          <a:effectLst/>
                        </a:rPr>
                        <a:t>5.000,00</a:t>
                      </a:r>
                      <a:endParaRPr lang="pt-BR" sz="1200" kern="100">
                        <a:effectLst/>
                        <a:latin typeface="Liberation Serif"/>
                        <a:ea typeface="SimSun" panose="02010600030101010101" pitchFamily="2" charset="-122"/>
                        <a:cs typeface="Mangal" panose="02040503050203030202" pitchFamily="18" charset="0"/>
                      </a:endParaRPr>
                    </a:p>
                  </a:txBody>
                  <a:tcPr marL="15917" marR="15917" marT="15917" marB="15917"/>
                </a:tc>
                <a:tc>
                  <a:txBody>
                    <a:bodyPr/>
                    <a:lstStyle/>
                    <a:p>
                      <a:pPr algn="ctr">
                        <a:lnSpc>
                          <a:spcPct val="150000"/>
                        </a:lnSpc>
                      </a:pPr>
                      <a:r>
                        <a:rPr lang="pt-BR" sz="1200" kern="100">
                          <a:effectLst/>
                        </a:rPr>
                        <a:t>Equipe compartilhada com a ESF/ESB</a:t>
                      </a:r>
                      <a:endParaRPr lang="pt-BR" sz="1200" kern="100">
                        <a:effectLst/>
                        <a:latin typeface="Liberation Serif"/>
                        <a:ea typeface="SimSun" panose="02010600030101010101" pitchFamily="2" charset="-122"/>
                        <a:cs typeface="Mangal" panose="02040503050203030202" pitchFamily="18" charset="0"/>
                      </a:endParaRPr>
                    </a:p>
                  </a:txBody>
                  <a:tcPr marL="15917" marR="15917" marT="15917" marB="15917"/>
                </a:tc>
                <a:extLst>
                  <a:ext uri="{0D108BD9-81ED-4DB2-BD59-A6C34878D82A}">
                    <a16:rowId xmlns:a16="http://schemas.microsoft.com/office/drawing/2014/main" val="2699374648"/>
                  </a:ext>
                </a:extLst>
              </a:tr>
              <a:tr h="1229679">
                <a:tc>
                  <a:txBody>
                    <a:bodyPr/>
                    <a:lstStyle/>
                    <a:p>
                      <a:pPr>
                        <a:lnSpc>
                          <a:spcPct val="150000"/>
                        </a:lnSpc>
                      </a:pPr>
                      <a:r>
                        <a:rPr lang="pt-BR" sz="1200" kern="100">
                          <a:effectLst/>
                        </a:rPr>
                        <a:t>101 – 300 presos</a:t>
                      </a:r>
                      <a:endParaRPr lang="pt-BR" sz="1200" kern="100">
                        <a:effectLst/>
                        <a:latin typeface="Liberation Serif"/>
                        <a:ea typeface="SimSun" panose="02010600030101010101" pitchFamily="2" charset="-122"/>
                        <a:cs typeface="Mangal" panose="02040503050203030202" pitchFamily="18" charset="0"/>
                      </a:endParaRPr>
                    </a:p>
                  </a:txBody>
                  <a:tcPr marL="15917" marR="15917" marT="15917" marB="15917"/>
                </a:tc>
                <a:tc>
                  <a:txBody>
                    <a:bodyPr/>
                    <a:lstStyle/>
                    <a:p>
                      <a:pPr algn="ctr">
                        <a:lnSpc>
                          <a:spcPct val="150000"/>
                        </a:lnSpc>
                      </a:pPr>
                      <a:r>
                        <a:rPr lang="pt-BR" sz="1200" kern="100" dirty="0">
                          <a:effectLst/>
                        </a:rPr>
                        <a:t>20h</a:t>
                      </a:r>
                      <a:endParaRPr lang="pt-BR" sz="1200" kern="100" dirty="0">
                        <a:effectLst/>
                        <a:latin typeface="Liberation Serif"/>
                        <a:ea typeface="SimSun" panose="02010600030101010101" pitchFamily="2" charset="-122"/>
                        <a:cs typeface="Mangal" panose="02040503050203030202" pitchFamily="18" charset="0"/>
                      </a:endParaRPr>
                    </a:p>
                  </a:txBody>
                  <a:tcPr marL="15917" marR="15917" marT="15917" marB="15917"/>
                </a:tc>
                <a:tc>
                  <a:txBody>
                    <a:bodyPr/>
                    <a:lstStyle/>
                    <a:p>
                      <a:pPr algn="ctr">
                        <a:lnSpc>
                          <a:spcPct val="150000"/>
                        </a:lnSpc>
                      </a:pPr>
                      <a:r>
                        <a:rPr lang="pt-BR" sz="1200" kern="100" dirty="0">
                          <a:effectLst/>
                        </a:rPr>
                        <a:t>18.497,00</a:t>
                      </a:r>
                      <a:endParaRPr lang="pt-BR" sz="1200" kern="100" dirty="0">
                        <a:effectLst/>
                        <a:latin typeface="Liberation Serif"/>
                        <a:ea typeface="SimSun" panose="02010600030101010101" pitchFamily="2" charset="-122"/>
                        <a:cs typeface="Mangal" panose="02040503050203030202" pitchFamily="18" charset="0"/>
                      </a:endParaRPr>
                    </a:p>
                  </a:txBody>
                  <a:tcPr marL="15917" marR="15917" marT="15917" marB="15917"/>
                </a:tc>
                <a:tc>
                  <a:txBody>
                    <a:bodyPr/>
                    <a:lstStyle/>
                    <a:p>
                      <a:pPr>
                        <a:lnSpc>
                          <a:spcPct val="150000"/>
                        </a:lnSpc>
                        <a:tabLst>
                          <a:tab pos="723900" algn="l"/>
                          <a:tab pos="1886585" algn="l"/>
                        </a:tabLst>
                      </a:pPr>
                      <a:r>
                        <a:rPr lang="pt-BR" sz="1200" kern="100">
                          <a:effectLst/>
                        </a:rPr>
                        <a:t>1 médico</a:t>
                      </a:r>
                    </a:p>
                    <a:p>
                      <a:pPr>
                        <a:lnSpc>
                          <a:spcPct val="150000"/>
                        </a:lnSpc>
                        <a:tabLst>
                          <a:tab pos="723900" algn="l"/>
                          <a:tab pos="1886585" algn="l"/>
                        </a:tabLst>
                      </a:pPr>
                      <a:r>
                        <a:rPr lang="pt-BR" sz="1200" kern="100">
                          <a:effectLst/>
                        </a:rPr>
                        <a:t>1 enfermeiro,</a:t>
                      </a:r>
                    </a:p>
                    <a:p>
                      <a:pPr>
                        <a:lnSpc>
                          <a:spcPct val="150000"/>
                        </a:lnSpc>
                        <a:tabLst>
                          <a:tab pos="723900" algn="l"/>
                          <a:tab pos="1886585" algn="l"/>
                        </a:tabLst>
                      </a:pPr>
                      <a:r>
                        <a:rPr lang="pt-BR" sz="1200" kern="100">
                          <a:effectLst/>
                        </a:rPr>
                        <a:t>1 técnico/auxiliar de enfermagem,</a:t>
                      </a:r>
                    </a:p>
                    <a:p>
                      <a:pPr>
                        <a:lnSpc>
                          <a:spcPct val="150000"/>
                        </a:lnSpc>
                        <a:tabLst>
                          <a:tab pos="723900" algn="l"/>
                          <a:tab pos="1886585" algn="l"/>
                        </a:tabLst>
                      </a:pPr>
                      <a:r>
                        <a:rPr lang="pt-BR" sz="1200" kern="100">
                          <a:effectLst/>
                        </a:rPr>
                        <a:t>1 odontólogo</a:t>
                      </a:r>
                    </a:p>
                    <a:p>
                      <a:pPr>
                        <a:lnSpc>
                          <a:spcPct val="150000"/>
                        </a:lnSpc>
                        <a:tabLst>
                          <a:tab pos="723900" algn="l"/>
                          <a:tab pos="1886585" algn="l"/>
                        </a:tabLst>
                      </a:pPr>
                      <a:r>
                        <a:rPr lang="pt-BR" sz="1200" kern="100">
                          <a:effectLst/>
                        </a:rPr>
                        <a:t>1 técnico/auxiliar de saúde bucal</a:t>
                      </a:r>
                      <a:endParaRPr lang="pt-BR" sz="1200" kern="100">
                        <a:effectLst/>
                        <a:latin typeface="Liberation Serif"/>
                        <a:ea typeface="SimSun" panose="02010600030101010101" pitchFamily="2" charset="-122"/>
                        <a:cs typeface="Mangal" panose="02040503050203030202" pitchFamily="18" charset="0"/>
                      </a:endParaRPr>
                    </a:p>
                  </a:txBody>
                  <a:tcPr marL="15917" marR="15917" marT="15917" marB="15917"/>
                </a:tc>
                <a:extLst>
                  <a:ext uri="{0D108BD9-81ED-4DB2-BD59-A6C34878D82A}">
                    <a16:rowId xmlns:a16="http://schemas.microsoft.com/office/drawing/2014/main" val="1422081232"/>
                  </a:ext>
                </a:extLst>
              </a:tr>
              <a:tr h="1229679">
                <a:tc>
                  <a:txBody>
                    <a:bodyPr/>
                    <a:lstStyle/>
                    <a:p>
                      <a:pPr>
                        <a:lnSpc>
                          <a:spcPct val="150000"/>
                        </a:lnSpc>
                      </a:pPr>
                      <a:r>
                        <a:rPr lang="pt-BR" sz="1200" kern="100">
                          <a:effectLst/>
                        </a:rPr>
                        <a:t>301 – 500 presos</a:t>
                      </a:r>
                      <a:endParaRPr lang="pt-BR" sz="1200" kern="100">
                        <a:effectLst/>
                        <a:latin typeface="Liberation Serif"/>
                        <a:ea typeface="SimSun" panose="02010600030101010101" pitchFamily="2" charset="-122"/>
                        <a:cs typeface="Mangal" panose="02040503050203030202" pitchFamily="18" charset="0"/>
                      </a:endParaRPr>
                    </a:p>
                  </a:txBody>
                  <a:tcPr marL="15917" marR="15917" marT="15917" marB="15917"/>
                </a:tc>
                <a:tc>
                  <a:txBody>
                    <a:bodyPr/>
                    <a:lstStyle/>
                    <a:p>
                      <a:pPr algn="ctr">
                        <a:lnSpc>
                          <a:spcPct val="150000"/>
                        </a:lnSpc>
                      </a:pPr>
                      <a:r>
                        <a:rPr lang="pt-BR" sz="1200" kern="100">
                          <a:effectLst/>
                        </a:rPr>
                        <a:t>30h</a:t>
                      </a:r>
                      <a:endParaRPr lang="pt-BR" sz="1200" kern="100">
                        <a:effectLst/>
                        <a:latin typeface="Liberation Serif"/>
                        <a:ea typeface="SimSun" panose="02010600030101010101" pitchFamily="2" charset="-122"/>
                        <a:cs typeface="Mangal" panose="02040503050203030202" pitchFamily="18" charset="0"/>
                      </a:endParaRPr>
                    </a:p>
                  </a:txBody>
                  <a:tcPr marL="15917" marR="15917" marT="15917" marB="15917"/>
                </a:tc>
                <a:tc>
                  <a:txBody>
                    <a:bodyPr/>
                    <a:lstStyle/>
                    <a:p>
                      <a:pPr algn="ctr">
                        <a:lnSpc>
                          <a:spcPct val="150000"/>
                        </a:lnSpc>
                      </a:pPr>
                      <a:r>
                        <a:rPr lang="pt-BR" sz="1200" kern="100" dirty="0">
                          <a:effectLst/>
                        </a:rPr>
                        <a:t>36.437,00</a:t>
                      </a:r>
                      <a:endParaRPr lang="pt-BR" sz="1200" kern="100" dirty="0">
                        <a:effectLst/>
                        <a:latin typeface="Liberation Serif"/>
                        <a:ea typeface="SimSun" panose="02010600030101010101" pitchFamily="2" charset="-122"/>
                        <a:cs typeface="Mangal" panose="02040503050203030202" pitchFamily="18" charset="0"/>
                      </a:endParaRPr>
                    </a:p>
                  </a:txBody>
                  <a:tcPr marL="15917" marR="15917" marT="15917" marB="15917"/>
                </a:tc>
                <a:tc>
                  <a:txBody>
                    <a:bodyPr/>
                    <a:lstStyle/>
                    <a:p>
                      <a:pPr>
                        <a:lnSpc>
                          <a:spcPct val="150000"/>
                        </a:lnSpc>
                        <a:tabLst>
                          <a:tab pos="723900" algn="l"/>
                          <a:tab pos="1886585" algn="l"/>
                        </a:tabLst>
                      </a:pPr>
                      <a:r>
                        <a:rPr lang="pt-BR" sz="1200" kern="100" dirty="0">
                          <a:effectLst/>
                        </a:rPr>
                        <a:t>1 médico</a:t>
                      </a:r>
                    </a:p>
                    <a:p>
                      <a:pPr>
                        <a:lnSpc>
                          <a:spcPct val="150000"/>
                        </a:lnSpc>
                        <a:tabLst>
                          <a:tab pos="723900" algn="l"/>
                          <a:tab pos="1886585" algn="l"/>
                        </a:tabLst>
                      </a:pPr>
                      <a:r>
                        <a:rPr lang="pt-BR" sz="1200" kern="100" dirty="0">
                          <a:effectLst/>
                        </a:rPr>
                        <a:t>1 enfermeiro,</a:t>
                      </a:r>
                    </a:p>
                    <a:p>
                      <a:pPr>
                        <a:lnSpc>
                          <a:spcPct val="150000"/>
                        </a:lnSpc>
                        <a:tabLst>
                          <a:tab pos="723900" algn="l"/>
                          <a:tab pos="1886585" algn="l"/>
                        </a:tabLst>
                      </a:pPr>
                      <a:r>
                        <a:rPr lang="pt-BR" sz="1200" kern="100" dirty="0">
                          <a:effectLst/>
                        </a:rPr>
                        <a:t>1 técnico/auxiliar de enfermagem,</a:t>
                      </a:r>
                    </a:p>
                    <a:p>
                      <a:pPr>
                        <a:lnSpc>
                          <a:spcPct val="150000"/>
                        </a:lnSpc>
                        <a:tabLst>
                          <a:tab pos="723900" algn="l"/>
                          <a:tab pos="1886585" algn="l"/>
                        </a:tabLst>
                      </a:pPr>
                      <a:r>
                        <a:rPr lang="pt-BR" sz="1200" kern="100" dirty="0">
                          <a:effectLst/>
                        </a:rPr>
                        <a:t>1 odontólogo</a:t>
                      </a:r>
                    </a:p>
                    <a:p>
                      <a:pPr>
                        <a:lnSpc>
                          <a:spcPct val="150000"/>
                        </a:lnSpc>
                        <a:tabLst>
                          <a:tab pos="723900" algn="l"/>
                          <a:tab pos="1886585" algn="l"/>
                        </a:tabLst>
                      </a:pPr>
                      <a:r>
                        <a:rPr lang="pt-BR" sz="1200" kern="100" dirty="0">
                          <a:effectLst/>
                        </a:rPr>
                        <a:t>1 técnico/auxiliar de saúde bucal</a:t>
                      </a:r>
                      <a:endParaRPr lang="pt-BR" sz="1200" kern="100" dirty="0">
                        <a:effectLst/>
                        <a:latin typeface="Liberation Serif"/>
                        <a:ea typeface="SimSun" panose="02010600030101010101" pitchFamily="2" charset="-122"/>
                        <a:cs typeface="Mangal" panose="02040503050203030202" pitchFamily="18" charset="0"/>
                      </a:endParaRPr>
                    </a:p>
                  </a:txBody>
                  <a:tcPr marL="15917" marR="15917" marT="15917" marB="15917"/>
                </a:tc>
                <a:extLst>
                  <a:ext uri="{0D108BD9-81ED-4DB2-BD59-A6C34878D82A}">
                    <a16:rowId xmlns:a16="http://schemas.microsoft.com/office/drawing/2014/main" val="347347996"/>
                  </a:ext>
                </a:extLst>
              </a:tr>
              <a:tr h="245039">
                <a:tc gridSpan="4">
                  <a:txBody>
                    <a:bodyPr/>
                    <a:lstStyle/>
                    <a:p>
                      <a:pPr>
                        <a:lnSpc>
                          <a:spcPct val="150000"/>
                        </a:lnSpc>
                      </a:pPr>
                      <a:r>
                        <a:rPr lang="pt-BR" sz="1200" kern="100">
                          <a:effectLst/>
                        </a:rPr>
                        <a:t>Municípios acima de 501 presos e que possuem mais de 1 (uma) unidade prisional em seu território</a:t>
                      </a:r>
                      <a:endParaRPr lang="pt-BR" sz="1200" kern="100">
                        <a:effectLst/>
                        <a:latin typeface="Liberation Serif"/>
                        <a:ea typeface="SimSun" panose="02010600030101010101" pitchFamily="2" charset="-122"/>
                        <a:cs typeface="Mangal" panose="02040503050203030202" pitchFamily="18" charset="0"/>
                      </a:endParaRPr>
                    </a:p>
                  </a:txBody>
                  <a:tcPr marL="15917" marR="15917" marT="15917" marB="15917"/>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608066933"/>
                  </a:ext>
                </a:extLst>
              </a:tr>
              <a:tr h="1721998">
                <a:tc>
                  <a:txBody>
                    <a:bodyPr/>
                    <a:lstStyle/>
                    <a:p>
                      <a:pPr>
                        <a:lnSpc>
                          <a:spcPct val="150000"/>
                        </a:lnSpc>
                      </a:pPr>
                      <a:r>
                        <a:rPr lang="pt-BR" sz="1200" kern="100">
                          <a:effectLst/>
                        </a:rPr>
                        <a:t>Acima 501 presos</a:t>
                      </a:r>
                      <a:endParaRPr lang="pt-BR" sz="1200" kern="100">
                        <a:effectLst/>
                        <a:latin typeface="Liberation Serif"/>
                        <a:ea typeface="SimSun" panose="02010600030101010101" pitchFamily="2" charset="-122"/>
                        <a:cs typeface="Mangal" panose="02040503050203030202" pitchFamily="18" charset="0"/>
                      </a:endParaRPr>
                    </a:p>
                  </a:txBody>
                  <a:tcPr marL="15917" marR="15917" marT="15917" marB="15917"/>
                </a:tc>
                <a:tc>
                  <a:txBody>
                    <a:bodyPr/>
                    <a:lstStyle/>
                    <a:p>
                      <a:pPr algn="ctr">
                        <a:lnSpc>
                          <a:spcPct val="150000"/>
                        </a:lnSpc>
                      </a:pPr>
                      <a:r>
                        <a:rPr lang="pt-BR" sz="1200" kern="100">
                          <a:effectLst/>
                        </a:rPr>
                        <a:t>30h</a:t>
                      </a:r>
                    </a:p>
                    <a:p>
                      <a:pPr algn="ctr">
                        <a:lnSpc>
                          <a:spcPct val="150000"/>
                        </a:lnSpc>
                      </a:pPr>
                      <a:r>
                        <a:rPr lang="pt-BR" sz="1200" kern="100">
                          <a:effectLst/>
                        </a:rPr>
                        <a:t> </a:t>
                      </a:r>
                      <a:endParaRPr lang="pt-BR" sz="1200" kern="100">
                        <a:effectLst/>
                        <a:latin typeface="Liberation Serif"/>
                        <a:ea typeface="SimSun" panose="02010600030101010101" pitchFamily="2" charset="-122"/>
                        <a:cs typeface="Mangal" panose="02040503050203030202" pitchFamily="18" charset="0"/>
                      </a:endParaRPr>
                    </a:p>
                  </a:txBody>
                  <a:tcPr marL="15917" marR="15917" marT="15917" marB="15917"/>
                </a:tc>
                <a:tc>
                  <a:txBody>
                    <a:bodyPr/>
                    <a:lstStyle/>
                    <a:p>
                      <a:pPr algn="ctr">
                        <a:lnSpc>
                          <a:spcPct val="150000"/>
                        </a:lnSpc>
                      </a:pPr>
                      <a:r>
                        <a:rPr lang="pt-BR" sz="1200" kern="100" dirty="0">
                          <a:effectLst/>
                        </a:rPr>
                        <a:t>85.284,00</a:t>
                      </a:r>
                    </a:p>
                    <a:p>
                      <a:pPr algn="ctr">
                        <a:lnSpc>
                          <a:spcPct val="150000"/>
                        </a:lnSpc>
                      </a:pPr>
                      <a:r>
                        <a:rPr lang="pt-BR" sz="1200" kern="100" dirty="0">
                          <a:effectLst/>
                        </a:rPr>
                        <a:t>(2 equipes)</a:t>
                      </a:r>
                      <a:endParaRPr lang="pt-BR" sz="1200" kern="100" dirty="0">
                        <a:effectLst/>
                        <a:latin typeface="Liberation Serif"/>
                        <a:ea typeface="SimSun" panose="02010600030101010101" pitchFamily="2" charset="-122"/>
                        <a:cs typeface="Mangal" panose="02040503050203030202" pitchFamily="18" charset="0"/>
                      </a:endParaRPr>
                    </a:p>
                  </a:txBody>
                  <a:tcPr marL="15917" marR="15917" marT="15917" marB="15917"/>
                </a:tc>
                <a:tc>
                  <a:txBody>
                    <a:bodyPr/>
                    <a:lstStyle/>
                    <a:p>
                      <a:pPr>
                        <a:lnSpc>
                          <a:spcPct val="150000"/>
                        </a:lnSpc>
                        <a:tabLst>
                          <a:tab pos="723900" algn="l"/>
                          <a:tab pos="1886585" algn="l"/>
                        </a:tabLst>
                      </a:pPr>
                      <a:r>
                        <a:rPr lang="pt-BR" sz="1200" kern="100" dirty="0">
                          <a:effectLst/>
                        </a:rPr>
                        <a:t>2 médicos</a:t>
                      </a:r>
                    </a:p>
                    <a:p>
                      <a:pPr>
                        <a:lnSpc>
                          <a:spcPct val="150000"/>
                        </a:lnSpc>
                        <a:tabLst>
                          <a:tab pos="723900" algn="l"/>
                          <a:tab pos="1886585" algn="l"/>
                        </a:tabLst>
                      </a:pPr>
                      <a:r>
                        <a:rPr lang="pt-BR" sz="1200" kern="100" dirty="0">
                          <a:effectLst/>
                        </a:rPr>
                        <a:t>2 enfermeiros</a:t>
                      </a:r>
                    </a:p>
                    <a:p>
                      <a:pPr>
                        <a:lnSpc>
                          <a:spcPct val="150000"/>
                        </a:lnSpc>
                        <a:tabLst>
                          <a:tab pos="723900" algn="l"/>
                          <a:tab pos="1886585" algn="l"/>
                        </a:tabLst>
                      </a:pPr>
                      <a:r>
                        <a:rPr lang="pt-BR" sz="1200" kern="100" dirty="0">
                          <a:effectLst/>
                        </a:rPr>
                        <a:t>2 técnicos/auxiliares de enfermagem,</a:t>
                      </a:r>
                    </a:p>
                    <a:p>
                      <a:pPr>
                        <a:lnSpc>
                          <a:spcPct val="150000"/>
                        </a:lnSpc>
                        <a:tabLst>
                          <a:tab pos="723900" algn="l"/>
                          <a:tab pos="1886585" algn="l"/>
                        </a:tabLst>
                      </a:pPr>
                      <a:r>
                        <a:rPr lang="pt-BR" sz="1200" kern="100" dirty="0">
                          <a:effectLst/>
                        </a:rPr>
                        <a:t>2 odontólogos</a:t>
                      </a:r>
                    </a:p>
                    <a:p>
                      <a:pPr>
                        <a:lnSpc>
                          <a:spcPct val="150000"/>
                        </a:lnSpc>
                        <a:tabLst>
                          <a:tab pos="723900" algn="l"/>
                          <a:tab pos="1886585" algn="l"/>
                        </a:tabLst>
                      </a:pPr>
                      <a:r>
                        <a:rPr lang="pt-BR" sz="1200" kern="100" dirty="0">
                          <a:effectLst/>
                        </a:rPr>
                        <a:t>2 técnicos/auxiliares de saúde bucal</a:t>
                      </a:r>
                    </a:p>
                    <a:p>
                      <a:pPr>
                        <a:lnSpc>
                          <a:spcPct val="150000"/>
                        </a:lnSpc>
                        <a:tabLst>
                          <a:tab pos="723900" algn="l"/>
                          <a:tab pos="1886585" algn="l"/>
                        </a:tabLst>
                      </a:pPr>
                      <a:r>
                        <a:rPr lang="pt-BR" sz="1200" kern="100" dirty="0">
                          <a:effectLst/>
                        </a:rPr>
                        <a:t>2 psicólogos</a:t>
                      </a:r>
                    </a:p>
                    <a:p>
                      <a:pPr>
                        <a:lnSpc>
                          <a:spcPct val="150000"/>
                        </a:lnSpc>
                        <a:tabLst>
                          <a:tab pos="723900" algn="l"/>
                          <a:tab pos="1886585" algn="l"/>
                        </a:tabLst>
                      </a:pPr>
                      <a:r>
                        <a:rPr lang="pt-BR" sz="1200" kern="100" dirty="0">
                          <a:effectLst/>
                        </a:rPr>
                        <a:t>2 assistentes sociais</a:t>
                      </a:r>
                      <a:endParaRPr lang="pt-BR" sz="1200" kern="100" dirty="0">
                        <a:effectLst/>
                        <a:latin typeface="Liberation Serif"/>
                        <a:ea typeface="SimSun" panose="02010600030101010101" pitchFamily="2" charset="-122"/>
                        <a:cs typeface="Mangal" panose="02040503050203030202" pitchFamily="18" charset="0"/>
                      </a:endParaRPr>
                    </a:p>
                  </a:txBody>
                  <a:tcPr marL="15917" marR="15917" marT="15917" marB="15917"/>
                </a:tc>
                <a:extLst>
                  <a:ext uri="{0D108BD9-81ED-4DB2-BD59-A6C34878D82A}">
                    <a16:rowId xmlns:a16="http://schemas.microsoft.com/office/drawing/2014/main" val="1741751438"/>
                  </a:ext>
                </a:extLst>
              </a:tr>
            </a:tbl>
          </a:graphicData>
        </a:graphic>
      </p:graphicFrame>
    </p:spTree>
    <p:extLst>
      <p:ext uri="{BB962C8B-B14F-4D97-AF65-F5344CB8AC3E}">
        <p14:creationId xmlns:p14="http://schemas.microsoft.com/office/powerpoint/2010/main" val="3563633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2" name="TextShape 6"/>
          <p:cNvSpPr/>
          <p:nvPr/>
        </p:nvSpPr>
        <p:spPr>
          <a:xfrm>
            <a:off x="4316040" y="4149000"/>
            <a:ext cx="3558600" cy="9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pic>
        <p:nvPicPr>
          <p:cNvPr id="123" name="Imagem 3"/>
          <p:cNvPicPr/>
          <p:nvPr/>
        </p:nvPicPr>
        <p:blipFill>
          <a:blip r:embed="rId3"/>
          <a:stretch/>
        </p:blipFill>
        <p:spPr>
          <a:xfrm>
            <a:off x="4140000" y="5946840"/>
            <a:ext cx="3779280" cy="635400"/>
          </a:xfrm>
          <a:prstGeom prst="rect">
            <a:avLst/>
          </a:prstGeom>
          <a:ln w="0">
            <a:noFill/>
          </a:ln>
        </p:spPr>
      </p:pic>
      <p:sp>
        <p:nvSpPr>
          <p:cNvPr id="4" name="Título 3">
            <a:extLst>
              <a:ext uri="{FF2B5EF4-FFF2-40B4-BE49-F238E27FC236}">
                <a16:creationId xmlns:a16="http://schemas.microsoft.com/office/drawing/2014/main" id="{90A682B7-C4FF-99A5-4082-01DE322F1DB0}"/>
              </a:ext>
            </a:extLst>
          </p:cNvPr>
          <p:cNvSpPr>
            <a:spLocks noGrp="1"/>
          </p:cNvSpPr>
          <p:nvPr>
            <p:ph type="title"/>
          </p:nvPr>
        </p:nvSpPr>
        <p:spPr>
          <a:xfrm>
            <a:off x="928134" y="1697400"/>
            <a:ext cx="10197066" cy="1339200"/>
          </a:xfrm>
        </p:spPr>
        <p:txBody>
          <a:bodyPr/>
          <a:lstStyle/>
          <a:p>
            <a:pPr>
              <a:lnSpc>
                <a:spcPct val="150000"/>
              </a:lnSpc>
              <a:tabLst>
                <a:tab pos="723900" algn="l"/>
                <a:tab pos="1886585" algn="l"/>
              </a:tabLst>
            </a:pPr>
            <a:br>
              <a:rPr lang="pt-BR" sz="2800" dirty="0">
                <a:latin typeface="Comic Sans MS" panose="030F0702030302020204" pitchFamily="66" charset="0"/>
              </a:rPr>
            </a:br>
            <a:br>
              <a:rPr lang="pt-BR" sz="2800" dirty="0">
                <a:latin typeface="Comic Sans MS" panose="030F0702030302020204" pitchFamily="66" charset="0"/>
              </a:rPr>
            </a:br>
            <a:br>
              <a:rPr lang="pt-BR" sz="2800" dirty="0">
                <a:latin typeface="Comic Sans MS" panose="030F0702030302020204" pitchFamily="66" charset="0"/>
              </a:rPr>
            </a:br>
            <a:br>
              <a:rPr lang="pt-BR" sz="2800" dirty="0">
                <a:latin typeface="Comic Sans MS" panose="030F0702030302020204" pitchFamily="66" charset="0"/>
              </a:rPr>
            </a:br>
            <a:br>
              <a:rPr lang="pt-BR" sz="2800" dirty="0">
                <a:latin typeface="Comic Sans MS" panose="030F0702030302020204" pitchFamily="66" charset="0"/>
              </a:rPr>
            </a:br>
            <a:r>
              <a:rPr lang="pt-BR" sz="2800" dirty="0">
                <a:latin typeface="Comic Sans MS" panose="030F0702030302020204" pitchFamily="66" charset="0"/>
              </a:rPr>
              <a:t>Indicadores</a:t>
            </a:r>
            <a:br>
              <a:rPr lang="pt-BR" sz="2800" dirty="0">
                <a:latin typeface="Comic Sans MS" panose="030F0702030302020204" pitchFamily="66" charset="0"/>
              </a:rPr>
            </a:br>
            <a:r>
              <a:rPr lang="pt-BR" sz="1800" dirty="0">
                <a:solidFill>
                  <a:srgbClr val="111111"/>
                </a:solidFill>
                <a:latin typeface="Comic Sans MS" panose="030F0702030302020204" pitchFamily="66" charset="0"/>
                <a:ea typeface="Calibri" panose="020F0502020204030204" pitchFamily="34" charset="0"/>
              </a:rPr>
              <a:t>N</a:t>
            </a:r>
            <a:r>
              <a:rPr lang="pt-BR" sz="1800" dirty="0">
                <a:solidFill>
                  <a:srgbClr val="111111"/>
                </a:solidFill>
                <a:effectLst/>
                <a:latin typeface="Comic Sans MS" panose="030F0702030302020204" pitchFamily="66" charset="0"/>
                <a:ea typeface="Calibri" panose="020F0502020204030204" pitchFamily="34" charset="0"/>
              </a:rPr>
              <a:t>úmero de consultas médicas e de enfermagem com preenchimento do campo “local de atendimento”, em que pode ser marcada a opção 09” – Unidade prisional ou congêneres- serão acompanhados nos sistemas de informação, Será verificada no e-SUS AB por meio do Identificador Nacional de Equipe (INE), já que as equipes de saúde prisional habilitadas possuem identificação específica. Além disso será observado  o cumprimento das metas presentes na resolução.</a:t>
            </a:r>
            <a:br>
              <a:rPr lang="pt-BR" sz="1800" dirty="0">
                <a:solidFill>
                  <a:srgbClr val="111111"/>
                </a:solidFill>
                <a:effectLst/>
                <a:latin typeface="Comic Sans MS" panose="030F0702030302020204" pitchFamily="66" charset="0"/>
                <a:ea typeface="Calibri" panose="020F0502020204030204" pitchFamily="34" charset="0"/>
              </a:rPr>
            </a:br>
            <a:br>
              <a:rPr lang="pt-BR" sz="1800" dirty="0">
                <a:solidFill>
                  <a:srgbClr val="111111"/>
                </a:solidFill>
                <a:effectLst/>
                <a:latin typeface="Comic Sans MS" panose="030F0702030302020204" pitchFamily="66" charset="0"/>
                <a:ea typeface="Calibri" panose="020F0502020204030204" pitchFamily="34" charset="0"/>
              </a:rPr>
            </a:br>
            <a:r>
              <a:rPr lang="pt-BR" sz="1800" b="1" dirty="0">
                <a:latin typeface="Comic Sans MS" panose="030F0702030302020204" pitchFamily="66" charset="0"/>
              </a:rPr>
              <a:t>Monitoramento </a:t>
            </a:r>
            <a:br>
              <a:rPr lang="pt-BR" sz="1800" b="1" dirty="0">
                <a:latin typeface="Comic Sans MS" panose="030F0702030302020204" pitchFamily="66" charset="0"/>
              </a:rPr>
            </a:br>
            <a:r>
              <a:rPr lang="pt-BR" sz="1800" dirty="0">
                <a:latin typeface="Comic Sans MS" panose="030F0702030302020204" pitchFamily="66" charset="0"/>
              </a:rPr>
              <a:t>Acompanhamento do número de  atendimentos  pelos sistemas de informação </a:t>
            </a:r>
            <a:r>
              <a:rPr lang="pt-BR" sz="18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 bem como planilha em meio físico ou eletrônico,  com atendimentos e ações do Plano de Ação  realizadas, a cada três meses e </a:t>
            </a:r>
            <a:r>
              <a:rPr lang="pt-BR" sz="1800" dirty="0">
                <a:solidFill>
                  <a:srgbClr val="000000"/>
                </a:solidFill>
                <a:effectLst/>
                <a:latin typeface="Comic Sans MS" panose="030F0702030302020204" pitchFamily="66" charset="0"/>
                <a:ea typeface="Times New Roman" panose="02020603050405020304" pitchFamily="18" charset="0"/>
              </a:rPr>
              <a:t> acompanhamento e monitoramento realizado semestralmente de forma presencial</a:t>
            </a:r>
            <a:br>
              <a:rPr lang="pt-BR" sz="1800" b="1" dirty="0">
                <a:latin typeface="Comic Sans MS" panose="030F0702030302020204" pitchFamily="66" charset="0"/>
              </a:rPr>
            </a:br>
            <a:br>
              <a:rPr lang="pt-BR" sz="1800" dirty="0">
                <a:solidFill>
                  <a:srgbClr val="111111"/>
                </a:solidFill>
                <a:latin typeface="Times New Roman" panose="02020603050405020304" pitchFamily="18" charset="0"/>
                <a:ea typeface="Calibri" panose="020F0502020204030204" pitchFamily="34" charset="0"/>
              </a:rPr>
            </a:br>
            <a:br>
              <a:rPr lang="pt-BR" sz="1800" dirty="0">
                <a:solidFill>
                  <a:srgbClr val="111111"/>
                </a:solidFill>
                <a:effectLst/>
                <a:latin typeface="Times New Roman" panose="02020603050405020304" pitchFamily="18" charset="0"/>
                <a:ea typeface="Calibri" panose="020F0502020204030204" pitchFamily="34" charset="0"/>
              </a:rPr>
            </a:br>
            <a:br>
              <a:rPr lang="pt-BR" sz="1600" b="1" kern="150" dirty="0">
                <a:effectLst/>
                <a:latin typeface="Comic Sans MS" panose="030F0702030302020204" pitchFamily="66" charset="0"/>
                <a:ea typeface="Open Sans" panose="020B0606030504020204" pitchFamily="34" charset="0"/>
                <a:cs typeface="Open Sans" panose="020B0606030504020204" pitchFamily="34" charset="0"/>
              </a:rPr>
            </a:br>
            <a:br>
              <a:rPr lang="pt-BR" sz="1400" dirty="0">
                <a:latin typeface="Comic Sans MS" panose="030F0702030302020204" pitchFamily="66" charset="0"/>
              </a:rPr>
            </a:br>
            <a:endParaRPr lang="pt-BR" sz="1400" dirty="0">
              <a:latin typeface="Comic Sans MS" panose="030F0702030302020204" pitchFamily="66" charset="0"/>
            </a:endParaRPr>
          </a:p>
        </p:txBody>
      </p:sp>
    </p:spTree>
    <p:extLst>
      <p:ext uri="{BB962C8B-B14F-4D97-AF65-F5344CB8AC3E}">
        <p14:creationId xmlns:p14="http://schemas.microsoft.com/office/powerpoint/2010/main" val="822428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33" name="TextShape 7"/>
          <p:cNvSpPr/>
          <p:nvPr/>
        </p:nvSpPr>
        <p:spPr>
          <a:xfrm>
            <a:off x="2701674" y="2755678"/>
            <a:ext cx="6090080" cy="457444"/>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34" name="TextShape 8"/>
          <p:cNvSpPr/>
          <p:nvPr/>
        </p:nvSpPr>
        <p:spPr>
          <a:xfrm>
            <a:off x="7558545" y="5576061"/>
            <a:ext cx="4941462" cy="9218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pic>
        <p:nvPicPr>
          <p:cNvPr id="3" name="Imagem 2">
            <a:extLst>
              <a:ext uri="{FF2B5EF4-FFF2-40B4-BE49-F238E27FC236}">
                <a16:creationId xmlns:a16="http://schemas.microsoft.com/office/drawing/2014/main" id="{C66B071A-24BB-4BE0-81AB-942DCAD1912E}"/>
              </a:ext>
            </a:extLst>
          </p:cNvPr>
          <p:cNvPicPr>
            <a:picLocks noChangeAspect="1"/>
          </p:cNvPicPr>
          <p:nvPr/>
        </p:nvPicPr>
        <p:blipFill>
          <a:blip r:embed="rId3"/>
          <a:stretch>
            <a:fillRect/>
          </a:stretch>
        </p:blipFill>
        <p:spPr>
          <a:xfrm>
            <a:off x="2506133" y="0"/>
            <a:ext cx="7145867" cy="6858000"/>
          </a:xfrm>
          <a:prstGeom prst="rect">
            <a:avLst/>
          </a:prstGeom>
        </p:spPr>
      </p:pic>
      <p:sp>
        <p:nvSpPr>
          <p:cNvPr id="6" name="CaixaDeTexto 5">
            <a:extLst>
              <a:ext uri="{FF2B5EF4-FFF2-40B4-BE49-F238E27FC236}">
                <a16:creationId xmlns:a16="http://schemas.microsoft.com/office/drawing/2014/main" id="{0D10C437-B4BF-4B47-8A1F-DC95939E7233}"/>
              </a:ext>
            </a:extLst>
          </p:cNvPr>
          <p:cNvSpPr txBox="1"/>
          <p:nvPr/>
        </p:nvSpPr>
        <p:spPr>
          <a:xfrm>
            <a:off x="406401" y="1388534"/>
            <a:ext cx="8966200" cy="646331"/>
          </a:xfrm>
          <a:prstGeom prst="rect">
            <a:avLst/>
          </a:prstGeom>
          <a:noFill/>
        </p:spPr>
        <p:txBody>
          <a:bodyPr wrap="square">
            <a:spAutoFit/>
          </a:bodyPr>
          <a:lstStyle/>
          <a:p>
            <a:r>
              <a:rPr kumimoji="0" lang="pt-BR" sz="3600" b="0" i="0" u="none" strike="noStrike" kern="1200" cap="none" spc="0" normalizeH="0" baseline="0" noProof="0" dirty="0">
                <a:ln>
                  <a:noFill/>
                </a:ln>
                <a:solidFill>
                  <a:prstClr val="black"/>
                </a:solidFill>
                <a:effectLst/>
                <a:uLnTx/>
                <a:uFillTx/>
                <a:latin typeface="Comic Sans MS" panose="030F0702030302020204" pitchFamily="66" charset="0"/>
                <a:ea typeface="DejaVu Sans"/>
                <a:cs typeface="DejaVu Sans"/>
              </a:rPr>
              <a:t>Consultório na Rua</a:t>
            </a:r>
            <a:endParaRPr lang="pt-BR" dirty="0"/>
          </a:p>
        </p:txBody>
      </p:sp>
    </p:spTree>
    <p:extLst>
      <p:ext uri="{BB962C8B-B14F-4D97-AF65-F5344CB8AC3E}">
        <p14:creationId xmlns:p14="http://schemas.microsoft.com/office/powerpoint/2010/main" val="4190845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33" name="TextShape 7"/>
          <p:cNvSpPr/>
          <p:nvPr/>
        </p:nvSpPr>
        <p:spPr>
          <a:xfrm>
            <a:off x="1885320" y="2329920"/>
            <a:ext cx="7674480" cy="10648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34" name="TextShape 8"/>
          <p:cNvSpPr/>
          <p:nvPr/>
        </p:nvSpPr>
        <p:spPr>
          <a:xfrm>
            <a:off x="4316040" y="4149000"/>
            <a:ext cx="3558600" cy="9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pic>
        <p:nvPicPr>
          <p:cNvPr id="135" name="Imagem 4"/>
          <p:cNvPicPr/>
          <p:nvPr/>
        </p:nvPicPr>
        <p:blipFill>
          <a:blip r:embed="rId3"/>
          <a:stretch/>
        </p:blipFill>
        <p:spPr>
          <a:xfrm>
            <a:off x="9699812" y="6218190"/>
            <a:ext cx="2652922" cy="635400"/>
          </a:xfrm>
          <a:prstGeom prst="rect">
            <a:avLst/>
          </a:prstGeom>
          <a:ln w="0">
            <a:noFill/>
          </a:ln>
        </p:spPr>
      </p:pic>
      <p:sp>
        <p:nvSpPr>
          <p:cNvPr id="136" name="PlaceHolder 1"/>
          <p:cNvSpPr>
            <a:spLocks noGrp="1"/>
          </p:cNvSpPr>
          <p:nvPr>
            <p:ph type="subTitle"/>
          </p:nvPr>
        </p:nvSpPr>
        <p:spPr>
          <a:prstGeom prst="rect">
            <a:avLst/>
          </a:prstGeom>
          <a:noFill/>
          <a:ln w="0">
            <a:noFill/>
          </a:ln>
        </p:spPr>
        <p:txBody>
          <a:bodyPr lIns="0" tIns="0" rIns="0" bIns="0" anchor="ctr">
            <a:noAutofit/>
          </a:bodyPr>
          <a:lstStyle/>
          <a:p>
            <a:pPr>
              <a:lnSpc>
                <a:spcPct val="100000"/>
              </a:lnSpc>
              <a:buNone/>
            </a:pPr>
            <a:endParaRPr lang="pt-BR" sz="3200" b="0" strike="noStrike" spc="-1" dirty="0">
              <a:latin typeface="Arial"/>
            </a:endParaRPr>
          </a:p>
          <a:p>
            <a:pPr>
              <a:lnSpc>
                <a:spcPct val="100000"/>
              </a:lnSpc>
              <a:buNone/>
            </a:pPr>
            <a:endParaRPr lang="pt-BR" sz="3200" b="0" strike="noStrike" spc="-1" dirty="0">
              <a:latin typeface="Arial"/>
            </a:endParaRPr>
          </a:p>
        </p:txBody>
      </p:sp>
      <p:sp>
        <p:nvSpPr>
          <p:cNvPr id="5" name="Título 4">
            <a:extLst>
              <a:ext uri="{FF2B5EF4-FFF2-40B4-BE49-F238E27FC236}">
                <a16:creationId xmlns:a16="http://schemas.microsoft.com/office/drawing/2014/main" id="{C08B725A-4EDC-401D-B9D4-20FE912D360B}"/>
              </a:ext>
            </a:extLst>
          </p:cNvPr>
          <p:cNvSpPr>
            <a:spLocks noGrp="1"/>
          </p:cNvSpPr>
          <p:nvPr>
            <p:ph type="title"/>
          </p:nvPr>
        </p:nvSpPr>
        <p:spPr>
          <a:xfrm>
            <a:off x="822512" y="404310"/>
            <a:ext cx="8877300" cy="635595"/>
          </a:xfrm>
        </p:spPr>
        <p:txBody>
          <a:bodyPr/>
          <a:lstStyle/>
          <a:p>
            <a:r>
              <a:rPr lang="pt-BR" sz="3600" dirty="0">
                <a:latin typeface="Comic Sans MS" panose="030F0702030302020204" pitchFamily="66" charset="0"/>
              </a:rPr>
              <a:t>Consultório na Rua</a:t>
            </a:r>
            <a:endParaRPr lang="pt-BR" sz="2400" dirty="0">
              <a:latin typeface="Comic Sans MS" panose="030F0702030302020204" pitchFamily="66" charset="0"/>
            </a:endParaRPr>
          </a:p>
        </p:txBody>
      </p:sp>
      <p:sp>
        <p:nvSpPr>
          <p:cNvPr id="4" name="CaixaDeTexto 3">
            <a:extLst>
              <a:ext uri="{FF2B5EF4-FFF2-40B4-BE49-F238E27FC236}">
                <a16:creationId xmlns:a16="http://schemas.microsoft.com/office/drawing/2014/main" id="{A45E4FF0-88BE-3544-AE1A-5F215F80981D}"/>
              </a:ext>
            </a:extLst>
          </p:cNvPr>
          <p:cNvSpPr txBox="1"/>
          <p:nvPr/>
        </p:nvSpPr>
        <p:spPr>
          <a:xfrm>
            <a:off x="1251284" y="1444320"/>
            <a:ext cx="10192571"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400" b="1" dirty="0">
                <a:solidFill>
                  <a:srgbClr val="FF0000"/>
                </a:solidFill>
                <a:latin typeface="Comic Sans MS" panose="030F0702030302020204" pitchFamily="66" charset="0"/>
              </a:rPr>
              <a:t>R$ 20.000,00 </a:t>
            </a:r>
            <a:r>
              <a:rPr lang="pt-BR" sz="2400" b="1" dirty="0">
                <a:latin typeface="Comic Sans MS" panose="030F0702030302020204" pitchFamily="66" charset="0"/>
              </a:rPr>
              <a:t>mensais mediante portaria de elegibilidade pelo MS ou comprovação de no mínimo 80 pessoas em situação de rua</a:t>
            </a:r>
            <a:r>
              <a:rPr lang="pt-BR" sz="2400" b="1" dirty="0">
                <a:solidFill>
                  <a:srgbClr val="000000"/>
                </a:solidFill>
                <a:effectLst/>
                <a:latin typeface="Comic Sans MS" panose="030F0702030302020204" pitchFamily="66" charset="0"/>
                <a:ea typeface="Calibri" panose="020F0502020204030204" pitchFamily="34" charset="0"/>
              </a:rPr>
              <a:t>  e</a:t>
            </a:r>
            <a:r>
              <a:rPr lang="pt-BR" sz="2400" b="1" dirty="0">
                <a:latin typeface="Comic Sans MS" panose="030F0702030302020204" pitchFamily="66" charset="0"/>
              </a:rPr>
              <a:t> pactuação de Plano de Ação Anual.</a:t>
            </a:r>
            <a:r>
              <a:rPr lang="pt-BR" sz="2400" b="1" kern="100" dirty="0">
                <a:effectLst/>
                <a:latin typeface="Comic Sans MS" panose="030F0702030302020204" pitchFamily="66" charset="0"/>
                <a:ea typeface="NSimSun" panose="02010609030101010101" pitchFamily="49" charset="-122"/>
                <a:cs typeface="Arial" panose="020B0604020202020204" pitchFamily="34" charset="0"/>
              </a:rPr>
              <a:t> O recurso poderá ser utilizado para aquisição de veículo para uso exclusivo da equipe e transporte/atendimento da população em situação de rua</a:t>
            </a:r>
            <a:r>
              <a:rPr lang="pt-BR" sz="2400" kern="100" dirty="0">
                <a:effectLst/>
                <a:latin typeface="Times New Roman" panose="02020603050405020304" pitchFamily="18" charset="0"/>
                <a:ea typeface="NSimSun" panose="02010609030101010101" pitchFamily="49" charset="-122"/>
                <a:cs typeface="Arial" panose="020B0604020202020204" pitchFamily="34" charset="0"/>
              </a:rPr>
              <a:t>. </a:t>
            </a:r>
            <a:endParaRPr lang="pt-BR" sz="2400" b="1" dirty="0">
              <a:latin typeface="Comic Sans MS" panose="030F0702030302020204" pitchFamily="66" charset="0"/>
            </a:endParaRPr>
          </a:p>
          <a:p>
            <a:endParaRPr lang="pt-BR" dirty="0"/>
          </a:p>
        </p:txBody>
      </p:sp>
      <p:sp>
        <p:nvSpPr>
          <p:cNvPr id="7" name="AutoShape 6">
            <a:extLst>
              <a:ext uri="{FF2B5EF4-FFF2-40B4-BE49-F238E27FC236}">
                <a16:creationId xmlns:a16="http://schemas.microsoft.com/office/drawing/2014/main" id="{6384E30C-4825-5ECA-31EC-A7311998A30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2286130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1" name="TextShape 5"/>
          <p:cNvSpPr/>
          <p:nvPr/>
        </p:nvSpPr>
        <p:spPr>
          <a:xfrm>
            <a:off x="1885320" y="2329920"/>
            <a:ext cx="7674480" cy="10648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22" name="TextShape 6"/>
          <p:cNvSpPr/>
          <p:nvPr/>
        </p:nvSpPr>
        <p:spPr>
          <a:xfrm>
            <a:off x="4316040" y="4149000"/>
            <a:ext cx="3558600" cy="9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pic>
        <p:nvPicPr>
          <p:cNvPr id="123" name="Imagem 3"/>
          <p:cNvPicPr/>
          <p:nvPr/>
        </p:nvPicPr>
        <p:blipFill>
          <a:blip r:embed="rId3"/>
          <a:stretch/>
        </p:blipFill>
        <p:spPr>
          <a:xfrm>
            <a:off x="8033127" y="6179039"/>
            <a:ext cx="3779280" cy="635400"/>
          </a:xfrm>
          <a:prstGeom prst="rect">
            <a:avLst/>
          </a:prstGeom>
          <a:ln w="0">
            <a:noFill/>
          </a:ln>
        </p:spPr>
      </p:pic>
      <p:sp>
        <p:nvSpPr>
          <p:cNvPr id="124" name="PlaceHolder 1"/>
          <p:cNvSpPr>
            <a:spLocks noGrp="1"/>
          </p:cNvSpPr>
          <p:nvPr>
            <p:ph type="subTitle"/>
          </p:nvPr>
        </p:nvSpPr>
        <p:spPr>
          <a:xfrm>
            <a:off x="842682" y="-842682"/>
            <a:ext cx="10496958" cy="6962321"/>
          </a:xfrm>
          <a:prstGeom prst="rect">
            <a:avLst/>
          </a:prstGeom>
          <a:noFill/>
          <a:ln w="0">
            <a:noFill/>
          </a:ln>
        </p:spPr>
        <p:txBody>
          <a:bodyPr lIns="0" tIns="0" rIns="0" bIns="0" anchor="ctr">
            <a:noAutofit/>
          </a:bodyPr>
          <a:lstStyle/>
          <a:p>
            <a:pPr algn="ctr">
              <a:lnSpc>
                <a:spcPct val="107000"/>
              </a:lnSpc>
              <a:spcAft>
                <a:spcPts val="800"/>
              </a:spcAft>
            </a:pPr>
            <a:endParaRPr lang="pt-BR"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pt-BR" sz="1800" b="1" dirty="0">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pt-BR"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pt-BR" sz="1800" b="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pt-BR" sz="1800" b="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pt-BR" sz="1800" b="1" dirty="0">
              <a:latin typeface="Calibri" panose="020F0502020204030204" pitchFamily="34" charset="0"/>
              <a:ea typeface="Calibri" panose="020F0502020204030204" pitchFamily="34" charset="0"/>
              <a:cs typeface="Calibri" panose="020F0502020204030204" pitchFamily="34" charset="0"/>
            </a:endParaRPr>
          </a:p>
          <a:p>
            <a:pPr>
              <a:lnSpc>
                <a:spcPct val="100000"/>
              </a:lnSpc>
              <a:buClr>
                <a:srgbClr val="000000"/>
              </a:buClr>
              <a:buSzPct val="45000"/>
            </a:pPr>
            <a:r>
              <a:rPr lang="pt-BR" sz="2000" spc="-1" dirty="0">
                <a:latin typeface="Arial"/>
              </a:rPr>
              <a:t>            </a:t>
            </a:r>
            <a:endParaRPr lang="pt-BR" sz="2000" b="0" strike="noStrike" spc="-1" dirty="0">
              <a:latin typeface="Arial"/>
            </a:endParaRPr>
          </a:p>
        </p:txBody>
      </p:sp>
      <p:sp>
        <p:nvSpPr>
          <p:cNvPr id="3" name="CaixaDeTexto 2">
            <a:extLst>
              <a:ext uri="{FF2B5EF4-FFF2-40B4-BE49-F238E27FC236}">
                <a16:creationId xmlns:a16="http://schemas.microsoft.com/office/drawing/2014/main" id="{CF28C215-AC5C-CCD8-9ABF-9DE7D9C22E2A}"/>
              </a:ext>
            </a:extLst>
          </p:cNvPr>
          <p:cNvSpPr txBox="1"/>
          <p:nvPr/>
        </p:nvSpPr>
        <p:spPr>
          <a:xfrm>
            <a:off x="1046883" y="80805"/>
            <a:ext cx="10088555" cy="4708981"/>
          </a:xfrm>
          <a:prstGeom prst="rect">
            <a:avLst/>
          </a:prstGeom>
          <a:noFill/>
        </p:spPr>
        <p:txBody>
          <a:bodyPr wrap="square">
            <a:spAutoFit/>
          </a:bodyPr>
          <a:lstStyle/>
          <a:p>
            <a:pPr algn="just"/>
            <a:r>
              <a:rPr lang="pt-BR" sz="3600" dirty="0">
                <a:latin typeface="Comic Sans MS" panose="030F0702030302020204" pitchFamily="66" charset="0"/>
              </a:rPr>
              <a:t>Critérios:</a:t>
            </a:r>
          </a:p>
          <a:p>
            <a:pPr algn="just"/>
            <a:endParaRPr lang="pt-BR" sz="3600" kern="100" dirty="0">
              <a:effectLst/>
              <a:latin typeface="Comic Sans MS" panose="030F0702030302020204" pitchFamily="66" charset="0"/>
              <a:ea typeface="NSimSun" panose="02010609030101010101" pitchFamily="49" charset="-122"/>
              <a:cs typeface="Arial" panose="020B0604020202020204" pitchFamily="34" charset="0"/>
            </a:endParaRPr>
          </a:p>
          <a:p>
            <a:pPr algn="just"/>
            <a:r>
              <a:rPr lang="pt-BR" sz="2400" kern="100" dirty="0">
                <a:latin typeface="Comic Sans MS" panose="030F0702030302020204" pitchFamily="66" charset="0"/>
                <a:ea typeface="NSimSun" panose="02010609030101010101" pitchFamily="49" charset="-122"/>
                <a:cs typeface="Arial" panose="020B0604020202020204" pitchFamily="34" charset="0"/>
              </a:rPr>
              <a:t>M</a:t>
            </a:r>
            <a:r>
              <a:rPr lang="pt-BR" sz="2400" kern="100" dirty="0">
                <a:effectLst/>
                <a:latin typeface="Comic Sans MS" panose="030F0702030302020204" pitchFamily="66" charset="0"/>
                <a:ea typeface="NSimSun" panose="02010609030101010101" pitchFamily="49" charset="-122"/>
                <a:cs typeface="Arial" panose="020B0604020202020204" pitchFamily="34" charset="0"/>
              </a:rPr>
              <a:t>unicípio do Estado de Goiás que possua equipe de consultório na rua em funcionamento, composta pela quantidade mínima de trabalhadores exigida pelos regramentos do Ministério da Saúde e que atenda aos requisitos para possuir a equipe: ser considerado município elegível mediante Portaria Ministerial ou comprovar a existência de 80 pessoas em situação de rua, no mínimo.</a:t>
            </a:r>
          </a:p>
          <a:p>
            <a:pPr algn="just"/>
            <a:r>
              <a:rPr lang="pt-BR" sz="2400" kern="100" dirty="0">
                <a:effectLst/>
                <a:latin typeface="Comic Sans MS" panose="030F0702030302020204" pitchFamily="66" charset="0"/>
                <a:ea typeface="NSimSun" panose="02010609030101010101" pitchFamily="49" charset="-122"/>
                <a:cs typeface="Arial" panose="020B0604020202020204" pitchFamily="34" charset="0"/>
              </a:rPr>
              <a:t> </a:t>
            </a:r>
          </a:p>
          <a:p>
            <a:pPr algn="just"/>
            <a:r>
              <a:rPr lang="pt-BR" sz="2400" kern="100" dirty="0">
                <a:solidFill>
                  <a:srgbClr val="000000"/>
                </a:solidFill>
                <a:effectLst/>
                <a:latin typeface="Comic Sans MS" panose="030F0702030302020204" pitchFamily="66" charset="0"/>
                <a:ea typeface="NSimSun" panose="02010609030101010101" pitchFamily="49" charset="-122"/>
                <a:cs typeface="Arial" panose="020B0604020202020204" pitchFamily="34" charset="0"/>
              </a:rPr>
              <a:t>O número de equipes/municípios contemplados será </a:t>
            </a:r>
            <a:r>
              <a:rPr lang="pt-BR" sz="2400" kern="100">
                <a:solidFill>
                  <a:srgbClr val="000000"/>
                </a:solidFill>
                <a:effectLst/>
                <a:latin typeface="Comic Sans MS" panose="030F0702030302020204" pitchFamily="66" charset="0"/>
                <a:ea typeface="NSimSun" panose="02010609030101010101" pitchFamily="49" charset="-122"/>
                <a:cs typeface="Arial" panose="020B0604020202020204" pitchFamily="34" charset="0"/>
              </a:rPr>
              <a:t>de </a:t>
            </a:r>
            <a:r>
              <a:rPr lang="pt-BR" sz="2400" kern="100">
                <a:solidFill>
                  <a:srgbClr val="FF0000"/>
                </a:solidFill>
                <a:effectLst/>
                <a:latin typeface="Comic Sans MS" panose="030F0702030302020204" pitchFamily="66" charset="0"/>
                <a:ea typeface="NSimSun" panose="02010609030101010101" pitchFamily="49" charset="-122"/>
                <a:cs typeface="Arial" panose="020B0604020202020204" pitchFamily="34" charset="0"/>
              </a:rPr>
              <a:t>07</a:t>
            </a:r>
            <a:r>
              <a:rPr lang="pt-BR" sz="2400" kern="100">
                <a:solidFill>
                  <a:srgbClr val="000000"/>
                </a:solidFill>
                <a:effectLst/>
                <a:latin typeface="Comic Sans MS" panose="030F0702030302020204" pitchFamily="66" charset="0"/>
                <a:ea typeface="NSimSun" panose="02010609030101010101" pitchFamily="49" charset="-122"/>
                <a:cs typeface="Arial" panose="020B0604020202020204" pitchFamily="34" charset="0"/>
              </a:rPr>
              <a:t> </a:t>
            </a:r>
            <a:r>
              <a:rPr lang="pt-BR" sz="2400" kern="100" dirty="0">
                <a:solidFill>
                  <a:srgbClr val="000000"/>
                </a:solidFill>
                <a:effectLst/>
                <a:latin typeface="Comic Sans MS" panose="030F0702030302020204" pitchFamily="66" charset="0"/>
                <a:ea typeface="NSimSun" panose="02010609030101010101" pitchFamily="49" charset="-122"/>
                <a:cs typeface="Arial" panose="020B0604020202020204" pitchFamily="34" charset="0"/>
              </a:rPr>
              <a:t>em 2024 </a:t>
            </a:r>
            <a:r>
              <a:rPr lang="pt-BR" sz="2400" kern="150" dirty="0">
                <a:effectLst/>
                <a:highlight>
                  <a:srgbClr val="FFFF00"/>
                </a:highlight>
                <a:latin typeface="Liberation Serif"/>
                <a:ea typeface="NSimSun" panose="02010609030101010101" pitchFamily="49" charset="-122"/>
                <a:cs typeface="Arial" panose="020B0604020202020204" pitchFamily="34" charset="0"/>
              </a:rPr>
              <a:t> </a:t>
            </a:r>
            <a:endParaRPr lang="pt-BR" sz="2400" kern="150" dirty="0">
              <a:effectLst/>
              <a:latin typeface="Liberation Serif"/>
              <a:ea typeface="NSimSun" panose="02010609030101010101" pitchFamily="49" charset="-122"/>
              <a:cs typeface="Arial" panose="020B0604020202020204" pitchFamily="34" charset="0"/>
            </a:endParaRPr>
          </a:p>
          <a:p>
            <a:pPr algn="just"/>
            <a:endParaRPr lang="pt-BR" sz="3600" dirty="0">
              <a:latin typeface="Comic Sans MS" panose="030F0702030302020204" pitchFamily="66" charset="0"/>
            </a:endParaRPr>
          </a:p>
        </p:txBody>
      </p:sp>
    </p:spTree>
    <p:extLst>
      <p:ext uri="{BB962C8B-B14F-4D97-AF65-F5344CB8AC3E}">
        <p14:creationId xmlns:p14="http://schemas.microsoft.com/office/powerpoint/2010/main" val="4178598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9" name="TextShape 15"/>
          <p:cNvSpPr/>
          <p:nvPr/>
        </p:nvSpPr>
        <p:spPr>
          <a:xfrm>
            <a:off x="1885320" y="2329920"/>
            <a:ext cx="7674480" cy="10648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30" name="TextShape 16"/>
          <p:cNvSpPr/>
          <p:nvPr/>
        </p:nvSpPr>
        <p:spPr>
          <a:xfrm>
            <a:off x="4316040" y="4149000"/>
            <a:ext cx="3558600" cy="9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pic>
        <p:nvPicPr>
          <p:cNvPr id="131" name="Imagem 6"/>
          <p:cNvPicPr/>
          <p:nvPr/>
        </p:nvPicPr>
        <p:blipFill>
          <a:blip r:embed="rId3"/>
          <a:stretch/>
        </p:blipFill>
        <p:spPr>
          <a:xfrm>
            <a:off x="4140000" y="5946840"/>
            <a:ext cx="3779280" cy="635400"/>
          </a:xfrm>
          <a:prstGeom prst="rect">
            <a:avLst/>
          </a:prstGeom>
          <a:ln w="0">
            <a:noFill/>
          </a:ln>
        </p:spPr>
      </p:pic>
      <p:sp>
        <p:nvSpPr>
          <p:cNvPr id="132" name="PlaceHolder 1"/>
          <p:cNvSpPr>
            <a:spLocks noGrp="1"/>
          </p:cNvSpPr>
          <p:nvPr>
            <p:ph type="subTitle"/>
          </p:nvPr>
        </p:nvSpPr>
        <p:spPr>
          <a:xfrm>
            <a:off x="1523880" y="1645200"/>
            <a:ext cx="9698302" cy="1339200"/>
          </a:xfrm>
          <a:prstGeom prst="rect">
            <a:avLst/>
          </a:prstGeom>
          <a:noFill/>
          <a:ln w="0">
            <a:noFill/>
          </a:ln>
        </p:spPr>
        <p:txBody>
          <a:bodyPr lIns="0" tIns="0" rIns="0" bIns="0" anchor="ctr">
            <a:noAutofit/>
          </a:bodyPr>
          <a:lstStyle/>
          <a:p>
            <a:pPr>
              <a:lnSpc>
                <a:spcPct val="100000"/>
              </a:lnSpc>
              <a:buNone/>
            </a:pPr>
            <a:endParaRPr lang="pt-BR" sz="3200" b="0" strike="noStrike" spc="-1" dirty="0">
              <a:latin typeface="Arial"/>
            </a:endParaRPr>
          </a:p>
          <a:p>
            <a:pPr>
              <a:lnSpc>
                <a:spcPct val="100000"/>
              </a:lnSpc>
              <a:buNone/>
            </a:pPr>
            <a:endParaRPr lang="pt-BR" sz="2000" b="0" strike="noStrike" spc="-1" dirty="0">
              <a:latin typeface="Arial"/>
            </a:endParaRPr>
          </a:p>
          <a:p>
            <a:pPr>
              <a:lnSpc>
                <a:spcPct val="100000"/>
              </a:lnSpc>
              <a:buNone/>
            </a:pPr>
            <a:endParaRPr lang="pt-BR" sz="2000" b="0" strike="noStrike" spc="-1" dirty="0">
              <a:latin typeface="Arial"/>
            </a:endParaRPr>
          </a:p>
          <a:p>
            <a:pPr>
              <a:lnSpc>
                <a:spcPct val="100000"/>
              </a:lnSpc>
              <a:buNone/>
            </a:pPr>
            <a:endParaRPr lang="pt-BR" sz="2000" b="0" strike="noStrike" spc="-1" dirty="0">
              <a:latin typeface="Arial"/>
            </a:endParaRPr>
          </a:p>
        </p:txBody>
      </p:sp>
      <p:sp>
        <p:nvSpPr>
          <p:cNvPr id="2" name="Título 1">
            <a:extLst>
              <a:ext uri="{FF2B5EF4-FFF2-40B4-BE49-F238E27FC236}">
                <a16:creationId xmlns:a16="http://schemas.microsoft.com/office/drawing/2014/main" id="{A42656A5-7F2C-472A-B945-6D5865DA8646}"/>
              </a:ext>
            </a:extLst>
          </p:cNvPr>
          <p:cNvSpPr>
            <a:spLocks noGrp="1"/>
          </p:cNvSpPr>
          <p:nvPr>
            <p:ph type="title"/>
          </p:nvPr>
        </p:nvSpPr>
        <p:spPr>
          <a:xfrm>
            <a:off x="1191491" y="983673"/>
            <a:ext cx="10155381" cy="3685309"/>
          </a:xfrm>
        </p:spPr>
        <p:txBody>
          <a:bodyPr/>
          <a:lstStyle/>
          <a:p>
            <a:pPr>
              <a:lnSpc>
                <a:spcPct val="150000"/>
              </a:lnSpc>
            </a:pPr>
            <a:br>
              <a:rPr lang="pt-BR" sz="2400" b="1" dirty="0">
                <a:latin typeface="Comic Sans MS" panose="030F0702030302020204" pitchFamily="66" charset="0"/>
              </a:rPr>
            </a:br>
            <a:br>
              <a:rPr lang="pt-BR" sz="2400" b="1" dirty="0">
                <a:latin typeface="Comic Sans MS" panose="030F0702030302020204" pitchFamily="66" charset="0"/>
              </a:rPr>
            </a:br>
            <a:br>
              <a:rPr lang="pt-BR" sz="2400" b="1" dirty="0">
                <a:latin typeface="Comic Sans MS" panose="030F0702030302020204" pitchFamily="66" charset="0"/>
              </a:rPr>
            </a:br>
            <a:br>
              <a:rPr lang="pt-BR" sz="2400" b="1" dirty="0">
                <a:latin typeface="Comic Sans MS" panose="030F0702030302020204" pitchFamily="66" charset="0"/>
              </a:rPr>
            </a:br>
            <a:br>
              <a:rPr lang="pt-BR" sz="2400" b="1" dirty="0">
                <a:latin typeface="Comic Sans MS" panose="030F0702030302020204" pitchFamily="66" charset="0"/>
              </a:rPr>
            </a:br>
            <a:br>
              <a:rPr lang="pt-BR" sz="2400" b="1" dirty="0">
                <a:latin typeface="Comic Sans MS" panose="030F0702030302020204" pitchFamily="66" charset="0"/>
              </a:rPr>
            </a:br>
            <a:r>
              <a:rPr lang="pt-BR" sz="2400" b="1" dirty="0">
                <a:latin typeface="Comic Sans MS" panose="030F0702030302020204" pitchFamily="66" charset="0"/>
              </a:rPr>
              <a:t>Indicadores</a:t>
            </a:r>
            <a:br>
              <a:rPr lang="pt-BR" sz="2400" b="1" dirty="0">
                <a:latin typeface="Comic Sans MS" panose="030F0702030302020204" pitchFamily="66" charset="0"/>
              </a:rPr>
            </a:br>
            <a:br>
              <a:rPr lang="pt-BR" sz="2400" b="1" dirty="0">
                <a:latin typeface="Comic Sans MS" panose="030F0702030302020204" pitchFamily="66" charset="0"/>
              </a:rPr>
            </a:br>
            <a:r>
              <a:rPr lang="pt-BR" sz="1800" b="1" dirty="0">
                <a:latin typeface="Comic Sans MS" panose="030F0702030302020204" pitchFamily="66" charset="0"/>
              </a:rPr>
              <a:t>C</a:t>
            </a:r>
            <a:r>
              <a:rPr lang="pt-BR" sz="1800" dirty="0">
                <a:latin typeface="Comic Sans MS" panose="030F0702030302020204" pitchFamily="66" charset="0"/>
              </a:rPr>
              <a:t>adastro da população em situação de rua nos sistemas de informação e o número de atendimentos pela equipe, com a utilização da ficha individual de atendimento considerando que, a partir da identificação das populações nos territórios, será viabilizado o acompanhamento dos indicadores mais sensíveis (como </a:t>
            </a:r>
            <a:r>
              <a:rPr lang="pt-BR" sz="1800" dirty="0" err="1">
                <a:latin typeface="Comic Sans MS" panose="030F0702030302020204" pitchFamily="66" charset="0"/>
              </a:rPr>
              <a:t>ISTs</a:t>
            </a:r>
            <a:r>
              <a:rPr lang="pt-BR" sz="1800" dirty="0">
                <a:latin typeface="Comic Sans MS" panose="030F0702030302020204" pitchFamily="66" charset="0"/>
              </a:rPr>
              <a:t>, Tuberculose, Saúde Mental entre outros), com foco nos eixos do Plano de Ação.</a:t>
            </a:r>
            <a:br>
              <a:rPr lang="pt-BR" sz="1800" dirty="0">
                <a:latin typeface="Comic Sans MS" panose="030F0702030302020204" pitchFamily="66" charset="0"/>
              </a:rPr>
            </a:br>
            <a:br>
              <a:rPr lang="pt-BR" sz="1800" dirty="0">
                <a:latin typeface="Comic Sans MS" panose="030F0702030302020204" pitchFamily="66" charset="0"/>
              </a:rPr>
            </a:br>
            <a:r>
              <a:rPr lang="pt-BR" sz="1800" b="1" dirty="0">
                <a:latin typeface="Comic Sans MS" panose="030F0702030302020204" pitchFamily="66" charset="0"/>
              </a:rPr>
              <a:t>Monitoramento </a:t>
            </a:r>
            <a:br>
              <a:rPr lang="pt-BR" sz="1800" dirty="0">
                <a:latin typeface="Comic Sans MS" panose="030F0702030302020204" pitchFamily="66" charset="0"/>
              </a:rPr>
            </a:br>
            <a:r>
              <a:rPr lang="pt-BR" sz="1800" dirty="0">
                <a:latin typeface="Comic Sans MS" panose="030F0702030302020204" pitchFamily="66" charset="0"/>
              </a:rPr>
              <a:t>Acompanhamento do número de  atendimentos  pelos sistemas de informação e</a:t>
            </a:r>
            <a:r>
              <a:rPr lang="pt-BR" sz="18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 bem como planilha em meio físico ou eletrônico com atendimentos e ações realizadas, a cada três meses e </a:t>
            </a:r>
            <a:r>
              <a:rPr lang="pt-BR" sz="1800" dirty="0">
                <a:solidFill>
                  <a:srgbClr val="000000"/>
                </a:solidFill>
                <a:effectLst/>
                <a:latin typeface="Comic Sans MS" panose="030F0702030302020204" pitchFamily="66" charset="0"/>
                <a:ea typeface="Times New Roman" panose="02020603050405020304" pitchFamily="18" charset="0"/>
              </a:rPr>
              <a:t> acompanhamento e monitoramento realizado semestralmente de forma presencial</a:t>
            </a:r>
            <a:br>
              <a:rPr lang="pt-BR" sz="1800" b="1" dirty="0">
                <a:latin typeface="Comic Sans MS" panose="030F0702030302020204" pitchFamily="66" charset="0"/>
              </a:rPr>
            </a:br>
            <a:br>
              <a:rPr lang="pt-BR" sz="1800" b="1" dirty="0">
                <a:latin typeface="Comic Sans MS" panose="030F0702030302020204" pitchFamily="66" charset="0"/>
              </a:rPr>
            </a:br>
            <a:br>
              <a:rPr lang="pt-BR" sz="1800" dirty="0">
                <a:latin typeface="Comic Sans MS" panose="030F0702030302020204" pitchFamily="66" charset="0"/>
              </a:rPr>
            </a:br>
            <a:br>
              <a:rPr lang="pt-BR" sz="2400" b="1" dirty="0">
                <a:latin typeface="Comic Sans MS" panose="030F0702030302020204" pitchFamily="66" charset="0"/>
              </a:rPr>
            </a:br>
            <a:br>
              <a:rPr lang="pt-BR" sz="2400" b="1" dirty="0">
                <a:latin typeface="Comic Sans MS" panose="030F0702030302020204" pitchFamily="66" charset="0"/>
              </a:rPr>
            </a:br>
            <a:br>
              <a:rPr lang="pt-BR" sz="2400" b="1" dirty="0">
                <a:latin typeface="Comic Sans MS" panose="030F0702030302020204" pitchFamily="66" charset="0"/>
              </a:rPr>
            </a:br>
            <a:br>
              <a:rPr lang="pt-BR" sz="1600" b="1" dirty="0">
                <a:latin typeface="Comic Sans MS" panose="030F0702030302020204" pitchFamily="66" charset="0"/>
              </a:rPr>
            </a:br>
            <a:endParaRPr lang="pt-BR" sz="1600" b="1" dirty="0">
              <a:latin typeface="Comic Sans MS" panose="030F0702030302020204" pitchFamily="66" charset="0"/>
            </a:endParaRPr>
          </a:p>
        </p:txBody>
      </p:sp>
    </p:spTree>
    <p:extLst>
      <p:ext uri="{BB962C8B-B14F-4D97-AF65-F5344CB8AC3E}">
        <p14:creationId xmlns:p14="http://schemas.microsoft.com/office/powerpoint/2010/main" val="3639477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33" name="TextShape 7"/>
          <p:cNvSpPr/>
          <p:nvPr/>
        </p:nvSpPr>
        <p:spPr>
          <a:xfrm>
            <a:off x="2701674" y="2755678"/>
            <a:ext cx="6090080" cy="457444"/>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34" name="TextShape 8"/>
          <p:cNvSpPr/>
          <p:nvPr/>
        </p:nvSpPr>
        <p:spPr>
          <a:xfrm>
            <a:off x="7558545" y="5576061"/>
            <a:ext cx="4941462" cy="9218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pic>
        <p:nvPicPr>
          <p:cNvPr id="8" name="Imagem 7">
            <a:extLst>
              <a:ext uri="{FF2B5EF4-FFF2-40B4-BE49-F238E27FC236}">
                <a16:creationId xmlns:a16="http://schemas.microsoft.com/office/drawing/2014/main" id="{38219E1F-3F02-47E4-A253-2FFFB25C2B47}"/>
              </a:ext>
            </a:extLst>
          </p:cNvPr>
          <p:cNvPicPr>
            <a:picLocks noChangeAspect="1"/>
          </p:cNvPicPr>
          <p:nvPr/>
        </p:nvPicPr>
        <p:blipFill>
          <a:blip r:embed="rId3"/>
          <a:stretch>
            <a:fillRect/>
          </a:stretch>
        </p:blipFill>
        <p:spPr>
          <a:xfrm>
            <a:off x="2667000" y="0"/>
            <a:ext cx="6858000" cy="6858000"/>
          </a:xfrm>
          <a:prstGeom prst="rect">
            <a:avLst/>
          </a:prstGeom>
        </p:spPr>
      </p:pic>
      <p:sp>
        <p:nvSpPr>
          <p:cNvPr id="6" name="CaixaDeTexto 5">
            <a:extLst>
              <a:ext uri="{FF2B5EF4-FFF2-40B4-BE49-F238E27FC236}">
                <a16:creationId xmlns:a16="http://schemas.microsoft.com/office/drawing/2014/main" id="{80595049-BF98-4DF9-BCC1-CE6205F1D205}"/>
              </a:ext>
            </a:extLst>
          </p:cNvPr>
          <p:cNvSpPr txBox="1"/>
          <p:nvPr/>
        </p:nvSpPr>
        <p:spPr>
          <a:xfrm>
            <a:off x="914400" y="1329267"/>
            <a:ext cx="84582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prstClr val="black"/>
                </a:solidFill>
                <a:effectLst/>
                <a:uLnTx/>
                <a:uFillTx/>
                <a:latin typeface="Comic Sans MS" panose="030F0702030302020204" pitchFamily="66" charset="0"/>
                <a:ea typeface="DejaVu Sans"/>
                <a:cs typeface="DejaVu Sans"/>
              </a:rPr>
              <a:t>Ambulatório Trans</a:t>
            </a:r>
            <a:endParaRPr kumimoji="0" lang="pt-BR" sz="1800" b="0" i="0" u="none" strike="noStrike" kern="1200" cap="none" spc="0" normalizeH="0" baseline="0" noProof="0" dirty="0">
              <a:ln>
                <a:noFill/>
              </a:ln>
              <a:solidFill>
                <a:prstClr val="black"/>
              </a:solidFill>
              <a:effectLst/>
              <a:uLnTx/>
              <a:uFillTx/>
              <a:latin typeface="Arial"/>
              <a:ea typeface="DejaVu Sans"/>
              <a:cs typeface="DejaVu Sans"/>
            </a:endParaRPr>
          </a:p>
        </p:txBody>
      </p:sp>
    </p:spTree>
    <p:extLst>
      <p:ext uri="{BB962C8B-B14F-4D97-AF65-F5344CB8AC3E}">
        <p14:creationId xmlns:p14="http://schemas.microsoft.com/office/powerpoint/2010/main" val="1535624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33" name="TextShape 7"/>
          <p:cNvSpPr/>
          <p:nvPr/>
        </p:nvSpPr>
        <p:spPr>
          <a:xfrm>
            <a:off x="1885320" y="2329920"/>
            <a:ext cx="7674480" cy="10648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34" name="TextShape 8"/>
          <p:cNvSpPr/>
          <p:nvPr/>
        </p:nvSpPr>
        <p:spPr>
          <a:xfrm>
            <a:off x="4316040" y="4149000"/>
            <a:ext cx="3558600" cy="9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pic>
        <p:nvPicPr>
          <p:cNvPr id="135" name="Imagem 4"/>
          <p:cNvPicPr/>
          <p:nvPr/>
        </p:nvPicPr>
        <p:blipFill>
          <a:blip r:embed="rId3"/>
          <a:stretch/>
        </p:blipFill>
        <p:spPr>
          <a:xfrm>
            <a:off x="8229372" y="6396513"/>
            <a:ext cx="2940880" cy="240707"/>
          </a:xfrm>
          <a:prstGeom prst="rect">
            <a:avLst/>
          </a:prstGeom>
          <a:ln w="0">
            <a:noFill/>
          </a:ln>
        </p:spPr>
      </p:pic>
      <p:sp>
        <p:nvSpPr>
          <p:cNvPr id="136" name="PlaceHolder 1"/>
          <p:cNvSpPr>
            <a:spLocks noGrp="1"/>
          </p:cNvSpPr>
          <p:nvPr>
            <p:ph type="subTitle"/>
          </p:nvPr>
        </p:nvSpPr>
        <p:spPr>
          <a:prstGeom prst="rect">
            <a:avLst/>
          </a:prstGeom>
          <a:noFill/>
          <a:ln w="0">
            <a:noFill/>
          </a:ln>
        </p:spPr>
        <p:txBody>
          <a:bodyPr lIns="0" tIns="0" rIns="0" bIns="0" anchor="ctr">
            <a:noAutofit/>
          </a:bodyPr>
          <a:lstStyle/>
          <a:p>
            <a:pPr>
              <a:lnSpc>
                <a:spcPct val="100000"/>
              </a:lnSpc>
              <a:buNone/>
            </a:pPr>
            <a:endParaRPr lang="pt-BR" sz="3200" b="0" strike="noStrike" spc="-1" dirty="0">
              <a:latin typeface="Arial"/>
            </a:endParaRPr>
          </a:p>
          <a:p>
            <a:pPr>
              <a:lnSpc>
                <a:spcPct val="100000"/>
              </a:lnSpc>
              <a:buNone/>
            </a:pPr>
            <a:endParaRPr lang="pt-BR" sz="3200" b="0" strike="noStrike" spc="-1" dirty="0">
              <a:latin typeface="Arial"/>
            </a:endParaRPr>
          </a:p>
        </p:txBody>
      </p:sp>
      <p:sp>
        <p:nvSpPr>
          <p:cNvPr id="5" name="Título 4">
            <a:extLst>
              <a:ext uri="{FF2B5EF4-FFF2-40B4-BE49-F238E27FC236}">
                <a16:creationId xmlns:a16="http://schemas.microsoft.com/office/drawing/2014/main" id="{C08B725A-4EDC-401D-B9D4-20FE912D360B}"/>
              </a:ext>
            </a:extLst>
          </p:cNvPr>
          <p:cNvSpPr>
            <a:spLocks noGrp="1"/>
          </p:cNvSpPr>
          <p:nvPr>
            <p:ph type="title"/>
          </p:nvPr>
        </p:nvSpPr>
        <p:spPr>
          <a:xfrm>
            <a:off x="822511" y="404310"/>
            <a:ext cx="10167541" cy="635595"/>
          </a:xfrm>
        </p:spPr>
        <p:txBody>
          <a:bodyPr/>
          <a:lstStyle/>
          <a:p>
            <a:r>
              <a:rPr lang="pt-BR" sz="2800" dirty="0">
                <a:latin typeface="Comic Sans MS" panose="030F0702030302020204" pitchFamily="66" charset="0"/>
                <a:ea typeface="Open Sans" panose="020B0606030504020204" pitchFamily="34" charset="0"/>
                <a:cs typeface="Open Sans" panose="020B0606030504020204" pitchFamily="34" charset="0"/>
              </a:rPr>
              <a:t>Ambulatório do Processo Transexualizador</a:t>
            </a:r>
          </a:p>
        </p:txBody>
      </p:sp>
      <p:sp>
        <p:nvSpPr>
          <p:cNvPr id="4" name="CaixaDeTexto 3">
            <a:extLst>
              <a:ext uri="{FF2B5EF4-FFF2-40B4-BE49-F238E27FC236}">
                <a16:creationId xmlns:a16="http://schemas.microsoft.com/office/drawing/2014/main" id="{A45E4FF0-88BE-3544-AE1A-5F215F80981D}"/>
              </a:ext>
            </a:extLst>
          </p:cNvPr>
          <p:cNvSpPr txBox="1"/>
          <p:nvPr/>
        </p:nvSpPr>
        <p:spPr>
          <a:xfrm>
            <a:off x="1010849" y="1437038"/>
            <a:ext cx="10167542"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PT" sz="2400" dirty="0">
                <a:effectLst/>
                <a:latin typeface="Comic Sans MS" panose="030F0702030302020204" pitchFamily="66" charset="0"/>
                <a:ea typeface="Open Sans" panose="020B0606030504020204" pitchFamily="34" charset="0"/>
                <a:cs typeface="Open Sans" panose="020B0606030504020204" pitchFamily="34" charset="0"/>
              </a:rPr>
              <a:t>Os municípios que aderirem a essa modalidade de cofinanciamento deverão ofertar os serviços de assistência do processo transexualizador aos demais municípios que compõem a região ou macrorregião de saúde, a ser definido e pactuado em CIR ou CIM. </a:t>
            </a:r>
          </a:p>
          <a:p>
            <a:endParaRPr lang="pt-PT" sz="2400" dirty="0">
              <a:latin typeface="Comic Sans MS" panose="030F0702030302020204" pitchFamily="66" charset="0"/>
              <a:ea typeface="Open Sans" panose="020B0606030504020204" pitchFamily="34" charset="0"/>
              <a:cs typeface="Open Sans" panose="020B0606030504020204" pitchFamily="34" charset="0"/>
            </a:endParaRPr>
          </a:p>
          <a:p>
            <a:r>
              <a:rPr lang="pt-BR" sz="2400" b="1" dirty="0">
                <a:solidFill>
                  <a:srgbClr val="FF0000"/>
                </a:solidFill>
                <a:latin typeface="Comic Sans MS" panose="030F0702030302020204" pitchFamily="66" charset="0"/>
              </a:rPr>
              <a:t>R$ 70.000,00 mensais</a:t>
            </a:r>
            <a:endParaRPr lang="pt-BR" sz="2400" dirty="0">
              <a:solidFill>
                <a:srgbClr val="FF0000"/>
              </a:solidFill>
              <a:effectLst/>
              <a:latin typeface="Comic Sans MS" panose="030F0702030302020204" pitchFamily="66" charset="0"/>
              <a:ea typeface="Open Sans" panose="020B0606030504020204" pitchFamily="34" charset="0"/>
              <a:cs typeface="Open Sans" panose="020B0606030504020204" pitchFamily="34" charset="0"/>
            </a:endParaRPr>
          </a:p>
          <a:p>
            <a:r>
              <a:rPr lang="pt-BR" sz="1200" dirty="0">
                <a:solidFill>
                  <a:srgbClr val="FF0000"/>
                </a:solidFill>
                <a:latin typeface="Comic Sans MS" panose="030F0702030302020204" pitchFamily="66" charset="0"/>
                <a:ea typeface="Open Sans" panose="020B0606030504020204" pitchFamily="34" charset="0"/>
                <a:cs typeface="Open Sans" panose="020B0606030504020204" pitchFamily="34" charset="0"/>
              </a:rPr>
              <a:t>​</a:t>
            </a:r>
            <a:br>
              <a:rPr lang="pt-BR" sz="1200" dirty="0">
                <a:latin typeface="Comic Sans MS" panose="030F0702030302020204" pitchFamily="66" charset="0"/>
                <a:ea typeface="Open Sans" panose="020B0606030504020204" pitchFamily="34" charset="0"/>
                <a:cs typeface="Open Sans" panose="020B0606030504020204" pitchFamily="34" charset="0"/>
              </a:rPr>
            </a:br>
            <a:endParaRPr lang="pt-BR" sz="1200" dirty="0">
              <a:highlight>
                <a:srgbClr val="FFFF00"/>
              </a:highlight>
              <a:latin typeface="Comic Sans MS" panose="030F0702030302020204" pitchFamily="66" charset="0"/>
              <a:ea typeface="Open Sans" panose="020B0606030504020204" pitchFamily="34" charset="0"/>
              <a:cs typeface="Open Sans" panose="020B0606030504020204" pitchFamily="34" charset="0"/>
            </a:endParaRPr>
          </a:p>
        </p:txBody>
      </p:sp>
      <p:sp>
        <p:nvSpPr>
          <p:cNvPr id="7" name="AutoShape 6">
            <a:extLst>
              <a:ext uri="{FF2B5EF4-FFF2-40B4-BE49-F238E27FC236}">
                <a16:creationId xmlns:a16="http://schemas.microsoft.com/office/drawing/2014/main" id="{6384E30C-4825-5ECA-31EC-A7311998A30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3749239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1" name="TextShape 5"/>
          <p:cNvSpPr/>
          <p:nvPr/>
        </p:nvSpPr>
        <p:spPr>
          <a:xfrm>
            <a:off x="1885320" y="2329920"/>
            <a:ext cx="7674480" cy="10648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22" name="TextShape 6"/>
          <p:cNvSpPr/>
          <p:nvPr/>
        </p:nvSpPr>
        <p:spPr>
          <a:xfrm>
            <a:off x="4316040" y="4149000"/>
            <a:ext cx="3558600" cy="9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pic>
        <p:nvPicPr>
          <p:cNvPr id="123" name="Imagem 3"/>
          <p:cNvPicPr/>
          <p:nvPr/>
        </p:nvPicPr>
        <p:blipFill>
          <a:blip r:embed="rId3"/>
          <a:stretch/>
        </p:blipFill>
        <p:spPr>
          <a:xfrm>
            <a:off x="9559800" y="6528284"/>
            <a:ext cx="2632200" cy="329716"/>
          </a:xfrm>
          <a:prstGeom prst="rect">
            <a:avLst/>
          </a:prstGeom>
          <a:ln w="0">
            <a:noFill/>
          </a:ln>
        </p:spPr>
      </p:pic>
      <p:sp>
        <p:nvSpPr>
          <p:cNvPr id="124" name="PlaceHolder 1"/>
          <p:cNvSpPr>
            <a:spLocks noGrp="1"/>
          </p:cNvSpPr>
          <p:nvPr>
            <p:ph type="subTitle"/>
          </p:nvPr>
        </p:nvSpPr>
        <p:spPr>
          <a:xfrm>
            <a:off x="1481708" y="1329818"/>
            <a:ext cx="9605817" cy="4198364"/>
          </a:xfrm>
          <a:prstGeom prst="rect">
            <a:avLst/>
          </a:prstGeom>
          <a:noFill/>
          <a:ln w="0">
            <a:noFill/>
          </a:ln>
        </p:spPr>
        <p:txBody>
          <a:bodyPr lIns="0" tIns="0" rIns="0" bIns="0" anchor="ctr">
            <a:noAutofit/>
          </a:bodyPr>
          <a:lstStyle/>
          <a:p>
            <a:pPr algn="just" hangingPunct="0">
              <a:lnSpc>
                <a:spcPct val="150000"/>
              </a:lnSpc>
            </a:pPr>
            <a:endParaRPr lang="pt-BR" sz="16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just" hangingPunct="0">
              <a:lnSpc>
                <a:spcPct val="150000"/>
              </a:lnSpc>
            </a:pPr>
            <a:endParaRPr lang="pt-BR" sz="1600" b="1" kern="1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hangingPunct="0">
              <a:lnSpc>
                <a:spcPct val="150000"/>
              </a:lnSpc>
            </a:pPr>
            <a:endParaRPr lang="pt-BR" sz="1600" b="1" kern="1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hangingPunct="0">
              <a:lnSpc>
                <a:spcPct val="150000"/>
              </a:lnSpc>
            </a:pPr>
            <a:endParaRPr lang="pt-BR" sz="1600" b="1" kern="1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hangingPunct="0">
              <a:lnSpc>
                <a:spcPct val="150000"/>
              </a:lnSpc>
            </a:pPr>
            <a:endParaRPr lang="pt-BR" sz="1600" b="1" kern="1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hangingPunct="0">
              <a:lnSpc>
                <a:spcPct val="150000"/>
              </a:lnSpc>
            </a:pPr>
            <a:endParaRPr lang="pt-BR" sz="1600" b="1" kern="1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hangingPunct="0">
              <a:lnSpc>
                <a:spcPct val="150000"/>
              </a:lnSpc>
            </a:pPr>
            <a:endParaRPr lang="pt-BR" sz="1600" b="1" kern="1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hangingPunct="0">
              <a:lnSpc>
                <a:spcPct val="150000"/>
              </a:lnSpc>
            </a:pPr>
            <a:endParaRPr lang="pt-BR" sz="1600" b="1" kern="1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hangingPunct="0">
              <a:lnSpc>
                <a:spcPct val="150000"/>
              </a:lnSpc>
            </a:pPr>
            <a:endParaRPr lang="pt-BR" sz="1600" b="1" kern="1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hangingPunct="0">
              <a:lnSpc>
                <a:spcPct val="150000"/>
              </a:lnSpc>
            </a:pPr>
            <a:r>
              <a:rPr lang="pt-BR" sz="800" b="0" i="0" dirty="0">
                <a:solidFill>
                  <a:srgbClr val="000000"/>
                </a:solidFill>
                <a:effectLst/>
                <a:latin typeface="Arial" panose="020B0604020202020204" pitchFamily="34" charset="0"/>
              </a:rPr>
              <a:t> </a:t>
            </a:r>
          </a:p>
          <a:p>
            <a:pPr algn="just" hangingPunct="0">
              <a:lnSpc>
                <a:spcPct val="150000"/>
              </a:lnSpc>
            </a:pPr>
            <a:endParaRPr lang="pt-BR" sz="800" dirty="0">
              <a:solidFill>
                <a:srgbClr val="000000"/>
              </a:solidFill>
              <a:latin typeface="Arial" panose="020B0604020202020204" pitchFamily="34" charset="0"/>
              <a:ea typeface="Open Sans" panose="020B0606030504020204" pitchFamily="34" charset="0"/>
              <a:cs typeface="Open Sans" panose="020B0606030504020204" pitchFamily="34" charset="0"/>
            </a:endParaRPr>
          </a:p>
          <a:p>
            <a:pPr algn="just" hangingPunct="0">
              <a:lnSpc>
                <a:spcPct val="150000"/>
              </a:lnSpc>
            </a:pPr>
            <a:endParaRPr lang="pt-BR" sz="800" b="0" i="0" dirty="0">
              <a:solidFill>
                <a:srgbClr val="000000"/>
              </a:solidFill>
              <a:effectLst/>
              <a:latin typeface="Arial" panose="020B0604020202020204" pitchFamily="34" charset="0"/>
              <a:ea typeface="Open Sans" panose="020B0606030504020204" pitchFamily="34" charset="0"/>
              <a:cs typeface="Open Sans" panose="020B0606030504020204" pitchFamily="34" charset="0"/>
            </a:endParaRPr>
          </a:p>
          <a:p>
            <a:pPr algn="just" hangingPunct="0">
              <a:lnSpc>
                <a:spcPct val="150000"/>
              </a:lnSpc>
            </a:pPr>
            <a:endParaRPr lang="pt-BR" sz="800" dirty="0">
              <a:solidFill>
                <a:srgbClr val="000000"/>
              </a:solidFill>
              <a:latin typeface="Arial" panose="020B0604020202020204" pitchFamily="34" charset="0"/>
              <a:ea typeface="Open Sans" panose="020B0606030504020204" pitchFamily="34" charset="0"/>
              <a:cs typeface="Open Sans" panose="020B0606030504020204" pitchFamily="34" charset="0"/>
            </a:endParaRPr>
          </a:p>
          <a:p>
            <a:pPr algn="just" hangingPunct="0">
              <a:lnSpc>
                <a:spcPct val="150000"/>
              </a:lnSpc>
            </a:pPr>
            <a:endParaRPr lang="pt-BR" sz="800" b="0" i="0" dirty="0">
              <a:solidFill>
                <a:srgbClr val="000000"/>
              </a:solidFill>
              <a:effectLst/>
              <a:latin typeface="Arial" panose="020B0604020202020204" pitchFamily="34" charset="0"/>
              <a:ea typeface="Open Sans" panose="020B0606030504020204" pitchFamily="34" charset="0"/>
              <a:cs typeface="Open Sans" panose="020B0606030504020204" pitchFamily="34" charset="0"/>
            </a:endParaRPr>
          </a:p>
          <a:p>
            <a:pPr algn="just" hangingPunct="0">
              <a:lnSpc>
                <a:spcPct val="150000"/>
              </a:lnSpc>
            </a:pPr>
            <a:endParaRPr lang="pt-BR" sz="800" dirty="0">
              <a:solidFill>
                <a:srgbClr val="000000"/>
              </a:solidFill>
              <a:latin typeface="Arial" panose="020B0604020202020204" pitchFamily="34" charset="0"/>
              <a:ea typeface="Open Sans" panose="020B0606030504020204" pitchFamily="34" charset="0"/>
              <a:cs typeface="Open Sans" panose="020B0606030504020204" pitchFamily="34" charset="0"/>
            </a:endParaRPr>
          </a:p>
          <a:p>
            <a:pPr algn="just" hangingPunct="0">
              <a:lnSpc>
                <a:spcPct val="150000"/>
              </a:lnSpc>
            </a:pPr>
            <a:endParaRPr lang="pt-BR" sz="800" b="0" i="0" dirty="0">
              <a:solidFill>
                <a:srgbClr val="000000"/>
              </a:solidFill>
              <a:effectLst/>
              <a:latin typeface="Arial" panose="020B0604020202020204" pitchFamily="34" charset="0"/>
              <a:ea typeface="Open Sans" panose="020B0606030504020204" pitchFamily="34" charset="0"/>
              <a:cs typeface="Open Sans" panose="020B0606030504020204" pitchFamily="34" charset="0"/>
            </a:endParaRPr>
          </a:p>
          <a:p>
            <a:pPr algn="just" hangingPunct="0">
              <a:lnSpc>
                <a:spcPct val="150000"/>
              </a:lnSpc>
            </a:pPr>
            <a:endParaRPr lang="pt-BR" sz="800" dirty="0">
              <a:solidFill>
                <a:srgbClr val="000000"/>
              </a:solidFill>
              <a:latin typeface="Arial" panose="020B0604020202020204" pitchFamily="34" charset="0"/>
              <a:ea typeface="Open Sans" panose="020B0606030504020204" pitchFamily="34" charset="0"/>
              <a:cs typeface="Open Sans" panose="020B0606030504020204" pitchFamily="34" charset="0"/>
            </a:endParaRPr>
          </a:p>
          <a:p>
            <a:pPr algn="just" hangingPunct="0">
              <a:lnSpc>
                <a:spcPct val="150000"/>
              </a:lnSpc>
            </a:pPr>
            <a:endParaRPr lang="pt-BR" sz="1800" kern="100" dirty="0">
              <a:effectLst/>
              <a:latin typeface="Liberation Serif" panose="02020603050405020304" pitchFamily="18" charset="0"/>
              <a:ea typeface="NSimSun" panose="02010609030101010101" pitchFamily="49" charset="-122"/>
              <a:cs typeface="Arial" panose="020B0604020202020204" pitchFamily="34" charset="0"/>
            </a:endParaRPr>
          </a:p>
          <a:p>
            <a:pPr algn="just" hangingPunct="0"/>
            <a:r>
              <a:rPr lang="pt-BR" sz="1800" b="1" kern="100" dirty="0">
                <a:solidFill>
                  <a:srgbClr val="1C1C1C"/>
                </a:solidFill>
                <a:effectLst/>
                <a:latin typeface="Calibri" panose="020F0502020204030204" pitchFamily="34" charset="0"/>
                <a:ea typeface="NSimSun" panose="02010609030101010101" pitchFamily="49" charset="-122"/>
                <a:cs typeface="Arial" panose="020B0604020202020204" pitchFamily="34" charset="0"/>
              </a:rPr>
              <a:t> </a:t>
            </a:r>
            <a:endParaRPr lang="pt-BR" sz="1800" kern="100" dirty="0">
              <a:effectLst/>
              <a:latin typeface="Liberation Serif" panose="02020603050405020304" pitchFamily="18" charset="0"/>
              <a:ea typeface="NSimSun" panose="02010609030101010101" pitchFamily="49" charset="-122"/>
              <a:cs typeface="Arial" panose="020B0604020202020204" pitchFamily="34" charset="0"/>
            </a:endParaRPr>
          </a:p>
          <a:p>
            <a:pPr marL="216000" indent="-216000">
              <a:lnSpc>
                <a:spcPct val="100000"/>
              </a:lnSpc>
              <a:buClr>
                <a:srgbClr val="000000"/>
              </a:buClr>
              <a:buSzPct val="45000"/>
              <a:buFont typeface="Wingdings" charset="2"/>
              <a:buChar char=""/>
            </a:pPr>
            <a:endParaRPr lang="pt-BR" sz="2000" b="0" strike="noStrike" spc="-1" dirty="0">
              <a:latin typeface="Arial"/>
            </a:endParaRPr>
          </a:p>
        </p:txBody>
      </p:sp>
      <p:sp>
        <p:nvSpPr>
          <p:cNvPr id="3" name="CaixaDeTexto 2">
            <a:extLst>
              <a:ext uri="{FF2B5EF4-FFF2-40B4-BE49-F238E27FC236}">
                <a16:creationId xmlns:a16="http://schemas.microsoft.com/office/drawing/2014/main" id="{DDF2997A-DFB5-AAE3-F3EE-1F30EEA017C6}"/>
              </a:ext>
            </a:extLst>
          </p:cNvPr>
          <p:cNvSpPr txBox="1"/>
          <p:nvPr/>
        </p:nvSpPr>
        <p:spPr>
          <a:xfrm>
            <a:off x="789708" y="272716"/>
            <a:ext cx="10681856" cy="5075941"/>
          </a:xfrm>
          <a:prstGeom prst="rect">
            <a:avLst/>
          </a:prstGeom>
          <a:noFill/>
        </p:spPr>
        <p:txBody>
          <a:bodyPr wrap="square">
            <a:spAutoFit/>
          </a:bodyPr>
          <a:lstStyle/>
          <a:p>
            <a:pPr marR="144145" algn="just">
              <a:lnSpc>
                <a:spcPct val="115000"/>
              </a:lnSpc>
              <a:spcBef>
                <a:spcPts val="550"/>
              </a:spcBef>
              <a:spcAft>
                <a:spcPts val="0"/>
              </a:spcAft>
            </a:pPr>
            <a:endParaRPr lang="pt-PT" b="1" dirty="0">
              <a:highlight>
                <a:srgbClr val="FFFF00"/>
              </a:highlight>
              <a:latin typeface="Times New Roman" panose="02020603050405020304" pitchFamily="18" charset="0"/>
              <a:ea typeface="Times New Roman" panose="02020603050405020304" pitchFamily="18" charset="0"/>
            </a:endParaRPr>
          </a:p>
          <a:p>
            <a:pPr marR="144145" algn="just">
              <a:lnSpc>
                <a:spcPct val="115000"/>
              </a:lnSpc>
              <a:spcBef>
                <a:spcPts val="550"/>
              </a:spcBef>
              <a:spcAft>
                <a:spcPts val="0"/>
              </a:spcAft>
            </a:pPr>
            <a:r>
              <a:rPr lang="pt-PT" sz="2400" b="1" dirty="0">
                <a:effectLst/>
                <a:latin typeface="Comic Sans MS" panose="030F0702030302020204" pitchFamily="66" charset="0"/>
                <a:ea typeface="Times New Roman" panose="02020603050405020304" pitchFamily="18" charset="0"/>
              </a:rPr>
              <a:t>Critérios</a:t>
            </a:r>
          </a:p>
          <a:p>
            <a:pPr marR="144145" algn="just">
              <a:lnSpc>
                <a:spcPct val="115000"/>
              </a:lnSpc>
              <a:spcBef>
                <a:spcPts val="550"/>
              </a:spcBef>
              <a:spcAft>
                <a:spcPts val="0"/>
              </a:spcAft>
            </a:pPr>
            <a:endParaRPr lang="pt-PT" b="1" dirty="0">
              <a:latin typeface="Times New Roman" panose="02020603050405020304" pitchFamily="18" charset="0"/>
              <a:ea typeface="Times New Roman" panose="02020603050405020304" pitchFamily="18" charset="0"/>
            </a:endParaRPr>
          </a:p>
          <a:p>
            <a:pPr marR="144145" algn="just">
              <a:lnSpc>
                <a:spcPct val="115000"/>
              </a:lnSpc>
              <a:spcBef>
                <a:spcPts val="550"/>
              </a:spcBef>
              <a:spcAft>
                <a:spcPts val="0"/>
              </a:spcAft>
            </a:pPr>
            <a:r>
              <a:rPr lang="pt-PT" sz="2000" dirty="0">
                <a:effectLst/>
                <a:latin typeface="Comic Sans MS" panose="030F0702030302020204" pitchFamily="66" charset="0"/>
                <a:ea typeface="Times New Roman" panose="02020603050405020304" pitchFamily="18" charset="0"/>
              </a:rPr>
              <a:t>O cofinanciamento será concedido  a apenas 1 (um) município por região de Saúde, sendo que o critério para a definição destes municípios levará em conta o interesse manifestado pelo município,  sua localização estratégica regional ou macrorregional e as pactuações em CIR e CIM.</a:t>
            </a:r>
            <a:endParaRPr lang="pt-BR" sz="2000" dirty="0">
              <a:effectLst/>
              <a:latin typeface="Comic Sans MS" panose="030F0702030302020204" pitchFamily="66" charset="0"/>
              <a:ea typeface="Times New Roman" panose="02020603050405020304" pitchFamily="18" charset="0"/>
            </a:endParaRPr>
          </a:p>
          <a:p>
            <a:pPr algn="just">
              <a:lnSpc>
                <a:spcPct val="115000"/>
              </a:lnSpc>
              <a:spcBef>
                <a:spcPts val="565"/>
              </a:spcBef>
              <a:spcAft>
                <a:spcPts val="285"/>
              </a:spcAft>
            </a:pPr>
            <a:r>
              <a:rPr lang="pt-BR" sz="2000" kern="150" dirty="0">
                <a:solidFill>
                  <a:srgbClr val="000000"/>
                </a:solidFill>
                <a:effectLst/>
                <a:latin typeface="Comic Sans MS" panose="030F0702030302020204" pitchFamily="66" charset="0"/>
                <a:ea typeface="NSimSun" panose="02010609030101010101" pitchFamily="49" charset="-122"/>
                <a:cs typeface="Arial" panose="020B0604020202020204" pitchFamily="34" charset="0"/>
              </a:rPr>
              <a:t>O número de municípios contemplados será de </a:t>
            </a:r>
            <a:r>
              <a:rPr lang="pt-BR" sz="2000" kern="150" dirty="0">
                <a:solidFill>
                  <a:srgbClr val="FF0000"/>
                </a:solidFill>
                <a:effectLst/>
                <a:latin typeface="Comic Sans MS" panose="030F0702030302020204" pitchFamily="66" charset="0"/>
                <a:ea typeface="NSimSun" panose="02010609030101010101" pitchFamily="49" charset="-122"/>
                <a:cs typeface="Arial" panose="020B0604020202020204" pitchFamily="34" charset="0"/>
              </a:rPr>
              <a:t>4</a:t>
            </a:r>
            <a:r>
              <a:rPr lang="pt-BR" sz="2000" kern="150" dirty="0">
                <a:solidFill>
                  <a:srgbClr val="000000"/>
                </a:solidFill>
                <a:effectLst/>
                <a:latin typeface="Comic Sans MS" panose="030F0702030302020204" pitchFamily="66" charset="0"/>
                <a:ea typeface="NSimSun" panose="02010609030101010101" pitchFamily="49" charset="-122"/>
                <a:cs typeface="Arial" panose="020B0604020202020204" pitchFamily="34" charset="0"/>
              </a:rPr>
              <a:t> em 2024.</a:t>
            </a:r>
            <a:endParaRPr lang="pt-BR" sz="2000" kern="150" dirty="0">
              <a:effectLst/>
              <a:latin typeface="Comic Sans MS" panose="030F0702030302020204" pitchFamily="66" charset="0"/>
              <a:ea typeface="NSimSun" panose="02010609030101010101" pitchFamily="49" charset="-122"/>
              <a:cs typeface="Arial" panose="020B0604020202020204" pitchFamily="34" charset="0"/>
            </a:endParaRPr>
          </a:p>
          <a:p>
            <a:pPr>
              <a:lnSpc>
                <a:spcPct val="150000"/>
              </a:lnSpc>
            </a:pPr>
            <a:r>
              <a:rPr lang="pt-PT" sz="2000" b="1" dirty="0">
                <a:effectLst/>
                <a:latin typeface="Comic Sans MS" panose="030F0702030302020204" pitchFamily="66" charset="0"/>
                <a:ea typeface="Times New Roman" panose="02020603050405020304" pitchFamily="18" charset="0"/>
              </a:rPr>
              <a:t>O</a:t>
            </a:r>
            <a:r>
              <a:rPr lang="pt-PT" sz="2000" dirty="0">
                <a:effectLst/>
                <a:latin typeface="Comic Sans MS" panose="030F0702030302020204" pitchFamily="66" charset="0"/>
                <a:ea typeface="Times New Roman" panose="02020603050405020304" pitchFamily="18" charset="0"/>
              </a:rPr>
              <a:t> município de </a:t>
            </a:r>
            <a:r>
              <a:rPr lang="pt-PT" sz="2000" dirty="0">
                <a:solidFill>
                  <a:srgbClr val="FF0000"/>
                </a:solidFill>
                <a:effectLst/>
                <a:latin typeface="Comic Sans MS" panose="030F0702030302020204" pitchFamily="66" charset="0"/>
                <a:ea typeface="Times New Roman" panose="02020603050405020304" pitchFamily="18" charset="0"/>
              </a:rPr>
              <a:t>Goiânia,</a:t>
            </a:r>
            <a:r>
              <a:rPr lang="pt-PT" sz="2000" dirty="0">
                <a:effectLst/>
                <a:latin typeface="Comic Sans MS" panose="030F0702030302020204" pitchFamily="66" charset="0"/>
                <a:ea typeface="Times New Roman" panose="02020603050405020304" pitchFamily="18" charset="0"/>
              </a:rPr>
              <a:t>  excepcionalmente  poderá atender exclusivamente a  sua população, não  estando sujeito  a exigência da regionalização, caso assim deseje  pactuar</a:t>
            </a:r>
            <a:r>
              <a:rPr lang="pt-PT" sz="2000" dirty="0">
                <a:solidFill>
                  <a:srgbClr val="C9211E"/>
                </a:solidFill>
                <a:effectLst/>
                <a:latin typeface="Comic Sans MS" panose="030F0702030302020204" pitchFamily="66" charset="0"/>
                <a:ea typeface="Times New Roman" panose="02020603050405020304" pitchFamily="18" charset="0"/>
              </a:rPr>
              <a:t>. </a:t>
            </a:r>
            <a:endParaRPr lang="pt-BR" sz="2000" dirty="0">
              <a:effectLst/>
              <a:latin typeface="Comic Sans MS" panose="030F0702030302020204" pitchFamily="66" charset="0"/>
              <a:ea typeface="Times New Roman" panose="02020603050405020304" pitchFamily="18" charset="0"/>
            </a:endParaRPr>
          </a:p>
          <a:p>
            <a:pPr>
              <a:lnSpc>
                <a:spcPct val="200000"/>
              </a:lnSpc>
            </a:pPr>
            <a:endParaRPr lang="pt-BR" sz="1600" dirty="0">
              <a:latin typeface="Comic Sans MS" panose="030F0702030302020204" pitchFamily="66"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0258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33" name="TextShape 7"/>
          <p:cNvSpPr/>
          <p:nvPr/>
        </p:nvSpPr>
        <p:spPr>
          <a:xfrm>
            <a:off x="1885320" y="2329920"/>
            <a:ext cx="7674480" cy="10648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34" name="TextShape 8"/>
          <p:cNvSpPr/>
          <p:nvPr/>
        </p:nvSpPr>
        <p:spPr>
          <a:xfrm>
            <a:off x="4316040" y="4149000"/>
            <a:ext cx="3558600" cy="9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sp>
        <p:nvSpPr>
          <p:cNvPr id="136" name="PlaceHolder 1"/>
          <p:cNvSpPr>
            <a:spLocks noGrp="1"/>
          </p:cNvSpPr>
          <p:nvPr>
            <p:ph type="subTitle"/>
          </p:nvPr>
        </p:nvSpPr>
        <p:spPr>
          <a:xfrm>
            <a:off x="5611786" y="-794268"/>
            <a:ext cx="9141480" cy="1339200"/>
          </a:xfrm>
          <a:prstGeom prst="rect">
            <a:avLst/>
          </a:prstGeom>
          <a:noFill/>
          <a:ln w="0">
            <a:noFill/>
          </a:ln>
        </p:spPr>
        <p:txBody>
          <a:bodyPr lIns="0" tIns="0" rIns="0" bIns="0" anchor="ctr">
            <a:noAutofit/>
          </a:bodyPr>
          <a:lstStyle/>
          <a:p>
            <a:pPr>
              <a:lnSpc>
                <a:spcPct val="100000"/>
              </a:lnSpc>
              <a:buNone/>
            </a:pPr>
            <a:endParaRPr lang="pt-BR" sz="3200" b="0" strike="noStrike" spc="-1" dirty="0">
              <a:latin typeface="Arial"/>
            </a:endParaRPr>
          </a:p>
          <a:p>
            <a:pPr>
              <a:lnSpc>
                <a:spcPct val="100000"/>
              </a:lnSpc>
              <a:buNone/>
            </a:pPr>
            <a:endParaRPr lang="pt-BR" sz="3200" b="0" strike="noStrike" spc="-1" dirty="0">
              <a:latin typeface="Arial"/>
            </a:endParaRPr>
          </a:p>
        </p:txBody>
      </p:sp>
      <p:sp>
        <p:nvSpPr>
          <p:cNvPr id="13" name="CaixaDeTexto 12">
            <a:extLst>
              <a:ext uri="{FF2B5EF4-FFF2-40B4-BE49-F238E27FC236}">
                <a16:creationId xmlns:a16="http://schemas.microsoft.com/office/drawing/2014/main" id="{E265825B-9678-4B52-8A46-77BED780615E}"/>
              </a:ext>
            </a:extLst>
          </p:cNvPr>
          <p:cNvSpPr txBox="1"/>
          <p:nvPr/>
        </p:nvSpPr>
        <p:spPr>
          <a:xfrm>
            <a:off x="1299411" y="1017570"/>
            <a:ext cx="8260389" cy="954107"/>
          </a:xfrm>
          <a:prstGeom prst="rect">
            <a:avLst/>
          </a:prstGeom>
          <a:noFill/>
        </p:spPr>
        <p:txBody>
          <a:bodyPr wrap="square">
            <a:spAutoFit/>
          </a:bodyPr>
          <a:lstStyle/>
          <a:p>
            <a:pPr algn="just"/>
            <a:endParaRPr lang="pt-BR" sz="2000" kern="150" dirty="0">
              <a:effectLst/>
              <a:latin typeface="Comic Sans MS" panose="030F0702030302020204" pitchFamily="66" charset="0"/>
              <a:ea typeface="Open Sans" panose="020B0606030504020204" pitchFamily="34" charset="0"/>
              <a:cs typeface="Open Sans" panose="020B0606030504020204" pitchFamily="34" charset="0"/>
            </a:endParaRPr>
          </a:p>
          <a:p>
            <a:pPr algn="just"/>
            <a:r>
              <a:rPr lang="pt-BR" sz="1800" kern="150" dirty="0">
                <a:solidFill>
                  <a:srgbClr val="000000"/>
                </a:solidFill>
                <a:effectLst/>
                <a:latin typeface="Times New Roman" panose="02020603050405020304" pitchFamily="18" charset="0"/>
                <a:ea typeface="NSimSun" panose="02010609030101010101" pitchFamily="49" charset="-122"/>
                <a:cs typeface="Arial" panose="020B0604020202020204" pitchFamily="34" charset="0"/>
              </a:rPr>
              <a:t> </a:t>
            </a:r>
            <a:endParaRPr lang="pt-BR" sz="1800" kern="150" dirty="0">
              <a:effectLst/>
              <a:latin typeface="Liberation Serif"/>
              <a:ea typeface="NSimSun" panose="02010609030101010101" pitchFamily="49" charset="-122"/>
              <a:cs typeface="Arial" panose="020B0604020202020204" pitchFamily="34" charset="0"/>
            </a:endParaRPr>
          </a:p>
          <a:p>
            <a:endParaRPr lang="pt-BR" dirty="0"/>
          </a:p>
        </p:txBody>
      </p:sp>
      <p:pic>
        <p:nvPicPr>
          <p:cNvPr id="4" name="Imagem 3">
            <a:extLst>
              <a:ext uri="{FF2B5EF4-FFF2-40B4-BE49-F238E27FC236}">
                <a16:creationId xmlns:a16="http://schemas.microsoft.com/office/drawing/2014/main" id="{5F6EE853-480F-447D-9CD2-7EEC2205F81B}"/>
              </a:ext>
            </a:extLst>
          </p:cNvPr>
          <p:cNvPicPr>
            <a:picLocks noChangeAspect="1"/>
          </p:cNvPicPr>
          <p:nvPr/>
        </p:nvPicPr>
        <p:blipFill>
          <a:blip r:embed="rId3"/>
          <a:stretch>
            <a:fillRect/>
          </a:stretch>
        </p:blipFill>
        <p:spPr>
          <a:xfrm>
            <a:off x="1885320" y="155275"/>
            <a:ext cx="7604880" cy="6858000"/>
          </a:xfrm>
          <a:prstGeom prst="rect">
            <a:avLst/>
          </a:prstGeom>
        </p:spPr>
      </p:pic>
      <p:pic>
        <p:nvPicPr>
          <p:cNvPr id="3" name="Imagem 2">
            <a:extLst>
              <a:ext uri="{FF2B5EF4-FFF2-40B4-BE49-F238E27FC236}">
                <a16:creationId xmlns:a16="http://schemas.microsoft.com/office/drawing/2014/main" id="{FDC2C07A-0AD3-41F3-AF1F-EF3618A5A33B}"/>
              </a:ext>
            </a:extLst>
          </p:cNvPr>
          <p:cNvPicPr>
            <a:picLocks noChangeAspect="1"/>
          </p:cNvPicPr>
          <p:nvPr/>
        </p:nvPicPr>
        <p:blipFill>
          <a:blip r:embed="rId4"/>
          <a:stretch>
            <a:fillRect/>
          </a:stretch>
        </p:blipFill>
        <p:spPr>
          <a:xfrm>
            <a:off x="762000" y="1669173"/>
            <a:ext cx="3681554" cy="963251"/>
          </a:xfrm>
          <a:prstGeom prst="rect">
            <a:avLst/>
          </a:prstGeom>
        </p:spPr>
      </p:pic>
    </p:spTree>
    <p:extLst>
      <p:ext uri="{BB962C8B-B14F-4D97-AF65-F5344CB8AC3E}">
        <p14:creationId xmlns:p14="http://schemas.microsoft.com/office/powerpoint/2010/main" val="3890058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9" name="TextShape 15"/>
          <p:cNvSpPr/>
          <p:nvPr/>
        </p:nvSpPr>
        <p:spPr>
          <a:xfrm>
            <a:off x="1885320" y="2329920"/>
            <a:ext cx="7674480" cy="10648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30" name="TextShape 16"/>
          <p:cNvSpPr/>
          <p:nvPr/>
        </p:nvSpPr>
        <p:spPr>
          <a:xfrm>
            <a:off x="4316040" y="4149000"/>
            <a:ext cx="3558600" cy="9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pic>
        <p:nvPicPr>
          <p:cNvPr id="131" name="Imagem 6"/>
          <p:cNvPicPr/>
          <p:nvPr/>
        </p:nvPicPr>
        <p:blipFill>
          <a:blip r:embed="rId3"/>
          <a:stretch/>
        </p:blipFill>
        <p:spPr>
          <a:xfrm>
            <a:off x="4140000" y="5946840"/>
            <a:ext cx="3779280" cy="635400"/>
          </a:xfrm>
          <a:prstGeom prst="rect">
            <a:avLst/>
          </a:prstGeom>
          <a:ln w="0">
            <a:noFill/>
          </a:ln>
        </p:spPr>
      </p:pic>
      <p:sp>
        <p:nvSpPr>
          <p:cNvPr id="132" name="PlaceHolder 1"/>
          <p:cNvSpPr>
            <a:spLocks noGrp="1"/>
          </p:cNvSpPr>
          <p:nvPr>
            <p:ph type="subTitle"/>
          </p:nvPr>
        </p:nvSpPr>
        <p:spPr>
          <a:xfrm>
            <a:off x="1523880" y="1645200"/>
            <a:ext cx="9698302" cy="1339200"/>
          </a:xfrm>
          <a:prstGeom prst="rect">
            <a:avLst/>
          </a:prstGeom>
          <a:noFill/>
          <a:ln w="0">
            <a:noFill/>
          </a:ln>
        </p:spPr>
        <p:txBody>
          <a:bodyPr lIns="0" tIns="0" rIns="0" bIns="0" anchor="ctr">
            <a:noAutofit/>
          </a:bodyPr>
          <a:lstStyle/>
          <a:p>
            <a:pPr>
              <a:lnSpc>
                <a:spcPct val="100000"/>
              </a:lnSpc>
              <a:buNone/>
            </a:pPr>
            <a:endParaRPr lang="pt-BR" sz="3200" b="0" strike="noStrike" spc="-1" dirty="0">
              <a:latin typeface="Arial"/>
            </a:endParaRPr>
          </a:p>
          <a:p>
            <a:pPr>
              <a:lnSpc>
                <a:spcPct val="100000"/>
              </a:lnSpc>
              <a:buNone/>
            </a:pPr>
            <a:endParaRPr lang="pt-BR" sz="2000" b="0" strike="noStrike" spc="-1" dirty="0">
              <a:latin typeface="Arial"/>
            </a:endParaRPr>
          </a:p>
          <a:p>
            <a:pPr>
              <a:lnSpc>
                <a:spcPct val="100000"/>
              </a:lnSpc>
              <a:buNone/>
            </a:pPr>
            <a:endParaRPr lang="pt-BR" sz="2000" b="0" strike="noStrike" spc="-1" dirty="0">
              <a:latin typeface="Arial"/>
            </a:endParaRPr>
          </a:p>
          <a:p>
            <a:pPr>
              <a:lnSpc>
                <a:spcPct val="100000"/>
              </a:lnSpc>
              <a:buNone/>
            </a:pPr>
            <a:endParaRPr lang="pt-BR" sz="2000" b="0" strike="noStrike" spc="-1" dirty="0">
              <a:latin typeface="Arial"/>
            </a:endParaRPr>
          </a:p>
        </p:txBody>
      </p:sp>
      <p:sp>
        <p:nvSpPr>
          <p:cNvPr id="2" name="Título 1">
            <a:extLst>
              <a:ext uri="{FF2B5EF4-FFF2-40B4-BE49-F238E27FC236}">
                <a16:creationId xmlns:a16="http://schemas.microsoft.com/office/drawing/2014/main" id="{A42656A5-7F2C-472A-B945-6D5865DA8646}"/>
              </a:ext>
            </a:extLst>
          </p:cNvPr>
          <p:cNvSpPr>
            <a:spLocks noGrp="1"/>
          </p:cNvSpPr>
          <p:nvPr>
            <p:ph type="title"/>
          </p:nvPr>
        </p:nvSpPr>
        <p:spPr>
          <a:xfrm>
            <a:off x="1523880" y="983673"/>
            <a:ext cx="9822992" cy="4364181"/>
          </a:xfrm>
        </p:spPr>
        <p:txBody>
          <a:bodyPr/>
          <a:lstStyle/>
          <a:p>
            <a:pPr>
              <a:lnSpc>
                <a:spcPct val="150000"/>
              </a:lnSpc>
            </a:pPr>
            <a:br>
              <a:rPr lang="pt-BR" sz="2400" b="1" dirty="0">
                <a:latin typeface="Comic Sans MS" panose="030F0702030302020204" pitchFamily="66" charset="0"/>
              </a:rPr>
            </a:br>
            <a:br>
              <a:rPr lang="pt-BR" sz="2400" b="1" dirty="0">
                <a:latin typeface="Comic Sans MS" panose="030F0702030302020204" pitchFamily="66" charset="0"/>
              </a:rPr>
            </a:br>
            <a:r>
              <a:rPr lang="pt-BR" sz="2400" b="1" dirty="0">
                <a:latin typeface="Comic Sans MS" panose="030F0702030302020204" pitchFamily="66" charset="0"/>
              </a:rPr>
              <a:t>Indicador: </a:t>
            </a:r>
            <a:br>
              <a:rPr lang="pt-BR" sz="2400" b="1" dirty="0">
                <a:latin typeface="Comic Sans MS" panose="030F0702030302020204" pitchFamily="66" charset="0"/>
              </a:rPr>
            </a:br>
            <a:r>
              <a:rPr lang="pt-BR" sz="2400" dirty="0">
                <a:latin typeface="Comic Sans MS" panose="030F0702030302020204" pitchFamily="66" charset="0"/>
              </a:rPr>
              <a:t>Número de atendimentos médicos e da equipe multiprofissional realizados</a:t>
            </a:r>
            <a:br>
              <a:rPr lang="pt-BR" sz="2400" dirty="0">
                <a:latin typeface="Comic Sans MS" panose="030F0702030302020204" pitchFamily="66" charset="0"/>
              </a:rPr>
            </a:br>
            <a:br>
              <a:rPr lang="pt-BR" sz="2400" dirty="0">
                <a:latin typeface="Comic Sans MS" panose="030F0702030302020204" pitchFamily="66" charset="0"/>
              </a:rPr>
            </a:br>
            <a:r>
              <a:rPr lang="pt-BR" sz="2400" b="1" dirty="0">
                <a:latin typeface="Comic Sans MS" panose="030F0702030302020204" pitchFamily="66" charset="0"/>
              </a:rPr>
              <a:t>Monitoramento </a:t>
            </a:r>
            <a:br>
              <a:rPr lang="pt-BR" sz="2400" dirty="0">
                <a:latin typeface="Comic Sans MS" panose="030F0702030302020204" pitchFamily="66" charset="0"/>
              </a:rPr>
            </a:br>
            <a:r>
              <a:rPr lang="pt-BR" sz="2400" dirty="0">
                <a:latin typeface="Comic Sans MS" panose="030F0702030302020204" pitchFamily="66" charset="0"/>
              </a:rPr>
              <a:t>Acompanhamento do número de  atendimentos  por meio de </a:t>
            </a:r>
            <a:r>
              <a:rPr lang="pt-BR" sz="24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planilha em meio físico ou eletrônico com o número de  atendimentos e ações realizadas de acordo com o Plano de trabalho, a cada três meses e </a:t>
            </a:r>
            <a:r>
              <a:rPr lang="pt-BR" sz="2400" dirty="0">
                <a:solidFill>
                  <a:srgbClr val="000000"/>
                </a:solidFill>
                <a:effectLst/>
                <a:latin typeface="Comic Sans MS" panose="030F0702030302020204" pitchFamily="66" charset="0"/>
                <a:ea typeface="Times New Roman" panose="02020603050405020304" pitchFamily="18" charset="0"/>
              </a:rPr>
              <a:t> acompanhamento e monitoramento realizado semestralmente de forma presencial</a:t>
            </a:r>
            <a:br>
              <a:rPr lang="pt-BR" sz="2400" b="1" dirty="0">
                <a:latin typeface="Comic Sans MS" panose="030F0702030302020204" pitchFamily="66" charset="0"/>
              </a:rPr>
            </a:br>
            <a:br>
              <a:rPr lang="pt-BR" sz="2400" b="1" dirty="0">
                <a:latin typeface="Comic Sans MS" panose="030F0702030302020204" pitchFamily="66" charset="0"/>
              </a:rPr>
            </a:br>
            <a:br>
              <a:rPr lang="pt-BR" sz="1600" b="1" dirty="0">
                <a:latin typeface="Comic Sans MS" panose="030F0702030302020204" pitchFamily="66" charset="0"/>
              </a:rPr>
            </a:br>
            <a:endParaRPr lang="pt-BR" sz="1600" b="1" dirty="0">
              <a:latin typeface="Comic Sans MS" panose="030F0702030302020204" pitchFamily="66" charset="0"/>
            </a:endParaRPr>
          </a:p>
        </p:txBody>
      </p:sp>
    </p:spTree>
    <p:extLst>
      <p:ext uri="{BB962C8B-B14F-4D97-AF65-F5344CB8AC3E}">
        <p14:creationId xmlns:p14="http://schemas.microsoft.com/office/powerpoint/2010/main" val="2649520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a:extLst>
              <a:ext uri="{FF2B5EF4-FFF2-40B4-BE49-F238E27FC236}">
                <a16:creationId xmlns:a16="http://schemas.microsoft.com/office/drawing/2014/main" id="{5D1B3759-72BF-DA5C-E88D-E25A6EDE89A4}"/>
              </a:ext>
            </a:extLst>
          </p:cNvPr>
          <p:cNvPicPr>
            <a:picLocks noChangeAspect="1"/>
          </p:cNvPicPr>
          <p:nvPr/>
        </p:nvPicPr>
        <p:blipFill rotWithShape="1">
          <a:blip r:embed="rId2"/>
          <a:srcRect l="9034" r="11302"/>
          <a:stretch/>
        </p:blipFill>
        <p:spPr>
          <a:xfrm>
            <a:off x="1" y="10"/>
            <a:ext cx="7190508"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8934B15-2A81-0D9A-10FB-63A0A4BF0028}"/>
              </a:ext>
            </a:extLst>
          </p:cNvPr>
          <p:cNvSpPr>
            <a:spLocks noGrp="1"/>
          </p:cNvSpPr>
          <p:nvPr>
            <p:ph type="title"/>
          </p:nvPr>
        </p:nvSpPr>
        <p:spPr>
          <a:xfrm>
            <a:off x="7398328" y="365125"/>
            <a:ext cx="3955472" cy="1899912"/>
          </a:xfrm>
        </p:spPr>
        <p:txBody>
          <a:bodyPr>
            <a:normAutofit/>
          </a:bodyPr>
          <a:lstStyle/>
          <a:p>
            <a:pPr marL="0" marR="0" lvl="0" indent="0" defTabSz="914400" rtl="0" eaLnBrk="1" fontAlgn="auto" latinLnBrk="0" hangingPunct="1">
              <a:spcBef>
                <a:spcPts val="0"/>
              </a:spcBef>
              <a:spcAft>
                <a:spcPts val="0"/>
              </a:spcAft>
              <a:tabLst/>
              <a:defRPr/>
            </a:pPr>
            <a:br>
              <a:rPr kumimoji="0" lang="pt-BR" sz="2200" b="0" i="0" u="none" strike="noStrike" kern="1200" cap="none" spc="0" normalizeH="0" baseline="0" noProof="0">
                <a:ln>
                  <a:noFill/>
                </a:ln>
                <a:effectLst/>
                <a:uLnTx/>
                <a:uFillTx/>
                <a:latin typeface="Arial"/>
              </a:rPr>
            </a:br>
            <a:r>
              <a:rPr kumimoji="0" lang="pt-BR" sz="2200" b="1" i="0" u="none" strike="noStrike" kern="1200" cap="none" spc="0" normalizeH="0" baseline="0" noProof="0">
                <a:ln>
                  <a:noFill/>
                </a:ln>
                <a:effectLst/>
                <a:uLnTx/>
                <a:uFillTx/>
                <a:latin typeface="Arial"/>
              </a:rPr>
              <a:t>Contato</a:t>
            </a:r>
            <a:br>
              <a:rPr kumimoji="0" lang="pt-BR" sz="2200" b="0" i="0" u="none" strike="noStrike" kern="1200" cap="none" spc="0" normalizeH="0" baseline="0" noProof="0">
                <a:ln>
                  <a:noFill/>
                </a:ln>
                <a:effectLst/>
                <a:uLnTx/>
                <a:uFillTx/>
                <a:latin typeface="Arial"/>
              </a:rPr>
            </a:br>
            <a:r>
              <a:rPr kumimoji="0" lang="pt-BR" sz="2200" b="0" i="0" u="none" strike="noStrike" kern="1200" cap="none" spc="0" normalizeH="0" baseline="0" noProof="0">
                <a:ln>
                  <a:noFill/>
                </a:ln>
                <a:effectLst/>
                <a:uLnTx/>
                <a:uFillTx/>
                <a:latin typeface="Arial"/>
                <a:hlinkClick r:id="rId3"/>
              </a:rPr>
              <a:t>gerpop.saude@goias.gov.br</a:t>
            </a:r>
            <a:br>
              <a:rPr kumimoji="0" lang="pt-BR" sz="2200" b="0" i="0" u="none" strike="noStrike" kern="1200" cap="none" spc="0" normalizeH="0" baseline="0" noProof="0">
                <a:ln>
                  <a:noFill/>
                </a:ln>
                <a:effectLst/>
                <a:uLnTx/>
                <a:uFillTx/>
                <a:latin typeface="Arial"/>
              </a:rPr>
            </a:br>
            <a:br>
              <a:rPr kumimoji="0" lang="pt-BR" sz="2200" b="1" i="0" u="none" strike="noStrike" kern="1200" cap="none" spc="-1" normalizeH="0" baseline="0" noProof="0">
                <a:ln>
                  <a:noFill/>
                </a:ln>
                <a:effectLst/>
                <a:uLnTx/>
                <a:uFillTx/>
                <a:latin typeface="Arial"/>
              </a:rPr>
            </a:br>
            <a:r>
              <a:rPr lang="pt-BR" sz="2200">
                <a:latin typeface="Arial"/>
              </a:rPr>
              <a:t>(62) 3201-6254</a:t>
            </a:r>
            <a:endParaRPr lang="pt-BR" sz="2200"/>
          </a:p>
        </p:txBody>
      </p:sp>
      <p:sp>
        <p:nvSpPr>
          <p:cNvPr id="3" name="Espaço Reservado para Conteúdo 2">
            <a:extLst>
              <a:ext uri="{FF2B5EF4-FFF2-40B4-BE49-F238E27FC236}">
                <a16:creationId xmlns:a16="http://schemas.microsoft.com/office/drawing/2014/main" id="{3822BDB6-D0BE-08AF-1DB3-7FD2AEB74062}"/>
              </a:ext>
            </a:extLst>
          </p:cNvPr>
          <p:cNvSpPr>
            <a:spLocks noGrp="1"/>
          </p:cNvSpPr>
          <p:nvPr>
            <p:ph/>
          </p:nvPr>
        </p:nvSpPr>
        <p:spPr>
          <a:xfrm>
            <a:off x="7531610" y="2434201"/>
            <a:ext cx="4217045" cy="4058674"/>
          </a:xfrm>
        </p:spPr>
        <p:txBody>
          <a:bodyPr>
            <a:normAutofit/>
          </a:bodyPr>
          <a:lstStyle/>
          <a:p>
            <a:pPr marL="0" indent="0">
              <a:spcAft>
                <a:spcPts val="600"/>
              </a:spcAft>
              <a:buNone/>
            </a:pPr>
            <a:r>
              <a:rPr lang="pt-BR" sz="2000" b="1" dirty="0">
                <a:solidFill>
                  <a:schemeClr val="accent2"/>
                </a:solidFill>
                <a:effectLst/>
                <a:latin typeface="Comic Sans MS" panose="030F0702030302020204" pitchFamily="66" charset="0"/>
              </a:rPr>
              <a:t>Portanto, promover a equidade em saúde não é ofertar privilégios, é “[...] ofertar o cuidado, reconhecendo as diferenças nas condições de vida e saúde e de acordo com as necessidades das pessoas, considerando que o direito à saúde passa pelas diferenciações sociais e deve atender à diversidade com justiça social” (BRASIL, 2017)</a:t>
            </a:r>
            <a:endParaRPr lang="pt-BR" sz="2000" b="1" dirty="0">
              <a:solidFill>
                <a:schemeClr val="accent2"/>
              </a:solidFill>
              <a:latin typeface="Comic Sans MS" panose="030F0702030302020204" pitchFamily="66" charset="0"/>
            </a:endParaRPr>
          </a:p>
        </p:txBody>
      </p:sp>
    </p:spTree>
    <p:extLst>
      <p:ext uri="{BB962C8B-B14F-4D97-AF65-F5344CB8AC3E}">
        <p14:creationId xmlns:p14="http://schemas.microsoft.com/office/powerpoint/2010/main" val="1697263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1" name="TextShape 5"/>
          <p:cNvSpPr/>
          <p:nvPr/>
        </p:nvSpPr>
        <p:spPr>
          <a:xfrm>
            <a:off x="1885320" y="2329920"/>
            <a:ext cx="7674480" cy="10648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22" name="TextShape 6"/>
          <p:cNvSpPr/>
          <p:nvPr/>
        </p:nvSpPr>
        <p:spPr>
          <a:xfrm>
            <a:off x="4316040" y="4149000"/>
            <a:ext cx="3558600" cy="9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sp>
        <p:nvSpPr>
          <p:cNvPr id="124" name="PlaceHolder 1"/>
          <p:cNvSpPr>
            <a:spLocks noGrp="1"/>
          </p:cNvSpPr>
          <p:nvPr>
            <p:ph type="subTitle"/>
          </p:nvPr>
        </p:nvSpPr>
        <p:spPr>
          <a:xfrm>
            <a:off x="842682" y="-842682"/>
            <a:ext cx="10496958" cy="6962321"/>
          </a:xfrm>
          <a:prstGeom prst="rect">
            <a:avLst/>
          </a:prstGeom>
          <a:noFill/>
          <a:ln w="0">
            <a:noFill/>
          </a:ln>
        </p:spPr>
        <p:txBody>
          <a:bodyPr lIns="0" tIns="0" rIns="0" bIns="0" anchor="ctr">
            <a:noAutofit/>
          </a:bodyPr>
          <a:lstStyle/>
          <a:p>
            <a:pPr algn="ctr">
              <a:lnSpc>
                <a:spcPct val="107000"/>
              </a:lnSpc>
              <a:spcAft>
                <a:spcPts val="800"/>
              </a:spcAft>
            </a:pPr>
            <a:endParaRPr lang="pt-BR"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pt-BR" sz="1800" b="1" dirty="0">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pt-BR"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pt-BR" sz="1800" b="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pt-BR" sz="1800" b="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pt-BR" sz="1800" b="1" dirty="0">
              <a:latin typeface="Calibri" panose="020F0502020204030204" pitchFamily="34" charset="0"/>
              <a:ea typeface="Calibri" panose="020F0502020204030204" pitchFamily="34" charset="0"/>
              <a:cs typeface="Calibri" panose="020F0502020204030204" pitchFamily="34" charset="0"/>
            </a:endParaRPr>
          </a:p>
          <a:p>
            <a:pPr>
              <a:lnSpc>
                <a:spcPct val="100000"/>
              </a:lnSpc>
              <a:buClr>
                <a:srgbClr val="000000"/>
              </a:buClr>
              <a:buSzPct val="45000"/>
            </a:pPr>
            <a:r>
              <a:rPr lang="pt-BR" sz="2000" spc="-1" dirty="0">
                <a:latin typeface="Arial"/>
              </a:rPr>
              <a:t>            </a:t>
            </a:r>
            <a:endParaRPr lang="pt-BR" sz="2000" b="0" strike="noStrike" spc="-1" dirty="0">
              <a:latin typeface="Arial"/>
            </a:endParaRPr>
          </a:p>
        </p:txBody>
      </p:sp>
      <p:sp>
        <p:nvSpPr>
          <p:cNvPr id="3" name="CaixaDeTexto 2">
            <a:extLst>
              <a:ext uri="{FF2B5EF4-FFF2-40B4-BE49-F238E27FC236}">
                <a16:creationId xmlns:a16="http://schemas.microsoft.com/office/drawing/2014/main" id="{CF28C215-AC5C-CCD8-9ABF-9DE7D9C22E2A}"/>
              </a:ext>
            </a:extLst>
          </p:cNvPr>
          <p:cNvSpPr txBox="1"/>
          <p:nvPr/>
        </p:nvSpPr>
        <p:spPr>
          <a:xfrm>
            <a:off x="1260763" y="744279"/>
            <a:ext cx="10088555" cy="5016758"/>
          </a:xfrm>
          <a:prstGeom prst="rect">
            <a:avLst/>
          </a:prstGeom>
          <a:noFill/>
        </p:spPr>
        <p:txBody>
          <a:bodyPr wrap="square">
            <a:spAutoFit/>
          </a:bodyPr>
          <a:lstStyle/>
          <a:p>
            <a:pPr algn="just"/>
            <a:r>
              <a:rPr lang="pt-BR" sz="2400" b="1" dirty="0">
                <a:latin typeface="Comic Sans MS" panose="030F0702030302020204" pitchFamily="66" charset="0"/>
              </a:rPr>
              <a:t>  </a:t>
            </a:r>
            <a:br>
              <a:rPr lang="pt-BR" sz="2400" b="1" dirty="0">
                <a:latin typeface="Comic Sans MS" panose="030F0702030302020204" pitchFamily="66" charset="0"/>
              </a:rPr>
            </a:br>
            <a:r>
              <a:rPr lang="pt-BR" sz="2400" b="1" dirty="0">
                <a:solidFill>
                  <a:schemeClr val="accent6">
                    <a:lumMod val="75000"/>
                  </a:schemeClr>
                </a:solidFill>
                <a:latin typeface="Comic Sans MS" panose="030F0702030302020204" pitchFamily="66" charset="0"/>
              </a:rPr>
              <a:t>R$20.000,00 </a:t>
            </a:r>
            <a:r>
              <a:rPr lang="pt-BR" sz="2400" b="1" dirty="0">
                <a:latin typeface="Comic Sans MS" panose="030F0702030302020204" pitchFamily="66" charset="0"/>
              </a:rPr>
              <a:t>mensais mediante  pactuação de Plano de Ação</a:t>
            </a:r>
            <a:endParaRPr lang="pt-BR" sz="2400" dirty="0">
              <a:latin typeface="Comic Sans MS" panose="030F0702030302020204" pitchFamily="66" charset="0"/>
            </a:endParaRPr>
          </a:p>
          <a:p>
            <a:pPr algn="just"/>
            <a:endParaRPr lang="pt-BR" sz="3600" dirty="0">
              <a:latin typeface="Comic Sans MS" panose="030F0702030302020204" pitchFamily="66" charset="0"/>
            </a:endParaRPr>
          </a:p>
          <a:p>
            <a:pPr algn="just"/>
            <a:r>
              <a:rPr lang="pt-BR" sz="3600" dirty="0">
                <a:latin typeface="Comic Sans MS" panose="030F0702030302020204" pitchFamily="66" charset="0"/>
              </a:rPr>
              <a:t>Critérios:</a:t>
            </a:r>
          </a:p>
          <a:p>
            <a:pPr algn="just"/>
            <a:br>
              <a:rPr lang="pt-BR" sz="2000" dirty="0">
                <a:latin typeface="Comic Sans MS" panose="030F0702030302020204" pitchFamily="66" charset="0"/>
              </a:rPr>
            </a:br>
            <a:r>
              <a:rPr lang="pt-BR" sz="2000" dirty="0">
                <a:solidFill>
                  <a:srgbClr val="111111"/>
                </a:solidFill>
                <a:effectLst/>
                <a:latin typeface="Comic Sans MS" panose="030F0702030302020204" pitchFamily="66" charset="0"/>
                <a:ea typeface="Calibri" panose="020F0502020204030204" pitchFamily="34" charset="0"/>
              </a:rPr>
              <a:t> </a:t>
            </a:r>
            <a:r>
              <a:rPr lang="pt-BR" sz="2000" dirty="0">
                <a:solidFill>
                  <a:srgbClr val="111111"/>
                </a:solidFill>
                <a:latin typeface="Comic Sans MS" panose="030F0702030302020204" pitchFamily="66" charset="0"/>
                <a:ea typeface="Calibri" panose="020F0502020204030204" pitchFamily="34" charset="0"/>
              </a:rPr>
              <a:t>M</a:t>
            </a:r>
            <a:r>
              <a:rPr lang="pt-BR" sz="2000" dirty="0">
                <a:solidFill>
                  <a:srgbClr val="111111"/>
                </a:solidFill>
                <a:effectLst/>
                <a:latin typeface="Comic Sans MS" panose="030F0702030302020204" pitchFamily="66" charset="0"/>
                <a:ea typeface="Calibri" panose="020F0502020204030204" pitchFamily="34" charset="0"/>
              </a:rPr>
              <a:t>unicípios que possuem  aldeias indígenas  em seu território e/ou  população indígena não aldeada residente em áreas urbanas ou rurais, de acordo com os dados do </a:t>
            </a:r>
            <a:r>
              <a:rPr lang="pt-BR" sz="20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Cadastro único (CADÚNICO) do Ministério do Desenvolvimento e Assistência Social Família e Combate à Fome, do Governo Federal e nos registros de dados de saúde verificados no cadastro individual do e-SUS.</a:t>
            </a:r>
            <a:endParaRPr lang="pt-BR" sz="2000" dirty="0">
              <a:effectLst/>
              <a:latin typeface="Comic Sans MS" panose="030F0702030302020204" pitchFamily="66" charset="0"/>
              <a:ea typeface="Calibri" panose="020F0502020204030204" pitchFamily="34" charset="0"/>
              <a:cs typeface="Times New Roman" panose="02020603050405020304" pitchFamily="18" charset="0"/>
            </a:endParaRPr>
          </a:p>
          <a:p>
            <a:endParaRPr lang="pt-BR" sz="2000" dirty="0">
              <a:solidFill>
                <a:srgbClr val="111111"/>
              </a:solidFill>
              <a:effectLst/>
              <a:latin typeface="Comic Sans MS" panose="030F0702030302020204" pitchFamily="66" charset="0"/>
              <a:ea typeface="Calibri" panose="020F0502020204030204" pitchFamily="34" charset="0"/>
              <a:cs typeface="Calibri" panose="020F0502020204030204" pitchFamily="34" charset="0"/>
            </a:endParaRPr>
          </a:p>
          <a:p>
            <a:r>
              <a:rPr lang="pt-BR" sz="20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O número de municípios contemplados será de  </a:t>
            </a:r>
            <a:r>
              <a:rPr lang="pt-BR" sz="2000" dirty="0">
                <a:solidFill>
                  <a:srgbClr val="FF0000"/>
                </a:solidFill>
                <a:effectLst/>
                <a:latin typeface="Comic Sans MS" panose="030F0702030302020204" pitchFamily="66" charset="0"/>
                <a:ea typeface="Calibri" panose="020F0502020204030204" pitchFamily="34" charset="0"/>
                <a:cs typeface="Calibri" panose="020F0502020204030204" pitchFamily="34" charset="0"/>
              </a:rPr>
              <a:t>6</a:t>
            </a:r>
            <a:r>
              <a:rPr lang="pt-BR" sz="20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 em 2024,  </a:t>
            </a:r>
            <a:r>
              <a:rPr lang="pt-BR" sz="2000" dirty="0">
                <a:solidFill>
                  <a:srgbClr val="000000"/>
                </a:solidFill>
                <a:latin typeface="Comic Sans MS" panose="030F0702030302020204" pitchFamily="66" charset="0"/>
                <a:ea typeface="Calibri" panose="020F0502020204030204" pitchFamily="34" charset="0"/>
                <a:cs typeface="Calibri" panose="020F0502020204030204" pitchFamily="34" charset="0"/>
              </a:rPr>
              <a:t>i</a:t>
            </a:r>
            <a:r>
              <a:rPr lang="pt-BR" sz="20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niciando pelos municípios com aldeias e  maiores contingentes de populações indígenas. </a:t>
            </a:r>
            <a:br>
              <a:rPr lang="pt-BR" sz="2000" dirty="0">
                <a:latin typeface="Comic Sans MS" panose="030F0702030302020204" pitchFamily="66" charset="0"/>
              </a:rPr>
            </a:br>
            <a:endParaRPr lang="pt-BR" sz="2000" dirty="0">
              <a:latin typeface="Comic Sans MS" panose="030F0702030302020204" pitchFamily="66" charset="0"/>
            </a:endParaRPr>
          </a:p>
        </p:txBody>
      </p:sp>
    </p:spTree>
    <p:extLst>
      <p:ext uri="{BB962C8B-B14F-4D97-AF65-F5344CB8AC3E}">
        <p14:creationId xmlns:p14="http://schemas.microsoft.com/office/powerpoint/2010/main" val="848780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9" name="TextShape 15"/>
          <p:cNvSpPr/>
          <p:nvPr/>
        </p:nvSpPr>
        <p:spPr>
          <a:xfrm>
            <a:off x="1885320" y="2329920"/>
            <a:ext cx="7674480" cy="10648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32" name="PlaceHolder 1"/>
          <p:cNvSpPr>
            <a:spLocks noGrp="1"/>
          </p:cNvSpPr>
          <p:nvPr>
            <p:ph type="subTitle"/>
          </p:nvPr>
        </p:nvSpPr>
        <p:spPr>
          <a:xfrm>
            <a:off x="1523880" y="1645200"/>
            <a:ext cx="9698302" cy="1339200"/>
          </a:xfrm>
          <a:prstGeom prst="rect">
            <a:avLst/>
          </a:prstGeom>
          <a:noFill/>
          <a:ln w="0">
            <a:noFill/>
          </a:ln>
        </p:spPr>
        <p:txBody>
          <a:bodyPr lIns="0" tIns="0" rIns="0" bIns="0" anchor="ctr">
            <a:noAutofit/>
          </a:bodyPr>
          <a:lstStyle/>
          <a:p>
            <a:pPr>
              <a:lnSpc>
                <a:spcPct val="100000"/>
              </a:lnSpc>
              <a:buNone/>
            </a:pPr>
            <a:endParaRPr lang="pt-BR" sz="3200" b="0" strike="noStrike" spc="-1" dirty="0">
              <a:latin typeface="Arial"/>
            </a:endParaRPr>
          </a:p>
          <a:p>
            <a:pPr>
              <a:lnSpc>
                <a:spcPct val="100000"/>
              </a:lnSpc>
              <a:buNone/>
            </a:pPr>
            <a:endParaRPr lang="pt-BR" sz="2000" b="0" strike="noStrike" spc="-1" dirty="0">
              <a:latin typeface="Arial"/>
            </a:endParaRPr>
          </a:p>
          <a:p>
            <a:pPr>
              <a:lnSpc>
                <a:spcPct val="100000"/>
              </a:lnSpc>
              <a:buNone/>
            </a:pPr>
            <a:endParaRPr lang="pt-BR" sz="2000" b="0" strike="noStrike" spc="-1" dirty="0">
              <a:latin typeface="Arial"/>
            </a:endParaRPr>
          </a:p>
          <a:p>
            <a:pPr>
              <a:lnSpc>
                <a:spcPct val="100000"/>
              </a:lnSpc>
              <a:buNone/>
            </a:pPr>
            <a:endParaRPr lang="pt-BR" sz="2000" b="0" strike="noStrike" spc="-1" dirty="0">
              <a:latin typeface="Arial"/>
            </a:endParaRPr>
          </a:p>
        </p:txBody>
      </p:sp>
      <p:sp>
        <p:nvSpPr>
          <p:cNvPr id="2" name="Título 1">
            <a:extLst>
              <a:ext uri="{FF2B5EF4-FFF2-40B4-BE49-F238E27FC236}">
                <a16:creationId xmlns:a16="http://schemas.microsoft.com/office/drawing/2014/main" id="{A42656A5-7F2C-472A-B945-6D5865DA8646}"/>
              </a:ext>
            </a:extLst>
          </p:cNvPr>
          <p:cNvSpPr>
            <a:spLocks noGrp="1"/>
          </p:cNvSpPr>
          <p:nvPr>
            <p:ph type="title"/>
          </p:nvPr>
        </p:nvSpPr>
        <p:spPr>
          <a:xfrm>
            <a:off x="1362634" y="941293"/>
            <a:ext cx="9305485" cy="1663361"/>
          </a:xfrm>
        </p:spPr>
        <p:txBody>
          <a:bodyPr/>
          <a:lstStyle/>
          <a:p>
            <a:pPr>
              <a:lnSpc>
                <a:spcPct val="107000"/>
              </a:lnSpc>
              <a:spcAft>
                <a:spcPts val="800"/>
              </a:spcAft>
            </a:pPr>
            <a:br>
              <a:rPr lang="pt-BR" sz="3600" dirty="0"/>
            </a:br>
            <a:br>
              <a:rPr lang="pt-BR" sz="3600" dirty="0"/>
            </a:br>
            <a:br>
              <a:rPr lang="pt-BR" sz="3600" dirty="0"/>
            </a:br>
            <a:br>
              <a:rPr lang="pt-BR" sz="3600" dirty="0"/>
            </a:br>
            <a:r>
              <a:rPr lang="pt-BR" sz="2400" b="1" dirty="0">
                <a:latin typeface="Comic Sans MS" panose="030F0702030302020204" pitchFamily="66" charset="0"/>
              </a:rPr>
              <a:t>Indicadores</a:t>
            </a:r>
            <a:br>
              <a:rPr lang="pt-BR" sz="2000" dirty="0">
                <a:latin typeface="Comic Sans MS" panose="030F0702030302020204" pitchFamily="66" charset="0"/>
              </a:rPr>
            </a:br>
            <a:br>
              <a:rPr lang="pt-BR" sz="2000" dirty="0">
                <a:latin typeface="Comic Sans MS" panose="030F0702030302020204" pitchFamily="66" charset="0"/>
              </a:rPr>
            </a:br>
            <a:r>
              <a:rPr lang="pt-BR" sz="2000" dirty="0">
                <a:latin typeface="Comic Sans MS" panose="030F0702030302020204" pitchFamily="66" charset="0"/>
              </a:rPr>
              <a:t>Cadastro da população indígena  nos sistemas de informação e número de atendimentos, considerando que, a partir da identificação das populações nos territórios, será viabilizado o acompanhamento dos indicadores da APS  relacionados a estas populações</a:t>
            </a:r>
            <a:br>
              <a:rPr lang="pt-BR" sz="2000" dirty="0">
                <a:latin typeface="Comic Sans MS" panose="030F0702030302020204" pitchFamily="66" charset="0"/>
              </a:rPr>
            </a:br>
            <a:br>
              <a:rPr lang="pt-BR" sz="2000" dirty="0">
                <a:latin typeface="Comic Sans MS" panose="030F0702030302020204" pitchFamily="66" charset="0"/>
              </a:rPr>
            </a:br>
            <a:br>
              <a:rPr lang="pt-BR" sz="2000" dirty="0">
                <a:latin typeface="Comic Sans MS" panose="030F0702030302020204" pitchFamily="66" charset="0"/>
              </a:rPr>
            </a:br>
            <a:r>
              <a:rPr lang="pt-BR" sz="2000" b="1" dirty="0">
                <a:latin typeface="Comic Sans MS" panose="030F0702030302020204" pitchFamily="66" charset="0"/>
              </a:rPr>
              <a:t>Monitoramento</a:t>
            </a:r>
            <a:br>
              <a:rPr lang="pt-BR" sz="2000" b="1" dirty="0">
                <a:latin typeface="Comic Sans MS" panose="030F0702030302020204" pitchFamily="66" charset="0"/>
              </a:rPr>
            </a:br>
            <a:br>
              <a:rPr lang="pt-BR" sz="2000" b="1" dirty="0">
                <a:latin typeface="Comic Sans MS" panose="030F0702030302020204" pitchFamily="66" charset="0"/>
              </a:rPr>
            </a:br>
            <a:r>
              <a:rPr lang="pt-BR" sz="2000" dirty="0">
                <a:latin typeface="Comic Sans MS" panose="030F0702030302020204" pitchFamily="66" charset="0"/>
              </a:rPr>
              <a:t>Acompanhamento pelo Painel dos Povos Tradicionais</a:t>
            </a:r>
            <a:br>
              <a:rPr lang="pt-BR" sz="2000" b="1" dirty="0">
                <a:latin typeface="Comic Sans MS" panose="030F0702030302020204" pitchFamily="66" charset="0"/>
              </a:rPr>
            </a:br>
            <a:r>
              <a:rPr lang="pt-BR" sz="2000" b="1" dirty="0">
                <a:latin typeface="Comic Sans MS" panose="030F0702030302020204" pitchFamily="66" charset="0"/>
              </a:rPr>
              <a:t>E</a:t>
            </a:r>
            <a:r>
              <a:rPr lang="pt-BR"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ncaminhamento à GERPOP das informações referentes aos indicadores estabelecidos, bem como planilha em meio física ou eletrônico com atendimentos e ações realizadas, a cada três meses e </a:t>
            </a:r>
            <a:r>
              <a:rPr lang="pt-BR" sz="2000" dirty="0">
                <a:solidFill>
                  <a:srgbClr val="000000"/>
                </a:solidFill>
                <a:effectLst/>
                <a:latin typeface="Comic Sans MS" panose="030F0702030302020204" pitchFamily="66" charset="0"/>
                <a:ea typeface="Times New Roman" panose="02020603050405020304" pitchFamily="18" charset="0"/>
              </a:rPr>
              <a:t> acompanhamento e monitoramento realizado semestralmente de forma presencial</a:t>
            </a:r>
            <a:br>
              <a:rPr lang="pt-BR" sz="2000" dirty="0">
                <a:latin typeface="Comic Sans MS" panose="030F0702030302020204" pitchFamily="66" charset="0"/>
              </a:rPr>
            </a:br>
            <a:r>
              <a:rPr lang="pt-BR" sz="2000" dirty="0">
                <a:latin typeface="Comic Sans MS" panose="030F0702030302020204" pitchFamily="66" charset="0"/>
              </a:rPr>
              <a:t> </a:t>
            </a:r>
          </a:p>
        </p:txBody>
      </p:sp>
    </p:spTree>
    <p:extLst>
      <p:ext uri="{BB962C8B-B14F-4D97-AF65-F5344CB8AC3E}">
        <p14:creationId xmlns:p14="http://schemas.microsoft.com/office/powerpoint/2010/main" val="1506377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33" name="TextShape 7"/>
          <p:cNvSpPr/>
          <p:nvPr/>
        </p:nvSpPr>
        <p:spPr>
          <a:xfrm>
            <a:off x="1885320" y="2329920"/>
            <a:ext cx="7674480" cy="10648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34" name="TextShape 8"/>
          <p:cNvSpPr/>
          <p:nvPr/>
        </p:nvSpPr>
        <p:spPr>
          <a:xfrm>
            <a:off x="923364" y="3666566"/>
            <a:ext cx="9764763" cy="9218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sp>
        <p:nvSpPr>
          <p:cNvPr id="136" name="PlaceHolder 1"/>
          <p:cNvSpPr>
            <a:spLocks noGrp="1"/>
          </p:cNvSpPr>
          <p:nvPr>
            <p:ph type="subTitle"/>
          </p:nvPr>
        </p:nvSpPr>
        <p:spPr>
          <a:prstGeom prst="rect">
            <a:avLst/>
          </a:prstGeom>
          <a:noFill/>
          <a:ln w="0">
            <a:noFill/>
          </a:ln>
        </p:spPr>
        <p:txBody>
          <a:bodyPr lIns="0" tIns="0" rIns="0" bIns="0" anchor="ctr">
            <a:noAutofit/>
          </a:bodyPr>
          <a:lstStyle/>
          <a:p>
            <a:pPr>
              <a:lnSpc>
                <a:spcPct val="100000"/>
              </a:lnSpc>
              <a:buNone/>
            </a:pPr>
            <a:endParaRPr lang="pt-BR" sz="3200" b="0" strike="noStrike" spc="-1" dirty="0">
              <a:latin typeface="Arial"/>
            </a:endParaRPr>
          </a:p>
          <a:p>
            <a:pPr>
              <a:lnSpc>
                <a:spcPct val="100000"/>
              </a:lnSpc>
              <a:buNone/>
            </a:pPr>
            <a:endParaRPr lang="pt-BR" sz="3200" b="0" strike="noStrike" spc="-1" dirty="0">
              <a:latin typeface="Arial"/>
            </a:endParaRPr>
          </a:p>
        </p:txBody>
      </p:sp>
      <p:pic>
        <p:nvPicPr>
          <p:cNvPr id="4" name="Imagem 3">
            <a:extLst>
              <a:ext uri="{FF2B5EF4-FFF2-40B4-BE49-F238E27FC236}">
                <a16:creationId xmlns:a16="http://schemas.microsoft.com/office/drawing/2014/main" id="{15E528D9-42AC-40EE-8420-28904E01FADC}"/>
              </a:ext>
            </a:extLst>
          </p:cNvPr>
          <p:cNvPicPr>
            <a:picLocks noChangeAspect="1"/>
          </p:cNvPicPr>
          <p:nvPr/>
        </p:nvPicPr>
        <p:blipFill>
          <a:blip r:embed="rId3"/>
          <a:stretch>
            <a:fillRect/>
          </a:stretch>
        </p:blipFill>
        <p:spPr>
          <a:xfrm>
            <a:off x="1972733" y="0"/>
            <a:ext cx="8432800" cy="6858000"/>
          </a:xfrm>
          <a:prstGeom prst="rect">
            <a:avLst/>
          </a:prstGeom>
        </p:spPr>
      </p:pic>
      <p:sp>
        <p:nvSpPr>
          <p:cNvPr id="7" name="CaixaDeTexto 6">
            <a:extLst>
              <a:ext uri="{FF2B5EF4-FFF2-40B4-BE49-F238E27FC236}">
                <a16:creationId xmlns:a16="http://schemas.microsoft.com/office/drawing/2014/main" id="{F1F3843F-97BE-4A40-9A4D-1DDBFF87971A}"/>
              </a:ext>
            </a:extLst>
          </p:cNvPr>
          <p:cNvSpPr txBox="1"/>
          <p:nvPr/>
        </p:nvSpPr>
        <p:spPr>
          <a:xfrm>
            <a:off x="770467" y="1744133"/>
            <a:ext cx="8373533" cy="646331"/>
          </a:xfrm>
          <a:prstGeom prst="rect">
            <a:avLst/>
          </a:prstGeom>
          <a:noFill/>
        </p:spPr>
        <p:txBody>
          <a:bodyPr wrap="square">
            <a:spAutoFit/>
          </a:bodyPr>
          <a:lstStyle/>
          <a:p>
            <a:r>
              <a:rPr kumimoji="0" lang="pt-BR" sz="3600" b="1" i="0" u="none" strike="noStrike" kern="1200" cap="none" spc="0" normalizeH="0" baseline="0" noProof="0" dirty="0">
                <a:ln>
                  <a:noFill/>
                </a:ln>
                <a:solidFill>
                  <a:prstClr val="black"/>
                </a:solidFill>
                <a:effectLst/>
                <a:uLnTx/>
                <a:uFillTx/>
                <a:latin typeface="Comic Sans MS" panose="030F0702030302020204" pitchFamily="66" charset="0"/>
                <a:ea typeface="Open Sans" panose="020B0606030504020204" pitchFamily="34" charset="0"/>
                <a:cs typeface="Open Sans" panose="020B0606030504020204" pitchFamily="34" charset="0"/>
              </a:rPr>
              <a:t>Quilombolas</a:t>
            </a:r>
            <a:endParaRPr lang="pt-BR" dirty="0"/>
          </a:p>
        </p:txBody>
      </p:sp>
    </p:spTree>
    <p:extLst>
      <p:ext uri="{BB962C8B-B14F-4D97-AF65-F5344CB8AC3E}">
        <p14:creationId xmlns:p14="http://schemas.microsoft.com/office/powerpoint/2010/main" val="2210372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1" name="TextShape 5"/>
          <p:cNvSpPr/>
          <p:nvPr/>
        </p:nvSpPr>
        <p:spPr>
          <a:xfrm>
            <a:off x="1885320" y="2329920"/>
            <a:ext cx="7674480" cy="10648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22" name="TextShape 6"/>
          <p:cNvSpPr/>
          <p:nvPr/>
        </p:nvSpPr>
        <p:spPr>
          <a:xfrm>
            <a:off x="4316040" y="4149000"/>
            <a:ext cx="3558600" cy="9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sp>
        <p:nvSpPr>
          <p:cNvPr id="124" name="PlaceHolder 1"/>
          <p:cNvSpPr>
            <a:spLocks noGrp="1"/>
          </p:cNvSpPr>
          <p:nvPr>
            <p:ph type="subTitle"/>
          </p:nvPr>
        </p:nvSpPr>
        <p:spPr>
          <a:xfrm>
            <a:off x="842682" y="-842682"/>
            <a:ext cx="10496958" cy="6962321"/>
          </a:xfrm>
          <a:prstGeom prst="rect">
            <a:avLst/>
          </a:prstGeom>
          <a:noFill/>
          <a:ln w="0">
            <a:noFill/>
          </a:ln>
        </p:spPr>
        <p:txBody>
          <a:bodyPr lIns="0" tIns="0" rIns="0" bIns="0" anchor="ctr">
            <a:noAutofit/>
          </a:bodyPr>
          <a:lstStyle/>
          <a:p>
            <a:pPr algn="ctr">
              <a:lnSpc>
                <a:spcPct val="107000"/>
              </a:lnSpc>
              <a:spcAft>
                <a:spcPts val="800"/>
              </a:spcAft>
            </a:pPr>
            <a:endParaRPr lang="pt-BR"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pt-BR" sz="1800" b="1" dirty="0">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pt-BR"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pt-BR" sz="1800" b="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pt-BR" sz="1800" b="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pt-BR" sz="1800" b="1" dirty="0">
              <a:latin typeface="Calibri" panose="020F0502020204030204" pitchFamily="34" charset="0"/>
              <a:ea typeface="Calibri" panose="020F0502020204030204" pitchFamily="34" charset="0"/>
              <a:cs typeface="Calibri" panose="020F0502020204030204" pitchFamily="34" charset="0"/>
            </a:endParaRPr>
          </a:p>
          <a:p>
            <a:pPr>
              <a:lnSpc>
                <a:spcPct val="100000"/>
              </a:lnSpc>
              <a:buClr>
                <a:srgbClr val="000000"/>
              </a:buClr>
              <a:buSzPct val="45000"/>
            </a:pPr>
            <a:r>
              <a:rPr lang="pt-BR" sz="2000" spc="-1" dirty="0">
                <a:latin typeface="Arial"/>
              </a:rPr>
              <a:t>            </a:t>
            </a:r>
            <a:endParaRPr lang="pt-BR" sz="2000" b="0" strike="noStrike" spc="-1" dirty="0">
              <a:latin typeface="Arial"/>
            </a:endParaRPr>
          </a:p>
        </p:txBody>
      </p:sp>
      <p:sp>
        <p:nvSpPr>
          <p:cNvPr id="3" name="CaixaDeTexto 2">
            <a:extLst>
              <a:ext uri="{FF2B5EF4-FFF2-40B4-BE49-F238E27FC236}">
                <a16:creationId xmlns:a16="http://schemas.microsoft.com/office/drawing/2014/main" id="{CF28C215-AC5C-CCD8-9ABF-9DE7D9C22E2A}"/>
              </a:ext>
            </a:extLst>
          </p:cNvPr>
          <p:cNvSpPr txBox="1"/>
          <p:nvPr/>
        </p:nvSpPr>
        <p:spPr>
          <a:xfrm>
            <a:off x="969819" y="374073"/>
            <a:ext cx="10379500" cy="5940088"/>
          </a:xfrm>
          <a:prstGeom prst="rect">
            <a:avLst/>
          </a:prstGeom>
          <a:noFill/>
        </p:spPr>
        <p:txBody>
          <a:bodyPr wrap="square">
            <a:spAutoFit/>
          </a:bodyPr>
          <a:lstStyle/>
          <a:p>
            <a:pPr algn="just"/>
            <a:endParaRPr lang="pt-BR" sz="2000" dirty="0">
              <a:latin typeface="Comic Sans MS" panose="030F0702030302020204" pitchFamily="66" charset="0"/>
            </a:endParaRPr>
          </a:p>
          <a:p>
            <a:pPr algn="just"/>
            <a:r>
              <a:rPr lang="pt-BR" sz="2000" b="1" dirty="0">
                <a:solidFill>
                  <a:schemeClr val="accent6">
                    <a:lumMod val="75000"/>
                  </a:schemeClr>
                </a:solidFill>
                <a:latin typeface="Comic Sans MS" panose="030F0702030302020204" pitchFamily="66" charset="0"/>
              </a:rPr>
              <a:t>R$ 30.000,00 </a:t>
            </a:r>
            <a:r>
              <a:rPr lang="pt-BR" sz="2000" b="1" dirty="0">
                <a:latin typeface="Comic Sans MS" panose="030F0702030302020204" pitchFamily="66" charset="0"/>
              </a:rPr>
              <a:t>mensais mediante pactuação de Plano de Ação Anual</a:t>
            </a:r>
            <a:endParaRPr lang="pt-BR" sz="2000" dirty="0"/>
          </a:p>
          <a:p>
            <a:pPr algn="just"/>
            <a:endParaRPr lang="pt-BR" sz="2000" dirty="0">
              <a:latin typeface="Comic Sans MS" panose="030F0702030302020204" pitchFamily="66" charset="0"/>
            </a:endParaRPr>
          </a:p>
          <a:p>
            <a:r>
              <a:rPr lang="pt-BR" sz="2000" b="1" dirty="0">
                <a:latin typeface="Comic Sans MS" panose="030F0702030302020204" pitchFamily="66" charset="0"/>
              </a:rPr>
              <a:t>Critérios:</a:t>
            </a:r>
            <a:br>
              <a:rPr lang="pt-BR" sz="2000" dirty="0">
                <a:latin typeface="Comic Sans MS" panose="030F0702030302020204" pitchFamily="66" charset="0"/>
              </a:rPr>
            </a:br>
            <a:r>
              <a:rPr lang="pt-BR" sz="2000" dirty="0">
                <a:solidFill>
                  <a:srgbClr val="111111"/>
                </a:solidFill>
                <a:effectLst/>
                <a:latin typeface="Comic Sans MS" panose="030F0702030302020204" pitchFamily="66" charset="0"/>
                <a:ea typeface="Calibri" panose="020F0502020204030204" pitchFamily="34" charset="0"/>
              </a:rPr>
              <a:t> </a:t>
            </a:r>
          </a:p>
          <a:p>
            <a:pPr algn="just"/>
            <a:r>
              <a:rPr lang="pt-BR" sz="2000" dirty="0">
                <a:solidFill>
                  <a:srgbClr val="111111"/>
                </a:solidFill>
                <a:latin typeface="Comic Sans MS" panose="030F0702030302020204" pitchFamily="66" charset="0"/>
                <a:ea typeface="Calibri" panose="020F0502020204030204" pitchFamily="34" charset="0"/>
              </a:rPr>
              <a:t>M</a:t>
            </a:r>
            <a:r>
              <a:rPr lang="pt-BR" sz="2000" dirty="0">
                <a:solidFill>
                  <a:srgbClr val="111111"/>
                </a:solidFill>
                <a:effectLst/>
                <a:latin typeface="Comic Sans MS" panose="030F0702030302020204" pitchFamily="66" charset="0"/>
                <a:ea typeface="Calibri" panose="020F0502020204030204" pitchFamily="34" charset="0"/>
              </a:rPr>
              <a:t>unicípios que possuem  territórios quilombolas titulados ou em processo de reconhecimento pelos órgãos oficiais   em seu território, de acordo com a  Fundação Palmares e Ministério da Igualdade Racial.</a:t>
            </a:r>
          </a:p>
          <a:p>
            <a:pPr algn="just"/>
            <a:r>
              <a:rPr lang="pt-BR" sz="2000" b="0" i="0" u="none" strike="noStrike" dirty="0">
                <a:solidFill>
                  <a:srgbClr val="000000"/>
                </a:solidFill>
                <a:effectLst/>
                <a:latin typeface="Comic Sans MS" panose="030F0702030302020204" pitchFamily="66" charset="0"/>
              </a:rPr>
              <a:t>O número de municípios contemplados será  de </a:t>
            </a:r>
            <a:r>
              <a:rPr lang="pt-BR" sz="2000" b="0" i="0" u="none" strike="noStrike" dirty="0">
                <a:solidFill>
                  <a:srgbClr val="FF0000"/>
                </a:solidFill>
                <a:effectLst/>
                <a:latin typeface="Comic Sans MS" panose="030F0702030302020204" pitchFamily="66" charset="0"/>
              </a:rPr>
              <a:t>08</a:t>
            </a:r>
            <a:r>
              <a:rPr lang="pt-BR" sz="2000" b="0" i="0" u="none" strike="noStrike" dirty="0">
                <a:solidFill>
                  <a:srgbClr val="000000"/>
                </a:solidFill>
                <a:effectLst/>
                <a:latin typeface="Comic Sans MS" panose="030F0702030302020204" pitchFamily="66" charset="0"/>
              </a:rPr>
              <a:t> em 2024 iniciando pelos municípios com maiores contingentes de populações quilombolas e que desejarem fazer adesão</a:t>
            </a:r>
            <a:endParaRPr lang="pt-BR" sz="2000" dirty="0">
              <a:solidFill>
                <a:srgbClr val="111111"/>
              </a:solidFill>
              <a:effectLst/>
              <a:latin typeface="Comic Sans MS" panose="030F0702030302020204" pitchFamily="66" charset="0"/>
              <a:ea typeface="Calibri" panose="020F0502020204030204" pitchFamily="34" charset="0"/>
            </a:endParaRPr>
          </a:p>
          <a:p>
            <a:pPr algn="just"/>
            <a:endParaRPr lang="pt-BR" sz="2000" dirty="0">
              <a:solidFill>
                <a:srgbClr val="111111"/>
              </a:solidFill>
              <a:latin typeface="Comic Sans MS" panose="030F0702030302020204" pitchFamily="66" charset="0"/>
              <a:ea typeface="Calibri" panose="020F0502020204030204" pitchFamily="34" charset="0"/>
              <a:cs typeface="Arial" panose="020B0604020202020204" pitchFamily="34" charset="0"/>
            </a:endParaRPr>
          </a:p>
          <a:p>
            <a:pPr algn="just"/>
            <a:endParaRPr lang="pt-BR" sz="2000" dirty="0">
              <a:solidFill>
                <a:srgbClr val="111111"/>
              </a:solidFill>
              <a:latin typeface="Comic Sans MS" panose="030F0702030302020204" pitchFamily="66" charset="0"/>
              <a:ea typeface="Calibri" panose="020F0502020204030204" pitchFamily="34" charset="0"/>
              <a:cs typeface="Arial" panose="020B0604020202020204" pitchFamily="34" charset="0"/>
            </a:endParaRPr>
          </a:p>
          <a:p>
            <a:pPr algn="just"/>
            <a:endParaRPr lang="pt-BR" sz="2000" dirty="0">
              <a:solidFill>
                <a:srgbClr val="111111"/>
              </a:solidFill>
              <a:latin typeface="Comic Sans MS" panose="030F0702030302020204" pitchFamily="66" charset="0"/>
              <a:ea typeface="Calibri" panose="020F0502020204030204" pitchFamily="34" charset="0"/>
              <a:cs typeface="Arial" panose="020B0604020202020204" pitchFamily="34" charset="0"/>
            </a:endParaRPr>
          </a:p>
          <a:p>
            <a:r>
              <a:rPr lang="pt-BR" sz="2000" b="1" dirty="0">
                <a:latin typeface="Comic Sans MS" panose="030F0702030302020204" pitchFamily="66" charset="0"/>
              </a:rPr>
              <a:t>Indicadores</a:t>
            </a:r>
            <a:br>
              <a:rPr lang="pt-BR" sz="2000" dirty="0">
                <a:latin typeface="Comic Sans MS" panose="030F0702030302020204" pitchFamily="66" charset="0"/>
              </a:rPr>
            </a:br>
            <a:br>
              <a:rPr lang="pt-BR" sz="2000" dirty="0">
                <a:latin typeface="Comic Sans MS" panose="030F0702030302020204" pitchFamily="66" charset="0"/>
              </a:rPr>
            </a:br>
            <a:r>
              <a:rPr lang="pt-BR" sz="2000" dirty="0">
                <a:latin typeface="Comic Sans MS" panose="030F0702030302020204" pitchFamily="66" charset="0"/>
              </a:rPr>
              <a:t>Cadastro da população quilombola  nos sistemas de informação e número de atendimentos, considerando que, a partir da identificação das populações nos territórios, será viabilizado o acompanhamento dos indicadores da  APS relacionados a estas populações</a:t>
            </a:r>
            <a:endParaRPr lang="pt-BR" sz="2000" dirty="0">
              <a:solidFill>
                <a:srgbClr val="111111"/>
              </a:solidFill>
              <a:latin typeface="Comic Sans MS" panose="030F0702030302020204"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14599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9" name="TextShape 15"/>
          <p:cNvSpPr/>
          <p:nvPr/>
        </p:nvSpPr>
        <p:spPr>
          <a:xfrm>
            <a:off x="1885320" y="2329920"/>
            <a:ext cx="7674480" cy="10648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30" name="TextShape 16"/>
          <p:cNvSpPr/>
          <p:nvPr/>
        </p:nvSpPr>
        <p:spPr>
          <a:xfrm>
            <a:off x="4316040" y="4149000"/>
            <a:ext cx="3558600" cy="9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pt-BR" sz="1800" b="0" strike="noStrike" spc="-1" dirty="0">
              <a:latin typeface="Arial"/>
            </a:endParaRPr>
          </a:p>
          <a:p>
            <a:pPr algn="ctr">
              <a:lnSpc>
                <a:spcPct val="100000"/>
              </a:lnSpc>
              <a:buNone/>
            </a:pPr>
            <a:endParaRPr lang="pt-BR" sz="1800" b="0" strike="noStrike" spc="-1" dirty="0">
              <a:latin typeface="Arial"/>
            </a:endParaRPr>
          </a:p>
          <a:p>
            <a:pPr>
              <a:lnSpc>
                <a:spcPct val="100000"/>
              </a:lnSpc>
              <a:buNone/>
            </a:pPr>
            <a:endParaRPr lang="pt-BR" sz="1800" b="0" strike="noStrike" spc="-1" dirty="0">
              <a:latin typeface="Arial"/>
            </a:endParaRPr>
          </a:p>
        </p:txBody>
      </p:sp>
      <p:sp>
        <p:nvSpPr>
          <p:cNvPr id="132" name="PlaceHolder 1"/>
          <p:cNvSpPr>
            <a:spLocks noGrp="1"/>
          </p:cNvSpPr>
          <p:nvPr>
            <p:ph type="subTitle"/>
          </p:nvPr>
        </p:nvSpPr>
        <p:spPr>
          <a:xfrm>
            <a:off x="1523880" y="1645200"/>
            <a:ext cx="9698302" cy="1339200"/>
          </a:xfrm>
          <a:prstGeom prst="rect">
            <a:avLst/>
          </a:prstGeom>
          <a:noFill/>
          <a:ln w="0">
            <a:noFill/>
          </a:ln>
        </p:spPr>
        <p:txBody>
          <a:bodyPr lIns="0" tIns="0" rIns="0" bIns="0" anchor="ctr">
            <a:noAutofit/>
          </a:bodyPr>
          <a:lstStyle/>
          <a:p>
            <a:pPr>
              <a:lnSpc>
                <a:spcPct val="100000"/>
              </a:lnSpc>
              <a:buNone/>
            </a:pPr>
            <a:endParaRPr lang="pt-BR" sz="3200" b="0" strike="noStrike" spc="-1" dirty="0">
              <a:latin typeface="Arial"/>
            </a:endParaRPr>
          </a:p>
          <a:p>
            <a:pPr>
              <a:lnSpc>
                <a:spcPct val="100000"/>
              </a:lnSpc>
              <a:buNone/>
            </a:pPr>
            <a:endParaRPr lang="pt-BR" sz="2000" b="0" strike="noStrike" spc="-1" dirty="0">
              <a:latin typeface="Arial"/>
            </a:endParaRPr>
          </a:p>
          <a:p>
            <a:pPr>
              <a:lnSpc>
                <a:spcPct val="100000"/>
              </a:lnSpc>
              <a:buNone/>
            </a:pPr>
            <a:endParaRPr lang="pt-BR" sz="2000" b="0" strike="noStrike" spc="-1" dirty="0">
              <a:latin typeface="Arial"/>
            </a:endParaRPr>
          </a:p>
          <a:p>
            <a:pPr>
              <a:lnSpc>
                <a:spcPct val="100000"/>
              </a:lnSpc>
              <a:buNone/>
            </a:pPr>
            <a:endParaRPr lang="pt-BR" sz="2000" b="0" strike="noStrike" spc="-1" dirty="0">
              <a:latin typeface="Arial"/>
            </a:endParaRPr>
          </a:p>
        </p:txBody>
      </p:sp>
      <p:sp>
        <p:nvSpPr>
          <p:cNvPr id="2" name="Título 1">
            <a:extLst>
              <a:ext uri="{FF2B5EF4-FFF2-40B4-BE49-F238E27FC236}">
                <a16:creationId xmlns:a16="http://schemas.microsoft.com/office/drawing/2014/main" id="{A42656A5-7F2C-472A-B945-6D5865DA8646}"/>
              </a:ext>
            </a:extLst>
          </p:cNvPr>
          <p:cNvSpPr>
            <a:spLocks noGrp="1"/>
          </p:cNvSpPr>
          <p:nvPr>
            <p:ph type="title"/>
          </p:nvPr>
        </p:nvSpPr>
        <p:spPr>
          <a:xfrm>
            <a:off x="1651000" y="177801"/>
            <a:ext cx="9017119" cy="713199"/>
          </a:xfrm>
        </p:spPr>
        <p:txBody>
          <a:bodyPr/>
          <a:lstStyle/>
          <a:p>
            <a:pPr>
              <a:lnSpc>
                <a:spcPct val="150000"/>
              </a:lnSpc>
            </a:pPr>
            <a:br>
              <a:rPr lang="pt-BR" sz="3600" dirty="0"/>
            </a:br>
            <a:br>
              <a:rPr lang="pt-BR" sz="3600" dirty="0"/>
            </a:br>
            <a:br>
              <a:rPr lang="pt-BR" sz="3600" dirty="0"/>
            </a:br>
            <a:br>
              <a:rPr lang="pt-BR" sz="3600" dirty="0"/>
            </a:br>
            <a:br>
              <a:rPr lang="pt-BR" sz="3600" dirty="0"/>
            </a:br>
            <a:br>
              <a:rPr lang="pt-BR" sz="3600" dirty="0"/>
            </a:br>
            <a:r>
              <a:rPr lang="pt-BR" sz="2000" b="1" dirty="0">
                <a:latin typeface="Comic Sans MS" panose="030F0702030302020204" pitchFamily="66" charset="0"/>
              </a:rPr>
              <a:t>Monitoramento </a:t>
            </a:r>
            <a:br>
              <a:rPr lang="pt-BR" sz="2000" b="1" dirty="0">
                <a:latin typeface="Comic Sans MS" panose="030F0702030302020204" pitchFamily="66" charset="0"/>
              </a:rPr>
            </a:br>
            <a:br>
              <a:rPr lang="pt-BR" sz="2000" b="1" dirty="0">
                <a:latin typeface="Comic Sans MS" panose="030F0702030302020204" pitchFamily="66" charset="0"/>
              </a:rPr>
            </a:br>
            <a:r>
              <a:rPr lang="pt-BR" sz="2000" dirty="0">
                <a:latin typeface="Comic Sans MS" panose="030F0702030302020204" pitchFamily="66" charset="0"/>
              </a:rPr>
              <a:t>Acompanhamento de cadastro e atendimentos  pelo Painel dos Povos Tradicionais. </a:t>
            </a:r>
            <a:r>
              <a:rPr lang="pt-BR" sz="2000" b="1" dirty="0">
                <a:latin typeface="Comic Sans MS" panose="030F0702030302020204" pitchFamily="66" charset="0"/>
              </a:rPr>
              <a:t>E</a:t>
            </a:r>
            <a:r>
              <a:rPr lang="pt-BR"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ncaminhamento à GERPOP das informações referentes aos indicadores estabelecidos, bem como planilha em meio físico ou eletrônico com atendimentos e ações realizadas, a cada três meses e </a:t>
            </a:r>
            <a:r>
              <a:rPr lang="pt-BR" sz="2000" dirty="0">
                <a:solidFill>
                  <a:srgbClr val="000000"/>
                </a:solidFill>
                <a:effectLst/>
                <a:latin typeface="Comic Sans MS" panose="030F0702030302020204" pitchFamily="66" charset="0"/>
                <a:ea typeface="Times New Roman" panose="02020603050405020304" pitchFamily="18" charset="0"/>
              </a:rPr>
              <a:t> acompanhamento e monitoramento realizado semestralmente de forma presencial</a:t>
            </a:r>
            <a:endParaRPr lang="pt-BR" sz="2000" dirty="0">
              <a:latin typeface="Comic Sans MS" panose="030F0702030302020204" pitchFamily="66" charset="0"/>
            </a:endParaRPr>
          </a:p>
        </p:txBody>
      </p:sp>
    </p:spTree>
    <p:extLst>
      <p:ext uri="{BB962C8B-B14F-4D97-AF65-F5344CB8AC3E}">
        <p14:creationId xmlns:p14="http://schemas.microsoft.com/office/powerpoint/2010/main" val="1832778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33" name="TextShape 7"/>
          <p:cNvSpPr/>
          <p:nvPr/>
        </p:nvSpPr>
        <p:spPr>
          <a:xfrm>
            <a:off x="2717716" y="3304967"/>
            <a:ext cx="6090080" cy="457444"/>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34" name="TextShape 8"/>
          <p:cNvSpPr/>
          <p:nvPr/>
        </p:nvSpPr>
        <p:spPr>
          <a:xfrm>
            <a:off x="4316040" y="4149000"/>
            <a:ext cx="3558600" cy="9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pt-BR" sz="1800" b="0" strike="noStrike" spc="-1">
              <a:latin typeface="Arial"/>
            </a:endParaRPr>
          </a:p>
          <a:p>
            <a:pPr algn="ctr">
              <a:lnSpc>
                <a:spcPct val="100000"/>
              </a:lnSpc>
              <a:buNone/>
            </a:pPr>
            <a:endParaRPr lang="pt-BR" sz="1800" b="0" strike="noStrike" spc="-1">
              <a:latin typeface="Arial"/>
            </a:endParaRPr>
          </a:p>
          <a:p>
            <a:pPr>
              <a:lnSpc>
                <a:spcPct val="100000"/>
              </a:lnSpc>
              <a:buNone/>
            </a:pPr>
            <a:endParaRPr lang="pt-BR" sz="1800" b="0" strike="noStrike" spc="-1">
              <a:latin typeface="Arial"/>
            </a:endParaRPr>
          </a:p>
        </p:txBody>
      </p:sp>
      <p:sp>
        <p:nvSpPr>
          <p:cNvPr id="136" name="PlaceHolder 1"/>
          <p:cNvSpPr>
            <a:spLocks noGrp="1"/>
          </p:cNvSpPr>
          <p:nvPr>
            <p:ph type="subTitle"/>
          </p:nvPr>
        </p:nvSpPr>
        <p:spPr>
          <a:prstGeom prst="rect">
            <a:avLst/>
          </a:prstGeom>
          <a:noFill/>
          <a:ln w="0">
            <a:noFill/>
          </a:ln>
        </p:spPr>
        <p:txBody>
          <a:bodyPr lIns="0" tIns="0" rIns="0" bIns="0" anchor="ctr">
            <a:noAutofit/>
          </a:bodyPr>
          <a:lstStyle/>
          <a:p>
            <a:pPr>
              <a:lnSpc>
                <a:spcPct val="100000"/>
              </a:lnSpc>
              <a:buNone/>
            </a:pPr>
            <a:endParaRPr lang="pt-BR" sz="3200" b="0" strike="noStrike" spc="-1" dirty="0">
              <a:latin typeface="Arial"/>
            </a:endParaRPr>
          </a:p>
          <a:p>
            <a:pPr>
              <a:lnSpc>
                <a:spcPct val="100000"/>
              </a:lnSpc>
              <a:buNone/>
            </a:pPr>
            <a:endParaRPr lang="pt-BR" sz="3200" b="0" strike="noStrike" spc="-1" dirty="0">
              <a:latin typeface="Arial"/>
            </a:endParaRPr>
          </a:p>
        </p:txBody>
      </p:sp>
      <p:pic>
        <p:nvPicPr>
          <p:cNvPr id="6" name="Imagem 5">
            <a:extLst>
              <a:ext uri="{FF2B5EF4-FFF2-40B4-BE49-F238E27FC236}">
                <a16:creationId xmlns:a16="http://schemas.microsoft.com/office/drawing/2014/main" id="{41140BEC-7F65-4C1E-A65B-0F6281544A55}"/>
              </a:ext>
            </a:extLst>
          </p:cNvPr>
          <p:cNvPicPr>
            <a:picLocks noChangeAspect="1"/>
          </p:cNvPicPr>
          <p:nvPr/>
        </p:nvPicPr>
        <p:blipFill>
          <a:blip r:embed="rId3"/>
          <a:stretch>
            <a:fillRect/>
          </a:stretch>
        </p:blipFill>
        <p:spPr>
          <a:xfrm>
            <a:off x="1955800" y="0"/>
            <a:ext cx="7772400" cy="6858000"/>
          </a:xfrm>
          <a:prstGeom prst="rect">
            <a:avLst/>
          </a:prstGeom>
        </p:spPr>
      </p:pic>
      <p:sp>
        <p:nvSpPr>
          <p:cNvPr id="7" name="CaixaDeTexto 6">
            <a:extLst>
              <a:ext uri="{FF2B5EF4-FFF2-40B4-BE49-F238E27FC236}">
                <a16:creationId xmlns:a16="http://schemas.microsoft.com/office/drawing/2014/main" id="{FB04997E-B893-43BC-9642-1FD594648C39}"/>
              </a:ext>
            </a:extLst>
          </p:cNvPr>
          <p:cNvSpPr txBox="1"/>
          <p:nvPr/>
        </p:nvSpPr>
        <p:spPr>
          <a:xfrm>
            <a:off x="1134533" y="1574801"/>
            <a:ext cx="8009467" cy="646331"/>
          </a:xfrm>
          <a:prstGeom prst="rect">
            <a:avLst/>
          </a:prstGeom>
          <a:noFill/>
        </p:spPr>
        <p:txBody>
          <a:bodyPr wrap="square">
            <a:spAutoFit/>
          </a:bodyPr>
          <a:lstStyle/>
          <a:p>
            <a:r>
              <a:rPr kumimoji="0" lang="pt-BR" sz="3600" b="0" i="0" u="none" strike="noStrike" kern="1200" cap="none" spc="0" normalizeH="0" baseline="0" noProof="0" dirty="0">
                <a:ln>
                  <a:noFill/>
                </a:ln>
                <a:solidFill>
                  <a:prstClr val="black"/>
                </a:solidFill>
                <a:effectLst/>
                <a:uLnTx/>
                <a:uFillTx/>
                <a:latin typeface="Comic Sans MS" panose="030F0702030302020204" pitchFamily="66" charset="0"/>
                <a:ea typeface="DejaVu Sans"/>
                <a:cs typeface="DejaVu Sans"/>
              </a:rPr>
              <a:t>Ciganos</a:t>
            </a:r>
            <a:endParaRPr lang="pt-BR" dirty="0"/>
          </a:p>
        </p:txBody>
      </p:sp>
    </p:spTree>
    <p:extLst>
      <p:ext uri="{BB962C8B-B14F-4D97-AF65-F5344CB8AC3E}">
        <p14:creationId xmlns:p14="http://schemas.microsoft.com/office/powerpoint/2010/main" val="3867033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3146</TotalTime>
  <Words>2076</Words>
  <Application>Microsoft Office PowerPoint</Application>
  <PresentationFormat>Widescreen</PresentationFormat>
  <Paragraphs>258</Paragraphs>
  <Slides>31</Slides>
  <Notes>2</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31</vt:i4>
      </vt:variant>
    </vt:vector>
  </HeadingPairs>
  <TitlesOfParts>
    <vt:vector size="40" baseType="lpstr">
      <vt:lpstr>Arial</vt:lpstr>
      <vt:lpstr>Calibri</vt:lpstr>
      <vt:lpstr>Comic Sans MS</vt:lpstr>
      <vt:lpstr>Liberation Serif</vt:lpstr>
      <vt:lpstr>Open Sans</vt:lpstr>
      <vt:lpstr>Symbol</vt:lpstr>
      <vt:lpstr>Times New Roman</vt:lpstr>
      <vt:lpstr>Wingdings</vt:lpstr>
      <vt:lpstr>Office Theme</vt:lpstr>
      <vt:lpstr>Apresentação do PowerPoint</vt:lpstr>
      <vt:lpstr>Objetivos: - Instituir mecanismos gerenciais e de  planejamento para a promoção de equidade em saúde de grupos em condições de vulnerabilidade; - Instituir  espaços de promoção de equidade em saúde; - Implementar ações intersetoriais, com interfaces nas questões de saúde dessas populações; - Cofinanciar serviços de qualidade, com equidade e em tempo adequado ao atendimento das necessidades de saúde das populações específicas, aprimorando a Política de Atenção Primária  e o acesso a Atenção Especializada; </vt:lpstr>
      <vt:lpstr>Apresentação do PowerPoint</vt:lpstr>
      <vt:lpstr>Apresentação do PowerPoint</vt:lpstr>
      <vt:lpstr>    Indicadores  Cadastro da população indígena  nos sistemas de informação e número de atendimentos, considerando que, a partir da identificação das populações nos territórios, será viabilizado o acompanhamento dos indicadores da APS  relacionados a estas populações   Monitoramento  Acompanhamento pelo Painel dos Povos Tradicionais Encaminhamento à GERPOP das informações referentes aos indicadores estabelecidos, bem como planilha em meio física ou eletrônico com atendimentos e ações realizadas, a cada três meses e  acompanhamento e monitoramento realizado semestralmente de forma presencial  </vt:lpstr>
      <vt:lpstr>Apresentação do PowerPoint</vt:lpstr>
      <vt:lpstr>Apresentação do PowerPoint</vt:lpstr>
      <vt:lpstr>      Monitoramento   Acompanhamento de cadastro e atendimentos  pelo Painel dos Povos Tradicionais. Encaminhamento à GERPOP das informações referentes aos indicadores estabelecidos, bem como planilha em meio físico ou eletrônico com atendimentos e ações realizadas, a cada três meses e  acompanhamento e monitoramento realizado semestralmente de forma presencial</vt:lpstr>
      <vt:lpstr>Apresentação do PowerPoint</vt:lpstr>
      <vt:lpstr>Apresentação do PowerPoint</vt:lpstr>
      <vt:lpstr>        Indicadores Cadastro da população cigana/romani  nos sistemas de informação e número de atendimentos, considerando que, a partir da identificação das populações nos territórios, será viabilizado o acompanhamento dos indicadores da APS relacionados a estas  populações.  Monitoramento  Acompanhamento pelo Painel dos Povos Tradicionais Encaminhamento à GERPOP das informações referentes aos indicadores estabelecidos, bem como planilha em meio física ou eletrônico com atendimentos e ações realizadas, a cada três meses e  acompanhamento e monitoramento realizado semestralmente de forma presencial      </vt:lpstr>
      <vt:lpstr>Apresentação do PowerPoint</vt:lpstr>
      <vt:lpstr>Apresentação do PowerPoint</vt:lpstr>
      <vt:lpstr>     Indicadores  Cadastro da população de assentados pela Reforma Agrária  nos sistemas de informação e número de atendimentos, considerando que, a partir da identificação das populações nos territórios, será viabilizado o acompanhamento dos indicadores da APS  Monitoramento  Acompanhamento de cadastro e atendimentos  pelo Painel dos Povos Tradicionais. Encaminhamento à GERPOP das informações referentes aos indicadores estabelecidos, bem como planilha em meio físico ou eletrônico com atendimentos e ações realizadas, a cada três meses e  acompanhamento e monitoramento realizado semestralmente de forma presencial</vt:lpstr>
      <vt:lpstr>Apresentação do PowerPoint</vt:lpstr>
      <vt:lpstr>Socioeducativo</vt:lpstr>
      <vt:lpstr>Apresentação do PowerPoint</vt:lpstr>
      <vt:lpstr> Indicadores  Número de Atendimentos de adolescentes pelas equipes de APS  e atendimentos em Saúde Mental, conforme necessidade,  com utilização do código 03.01.01.029-3, conforme a Portaria nº 493, de 02 de junho de 2020 que estabelece avaliação do estado geral de saúde do(a) adolescente em atendimento socioeducativo, para o acompanhamento dos indicadores de saúde desta população por meio dos sistemas de informação  Monitoramento   Acompanhamento do número de  atendimentos  pelos sistemas de informação  bem como planilha em meio físico ou eletrônico,  com atendimentos e ações do Plano de Ação  realizadas, a cada três meses e  acompanhamento e monitoramento realizado semestralmente de forma presencial  </vt:lpstr>
      <vt:lpstr>Apresentação do PowerPoint</vt:lpstr>
      <vt:lpstr>   A atenção básica será ofertada por meio das equipes de atenção básica das Unidades Básicas de Saúde definidas no território ou por meio das Equipes de Saúde no Sistema Prisional (ESP), observada a pactuação estabelecida;   A oferta das demais ações e serviços de saúde será prevista e pactuada na Rede de Atenção à Saúde.      </vt:lpstr>
      <vt:lpstr>Critérios</vt:lpstr>
      <vt:lpstr>     Indicadores Número de consultas médicas e de enfermagem com preenchimento do campo “local de atendimento”, em que pode ser marcada a opção 09” – Unidade prisional ou congêneres- serão acompanhados nos sistemas de informação, Será verificada no e-SUS AB por meio do Identificador Nacional de Equipe (INE), já que as equipes de saúde prisional habilitadas possuem identificação específica. Além disso será observado  o cumprimento das metas presentes na resolução.  Monitoramento  Acompanhamento do número de  atendimentos  pelos sistemas de informação  bem como planilha em meio físico ou eletrônico,  com atendimentos e ações do Plano de Ação  realizadas, a cada três meses e  acompanhamento e monitoramento realizado semestralmente de forma presencial     </vt:lpstr>
      <vt:lpstr>Apresentação do PowerPoint</vt:lpstr>
      <vt:lpstr>Consultório na Rua</vt:lpstr>
      <vt:lpstr>Apresentação do PowerPoint</vt:lpstr>
      <vt:lpstr>      Indicadores  Cadastro da população em situação de rua nos sistemas de informação e o número de atendimentos pela equipe, com a utilização da ficha individual de atendimento considerando que, a partir da identificação das populações nos territórios, será viabilizado o acompanhamento dos indicadores mais sensíveis (como ISTs, Tuberculose, Saúde Mental entre outros), com foco nos eixos do Plano de Ação.  Monitoramento  Acompanhamento do número de  atendimentos  pelos sistemas de informação e, bem como planilha em meio físico ou eletrônico com atendimentos e ações realizadas, a cada três meses e  acompanhamento e monitoramento realizado semestralmente de forma presencial       </vt:lpstr>
      <vt:lpstr>Apresentação do PowerPoint</vt:lpstr>
      <vt:lpstr>Ambulatório do Processo Transexualizador</vt:lpstr>
      <vt:lpstr>Apresentação do PowerPoint</vt:lpstr>
      <vt:lpstr>  Indicador:  Número de atendimentos médicos e da equipe multiprofissional realizados  Monitoramento  Acompanhamento do número de  atendimentos  por meio de planilha em meio físico ou eletrônico com o número de  atendimentos e ações realizadas de acordo com o Plano de trabalho, a cada três meses e  acompanhamento e monitoramento realizado semestralmente de forma presencial   </vt:lpstr>
      <vt:lpstr> Contato gerpop.saude@goias.gov.br  (62) 3201-6254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THIAGO SILVA</dc:creator>
  <dc:description/>
  <cp:lastModifiedBy>Ana Maria Passos Soares</cp:lastModifiedBy>
  <cp:revision>190</cp:revision>
  <dcterms:created xsi:type="dcterms:W3CDTF">2020-01-06T14:50:00Z</dcterms:created>
  <dcterms:modified xsi:type="dcterms:W3CDTF">2024-03-18T12:42:23Z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r8>0</vt:r8>
  </property>
  <property fmtid="{D5CDD505-2E9C-101B-9397-08002B2CF9AE}" pid="3" name="HyperlinksChanged">
    <vt:bool>false</vt:bool>
  </property>
  <property fmtid="{D5CDD505-2E9C-101B-9397-08002B2CF9AE}" pid="4" name="ICV">
    <vt:lpwstr>3E97AFCACA2B43368A9DA2A5ACD8B292</vt:lpwstr>
  </property>
  <property fmtid="{D5CDD505-2E9C-101B-9397-08002B2CF9AE}" pid="5" name="KSOProductBuildVer">
    <vt:lpwstr>1046-11.2.0.11537</vt:lpwstr>
  </property>
  <property fmtid="{D5CDD505-2E9C-101B-9397-08002B2CF9AE}" pid="6" name="LinksUpToDate">
    <vt:bool>false</vt:bool>
  </property>
  <property fmtid="{D5CDD505-2E9C-101B-9397-08002B2CF9AE}" pid="7" name="MMClips">
    <vt:r8>0</vt:r8>
  </property>
  <property fmtid="{D5CDD505-2E9C-101B-9397-08002B2CF9AE}" pid="8" name="Notes">
    <vt:r8>0</vt:r8>
  </property>
  <property fmtid="{D5CDD505-2E9C-101B-9397-08002B2CF9AE}" pid="9" name="PresentationFormat">
    <vt:lpwstr>Widescreen</vt:lpwstr>
  </property>
  <property fmtid="{D5CDD505-2E9C-101B-9397-08002B2CF9AE}" pid="10" name="ScaleCrop">
    <vt:bool>false</vt:bool>
  </property>
  <property fmtid="{D5CDD505-2E9C-101B-9397-08002B2CF9AE}" pid="11" name="ShareDoc">
    <vt:bool>false</vt:bool>
  </property>
  <property fmtid="{D5CDD505-2E9C-101B-9397-08002B2CF9AE}" pid="12" name="Slides">
    <vt:r8>9</vt:r8>
  </property>
</Properties>
</file>