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1.png" ContentType="image/png"/>
  <Override PartName="/ppt/media/image6.gif" ContentType="image/gif"/>
  <Override PartName="/ppt/media/image2.png" ContentType="image/png"/>
  <Override PartName="/ppt/media/image3.png" ContentType="image/png"/>
  <Override PartName="/ppt/media/image4.png" ContentType="image/png"/>
  <Override PartName="/ppt/media/image10.png" ContentType="image/png"/>
  <Override PartName="/ppt/media/image5.png" ContentType="image/png"/>
  <Override PartName="/ppt/media/image7.png" ContentType="image/png"/>
  <Override PartName="/ppt/media/image8.png" ContentType="image/png"/>
  <Override PartName="/ppt/media/image13.png" ContentType="image/png"/>
  <Override PartName="/ppt/media/image9.gif" ContentType="image/gif"/>
  <Override PartName="/ppt/media/image11.png" ContentType="image/png"/>
  <Override PartName="/ppt/media/image12.gif" ContentType="image/gif"/>
  <Override PartName="/ppt/media/image14.png" ContentType="image/png"/>
  <Override PartName="/ppt/media/image15.gif" ContentType="image/gif"/>
  <Override PartName="/ppt/media/image16.png" ContentType="image/png"/>
  <Override PartName="/ppt/media/image17.png" ContentType="image/png"/>
  <Override PartName="/ppt/media/image18.png" ContentType="image/png"/>
  <Override PartName="/ppt/media/image19.gif" ContentType="image/gif"/>
  <Override PartName="/ppt/media/image20.gif" ContentType="image/gif"/>
  <Override PartName="/ppt/media/image21.gif" ContentType="image/gif"/>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24"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25"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27"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2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29"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30"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32"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33"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34"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35"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36"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37"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3"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5"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8"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1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13"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14"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16"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17"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18"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pt-BR" sz="1400" spc="-1" strike="noStrike">
              <a:solidFill>
                <a:srgbClr val="000000"/>
              </a:solidFill>
              <a:latin typeface="Arial"/>
            </a:endParaRPr>
          </a:p>
        </p:txBody>
      </p:sp>
      <p:sp>
        <p:nvSpPr>
          <p:cNvPr id="2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2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
        <p:nvSpPr>
          <p:cNvPr id="22"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pt-B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r>
              <a:rPr b="0" lang="pt-BR" sz="1400" spc="-1" strike="noStrike">
                <a:solidFill>
                  <a:srgbClr val="000000"/>
                </a:solidFill>
                <a:latin typeface="Arial"/>
              </a:rPr>
              <a:t>Clique para editar o formato do texto do título</a:t>
            </a:r>
            <a:endParaRPr b="0" lang="pt-BR" sz="1400" spc="-1" strike="noStrike">
              <a:solidFill>
                <a:srgbClr val="000000"/>
              </a:solidFill>
              <a:latin typeface="Arial"/>
            </a:endParaRPr>
          </a:p>
        </p:txBody>
      </p:sp>
      <p:sp>
        <p:nvSpPr>
          <p:cNvPr id="1"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1400" spc="-1" strike="noStrike">
                <a:solidFill>
                  <a:srgbClr val="000000"/>
                </a:solidFill>
                <a:latin typeface="Arial"/>
              </a:rPr>
              <a:t>Clique para editar o formato de texto dos tópicos</a:t>
            </a:r>
            <a:endParaRPr b="0" lang="pt-B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1400" spc="-1" strike="noStrike">
                <a:solidFill>
                  <a:srgbClr val="000000"/>
                </a:solidFill>
                <a:latin typeface="Arial"/>
              </a:rPr>
              <a:t>2.º nível de tópicos</a:t>
            </a:r>
            <a:endParaRPr b="0" lang="pt-B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1400" spc="-1" strike="noStrike">
                <a:solidFill>
                  <a:srgbClr val="000000"/>
                </a:solidFill>
                <a:latin typeface="Arial"/>
              </a:rPr>
              <a:t>3.º nível de tópicos</a:t>
            </a:r>
            <a:endParaRPr b="0" lang="pt-B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1400" spc="-1" strike="noStrike">
                <a:solidFill>
                  <a:srgbClr val="000000"/>
                </a:solidFill>
                <a:latin typeface="Arial"/>
              </a:rPr>
              <a:t>4.º nível de tópicos</a:t>
            </a:r>
            <a:endParaRPr b="0" lang="pt-B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2000" spc="-1" strike="noStrike">
                <a:solidFill>
                  <a:srgbClr val="000000"/>
                </a:solidFill>
                <a:latin typeface="Arial"/>
              </a:rPr>
              <a:t>5.º nível de tópicos</a:t>
            </a:r>
            <a:endParaRPr b="0" lang="pt-B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2000" spc="-1" strike="noStrike">
                <a:solidFill>
                  <a:srgbClr val="000000"/>
                </a:solidFill>
                <a:latin typeface="Arial"/>
              </a:rPr>
              <a:t>6.º nível de tópicos</a:t>
            </a:r>
            <a:endParaRPr b="0" lang="pt-B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2000" spc="-1" strike="noStrike">
                <a:solidFill>
                  <a:srgbClr val="000000"/>
                </a:solidFill>
                <a:latin typeface="Arial"/>
              </a:rPr>
              <a:t>7.º nível de tópicos</a:t>
            </a:r>
            <a:endParaRPr b="0" lang="pt-B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gif"/><Relationship Id="rId6"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gif"/><Relationship Id="rId8"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gif"/><Relationship Id="rId6"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2.gif"/><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15.gif"/><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8" name="Google Shape;105;p26" descr=""/>
          <p:cNvPicPr/>
          <p:nvPr/>
        </p:nvPicPr>
        <p:blipFill>
          <a:blip r:embed="rId2"/>
          <a:stretch/>
        </p:blipFill>
        <p:spPr>
          <a:xfrm>
            <a:off x="660960" y="-6120"/>
            <a:ext cx="2650320" cy="1025640"/>
          </a:xfrm>
          <a:prstGeom prst="rect">
            <a:avLst/>
          </a:prstGeom>
          <a:ln w="0">
            <a:noFill/>
          </a:ln>
        </p:spPr>
      </p:pic>
      <p:sp>
        <p:nvSpPr>
          <p:cNvPr id="39" name="Google Shape;106;p26"/>
          <p:cNvSpPr/>
          <p:nvPr/>
        </p:nvSpPr>
        <p:spPr>
          <a:xfrm>
            <a:off x="2910240" y="263520"/>
            <a:ext cx="5843160" cy="1025640"/>
          </a:xfrm>
          <a:prstGeom prst="rect">
            <a:avLst/>
          </a:prstGeom>
          <a:noFill/>
          <a:ln w="0">
            <a:noFill/>
          </a:ln>
        </p:spPr>
        <p:style>
          <a:lnRef idx="0"/>
          <a:fillRef idx="0"/>
          <a:effectRef idx="0"/>
          <a:fontRef idx="minor"/>
        </p:style>
        <p:txBody>
          <a:bodyPr lIns="68400" rIns="68400" tIns="34200" bIns="34200" anchor="t">
            <a:noAutofit/>
          </a:bodyPr>
          <a:p>
            <a:pPr algn="ctr">
              <a:lnSpc>
                <a:spcPct val="100000"/>
              </a:lnSpc>
              <a:tabLst>
                <a:tab algn="l" pos="0"/>
              </a:tabLst>
            </a:pPr>
            <a:r>
              <a:rPr b="1" lang="pt-BR" sz="1200" spc="-1" strike="noStrike">
                <a:solidFill>
                  <a:srgbClr val="000000"/>
                </a:solidFill>
                <a:latin typeface="Calibri"/>
                <a:ea typeface="Calibri"/>
              </a:rPr>
              <a:t>Secretaria de Estado da Saúde de Goiás – SES/GO</a:t>
            </a:r>
            <a:br>
              <a:rPr sz="1200"/>
            </a:br>
            <a:r>
              <a:rPr b="1" lang="pt-BR" sz="1200" spc="-1" strike="noStrike">
                <a:solidFill>
                  <a:srgbClr val="000000"/>
                </a:solidFill>
                <a:latin typeface="Calibri"/>
                <a:ea typeface="Calibri"/>
              </a:rPr>
              <a:t>Subsecretaria de Inovação, Planejamento, Educação e Infraestrutura</a:t>
            </a:r>
            <a:br>
              <a:rPr sz="1200"/>
            </a:br>
            <a:r>
              <a:rPr b="1" lang="pt-BR" sz="1200" spc="-1" strike="noStrike">
                <a:solidFill>
                  <a:srgbClr val="000000"/>
                </a:solidFill>
                <a:latin typeface="Calibri"/>
                <a:ea typeface="Calibri"/>
              </a:rPr>
              <a:t>Superintendência da Escola de Saúde de Goiás – SESG/GO</a:t>
            </a:r>
            <a:endParaRPr b="0" lang="pt-BR" sz="1200" spc="-1" strike="noStrike">
              <a:solidFill>
                <a:srgbClr val="000000"/>
              </a:solidFill>
              <a:latin typeface="Arial"/>
            </a:endParaRPr>
          </a:p>
          <a:p>
            <a:pPr algn="ctr">
              <a:lnSpc>
                <a:spcPct val="100000"/>
              </a:lnSpc>
              <a:tabLst>
                <a:tab algn="l" pos="0"/>
              </a:tabLst>
            </a:pPr>
            <a:r>
              <a:rPr b="1" lang="pt-BR" sz="1200" spc="-1" strike="noStrike">
                <a:solidFill>
                  <a:srgbClr val="000000"/>
                </a:solidFill>
                <a:latin typeface="Calibri"/>
                <a:ea typeface="Calibri"/>
              </a:rPr>
              <a:t>Gerência de Projetos Educacionais para Vigilância em Saúde</a:t>
            </a:r>
            <a:endParaRPr b="0" lang="pt-BR" sz="1200" spc="-1" strike="noStrike">
              <a:solidFill>
                <a:srgbClr val="000000"/>
              </a:solidFill>
              <a:latin typeface="Arial"/>
            </a:endParaRPr>
          </a:p>
          <a:p>
            <a:pPr algn="ctr">
              <a:lnSpc>
                <a:spcPct val="100000"/>
              </a:lnSpc>
              <a:tabLst>
                <a:tab algn="l" pos="0"/>
              </a:tabLst>
            </a:pPr>
            <a:r>
              <a:rPr b="1" lang="pt-BR" sz="1200" spc="-1" strike="noStrike">
                <a:solidFill>
                  <a:srgbClr val="000000"/>
                </a:solidFill>
                <a:latin typeface="Calibri"/>
                <a:ea typeface="Calibri"/>
              </a:rPr>
              <a:t>Coordenação de  Projetos Educacionais para Vigilância em Saúde</a:t>
            </a:r>
            <a:endParaRPr b="0" lang="pt-BR" sz="1200" spc="-1" strike="noStrike">
              <a:solidFill>
                <a:srgbClr val="000000"/>
              </a:solidFill>
              <a:latin typeface="Arial"/>
            </a:endParaRPr>
          </a:p>
          <a:p>
            <a:pPr algn="ctr">
              <a:lnSpc>
                <a:spcPct val="100000"/>
              </a:lnSpc>
              <a:tabLst>
                <a:tab algn="l" pos="0"/>
              </a:tabLst>
            </a:pPr>
            <a:endParaRPr b="0" lang="pt-BR" sz="1200" spc="-1" strike="noStrike">
              <a:solidFill>
                <a:srgbClr val="000000"/>
              </a:solidFill>
              <a:latin typeface="Arial"/>
            </a:endParaRPr>
          </a:p>
        </p:txBody>
      </p:sp>
      <p:sp>
        <p:nvSpPr>
          <p:cNvPr id="40" name="Google Shape;107;p26"/>
          <p:cNvSpPr/>
          <p:nvPr/>
        </p:nvSpPr>
        <p:spPr>
          <a:xfrm>
            <a:off x="1143000" y="3693960"/>
            <a:ext cx="6857280" cy="1218960"/>
          </a:xfrm>
          <a:prstGeom prst="rect">
            <a:avLst/>
          </a:prstGeom>
          <a:noFill/>
          <a:ln w="0">
            <a:noFill/>
          </a:ln>
          <a:effectLst>
            <a:reflection algn="bl" blurRad="0" dir="5400000" dist="38100" endA="0" endPos="30000" fadeDir="5400012" kx="0" ky="0" rotWithShape="0" stPos="0" sy="-100000"/>
          </a:effectLst>
        </p:spPr>
        <p:style>
          <a:lnRef idx="0"/>
          <a:fillRef idx="0"/>
          <a:effectRef idx="0"/>
          <a:fontRef idx="minor"/>
        </p:style>
        <p:txBody>
          <a:bodyPr lIns="68400" rIns="68400" tIns="34200" bIns="144000" anchor="ctr">
            <a:noAutofit/>
          </a:bodyPr>
          <a:p>
            <a:pPr algn="ctr">
              <a:lnSpc>
                <a:spcPct val="90000"/>
              </a:lnSpc>
              <a:tabLst>
                <a:tab algn="l" pos="0"/>
              </a:tabLst>
            </a:pPr>
            <a:r>
              <a:rPr b="0" lang="pt-BR" sz="1500" spc="-1" strike="noStrike">
                <a:solidFill>
                  <a:srgbClr val="000000"/>
                </a:solidFill>
                <a:latin typeface="Calibri"/>
                <a:ea typeface="Calibri"/>
              </a:rPr>
              <a:t>Kátia Cilene Lemes de Sousa</a:t>
            </a:r>
            <a:endParaRPr b="0" lang="pt-BR" sz="1500" spc="-1" strike="noStrike">
              <a:solidFill>
                <a:srgbClr val="000000"/>
              </a:solidFill>
              <a:latin typeface="Arial"/>
            </a:endParaRPr>
          </a:p>
          <a:p>
            <a:pPr algn="ctr">
              <a:lnSpc>
                <a:spcPct val="150000"/>
              </a:lnSpc>
              <a:tabLst>
                <a:tab algn="l" pos="0"/>
              </a:tabLst>
            </a:pPr>
            <a:r>
              <a:rPr b="0" lang="pt-BR" sz="1500" spc="-1" strike="noStrike">
                <a:solidFill>
                  <a:srgbClr val="000000"/>
                </a:solidFill>
                <a:latin typeface="Calibri"/>
                <a:ea typeface="Calibri"/>
              </a:rPr>
              <a:t>Maria Lúcia de Moura e Silva</a:t>
            </a:r>
            <a:endParaRPr b="0" lang="pt-BR" sz="1500" spc="-1" strike="noStrike">
              <a:solidFill>
                <a:srgbClr val="000000"/>
              </a:solidFill>
              <a:latin typeface="Arial"/>
            </a:endParaRPr>
          </a:p>
          <a:p>
            <a:pPr algn="ctr">
              <a:lnSpc>
                <a:spcPct val="90000"/>
              </a:lnSpc>
              <a:tabLst>
                <a:tab algn="l" pos="0"/>
              </a:tabLst>
            </a:pPr>
            <a:endParaRPr b="0" lang="pt-BR" sz="1500" spc="-1" strike="noStrike">
              <a:solidFill>
                <a:srgbClr val="000000"/>
              </a:solidFill>
              <a:latin typeface="Arial"/>
            </a:endParaRPr>
          </a:p>
          <a:p>
            <a:pPr algn="ctr">
              <a:lnSpc>
                <a:spcPct val="100000"/>
              </a:lnSpc>
              <a:tabLst>
                <a:tab algn="l" pos="0"/>
              </a:tabLst>
            </a:pPr>
            <a:r>
              <a:rPr b="0" lang="pt-BR" sz="1400" spc="-1" strike="noStrike">
                <a:solidFill>
                  <a:schemeClr val="dk1"/>
                </a:solidFill>
                <a:latin typeface="Arial"/>
                <a:ea typeface="Arial"/>
              </a:rPr>
              <a:t>Fevereiro, 2024.</a:t>
            </a:r>
            <a:endParaRPr b="0" lang="pt-BR" sz="1400" spc="-1" strike="noStrike">
              <a:solidFill>
                <a:srgbClr val="000000"/>
              </a:solidFill>
              <a:latin typeface="Arial"/>
            </a:endParaRPr>
          </a:p>
        </p:txBody>
      </p:sp>
      <p:sp>
        <p:nvSpPr>
          <p:cNvPr id="41" name="Google Shape;108;p26"/>
          <p:cNvSpPr/>
          <p:nvPr/>
        </p:nvSpPr>
        <p:spPr>
          <a:xfrm>
            <a:off x="1437120" y="1615320"/>
            <a:ext cx="6444000" cy="163692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1" lang="pt-BR" sz="2400" spc="-1" strike="noStrike">
                <a:solidFill>
                  <a:srgbClr val="000000"/>
                </a:solidFill>
                <a:latin typeface="Calibri"/>
                <a:ea typeface="Calibri"/>
              </a:rPr>
              <a:t>COMO ELABORAR PROJETOS PEDAGÓGICOS DE CURSOS (PPC) PARA SEREM EXECUTADOS POR MEIO DA SUPERINTENDÊNCIA DA ESCOLA DE SAÚDE DE GOIÁS</a:t>
            </a:r>
            <a:r>
              <a:rPr b="0" lang="pt-BR" sz="2400" spc="-1" strike="noStrike">
                <a:solidFill>
                  <a:srgbClr val="000000"/>
                </a:solidFill>
                <a:latin typeface="Calibri"/>
                <a:ea typeface="Calibri"/>
              </a:rPr>
              <a:t>.</a:t>
            </a:r>
            <a:endParaRPr b="0" lang="pt-B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75" name="Google Shape;278;p35" descr=""/>
          <p:cNvPicPr/>
          <p:nvPr/>
        </p:nvPicPr>
        <p:blipFill>
          <a:blip r:embed="rId2"/>
          <a:stretch/>
        </p:blipFill>
        <p:spPr>
          <a:xfrm>
            <a:off x="6905520" y="4623120"/>
            <a:ext cx="1558800" cy="499680"/>
          </a:xfrm>
          <a:prstGeom prst="rect">
            <a:avLst/>
          </a:prstGeom>
          <a:ln w="0">
            <a:noFill/>
          </a:ln>
        </p:spPr>
      </p:pic>
      <p:sp>
        <p:nvSpPr>
          <p:cNvPr id="176" name="Google Shape;279;p35"/>
          <p:cNvSpPr/>
          <p:nvPr/>
        </p:nvSpPr>
        <p:spPr>
          <a:xfrm>
            <a:off x="445680" y="535680"/>
            <a:ext cx="7725240" cy="41508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latin typeface="Arial"/>
                <a:ea typeface="Arial"/>
              </a:rPr>
              <a:t>SUPERINTENDÊNCIA DA ESCOLA DE SAÚDE DE GOIÁS - SESG</a:t>
            </a:r>
            <a:endParaRPr b="0" lang="pt-BR" sz="1500" spc="-1" strike="noStrike">
              <a:solidFill>
                <a:srgbClr val="000000"/>
              </a:solidFill>
              <a:latin typeface="Arial"/>
            </a:endParaRPr>
          </a:p>
        </p:txBody>
      </p:sp>
      <p:sp>
        <p:nvSpPr>
          <p:cNvPr id="177" name="Google Shape;280;p35"/>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78" name="Google Shape;281;p35"/>
          <p:cNvSpPr/>
          <p:nvPr/>
        </p:nvSpPr>
        <p:spPr>
          <a:xfrm>
            <a:off x="2390760" y="896400"/>
            <a:ext cx="59767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79" name="Google Shape;282;p35"/>
          <p:cNvSpPr/>
          <p:nvPr/>
        </p:nvSpPr>
        <p:spPr>
          <a:xfrm>
            <a:off x="1439280" y="1679760"/>
            <a:ext cx="75499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80" name="Google Shape;283;p35"/>
          <p:cNvSpPr/>
          <p:nvPr/>
        </p:nvSpPr>
        <p:spPr>
          <a:xfrm>
            <a:off x="2028960" y="3816000"/>
            <a:ext cx="20052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81" name="Google Shape;284;p35"/>
          <p:cNvSpPr/>
          <p:nvPr/>
        </p:nvSpPr>
        <p:spPr>
          <a:xfrm>
            <a:off x="495360" y="2397240"/>
            <a:ext cx="2359080" cy="415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82" name="Google Shape;285;p35"/>
          <p:cNvSpPr/>
          <p:nvPr/>
        </p:nvSpPr>
        <p:spPr>
          <a:xfrm>
            <a:off x="324000" y="89640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83" name="Google Shape;286;p35"/>
          <p:cNvSpPr/>
          <p:nvPr/>
        </p:nvSpPr>
        <p:spPr>
          <a:xfrm>
            <a:off x="1439280" y="1549440"/>
            <a:ext cx="190296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84" name="Google Shape;287;p35"/>
          <p:cNvSpPr/>
          <p:nvPr/>
        </p:nvSpPr>
        <p:spPr>
          <a:xfrm>
            <a:off x="2524680" y="1903320"/>
            <a:ext cx="4529520" cy="6001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85" name="Google Shape;288;p35"/>
          <p:cNvSpPr/>
          <p:nvPr/>
        </p:nvSpPr>
        <p:spPr>
          <a:xfrm>
            <a:off x="4089600" y="2153880"/>
            <a:ext cx="2995920" cy="49212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86" name="Google Shape;289;p35"/>
          <p:cNvSpPr/>
          <p:nvPr/>
        </p:nvSpPr>
        <p:spPr>
          <a:xfrm>
            <a:off x="4148640" y="3791880"/>
            <a:ext cx="213084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87" name="Google Shape;290;p35"/>
          <p:cNvSpPr/>
          <p:nvPr/>
        </p:nvSpPr>
        <p:spPr>
          <a:xfrm flipH="1">
            <a:off x="137880" y="996480"/>
            <a:ext cx="1335600" cy="380520"/>
          </a:xfrm>
          <a:prstGeom prst="rect">
            <a:avLst/>
          </a:prstGeom>
          <a:solidFill>
            <a:srgbClr val="ff9900"/>
          </a:solidFill>
          <a:ln w="0">
            <a:noFill/>
          </a:ln>
        </p:spPr>
        <p:style>
          <a:lnRef idx="0"/>
          <a:fillRef idx="0"/>
          <a:effectRef idx="0"/>
          <a:fontRef idx="minor"/>
        </p:style>
        <p:txBody>
          <a:bodyPr tIns="91440" bIns="91440" anchor="t">
            <a:spAutoFit/>
          </a:bodyPr>
          <a:p>
            <a:pPr algn="ctr">
              <a:lnSpc>
                <a:spcPct val="100000"/>
              </a:lnSpc>
              <a:tabLst>
                <a:tab algn="l" pos="0"/>
              </a:tabLst>
            </a:pPr>
            <a:r>
              <a:rPr b="1" lang="pt-BR" sz="1300" spc="-1" strike="noStrike">
                <a:solidFill>
                  <a:srgbClr val="000000"/>
                </a:solidFill>
                <a:latin typeface="Arial"/>
                <a:ea typeface="Arial"/>
              </a:rPr>
              <a:t>Cronograma</a:t>
            </a:r>
            <a:endParaRPr b="0" lang="pt-BR" sz="1300" spc="-1" strike="noStrike">
              <a:solidFill>
                <a:srgbClr val="000000"/>
              </a:solidFill>
              <a:latin typeface="Arial"/>
            </a:endParaRPr>
          </a:p>
        </p:txBody>
      </p:sp>
      <p:sp>
        <p:nvSpPr>
          <p:cNvPr id="188" name="Google Shape;291;p35"/>
          <p:cNvSpPr/>
          <p:nvPr/>
        </p:nvSpPr>
        <p:spPr>
          <a:xfrm>
            <a:off x="2854800" y="3363120"/>
            <a:ext cx="48679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89" name="Google Shape;292;p35"/>
          <p:cNvSpPr/>
          <p:nvPr/>
        </p:nvSpPr>
        <p:spPr>
          <a:xfrm>
            <a:off x="4946760" y="2947680"/>
            <a:ext cx="421524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90" name="Google Shape;293;p35"/>
          <p:cNvSpPr/>
          <p:nvPr/>
        </p:nvSpPr>
        <p:spPr>
          <a:xfrm>
            <a:off x="1462680" y="3759480"/>
            <a:ext cx="45295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91" name="Google Shape;294;p35"/>
          <p:cNvSpPr/>
          <p:nvPr/>
        </p:nvSpPr>
        <p:spPr>
          <a:xfrm>
            <a:off x="1533600" y="3476160"/>
            <a:ext cx="45295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pic>
        <p:nvPicPr>
          <p:cNvPr id="192" name="Google Shape;295;p35" descr=""/>
          <p:cNvPicPr/>
          <p:nvPr/>
        </p:nvPicPr>
        <p:blipFill>
          <a:blip r:embed="rId3"/>
          <a:stretch/>
        </p:blipFill>
        <p:spPr>
          <a:xfrm>
            <a:off x="78120" y="3363120"/>
            <a:ext cx="1335600" cy="1202760"/>
          </a:xfrm>
          <a:prstGeom prst="rect">
            <a:avLst/>
          </a:prstGeom>
          <a:ln w="0">
            <a:noFill/>
          </a:ln>
        </p:spPr>
      </p:pic>
      <p:sp>
        <p:nvSpPr>
          <p:cNvPr id="193" name="Google Shape;296;p35"/>
          <p:cNvSpPr/>
          <p:nvPr/>
        </p:nvSpPr>
        <p:spPr>
          <a:xfrm>
            <a:off x="3484080" y="1344960"/>
            <a:ext cx="4529520" cy="2923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94" name="Google Shape;297;p35"/>
          <p:cNvSpPr/>
          <p:nvPr/>
        </p:nvSpPr>
        <p:spPr>
          <a:xfrm>
            <a:off x="2084040" y="1738080"/>
            <a:ext cx="45295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95" name="Google Shape;298;p35"/>
          <p:cNvSpPr/>
          <p:nvPr/>
        </p:nvSpPr>
        <p:spPr>
          <a:xfrm>
            <a:off x="5080680" y="1785240"/>
            <a:ext cx="23400" cy="7560"/>
          </a:xfrm>
          <a:prstGeom prst="rect">
            <a:avLst/>
          </a:prstGeom>
          <a:noFill/>
          <a:ln w="0">
            <a:noFill/>
          </a:ln>
        </p:spPr>
        <p:style>
          <a:lnRef idx="0"/>
          <a:fillRef idx="0"/>
          <a:effectRef idx="0"/>
          <a:fontRef idx="minor"/>
        </p:style>
        <p:txBody>
          <a:bodyPr tIns="3960" bIns="3960" anchor="t">
            <a:noAutofit/>
          </a:bodyPr>
          <a:p>
            <a:pPr>
              <a:lnSpc>
                <a:spcPct val="100000"/>
              </a:lnSpc>
              <a:tabLst>
                <a:tab algn="l" pos="0"/>
              </a:tabLst>
            </a:pPr>
            <a:endParaRPr b="0" lang="pt-BR" sz="1400" spc="-1" strike="noStrike">
              <a:solidFill>
                <a:srgbClr val="000000"/>
              </a:solidFill>
              <a:latin typeface="Arial"/>
            </a:endParaRPr>
          </a:p>
        </p:txBody>
      </p:sp>
      <p:pic>
        <p:nvPicPr>
          <p:cNvPr id="196" name="Google Shape;299;p35" descr=""/>
          <p:cNvPicPr/>
          <p:nvPr/>
        </p:nvPicPr>
        <p:blipFill>
          <a:blip r:embed="rId4"/>
          <a:stretch/>
        </p:blipFill>
        <p:spPr>
          <a:xfrm>
            <a:off x="1821240" y="1036440"/>
            <a:ext cx="6428880" cy="3637440"/>
          </a:xfrm>
          <a:prstGeom prst="rect">
            <a:avLst/>
          </a:prstGeom>
          <a:ln w="0">
            <a:noFill/>
          </a:ln>
        </p:spPr>
      </p:pic>
      <p:pic>
        <p:nvPicPr>
          <p:cNvPr id="197" name="Google Shape;300;p35" descr=""/>
          <p:cNvPicPr/>
          <p:nvPr/>
        </p:nvPicPr>
        <p:blipFill>
          <a:blip r:embed="rId5"/>
          <a:stretch/>
        </p:blipFill>
        <p:spPr>
          <a:xfrm>
            <a:off x="137880" y="1792080"/>
            <a:ext cx="1631160" cy="1625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98" name="Google Shape;305;p36" descr=""/>
          <p:cNvPicPr/>
          <p:nvPr/>
        </p:nvPicPr>
        <p:blipFill>
          <a:blip r:embed="rId2"/>
          <a:stretch/>
        </p:blipFill>
        <p:spPr>
          <a:xfrm>
            <a:off x="6905520" y="4623120"/>
            <a:ext cx="1558800" cy="499680"/>
          </a:xfrm>
          <a:prstGeom prst="rect">
            <a:avLst/>
          </a:prstGeom>
          <a:ln w="0">
            <a:noFill/>
          </a:ln>
        </p:spPr>
      </p:pic>
      <p:sp>
        <p:nvSpPr>
          <p:cNvPr id="199" name="Google Shape;306;p36"/>
          <p:cNvSpPr/>
          <p:nvPr/>
        </p:nvSpPr>
        <p:spPr>
          <a:xfrm>
            <a:off x="445680" y="371880"/>
            <a:ext cx="7725240" cy="29556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latin typeface="Arial"/>
                <a:ea typeface="Arial"/>
              </a:rPr>
              <a:t>SUPERINTENDÊNCIA DA ESCOLA DE SAÚDE DE GOIÁS - SESG</a:t>
            </a:r>
            <a:endParaRPr b="0" lang="pt-BR" sz="1500" spc="-1" strike="noStrike">
              <a:solidFill>
                <a:srgbClr val="000000"/>
              </a:solidFill>
              <a:latin typeface="Arial"/>
            </a:endParaRPr>
          </a:p>
        </p:txBody>
      </p:sp>
      <p:sp>
        <p:nvSpPr>
          <p:cNvPr id="200" name="Google Shape;307;p36"/>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01" name="Google Shape;308;p36"/>
          <p:cNvSpPr/>
          <p:nvPr/>
        </p:nvSpPr>
        <p:spPr>
          <a:xfrm>
            <a:off x="1439280" y="1679760"/>
            <a:ext cx="75499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02" name="Google Shape;309;p36"/>
          <p:cNvSpPr/>
          <p:nvPr/>
        </p:nvSpPr>
        <p:spPr>
          <a:xfrm>
            <a:off x="2028960" y="3816000"/>
            <a:ext cx="20052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03" name="Google Shape;310;p36"/>
          <p:cNvSpPr/>
          <p:nvPr/>
        </p:nvSpPr>
        <p:spPr>
          <a:xfrm>
            <a:off x="324000" y="2235960"/>
            <a:ext cx="8037000" cy="55368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204" name="Google Shape;311;p36"/>
          <p:cNvSpPr/>
          <p:nvPr/>
        </p:nvSpPr>
        <p:spPr>
          <a:xfrm>
            <a:off x="165240" y="2359440"/>
            <a:ext cx="2359080" cy="415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05" name="Google Shape;312;p36"/>
          <p:cNvSpPr/>
          <p:nvPr/>
        </p:nvSpPr>
        <p:spPr>
          <a:xfrm>
            <a:off x="324000" y="89640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06" name="Google Shape;313;p36"/>
          <p:cNvSpPr/>
          <p:nvPr/>
        </p:nvSpPr>
        <p:spPr>
          <a:xfrm>
            <a:off x="1439280" y="1549440"/>
            <a:ext cx="190296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07" name="Google Shape;314;p36"/>
          <p:cNvSpPr/>
          <p:nvPr/>
        </p:nvSpPr>
        <p:spPr>
          <a:xfrm>
            <a:off x="3244320" y="1941480"/>
            <a:ext cx="4529520" cy="6001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08" name="Google Shape;315;p36"/>
          <p:cNvSpPr/>
          <p:nvPr/>
        </p:nvSpPr>
        <p:spPr>
          <a:xfrm>
            <a:off x="4089600" y="2153880"/>
            <a:ext cx="2995920" cy="49212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209" name="Google Shape;316;p36"/>
          <p:cNvSpPr/>
          <p:nvPr/>
        </p:nvSpPr>
        <p:spPr>
          <a:xfrm>
            <a:off x="6183000" y="3784680"/>
            <a:ext cx="218412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210" name="Google Shape;317;p36"/>
          <p:cNvSpPr/>
          <p:nvPr/>
        </p:nvSpPr>
        <p:spPr>
          <a:xfrm>
            <a:off x="2658240" y="1395360"/>
            <a:ext cx="5616360" cy="1286280"/>
          </a:xfrm>
          <a:prstGeom prst="rect">
            <a:avLst/>
          </a:prstGeom>
          <a:noFill/>
          <a:ln w="0">
            <a:noFill/>
          </a:ln>
        </p:spPr>
        <p:style>
          <a:lnRef idx="0"/>
          <a:fillRef idx="0"/>
          <a:effectRef idx="0"/>
          <a:fontRef idx="minor"/>
        </p:style>
        <p:txBody>
          <a:bodyPr tIns="91440" bIns="91440" anchor="t">
            <a:spAutoFit/>
          </a:bodyPr>
          <a:p>
            <a:pPr marL="457200" algn="ctr">
              <a:lnSpc>
                <a:spcPct val="115000"/>
              </a:lnSpc>
              <a:tabLst>
                <a:tab algn="l" pos="0"/>
              </a:tabLst>
            </a:pPr>
            <a:r>
              <a:rPr b="0" lang="pt-BR" sz="2100" spc="-1" strike="noStrike">
                <a:solidFill>
                  <a:srgbClr val="000000"/>
                </a:solidFill>
                <a:latin typeface="Arial"/>
                <a:ea typeface="Arial"/>
              </a:rPr>
              <a:t>A </a:t>
            </a:r>
            <a:r>
              <a:rPr b="0" lang="pt-BR" sz="2100" spc="-1" strike="noStrike">
                <a:solidFill>
                  <a:schemeClr val="dk1"/>
                </a:solidFill>
                <a:latin typeface="Arial"/>
                <a:ea typeface="Arial"/>
              </a:rPr>
              <a:t>Coordenação de  Projetos Educacionais para Vigilância em Saúde agradece a atenção!</a:t>
            </a:r>
            <a:endParaRPr b="0" lang="pt-BR" sz="2100" spc="-1" strike="noStrike">
              <a:solidFill>
                <a:srgbClr val="000000"/>
              </a:solidFill>
              <a:latin typeface="Arial"/>
            </a:endParaRPr>
          </a:p>
        </p:txBody>
      </p:sp>
      <p:sp>
        <p:nvSpPr>
          <p:cNvPr id="211" name="Google Shape;318;p36"/>
          <p:cNvSpPr/>
          <p:nvPr/>
        </p:nvSpPr>
        <p:spPr>
          <a:xfrm>
            <a:off x="2658600" y="3188520"/>
            <a:ext cx="5111280" cy="39564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1400" spc="-1" strike="noStrike">
                <a:solidFill>
                  <a:srgbClr val="000000"/>
                </a:solidFill>
                <a:latin typeface="Arial"/>
                <a:ea typeface="Arial"/>
              </a:rPr>
              <a:t>contato: evs.escoladesaude@goias.gov.br</a:t>
            </a:r>
            <a:endParaRPr b="0" lang="pt-BR" sz="1400" spc="-1" strike="noStrike">
              <a:solidFill>
                <a:srgbClr val="000000"/>
              </a:solidFill>
              <a:latin typeface="Arial"/>
            </a:endParaRPr>
          </a:p>
        </p:txBody>
      </p:sp>
      <p:pic>
        <p:nvPicPr>
          <p:cNvPr id="212" name="Google Shape;319;p36" descr=""/>
          <p:cNvPicPr/>
          <p:nvPr/>
        </p:nvPicPr>
        <p:blipFill>
          <a:blip r:embed="rId3"/>
          <a:stretch/>
        </p:blipFill>
        <p:spPr>
          <a:xfrm>
            <a:off x="152280" y="2942640"/>
            <a:ext cx="1724040" cy="1724040"/>
          </a:xfrm>
          <a:prstGeom prst="rect">
            <a:avLst/>
          </a:prstGeom>
          <a:ln w="0">
            <a:noFill/>
          </a:ln>
        </p:spPr>
      </p:pic>
      <p:pic>
        <p:nvPicPr>
          <p:cNvPr id="213" name="Google Shape;320;p36" descr=""/>
          <p:cNvPicPr/>
          <p:nvPr/>
        </p:nvPicPr>
        <p:blipFill>
          <a:blip r:embed="rId4"/>
          <a:stretch/>
        </p:blipFill>
        <p:spPr>
          <a:xfrm>
            <a:off x="482760" y="847440"/>
            <a:ext cx="1724040" cy="17240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Google Shape;325;p37"/>
          <p:cNvSpPr/>
          <p:nvPr/>
        </p:nvSpPr>
        <p:spPr>
          <a:xfrm>
            <a:off x="4852440" y="141480"/>
            <a:ext cx="43095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15" name="Google Shape;326;p37"/>
          <p:cNvSpPr/>
          <p:nvPr/>
        </p:nvSpPr>
        <p:spPr>
          <a:xfrm>
            <a:off x="3767040" y="141480"/>
            <a:ext cx="45295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16" name="Google Shape;327;p37"/>
          <p:cNvSpPr/>
          <p:nvPr/>
        </p:nvSpPr>
        <p:spPr>
          <a:xfrm>
            <a:off x="4042440" y="251640"/>
            <a:ext cx="45295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217" name="Google Shape;328;p37"/>
          <p:cNvSpPr/>
          <p:nvPr/>
        </p:nvSpPr>
        <p:spPr>
          <a:xfrm>
            <a:off x="1313280" y="3138120"/>
            <a:ext cx="45295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2" name="Google Shape;113;p27" descr=""/>
          <p:cNvPicPr/>
          <p:nvPr/>
        </p:nvPicPr>
        <p:blipFill>
          <a:blip r:embed="rId2"/>
          <a:stretch/>
        </p:blipFill>
        <p:spPr>
          <a:xfrm>
            <a:off x="6905520" y="4623120"/>
            <a:ext cx="1558800" cy="499680"/>
          </a:xfrm>
          <a:prstGeom prst="rect">
            <a:avLst/>
          </a:prstGeom>
          <a:ln w="0">
            <a:noFill/>
          </a:ln>
        </p:spPr>
      </p:pic>
      <p:sp>
        <p:nvSpPr>
          <p:cNvPr id="43" name="Google Shape;114;p27"/>
          <p:cNvSpPr/>
          <p:nvPr/>
        </p:nvSpPr>
        <p:spPr>
          <a:xfrm>
            <a:off x="445680" y="451440"/>
            <a:ext cx="7725240" cy="29052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latin typeface="Arial"/>
                <a:ea typeface="Arial"/>
              </a:rPr>
              <a:t>SUPERINTENDÊNCIA DA ESCOLA DE SAÚDE DE GOIÁS - SESG</a:t>
            </a:r>
            <a:endParaRPr b="0" lang="pt-BR" sz="1500" spc="-1" strike="noStrike">
              <a:solidFill>
                <a:srgbClr val="000000"/>
              </a:solidFill>
              <a:latin typeface="Arial"/>
            </a:endParaRPr>
          </a:p>
        </p:txBody>
      </p:sp>
      <p:sp>
        <p:nvSpPr>
          <p:cNvPr id="44" name="Google Shape;115;p27"/>
          <p:cNvSpPr/>
          <p:nvPr/>
        </p:nvSpPr>
        <p:spPr>
          <a:xfrm>
            <a:off x="754920" y="798120"/>
            <a:ext cx="1884600" cy="517680"/>
          </a:xfrm>
          <a:prstGeom prst="rect">
            <a:avLst/>
          </a:prstGeom>
          <a:solidFill>
            <a:srgbClr val="ff9900"/>
          </a:solidFill>
          <a:ln w="0">
            <a:noFill/>
          </a:ln>
        </p:spPr>
        <p:style>
          <a:lnRef idx="0"/>
          <a:fillRef idx="0"/>
          <a:effectRef idx="0"/>
          <a:fontRef idx="minor"/>
        </p:style>
        <p:txBody>
          <a:bodyPr tIns="91440" bIns="91440" anchor="t">
            <a:spAutoFit/>
          </a:bodyPr>
          <a:p>
            <a:pPr algn="ctr">
              <a:lnSpc>
                <a:spcPct val="100000"/>
              </a:lnSpc>
              <a:tabLst>
                <a:tab algn="l" pos="0"/>
              </a:tabLst>
            </a:pPr>
            <a:r>
              <a:rPr b="1" lang="pt-BR" sz="2200" spc="-1" strike="noStrike">
                <a:solidFill>
                  <a:srgbClr val="000000"/>
                </a:solidFill>
                <a:latin typeface="Arial"/>
                <a:ea typeface="Arial"/>
              </a:rPr>
              <a:t>Introdução</a:t>
            </a:r>
            <a:endParaRPr b="0" lang="pt-BR" sz="2200" spc="-1" strike="noStrike">
              <a:solidFill>
                <a:srgbClr val="000000"/>
              </a:solidFill>
              <a:latin typeface="Arial"/>
            </a:endParaRPr>
          </a:p>
        </p:txBody>
      </p:sp>
      <p:sp>
        <p:nvSpPr>
          <p:cNvPr id="45" name="Google Shape;116;p27"/>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46" name="Google Shape;117;p27"/>
          <p:cNvSpPr/>
          <p:nvPr/>
        </p:nvSpPr>
        <p:spPr>
          <a:xfrm>
            <a:off x="491760" y="1296000"/>
            <a:ext cx="7934760" cy="21027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1800" spc="-1" strike="noStrike">
                <a:solidFill>
                  <a:srgbClr val="000000"/>
                </a:solidFill>
                <a:latin typeface="Arial"/>
                <a:ea typeface="Arial"/>
              </a:rPr>
              <a:t>Visando facilitar o aperfeiçoamento </a:t>
            </a:r>
            <a:r>
              <a:rPr b="0" lang="pt-BR" sz="1800" spc="-1" strike="noStrike">
                <a:solidFill>
                  <a:schemeClr val="dk1"/>
                </a:solidFill>
                <a:latin typeface="Arial"/>
                <a:ea typeface="Arial"/>
              </a:rPr>
              <a:t>contínuo </a:t>
            </a:r>
            <a:r>
              <a:rPr b="0" lang="pt-BR" sz="1800" spc="-1" strike="noStrike">
                <a:solidFill>
                  <a:srgbClr val="000000"/>
                </a:solidFill>
                <a:latin typeface="Arial"/>
                <a:ea typeface="Arial"/>
              </a:rPr>
              <a:t>dos servidores da saúde do Estado de Goiás, a </a:t>
            </a:r>
            <a:r>
              <a:rPr b="0" lang="pt-BR" sz="1800" spc="-1" strike="noStrike">
                <a:solidFill>
                  <a:schemeClr val="dk1"/>
                </a:solidFill>
                <a:latin typeface="Arial"/>
                <a:ea typeface="Arial"/>
              </a:rPr>
              <a:t> Superintendência da Escola de Saúde de Goiás (SESG) percebeu a necessidade de criar esse curso, como um instrumento norteador para orientar sobre a elaboração dos projetos de cursos de forma objetiva, conforme as Instruções Normativas vigentes, e assim agilizar sua tramitação nas instâncias colegiadas do SUS (CIES, GT e CIB) responsáveis pela aprovação do projeto.</a:t>
            </a:r>
            <a:endParaRPr b="0" lang="pt-BR" sz="1800" spc="-1" strike="noStrike">
              <a:solidFill>
                <a:srgbClr val="000000"/>
              </a:solidFill>
              <a:latin typeface="Arial"/>
            </a:endParaRPr>
          </a:p>
        </p:txBody>
      </p:sp>
      <p:sp>
        <p:nvSpPr>
          <p:cNvPr id="47" name="Google Shape;118;p27"/>
          <p:cNvSpPr/>
          <p:nvPr/>
        </p:nvSpPr>
        <p:spPr>
          <a:xfrm>
            <a:off x="754920" y="3722400"/>
            <a:ext cx="8079480" cy="10054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pt-BR" sz="1800" spc="-1" strike="noStrike">
                <a:solidFill>
                  <a:srgbClr val="000000"/>
                </a:solidFill>
                <a:latin typeface="Arial"/>
                <a:ea typeface="Arial"/>
              </a:rPr>
              <a:t>A construção do PPC segue orientação normativa de acordo com a modalidade do curso: EaD com tutoria, EaD sem tutoria / Autoinstrucional, Presencial e Semipresencial.</a:t>
            </a:r>
            <a:endParaRPr b="0" lang="pt-B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8" name="Google Shape;123;p28" descr=""/>
          <p:cNvPicPr/>
          <p:nvPr/>
        </p:nvPicPr>
        <p:blipFill>
          <a:blip r:embed="rId2"/>
          <a:stretch/>
        </p:blipFill>
        <p:spPr>
          <a:xfrm>
            <a:off x="6905520" y="4623120"/>
            <a:ext cx="1558800" cy="499680"/>
          </a:xfrm>
          <a:prstGeom prst="rect">
            <a:avLst/>
          </a:prstGeom>
          <a:ln w="0">
            <a:noFill/>
          </a:ln>
        </p:spPr>
      </p:pic>
      <p:sp>
        <p:nvSpPr>
          <p:cNvPr id="49" name="Google Shape;124;p28"/>
          <p:cNvSpPr/>
          <p:nvPr/>
        </p:nvSpPr>
        <p:spPr>
          <a:xfrm>
            <a:off x="445680" y="371880"/>
            <a:ext cx="7725240" cy="29556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latin typeface="Arial"/>
                <a:ea typeface="Arial"/>
              </a:rPr>
              <a:t>SUPERINTENDÊNCIA DA ESCOLA DE SAÚDE DE GOIÁS - SESG</a:t>
            </a:r>
            <a:endParaRPr b="0" lang="pt-BR" sz="1500" spc="-1" strike="noStrike">
              <a:solidFill>
                <a:srgbClr val="000000"/>
              </a:solidFill>
              <a:latin typeface="Arial"/>
            </a:endParaRPr>
          </a:p>
        </p:txBody>
      </p:sp>
      <p:sp>
        <p:nvSpPr>
          <p:cNvPr id="50" name="Google Shape;125;p28"/>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51" name="Google Shape;126;p28"/>
          <p:cNvSpPr/>
          <p:nvPr/>
        </p:nvSpPr>
        <p:spPr>
          <a:xfrm>
            <a:off x="2416680" y="1419840"/>
            <a:ext cx="59767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52" name="Google Shape;127;p28"/>
          <p:cNvSpPr/>
          <p:nvPr/>
        </p:nvSpPr>
        <p:spPr>
          <a:xfrm>
            <a:off x="277560" y="3510720"/>
            <a:ext cx="1558800" cy="103500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1400" spc="-1" strike="noStrike">
                <a:solidFill>
                  <a:schemeClr val="dk1"/>
                </a:solidFill>
                <a:highlight>
                  <a:srgbClr val="ead1dc"/>
                </a:highlight>
                <a:latin typeface="Arial"/>
                <a:ea typeface="Arial"/>
              </a:rPr>
              <a:t>Coordenação de Projetos Educacionais da área competente</a:t>
            </a:r>
            <a:endParaRPr b="0" lang="pt-BR" sz="1400" spc="-1" strike="noStrike">
              <a:solidFill>
                <a:srgbClr val="000000"/>
              </a:solidFill>
              <a:latin typeface="Arial"/>
            </a:endParaRPr>
          </a:p>
        </p:txBody>
      </p:sp>
      <p:sp>
        <p:nvSpPr>
          <p:cNvPr id="53" name="Google Shape;128;p28"/>
          <p:cNvSpPr/>
          <p:nvPr/>
        </p:nvSpPr>
        <p:spPr>
          <a:xfrm>
            <a:off x="2576160" y="1079280"/>
            <a:ext cx="3297600" cy="792360"/>
          </a:xfrm>
          <a:prstGeom prst="rect">
            <a:avLst/>
          </a:prstGeom>
          <a:solidFill>
            <a:schemeClr val="accent6"/>
          </a:solidFill>
          <a:ln w="0">
            <a:noFill/>
          </a:ln>
        </p:spPr>
        <p:style>
          <a:lnRef idx="0"/>
          <a:fillRef idx="0"/>
          <a:effectRef idx="0"/>
          <a:fontRef idx="minor"/>
        </p:style>
        <p:txBody>
          <a:bodyPr tIns="91440" bIns="91440" anchor="t">
            <a:spAutoFit/>
          </a:bodyPr>
          <a:p>
            <a:pPr algn="ctr">
              <a:lnSpc>
                <a:spcPct val="100000"/>
              </a:lnSpc>
              <a:tabLst>
                <a:tab algn="l" pos="0"/>
              </a:tabLst>
            </a:pPr>
            <a:r>
              <a:rPr b="1" lang="pt-BR" sz="2000" spc="-1" strike="noStrike">
                <a:solidFill>
                  <a:srgbClr val="000000"/>
                </a:solidFill>
                <a:latin typeface="Arial"/>
                <a:ea typeface="Arial"/>
              </a:rPr>
              <a:t>Fluxo de andamento interno do PPC na SESG</a:t>
            </a:r>
            <a:endParaRPr b="0" lang="pt-BR" sz="2000" spc="-1" strike="noStrike">
              <a:solidFill>
                <a:srgbClr val="000000"/>
              </a:solidFill>
              <a:latin typeface="Arial"/>
            </a:endParaRPr>
          </a:p>
        </p:txBody>
      </p:sp>
      <p:sp>
        <p:nvSpPr>
          <p:cNvPr id="54" name="Google Shape;129;p28"/>
          <p:cNvSpPr/>
          <p:nvPr/>
        </p:nvSpPr>
        <p:spPr>
          <a:xfrm>
            <a:off x="724680" y="927360"/>
            <a:ext cx="749880" cy="4874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pt-BR" sz="2000" spc="-1" strike="noStrike">
                <a:solidFill>
                  <a:schemeClr val="dk1"/>
                </a:solidFill>
                <a:latin typeface="Arial"/>
                <a:ea typeface="Arial"/>
              </a:rPr>
              <a:t>PPC</a:t>
            </a:r>
            <a:endParaRPr b="0" lang="pt-BR" sz="2000" spc="-1" strike="noStrike">
              <a:solidFill>
                <a:srgbClr val="000000"/>
              </a:solidFill>
              <a:latin typeface="Arial"/>
            </a:endParaRPr>
          </a:p>
        </p:txBody>
      </p:sp>
      <p:sp>
        <p:nvSpPr>
          <p:cNvPr id="55" name="Google Shape;130;p28"/>
          <p:cNvSpPr/>
          <p:nvPr/>
        </p:nvSpPr>
        <p:spPr>
          <a:xfrm>
            <a:off x="989280" y="1633320"/>
            <a:ext cx="901080" cy="4874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pt-BR" sz="2000" spc="-1" strike="noStrike">
                <a:solidFill>
                  <a:srgbClr val="000000"/>
                </a:solidFill>
                <a:latin typeface="Arial"/>
                <a:ea typeface="Arial"/>
              </a:rPr>
              <a:t>SESG</a:t>
            </a:r>
            <a:endParaRPr b="0" lang="pt-BR" sz="2000" spc="-1" strike="noStrike">
              <a:solidFill>
                <a:srgbClr val="000000"/>
              </a:solidFill>
              <a:latin typeface="Arial"/>
            </a:endParaRPr>
          </a:p>
        </p:txBody>
      </p:sp>
      <p:sp>
        <p:nvSpPr>
          <p:cNvPr id="56" name="Google Shape;131;p28"/>
          <p:cNvSpPr/>
          <p:nvPr/>
        </p:nvSpPr>
        <p:spPr>
          <a:xfrm>
            <a:off x="1515240" y="2234520"/>
            <a:ext cx="901080" cy="4874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pt-BR" sz="2000" spc="-1" strike="noStrike">
                <a:solidFill>
                  <a:srgbClr val="000000"/>
                </a:solidFill>
                <a:latin typeface="Arial"/>
                <a:ea typeface="Arial"/>
              </a:rPr>
              <a:t>GPES</a:t>
            </a:r>
            <a:endParaRPr b="0" lang="pt-BR" sz="2000" spc="-1" strike="noStrike">
              <a:solidFill>
                <a:srgbClr val="000000"/>
              </a:solidFill>
              <a:latin typeface="Arial"/>
            </a:endParaRPr>
          </a:p>
        </p:txBody>
      </p:sp>
      <p:sp>
        <p:nvSpPr>
          <p:cNvPr id="57" name="Google Shape;132;p28"/>
          <p:cNvSpPr/>
          <p:nvPr/>
        </p:nvSpPr>
        <p:spPr>
          <a:xfrm>
            <a:off x="1051200" y="2872440"/>
            <a:ext cx="2094840" cy="48744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2000" spc="-1" strike="noStrike">
                <a:solidFill>
                  <a:srgbClr val="000000"/>
                </a:solidFill>
                <a:latin typeface="Arial"/>
                <a:ea typeface="Arial"/>
              </a:rPr>
              <a:t>Áreas técnicas</a:t>
            </a:r>
            <a:endParaRPr b="0" lang="pt-BR" sz="2000" spc="-1" strike="noStrike">
              <a:solidFill>
                <a:srgbClr val="000000"/>
              </a:solidFill>
              <a:latin typeface="Arial"/>
            </a:endParaRPr>
          </a:p>
        </p:txBody>
      </p:sp>
      <p:sp>
        <p:nvSpPr>
          <p:cNvPr id="58" name="Google Shape;133;p28"/>
          <p:cNvSpPr/>
          <p:nvPr/>
        </p:nvSpPr>
        <p:spPr>
          <a:xfrm>
            <a:off x="2219760" y="3416760"/>
            <a:ext cx="1491480" cy="124812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1400" spc="-1" strike="noStrike">
                <a:solidFill>
                  <a:srgbClr val="000000"/>
                </a:solidFill>
                <a:highlight>
                  <a:srgbClr val="ead1dc"/>
                </a:highlight>
                <a:latin typeface="Arial"/>
                <a:ea typeface="Arial"/>
              </a:rPr>
              <a:t>Coordenação de Metodologias do Ensino em Saúde</a:t>
            </a:r>
            <a:endParaRPr b="0" lang="pt-BR" sz="1400" spc="-1" strike="noStrike">
              <a:solidFill>
                <a:srgbClr val="000000"/>
              </a:solidFill>
              <a:latin typeface="Arial"/>
            </a:endParaRPr>
          </a:p>
        </p:txBody>
      </p:sp>
      <p:sp>
        <p:nvSpPr>
          <p:cNvPr id="59" name="Google Shape;134;p28"/>
          <p:cNvSpPr/>
          <p:nvPr/>
        </p:nvSpPr>
        <p:spPr>
          <a:xfrm>
            <a:off x="3770280" y="3556440"/>
            <a:ext cx="1297080" cy="82188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1400" spc="-1" strike="noStrike">
                <a:solidFill>
                  <a:srgbClr val="000000"/>
                </a:solidFill>
                <a:highlight>
                  <a:srgbClr val="ead1dc"/>
                </a:highlight>
                <a:latin typeface="Arial"/>
                <a:ea typeface="Arial"/>
              </a:rPr>
              <a:t>Coordenação de Educação a Distância</a:t>
            </a:r>
            <a:endParaRPr b="0" lang="pt-BR" sz="1400" spc="-1" strike="noStrike">
              <a:solidFill>
                <a:srgbClr val="000000"/>
              </a:solidFill>
              <a:latin typeface="Arial"/>
            </a:endParaRPr>
          </a:p>
        </p:txBody>
      </p:sp>
      <p:pic>
        <p:nvPicPr>
          <p:cNvPr id="60" name="Google Shape;135;p28" descr=""/>
          <p:cNvPicPr/>
          <p:nvPr/>
        </p:nvPicPr>
        <p:blipFill>
          <a:blip r:embed="rId3"/>
          <a:stretch/>
        </p:blipFill>
        <p:spPr>
          <a:xfrm>
            <a:off x="1199880" y="1279440"/>
            <a:ext cx="480240" cy="399960"/>
          </a:xfrm>
          <a:prstGeom prst="rect">
            <a:avLst/>
          </a:prstGeom>
          <a:ln w="0">
            <a:noFill/>
          </a:ln>
        </p:spPr>
      </p:pic>
      <p:pic>
        <p:nvPicPr>
          <p:cNvPr id="61" name="Google Shape;136;p28" descr=""/>
          <p:cNvPicPr/>
          <p:nvPr/>
        </p:nvPicPr>
        <p:blipFill>
          <a:blip r:embed="rId4"/>
          <a:stretch/>
        </p:blipFill>
        <p:spPr>
          <a:xfrm>
            <a:off x="1768680" y="1918080"/>
            <a:ext cx="445680" cy="370800"/>
          </a:xfrm>
          <a:prstGeom prst="rect">
            <a:avLst/>
          </a:prstGeom>
          <a:ln w="0">
            <a:noFill/>
          </a:ln>
        </p:spPr>
      </p:pic>
      <p:pic>
        <p:nvPicPr>
          <p:cNvPr id="62" name="Google Shape;137;p28" descr=""/>
          <p:cNvPicPr/>
          <p:nvPr/>
        </p:nvPicPr>
        <p:blipFill>
          <a:blip r:embed="rId5"/>
          <a:stretch/>
        </p:blipFill>
        <p:spPr>
          <a:xfrm>
            <a:off x="2095560" y="2609640"/>
            <a:ext cx="480240" cy="370800"/>
          </a:xfrm>
          <a:prstGeom prst="rect">
            <a:avLst/>
          </a:prstGeom>
          <a:ln w="0">
            <a:noFill/>
          </a:ln>
        </p:spPr>
      </p:pic>
      <p:pic>
        <p:nvPicPr>
          <p:cNvPr id="63" name="Google Shape;138;p28" descr=""/>
          <p:cNvPicPr/>
          <p:nvPr/>
        </p:nvPicPr>
        <p:blipFill>
          <a:blip r:embed="rId6"/>
          <a:stretch/>
        </p:blipFill>
        <p:spPr>
          <a:xfrm>
            <a:off x="3393000" y="2067480"/>
            <a:ext cx="1829160" cy="1008000"/>
          </a:xfrm>
          <a:prstGeom prst="rect">
            <a:avLst/>
          </a:prstGeom>
          <a:ln w="0">
            <a:noFill/>
          </a:ln>
        </p:spPr>
      </p:pic>
      <p:sp>
        <p:nvSpPr>
          <p:cNvPr id="64" name="Google Shape;139;p28"/>
          <p:cNvSpPr/>
          <p:nvPr/>
        </p:nvSpPr>
        <p:spPr>
          <a:xfrm>
            <a:off x="6742440" y="3571920"/>
            <a:ext cx="1297080" cy="7999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pt-BR" sz="1400" spc="-1" strike="noStrike">
                <a:solidFill>
                  <a:srgbClr val="000000"/>
                </a:solidFill>
                <a:highlight>
                  <a:srgbClr val="cfe2f3"/>
                </a:highlight>
                <a:latin typeface="Arial"/>
                <a:ea typeface="Arial"/>
              </a:rPr>
              <a:t>Coordenação de Gestão Acadêmica</a:t>
            </a:r>
            <a:endParaRPr b="0" lang="pt-BR" sz="1400" spc="-1" strike="noStrike">
              <a:solidFill>
                <a:srgbClr val="000000"/>
              </a:solidFill>
              <a:latin typeface="Arial"/>
            </a:endParaRPr>
          </a:p>
        </p:txBody>
      </p:sp>
      <p:sp>
        <p:nvSpPr>
          <p:cNvPr id="65" name="Google Shape;140;p28"/>
          <p:cNvSpPr/>
          <p:nvPr/>
        </p:nvSpPr>
        <p:spPr>
          <a:xfrm>
            <a:off x="6724800" y="2563560"/>
            <a:ext cx="1331280" cy="71424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pt-BR" sz="1400" spc="-1" strike="noStrike">
                <a:solidFill>
                  <a:srgbClr val="000000"/>
                </a:solidFill>
                <a:highlight>
                  <a:srgbClr val="cfe2f3"/>
                </a:highlight>
                <a:latin typeface="Arial"/>
                <a:ea typeface="Arial"/>
              </a:rPr>
              <a:t>Coordenação de Economia e Finanças</a:t>
            </a:r>
            <a:endParaRPr b="0" lang="pt-BR" sz="1400" spc="-1" strike="noStrike">
              <a:solidFill>
                <a:srgbClr val="000000"/>
              </a:solidFill>
              <a:latin typeface="Arial"/>
            </a:endParaRPr>
          </a:p>
        </p:txBody>
      </p:sp>
      <p:cxnSp>
        <p:nvCxnSpPr>
          <p:cNvPr id="66" name="Google Shape;141;p28"/>
          <p:cNvCxnSpPr/>
          <p:nvPr/>
        </p:nvCxnSpPr>
        <p:spPr>
          <a:xfrm flipH="1">
            <a:off x="1650240" y="3364920"/>
            <a:ext cx="348120" cy="219960"/>
          </a:xfrm>
          <a:prstGeom prst="straightConnector1">
            <a:avLst/>
          </a:prstGeom>
          <a:ln w="9525">
            <a:solidFill>
              <a:srgbClr val="1f497d"/>
            </a:solidFill>
            <a:round/>
            <a:tailEnd len="med" type="triangle" w="med"/>
          </a:ln>
        </p:spPr>
      </p:cxnSp>
      <p:cxnSp>
        <p:nvCxnSpPr>
          <p:cNvPr id="67" name="Google Shape;142;p28"/>
          <p:cNvCxnSpPr>
            <a:stCxn id="52" idx="3"/>
            <a:endCxn id="58" idx="1"/>
          </p:cNvCxnSpPr>
          <p:nvPr/>
        </p:nvCxnSpPr>
        <p:spPr>
          <a:xfrm>
            <a:off x="1836360" y="4028040"/>
            <a:ext cx="383760" cy="12960"/>
          </a:xfrm>
          <a:prstGeom prst="straightConnector1">
            <a:avLst/>
          </a:prstGeom>
          <a:ln w="9525">
            <a:solidFill>
              <a:srgbClr val="1f497d"/>
            </a:solidFill>
            <a:round/>
            <a:tailEnd len="med" type="triangle" w="med"/>
          </a:ln>
        </p:spPr>
      </p:cxnSp>
      <p:cxnSp>
        <p:nvCxnSpPr>
          <p:cNvPr id="68" name="Google Shape;143;p28"/>
          <p:cNvCxnSpPr/>
          <p:nvPr/>
        </p:nvCxnSpPr>
        <p:spPr>
          <a:xfrm>
            <a:off x="3549240" y="4033800"/>
            <a:ext cx="259200" cy="360"/>
          </a:xfrm>
          <a:prstGeom prst="straightConnector1">
            <a:avLst/>
          </a:prstGeom>
          <a:ln w="9525">
            <a:solidFill>
              <a:srgbClr val="1f497d"/>
            </a:solidFill>
            <a:round/>
            <a:tailEnd len="med" type="triangle" w="med"/>
          </a:ln>
        </p:spPr>
      </p:cxnSp>
      <p:sp>
        <p:nvSpPr>
          <p:cNvPr id="69" name="Google Shape;144;p28"/>
          <p:cNvSpPr/>
          <p:nvPr/>
        </p:nvSpPr>
        <p:spPr>
          <a:xfrm>
            <a:off x="5340240" y="3725640"/>
            <a:ext cx="937440" cy="4874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pt-BR" sz="2000" spc="-1" strike="noStrike">
                <a:solidFill>
                  <a:srgbClr val="000000"/>
                </a:solidFill>
                <a:latin typeface="Arial"/>
                <a:ea typeface="Arial"/>
              </a:rPr>
              <a:t>GESA</a:t>
            </a:r>
            <a:endParaRPr b="0" lang="pt-BR" sz="2000" spc="-1" strike="noStrike">
              <a:solidFill>
                <a:srgbClr val="000000"/>
              </a:solidFill>
              <a:latin typeface="Arial"/>
            </a:endParaRPr>
          </a:p>
        </p:txBody>
      </p:sp>
      <p:cxnSp>
        <p:nvCxnSpPr>
          <p:cNvPr id="70" name="Google Shape;145;p28"/>
          <p:cNvCxnSpPr>
            <a:endCxn id="69" idx="1"/>
          </p:cNvCxnSpPr>
          <p:nvPr/>
        </p:nvCxnSpPr>
        <p:spPr>
          <a:xfrm flipV="1">
            <a:off x="5128200" y="3969360"/>
            <a:ext cx="212400" cy="16920"/>
          </a:xfrm>
          <a:prstGeom prst="straightConnector1">
            <a:avLst/>
          </a:prstGeom>
          <a:ln w="9525">
            <a:solidFill>
              <a:srgbClr val="1f497d"/>
            </a:solidFill>
            <a:round/>
            <a:tailEnd len="med" type="triangle" w="med"/>
          </a:ln>
        </p:spPr>
      </p:cxnSp>
      <p:cxnSp>
        <p:nvCxnSpPr>
          <p:cNvPr id="71" name="Google Shape;146;p28"/>
          <p:cNvCxnSpPr/>
          <p:nvPr/>
        </p:nvCxnSpPr>
        <p:spPr>
          <a:xfrm flipV="1">
            <a:off x="6342120" y="3965400"/>
            <a:ext cx="336240" cy="13320"/>
          </a:xfrm>
          <a:prstGeom prst="straightConnector1">
            <a:avLst/>
          </a:prstGeom>
          <a:ln w="9525">
            <a:solidFill>
              <a:srgbClr val="1f497d"/>
            </a:solidFill>
            <a:round/>
            <a:tailEnd len="med" type="triangle" w="med"/>
          </a:ln>
        </p:spPr>
      </p:cxnSp>
      <p:cxnSp>
        <p:nvCxnSpPr>
          <p:cNvPr id="72" name="Google Shape;147;p28"/>
          <p:cNvCxnSpPr>
            <a:stCxn id="64" idx="0"/>
          </p:cNvCxnSpPr>
          <p:nvPr/>
        </p:nvCxnSpPr>
        <p:spPr>
          <a:xfrm flipH="1" flipV="1">
            <a:off x="7389720" y="3334320"/>
            <a:ext cx="1440" cy="237960"/>
          </a:xfrm>
          <a:prstGeom prst="straightConnector1">
            <a:avLst/>
          </a:prstGeom>
          <a:ln w="9525">
            <a:solidFill>
              <a:srgbClr val="1f497d"/>
            </a:solidFill>
            <a:round/>
            <a:tailEnd len="med" type="triangle" w="med"/>
          </a:ln>
        </p:spPr>
      </p:cxnSp>
      <p:pic>
        <p:nvPicPr>
          <p:cNvPr id="73" name="Google Shape;148;p28" descr=""/>
          <p:cNvPicPr/>
          <p:nvPr/>
        </p:nvPicPr>
        <p:blipFill>
          <a:blip r:embed="rId7"/>
          <a:stretch/>
        </p:blipFill>
        <p:spPr>
          <a:xfrm>
            <a:off x="6975360" y="1605600"/>
            <a:ext cx="901080" cy="9010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74" name="Google Shape;153;p29" descr=""/>
          <p:cNvPicPr/>
          <p:nvPr/>
        </p:nvPicPr>
        <p:blipFill>
          <a:blip r:embed="rId2"/>
          <a:stretch/>
        </p:blipFill>
        <p:spPr>
          <a:xfrm>
            <a:off x="6968520" y="4643640"/>
            <a:ext cx="1558800" cy="499680"/>
          </a:xfrm>
          <a:prstGeom prst="rect">
            <a:avLst/>
          </a:prstGeom>
          <a:ln w="0">
            <a:noFill/>
          </a:ln>
        </p:spPr>
      </p:pic>
      <p:sp>
        <p:nvSpPr>
          <p:cNvPr id="75" name="Google Shape;154;p29"/>
          <p:cNvSpPr/>
          <p:nvPr/>
        </p:nvSpPr>
        <p:spPr>
          <a:xfrm>
            <a:off x="508680" y="392040"/>
            <a:ext cx="7725240" cy="29556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highlight>
                  <a:srgbClr val="ffffff"/>
                </a:highlight>
                <a:latin typeface="Arial"/>
                <a:ea typeface="Arial"/>
              </a:rPr>
              <a:t>SUPERINTENDÊNCIA DA ESCOLA DE SAÚDE DE GOIÁS - SESG</a:t>
            </a:r>
            <a:endParaRPr b="0" lang="pt-BR" sz="1500" spc="-1" strike="noStrike">
              <a:solidFill>
                <a:srgbClr val="000000"/>
              </a:solidFill>
              <a:latin typeface="Arial"/>
            </a:endParaRPr>
          </a:p>
        </p:txBody>
      </p:sp>
      <p:sp>
        <p:nvSpPr>
          <p:cNvPr id="76" name="Google Shape;155;p29"/>
          <p:cNvSpPr/>
          <p:nvPr/>
        </p:nvSpPr>
        <p:spPr>
          <a:xfrm>
            <a:off x="5214240" y="177408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77" name="Google Shape;156;p29"/>
          <p:cNvSpPr/>
          <p:nvPr/>
        </p:nvSpPr>
        <p:spPr>
          <a:xfrm>
            <a:off x="2453760" y="916920"/>
            <a:ext cx="59767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78" name="Google Shape;157;p29"/>
          <p:cNvSpPr/>
          <p:nvPr/>
        </p:nvSpPr>
        <p:spPr>
          <a:xfrm>
            <a:off x="1502280" y="1497240"/>
            <a:ext cx="75499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79" name="Google Shape;158;p29"/>
          <p:cNvSpPr/>
          <p:nvPr/>
        </p:nvSpPr>
        <p:spPr>
          <a:xfrm flipH="1" rot="10800000">
            <a:off x="2092320" y="4303080"/>
            <a:ext cx="404208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80" name="Google Shape;159;p29"/>
          <p:cNvSpPr/>
          <p:nvPr/>
        </p:nvSpPr>
        <p:spPr>
          <a:xfrm>
            <a:off x="339480" y="2683080"/>
            <a:ext cx="80370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81" name="Google Shape;160;p29"/>
          <p:cNvSpPr/>
          <p:nvPr/>
        </p:nvSpPr>
        <p:spPr>
          <a:xfrm>
            <a:off x="227880" y="2379600"/>
            <a:ext cx="2359080" cy="415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82" name="Google Shape;161;p29"/>
          <p:cNvSpPr/>
          <p:nvPr/>
        </p:nvSpPr>
        <p:spPr>
          <a:xfrm>
            <a:off x="386640" y="91692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83" name="Google Shape;162;p29"/>
          <p:cNvSpPr/>
          <p:nvPr/>
        </p:nvSpPr>
        <p:spPr>
          <a:xfrm>
            <a:off x="1502280" y="1569600"/>
            <a:ext cx="190296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84" name="Google Shape;163;p29"/>
          <p:cNvSpPr/>
          <p:nvPr/>
        </p:nvSpPr>
        <p:spPr>
          <a:xfrm>
            <a:off x="2524320" y="1774080"/>
            <a:ext cx="4592520" cy="822600"/>
          </a:xfrm>
          <a:prstGeom prst="rect">
            <a:avLst/>
          </a:prstGeom>
          <a:noFill/>
          <a:ln w="0">
            <a:noFill/>
          </a:ln>
        </p:spPr>
        <p:style>
          <a:lnRef idx="0"/>
          <a:fillRef idx="0"/>
          <a:effectRef idx="0"/>
          <a:fontRef idx="minor"/>
        </p:style>
        <p:txBody>
          <a:bodyPr tIns="91440" bIns="91440" anchor="t">
            <a:spAutoFit/>
          </a:bodyPr>
          <a:p>
            <a:pPr marL="457200" indent="-361800" algn="ctr">
              <a:lnSpc>
                <a:spcPct val="100000"/>
              </a:lnSpc>
              <a:buClr>
                <a:srgbClr val="000000"/>
              </a:buClr>
              <a:buFont typeface="Arial"/>
              <a:buChar char="●"/>
            </a:pPr>
            <a:r>
              <a:rPr b="0" lang="pt-BR" sz="2100" spc="-1" strike="noStrike">
                <a:solidFill>
                  <a:srgbClr val="000000"/>
                </a:solidFill>
                <a:latin typeface="Arial"/>
                <a:ea typeface="Arial"/>
              </a:rPr>
              <a:t>Documento fundamental para todo e qualquer curso</a:t>
            </a:r>
            <a:endParaRPr b="0" lang="pt-BR" sz="2100" spc="-1" strike="noStrike">
              <a:solidFill>
                <a:srgbClr val="000000"/>
              </a:solidFill>
              <a:latin typeface="Arial"/>
            </a:endParaRPr>
          </a:p>
        </p:txBody>
      </p:sp>
      <p:sp>
        <p:nvSpPr>
          <p:cNvPr id="85" name="Google Shape;164;p29"/>
          <p:cNvSpPr/>
          <p:nvPr/>
        </p:nvSpPr>
        <p:spPr>
          <a:xfrm>
            <a:off x="2587680" y="2716200"/>
            <a:ext cx="4781520" cy="1097280"/>
          </a:xfrm>
          <a:prstGeom prst="rect">
            <a:avLst/>
          </a:prstGeom>
          <a:noFill/>
          <a:ln w="0">
            <a:noFill/>
          </a:ln>
        </p:spPr>
        <p:style>
          <a:lnRef idx="0"/>
          <a:fillRef idx="0"/>
          <a:effectRef idx="0"/>
          <a:fontRef idx="minor"/>
        </p:style>
        <p:txBody>
          <a:bodyPr tIns="91440" bIns="91440" anchor="t">
            <a:spAutoFit/>
          </a:bodyPr>
          <a:p>
            <a:pPr marL="457200" indent="-317520" algn="ctr">
              <a:lnSpc>
                <a:spcPct val="100000"/>
              </a:lnSpc>
              <a:buClr>
                <a:srgbClr val="000000"/>
              </a:buClr>
              <a:buFont typeface="Arial"/>
              <a:buChar char="●"/>
            </a:pPr>
            <a:r>
              <a:rPr b="0" lang="pt-BR" sz="1400" spc="-1" strike="noStrike">
                <a:solidFill>
                  <a:srgbClr val="000000"/>
                </a:solidFill>
                <a:latin typeface="Arial"/>
                <a:ea typeface="Arial"/>
              </a:rPr>
              <a:t> </a:t>
            </a:r>
            <a:r>
              <a:rPr b="0" lang="pt-BR" sz="2000" spc="-1" strike="noStrike">
                <a:solidFill>
                  <a:srgbClr val="000000"/>
                </a:solidFill>
                <a:latin typeface="Arial"/>
                <a:ea typeface="Arial"/>
              </a:rPr>
              <a:t>Surgiu da estrutura do Sistema Nacional de Avaliação da Educação Superior (SINAES)</a:t>
            </a:r>
            <a:endParaRPr b="0" lang="pt-BR" sz="2000" spc="-1" strike="noStrike">
              <a:solidFill>
                <a:srgbClr val="000000"/>
              </a:solidFill>
              <a:latin typeface="Arial"/>
            </a:endParaRPr>
          </a:p>
        </p:txBody>
      </p:sp>
      <p:sp>
        <p:nvSpPr>
          <p:cNvPr id="86" name="Google Shape;165;p29"/>
          <p:cNvSpPr/>
          <p:nvPr/>
        </p:nvSpPr>
        <p:spPr>
          <a:xfrm>
            <a:off x="6279840" y="3812040"/>
            <a:ext cx="218412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87" name="Google Shape;166;p29"/>
          <p:cNvSpPr/>
          <p:nvPr/>
        </p:nvSpPr>
        <p:spPr>
          <a:xfrm>
            <a:off x="2697480" y="2598480"/>
            <a:ext cx="46713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88" name="Google Shape;167;p29"/>
          <p:cNvSpPr/>
          <p:nvPr/>
        </p:nvSpPr>
        <p:spPr>
          <a:xfrm>
            <a:off x="3261960" y="1107360"/>
            <a:ext cx="3432960" cy="548280"/>
          </a:xfrm>
          <a:prstGeom prst="rect">
            <a:avLst/>
          </a:prstGeom>
          <a:solidFill>
            <a:schemeClr val="accent6"/>
          </a:solidFill>
          <a:ln w="0">
            <a:noFill/>
          </a:ln>
        </p:spPr>
        <p:style>
          <a:lnRef idx="0"/>
          <a:fillRef idx="0"/>
          <a:effectRef idx="0"/>
          <a:fontRef idx="minor"/>
        </p:style>
        <p:txBody>
          <a:bodyPr tIns="91440" bIns="91440" anchor="t">
            <a:spAutoFit/>
          </a:bodyPr>
          <a:p>
            <a:pPr algn="ctr">
              <a:lnSpc>
                <a:spcPct val="100000"/>
              </a:lnSpc>
              <a:tabLst>
                <a:tab algn="l" pos="0"/>
              </a:tabLst>
            </a:pPr>
            <a:r>
              <a:rPr b="1" lang="pt-BR" sz="2400" spc="-1" strike="noStrike">
                <a:solidFill>
                  <a:srgbClr val="000000"/>
                </a:solidFill>
                <a:latin typeface="Arial"/>
                <a:ea typeface="Arial"/>
              </a:rPr>
              <a:t>Importância do PPC</a:t>
            </a:r>
            <a:endParaRPr b="0" lang="pt-BR" sz="2400" spc="-1" strike="noStrike">
              <a:solidFill>
                <a:srgbClr val="000000"/>
              </a:solidFill>
              <a:latin typeface="Arial"/>
            </a:endParaRPr>
          </a:p>
        </p:txBody>
      </p:sp>
      <p:sp>
        <p:nvSpPr>
          <p:cNvPr id="89" name="Google Shape;168;p29"/>
          <p:cNvSpPr/>
          <p:nvPr/>
        </p:nvSpPr>
        <p:spPr>
          <a:xfrm>
            <a:off x="3093840" y="3935520"/>
            <a:ext cx="4129560" cy="487440"/>
          </a:xfrm>
          <a:prstGeom prst="rect">
            <a:avLst/>
          </a:prstGeom>
          <a:noFill/>
          <a:ln w="0">
            <a:noFill/>
          </a:ln>
        </p:spPr>
        <p:style>
          <a:lnRef idx="0"/>
          <a:fillRef idx="0"/>
          <a:effectRef idx="0"/>
          <a:fontRef idx="minor"/>
        </p:style>
        <p:txBody>
          <a:bodyPr tIns="91440" bIns="91440" anchor="t">
            <a:spAutoFit/>
          </a:bodyPr>
          <a:p>
            <a:pPr marL="457200" indent="-355680" algn="ctr">
              <a:lnSpc>
                <a:spcPct val="100000"/>
              </a:lnSpc>
              <a:buClr>
                <a:srgbClr val="000000"/>
              </a:buClr>
              <a:buFont typeface="Arial"/>
              <a:buChar char="●"/>
            </a:pPr>
            <a:r>
              <a:rPr b="0" lang="pt-BR" sz="2000" spc="-1" strike="noStrike">
                <a:solidFill>
                  <a:srgbClr val="000000"/>
                </a:solidFill>
                <a:latin typeface="Arial"/>
                <a:ea typeface="Arial"/>
              </a:rPr>
              <a:t>Regulamentação do curso</a:t>
            </a:r>
            <a:endParaRPr b="0" lang="pt-BR" sz="2000" spc="-1" strike="noStrike">
              <a:solidFill>
                <a:srgbClr val="000000"/>
              </a:solidFill>
              <a:latin typeface="Arial"/>
            </a:endParaRPr>
          </a:p>
        </p:txBody>
      </p:sp>
      <p:pic>
        <p:nvPicPr>
          <p:cNvPr id="90" name="Google Shape;169;p29" descr=""/>
          <p:cNvPicPr/>
          <p:nvPr/>
        </p:nvPicPr>
        <p:blipFill>
          <a:blip r:embed="rId3"/>
          <a:stretch/>
        </p:blipFill>
        <p:spPr>
          <a:xfrm>
            <a:off x="152280" y="3314160"/>
            <a:ext cx="1687680" cy="1755000"/>
          </a:xfrm>
          <a:prstGeom prst="rect">
            <a:avLst/>
          </a:prstGeom>
          <a:ln w="0">
            <a:noFill/>
          </a:ln>
        </p:spPr>
      </p:pic>
      <p:pic>
        <p:nvPicPr>
          <p:cNvPr id="91" name="Google Shape;170;p29" descr=""/>
          <p:cNvPicPr/>
          <p:nvPr/>
        </p:nvPicPr>
        <p:blipFill>
          <a:blip r:embed="rId4"/>
          <a:stretch/>
        </p:blipFill>
        <p:spPr>
          <a:xfrm>
            <a:off x="7039080" y="726120"/>
            <a:ext cx="1643760" cy="1310760"/>
          </a:xfrm>
          <a:prstGeom prst="rect">
            <a:avLst/>
          </a:prstGeom>
          <a:ln w="0">
            <a:noFill/>
          </a:ln>
        </p:spPr>
      </p:pic>
      <p:pic>
        <p:nvPicPr>
          <p:cNvPr id="92" name="Google Shape;171;p29" descr=""/>
          <p:cNvPicPr/>
          <p:nvPr/>
        </p:nvPicPr>
        <p:blipFill>
          <a:blip r:embed="rId5"/>
          <a:stretch/>
        </p:blipFill>
        <p:spPr>
          <a:xfrm>
            <a:off x="386640" y="1617480"/>
            <a:ext cx="1755000" cy="1755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93" name="Google Shape;176;p30" descr=""/>
          <p:cNvPicPr/>
          <p:nvPr/>
        </p:nvPicPr>
        <p:blipFill>
          <a:blip r:embed="rId2"/>
          <a:stretch/>
        </p:blipFill>
        <p:spPr>
          <a:xfrm>
            <a:off x="6905520" y="4623120"/>
            <a:ext cx="1558800" cy="499680"/>
          </a:xfrm>
          <a:prstGeom prst="rect">
            <a:avLst/>
          </a:prstGeom>
          <a:ln w="0">
            <a:noFill/>
          </a:ln>
        </p:spPr>
      </p:pic>
      <p:sp>
        <p:nvSpPr>
          <p:cNvPr id="94" name="Google Shape;177;p30"/>
          <p:cNvSpPr/>
          <p:nvPr/>
        </p:nvSpPr>
        <p:spPr>
          <a:xfrm>
            <a:off x="445680" y="371880"/>
            <a:ext cx="7725240" cy="29556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highlight>
                  <a:srgbClr val="ffffff"/>
                </a:highlight>
                <a:latin typeface="Arial"/>
                <a:ea typeface="Arial"/>
              </a:rPr>
              <a:t>SUPERINTENDÊNCIA DA ESCOLA DE SAÚDE DE GOIÁS - SESG</a:t>
            </a:r>
            <a:endParaRPr b="0" lang="pt-BR" sz="1500" spc="-1" strike="noStrike">
              <a:solidFill>
                <a:srgbClr val="000000"/>
              </a:solidFill>
              <a:latin typeface="Arial"/>
            </a:endParaRPr>
          </a:p>
        </p:txBody>
      </p:sp>
      <p:sp>
        <p:nvSpPr>
          <p:cNvPr id="95" name="Google Shape;178;p30"/>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96" name="Google Shape;179;p30"/>
          <p:cNvSpPr/>
          <p:nvPr/>
        </p:nvSpPr>
        <p:spPr>
          <a:xfrm>
            <a:off x="2390760" y="896400"/>
            <a:ext cx="59767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97" name="Google Shape;180;p30"/>
          <p:cNvSpPr/>
          <p:nvPr/>
        </p:nvSpPr>
        <p:spPr>
          <a:xfrm>
            <a:off x="2028960" y="3816000"/>
            <a:ext cx="20052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98" name="Google Shape;181;p30"/>
          <p:cNvSpPr/>
          <p:nvPr/>
        </p:nvSpPr>
        <p:spPr>
          <a:xfrm>
            <a:off x="2677680" y="2784960"/>
            <a:ext cx="5493240" cy="19191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1900" spc="-1" strike="noStrike">
                <a:solidFill>
                  <a:srgbClr val="000000"/>
                </a:solidFill>
                <a:latin typeface="Arial"/>
                <a:ea typeface="Arial"/>
              </a:rPr>
              <a:t>Este curso capacitará anualmente em torno de 30 servidores do SUS das 5 macrorregiões do Estado de Goiás no formato EaD sem tutoria/ autoinstrucional, dando condições iguais de acesso a todos servidores que desejam elaborar PPC de acordo com normas da SESG.</a:t>
            </a:r>
            <a:endParaRPr b="0" lang="pt-BR" sz="1900" spc="-1" strike="noStrike">
              <a:solidFill>
                <a:srgbClr val="000000"/>
              </a:solidFill>
              <a:latin typeface="Arial"/>
            </a:endParaRPr>
          </a:p>
        </p:txBody>
      </p:sp>
      <p:sp>
        <p:nvSpPr>
          <p:cNvPr id="99" name="Google Shape;182;p30"/>
          <p:cNvSpPr/>
          <p:nvPr/>
        </p:nvSpPr>
        <p:spPr>
          <a:xfrm>
            <a:off x="165240" y="2359440"/>
            <a:ext cx="2359080" cy="415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00" name="Google Shape;183;p30"/>
          <p:cNvSpPr/>
          <p:nvPr/>
        </p:nvSpPr>
        <p:spPr>
          <a:xfrm>
            <a:off x="324000" y="89640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01" name="Google Shape;184;p30"/>
          <p:cNvSpPr/>
          <p:nvPr/>
        </p:nvSpPr>
        <p:spPr>
          <a:xfrm>
            <a:off x="1439280" y="1549440"/>
            <a:ext cx="190296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02" name="Google Shape;185;p30"/>
          <p:cNvSpPr/>
          <p:nvPr/>
        </p:nvSpPr>
        <p:spPr>
          <a:xfrm>
            <a:off x="2524680" y="1903320"/>
            <a:ext cx="4529520" cy="6001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03" name="Google Shape;186;p30"/>
          <p:cNvSpPr/>
          <p:nvPr/>
        </p:nvSpPr>
        <p:spPr>
          <a:xfrm>
            <a:off x="4089600" y="2153880"/>
            <a:ext cx="2995920" cy="49212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04" name="Google Shape;187;p30"/>
          <p:cNvSpPr/>
          <p:nvPr/>
        </p:nvSpPr>
        <p:spPr>
          <a:xfrm>
            <a:off x="4148640" y="3791880"/>
            <a:ext cx="213084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05" name="Google Shape;188;p30"/>
          <p:cNvSpPr/>
          <p:nvPr/>
        </p:nvSpPr>
        <p:spPr>
          <a:xfrm>
            <a:off x="664200" y="1430640"/>
            <a:ext cx="7663320" cy="134028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1900" spc="-1" strike="noStrike">
                <a:solidFill>
                  <a:srgbClr val="000000"/>
                </a:solidFill>
                <a:latin typeface="Arial"/>
                <a:ea typeface="Arial"/>
              </a:rPr>
              <a:t>Elucidar a construção de projetos pedagógicos de cursos (PPC) com uma característica de linearidade, para serem executados por meio da Superintendência da Escola de Saúde de Goiás (SESG), de acordo com normativas vigentes.</a:t>
            </a:r>
            <a:endParaRPr b="0" lang="pt-BR" sz="1900" spc="-1" strike="noStrike">
              <a:solidFill>
                <a:srgbClr val="000000"/>
              </a:solidFill>
              <a:latin typeface="Arial"/>
            </a:endParaRPr>
          </a:p>
        </p:txBody>
      </p:sp>
      <p:sp>
        <p:nvSpPr>
          <p:cNvPr id="106" name="Google Shape;189;p30"/>
          <p:cNvSpPr/>
          <p:nvPr/>
        </p:nvSpPr>
        <p:spPr>
          <a:xfrm>
            <a:off x="853560" y="772200"/>
            <a:ext cx="2844720" cy="548280"/>
          </a:xfrm>
          <a:prstGeom prst="rect">
            <a:avLst/>
          </a:prstGeom>
          <a:solidFill>
            <a:srgbClr val="ff9900"/>
          </a:solidFill>
          <a:ln w="0">
            <a:noFill/>
          </a:ln>
        </p:spPr>
        <p:style>
          <a:lnRef idx="0"/>
          <a:fillRef idx="0"/>
          <a:effectRef idx="0"/>
          <a:fontRef idx="minor"/>
        </p:style>
        <p:txBody>
          <a:bodyPr tIns="91440" bIns="91440" anchor="t">
            <a:spAutoFit/>
          </a:bodyPr>
          <a:p>
            <a:pPr>
              <a:lnSpc>
                <a:spcPct val="100000"/>
              </a:lnSpc>
              <a:tabLst>
                <a:tab algn="l" pos="0"/>
              </a:tabLst>
            </a:pPr>
            <a:r>
              <a:rPr b="1" lang="pt-BR" sz="2400" spc="-1" strike="noStrike">
                <a:solidFill>
                  <a:srgbClr val="000000"/>
                </a:solidFill>
                <a:latin typeface="Arial"/>
                <a:ea typeface="Arial"/>
              </a:rPr>
              <a:t>Objetivos/ Meta</a:t>
            </a:r>
            <a:endParaRPr b="0" lang="pt-BR" sz="2400" spc="-1" strike="noStrike">
              <a:solidFill>
                <a:srgbClr val="000000"/>
              </a:solidFill>
              <a:latin typeface="Arial"/>
            </a:endParaRPr>
          </a:p>
        </p:txBody>
      </p:sp>
      <p:pic>
        <p:nvPicPr>
          <p:cNvPr id="107" name="Google Shape;190;p30" descr=""/>
          <p:cNvPicPr/>
          <p:nvPr/>
        </p:nvPicPr>
        <p:blipFill>
          <a:blip r:embed="rId3"/>
          <a:stretch/>
        </p:blipFill>
        <p:spPr>
          <a:xfrm>
            <a:off x="300240" y="3030840"/>
            <a:ext cx="2445480" cy="1517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08" name="Google Shape;195;p31" descr=""/>
          <p:cNvPicPr/>
          <p:nvPr/>
        </p:nvPicPr>
        <p:blipFill>
          <a:blip r:embed="rId2"/>
          <a:stretch/>
        </p:blipFill>
        <p:spPr>
          <a:xfrm>
            <a:off x="6905520" y="4623120"/>
            <a:ext cx="1558800" cy="499680"/>
          </a:xfrm>
          <a:prstGeom prst="rect">
            <a:avLst/>
          </a:prstGeom>
          <a:ln w="0">
            <a:noFill/>
          </a:ln>
        </p:spPr>
      </p:pic>
      <p:sp>
        <p:nvSpPr>
          <p:cNvPr id="109" name="Google Shape;196;p31"/>
          <p:cNvSpPr/>
          <p:nvPr/>
        </p:nvSpPr>
        <p:spPr>
          <a:xfrm>
            <a:off x="445680" y="371880"/>
            <a:ext cx="7725240" cy="29556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latin typeface="Arial"/>
                <a:ea typeface="Arial"/>
              </a:rPr>
              <a:t>SUPERINTENDÊNCIA DA ESCOLA DE SAÚDE DE GOIÁS - SESG</a:t>
            </a:r>
            <a:endParaRPr b="0" lang="pt-BR" sz="1500" spc="-1" strike="noStrike">
              <a:solidFill>
                <a:srgbClr val="000000"/>
              </a:solidFill>
              <a:latin typeface="Arial"/>
            </a:endParaRPr>
          </a:p>
        </p:txBody>
      </p:sp>
      <p:sp>
        <p:nvSpPr>
          <p:cNvPr id="110" name="Google Shape;197;p31"/>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11" name="Google Shape;198;p31"/>
          <p:cNvSpPr/>
          <p:nvPr/>
        </p:nvSpPr>
        <p:spPr>
          <a:xfrm>
            <a:off x="2424600" y="896400"/>
            <a:ext cx="59767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12" name="Google Shape;199;p31"/>
          <p:cNvSpPr/>
          <p:nvPr/>
        </p:nvSpPr>
        <p:spPr>
          <a:xfrm>
            <a:off x="2028960" y="3816000"/>
            <a:ext cx="20052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13" name="Google Shape;200;p31"/>
          <p:cNvSpPr/>
          <p:nvPr/>
        </p:nvSpPr>
        <p:spPr>
          <a:xfrm>
            <a:off x="276480" y="2662920"/>
            <a:ext cx="80370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14" name="Google Shape;201;p31"/>
          <p:cNvSpPr/>
          <p:nvPr/>
        </p:nvSpPr>
        <p:spPr>
          <a:xfrm>
            <a:off x="165240" y="2359440"/>
            <a:ext cx="2359080" cy="415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15" name="Google Shape;202;p31"/>
          <p:cNvSpPr/>
          <p:nvPr/>
        </p:nvSpPr>
        <p:spPr>
          <a:xfrm>
            <a:off x="324000" y="89640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16" name="Google Shape;203;p31"/>
          <p:cNvSpPr/>
          <p:nvPr/>
        </p:nvSpPr>
        <p:spPr>
          <a:xfrm>
            <a:off x="1439280" y="1549440"/>
            <a:ext cx="190296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17" name="Google Shape;204;p31"/>
          <p:cNvSpPr/>
          <p:nvPr/>
        </p:nvSpPr>
        <p:spPr>
          <a:xfrm>
            <a:off x="2524680" y="1903320"/>
            <a:ext cx="4529520" cy="6001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18" name="Google Shape;205;p31"/>
          <p:cNvSpPr/>
          <p:nvPr/>
        </p:nvSpPr>
        <p:spPr>
          <a:xfrm>
            <a:off x="3691080" y="2015640"/>
            <a:ext cx="3388320" cy="109728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2000" spc="-1" strike="noStrike">
                <a:solidFill>
                  <a:srgbClr val="000000"/>
                </a:solidFill>
                <a:latin typeface="Arial"/>
                <a:ea typeface="Arial"/>
              </a:rPr>
              <a:t>Carga horária de 40 horas, sendo 35h de texto + 05 h de videoaulas</a:t>
            </a:r>
            <a:endParaRPr b="0" lang="pt-BR" sz="2000" spc="-1" strike="noStrike">
              <a:solidFill>
                <a:srgbClr val="000000"/>
              </a:solidFill>
              <a:latin typeface="Arial"/>
            </a:endParaRPr>
          </a:p>
        </p:txBody>
      </p:sp>
      <p:sp>
        <p:nvSpPr>
          <p:cNvPr id="119" name="Google Shape;206;p31"/>
          <p:cNvSpPr/>
          <p:nvPr/>
        </p:nvSpPr>
        <p:spPr>
          <a:xfrm>
            <a:off x="4148640" y="3791880"/>
            <a:ext cx="213084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20" name="Google Shape;207;p31"/>
          <p:cNvSpPr/>
          <p:nvPr/>
        </p:nvSpPr>
        <p:spPr>
          <a:xfrm>
            <a:off x="6216840" y="3791880"/>
            <a:ext cx="218412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21" name="Google Shape;208;p31"/>
          <p:cNvSpPr/>
          <p:nvPr/>
        </p:nvSpPr>
        <p:spPr>
          <a:xfrm>
            <a:off x="1012320" y="1126440"/>
            <a:ext cx="2130840" cy="548280"/>
          </a:xfrm>
          <a:prstGeom prst="rect">
            <a:avLst/>
          </a:prstGeom>
          <a:solidFill>
            <a:srgbClr val="ff9900"/>
          </a:solidFill>
          <a:ln w="0">
            <a:noFill/>
          </a:ln>
        </p:spPr>
        <p:style>
          <a:lnRef idx="0"/>
          <a:fillRef idx="0"/>
          <a:effectRef idx="0"/>
          <a:fontRef idx="minor"/>
        </p:style>
        <p:txBody>
          <a:bodyPr tIns="91440" bIns="91440" anchor="t">
            <a:spAutoFit/>
          </a:bodyPr>
          <a:p>
            <a:pPr algn="ctr">
              <a:lnSpc>
                <a:spcPct val="100000"/>
              </a:lnSpc>
              <a:tabLst>
                <a:tab algn="l" pos="0"/>
              </a:tabLst>
            </a:pPr>
            <a:r>
              <a:rPr b="1" lang="pt-BR" sz="2400" spc="-1" strike="noStrike">
                <a:solidFill>
                  <a:srgbClr val="000000"/>
                </a:solidFill>
                <a:latin typeface="Arial"/>
                <a:ea typeface="Arial"/>
              </a:rPr>
              <a:t>Metodologia</a:t>
            </a:r>
            <a:endParaRPr b="0" lang="pt-BR" sz="2400" spc="-1" strike="noStrike">
              <a:solidFill>
                <a:srgbClr val="000000"/>
              </a:solidFill>
              <a:latin typeface="Arial"/>
            </a:endParaRPr>
          </a:p>
        </p:txBody>
      </p:sp>
      <p:sp>
        <p:nvSpPr>
          <p:cNvPr id="122" name="Google Shape;209;p31"/>
          <p:cNvSpPr/>
          <p:nvPr/>
        </p:nvSpPr>
        <p:spPr>
          <a:xfrm>
            <a:off x="3411360" y="1245960"/>
            <a:ext cx="3857400" cy="82260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2100" spc="-1" strike="noStrike">
                <a:solidFill>
                  <a:srgbClr val="000000"/>
                </a:solidFill>
                <a:latin typeface="Arial"/>
                <a:ea typeface="Arial"/>
              </a:rPr>
              <a:t>Modalidade EaD sem tutoria /  autoinstrucional</a:t>
            </a:r>
            <a:endParaRPr b="0" lang="pt-BR" sz="2100" spc="-1" strike="noStrike">
              <a:solidFill>
                <a:srgbClr val="000000"/>
              </a:solidFill>
              <a:latin typeface="Arial"/>
            </a:endParaRPr>
          </a:p>
        </p:txBody>
      </p:sp>
      <p:sp>
        <p:nvSpPr>
          <p:cNvPr id="123" name="Google Shape;210;p31"/>
          <p:cNvSpPr/>
          <p:nvPr/>
        </p:nvSpPr>
        <p:spPr>
          <a:xfrm>
            <a:off x="3592800" y="3104280"/>
            <a:ext cx="4212720" cy="146268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0" lang="pt-BR" sz="2100" spc="-1" strike="noStrike">
                <a:solidFill>
                  <a:srgbClr val="000000"/>
                </a:solidFill>
                <a:latin typeface="Arial"/>
                <a:ea typeface="Arial"/>
              </a:rPr>
              <a:t>O curso estará disponível para todos os servidores das macrorregiões do Estado de Goiás.</a:t>
            </a:r>
            <a:endParaRPr b="0" lang="pt-BR" sz="2100" spc="-1" strike="noStrike">
              <a:solidFill>
                <a:srgbClr val="000000"/>
              </a:solidFill>
              <a:latin typeface="Arial"/>
            </a:endParaRPr>
          </a:p>
        </p:txBody>
      </p:sp>
      <p:pic>
        <p:nvPicPr>
          <p:cNvPr id="124" name="Google Shape;211;p31" descr=""/>
          <p:cNvPicPr/>
          <p:nvPr/>
        </p:nvPicPr>
        <p:blipFill>
          <a:blip r:embed="rId3"/>
          <a:stretch/>
        </p:blipFill>
        <p:spPr>
          <a:xfrm>
            <a:off x="724320" y="2202120"/>
            <a:ext cx="2398320" cy="1796400"/>
          </a:xfrm>
          <a:prstGeom prst="rect">
            <a:avLst/>
          </a:prstGeom>
          <a:ln w="0">
            <a:noFill/>
          </a:ln>
        </p:spPr>
      </p:pic>
      <p:pic>
        <p:nvPicPr>
          <p:cNvPr id="125" name="Google Shape;212;p31" descr=""/>
          <p:cNvPicPr/>
          <p:nvPr/>
        </p:nvPicPr>
        <p:blipFill>
          <a:blip r:embed="rId4"/>
          <a:stretch/>
        </p:blipFill>
        <p:spPr>
          <a:xfrm>
            <a:off x="7007400" y="1549440"/>
            <a:ext cx="1595520" cy="1374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26" name="Google Shape;217;p32" descr=""/>
          <p:cNvPicPr/>
          <p:nvPr/>
        </p:nvPicPr>
        <p:blipFill>
          <a:blip r:embed="rId2"/>
          <a:stretch/>
        </p:blipFill>
        <p:spPr>
          <a:xfrm>
            <a:off x="6905520" y="4623120"/>
            <a:ext cx="1558800" cy="499680"/>
          </a:xfrm>
          <a:prstGeom prst="rect">
            <a:avLst/>
          </a:prstGeom>
          <a:ln w="0">
            <a:noFill/>
          </a:ln>
        </p:spPr>
      </p:pic>
      <p:sp>
        <p:nvSpPr>
          <p:cNvPr id="127" name="Google Shape;218;p32"/>
          <p:cNvSpPr/>
          <p:nvPr/>
        </p:nvSpPr>
        <p:spPr>
          <a:xfrm>
            <a:off x="432360" y="603720"/>
            <a:ext cx="7725240" cy="29232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latin typeface="Arial"/>
                <a:ea typeface="Arial"/>
              </a:rPr>
              <a:t>SUPERINTENDÊNCIA DA ESCOLA DE SAÚDE DE GOIÁS - SESG</a:t>
            </a:r>
            <a:endParaRPr b="0" lang="pt-BR" sz="1500" spc="-1" strike="noStrike">
              <a:solidFill>
                <a:srgbClr val="000000"/>
              </a:solidFill>
              <a:latin typeface="Arial"/>
            </a:endParaRPr>
          </a:p>
        </p:txBody>
      </p:sp>
      <p:sp>
        <p:nvSpPr>
          <p:cNvPr id="128" name="Google Shape;219;p32"/>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29" name="Google Shape;220;p32"/>
          <p:cNvSpPr/>
          <p:nvPr/>
        </p:nvSpPr>
        <p:spPr>
          <a:xfrm>
            <a:off x="2390760" y="896400"/>
            <a:ext cx="59767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30" name="Google Shape;221;p32"/>
          <p:cNvSpPr/>
          <p:nvPr/>
        </p:nvSpPr>
        <p:spPr>
          <a:xfrm>
            <a:off x="1439280" y="1679760"/>
            <a:ext cx="75499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31" name="Google Shape;222;p32"/>
          <p:cNvSpPr/>
          <p:nvPr/>
        </p:nvSpPr>
        <p:spPr>
          <a:xfrm>
            <a:off x="2028960" y="3816000"/>
            <a:ext cx="20052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32" name="Google Shape;223;p32"/>
          <p:cNvSpPr/>
          <p:nvPr/>
        </p:nvSpPr>
        <p:spPr>
          <a:xfrm>
            <a:off x="276480" y="2662920"/>
            <a:ext cx="80370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33" name="Google Shape;224;p32"/>
          <p:cNvSpPr/>
          <p:nvPr/>
        </p:nvSpPr>
        <p:spPr>
          <a:xfrm>
            <a:off x="165240" y="2359440"/>
            <a:ext cx="2359080" cy="415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34" name="Google Shape;225;p32"/>
          <p:cNvSpPr/>
          <p:nvPr/>
        </p:nvSpPr>
        <p:spPr>
          <a:xfrm>
            <a:off x="749880" y="89640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35" name="Google Shape;226;p32"/>
          <p:cNvSpPr/>
          <p:nvPr/>
        </p:nvSpPr>
        <p:spPr>
          <a:xfrm>
            <a:off x="1439280" y="1549440"/>
            <a:ext cx="190296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36" name="Google Shape;227;p32"/>
          <p:cNvSpPr/>
          <p:nvPr/>
        </p:nvSpPr>
        <p:spPr>
          <a:xfrm>
            <a:off x="2524680" y="1903320"/>
            <a:ext cx="4529520" cy="6001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37" name="Google Shape;228;p32"/>
          <p:cNvSpPr/>
          <p:nvPr/>
        </p:nvSpPr>
        <p:spPr>
          <a:xfrm>
            <a:off x="4089600" y="2153880"/>
            <a:ext cx="2995920" cy="49212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38" name="Google Shape;229;p32"/>
          <p:cNvSpPr/>
          <p:nvPr/>
        </p:nvSpPr>
        <p:spPr>
          <a:xfrm>
            <a:off x="4148640" y="3791880"/>
            <a:ext cx="213084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39" name="Google Shape;230;p32"/>
          <p:cNvSpPr/>
          <p:nvPr/>
        </p:nvSpPr>
        <p:spPr>
          <a:xfrm>
            <a:off x="6216840" y="3791880"/>
            <a:ext cx="218412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40" name="Google Shape;231;p32"/>
          <p:cNvSpPr/>
          <p:nvPr/>
        </p:nvSpPr>
        <p:spPr>
          <a:xfrm>
            <a:off x="165240" y="999720"/>
            <a:ext cx="2130840" cy="441720"/>
          </a:xfrm>
          <a:prstGeom prst="rect">
            <a:avLst/>
          </a:prstGeom>
          <a:solidFill>
            <a:srgbClr val="ff9900"/>
          </a:solidFill>
          <a:ln w="0">
            <a:noFill/>
          </a:ln>
        </p:spPr>
        <p:style>
          <a:lnRef idx="0"/>
          <a:fillRef idx="0"/>
          <a:effectRef idx="0"/>
          <a:fontRef idx="minor"/>
        </p:style>
        <p:txBody>
          <a:bodyPr tIns="91440" bIns="91440" anchor="t">
            <a:spAutoFit/>
          </a:bodyPr>
          <a:p>
            <a:pPr algn="ctr">
              <a:lnSpc>
                <a:spcPct val="100000"/>
              </a:lnSpc>
              <a:tabLst>
                <a:tab algn="l" pos="0"/>
              </a:tabLst>
            </a:pPr>
            <a:r>
              <a:rPr b="1" lang="pt-BR" sz="1700" spc="-1" strike="noStrike">
                <a:solidFill>
                  <a:srgbClr val="000000"/>
                </a:solidFill>
                <a:latin typeface="Arial"/>
                <a:ea typeface="Arial"/>
              </a:rPr>
              <a:t>Matriz Curricular</a:t>
            </a:r>
            <a:endParaRPr b="0" lang="pt-BR" sz="1700" spc="-1" strike="noStrike">
              <a:solidFill>
                <a:srgbClr val="000000"/>
              </a:solidFill>
              <a:latin typeface="Arial"/>
            </a:endParaRPr>
          </a:p>
        </p:txBody>
      </p:sp>
      <p:sp>
        <p:nvSpPr>
          <p:cNvPr id="141" name="Google Shape;232;p32"/>
          <p:cNvSpPr/>
          <p:nvPr/>
        </p:nvSpPr>
        <p:spPr>
          <a:xfrm>
            <a:off x="3421080" y="2964960"/>
            <a:ext cx="45295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grpSp>
        <p:nvGrpSpPr>
          <p:cNvPr id="142" name="Google Shape;233;p32"/>
          <p:cNvGrpSpPr/>
          <p:nvPr/>
        </p:nvGrpSpPr>
        <p:grpSpPr>
          <a:xfrm>
            <a:off x="1000080" y="1490040"/>
            <a:ext cx="6802560" cy="3298680"/>
            <a:chOff x="1000080" y="1490040"/>
            <a:chExt cx="6802560" cy="3298680"/>
          </a:xfrm>
        </p:grpSpPr>
        <p:pic>
          <p:nvPicPr>
            <p:cNvPr id="143" name="Google Shape;234;p32" descr=""/>
            <p:cNvPicPr/>
            <p:nvPr/>
          </p:nvPicPr>
          <p:blipFill>
            <a:blip r:embed="rId3"/>
            <a:stretch/>
          </p:blipFill>
          <p:spPr>
            <a:xfrm>
              <a:off x="1000080" y="1490040"/>
              <a:ext cx="6802560" cy="3298680"/>
            </a:xfrm>
            <a:prstGeom prst="rect">
              <a:avLst/>
            </a:prstGeom>
            <a:ln w="0">
              <a:noFill/>
            </a:ln>
          </p:spPr>
        </p:pic>
        <p:sp>
          <p:nvSpPr>
            <p:cNvPr id="144" name="Google Shape;235;p32"/>
            <p:cNvSpPr/>
            <p:nvPr/>
          </p:nvSpPr>
          <p:spPr>
            <a:xfrm>
              <a:off x="1476720" y="3292920"/>
              <a:ext cx="2130840" cy="198720"/>
            </a:xfrm>
            <a:prstGeom prst="rect">
              <a:avLst/>
            </a:prstGeom>
            <a:solidFill>
              <a:schemeClr val="lt1"/>
            </a:solidFill>
            <a:ln w="0">
              <a:noFill/>
            </a:ln>
          </p:spPr>
          <p:style>
            <a:lnRef idx="0"/>
            <a:fillRef idx="0"/>
            <a:effectRef idx="0"/>
            <a:fontRef idx="minor"/>
          </p:style>
          <p:txBody>
            <a:bodyPr lIns="0" tIns="0" bIns="0" anchor="t">
              <a:noAutofit/>
            </a:bodyPr>
            <a:p>
              <a:pPr>
                <a:lnSpc>
                  <a:spcPct val="100000"/>
                </a:lnSpc>
                <a:tabLst>
                  <a:tab algn="l" pos="0"/>
                </a:tabLst>
              </a:pPr>
              <a:r>
                <a:rPr b="0" lang="pt-BR" sz="1200" spc="-1" strike="noStrike">
                  <a:solidFill>
                    <a:srgbClr val="000000"/>
                  </a:solidFill>
                  <a:latin typeface="Arial"/>
                  <a:ea typeface="Arial"/>
                </a:rPr>
                <a:t>Curso - PPC na SESG</a:t>
              </a:r>
              <a:endParaRPr b="0" lang="pt-BR" sz="12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45" name="Google Shape;240;p33" descr=""/>
          <p:cNvPicPr/>
          <p:nvPr/>
        </p:nvPicPr>
        <p:blipFill>
          <a:blip r:embed="rId2"/>
          <a:stretch/>
        </p:blipFill>
        <p:spPr>
          <a:xfrm>
            <a:off x="6905520" y="4623120"/>
            <a:ext cx="1558800" cy="499680"/>
          </a:xfrm>
          <a:prstGeom prst="rect">
            <a:avLst/>
          </a:prstGeom>
          <a:ln w="0">
            <a:noFill/>
          </a:ln>
        </p:spPr>
      </p:pic>
      <p:sp>
        <p:nvSpPr>
          <p:cNvPr id="146" name="Google Shape;241;p33"/>
          <p:cNvSpPr/>
          <p:nvPr/>
        </p:nvSpPr>
        <p:spPr>
          <a:xfrm>
            <a:off x="445680" y="371880"/>
            <a:ext cx="7725240" cy="29556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latin typeface="Arial"/>
                <a:ea typeface="Arial"/>
              </a:rPr>
              <a:t>SUPERINTENDÊNCIA DA ESCOLA DE SAÚDE DE GOIÁS - SESG</a:t>
            </a:r>
            <a:endParaRPr b="0" lang="pt-BR" sz="1500" spc="-1" strike="noStrike">
              <a:solidFill>
                <a:srgbClr val="000000"/>
              </a:solidFill>
              <a:latin typeface="Arial"/>
            </a:endParaRPr>
          </a:p>
        </p:txBody>
      </p:sp>
      <p:sp>
        <p:nvSpPr>
          <p:cNvPr id="147" name="Google Shape;242;p33"/>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48" name="Google Shape;243;p33"/>
          <p:cNvSpPr/>
          <p:nvPr/>
        </p:nvSpPr>
        <p:spPr>
          <a:xfrm>
            <a:off x="2390760" y="896400"/>
            <a:ext cx="59767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49" name="Google Shape;244;p33"/>
          <p:cNvSpPr/>
          <p:nvPr/>
        </p:nvSpPr>
        <p:spPr>
          <a:xfrm>
            <a:off x="2028960" y="3816000"/>
            <a:ext cx="20052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50" name="Google Shape;245;p33"/>
          <p:cNvSpPr/>
          <p:nvPr/>
        </p:nvSpPr>
        <p:spPr>
          <a:xfrm>
            <a:off x="276480" y="2662920"/>
            <a:ext cx="80370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51" name="Google Shape;246;p33"/>
          <p:cNvSpPr/>
          <p:nvPr/>
        </p:nvSpPr>
        <p:spPr>
          <a:xfrm>
            <a:off x="165240" y="2359440"/>
            <a:ext cx="2359080" cy="415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52" name="Google Shape;247;p33"/>
          <p:cNvSpPr/>
          <p:nvPr/>
        </p:nvSpPr>
        <p:spPr>
          <a:xfrm>
            <a:off x="324000" y="89640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53" name="Google Shape;248;p33"/>
          <p:cNvSpPr/>
          <p:nvPr/>
        </p:nvSpPr>
        <p:spPr>
          <a:xfrm>
            <a:off x="1439280" y="154944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54" name="Google Shape;249;p33"/>
          <p:cNvSpPr/>
          <p:nvPr/>
        </p:nvSpPr>
        <p:spPr>
          <a:xfrm>
            <a:off x="2524680" y="1903320"/>
            <a:ext cx="4529520" cy="6001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55" name="Google Shape;250;p33"/>
          <p:cNvSpPr/>
          <p:nvPr/>
        </p:nvSpPr>
        <p:spPr>
          <a:xfrm>
            <a:off x="4089600" y="2153880"/>
            <a:ext cx="2995920" cy="49212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56" name="Google Shape;251;p33"/>
          <p:cNvSpPr/>
          <p:nvPr/>
        </p:nvSpPr>
        <p:spPr>
          <a:xfrm>
            <a:off x="4148640" y="3791880"/>
            <a:ext cx="213084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57" name="Google Shape;252;p33"/>
          <p:cNvSpPr/>
          <p:nvPr/>
        </p:nvSpPr>
        <p:spPr>
          <a:xfrm>
            <a:off x="790560" y="896400"/>
            <a:ext cx="2995920" cy="548280"/>
          </a:xfrm>
          <a:prstGeom prst="rect">
            <a:avLst/>
          </a:prstGeom>
          <a:solidFill>
            <a:srgbClr val="ff9900"/>
          </a:solidFill>
          <a:ln w="0">
            <a:noFill/>
          </a:ln>
        </p:spPr>
        <p:style>
          <a:lnRef idx="0"/>
          <a:fillRef idx="0"/>
          <a:effectRef idx="0"/>
          <a:fontRef idx="minor"/>
        </p:style>
        <p:txBody>
          <a:bodyPr tIns="91440" bIns="91440" anchor="t">
            <a:spAutoFit/>
          </a:bodyPr>
          <a:p>
            <a:pPr algn="ctr">
              <a:lnSpc>
                <a:spcPct val="100000"/>
              </a:lnSpc>
              <a:tabLst>
                <a:tab algn="l" pos="0"/>
              </a:tabLst>
            </a:pPr>
            <a:r>
              <a:rPr b="1" lang="pt-BR" sz="2400" spc="-1" strike="noStrike">
                <a:solidFill>
                  <a:srgbClr val="000000"/>
                </a:solidFill>
                <a:latin typeface="Arial"/>
                <a:ea typeface="Arial"/>
              </a:rPr>
              <a:t>Corpo Docente</a:t>
            </a:r>
            <a:endParaRPr b="0" lang="pt-BR" sz="2400" spc="-1" strike="noStrike">
              <a:solidFill>
                <a:srgbClr val="000000"/>
              </a:solidFill>
              <a:latin typeface="Arial"/>
            </a:endParaRPr>
          </a:p>
        </p:txBody>
      </p:sp>
      <p:pic>
        <p:nvPicPr>
          <p:cNvPr id="158" name="Google Shape;253;p33" descr=""/>
          <p:cNvPicPr/>
          <p:nvPr/>
        </p:nvPicPr>
        <p:blipFill>
          <a:blip r:embed="rId3"/>
          <a:stretch/>
        </p:blipFill>
        <p:spPr>
          <a:xfrm>
            <a:off x="510480" y="1549440"/>
            <a:ext cx="7953840" cy="2330640"/>
          </a:xfrm>
          <a:prstGeom prst="rect">
            <a:avLst/>
          </a:prstGeom>
          <a:ln w="0">
            <a:noFill/>
          </a:ln>
        </p:spPr>
      </p:pic>
      <p:pic>
        <p:nvPicPr>
          <p:cNvPr id="159" name="Google Shape;254;p33" descr=""/>
          <p:cNvPicPr/>
          <p:nvPr/>
        </p:nvPicPr>
        <p:blipFill>
          <a:blip r:embed="rId4"/>
          <a:stretch/>
        </p:blipFill>
        <p:spPr>
          <a:xfrm>
            <a:off x="6681240" y="1387080"/>
            <a:ext cx="1835640" cy="1835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60" name="Google Shape;259;p34" descr=""/>
          <p:cNvPicPr/>
          <p:nvPr/>
        </p:nvPicPr>
        <p:blipFill>
          <a:blip r:embed="rId2"/>
          <a:stretch/>
        </p:blipFill>
        <p:spPr>
          <a:xfrm>
            <a:off x="6905520" y="4623120"/>
            <a:ext cx="1558800" cy="499680"/>
          </a:xfrm>
          <a:prstGeom prst="rect">
            <a:avLst/>
          </a:prstGeom>
          <a:ln w="0">
            <a:noFill/>
          </a:ln>
        </p:spPr>
      </p:pic>
      <p:sp>
        <p:nvSpPr>
          <p:cNvPr id="161" name="Google Shape;260;p34"/>
          <p:cNvSpPr/>
          <p:nvPr/>
        </p:nvSpPr>
        <p:spPr>
          <a:xfrm>
            <a:off x="445680" y="371880"/>
            <a:ext cx="7725240" cy="295560"/>
          </a:xfrm>
          <a:prstGeom prst="rect">
            <a:avLst/>
          </a:prstGeom>
          <a:noFill/>
          <a:ln w="0">
            <a:noFill/>
          </a:ln>
        </p:spPr>
        <p:style>
          <a:lnRef idx="0"/>
          <a:fillRef idx="0"/>
          <a:effectRef idx="0"/>
          <a:fontRef idx="minor"/>
        </p:style>
        <p:txBody>
          <a:bodyPr lIns="67680" rIns="67680" tIns="33840" bIns="33840" anchor="t">
            <a:noAutofit/>
          </a:bodyPr>
          <a:p>
            <a:pPr algn="ctr">
              <a:lnSpc>
                <a:spcPct val="100000"/>
              </a:lnSpc>
              <a:tabLst>
                <a:tab algn="l" pos="0"/>
              </a:tabLst>
            </a:pPr>
            <a:r>
              <a:rPr b="1" i="1" lang="pt-BR" sz="1500" spc="-1" strike="noStrike">
                <a:solidFill>
                  <a:srgbClr val="00b050"/>
                </a:solidFill>
                <a:latin typeface="Arial"/>
                <a:ea typeface="Arial"/>
              </a:rPr>
              <a:t> </a:t>
            </a:r>
            <a:r>
              <a:rPr b="1" lang="pt-BR" sz="1500" spc="-1" strike="noStrike">
                <a:solidFill>
                  <a:srgbClr val="0000ff"/>
                </a:solidFill>
                <a:latin typeface="Arial"/>
                <a:ea typeface="Arial"/>
              </a:rPr>
              <a:t>SUPERINTENDÊNCIA DA ESCOLA DE SAÚDE DE GOIÁS - SESG</a:t>
            </a:r>
            <a:endParaRPr b="0" lang="pt-BR" sz="1500" spc="-1" strike="noStrike">
              <a:solidFill>
                <a:srgbClr val="000000"/>
              </a:solidFill>
              <a:latin typeface="Arial"/>
            </a:endParaRPr>
          </a:p>
        </p:txBody>
      </p:sp>
      <p:sp>
        <p:nvSpPr>
          <p:cNvPr id="162" name="Google Shape;261;p34"/>
          <p:cNvSpPr/>
          <p:nvPr/>
        </p:nvSpPr>
        <p:spPr>
          <a:xfrm>
            <a:off x="5151240" y="1753920"/>
            <a:ext cx="401076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63" name="Google Shape;262;p34"/>
          <p:cNvSpPr/>
          <p:nvPr/>
        </p:nvSpPr>
        <p:spPr>
          <a:xfrm>
            <a:off x="1439280" y="1679760"/>
            <a:ext cx="754992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64" name="Google Shape;263;p34"/>
          <p:cNvSpPr/>
          <p:nvPr/>
        </p:nvSpPr>
        <p:spPr>
          <a:xfrm>
            <a:off x="2028960" y="3816000"/>
            <a:ext cx="20052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65" name="Google Shape;264;p34"/>
          <p:cNvSpPr/>
          <p:nvPr/>
        </p:nvSpPr>
        <p:spPr>
          <a:xfrm>
            <a:off x="276480" y="2662920"/>
            <a:ext cx="8037000" cy="39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66" name="Google Shape;265;p34"/>
          <p:cNvSpPr/>
          <p:nvPr/>
        </p:nvSpPr>
        <p:spPr>
          <a:xfrm>
            <a:off x="165240" y="2359440"/>
            <a:ext cx="2359080" cy="415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67" name="Google Shape;266;p34"/>
          <p:cNvSpPr/>
          <p:nvPr/>
        </p:nvSpPr>
        <p:spPr>
          <a:xfrm>
            <a:off x="2225520" y="1333800"/>
            <a:ext cx="239832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68" name="Google Shape;267;p34"/>
          <p:cNvSpPr/>
          <p:nvPr/>
        </p:nvSpPr>
        <p:spPr>
          <a:xfrm>
            <a:off x="1439280" y="1549440"/>
            <a:ext cx="1902960" cy="553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69" name="Google Shape;268;p34"/>
          <p:cNvSpPr/>
          <p:nvPr/>
        </p:nvSpPr>
        <p:spPr>
          <a:xfrm>
            <a:off x="2524680" y="1903320"/>
            <a:ext cx="4529520" cy="6001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pt-BR" sz="1400" spc="-1" strike="noStrike">
              <a:solidFill>
                <a:srgbClr val="000000"/>
              </a:solidFill>
              <a:latin typeface="Arial"/>
            </a:endParaRPr>
          </a:p>
        </p:txBody>
      </p:sp>
      <p:sp>
        <p:nvSpPr>
          <p:cNvPr id="170" name="Google Shape;269;p34"/>
          <p:cNvSpPr/>
          <p:nvPr/>
        </p:nvSpPr>
        <p:spPr>
          <a:xfrm>
            <a:off x="4089600" y="2153880"/>
            <a:ext cx="2995920" cy="49212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71" name="Google Shape;270;p34"/>
          <p:cNvSpPr/>
          <p:nvPr/>
        </p:nvSpPr>
        <p:spPr>
          <a:xfrm>
            <a:off x="4148640" y="3791880"/>
            <a:ext cx="213084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72" name="Google Shape;271;p34"/>
          <p:cNvSpPr/>
          <p:nvPr/>
        </p:nvSpPr>
        <p:spPr>
          <a:xfrm>
            <a:off x="6216840" y="3791880"/>
            <a:ext cx="2184120" cy="39996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endParaRPr b="0" lang="pt-BR" sz="1400" spc="-1" strike="noStrike">
              <a:solidFill>
                <a:srgbClr val="000000"/>
              </a:solidFill>
              <a:latin typeface="Arial"/>
            </a:endParaRPr>
          </a:p>
        </p:txBody>
      </p:sp>
      <p:sp>
        <p:nvSpPr>
          <p:cNvPr id="173" name="Google Shape;272;p34"/>
          <p:cNvSpPr/>
          <p:nvPr/>
        </p:nvSpPr>
        <p:spPr>
          <a:xfrm>
            <a:off x="1239120" y="800640"/>
            <a:ext cx="2640960" cy="395640"/>
          </a:xfrm>
          <a:prstGeom prst="rect">
            <a:avLst/>
          </a:prstGeom>
          <a:solidFill>
            <a:srgbClr val="ff9900"/>
          </a:solidFill>
          <a:ln w="0">
            <a:noFill/>
          </a:ln>
        </p:spPr>
        <p:style>
          <a:lnRef idx="0"/>
          <a:fillRef idx="0"/>
          <a:effectRef idx="0"/>
          <a:fontRef idx="minor"/>
        </p:style>
        <p:txBody>
          <a:bodyPr tIns="91440" bIns="91440" anchor="t">
            <a:spAutoFit/>
          </a:bodyPr>
          <a:p>
            <a:pPr algn="ctr">
              <a:lnSpc>
                <a:spcPct val="100000"/>
              </a:lnSpc>
              <a:tabLst>
                <a:tab algn="l" pos="0"/>
              </a:tabLst>
            </a:pPr>
            <a:r>
              <a:rPr b="1" lang="pt-BR" sz="1400" spc="-1" strike="noStrike">
                <a:solidFill>
                  <a:srgbClr val="000000"/>
                </a:solidFill>
                <a:latin typeface="Arial"/>
                <a:ea typeface="Arial"/>
              </a:rPr>
              <a:t>Planilha Financeira</a:t>
            </a:r>
            <a:endParaRPr b="0" lang="pt-BR" sz="1400" spc="-1" strike="noStrike">
              <a:solidFill>
                <a:srgbClr val="000000"/>
              </a:solidFill>
              <a:latin typeface="Arial"/>
            </a:endParaRPr>
          </a:p>
        </p:txBody>
      </p:sp>
      <p:pic>
        <p:nvPicPr>
          <p:cNvPr id="174" name="Google Shape;273;p34" descr=""/>
          <p:cNvPicPr/>
          <p:nvPr/>
        </p:nvPicPr>
        <p:blipFill>
          <a:blip r:embed="rId3"/>
          <a:stretch/>
        </p:blipFill>
        <p:spPr>
          <a:xfrm>
            <a:off x="445680" y="1516320"/>
            <a:ext cx="7819560" cy="3051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ema do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LibreOffice/7.5.5.2$Windows_X86_64 LibreOffice_project/ca8fe7424262805f223b9a2334bc7181abbcbf5e</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pt-BR</dc:language>
  <cp:lastModifiedBy/>
  <cp:revision>0</cp:revision>
  <dc:subject/>
  <dc:title/>
</cp:coreProperties>
</file>