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media/image1.png" ContentType="image/png"/>
  <Override PartName="/ppt/media/image11.gif" ContentType="image/gif"/>
  <Override PartName="/ppt/media/image6.gif" ContentType="image/gif"/>
  <Override PartName="/ppt/media/image2.png" ContentType="image/png"/>
  <Override PartName="/ppt/media/image12.gif" ContentType="image/gif"/>
  <Override PartName="/ppt/media/image7.gif" ContentType="image/gif"/>
  <Override PartName="/ppt/media/image3.png" ContentType="image/png"/>
  <Override PartName="/ppt/media/image4.gif" ContentType="image/gif"/>
  <Override PartName="/ppt/media/image5.png" ContentType="image/png"/>
  <Override PartName="/ppt/media/image8.png" ContentType="image/png"/>
  <Override PartName="/ppt/media/image9.png" ContentType="image/png"/>
  <Override PartName="/ppt/media/image10.gif" ContentType="image/gif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t-B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Clique para editar o formato do texto do título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2.º nível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3.º nível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400" spc="-1" strike="noStrike">
                <a:solidFill>
                  <a:srgbClr val="000000"/>
                </a:solidFill>
                <a:latin typeface="Arial"/>
              </a:rPr>
              <a:t>4.º nível de tópicos</a:t>
            </a:r>
            <a:endParaRPr b="0" lang="pt-B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5.º nível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6.º nível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</a:rPr>
              <a:t>7.º nível de tópicos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image" Target="../media/image4.gif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6.gif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image" Target="../media/image7.gif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image" Target="../media/image11.gif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2.png"/><Relationship Id="rId3" Type="http://schemas.openxmlformats.org/officeDocument/2006/relationships/hyperlink" Target="mailto:Gerenciaaps.sais@gmail.com" TargetMode="External"/><Relationship Id="rId4" Type="http://schemas.openxmlformats.org/officeDocument/2006/relationships/hyperlink" Target="mailto:Gpes.escoladesaude@goias.gov.br" TargetMode="External"/><Relationship Id="rId5" Type="http://schemas.openxmlformats.org/officeDocument/2006/relationships/image" Target="../media/image12.gif"/><Relationship Id="rId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60;p14" descr=""/>
          <p:cNvPicPr/>
          <p:nvPr/>
        </p:nvPicPr>
        <p:blipFill>
          <a:blip r:embed="rId2"/>
          <a:stretch/>
        </p:blipFill>
        <p:spPr>
          <a:xfrm>
            <a:off x="881280" y="-7920"/>
            <a:ext cx="3533760" cy="1367640"/>
          </a:xfrm>
          <a:prstGeom prst="rect">
            <a:avLst/>
          </a:prstGeom>
          <a:ln w="0">
            <a:noFill/>
          </a:ln>
        </p:spPr>
      </p:pic>
      <p:sp>
        <p:nvSpPr>
          <p:cNvPr id="39" name="Google Shape;61;p14"/>
          <p:cNvSpPr/>
          <p:nvPr/>
        </p:nvSpPr>
        <p:spPr>
          <a:xfrm>
            <a:off x="3851280" y="50400"/>
            <a:ext cx="7790760" cy="185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500" spc="-1" strike="noStrike">
                <a:solidFill>
                  <a:srgbClr val="000000"/>
                </a:solidFill>
                <a:latin typeface="Arial"/>
                <a:ea typeface="Arial"/>
              </a:rPr>
              <a:t>Secretaria de Estado da Saúde de Goiás – SES/GO</a:t>
            </a:r>
            <a:br>
              <a:rPr sz="1500"/>
            </a:br>
            <a:r>
              <a:rPr b="1" lang="pt-BR" sz="1500" spc="-1" strike="noStrike">
                <a:solidFill>
                  <a:srgbClr val="000000"/>
                </a:solidFill>
                <a:latin typeface="Arial"/>
                <a:ea typeface="Arial"/>
              </a:rPr>
              <a:t>Subsecretaria de Vigilância e Atenção Integral à Saúde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500" spc="-1" strike="noStrike">
                <a:solidFill>
                  <a:srgbClr val="000000"/>
                </a:solidFill>
                <a:latin typeface="Arial"/>
                <a:ea typeface="Arial"/>
              </a:rPr>
              <a:t>Superintendência de Políticas e Atenção Integral à Saúde</a:t>
            </a:r>
            <a:br>
              <a:rPr sz="1500"/>
            </a:br>
            <a:r>
              <a:rPr b="1" lang="pt-BR" sz="1500" spc="-1" strike="noStrike">
                <a:solidFill>
                  <a:srgbClr val="000000"/>
                </a:solidFill>
                <a:latin typeface="Arial"/>
                <a:ea typeface="Arial"/>
              </a:rPr>
              <a:t>Gerência de Atenção Primária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500" spc="-1" strike="noStrike">
                <a:solidFill>
                  <a:schemeClr val="dk1"/>
                </a:solidFill>
                <a:latin typeface="Arial"/>
                <a:ea typeface="Arial"/>
              </a:rPr>
              <a:t>Subsecretaria de Inovação, Planejamento, Educação e Infraestrutura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500" spc="-1" strike="noStrike">
                <a:solidFill>
                  <a:schemeClr val="dk1"/>
                </a:solidFill>
                <a:latin typeface="Arial"/>
                <a:ea typeface="Arial"/>
              </a:rPr>
              <a:t>Superintendência da Escola de Saúde de Goiás – SESG/GO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500" spc="-1" strike="noStrike">
                <a:solidFill>
                  <a:schemeClr val="dk1"/>
                </a:solidFill>
                <a:latin typeface="Arial"/>
                <a:ea typeface="Arial"/>
              </a:rPr>
              <a:t>Gerência de Projetos Educacionais em Saúde</a:t>
            </a: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Google Shape;62;p14"/>
          <p:cNvSpPr/>
          <p:nvPr/>
        </p:nvSpPr>
        <p:spPr>
          <a:xfrm>
            <a:off x="1391760" y="2504520"/>
            <a:ext cx="9586080" cy="141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3400" spc="-1" strike="noStrike">
                <a:solidFill>
                  <a:srgbClr val="000000"/>
                </a:solidFill>
                <a:latin typeface="Arial"/>
                <a:ea typeface="Arial"/>
              </a:rPr>
              <a:t>Curso Capacitação de Auxiliares e Técnicos em Saúde Bucal no Processo de Trabalho</a:t>
            </a:r>
            <a:endParaRPr b="0" lang="pt-BR" sz="3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1301"/>
              </a:spcBef>
              <a:tabLst>
                <a:tab algn="l" pos="0"/>
              </a:tabLst>
            </a:pPr>
            <a:endParaRPr b="0" lang="pt-BR" sz="13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1301"/>
              </a:spcBef>
              <a:tabLst>
                <a:tab algn="l" pos="0"/>
              </a:tabLst>
            </a:pPr>
            <a:r>
              <a:rPr b="1" lang="pt-BR" sz="1300" spc="-1" strike="noStrike">
                <a:solidFill>
                  <a:schemeClr val="dk1"/>
                </a:solidFill>
                <a:latin typeface="Calibri"/>
                <a:ea typeface="Calibri"/>
              </a:rPr>
              <a:t> </a:t>
            </a:r>
            <a:endParaRPr b="0" lang="pt-BR" sz="13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1301"/>
              </a:spcBef>
              <a:tabLst>
                <a:tab algn="l" pos="0"/>
              </a:tabLst>
            </a:pPr>
            <a:r>
              <a:rPr b="1" lang="pt-BR" sz="2700" spc="-1" strike="noStrike">
                <a:solidFill>
                  <a:srgbClr val="000000"/>
                </a:solidFill>
                <a:latin typeface="Arial"/>
                <a:ea typeface="Arial"/>
              </a:rPr>
              <a:t>Eliana Fernandes de Carvalho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2700" spc="-1" strike="noStrike">
                <a:solidFill>
                  <a:srgbClr val="000000"/>
                </a:solidFill>
                <a:latin typeface="Arial"/>
                <a:ea typeface="Arial"/>
              </a:rPr>
              <a:t>Elisabeth Rodrigues Cardoso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2700" spc="-1" strike="noStrike">
                <a:solidFill>
                  <a:srgbClr val="000000"/>
                </a:solidFill>
                <a:latin typeface="Arial"/>
                <a:ea typeface="Arial"/>
              </a:rPr>
              <a:t>Março - 2024</a:t>
            </a:r>
            <a:endParaRPr b="0" lang="pt-BR" sz="2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67;p15" descr=""/>
          <p:cNvPicPr/>
          <p:nvPr/>
        </p:nvPicPr>
        <p:blipFill>
          <a:blip r:embed="rId2"/>
          <a:stretch/>
        </p:blipFill>
        <p:spPr>
          <a:xfrm>
            <a:off x="9207360" y="6164280"/>
            <a:ext cx="2078280" cy="666360"/>
          </a:xfrm>
          <a:prstGeom prst="rect">
            <a:avLst/>
          </a:prstGeom>
          <a:ln w="0">
            <a:noFill/>
          </a:ln>
        </p:spPr>
      </p:pic>
      <p:sp>
        <p:nvSpPr>
          <p:cNvPr id="42" name="Google Shape;68;p15"/>
          <p:cNvSpPr/>
          <p:nvPr/>
        </p:nvSpPr>
        <p:spPr>
          <a:xfrm>
            <a:off x="594360" y="495720"/>
            <a:ext cx="10300320" cy="58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pt-BR" sz="2200" spc="-1" strike="noStrike">
                <a:solidFill>
                  <a:srgbClr val="00b050"/>
                </a:solidFill>
                <a:latin typeface="Arial"/>
                <a:ea typeface="Arial"/>
              </a:rPr>
              <a:t> </a:t>
            </a:r>
            <a:r>
              <a:rPr b="1" lang="pt-BR" sz="2200" spc="-1" strike="noStrike">
                <a:solidFill>
                  <a:srgbClr val="0c343d"/>
                </a:solidFill>
                <a:latin typeface="Arial"/>
                <a:ea typeface="Arial"/>
              </a:rPr>
              <a:t>SUPERINTENDÊNCIA DA ESCOLA DE SAÚDE DE GOIÁS - SESG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OBJETIVO E META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Capacitar Auxiliares  e Técnicos em Saúde Bucal 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(ASB e TSB) que desempenham suas funções na 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Atenção Primária à Saúde ou de Média Complexidade, 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nos 246 municípios goianos.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Este curso capacitará até 1.792 ASB e TSB, 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sendo 448 profissionais por edição.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" name="Google Shape;69;p15" descr=""/>
          <p:cNvPicPr/>
          <p:nvPr/>
        </p:nvPicPr>
        <p:blipFill>
          <a:blip r:embed="rId3"/>
          <a:stretch/>
        </p:blipFill>
        <p:spPr>
          <a:xfrm>
            <a:off x="8683560" y="2488680"/>
            <a:ext cx="2602080" cy="2266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74;p16" descr=""/>
          <p:cNvPicPr/>
          <p:nvPr/>
        </p:nvPicPr>
        <p:blipFill>
          <a:blip r:embed="rId2"/>
          <a:stretch/>
        </p:blipFill>
        <p:spPr>
          <a:xfrm>
            <a:off x="9207360" y="6164280"/>
            <a:ext cx="2078280" cy="666360"/>
          </a:xfrm>
          <a:prstGeom prst="rect">
            <a:avLst/>
          </a:prstGeom>
          <a:ln w="0">
            <a:noFill/>
          </a:ln>
        </p:spPr>
      </p:pic>
      <p:sp>
        <p:nvSpPr>
          <p:cNvPr id="45" name="Google Shape;75;p16"/>
          <p:cNvSpPr/>
          <p:nvPr/>
        </p:nvSpPr>
        <p:spPr>
          <a:xfrm>
            <a:off x="594360" y="495720"/>
            <a:ext cx="1030032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pt-BR" sz="2000" spc="-1" strike="noStrike">
                <a:solidFill>
                  <a:srgbClr val="00b050"/>
                </a:solidFill>
                <a:latin typeface="Arial"/>
                <a:ea typeface="Arial"/>
              </a:rPr>
              <a:t> </a:t>
            </a:r>
            <a:r>
              <a:rPr b="1" lang="pt-BR" sz="2200" spc="-1" strike="noStrike">
                <a:solidFill>
                  <a:srgbClr val="0c343d"/>
                </a:solidFill>
                <a:latin typeface="Arial"/>
                <a:ea typeface="Arial"/>
              </a:rPr>
              <a:t>SUPERINTENDÊNCIA DA ESCOLA DE SAÚDE DE GOIÁS - SESG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r>
              <a:rPr b="1" lang="pt-BR" sz="2000" spc="-1" strike="noStrike">
                <a:solidFill>
                  <a:srgbClr val="000000"/>
                </a:solidFill>
                <a:latin typeface="Arial"/>
                <a:ea typeface="Arial"/>
              </a:rPr>
              <a:t>DISTRIBUIÇÃO DE VAGAS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" name="Google Shape;76;p16" descr=""/>
          <p:cNvPicPr/>
          <p:nvPr/>
        </p:nvPicPr>
        <p:blipFill>
          <a:blip r:embed="rId3"/>
          <a:stretch/>
        </p:blipFill>
        <p:spPr>
          <a:xfrm>
            <a:off x="638280" y="1751040"/>
            <a:ext cx="8460360" cy="4471200"/>
          </a:xfrm>
          <a:prstGeom prst="rect">
            <a:avLst/>
          </a:prstGeom>
          <a:ln w="0">
            <a:noFill/>
          </a:ln>
        </p:spPr>
      </p:pic>
      <p:pic>
        <p:nvPicPr>
          <p:cNvPr id="47" name="Google Shape;77;p16" descr=""/>
          <p:cNvPicPr/>
          <p:nvPr/>
        </p:nvPicPr>
        <p:blipFill>
          <a:blip r:embed="rId4"/>
          <a:stretch/>
        </p:blipFill>
        <p:spPr>
          <a:xfrm>
            <a:off x="9489960" y="3339720"/>
            <a:ext cx="1795680" cy="2210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82;p17" descr=""/>
          <p:cNvPicPr/>
          <p:nvPr/>
        </p:nvPicPr>
        <p:blipFill>
          <a:blip r:embed="rId2"/>
          <a:stretch/>
        </p:blipFill>
        <p:spPr>
          <a:xfrm>
            <a:off x="9207360" y="6164280"/>
            <a:ext cx="2078280" cy="666360"/>
          </a:xfrm>
          <a:prstGeom prst="rect">
            <a:avLst/>
          </a:prstGeom>
          <a:ln w="0">
            <a:noFill/>
          </a:ln>
        </p:spPr>
      </p:pic>
      <p:sp>
        <p:nvSpPr>
          <p:cNvPr id="49" name="Google Shape;83;p17"/>
          <p:cNvSpPr/>
          <p:nvPr/>
        </p:nvSpPr>
        <p:spPr>
          <a:xfrm>
            <a:off x="594360" y="495720"/>
            <a:ext cx="1030032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pt-BR" sz="2200" spc="-1" strike="noStrike">
                <a:solidFill>
                  <a:srgbClr val="00b050"/>
                </a:solidFill>
                <a:latin typeface="Arial"/>
                <a:ea typeface="Arial"/>
              </a:rPr>
              <a:t> </a:t>
            </a:r>
            <a:r>
              <a:rPr b="1" lang="pt-BR" sz="2200" spc="-1" strike="noStrike">
                <a:solidFill>
                  <a:srgbClr val="0c343d"/>
                </a:solidFill>
                <a:latin typeface="Arial"/>
                <a:ea typeface="Arial"/>
              </a:rPr>
              <a:t>SUPERINTENDÊNCIA DA ESCOLA DE SAÚDE DE GOIÁS - SESG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pc="-1" strike="noStrike">
                <a:solidFill>
                  <a:srgbClr val="000000"/>
                </a:solidFill>
                <a:latin typeface="Arial"/>
                <a:ea typeface="Arial"/>
              </a:rPr>
              <a:t>METODOLOGIA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  <a:ea typeface="Arial"/>
              </a:rPr>
              <a:t>Modalidade do Curso: Ensino a distância (EaD) com tutoria 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  <a:ea typeface="Arial"/>
              </a:rPr>
              <a:t>Carga horária: 40 h 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  <a:ea typeface="Arial"/>
              </a:rPr>
              <a:t>Nº de Edições: 04, sendo 448 vagas por edição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  <a:ea typeface="Arial"/>
              </a:rPr>
              <a:t>Nº de turmas: 12 turmas em cada edição do curso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  <a:ea typeface="Arial"/>
              </a:rPr>
              <a:t>Nº total de vagas: até 1.792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" name="Google Shape;84;p17" descr=""/>
          <p:cNvPicPr/>
          <p:nvPr/>
        </p:nvPicPr>
        <p:blipFill>
          <a:blip r:embed="rId3"/>
          <a:stretch/>
        </p:blipFill>
        <p:spPr>
          <a:xfrm>
            <a:off x="7701120" y="2336760"/>
            <a:ext cx="3673080" cy="3333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89;p18" descr=""/>
          <p:cNvPicPr/>
          <p:nvPr/>
        </p:nvPicPr>
        <p:blipFill>
          <a:blip r:embed="rId2"/>
          <a:stretch/>
        </p:blipFill>
        <p:spPr>
          <a:xfrm>
            <a:off x="9207360" y="6164280"/>
            <a:ext cx="2078280" cy="666360"/>
          </a:xfrm>
          <a:prstGeom prst="rect">
            <a:avLst/>
          </a:prstGeom>
          <a:ln w="0">
            <a:noFill/>
          </a:ln>
        </p:spPr>
      </p:pic>
      <p:sp>
        <p:nvSpPr>
          <p:cNvPr id="52" name="Google Shape;90;p18"/>
          <p:cNvSpPr/>
          <p:nvPr/>
        </p:nvSpPr>
        <p:spPr>
          <a:xfrm>
            <a:off x="594360" y="495720"/>
            <a:ext cx="1030032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pt-BR" sz="2200" spc="-1" strike="noStrike">
                <a:solidFill>
                  <a:srgbClr val="00b050"/>
                </a:solidFill>
                <a:latin typeface="Arial"/>
                <a:ea typeface="Arial"/>
              </a:rPr>
              <a:t> </a:t>
            </a:r>
            <a:r>
              <a:rPr b="1" lang="pt-BR" sz="2200" spc="-1" strike="noStrike">
                <a:solidFill>
                  <a:srgbClr val="0c343d"/>
                </a:solidFill>
                <a:latin typeface="Arial"/>
                <a:ea typeface="Arial"/>
              </a:rPr>
              <a:t>SUPERINTENDÊNCIA DA ESCOLA DE SAÚDE DE GOIÁS - SESG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000" spc="-1" strike="noStrike">
                <a:solidFill>
                  <a:srgbClr val="000000"/>
                </a:solidFill>
                <a:latin typeface="Arial"/>
                <a:ea typeface="Arial"/>
              </a:rPr>
              <a:t>MATRIZ CURRICULAR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" name="Google Shape;91;p18" descr=""/>
          <p:cNvPicPr/>
          <p:nvPr/>
        </p:nvPicPr>
        <p:blipFill>
          <a:blip r:embed="rId3"/>
          <a:stretch/>
        </p:blipFill>
        <p:spPr>
          <a:xfrm>
            <a:off x="766440" y="1977840"/>
            <a:ext cx="9100800" cy="371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96;p19" descr=""/>
          <p:cNvPicPr/>
          <p:nvPr/>
        </p:nvPicPr>
        <p:blipFill>
          <a:blip r:embed="rId2"/>
          <a:stretch/>
        </p:blipFill>
        <p:spPr>
          <a:xfrm>
            <a:off x="9207360" y="6164280"/>
            <a:ext cx="2078280" cy="666360"/>
          </a:xfrm>
          <a:prstGeom prst="rect">
            <a:avLst/>
          </a:prstGeom>
          <a:ln w="0">
            <a:noFill/>
          </a:ln>
        </p:spPr>
      </p:pic>
      <p:sp>
        <p:nvSpPr>
          <p:cNvPr id="55" name="Google Shape;97;p19"/>
          <p:cNvSpPr/>
          <p:nvPr/>
        </p:nvSpPr>
        <p:spPr>
          <a:xfrm>
            <a:off x="594360" y="495720"/>
            <a:ext cx="1030032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pt-BR" sz="2000" spc="-1" strike="noStrike">
                <a:solidFill>
                  <a:srgbClr val="00b050"/>
                </a:solidFill>
                <a:latin typeface="Arial"/>
                <a:ea typeface="Arial"/>
              </a:rPr>
              <a:t> </a:t>
            </a:r>
            <a:r>
              <a:rPr b="1" lang="pt-BR" sz="2000" spc="-1" strike="noStrike">
                <a:solidFill>
                  <a:srgbClr val="0c343d"/>
                </a:solidFill>
                <a:latin typeface="Arial"/>
                <a:ea typeface="Arial"/>
              </a:rPr>
              <a:t>SUPERINTENDÊNCIA DA ESCOLA DE SAÚDE DE GOIÁS - SESG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000" spc="-1" strike="noStrike">
                <a:solidFill>
                  <a:srgbClr val="000000"/>
                </a:solidFill>
                <a:latin typeface="Arial"/>
                <a:ea typeface="Arial"/>
              </a:rPr>
              <a:t>EQUIPE DOCENTE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" name="Google Shape;98;p19" descr=""/>
          <p:cNvPicPr/>
          <p:nvPr/>
        </p:nvPicPr>
        <p:blipFill>
          <a:blip r:embed="rId3"/>
          <a:srcRect l="0" t="-980" r="0" b="0"/>
          <a:stretch/>
        </p:blipFill>
        <p:spPr>
          <a:xfrm>
            <a:off x="847080" y="1482840"/>
            <a:ext cx="8569080" cy="5088600"/>
          </a:xfrm>
          <a:prstGeom prst="rect">
            <a:avLst/>
          </a:prstGeom>
          <a:ln w="0">
            <a:noFill/>
          </a:ln>
        </p:spPr>
      </p:pic>
      <p:pic>
        <p:nvPicPr>
          <p:cNvPr id="57" name="Google Shape;99;p19" descr=""/>
          <p:cNvPicPr/>
          <p:nvPr/>
        </p:nvPicPr>
        <p:blipFill>
          <a:blip r:embed="rId4"/>
          <a:stretch/>
        </p:blipFill>
        <p:spPr>
          <a:xfrm>
            <a:off x="9642960" y="2668320"/>
            <a:ext cx="1833480" cy="233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104;p20" descr=""/>
          <p:cNvPicPr/>
          <p:nvPr/>
        </p:nvPicPr>
        <p:blipFill>
          <a:blip r:embed="rId2"/>
          <a:stretch/>
        </p:blipFill>
        <p:spPr>
          <a:xfrm>
            <a:off x="9207360" y="6164280"/>
            <a:ext cx="2078280" cy="666360"/>
          </a:xfrm>
          <a:prstGeom prst="rect">
            <a:avLst/>
          </a:prstGeom>
          <a:ln w="0">
            <a:noFill/>
          </a:ln>
        </p:spPr>
      </p:pic>
      <p:sp>
        <p:nvSpPr>
          <p:cNvPr id="59" name="Google Shape;105;p20"/>
          <p:cNvSpPr/>
          <p:nvPr/>
        </p:nvSpPr>
        <p:spPr>
          <a:xfrm>
            <a:off x="594360" y="495720"/>
            <a:ext cx="1030032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pt-BR" sz="2000" spc="-1" strike="noStrike">
                <a:solidFill>
                  <a:srgbClr val="00b050"/>
                </a:solidFill>
                <a:latin typeface="Arial"/>
                <a:ea typeface="Arial"/>
              </a:rPr>
              <a:t> </a:t>
            </a:r>
            <a:r>
              <a:rPr b="1" lang="pt-BR" sz="2000" spc="-1" strike="noStrike">
                <a:solidFill>
                  <a:srgbClr val="0c343d"/>
                </a:solidFill>
                <a:latin typeface="Arial"/>
                <a:ea typeface="Arial"/>
              </a:rPr>
              <a:t>SUPERINTENDÊNCIA DA ESCOLA DE SAÚDE DE GOIÁS - SESG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000" spc="-1" strike="noStrike">
                <a:solidFill>
                  <a:srgbClr val="000000"/>
                </a:solidFill>
                <a:latin typeface="Arial"/>
                <a:ea typeface="Arial"/>
              </a:rPr>
              <a:t>PLANILHA FINANCEIRA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pt-BR" sz="2000" spc="-1" strike="noStrike">
                <a:solidFill>
                  <a:schemeClr val="dk1"/>
                </a:solidFill>
                <a:latin typeface="Arial"/>
                <a:ea typeface="Arial"/>
              </a:rPr>
              <a:t>FONTE FINANCIADORA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000" spc="-1" strike="noStrike">
                <a:solidFill>
                  <a:schemeClr val="dk1"/>
                </a:solidFill>
                <a:latin typeface="Arial"/>
                <a:ea typeface="Arial"/>
              </a:rPr>
              <a:t>Fonte 232 - Unidade Orçamentária 2801/Gabinete do Secretário, referente ao Programa de Formação de Profissionais de Nível Médio para a Saúde/PROFAPS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60" name="Google Shape;106;p20"/>
          <p:cNvGraphicFramePr/>
          <p:nvPr/>
        </p:nvGraphicFramePr>
        <p:xfrm>
          <a:off x="726120" y="1610280"/>
          <a:ext cx="10478880" cy="2704320"/>
        </p:xfrm>
        <a:graphic>
          <a:graphicData uri="http://schemas.openxmlformats.org/drawingml/2006/table">
            <a:tbl>
              <a:tblPr/>
              <a:tblGrid>
                <a:gridCol w="6280920"/>
                <a:gridCol w="4197960"/>
              </a:tblGrid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pt-BR" sz="1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DESCRIÇÃO</a:t>
                      </a:r>
                      <a:endParaRPr b="0" lang="pt-BR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pt-BR" sz="1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Valor R$</a:t>
                      </a:r>
                      <a:endParaRPr b="0" lang="pt-BR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solidFill>
                      <a:srgbClr val="6aa84f"/>
                    </a:solidFill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1ª Edição do Curso</a:t>
                      </a:r>
                      <a:endParaRPr b="0" lang="pt-BR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R$ 28.080,00</a:t>
                      </a:r>
                      <a:endParaRPr b="0" lang="pt-BR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2ª, 3ª e 4ª Edições do Curso </a:t>
                      </a:r>
                      <a:endParaRPr b="0" lang="pt-BR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R$ 22.080,00 (Cada Edição)</a:t>
                      </a:r>
                      <a:endParaRPr b="0" lang="pt-BR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Custo por aluno 1ª Edição</a:t>
                      </a:r>
                      <a:endParaRPr b="0" lang="pt-BR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R$ 62,68</a:t>
                      </a:r>
                      <a:endParaRPr b="0" lang="pt-BR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Custo por aluno 2ª, 3ª e 4º Edições</a:t>
                      </a:r>
                      <a:endParaRPr b="0" lang="pt-BR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R$ 49,29  </a:t>
                      </a:r>
                      <a:endParaRPr b="0" lang="pt-BR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808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pt-BR" sz="1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TOTAL GERAL DE CUSTOS DAS QUATRO EDIÇÕES</a:t>
                      </a:r>
                      <a:endParaRPr b="0" lang="pt-BR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9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R$ 94.320,00</a:t>
                      </a:r>
                      <a:endParaRPr b="0" lang="pt-BR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111;p21" descr=""/>
          <p:cNvPicPr/>
          <p:nvPr/>
        </p:nvPicPr>
        <p:blipFill>
          <a:blip r:embed="rId2"/>
          <a:stretch/>
        </p:blipFill>
        <p:spPr>
          <a:xfrm>
            <a:off x="9207360" y="6164280"/>
            <a:ext cx="2078280" cy="666360"/>
          </a:xfrm>
          <a:prstGeom prst="rect">
            <a:avLst/>
          </a:prstGeom>
          <a:ln w="0">
            <a:noFill/>
          </a:ln>
        </p:spPr>
      </p:pic>
      <p:sp>
        <p:nvSpPr>
          <p:cNvPr id="62" name="Google Shape;112;p21"/>
          <p:cNvSpPr/>
          <p:nvPr/>
        </p:nvSpPr>
        <p:spPr>
          <a:xfrm>
            <a:off x="594360" y="495720"/>
            <a:ext cx="1030032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pt-BR" sz="2000" spc="-1" strike="noStrike">
                <a:solidFill>
                  <a:srgbClr val="00b050"/>
                </a:solidFill>
                <a:latin typeface="Arial"/>
                <a:ea typeface="Arial"/>
              </a:rPr>
              <a:t> </a:t>
            </a:r>
            <a:r>
              <a:rPr b="1" lang="pt-BR" sz="2000" spc="-1" strike="noStrike">
                <a:solidFill>
                  <a:srgbClr val="0c343d"/>
                </a:solidFill>
                <a:latin typeface="Arial"/>
                <a:ea typeface="Arial"/>
              </a:rPr>
              <a:t>SUPERINTENDÊNCIA DA ESCOLA DE SAÚDE DE GOIÁS - SESG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000" spc="-1" strike="noStrike">
                <a:solidFill>
                  <a:srgbClr val="000000"/>
                </a:solidFill>
                <a:latin typeface="Arial"/>
                <a:ea typeface="Arial"/>
              </a:rPr>
              <a:t>CRONOGRAMA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63" name="Google Shape;113;p21"/>
          <p:cNvGraphicFramePr/>
          <p:nvPr/>
        </p:nvGraphicFramePr>
        <p:xfrm>
          <a:off x="400680" y="1212840"/>
          <a:ext cx="8888040" cy="5207760"/>
        </p:xfrm>
        <a:graphic>
          <a:graphicData uri="http://schemas.openxmlformats.org/drawingml/2006/table">
            <a:tbl>
              <a:tblPr/>
              <a:tblGrid>
                <a:gridCol w="1594800"/>
                <a:gridCol w="7293240"/>
              </a:tblGrid>
              <a:tr h="375840"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pt-BR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DATA </a:t>
                      </a:r>
                      <a:endParaRPr b="0" lang="pt-B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pt-BR" sz="14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ATIVIDADE</a:t>
                      </a:r>
                      <a:endParaRPr b="0" lang="pt-BR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solidFill>
                      <a:srgbClr val="6aa84f"/>
                    </a:solidFill>
                  </a:tcPr>
                </a:tc>
              </a:tr>
              <a:tr h="52020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Março/2024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Informe e Repactuação do Período de Execução do Curso nas Instâncias Colegiadas (CIES, GT de Gestão e Governança e CIB)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452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Maio/2024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 </a:t>
                      </a: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Previsão de Edital de Chamada Pública para seleção dos docentes (Conteudistas e Tutores)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6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Maio a junho/2024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Previsão para elaboração, análise e validação do material didático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6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Junho a Julho/2024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Diagramação dos conteúdos na plataforma AVA 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6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Julho a Agosto/2024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Previsão de Edital de Chamada Pública para seleção de discentes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6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Setembro/2024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Previsão de início do curso 1ª edição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6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Outubro/2024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Previsão de término do curso 1ª edição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6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Outubro/2024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Previsão de início do curso 2ª edição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4668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Novembro/2024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Previsão de término do curso 2ª edição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7584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Fevereiro/2025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Previsão de início do curso 3ª edição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6684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Março/2025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Previsão de término do curso 3ª edição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6684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Abril/2025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Previsão de início do curso 4ª edição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66840"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Maio/2025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1080" rIns="91080" tIns="91080" bIns="9108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pt-BR" sz="12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Previsão de término do curso 4ª edição</a:t>
                      </a:r>
                      <a:endParaRPr b="0" lang="pt-BR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080" marR="91080">
                    <a:lnL w="9360">
                      <a:solidFill>
                        <a:srgbClr val="000000"/>
                      </a:solidFill>
                      <a:prstDash val="solid"/>
                    </a:lnL>
                    <a:lnR w="9360">
                      <a:solidFill>
                        <a:srgbClr val="000000"/>
                      </a:solidFill>
                      <a:prstDash val="solid"/>
                    </a:lnR>
                    <a:lnT w="9360">
                      <a:solidFill>
                        <a:srgbClr val="000000"/>
                      </a:solidFill>
                      <a:prstDash val="solid"/>
                    </a:lnT>
                    <a:lnB w="936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4" name="Google Shape;114;p21" descr=""/>
          <p:cNvPicPr/>
          <p:nvPr/>
        </p:nvPicPr>
        <p:blipFill>
          <a:blip r:embed="rId3"/>
          <a:stretch/>
        </p:blipFill>
        <p:spPr>
          <a:xfrm>
            <a:off x="9386280" y="2562840"/>
            <a:ext cx="2230560" cy="145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119;p22" descr=""/>
          <p:cNvPicPr/>
          <p:nvPr/>
        </p:nvPicPr>
        <p:blipFill>
          <a:blip r:embed="rId2"/>
          <a:stretch/>
        </p:blipFill>
        <p:spPr>
          <a:xfrm>
            <a:off x="9207360" y="6164280"/>
            <a:ext cx="2078280" cy="666360"/>
          </a:xfrm>
          <a:prstGeom prst="rect">
            <a:avLst/>
          </a:prstGeom>
          <a:ln w="0">
            <a:noFill/>
          </a:ln>
        </p:spPr>
      </p:pic>
      <p:sp>
        <p:nvSpPr>
          <p:cNvPr id="66" name="Google Shape;120;p22"/>
          <p:cNvSpPr/>
          <p:nvPr/>
        </p:nvSpPr>
        <p:spPr>
          <a:xfrm>
            <a:off x="594360" y="495720"/>
            <a:ext cx="10300320" cy="39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pt-BR" sz="2000" spc="-1" strike="noStrike">
                <a:solidFill>
                  <a:srgbClr val="00b050"/>
                </a:solidFill>
                <a:latin typeface="Arial"/>
                <a:ea typeface="Arial"/>
              </a:rPr>
              <a:t> </a:t>
            </a:r>
            <a:r>
              <a:rPr b="1" lang="pt-BR" sz="2000" spc="-1" strike="noStrike">
                <a:solidFill>
                  <a:srgbClr val="0c343d"/>
                </a:solidFill>
                <a:latin typeface="Arial"/>
                <a:ea typeface="Arial"/>
              </a:rPr>
              <a:t>SUPERINTENDÊNCIA DA ESCOLA DE SAÚDE DE GOIÁS - SESG</a:t>
            </a: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2200" spc="-1" strike="noStrike">
                <a:solidFill>
                  <a:schemeClr val="dk1"/>
                </a:solidFill>
                <a:latin typeface="Arial"/>
                <a:ea typeface="Arial"/>
              </a:rPr>
              <a:t>Agradecemos!</a:t>
            </a:r>
            <a:endParaRPr b="0" lang="pt-BR" sz="2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900" spc="-1" strike="noStrike">
                <a:solidFill>
                  <a:srgbClr val="000000"/>
                </a:solidFill>
                <a:latin typeface="Arial"/>
                <a:ea typeface="Arial"/>
              </a:rPr>
              <a:t>Superintendência de Políticas e Atenção Integral à Saúde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900" spc="-1" strike="noStrike">
                <a:solidFill>
                  <a:srgbClr val="000000"/>
                </a:solidFill>
                <a:latin typeface="Arial"/>
                <a:ea typeface="Arial"/>
              </a:rPr>
              <a:t>Gerência de Atenção Primária 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900" spc="-1" strike="noStrike">
                <a:solidFill>
                  <a:srgbClr val="0000ff"/>
                </a:solidFill>
                <a:latin typeface="Arial"/>
                <a:ea typeface="Arial"/>
              </a:rPr>
              <a:t>g</a:t>
            </a:r>
            <a:r>
              <a:rPr b="0" lang="pt-BR" sz="1900" spc="-1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3"/>
              </a:rPr>
              <a:t>erenciaaps.sais@gmail.com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900" spc="-1" strike="noStrike">
                <a:solidFill>
                  <a:schemeClr val="dk1"/>
                </a:solidFill>
                <a:latin typeface="Arial"/>
                <a:ea typeface="Arial"/>
              </a:rPr>
              <a:t>Fone: (62) 3201-7876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900" spc="-1" strike="noStrike">
                <a:solidFill>
                  <a:srgbClr val="000000"/>
                </a:solidFill>
                <a:latin typeface="Arial"/>
                <a:ea typeface="Arial"/>
              </a:rPr>
              <a:t>Superintendência da Escola de Saúde de Goiás 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900" spc="-1" strike="noStrike">
                <a:solidFill>
                  <a:srgbClr val="000000"/>
                </a:solidFill>
                <a:latin typeface="Arial"/>
                <a:ea typeface="Arial"/>
              </a:rPr>
              <a:t>Gerência de Projetos Educacionais em Saúde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900" spc="-1" strike="noStrike">
                <a:solidFill>
                  <a:srgbClr val="0000ff"/>
                </a:solidFill>
                <a:latin typeface="Arial"/>
                <a:ea typeface="Arial"/>
              </a:rPr>
              <a:t>g</a:t>
            </a:r>
            <a:r>
              <a:rPr b="0" lang="pt-BR" sz="1900" spc="-1" strike="noStrike" u="sng">
                <a:solidFill>
                  <a:srgbClr val="0000ff"/>
                </a:solidFill>
                <a:uFillTx/>
                <a:latin typeface="Arial"/>
                <a:ea typeface="Arial"/>
                <a:hlinkClick r:id="rId4"/>
              </a:rPr>
              <a:t>pes.escoladesaude@goias.gov.br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pt-BR" sz="1900" spc="-1" strike="noStrike">
                <a:solidFill>
                  <a:srgbClr val="000000"/>
                </a:solidFill>
                <a:latin typeface="Arial"/>
                <a:ea typeface="Arial"/>
              </a:rPr>
              <a:t>Fone: (62) 3201-3415</a:t>
            </a:r>
            <a:endParaRPr b="0" lang="pt-BR" sz="19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pt-BR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" name="Google Shape;121;p22" descr=""/>
          <p:cNvPicPr/>
          <p:nvPr/>
        </p:nvPicPr>
        <p:blipFill>
          <a:blip r:embed="rId5"/>
          <a:stretch/>
        </p:blipFill>
        <p:spPr>
          <a:xfrm>
            <a:off x="1270080" y="890280"/>
            <a:ext cx="2340000" cy="2567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LibreOffice/7.5.5.2$Windows_X86_64 LibreOffice_project/ca8fe7424262805f223b9a2334bc7181abbcbf5e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pt-BR</dc:language>
  <cp:lastModifiedBy/>
  <cp:revision>0</cp:revision>
  <dc:subject/>
  <dc:title/>
</cp:coreProperties>
</file>