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2" r:id="rId2"/>
    <p:sldId id="488" r:id="rId3"/>
    <p:sldId id="529" r:id="rId4"/>
    <p:sldId id="530" r:id="rId5"/>
    <p:sldId id="531" r:id="rId6"/>
    <p:sldId id="532" r:id="rId7"/>
    <p:sldId id="533" r:id="rId8"/>
    <p:sldId id="270" r:id="rId9"/>
    <p:sldId id="272" r:id="rId10"/>
    <p:sldId id="466" r:id="rId11"/>
    <p:sldId id="501" r:id="rId12"/>
    <p:sldId id="502" r:id="rId13"/>
    <p:sldId id="503" r:id="rId14"/>
    <p:sldId id="504" r:id="rId15"/>
    <p:sldId id="508" r:id="rId16"/>
    <p:sldId id="509" r:id="rId17"/>
    <p:sldId id="510" r:id="rId18"/>
    <p:sldId id="511" r:id="rId19"/>
    <p:sldId id="512" r:id="rId20"/>
    <p:sldId id="513" r:id="rId21"/>
    <p:sldId id="514" r:id="rId22"/>
    <p:sldId id="515" r:id="rId23"/>
    <p:sldId id="506" r:id="rId24"/>
    <p:sldId id="516" r:id="rId25"/>
    <p:sldId id="517" r:id="rId26"/>
    <p:sldId id="507" r:id="rId27"/>
    <p:sldId id="518" r:id="rId28"/>
    <p:sldId id="519" r:id="rId29"/>
    <p:sldId id="520" r:id="rId30"/>
    <p:sldId id="521" r:id="rId31"/>
    <p:sldId id="522" r:id="rId32"/>
    <p:sldId id="523" r:id="rId33"/>
    <p:sldId id="525" r:id="rId34"/>
    <p:sldId id="524" r:id="rId35"/>
    <p:sldId id="526" r:id="rId36"/>
    <p:sldId id="527" r:id="rId37"/>
    <p:sldId id="528" r:id="rId38"/>
    <p:sldId id="263"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a" initials="M" lastIdx="2" clrIdx="0">
    <p:extLst>
      <p:ext uri="{19B8F6BF-5375-455C-9EA6-DF929625EA0E}">
        <p15:presenceInfo xmlns:p15="http://schemas.microsoft.com/office/powerpoint/2012/main" userId="M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5D4"/>
    <a:srgbClr val="1C65D4"/>
    <a:srgbClr val="DB9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94664" autoAdjust="0"/>
  </p:normalViewPr>
  <p:slideViewPr>
    <p:cSldViewPr snapToGrid="0">
      <p:cViewPr>
        <p:scale>
          <a:sx n="75" d="100"/>
          <a:sy n="75" d="100"/>
        </p:scale>
        <p:origin x="627" y="5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2738C-8146-4AE4-A862-DECB5CD677C7}" type="datetimeFigureOut">
              <a:rPr lang="pt-BR" smtClean="0"/>
              <a:t>04/04/2024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7D05C-4325-4751-A3FF-E6CA1E6DCF8E}" type="slidenum">
              <a:rPr lang="pt-BR" smtClean="0"/>
              <a:t>‹nº›</a:t>
            </a:fld>
            <a:endParaRPr lang="pt-BR"/>
          </a:p>
        </p:txBody>
      </p:sp>
    </p:spTree>
    <p:extLst>
      <p:ext uri="{BB962C8B-B14F-4D97-AF65-F5344CB8AC3E}">
        <p14:creationId xmlns:p14="http://schemas.microsoft.com/office/powerpoint/2010/main" val="189662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1C7D05C-4325-4751-A3FF-E6CA1E6DCF8E}" type="slidenum">
              <a:rPr lang="pt-BR" smtClean="0"/>
              <a:t>23</a:t>
            </a:fld>
            <a:endParaRPr lang="pt-BR"/>
          </a:p>
        </p:txBody>
      </p:sp>
    </p:spTree>
    <p:extLst>
      <p:ext uri="{BB962C8B-B14F-4D97-AF65-F5344CB8AC3E}">
        <p14:creationId xmlns:p14="http://schemas.microsoft.com/office/powerpoint/2010/main" val="102461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FCB2-EB32-4FD3-9F9A-90767E3B1B2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F3136EC-0A80-4512-A8AF-AF2012FA1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A4F957E-329E-4B03-851E-9CEFC73EF425}"/>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7B995FC5-6089-495C-9E30-7C241A5D3E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584D7D-F57E-4838-8760-55FB96D5D9BA}"/>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53046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E08D0-C2E4-4111-90D9-DBDBA34390E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C644B5F-08DC-4594-8C84-39803666D0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9D98CF-CA20-40CD-8C3D-277650B0825D}"/>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131B9D6F-BF89-4D11-933F-72C46C7C73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78EF4B-0C05-417F-9688-ED38D98BFF0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4043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E5E989-543A-411D-BEDD-67B116F4DD0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4CE99E0-9779-4543-82EB-9ACC7165FFD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E16640-4087-410D-93AC-BAEB9B18C915}"/>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AD0D4D93-A3DB-4DA6-B7D7-E68455086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70EB53-8A2E-4E86-8650-02978E8553B3}"/>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585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859F2-F69E-4C1D-9AD1-B2EC0A14A7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F461A1-B3EF-4A17-8E90-6F457672E1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4BDFDE-EAA5-4423-9A82-671C2F3F2057}"/>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16E521C3-58FC-497F-BB77-37E1F2CA3F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CA835A-552E-46C0-B7E8-8751758E4B51}"/>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03158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F1563-A353-4EB8-A21D-FF789FBCB9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0A154D-2829-42CB-9141-7A7145F53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F449B56-84A9-4E1B-B383-89F764C24F61}"/>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E09871CF-44E0-45A4-AFC0-DC07EC10D5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B8687D-CE1E-4EBA-8021-67EB51AC31F0}"/>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64810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9B7C3-70F9-4646-9C84-E3EAA6BBC70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1A034B-7D8F-44C5-8691-1C65461B79A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BA2AC0B-F3A5-4B56-BE0D-D4049353160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4DB4AC1-438F-4E08-847A-5A919C3AE8EE}"/>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6" name="Espaço Reservado para Rodapé 5">
            <a:extLst>
              <a:ext uri="{FF2B5EF4-FFF2-40B4-BE49-F238E27FC236}">
                <a16:creationId xmlns:a16="http://schemas.microsoft.com/office/drawing/2014/main" id="{7977F119-5F73-48CD-87F9-F80A49715D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673FED-948D-4DDC-8172-484D40EB9AC2}"/>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0820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D2F91-F455-4218-9389-4403B075F3C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C2B184F-4D27-4B96-9AE8-D20AB7B99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7FE489A-2BB1-4F1C-81A4-4EF497E3100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CF22BC6-506C-4F08-83A6-F3EA5D6D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AAAF521-74E8-42D4-A5B2-C91EECFA582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6EE030D-BDCC-4AEF-8746-E58431DA6720}"/>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8" name="Espaço Reservado para Rodapé 7">
            <a:extLst>
              <a:ext uri="{FF2B5EF4-FFF2-40B4-BE49-F238E27FC236}">
                <a16:creationId xmlns:a16="http://schemas.microsoft.com/office/drawing/2014/main" id="{01B2D2CF-CCC4-4A3D-AD03-075A3BC775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D2400B2-9FE8-47A3-AE2D-A6D40FC26C4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796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E0757-9E85-4A5A-846A-C7A39717515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14773C1-ED30-40F3-9F71-9E273BE15474}"/>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4" name="Espaço Reservado para Rodapé 3">
            <a:extLst>
              <a:ext uri="{FF2B5EF4-FFF2-40B4-BE49-F238E27FC236}">
                <a16:creationId xmlns:a16="http://schemas.microsoft.com/office/drawing/2014/main" id="{C6EDE644-DBB7-4DC7-941D-FB7EFDBFA16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4CC2E72-7519-4414-B30F-614F687D403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094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FE04957-3BA5-446A-A374-447F30B4FE9C}"/>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3" name="Espaço Reservado para Rodapé 2">
            <a:extLst>
              <a:ext uri="{FF2B5EF4-FFF2-40B4-BE49-F238E27FC236}">
                <a16:creationId xmlns:a16="http://schemas.microsoft.com/office/drawing/2014/main" id="{62322C8F-508A-4282-85BD-0AE1542BCCB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B748677-93C9-4937-AAD3-F785AE35608B}"/>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388223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F40CF-EF73-41E4-A143-F29BC03333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ABFA8DA-3C57-49EB-B10C-9747C9EF5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9F5F061-C60D-40A7-A089-306B4C812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C9C7B63-9E71-430F-9724-343D261B875C}"/>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6" name="Espaço Reservado para Rodapé 5">
            <a:extLst>
              <a:ext uri="{FF2B5EF4-FFF2-40B4-BE49-F238E27FC236}">
                <a16:creationId xmlns:a16="http://schemas.microsoft.com/office/drawing/2014/main" id="{D8D1C3E1-ADA6-40D3-90AD-2239B1D6C7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F600629-BE97-4237-8144-024FBDCB642F}"/>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1792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272CE-067E-40F8-AF14-79129652A4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B44C3F-9896-4C24-804E-0F7FCFD32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95A46BC-E605-459A-BF7E-3CB6A633F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6E2CEA-C6C4-46DE-944F-08FB7D81B25A}"/>
              </a:ext>
            </a:extLst>
          </p:cNvPr>
          <p:cNvSpPr>
            <a:spLocks noGrp="1"/>
          </p:cNvSpPr>
          <p:nvPr>
            <p:ph type="dt" sz="half" idx="10"/>
          </p:nvPr>
        </p:nvSpPr>
        <p:spPr/>
        <p:txBody>
          <a:bodyPr/>
          <a:lstStyle/>
          <a:p>
            <a:fld id="{1AE5456B-3605-42AF-BA0D-898EB080D63A}" type="datetimeFigureOut">
              <a:rPr lang="pt-BR" smtClean="0"/>
              <a:t>04/04/2024</a:t>
            </a:fld>
            <a:endParaRPr lang="pt-BR"/>
          </a:p>
        </p:txBody>
      </p:sp>
      <p:sp>
        <p:nvSpPr>
          <p:cNvPr id="6" name="Espaço Reservado para Rodapé 5">
            <a:extLst>
              <a:ext uri="{FF2B5EF4-FFF2-40B4-BE49-F238E27FC236}">
                <a16:creationId xmlns:a16="http://schemas.microsoft.com/office/drawing/2014/main" id="{64F414A2-E145-40E0-92A5-86476CD6B11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A753AF-280D-44EB-98C0-E76B3673399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40359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670398-7989-4EE5-B23E-A85B5ADD0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5571A27-A61E-40DF-B1DF-3FB07A549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A7E6FC-0BEB-474F-B6F5-853559EC5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456B-3605-42AF-BA0D-898EB080D63A}" type="datetimeFigureOut">
              <a:rPr lang="pt-BR" smtClean="0"/>
              <a:t>04/04/2024</a:t>
            </a:fld>
            <a:endParaRPr lang="pt-BR"/>
          </a:p>
        </p:txBody>
      </p:sp>
      <p:sp>
        <p:nvSpPr>
          <p:cNvPr id="5" name="Espaço Reservado para Rodapé 4">
            <a:extLst>
              <a:ext uri="{FF2B5EF4-FFF2-40B4-BE49-F238E27FC236}">
                <a16:creationId xmlns:a16="http://schemas.microsoft.com/office/drawing/2014/main" id="{DAE5FDCA-8850-4C28-AEF4-4B3EB5413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5C0908D-0662-448F-A4E8-44BC68321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7ACD1-5054-4CA0-8572-2B456973C0B1}" type="slidenum">
              <a:rPr lang="pt-BR" smtClean="0"/>
              <a:t>‹nº›</a:t>
            </a:fld>
            <a:endParaRPr lang="pt-BR"/>
          </a:p>
        </p:txBody>
      </p:sp>
    </p:spTree>
    <p:extLst>
      <p:ext uri="{BB962C8B-B14F-4D97-AF65-F5344CB8AC3E}">
        <p14:creationId xmlns:p14="http://schemas.microsoft.com/office/powerpoint/2010/main" val="11339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CaixaDeTexto 4">
            <a:extLst>
              <a:ext uri="{FF2B5EF4-FFF2-40B4-BE49-F238E27FC236}">
                <a16:creationId xmlns:a16="http://schemas.microsoft.com/office/drawing/2014/main" id="{0DB93A3B-40FF-30C4-1730-7FE7470B810D}"/>
              </a:ext>
            </a:extLst>
          </p:cNvPr>
          <p:cNvSpPr txBox="1"/>
          <p:nvPr/>
        </p:nvSpPr>
        <p:spPr>
          <a:xfrm>
            <a:off x="3214418" y="2135128"/>
            <a:ext cx="7740650" cy="1754326"/>
          </a:xfrm>
          <a:prstGeom prst="rect">
            <a:avLst/>
          </a:prstGeom>
          <a:noFill/>
        </p:spPr>
        <p:txBody>
          <a:bodyPr wrap="square" rtlCol="0">
            <a:spAutoFit/>
          </a:bodyPr>
          <a:lstStyle/>
          <a:p>
            <a:pPr algn="ctr"/>
            <a:r>
              <a:rPr lang="pt-BR" sz="3600" b="1" dirty="0">
                <a:solidFill>
                  <a:srgbClr val="1B65D4"/>
                </a:solidFill>
                <a:latin typeface="Arial Black" panose="020B0A04020102020204" pitchFamily="34" charset="0"/>
              </a:rPr>
              <a:t>FINANCIAMENTO DA REDE DE ATENÇÃO ÀS URGÊNCIAS E EMERGÊNCIAS</a:t>
            </a:r>
          </a:p>
        </p:txBody>
      </p:sp>
      <p:sp>
        <p:nvSpPr>
          <p:cNvPr id="2" name="CaixaDeTexto 1">
            <a:extLst>
              <a:ext uri="{FF2B5EF4-FFF2-40B4-BE49-F238E27FC236}">
                <a16:creationId xmlns:a16="http://schemas.microsoft.com/office/drawing/2014/main" id="{E41CFCE0-53C8-83B7-3988-0DBAB11EFE32}"/>
              </a:ext>
            </a:extLst>
          </p:cNvPr>
          <p:cNvSpPr txBox="1"/>
          <p:nvPr/>
        </p:nvSpPr>
        <p:spPr>
          <a:xfrm>
            <a:off x="6733995" y="3250069"/>
            <a:ext cx="8767537" cy="2492990"/>
          </a:xfrm>
          <a:prstGeom prst="rect">
            <a:avLst/>
          </a:prstGeom>
          <a:noFill/>
        </p:spPr>
        <p:txBody>
          <a:bodyPr wrap="square" rtlCol="0">
            <a:spAutoFit/>
          </a:bodyPr>
          <a:lstStyle/>
          <a:p>
            <a:endParaRPr lang="pt-BR" sz="3000" b="1" i="1" dirty="0">
              <a:solidFill>
                <a:srgbClr val="DB9712"/>
              </a:solidFill>
              <a:latin typeface="Arial" panose="020B0604020202020204" pitchFamily="34" charset="0"/>
              <a:cs typeface="Arial" panose="020B0604020202020204" pitchFamily="34" charset="0"/>
            </a:endParaRPr>
          </a:p>
          <a:p>
            <a:endParaRPr lang="pt-BR" sz="3000" b="1" i="1" dirty="0">
              <a:solidFill>
                <a:srgbClr val="DB9712"/>
              </a:solidFill>
              <a:latin typeface="Arial" panose="020B0604020202020204" pitchFamily="34" charset="0"/>
              <a:cs typeface="Arial" panose="020B0604020202020204" pitchFamily="34" charset="0"/>
            </a:endParaRPr>
          </a:p>
          <a:p>
            <a:endParaRPr lang="pt-BR" sz="3000" b="1" i="1" dirty="0">
              <a:solidFill>
                <a:srgbClr val="DB9712"/>
              </a:solidFill>
              <a:latin typeface="Arial" panose="020B0604020202020204" pitchFamily="34" charset="0"/>
              <a:cs typeface="Arial" panose="020B0604020202020204" pitchFamily="34" charset="0"/>
            </a:endParaRPr>
          </a:p>
          <a:p>
            <a:endParaRPr lang="pt-BR" sz="3000" b="1" i="1" dirty="0">
              <a:solidFill>
                <a:srgbClr val="DB9712"/>
              </a:solidFill>
              <a:latin typeface="Arial" panose="020B0604020202020204" pitchFamily="34" charset="0"/>
              <a:cs typeface="Arial" panose="020B0604020202020204" pitchFamily="34" charset="0"/>
            </a:endParaRPr>
          </a:p>
          <a:p>
            <a:r>
              <a:rPr lang="pt-BR" b="1" i="1" dirty="0">
                <a:solidFill>
                  <a:srgbClr val="DB9712"/>
                </a:solidFill>
                <a:latin typeface="Arial" panose="020B0604020202020204" pitchFamily="34" charset="0"/>
                <a:cs typeface="Arial" panose="020B0604020202020204" pitchFamily="34" charset="0"/>
              </a:rPr>
              <a:t>ANTÔNIO JORGE DE SOUZA MARQUES</a:t>
            </a:r>
          </a:p>
          <a:p>
            <a:r>
              <a:rPr lang="pt-BR" i="1" dirty="0">
                <a:solidFill>
                  <a:srgbClr val="1C65D4"/>
                </a:solidFill>
                <a:latin typeface="Arial" panose="020B0604020202020204" pitchFamily="34" charset="0"/>
                <a:cs typeface="Arial" panose="020B0604020202020204" pitchFamily="34" charset="0"/>
              </a:rPr>
              <a:t>Consultor COSEMS GO</a:t>
            </a:r>
          </a:p>
        </p:txBody>
      </p:sp>
    </p:spTree>
    <p:extLst>
      <p:ext uri="{BB962C8B-B14F-4D97-AF65-F5344CB8AC3E}">
        <p14:creationId xmlns:p14="http://schemas.microsoft.com/office/powerpoint/2010/main" val="76329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B0DB5B4-B9E8-48B1-80EF-6FDD52ADE4D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717" r="-7863" b="24253"/>
          <a:stretch/>
        </p:blipFill>
        <p:spPr>
          <a:xfrm>
            <a:off x="-2" y="2444750"/>
            <a:ext cx="5144085" cy="4413250"/>
          </a:xfrm>
          <a:prstGeom prst="rect">
            <a:avLst/>
          </a:prstGeom>
        </p:spPr>
      </p:pic>
      <p:sp>
        <p:nvSpPr>
          <p:cNvPr id="4" name="Content Placeholder 2">
            <a:extLst>
              <a:ext uri="{FF2B5EF4-FFF2-40B4-BE49-F238E27FC236}">
                <a16:creationId xmlns:a16="http://schemas.microsoft.com/office/drawing/2014/main" id="{39E25FBE-6DCF-4736-9A28-BA1DF6028F7C}"/>
              </a:ext>
            </a:extLst>
          </p:cNvPr>
          <p:cNvSpPr txBox="1">
            <a:spLocks/>
          </p:cNvSpPr>
          <p:nvPr/>
        </p:nvSpPr>
        <p:spPr>
          <a:xfrm>
            <a:off x="2658313" y="2513836"/>
            <a:ext cx="8263687" cy="2629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4800" dirty="0"/>
          </a:p>
        </p:txBody>
      </p:sp>
      <p:pic>
        <p:nvPicPr>
          <p:cNvPr id="2" name="Imagem 1"/>
          <p:cNvPicPr>
            <a:picLocks noChangeAspect="1"/>
          </p:cNvPicPr>
          <p:nvPr/>
        </p:nvPicPr>
        <p:blipFill rotWithShape="1">
          <a:blip r:embed="rId4"/>
          <a:srcRect t="16909"/>
          <a:stretch/>
        </p:blipFill>
        <p:spPr>
          <a:xfrm>
            <a:off x="2572040" y="2175583"/>
            <a:ext cx="7664335" cy="4248451"/>
          </a:xfrm>
          <a:prstGeom prst="rect">
            <a:avLst/>
          </a:prstGeom>
        </p:spPr>
      </p:pic>
      <p:sp>
        <p:nvSpPr>
          <p:cNvPr id="7" name="object 2">
            <a:extLst>
              <a:ext uri="{FF2B5EF4-FFF2-40B4-BE49-F238E27FC236}">
                <a16:creationId xmlns:a16="http://schemas.microsoft.com/office/drawing/2014/main" id="{DE612920-C1C3-C6AE-1E34-A7BC1761E2BC}"/>
              </a:ext>
            </a:extLst>
          </p:cNvPr>
          <p:cNvSpPr txBox="1">
            <a:spLocks/>
          </p:cNvSpPr>
          <p:nvPr/>
        </p:nvSpPr>
        <p:spPr>
          <a:xfrm>
            <a:off x="940489" y="59881"/>
            <a:ext cx="6907560" cy="1819769"/>
          </a:xfrm>
          <a:prstGeom prst="rect">
            <a:avLst/>
          </a:prstGeom>
        </p:spPr>
        <p:txBody>
          <a:bodyPr vert="horz" wrap="square" lIns="0" tIns="893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929" algn="l">
              <a:lnSpc>
                <a:spcPct val="100000"/>
              </a:lnSpc>
              <a:spcBef>
                <a:spcPts val="70"/>
              </a:spcBef>
              <a:tabLst>
                <a:tab pos="3489598" algn="l"/>
              </a:tabLst>
            </a:pPr>
            <a:r>
              <a:rPr lang="pt-BR" sz="4400" b="1" dirty="0">
                <a:solidFill>
                  <a:schemeClr val="accent1">
                    <a:lumMod val="75000"/>
                  </a:schemeClr>
                </a:solidFill>
                <a:latin typeface="Roboto" panose="02000000000000000000" pitchFamily="2" charset="0"/>
              </a:rPr>
              <a:t>Financiamento</a:t>
            </a:r>
            <a:endParaRPr lang="pt-BR" sz="4400" b="1" i="0" dirty="0">
              <a:solidFill>
                <a:schemeClr val="accent1">
                  <a:lumMod val="75000"/>
                </a:schemeClr>
              </a:solidFill>
              <a:effectLst/>
              <a:latin typeface="Roboto" panose="02000000000000000000" pitchFamily="2" charset="0"/>
            </a:endParaRPr>
          </a:p>
          <a:p>
            <a:pPr marL="8929" algn="l">
              <a:lnSpc>
                <a:spcPct val="100000"/>
              </a:lnSpc>
              <a:spcBef>
                <a:spcPts val="70"/>
              </a:spcBef>
              <a:tabLst>
                <a:tab pos="3489598" algn="l"/>
              </a:tabLst>
            </a:pPr>
            <a:endParaRPr lang="pt-BR" sz="3600" b="1" dirty="0">
              <a:solidFill>
                <a:srgbClr val="1F487C"/>
              </a:solidFill>
              <a:latin typeface="+mn-lt"/>
              <a:cs typeface="Arial"/>
            </a:endParaRPr>
          </a:p>
          <a:p>
            <a:pPr marL="8929">
              <a:lnSpc>
                <a:spcPct val="100000"/>
              </a:lnSpc>
              <a:spcBef>
                <a:spcPts val="70"/>
              </a:spcBef>
              <a:tabLst>
                <a:tab pos="3489598" algn="l"/>
              </a:tabLst>
            </a:pPr>
            <a:r>
              <a:rPr lang="pt-BR" sz="3600" b="1" dirty="0">
                <a:solidFill>
                  <a:srgbClr val="1F487C"/>
                </a:solidFill>
                <a:latin typeface="+mn-lt"/>
                <a:cs typeface="Arial"/>
              </a:rPr>
              <a:t>A complexa Equação do SUS</a:t>
            </a:r>
            <a:endParaRPr lang="pt-BR" sz="3600" b="1" dirty="0">
              <a:solidFill>
                <a:srgbClr val="1F487C"/>
              </a:solidFill>
              <a:cs typeface="Arial"/>
            </a:endParaRPr>
          </a:p>
        </p:txBody>
      </p:sp>
      <p:pic>
        <p:nvPicPr>
          <p:cNvPr id="8" name="Imagem 7">
            <a:extLst>
              <a:ext uri="{FF2B5EF4-FFF2-40B4-BE49-F238E27FC236}">
                <a16:creationId xmlns:a16="http://schemas.microsoft.com/office/drawing/2014/main" id="{1C85CB23-74A8-0786-6A9E-1800FCB4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tângulo 4"/>
          <p:cNvSpPr/>
          <p:nvPr/>
        </p:nvSpPr>
        <p:spPr>
          <a:xfrm>
            <a:off x="2658312" y="873455"/>
            <a:ext cx="5648981" cy="769441"/>
          </a:xfrm>
          <a:prstGeom prst="rect">
            <a:avLst/>
          </a:prstGeom>
        </p:spPr>
        <p:txBody>
          <a:bodyPr wrap="square">
            <a:spAutoFit/>
          </a:bodyPr>
          <a:lstStyle/>
          <a:p>
            <a:pPr marL="8929">
              <a:spcBef>
                <a:spcPts val="70"/>
              </a:spcBef>
              <a:tabLst>
                <a:tab pos="3489598" algn="l"/>
              </a:tabLst>
            </a:pPr>
            <a:r>
              <a:rPr lang="pt-BR" sz="4400" b="1" dirty="0">
                <a:solidFill>
                  <a:schemeClr val="accent1">
                    <a:lumMod val="75000"/>
                  </a:schemeClr>
                </a:solidFill>
                <a:latin typeface="Roboto" panose="02000000000000000000" pitchFamily="2" charset="0"/>
              </a:rPr>
              <a:t>3.Financiamento</a:t>
            </a:r>
          </a:p>
        </p:txBody>
      </p:sp>
      <p:sp>
        <p:nvSpPr>
          <p:cNvPr id="9" name="Retângulo 8"/>
          <p:cNvSpPr/>
          <p:nvPr/>
        </p:nvSpPr>
        <p:spPr>
          <a:xfrm rot="10800000" flipV="1">
            <a:off x="4502987" y="1741617"/>
            <a:ext cx="3459193" cy="369332"/>
          </a:xfrm>
          <a:prstGeom prst="rect">
            <a:avLst/>
          </a:prstGeom>
        </p:spPr>
        <p:txBody>
          <a:bodyPr wrap="square">
            <a:spAutoFit/>
          </a:bodyPr>
          <a:lstStyle/>
          <a:p>
            <a:pPr marL="8929">
              <a:lnSpc>
                <a:spcPct val="100000"/>
              </a:lnSpc>
              <a:spcBef>
                <a:spcPts val="70"/>
              </a:spcBef>
              <a:tabLst>
                <a:tab pos="3489598" algn="l"/>
              </a:tabLst>
            </a:pPr>
            <a:r>
              <a:rPr lang="pt-BR" b="1" dirty="0">
                <a:solidFill>
                  <a:srgbClr val="1F487C"/>
                </a:solidFill>
                <a:cs typeface="Arial"/>
              </a:rPr>
              <a:t>     Escolhas Políticas da Sociedade</a:t>
            </a:r>
          </a:p>
        </p:txBody>
      </p:sp>
      <p:pic>
        <p:nvPicPr>
          <p:cNvPr id="10" name="Imagem 9"/>
          <p:cNvPicPr>
            <a:picLocks noChangeAspect="1"/>
          </p:cNvPicPr>
          <p:nvPr/>
        </p:nvPicPr>
        <p:blipFill rotWithShape="1">
          <a:blip r:embed="rId6"/>
          <a:srcRect t="19330"/>
          <a:stretch/>
        </p:blipFill>
        <p:spPr>
          <a:xfrm>
            <a:off x="3062085" y="2519940"/>
            <a:ext cx="6944558" cy="4200027"/>
          </a:xfrm>
          <a:prstGeom prst="rect">
            <a:avLst/>
          </a:prstGeom>
        </p:spPr>
      </p:pic>
    </p:spTree>
    <p:extLst>
      <p:ext uri="{BB962C8B-B14F-4D97-AF65-F5344CB8AC3E}">
        <p14:creationId xmlns:p14="http://schemas.microsoft.com/office/powerpoint/2010/main" val="115609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B0DB5B4-B9E8-48B1-80EF-6FDD52ADE4D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717" r="-7863" b="24253"/>
          <a:stretch/>
        </p:blipFill>
        <p:spPr>
          <a:xfrm>
            <a:off x="-2" y="2444750"/>
            <a:ext cx="5144085" cy="4413250"/>
          </a:xfrm>
          <a:prstGeom prst="rect">
            <a:avLst/>
          </a:prstGeom>
        </p:spPr>
      </p:pic>
      <p:sp>
        <p:nvSpPr>
          <p:cNvPr id="4" name="Content Placeholder 2">
            <a:extLst>
              <a:ext uri="{FF2B5EF4-FFF2-40B4-BE49-F238E27FC236}">
                <a16:creationId xmlns:a16="http://schemas.microsoft.com/office/drawing/2014/main" id="{39E25FBE-6DCF-4736-9A28-BA1DF6028F7C}"/>
              </a:ext>
            </a:extLst>
          </p:cNvPr>
          <p:cNvSpPr txBox="1">
            <a:spLocks/>
          </p:cNvSpPr>
          <p:nvPr/>
        </p:nvSpPr>
        <p:spPr>
          <a:xfrm>
            <a:off x="2658313" y="2513836"/>
            <a:ext cx="8263687" cy="2629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4800" dirty="0"/>
          </a:p>
        </p:txBody>
      </p:sp>
      <p:pic>
        <p:nvPicPr>
          <p:cNvPr id="2" name="Imagem 1"/>
          <p:cNvPicPr>
            <a:picLocks noChangeAspect="1"/>
          </p:cNvPicPr>
          <p:nvPr/>
        </p:nvPicPr>
        <p:blipFill rotWithShape="1">
          <a:blip r:embed="rId4"/>
          <a:srcRect t="16909"/>
          <a:stretch/>
        </p:blipFill>
        <p:spPr>
          <a:xfrm>
            <a:off x="2572040" y="2175583"/>
            <a:ext cx="7664335" cy="4248451"/>
          </a:xfrm>
          <a:prstGeom prst="rect">
            <a:avLst/>
          </a:prstGeom>
        </p:spPr>
      </p:pic>
      <p:sp>
        <p:nvSpPr>
          <p:cNvPr id="7" name="object 2">
            <a:extLst>
              <a:ext uri="{FF2B5EF4-FFF2-40B4-BE49-F238E27FC236}">
                <a16:creationId xmlns:a16="http://schemas.microsoft.com/office/drawing/2014/main" id="{DE612920-C1C3-C6AE-1E34-A7BC1761E2BC}"/>
              </a:ext>
            </a:extLst>
          </p:cNvPr>
          <p:cNvSpPr txBox="1">
            <a:spLocks/>
          </p:cNvSpPr>
          <p:nvPr/>
        </p:nvSpPr>
        <p:spPr>
          <a:xfrm>
            <a:off x="940489" y="59881"/>
            <a:ext cx="6907560" cy="1819769"/>
          </a:xfrm>
          <a:prstGeom prst="rect">
            <a:avLst/>
          </a:prstGeom>
        </p:spPr>
        <p:txBody>
          <a:bodyPr vert="horz" wrap="square" lIns="0" tIns="893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929" algn="l">
              <a:lnSpc>
                <a:spcPct val="100000"/>
              </a:lnSpc>
              <a:spcBef>
                <a:spcPts val="70"/>
              </a:spcBef>
              <a:tabLst>
                <a:tab pos="3489598" algn="l"/>
              </a:tabLst>
            </a:pPr>
            <a:r>
              <a:rPr lang="pt-BR" sz="4400" b="1" dirty="0">
                <a:solidFill>
                  <a:schemeClr val="accent1">
                    <a:lumMod val="75000"/>
                  </a:schemeClr>
                </a:solidFill>
                <a:latin typeface="Roboto" panose="02000000000000000000" pitchFamily="2" charset="0"/>
              </a:rPr>
              <a:t>Financiamento</a:t>
            </a:r>
            <a:endParaRPr lang="pt-BR" sz="4400" b="1" i="0" dirty="0">
              <a:solidFill>
                <a:schemeClr val="accent1">
                  <a:lumMod val="75000"/>
                </a:schemeClr>
              </a:solidFill>
              <a:effectLst/>
              <a:latin typeface="Roboto" panose="02000000000000000000" pitchFamily="2" charset="0"/>
            </a:endParaRPr>
          </a:p>
          <a:p>
            <a:pPr marL="8929" algn="l">
              <a:lnSpc>
                <a:spcPct val="100000"/>
              </a:lnSpc>
              <a:spcBef>
                <a:spcPts val="70"/>
              </a:spcBef>
              <a:tabLst>
                <a:tab pos="3489598" algn="l"/>
              </a:tabLst>
            </a:pPr>
            <a:endParaRPr lang="pt-BR" sz="3600" b="1" dirty="0">
              <a:solidFill>
                <a:srgbClr val="1F487C"/>
              </a:solidFill>
              <a:latin typeface="+mn-lt"/>
              <a:cs typeface="Arial"/>
            </a:endParaRPr>
          </a:p>
          <a:p>
            <a:pPr marL="8929">
              <a:lnSpc>
                <a:spcPct val="100000"/>
              </a:lnSpc>
              <a:spcBef>
                <a:spcPts val="70"/>
              </a:spcBef>
              <a:tabLst>
                <a:tab pos="3489598" algn="l"/>
              </a:tabLst>
            </a:pPr>
            <a:r>
              <a:rPr lang="pt-BR" sz="3600" b="1" dirty="0">
                <a:solidFill>
                  <a:srgbClr val="1F487C"/>
                </a:solidFill>
                <a:latin typeface="+mn-lt"/>
                <a:cs typeface="Arial"/>
              </a:rPr>
              <a:t>A complexa Equação do SUS</a:t>
            </a:r>
            <a:endParaRPr lang="pt-BR" sz="3600" b="1" dirty="0">
              <a:solidFill>
                <a:srgbClr val="1F487C"/>
              </a:solidFill>
              <a:cs typeface="Arial"/>
            </a:endParaRPr>
          </a:p>
        </p:txBody>
      </p:sp>
      <p:pic>
        <p:nvPicPr>
          <p:cNvPr id="8" name="Imagem 7">
            <a:extLst>
              <a:ext uri="{FF2B5EF4-FFF2-40B4-BE49-F238E27FC236}">
                <a16:creationId xmlns:a16="http://schemas.microsoft.com/office/drawing/2014/main" id="{1C85CB23-74A8-0786-6A9E-1800FCB4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5" name="Retângulo 4"/>
          <p:cNvSpPr/>
          <p:nvPr/>
        </p:nvSpPr>
        <p:spPr>
          <a:xfrm>
            <a:off x="2658312" y="873455"/>
            <a:ext cx="5567819" cy="769441"/>
          </a:xfrm>
          <a:prstGeom prst="rect">
            <a:avLst/>
          </a:prstGeom>
        </p:spPr>
        <p:txBody>
          <a:bodyPr wrap="square">
            <a:spAutoFit/>
          </a:bodyPr>
          <a:lstStyle/>
          <a:p>
            <a:pPr marL="8929">
              <a:spcBef>
                <a:spcPts val="70"/>
              </a:spcBef>
              <a:tabLst>
                <a:tab pos="3489598" algn="l"/>
              </a:tabLst>
            </a:pPr>
            <a:r>
              <a:rPr lang="pt-BR" sz="4400" b="1" dirty="0">
                <a:solidFill>
                  <a:schemeClr val="accent1">
                    <a:lumMod val="75000"/>
                  </a:schemeClr>
                </a:solidFill>
                <a:latin typeface="Roboto" panose="02000000000000000000" pitchFamily="2" charset="0"/>
              </a:rPr>
              <a:t>3.Financiamento</a:t>
            </a:r>
          </a:p>
        </p:txBody>
      </p:sp>
      <p:sp>
        <p:nvSpPr>
          <p:cNvPr id="9" name="Retângulo 8"/>
          <p:cNvSpPr/>
          <p:nvPr/>
        </p:nvSpPr>
        <p:spPr>
          <a:xfrm rot="10800000" flipV="1">
            <a:off x="4502987" y="1741617"/>
            <a:ext cx="3459193" cy="369332"/>
          </a:xfrm>
          <a:prstGeom prst="rect">
            <a:avLst/>
          </a:prstGeom>
        </p:spPr>
        <p:txBody>
          <a:bodyPr wrap="square">
            <a:spAutoFit/>
          </a:bodyPr>
          <a:lstStyle/>
          <a:p>
            <a:pPr marL="8929">
              <a:spcBef>
                <a:spcPts val="70"/>
              </a:spcBef>
              <a:tabLst>
                <a:tab pos="3489598" algn="l"/>
              </a:tabLst>
            </a:pPr>
            <a:r>
              <a:rPr lang="pt-BR" b="1" dirty="0">
                <a:solidFill>
                  <a:srgbClr val="1F487C"/>
                </a:solidFill>
                <a:cs typeface="Arial"/>
              </a:rPr>
              <a:t>     </a:t>
            </a:r>
          </a:p>
        </p:txBody>
      </p:sp>
      <p:sp>
        <p:nvSpPr>
          <p:cNvPr id="3" name="CaixaDeTexto 2"/>
          <p:cNvSpPr txBox="1"/>
          <p:nvPr/>
        </p:nvSpPr>
        <p:spPr>
          <a:xfrm>
            <a:off x="4563374" y="1811547"/>
            <a:ext cx="4636462" cy="369332"/>
          </a:xfrm>
          <a:prstGeom prst="rect">
            <a:avLst/>
          </a:prstGeom>
          <a:noFill/>
        </p:spPr>
        <p:txBody>
          <a:bodyPr wrap="none" rtlCol="0">
            <a:spAutoFit/>
          </a:bodyPr>
          <a:lstStyle/>
          <a:p>
            <a:r>
              <a:rPr lang="pt-BR" dirty="0"/>
              <a:t>Gastos com saúde – proporção PIB 2019 e 2020</a:t>
            </a:r>
          </a:p>
        </p:txBody>
      </p:sp>
      <p:pic>
        <p:nvPicPr>
          <p:cNvPr id="11" name="Imagem 10"/>
          <p:cNvPicPr>
            <a:picLocks noChangeAspect="1"/>
          </p:cNvPicPr>
          <p:nvPr/>
        </p:nvPicPr>
        <p:blipFill>
          <a:blip r:embed="rId6"/>
          <a:stretch>
            <a:fillRect/>
          </a:stretch>
        </p:blipFill>
        <p:spPr>
          <a:xfrm>
            <a:off x="2950123" y="2312118"/>
            <a:ext cx="8505756" cy="4423797"/>
          </a:xfrm>
          <a:prstGeom prst="rect">
            <a:avLst/>
          </a:prstGeom>
        </p:spPr>
      </p:pic>
    </p:spTree>
    <p:extLst>
      <p:ext uri="{BB962C8B-B14F-4D97-AF65-F5344CB8AC3E}">
        <p14:creationId xmlns:p14="http://schemas.microsoft.com/office/powerpoint/2010/main" val="255603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B0DB5B4-B9E8-48B1-80EF-6FDD52ADE4D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717" r="-7863" b="24253"/>
          <a:stretch/>
        </p:blipFill>
        <p:spPr>
          <a:xfrm>
            <a:off x="-2" y="2444750"/>
            <a:ext cx="5144085" cy="4413250"/>
          </a:xfrm>
          <a:prstGeom prst="rect">
            <a:avLst/>
          </a:prstGeom>
        </p:spPr>
      </p:pic>
      <p:sp>
        <p:nvSpPr>
          <p:cNvPr id="4" name="Content Placeholder 2">
            <a:extLst>
              <a:ext uri="{FF2B5EF4-FFF2-40B4-BE49-F238E27FC236}">
                <a16:creationId xmlns:a16="http://schemas.microsoft.com/office/drawing/2014/main" id="{39E25FBE-6DCF-4736-9A28-BA1DF6028F7C}"/>
              </a:ext>
            </a:extLst>
          </p:cNvPr>
          <p:cNvSpPr txBox="1">
            <a:spLocks/>
          </p:cNvSpPr>
          <p:nvPr/>
        </p:nvSpPr>
        <p:spPr>
          <a:xfrm>
            <a:off x="2658313" y="2513836"/>
            <a:ext cx="8263687" cy="2629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4800" dirty="0"/>
          </a:p>
        </p:txBody>
      </p:sp>
      <p:pic>
        <p:nvPicPr>
          <p:cNvPr id="2" name="Imagem 1"/>
          <p:cNvPicPr>
            <a:picLocks noChangeAspect="1"/>
          </p:cNvPicPr>
          <p:nvPr/>
        </p:nvPicPr>
        <p:blipFill rotWithShape="1">
          <a:blip r:embed="rId4"/>
          <a:srcRect t="16909"/>
          <a:stretch/>
        </p:blipFill>
        <p:spPr>
          <a:xfrm>
            <a:off x="2572040" y="2175583"/>
            <a:ext cx="7664335" cy="4248451"/>
          </a:xfrm>
          <a:prstGeom prst="rect">
            <a:avLst/>
          </a:prstGeom>
        </p:spPr>
      </p:pic>
      <p:sp>
        <p:nvSpPr>
          <p:cNvPr id="7" name="object 2">
            <a:extLst>
              <a:ext uri="{FF2B5EF4-FFF2-40B4-BE49-F238E27FC236}">
                <a16:creationId xmlns:a16="http://schemas.microsoft.com/office/drawing/2014/main" id="{DE612920-C1C3-C6AE-1E34-A7BC1761E2BC}"/>
              </a:ext>
            </a:extLst>
          </p:cNvPr>
          <p:cNvSpPr txBox="1">
            <a:spLocks/>
          </p:cNvSpPr>
          <p:nvPr/>
        </p:nvSpPr>
        <p:spPr>
          <a:xfrm>
            <a:off x="940489" y="59881"/>
            <a:ext cx="6907560" cy="1819769"/>
          </a:xfrm>
          <a:prstGeom prst="rect">
            <a:avLst/>
          </a:prstGeom>
        </p:spPr>
        <p:txBody>
          <a:bodyPr vert="horz" wrap="square" lIns="0" tIns="893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929" algn="l">
              <a:lnSpc>
                <a:spcPct val="100000"/>
              </a:lnSpc>
              <a:spcBef>
                <a:spcPts val="70"/>
              </a:spcBef>
              <a:tabLst>
                <a:tab pos="3489598" algn="l"/>
              </a:tabLst>
            </a:pPr>
            <a:r>
              <a:rPr lang="pt-BR" sz="4400" b="1" dirty="0">
                <a:solidFill>
                  <a:schemeClr val="accent1">
                    <a:lumMod val="75000"/>
                  </a:schemeClr>
                </a:solidFill>
                <a:latin typeface="Roboto" panose="02000000000000000000" pitchFamily="2" charset="0"/>
              </a:rPr>
              <a:t>Financiamento</a:t>
            </a:r>
            <a:endParaRPr lang="pt-BR" sz="4400" b="1" i="0" dirty="0">
              <a:solidFill>
                <a:schemeClr val="accent1">
                  <a:lumMod val="75000"/>
                </a:schemeClr>
              </a:solidFill>
              <a:effectLst/>
              <a:latin typeface="Roboto" panose="02000000000000000000" pitchFamily="2" charset="0"/>
            </a:endParaRPr>
          </a:p>
          <a:p>
            <a:pPr marL="8929" algn="l">
              <a:lnSpc>
                <a:spcPct val="100000"/>
              </a:lnSpc>
              <a:spcBef>
                <a:spcPts val="70"/>
              </a:spcBef>
              <a:tabLst>
                <a:tab pos="3489598" algn="l"/>
              </a:tabLst>
            </a:pPr>
            <a:endParaRPr lang="pt-BR" sz="3600" b="1" dirty="0">
              <a:solidFill>
                <a:srgbClr val="1F487C"/>
              </a:solidFill>
              <a:latin typeface="+mn-lt"/>
              <a:cs typeface="Arial"/>
            </a:endParaRPr>
          </a:p>
          <a:p>
            <a:pPr marL="8929">
              <a:lnSpc>
                <a:spcPct val="100000"/>
              </a:lnSpc>
              <a:spcBef>
                <a:spcPts val="70"/>
              </a:spcBef>
              <a:tabLst>
                <a:tab pos="3489598" algn="l"/>
              </a:tabLst>
            </a:pPr>
            <a:r>
              <a:rPr lang="pt-BR" sz="3600" b="1" dirty="0">
                <a:solidFill>
                  <a:srgbClr val="1F487C"/>
                </a:solidFill>
                <a:latin typeface="+mn-lt"/>
                <a:cs typeface="Arial"/>
              </a:rPr>
              <a:t>A complexa Equação do SUS</a:t>
            </a:r>
            <a:endParaRPr lang="pt-BR" sz="3600" b="1" dirty="0">
              <a:solidFill>
                <a:srgbClr val="1F487C"/>
              </a:solidFill>
              <a:cs typeface="Arial"/>
            </a:endParaRPr>
          </a:p>
        </p:txBody>
      </p:sp>
      <p:pic>
        <p:nvPicPr>
          <p:cNvPr id="8" name="Imagem 7">
            <a:extLst>
              <a:ext uri="{FF2B5EF4-FFF2-40B4-BE49-F238E27FC236}">
                <a16:creationId xmlns:a16="http://schemas.microsoft.com/office/drawing/2014/main" id="{1C85CB23-74A8-0786-6A9E-1800FCB4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5" name="Retângulo 4"/>
          <p:cNvSpPr/>
          <p:nvPr/>
        </p:nvSpPr>
        <p:spPr>
          <a:xfrm>
            <a:off x="2658313" y="873455"/>
            <a:ext cx="5917922" cy="769441"/>
          </a:xfrm>
          <a:prstGeom prst="rect">
            <a:avLst/>
          </a:prstGeom>
        </p:spPr>
        <p:txBody>
          <a:bodyPr wrap="square">
            <a:spAutoFit/>
          </a:bodyPr>
          <a:lstStyle/>
          <a:p>
            <a:pPr marL="8929">
              <a:spcBef>
                <a:spcPts val="70"/>
              </a:spcBef>
              <a:tabLst>
                <a:tab pos="3489598" algn="l"/>
              </a:tabLst>
            </a:pPr>
            <a:r>
              <a:rPr lang="pt-BR" sz="4400" b="1" dirty="0">
                <a:solidFill>
                  <a:schemeClr val="accent1">
                    <a:lumMod val="75000"/>
                  </a:schemeClr>
                </a:solidFill>
                <a:latin typeface="Roboto" panose="02000000000000000000" pitchFamily="2" charset="0"/>
              </a:rPr>
              <a:t>3.Financiamento</a:t>
            </a:r>
          </a:p>
        </p:txBody>
      </p:sp>
      <p:sp>
        <p:nvSpPr>
          <p:cNvPr id="9" name="Retângulo 8"/>
          <p:cNvSpPr/>
          <p:nvPr/>
        </p:nvSpPr>
        <p:spPr>
          <a:xfrm rot="10800000" flipV="1">
            <a:off x="4502987" y="1741617"/>
            <a:ext cx="3459193" cy="369332"/>
          </a:xfrm>
          <a:prstGeom prst="rect">
            <a:avLst/>
          </a:prstGeom>
        </p:spPr>
        <p:txBody>
          <a:bodyPr wrap="square">
            <a:spAutoFit/>
          </a:bodyPr>
          <a:lstStyle/>
          <a:p>
            <a:pPr marL="8929">
              <a:spcBef>
                <a:spcPts val="70"/>
              </a:spcBef>
              <a:tabLst>
                <a:tab pos="3489598" algn="l"/>
              </a:tabLst>
            </a:pPr>
            <a:r>
              <a:rPr lang="pt-BR" b="1" dirty="0">
                <a:solidFill>
                  <a:srgbClr val="1F487C"/>
                </a:solidFill>
                <a:cs typeface="Arial"/>
              </a:rPr>
              <a:t>     </a:t>
            </a:r>
          </a:p>
        </p:txBody>
      </p:sp>
      <p:sp>
        <p:nvSpPr>
          <p:cNvPr id="3" name="CaixaDeTexto 2"/>
          <p:cNvSpPr txBox="1"/>
          <p:nvPr/>
        </p:nvSpPr>
        <p:spPr>
          <a:xfrm>
            <a:off x="4563374" y="1811547"/>
            <a:ext cx="3506409" cy="369332"/>
          </a:xfrm>
          <a:prstGeom prst="rect">
            <a:avLst/>
          </a:prstGeom>
          <a:noFill/>
        </p:spPr>
        <p:txBody>
          <a:bodyPr wrap="none" rtlCol="0">
            <a:spAutoFit/>
          </a:bodyPr>
          <a:lstStyle/>
          <a:p>
            <a:r>
              <a:rPr lang="pt-BR" dirty="0"/>
              <a:t>Gastos com saúde – per capta 2019</a:t>
            </a:r>
          </a:p>
        </p:txBody>
      </p:sp>
      <p:pic>
        <p:nvPicPr>
          <p:cNvPr id="10" name="Imagem 9"/>
          <p:cNvPicPr>
            <a:picLocks noChangeAspect="1"/>
          </p:cNvPicPr>
          <p:nvPr/>
        </p:nvPicPr>
        <p:blipFill>
          <a:blip r:embed="rId6"/>
          <a:stretch>
            <a:fillRect/>
          </a:stretch>
        </p:blipFill>
        <p:spPr>
          <a:xfrm>
            <a:off x="3342458" y="2513836"/>
            <a:ext cx="7236729" cy="3821329"/>
          </a:xfrm>
          <a:prstGeom prst="rect">
            <a:avLst/>
          </a:prstGeom>
        </p:spPr>
      </p:pic>
    </p:spTree>
    <p:extLst>
      <p:ext uri="{BB962C8B-B14F-4D97-AF65-F5344CB8AC3E}">
        <p14:creationId xmlns:p14="http://schemas.microsoft.com/office/powerpoint/2010/main" val="9758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B0DB5B4-B9E8-48B1-80EF-6FDD52ADE4D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717" r="-7863" b="24253"/>
          <a:stretch/>
        </p:blipFill>
        <p:spPr>
          <a:xfrm>
            <a:off x="-2" y="2444750"/>
            <a:ext cx="5144085" cy="4413250"/>
          </a:xfrm>
          <a:prstGeom prst="rect">
            <a:avLst/>
          </a:prstGeom>
        </p:spPr>
      </p:pic>
      <p:sp>
        <p:nvSpPr>
          <p:cNvPr id="4" name="Content Placeholder 2">
            <a:extLst>
              <a:ext uri="{FF2B5EF4-FFF2-40B4-BE49-F238E27FC236}">
                <a16:creationId xmlns:a16="http://schemas.microsoft.com/office/drawing/2014/main" id="{39E25FBE-6DCF-4736-9A28-BA1DF6028F7C}"/>
              </a:ext>
            </a:extLst>
          </p:cNvPr>
          <p:cNvSpPr txBox="1">
            <a:spLocks/>
          </p:cNvSpPr>
          <p:nvPr/>
        </p:nvSpPr>
        <p:spPr>
          <a:xfrm>
            <a:off x="2658313" y="2513836"/>
            <a:ext cx="8263687" cy="26296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4800" dirty="0"/>
          </a:p>
        </p:txBody>
      </p:sp>
      <p:pic>
        <p:nvPicPr>
          <p:cNvPr id="2" name="Imagem 1"/>
          <p:cNvPicPr>
            <a:picLocks noChangeAspect="1"/>
          </p:cNvPicPr>
          <p:nvPr/>
        </p:nvPicPr>
        <p:blipFill rotWithShape="1">
          <a:blip r:embed="rId4"/>
          <a:srcRect t="16909"/>
          <a:stretch/>
        </p:blipFill>
        <p:spPr>
          <a:xfrm>
            <a:off x="2572040" y="2175583"/>
            <a:ext cx="7664335" cy="4248451"/>
          </a:xfrm>
          <a:prstGeom prst="rect">
            <a:avLst/>
          </a:prstGeom>
        </p:spPr>
      </p:pic>
      <p:sp>
        <p:nvSpPr>
          <p:cNvPr id="7" name="object 2">
            <a:extLst>
              <a:ext uri="{FF2B5EF4-FFF2-40B4-BE49-F238E27FC236}">
                <a16:creationId xmlns:a16="http://schemas.microsoft.com/office/drawing/2014/main" id="{DE612920-C1C3-C6AE-1E34-A7BC1761E2BC}"/>
              </a:ext>
            </a:extLst>
          </p:cNvPr>
          <p:cNvSpPr txBox="1">
            <a:spLocks/>
          </p:cNvSpPr>
          <p:nvPr/>
        </p:nvSpPr>
        <p:spPr>
          <a:xfrm>
            <a:off x="940489" y="59881"/>
            <a:ext cx="6907560" cy="1819769"/>
          </a:xfrm>
          <a:prstGeom prst="rect">
            <a:avLst/>
          </a:prstGeom>
        </p:spPr>
        <p:txBody>
          <a:bodyPr vert="horz" wrap="square" lIns="0" tIns="893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929" algn="l">
              <a:lnSpc>
                <a:spcPct val="100000"/>
              </a:lnSpc>
              <a:spcBef>
                <a:spcPts val="70"/>
              </a:spcBef>
              <a:tabLst>
                <a:tab pos="3489598" algn="l"/>
              </a:tabLst>
            </a:pPr>
            <a:r>
              <a:rPr lang="pt-BR" sz="4400" b="1" dirty="0">
                <a:solidFill>
                  <a:schemeClr val="accent1">
                    <a:lumMod val="75000"/>
                  </a:schemeClr>
                </a:solidFill>
                <a:latin typeface="Roboto" panose="02000000000000000000" pitchFamily="2" charset="0"/>
              </a:rPr>
              <a:t>Financiamento</a:t>
            </a:r>
            <a:endParaRPr lang="pt-BR" sz="4400" b="1" i="0" dirty="0">
              <a:solidFill>
                <a:schemeClr val="accent1">
                  <a:lumMod val="75000"/>
                </a:schemeClr>
              </a:solidFill>
              <a:effectLst/>
              <a:latin typeface="Roboto" panose="02000000000000000000" pitchFamily="2" charset="0"/>
            </a:endParaRPr>
          </a:p>
          <a:p>
            <a:pPr marL="8929" algn="l">
              <a:lnSpc>
                <a:spcPct val="100000"/>
              </a:lnSpc>
              <a:spcBef>
                <a:spcPts val="70"/>
              </a:spcBef>
              <a:tabLst>
                <a:tab pos="3489598" algn="l"/>
              </a:tabLst>
            </a:pPr>
            <a:endParaRPr lang="pt-BR" sz="3600" b="1" dirty="0">
              <a:solidFill>
                <a:srgbClr val="1F487C"/>
              </a:solidFill>
              <a:latin typeface="+mn-lt"/>
              <a:cs typeface="Arial"/>
            </a:endParaRPr>
          </a:p>
          <a:p>
            <a:pPr marL="8929">
              <a:lnSpc>
                <a:spcPct val="100000"/>
              </a:lnSpc>
              <a:spcBef>
                <a:spcPts val="70"/>
              </a:spcBef>
              <a:tabLst>
                <a:tab pos="3489598" algn="l"/>
              </a:tabLst>
            </a:pPr>
            <a:r>
              <a:rPr lang="pt-BR" sz="3600" b="1" dirty="0">
                <a:solidFill>
                  <a:srgbClr val="1F487C"/>
                </a:solidFill>
                <a:latin typeface="+mn-lt"/>
                <a:cs typeface="Arial"/>
              </a:rPr>
              <a:t>A complexa Equação do SUS</a:t>
            </a:r>
            <a:endParaRPr lang="pt-BR" sz="3600" b="1" dirty="0">
              <a:solidFill>
                <a:srgbClr val="1F487C"/>
              </a:solidFill>
              <a:cs typeface="Arial"/>
            </a:endParaRPr>
          </a:p>
        </p:txBody>
      </p:sp>
      <p:pic>
        <p:nvPicPr>
          <p:cNvPr id="8" name="Imagem 7">
            <a:extLst>
              <a:ext uri="{FF2B5EF4-FFF2-40B4-BE49-F238E27FC236}">
                <a16:creationId xmlns:a16="http://schemas.microsoft.com/office/drawing/2014/main" id="{1C85CB23-74A8-0786-6A9E-1800FCB49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5" name="Retângulo 4"/>
          <p:cNvSpPr/>
          <p:nvPr/>
        </p:nvSpPr>
        <p:spPr>
          <a:xfrm>
            <a:off x="2658312" y="873455"/>
            <a:ext cx="5828275" cy="769441"/>
          </a:xfrm>
          <a:prstGeom prst="rect">
            <a:avLst/>
          </a:prstGeom>
        </p:spPr>
        <p:txBody>
          <a:bodyPr wrap="square">
            <a:spAutoFit/>
          </a:bodyPr>
          <a:lstStyle/>
          <a:p>
            <a:pPr marL="8929">
              <a:spcBef>
                <a:spcPts val="70"/>
              </a:spcBef>
              <a:tabLst>
                <a:tab pos="3489598" algn="l"/>
              </a:tabLst>
            </a:pPr>
            <a:r>
              <a:rPr lang="pt-BR" sz="4400" b="1" dirty="0">
                <a:solidFill>
                  <a:schemeClr val="accent1">
                    <a:lumMod val="75000"/>
                  </a:schemeClr>
                </a:solidFill>
                <a:latin typeface="Roboto" panose="02000000000000000000" pitchFamily="2" charset="0"/>
              </a:rPr>
              <a:t>3.Financiamento</a:t>
            </a:r>
          </a:p>
        </p:txBody>
      </p:sp>
      <p:sp>
        <p:nvSpPr>
          <p:cNvPr id="9" name="Retângulo 8"/>
          <p:cNvSpPr/>
          <p:nvPr/>
        </p:nvSpPr>
        <p:spPr>
          <a:xfrm rot="10800000" flipV="1">
            <a:off x="4502987" y="1741617"/>
            <a:ext cx="3459193" cy="369332"/>
          </a:xfrm>
          <a:prstGeom prst="rect">
            <a:avLst/>
          </a:prstGeom>
        </p:spPr>
        <p:txBody>
          <a:bodyPr wrap="square">
            <a:spAutoFit/>
          </a:bodyPr>
          <a:lstStyle/>
          <a:p>
            <a:pPr marL="8929">
              <a:spcBef>
                <a:spcPts val="70"/>
              </a:spcBef>
              <a:tabLst>
                <a:tab pos="3489598" algn="l"/>
              </a:tabLst>
            </a:pPr>
            <a:r>
              <a:rPr lang="pt-BR" b="1" dirty="0">
                <a:solidFill>
                  <a:srgbClr val="1F487C"/>
                </a:solidFill>
                <a:cs typeface="Arial"/>
              </a:rPr>
              <a:t>     </a:t>
            </a:r>
          </a:p>
        </p:txBody>
      </p:sp>
      <p:sp>
        <p:nvSpPr>
          <p:cNvPr id="3" name="CaixaDeTexto 2"/>
          <p:cNvSpPr txBox="1"/>
          <p:nvPr/>
        </p:nvSpPr>
        <p:spPr>
          <a:xfrm>
            <a:off x="4563374" y="1811547"/>
            <a:ext cx="4177297" cy="369332"/>
          </a:xfrm>
          <a:prstGeom prst="rect">
            <a:avLst/>
          </a:prstGeom>
          <a:noFill/>
        </p:spPr>
        <p:txBody>
          <a:bodyPr wrap="none" rtlCol="0">
            <a:spAutoFit/>
          </a:bodyPr>
          <a:lstStyle/>
          <a:p>
            <a:r>
              <a:rPr lang="pt-BR" dirty="0"/>
              <a:t>Gastos públicos e privados per capita 2019</a:t>
            </a:r>
          </a:p>
        </p:txBody>
      </p:sp>
      <p:pic>
        <p:nvPicPr>
          <p:cNvPr id="11" name="Imagem 10"/>
          <p:cNvPicPr>
            <a:picLocks noChangeAspect="1"/>
          </p:cNvPicPr>
          <p:nvPr/>
        </p:nvPicPr>
        <p:blipFill>
          <a:blip r:embed="rId6"/>
          <a:stretch>
            <a:fillRect/>
          </a:stretch>
        </p:blipFill>
        <p:spPr>
          <a:xfrm>
            <a:off x="2658313" y="2209800"/>
            <a:ext cx="8610600" cy="4648200"/>
          </a:xfrm>
          <a:prstGeom prst="rect">
            <a:avLst/>
          </a:prstGeom>
        </p:spPr>
      </p:pic>
    </p:spTree>
    <p:extLst>
      <p:ext uri="{BB962C8B-B14F-4D97-AF65-F5344CB8AC3E}">
        <p14:creationId xmlns:p14="http://schemas.microsoft.com/office/powerpoint/2010/main" val="310721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tângulo 4"/>
          <p:cNvSpPr/>
          <p:nvPr/>
        </p:nvSpPr>
        <p:spPr>
          <a:xfrm>
            <a:off x="2587925" y="1406435"/>
            <a:ext cx="9376913" cy="6432530"/>
          </a:xfrm>
          <a:prstGeom prst="rect">
            <a:avLst/>
          </a:prstGeom>
        </p:spPr>
        <p:txBody>
          <a:bodyPr wrap="square">
            <a:spAutoFit/>
          </a:bodyPr>
          <a:lstStyle/>
          <a:p>
            <a:r>
              <a:rPr lang="pt-BR" i="1" dirty="0">
                <a:solidFill>
                  <a:srgbClr val="454545"/>
                </a:solidFill>
                <a:latin typeface="Arial" panose="020B0604020202020204" pitchFamily="34" charset="0"/>
                <a:cs typeface="Arial" panose="020B0604020202020204" pitchFamily="34" charset="0"/>
              </a:rPr>
              <a:t>No Brasil, após a CF88, o financiamento se dá por meio do pagamento de contribuição incidente sobre os salários, folha de pagamento, lucro, faturamento e orçamento fiscal.</a:t>
            </a:r>
          </a:p>
          <a:p>
            <a:endParaRPr lang="pt-BR" i="1" dirty="0">
              <a:solidFill>
                <a:srgbClr val="454545"/>
              </a:solidFill>
              <a:latin typeface="Arial" panose="020B0604020202020204" pitchFamily="34" charset="0"/>
              <a:cs typeface="Arial" panose="020B0604020202020204" pitchFamily="34" charset="0"/>
            </a:endParaRPr>
          </a:p>
          <a:p>
            <a:r>
              <a:rPr lang="en-US" sz="1600" b="1" dirty="0"/>
              <a:t>FORMAS DE REMUNERAÇÃO:</a:t>
            </a:r>
          </a:p>
          <a:p>
            <a:endParaRPr lang="en-US" sz="1600" b="1" dirty="0"/>
          </a:p>
          <a:p>
            <a:pPr lvl="0" eaLnBrk="0" fontAlgn="base" hangingPunct="0">
              <a:spcBef>
                <a:spcPct val="0"/>
              </a:spcBef>
              <a:spcAft>
                <a:spcPct val="0"/>
              </a:spcAft>
              <a:buFontTx/>
              <a:buAutoNum type="arabicPeriod"/>
            </a:pPr>
            <a:r>
              <a:rPr lang="pt-BR" altLang="pt-BR" sz="1600" b="1" dirty="0">
                <a:latin typeface="Arial" panose="020B0604020202020204" pitchFamily="34" charset="0"/>
              </a:rPr>
              <a:t>Pagamento por serviço (</a:t>
            </a:r>
            <a:r>
              <a:rPr lang="pt-BR" altLang="pt-BR" sz="1600" b="1" dirty="0" err="1">
                <a:latin typeface="Arial" panose="020B0604020202020204" pitchFamily="34" charset="0"/>
              </a:rPr>
              <a:t>Fee</a:t>
            </a:r>
            <a:r>
              <a:rPr lang="pt-BR" altLang="pt-BR" sz="1600" b="1" dirty="0">
                <a:latin typeface="Arial" panose="020B0604020202020204" pitchFamily="34" charset="0"/>
              </a:rPr>
              <a:t>-for-Service)</a:t>
            </a:r>
            <a:r>
              <a:rPr lang="pt-BR" altLang="pt-BR" sz="1600" dirty="0">
                <a:latin typeface="Arial" panose="020B0604020202020204" pitchFamily="34" charset="0"/>
              </a:rPr>
              <a:t>: Neste modelo, os prestadores de serviços são pagos com base nos serviços individuais prestados aos pacientes. Cada serviço é listado com um preço pré-determinado. Esse modelo pode incentivar a prestação excessiva de serviços para aumentar a receita, sem necessariamente melhorar a qualidade dos cuidados.</a:t>
            </a:r>
          </a:p>
          <a:p>
            <a:pPr lvl="0" eaLnBrk="0" fontAlgn="base" hangingPunct="0">
              <a:spcBef>
                <a:spcPct val="0"/>
              </a:spcBef>
              <a:spcAft>
                <a:spcPct val="0"/>
              </a:spcAft>
              <a:buFontTx/>
              <a:buAutoNum type="arabicPeriod"/>
            </a:pPr>
            <a:endParaRPr lang="pt-BR" altLang="pt-BR" sz="1600" dirty="0">
              <a:latin typeface="Arial" panose="020B0604020202020204" pitchFamily="34" charset="0"/>
            </a:endParaRPr>
          </a:p>
          <a:p>
            <a:pPr lvl="0" eaLnBrk="0" fontAlgn="base" hangingPunct="0">
              <a:spcBef>
                <a:spcPct val="0"/>
              </a:spcBef>
              <a:spcAft>
                <a:spcPct val="0"/>
              </a:spcAft>
              <a:buFontTx/>
              <a:buAutoNum type="arabicPeriod" startAt="2"/>
            </a:pPr>
            <a:r>
              <a:rPr lang="pt-BR" altLang="pt-BR" sz="1600" b="1" dirty="0">
                <a:latin typeface="Arial" panose="020B0604020202020204" pitchFamily="34" charset="0"/>
              </a:rPr>
              <a:t>Pagamento global (Capitation)</a:t>
            </a:r>
            <a:r>
              <a:rPr lang="pt-BR" altLang="pt-BR" sz="1600" dirty="0">
                <a:latin typeface="Arial" panose="020B0604020202020204" pitchFamily="34" charset="0"/>
              </a:rPr>
              <a:t>: Neste modelo, os prestadores de serviços recebem uma quantia fixa de dinheiro por paciente inscrito em seu sistema ou plano de saúde, independentemente dos serviços prestados. Isso pode incentivar a eficiência e o gerenciamento de cuidados, mas também pode levar os prestadores a evitar pacientes com necessidades de cuidados complexos para evitar custos adicionais.</a:t>
            </a:r>
          </a:p>
          <a:p>
            <a:pPr lvl="0" eaLnBrk="0" fontAlgn="base" hangingPunct="0">
              <a:spcBef>
                <a:spcPct val="0"/>
              </a:spcBef>
              <a:spcAft>
                <a:spcPct val="0"/>
              </a:spcAft>
              <a:buFontTx/>
              <a:buAutoNum type="arabicPeriod" startAt="2"/>
            </a:pPr>
            <a:endParaRPr lang="pt-BR" altLang="pt-BR" sz="1600" dirty="0">
              <a:latin typeface="Arial" panose="020B0604020202020204" pitchFamily="34" charset="0"/>
            </a:endParaRPr>
          </a:p>
          <a:p>
            <a:pPr lvl="0" eaLnBrk="0" fontAlgn="base" hangingPunct="0">
              <a:spcBef>
                <a:spcPct val="0"/>
              </a:spcBef>
              <a:spcAft>
                <a:spcPct val="0"/>
              </a:spcAft>
              <a:buFontTx/>
              <a:buAutoNum type="arabicPeriod" startAt="3"/>
            </a:pPr>
            <a:r>
              <a:rPr lang="pt-BR" altLang="pt-BR" sz="1600" b="1" dirty="0">
                <a:latin typeface="Arial" panose="020B0604020202020204" pitchFamily="34" charset="0"/>
              </a:rPr>
              <a:t>Pagamento por desempenho (</a:t>
            </a:r>
            <a:r>
              <a:rPr lang="pt-BR" altLang="pt-BR" sz="1600" b="1" dirty="0" err="1">
                <a:latin typeface="Arial" panose="020B0604020202020204" pitchFamily="34" charset="0"/>
              </a:rPr>
              <a:t>Pay</a:t>
            </a:r>
            <a:r>
              <a:rPr lang="pt-BR" altLang="pt-BR" sz="1600" b="1" dirty="0">
                <a:latin typeface="Arial" panose="020B0604020202020204" pitchFamily="34" charset="0"/>
              </a:rPr>
              <a:t>-for-Performance)</a:t>
            </a:r>
            <a:r>
              <a:rPr lang="pt-BR" altLang="pt-BR" sz="1600" dirty="0">
                <a:latin typeface="Arial" panose="020B0604020202020204" pitchFamily="34" charset="0"/>
              </a:rPr>
              <a:t>: Neste modelo, os prestadores de serviços são recompensados financeiramente com base em indicadores de qualidade ou desempenho, como taxas de readmissão, resultados clínicos ou satisfação do paciente. Isso incentiva a melhoria da qualidade dos cuidados.</a:t>
            </a:r>
          </a:p>
          <a:p>
            <a:pPr lvl="0" eaLnBrk="0" fontAlgn="base" hangingPunct="0">
              <a:spcBef>
                <a:spcPct val="0"/>
              </a:spcBef>
              <a:spcAft>
                <a:spcPct val="0"/>
              </a:spcAft>
              <a:buFontTx/>
              <a:buAutoNum type="arabicPeriod" startAt="3"/>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3" y="681037"/>
            <a:ext cx="4105480"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3.Financiamento</a:t>
            </a:r>
          </a:p>
        </p:txBody>
      </p:sp>
    </p:spTree>
    <p:extLst>
      <p:ext uri="{BB962C8B-B14F-4D97-AF65-F5344CB8AC3E}">
        <p14:creationId xmlns:p14="http://schemas.microsoft.com/office/powerpoint/2010/main" val="267580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3" y="681037"/>
            <a:ext cx="4105480"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3. Financiamento</a:t>
            </a:r>
          </a:p>
        </p:txBody>
      </p:sp>
      <p:sp>
        <p:nvSpPr>
          <p:cNvPr id="7" name="CaixaDeTexto 6"/>
          <p:cNvSpPr txBox="1"/>
          <p:nvPr/>
        </p:nvSpPr>
        <p:spPr>
          <a:xfrm>
            <a:off x="2489440" y="1406435"/>
            <a:ext cx="9169879" cy="5232202"/>
          </a:xfrm>
          <a:prstGeom prst="rect">
            <a:avLst/>
          </a:prstGeom>
          <a:noFill/>
        </p:spPr>
        <p:txBody>
          <a:bodyPr wrap="square" rtlCol="0">
            <a:spAutoFit/>
          </a:bodyPr>
          <a:lstStyle/>
          <a:p>
            <a:pPr algn="just"/>
            <a:r>
              <a:rPr lang="en-US" sz="1600" b="1" dirty="0"/>
              <a:t>FORMAS DE REMUNERAÇÃO</a:t>
            </a:r>
          </a:p>
          <a:p>
            <a:pPr lvl="0" algn="just" eaLnBrk="0" fontAlgn="base" hangingPunct="0">
              <a:spcBef>
                <a:spcPct val="0"/>
              </a:spcBef>
              <a:spcAft>
                <a:spcPct val="0"/>
              </a:spcAft>
            </a:pPr>
            <a:endParaRPr lang="pt-BR" altLang="pt-BR" sz="1200" dirty="0">
              <a:latin typeface="Arial" panose="020B0604020202020204" pitchFamily="34" charset="0"/>
            </a:endParaRPr>
          </a:p>
          <a:p>
            <a:pPr lvl="0" algn="just" eaLnBrk="0" fontAlgn="base" hangingPunct="0">
              <a:spcBef>
                <a:spcPct val="0"/>
              </a:spcBef>
              <a:spcAft>
                <a:spcPct val="0"/>
              </a:spcAft>
            </a:pPr>
            <a:r>
              <a:rPr lang="pt-BR" altLang="pt-BR" b="1" dirty="0">
                <a:latin typeface="Arial" panose="020B0604020202020204" pitchFamily="34" charset="0"/>
              </a:rPr>
              <a:t>Orçamentos globais (Global Budgets)</a:t>
            </a:r>
            <a:r>
              <a:rPr lang="pt-BR" altLang="pt-BR" dirty="0">
                <a:latin typeface="Arial" panose="020B0604020202020204" pitchFamily="34" charset="0"/>
              </a:rPr>
              <a:t>: Aqui, os prestadores de serviços de saúde recebem uma quantia fixa de dinheiro para cobrir todos os custos de cuidados de saúde de uma população ou área específica durante um período de tempo determinado. Eles são incentivados a gerenciar efetivamente os recursos para permanecer dentro do orçamento.</a:t>
            </a:r>
          </a:p>
          <a:p>
            <a:pPr lvl="0" algn="just" eaLnBrk="0" fontAlgn="base" hangingPunct="0">
              <a:spcBef>
                <a:spcPct val="0"/>
              </a:spcBef>
              <a:spcAft>
                <a:spcPct val="0"/>
              </a:spcAft>
            </a:pPr>
            <a:endParaRPr lang="pt-BR" altLang="pt-BR" dirty="0">
              <a:latin typeface="Arial" panose="020B0604020202020204" pitchFamily="34" charset="0"/>
            </a:endParaRPr>
          </a:p>
          <a:p>
            <a:pPr lvl="0" algn="just" eaLnBrk="0" fontAlgn="base" hangingPunct="0">
              <a:spcBef>
                <a:spcPct val="0"/>
              </a:spcBef>
              <a:spcAft>
                <a:spcPct val="0"/>
              </a:spcAft>
            </a:pPr>
            <a:r>
              <a:rPr lang="pt-BR" altLang="pt-BR" b="1" dirty="0">
                <a:latin typeface="Arial" panose="020B0604020202020204" pitchFamily="34" charset="0"/>
              </a:rPr>
              <a:t>Contratos de risco compartilhado (</a:t>
            </a:r>
            <a:r>
              <a:rPr lang="pt-BR" altLang="pt-BR" b="1" dirty="0" err="1">
                <a:latin typeface="Arial" panose="020B0604020202020204" pitchFamily="34" charset="0"/>
              </a:rPr>
              <a:t>Shared</a:t>
            </a:r>
            <a:r>
              <a:rPr lang="pt-BR" altLang="pt-BR" b="1" dirty="0">
                <a:latin typeface="Arial" panose="020B0604020202020204" pitchFamily="34" charset="0"/>
              </a:rPr>
              <a:t> </a:t>
            </a:r>
            <a:r>
              <a:rPr lang="pt-BR" altLang="pt-BR" b="1" dirty="0" err="1">
                <a:latin typeface="Arial" panose="020B0604020202020204" pitchFamily="34" charset="0"/>
              </a:rPr>
              <a:t>Risk</a:t>
            </a:r>
            <a:r>
              <a:rPr lang="pt-BR" altLang="pt-BR" b="1" dirty="0">
                <a:latin typeface="Arial" panose="020B0604020202020204" pitchFamily="34" charset="0"/>
              </a:rPr>
              <a:t> </a:t>
            </a:r>
            <a:r>
              <a:rPr lang="pt-BR" altLang="pt-BR" b="1" dirty="0" err="1">
                <a:latin typeface="Arial" panose="020B0604020202020204" pitchFamily="34" charset="0"/>
              </a:rPr>
              <a:t>Contracts</a:t>
            </a:r>
            <a:r>
              <a:rPr lang="pt-BR" altLang="pt-BR" b="1" dirty="0">
                <a:latin typeface="Arial" panose="020B0604020202020204" pitchFamily="34" charset="0"/>
              </a:rPr>
              <a:t>)</a:t>
            </a:r>
            <a:r>
              <a:rPr lang="pt-BR" altLang="pt-BR" dirty="0">
                <a:latin typeface="Arial" panose="020B0604020202020204" pitchFamily="34" charset="0"/>
              </a:rPr>
              <a:t>: Este modelo envolve a partilha de riscos financeiros entre os prestadores de serviços e as seguradoras ou pagadores. Os prestadores podem receber incentivos financeiros adicionais se conseguirem melhorar a saúde de uma população ou atingir determinados resultados acordados.</a:t>
            </a:r>
          </a:p>
          <a:p>
            <a:pPr lvl="0" algn="just" eaLnBrk="0" fontAlgn="base" hangingPunct="0">
              <a:spcBef>
                <a:spcPct val="0"/>
              </a:spcBef>
              <a:spcAft>
                <a:spcPct val="0"/>
              </a:spcAft>
            </a:pPr>
            <a:endParaRPr lang="pt-BR" altLang="pt-BR" dirty="0">
              <a:latin typeface="Arial" panose="020B0604020202020204" pitchFamily="34" charset="0"/>
            </a:endParaRPr>
          </a:p>
          <a:p>
            <a:pPr lvl="0" algn="just" eaLnBrk="0" fontAlgn="base" hangingPunct="0">
              <a:spcBef>
                <a:spcPct val="0"/>
              </a:spcBef>
              <a:spcAft>
                <a:spcPct val="0"/>
              </a:spcAft>
            </a:pPr>
            <a:r>
              <a:rPr lang="pt-BR" altLang="pt-BR" b="1" dirty="0">
                <a:latin typeface="Arial" panose="020B0604020202020204" pitchFamily="34" charset="0"/>
              </a:rPr>
              <a:t>Modelos mistos ou híbridos</a:t>
            </a:r>
            <a:r>
              <a:rPr lang="pt-BR" altLang="pt-BR" dirty="0">
                <a:latin typeface="Arial" panose="020B0604020202020204" pitchFamily="34" charset="0"/>
              </a:rPr>
              <a:t>: Muitos sistemas de saúde combinam elementos de vários modelos de remuneração para criar sistemas mais complexos que visam equilibrar incentivos financeiros com a qualidade e a eficiência dos cuidados.</a:t>
            </a:r>
          </a:p>
          <a:p>
            <a:pPr algn="just"/>
            <a:endParaRPr lang="pt-BR" dirty="0"/>
          </a:p>
          <a:p>
            <a:pPr algn="just"/>
            <a:endParaRPr lang="pt-BR" dirty="0"/>
          </a:p>
        </p:txBody>
      </p:sp>
    </p:spTree>
    <p:extLst>
      <p:ext uri="{BB962C8B-B14F-4D97-AF65-F5344CB8AC3E}">
        <p14:creationId xmlns:p14="http://schemas.microsoft.com/office/powerpoint/2010/main" val="307527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7" y="0"/>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2" y="681037"/>
            <a:ext cx="9998015"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Financiamento da Rede de Urgência e Emergência </a:t>
            </a:r>
          </a:p>
        </p:txBody>
      </p:sp>
      <p:sp>
        <p:nvSpPr>
          <p:cNvPr id="9" name="Elipse 8"/>
          <p:cNvSpPr/>
          <p:nvPr/>
        </p:nvSpPr>
        <p:spPr>
          <a:xfrm>
            <a:off x="2449902" y="4035794"/>
            <a:ext cx="3821502" cy="167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 por </a:t>
            </a:r>
          </a:p>
          <a:p>
            <a:pPr algn="ctr"/>
            <a:r>
              <a:rPr lang="pt-BR" dirty="0"/>
              <a:t>Orçamento Global: </a:t>
            </a:r>
          </a:p>
          <a:p>
            <a:pPr algn="ctr"/>
            <a:r>
              <a:rPr lang="pt-BR" dirty="0"/>
              <a:t>Contratos </a:t>
            </a:r>
            <a:r>
              <a:rPr lang="pt-BR" dirty="0" err="1"/>
              <a:t>OSS´s</a:t>
            </a:r>
            <a:endParaRPr lang="pt-BR" dirty="0"/>
          </a:p>
        </p:txBody>
      </p:sp>
      <p:sp>
        <p:nvSpPr>
          <p:cNvPr id="10" name="Elipse 9"/>
          <p:cNvSpPr/>
          <p:nvPr/>
        </p:nvSpPr>
        <p:spPr>
          <a:xfrm>
            <a:off x="6801662" y="5115701"/>
            <a:ext cx="3821502" cy="167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 por performance </a:t>
            </a:r>
          </a:p>
          <a:p>
            <a:pPr algn="ctr"/>
            <a:r>
              <a:rPr lang="pt-BR" dirty="0"/>
              <a:t>Incentivos: Rede Hospitalar </a:t>
            </a:r>
          </a:p>
        </p:txBody>
      </p:sp>
      <p:sp>
        <p:nvSpPr>
          <p:cNvPr id="11" name="Elipse 10"/>
          <p:cNvSpPr/>
          <p:nvPr/>
        </p:nvSpPr>
        <p:spPr>
          <a:xfrm>
            <a:off x="8165557" y="3323338"/>
            <a:ext cx="3821502" cy="167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 híbrido</a:t>
            </a:r>
          </a:p>
        </p:txBody>
      </p:sp>
      <p:sp>
        <p:nvSpPr>
          <p:cNvPr id="12" name="Elipse 11"/>
          <p:cNvSpPr/>
          <p:nvPr/>
        </p:nvSpPr>
        <p:spPr>
          <a:xfrm>
            <a:off x="6625957" y="1460921"/>
            <a:ext cx="3821502" cy="1672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 Global: (Captation) </a:t>
            </a:r>
          </a:p>
          <a:p>
            <a:pPr algn="ctr"/>
            <a:r>
              <a:rPr lang="pt-BR" dirty="0"/>
              <a:t>SAMU e CIS</a:t>
            </a:r>
          </a:p>
        </p:txBody>
      </p:sp>
      <p:sp>
        <p:nvSpPr>
          <p:cNvPr id="13" name="Elipse 12"/>
          <p:cNvSpPr/>
          <p:nvPr/>
        </p:nvSpPr>
        <p:spPr>
          <a:xfrm>
            <a:off x="2219866" y="1901724"/>
            <a:ext cx="3772832" cy="1755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Pagamento por serviço/produção </a:t>
            </a:r>
          </a:p>
          <a:p>
            <a:pPr algn="ctr"/>
            <a:r>
              <a:rPr lang="pt-BR" dirty="0"/>
              <a:t>Tabela SUS</a:t>
            </a:r>
          </a:p>
        </p:txBody>
      </p:sp>
    </p:spTree>
    <p:extLst>
      <p:ext uri="{BB962C8B-B14F-4D97-AF65-F5344CB8AC3E}">
        <p14:creationId xmlns:p14="http://schemas.microsoft.com/office/powerpoint/2010/main" val="41904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91" y="0"/>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113472" y="318239"/>
            <a:ext cx="10248181" cy="1236137"/>
          </a:xfrm>
          <a:prstGeom prst="rect">
            <a:avLst/>
          </a:prstGeom>
        </p:spPr>
        <p:txBody>
          <a:bodyPr wrap="square">
            <a:spAutoFit/>
          </a:bodyPr>
          <a:lstStyle/>
          <a:p>
            <a:pPr marL="8929" algn="ctr">
              <a:spcBef>
                <a:spcPts val="70"/>
              </a:spcBef>
              <a:tabLst>
                <a:tab pos="3489598" algn="l"/>
              </a:tabLst>
            </a:pPr>
            <a:r>
              <a:rPr lang="pt-BR" sz="3600" b="1" dirty="0">
                <a:solidFill>
                  <a:schemeClr val="accent1">
                    <a:lumMod val="75000"/>
                  </a:schemeClr>
                </a:solidFill>
                <a:latin typeface="Roboto" panose="02000000000000000000" pitchFamily="2" charset="0"/>
              </a:rPr>
              <a:t>4.Composição do Financiamento </a:t>
            </a:r>
          </a:p>
          <a:p>
            <a:pPr marL="8929" algn="ctr">
              <a:spcBef>
                <a:spcPts val="70"/>
              </a:spcBef>
              <a:tabLst>
                <a:tab pos="3489598" algn="l"/>
              </a:tabLst>
            </a:pPr>
            <a:r>
              <a:rPr lang="pt-BR" sz="3600" b="1" dirty="0">
                <a:solidFill>
                  <a:schemeClr val="accent1">
                    <a:lumMod val="75000"/>
                  </a:schemeClr>
                </a:solidFill>
                <a:latin typeface="Roboto" panose="02000000000000000000" pitchFamily="2" charset="0"/>
              </a:rPr>
              <a:t> Rede de Urgência e Emergência </a:t>
            </a:r>
          </a:p>
        </p:txBody>
      </p:sp>
      <p:sp>
        <p:nvSpPr>
          <p:cNvPr id="8" name="Retângulo Arredondado 7"/>
          <p:cNvSpPr/>
          <p:nvPr/>
        </p:nvSpPr>
        <p:spPr>
          <a:xfrm>
            <a:off x="3692105" y="2174307"/>
            <a:ext cx="7418718" cy="400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a:t>
            </a:r>
            <a:r>
              <a:rPr lang="en-US" sz="2400" b="1" i="1" dirty="0"/>
              <a:t>SAMU</a:t>
            </a:r>
            <a:r>
              <a:rPr lang="en-US" sz="2400" b="1" dirty="0"/>
              <a:t> :   Municípios + SES + MS</a:t>
            </a:r>
          </a:p>
          <a:p>
            <a:endParaRPr lang="en-US" sz="2400" b="1" dirty="0"/>
          </a:p>
          <a:p>
            <a:r>
              <a:rPr lang="en-US" sz="2400" b="1" i="1" dirty="0"/>
              <a:t>                         REDE RESPOSTA</a:t>
            </a:r>
            <a:r>
              <a:rPr lang="en-US" sz="2400" b="1" dirty="0"/>
              <a:t>:</a:t>
            </a:r>
          </a:p>
          <a:p>
            <a:r>
              <a:rPr lang="en-US" sz="2400" b="1" dirty="0"/>
              <a:t>	            AP: Municípios + SES + MS</a:t>
            </a:r>
          </a:p>
          <a:p>
            <a:r>
              <a:rPr lang="en-US" sz="2400" b="1" dirty="0"/>
              <a:t>	            UPAS: SES + MS + </a:t>
            </a:r>
            <a:r>
              <a:rPr lang="en-US" sz="2400" b="1" dirty="0" err="1"/>
              <a:t>municípios</a:t>
            </a:r>
            <a:endParaRPr lang="en-US" sz="2400" b="1" dirty="0"/>
          </a:p>
          <a:p>
            <a:r>
              <a:rPr lang="en-US" sz="2400" b="1" dirty="0"/>
              <a:t>	            </a:t>
            </a:r>
            <a:r>
              <a:rPr lang="en-US" sz="2400" b="1" dirty="0" err="1"/>
              <a:t>Hospitais</a:t>
            </a:r>
            <a:r>
              <a:rPr lang="en-US" sz="2400" b="1" dirty="0"/>
              <a:t> (rede </a:t>
            </a:r>
            <a:r>
              <a:rPr lang="en-US" sz="2400" b="1" dirty="0" err="1"/>
              <a:t>resposta</a:t>
            </a:r>
            <a:r>
              <a:rPr lang="en-US" sz="2400" b="1" dirty="0"/>
              <a:t>): SES +MS</a:t>
            </a:r>
          </a:p>
          <a:p>
            <a:endParaRPr lang="en-US" sz="2400" b="1" dirty="0"/>
          </a:p>
          <a:p>
            <a:r>
              <a:rPr lang="en-US" sz="2400" b="1" dirty="0"/>
              <a:t>                          CIS – Municípios + SES</a:t>
            </a:r>
            <a:endParaRPr lang="pt-BR" sz="2400" b="1" dirty="0"/>
          </a:p>
          <a:p>
            <a:pPr algn="ctr"/>
            <a:endParaRPr lang="pt-BR" sz="2400" b="1" dirty="0"/>
          </a:p>
        </p:txBody>
      </p:sp>
    </p:spTree>
    <p:extLst>
      <p:ext uri="{BB962C8B-B14F-4D97-AF65-F5344CB8AC3E}">
        <p14:creationId xmlns:p14="http://schemas.microsoft.com/office/powerpoint/2010/main" val="89037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2" y="681037"/>
            <a:ext cx="8903898"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4.Financiamento – </a:t>
            </a:r>
            <a:r>
              <a:rPr lang="pt-BR" sz="2000" b="1" dirty="0">
                <a:solidFill>
                  <a:schemeClr val="accent1">
                    <a:lumMod val="75000"/>
                  </a:schemeClr>
                </a:solidFill>
                <a:latin typeface="Roboto" panose="02000000000000000000" pitchFamily="2" charset="0"/>
              </a:rPr>
              <a:t>Componente Federal </a:t>
            </a:r>
          </a:p>
        </p:txBody>
      </p:sp>
      <p:sp>
        <p:nvSpPr>
          <p:cNvPr id="7" name="CaixaDeTexto 6"/>
          <p:cNvSpPr txBox="1"/>
          <p:nvPr/>
        </p:nvSpPr>
        <p:spPr>
          <a:xfrm>
            <a:off x="2489440" y="2191623"/>
            <a:ext cx="9169879" cy="4801314"/>
          </a:xfrm>
          <a:prstGeom prst="rect">
            <a:avLst/>
          </a:prstGeom>
          <a:noFill/>
        </p:spPr>
        <p:txBody>
          <a:bodyPr wrap="square" rtlCol="0">
            <a:spAutoFit/>
          </a:bodyPr>
          <a:lstStyle/>
          <a:p>
            <a:pPr algn="just"/>
            <a:r>
              <a:rPr lang="pt-BR" sz="1600" b="1" dirty="0">
                <a:latin typeface="Arial" panose="020B0604020202020204" pitchFamily="34" charset="0"/>
                <a:cs typeface="Arial" panose="020B0604020202020204" pitchFamily="34" charset="0"/>
              </a:rPr>
              <a:t>Art. 919.</a:t>
            </a:r>
            <a:r>
              <a:rPr lang="pt-BR" sz="1600" dirty="0">
                <a:latin typeface="Arial" panose="020B0604020202020204" pitchFamily="34" charset="0"/>
                <a:cs typeface="Arial" panose="020B0604020202020204" pitchFamily="34" charset="0"/>
              </a:rPr>
              <a:t> Fica instituído incentivo financeiro de custeio para reforma das Centrais de Regulação das Urgências já existentes e que pretendam se regionalizar, na seguinte proporção: (Origem: PRT MS/GM 1010/2012, Art. 21)</a:t>
            </a: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I - </a:t>
            </a:r>
            <a:r>
              <a:rPr lang="pt-BR" sz="1600" dirty="0">
                <a:latin typeface="Arial" panose="020B0604020202020204" pitchFamily="34" charset="0"/>
                <a:cs typeface="Arial" panose="020B0604020202020204" pitchFamily="34" charset="0"/>
              </a:rPr>
              <a:t>municípios com até </a:t>
            </a:r>
            <a:r>
              <a:rPr lang="pt-BR" sz="1600" dirty="0">
                <a:highlight>
                  <a:srgbClr val="C0C0C0"/>
                </a:highlight>
                <a:latin typeface="Arial" panose="020B0604020202020204" pitchFamily="34" charset="0"/>
                <a:cs typeface="Arial" panose="020B0604020202020204" pitchFamily="34" charset="0"/>
              </a:rPr>
              <a:t>350.000 (trezentos e cinquenta mil) habitantes - R$ 100.000,00 </a:t>
            </a:r>
            <a:r>
              <a:rPr lang="pt-BR" sz="1600" dirty="0">
                <a:latin typeface="Arial" panose="020B0604020202020204" pitchFamily="34" charset="0"/>
                <a:cs typeface="Arial" panose="020B0604020202020204" pitchFamily="34" charset="0"/>
              </a:rPr>
              <a:t>(cem mil reais); (Origem: PRT MS/GM 1010/2012, Art. 21, I)</a:t>
            </a: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II - </a:t>
            </a:r>
            <a:r>
              <a:rPr lang="pt-BR" sz="1600" dirty="0">
                <a:latin typeface="Arial" panose="020B0604020202020204" pitchFamily="34" charset="0"/>
                <a:cs typeface="Arial" panose="020B0604020202020204" pitchFamily="34" charset="0"/>
              </a:rPr>
              <a:t>municípios com </a:t>
            </a:r>
            <a:r>
              <a:rPr lang="pt-BR" sz="1600" dirty="0">
                <a:highlight>
                  <a:srgbClr val="C0C0C0"/>
                </a:highlight>
                <a:latin typeface="Arial" panose="020B0604020202020204" pitchFamily="34" charset="0"/>
                <a:cs typeface="Arial" panose="020B0604020202020204" pitchFamily="34" charset="0"/>
              </a:rPr>
              <a:t>350.001 (trezentos e cinquenta mil e um) a 1.500.000 (um milhão e quinhentos mil) habitantes - R$ 150.000,00 </a:t>
            </a:r>
            <a:r>
              <a:rPr lang="pt-BR" sz="1600" dirty="0">
                <a:latin typeface="Arial" panose="020B0604020202020204" pitchFamily="34" charset="0"/>
                <a:cs typeface="Arial" panose="020B0604020202020204" pitchFamily="34" charset="0"/>
              </a:rPr>
              <a:t>(cento e cinquenta mil reais); (Origem: PRT MS/GM 1010/2012, Art. 21, II)</a:t>
            </a: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III - </a:t>
            </a:r>
            <a:r>
              <a:rPr lang="pt-BR" sz="1600" dirty="0">
                <a:latin typeface="Arial" panose="020B0604020202020204" pitchFamily="34" charset="0"/>
                <a:cs typeface="Arial" panose="020B0604020202020204" pitchFamily="34" charset="0"/>
              </a:rPr>
              <a:t>municípios com </a:t>
            </a:r>
            <a:r>
              <a:rPr lang="pt-BR" sz="1600" dirty="0">
                <a:highlight>
                  <a:srgbClr val="C0C0C0"/>
                </a:highlight>
                <a:latin typeface="Arial" panose="020B0604020202020204" pitchFamily="34" charset="0"/>
                <a:cs typeface="Arial" panose="020B0604020202020204" pitchFamily="34" charset="0"/>
              </a:rPr>
              <a:t>1.500.001 (um milhão, quinhentos mil e um) a 4.000.000 (quatro milhões) habitantes - R$ 175.000,00</a:t>
            </a:r>
            <a:r>
              <a:rPr lang="pt-BR" sz="1600" dirty="0">
                <a:latin typeface="Arial" panose="020B0604020202020204" pitchFamily="34" charset="0"/>
                <a:cs typeface="Arial" panose="020B0604020202020204" pitchFamily="34" charset="0"/>
              </a:rPr>
              <a:t> (cento e setenta e cinco mil reais); e (Origem: PRT MS/GM 1010/2012, Art. 21, III)</a:t>
            </a:r>
          </a:p>
          <a:p>
            <a:pPr algn="just"/>
            <a:endParaRPr lang="pt-BR" sz="1600" b="1" dirty="0">
              <a:latin typeface="Arial" panose="020B0604020202020204" pitchFamily="34" charset="0"/>
              <a:cs typeface="Arial" panose="020B0604020202020204" pitchFamily="34" charset="0"/>
            </a:endParaRPr>
          </a:p>
          <a:p>
            <a:pPr algn="just"/>
            <a:r>
              <a:rPr lang="pt-BR" sz="1600" b="1" dirty="0">
                <a:latin typeface="Arial" panose="020B0604020202020204" pitchFamily="34" charset="0"/>
                <a:cs typeface="Arial" panose="020B0604020202020204" pitchFamily="34" charset="0"/>
              </a:rPr>
              <a:t>IV - </a:t>
            </a:r>
            <a:r>
              <a:rPr lang="pt-BR" sz="1600" dirty="0">
                <a:latin typeface="Arial" panose="020B0604020202020204" pitchFamily="34" charset="0"/>
                <a:cs typeface="Arial" panose="020B0604020202020204" pitchFamily="34" charset="0"/>
              </a:rPr>
              <a:t>municípios com população a </a:t>
            </a:r>
            <a:r>
              <a:rPr lang="pt-BR" sz="1600" dirty="0">
                <a:highlight>
                  <a:srgbClr val="C0C0C0"/>
                </a:highlight>
                <a:latin typeface="Arial" panose="020B0604020202020204" pitchFamily="34" charset="0"/>
                <a:cs typeface="Arial" panose="020B0604020202020204" pitchFamily="34" charset="0"/>
              </a:rPr>
              <a:t>partir de 4.000.001 (quatro milhões e um) habitantes - R$ 200.000,00 (duzentos mil reais)</a:t>
            </a:r>
            <a:r>
              <a:rPr lang="pt-BR" sz="1600" dirty="0">
                <a:latin typeface="Arial" panose="020B0604020202020204" pitchFamily="34" charset="0"/>
                <a:cs typeface="Arial" panose="020B0604020202020204" pitchFamily="34" charset="0"/>
              </a:rPr>
              <a:t>. (Origem: PRT MS/GM 1010/2012, Art. 21, IV)</a:t>
            </a:r>
          </a:p>
          <a:p>
            <a:endParaRPr lang="pt-BR" sz="1600"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p:txBody>
      </p:sp>
      <p:sp>
        <p:nvSpPr>
          <p:cNvPr id="8" name="CaixaDeTexto 7"/>
          <p:cNvSpPr txBox="1"/>
          <p:nvPr/>
        </p:nvSpPr>
        <p:spPr>
          <a:xfrm>
            <a:off x="2489440" y="1512391"/>
            <a:ext cx="6323654" cy="1200329"/>
          </a:xfrm>
          <a:prstGeom prst="rect">
            <a:avLst/>
          </a:prstGeom>
          <a:noFill/>
        </p:spPr>
        <p:txBody>
          <a:bodyPr wrap="none" rtlCol="0">
            <a:spAutoFit/>
          </a:bodyPr>
          <a:lstStyle/>
          <a:p>
            <a:r>
              <a:rPr lang="pt-BR" b="1" dirty="0"/>
              <a:t>Portaria nº 1010/GM, de 21 de Maio de 2012</a:t>
            </a:r>
            <a:br>
              <a:rPr lang="pt-BR" b="1" dirty="0"/>
            </a:br>
            <a:r>
              <a:rPr lang="pt-BR" b="1" dirty="0"/>
              <a:t>Portaria de Consolidação nº 6/GM/MS, de 6 de outubro de 2017</a:t>
            </a:r>
            <a:br>
              <a:rPr lang="pt-BR" b="1" dirty="0"/>
            </a:br>
            <a:endParaRPr lang="pt-BR" dirty="0"/>
          </a:p>
          <a:p>
            <a:endParaRPr lang="pt-BR" dirty="0"/>
          </a:p>
        </p:txBody>
      </p:sp>
    </p:spTree>
    <p:extLst>
      <p:ext uri="{BB962C8B-B14F-4D97-AF65-F5344CB8AC3E}">
        <p14:creationId xmlns:p14="http://schemas.microsoft.com/office/powerpoint/2010/main" val="120473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2" y="681037"/>
            <a:ext cx="9234098"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4.Financiamento – </a:t>
            </a:r>
            <a:r>
              <a:rPr lang="pt-BR" sz="2000" b="1" dirty="0">
                <a:solidFill>
                  <a:schemeClr val="accent1">
                    <a:lumMod val="75000"/>
                  </a:schemeClr>
                </a:solidFill>
                <a:latin typeface="Roboto" panose="02000000000000000000" pitchFamily="2" charset="0"/>
              </a:rPr>
              <a:t>Componente Federal Leitos de UTI </a:t>
            </a:r>
          </a:p>
        </p:txBody>
      </p:sp>
      <p:sp>
        <p:nvSpPr>
          <p:cNvPr id="8" name="CaixaDeTexto 7"/>
          <p:cNvSpPr txBox="1"/>
          <p:nvPr/>
        </p:nvSpPr>
        <p:spPr>
          <a:xfrm>
            <a:off x="2560547" y="2029127"/>
            <a:ext cx="9431667" cy="5047536"/>
          </a:xfrm>
          <a:prstGeom prst="rect">
            <a:avLst/>
          </a:prstGeom>
          <a:noFill/>
        </p:spPr>
        <p:txBody>
          <a:bodyPr wrap="square" rtlCol="0">
            <a:spAutoFit/>
          </a:bodyPr>
          <a:lstStyle/>
          <a:p>
            <a:pPr algn="just"/>
            <a:r>
              <a:rPr lang="pt-BR" sz="1400" b="1" dirty="0">
                <a:solidFill>
                  <a:srgbClr val="000000"/>
                </a:solidFill>
                <a:latin typeface="Arial" panose="020B0604020202020204" pitchFamily="34" charset="0"/>
              </a:rPr>
              <a:t>Art. 866.</a:t>
            </a:r>
            <a:r>
              <a:rPr lang="pt-BR" sz="1400" dirty="0">
                <a:solidFill>
                  <a:srgbClr val="000000"/>
                </a:solidFill>
                <a:latin typeface="Arial" panose="020B0604020202020204" pitchFamily="34" charset="0"/>
              </a:rPr>
              <a:t> As instituições hospitalares, públicas ou privadas conveniadas ou contratadas ao SUS, que disponibilizarem leitos de terapia intensiva específicos para retaguarda às Portas de Entrada Hospitalares de Urgência poderão apresentar ao Ministério da Saúde projeto para adequação física e tecnológica, no valor de até R$ 100.000,00 (cem mil reais) por leito novo. (Origem: PRT MS/GM 2395/2011, Art. 19)</a:t>
            </a:r>
          </a:p>
          <a:p>
            <a:pPr algn="just"/>
            <a:endParaRPr lang="pt-BR" sz="1400" b="1" dirty="0">
              <a:solidFill>
                <a:srgbClr val="000000"/>
              </a:solidFill>
              <a:latin typeface="Arial" panose="020B0604020202020204" pitchFamily="34" charset="0"/>
            </a:endParaRPr>
          </a:p>
          <a:p>
            <a:pPr algn="just"/>
            <a:r>
              <a:rPr lang="pt-BR" sz="1400" b="1" dirty="0">
                <a:solidFill>
                  <a:srgbClr val="000000"/>
                </a:solidFill>
                <a:latin typeface="Arial" panose="020B0604020202020204" pitchFamily="34" charset="0"/>
              </a:rPr>
              <a:t>Art. 868.</a:t>
            </a:r>
            <a:r>
              <a:rPr lang="pt-BR" sz="1400" dirty="0">
                <a:solidFill>
                  <a:srgbClr val="000000"/>
                </a:solidFill>
                <a:latin typeface="Arial" panose="020B0604020202020204" pitchFamily="34" charset="0"/>
              </a:rPr>
              <a:t> As instituições hospitalares que disponibilizarem </a:t>
            </a:r>
            <a:r>
              <a:rPr lang="pt-BR" sz="1400" dirty="0">
                <a:solidFill>
                  <a:srgbClr val="000000"/>
                </a:solidFill>
                <a:highlight>
                  <a:srgbClr val="C0C0C0"/>
                </a:highlight>
                <a:latin typeface="Arial" panose="020B0604020202020204" pitchFamily="34" charset="0"/>
              </a:rPr>
              <a:t>novos leitos de UTI, específicos para retaguarda às Portas de Entrada Hospitalares de Urgências, ou que qualificarem os leitos já existentes farão jus a custeio diferenciado do leito de UTI, no valor de R$ 800,00 (oitocentos reais) por diária de leito</a:t>
            </a:r>
            <a:r>
              <a:rPr lang="pt-BR" sz="1400" dirty="0">
                <a:solidFill>
                  <a:srgbClr val="000000"/>
                </a:solidFill>
                <a:latin typeface="Arial" panose="020B0604020202020204" pitchFamily="34" charset="0"/>
              </a:rPr>
              <a:t>. (Origem: PRT MS/GM 2395/2011, Art. 21)</a:t>
            </a:r>
          </a:p>
          <a:p>
            <a:pPr algn="just"/>
            <a:endParaRPr lang="pt-BR" sz="1400" dirty="0">
              <a:solidFill>
                <a:srgbClr val="000000"/>
              </a:solidFill>
              <a:latin typeface="Arial" panose="020B0604020202020204" pitchFamily="34" charset="0"/>
            </a:endParaRPr>
          </a:p>
          <a:p>
            <a:pPr algn="just"/>
            <a:r>
              <a:rPr lang="pt-BR" sz="1400" b="1" dirty="0">
                <a:solidFill>
                  <a:srgbClr val="000000"/>
                </a:solidFill>
                <a:latin typeface="Arial" panose="020B0604020202020204" pitchFamily="34" charset="0"/>
              </a:rPr>
              <a:t>Parágrafo Único. </a:t>
            </a:r>
            <a:r>
              <a:rPr lang="pt-BR" sz="1400" dirty="0">
                <a:solidFill>
                  <a:srgbClr val="000000"/>
                </a:solidFill>
                <a:latin typeface="Arial" panose="020B0604020202020204" pitchFamily="34" charset="0"/>
              </a:rPr>
              <a:t>A diferença entre o valor real da diária do leito de UTI e o repasse do recurso federal por leito deverá ser custeada por estados e municípios, na forma pactuada na Comissão </a:t>
            </a:r>
            <a:r>
              <a:rPr lang="pt-BR" sz="1400" dirty="0" err="1">
                <a:solidFill>
                  <a:srgbClr val="000000"/>
                </a:solidFill>
                <a:latin typeface="Arial" panose="020B0604020202020204" pitchFamily="34" charset="0"/>
              </a:rPr>
              <a:t>Intergestores</a:t>
            </a:r>
            <a:r>
              <a:rPr lang="pt-BR" sz="1400" dirty="0">
                <a:solidFill>
                  <a:srgbClr val="000000"/>
                </a:solidFill>
                <a:latin typeface="Arial" panose="020B0604020202020204" pitchFamily="34" charset="0"/>
              </a:rPr>
              <a:t> Regional (CIR) e na Comissão </a:t>
            </a:r>
            <a:r>
              <a:rPr lang="pt-BR" sz="1400" dirty="0" err="1">
                <a:solidFill>
                  <a:srgbClr val="000000"/>
                </a:solidFill>
                <a:latin typeface="Arial" panose="020B0604020202020204" pitchFamily="34" charset="0"/>
              </a:rPr>
              <a:t>Intergestores</a:t>
            </a:r>
            <a:r>
              <a:rPr lang="pt-BR" sz="1400" dirty="0">
                <a:solidFill>
                  <a:srgbClr val="000000"/>
                </a:solidFill>
                <a:latin typeface="Arial" panose="020B0604020202020204" pitchFamily="34" charset="0"/>
              </a:rPr>
              <a:t> </a:t>
            </a:r>
            <a:r>
              <a:rPr lang="pt-BR" sz="1400" dirty="0" err="1">
                <a:solidFill>
                  <a:srgbClr val="000000"/>
                </a:solidFill>
                <a:latin typeface="Arial" panose="020B0604020202020204" pitchFamily="34" charset="0"/>
              </a:rPr>
              <a:t>Bipartite</a:t>
            </a:r>
            <a:r>
              <a:rPr lang="pt-BR" sz="1400" dirty="0">
                <a:solidFill>
                  <a:srgbClr val="000000"/>
                </a:solidFill>
                <a:latin typeface="Arial" panose="020B0604020202020204" pitchFamily="34" charset="0"/>
              </a:rPr>
              <a:t> (CIB). (Origem: PRT MS/GM 2395/2011, Art. 21, Parágrafo Único)</a:t>
            </a:r>
          </a:p>
          <a:p>
            <a:pPr algn="just"/>
            <a:endParaRPr lang="pt-BR" sz="1400" dirty="0">
              <a:solidFill>
                <a:srgbClr val="000000"/>
              </a:solidFill>
              <a:latin typeface="Arial" panose="020B0604020202020204" pitchFamily="34" charset="0"/>
            </a:endParaRPr>
          </a:p>
          <a:p>
            <a:pPr algn="just"/>
            <a:r>
              <a:rPr lang="pt-BR" sz="1400" b="1" dirty="0">
                <a:solidFill>
                  <a:srgbClr val="000000"/>
                </a:solidFill>
                <a:latin typeface="Arial" panose="020B0604020202020204" pitchFamily="34" charset="0"/>
              </a:rPr>
              <a:t>Art. 869.</a:t>
            </a:r>
            <a:r>
              <a:rPr lang="pt-BR" sz="1400" dirty="0">
                <a:solidFill>
                  <a:srgbClr val="000000"/>
                </a:solidFill>
                <a:latin typeface="Arial" panose="020B0604020202020204" pitchFamily="34" charset="0"/>
              </a:rPr>
              <a:t> </a:t>
            </a:r>
            <a:r>
              <a:rPr lang="pt-BR" sz="1400" dirty="0">
                <a:solidFill>
                  <a:srgbClr val="000000"/>
                </a:solidFill>
                <a:highlight>
                  <a:srgbClr val="C0C0C0"/>
                </a:highlight>
                <a:latin typeface="Arial" panose="020B0604020202020204" pitchFamily="34" charset="0"/>
              </a:rPr>
              <a:t>As instituições hospitalares que possuem Portas de Entrada Hospitalares de Urgência e disponibilizarem leitos de UTI já existentes poderão qualificar até 80% (oitenta por cento) dos seus leitos de UTI, de acordo com os critérios estabelecidos no art. 872</a:t>
            </a:r>
            <a:r>
              <a:rPr lang="pt-BR" sz="1400" dirty="0">
                <a:solidFill>
                  <a:srgbClr val="000000"/>
                </a:solidFill>
                <a:latin typeface="Arial" panose="020B0604020202020204" pitchFamily="34" charset="0"/>
              </a:rPr>
              <a:t>. (Origem: PRT MS/GM 2395/2011, Art. 22)</a:t>
            </a:r>
          </a:p>
          <a:p>
            <a:pPr algn="just"/>
            <a:endParaRPr lang="pt-BR" sz="1400" dirty="0">
              <a:solidFill>
                <a:srgbClr val="000000"/>
              </a:solidFill>
              <a:latin typeface="Arial" panose="020B0604020202020204" pitchFamily="34" charset="0"/>
            </a:endParaRPr>
          </a:p>
          <a:p>
            <a:pPr algn="just"/>
            <a:r>
              <a:rPr lang="pt-BR" sz="1400" b="1" dirty="0">
                <a:solidFill>
                  <a:srgbClr val="000000"/>
                </a:solidFill>
                <a:latin typeface="Arial" panose="020B0604020202020204" pitchFamily="34" charset="0"/>
              </a:rPr>
              <a:t>Art. 870.</a:t>
            </a:r>
            <a:r>
              <a:rPr lang="pt-BR" sz="1400" dirty="0">
                <a:solidFill>
                  <a:srgbClr val="000000"/>
                </a:solidFill>
                <a:latin typeface="Arial" panose="020B0604020202020204" pitchFamily="34" charset="0"/>
              </a:rPr>
              <a:t> </a:t>
            </a:r>
            <a:r>
              <a:rPr lang="pt-BR" sz="1400" dirty="0">
                <a:solidFill>
                  <a:srgbClr val="000000"/>
                </a:solidFill>
                <a:highlight>
                  <a:srgbClr val="C0C0C0"/>
                </a:highlight>
                <a:latin typeface="Arial" panose="020B0604020202020204" pitchFamily="34" charset="0"/>
              </a:rPr>
              <a:t>As instituições hospitalares que não possuem Portas de entrada Hospitalares de Urgência e disponibilizarem leitos de UTI já existentes poderão qualificar até 70% (setenta por cento) dos seus leitos de UTI, de acordo com os critérios estabelecidos no art. 872</a:t>
            </a:r>
            <a:r>
              <a:rPr lang="pt-BR" sz="1400" dirty="0">
                <a:solidFill>
                  <a:srgbClr val="000000"/>
                </a:solidFill>
                <a:latin typeface="Arial" panose="020B0604020202020204" pitchFamily="34" charset="0"/>
              </a:rPr>
              <a:t>. (Origem: PRT MS/GM 2395/2011, Art. 23)</a:t>
            </a:r>
          </a:p>
          <a:p>
            <a:pPr algn="just"/>
            <a:endParaRPr lang="pt-BR" sz="1400" dirty="0"/>
          </a:p>
          <a:p>
            <a:pPr algn="just"/>
            <a:endParaRPr lang="pt-BR" sz="1400" dirty="0"/>
          </a:p>
          <a:p>
            <a:pPr algn="just"/>
            <a:endParaRPr lang="pt-BR" sz="1400" dirty="0"/>
          </a:p>
        </p:txBody>
      </p:sp>
    </p:spTree>
    <p:extLst>
      <p:ext uri="{BB962C8B-B14F-4D97-AF65-F5344CB8AC3E}">
        <p14:creationId xmlns:p14="http://schemas.microsoft.com/office/powerpoint/2010/main" val="107318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3" name="CaixaDeTexto 2"/>
          <p:cNvSpPr txBox="1"/>
          <p:nvPr/>
        </p:nvSpPr>
        <p:spPr>
          <a:xfrm>
            <a:off x="2777706" y="1052423"/>
            <a:ext cx="7444596" cy="6494085"/>
          </a:xfrm>
          <a:prstGeom prst="rect">
            <a:avLst/>
          </a:prstGeom>
          <a:noFill/>
        </p:spPr>
        <p:txBody>
          <a:bodyPr wrap="square" rtlCol="0">
            <a:spAutoFit/>
          </a:bodyPr>
          <a:lstStyle/>
          <a:p>
            <a:r>
              <a:rPr lang="pt-BR" sz="3200" dirty="0"/>
              <a:t>AGENDA</a:t>
            </a:r>
          </a:p>
          <a:p>
            <a:endParaRPr lang="pt-BR" sz="3200" dirty="0"/>
          </a:p>
          <a:p>
            <a:pPr marL="514350" indent="-514350">
              <a:buAutoNum type="arabicPeriod"/>
            </a:pPr>
            <a:r>
              <a:rPr lang="pt-BR" sz="3200" dirty="0"/>
              <a:t>Oportunidade</a:t>
            </a:r>
          </a:p>
          <a:p>
            <a:pPr marL="514350" indent="-514350">
              <a:buAutoNum type="arabicPeriod"/>
            </a:pPr>
            <a:endParaRPr lang="pt-BR" sz="3200" dirty="0"/>
          </a:p>
          <a:p>
            <a:pPr marL="514350" indent="-514350">
              <a:buAutoNum type="arabicPeriod"/>
            </a:pPr>
            <a:r>
              <a:rPr lang="pt-BR" sz="3200" dirty="0"/>
              <a:t>RUE</a:t>
            </a:r>
          </a:p>
          <a:p>
            <a:pPr marL="514350" indent="-514350">
              <a:buAutoNum type="arabicPeriod"/>
            </a:pPr>
            <a:endParaRPr lang="pt-BR" sz="3200" dirty="0"/>
          </a:p>
          <a:p>
            <a:pPr marL="514350" indent="-514350">
              <a:buAutoNum type="arabicPeriod"/>
            </a:pPr>
            <a:r>
              <a:rPr lang="pt-BR" sz="3200" dirty="0"/>
              <a:t>Financiamento</a:t>
            </a:r>
          </a:p>
          <a:p>
            <a:endParaRPr lang="pt-BR" sz="3200" dirty="0"/>
          </a:p>
          <a:p>
            <a:r>
              <a:rPr lang="pt-BR" sz="3200" dirty="0"/>
              <a:t>4. Financiamento da RUE</a:t>
            </a:r>
          </a:p>
          <a:p>
            <a:endParaRPr lang="pt-BR" sz="3200" dirty="0"/>
          </a:p>
          <a:p>
            <a:endParaRPr lang="pt-BR" sz="3200" dirty="0"/>
          </a:p>
          <a:p>
            <a:endParaRPr lang="pt-BR" sz="3200" dirty="0"/>
          </a:p>
          <a:p>
            <a:endParaRPr lang="pt-BR" sz="3200" dirty="0"/>
          </a:p>
        </p:txBody>
      </p:sp>
    </p:spTree>
    <p:extLst>
      <p:ext uri="{BB962C8B-B14F-4D97-AF65-F5344CB8AC3E}">
        <p14:creationId xmlns:p14="http://schemas.microsoft.com/office/powerpoint/2010/main" val="118885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265082" y="681037"/>
            <a:ext cx="9926918"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4.Financiamento – </a:t>
            </a:r>
            <a:r>
              <a:rPr lang="pt-BR" sz="2000" b="1" dirty="0">
                <a:solidFill>
                  <a:schemeClr val="accent1">
                    <a:lumMod val="75000"/>
                  </a:schemeClr>
                </a:solidFill>
                <a:latin typeface="Roboto" panose="02000000000000000000" pitchFamily="2" charset="0"/>
              </a:rPr>
              <a:t>Componente Federal Porta de Entrada Hospitalar </a:t>
            </a:r>
          </a:p>
        </p:txBody>
      </p:sp>
      <p:sp>
        <p:nvSpPr>
          <p:cNvPr id="8" name="CaixaDeTexto 7"/>
          <p:cNvSpPr txBox="1"/>
          <p:nvPr/>
        </p:nvSpPr>
        <p:spPr>
          <a:xfrm>
            <a:off x="2435041" y="1503198"/>
            <a:ext cx="9431667" cy="5109091"/>
          </a:xfrm>
          <a:prstGeom prst="rect">
            <a:avLst/>
          </a:prstGeom>
          <a:noFill/>
        </p:spPr>
        <p:txBody>
          <a:bodyPr wrap="square" rtlCol="0">
            <a:spAutoFit/>
          </a:bodyPr>
          <a:lstStyle/>
          <a:p>
            <a:pPr algn="just"/>
            <a:r>
              <a:rPr lang="pt-BR" sz="1200" b="1" dirty="0">
                <a:solidFill>
                  <a:srgbClr val="000000"/>
                </a:solidFill>
                <a:latin typeface="Arial" panose="020B0604020202020204" pitchFamily="34" charset="0"/>
              </a:rPr>
              <a:t>Art. 859.</a:t>
            </a:r>
            <a:r>
              <a:rPr lang="pt-BR" sz="1200" dirty="0">
                <a:solidFill>
                  <a:srgbClr val="000000"/>
                </a:solidFill>
                <a:latin typeface="Arial" panose="020B0604020202020204" pitchFamily="34" charset="0"/>
              </a:rPr>
              <a:t> As Portas de Entrada Hospitalares de Urgência localizadas nas unidades hospitalares estratégicas poderão receber incentivo de custeio diferenciado de acordo com a tipologia descrita no Anexo 2 do Anexo III da Portaria de Consolidação nº 3, observados os seguintes limites: (Origem: PRT MS/GM 2395/2011, Art. 8º)</a:t>
            </a:r>
          </a:p>
          <a:p>
            <a:pPr algn="just"/>
            <a:br>
              <a:rPr lang="pt-BR" sz="1200" dirty="0">
                <a:solidFill>
                  <a:srgbClr val="000000"/>
                </a:solidFill>
                <a:latin typeface="Arial" panose="020B0604020202020204" pitchFamily="34" charset="0"/>
              </a:rPr>
            </a:br>
            <a:r>
              <a:rPr lang="pt-BR" sz="1200" b="1" dirty="0">
                <a:solidFill>
                  <a:srgbClr val="000000"/>
                </a:solidFill>
                <a:latin typeface="Arial" panose="020B0604020202020204" pitchFamily="34" charset="0"/>
              </a:rPr>
              <a:t>I - </a:t>
            </a:r>
            <a:r>
              <a:rPr lang="pt-BR" sz="1200" dirty="0">
                <a:solidFill>
                  <a:srgbClr val="000000"/>
                </a:solidFill>
                <a:latin typeface="Arial" panose="020B0604020202020204" pitchFamily="34" charset="0"/>
              </a:rPr>
              <a:t>as Portas de Entrada Hospitalares de Urgência instaladas em estabelecimentos hospitalares estratégicos classificados como </a:t>
            </a:r>
            <a:r>
              <a:rPr lang="pt-BR" sz="1200" dirty="0">
                <a:solidFill>
                  <a:srgbClr val="000000"/>
                </a:solidFill>
                <a:highlight>
                  <a:srgbClr val="C0C0C0"/>
                </a:highlight>
                <a:latin typeface="Arial" panose="020B0604020202020204" pitchFamily="34" charset="0"/>
              </a:rPr>
              <a:t>Hospital Geral receberão R$ 100.000,00 (cem mil reais</a:t>
            </a:r>
            <a:r>
              <a:rPr lang="pt-BR" sz="1200" dirty="0">
                <a:solidFill>
                  <a:srgbClr val="000000"/>
                </a:solidFill>
                <a:latin typeface="Arial" panose="020B0604020202020204" pitchFamily="34" charset="0"/>
              </a:rPr>
              <a:t>), como incentivo de custeio mensal; (Origem: PRT MS/GM 2395/2011, Art. 8º, I)</a:t>
            </a:r>
          </a:p>
          <a:p>
            <a:pPr algn="just"/>
            <a:endParaRPr lang="pt-BR" sz="1200" dirty="0">
              <a:solidFill>
                <a:srgbClr val="000000"/>
              </a:solidFill>
              <a:latin typeface="Arial" panose="020B0604020202020204" pitchFamily="34" charset="0"/>
            </a:endParaRPr>
          </a:p>
          <a:p>
            <a:pPr algn="just"/>
            <a:r>
              <a:rPr lang="pt-BR" sz="1200" b="1" dirty="0">
                <a:solidFill>
                  <a:srgbClr val="000000"/>
                </a:solidFill>
                <a:latin typeface="Arial" panose="020B0604020202020204" pitchFamily="34" charset="0"/>
              </a:rPr>
              <a:t>II - </a:t>
            </a:r>
            <a:r>
              <a:rPr lang="pt-BR" sz="1200" dirty="0">
                <a:solidFill>
                  <a:srgbClr val="000000"/>
                </a:solidFill>
                <a:latin typeface="Arial" panose="020B0604020202020204" pitchFamily="34" charset="0"/>
              </a:rPr>
              <a:t>as Portas de Entrada Hospitalares de Urgência instaladas em estabelecimentos hospitalares estratégicos classificados como Hospital Especializado </a:t>
            </a:r>
            <a:r>
              <a:rPr lang="pt-BR" sz="1200" dirty="0">
                <a:solidFill>
                  <a:srgbClr val="000000"/>
                </a:solidFill>
                <a:highlight>
                  <a:srgbClr val="C0C0C0"/>
                </a:highlight>
                <a:latin typeface="Arial" panose="020B0604020202020204" pitchFamily="34" charset="0"/>
              </a:rPr>
              <a:t>Tipo I receberão R$ 200.000,00 (duzentos mil reais</a:t>
            </a:r>
            <a:r>
              <a:rPr lang="pt-BR" sz="1200" dirty="0">
                <a:solidFill>
                  <a:srgbClr val="000000"/>
                </a:solidFill>
                <a:latin typeface="Arial" panose="020B0604020202020204" pitchFamily="34" charset="0"/>
              </a:rPr>
              <a:t>), como incentivo de custeio mensal; e (Origem: PRT MS/GM 2395/2011, Art. 8º, II)</a:t>
            </a:r>
          </a:p>
          <a:p>
            <a:pPr algn="just"/>
            <a:endParaRPr lang="pt-BR" sz="1200" dirty="0">
              <a:solidFill>
                <a:srgbClr val="000000"/>
              </a:solidFill>
              <a:latin typeface="Arial" panose="020B0604020202020204" pitchFamily="34" charset="0"/>
            </a:endParaRPr>
          </a:p>
          <a:p>
            <a:pPr algn="just"/>
            <a:r>
              <a:rPr lang="pt-BR" sz="1200" b="1" dirty="0">
                <a:solidFill>
                  <a:srgbClr val="000000"/>
                </a:solidFill>
                <a:latin typeface="Arial" panose="020B0604020202020204" pitchFamily="34" charset="0"/>
              </a:rPr>
              <a:t>III - </a:t>
            </a:r>
            <a:r>
              <a:rPr lang="pt-BR" sz="1200" dirty="0">
                <a:solidFill>
                  <a:srgbClr val="000000"/>
                </a:solidFill>
                <a:latin typeface="Arial" panose="020B0604020202020204" pitchFamily="34" charset="0"/>
              </a:rPr>
              <a:t>as Portas de Entrada Hospitalares de Urgência instaladas em estabelecimentos hospitalares estratégicos classificados como </a:t>
            </a:r>
            <a:r>
              <a:rPr lang="pt-BR" sz="1200" dirty="0">
                <a:solidFill>
                  <a:srgbClr val="000000"/>
                </a:solidFill>
                <a:highlight>
                  <a:srgbClr val="C0C0C0"/>
                </a:highlight>
                <a:latin typeface="Arial" panose="020B0604020202020204" pitchFamily="34" charset="0"/>
              </a:rPr>
              <a:t>Hospital Especializado Tipo II receberão R$ 300.000,00 (trezentos mil reais</a:t>
            </a:r>
            <a:r>
              <a:rPr lang="pt-BR" sz="1200" dirty="0">
                <a:solidFill>
                  <a:srgbClr val="000000"/>
                </a:solidFill>
                <a:latin typeface="Arial" panose="020B0604020202020204" pitchFamily="34" charset="0"/>
              </a:rPr>
              <a:t>), como incentivo de custeio mensal. (Origem: PRT MS/GM 2395/2011, Art. 8º, III)</a:t>
            </a:r>
          </a:p>
          <a:p>
            <a:pPr algn="just"/>
            <a:r>
              <a:rPr lang="pt-BR" sz="1200" dirty="0">
                <a:solidFill>
                  <a:srgbClr val="000000"/>
                </a:solidFill>
                <a:latin typeface="Arial" panose="020B0604020202020204" pitchFamily="34" charset="0"/>
              </a:rPr>
              <a:t>..............</a:t>
            </a:r>
          </a:p>
          <a:p>
            <a:pPr algn="just"/>
            <a:r>
              <a:rPr lang="pt-BR" sz="1200" b="1" dirty="0">
                <a:solidFill>
                  <a:srgbClr val="000000"/>
                </a:solidFill>
                <a:latin typeface="Arial" panose="020B0604020202020204" pitchFamily="34" charset="0"/>
              </a:rPr>
              <a:t>§ 1º </a:t>
            </a:r>
            <a:r>
              <a:rPr lang="pt-BR" sz="1200" dirty="0">
                <a:solidFill>
                  <a:srgbClr val="000000"/>
                </a:solidFill>
                <a:latin typeface="Arial" panose="020B0604020202020204" pitchFamily="34" charset="0"/>
              </a:rPr>
              <a:t>As Portas de Entrada Hospitalares de Urgência deverão se qualificar em um prazo máximo de 06 (seis) meses após o início do repasse do incentivo de custeio diferenciado, previsto pelo art. 859, ou em um prazo de 12 (doze) meses após o recebimento do incentivo de investimento para adequação da ambiência, previsto pelo art. 858. (Origem: PRT MS/GM 2395/2011, Art. 10, § 1º)</a:t>
            </a:r>
          </a:p>
          <a:p>
            <a:pPr algn="just"/>
            <a:r>
              <a:rPr lang="pt-BR" sz="1200" b="1" dirty="0">
                <a:solidFill>
                  <a:srgbClr val="000000"/>
                </a:solidFill>
                <a:latin typeface="Arial" panose="020B0604020202020204" pitchFamily="34" charset="0"/>
              </a:rPr>
              <a:t>§ 2º </a:t>
            </a:r>
            <a:r>
              <a:rPr lang="pt-BR" sz="1200" dirty="0">
                <a:solidFill>
                  <a:srgbClr val="000000"/>
                </a:solidFill>
                <a:latin typeface="Arial" panose="020B0604020202020204" pitchFamily="34" charset="0"/>
              </a:rPr>
              <a:t>Em caso de inobservância dos prazos previstos no § 1º deste artigo, o repasse do incentivo financeiro será cancelado, devendo ser restituído todo o valor recebido. (Origem: PRT MS/GM 2395/2011, Art. 10, § 2º)</a:t>
            </a:r>
          </a:p>
          <a:p>
            <a:pPr algn="just"/>
            <a:endParaRPr lang="pt-BR" sz="1200" dirty="0">
              <a:solidFill>
                <a:srgbClr val="000000"/>
              </a:solidFill>
              <a:latin typeface="Arial" panose="020B0604020202020204" pitchFamily="34" charset="0"/>
            </a:endParaRPr>
          </a:p>
          <a:p>
            <a:pPr algn="just"/>
            <a:r>
              <a:rPr lang="pt-BR" sz="1200" dirty="0">
                <a:solidFill>
                  <a:srgbClr val="000000"/>
                </a:solidFill>
                <a:latin typeface="Arial" panose="020B0604020202020204" pitchFamily="34" charset="0"/>
              </a:rPr>
              <a:t>...........</a:t>
            </a:r>
          </a:p>
          <a:p>
            <a:pPr algn="just"/>
            <a:endParaRPr lang="pt-BR" sz="1200" dirty="0">
              <a:solidFill>
                <a:srgbClr val="000000"/>
              </a:solidFill>
              <a:latin typeface="Arial" panose="020B0604020202020204" pitchFamily="34" charset="0"/>
            </a:endParaRPr>
          </a:p>
          <a:p>
            <a:pPr algn="just"/>
            <a:r>
              <a:rPr lang="pt-BR" sz="1200" b="1" dirty="0">
                <a:solidFill>
                  <a:srgbClr val="000000"/>
                </a:solidFill>
                <a:latin typeface="Arial" panose="020B0604020202020204" pitchFamily="34" charset="0"/>
              </a:rPr>
              <a:t>6º </a:t>
            </a:r>
            <a:r>
              <a:rPr lang="pt-BR" sz="1200" dirty="0">
                <a:solidFill>
                  <a:srgbClr val="000000"/>
                </a:solidFill>
                <a:latin typeface="Arial" panose="020B0604020202020204" pitchFamily="34" charset="0"/>
              </a:rPr>
              <a:t>O Grupo Condutor Estadual da Rede de Atenção às Urgências e os representantes do Comitê Gestor da Rede Regional de Atenção às Urgências farão o acompanhamento e monitoramento semestral do cumprimento dos requisitos e critérios previstos nos </a:t>
            </a:r>
            <a:r>
              <a:rPr lang="pt-BR" sz="1200" dirty="0" err="1">
                <a:solidFill>
                  <a:srgbClr val="000000"/>
                </a:solidFill>
                <a:latin typeface="Arial" panose="020B0604020202020204" pitchFamily="34" charset="0"/>
              </a:rPr>
              <a:t>arts</a:t>
            </a:r>
            <a:r>
              <a:rPr lang="pt-BR" sz="1200" dirty="0">
                <a:solidFill>
                  <a:srgbClr val="000000"/>
                </a:solidFill>
                <a:latin typeface="Arial" panose="020B0604020202020204" pitchFamily="34" charset="0"/>
              </a:rPr>
              <a:t>. 859 e 861 e das metas pactuadas entre o gestor e o prestador dos serviços de saúde. (Origem: PRT MS/GM 2395/2011, Art. 10, § 6º)</a:t>
            </a:r>
          </a:p>
          <a:p>
            <a:pPr algn="just"/>
            <a:endParaRPr lang="pt-BR" sz="1400" dirty="0"/>
          </a:p>
        </p:txBody>
      </p:sp>
    </p:spTree>
    <p:extLst>
      <p:ext uri="{BB962C8B-B14F-4D97-AF65-F5344CB8AC3E}">
        <p14:creationId xmlns:p14="http://schemas.microsoft.com/office/powerpoint/2010/main" val="303009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2" y="681037"/>
            <a:ext cx="9376913"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4.Financiamento – </a:t>
            </a:r>
            <a:r>
              <a:rPr lang="pt-BR" sz="2000" b="1" dirty="0">
                <a:solidFill>
                  <a:schemeClr val="accent1">
                    <a:lumMod val="75000"/>
                  </a:schemeClr>
                </a:solidFill>
                <a:latin typeface="Roboto" panose="02000000000000000000" pitchFamily="2" charset="0"/>
              </a:rPr>
              <a:t>Componente Federal  Sala de Estabilização </a:t>
            </a:r>
          </a:p>
        </p:txBody>
      </p:sp>
      <p:sp>
        <p:nvSpPr>
          <p:cNvPr id="8" name="CaixaDeTexto 7"/>
          <p:cNvSpPr txBox="1"/>
          <p:nvPr/>
        </p:nvSpPr>
        <p:spPr>
          <a:xfrm>
            <a:off x="2560547" y="2029127"/>
            <a:ext cx="9431667" cy="3354765"/>
          </a:xfrm>
          <a:prstGeom prst="rect">
            <a:avLst/>
          </a:prstGeom>
          <a:noFill/>
        </p:spPr>
        <p:txBody>
          <a:bodyPr wrap="square" rtlCol="0">
            <a:spAutoFit/>
          </a:bodyPr>
          <a:lstStyle/>
          <a:p>
            <a:pPr algn="just"/>
            <a:r>
              <a:rPr lang="pt-BR" b="1" dirty="0"/>
              <a:t>PORTARIA GM/MS Nº 1.997, DE 24 DE NOVEMBRO DE 2023</a:t>
            </a:r>
            <a:endParaRPr lang="pt-BR" dirty="0"/>
          </a:p>
          <a:p>
            <a:r>
              <a:rPr lang="pt-BR" i="1" dirty="0"/>
              <a:t>Altera as Portarias de Consolidação GM/MS nº 3 e nº 6, de 28 de setembro de 2017, para tratar da habilitação, da homologação e do financiamento dos serviços da Rede de Atenção às Urgências e Emergências, no âmbito do Sistema Único de Saúde – SUS</a:t>
            </a:r>
          </a:p>
          <a:p>
            <a:endParaRPr lang="pt-BR" i="1" dirty="0"/>
          </a:p>
          <a:p>
            <a:pPr algn="just"/>
            <a:r>
              <a:rPr lang="pt-BR" dirty="0"/>
              <a:t>Art. 878-A. Fica instituído incentivo financeiro para custeio mensal da SE, a título de participação do Ministério da Saúde, no </a:t>
            </a:r>
            <a:r>
              <a:rPr lang="pt-BR" dirty="0">
                <a:highlight>
                  <a:srgbClr val="C0C0C0"/>
                </a:highlight>
              </a:rPr>
              <a:t>valor de R$ 50.000,00 (cinquenta mil reais).</a:t>
            </a:r>
          </a:p>
          <a:p>
            <a:pPr algn="just"/>
            <a:r>
              <a:rPr lang="pt-BR" dirty="0"/>
              <a:t>§ 1º O incentivo mensal para custeio será de R$ 65.000,00 (sessenta e cinco mil reais) para custeio das SE localizadas em municípios situados na região da Amazônia Legal.</a:t>
            </a:r>
          </a:p>
          <a:p>
            <a:pPr algn="just"/>
            <a:r>
              <a:rPr lang="pt-BR" dirty="0"/>
              <a:t>§ 2º O repasse do incentivo mensal para custeio da SE está condicionado à homologação, pelo Ministério da Saúde, da habilitação no CNES realizada pela SES.</a:t>
            </a:r>
          </a:p>
          <a:p>
            <a:pPr algn="just"/>
            <a:r>
              <a:rPr lang="pt-BR" sz="1400" dirty="0"/>
              <a:t>..................</a:t>
            </a:r>
          </a:p>
        </p:txBody>
      </p:sp>
    </p:spTree>
    <p:extLst>
      <p:ext uri="{BB962C8B-B14F-4D97-AF65-F5344CB8AC3E}">
        <p14:creationId xmlns:p14="http://schemas.microsoft.com/office/powerpoint/2010/main" val="150736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12" y="-67429"/>
            <a:ext cx="12198350" cy="6858000"/>
          </a:xfrm>
          <a:prstGeom prst="rect">
            <a:avLst/>
          </a:prstGeom>
        </p:spPr>
      </p:pic>
      <p:sp>
        <p:nvSpPr>
          <p:cNvPr id="5" name="Retângulo 4"/>
          <p:cNvSpPr/>
          <p:nvPr/>
        </p:nvSpPr>
        <p:spPr>
          <a:xfrm>
            <a:off x="2587925" y="1406435"/>
            <a:ext cx="9376913" cy="1415772"/>
          </a:xfrm>
          <a:prstGeom prst="rect">
            <a:avLst/>
          </a:prstGeom>
        </p:spPr>
        <p:txBody>
          <a:bodyPr wrap="square">
            <a:spAutoFit/>
          </a:bodyPr>
          <a:lstStyle/>
          <a:p>
            <a:pPr lvl="0" eaLnBrk="0" fontAlgn="base" hangingPunct="0">
              <a:spcBef>
                <a:spcPct val="0"/>
              </a:spcBef>
              <a:spcAft>
                <a:spcPct val="0"/>
              </a:spcAft>
            </a:pPr>
            <a:endParaRPr lang="pt-BR" altLang="pt-BR" sz="1600" dirty="0">
              <a:latin typeface="Arial" panose="020B0604020202020204" pitchFamily="34" charset="0"/>
            </a:endParaRPr>
          </a:p>
          <a:p>
            <a:endParaRPr lang="pt-BR" sz="1600" dirty="0"/>
          </a:p>
          <a:p>
            <a:endParaRPr lang="pt-BR" i="1" dirty="0">
              <a:solidFill>
                <a:srgbClr val="454545"/>
              </a:solidFill>
              <a:latin typeface="Arial" panose="020B0604020202020204" pitchFamily="34" charset="0"/>
              <a:cs typeface="Arial" panose="020B0604020202020204" pitchFamily="34" charset="0"/>
            </a:endParaRPr>
          </a:p>
          <a:p>
            <a:endParaRPr lang="pt-BR" i="1" dirty="0">
              <a:solidFill>
                <a:srgbClr val="454545"/>
              </a:solidFill>
              <a:latin typeface="Roboto" panose="02000000000000000000" pitchFamily="2" charset="0"/>
            </a:endParaRPr>
          </a:p>
          <a:p>
            <a:endParaRPr lang="pt-BR" i="1" dirty="0"/>
          </a:p>
        </p:txBody>
      </p:sp>
      <p:sp>
        <p:nvSpPr>
          <p:cNvPr id="6" name="Retângulo 5"/>
          <p:cNvSpPr/>
          <p:nvPr/>
        </p:nvSpPr>
        <p:spPr>
          <a:xfrm>
            <a:off x="2449902" y="681037"/>
            <a:ext cx="9246051" cy="646331"/>
          </a:xfrm>
          <a:prstGeom prst="rect">
            <a:avLst/>
          </a:prstGeom>
        </p:spPr>
        <p:txBody>
          <a:bodyPr wrap="square">
            <a:spAutoFit/>
          </a:bodyPr>
          <a:lstStyle/>
          <a:p>
            <a:pPr marL="8929">
              <a:spcBef>
                <a:spcPts val="70"/>
              </a:spcBef>
              <a:tabLst>
                <a:tab pos="3489598" algn="l"/>
              </a:tabLst>
            </a:pPr>
            <a:r>
              <a:rPr lang="pt-BR" sz="3600" b="1" dirty="0">
                <a:solidFill>
                  <a:schemeClr val="accent1">
                    <a:lumMod val="75000"/>
                  </a:schemeClr>
                </a:solidFill>
                <a:latin typeface="Roboto" panose="02000000000000000000" pitchFamily="2" charset="0"/>
              </a:rPr>
              <a:t>4.</a:t>
            </a:r>
            <a:r>
              <a:rPr lang="pt-BR" sz="3600" b="1" dirty="0">
                <a:solidFill>
                  <a:schemeClr val="accent1"/>
                </a:solidFill>
                <a:latin typeface="Roboto" panose="02000000000000000000" pitchFamily="2" charset="0"/>
              </a:rPr>
              <a:t>Financiamento</a:t>
            </a:r>
            <a:r>
              <a:rPr lang="pt-BR" sz="3600" b="1" dirty="0">
                <a:solidFill>
                  <a:schemeClr val="accent1">
                    <a:lumMod val="75000"/>
                  </a:schemeClr>
                </a:solidFill>
                <a:latin typeface="Roboto" panose="02000000000000000000" pitchFamily="2" charset="0"/>
              </a:rPr>
              <a:t> – </a:t>
            </a:r>
            <a:r>
              <a:rPr lang="pt-BR" sz="3600" b="1" dirty="0">
                <a:solidFill>
                  <a:schemeClr val="accent1"/>
                </a:solidFill>
                <a:latin typeface="Roboto" panose="02000000000000000000" pitchFamily="2" charset="0"/>
              </a:rPr>
              <a:t>Componente Estadual</a:t>
            </a:r>
          </a:p>
        </p:txBody>
      </p:sp>
      <p:sp>
        <p:nvSpPr>
          <p:cNvPr id="7" name="CaixaDeTexto 6"/>
          <p:cNvSpPr txBox="1"/>
          <p:nvPr/>
        </p:nvSpPr>
        <p:spPr>
          <a:xfrm>
            <a:off x="2587925" y="2520708"/>
            <a:ext cx="8765875" cy="2800767"/>
          </a:xfrm>
          <a:prstGeom prst="rect">
            <a:avLst/>
          </a:prstGeom>
          <a:noFill/>
        </p:spPr>
        <p:txBody>
          <a:bodyPr wrap="square" rtlCol="0">
            <a:spAutoFit/>
          </a:bodyPr>
          <a:lstStyle/>
          <a:p>
            <a:r>
              <a:rPr lang="en-US" sz="2800" dirty="0" err="1"/>
              <a:t>Resolução</a:t>
            </a:r>
            <a:r>
              <a:rPr lang="en-US" sz="2800" dirty="0"/>
              <a:t> </a:t>
            </a:r>
            <a:r>
              <a:rPr lang="en-US" sz="2800" dirty="0" err="1"/>
              <a:t>Estadual</a:t>
            </a:r>
            <a:r>
              <a:rPr lang="en-US" sz="2800" dirty="0"/>
              <a:t> 070/2024 CIB </a:t>
            </a:r>
          </a:p>
          <a:p>
            <a:r>
              <a:rPr lang="en-US" sz="2800" dirty="0"/>
              <a:t>     Previsão de contrapartida</a:t>
            </a:r>
          </a:p>
          <a:p>
            <a:endParaRPr lang="en-US" sz="2400" dirty="0"/>
          </a:p>
          <a:p>
            <a:pPr marL="342900" indent="-342900">
              <a:buFont typeface="Wingdings" panose="05000000000000000000" pitchFamily="2" charset="2"/>
              <a:buChar char="q"/>
            </a:pPr>
            <a:r>
              <a:rPr lang="en-US" sz="2400" dirty="0"/>
              <a:t>Portas de Entrada Hospitalares: base 50% do </a:t>
            </a:r>
            <a:r>
              <a:rPr lang="en-US" sz="2400" dirty="0" err="1"/>
              <a:t>incentivo</a:t>
            </a:r>
            <a:r>
              <a:rPr lang="en-US" sz="2400" dirty="0"/>
              <a:t> Federal</a:t>
            </a:r>
          </a:p>
          <a:p>
            <a:pPr marL="342900" indent="-342900">
              <a:buFont typeface="Wingdings" panose="05000000000000000000" pitchFamily="2" charset="2"/>
              <a:buChar char="q"/>
            </a:pPr>
            <a:r>
              <a:rPr lang="en-US" sz="2400" dirty="0"/>
              <a:t>Sala de Estabilização: R$ 50.000,00</a:t>
            </a:r>
          </a:p>
          <a:p>
            <a:pPr marL="342900" indent="-342900">
              <a:buFont typeface="Wingdings" panose="05000000000000000000" pitchFamily="2" charset="2"/>
              <a:buChar char="q"/>
            </a:pPr>
            <a:r>
              <a:rPr lang="en-US" sz="2400" dirty="0"/>
              <a:t>SAMU + CIS (incluindo CRU): variável -  próximo a 50%</a:t>
            </a:r>
            <a:endParaRPr lang="pt-BR" sz="2400" dirty="0"/>
          </a:p>
          <a:p>
            <a:pPr marL="342900" indent="-342900">
              <a:buFont typeface="Wingdings" panose="05000000000000000000" pitchFamily="2" charset="2"/>
              <a:buChar char="q"/>
            </a:pPr>
            <a:endParaRPr lang="pt-BR" sz="2400" dirty="0"/>
          </a:p>
        </p:txBody>
      </p:sp>
    </p:spTree>
    <p:extLst>
      <p:ext uri="{BB962C8B-B14F-4D97-AF65-F5344CB8AC3E}">
        <p14:creationId xmlns:p14="http://schemas.microsoft.com/office/powerpoint/2010/main" val="164920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pic>
        <p:nvPicPr>
          <p:cNvPr id="6" name="Imagem 5"/>
          <p:cNvPicPr>
            <a:picLocks noChangeAspect="1"/>
          </p:cNvPicPr>
          <p:nvPr/>
        </p:nvPicPr>
        <p:blipFill>
          <a:blip r:embed="rId4"/>
          <a:stretch>
            <a:fillRect/>
          </a:stretch>
        </p:blipFill>
        <p:spPr>
          <a:xfrm>
            <a:off x="2290247" y="1940719"/>
            <a:ext cx="9694719" cy="4121150"/>
          </a:xfrm>
          <a:prstGeom prst="rect">
            <a:avLst/>
          </a:prstGeom>
        </p:spPr>
      </p:pic>
      <p:sp>
        <p:nvSpPr>
          <p:cNvPr id="7" name="CaixaDeTexto 6"/>
          <p:cNvSpPr txBox="1"/>
          <p:nvPr/>
        </p:nvSpPr>
        <p:spPr>
          <a:xfrm>
            <a:off x="2225614" y="532100"/>
            <a:ext cx="9972735" cy="954107"/>
          </a:xfrm>
          <a:prstGeom prst="rect">
            <a:avLst/>
          </a:prstGeom>
          <a:noFill/>
        </p:spPr>
        <p:txBody>
          <a:bodyPr wrap="square" rtlCol="0">
            <a:spAutoFit/>
          </a:bodyPr>
          <a:lstStyle/>
          <a:p>
            <a:r>
              <a:rPr lang="pt-BR" sz="2800" b="1" dirty="0">
                <a:solidFill>
                  <a:schemeClr val="accent1">
                    <a:lumMod val="75000"/>
                  </a:schemeClr>
                </a:solidFill>
                <a:latin typeface="Roboto" panose="02000000000000000000" pitchFamily="2" charset="0"/>
              </a:rPr>
              <a:t>4. Financiamento – </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 SAMU -8 USAs (1)</a:t>
            </a:r>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800" dirty="0"/>
          </a:p>
        </p:txBody>
      </p:sp>
    </p:spTree>
    <p:extLst>
      <p:ext uri="{BB962C8B-B14F-4D97-AF65-F5344CB8AC3E}">
        <p14:creationId xmlns:p14="http://schemas.microsoft.com/office/powerpoint/2010/main" val="219234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CaixaDeTexto 6"/>
          <p:cNvSpPr txBox="1"/>
          <p:nvPr/>
        </p:nvSpPr>
        <p:spPr>
          <a:xfrm>
            <a:off x="2225615" y="532100"/>
            <a:ext cx="9601820" cy="954107"/>
          </a:xfrm>
          <a:prstGeom prst="rect">
            <a:avLst/>
          </a:prstGeom>
          <a:noFill/>
        </p:spPr>
        <p:txBody>
          <a:bodyPr wrap="square" rtlCol="0">
            <a:spAutoFit/>
          </a:bodyPr>
          <a:lstStyle/>
          <a:p>
            <a:r>
              <a:rPr lang="pt-BR" sz="2800" b="1" dirty="0">
                <a:solidFill>
                  <a:schemeClr val="accent1">
                    <a:lumMod val="75000"/>
                  </a:schemeClr>
                </a:solidFill>
                <a:latin typeface="Roboto" panose="02000000000000000000" pitchFamily="2" charset="0"/>
              </a:rPr>
              <a:t>4.Financiamento – </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 SAMU -8 USAs (2)</a:t>
            </a:r>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800" dirty="0"/>
          </a:p>
        </p:txBody>
      </p:sp>
      <p:pic>
        <p:nvPicPr>
          <p:cNvPr id="5" name="Imagem 4"/>
          <p:cNvPicPr>
            <a:picLocks noChangeAspect="1"/>
          </p:cNvPicPr>
          <p:nvPr/>
        </p:nvPicPr>
        <p:blipFill>
          <a:blip r:embed="rId3"/>
          <a:stretch>
            <a:fillRect/>
          </a:stretch>
        </p:blipFill>
        <p:spPr>
          <a:xfrm>
            <a:off x="2406872" y="2055813"/>
            <a:ext cx="9555809" cy="3879161"/>
          </a:xfrm>
          <a:prstGeom prst="rect">
            <a:avLst/>
          </a:prstGeom>
        </p:spPr>
      </p:pic>
    </p:spTree>
    <p:extLst>
      <p:ext uri="{BB962C8B-B14F-4D97-AF65-F5344CB8AC3E}">
        <p14:creationId xmlns:p14="http://schemas.microsoft.com/office/powerpoint/2010/main" val="750498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CaixaDeTexto 6"/>
          <p:cNvSpPr txBox="1"/>
          <p:nvPr/>
        </p:nvSpPr>
        <p:spPr>
          <a:xfrm>
            <a:off x="2225614" y="532100"/>
            <a:ext cx="9769161" cy="954107"/>
          </a:xfrm>
          <a:prstGeom prst="rect">
            <a:avLst/>
          </a:prstGeom>
          <a:noFill/>
        </p:spPr>
        <p:txBody>
          <a:bodyPr wrap="square" rtlCol="0">
            <a:spAutoFit/>
          </a:bodyPr>
          <a:lstStyle/>
          <a:p>
            <a:r>
              <a:rPr lang="pt-BR" sz="2800" b="1" dirty="0">
                <a:solidFill>
                  <a:schemeClr val="accent1">
                    <a:lumMod val="75000"/>
                  </a:schemeClr>
                </a:solidFill>
                <a:latin typeface="Roboto" panose="02000000000000000000" pitchFamily="2" charset="0"/>
              </a:rPr>
              <a:t>4.Financiamento – </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 SAMU – 25 USBs  (1)</a:t>
            </a:r>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800" dirty="0"/>
          </a:p>
        </p:txBody>
      </p:sp>
      <p:pic>
        <p:nvPicPr>
          <p:cNvPr id="8" name="Imagem 7"/>
          <p:cNvPicPr>
            <a:picLocks noChangeAspect="1"/>
          </p:cNvPicPr>
          <p:nvPr/>
        </p:nvPicPr>
        <p:blipFill>
          <a:blip r:embed="rId3"/>
          <a:stretch>
            <a:fillRect/>
          </a:stretch>
        </p:blipFill>
        <p:spPr>
          <a:xfrm>
            <a:off x="2458529" y="1621403"/>
            <a:ext cx="9476656" cy="4677483"/>
          </a:xfrm>
          <a:prstGeom prst="rect">
            <a:avLst/>
          </a:prstGeom>
        </p:spPr>
      </p:pic>
    </p:spTree>
    <p:extLst>
      <p:ext uri="{BB962C8B-B14F-4D97-AF65-F5344CB8AC3E}">
        <p14:creationId xmlns:p14="http://schemas.microsoft.com/office/powerpoint/2010/main" val="184732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pic>
        <p:nvPicPr>
          <p:cNvPr id="5" name="Imagem 4"/>
          <p:cNvPicPr>
            <a:picLocks noChangeAspect="1"/>
          </p:cNvPicPr>
          <p:nvPr/>
        </p:nvPicPr>
        <p:blipFill>
          <a:blip r:embed="rId3"/>
          <a:stretch>
            <a:fillRect/>
          </a:stretch>
        </p:blipFill>
        <p:spPr>
          <a:xfrm>
            <a:off x="2407738" y="1590676"/>
            <a:ext cx="9594390" cy="4586287"/>
          </a:xfrm>
          <a:prstGeom prst="rect">
            <a:avLst/>
          </a:prstGeom>
        </p:spPr>
      </p:pic>
      <p:sp>
        <p:nvSpPr>
          <p:cNvPr id="7" name="Retângulo 6"/>
          <p:cNvSpPr/>
          <p:nvPr/>
        </p:nvSpPr>
        <p:spPr>
          <a:xfrm>
            <a:off x="2787791" y="608569"/>
            <a:ext cx="8961950"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4.Financiamento – </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 SAMU - 25 USBs (2)</a:t>
            </a:r>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401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Retângulo 6"/>
          <p:cNvSpPr/>
          <p:nvPr/>
        </p:nvSpPr>
        <p:spPr>
          <a:xfrm>
            <a:off x="2026024" y="608569"/>
            <a:ext cx="10172325"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4.Financiamento – </a:t>
            </a:r>
            <a:r>
              <a:rPr lang="en-US" sz="22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–CIS CENTRO SUL MG – CRU (1)</a:t>
            </a:r>
            <a:endParaRPr lang="pt-BR" sz="22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Imagem 5"/>
          <p:cNvPicPr>
            <a:picLocks noChangeAspect="1"/>
          </p:cNvPicPr>
          <p:nvPr/>
        </p:nvPicPr>
        <p:blipFill>
          <a:blip r:embed="rId3"/>
          <a:stretch>
            <a:fillRect/>
          </a:stretch>
        </p:blipFill>
        <p:spPr>
          <a:xfrm>
            <a:off x="2253779" y="1659068"/>
            <a:ext cx="9839627" cy="4684452"/>
          </a:xfrm>
          <a:prstGeom prst="rect">
            <a:avLst/>
          </a:prstGeom>
        </p:spPr>
      </p:pic>
    </p:spTree>
    <p:extLst>
      <p:ext uri="{BB962C8B-B14F-4D97-AF65-F5344CB8AC3E}">
        <p14:creationId xmlns:p14="http://schemas.microsoft.com/office/powerpoint/2010/main" val="3393104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Retângulo 6"/>
          <p:cNvSpPr/>
          <p:nvPr/>
        </p:nvSpPr>
        <p:spPr>
          <a:xfrm>
            <a:off x="2241177" y="608569"/>
            <a:ext cx="9957174"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4.Financiamento – </a:t>
            </a:r>
            <a:r>
              <a:rPr lang="en-US" sz="22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–CIS CENTRO SUL MG – CRU (2)</a:t>
            </a:r>
            <a:endParaRPr lang="pt-BR" sz="22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5" name="Imagem 4"/>
          <p:cNvPicPr>
            <a:picLocks noChangeAspect="1"/>
          </p:cNvPicPr>
          <p:nvPr/>
        </p:nvPicPr>
        <p:blipFill>
          <a:blip r:embed="rId3"/>
          <a:stretch>
            <a:fillRect/>
          </a:stretch>
        </p:blipFill>
        <p:spPr>
          <a:xfrm>
            <a:off x="2458528" y="2040314"/>
            <a:ext cx="9559775" cy="3921959"/>
          </a:xfrm>
          <a:prstGeom prst="rect">
            <a:avLst/>
          </a:prstGeom>
        </p:spPr>
      </p:pic>
    </p:spTree>
    <p:extLst>
      <p:ext uri="{BB962C8B-B14F-4D97-AF65-F5344CB8AC3E}">
        <p14:creationId xmlns:p14="http://schemas.microsoft.com/office/powerpoint/2010/main" val="290624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Retângulo 6"/>
          <p:cNvSpPr/>
          <p:nvPr/>
        </p:nvSpPr>
        <p:spPr>
          <a:xfrm>
            <a:off x="2504141" y="608569"/>
            <a:ext cx="9451976"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 Financiamento – </a:t>
            </a:r>
            <a:r>
              <a:rPr lang="en-US" sz="20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–(1)</a:t>
            </a:r>
            <a:endParaRPr lang="pt-BR" sz="20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Imagem 5"/>
          <p:cNvPicPr>
            <a:picLocks noChangeAspect="1"/>
          </p:cNvPicPr>
          <p:nvPr/>
        </p:nvPicPr>
        <p:blipFill>
          <a:blip r:embed="rId3"/>
          <a:stretch>
            <a:fillRect/>
          </a:stretch>
        </p:blipFill>
        <p:spPr>
          <a:xfrm>
            <a:off x="2597990" y="1439566"/>
            <a:ext cx="9451976" cy="4987113"/>
          </a:xfrm>
          <a:prstGeom prst="rect">
            <a:avLst/>
          </a:prstGeom>
        </p:spPr>
      </p:pic>
    </p:spTree>
    <p:extLst>
      <p:ext uri="{BB962C8B-B14F-4D97-AF65-F5344CB8AC3E}">
        <p14:creationId xmlns:p14="http://schemas.microsoft.com/office/powerpoint/2010/main" val="121577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6" y="83128"/>
            <a:ext cx="12198350" cy="6858000"/>
          </a:xfrm>
          <a:prstGeom prst="rect">
            <a:avLst/>
          </a:prstGeom>
        </p:spPr>
      </p:pic>
      <p:sp>
        <p:nvSpPr>
          <p:cNvPr id="3" name="CaixaDeTexto 2"/>
          <p:cNvSpPr txBox="1"/>
          <p:nvPr/>
        </p:nvSpPr>
        <p:spPr>
          <a:xfrm>
            <a:off x="2777705" y="1052423"/>
            <a:ext cx="9252929" cy="5627181"/>
          </a:xfrm>
          <a:prstGeom prst="rect">
            <a:avLst/>
          </a:prstGeom>
          <a:noFill/>
        </p:spPr>
        <p:txBody>
          <a:bodyPr wrap="square" rtlCol="0">
            <a:spAutoFit/>
          </a:bodyPr>
          <a:lstStyle/>
          <a:p>
            <a:r>
              <a:rPr lang="pt-BR" sz="3200" dirty="0"/>
              <a:t>1. Oportunidade</a:t>
            </a:r>
          </a:p>
          <a:p>
            <a:endParaRPr lang="pt-BR" sz="3200" dirty="0"/>
          </a:p>
          <a:p>
            <a:pPr marL="0" marR="0" algn="just">
              <a:spcBef>
                <a:spcPts val="0"/>
              </a:spcBef>
              <a:spcAft>
                <a:spcPts val="600"/>
              </a:spcAft>
            </a:pPr>
            <a:r>
              <a:rPr lang="pt-BR" sz="18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a:t>
            </a:r>
            <a:r>
              <a:rPr lang="pt-BR" sz="1600" kern="100" dirty="0">
                <a:effectLst/>
                <a:latin typeface="Times New Roman" panose="02020603050405020304" pitchFamily="18" charset="0"/>
                <a:ea typeface="Lucida Sans Unicode" panose="020B0602030504020204" pitchFamily="34" charset="0"/>
                <a:cs typeface="Times New Roman" panose="02020603050405020304" pitchFamily="18" charset="0"/>
              </a:rPr>
              <a:t>Resolução nº 070/2024 – CIB                                          Goiânia, 01 de abril de 2024.</a:t>
            </a:r>
            <a:endParaRPr lang="pt-BR" sz="16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marL="2520315" marR="0" algn="just">
              <a:spcBef>
                <a:spcPts val="500"/>
              </a:spcBef>
              <a:spcAft>
                <a:spcPts val="500"/>
              </a:spcAft>
              <a:tabLst>
                <a:tab pos="5390515" algn="l"/>
              </a:tabLst>
            </a:pPr>
            <a:r>
              <a:rPr lang="pt-BR" sz="1600" dirty="0">
                <a:effectLst/>
                <a:latin typeface="Times New Roman" panose="02020603050405020304" pitchFamily="18" charset="0"/>
                <a:ea typeface="Times New Roman" panose="02020603050405020304" pitchFamily="18" charset="0"/>
              </a:rPr>
              <a:t> </a:t>
            </a:r>
          </a:p>
          <a:p>
            <a:pPr marL="2988310" marR="0" algn="just">
              <a:spcBef>
                <a:spcPts val="500"/>
              </a:spcBef>
              <a:spcAft>
                <a:spcPts val="500"/>
              </a:spcAft>
              <a:tabLst>
                <a:tab pos="5390515" algn="l"/>
              </a:tabLst>
            </a:pPr>
            <a:r>
              <a:rPr lang="pt-BR" sz="1600" dirty="0">
                <a:solidFill>
                  <a:srgbClr val="000000"/>
                </a:solidFill>
                <a:effectLst/>
                <a:latin typeface="Times New Roman" panose="02020603050405020304" pitchFamily="18" charset="0"/>
                <a:ea typeface="Times New Roman" panose="02020603050405020304" pitchFamily="18" charset="0"/>
              </a:rPr>
              <a:t>Aprova a implementação da Política Estadual de Atenção às Urgências e Emergências do Estado de Goiás.</a:t>
            </a:r>
            <a:endParaRPr lang="pt-BR" sz="1600" dirty="0">
              <a:effectLst/>
              <a:latin typeface="Times New Roman" panose="02020603050405020304" pitchFamily="18" charset="0"/>
              <a:ea typeface="Times New Roman" panose="02020603050405020304" pitchFamily="18" charset="0"/>
            </a:endParaRPr>
          </a:p>
          <a:p>
            <a:pPr marL="2988310" marR="0" algn="just">
              <a:spcBef>
                <a:spcPts val="500"/>
              </a:spcBef>
              <a:spcAft>
                <a:spcPts val="500"/>
              </a:spcAft>
              <a:tabLst>
                <a:tab pos="5390515" algn="l"/>
              </a:tabLst>
            </a:pPr>
            <a:r>
              <a:rPr lang="pt-BR" sz="1600" dirty="0">
                <a:effectLst/>
                <a:latin typeface="Times New Roman" panose="02020603050405020304" pitchFamily="18" charset="0"/>
                <a:ea typeface="Times New Roman" panose="02020603050405020304" pitchFamily="18" charset="0"/>
              </a:rPr>
              <a:t> </a:t>
            </a:r>
          </a:p>
          <a:p>
            <a:pPr marL="0" marR="0" indent="720090" algn="just">
              <a:spcBef>
                <a:spcPts val="0"/>
              </a:spcBef>
              <a:spcAft>
                <a:spcPts val="600"/>
              </a:spcAft>
            </a:pPr>
            <a:r>
              <a:rPr lang="pt-BR" sz="1600" kern="100" dirty="0">
                <a:effectLst/>
                <a:latin typeface="Times New Roman" panose="02020603050405020304" pitchFamily="18" charset="0"/>
                <a:ea typeface="Lucida Sans Unicode" panose="020B0602030504020204" pitchFamily="34" charset="0"/>
                <a:cs typeface="Times New Roman" panose="02020603050405020304" pitchFamily="18" charset="0"/>
              </a:rPr>
              <a:t>A Coordenação da Comissão </a:t>
            </a:r>
            <a:r>
              <a:rPr lang="pt-BR" sz="1600" kern="100" dirty="0" err="1">
                <a:effectLst/>
                <a:latin typeface="Times New Roman" panose="02020603050405020304" pitchFamily="18" charset="0"/>
                <a:ea typeface="Lucida Sans Unicode" panose="020B0602030504020204" pitchFamily="34" charset="0"/>
                <a:cs typeface="Times New Roman" panose="02020603050405020304" pitchFamily="18" charset="0"/>
              </a:rPr>
              <a:t>Intergestores</a:t>
            </a:r>
            <a:r>
              <a:rPr lang="pt-BR" sz="1600" kern="100" dirty="0">
                <a:effectLst/>
                <a:latin typeface="Times New Roman" panose="02020603050405020304" pitchFamily="18" charset="0"/>
                <a:ea typeface="Lucida Sans Unicode" panose="020B0602030504020204" pitchFamily="34" charset="0"/>
                <a:cs typeface="Times New Roman" panose="02020603050405020304" pitchFamily="18" charset="0"/>
              </a:rPr>
              <a:t> Bipartite do Estado de Goiás, no uso das atribuições regimentais que lhe foi conferida e considerando:</a:t>
            </a:r>
          </a:p>
          <a:p>
            <a:pPr marL="0" marR="0" indent="720090" algn="just">
              <a:spcBef>
                <a:spcPts val="0"/>
              </a:spcBef>
              <a:spcAft>
                <a:spcPts val="600"/>
              </a:spcAft>
            </a:pPr>
            <a:r>
              <a:rPr lang="pt-BR" sz="1600" kern="100" dirty="0">
                <a:latin typeface="Times New Roman" panose="02020603050405020304" pitchFamily="18" charset="0"/>
                <a:cs typeface="Times New Roman" panose="02020603050405020304" pitchFamily="18" charset="0"/>
              </a:rPr>
              <a:t>...............</a:t>
            </a:r>
          </a:p>
          <a:p>
            <a:pPr marL="0" marR="0" algn="just">
              <a:lnSpc>
                <a:spcPct val="150000"/>
              </a:lnSpc>
              <a:spcBef>
                <a:spcPts val="1400"/>
              </a:spcBef>
              <a:spcAft>
                <a:spcPts val="1400"/>
              </a:spcAft>
              <a:tabLst>
                <a:tab pos="685800" algn="l"/>
              </a:tabLst>
            </a:pPr>
            <a:r>
              <a:rPr lang="pt-BR" sz="1600" b="1" dirty="0">
                <a:effectLst/>
                <a:latin typeface="Times New Roman" panose="02020603050405020304" pitchFamily="18" charset="0"/>
                <a:ea typeface="Times New Roman" panose="02020603050405020304" pitchFamily="18" charset="0"/>
              </a:rPr>
              <a:t>R E S O L V E:</a:t>
            </a:r>
            <a:endParaRPr lang="pt-BR" sz="1600" dirty="0">
              <a:effectLst/>
              <a:latin typeface="Times New Roman" panose="02020603050405020304" pitchFamily="18" charset="0"/>
              <a:ea typeface="Times New Roman" panose="02020603050405020304" pitchFamily="18" charset="0"/>
            </a:endParaRPr>
          </a:p>
          <a:p>
            <a:pPr marL="0" marR="0" algn="just">
              <a:spcBef>
                <a:spcPts val="1400"/>
              </a:spcBef>
              <a:spcAft>
                <a:spcPts val="1400"/>
              </a:spcAft>
              <a:tabLst>
                <a:tab pos="685800" algn="l"/>
              </a:tabLst>
            </a:pPr>
            <a:r>
              <a:rPr lang="pt-BR" sz="1600" b="1" dirty="0">
                <a:effectLst/>
                <a:latin typeface="Times New Roman" panose="02020603050405020304" pitchFamily="18" charset="0"/>
                <a:ea typeface="Times New Roman" panose="02020603050405020304" pitchFamily="18" charset="0"/>
              </a:rPr>
              <a:t>	 Art. 1º </a:t>
            </a:r>
            <a:r>
              <a:rPr lang="pt-BR" sz="1600" dirty="0">
                <a:effectLst/>
                <a:latin typeface="Times New Roman" panose="02020603050405020304" pitchFamily="18" charset="0"/>
                <a:ea typeface="Times New Roman" panose="02020603050405020304" pitchFamily="18" charset="0"/>
              </a:rPr>
              <a:t>Aprovar</a:t>
            </a:r>
            <a:r>
              <a:rPr lang="pt-BR" sz="1600" b="1" dirty="0">
                <a:effectLst/>
                <a:latin typeface="Times New Roman" panose="02020603050405020304" pitchFamily="18" charset="0"/>
                <a:ea typeface="Times New Roman" panose="02020603050405020304" pitchFamily="18" charset="0"/>
              </a:rPr>
              <a:t> </a:t>
            </a:r>
            <a:r>
              <a:rPr lang="pt-BR" sz="1600" dirty="0">
                <a:effectLst/>
                <a:latin typeface="Times New Roman" panose="02020603050405020304" pitchFamily="18" charset="0"/>
                <a:ea typeface="Times New Roman" panose="02020603050405020304" pitchFamily="18" charset="0"/>
              </a:rPr>
              <a:t>em Reunião </a:t>
            </a:r>
            <a:r>
              <a:rPr lang="pt-BR" sz="1600" kern="100" dirty="0">
                <a:solidFill>
                  <a:srgbClr val="000000"/>
                </a:solidFill>
                <a:effectLst/>
                <a:latin typeface="Times New Roman" panose="02020603050405020304" pitchFamily="18" charset="0"/>
                <a:ea typeface="Charter BT"/>
              </a:rPr>
              <a:t>Ordinária</a:t>
            </a:r>
            <a:r>
              <a:rPr lang="pt-BR" sz="1600" dirty="0">
                <a:effectLst/>
                <a:latin typeface="Times New Roman" panose="02020603050405020304" pitchFamily="18" charset="0"/>
                <a:ea typeface="Times New Roman" panose="02020603050405020304" pitchFamily="18" charset="0"/>
              </a:rPr>
              <a:t>, do dia 2</a:t>
            </a:r>
            <a:r>
              <a:rPr lang="pt-BR" sz="1600" kern="100" dirty="0">
                <a:solidFill>
                  <a:srgbClr val="000000"/>
                </a:solidFill>
                <a:effectLst/>
                <a:latin typeface="Times New Roman" panose="02020603050405020304" pitchFamily="18" charset="0"/>
                <a:ea typeface="Charter BT"/>
              </a:rPr>
              <a:t>2</a:t>
            </a:r>
            <a:r>
              <a:rPr lang="pt-BR" sz="1600" dirty="0">
                <a:effectLst/>
                <a:latin typeface="Times New Roman" panose="02020603050405020304" pitchFamily="18" charset="0"/>
                <a:ea typeface="Times New Roman" panose="02020603050405020304" pitchFamily="18" charset="0"/>
              </a:rPr>
              <a:t> de março de 2024, </a:t>
            </a:r>
            <a:r>
              <a:rPr lang="pt-BR" sz="1600" dirty="0">
                <a:solidFill>
                  <a:srgbClr val="000000"/>
                </a:solidFill>
                <a:effectLst/>
                <a:latin typeface="Times New Roman" panose="02020603050405020304" pitchFamily="18" charset="0"/>
                <a:ea typeface="Times New Roman" panose="02020603050405020304" pitchFamily="18" charset="0"/>
              </a:rPr>
              <a:t>a implementação da Política Estadual de Atenção às Urgências e Emergências do Estado de Goiás.</a:t>
            </a:r>
            <a:endParaRPr lang="pt-BR" sz="1600" dirty="0">
              <a:effectLst/>
              <a:latin typeface="Times New Roman" panose="02020603050405020304" pitchFamily="18" charset="0"/>
              <a:ea typeface="Times New Roman" panose="02020603050405020304" pitchFamily="18" charset="0"/>
            </a:endParaRPr>
          </a:p>
          <a:p>
            <a:pPr marL="0" marR="0" indent="720090" algn="just">
              <a:spcBef>
                <a:spcPts val="0"/>
              </a:spcBef>
              <a:spcAft>
                <a:spcPts val="600"/>
              </a:spcAft>
            </a:pPr>
            <a:endParaRPr lang="pt-BR" sz="1600" dirty="0"/>
          </a:p>
        </p:txBody>
      </p:sp>
    </p:spTree>
    <p:extLst>
      <p:ext uri="{BB962C8B-B14F-4D97-AF65-F5344CB8AC3E}">
        <p14:creationId xmlns:p14="http://schemas.microsoft.com/office/powerpoint/2010/main" val="374185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Retângulo 6"/>
          <p:cNvSpPr/>
          <p:nvPr/>
        </p:nvSpPr>
        <p:spPr>
          <a:xfrm>
            <a:off x="2787791" y="608569"/>
            <a:ext cx="8771605"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4.Financiamento – </a:t>
            </a:r>
            <a:r>
              <a:rPr lang="en-US" sz="20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–CIS (2)</a:t>
            </a:r>
            <a:endParaRPr lang="pt-BR" sz="20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5" name="Imagem 4"/>
          <p:cNvPicPr>
            <a:picLocks noChangeAspect="1"/>
          </p:cNvPicPr>
          <p:nvPr/>
        </p:nvPicPr>
        <p:blipFill>
          <a:blip r:embed="rId3"/>
          <a:stretch>
            <a:fillRect/>
          </a:stretch>
        </p:blipFill>
        <p:spPr>
          <a:xfrm>
            <a:off x="2236138" y="1934132"/>
            <a:ext cx="9874909" cy="3850172"/>
          </a:xfrm>
          <a:prstGeom prst="rect">
            <a:avLst/>
          </a:prstGeom>
        </p:spPr>
      </p:pic>
    </p:spTree>
    <p:extLst>
      <p:ext uri="{BB962C8B-B14F-4D97-AF65-F5344CB8AC3E}">
        <p14:creationId xmlns:p14="http://schemas.microsoft.com/office/powerpoint/2010/main" val="204134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7" name="Retângulo 6"/>
          <p:cNvSpPr/>
          <p:nvPr/>
        </p:nvSpPr>
        <p:spPr>
          <a:xfrm>
            <a:off x="2787791" y="608569"/>
            <a:ext cx="8771605" cy="830997"/>
          </a:xfrm>
          <a:prstGeom prst="rect">
            <a:avLst/>
          </a:prstGeom>
        </p:spPr>
        <p:txBody>
          <a:bodyPr wrap="square">
            <a:spAutoFit/>
          </a:bodyPr>
          <a:lstStyle/>
          <a:p>
            <a:r>
              <a:rPr lang="pt-BR" sz="2400" b="1" dirty="0">
                <a:solidFill>
                  <a:schemeClr val="accent1">
                    <a:lumMod val="75000"/>
                  </a:schemeClr>
                </a:solidFill>
                <a:latin typeface="Roboto" panose="02000000000000000000" pitchFamily="2" charset="0"/>
              </a:rPr>
              <a:t>4.Financiamento – </a:t>
            </a:r>
            <a:r>
              <a:rPr lang="en-US"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 – NEP </a:t>
            </a:r>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endParaRPr lang="pt-BR" sz="24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Imagem 5"/>
          <p:cNvPicPr>
            <a:picLocks noChangeAspect="1"/>
          </p:cNvPicPr>
          <p:nvPr/>
        </p:nvPicPr>
        <p:blipFill>
          <a:blip r:embed="rId3"/>
          <a:stretch>
            <a:fillRect/>
          </a:stretch>
        </p:blipFill>
        <p:spPr>
          <a:xfrm>
            <a:off x="2895036" y="1690688"/>
            <a:ext cx="9047537" cy="4783755"/>
          </a:xfrm>
          <a:prstGeom prst="rect">
            <a:avLst/>
          </a:prstGeom>
        </p:spPr>
      </p:pic>
    </p:spTree>
    <p:extLst>
      <p:ext uri="{BB962C8B-B14F-4D97-AF65-F5344CB8AC3E}">
        <p14:creationId xmlns:p14="http://schemas.microsoft.com/office/powerpoint/2010/main" val="180833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8" name="Retângulo 7"/>
          <p:cNvSpPr/>
          <p:nvPr/>
        </p:nvSpPr>
        <p:spPr>
          <a:xfrm>
            <a:off x="2941608" y="2159122"/>
            <a:ext cx="7703389" cy="441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t>Valor Total Mensal Para Manutenção do SAMU Macro Centro Sul  </a:t>
            </a:r>
          </a:p>
          <a:p>
            <a:pPr algn="ctr"/>
            <a:endParaRPr lang="pt-BR" sz="3200" dirty="0"/>
          </a:p>
          <a:p>
            <a:pPr algn="ctr"/>
            <a:r>
              <a:rPr lang="pt-BR" sz="3200" dirty="0"/>
              <a:t>R$ 3.762.812,03</a:t>
            </a:r>
          </a:p>
        </p:txBody>
      </p:sp>
      <p:sp>
        <p:nvSpPr>
          <p:cNvPr id="9" name="Retângulo 8"/>
          <p:cNvSpPr/>
          <p:nvPr/>
        </p:nvSpPr>
        <p:spPr>
          <a:xfrm>
            <a:off x="2875201" y="427188"/>
            <a:ext cx="8589305" cy="1569660"/>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4. Financiamento </a:t>
            </a:r>
          </a:p>
          <a:p>
            <a:r>
              <a:rPr lang="pt-BR" sz="3200" b="1" dirty="0">
                <a:solidFill>
                  <a:schemeClr val="accent1">
                    <a:lumMod val="75000"/>
                  </a:schemeClr>
                </a:solidFill>
                <a:latin typeface="Roboto" panose="02000000000000000000" pitchFamily="2" charset="0"/>
              </a:rPr>
              <a:t>Rede de Urgência e Emergência – </a:t>
            </a:r>
            <a:r>
              <a:rPr lang="en-US" sz="3200" b="1"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CIS CENTRO SUL MG</a:t>
            </a:r>
            <a:endParaRPr lang="pt-BR" sz="3200" dirty="0"/>
          </a:p>
        </p:txBody>
      </p:sp>
    </p:spTree>
    <p:extLst>
      <p:ext uri="{BB962C8B-B14F-4D97-AF65-F5344CB8AC3E}">
        <p14:creationId xmlns:p14="http://schemas.microsoft.com/office/powerpoint/2010/main" val="2153343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9" name="Retângulo 8"/>
          <p:cNvSpPr/>
          <p:nvPr/>
        </p:nvSpPr>
        <p:spPr>
          <a:xfrm>
            <a:off x="2875201" y="427188"/>
            <a:ext cx="8589305" cy="1569660"/>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4. Financiamento </a:t>
            </a:r>
          </a:p>
          <a:p>
            <a:r>
              <a:rPr lang="pt-BR" sz="3200" b="1" dirty="0">
                <a:solidFill>
                  <a:schemeClr val="accent1">
                    <a:lumMod val="75000"/>
                  </a:schemeClr>
                </a:solidFill>
                <a:latin typeface="Roboto" panose="02000000000000000000" pitchFamily="2" charset="0"/>
              </a:rPr>
              <a:t>Rede de Urgência e Emergência </a:t>
            </a:r>
          </a:p>
          <a:p>
            <a:r>
              <a:rPr lang="pt-BR" sz="3200" b="1" dirty="0">
                <a:solidFill>
                  <a:schemeClr val="accent1">
                    <a:lumMod val="75000"/>
                  </a:schemeClr>
                </a:solidFill>
                <a:latin typeface="Roboto" panose="02000000000000000000" pitchFamily="2" charset="0"/>
              </a:rPr>
              <a:t>Repasses Ministeriais CRU</a:t>
            </a:r>
          </a:p>
        </p:txBody>
      </p:sp>
      <p:pic>
        <p:nvPicPr>
          <p:cNvPr id="7" name="Imagem 6"/>
          <p:cNvPicPr>
            <a:picLocks noChangeAspect="1"/>
          </p:cNvPicPr>
          <p:nvPr/>
        </p:nvPicPr>
        <p:blipFill>
          <a:blip r:embed="rId3"/>
          <a:stretch>
            <a:fillRect/>
          </a:stretch>
        </p:blipFill>
        <p:spPr>
          <a:xfrm>
            <a:off x="2679535" y="2117876"/>
            <a:ext cx="9052793" cy="4183214"/>
          </a:xfrm>
          <a:prstGeom prst="rect">
            <a:avLst/>
          </a:prstGeom>
        </p:spPr>
      </p:pic>
      <p:sp>
        <p:nvSpPr>
          <p:cNvPr id="8" name="Elipse 7"/>
          <p:cNvSpPr/>
          <p:nvPr/>
        </p:nvSpPr>
        <p:spPr>
          <a:xfrm>
            <a:off x="9101789" y="573663"/>
            <a:ext cx="2441275" cy="1276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pt-BR" sz="1600" b="1" dirty="0"/>
              <a:t>CRU BARBACENA:  R$  749,000.80 </a:t>
            </a:r>
            <a:endParaRPr lang="pt-BR" sz="1600" b="1"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999834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9" name="Retângulo 8"/>
          <p:cNvSpPr/>
          <p:nvPr/>
        </p:nvSpPr>
        <p:spPr>
          <a:xfrm>
            <a:off x="2875201" y="427188"/>
            <a:ext cx="8589305" cy="1569660"/>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4.Financiamento </a:t>
            </a:r>
          </a:p>
          <a:p>
            <a:r>
              <a:rPr lang="pt-BR" sz="3200" b="1" dirty="0">
                <a:solidFill>
                  <a:schemeClr val="accent1">
                    <a:lumMod val="75000"/>
                  </a:schemeClr>
                </a:solidFill>
                <a:latin typeface="Roboto" panose="02000000000000000000" pitchFamily="2" charset="0"/>
              </a:rPr>
              <a:t>Rede de Urgência e Emergência  </a:t>
            </a:r>
          </a:p>
          <a:p>
            <a:r>
              <a:rPr lang="pt-BR" sz="3200" b="1" dirty="0">
                <a:solidFill>
                  <a:schemeClr val="accent1">
                    <a:lumMod val="75000"/>
                  </a:schemeClr>
                </a:solidFill>
                <a:latin typeface="Roboto" panose="02000000000000000000" pitchFamily="2" charset="0"/>
              </a:rPr>
              <a:t>Repasses Ministeriais USB E USA</a:t>
            </a:r>
          </a:p>
        </p:txBody>
      </p:sp>
      <p:pic>
        <p:nvPicPr>
          <p:cNvPr id="5" name="Imagem 4"/>
          <p:cNvPicPr>
            <a:picLocks noChangeAspect="1"/>
          </p:cNvPicPr>
          <p:nvPr/>
        </p:nvPicPr>
        <p:blipFill>
          <a:blip r:embed="rId3"/>
          <a:stretch>
            <a:fillRect/>
          </a:stretch>
        </p:blipFill>
        <p:spPr>
          <a:xfrm>
            <a:off x="2875201" y="2131785"/>
            <a:ext cx="8720676" cy="4011683"/>
          </a:xfrm>
          <a:prstGeom prst="rect">
            <a:avLst/>
          </a:prstGeom>
        </p:spPr>
      </p:pic>
      <p:sp>
        <p:nvSpPr>
          <p:cNvPr id="6" name="Retângulo 5"/>
          <p:cNvSpPr/>
          <p:nvPr/>
        </p:nvSpPr>
        <p:spPr>
          <a:xfrm>
            <a:off x="10248181" y="5506546"/>
            <a:ext cx="1862676" cy="1351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USA: R$ 201.000,00</a:t>
            </a:r>
            <a:endParaRPr lang="pt-BR" sz="1400" dirty="0"/>
          </a:p>
          <a:p>
            <a:r>
              <a:rPr lang="en-US" sz="1400" dirty="0"/>
              <a:t>USB: R$ 40.000,00</a:t>
            </a:r>
          </a:p>
          <a:p>
            <a:endParaRPr lang="en-US" sz="1400" dirty="0"/>
          </a:p>
        </p:txBody>
      </p:sp>
    </p:spTree>
    <p:extLst>
      <p:ext uri="{BB962C8B-B14F-4D97-AF65-F5344CB8AC3E}">
        <p14:creationId xmlns:p14="http://schemas.microsoft.com/office/powerpoint/2010/main" val="1023000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9" name="Retângulo 8"/>
          <p:cNvSpPr/>
          <p:nvPr/>
        </p:nvSpPr>
        <p:spPr>
          <a:xfrm>
            <a:off x="2875201" y="427188"/>
            <a:ext cx="8589305" cy="1077218"/>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Financiamento </a:t>
            </a:r>
          </a:p>
          <a:p>
            <a:r>
              <a:rPr lang="pt-BR" sz="3200" b="1" dirty="0">
                <a:solidFill>
                  <a:schemeClr val="accent1">
                    <a:lumMod val="75000"/>
                  </a:schemeClr>
                </a:solidFill>
                <a:latin typeface="Roboto" panose="02000000000000000000" pitchFamily="2" charset="0"/>
              </a:rPr>
              <a:t>Orçamento</a:t>
            </a:r>
          </a:p>
        </p:txBody>
      </p:sp>
      <p:sp>
        <p:nvSpPr>
          <p:cNvPr id="5" name="Retângulo 4"/>
          <p:cNvSpPr/>
          <p:nvPr/>
        </p:nvSpPr>
        <p:spPr>
          <a:xfrm>
            <a:off x="3048000" y="2828836"/>
            <a:ext cx="6096000" cy="2585323"/>
          </a:xfrm>
          <a:prstGeom prst="rect">
            <a:avLst/>
          </a:prstGeom>
        </p:spPr>
        <p:txBody>
          <a:bodyPr>
            <a:spAutoFit/>
          </a:bodyPr>
          <a:lstStyle/>
          <a:p>
            <a:r>
              <a:rPr lang="pt-BR" b="1" dirty="0"/>
              <a:t>Etapas (4 momentos)</a:t>
            </a:r>
          </a:p>
          <a:p>
            <a:endParaRPr lang="pt-BR" b="1" dirty="0"/>
          </a:p>
          <a:p>
            <a:pPr marL="342900" indent="-342900">
              <a:buFont typeface="+mj-lt"/>
              <a:buAutoNum type="arabicParenR"/>
            </a:pPr>
            <a:r>
              <a:rPr lang="pt-BR" b="1" dirty="0"/>
              <a:t>6 meses Investimentos</a:t>
            </a:r>
          </a:p>
          <a:p>
            <a:pPr marL="342900" indent="-342900">
              <a:buFont typeface="+mj-lt"/>
              <a:buAutoNum type="arabicParenR"/>
            </a:pPr>
            <a:endParaRPr lang="pt-BR" b="1" dirty="0"/>
          </a:p>
          <a:p>
            <a:pPr marL="342900" indent="-342900">
              <a:buFont typeface="+mj-lt"/>
              <a:buAutoNum type="arabicParenR"/>
            </a:pPr>
            <a:r>
              <a:rPr lang="pt-BR" b="1" dirty="0"/>
              <a:t>3 primeiros meses SAMU – Sem habilitação</a:t>
            </a:r>
          </a:p>
          <a:p>
            <a:pPr marL="342900" indent="-342900">
              <a:buFont typeface="+mj-lt"/>
              <a:buAutoNum type="arabicParenR"/>
            </a:pPr>
            <a:endParaRPr lang="pt-BR" b="1" dirty="0"/>
          </a:p>
          <a:p>
            <a:pPr marL="342900" indent="-342900">
              <a:buFont typeface="+mj-lt"/>
              <a:buAutoNum type="arabicParenR"/>
            </a:pPr>
            <a:r>
              <a:rPr lang="pt-BR" b="1" dirty="0"/>
              <a:t>9 meses – habilitado</a:t>
            </a:r>
          </a:p>
          <a:p>
            <a:pPr marL="342900" indent="-342900">
              <a:buFont typeface="+mj-lt"/>
              <a:buAutoNum type="arabicParenR"/>
            </a:pPr>
            <a:endParaRPr lang="pt-BR" b="1" dirty="0"/>
          </a:p>
          <a:p>
            <a:pPr marL="342900" indent="-342900">
              <a:buFont typeface="+mj-lt"/>
              <a:buAutoNum type="arabicParenR"/>
            </a:pPr>
            <a:r>
              <a:rPr lang="pt-BR" b="1" dirty="0"/>
              <a:t>A partir de 18 meses - qualificado</a:t>
            </a:r>
          </a:p>
        </p:txBody>
      </p:sp>
      <p:sp>
        <p:nvSpPr>
          <p:cNvPr id="6" name="Seta para Baixo 5"/>
          <p:cNvSpPr/>
          <p:nvPr/>
        </p:nvSpPr>
        <p:spPr>
          <a:xfrm>
            <a:off x="10067193" y="2642882"/>
            <a:ext cx="1063869" cy="2716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10067193" y="1977358"/>
            <a:ext cx="1195754" cy="369332"/>
          </a:xfrm>
          <a:prstGeom prst="rect">
            <a:avLst/>
          </a:prstGeom>
          <a:noFill/>
        </p:spPr>
        <p:txBody>
          <a:bodyPr wrap="square" rtlCol="0">
            <a:spAutoFit/>
          </a:bodyPr>
          <a:lstStyle/>
          <a:p>
            <a:r>
              <a:rPr lang="pt-BR" b="1" dirty="0"/>
              <a:t>CUSTEIO</a:t>
            </a:r>
          </a:p>
        </p:txBody>
      </p:sp>
    </p:spTree>
    <p:extLst>
      <p:ext uri="{BB962C8B-B14F-4D97-AF65-F5344CB8AC3E}">
        <p14:creationId xmlns:p14="http://schemas.microsoft.com/office/powerpoint/2010/main" val="2129287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9" name="Retângulo 8"/>
          <p:cNvSpPr/>
          <p:nvPr/>
        </p:nvSpPr>
        <p:spPr>
          <a:xfrm>
            <a:off x="2875201" y="427188"/>
            <a:ext cx="8589305" cy="1569660"/>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Financiamento </a:t>
            </a:r>
          </a:p>
          <a:p>
            <a:r>
              <a:rPr lang="pt-BR" sz="3200" b="1" dirty="0">
                <a:solidFill>
                  <a:schemeClr val="accent1">
                    <a:lumMod val="75000"/>
                  </a:schemeClr>
                </a:solidFill>
                <a:latin typeface="Roboto" panose="02000000000000000000" pitchFamily="2" charset="0"/>
              </a:rPr>
              <a:t>Investimento Estadual (SES)</a:t>
            </a:r>
          </a:p>
          <a:p>
            <a:r>
              <a:rPr lang="pt-BR" sz="3200" b="1" dirty="0">
                <a:solidFill>
                  <a:schemeClr val="accent1">
                    <a:lumMod val="75000"/>
                  </a:schemeClr>
                </a:solidFill>
                <a:latin typeface="Roboto" panose="02000000000000000000" pitchFamily="2" charset="0"/>
              </a:rPr>
              <a:t>6 primeiros meses</a:t>
            </a:r>
          </a:p>
        </p:txBody>
      </p:sp>
      <p:pic>
        <p:nvPicPr>
          <p:cNvPr id="7" name="Imagem 6"/>
          <p:cNvPicPr>
            <a:picLocks noChangeAspect="1"/>
          </p:cNvPicPr>
          <p:nvPr/>
        </p:nvPicPr>
        <p:blipFill>
          <a:blip r:embed="rId3"/>
          <a:stretch>
            <a:fillRect/>
          </a:stretch>
        </p:blipFill>
        <p:spPr>
          <a:xfrm>
            <a:off x="2875201" y="2055813"/>
            <a:ext cx="8614263" cy="4125256"/>
          </a:xfrm>
          <a:prstGeom prst="rect">
            <a:avLst/>
          </a:prstGeom>
        </p:spPr>
      </p:pic>
    </p:spTree>
    <p:extLst>
      <p:ext uri="{BB962C8B-B14F-4D97-AF65-F5344CB8AC3E}">
        <p14:creationId xmlns:p14="http://schemas.microsoft.com/office/powerpoint/2010/main" val="570774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8350" cy="6858000"/>
          </a:xfrm>
          <a:prstGeom prst="rect">
            <a:avLst/>
          </a:prstGeom>
        </p:spPr>
      </p:pic>
      <p:sp>
        <p:nvSpPr>
          <p:cNvPr id="9" name="Retângulo 8"/>
          <p:cNvSpPr/>
          <p:nvPr/>
        </p:nvSpPr>
        <p:spPr>
          <a:xfrm>
            <a:off x="2875201" y="427188"/>
            <a:ext cx="8589305" cy="1569660"/>
          </a:xfrm>
          <a:prstGeom prst="rect">
            <a:avLst/>
          </a:prstGeom>
        </p:spPr>
        <p:txBody>
          <a:bodyPr wrap="square">
            <a:spAutoFit/>
          </a:bodyPr>
          <a:lstStyle/>
          <a:p>
            <a:r>
              <a:rPr lang="pt-BR" sz="3200" b="1" dirty="0">
                <a:solidFill>
                  <a:schemeClr val="accent1">
                    <a:lumMod val="75000"/>
                  </a:schemeClr>
                </a:solidFill>
                <a:latin typeface="Roboto" panose="02000000000000000000" pitchFamily="2" charset="0"/>
              </a:rPr>
              <a:t>Financiamento </a:t>
            </a:r>
          </a:p>
          <a:p>
            <a:r>
              <a:rPr lang="pt-BR" sz="3200" b="1" dirty="0">
                <a:solidFill>
                  <a:schemeClr val="accent1">
                    <a:lumMod val="75000"/>
                  </a:schemeClr>
                </a:solidFill>
                <a:latin typeface="Roboto" panose="02000000000000000000" pitchFamily="2" charset="0"/>
              </a:rPr>
              <a:t>Investimento Municipal (conjunto de Municípios)</a:t>
            </a:r>
          </a:p>
          <a:p>
            <a:r>
              <a:rPr lang="pt-BR" sz="3200" b="1" dirty="0">
                <a:solidFill>
                  <a:schemeClr val="accent1">
                    <a:lumMod val="75000"/>
                  </a:schemeClr>
                </a:solidFill>
                <a:latin typeface="Roboto" panose="02000000000000000000" pitchFamily="2" charset="0"/>
              </a:rPr>
              <a:t>6 primeiros meses</a:t>
            </a:r>
          </a:p>
        </p:txBody>
      </p:sp>
      <p:pic>
        <p:nvPicPr>
          <p:cNvPr id="5" name="Imagem 4"/>
          <p:cNvPicPr>
            <a:picLocks noChangeAspect="1"/>
          </p:cNvPicPr>
          <p:nvPr/>
        </p:nvPicPr>
        <p:blipFill>
          <a:blip r:embed="rId3"/>
          <a:stretch>
            <a:fillRect/>
          </a:stretch>
        </p:blipFill>
        <p:spPr>
          <a:xfrm>
            <a:off x="2875201" y="2896177"/>
            <a:ext cx="8684235" cy="2210233"/>
          </a:xfrm>
          <a:prstGeom prst="rect">
            <a:avLst/>
          </a:prstGeom>
        </p:spPr>
      </p:pic>
    </p:spTree>
    <p:extLst>
      <p:ext uri="{BB962C8B-B14F-4D97-AF65-F5344CB8AC3E}">
        <p14:creationId xmlns:p14="http://schemas.microsoft.com/office/powerpoint/2010/main" val="96979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703EF84-7189-D969-BFB9-1DEC9303B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aixaDeTexto 1">
            <a:extLst>
              <a:ext uri="{FF2B5EF4-FFF2-40B4-BE49-F238E27FC236}">
                <a16:creationId xmlns:a16="http://schemas.microsoft.com/office/drawing/2014/main" id="{C54FC63F-D62E-D695-7118-D33ED18845E6}"/>
              </a:ext>
            </a:extLst>
          </p:cNvPr>
          <p:cNvSpPr txBox="1"/>
          <p:nvPr/>
        </p:nvSpPr>
        <p:spPr>
          <a:xfrm>
            <a:off x="4972424" y="6155765"/>
            <a:ext cx="2488182" cy="707886"/>
          </a:xfrm>
          <a:prstGeom prst="rect">
            <a:avLst/>
          </a:prstGeom>
          <a:noFill/>
        </p:spPr>
        <p:txBody>
          <a:bodyPr wrap="none" rtlCol="0">
            <a:spAutoFit/>
          </a:bodyPr>
          <a:lstStyle/>
          <a:p>
            <a:r>
              <a:rPr lang="en-US" sz="4000" dirty="0">
                <a:solidFill>
                  <a:schemeClr val="bg1"/>
                </a:solidFill>
              </a:rPr>
              <a:t>OBRIGADO</a:t>
            </a:r>
            <a:endParaRPr lang="pt-BR" sz="4000" dirty="0">
              <a:solidFill>
                <a:schemeClr val="bg1"/>
              </a:solidFill>
            </a:endParaRPr>
          </a:p>
        </p:txBody>
      </p:sp>
    </p:spTree>
    <p:extLst>
      <p:ext uri="{BB962C8B-B14F-4D97-AF65-F5344CB8AC3E}">
        <p14:creationId xmlns:p14="http://schemas.microsoft.com/office/powerpoint/2010/main" val="91786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3" name="CaixaDeTexto 2"/>
          <p:cNvSpPr txBox="1"/>
          <p:nvPr/>
        </p:nvSpPr>
        <p:spPr>
          <a:xfrm>
            <a:off x="2741846" y="341200"/>
            <a:ext cx="9252929" cy="1354217"/>
          </a:xfrm>
          <a:prstGeom prst="rect">
            <a:avLst/>
          </a:prstGeom>
          <a:noFill/>
        </p:spPr>
        <p:txBody>
          <a:bodyPr wrap="square" rtlCol="0">
            <a:spAutoFit/>
          </a:bodyPr>
          <a:lstStyle/>
          <a:p>
            <a:r>
              <a:rPr lang="pt-BR" sz="3200" dirty="0"/>
              <a:t>1. Oportunidade</a:t>
            </a:r>
          </a:p>
          <a:p>
            <a:endParaRPr lang="pt-BR" sz="3200" dirty="0"/>
          </a:p>
          <a:p>
            <a:pPr marL="0" marR="0" algn="just">
              <a:spcBef>
                <a:spcPts val="0"/>
              </a:spcBef>
              <a:spcAft>
                <a:spcPts val="600"/>
              </a:spcAft>
            </a:pPr>
            <a:r>
              <a:rPr lang="pt-BR" sz="18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a:t>
            </a:r>
            <a:endParaRPr lang="pt-BR" sz="1600" dirty="0"/>
          </a:p>
        </p:txBody>
      </p:sp>
      <p:sp>
        <p:nvSpPr>
          <p:cNvPr id="7" name="CaixaDeTexto 6">
            <a:extLst>
              <a:ext uri="{FF2B5EF4-FFF2-40B4-BE49-F238E27FC236}">
                <a16:creationId xmlns:a16="http://schemas.microsoft.com/office/drawing/2014/main" id="{89E0E35E-D067-DF54-EB55-A7EBCCCE0529}"/>
              </a:ext>
            </a:extLst>
          </p:cNvPr>
          <p:cNvSpPr txBox="1"/>
          <p:nvPr/>
        </p:nvSpPr>
        <p:spPr>
          <a:xfrm>
            <a:off x="2468282" y="1018308"/>
            <a:ext cx="9377081" cy="5291000"/>
          </a:xfrm>
          <a:prstGeom prst="rect">
            <a:avLst/>
          </a:prstGeom>
          <a:noFill/>
        </p:spPr>
        <p:txBody>
          <a:bodyPr wrap="square">
            <a:spAutoFit/>
          </a:bodyPr>
          <a:lstStyle/>
          <a:p>
            <a:pPr marL="0" marR="0" indent="720090" algn="just">
              <a:lnSpc>
                <a:spcPct val="115000"/>
              </a:lnSpc>
              <a:spcBef>
                <a:spcPts val="1000"/>
              </a:spcBef>
              <a:spcAft>
                <a:spcPts val="1200"/>
              </a:spcAft>
            </a:pPr>
            <a:r>
              <a:rPr lang="pt-BR" sz="1600" b="1" dirty="0">
                <a:effectLst/>
                <a:ea typeface="Arial" panose="020B0604020202020204" pitchFamily="34" charset="0"/>
              </a:rPr>
              <a:t>Art. 4º </a:t>
            </a:r>
            <a:r>
              <a:rPr lang="pt-BR" sz="1600" dirty="0">
                <a:effectLst/>
                <a:ea typeface="Arial" panose="020B0604020202020204" pitchFamily="34" charset="0"/>
              </a:rPr>
              <a:t>Componentes da Rede de Urgência e Emergência e seus objetivos:</a:t>
            </a:r>
          </a:p>
          <a:p>
            <a:pPr marL="0" marR="0" indent="720090" algn="just">
              <a:lnSpc>
                <a:spcPct val="115000"/>
              </a:lnSpc>
              <a:spcBef>
                <a:spcPts val="1000"/>
              </a:spcBef>
              <a:spcAft>
                <a:spcPts val="1200"/>
              </a:spcAft>
            </a:pPr>
            <a:r>
              <a:rPr lang="pt-BR" sz="1400" b="1" dirty="0">
                <a:effectLst/>
                <a:ea typeface="Arial" panose="020B0604020202020204" pitchFamily="34" charset="0"/>
              </a:rPr>
              <a:t>I. Promoção, Prevenção e Vigilância à Saúde </a:t>
            </a:r>
            <a:r>
              <a:rPr lang="pt-BR" sz="1400" dirty="0">
                <a:effectLst/>
                <a:ea typeface="Arial" panose="020B0604020202020204" pitchFamily="34" charset="0"/>
              </a:rPr>
              <a:t>– tem como objetivo estimular e fomentar todos os municípios da macrorregião a desenvolverem ações de saúde e de educação permanente e popular, voltadas para a vigilância sanitária, ambiental e epidemiológica; visando interferir nos determinantes sociais dos quadros agudos, como: prevenir as violências e acidentes, lesões e mortes no trânsito e as doenças crônicas não transmissíveis, mediante ações intersetoriais de participação e mobilização da sociedade.</a:t>
            </a:r>
          </a:p>
          <a:p>
            <a:pPr marL="0" marR="0" indent="720090" algn="just">
              <a:lnSpc>
                <a:spcPct val="115000"/>
              </a:lnSpc>
              <a:spcBef>
                <a:spcPts val="1000"/>
              </a:spcBef>
              <a:spcAft>
                <a:spcPts val="200"/>
              </a:spcAft>
            </a:pPr>
            <a:r>
              <a:rPr lang="pt-BR" sz="1400" b="1" dirty="0">
                <a:solidFill>
                  <a:srgbClr val="000000"/>
                </a:solidFill>
                <a:effectLst/>
                <a:ea typeface="Arial" panose="020B0604020202020204" pitchFamily="34" charset="0"/>
              </a:rPr>
              <a:t>II. Atenção Primária à Saúde </a:t>
            </a:r>
            <a:r>
              <a:rPr lang="pt-BR" sz="1400" dirty="0">
                <a:solidFill>
                  <a:srgbClr val="000000"/>
                </a:solidFill>
                <a:effectLst/>
                <a:ea typeface="Arial" panose="020B0604020202020204" pitchFamily="34" charset="0"/>
              </a:rPr>
              <a:t>- a</a:t>
            </a:r>
            <a:r>
              <a:rPr lang="pt-BR" sz="1400" dirty="0">
                <a:effectLst/>
                <a:ea typeface="Arial" panose="020B0604020202020204" pitchFamily="34" charset="0"/>
              </a:rPr>
              <a:t>s Unidades Básicas de Saúde/Saúde da Família têm como atribuição e prerrogativa a atenção às urgências de baixa gravidade em todos os municípios, assim como ao atendimento inicial de suporte básico de vida às situações emergenciais, sendo fundamental que a Atenção Primária-/Saúde da Família se responsabilize pelo acolhimento dos usuários com quadros agudos ou crônicos agudizados de sua área de cobertura, cuja complexidade seja compatível com esse nível de assistência.</a:t>
            </a:r>
          </a:p>
          <a:p>
            <a:pPr marL="0" marR="0" indent="720090" algn="just">
              <a:lnSpc>
                <a:spcPct val="115000"/>
              </a:lnSpc>
              <a:spcBef>
                <a:spcPts val="1000"/>
              </a:spcBef>
              <a:spcAft>
                <a:spcPts val="0"/>
              </a:spcAft>
            </a:pPr>
            <a:r>
              <a:rPr lang="pt-BR" sz="1400" b="1" dirty="0">
                <a:effectLst/>
                <a:ea typeface="Arial" panose="020B0604020202020204" pitchFamily="34" charset="0"/>
              </a:rPr>
              <a:t>III. Serviço de Atendimento Móvel de Urgência (SAMU 192) e suas Centrais de Regulação Médica das Urgências.</a:t>
            </a:r>
            <a:r>
              <a:rPr lang="pt-BR" sz="1400" dirty="0">
                <a:effectLst/>
                <a:ea typeface="Arial" panose="020B0604020202020204" pitchFamily="34" charset="0"/>
              </a:rPr>
              <a:t> Tem como objetivo manter uma escuta permanente, 24h/24h, todos os dias da semana, acessado pelo número "192" da Central de Regulação de Urgências, a todas as solicitações de atendimento de urgência, respondendo através de orientação telefônica médica ou com o envio de unidades móveis, adequadas a cada situação. Quando necessário a intervenção com unidades móveis, tripuladas por equipe capacitada, chega o mais precocemente possível à vítima/paciente após ter ocorrido um agravo à sua saúde (de natureza clínica, cirúrgica, traumática, obstétrica, pediátrica, psiquiátrica, entre outras) que possa levar a sofrimento, as sequelas ou mesmo à morte.</a:t>
            </a:r>
          </a:p>
        </p:txBody>
      </p:sp>
    </p:spTree>
    <p:extLst>
      <p:ext uri="{BB962C8B-B14F-4D97-AF65-F5344CB8AC3E}">
        <p14:creationId xmlns:p14="http://schemas.microsoft.com/office/powerpoint/2010/main" val="209237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3" name="CaixaDeTexto 2"/>
          <p:cNvSpPr txBox="1"/>
          <p:nvPr/>
        </p:nvSpPr>
        <p:spPr>
          <a:xfrm>
            <a:off x="2741846" y="341200"/>
            <a:ext cx="9252929" cy="1354217"/>
          </a:xfrm>
          <a:prstGeom prst="rect">
            <a:avLst/>
          </a:prstGeom>
          <a:noFill/>
        </p:spPr>
        <p:txBody>
          <a:bodyPr wrap="square" rtlCol="0">
            <a:spAutoFit/>
          </a:bodyPr>
          <a:lstStyle/>
          <a:p>
            <a:r>
              <a:rPr lang="pt-BR" sz="3200" dirty="0"/>
              <a:t>1. Oportunidade</a:t>
            </a:r>
          </a:p>
          <a:p>
            <a:endParaRPr lang="pt-BR" sz="3200" dirty="0"/>
          </a:p>
          <a:p>
            <a:pPr marL="0" marR="0" algn="just">
              <a:spcBef>
                <a:spcPts val="0"/>
              </a:spcBef>
              <a:spcAft>
                <a:spcPts val="600"/>
              </a:spcAft>
            </a:pPr>
            <a:r>
              <a:rPr lang="pt-BR" sz="18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a:t>
            </a:r>
            <a:endParaRPr lang="pt-BR" sz="1600" dirty="0"/>
          </a:p>
        </p:txBody>
      </p:sp>
      <p:sp>
        <p:nvSpPr>
          <p:cNvPr id="8" name="CaixaDeTexto 7">
            <a:extLst>
              <a:ext uri="{FF2B5EF4-FFF2-40B4-BE49-F238E27FC236}">
                <a16:creationId xmlns:a16="http://schemas.microsoft.com/office/drawing/2014/main" id="{C9D9FC58-6B38-617B-4461-FB7953A03677}"/>
              </a:ext>
            </a:extLst>
          </p:cNvPr>
          <p:cNvSpPr txBox="1"/>
          <p:nvPr/>
        </p:nvSpPr>
        <p:spPr>
          <a:xfrm>
            <a:off x="3431987" y="1395899"/>
            <a:ext cx="7989047" cy="4416594"/>
          </a:xfrm>
          <a:prstGeom prst="rect">
            <a:avLst/>
          </a:prstGeom>
          <a:noFill/>
        </p:spPr>
        <p:txBody>
          <a:bodyPr wrap="square">
            <a:spAutoFit/>
          </a:bodyPr>
          <a:lstStyle/>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IV.</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a:t>
            </a: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Unidades de Pronto Atendimento (UPA 24h) </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e o conjunto de serviços de urgência 24 horas. Estabelecimentos não hospitalares de complexidade intermediária entre as Unidades Básicas de Saúde/Saúde da Família e a Rede Hospitalar.  Tem como objetivo prestar atendimento resolutivo e qualificado aos pacientes acometidos por quadros agudos ou agudizados de natureza clínica e prestar primeiro atendimento aos casos de natureza cirúrgica ou de trauma, prestando suporte básico  e avançado para a estabilização dos pacientes e realizando a investigação diagnóstica inicial, seguindo os protocolos das linhas de cuidado pactuadas e definindo, em todos os  casos, a necessidade ou não, de encaminhamento a serviços hospitalares de maior complexidade, de acordo com os fluxos pactuados. Idealmente não devem manter o paciente/vítima por mais de 12h. Subdividem-se em:</a:t>
            </a:r>
          </a:p>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a)</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UPA 24h Nova: UPA 24h construída com recursos de investimento específico para esse fim;</a:t>
            </a:r>
          </a:p>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b)</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UPA 24h Ampliada: UPA 24h construída, a partir do acréscimo de área com adequação física dos estabelecimentos de saúde denominados Policlínica; Pronto Atendimento; Pronto socorro Especializado; Pronto Socorro Geral.</a:t>
            </a:r>
          </a:p>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V.</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a:t>
            </a: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Componente hospitalar</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Constituído pelas portas hospitalares de urgência e emergência hierarquizados, pelas enfermarias de retaguarda clínica, pelas unidades de cuidados prolongados, pelos hospitais especializados em cuidados prolongados, pelos leitos de terapia intensiva, pelos serviços de diagnóstico por imagem e de laboratório e pela organização das linhas de cuidado. As linhas de cuidado prioritárias, mas não únicas, são as linhas de cuidado de: LC do infarto agudo do miocárdio (IAM); LC do acidente vascular cerebral (AVC); LC da traumatologia e LC da sepse.</a:t>
            </a:r>
          </a:p>
        </p:txBody>
      </p:sp>
    </p:spTree>
    <p:extLst>
      <p:ext uri="{BB962C8B-B14F-4D97-AF65-F5344CB8AC3E}">
        <p14:creationId xmlns:p14="http://schemas.microsoft.com/office/powerpoint/2010/main" val="248471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3" name="CaixaDeTexto 2"/>
          <p:cNvSpPr txBox="1"/>
          <p:nvPr/>
        </p:nvSpPr>
        <p:spPr>
          <a:xfrm>
            <a:off x="2741846" y="341200"/>
            <a:ext cx="9252929" cy="1354217"/>
          </a:xfrm>
          <a:prstGeom prst="rect">
            <a:avLst/>
          </a:prstGeom>
          <a:noFill/>
        </p:spPr>
        <p:txBody>
          <a:bodyPr wrap="square" rtlCol="0">
            <a:spAutoFit/>
          </a:bodyPr>
          <a:lstStyle/>
          <a:p>
            <a:r>
              <a:rPr lang="pt-BR" sz="3200" dirty="0"/>
              <a:t>1. Oportunidade</a:t>
            </a:r>
          </a:p>
          <a:p>
            <a:endParaRPr lang="pt-BR" sz="3200" dirty="0"/>
          </a:p>
          <a:p>
            <a:pPr marL="0" marR="0" algn="just">
              <a:spcBef>
                <a:spcPts val="0"/>
              </a:spcBef>
              <a:spcAft>
                <a:spcPts val="600"/>
              </a:spcAft>
            </a:pPr>
            <a:r>
              <a:rPr lang="pt-BR" sz="18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a:t>
            </a:r>
            <a:endParaRPr lang="pt-BR" sz="1600" dirty="0"/>
          </a:p>
        </p:txBody>
      </p:sp>
      <p:sp>
        <p:nvSpPr>
          <p:cNvPr id="8" name="CaixaDeTexto 7">
            <a:extLst>
              <a:ext uri="{FF2B5EF4-FFF2-40B4-BE49-F238E27FC236}">
                <a16:creationId xmlns:a16="http://schemas.microsoft.com/office/drawing/2014/main" id="{A452A219-CE42-14E4-B48A-8A61F5F67045}"/>
              </a:ext>
            </a:extLst>
          </p:cNvPr>
          <p:cNvSpPr txBox="1"/>
          <p:nvPr/>
        </p:nvSpPr>
        <p:spPr>
          <a:xfrm>
            <a:off x="3115234" y="1385277"/>
            <a:ext cx="7755965" cy="4708981"/>
          </a:xfrm>
          <a:prstGeom prst="rect">
            <a:avLst/>
          </a:prstGeom>
          <a:noFill/>
        </p:spPr>
        <p:txBody>
          <a:bodyPr wrap="square">
            <a:spAutoFit/>
          </a:bodyPr>
          <a:lstStyle/>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VI. Atenção domiciliar</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Compreendido como o conjunto de ações integradas e articuladas de promoção à saúde, prevenção e tratamento de doenças e reabilitação, que ocorrem no domicílio.</a:t>
            </a:r>
          </a:p>
          <a:p>
            <a:pPr marL="0" marR="0" indent="720090" algn="just">
              <a:spcBef>
                <a:spcPts val="0"/>
              </a:spcBef>
              <a:spcAft>
                <a:spcPts val="600"/>
              </a:spcAft>
            </a:pPr>
            <a:endPar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marL="0" marR="0" indent="720090" algn="just">
              <a:spcBef>
                <a:spcPts val="0"/>
              </a:spcBef>
              <a:spcAft>
                <a:spcPts val="600"/>
              </a:spcAft>
            </a:pPr>
            <a:r>
              <a:rPr lang="pt-BR" sz="1400" b="1" kern="100" dirty="0">
                <a:effectLst/>
                <a:latin typeface="Times New Roman" panose="02020603050405020304" pitchFamily="18" charset="0"/>
                <a:ea typeface="Lucida Sans Unicode" panose="020B0602030504020204" pitchFamily="34" charset="0"/>
                <a:cs typeface="Mangal" panose="02040503050203030202" pitchFamily="18" charset="0"/>
              </a:rPr>
              <a:t>VII. Complexo Regulador</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O Complexo Regulador deve garantir o acesso ao recurso pactuados em CIB para a macrorregião e apresentar ao Comitê Gestor Macrorregional da RUE seus relatórios que devem servir de base para monitoramento e alterações nas pactuações de pontos de atenção e fluxos. O complexo também se responsabiliza pela regulação da transferência de pacientes, sendo o responsável pela garantia de transferência </a:t>
            </a:r>
            <a:r>
              <a:rPr lang="pt-BR" sz="1400" kern="100" dirty="0" err="1">
                <a:effectLst/>
                <a:latin typeface="Times New Roman" panose="02020603050405020304" pitchFamily="18" charset="0"/>
                <a:ea typeface="Lucida Sans Unicode" panose="020B0602030504020204" pitchFamily="34" charset="0"/>
                <a:cs typeface="Mangal" panose="02040503050203030202" pitchFamily="18" charset="0"/>
              </a:rPr>
              <a:t>inter-hospitalar</a:t>
            </a: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 para as situações de maior gravidade e que exijam transporte especializado (ex.: UTI móvel, transporte aéreo, etc.). Estas transferências de pacientes graves poderão ser realizadas, mas não obrigatoriamente, pelo SAMU-192, cuja função principal é o atendimento às urgências. O complexo regulador congrega as instituições e competências do sistema SAMU e da Política Estadual de Regulação Assistencial, e tem como objetivo principal garantir a resposta, no tempo adequado, para situações de gravidade com potencial de deterioração rápida do paciente. Também é responsável, através do Núcleo de Educação Permanente (NEP) em Urgências, dar formação e manutenção da educação permanente para profissionais do SAMU, assim como de toda a rede de atenção às urgências. O complexo regulador das urgências será administrado por meio de um ente público macrorregional, o Consórcio Público Intermunicipal Macrorregional, responsável pelo Gerenciamento do SAMU-192, através de convênio com a SES-GO, e abrigará:</a:t>
            </a:r>
          </a:p>
          <a:p>
            <a:pPr marL="0" marR="0" indent="720090" algn="just">
              <a:spcBef>
                <a:spcPts val="0"/>
              </a:spcBef>
              <a:spcAft>
                <a:spcPts val="600"/>
              </a:spcAft>
            </a:pPr>
            <a:endParaRPr lang="pt-BR" sz="1400" kern="100" dirty="0">
              <a:latin typeface="Times New Roman" panose="02020603050405020304" pitchFamily="18" charset="0"/>
              <a:ea typeface="Lucida Sans Unicode" panose="020B0602030504020204" pitchFamily="34" charset="0"/>
              <a:cs typeface="Mangal" panose="02040503050203030202" pitchFamily="18" charset="0"/>
            </a:endParaRPr>
          </a:p>
          <a:p>
            <a:pPr marL="0" marR="0" indent="720090" algn="just">
              <a:spcBef>
                <a:spcPts val="0"/>
              </a:spcBef>
              <a:spcAft>
                <a:spcPts val="600"/>
              </a:spcAft>
            </a:pPr>
            <a:r>
              <a:rPr lang="pt-BR" sz="1400" kern="100" dirty="0">
                <a:effectLst/>
                <a:latin typeface="Times New Roman" panose="02020603050405020304" pitchFamily="18" charset="0"/>
                <a:ea typeface="Lucida Sans Unicode" panose="020B0602030504020204" pitchFamily="34" charset="0"/>
                <a:cs typeface="Mangal" panose="02040503050203030202" pitchFamily="18" charset="0"/>
              </a:rPr>
              <a:t>...........................................</a:t>
            </a:r>
          </a:p>
        </p:txBody>
      </p:sp>
    </p:spTree>
    <p:extLst>
      <p:ext uri="{BB962C8B-B14F-4D97-AF65-F5344CB8AC3E}">
        <p14:creationId xmlns:p14="http://schemas.microsoft.com/office/powerpoint/2010/main" val="186490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2" name="CaixaDeTexto 1">
            <a:extLst>
              <a:ext uri="{FF2B5EF4-FFF2-40B4-BE49-F238E27FC236}">
                <a16:creationId xmlns:a16="http://schemas.microsoft.com/office/drawing/2014/main" id="{D6F46E5B-A1FB-D96E-2BEB-E0F5A1DFC217}"/>
              </a:ext>
            </a:extLst>
          </p:cNvPr>
          <p:cNvSpPr txBox="1"/>
          <p:nvPr/>
        </p:nvSpPr>
        <p:spPr>
          <a:xfrm>
            <a:off x="1745673" y="2119745"/>
            <a:ext cx="2357697" cy="923330"/>
          </a:xfrm>
          <a:prstGeom prst="rect">
            <a:avLst/>
          </a:prstGeom>
          <a:noFill/>
        </p:spPr>
        <p:txBody>
          <a:bodyPr wrap="none" rtlCol="0">
            <a:spAutoFit/>
          </a:bodyPr>
          <a:lstStyle/>
          <a:p>
            <a:r>
              <a:rPr lang="en-US" dirty="0"/>
              <a:t>1 </a:t>
            </a:r>
            <a:r>
              <a:rPr lang="en-US" dirty="0" err="1"/>
              <a:t>Oportunidade</a:t>
            </a:r>
            <a:endParaRPr lang="en-US" dirty="0"/>
          </a:p>
          <a:p>
            <a:endParaRPr lang="en-US" dirty="0"/>
          </a:p>
          <a:p>
            <a:r>
              <a:rPr lang="en-US" dirty="0"/>
              <a:t>Resolução SES COSEMS</a:t>
            </a:r>
            <a:endParaRPr lang="pt-BR" dirty="0"/>
          </a:p>
        </p:txBody>
      </p:sp>
      <p:pic>
        <p:nvPicPr>
          <p:cNvPr id="4" name="Imagem 3">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128"/>
            <a:ext cx="12198350" cy="6858000"/>
          </a:xfrm>
          <a:prstGeom prst="rect">
            <a:avLst/>
          </a:prstGeom>
        </p:spPr>
      </p:pic>
      <p:sp>
        <p:nvSpPr>
          <p:cNvPr id="3" name="CaixaDeTexto 2"/>
          <p:cNvSpPr txBox="1"/>
          <p:nvPr/>
        </p:nvSpPr>
        <p:spPr>
          <a:xfrm>
            <a:off x="2741846" y="341200"/>
            <a:ext cx="9252929" cy="1354217"/>
          </a:xfrm>
          <a:prstGeom prst="rect">
            <a:avLst/>
          </a:prstGeom>
          <a:noFill/>
        </p:spPr>
        <p:txBody>
          <a:bodyPr wrap="square" rtlCol="0">
            <a:spAutoFit/>
          </a:bodyPr>
          <a:lstStyle/>
          <a:p>
            <a:r>
              <a:rPr lang="pt-BR" sz="3200" dirty="0"/>
              <a:t>1. Oportunidade</a:t>
            </a:r>
          </a:p>
          <a:p>
            <a:endParaRPr lang="pt-BR" sz="3200" dirty="0"/>
          </a:p>
          <a:p>
            <a:pPr marL="0" marR="0" algn="just">
              <a:spcBef>
                <a:spcPts val="0"/>
              </a:spcBef>
              <a:spcAft>
                <a:spcPts val="600"/>
              </a:spcAft>
            </a:pPr>
            <a:r>
              <a:rPr lang="pt-BR" sz="18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a:t>
            </a:r>
            <a:endParaRPr lang="pt-BR" sz="1600" dirty="0"/>
          </a:p>
        </p:txBody>
      </p:sp>
      <p:sp>
        <p:nvSpPr>
          <p:cNvPr id="7" name="CaixaDeTexto 6">
            <a:extLst>
              <a:ext uri="{FF2B5EF4-FFF2-40B4-BE49-F238E27FC236}">
                <a16:creationId xmlns:a16="http://schemas.microsoft.com/office/drawing/2014/main" id="{B9490C8E-26A0-6EDB-4D0C-26AD0E439C91}"/>
              </a:ext>
            </a:extLst>
          </p:cNvPr>
          <p:cNvSpPr txBox="1"/>
          <p:nvPr/>
        </p:nvSpPr>
        <p:spPr>
          <a:xfrm>
            <a:off x="3025589" y="1130129"/>
            <a:ext cx="8479118" cy="3785652"/>
          </a:xfrm>
          <a:prstGeom prst="rect">
            <a:avLst/>
          </a:prstGeom>
          <a:noFill/>
        </p:spPr>
        <p:txBody>
          <a:bodyPr wrap="square">
            <a:spAutoFit/>
          </a:bodyPr>
          <a:lstStyle/>
          <a:p>
            <a:pPr marL="0" marR="0" indent="720090" algn="just">
              <a:spcBef>
                <a:spcPts val="0"/>
              </a:spcBef>
              <a:spcAft>
                <a:spcPts val="600"/>
              </a:spcAft>
            </a:pPr>
            <a:r>
              <a:rPr lang="pt-BR" sz="1600" b="1" kern="100" dirty="0">
                <a:effectLst/>
                <a:latin typeface="Times New Roman" panose="02020603050405020304" pitchFamily="18" charset="0"/>
                <a:ea typeface="Lucida Sans Unicode" panose="020B0602030504020204" pitchFamily="34" charset="0"/>
                <a:cs typeface="Mangal" panose="02040503050203030202" pitchFamily="18" charset="0"/>
              </a:rPr>
              <a:t>VIII.</a:t>
            </a:r>
            <a:r>
              <a:rPr lang="pt-BR" sz="1600" kern="100" dirty="0">
                <a:effectLst/>
                <a:latin typeface="Times New Roman" panose="02020603050405020304" pitchFamily="18" charset="0"/>
                <a:ea typeface="Lucida Sans Unicode" panose="020B0602030504020204" pitchFamily="34" charset="0"/>
                <a:cs typeface="Mangal" panose="02040503050203030202" pitchFamily="18" charset="0"/>
              </a:rPr>
              <a:t> </a:t>
            </a:r>
            <a:r>
              <a:rPr lang="pt-BR" sz="1600" b="1" kern="100" dirty="0">
                <a:effectLst/>
                <a:latin typeface="Times New Roman" panose="02020603050405020304" pitchFamily="18" charset="0"/>
                <a:ea typeface="Lucida Sans Unicode" panose="020B0602030504020204" pitchFamily="34" charset="0"/>
                <a:cs typeface="Mangal" panose="02040503050203030202" pitchFamily="18" charset="0"/>
              </a:rPr>
              <a:t>Comitê Gestor Macrorregional da Rede de Urgência e Emergência (RUE)</a:t>
            </a:r>
            <a:r>
              <a:rPr lang="pt-BR" sz="1600" kern="100" dirty="0">
                <a:effectLst/>
                <a:latin typeface="Times New Roman" panose="02020603050405020304" pitchFamily="18" charset="0"/>
                <a:ea typeface="Lucida Sans Unicode" panose="020B0602030504020204" pitchFamily="34" charset="0"/>
                <a:cs typeface="Mangal" panose="02040503050203030202" pitchFamily="18" charset="0"/>
              </a:rPr>
              <a:t>. O Comitê Gestor Macrorregional de Urgências é responsável pelo monitoramento e decisões executivas da RUE Macrorregional, coordenado pela diretoria macrorregional de saúde e composto de membros gestores públicos da saúde, representantes do SAMU, regulação de leitos macrorregional (assistencial), especialistas, diretores dos hospitais de referência, representante da Atenção Primária, representante da vigilância em saúde, entre outros. Assume o papel de monitoramento e formulador de proposições para a melhoria da rede de urgência. Para tal faz o acompanhamento do desempenho dessa rede, discute e propõe repactuações dentro da rede, apura e analisa reclamações e divergências dentro da sua área de abrangência no que tange à rede de urgência e acompanha a aplicação dos pactos, convênios e contratos para o pleno desempenho da Rede de Urgência e Emergência. O Comitê Gestor Macrorregional da RUE é constituído como câmara técnica consultiva para todas situação de urgência junto à Comissão </a:t>
            </a:r>
            <a:r>
              <a:rPr lang="pt-BR" sz="1600" kern="100" dirty="0" err="1">
                <a:effectLst/>
                <a:latin typeface="Times New Roman" panose="02020603050405020304" pitchFamily="18" charset="0"/>
                <a:ea typeface="Lucida Sans Unicode" panose="020B0602030504020204" pitchFamily="34" charset="0"/>
                <a:cs typeface="Mangal" panose="02040503050203030202" pitchFamily="18" charset="0"/>
              </a:rPr>
              <a:t>Intergestores</a:t>
            </a:r>
            <a:r>
              <a:rPr lang="pt-BR" sz="1600" kern="100" dirty="0">
                <a:effectLst/>
                <a:latin typeface="Times New Roman" panose="02020603050405020304" pitchFamily="18" charset="0"/>
                <a:ea typeface="Lucida Sans Unicode" panose="020B0602030504020204" pitchFamily="34" charset="0"/>
                <a:cs typeface="Mangal" panose="02040503050203030202" pitchFamily="18" charset="0"/>
              </a:rPr>
              <a:t> Macrorregional (CIM), com garantia de escuta ininterrupta e com autoridade delegada pelo poder público e pactuada com todos os componentes da rede para o acompanhamento, pactuação e repactuação dos pontos de atenção e dos fluxos mais adequados ao atendimento das linhas de cuidado estabelecidas.</a:t>
            </a:r>
          </a:p>
        </p:txBody>
      </p:sp>
    </p:spTree>
    <p:extLst>
      <p:ext uri="{BB962C8B-B14F-4D97-AF65-F5344CB8AC3E}">
        <p14:creationId xmlns:p14="http://schemas.microsoft.com/office/powerpoint/2010/main" val="951809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4" name="Rectangle 2">
            <a:extLst>
              <a:ext uri="{FF2B5EF4-FFF2-40B4-BE49-F238E27FC236}">
                <a16:creationId xmlns:a16="http://schemas.microsoft.com/office/drawing/2014/main" id="{49B5E642-CE9D-C080-1C2B-F501B9C2D915}"/>
              </a:ext>
            </a:extLst>
          </p:cNvPr>
          <p:cNvSpPr>
            <a:spLocks noChangeArrowheads="1"/>
          </p:cNvSpPr>
          <p:nvPr/>
        </p:nvSpPr>
        <p:spPr bwMode="auto">
          <a:xfrm>
            <a:off x="0" y="0"/>
            <a:ext cx="1844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rgbClr val="000000"/>
                </a:solidFill>
                <a:effectLst/>
                <a:latin typeface="Söhne"/>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pic>
        <p:nvPicPr>
          <p:cNvPr id="5" name="Imagem 4">
            <a:extLst>
              <a:ext uri="{FF2B5EF4-FFF2-40B4-BE49-F238E27FC236}">
                <a16:creationId xmlns:a16="http://schemas.microsoft.com/office/drawing/2014/main" id="{1C85CB23-74A8-0786-6A9E-1800FCB49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
            <a:ext cx="12198350" cy="6858000"/>
          </a:xfrm>
          <a:prstGeom prst="rect">
            <a:avLst/>
          </a:prstGeom>
        </p:spPr>
      </p:pic>
      <p:sp>
        <p:nvSpPr>
          <p:cNvPr id="2" name="CaixaDeTexto 1"/>
          <p:cNvSpPr txBox="1"/>
          <p:nvPr/>
        </p:nvSpPr>
        <p:spPr>
          <a:xfrm>
            <a:off x="2277374" y="1061049"/>
            <a:ext cx="9473879" cy="5355312"/>
          </a:xfrm>
          <a:prstGeom prst="rect">
            <a:avLst/>
          </a:prstGeom>
          <a:noFill/>
        </p:spPr>
        <p:txBody>
          <a:bodyPr wrap="square" rtlCol="0">
            <a:spAutoFit/>
          </a:bodyPr>
          <a:lstStyle/>
          <a:p>
            <a:pPr lvl="0" eaLnBrk="0" fontAlgn="base" hangingPunct="0">
              <a:spcBef>
                <a:spcPct val="0"/>
              </a:spcBef>
              <a:spcAft>
                <a:spcPct val="0"/>
              </a:spcAft>
            </a:pPr>
            <a:r>
              <a:rPr lang="pt-BR" altLang="pt-BR" b="1" i="1" dirty="0">
                <a:latin typeface="Arial" panose="020B0604020202020204" pitchFamily="34" charset="0"/>
              </a:rPr>
              <a:t>2. A REDE DE URGÊNCIA E EMERGÊNCIA </a:t>
            </a:r>
          </a:p>
          <a:p>
            <a:pPr lvl="0" eaLnBrk="0" fontAlgn="base" hangingPunct="0">
              <a:spcBef>
                <a:spcPct val="0"/>
              </a:spcBef>
              <a:spcAft>
                <a:spcPct val="0"/>
              </a:spcAft>
            </a:pPr>
            <a:endParaRPr lang="pt-BR" altLang="pt-BR" dirty="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pt-BR" altLang="pt-BR" dirty="0">
                <a:latin typeface="Arial" panose="020B0604020202020204" pitchFamily="34" charset="0"/>
              </a:rPr>
              <a:t>Organização de sistemas e serviços de saúde para garantir uma resposta rápida e eficiente em situações de urgência e emergência.</a:t>
            </a:r>
          </a:p>
          <a:p>
            <a:pPr lvl="0" eaLnBrk="0" fontAlgn="base" hangingPunct="0">
              <a:spcBef>
                <a:spcPct val="0"/>
              </a:spcBef>
              <a:spcAft>
                <a:spcPct val="0"/>
              </a:spcAft>
            </a:pPr>
            <a:endParaRPr lang="pt-BR" altLang="pt-BR" dirty="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pt-BR" altLang="pt-BR" dirty="0">
                <a:latin typeface="Arial" panose="020B0604020202020204" pitchFamily="34" charset="0"/>
              </a:rPr>
              <a:t> Através de uma rede integrada de serviços que inclui desde a atenção primária até os serviços de alta complexidade, com mecanismos eficazes de regulação, transporte e comunicação</a:t>
            </a:r>
          </a:p>
          <a:p>
            <a:pPr lvl="0" eaLnBrk="0" fontAlgn="base" hangingPunct="0">
              <a:spcBef>
                <a:spcPct val="0"/>
              </a:spcBef>
              <a:spcAft>
                <a:spcPct val="0"/>
              </a:spcAft>
            </a:pPr>
            <a:endParaRPr lang="pt-BR" altLang="pt-BR" dirty="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pt-BR" altLang="pt-BR" dirty="0">
                <a:latin typeface="Arial" panose="020B0604020202020204" pitchFamily="34" charset="0"/>
              </a:rPr>
              <a:t>A RUE deve ser capaz de prover o atendimento adequado no momento certo, no local certo e com a qualidade necessária, assegurando a continuidade do cuidado e a integralidade da assistência.</a:t>
            </a:r>
          </a:p>
          <a:p>
            <a:pPr lvl="0" eaLnBrk="0" fontAlgn="base" hangingPunct="0">
              <a:spcBef>
                <a:spcPct val="0"/>
              </a:spcBef>
              <a:spcAft>
                <a:spcPct val="0"/>
              </a:spcAft>
            </a:pPr>
            <a:endParaRPr lang="pt-BR" altLang="pt-BR" dirty="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q"/>
            </a:pPr>
            <a:r>
              <a:rPr lang="pt-BR" altLang="pt-BR" dirty="0">
                <a:latin typeface="Arial" panose="020B0604020202020204" pitchFamily="34" charset="0"/>
              </a:rPr>
              <a:t>A RUE também deve contar com capacitação dos profissionais, a utilização de tecnologias da informação para otimização dos processos e uma gestão eficiente e participativa, através de Consórcios Públicos Intermunicipais de Saúde (</a:t>
            </a:r>
            <a:r>
              <a:rPr lang="pt-BR" sz="1800" kern="100" dirty="0">
                <a:effectLst/>
                <a:latin typeface="Times New Roman" panose="02020603050405020304" pitchFamily="18" charset="0"/>
                <a:ea typeface="Lucida Sans Unicode" panose="020B0602030504020204" pitchFamily="34" charset="0"/>
                <a:cs typeface="Times New Roman" panose="02020603050405020304" pitchFamily="18" charset="0"/>
              </a:rPr>
              <a:t>Resolução nº 070/2024 – CIB </a:t>
            </a:r>
            <a:r>
              <a:rPr lang="pt-BR" altLang="pt-BR" dirty="0" err="1">
                <a:latin typeface="Arial" panose="020B0604020202020204" pitchFamily="34" charset="0"/>
              </a:rPr>
              <a:t>art</a:t>
            </a:r>
            <a:r>
              <a:rPr lang="pt-BR" altLang="pt-BR" dirty="0">
                <a:latin typeface="Arial" panose="020B0604020202020204" pitchFamily="34" charset="0"/>
              </a:rPr>
              <a:t> 2.....item </a:t>
            </a:r>
            <a:r>
              <a:rPr lang="pt-BR" sz="1800" b="1" dirty="0">
                <a:effectLst/>
                <a:latin typeface="Times New Roman" panose="02020603050405020304" pitchFamily="18" charset="0"/>
                <a:ea typeface="Times New Roman" panose="02020603050405020304" pitchFamily="18" charset="0"/>
              </a:rPr>
              <a:t>VIII. Gerenciamento do Serviço Móvel de Urgência Emergência - SAMU 192, por meio de consórcio público intermunicipal macrorregional</a:t>
            </a:r>
            <a:endParaRPr lang="pt-BR" altLang="pt-BR" dirty="0">
              <a:solidFill>
                <a:srgbClr val="FF0000"/>
              </a:solidFill>
              <a:latin typeface="Arial" panose="020B0604020202020204" pitchFamily="34" charset="0"/>
            </a:endParaRPr>
          </a:p>
          <a:p>
            <a:pPr marL="285750" indent="-285750">
              <a:buFont typeface="Wingdings" panose="05000000000000000000" pitchFamily="2" charset="2"/>
              <a:buChar char="q"/>
            </a:pPr>
            <a:endParaRPr lang="pt-BR" dirty="0"/>
          </a:p>
        </p:txBody>
      </p:sp>
    </p:spTree>
    <p:extLst>
      <p:ext uri="{BB962C8B-B14F-4D97-AF65-F5344CB8AC3E}">
        <p14:creationId xmlns:p14="http://schemas.microsoft.com/office/powerpoint/2010/main" val="233289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02AC7BCA-4C42-06BD-4B79-907BAB7CA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pic>
        <p:nvPicPr>
          <p:cNvPr id="4098" name="Picture 2">
            <a:extLst>
              <a:ext uri="{FF2B5EF4-FFF2-40B4-BE49-F238E27FC236}">
                <a16:creationId xmlns:a16="http://schemas.microsoft.com/office/drawing/2014/main" id="{5301E062-CB75-613A-7A07-F7C325A59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8" y="0"/>
            <a:ext cx="8100203" cy="683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408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3448</Words>
  <Application>Microsoft Office PowerPoint</Application>
  <PresentationFormat>Widescreen</PresentationFormat>
  <Paragraphs>265</Paragraphs>
  <Slides>38</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38</vt:i4>
      </vt:variant>
    </vt:vector>
  </HeadingPairs>
  <TitlesOfParts>
    <vt:vector size="47" baseType="lpstr">
      <vt:lpstr>Arial</vt:lpstr>
      <vt:lpstr>Arial Black</vt:lpstr>
      <vt:lpstr>Calibri</vt:lpstr>
      <vt:lpstr>Calibri Light</vt:lpstr>
      <vt:lpstr>Roboto</vt:lpstr>
      <vt:lpstr>Söhne</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User-PC</dc:creator>
  <cp:lastModifiedBy>antonio jorge s marques</cp:lastModifiedBy>
  <cp:revision>57</cp:revision>
  <dcterms:created xsi:type="dcterms:W3CDTF">2022-03-24T19:36:34Z</dcterms:created>
  <dcterms:modified xsi:type="dcterms:W3CDTF">2024-04-04T23:47:12Z</dcterms:modified>
</cp:coreProperties>
</file>