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9" r:id="rId3"/>
    <p:sldId id="270" r:id="rId4"/>
    <p:sldId id="271" r:id="rId5"/>
    <p:sldId id="290" r:id="rId6"/>
    <p:sldId id="273" r:id="rId7"/>
    <p:sldId id="279" r:id="rId8"/>
    <p:sldId id="411" r:id="rId9"/>
    <p:sldId id="280" r:id="rId10"/>
    <p:sldId id="282" r:id="rId11"/>
    <p:sldId id="412" r:id="rId12"/>
    <p:sldId id="413" r:id="rId13"/>
    <p:sldId id="414" r:id="rId14"/>
    <p:sldId id="415" r:id="rId15"/>
    <p:sldId id="417" r:id="rId16"/>
    <p:sldId id="416" r:id="rId17"/>
    <p:sldId id="418" r:id="rId18"/>
    <p:sldId id="419" r:id="rId19"/>
    <p:sldId id="420" r:id="rId20"/>
    <p:sldId id="421" r:id="rId21"/>
    <p:sldId id="422" r:id="rId22"/>
    <p:sldId id="423" r:id="rId23"/>
    <p:sldId id="424" r:id="rId24"/>
    <p:sldId id="430" r:id="rId25"/>
    <p:sldId id="431" r:id="rId26"/>
    <p:sldId id="432" r:id="rId27"/>
    <p:sldId id="434" r:id="rId28"/>
    <p:sldId id="436" r:id="rId29"/>
    <p:sldId id="435" r:id="rId30"/>
    <p:sldId id="437" r:id="rId31"/>
    <p:sldId id="438" r:id="rId32"/>
    <p:sldId id="439" r:id="rId33"/>
    <p:sldId id="441" r:id="rId34"/>
    <p:sldId id="440" r:id="rId35"/>
    <p:sldId id="442" r:id="rId36"/>
    <p:sldId id="443" r:id="rId37"/>
    <p:sldId id="444" r:id="rId38"/>
    <p:sldId id="449" r:id="rId39"/>
    <p:sldId id="450" r:id="rId40"/>
    <p:sldId id="451" r:id="rId41"/>
    <p:sldId id="452" r:id="rId42"/>
    <p:sldId id="453" r:id="rId43"/>
    <p:sldId id="455" r:id="rId44"/>
    <p:sldId id="454" r:id="rId45"/>
    <p:sldId id="456" r:id="rId46"/>
    <p:sldId id="470" r:id="rId47"/>
    <p:sldId id="474" r:id="rId48"/>
    <p:sldId id="475" r:id="rId49"/>
    <p:sldId id="476" r:id="rId50"/>
    <p:sldId id="477" r:id="rId51"/>
    <p:sldId id="479" r:id="rId52"/>
    <p:sldId id="480" r:id="rId53"/>
    <p:sldId id="277" r:id="rId54"/>
    <p:sldId id="278" r:id="rId55"/>
    <p:sldId id="478" r:id="rId56"/>
    <p:sldId id="472" r:id="rId57"/>
    <p:sldId id="263" r:id="rId5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a" initials="M" lastIdx="2" clrIdx="0">
    <p:extLst>
      <p:ext uri="{19B8F6BF-5375-455C-9EA6-DF929625EA0E}">
        <p15:presenceInfo xmlns:p15="http://schemas.microsoft.com/office/powerpoint/2012/main" userId="M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5D4"/>
    <a:srgbClr val="DB9712"/>
    <a:srgbClr val="1B6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4660"/>
  </p:normalViewPr>
  <p:slideViewPr>
    <p:cSldViewPr snapToGrid="0">
      <p:cViewPr varScale="1">
        <p:scale>
          <a:sx n="72" d="100"/>
          <a:sy n="72"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AFCB2-EB32-4FD3-9F9A-90767E3B1B2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F3136EC-0A80-4512-A8AF-AF2012FA1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A4F957E-329E-4B03-851E-9CEFC73EF425}"/>
              </a:ext>
            </a:extLst>
          </p:cNvPr>
          <p:cNvSpPr>
            <a:spLocks noGrp="1"/>
          </p:cNvSpPr>
          <p:nvPr>
            <p:ph type="dt" sz="half" idx="10"/>
          </p:nvPr>
        </p:nvSpPr>
        <p:spPr/>
        <p:txBody>
          <a:bodyPr/>
          <a:lstStyle/>
          <a:p>
            <a:fld id="{1AE5456B-3605-42AF-BA0D-898EB080D63A}" type="datetimeFigureOut">
              <a:rPr lang="pt-BR" smtClean="0"/>
              <a:t>09/05/2024</a:t>
            </a:fld>
            <a:endParaRPr lang="pt-BR"/>
          </a:p>
        </p:txBody>
      </p:sp>
      <p:sp>
        <p:nvSpPr>
          <p:cNvPr id="5" name="Espaço Reservado para Rodapé 4">
            <a:extLst>
              <a:ext uri="{FF2B5EF4-FFF2-40B4-BE49-F238E27FC236}">
                <a16:creationId xmlns:a16="http://schemas.microsoft.com/office/drawing/2014/main" id="{7B995FC5-6089-495C-9E30-7C241A5D3E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3584D7D-F57E-4838-8760-55FB96D5D9BA}"/>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253046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7E08D0-C2E4-4111-90D9-DBDBA34390E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C644B5F-08DC-4594-8C84-39803666D02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89D98CF-CA20-40CD-8C3D-277650B0825D}"/>
              </a:ext>
            </a:extLst>
          </p:cNvPr>
          <p:cNvSpPr>
            <a:spLocks noGrp="1"/>
          </p:cNvSpPr>
          <p:nvPr>
            <p:ph type="dt" sz="half" idx="10"/>
          </p:nvPr>
        </p:nvSpPr>
        <p:spPr/>
        <p:txBody>
          <a:bodyPr/>
          <a:lstStyle/>
          <a:p>
            <a:fld id="{1AE5456B-3605-42AF-BA0D-898EB080D63A}" type="datetimeFigureOut">
              <a:rPr lang="pt-BR" smtClean="0"/>
              <a:t>09/05/2024</a:t>
            </a:fld>
            <a:endParaRPr lang="pt-BR"/>
          </a:p>
        </p:txBody>
      </p:sp>
      <p:sp>
        <p:nvSpPr>
          <p:cNvPr id="5" name="Espaço Reservado para Rodapé 4">
            <a:extLst>
              <a:ext uri="{FF2B5EF4-FFF2-40B4-BE49-F238E27FC236}">
                <a16:creationId xmlns:a16="http://schemas.microsoft.com/office/drawing/2014/main" id="{131B9D6F-BF89-4D11-933F-72C46C7C735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578EF4B-0C05-417F-9688-ED38D98BFF0C}"/>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40436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9E5E989-543A-411D-BEDD-67B116F4DD0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4CE99E0-9779-4543-82EB-9ACC7165FFD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BE16640-4087-410D-93AC-BAEB9B18C915}"/>
              </a:ext>
            </a:extLst>
          </p:cNvPr>
          <p:cNvSpPr>
            <a:spLocks noGrp="1"/>
          </p:cNvSpPr>
          <p:nvPr>
            <p:ph type="dt" sz="half" idx="10"/>
          </p:nvPr>
        </p:nvSpPr>
        <p:spPr/>
        <p:txBody>
          <a:bodyPr/>
          <a:lstStyle/>
          <a:p>
            <a:fld id="{1AE5456B-3605-42AF-BA0D-898EB080D63A}" type="datetimeFigureOut">
              <a:rPr lang="pt-BR" smtClean="0"/>
              <a:t>09/05/2024</a:t>
            </a:fld>
            <a:endParaRPr lang="pt-BR"/>
          </a:p>
        </p:txBody>
      </p:sp>
      <p:sp>
        <p:nvSpPr>
          <p:cNvPr id="5" name="Espaço Reservado para Rodapé 4">
            <a:extLst>
              <a:ext uri="{FF2B5EF4-FFF2-40B4-BE49-F238E27FC236}">
                <a16:creationId xmlns:a16="http://schemas.microsoft.com/office/drawing/2014/main" id="{AD0D4D93-A3DB-4DA6-B7D7-E68455086B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D70EB53-8A2E-4E86-8650-02978E8553B3}"/>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75853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859F2-F69E-4C1D-9AD1-B2EC0A14A7C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3F461A1-B3EF-4A17-8E90-6F457672E1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4BDFDE-EAA5-4423-9A82-671C2F3F2057}"/>
              </a:ext>
            </a:extLst>
          </p:cNvPr>
          <p:cNvSpPr>
            <a:spLocks noGrp="1"/>
          </p:cNvSpPr>
          <p:nvPr>
            <p:ph type="dt" sz="half" idx="10"/>
          </p:nvPr>
        </p:nvSpPr>
        <p:spPr/>
        <p:txBody>
          <a:bodyPr/>
          <a:lstStyle/>
          <a:p>
            <a:fld id="{1AE5456B-3605-42AF-BA0D-898EB080D63A}" type="datetimeFigureOut">
              <a:rPr lang="pt-BR" smtClean="0"/>
              <a:t>09/05/2024</a:t>
            </a:fld>
            <a:endParaRPr lang="pt-BR"/>
          </a:p>
        </p:txBody>
      </p:sp>
      <p:sp>
        <p:nvSpPr>
          <p:cNvPr id="5" name="Espaço Reservado para Rodapé 4">
            <a:extLst>
              <a:ext uri="{FF2B5EF4-FFF2-40B4-BE49-F238E27FC236}">
                <a16:creationId xmlns:a16="http://schemas.microsoft.com/office/drawing/2014/main" id="{16E521C3-58FC-497F-BB77-37E1F2CA3FC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FCA835A-552E-46C0-B7E8-8751758E4B51}"/>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03158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4F1563-A353-4EB8-A21D-FF789FBCB9C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860A154D-2829-42CB-9141-7A7145F532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0F449B56-84A9-4E1B-B383-89F764C24F61}"/>
              </a:ext>
            </a:extLst>
          </p:cNvPr>
          <p:cNvSpPr>
            <a:spLocks noGrp="1"/>
          </p:cNvSpPr>
          <p:nvPr>
            <p:ph type="dt" sz="half" idx="10"/>
          </p:nvPr>
        </p:nvSpPr>
        <p:spPr/>
        <p:txBody>
          <a:bodyPr/>
          <a:lstStyle/>
          <a:p>
            <a:fld id="{1AE5456B-3605-42AF-BA0D-898EB080D63A}" type="datetimeFigureOut">
              <a:rPr lang="pt-BR" smtClean="0"/>
              <a:t>09/05/2024</a:t>
            </a:fld>
            <a:endParaRPr lang="pt-BR"/>
          </a:p>
        </p:txBody>
      </p:sp>
      <p:sp>
        <p:nvSpPr>
          <p:cNvPr id="5" name="Espaço Reservado para Rodapé 4">
            <a:extLst>
              <a:ext uri="{FF2B5EF4-FFF2-40B4-BE49-F238E27FC236}">
                <a16:creationId xmlns:a16="http://schemas.microsoft.com/office/drawing/2014/main" id="{E09871CF-44E0-45A4-AFC0-DC07EC10D52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4B8687D-CE1E-4EBA-8021-67EB51AC31F0}"/>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64810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39B7C3-70F9-4646-9C84-E3EAA6BBC70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1A034B-7D8F-44C5-8691-1C65461B79A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2BA2AC0B-F3A5-4B56-BE0D-D4049353160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4DB4AC1-438F-4E08-847A-5A919C3AE8EE}"/>
              </a:ext>
            </a:extLst>
          </p:cNvPr>
          <p:cNvSpPr>
            <a:spLocks noGrp="1"/>
          </p:cNvSpPr>
          <p:nvPr>
            <p:ph type="dt" sz="half" idx="10"/>
          </p:nvPr>
        </p:nvSpPr>
        <p:spPr/>
        <p:txBody>
          <a:bodyPr/>
          <a:lstStyle/>
          <a:p>
            <a:fld id="{1AE5456B-3605-42AF-BA0D-898EB080D63A}" type="datetimeFigureOut">
              <a:rPr lang="pt-BR" smtClean="0"/>
              <a:t>09/05/2024</a:t>
            </a:fld>
            <a:endParaRPr lang="pt-BR"/>
          </a:p>
        </p:txBody>
      </p:sp>
      <p:sp>
        <p:nvSpPr>
          <p:cNvPr id="6" name="Espaço Reservado para Rodapé 5">
            <a:extLst>
              <a:ext uri="{FF2B5EF4-FFF2-40B4-BE49-F238E27FC236}">
                <a16:creationId xmlns:a16="http://schemas.microsoft.com/office/drawing/2014/main" id="{7977F119-5F73-48CD-87F9-F80A49715D5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3673FED-948D-4DDC-8172-484D40EB9AC2}"/>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208204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D2F91-F455-4218-9389-4403B075F3C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C2B184F-4D27-4B96-9AE8-D20AB7B990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7FE489A-2BB1-4F1C-81A4-4EF497E31001}"/>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CF22BC6-506C-4F08-83A6-F3EA5D6D9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AAAF521-74E8-42D4-A5B2-C91EECFA582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6EE030D-BDCC-4AEF-8746-E58431DA6720}"/>
              </a:ext>
            </a:extLst>
          </p:cNvPr>
          <p:cNvSpPr>
            <a:spLocks noGrp="1"/>
          </p:cNvSpPr>
          <p:nvPr>
            <p:ph type="dt" sz="half" idx="10"/>
          </p:nvPr>
        </p:nvSpPr>
        <p:spPr/>
        <p:txBody>
          <a:bodyPr/>
          <a:lstStyle/>
          <a:p>
            <a:fld id="{1AE5456B-3605-42AF-BA0D-898EB080D63A}" type="datetimeFigureOut">
              <a:rPr lang="pt-BR" smtClean="0"/>
              <a:t>09/05/2024</a:t>
            </a:fld>
            <a:endParaRPr lang="pt-BR"/>
          </a:p>
        </p:txBody>
      </p:sp>
      <p:sp>
        <p:nvSpPr>
          <p:cNvPr id="8" name="Espaço Reservado para Rodapé 7">
            <a:extLst>
              <a:ext uri="{FF2B5EF4-FFF2-40B4-BE49-F238E27FC236}">
                <a16:creationId xmlns:a16="http://schemas.microsoft.com/office/drawing/2014/main" id="{01B2D2CF-CCC4-4A3D-AD03-075A3BC7755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D2400B2-9FE8-47A3-AE2D-A6D40FC26C4C}"/>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2796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1E0757-9E85-4A5A-846A-C7A39717515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14773C1-ED30-40F3-9F71-9E273BE15474}"/>
              </a:ext>
            </a:extLst>
          </p:cNvPr>
          <p:cNvSpPr>
            <a:spLocks noGrp="1"/>
          </p:cNvSpPr>
          <p:nvPr>
            <p:ph type="dt" sz="half" idx="10"/>
          </p:nvPr>
        </p:nvSpPr>
        <p:spPr/>
        <p:txBody>
          <a:bodyPr/>
          <a:lstStyle/>
          <a:p>
            <a:fld id="{1AE5456B-3605-42AF-BA0D-898EB080D63A}" type="datetimeFigureOut">
              <a:rPr lang="pt-BR" smtClean="0"/>
              <a:t>09/05/2024</a:t>
            </a:fld>
            <a:endParaRPr lang="pt-BR"/>
          </a:p>
        </p:txBody>
      </p:sp>
      <p:sp>
        <p:nvSpPr>
          <p:cNvPr id="4" name="Espaço Reservado para Rodapé 3">
            <a:extLst>
              <a:ext uri="{FF2B5EF4-FFF2-40B4-BE49-F238E27FC236}">
                <a16:creationId xmlns:a16="http://schemas.microsoft.com/office/drawing/2014/main" id="{C6EDE644-DBB7-4DC7-941D-FB7EFDBFA16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4CC2E72-7519-4414-B30F-614F687D403D}"/>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7094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FE04957-3BA5-446A-A374-447F30B4FE9C}"/>
              </a:ext>
            </a:extLst>
          </p:cNvPr>
          <p:cNvSpPr>
            <a:spLocks noGrp="1"/>
          </p:cNvSpPr>
          <p:nvPr>
            <p:ph type="dt" sz="half" idx="10"/>
          </p:nvPr>
        </p:nvSpPr>
        <p:spPr/>
        <p:txBody>
          <a:bodyPr/>
          <a:lstStyle/>
          <a:p>
            <a:fld id="{1AE5456B-3605-42AF-BA0D-898EB080D63A}" type="datetimeFigureOut">
              <a:rPr lang="pt-BR" smtClean="0"/>
              <a:t>09/05/2024</a:t>
            </a:fld>
            <a:endParaRPr lang="pt-BR"/>
          </a:p>
        </p:txBody>
      </p:sp>
      <p:sp>
        <p:nvSpPr>
          <p:cNvPr id="3" name="Espaço Reservado para Rodapé 2">
            <a:extLst>
              <a:ext uri="{FF2B5EF4-FFF2-40B4-BE49-F238E27FC236}">
                <a16:creationId xmlns:a16="http://schemas.microsoft.com/office/drawing/2014/main" id="{62322C8F-508A-4282-85BD-0AE1542BCCB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B748677-93C9-4937-AAD3-F785AE35608B}"/>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388223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F40CF-EF73-41E4-A143-F29BC03333D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ABFA8DA-3C57-49EB-B10C-9747C9EF5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9F5F061-C60D-40A7-A089-306B4C812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C9C7B63-9E71-430F-9724-343D261B875C}"/>
              </a:ext>
            </a:extLst>
          </p:cNvPr>
          <p:cNvSpPr>
            <a:spLocks noGrp="1"/>
          </p:cNvSpPr>
          <p:nvPr>
            <p:ph type="dt" sz="half" idx="10"/>
          </p:nvPr>
        </p:nvSpPr>
        <p:spPr/>
        <p:txBody>
          <a:bodyPr/>
          <a:lstStyle/>
          <a:p>
            <a:fld id="{1AE5456B-3605-42AF-BA0D-898EB080D63A}" type="datetimeFigureOut">
              <a:rPr lang="pt-BR" smtClean="0"/>
              <a:t>09/05/2024</a:t>
            </a:fld>
            <a:endParaRPr lang="pt-BR"/>
          </a:p>
        </p:txBody>
      </p:sp>
      <p:sp>
        <p:nvSpPr>
          <p:cNvPr id="6" name="Espaço Reservado para Rodapé 5">
            <a:extLst>
              <a:ext uri="{FF2B5EF4-FFF2-40B4-BE49-F238E27FC236}">
                <a16:creationId xmlns:a16="http://schemas.microsoft.com/office/drawing/2014/main" id="{D8D1C3E1-ADA6-40D3-90AD-2239B1D6C79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F600629-BE97-4237-8144-024FBDCB642F}"/>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117928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C272CE-067E-40F8-AF14-79129652A4F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BB44C3F-9896-4C24-804E-0F7FCFD320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95A46BC-E605-459A-BF7E-3CB6A633F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16E2CEA-C6C4-46DE-944F-08FB7D81B25A}"/>
              </a:ext>
            </a:extLst>
          </p:cNvPr>
          <p:cNvSpPr>
            <a:spLocks noGrp="1"/>
          </p:cNvSpPr>
          <p:nvPr>
            <p:ph type="dt" sz="half" idx="10"/>
          </p:nvPr>
        </p:nvSpPr>
        <p:spPr/>
        <p:txBody>
          <a:bodyPr/>
          <a:lstStyle/>
          <a:p>
            <a:fld id="{1AE5456B-3605-42AF-BA0D-898EB080D63A}" type="datetimeFigureOut">
              <a:rPr lang="pt-BR" smtClean="0"/>
              <a:t>09/05/2024</a:t>
            </a:fld>
            <a:endParaRPr lang="pt-BR"/>
          </a:p>
        </p:txBody>
      </p:sp>
      <p:sp>
        <p:nvSpPr>
          <p:cNvPr id="6" name="Espaço Reservado para Rodapé 5">
            <a:extLst>
              <a:ext uri="{FF2B5EF4-FFF2-40B4-BE49-F238E27FC236}">
                <a16:creationId xmlns:a16="http://schemas.microsoft.com/office/drawing/2014/main" id="{64F414A2-E145-40E0-92A5-86476CD6B11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6A753AF-280D-44EB-98C0-E76B3673399D}"/>
              </a:ext>
            </a:extLst>
          </p:cNvPr>
          <p:cNvSpPr>
            <a:spLocks noGrp="1"/>
          </p:cNvSpPr>
          <p:nvPr>
            <p:ph type="sldNum" sz="quarter" idx="12"/>
          </p:nvPr>
        </p:nvSpPr>
        <p:spPr/>
        <p:txBody>
          <a:bodyPr/>
          <a:lstStyle/>
          <a:p>
            <a:fld id="{56F7ACD1-5054-4CA0-8572-2B456973C0B1}" type="slidenum">
              <a:rPr lang="pt-BR" smtClean="0"/>
              <a:t>‹nº›</a:t>
            </a:fld>
            <a:endParaRPr lang="pt-BR"/>
          </a:p>
        </p:txBody>
      </p:sp>
    </p:spTree>
    <p:extLst>
      <p:ext uri="{BB962C8B-B14F-4D97-AF65-F5344CB8AC3E}">
        <p14:creationId xmlns:p14="http://schemas.microsoft.com/office/powerpoint/2010/main" val="403596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7670398-7989-4EE5-B23E-A85B5ADD0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5571A27-A61E-40DF-B1DF-3FB07A549A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EA7E6FC-0BEB-474F-B6F5-853559EC5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5456B-3605-42AF-BA0D-898EB080D63A}" type="datetimeFigureOut">
              <a:rPr lang="pt-BR" smtClean="0"/>
              <a:t>09/05/2024</a:t>
            </a:fld>
            <a:endParaRPr lang="pt-BR"/>
          </a:p>
        </p:txBody>
      </p:sp>
      <p:sp>
        <p:nvSpPr>
          <p:cNvPr id="5" name="Espaço Reservado para Rodapé 4">
            <a:extLst>
              <a:ext uri="{FF2B5EF4-FFF2-40B4-BE49-F238E27FC236}">
                <a16:creationId xmlns:a16="http://schemas.microsoft.com/office/drawing/2014/main" id="{DAE5FDCA-8850-4C28-AEF4-4B3EB5413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5C0908D-0662-448F-A4E8-44BC68321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7ACD1-5054-4CA0-8572-2B456973C0B1}" type="slidenum">
              <a:rPr lang="pt-BR" smtClean="0"/>
              <a:t>‹nº›</a:t>
            </a:fld>
            <a:endParaRPr lang="pt-BR"/>
          </a:p>
        </p:txBody>
      </p:sp>
    </p:spTree>
    <p:extLst>
      <p:ext uri="{BB962C8B-B14F-4D97-AF65-F5344CB8AC3E}">
        <p14:creationId xmlns:p14="http://schemas.microsoft.com/office/powerpoint/2010/main" val="11339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2.png"/><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gif"/></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slide" Target="slide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cesarnits@gmail.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20C82EA1-68BA-311E-8525-26C5862A8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5" name="CaixaDeTexto 4">
            <a:extLst>
              <a:ext uri="{FF2B5EF4-FFF2-40B4-BE49-F238E27FC236}">
                <a16:creationId xmlns:a16="http://schemas.microsoft.com/office/drawing/2014/main" id="{0DB93A3B-40FF-30C4-1730-7FE7470B810D}"/>
              </a:ext>
            </a:extLst>
          </p:cNvPr>
          <p:cNvSpPr txBox="1"/>
          <p:nvPr/>
        </p:nvSpPr>
        <p:spPr>
          <a:xfrm>
            <a:off x="2800350" y="624114"/>
            <a:ext cx="7740650" cy="2246769"/>
          </a:xfrm>
          <a:prstGeom prst="rect">
            <a:avLst/>
          </a:prstGeom>
          <a:noFill/>
        </p:spPr>
        <p:txBody>
          <a:bodyPr wrap="square" rtlCol="0">
            <a:spAutoFit/>
          </a:bodyPr>
          <a:lstStyle/>
          <a:p>
            <a:pPr algn="ctr"/>
            <a:r>
              <a:rPr lang="pt-BR" sz="3500" dirty="0">
                <a:solidFill>
                  <a:srgbClr val="1B65D4"/>
                </a:solidFill>
                <a:latin typeface="Arial Black" panose="020B0A04020102020204" pitchFamily="34" charset="0"/>
              </a:rPr>
              <a:t>PROJETO DA REDE DE URGÊNCIA E EMERGÊNCIA MACRORREGIÃO CENTRO-NORTE DE GOIÁS</a:t>
            </a:r>
          </a:p>
        </p:txBody>
      </p:sp>
      <p:sp>
        <p:nvSpPr>
          <p:cNvPr id="2" name="CaixaDeTexto 1">
            <a:extLst>
              <a:ext uri="{FF2B5EF4-FFF2-40B4-BE49-F238E27FC236}">
                <a16:creationId xmlns:a16="http://schemas.microsoft.com/office/drawing/2014/main" id="{E41CFCE0-53C8-83B7-3988-0DBAB11EFE32}"/>
              </a:ext>
            </a:extLst>
          </p:cNvPr>
          <p:cNvSpPr txBox="1"/>
          <p:nvPr/>
        </p:nvSpPr>
        <p:spPr>
          <a:xfrm>
            <a:off x="2962910" y="3987118"/>
            <a:ext cx="8767537" cy="1015663"/>
          </a:xfrm>
          <a:prstGeom prst="rect">
            <a:avLst/>
          </a:prstGeom>
          <a:noFill/>
        </p:spPr>
        <p:txBody>
          <a:bodyPr wrap="square" rtlCol="0">
            <a:spAutoFit/>
          </a:bodyPr>
          <a:lstStyle/>
          <a:p>
            <a:r>
              <a:rPr lang="pt-BR" sz="3000" b="1" i="1" dirty="0">
                <a:solidFill>
                  <a:srgbClr val="DB9712"/>
                </a:solidFill>
                <a:latin typeface="Arial" panose="020B0604020202020204" pitchFamily="34" charset="0"/>
                <a:cs typeface="Arial" panose="020B0604020202020204" pitchFamily="34" charset="0"/>
              </a:rPr>
              <a:t>Cesar Augusto Soares Nitschke</a:t>
            </a:r>
          </a:p>
          <a:p>
            <a:r>
              <a:rPr lang="pt-BR" sz="3000" i="1" dirty="0">
                <a:solidFill>
                  <a:srgbClr val="1C65D4"/>
                </a:solidFill>
                <a:latin typeface="Arial" panose="020B0604020202020204" pitchFamily="34" charset="0"/>
                <a:cs typeface="Arial" panose="020B0604020202020204" pitchFamily="34" charset="0"/>
              </a:rPr>
              <a:t>Consultor de Urgência da SES-GO</a:t>
            </a:r>
          </a:p>
        </p:txBody>
      </p:sp>
    </p:spTree>
    <p:extLst>
      <p:ext uri="{BB962C8B-B14F-4D97-AF65-F5344CB8AC3E}">
        <p14:creationId xmlns:p14="http://schemas.microsoft.com/office/powerpoint/2010/main" val="763290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7BBBF0EF-7646-EE1F-46CB-E8F5762F0AC8}"/>
              </a:ext>
            </a:extLst>
          </p:cNvPr>
          <p:cNvSpPr>
            <a:spLocks noGrp="1"/>
          </p:cNvSpPr>
          <p:nvPr>
            <p:ph type="title"/>
          </p:nvPr>
        </p:nvSpPr>
        <p:spPr>
          <a:xfrm>
            <a:off x="2159000" y="263525"/>
            <a:ext cx="3022600" cy="1325563"/>
          </a:xfrm>
        </p:spPr>
        <p:txBody>
          <a:bodyPr>
            <a:normAutofit fontScale="90000"/>
          </a:bodyPr>
          <a:lstStyle/>
          <a:p>
            <a:pPr algn="ctr"/>
            <a:r>
              <a:rPr lang="pt-BR" dirty="0"/>
              <a:t>Situação atual do SAMU</a:t>
            </a:r>
          </a:p>
        </p:txBody>
      </p:sp>
      <p:pic>
        <p:nvPicPr>
          <p:cNvPr id="4" name="Imagem 3">
            <a:extLst>
              <a:ext uri="{FF2B5EF4-FFF2-40B4-BE49-F238E27FC236}">
                <a16:creationId xmlns:a16="http://schemas.microsoft.com/office/drawing/2014/main" id="{57608B93-CB5D-686A-783A-DC44137D5F92}"/>
              </a:ext>
            </a:extLst>
          </p:cNvPr>
          <p:cNvPicPr>
            <a:picLocks noChangeAspect="1"/>
          </p:cNvPicPr>
          <p:nvPr/>
        </p:nvPicPr>
        <p:blipFill>
          <a:blip r:embed="rId3"/>
          <a:stretch>
            <a:fillRect/>
          </a:stretch>
        </p:blipFill>
        <p:spPr>
          <a:xfrm>
            <a:off x="5080000" y="188088"/>
            <a:ext cx="6843097" cy="6558152"/>
          </a:xfrm>
          <a:prstGeom prst="rect">
            <a:avLst/>
          </a:prstGeom>
        </p:spPr>
      </p:pic>
    </p:spTree>
    <p:extLst>
      <p:ext uri="{BB962C8B-B14F-4D97-AF65-F5344CB8AC3E}">
        <p14:creationId xmlns:p14="http://schemas.microsoft.com/office/powerpoint/2010/main" val="86782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09" y="91440"/>
            <a:ext cx="12198350" cy="6858000"/>
          </a:xfrm>
          <a:prstGeom prst="rect">
            <a:avLst/>
          </a:prstGeom>
        </p:spPr>
      </p:pic>
      <p:sp>
        <p:nvSpPr>
          <p:cNvPr id="3" name="Título 1">
            <a:extLst>
              <a:ext uri="{FF2B5EF4-FFF2-40B4-BE49-F238E27FC236}">
                <a16:creationId xmlns:a16="http://schemas.microsoft.com/office/drawing/2014/main" id="{BFD6161A-2D44-5B62-5885-BDD275D02FC3}"/>
              </a:ext>
            </a:extLst>
          </p:cNvPr>
          <p:cNvSpPr txBox="1">
            <a:spLocks/>
          </p:cNvSpPr>
          <p:nvPr/>
        </p:nvSpPr>
        <p:spPr>
          <a:xfrm>
            <a:off x="2006600" y="202565"/>
            <a:ext cx="4884506" cy="2552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dirty="0"/>
              <a:t>Áreas de cobertura </a:t>
            </a:r>
            <a:r>
              <a:rPr lang="pt-BR" b="1" dirty="0"/>
              <a:t>atual </a:t>
            </a:r>
            <a:r>
              <a:rPr lang="pt-BR" dirty="0"/>
              <a:t>pelo </a:t>
            </a:r>
            <a:r>
              <a:rPr lang="pt-BR" b="1" dirty="0"/>
              <a:t>SAMU</a:t>
            </a:r>
            <a:r>
              <a:rPr lang="pt-BR" dirty="0"/>
              <a:t> com distância de 29Km(TR=29 min)</a:t>
            </a:r>
          </a:p>
        </p:txBody>
      </p:sp>
      <p:pic>
        <p:nvPicPr>
          <p:cNvPr id="4" name="Imagem 3">
            <a:extLst>
              <a:ext uri="{FF2B5EF4-FFF2-40B4-BE49-F238E27FC236}">
                <a16:creationId xmlns:a16="http://schemas.microsoft.com/office/drawing/2014/main" id="{8CBD0C78-A907-E7A1-E86C-70E06F822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010" y="0"/>
            <a:ext cx="5588000" cy="6858000"/>
          </a:xfrm>
          <a:prstGeom prst="rect">
            <a:avLst/>
          </a:prstGeom>
        </p:spPr>
      </p:pic>
      <p:sp>
        <p:nvSpPr>
          <p:cNvPr id="6" name="Espaço Reservado para Conteúdo 2">
            <a:extLst>
              <a:ext uri="{FF2B5EF4-FFF2-40B4-BE49-F238E27FC236}">
                <a16:creationId xmlns:a16="http://schemas.microsoft.com/office/drawing/2014/main" id="{2320B714-1CBA-6444-5513-BCC29567546F}"/>
              </a:ext>
            </a:extLst>
          </p:cNvPr>
          <p:cNvSpPr txBox="1">
            <a:spLocks/>
          </p:cNvSpPr>
          <p:nvPr/>
        </p:nvSpPr>
        <p:spPr>
          <a:xfrm>
            <a:off x="3125284" y="5470990"/>
            <a:ext cx="2753475" cy="5779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a:t>RAIO DE 29 Km</a:t>
            </a:r>
            <a:endParaRPr lang="pt-BR" dirty="0"/>
          </a:p>
        </p:txBody>
      </p:sp>
      <p:sp>
        <p:nvSpPr>
          <p:cNvPr id="7" name="Elipse 6">
            <a:extLst>
              <a:ext uri="{FF2B5EF4-FFF2-40B4-BE49-F238E27FC236}">
                <a16:creationId xmlns:a16="http://schemas.microsoft.com/office/drawing/2014/main" id="{B90B1065-6965-A2D8-C61B-C203ECF794ED}"/>
              </a:ext>
            </a:extLst>
          </p:cNvPr>
          <p:cNvSpPr/>
          <p:nvPr/>
        </p:nvSpPr>
        <p:spPr>
          <a:xfrm>
            <a:off x="2329465" y="5216074"/>
            <a:ext cx="795819" cy="83284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4236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4A09DFCF-6037-25C8-0BB2-D9812991DCA1}"/>
              </a:ext>
            </a:extLst>
          </p:cNvPr>
          <p:cNvSpPr>
            <a:spLocks noGrp="1"/>
          </p:cNvSpPr>
          <p:nvPr>
            <p:ph type="title"/>
          </p:nvPr>
        </p:nvSpPr>
        <p:spPr>
          <a:xfrm>
            <a:off x="2275840" y="2555875"/>
            <a:ext cx="9641840" cy="1325563"/>
          </a:xfrm>
        </p:spPr>
        <p:txBody>
          <a:bodyPr/>
          <a:lstStyle/>
          <a:p>
            <a:pPr algn="ctr"/>
            <a:r>
              <a:rPr lang="pt-BR" b="1" dirty="0">
                <a:solidFill>
                  <a:srgbClr val="FF0000"/>
                </a:solidFill>
                <a:latin typeface="Aharoni" panose="02010803020104030203" pitchFamily="2" charset="-79"/>
                <a:cs typeface="Aharoni" panose="02010803020104030203" pitchFamily="2" charset="-79"/>
              </a:rPr>
              <a:t>COMPONENTE SAMU MACRORREGIONALIZADO</a:t>
            </a:r>
          </a:p>
        </p:txBody>
      </p:sp>
    </p:spTree>
    <p:extLst>
      <p:ext uri="{BB962C8B-B14F-4D97-AF65-F5344CB8AC3E}">
        <p14:creationId xmlns:p14="http://schemas.microsoft.com/office/powerpoint/2010/main" val="391200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4" name="CaixaDeTexto 3">
            <a:extLst>
              <a:ext uri="{FF2B5EF4-FFF2-40B4-BE49-F238E27FC236}">
                <a16:creationId xmlns:a16="http://schemas.microsoft.com/office/drawing/2014/main" id="{C670BAF9-075E-C5DD-8353-846DB53C23B1}"/>
              </a:ext>
            </a:extLst>
          </p:cNvPr>
          <p:cNvSpPr txBox="1"/>
          <p:nvPr/>
        </p:nvSpPr>
        <p:spPr>
          <a:xfrm>
            <a:off x="2580640" y="274935"/>
            <a:ext cx="9184640" cy="1384995"/>
          </a:xfrm>
          <a:prstGeom prst="rect">
            <a:avLst/>
          </a:prstGeom>
          <a:noFill/>
        </p:spPr>
        <p:txBody>
          <a:bodyPr wrap="square">
            <a:spAutoFit/>
          </a:bodyPr>
          <a:lstStyle/>
          <a:p>
            <a:pPr algn="ctr"/>
            <a:r>
              <a:rPr lang="pt-BR" sz="2800" b="1" dirty="0"/>
              <a:t>Estado atual e projeto para a macrorregião centro-norte, por região de saúde</a:t>
            </a:r>
            <a:br>
              <a:rPr lang="pt-BR" sz="2800" b="1" dirty="0"/>
            </a:br>
            <a:r>
              <a:rPr lang="pt-BR" sz="2800" b="1" dirty="0">
                <a:solidFill>
                  <a:srgbClr val="FF0000"/>
                </a:solidFill>
                <a:latin typeface="+mn-lt"/>
              </a:rPr>
              <a:t>CENTRAL DE REGULAÇÃO DE URGÊNCIA - CRU</a:t>
            </a:r>
            <a:endParaRPr lang="pt-BR" sz="2800" dirty="0">
              <a:solidFill>
                <a:srgbClr val="FF0000"/>
              </a:solidFill>
            </a:endParaRPr>
          </a:p>
        </p:txBody>
      </p:sp>
      <p:graphicFrame>
        <p:nvGraphicFramePr>
          <p:cNvPr id="5" name="Tabela 4">
            <a:extLst>
              <a:ext uri="{FF2B5EF4-FFF2-40B4-BE49-F238E27FC236}">
                <a16:creationId xmlns:a16="http://schemas.microsoft.com/office/drawing/2014/main" id="{8AE9348E-D7B8-89AB-FD8F-5026E97BF423}"/>
              </a:ext>
            </a:extLst>
          </p:cNvPr>
          <p:cNvGraphicFramePr>
            <a:graphicFrameLocks noGrp="1"/>
          </p:cNvGraphicFramePr>
          <p:nvPr>
            <p:extLst>
              <p:ext uri="{D42A27DB-BD31-4B8C-83A1-F6EECF244321}">
                <p14:modId xmlns:p14="http://schemas.microsoft.com/office/powerpoint/2010/main" val="3752123132"/>
              </p:ext>
            </p:extLst>
          </p:nvPr>
        </p:nvGraphicFramePr>
        <p:xfrm>
          <a:off x="3388416" y="2466401"/>
          <a:ext cx="7798085" cy="2066290"/>
        </p:xfrm>
        <a:graphic>
          <a:graphicData uri="http://schemas.openxmlformats.org/drawingml/2006/table">
            <a:tbl>
              <a:tblPr>
                <a:tableStyleId>{5C22544A-7EE6-4342-B048-85BDC9FD1C3A}</a:tableStyleId>
              </a:tblPr>
              <a:tblGrid>
                <a:gridCol w="3438526">
                  <a:extLst>
                    <a:ext uri="{9D8B030D-6E8A-4147-A177-3AD203B41FA5}">
                      <a16:colId xmlns:a16="http://schemas.microsoft.com/office/drawing/2014/main" val="3785076606"/>
                    </a:ext>
                  </a:extLst>
                </a:gridCol>
                <a:gridCol w="2517492">
                  <a:extLst>
                    <a:ext uri="{9D8B030D-6E8A-4147-A177-3AD203B41FA5}">
                      <a16:colId xmlns:a16="http://schemas.microsoft.com/office/drawing/2014/main" val="468417240"/>
                    </a:ext>
                  </a:extLst>
                </a:gridCol>
                <a:gridCol w="1842067">
                  <a:extLst>
                    <a:ext uri="{9D8B030D-6E8A-4147-A177-3AD203B41FA5}">
                      <a16:colId xmlns:a16="http://schemas.microsoft.com/office/drawing/2014/main" val="561362488"/>
                    </a:ext>
                  </a:extLst>
                </a:gridCol>
              </a:tblGrid>
              <a:tr h="304800">
                <a:tc>
                  <a:txBody>
                    <a:bodyPr/>
                    <a:lstStyle/>
                    <a:p>
                      <a:pPr algn="l" rtl="0" fontAlgn="b"/>
                      <a:r>
                        <a:rPr lang="pt-BR" sz="2400" b="1" u="none" strike="noStrike">
                          <a:effectLst/>
                        </a:rPr>
                        <a:t> </a:t>
                      </a:r>
                      <a:endParaRPr lang="pt-BR" sz="24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pt-BR" sz="2400" b="1" u="none" strike="noStrike">
                          <a:effectLst/>
                        </a:rPr>
                        <a:t> </a:t>
                      </a:r>
                      <a:endParaRPr lang="pt-BR" sz="24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pt-BR" sz="2400" b="1" u="none" strike="noStrike" dirty="0">
                          <a:solidFill>
                            <a:srgbClr val="0070C0"/>
                          </a:solidFill>
                          <a:effectLst/>
                        </a:rPr>
                        <a:t>ATUAL</a:t>
                      </a:r>
                      <a:endParaRPr lang="pt-BR" sz="2400" b="1" i="0" u="none" strike="noStrike" dirty="0">
                        <a:solidFill>
                          <a:srgbClr val="0070C0"/>
                        </a:solidFill>
                        <a:effectLst/>
                        <a:latin typeface="Calibri" panose="020F0502020204030204" pitchFamily="34" charset="0"/>
                      </a:endParaRPr>
                    </a:p>
                  </a:txBody>
                  <a:tcPr marL="0" marR="0" marT="0" marB="0" anchor="b"/>
                </a:tc>
                <a:extLst>
                  <a:ext uri="{0D108BD9-81ED-4DB2-BD59-A6C34878D82A}">
                    <a16:rowId xmlns:a16="http://schemas.microsoft.com/office/drawing/2014/main" val="294927059"/>
                  </a:ext>
                </a:extLst>
              </a:tr>
              <a:tr h="304800">
                <a:tc>
                  <a:txBody>
                    <a:bodyPr/>
                    <a:lstStyle/>
                    <a:p>
                      <a:pPr algn="ctr" rtl="0" fontAlgn="ctr"/>
                      <a:r>
                        <a:rPr lang="pt-BR" sz="2400" b="1" u="none" strike="noStrike">
                          <a:effectLst/>
                        </a:rPr>
                        <a:t>REGIONAL </a:t>
                      </a:r>
                      <a:endParaRPr lang="pt-BR" sz="2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pt-BR" sz="2400" b="1" u="none" strike="noStrike">
                          <a:effectLst/>
                        </a:rPr>
                        <a:t>MUNICÍPIO </a:t>
                      </a:r>
                      <a:endParaRPr lang="pt-BR" sz="2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pt-BR" sz="2400" b="1" u="none" strike="noStrike" dirty="0">
                          <a:solidFill>
                            <a:srgbClr val="0070C0"/>
                          </a:solidFill>
                          <a:effectLst/>
                        </a:rPr>
                        <a:t>CRU</a:t>
                      </a:r>
                      <a:endParaRPr lang="pt-BR" sz="2400" b="1" i="0" u="none" strike="noStrike" dirty="0">
                        <a:solidFill>
                          <a:srgbClr val="0070C0"/>
                        </a:solidFill>
                        <a:effectLst/>
                        <a:latin typeface="Calibri" panose="020F0502020204030204" pitchFamily="34" charset="0"/>
                      </a:endParaRPr>
                    </a:p>
                  </a:txBody>
                  <a:tcPr marL="0" marR="0" marT="0" marB="0" anchor="b"/>
                </a:tc>
                <a:extLst>
                  <a:ext uri="{0D108BD9-81ED-4DB2-BD59-A6C34878D82A}">
                    <a16:rowId xmlns:a16="http://schemas.microsoft.com/office/drawing/2014/main" val="1220917846"/>
                  </a:ext>
                </a:extLst>
              </a:tr>
              <a:tr h="304800">
                <a:tc>
                  <a:txBody>
                    <a:bodyPr/>
                    <a:lstStyle/>
                    <a:p>
                      <a:pPr algn="l" rtl="0" fontAlgn="ctr"/>
                      <a:r>
                        <a:rPr lang="pt-BR" sz="2400" b="1" u="none" strike="noStrike">
                          <a:effectLst/>
                        </a:rPr>
                        <a:t>Norte </a:t>
                      </a:r>
                      <a:endParaRPr lang="pt-BR" sz="2400" b="1" i="0" u="none" strike="noStrike">
                        <a:solidFill>
                          <a:srgbClr val="00B050"/>
                        </a:solidFill>
                        <a:effectLst/>
                        <a:latin typeface="Calibri" panose="020F0502020204030204" pitchFamily="34" charset="0"/>
                      </a:endParaRPr>
                    </a:p>
                  </a:txBody>
                  <a:tcPr marL="0" marR="0" marT="0" marB="0" anchor="ctr"/>
                </a:tc>
                <a:tc>
                  <a:txBody>
                    <a:bodyPr/>
                    <a:lstStyle/>
                    <a:p>
                      <a:pPr algn="l" rtl="0" fontAlgn="ctr"/>
                      <a:r>
                        <a:rPr lang="pt-BR" sz="2400" b="1" u="none" strike="noStrike">
                          <a:effectLst/>
                        </a:rPr>
                        <a:t>PORANGATU </a:t>
                      </a:r>
                      <a:endParaRPr lang="pt-BR" sz="2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pt-BR" sz="2400" b="1" u="none" strike="noStrike" dirty="0">
                          <a:solidFill>
                            <a:srgbClr val="0070C0"/>
                          </a:solidFill>
                          <a:effectLst/>
                        </a:rPr>
                        <a:t>1</a:t>
                      </a:r>
                      <a:endParaRPr lang="pt-BR" sz="2400" b="1"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96812252"/>
                  </a:ext>
                </a:extLst>
              </a:tr>
              <a:tr h="304800">
                <a:tc>
                  <a:txBody>
                    <a:bodyPr/>
                    <a:lstStyle/>
                    <a:p>
                      <a:pPr algn="l" rtl="0" fontAlgn="ctr"/>
                      <a:r>
                        <a:rPr lang="pt-BR" sz="2400" b="1" u="none" strike="noStrike" dirty="0">
                          <a:effectLst/>
                        </a:rPr>
                        <a:t>Pireneus </a:t>
                      </a:r>
                      <a:endParaRPr lang="pt-BR" sz="2400" b="1" i="0" u="none" strike="noStrike" dirty="0">
                        <a:solidFill>
                          <a:srgbClr val="00B050"/>
                        </a:solidFill>
                        <a:effectLst/>
                        <a:latin typeface="Calibri" panose="020F0502020204030204" pitchFamily="34" charset="0"/>
                      </a:endParaRPr>
                    </a:p>
                  </a:txBody>
                  <a:tcPr marL="0" marR="0" marT="0" marB="0" anchor="ctr"/>
                </a:tc>
                <a:tc>
                  <a:txBody>
                    <a:bodyPr/>
                    <a:lstStyle/>
                    <a:p>
                      <a:pPr algn="l" rtl="0" fontAlgn="ctr"/>
                      <a:r>
                        <a:rPr lang="pt-BR" sz="2400" b="1" u="none" strike="noStrike">
                          <a:effectLst/>
                        </a:rPr>
                        <a:t>ANÁPOLIS </a:t>
                      </a:r>
                      <a:endParaRPr lang="pt-BR" sz="2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pt-BR" sz="2400" b="1" u="none" strike="noStrike" dirty="0">
                          <a:solidFill>
                            <a:srgbClr val="0070C0"/>
                          </a:solidFill>
                          <a:effectLst/>
                        </a:rPr>
                        <a:t>1</a:t>
                      </a:r>
                      <a:endParaRPr lang="pt-BR" sz="2400" b="1"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99015682"/>
                  </a:ext>
                </a:extLst>
              </a:tr>
              <a:tr h="603250">
                <a:tc>
                  <a:txBody>
                    <a:bodyPr/>
                    <a:lstStyle/>
                    <a:p>
                      <a:pPr algn="l" rtl="0" fontAlgn="ctr"/>
                      <a:r>
                        <a:rPr lang="pt-BR" sz="2400" b="1" u="none" strike="noStrike">
                          <a:effectLst/>
                        </a:rPr>
                        <a:t>São Patrício I </a:t>
                      </a:r>
                      <a:endParaRPr lang="pt-BR" sz="2400" b="1" i="0" u="none" strike="noStrike">
                        <a:solidFill>
                          <a:srgbClr val="00B050"/>
                        </a:solidFill>
                        <a:effectLst/>
                        <a:latin typeface="Calibri" panose="020F0502020204030204" pitchFamily="34" charset="0"/>
                      </a:endParaRPr>
                    </a:p>
                  </a:txBody>
                  <a:tcPr marL="0" marR="0" marT="0" marB="0" anchor="ctr"/>
                </a:tc>
                <a:tc>
                  <a:txBody>
                    <a:bodyPr/>
                    <a:lstStyle/>
                    <a:p>
                      <a:pPr algn="l" rtl="0" fontAlgn="ctr"/>
                      <a:r>
                        <a:rPr lang="pt-BR" sz="2400" b="1" u="none" strike="noStrike">
                          <a:effectLst/>
                        </a:rPr>
                        <a:t>CERES </a:t>
                      </a:r>
                      <a:endParaRPr lang="pt-BR" sz="2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pt-BR" sz="2400" b="1" u="none" strike="noStrike" dirty="0">
                          <a:solidFill>
                            <a:srgbClr val="0070C0"/>
                          </a:solidFill>
                          <a:effectLst/>
                        </a:rPr>
                        <a:t>1</a:t>
                      </a:r>
                      <a:endParaRPr lang="pt-BR" sz="2400" b="1" i="0"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0357123"/>
                  </a:ext>
                </a:extLst>
              </a:tr>
            </a:tbl>
          </a:graphicData>
        </a:graphic>
      </p:graphicFrame>
      <p:graphicFrame>
        <p:nvGraphicFramePr>
          <p:cNvPr id="6" name="Tabela 5">
            <a:extLst>
              <a:ext uri="{FF2B5EF4-FFF2-40B4-BE49-F238E27FC236}">
                <a16:creationId xmlns:a16="http://schemas.microsoft.com/office/drawing/2014/main" id="{40B96AD0-12B6-87D0-6E8A-7EA1D56AFB89}"/>
              </a:ext>
            </a:extLst>
          </p:cNvPr>
          <p:cNvGraphicFramePr>
            <a:graphicFrameLocks noGrp="1"/>
          </p:cNvGraphicFramePr>
          <p:nvPr>
            <p:extLst>
              <p:ext uri="{D42A27DB-BD31-4B8C-83A1-F6EECF244321}">
                <p14:modId xmlns:p14="http://schemas.microsoft.com/office/powerpoint/2010/main" val="1164203775"/>
              </p:ext>
            </p:extLst>
          </p:nvPr>
        </p:nvGraphicFramePr>
        <p:xfrm>
          <a:off x="3388415" y="5108822"/>
          <a:ext cx="7798084" cy="1097280"/>
        </p:xfrm>
        <a:graphic>
          <a:graphicData uri="http://schemas.openxmlformats.org/drawingml/2006/table">
            <a:tbl>
              <a:tblPr>
                <a:tableStyleId>{5C22544A-7EE6-4342-B048-85BDC9FD1C3A}</a:tableStyleId>
              </a:tblPr>
              <a:tblGrid>
                <a:gridCol w="3438525">
                  <a:extLst>
                    <a:ext uri="{9D8B030D-6E8A-4147-A177-3AD203B41FA5}">
                      <a16:colId xmlns:a16="http://schemas.microsoft.com/office/drawing/2014/main" val="535067502"/>
                    </a:ext>
                  </a:extLst>
                </a:gridCol>
                <a:gridCol w="2517492">
                  <a:extLst>
                    <a:ext uri="{9D8B030D-6E8A-4147-A177-3AD203B41FA5}">
                      <a16:colId xmlns:a16="http://schemas.microsoft.com/office/drawing/2014/main" val="3038548752"/>
                    </a:ext>
                  </a:extLst>
                </a:gridCol>
                <a:gridCol w="1842067">
                  <a:extLst>
                    <a:ext uri="{9D8B030D-6E8A-4147-A177-3AD203B41FA5}">
                      <a16:colId xmlns:a16="http://schemas.microsoft.com/office/drawing/2014/main" val="1224828808"/>
                    </a:ext>
                  </a:extLst>
                </a:gridCol>
              </a:tblGrid>
              <a:tr h="357712">
                <a:tc>
                  <a:txBody>
                    <a:bodyPr/>
                    <a:lstStyle/>
                    <a:p>
                      <a:pPr algn="l" rtl="0" fontAlgn="b"/>
                      <a:r>
                        <a:rPr lang="pt-BR" sz="2400" b="1" u="none" strike="noStrike">
                          <a:effectLst/>
                        </a:rPr>
                        <a:t> </a:t>
                      </a:r>
                      <a:endParaRPr lang="pt-BR" sz="2400" b="1" i="0" u="none" strike="noStrike">
                        <a:solidFill>
                          <a:srgbClr val="000000"/>
                        </a:solidFill>
                        <a:effectLst/>
                        <a:latin typeface="Calibri" panose="020F0502020204030204" pitchFamily="34" charset="0"/>
                      </a:endParaRPr>
                    </a:p>
                  </a:txBody>
                  <a:tcPr marL="0" marR="0" marT="0" marB="0" anchor="b"/>
                </a:tc>
                <a:tc>
                  <a:txBody>
                    <a:bodyPr/>
                    <a:lstStyle/>
                    <a:p>
                      <a:pPr algn="l" rtl="0" fontAlgn="b"/>
                      <a:r>
                        <a:rPr lang="pt-BR" sz="2400" b="1" u="none" strike="noStrike">
                          <a:effectLst/>
                        </a:rPr>
                        <a:t> </a:t>
                      </a:r>
                      <a:endParaRPr lang="pt-BR" sz="2400" b="1"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pt-BR" sz="2400" b="1" u="none" strike="noStrike" dirty="0">
                          <a:solidFill>
                            <a:srgbClr val="FF0000"/>
                          </a:solidFill>
                          <a:effectLst/>
                        </a:rPr>
                        <a:t>PROJETO</a:t>
                      </a:r>
                      <a:endParaRPr lang="pt-BR" sz="24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62988122"/>
                  </a:ext>
                </a:extLst>
              </a:tr>
              <a:tr h="304800">
                <a:tc>
                  <a:txBody>
                    <a:bodyPr/>
                    <a:lstStyle/>
                    <a:p>
                      <a:pPr algn="ctr" rtl="0" fontAlgn="ctr"/>
                      <a:r>
                        <a:rPr lang="pt-BR" sz="2400" b="1" u="none" strike="noStrike">
                          <a:effectLst/>
                        </a:rPr>
                        <a:t>MACRORREGIONAL</a:t>
                      </a:r>
                      <a:endParaRPr lang="pt-BR" sz="2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pt-BR" sz="2400" b="1" u="none" strike="noStrike">
                          <a:effectLst/>
                        </a:rPr>
                        <a:t>MUNICÍPIO </a:t>
                      </a:r>
                      <a:endParaRPr lang="pt-BR" sz="2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b"/>
                      <a:r>
                        <a:rPr lang="pt-BR" sz="2400" b="1" u="none" strike="noStrike" dirty="0">
                          <a:solidFill>
                            <a:srgbClr val="FF0000"/>
                          </a:solidFill>
                          <a:effectLst/>
                        </a:rPr>
                        <a:t>CRU</a:t>
                      </a:r>
                      <a:endParaRPr lang="pt-BR" sz="24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32405073"/>
                  </a:ext>
                </a:extLst>
              </a:tr>
              <a:tr h="304800">
                <a:tc>
                  <a:txBody>
                    <a:bodyPr/>
                    <a:lstStyle/>
                    <a:p>
                      <a:pPr algn="l" rtl="0" fontAlgn="ctr"/>
                      <a:r>
                        <a:rPr lang="pt-BR" sz="2400" b="1" u="none" strike="noStrike">
                          <a:effectLst/>
                        </a:rPr>
                        <a:t>Centro-Norte</a:t>
                      </a:r>
                      <a:endParaRPr lang="pt-BR" sz="2400" b="1" i="0" u="none" strike="noStrike">
                        <a:solidFill>
                          <a:srgbClr val="00B050"/>
                        </a:solidFill>
                        <a:effectLst/>
                        <a:latin typeface="Calibri" panose="020F0502020204030204" pitchFamily="34" charset="0"/>
                      </a:endParaRPr>
                    </a:p>
                  </a:txBody>
                  <a:tcPr marL="0" marR="0" marT="0" marB="0" anchor="ctr"/>
                </a:tc>
                <a:tc>
                  <a:txBody>
                    <a:bodyPr/>
                    <a:lstStyle/>
                    <a:p>
                      <a:pPr algn="l" rtl="0" fontAlgn="ctr"/>
                      <a:r>
                        <a:rPr lang="pt-BR" sz="2400" b="1" u="none" strike="noStrike">
                          <a:effectLst/>
                        </a:rPr>
                        <a:t>ANÁPOLIS </a:t>
                      </a:r>
                      <a:endParaRPr lang="pt-BR" sz="2400" b="1"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pt-BR" sz="2400" b="1" u="none" strike="noStrike" dirty="0">
                          <a:solidFill>
                            <a:srgbClr val="FF0000"/>
                          </a:solidFill>
                          <a:effectLst/>
                        </a:rPr>
                        <a:t>1</a:t>
                      </a:r>
                      <a:endParaRPr lang="pt-BR" sz="2400" b="1"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81561823"/>
                  </a:ext>
                </a:extLst>
              </a:tr>
            </a:tbl>
          </a:graphicData>
        </a:graphic>
      </p:graphicFrame>
    </p:spTree>
    <p:extLst>
      <p:ext uri="{BB962C8B-B14F-4D97-AF65-F5344CB8AC3E}">
        <p14:creationId xmlns:p14="http://schemas.microsoft.com/office/powerpoint/2010/main" val="392056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5" name="CaixaDeTexto 4">
            <a:extLst>
              <a:ext uri="{FF2B5EF4-FFF2-40B4-BE49-F238E27FC236}">
                <a16:creationId xmlns:a16="http://schemas.microsoft.com/office/drawing/2014/main" id="{3BEF00AF-A0AC-C2C1-AD18-B2DD2C505B8C}"/>
              </a:ext>
            </a:extLst>
          </p:cNvPr>
          <p:cNvSpPr txBox="1"/>
          <p:nvPr/>
        </p:nvSpPr>
        <p:spPr>
          <a:xfrm>
            <a:off x="2204720" y="612894"/>
            <a:ext cx="9784080" cy="646331"/>
          </a:xfrm>
          <a:prstGeom prst="rect">
            <a:avLst/>
          </a:prstGeom>
          <a:noFill/>
        </p:spPr>
        <p:txBody>
          <a:bodyPr wrap="square">
            <a:spAutoFit/>
          </a:bodyPr>
          <a:lstStyle/>
          <a:p>
            <a:pPr algn="ctr"/>
            <a:r>
              <a:rPr lang="pt-BR" sz="3600" b="1" dirty="0">
                <a:latin typeface="+mn-lt"/>
              </a:rPr>
              <a:t>COMPLEXO REGULADOR</a:t>
            </a:r>
            <a:endParaRPr lang="pt-BR" sz="3600" dirty="0"/>
          </a:p>
        </p:txBody>
      </p:sp>
      <p:sp>
        <p:nvSpPr>
          <p:cNvPr id="6" name="CaixaDeTexto 5">
            <a:extLst>
              <a:ext uri="{FF2B5EF4-FFF2-40B4-BE49-F238E27FC236}">
                <a16:creationId xmlns:a16="http://schemas.microsoft.com/office/drawing/2014/main" id="{AA79E41E-7A89-D9D7-710C-361ED515AB8D}"/>
              </a:ext>
            </a:extLst>
          </p:cNvPr>
          <p:cNvSpPr txBox="1"/>
          <p:nvPr/>
        </p:nvSpPr>
        <p:spPr>
          <a:xfrm>
            <a:off x="2316479" y="1383343"/>
            <a:ext cx="9560561" cy="4832092"/>
          </a:xfrm>
          <a:prstGeom prst="rect">
            <a:avLst/>
          </a:prstGeom>
          <a:noFill/>
        </p:spPr>
        <p:txBody>
          <a:bodyPr wrap="square">
            <a:spAutoFit/>
          </a:bodyPr>
          <a:lstStyle/>
          <a:p>
            <a:pPr marL="457200" algn="just">
              <a:lnSpc>
                <a:spcPct val="150000"/>
              </a:lnSpc>
            </a:pPr>
            <a:r>
              <a:rPr lang="pt-BR" sz="2200" dirty="0">
                <a:solidFill>
                  <a:srgbClr val="000000"/>
                </a:solidFill>
                <a:effectLst/>
                <a:latin typeface="Arial" panose="020B0604020202020204" pitchFamily="34" charset="0"/>
                <a:ea typeface="Arial" panose="020B0604020202020204" pitchFamily="34" charset="0"/>
              </a:rPr>
              <a:t>Abrigará:</a:t>
            </a:r>
            <a:endParaRPr lang="pt-BR" sz="2200" dirty="0">
              <a:effectLst/>
              <a:latin typeface="Arial" panose="020B0604020202020204" pitchFamily="34" charset="0"/>
              <a:ea typeface="Arial" panose="020B0604020202020204" pitchFamily="34" charset="0"/>
            </a:endParaRPr>
          </a:p>
          <a:p>
            <a:pPr marL="342900" lvl="0" indent="-342900" algn="just">
              <a:lnSpc>
                <a:spcPct val="150000"/>
              </a:lnSpc>
              <a:buFont typeface="+mj-lt"/>
              <a:buAutoNum type="arabicParenR"/>
            </a:pPr>
            <a:r>
              <a:rPr lang="pt-BR" sz="2200" dirty="0">
                <a:solidFill>
                  <a:srgbClr val="000000"/>
                </a:solidFill>
                <a:effectLst/>
                <a:latin typeface="Arial" panose="020B0604020202020204" pitchFamily="34" charset="0"/>
                <a:ea typeface="Arial" panose="020B0604020202020204" pitchFamily="34" charset="0"/>
              </a:rPr>
              <a:t>Central de Regulação de Urgências do SAMU-192;</a:t>
            </a:r>
            <a:endParaRPr lang="pt-BR" sz="2200" dirty="0">
              <a:effectLst/>
              <a:latin typeface="Arial" panose="020B0604020202020204" pitchFamily="34" charset="0"/>
              <a:ea typeface="Arial" panose="020B0604020202020204" pitchFamily="34" charset="0"/>
            </a:endParaRPr>
          </a:p>
          <a:p>
            <a:pPr marL="342900" lvl="0" indent="-342900" algn="just">
              <a:lnSpc>
                <a:spcPct val="150000"/>
              </a:lnSpc>
              <a:buFont typeface="+mj-lt"/>
              <a:buAutoNum type="arabicParenR"/>
            </a:pPr>
            <a:r>
              <a:rPr lang="pt-BR" sz="2200" dirty="0">
                <a:solidFill>
                  <a:srgbClr val="000000"/>
                </a:solidFill>
                <a:effectLst/>
                <a:latin typeface="Arial" panose="020B0604020202020204" pitchFamily="34" charset="0"/>
                <a:ea typeface="Arial" panose="020B0604020202020204" pitchFamily="34" charset="0"/>
              </a:rPr>
              <a:t>Central de Regulação de Leitos(assistencial) Macrorregional;</a:t>
            </a:r>
            <a:endParaRPr lang="pt-BR" sz="2200" dirty="0">
              <a:effectLst/>
              <a:latin typeface="Arial" panose="020B0604020202020204" pitchFamily="34" charset="0"/>
              <a:ea typeface="Arial" panose="020B0604020202020204" pitchFamily="34" charset="0"/>
            </a:endParaRPr>
          </a:p>
          <a:p>
            <a:pPr marL="342900" lvl="0" indent="-342900" algn="just">
              <a:lnSpc>
                <a:spcPct val="150000"/>
              </a:lnSpc>
              <a:buFont typeface="+mj-lt"/>
              <a:buAutoNum type="arabicParenR"/>
            </a:pPr>
            <a:r>
              <a:rPr lang="pt-BR" sz="2200" dirty="0">
                <a:solidFill>
                  <a:srgbClr val="000000"/>
                </a:solidFill>
                <a:effectLst/>
                <a:latin typeface="Arial" panose="020B0604020202020204" pitchFamily="34" charset="0"/>
                <a:ea typeface="Arial" panose="020B0604020202020204" pitchFamily="34" charset="0"/>
              </a:rPr>
              <a:t>Unidades Móveis do SAMU e suas equipes alocadas junto ao Complexo;</a:t>
            </a:r>
            <a:endParaRPr lang="pt-BR" sz="2200" dirty="0">
              <a:effectLst/>
              <a:latin typeface="Arial" panose="020B0604020202020204" pitchFamily="34" charset="0"/>
              <a:ea typeface="Arial" panose="020B0604020202020204" pitchFamily="34" charset="0"/>
            </a:endParaRPr>
          </a:p>
          <a:p>
            <a:pPr marL="342900" lvl="0" indent="-342900" algn="just">
              <a:lnSpc>
                <a:spcPct val="150000"/>
              </a:lnSpc>
              <a:buFont typeface="+mj-lt"/>
              <a:buAutoNum type="arabicParenR"/>
            </a:pPr>
            <a:r>
              <a:rPr lang="pt-BR" sz="2200" dirty="0">
                <a:solidFill>
                  <a:srgbClr val="000000"/>
                </a:solidFill>
                <a:effectLst/>
                <a:latin typeface="Arial" panose="020B0604020202020204" pitchFamily="34" charset="0"/>
                <a:ea typeface="Arial" panose="020B0604020202020204" pitchFamily="34" charset="0"/>
              </a:rPr>
              <a:t>Núcleo de Educação Permanente em Urgência;</a:t>
            </a:r>
            <a:endParaRPr lang="pt-BR" sz="2200" dirty="0">
              <a:effectLst/>
              <a:latin typeface="Arial" panose="020B0604020202020204" pitchFamily="34" charset="0"/>
              <a:ea typeface="Arial" panose="020B0604020202020204" pitchFamily="34" charset="0"/>
            </a:endParaRPr>
          </a:p>
          <a:p>
            <a:pPr marL="342900" lvl="0" indent="-342900" algn="just">
              <a:lnSpc>
                <a:spcPct val="150000"/>
              </a:lnSpc>
              <a:buFont typeface="+mj-lt"/>
              <a:buAutoNum type="arabicParenR"/>
            </a:pPr>
            <a:r>
              <a:rPr lang="pt-BR" sz="2200" dirty="0">
                <a:effectLst/>
                <a:latin typeface="Arial" panose="020B0604020202020204" pitchFamily="34" charset="0"/>
                <a:ea typeface="Arial" panose="020B0604020202020204" pitchFamily="34" charset="0"/>
              </a:rPr>
              <a:t>A administração do </a:t>
            </a:r>
            <a:r>
              <a:rPr lang="pt-BR" sz="2200" dirty="0">
                <a:solidFill>
                  <a:srgbClr val="000000"/>
                </a:solidFill>
                <a:effectLst/>
                <a:latin typeface="Arial" panose="020B0604020202020204" pitchFamily="34" charset="0"/>
                <a:ea typeface="Arial" panose="020B0604020202020204" pitchFamily="34" charset="0"/>
              </a:rPr>
              <a:t>Consórcio Público  Intermunicipal Macrorregional para o Gerenciamento do SAMU-192</a:t>
            </a:r>
            <a:endParaRPr lang="pt-BR" sz="2200" dirty="0">
              <a:effectLst/>
              <a:latin typeface="Arial" panose="020B0604020202020204" pitchFamily="34" charset="0"/>
              <a:ea typeface="Arial" panose="020B0604020202020204" pitchFamily="34" charset="0"/>
            </a:endParaRPr>
          </a:p>
          <a:p>
            <a:r>
              <a:rPr lang="pt-BR" sz="2200" dirty="0">
                <a:solidFill>
                  <a:srgbClr val="000000"/>
                </a:solidFill>
                <a:effectLst/>
                <a:latin typeface="Arial" panose="020B0604020202020204" pitchFamily="34" charset="0"/>
                <a:ea typeface="Arial" panose="020B0604020202020204" pitchFamily="34" charset="0"/>
              </a:rPr>
              <a:t>6) Outras centrais de atendimento às urgências como bombeiros</a:t>
            </a:r>
            <a:r>
              <a:rPr lang="pt-BR" sz="2200" dirty="0">
                <a:effectLst/>
                <a:latin typeface="Arial" panose="020B0604020202020204" pitchFamily="34" charset="0"/>
                <a:ea typeface="Arial" panose="020B0604020202020204" pitchFamily="34" charset="0"/>
              </a:rPr>
              <a:t>,</a:t>
            </a:r>
            <a:r>
              <a:rPr lang="pt-BR" sz="2200" dirty="0">
                <a:solidFill>
                  <a:srgbClr val="000000"/>
                </a:solidFill>
                <a:effectLst/>
                <a:latin typeface="Arial" panose="020B0604020202020204" pitchFamily="34" charset="0"/>
                <a:ea typeface="Arial" panose="020B0604020202020204" pitchFamily="34" charset="0"/>
              </a:rPr>
              <a:t> polícias</a:t>
            </a:r>
            <a:r>
              <a:rPr lang="pt-BR" sz="2200" dirty="0">
                <a:effectLst/>
                <a:latin typeface="Arial" panose="020B0604020202020204" pitchFamily="34" charset="0"/>
                <a:ea typeface="Arial" panose="020B0604020202020204" pitchFamily="34" charset="0"/>
              </a:rPr>
              <a:t> e</a:t>
            </a:r>
            <a:r>
              <a:rPr lang="pt-BR" sz="2200" dirty="0">
                <a:solidFill>
                  <a:srgbClr val="000000"/>
                </a:solidFill>
                <a:effectLst/>
                <a:latin typeface="Arial" panose="020B0604020202020204" pitchFamily="34" charset="0"/>
                <a:ea typeface="Arial" panose="020B0604020202020204" pitchFamily="34" charset="0"/>
              </a:rPr>
              <a:t> concessionárias através de convênios particulares entre elas, o consórcio </a:t>
            </a:r>
            <a:endParaRPr lang="pt-BR" sz="2200" dirty="0"/>
          </a:p>
        </p:txBody>
      </p:sp>
    </p:spTree>
    <p:extLst>
      <p:ext uri="{BB962C8B-B14F-4D97-AF65-F5344CB8AC3E}">
        <p14:creationId xmlns:p14="http://schemas.microsoft.com/office/powerpoint/2010/main" val="377523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5" name="CaixaDeTexto 4">
            <a:extLst>
              <a:ext uri="{FF2B5EF4-FFF2-40B4-BE49-F238E27FC236}">
                <a16:creationId xmlns:a16="http://schemas.microsoft.com/office/drawing/2014/main" id="{3BEF00AF-A0AC-C2C1-AD18-B2DD2C505B8C}"/>
              </a:ext>
            </a:extLst>
          </p:cNvPr>
          <p:cNvSpPr txBox="1"/>
          <p:nvPr/>
        </p:nvSpPr>
        <p:spPr>
          <a:xfrm>
            <a:off x="2204720" y="612894"/>
            <a:ext cx="9784080" cy="646331"/>
          </a:xfrm>
          <a:prstGeom prst="rect">
            <a:avLst/>
          </a:prstGeom>
          <a:noFill/>
        </p:spPr>
        <p:txBody>
          <a:bodyPr wrap="square">
            <a:spAutoFit/>
          </a:bodyPr>
          <a:lstStyle/>
          <a:p>
            <a:pPr algn="ctr"/>
            <a:r>
              <a:rPr lang="pt-BR" sz="3600" b="1" dirty="0">
                <a:latin typeface="+mn-lt"/>
              </a:rPr>
              <a:t>COMPLEXO REGULADOR</a:t>
            </a:r>
            <a:endParaRPr lang="pt-BR" sz="3600" dirty="0"/>
          </a:p>
        </p:txBody>
      </p:sp>
      <p:pic>
        <p:nvPicPr>
          <p:cNvPr id="3" name="Imagem 2">
            <a:extLst>
              <a:ext uri="{FF2B5EF4-FFF2-40B4-BE49-F238E27FC236}">
                <a16:creationId xmlns:a16="http://schemas.microsoft.com/office/drawing/2014/main" id="{7A7243B7-53CF-851B-69AA-1739C9F64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464" y="4231739"/>
            <a:ext cx="3867235" cy="2175320"/>
          </a:xfrm>
          <a:prstGeom prst="rect">
            <a:avLst/>
          </a:prstGeom>
        </p:spPr>
      </p:pic>
      <p:pic>
        <p:nvPicPr>
          <p:cNvPr id="4" name="Imagem 3">
            <a:extLst>
              <a:ext uri="{FF2B5EF4-FFF2-40B4-BE49-F238E27FC236}">
                <a16:creationId xmlns:a16="http://schemas.microsoft.com/office/drawing/2014/main" id="{242616C3-DB9F-FFA0-DB77-2371A4F26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7987" y="1774106"/>
            <a:ext cx="3799712" cy="2099356"/>
          </a:xfrm>
          <a:prstGeom prst="rect">
            <a:avLst/>
          </a:prstGeom>
        </p:spPr>
      </p:pic>
      <p:pic>
        <p:nvPicPr>
          <p:cNvPr id="7" name="Imagem 6">
            <a:extLst>
              <a:ext uri="{FF2B5EF4-FFF2-40B4-BE49-F238E27FC236}">
                <a16:creationId xmlns:a16="http://schemas.microsoft.com/office/drawing/2014/main" id="{3596A663-7423-1ADF-F1EE-9757A6020E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4687" y="4231739"/>
            <a:ext cx="3867235" cy="2175320"/>
          </a:xfrm>
          <a:prstGeom prst="rect">
            <a:avLst/>
          </a:prstGeom>
        </p:spPr>
      </p:pic>
      <p:pic>
        <p:nvPicPr>
          <p:cNvPr id="8" name="Imagem 7">
            <a:extLst>
              <a:ext uri="{FF2B5EF4-FFF2-40B4-BE49-F238E27FC236}">
                <a16:creationId xmlns:a16="http://schemas.microsoft.com/office/drawing/2014/main" id="{54800ADF-1034-412B-A68C-4704B0992C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4687" y="1736124"/>
            <a:ext cx="3867234" cy="2175320"/>
          </a:xfrm>
          <a:prstGeom prst="rect">
            <a:avLst/>
          </a:prstGeom>
        </p:spPr>
      </p:pic>
    </p:spTree>
    <p:extLst>
      <p:ext uri="{BB962C8B-B14F-4D97-AF65-F5344CB8AC3E}">
        <p14:creationId xmlns:p14="http://schemas.microsoft.com/office/powerpoint/2010/main" val="2385759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C4066546-A3C9-9AC1-E224-0F3B814ED467}"/>
              </a:ext>
            </a:extLst>
          </p:cNvPr>
          <p:cNvSpPr>
            <a:spLocks noGrp="1"/>
          </p:cNvSpPr>
          <p:nvPr>
            <p:ph type="title"/>
          </p:nvPr>
        </p:nvSpPr>
        <p:spPr>
          <a:xfrm>
            <a:off x="2265680" y="445620"/>
            <a:ext cx="9672320" cy="1031590"/>
          </a:xfrm>
        </p:spPr>
        <p:txBody>
          <a:bodyPr>
            <a:normAutofit/>
          </a:bodyPr>
          <a:lstStyle/>
          <a:p>
            <a:pPr algn="ctr"/>
            <a:r>
              <a:rPr lang="pt-BR" sz="4800" b="1" dirty="0">
                <a:solidFill>
                  <a:srgbClr val="002060"/>
                </a:solidFill>
              </a:rPr>
              <a:t>MOTOLÂNCIAS</a:t>
            </a:r>
          </a:p>
        </p:txBody>
      </p:sp>
      <p:pic>
        <p:nvPicPr>
          <p:cNvPr id="4" name="Picture 2">
            <a:extLst>
              <a:ext uri="{FF2B5EF4-FFF2-40B4-BE49-F238E27FC236}">
                <a16:creationId xmlns:a16="http://schemas.microsoft.com/office/drawing/2014/main" id="{49ACA60C-23D0-C72F-EBDC-1C9CBBDB7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383" y="2769001"/>
            <a:ext cx="5410913" cy="326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630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4" name="CaixaDeTexto 3">
            <a:extLst>
              <a:ext uri="{FF2B5EF4-FFF2-40B4-BE49-F238E27FC236}">
                <a16:creationId xmlns:a16="http://schemas.microsoft.com/office/drawing/2014/main" id="{4C16B702-C573-3422-0009-C9F7993CACB7}"/>
              </a:ext>
            </a:extLst>
          </p:cNvPr>
          <p:cNvSpPr txBox="1"/>
          <p:nvPr/>
        </p:nvSpPr>
        <p:spPr>
          <a:xfrm>
            <a:off x="2753360" y="332155"/>
            <a:ext cx="9083040" cy="1754326"/>
          </a:xfrm>
          <a:prstGeom prst="rect">
            <a:avLst/>
          </a:prstGeom>
          <a:noFill/>
        </p:spPr>
        <p:txBody>
          <a:bodyPr wrap="square">
            <a:spAutoFit/>
          </a:bodyPr>
          <a:lstStyle/>
          <a:p>
            <a:pPr algn="ctr"/>
            <a:r>
              <a:rPr lang="pt-BR" sz="3600" b="1" dirty="0"/>
              <a:t>Estado atual e projeto para a macrorregião centro-norte, por região de saúde - </a:t>
            </a:r>
            <a:r>
              <a:rPr lang="pt-BR" sz="3600" b="1" dirty="0">
                <a:solidFill>
                  <a:srgbClr val="FF0000"/>
                </a:solidFill>
                <a:latin typeface="+mn-lt"/>
              </a:rPr>
              <a:t>MOTOLÂNCIAS</a:t>
            </a:r>
            <a:endParaRPr lang="pt-BR" sz="3600" dirty="0">
              <a:solidFill>
                <a:srgbClr val="FF0000"/>
              </a:solidFill>
            </a:endParaRPr>
          </a:p>
        </p:txBody>
      </p:sp>
      <p:graphicFrame>
        <p:nvGraphicFramePr>
          <p:cNvPr id="5" name="Tabela 4">
            <a:extLst>
              <a:ext uri="{FF2B5EF4-FFF2-40B4-BE49-F238E27FC236}">
                <a16:creationId xmlns:a16="http://schemas.microsoft.com/office/drawing/2014/main" id="{2211E044-D78D-861C-1180-7D5BC769398B}"/>
              </a:ext>
            </a:extLst>
          </p:cNvPr>
          <p:cNvGraphicFramePr>
            <a:graphicFrameLocks noGrp="1"/>
          </p:cNvGraphicFramePr>
          <p:nvPr>
            <p:extLst>
              <p:ext uri="{D42A27DB-BD31-4B8C-83A1-F6EECF244321}">
                <p14:modId xmlns:p14="http://schemas.microsoft.com/office/powerpoint/2010/main" val="1395738266"/>
              </p:ext>
            </p:extLst>
          </p:nvPr>
        </p:nvGraphicFramePr>
        <p:xfrm>
          <a:off x="3268438" y="2962989"/>
          <a:ext cx="7870004" cy="2489200"/>
        </p:xfrm>
        <a:graphic>
          <a:graphicData uri="http://schemas.openxmlformats.org/drawingml/2006/table">
            <a:tbl>
              <a:tblPr>
                <a:tableStyleId>{5C22544A-7EE6-4342-B048-85BDC9FD1C3A}</a:tableStyleId>
              </a:tblPr>
              <a:tblGrid>
                <a:gridCol w="2098668">
                  <a:extLst>
                    <a:ext uri="{9D8B030D-6E8A-4147-A177-3AD203B41FA5}">
                      <a16:colId xmlns:a16="http://schemas.microsoft.com/office/drawing/2014/main" val="2724495011"/>
                    </a:ext>
                  </a:extLst>
                </a:gridCol>
                <a:gridCol w="1574001">
                  <a:extLst>
                    <a:ext uri="{9D8B030D-6E8A-4147-A177-3AD203B41FA5}">
                      <a16:colId xmlns:a16="http://schemas.microsoft.com/office/drawing/2014/main" val="3658296085"/>
                    </a:ext>
                  </a:extLst>
                </a:gridCol>
                <a:gridCol w="557458">
                  <a:extLst>
                    <a:ext uri="{9D8B030D-6E8A-4147-A177-3AD203B41FA5}">
                      <a16:colId xmlns:a16="http://schemas.microsoft.com/office/drawing/2014/main" val="3439731937"/>
                    </a:ext>
                  </a:extLst>
                </a:gridCol>
                <a:gridCol w="1574001">
                  <a:extLst>
                    <a:ext uri="{9D8B030D-6E8A-4147-A177-3AD203B41FA5}">
                      <a16:colId xmlns:a16="http://schemas.microsoft.com/office/drawing/2014/main" val="426876906"/>
                    </a:ext>
                  </a:extLst>
                </a:gridCol>
                <a:gridCol w="491875">
                  <a:extLst>
                    <a:ext uri="{9D8B030D-6E8A-4147-A177-3AD203B41FA5}">
                      <a16:colId xmlns:a16="http://schemas.microsoft.com/office/drawing/2014/main" val="1939802649"/>
                    </a:ext>
                  </a:extLst>
                </a:gridCol>
                <a:gridCol w="1574001">
                  <a:extLst>
                    <a:ext uri="{9D8B030D-6E8A-4147-A177-3AD203B41FA5}">
                      <a16:colId xmlns:a16="http://schemas.microsoft.com/office/drawing/2014/main" val="1138259476"/>
                    </a:ext>
                  </a:extLst>
                </a:gridCol>
              </a:tblGrid>
              <a:tr h="184150">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t-BR" sz="2000" b="1" u="none" strike="noStrike">
                          <a:effectLst/>
                        </a:rPr>
                        <a:t>ATUAL</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t-BR" sz="2000" b="1" u="none" strike="noStrike">
                          <a:effectLst/>
                        </a:rPr>
                        <a:t>AJUSTE</a:t>
                      </a:r>
                      <a:endParaRPr lang="pt-BR"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09981947"/>
                  </a:ext>
                </a:extLst>
              </a:tr>
              <a:tr h="184150">
                <a:tc>
                  <a:txBody>
                    <a:bodyPr/>
                    <a:lstStyle/>
                    <a:p>
                      <a:pPr algn="l" fontAlgn="ctr"/>
                      <a:r>
                        <a:rPr lang="pt-BR" sz="2000" b="1" u="none" strike="noStrike">
                          <a:effectLst/>
                        </a:rPr>
                        <a:t> </a:t>
                      </a:r>
                      <a:endParaRPr lang="pt-BR" sz="2000" b="1" i="0" u="none" strike="noStrike">
                        <a:solidFill>
                          <a:srgbClr val="000000"/>
                        </a:solidFill>
                        <a:effectLst/>
                        <a:latin typeface="Arial-BoldMT"/>
                      </a:endParaRPr>
                    </a:p>
                  </a:txBody>
                  <a:tcPr marL="6350" marR="6350" marT="6350" marB="0" anchor="ctr"/>
                </a:tc>
                <a:tc>
                  <a:txBody>
                    <a:bodyPr/>
                    <a:lstStyle/>
                    <a:p>
                      <a:pPr algn="ctr" fontAlgn="ctr"/>
                      <a:r>
                        <a:rPr lang="pt-BR" sz="2000" b="1" u="none" strike="noStrike">
                          <a:effectLst/>
                        </a:rPr>
                        <a:t>MOTO</a:t>
                      </a:r>
                      <a:endParaRPr lang="pt-BR" sz="2000" b="1" i="0" u="none" strike="noStrike">
                        <a:solidFill>
                          <a:srgbClr val="000000"/>
                        </a:solidFill>
                        <a:effectLst/>
                        <a:latin typeface="Arial-BoldMT"/>
                      </a:endParaRPr>
                    </a:p>
                  </a:txBody>
                  <a:tcPr marL="6350" marR="6350" marT="6350" marB="0" anchor="ctr"/>
                </a:tc>
                <a:tc>
                  <a:txBody>
                    <a:bodyPr/>
                    <a:lstStyle/>
                    <a:p>
                      <a:pPr algn="l" fontAlgn="ctr"/>
                      <a:r>
                        <a:rPr lang="pt-BR" sz="2000" b="1" u="none" strike="noStrike">
                          <a:effectLst/>
                        </a:rPr>
                        <a:t> </a:t>
                      </a:r>
                      <a:endParaRPr lang="pt-BR" sz="2000" b="1" i="0" u="none" strike="noStrike">
                        <a:solidFill>
                          <a:srgbClr val="000000"/>
                        </a:solidFill>
                        <a:effectLst/>
                        <a:latin typeface="Arial-BoldMT"/>
                      </a:endParaRPr>
                    </a:p>
                  </a:txBody>
                  <a:tcPr marL="6350" marR="6350" marT="6350" marB="0" anchor="ctr"/>
                </a:tc>
                <a:tc>
                  <a:txBody>
                    <a:bodyPr/>
                    <a:lstStyle/>
                    <a:p>
                      <a:pPr algn="ctr" fontAlgn="ctr"/>
                      <a:r>
                        <a:rPr lang="pt-BR" sz="2000" b="1" u="none" strike="noStrike">
                          <a:effectLst/>
                        </a:rPr>
                        <a:t>MOTO </a:t>
                      </a:r>
                      <a:endParaRPr lang="pt-BR" sz="2000" b="1" i="0" u="none" strike="noStrike">
                        <a:solidFill>
                          <a:srgbClr val="000000"/>
                        </a:solidFill>
                        <a:effectLst/>
                        <a:latin typeface="Arial-BoldMT"/>
                      </a:endParaRPr>
                    </a:p>
                  </a:txBody>
                  <a:tcPr marL="6350" marR="6350" marT="6350" marB="0" anchor="ctr"/>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2000" b="1" u="none" strike="noStrike">
                          <a:effectLst/>
                        </a:rPr>
                        <a:t>MOTO </a:t>
                      </a:r>
                      <a:endParaRPr lang="pt-BR" sz="2000" b="1" i="0" u="none" strike="noStrike">
                        <a:solidFill>
                          <a:srgbClr val="000000"/>
                        </a:solidFill>
                        <a:effectLst/>
                        <a:latin typeface="Arial-BoldMT"/>
                      </a:endParaRPr>
                    </a:p>
                  </a:txBody>
                  <a:tcPr marL="6350" marR="6350" marT="6350" marB="0" anchor="ctr"/>
                </a:tc>
                <a:extLst>
                  <a:ext uri="{0D108BD9-81ED-4DB2-BD59-A6C34878D82A}">
                    <a16:rowId xmlns:a16="http://schemas.microsoft.com/office/drawing/2014/main" val="2289863528"/>
                  </a:ext>
                </a:extLst>
              </a:tr>
              <a:tr h="184150">
                <a:tc>
                  <a:txBody>
                    <a:bodyPr/>
                    <a:lstStyle/>
                    <a:p>
                      <a:pPr algn="ctr" fontAlgn="ctr"/>
                      <a:r>
                        <a:rPr lang="pt-BR" sz="2000" b="1" u="none" strike="noStrike" dirty="0">
                          <a:effectLst/>
                        </a:rPr>
                        <a:t>REGIONAL </a:t>
                      </a:r>
                      <a:endParaRPr lang="pt-BR" sz="2000" b="1" i="0" u="none" strike="noStrike" dirty="0">
                        <a:solidFill>
                          <a:srgbClr val="000000"/>
                        </a:solidFill>
                        <a:effectLst/>
                        <a:latin typeface="Arial-BoldMT"/>
                      </a:endParaRPr>
                    </a:p>
                  </a:txBody>
                  <a:tcPr marL="6350" marR="6350" marT="6350" marB="0" anchor="ctr"/>
                </a:tc>
                <a:tc>
                  <a:txBody>
                    <a:bodyPr/>
                    <a:lstStyle/>
                    <a:p>
                      <a:pPr algn="l" fontAlgn="ctr"/>
                      <a:r>
                        <a:rPr lang="pt-BR" sz="2000" b="1" u="none" strike="noStrike">
                          <a:effectLst/>
                        </a:rPr>
                        <a:t>MUNICÍPIO </a:t>
                      </a:r>
                      <a:endParaRPr lang="pt-BR" sz="2000" b="1" i="0" u="none" strike="noStrike">
                        <a:solidFill>
                          <a:srgbClr val="000000"/>
                        </a:solidFill>
                        <a:effectLst/>
                        <a:latin typeface="Arial-BoldMT"/>
                      </a:endParaRPr>
                    </a:p>
                  </a:txBody>
                  <a:tcPr marL="6350" marR="6350" marT="6350" marB="0" anchor="ctr"/>
                </a:tc>
                <a:tc>
                  <a:txBody>
                    <a:bodyPr/>
                    <a:lstStyle/>
                    <a:p>
                      <a:pPr algn="ctr" fontAlgn="ctr"/>
                      <a:r>
                        <a:rPr lang="pt-BR" sz="2000" b="1" u="none" strike="noStrike">
                          <a:effectLst/>
                        </a:rPr>
                        <a:t> </a:t>
                      </a:r>
                      <a:endParaRPr lang="pt-BR" sz="2000" b="1" i="0" u="none" strike="noStrike">
                        <a:solidFill>
                          <a:srgbClr val="000000"/>
                        </a:solidFill>
                        <a:effectLst/>
                        <a:latin typeface="Arial-BoldMT"/>
                      </a:endParaRPr>
                    </a:p>
                  </a:txBody>
                  <a:tcPr marL="6350" marR="6350" marT="6350" marB="0" anchor="ctr"/>
                </a:tc>
                <a:tc>
                  <a:txBody>
                    <a:bodyPr/>
                    <a:lstStyle/>
                    <a:p>
                      <a:pPr algn="ctr" fontAlgn="ctr"/>
                      <a:r>
                        <a:rPr lang="pt-BR" sz="2000" b="1" u="none" strike="noStrike">
                          <a:effectLst/>
                        </a:rPr>
                        <a:t>QTD. </a:t>
                      </a:r>
                      <a:endParaRPr lang="pt-BR" sz="2000" b="1" i="0" u="none" strike="noStrike">
                        <a:solidFill>
                          <a:srgbClr val="000000"/>
                        </a:solidFill>
                        <a:effectLst/>
                        <a:latin typeface="Arial-BoldMT"/>
                      </a:endParaRPr>
                    </a:p>
                  </a:txBody>
                  <a:tcPr marL="6350" marR="6350" marT="6350" marB="0" anchor="ctr"/>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2000" b="1" u="none" strike="noStrike">
                          <a:effectLst/>
                        </a:rPr>
                        <a:t>HAB. </a:t>
                      </a:r>
                      <a:endParaRPr lang="pt-BR" sz="2000" b="1" i="0" u="none" strike="noStrike">
                        <a:solidFill>
                          <a:srgbClr val="000000"/>
                        </a:solidFill>
                        <a:effectLst/>
                        <a:latin typeface="Arial-BoldMT"/>
                      </a:endParaRPr>
                    </a:p>
                  </a:txBody>
                  <a:tcPr marL="6350" marR="6350" marT="6350" marB="0" anchor="ctr"/>
                </a:tc>
                <a:extLst>
                  <a:ext uri="{0D108BD9-81ED-4DB2-BD59-A6C34878D82A}">
                    <a16:rowId xmlns:a16="http://schemas.microsoft.com/office/drawing/2014/main" val="239893925"/>
                  </a:ext>
                </a:extLst>
              </a:tr>
              <a:tr h="254000">
                <a:tc>
                  <a:txBody>
                    <a:bodyPr/>
                    <a:lstStyle/>
                    <a:p>
                      <a:pPr algn="l" fontAlgn="ctr"/>
                      <a:r>
                        <a:rPr lang="pt-BR" sz="2000" b="1" u="none" strike="noStrike">
                          <a:effectLst/>
                        </a:rPr>
                        <a:t>Norte </a:t>
                      </a:r>
                      <a:endParaRPr lang="pt-BR" sz="2000" b="1" i="0" u="none" strike="noStrike">
                        <a:solidFill>
                          <a:srgbClr val="000000"/>
                        </a:solidFill>
                        <a:effectLst/>
                        <a:latin typeface="ArialMT"/>
                      </a:endParaRPr>
                    </a:p>
                  </a:txBody>
                  <a:tcPr marL="6350" marR="6350" marT="6350" marB="0" anchor="ctr"/>
                </a:tc>
                <a:tc>
                  <a:txBody>
                    <a:bodyPr/>
                    <a:lstStyle/>
                    <a:p>
                      <a:pPr algn="l" fontAlgn="ctr"/>
                      <a:r>
                        <a:rPr lang="pt-BR" sz="2000" b="1" u="none" strike="noStrike">
                          <a:effectLst/>
                        </a:rPr>
                        <a:t>PORANGATU </a:t>
                      </a:r>
                      <a:endParaRPr lang="pt-BR" sz="2000" b="1" i="0" u="none" strike="noStrike">
                        <a:solidFill>
                          <a:srgbClr val="000000"/>
                        </a:solidFill>
                        <a:effectLst/>
                        <a:latin typeface="ArialMT"/>
                      </a:endParaRPr>
                    </a:p>
                  </a:txBody>
                  <a:tcPr marL="6350" marR="6350" marT="6350" marB="0" anchor="ctr"/>
                </a:tc>
                <a:tc>
                  <a:txBody>
                    <a:bodyPr/>
                    <a:lstStyle/>
                    <a:p>
                      <a:pPr algn="l" fontAlgn="ctr"/>
                      <a:r>
                        <a:rPr lang="pt-BR" sz="2000" b="1" u="none" strike="noStrike">
                          <a:effectLst/>
                        </a:rPr>
                        <a:t> </a:t>
                      </a:r>
                      <a:endParaRPr lang="pt-BR" sz="2000" b="1" i="0" u="none" strike="noStrike">
                        <a:solidFill>
                          <a:srgbClr val="000000"/>
                        </a:solidFill>
                        <a:effectLst/>
                        <a:latin typeface="ArialMT"/>
                      </a:endParaRPr>
                    </a:p>
                  </a:txBody>
                  <a:tcPr marL="6350" marR="6350" marT="6350" marB="0" anchor="ctr"/>
                </a:tc>
                <a:tc>
                  <a:txBody>
                    <a:bodyPr/>
                    <a:lstStyle/>
                    <a:p>
                      <a:pPr algn="ctr" fontAlgn="ctr"/>
                      <a:r>
                        <a:rPr lang="pt-BR" sz="2000" b="1" u="none" strike="noStrike">
                          <a:effectLst/>
                        </a:rPr>
                        <a:t>1</a:t>
                      </a:r>
                      <a:endParaRPr lang="pt-BR" sz="2000" b="1" i="0" u="none" strike="noStrike">
                        <a:solidFill>
                          <a:srgbClr val="000000"/>
                        </a:solidFill>
                        <a:effectLst/>
                        <a:latin typeface="ArialMT"/>
                      </a:endParaRPr>
                    </a:p>
                  </a:txBody>
                  <a:tcPr marL="6350" marR="6350" marT="6350" marB="0" anchor="ctr"/>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2000" b="1" u="none" strike="noStrike">
                          <a:effectLst/>
                        </a:rPr>
                        <a:t> </a:t>
                      </a:r>
                      <a:endParaRPr lang="pt-BR" sz="2000" b="1" i="0" u="none" strike="noStrike">
                        <a:solidFill>
                          <a:srgbClr val="000000"/>
                        </a:solidFill>
                        <a:effectLst/>
                        <a:latin typeface="ArialMT"/>
                      </a:endParaRPr>
                    </a:p>
                  </a:txBody>
                  <a:tcPr marL="6350" marR="6350" marT="6350" marB="0" anchor="ctr"/>
                </a:tc>
                <a:extLst>
                  <a:ext uri="{0D108BD9-81ED-4DB2-BD59-A6C34878D82A}">
                    <a16:rowId xmlns:a16="http://schemas.microsoft.com/office/drawing/2014/main" val="3014561548"/>
                  </a:ext>
                </a:extLst>
              </a:tr>
              <a:tr h="184150">
                <a:tc>
                  <a:txBody>
                    <a:bodyPr/>
                    <a:lstStyle/>
                    <a:p>
                      <a:pPr algn="l" fontAlgn="ctr"/>
                      <a:r>
                        <a:rPr lang="pt-BR" sz="2000" b="1" u="none" strike="noStrike">
                          <a:effectLst/>
                        </a:rPr>
                        <a:t>Pireneus </a:t>
                      </a:r>
                      <a:endParaRPr lang="pt-BR" sz="2000" b="1" i="0" u="none" strike="noStrike">
                        <a:solidFill>
                          <a:srgbClr val="000000"/>
                        </a:solidFill>
                        <a:effectLst/>
                        <a:latin typeface="ArialMT"/>
                      </a:endParaRPr>
                    </a:p>
                  </a:txBody>
                  <a:tcPr marL="6350" marR="6350" marT="6350" marB="0" anchor="ctr"/>
                </a:tc>
                <a:tc>
                  <a:txBody>
                    <a:bodyPr/>
                    <a:lstStyle/>
                    <a:p>
                      <a:pPr algn="l" fontAlgn="ctr"/>
                      <a:r>
                        <a:rPr lang="pt-BR" sz="2000" b="1" u="none" strike="noStrike">
                          <a:effectLst/>
                        </a:rPr>
                        <a:t>ANÁPOLIS </a:t>
                      </a:r>
                      <a:endParaRPr lang="pt-BR" sz="2000" b="1" i="0" u="none" strike="noStrike">
                        <a:solidFill>
                          <a:srgbClr val="000000"/>
                        </a:solidFill>
                        <a:effectLst/>
                        <a:latin typeface="ArialMT"/>
                      </a:endParaRPr>
                    </a:p>
                  </a:txBody>
                  <a:tcPr marL="6350" marR="6350" marT="6350" marB="0" anchor="ctr"/>
                </a:tc>
                <a:tc>
                  <a:txBody>
                    <a:bodyPr/>
                    <a:lstStyle/>
                    <a:p>
                      <a:pPr algn="l" fontAlgn="ctr"/>
                      <a:r>
                        <a:rPr lang="pt-BR" sz="2000" b="1" u="none" strike="noStrike">
                          <a:effectLst/>
                        </a:rPr>
                        <a:t> </a:t>
                      </a:r>
                      <a:endParaRPr lang="pt-BR" sz="2000" b="1" i="0" u="none" strike="noStrike">
                        <a:solidFill>
                          <a:srgbClr val="000000"/>
                        </a:solidFill>
                        <a:effectLst/>
                        <a:latin typeface="ArialMT"/>
                      </a:endParaRPr>
                    </a:p>
                  </a:txBody>
                  <a:tcPr marL="6350" marR="6350" marT="6350" marB="0" anchor="ctr"/>
                </a:tc>
                <a:tc>
                  <a:txBody>
                    <a:bodyPr/>
                    <a:lstStyle/>
                    <a:p>
                      <a:pPr algn="ctr" fontAlgn="ctr"/>
                      <a:r>
                        <a:rPr lang="pt-BR" sz="2000" b="1" u="none" strike="noStrike">
                          <a:effectLst/>
                        </a:rPr>
                        <a:t>2</a:t>
                      </a:r>
                      <a:endParaRPr lang="pt-BR" sz="2000" b="1" i="0" u="none" strike="noStrike">
                        <a:solidFill>
                          <a:srgbClr val="000000"/>
                        </a:solidFill>
                        <a:effectLst/>
                        <a:latin typeface="ArialMT"/>
                      </a:endParaRPr>
                    </a:p>
                  </a:txBody>
                  <a:tcPr marL="6350" marR="6350" marT="6350" marB="0" anchor="ctr"/>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2000" b="1" u="none" strike="noStrike">
                          <a:effectLst/>
                        </a:rPr>
                        <a:t>2</a:t>
                      </a:r>
                      <a:endParaRPr lang="pt-BR" sz="2000" b="1" i="0" u="none" strike="noStrike">
                        <a:solidFill>
                          <a:srgbClr val="000000"/>
                        </a:solidFill>
                        <a:effectLst/>
                        <a:latin typeface="ArialMT"/>
                      </a:endParaRPr>
                    </a:p>
                  </a:txBody>
                  <a:tcPr marL="6350" marR="6350" marT="6350" marB="0" anchor="ctr"/>
                </a:tc>
                <a:extLst>
                  <a:ext uri="{0D108BD9-81ED-4DB2-BD59-A6C34878D82A}">
                    <a16:rowId xmlns:a16="http://schemas.microsoft.com/office/drawing/2014/main" val="4077396108"/>
                  </a:ext>
                </a:extLst>
              </a:tr>
              <a:tr h="184150">
                <a:tc>
                  <a:txBody>
                    <a:bodyPr/>
                    <a:lstStyle/>
                    <a:p>
                      <a:pPr algn="l" fontAlgn="ctr"/>
                      <a:r>
                        <a:rPr lang="pt-BR" sz="2000" b="1" u="none" strike="noStrike">
                          <a:effectLst/>
                        </a:rPr>
                        <a:t>São Patrício I </a:t>
                      </a:r>
                      <a:endParaRPr lang="pt-BR" sz="2000" b="1" i="0" u="none" strike="noStrike">
                        <a:solidFill>
                          <a:srgbClr val="000000"/>
                        </a:solidFill>
                        <a:effectLst/>
                        <a:latin typeface="ArialMT"/>
                      </a:endParaRPr>
                    </a:p>
                  </a:txBody>
                  <a:tcPr marL="6350" marR="6350" marT="6350" marB="0" anchor="ctr"/>
                </a:tc>
                <a:tc>
                  <a:txBody>
                    <a:bodyPr/>
                    <a:lstStyle/>
                    <a:p>
                      <a:pPr algn="l" fontAlgn="ctr"/>
                      <a:r>
                        <a:rPr lang="pt-BR" sz="2000" b="1" u="none" strike="noStrike">
                          <a:effectLst/>
                        </a:rPr>
                        <a:t>CERES </a:t>
                      </a:r>
                      <a:endParaRPr lang="pt-BR" sz="2000" b="1" i="0" u="none" strike="noStrike">
                        <a:solidFill>
                          <a:srgbClr val="000000"/>
                        </a:solidFill>
                        <a:effectLst/>
                        <a:latin typeface="ArialMT"/>
                      </a:endParaRPr>
                    </a:p>
                  </a:txBody>
                  <a:tcPr marL="6350" marR="6350" marT="6350" marB="0" anchor="ctr"/>
                </a:tc>
                <a:tc>
                  <a:txBody>
                    <a:bodyPr/>
                    <a:lstStyle/>
                    <a:p>
                      <a:pPr algn="l" fontAlgn="ctr"/>
                      <a:r>
                        <a:rPr lang="pt-BR" sz="2000" b="1" u="none" strike="noStrike">
                          <a:effectLst/>
                        </a:rPr>
                        <a:t> </a:t>
                      </a:r>
                      <a:endParaRPr lang="pt-BR" sz="2000" b="1" i="0" u="none" strike="noStrike">
                        <a:solidFill>
                          <a:srgbClr val="000000"/>
                        </a:solidFill>
                        <a:effectLst/>
                        <a:latin typeface="ArialMT"/>
                      </a:endParaRPr>
                    </a:p>
                  </a:txBody>
                  <a:tcPr marL="6350" marR="6350" marT="6350" marB="0" anchor="ctr"/>
                </a:tc>
                <a:tc>
                  <a:txBody>
                    <a:bodyPr/>
                    <a:lstStyle/>
                    <a:p>
                      <a:pPr algn="ctr" fontAlgn="ctr"/>
                      <a:r>
                        <a:rPr lang="pt-BR" sz="2000" b="1" u="none" strike="noStrike">
                          <a:effectLst/>
                        </a:rPr>
                        <a:t>1</a:t>
                      </a:r>
                      <a:endParaRPr lang="pt-BR" sz="2000" b="1" i="0" u="none" strike="noStrike">
                        <a:solidFill>
                          <a:srgbClr val="000000"/>
                        </a:solidFill>
                        <a:effectLst/>
                        <a:latin typeface="ArialMT"/>
                      </a:endParaRPr>
                    </a:p>
                  </a:txBody>
                  <a:tcPr marL="6350" marR="6350" marT="6350" marB="0" anchor="ctr"/>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2000" b="1" u="none" strike="noStrike">
                          <a:effectLst/>
                        </a:rPr>
                        <a:t> </a:t>
                      </a:r>
                      <a:endParaRPr lang="pt-BR" sz="2000" b="1" i="0" u="none" strike="noStrike">
                        <a:solidFill>
                          <a:srgbClr val="000000"/>
                        </a:solidFill>
                        <a:effectLst/>
                        <a:latin typeface="ArialMT"/>
                      </a:endParaRPr>
                    </a:p>
                  </a:txBody>
                  <a:tcPr marL="6350" marR="6350" marT="6350" marB="0" anchor="ctr"/>
                </a:tc>
                <a:extLst>
                  <a:ext uri="{0D108BD9-81ED-4DB2-BD59-A6C34878D82A}">
                    <a16:rowId xmlns:a16="http://schemas.microsoft.com/office/drawing/2014/main" val="2133720030"/>
                  </a:ext>
                </a:extLst>
              </a:tr>
              <a:tr h="254000">
                <a:tc>
                  <a:txBody>
                    <a:bodyPr/>
                    <a:lstStyle/>
                    <a:p>
                      <a:pPr algn="l" fontAlgn="ctr"/>
                      <a:r>
                        <a:rPr lang="pt-BR" sz="2000" b="1" u="none" strike="noStrike">
                          <a:effectLst/>
                        </a:rPr>
                        <a:t>São Patrício I </a:t>
                      </a:r>
                      <a:endParaRPr lang="pt-BR" sz="2000" b="1" i="0" u="none" strike="noStrike">
                        <a:solidFill>
                          <a:srgbClr val="000000"/>
                        </a:solidFill>
                        <a:effectLst/>
                        <a:latin typeface="ArialMT"/>
                      </a:endParaRPr>
                    </a:p>
                  </a:txBody>
                  <a:tcPr marL="6350" marR="6350" marT="6350" marB="0" anchor="ctr"/>
                </a:tc>
                <a:tc>
                  <a:txBody>
                    <a:bodyPr/>
                    <a:lstStyle/>
                    <a:p>
                      <a:pPr algn="l" fontAlgn="ctr"/>
                      <a:r>
                        <a:rPr lang="pt-BR" sz="2000" b="1" u="none" strike="noStrike">
                          <a:effectLst/>
                        </a:rPr>
                        <a:t>RUBIATABA </a:t>
                      </a:r>
                      <a:endParaRPr lang="pt-BR" sz="2000" b="1" i="0" u="none" strike="noStrike">
                        <a:solidFill>
                          <a:srgbClr val="000000"/>
                        </a:solidFill>
                        <a:effectLst/>
                        <a:latin typeface="ArialMT"/>
                      </a:endParaRPr>
                    </a:p>
                  </a:txBody>
                  <a:tcPr marL="6350" marR="6350" marT="6350" marB="0" anchor="ctr"/>
                </a:tc>
                <a:tc>
                  <a:txBody>
                    <a:bodyPr/>
                    <a:lstStyle/>
                    <a:p>
                      <a:pPr algn="l" fontAlgn="ctr"/>
                      <a:r>
                        <a:rPr lang="pt-BR" sz="2000" b="1" u="none" strike="noStrike">
                          <a:effectLst/>
                        </a:rPr>
                        <a:t> </a:t>
                      </a:r>
                      <a:endParaRPr lang="pt-BR" sz="2000" b="1" i="0" u="none" strike="noStrike">
                        <a:solidFill>
                          <a:srgbClr val="000000"/>
                        </a:solidFill>
                        <a:effectLst/>
                        <a:latin typeface="ArialMT"/>
                      </a:endParaRPr>
                    </a:p>
                  </a:txBody>
                  <a:tcPr marL="6350" marR="6350" marT="6350" marB="0" anchor="ctr"/>
                </a:tc>
                <a:tc>
                  <a:txBody>
                    <a:bodyPr/>
                    <a:lstStyle/>
                    <a:p>
                      <a:pPr algn="ctr" fontAlgn="ctr"/>
                      <a:r>
                        <a:rPr lang="pt-BR" sz="2000" b="1" u="none" strike="noStrike">
                          <a:effectLst/>
                        </a:rPr>
                        <a:t>1</a:t>
                      </a:r>
                      <a:endParaRPr lang="pt-BR" sz="2000" b="1" i="0" u="none" strike="noStrike">
                        <a:solidFill>
                          <a:srgbClr val="000000"/>
                        </a:solidFill>
                        <a:effectLst/>
                        <a:latin typeface="ArialMT"/>
                      </a:endParaRPr>
                    </a:p>
                  </a:txBody>
                  <a:tcPr marL="6350" marR="6350" marT="6350" marB="0" anchor="ctr"/>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2000" b="1" u="none" strike="noStrike">
                          <a:effectLst/>
                        </a:rPr>
                        <a:t> </a:t>
                      </a:r>
                      <a:endParaRPr lang="pt-BR" sz="2000" b="1" i="0" u="none" strike="noStrike">
                        <a:solidFill>
                          <a:srgbClr val="000000"/>
                        </a:solidFill>
                        <a:effectLst/>
                        <a:latin typeface="ArialMT"/>
                      </a:endParaRPr>
                    </a:p>
                  </a:txBody>
                  <a:tcPr marL="6350" marR="6350" marT="6350" marB="0" anchor="ctr"/>
                </a:tc>
                <a:extLst>
                  <a:ext uri="{0D108BD9-81ED-4DB2-BD59-A6C34878D82A}">
                    <a16:rowId xmlns:a16="http://schemas.microsoft.com/office/drawing/2014/main" val="2446595155"/>
                  </a:ext>
                </a:extLst>
              </a:tr>
              <a:tr h="190500">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t-BR" sz="2000" b="1" u="none" strike="noStrike">
                          <a:effectLst/>
                        </a:rPr>
                        <a:t>5</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t-BR" sz="2000" b="1" u="none" strike="noStrike">
                          <a:effectLst/>
                        </a:rPr>
                        <a:t> </a:t>
                      </a:r>
                      <a:endParaRPr lang="pt-BR"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t-BR" sz="2000" b="1" u="none" strike="noStrike" dirty="0">
                          <a:effectLst/>
                        </a:rPr>
                        <a:t>2</a:t>
                      </a:r>
                      <a:endParaRPr lang="pt-BR"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71216424"/>
                  </a:ext>
                </a:extLst>
              </a:tr>
            </a:tbl>
          </a:graphicData>
        </a:graphic>
      </p:graphicFrame>
    </p:spTree>
    <p:extLst>
      <p:ext uri="{BB962C8B-B14F-4D97-AF65-F5344CB8AC3E}">
        <p14:creationId xmlns:p14="http://schemas.microsoft.com/office/powerpoint/2010/main" val="238592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12812CA9-528F-A070-22A8-B0492497D250}"/>
              </a:ext>
            </a:extLst>
          </p:cNvPr>
          <p:cNvSpPr>
            <a:spLocks noGrp="1"/>
          </p:cNvSpPr>
          <p:nvPr>
            <p:ph type="title"/>
          </p:nvPr>
        </p:nvSpPr>
        <p:spPr>
          <a:xfrm>
            <a:off x="2326640" y="246538"/>
            <a:ext cx="9550400" cy="1325563"/>
          </a:xfrm>
        </p:spPr>
        <p:txBody>
          <a:bodyPr>
            <a:normAutofit fontScale="90000"/>
          </a:bodyPr>
          <a:lstStyle/>
          <a:p>
            <a:pPr algn="ctr"/>
            <a:r>
              <a:rPr lang="pt-BR" sz="4800" b="1" dirty="0">
                <a:solidFill>
                  <a:srgbClr val="002060"/>
                </a:solidFill>
              </a:rPr>
              <a:t>SUPORTE BÁSICO DE VIDA DO SAMU - USB</a:t>
            </a:r>
          </a:p>
        </p:txBody>
      </p:sp>
      <p:pic>
        <p:nvPicPr>
          <p:cNvPr id="4" name="Imagem 3">
            <a:extLst>
              <a:ext uri="{FF2B5EF4-FFF2-40B4-BE49-F238E27FC236}">
                <a16:creationId xmlns:a16="http://schemas.microsoft.com/office/drawing/2014/main" id="{856B51A1-8738-7725-DADA-DF7503628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932" y="1572101"/>
            <a:ext cx="8323815" cy="4787758"/>
          </a:xfrm>
          <a:prstGeom prst="rect">
            <a:avLst/>
          </a:prstGeom>
        </p:spPr>
      </p:pic>
    </p:spTree>
    <p:extLst>
      <p:ext uri="{BB962C8B-B14F-4D97-AF65-F5344CB8AC3E}">
        <p14:creationId xmlns:p14="http://schemas.microsoft.com/office/powerpoint/2010/main" val="3185882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4" name="CaixaDeTexto 3">
            <a:extLst>
              <a:ext uri="{FF2B5EF4-FFF2-40B4-BE49-F238E27FC236}">
                <a16:creationId xmlns:a16="http://schemas.microsoft.com/office/drawing/2014/main" id="{CC94F74D-52A8-551A-7502-8A806B5BF3E4}"/>
              </a:ext>
            </a:extLst>
          </p:cNvPr>
          <p:cNvSpPr txBox="1"/>
          <p:nvPr/>
        </p:nvSpPr>
        <p:spPr>
          <a:xfrm>
            <a:off x="2204720" y="0"/>
            <a:ext cx="9428480" cy="954107"/>
          </a:xfrm>
          <a:prstGeom prst="rect">
            <a:avLst/>
          </a:prstGeom>
          <a:noFill/>
        </p:spPr>
        <p:txBody>
          <a:bodyPr wrap="square">
            <a:spAutoFit/>
          </a:bodyPr>
          <a:lstStyle/>
          <a:p>
            <a:r>
              <a:rPr lang="pt-BR" sz="2800" b="1" dirty="0"/>
              <a:t>Estado atual e projeto para a macrorregião centro-norte, por região de saúde – </a:t>
            </a:r>
            <a:r>
              <a:rPr lang="pt-BR" sz="2800" b="1" dirty="0">
                <a:solidFill>
                  <a:srgbClr val="FF0000"/>
                </a:solidFill>
                <a:latin typeface="+mn-lt"/>
              </a:rPr>
              <a:t>UNIDADES DE SUPORTE BÁSICO - USB</a:t>
            </a:r>
            <a:endParaRPr lang="pt-BR" sz="2800" dirty="0">
              <a:solidFill>
                <a:srgbClr val="FF0000"/>
              </a:solidFill>
            </a:endParaRPr>
          </a:p>
        </p:txBody>
      </p:sp>
      <p:graphicFrame>
        <p:nvGraphicFramePr>
          <p:cNvPr id="7" name="Tabela 6">
            <a:extLst>
              <a:ext uri="{FF2B5EF4-FFF2-40B4-BE49-F238E27FC236}">
                <a16:creationId xmlns:a16="http://schemas.microsoft.com/office/drawing/2014/main" id="{20F2A9BB-F580-6DF1-A8EF-84964BAECC50}"/>
              </a:ext>
            </a:extLst>
          </p:cNvPr>
          <p:cNvGraphicFramePr>
            <a:graphicFrameLocks noGrp="1"/>
          </p:cNvGraphicFramePr>
          <p:nvPr>
            <p:extLst>
              <p:ext uri="{D42A27DB-BD31-4B8C-83A1-F6EECF244321}">
                <p14:modId xmlns:p14="http://schemas.microsoft.com/office/powerpoint/2010/main" val="3418514714"/>
              </p:ext>
            </p:extLst>
          </p:nvPr>
        </p:nvGraphicFramePr>
        <p:xfrm>
          <a:off x="2318365" y="1114104"/>
          <a:ext cx="4458354" cy="5583899"/>
        </p:xfrm>
        <a:graphic>
          <a:graphicData uri="http://schemas.openxmlformats.org/drawingml/2006/table">
            <a:tbl>
              <a:tblPr>
                <a:tableStyleId>{5C22544A-7EE6-4342-B048-85BDC9FD1C3A}</a:tableStyleId>
              </a:tblPr>
              <a:tblGrid>
                <a:gridCol w="1190337">
                  <a:extLst>
                    <a:ext uri="{9D8B030D-6E8A-4147-A177-3AD203B41FA5}">
                      <a16:colId xmlns:a16="http://schemas.microsoft.com/office/drawing/2014/main" val="2766345331"/>
                    </a:ext>
                  </a:extLst>
                </a:gridCol>
                <a:gridCol w="1853589">
                  <a:extLst>
                    <a:ext uri="{9D8B030D-6E8A-4147-A177-3AD203B41FA5}">
                      <a16:colId xmlns:a16="http://schemas.microsoft.com/office/drawing/2014/main" val="771429311"/>
                    </a:ext>
                  </a:extLst>
                </a:gridCol>
                <a:gridCol w="91845">
                  <a:extLst>
                    <a:ext uri="{9D8B030D-6E8A-4147-A177-3AD203B41FA5}">
                      <a16:colId xmlns:a16="http://schemas.microsoft.com/office/drawing/2014/main" val="694023008"/>
                    </a:ext>
                  </a:extLst>
                </a:gridCol>
                <a:gridCol w="523522">
                  <a:extLst>
                    <a:ext uri="{9D8B030D-6E8A-4147-A177-3AD203B41FA5}">
                      <a16:colId xmlns:a16="http://schemas.microsoft.com/office/drawing/2014/main" val="2463494992"/>
                    </a:ext>
                  </a:extLst>
                </a:gridCol>
                <a:gridCol w="91846">
                  <a:extLst>
                    <a:ext uri="{9D8B030D-6E8A-4147-A177-3AD203B41FA5}">
                      <a16:colId xmlns:a16="http://schemas.microsoft.com/office/drawing/2014/main" val="2181155673"/>
                    </a:ext>
                  </a:extLst>
                </a:gridCol>
                <a:gridCol w="707215">
                  <a:extLst>
                    <a:ext uri="{9D8B030D-6E8A-4147-A177-3AD203B41FA5}">
                      <a16:colId xmlns:a16="http://schemas.microsoft.com/office/drawing/2014/main" val="1845031136"/>
                    </a:ext>
                  </a:extLst>
                </a:gridCol>
              </a:tblGrid>
              <a:tr h="154341">
                <a:tc>
                  <a:txBody>
                    <a:bodyPr/>
                    <a:lstStyle/>
                    <a:p>
                      <a:pPr algn="ctr" fontAlgn="ctr"/>
                      <a:r>
                        <a:rPr lang="pt-BR" sz="1400" b="1" u="none" strike="noStrike" dirty="0">
                          <a:solidFill>
                            <a:srgbClr val="FF0000"/>
                          </a:solidFill>
                          <a:effectLst/>
                        </a:rPr>
                        <a:t>REGIONAL</a:t>
                      </a:r>
                      <a:r>
                        <a:rPr lang="pt-BR" sz="1400" b="1" u="none" strike="noStrike" dirty="0">
                          <a:effectLst/>
                        </a:rPr>
                        <a:t> </a:t>
                      </a:r>
                      <a:endParaRPr lang="pt-BR" sz="1400" b="1" i="0" u="none" strike="noStrike" dirty="0">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MUNICÍPIO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b"/>
                      <a:r>
                        <a:rPr lang="pt-BR" sz="1400" b="1" u="none" strike="noStrike" dirty="0">
                          <a:solidFill>
                            <a:srgbClr val="0070C0"/>
                          </a:solidFill>
                          <a:effectLst/>
                        </a:rPr>
                        <a:t>ATUAL</a:t>
                      </a:r>
                      <a:endParaRPr lang="pt-BR" sz="1400" b="1" i="0" u="none" strike="noStrike" dirty="0">
                        <a:solidFill>
                          <a:srgbClr val="0070C0"/>
                        </a:solidFill>
                        <a:effectLst/>
                        <a:latin typeface="Calibri" panose="020F0502020204030204" pitchFamily="34" charset="0"/>
                      </a:endParaRPr>
                    </a:p>
                  </a:txBody>
                  <a:tcPr marL="5322" marR="5322" marT="5322" marB="0" anchor="b"/>
                </a:tc>
                <a:tc>
                  <a:txBody>
                    <a:bodyPr/>
                    <a:lstStyle/>
                    <a:p>
                      <a:pPr algn="l" fontAlgn="b"/>
                      <a:r>
                        <a:rPr lang="pt-BR" sz="1400" b="1" u="none" strike="noStrike" dirty="0">
                          <a:effectLst/>
                        </a:rPr>
                        <a:t> </a:t>
                      </a:r>
                      <a:endParaRPr lang="pt-BR" sz="1400" b="1" i="0" u="none" strike="noStrike" dirty="0">
                        <a:solidFill>
                          <a:srgbClr val="000000"/>
                        </a:solidFill>
                        <a:effectLst/>
                        <a:latin typeface="Calibri" panose="020F0502020204030204" pitchFamily="34" charset="0"/>
                      </a:endParaRPr>
                    </a:p>
                  </a:txBody>
                  <a:tcPr marL="5322" marR="5322" marT="5322" marB="0" anchor="b"/>
                </a:tc>
                <a:tc>
                  <a:txBody>
                    <a:bodyPr/>
                    <a:lstStyle/>
                    <a:p>
                      <a:pPr algn="ctr" fontAlgn="b"/>
                      <a:r>
                        <a:rPr lang="pt-BR" sz="1400" b="1" u="none" strike="noStrike" dirty="0">
                          <a:solidFill>
                            <a:srgbClr val="FF0000"/>
                          </a:solidFill>
                          <a:effectLst/>
                        </a:rPr>
                        <a:t>PROJETO</a:t>
                      </a:r>
                      <a:endParaRPr lang="pt-BR" sz="1400" b="1" i="0" u="none" strike="noStrike" dirty="0">
                        <a:solidFill>
                          <a:srgbClr val="FF0000"/>
                        </a:solidFill>
                        <a:effectLst/>
                        <a:latin typeface="Calibri" panose="020F0502020204030204" pitchFamily="34" charset="0"/>
                      </a:endParaRPr>
                    </a:p>
                  </a:txBody>
                  <a:tcPr marL="5322" marR="5322" marT="5322" marB="0" anchor="b"/>
                </a:tc>
                <a:extLst>
                  <a:ext uri="{0D108BD9-81ED-4DB2-BD59-A6C34878D82A}">
                    <a16:rowId xmlns:a16="http://schemas.microsoft.com/office/drawing/2014/main" val="1662305164"/>
                  </a:ext>
                </a:extLst>
              </a:tr>
              <a:tr h="154341">
                <a:tc rowSpan="9">
                  <a:txBody>
                    <a:bodyPr/>
                    <a:lstStyle/>
                    <a:p>
                      <a:pPr algn="l" fontAlgn="ctr"/>
                      <a:r>
                        <a:rPr lang="pt-BR" sz="1400" b="1" u="none" strike="noStrike" dirty="0">
                          <a:solidFill>
                            <a:srgbClr val="FF0000"/>
                          </a:solidFill>
                          <a:effectLst/>
                        </a:rPr>
                        <a:t>Norte </a:t>
                      </a:r>
                      <a:endParaRPr lang="pt-BR" sz="1400" b="1" i="0" u="none" strike="noStrike" dirty="0">
                        <a:solidFill>
                          <a:srgbClr val="FF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MINACU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3542433296"/>
                  </a:ext>
                </a:extLst>
              </a:tr>
              <a:tr h="154341">
                <a:tc vMerge="1">
                  <a:txBody>
                    <a:bodyPr/>
                    <a:lstStyle/>
                    <a:p>
                      <a:endParaRPr lang="pt-BR"/>
                    </a:p>
                  </a:txBody>
                  <a:tcPr/>
                </a:tc>
                <a:tc>
                  <a:txBody>
                    <a:bodyPr/>
                    <a:lstStyle/>
                    <a:p>
                      <a:pPr algn="l" fontAlgn="ctr"/>
                      <a:r>
                        <a:rPr lang="pt-BR" sz="1400" b="1" u="none" strike="noStrike">
                          <a:effectLst/>
                        </a:rPr>
                        <a:t>MUNDO NOVO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a:solidFill>
                            <a:srgbClr val="0070C0"/>
                          </a:solidFill>
                          <a:effectLst/>
                        </a:rPr>
                        <a:t>1</a:t>
                      </a:r>
                      <a:endParaRPr lang="pt-BR" sz="1400" b="1" i="0" u="none" strike="noStrike">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3590988478"/>
                  </a:ext>
                </a:extLst>
              </a:tr>
              <a:tr h="154341">
                <a:tc vMerge="1">
                  <a:txBody>
                    <a:bodyPr/>
                    <a:lstStyle/>
                    <a:p>
                      <a:endParaRPr lang="pt-BR"/>
                    </a:p>
                  </a:txBody>
                  <a:tcPr/>
                </a:tc>
                <a:tc>
                  <a:txBody>
                    <a:bodyPr/>
                    <a:lstStyle/>
                    <a:p>
                      <a:pPr algn="l" fontAlgn="ctr"/>
                      <a:r>
                        <a:rPr lang="pt-BR" sz="1400" b="1" u="none" strike="noStrike">
                          <a:effectLst/>
                        </a:rPr>
                        <a:t>PORANGATU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2</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2</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1596269516"/>
                  </a:ext>
                </a:extLst>
              </a:tr>
              <a:tr h="308681">
                <a:tc vMerge="1">
                  <a:txBody>
                    <a:bodyPr/>
                    <a:lstStyle/>
                    <a:p>
                      <a:endParaRPr lang="pt-BR"/>
                    </a:p>
                  </a:txBody>
                  <a:tcPr/>
                </a:tc>
                <a:tc>
                  <a:txBody>
                    <a:bodyPr/>
                    <a:lstStyle/>
                    <a:p>
                      <a:pPr algn="l" fontAlgn="ctr"/>
                      <a:r>
                        <a:rPr lang="pt-BR" sz="1400" b="1" u="none" strike="noStrike">
                          <a:effectLst/>
                        </a:rPr>
                        <a:t>SÃO MIGUEL DO ARAGUAIA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2071631427"/>
                  </a:ext>
                </a:extLst>
              </a:tr>
              <a:tr h="154341">
                <a:tc vMerge="1">
                  <a:txBody>
                    <a:bodyPr/>
                    <a:lstStyle/>
                    <a:p>
                      <a:endParaRPr lang="pt-BR"/>
                    </a:p>
                  </a:txBody>
                  <a:tcPr/>
                </a:tc>
                <a:tc>
                  <a:txBody>
                    <a:bodyPr/>
                    <a:lstStyle/>
                    <a:p>
                      <a:pPr algn="l" fontAlgn="ctr"/>
                      <a:r>
                        <a:rPr lang="pt-BR" sz="1400" b="1" u="none" strike="noStrike">
                          <a:effectLst/>
                        </a:rPr>
                        <a:t>FORMOSO</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3605557575"/>
                  </a:ext>
                </a:extLst>
              </a:tr>
              <a:tr h="308681">
                <a:tc vMerge="1">
                  <a:txBody>
                    <a:bodyPr/>
                    <a:lstStyle/>
                    <a:p>
                      <a:endParaRPr lang="pt-BR"/>
                    </a:p>
                  </a:txBody>
                  <a:tcPr/>
                </a:tc>
                <a:tc>
                  <a:txBody>
                    <a:bodyPr/>
                    <a:lstStyle/>
                    <a:p>
                      <a:pPr algn="l" fontAlgn="ctr"/>
                      <a:r>
                        <a:rPr lang="pt-BR" sz="1400" b="1" u="none" strike="noStrike">
                          <a:effectLst/>
                        </a:rPr>
                        <a:t>MONTIVIDIU DO NORTE</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1482812649"/>
                  </a:ext>
                </a:extLst>
              </a:tr>
              <a:tr h="154341">
                <a:tc vMerge="1">
                  <a:txBody>
                    <a:bodyPr/>
                    <a:lstStyle/>
                    <a:p>
                      <a:endParaRPr lang="pt-BR"/>
                    </a:p>
                  </a:txBody>
                  <a:tcPr/>
                </a:tc>
                <a:tc>
                  <a:txBody>
                    <a:bodyPr/>
                    <a:lstStyle/>
                    <a:p>
                      <a:pPr algn="l" fontAlgn="ctr"/>
                      <a:r>
                        <a:rPr lang="pt-BR" sz="1400" b="1" u="none" strike="noStrike">
                          <a:effectLst/>
                        </a:rPr>
                        <a:t>NOVO PLANALTO</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3470513471"/>
                  </a:ext>
                </a:extLst>
              </a:tr>
              <a:tr h="154341">
                <a:tc vMerge="1">
                  <a:txBody>
                    <a:bodyPr/>
                    <a:lstStyle/>
                    <a:p>
                      <a:endParaRPr lang="pt-BR"/>
                    </a:p>
                  </a:txBody>
                  <a:tcPr/>
                </a:tc>
                <a:tc>
                  <a:txBody>
                    <a:bodyPr/>
                    <a:lstStyle/>
                    <a:p>
                      <a:pPr algn="l" fontAlgn="ctr"/>
                      <a:r>
                        <a:rPr lang="pt-BR" sz="1400" b="1" u="none" strike="noStrike" dirty="0">
                          <a:effectLst/>
                        </a:rPr>
                        <a:t>CAMPINAÇU</a:t>
                      </a:r>
                      <a:endParaRPr lang="pt-BR" sz="1400" b="1" i="0" u="none" strike="noStrike" dirty="0">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221314819"/>
                  </a:ext>
                </a:extLst>
              </a:tr>
              <a:tr h="250854">
                <a:tc vMerge="1">
                  <a:txBody>
                    <a:bodyPr/>
                    <a:lstStyle/>
                    <a:p>
                      <a:endParaRPr lang="pt-BR"/>
                    </a:p>
                  </a:txBody>
                  <a:tcPr/>
                </a:tc>
                <a:tc>
                  <a:txBody>
                    <a:bodyPr/>
                    <a:lstStyle/>
                    <a:p>
                      <a:pPr algn="l" fontAlgn="ctr"/>
                      <a:r>
                        <a:rPr lang="pt-BR" sz="1400" b="1" u="none" strike="noStrike">
                          <a:effectLst/>
                        </a:rPr>
                        <a:t>BONÓPOLIS</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1195968442"/>
                  </a:ext>
                </a:extLst>
              </a:tr>
              <a:tr h="0">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 </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2631514836"/>
                  </a:ext>
                </a:extLst>
              </a:tr>
              <a:tr h="154341">
                <a:tc rowSpan="6">
                  <a:txBody>
                    <a:bodyPr/>
                    <a:lstStyle/>
                    <a:p>
                      <a:pPr algn="l" fontAlgn="ctr"/>
                      <a:r>
                        <a:rPr lang="pt-BR" sz="1400" b="1" u="none" strike="noStrike" dirty="0">
                          <a:solidFill>
                            <a:srgbClr val="FF0000"/>
                          </a:solidFill>
                          <a:effectLst/>
                        </a:rPr>
                        <a:t>Serra da Mesa </a:t>
                      </a:r>
                      <a:endParaRPr lang="pt-BR" sz="1400" b="1" i="0" u="none" strike="noStrike" dirty="0">
                        <a:solidFill>
                          <a:srgbClr val="FF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HIDROLINA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4061224111"/>
                  </a:ext>
                </a:extLst>
              </a:tr>
              <a:tr h="154341">
                <a:tc vMerge="1">
                  <a:txBody>
                    <a:bodyPr/>
                    <a:lstStyle/>
                    <a:p>
                      <a:endParaRPr lang="pt-BR"/>
                    </a:p>
                  </a:txBody>
                  <a:tcPr/>
                </a:tc>
                <a:tc>
                  <a:txBody>
                    <a:bodyPr/>
                    <a:lstStyle/>
                    <a:p>
                      <a:pPr algn="l" fontAlgn="ctr"/>
                      <a:r>
                        <a:rPr lang="pt-BR" sz="1400" b="1" u="none" strike="noStrike">
                          <a:effectLst/>
                        </a:rPr>
                        <a:t>MARA ROSA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1497842422"/>
                  </a:ext>
                </a:extLst>
              </a:tr>
              <a:tr h="154341">
                <a:tc vMerge="1">
                  <a:txBody>
                    <a:bodyPr/>
                    <a:lstStyle/>
                    <a:p>
                      <a:endParaRPr lang="pt-BR"/>
                    </a:p>
                  </a:txBody>
                  <a:tcPr/>
                </a:tc>
                <a:tc>
                  <a:txBody>
                    <a:bodyPr/>
                    <a:lstStyle/>
                    <a:p>
                      <a:pPr algn="l" fontAlgn="ctr"/>
                      <a:r>
                        <a:rPr lang="pt-BR" sz="1400" b="1" u="none" strike="noStrike">
                          <a:effectLst/>
                        </a:rPr>
                        <a:t>NIQUELÂNDIA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1295621451"/>
                  </a:ext>
                </a:extLst>
              </a:tr>
              <a:tr h="154341">
                <a:tc vMerge="1">
                  <a:txBody>
                    <a:bodyPr/>
                    <a:lstStyle/>
                    <a:p>
                      <a:endParaRPr lang="pt-BR"/>
                    </a:p>
                  </a:txBody>
                  <a:tcPr/>
                </a:tc>
                <a:tc>
                  <a:txBody>
                    <a:bodyPr/>
                    <a:lstStyle/>
                    <a:p>
                      <a:pPr algn="l" fontAlgn="ctr"/>
                      <a:r>
                        <a:rPr lang="pt-BR" sz="1400" b="1" u="none" strike="noStrike">
                          <a:effectLst/>
                        </a:rPr>
                        <a:t>URUAÇU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1865322568"/>
                  </a:ext>
                </a:extLst>
              </a:tr>
              <a:tr h="154341">
                <a:tc vMerge="1">
                  <a:txBody>
                    <a:bodyPr/>
                    <a:lstStyle/>
                    <a:p>
                      <a:endParaRPr lang="pt-BR"/>
                    </a:p>
                  </a:txBody>
                  <a:tcPr/>
                </a:tc>
                <a:tc>
                  <a:txBody>
                    <a:bodyPr/>
                    <a:lstStyle/>
                    <a:p>
                      <a:pPr algn="l" fontAlgn="ctr"/>
                      <a:r>
                        <a:rPr lang="pt-BR" sz="1400" b="1" u="none" strike="noStrike">
                          <a:effectLst/>
                        </a:rPr>
                        <a:t>CAMPINORTE</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2610555758"/>
                  </a:ext>
                </a:extLst>
              </a:tr>
              <a:tr h="154341">
                <a:tc vMerge="1">
                  <a:txBody>
                    <a:bodyPr/>
                    <a:lstStyle/>
                    <a:p>
                      <a:endParaRPr lang="pt-BR"/>
                    </a:p>
                  </a:txBody>
                  <a:tcPr/>
                </a:tc>
                <a:tc>
                  <a:txBody>
                    <a:bodyPr/>
                    <a:lstStyle/>
                    <a:p>
                      <a:pPr algn="l" fontAlgn="ctr"/>
                      <a:r>
                        <a:rPr lang="pt-BR" sz="1400" b="1" u="none" strike="noStrike">
                          <a:effectLst/>
                        </a:rPr>
                        <a:t>COLINAS DO SUL</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2365381797"/>
                  </a:ext>
                </a:extLst>
              </a:tr>
              <a:tr h="145825">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 </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2723386190"/>
                  </a:ext>
                </a:extLst>
              </a:tr>
              <a:tr h="164985">
                <a:tc rowSpan="6">
                  <a:txBody>
                    <a:bodyPr/>
                    <a:lstStyle/>
                    <a:p>
                      <a:pPr algn="l" fontAlgn="ctr"/>
                      <a:r>
                        <a:rPr lang="pt-BR" sz="1400" b="1" u="none" strike="noStrike" dirty="0">
                          <a:solidFill>
                            <a:srgbClr val="FF0000"/>
                          </a:solidFill>
                          <a:effectLst/>
                        </a:rPr>
                        <a:t>São Patrício I </a:t>
                      </a:r>
                      <a:endParaRPr lang="pt-BR" sz="1400" b="1" i="0" u="none" strike="noStrike" dirty="0">
                        <a:solidFill>
                          <a:srgbClr val="FF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CERES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342562391"/>
                  </a:ext>
                </a:extLst>
              </a:tr>
              <a:tr h="164985">
                <a:tc vMerge="1">
                  <a:txBody>
                    <a:bodyPr/>
                    <a:lstStyle/>
                    <a:p>
                      <a:endParaRPr lang="pt-BR"/>
                    </a:p>
                  </a:txBody>
                  <a:tcPr/>
                </a:tc>
                <a:tc>
                  <a:txBody>
                    <a:bodyPr/>
                    <a:lstStyle/>
                    <a:p>
                      <a:pPr algn="l" fontAlgn="ctr"/>
                      <a:r>
                        <a:rPr lang="pt-BR" sz="1400" b="1" u="none" strike="noStrike">
                          <a:effectLst/>
                        </a:rPr>
                        <a:t>CRIXÁS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b"/>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5322" marR="5322" marT="5322" marB="0" anchor="b"/>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2160884180"/>
                  </a:ext>
                </a:extLst>
              </a:tr>
              <a:tr h="164985">
                <a:tc vMerge="1">
                  <a:txBody>
                    <a:bodyPr/>
                    <a:lstStyle/>
                    <a:p>
                      <a:endParaRPr lang="pt-BR"/>
                    </a:p>
                  </a:txBody>
                  <a:tcPr/>
                </a:tc>
                <a:tc>
                  <a:txBody>
                    <a:bodyPr/>
                    <a:lstStyle/>
                    <a:p>
                      <a:pPr algn="l" fontAlgn="ctr"/>
                      <a:r>
                        <a:rPr lang="pt-BR" sz="1400" b="1" u="none" strike="noStrike">
                          <a:effectLst/>
                        </a:rPr>
                        <a:t>ITAPACI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b"/>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5322" marR="5322" marT="5322" marB="0" anchor="b"/>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3864933966"/>
                  </a:ext>
                </a:extLst>
              </a:tr>
              <a:tr h="164985">
                <a:tc vMerge="1">
                  <a:txBody>
                    <a:bodyPr/>
                    <a:lstStyle/>
                    <a:p>
                      <a:endParaRPr lang="pt-BR"/>
                    </a:p>
                  </a:txBody>
                  <a:tcPr/>
                </a:tc>
                <a:tc>
                  <a:txBody>
                    <a:bodyPr/>
                    <a:lstStyle/>
                    <a:p>
                      <a:pPr algn="l" fontAlgn="ctr"/>
                      <a:r>
                        <a:rPr lang="pt-BR" sz="1400" b="1" u="none" strike="noStrike">
                          <a:effectLst/>
                        </a:rPr>
                        <a:t>RUBIATABA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3745013053"/>
                  </a:ext>
                </a:extLst>
              </a:tr>
              <a:tr h="164985">
                <a:tc vMerge="1">
                  <a:txBody>
                    <a:bodyPr/>
                    <a:lstStyle/>
                    <a:p>
                      <a:endParaRPr lang="pt-BR"/>
                    </a:p>
                  </a:txBody>
                  <a:tcPr/>
                </a:tc>
                <a:tc>
                  <a:txBody>
                    <a:bodyPr/>
                    <a:lstStyle/>
                    <a:p>
                      <a:pPr algn="l" fontAlgn="ctr"/>
                      <a:r>
                        <a:rPr lang="pt-BR" sz="1400" b="1" u="none" strike="noStrike">
                          <a:effectLst/>
                        </a:rPr>
                        <a:t>URUANA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2385261505"/>
                  </a:ext>
                </a:extLst>
              </a:tr>
              <a:tr h="170307">
                <a:tc vMerge="1">
                  <a:txBody>
                    <a:bodyPr/>
                    <a:lstStyle/>
                    <a:p>
                      <a:endParaRPr lang="pt-BR"/>
                    </a:p>
                  </a:txBody>
                  <a:tcPr/>
                </a:tc>
                <a:tc>
                  <a:txBody>
                    <a:bodyPr/>
                    <a:lstStyle/>
                    <a:p>
                      <a:pPr algn="l" fontAlgn="ctr"/>
                      <a:r>
                        <a:rPr lang="pt-BR" sz="1400" b="1" u="none" strike="noStrike">
                          <a:effectLst/>
                        </a:rPr>
                        <a:t>CAMPOS VERDES</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ctr"/>
                </a:tc>
                <a:tc>
                  <a:txBody>
                    <a:bodyPr/>
                    <a:lstStyle/>
                    <a:p>
                      <a:pPr algn="ctr" fontAlgn="ctr"/>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5322" marR="5322" marT="5322"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5322" marR="5322" marT="5322"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5322" marR="5322" marT="5322" marB="0" anchor="ctr"/>
                </a:tc>
                <a:extLst>
                  <a:ext uri="{0D108BD9-81ED-4DB2-BD59-A6C34878D82A}">
                    <a16:rowId xmlns:a16="http://schemas.microsoft.com/office/drawing/2014/main" val="3900115427"/>
                  </a:ext>
                </a:extLst>
              </a:tr>
            </a:tbl>
          </a:graphicData>
        </a:graphic>
      </p:graphicFrame>
      <p:graphicFrame>
        <p:nvGraphicFramePr>
          <p:cNvPr id="8" name="Tabela 7">
            <a:extLst>
              <a:ext uri="{FF2B5EF4-FFF2-40B4-BE49-F238E27FC236}">
                <a16:creationId xmlns:a16="http://schemas.microsoft.com/office/drawing/2014/main" id="{D754C74F-7925-2ED9-EC2F-48DF9C20C431}"/>
              </a:ext>
            </a:extLst>
          </p:cNvPr>
          <p:cNvGraphicFramePr>
            <a:graphicFrameLocks noGrp="1"/>
          </p:cNvGraphicFramePr>
          <p:nvPr>
            <p:extLst>
              <p:ext uri="{D42A27DB-BD31-4B8C-83A1-F6EECF244321}">
                <p14:modId xmlns:p14="http://schemas.microsoft.com/office/powerpoint/2010/main" val="395538669"/>
              </p:ext>
            </p:extLst>
          </p:nvPr>
        </p:nvGraphicFramePr>
        <p:xfrm>
          <a:off x="7256770" y="1114104"/>
          <a:ext cx="4458354" cy="3224530"/>
        </p:xfrm>
        <a:graphic>
          <a:graphicData uri="http://schemas.openxmlformats.org/drawingml/2006/table">
            <a:tbl>
              <a:tblPr>
                <a:tableStyleId>{5C22544A-7EE6-4342-B048-85BDC9FD1C3A}</a:tableStyleId>
              </a:tblPr>
              <a:tblGrid>
                <a:gridCol w="1190337">
                  <a:extLst>
                    <a:ext uri="{9D8B030D-6E8A-4147-A177-3AD203B41FA5}">
                      <a16:colId xmlns:a16="http://schemas.microsoft.com/office/drawing/2014/main" val="275278148"/>
                    </a:ext>
                  </a:extLst>
                </a:gridCol>
                <a:gridCol w="1850234">
                  <a:extLst>
                    <a:ext uri="{9D8B030D-6E8A-4147-A177-3AD203B41FA5}">
                      <a16:colId xmlns:a16="http://schemas.microsoft.com/office/drawing/2014/main" val="40245247"/>
                    </a:ext>
                  </a:extLst>
                </a:gridCol>
                <a:gridCol w="99513">
                  <a:extLst>
                    <a:ext uri="{9D8B030D-6E8A-4147-A177-3AD203B41FA5}">
                      <a16:colId xmlns:a16="http://schemas.microsoft.com/office/drawing/2014/main" val="810670000"/>
                    </a:ext>
                  </a:extLst>
                </a:gridCol>
                <a:gridCol w="525997">
                  <a:extLst>
                    <a:ext uri="{9D8B030D-6E8A-4147-A177-3AD203B41FA5}">
                      <a16:colId xmlns:a16="http://schemas.microsoft.com/office/drawing/2014/main" val="2464528156"/>
                    </a:ext>
                  </a:extLst>
                </a:gridCol>
                <a:gridCol w="85058">
                  <a:extLst>
                    <a:ext uri="{9D8B030D-6E8A-4147-A177-3AD203B41FA5}">
                      <a16:colId xmlns:a16="http://schemas.microsoft.com/office/drawing/2014/main" val="1274441484"/>
                    </a:ext>
                  </a:extLst>
                </a:gridCol>
                <a:gridCol w="707215">
                  <a:extLst>
                    <a:ext uri="{9D8B030D-6E8A-4147-A177-3AD203B41FA5}">
                      <a16:colId xmlns:a16="http://schemas.microsoft.com/office/drawing/2014/main" val="325347744"/>
                    </a:ext>
                  </a:extLst>
                </a:gridCol>
              </a:tblGrid>
              <a:tr h="184150">
                <a:tc>
                  <a:txBody>
                    <a:bodyPr/>
                    <a:lstStyle/>
                    <a:p>
                      <a:pPr algn="ctr" fontAlgn="ctr"/>
                      <a:r>
                        <a:rPr lang="pt-BR" sz="1400" b="1" u="none" strike="noStrike" dirty="0">
                          <a:solidFill>
                            <a:srgbClr val="FF0000"/>
                          </a:solidFill>
                          <a:effectLst/>
                        </a:rPr>
                        <a:t>REGIONAL </a:t>
                      </a:r>
                      <a:endParaRPr lang="pt-BR" sz="1400" b="1" i="0" u="none" strike="noStrike" dirty="0">
                        <a:solidFill>
                          <a:srgbClr val="FF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MUNICÍPIO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t-BR" sz="1400" b="1" u="none" strike="noStrike" dirty="0">
                          <a:solidFill>
                            <a:srgbClr val="0070C0"/>
                          </a:solidFill>
                          <a:effectLst/>
                        </a:rPr>
                        <a:t>ATUAL</a:t>
                      </a:r>
                      <a:endParaRPr lang="pt-BR" sz="1400" b="1" i="0" u="none" strike="noStrike" dirty="0">
                        <a:solidFill>
                          <a:srgbClr val="0070C0"/>
                        </a:solidFill>
                        <a:effectLst/>
                        <a:latin typeface="Calibri" panose="020F0502020204030204" pitchFamily="34" charset="0"/>
                      </a:endParaRPr>
                    </a:p>
                  </a:txBody>
                  <a:tcPr marL="6350" marR="6350" marT="6350" marB="0" anchor="b"/>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t-BR" sz="1400" b="1" u="none" strike="noStrike" dirty="0">
                          <a:solidFill>
                            <a:srgbClr val="FF0000"/>
                          </a:solidFill>
                          <a:effectLst/>
                        </a:rPr>
                        <a:t>PROJETO</a:t>
                      </a:r>
                      <a:endParaRPr lang="pt-BR" sz="1400" b="1"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87717380"/>
                  </a:ext>
                </a:extLst>
              </a:tr>
              <a:tr h="184150">
                <a:tc rowSpan="5">
                  <a:txBody>
                    <a:bodyPr/>
                    <a:lstStyle/>
                    <a:p>
                      <a:pPr algn="l" fontAlgn="ctr"/>
                      <a:r>
                        <a:rPr lang="pt-BR" sz="1400" b="1" u="none" strike="noStrike" dirty="0">
                          <a:solidFill>
                            <a:srgbClr val="FF0000"/>
                          </a:solidFill>
                          <a:effectLst/>
                        </a:rPr>
                        <a:t>São Patrício II </a:t>
                      </a:r>
                      <a:endParaRPr lang="pt-BR" sz="1400" b="1" i="0" u="none" strike="noStrike" dirty="0">
                        <a:solidFill>
                          <a:srgbClr val="FF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BARRO ALTO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6350" marR="6350" marT="6350"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55586585"/>
                  </a:ext>
                </a:extLst>
              </a:tr>
              <a:tr h="184150">
                <a:tc vMerge="1">
                  <a:txBody>
                    <a:bodyPr/>
                    <a:lstStyle/>
                    <a:p>
                      <a:endParaRPr lang="pt-BR"/>
                    </a:p>
                  </a:txBody>
                  <a:tcPr/>
                </a:tc>
                <a:tc>
                  <a:txBody>
                    <a:bodyPr/>
                    <a:lstStyle/>
                    <a:p>
                      <a:pPr algn="l" fontAlgn="ctr"/>
                      <a:r>
                        <a:rPr lang="pt-BR" sz="1400" b="1" u="none" strike="noStrike">
                          <a:effectLst/>
                        </a:rPr>
                        <a:t>GOIANÉSIA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6350" marR="6350" marT="6350"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63251799"/>
                  </a:ext>
                </a:extLst>
              </a:tr>
              <a:tr h="184150">
                <a:tc vMerge="1">
                  <a:txBody>
                    <a:bodyPr/>
                    <a:lstStyle/>
                    <a:p>
                      <a:endParaRPr lang="pt-BR"/>
                    </a:p>
                  </a:txBody>
                  <a:tcPr/>
                </a:tc>
                <a:tc>
                  <a:txBody>
                    <a:bodyPr/>
                    <a:lstStyle/>
                    <a:p>
                      <a:pPr algn="l" fontAlgn="ctr"/>
                      <a:r>
                        <a:rPr lang="pt-BR" sz="1400" b="1" u="none" strike="noStrike" dirty="0">
                          <a:effectLst/>
                        </a:rPr>
                        <a:t>JARAGUÁ </a:t>
                      </a:r>
                      <a:endParaRPr lang="pt-BR"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6350" marR="6350" marT="6350"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61904118"/>
                  </a:ext>
                </a:extLst>
              </a:tr>
              <a:tr h="184150">
                <a:tc vMerge="1">
                  <a:txBody>
                    <a:bodyPr/>
                    <a:lstStyle/>
                    <a:p>
                      <a:endParaRPr lang="pt-BR"/>
                    </a:p>
                  </a:txBody>
                  <a:tcPr/>
                </a:tc>
                <a:tc>
                  <a:txBody>
                    <a:bodyPr/>
                    <a:lstStyle/>
                    <a:p>
                      <a:pPr algn="l" fontAlgn="ctr"/>
                      <a:r>
                        <a:rPr lang="pt-BR" sz="1400" b="1" u="none" strike="noStrike">
                          <a:effectLst/>
                        </a:rPr>
                        <a:t>PADRE BERNARDO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6350" marR="6350" marT="6350" marB="0" anchor="b"/>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62761245"/>
                  </a:ext>
                </a:extLst>
              </a:tr>
              <a:tr h="184150">
                <a:tc vMerge="1">
                  <a:txBody>
                    <a:bodyPr/>
                    <a:lstStyle/>
                    <a:p>
                      <a:endParaRPr lang="pt-BR"/>
                    </a:p>
                  </a:txBody>
                  <a:tcPr/>
                </a:tc>
                <a:tc>
                  <a:txBody>
                    <a:bodyPr/>
                    <a:lstStyle/>
                    <a:p>
                      <a:pPr algn="l" fontAlgn="ctr"/>
                      <a:r>
                        <a:rPr lang="pt-BR" sz="1400" b="1" u="none" strike="noStrike">
                          <a:effectLst/>
                        </a:rPr>
                        <a:t>ITAGUARU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6350" marR="6350" marT="6350"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429368158"/>
                  </a:ext>
                </a:extLst>
              </a:tr>
              <a:tr h="76200">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6350" marR="6350" marT="6350" marB="0" anchor="ctr"/>
                </a:tc>
                <a:tc>
                  <a:txBody>
                    <a:bodyPr/>
                    <a:lstStyle/>
                    <a:p>
                      <a:pPr algn="l" fontAlgn="b"/>
                      <a:r>
                        <a:rPr lang="pt-BR" sz="1400" b="1" u="none" strike="noStrike" dirty="0">
                          <a:effectLst/>
                        </a:rPr>
                        <a:t> </a:t>
                      </a:r>
                      <a:endParaRPr lang="pt-BR"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 </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21311503"/>
                  </a:ext>
                </a:extLst>
              </a:tr>
              <a:tr h="184150">
                <a:tc rowSpan="7">
                  <a:txBody>
                    <a:bodyPr/>
                    <a:lstStyle/>
                    <a:p>
                      <a:pPr algn="l" fontAlgn="ctr"/>
                      <a:r>
                        <a:rPr lang="pt-BR" sz="1400" b="1" u="none" strike="noStrike" dirty="0">
                          <a:solidFill>
                            <a:srgbClr val="FF0000"/>
                          </a:solidFill>
                          <a:effectLst/>
                        </a:rPr>
                        <a:t>Pireneus </a:t>
                      </a:r>
                      <a:endParaRPr lang="pt-BR" sz="1400" b="1" i="0" u="none" strike="noStrike" dirty="0">
                        <a:solidFill>
                          <a:srgbClr val="FF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ABADIÂNIA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t-BR" sz="1400" b="1" u="none" strike="noStrike">
                          <a:solidFill>
                            <a:srgbClr val="0070C0"/>
                          </a:solidFill>
                          <a:effectLst/>
                        </a:rPr>
                        <a:t>1</a:t>
                      </a:r>
                      <a:endParaRPr lang="pt-BR" sz="1400" b="1" i="0" u="none" strike="noStrike">
                        <a:solidFill>
                          <a:srgbClr val="0070C0"/>
                        </a:solidFill>
                        <a:effectLst/>
                        <a:latin typeface="Calibri" panose="020F0502020204030204" pitchFamily="34" charset="0"/>
                      </a:endParaRPr>
                    </a:p>
                  </a:txBody>
                  <a:tcPr marL="6350" marR="6350" marT="6350" marB="0" anchor="b"/>
                </a:tc>
                <a:tc>
                  <a:txBody>
                    <a:bodyPr/>
                    <a:lstStyle/>
                    <a:p>
                      <a:pPr algn="l" fontAlgn="b"/>
                      <a:r>
                        <a:rPr lang="pt-BR" sz="1400" b="1" u="none" strike="noStrike" dirty="0">
                          <a:effectLst/>
                        </a:rPr>
                        <a:t> </a:t>
                      </a:r>
                      <a:endParaRPr lang="pt-BR"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46040332"/>
                  </a:ext>
                </a:extLst>
              </a:tr>
              <a:tr h="184150">
                <a:tc vMerge="1">
                  <a:txBody>
                    <a:bodyPr/>
                    <a:lstStyle/>
                    <a:p>
                      <a:endParaRPr lang="pt-BR"/>
                    </a:p>
                  </a:txBody>
                  <a:tcPr/>
                </a:tc>
                <a:tc>
                  <a:txBody>
                    <a:bodyPr/>
                    <a:lstStyle/>
                    <a:p>
                      <a:pPr algn="l" fontAlgn="ctr"/>
                      <a:r>
                        <a:rPr lang="pt-BR" sz="1400" b="1" u="none" strike="noStrike">
                          <a:effectLst/>
                        </a:rPr>
                        <a:t>ALEXÂNIA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400" b="1" u="none" strike="noStrike">
                          <a:solidFill>
                            <a:srgbClr val="0070C0"/>
                          </a:solidFill>
                          <a:effectLst/>
                        </a:rPr>
                        <a:t>1</a:t>
                      </a:r>
                      <a:endParaRPr lang="pt-BR" sz="1400" b="1" i="0" u="none" strike="noStrike">
                        <a:solidFill>
                          <a:srgbClr val="0070C0"/>
                        </a:solidFill>
                        <a:effectLst/>
                        <a:latin typeface="Calibri" panose="020F0502020204030204" pitchFamily="34" charset="0"/>
                      </a:endParaRPr>
                    </a:p>
                  </a:txBody>
                  <a:tcPr marL="6350" marR="6350" marT="6350" marB="0" anchor="ctr"/>
                </a:tc>
                <a:tc>
                  <a:txBody>
                    <a:bodyPr/>
                    <a:lstStyle/>
                    <a:p>
                      <a:pPr algn="l" fontAlgn="b"/>
                      <a:r>
                        <a:rPr lang="pt-BR" sz="1400" b="1" u="none" strike="noStrike" dirty="0">
                          <a:effectLst/>
                        </a:rPr>
                        <a:t> </a:t>
                      </a:r>
                      <a:endParaRPr lang="pt-BR"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3226187"/>
                  </a:ext>
                </a:extLst>
              </a:tr>
              <a:tr h="184150">
                <a:tc vMerge="1">
                  <a:txBody>
                    <a:bodyPr/>
                    <a:lstStyle/>
                    <a:p>
                      <a:endParaRPr lang="pt-BR"/>
                    </a:p>
                  </a:txBody>
                  <a:tcPr/>
                </a:tc>
                <a:tc>
                  <a:txBody>
                    <a:bodyPr/>
                    <a:lstStyle/>
                    <a:p>
                      <a:pPr algn="l" fontAlgn="ctr"/>
                      <a:r>
                        <a:rPr lang="pt-BR" sz="1400" b="1" u="none" strike="noStrike">
                          <a:effectLst/>
                        </a:rPr>
                        <a:t>ANÁPOLIS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400" b="1" u="none" strike="noStrike">
                          <a:solidFill>
                            <a:srgbClr val="0070C0"/>
                          </a:solidFill>
                          <a:effectLst/>
                        </a:rPr>
                        <a:t>6</a:t>
                      </a:r>
                      <a:endParaRPr lang="pt-BR" sz="1400" b="1" i="0" u="none" strike="noStrike">
                        <a:solidFill>
                          <a:srgbClr val="0070C0"/>
                        </a:solidFill>
                        <a:effectLst/>
                        <a:latin typeface="Calibri" panose="020F0502020204030204" pitchFamily="34" charset="0"/>
                      </a:endParaRPr>
                    </a:p>
                  </a:txBody>
                  <a:tcPr marL="6350" marR="6350" marT="6350"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6</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87020812"/>
                  </a:ext>
                </a:extLst>
              </a:tr>
              <a:tr h="368300">
                <a:tc vMerge="1">
                  <a:txBody>
                    <a:bodyPr/>
                    <a:lstStyle/>
                    <a:p>
                      <a:endParaRPr lang="pt-BR"/>
                    </a:p>
                  </a:txBody>
                  <a:tcPr/>
                </a:tc>
                <a:tc>
                  <a:txBody>
                    <a:bodyPr/>
                    <a:lstStyle/>
                    <a:p>
                      <a:pPr algn="l" fontAlgn="ctr"/>
                      <a:r>
                        <a:rPr lang="pt-BR" sz="1400" b="1" u="none" strike="noStrike">
                          <a:effectLst/>
                        </a:rPr>
                        <a:t>COCALZINHO DE GOIÁS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6350" marR="6350" marT="6350" marB="0" anchor="b"/>
                </a:tc>
                <a:tc>
                  <a:txBody>
                    <a:bodyPr/>
                    <a:lstStyle/>
                    <a:p>
                      <a:pPr algn="l" fontAlgn="b"/>
                      <a:r>
                        <a:rPr lang="pt-BR" sz="1400" b="1" u="none" strike="noStrike" dirty="0">
                          <a:effectLst/>
                        </a:rPr>
                        <a:t> </a:t>
                      </a:r>
                      <a:endParaRPr lang="pt-BR"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62343981"/>
                  </a:ext>
                </a:extLst>
              </a:tr>
              <a:tr h="184150">
                <a:tc vMerge="1">
                  <a:txBody>
                    <a:bodyPr/>
                    <a:lstStyle/>
                    <a:p>
                      <a:endParaRPr lang="pt-BR"/>
                    </a:p>
                  </a:txBody>
                  <a:tcPr/>
                </a:tc>
                <a:tc>
                  <a:txBody>
                    <a:bodyPr/>
                    <a:lstStyle/>
                    <a:p>
                      <a:pPr algn="l" fontAlgn="ctr"/>
                      <a:r>
                        <a:rPr lang="pt-BR" sz="1400" b="1" u="none" strike="noStrike">
                          <a:effectLst/>
                        </a:rPr>
                        <a:t>CORUMBA DE GOIAS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pt-BR" sz="1400" b="1" u="none" strike="noStrike" dirty="0">
                          <a:solidFill>
                            <a:srgbClr val="0070C0"/>
                          </a:solidFill>
                          <a:effectLst/>
                        </a:rPr>
                        <a:t>1</a:t>
                      </a:r>
                      <a:endParaRPr lang="pt-BR" sz="1400" b="1" i="0" u="none" strike="noStrike" dirty="0">
                        <a:solidFill>
                          <a:srgbClr val="0070C0"/>
                        </a:solidFill>
                        <a:effectLst/>
                        <a:latin typeface="Calibri" panose="020F0502020204030204" pitchFamily="34" charset="0"/>
                      </a:endParaRPr>
                    </a:p>
                  </a:txBody>
                  <a:tcPr marL="6350" marR="6350" marT="6350" marB="0" anchor="ctr"/>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57871223"/>
                  </a:ext>
                </a:extLst>
              </a:tr>
              <a:tr h="184150">
                <a:tc vMerge="1">
                  <a:txBody>
                    <a:bodyPr/>
                    <a:lstStyle/>
                    <a:p>
                      <a:endParaRPr lang="pt-BR"/>
                    </a:p>
                  </a:txBody>
                  <a:tcPr/>
                </a:tc>
                <a:tc>
                  <a:txBody>
                    <a:bodyPr/>
                    <a:lstStyle/>
                    <a:p>
                      <a:pPr algn="l" fontAlgn="ctr"/>
                      <a:r>
                        <a:rPr lang="pt-BR" sz="1400" b="1" u="none" strike="noStrike">
                          <a:effectLst/>
                        </a:rPr>
                        <a:t>PIRENÓPOLIS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t-BR" sz="1400" b="1" u="none" strike="noStrike" dirty="0">
                          <a:solidFill>
                            <a:srgbClr val="0070C0"/>
                          </a:solidFill>
                          <a:effectLst/>
                        </a:rPr>
                        <a:t>2</a:t>
                      </a:r>
                      <a:endParaRPr lang="pt-BR" sz="1400" b="1" i="0" u="none" strike="noStrike" dirty="0">
                        <a:solidFill>
                          <a:srgbClr val="0070C0"/>
                        </a:solidFill>
                        <a:effectLst/>
                        <a:latin typeface="Calibri" panose="020F0502020204030204" pitchFamily="34" charset="0"/>
                      </a:endParaRPr>
                    </a:p>
                  </a:txBody>
                  <a:tcPr marL="6350" marR="6350" marT="6350" marB="0" anchor="b"/>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2</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35221662"/>
                  </a:ext>
                </a:extLst>
              </a:tr>
              <a:tr h="190500">
                <a:tc vMerge="1">
                  <a:txBody>
                    <a:bodyPr/>
                    <a:lstStyle/>
                    <a:p>
                      <a:endParaRPr lang="pt-BR"/>
                    </a:p>
                  </a:txBody>
                  <a:tcPr/>
                </a:tc>
                <a:tc>
                  <a:txBody>
                    <a:bodyPr/>
                    <a:lstStyle/>
                    <a:p>
                      <a:pPr algn="l" fontAlgn="ctr"/>
                      <a:r>
                        <a:rPr lang="pt-BR" sz="1400" b="1" u="none" strike="noStrike">
                          <a:effectLst/>
                        </a:rPr>
                        <a:t>GAMELEIRA DE GOIÁS</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pt-BR" sz="1400" b="1" u="none" strike="noStrike" dirty="0">
                          <a:solidFill>
                            <a:srgbClr val="0070C0"/>
                          </a:solidFill>
                          <a:effectLst/>
                        </a:rPr>
                        <a:t> </a:t>
                      </a:r>
                      <a:endParaRPr lang="pt-BR" sz="1400" b="1" i="0" u="none" strike="noStrike" dirty="0">
                        <a:solidFill>
                          <a:srgbClr val="0070C0"/>
                        </a:solidFill>
                        <a:effectLst/>
                        <a:latin typeface="Calibri" panose="020F0502020204030204" pitchFamily="34" charset="0"/>
                      </a:endParaRPr>
                    </a:p>
                  </a:txBody>
                  <a:tcPr marL="6350" marR="6350" marT="6350" marB="0" anchor="b"/>
                </a:tc>
                <a:tc>
                  <a:txBody>
                    <a:bodyPr/>
                    <a:lstStyle/>
                    <a:p>
                      <a:pPr algn="l" fontAlgn="b"/>
                      <a:r>
                        <a:rPr lang="pt-BR" sz="1400" b="1" u="none" strike="noStrike">
                          <a:effectLst/>
                        </a:rPr>
                        <a:t> </a:t>
                      </a:r>
                      <a:endParaRPr lang="pt-BR" sz="1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ctr"/>
                      <a:r>
                        <a:rPr lang="pt-BR" sz="1400" b="1" u="none" strike="noStrike" dirty="0">
                          <a:solidFill>
                            <a:srgbClr val="FF0000"/>
                          </a:solidFill>
                          <a:effectLst/>
                        </a:rPr>
                        <a:t>1</a:t>
                      </a:r>
                      <a:endParaRPr lang="pt-BR" sz="1400" b="1" i="0" u="none" strike="noStrike" dirty="0">
                        <a:solidFill>
                          <a:srgbClr val="FF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743653209"/>
                  </a:ext>
                </a:extLst>
              </a:tr>
            </a:tbl>
          </a:graphicData>
        </a:graphic>
      </p:graphicFrame>
      <p:sp>
        <p:nvSpPr>
          <p:cNvPr id="9" name="CaixaDeTexto 8">
            <a:extLst>
              <a:ext uri="{FF2B5EF4-FFF2-40B4-BE49-F238E27FC236}">
                <a16:creationId xmlns:a16="http://schemas.microsoft.com/office/drawing/2014/main" id="{F278177E-C0A5-A70A-6F2D-AD42A7070B81}"/>
              </a:ext>
            </a:extLst>
          </p:cNvPr>
          <p:cNvSpPr txBox="1"/>
          <p:nvPr/>
        </p:nvSpPr>
        <p:spPr>
          <a:xfrm>
            <a:off x="7256770" y="4498631"/>
            <a:ext cx="4500289" cy="307777"/>
          </a:xfrm>
          <a:prstGeom prst="rect">
            <a:avLst/>
          </a:prstGeom>
          <a:solidFill>
            <a:schemeClr val="bg1"/>
          </a:solidFill>
        </p:spPr>
        <p:txBody>
          <a:bodyPr wrap="square">
            <a:spAutoFit/>
          </a:bodyPr>
          <a:lstStyle/>
          <a:p>
            <a:r>
              <a:rPr lang="pt-BR" sz="1400" b="1" i="0" u="none" strike="noStrike" dirty="0">
                <a:solidFill>
                  <a:srgbClr val="000000"/>
                </a:solidFill>
                <a:effectLst/>
              </a:rPr>
              <a:t>TOTAL</a:t>
            </a:r>
            <a:r>
              <a:rPr lang="pt-BR" sz="1400" b="1" dirty="0"/>
              <a:t> </a:t>
            </a:r>
            <a:r>
              <a:rPr lang="pt-BR" sz="1400" b="1" i="0" u="none" strike="noStrike" dirty="0">
                <a:solidFill>
                  <a:srgbClr val="000000"/>
                </a:solidFill>
                <a:effectLst/>
              </a:rPr>
              <a:t> </a:t>
            </a:r>
            <a:r>
              <a:rPr lang="pt-BR" sz="1400" b="1" dirty="0"/>
              <a:t> </a:t>
            </a:r>
            <a:r>
              <a:rPr lang="pt-BR" sz="1400" b="1" i="0" u="none" strike="noStrike" dirty="0">
                <a:solidFill>
                  <a:srgbClr val="000000"/>
                </a:solidFill>
                <a:effectLst/>
              </a:rPr>
              <a:t> </a:t>
            </a:r>
            <a:r>
              <a:rPr lang="pt-BR" sz="1400" b="1" dirty="0"/>
              <a:t>                                                                   </a:t>
            </a:r>
            <a:r>
              <a:rPr lang="pt-BR" sz="1400" b="1" dirty="0">
                <a:solidFill>
                  <a:schemeClr val="accent1"/>
                </a:solidFill>
              </a:rPr>
              <a:t>31 </a:t>
            </a:r>
            <a:r>
              <a:rPr lang="pt-BR" sz="1400" b="1" dirty="0"/>
              <a:t>           </a:t>
            </a:r>
            <a:r>
              <a:rPr lang="pt-BR" sz="1400" b="1" i="0" u="none" strike="noStrike" dirty="0">
                <a:solidFill>
                  <a:srgbClr val="FF0000"/>
                </a:solidFill>
                <a:effectLst/>
              </a:rPr>
              <a:t>40</a:t>
            </a:r>
            <a:r>
              <a:rPr lang="pt-BR" sz="1400" b="1" dirty="0"/>
              <a:t> </a:t>
            </a:r>
          </a:p>
        </p:txBody>
      </p:sp>
    </p:spTree>
    <p:extLst>
      <p:ext uri="{BB962C8B-B14F-4D97-AF65-F5344CB8AC3E}">
        <p14:creationId xmlns:p14="http://schemas.microsoft.com/office/powerpoint/2010/main" val="100256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A5DA1A15-CE60-8617-C8A8-D1E773DA698C}"/>
              </a:ext>
            </a:extLst>
          </p:cNvPr>
          <p:cNvSpPr>
            <a:spLocks noGrp="1"/>
          </p:cNvSpPr>
          <p:nvPr>
            <p:ph type="title"/>
          </p:nvPr>
        </p:nvSpPr>
        <p:spPr>
          <a:xfrm>
            <a:off x="2326640" y="365125"/>
            <a:ext cx="9499600" cy="1702721"/>
          </a:xfrm>
        </p:spPr>
        <p:txBody>
          <a:bodyPr>
            <a:noAutofit/>
          </a:bodyPr>
          <a:lstStyle/>
          <a:p>
            <a:pPr algn="ctr">
              <a:lnSpc>
                <a:spcPts val="3920"/>
              </a:lnSpc>
            </a:pPr>
            <a:r>
              <a:rPr lang="pt-BR" sz="3600" b="1" spc="-1" dirty="0">
                <a:solidFill>
                  <a:srgbClr val="000000"/>
                </a:solidFill>
                <a:latin typeface="Arial"/>
              </a:rPr>
              <a:t>SERVIÇO DE ATENDIMENTO MÓVEL DE URGÊNCIA (</a:t>
            </a:r>
            <a:r>
              <a:rPr lang="pt-BR" sz="3600" b="1" spc="-1" dirty="0">
                <a:solidFill>
                  <a:srgbClr val="FF0000"/>
                </a:solidFill>
                <a:latin typeface="Arial"/>
              </a:rPr>
              <a:t>SAMU 192</a:t>
            </a:r>
            <a:r>
              <a:rPr lang="pt-BR" sz="3600" b="1" spc="-1" dirty="0">
                <a:solidFill>
                  <a:srgbClr val="000000"/>
                </a:solidFill>
                <a:latin typeface="Arial"/>
              </a:rPr>
              <a:t>) E SUA CENTRAL DE REGULAÇÃO MÉDICA DAS URGÊNCIAS</a:t>
            </a:r>
            <a:endParaRPr lang="en-US" sz="3600" dirty="0">
              <a:solidFill>
                <a:srgbClr val="192954"/>
              </a:solidFill>
              <a:latin typeface="Kollektif Bold"/>
            </a:endParaRPr>
          </a:p>
        </p:txBody>
      </p:sp>
      <p:sp>
        <p:nvSpPr>
          <p:cNvPr id="4" name="Espaço Reservado para Conteúdo 3">
            <a:extLst>
              <a:ext uri="{FF2B5EF4-FFF2-40B4-BE49-F238E27FC236}">
                <a16:creationId xmlns:a16="http://schemas.microsoft.com/office/drawing/2014/main" id="{C077F36E-716A-2CF2-9E48-3ED9AD032413}"/>
              </a:ext>
            </a:extLst>
          </p:cNvPr>
          <p:cNvSpPr>
            <a:spLocks noGrp="1"/>
          </p:cNvSpPr>
          <p:nvPr>
            <p:ph idx="1"/>
          </p:nvPr>
        </p:nvSpPr>
        <p:spPr>
          <a:xfrm>
            <a:off x="2326639" y="2250726"/>
            <a:ext cx="9499600" cy="4242149"/>
          </a:xfrm>
        </p:spPr>
        <p:txBody>
          <a:bodyPr>
            <a:normAutofit fontScale="92500" lnSpcReduction="10000"/>
          </a:bodyPr>
          <a:lstStyle/>
          <a:p>
            <a:pPr algn="just"/>
            <a:r>
              <a:rPr lang="pt-BR" sz="2400" dirty="0"/>
              <a:t>A implantação do SAMU 192 macrorregional seguirá a diretrizes contidas na Portaria GM/MS nº 2.048 de 05/11/ 2002, nº  1.864, de 29/09/2003, nº 1.010, de 21/05/2012, e a metodologia empregada pela SES - GO para o atendimento de 100% da população em relação às urgências. </a:t>
            </a:r>
          </a:p>
          <a:p>
            <a:pPr algn="just"/>
            <a:r>
              <a:rPr lang="pt-BR" sz="2400" dirty="0"/>
              <a:t>Implantação das </a:t>
            </a:r>
            <a:r>
              <a:rPr lang="pt-BR" sz="2400" dirty="0">
                <a:solidFill>
                  <a:srgbClr val="FF0000"/>
                </a:solidFill>
              </a:rPr>
              <a:t>CRU macrorregionais</a:t>
            </a:r>
            <a:r>
              <a:rPr lang="pt-BR" sz="2400" dirty="0"/>
              <a:t>, a fim de ampliar e garantir o acesso às populações dos municípios;</a:t>
            </a:r>
          </a:p>
          <a:p>
            <a:pPr algn="just"/>
            <a:r>
              <a:rPr lang="pt-BR" sz="2400" dirty="0"/>
              <a:t>No planejamento, deverá ser utilizado, prioritariamente, o parâmetro de </a:t>
            </a:r>
            <a:r>
              <a:rPr lang="pt-BR" sz="2400" dirty="0">
                <a:solidFill>
                  <a:srgbClr val="FF0000"/>
                </a:solidFill>
              </a:rPr>
              <a:t>tempo-resposta</a:t>
            </a:r>
            <a:r>
              <a:rPr lang="pt-BR" sz="2400" dirty="0"/>
              <a:t>;</a:t>
            </a:r>
          </a:p>
          <a:p>
            <a:pPr algn="just"/>
            <a:r>
              <a:rPr lang="pt-BR" sz="2400" dirty="0"/>
              <a:t>A distribuição dos pontos de atenção levará em consideração a premissa do tempo-resposta de </a:t>
            </a:r>
            <a:r>
              <a:rPr lang="pt-BR" sz="2400" dirty="0">
                <a:solidFill>
                  <a:srgbClr val="FF0000"/>
                </a:solidFill>
              </a:rPr>
              <a:t>100% da população adscrita em até 60 minutos de um ponto de atenção fixo e não mais de 25 minutos de um ponto de atenção móvel</a:t>
            </a:r>
            <a:r>
              <a:rPr lang="pt-BR" sz="2400" dirty="0"/>
              <a:t>.</a:t>
            </a:r>
          </a:p>
          <a:p>
            <a:pPr algn="just"/>
            <a:r>
              <a:rPr lang="pt-BR" sz="2400" dirty="0"/>
              <a:t>O componente SAMU 192 deverá dispor de programa de educação permanente, através do </a:t>
            </a:r>
            <a:r>
              <a:rPr lang="pt-BR" sz="2400" dirty="0">
                <a:solidFill>
                  <a:srgbClr val="FF0000"/>
                </a:solidFill>
              </a:rPr>
              <a:t>Núcleo de Educação Permanente em Urgência(NEP)</a:t>
            </a:r>
            <a:r>
              <a:rPr lang="pt-BR" sz="2400" dirty="0"/>
              <a:t>.</a:t>
            </a:r>
          </a:p>
          <a:p>
            <a:pPr lvl="1" algn="just"/>
            <a:endParaRPr lang="pt-BR" sz="2000" dirty="0"/>
          </a:p>
          <a:p>
            <a:pPr algn="just"/>
            <a:endParaRPr lang="pt-BR" sz="2400" dirty="0"/>
          </a:p>
          <a:p>
            <a:pPr lvl="1" algn="just"/>
            <a:endParaRPr lang="pt-BR" sz="2000" dirty="0"/>
          </a:p>
          <a:p>
            <a:pPr algn="just"/>
            <a:endParaRPr lang="pt-BR" sz="2400" baseline="30000" dirty="0"/>
          </a:p>
          <a:p>
            <a:pPr algn="just"/>
            <a:endParaRPr lang="pt-BR" sz="2400" baseline="30000" dirty="0"/>
          </a:p>
          <a:p>
            <a:pPr algn="just"/>
            <a:endParaRPr lang="pt-BR" sz="2400" dirty="0"/>
          </a:p>
          <a:p>
            <a:pPr marL="0" indent="0" algn="just">
              <a:buNone/>
            </a:pPr>
            <a:endParaRPr lang="pt-BR" sz="2400" dirty="0"/>
          </a:p>
          <a:p>
            <a:pPr algn="just"/>
            <a:endParaRPr lang="pt-BR" sz="2400" dirty="0"/>
          </a:p>
        </p:txBody>
      </p:sp>
    </p:spTree>
    <p:extLst>
      <p:ext uri="{BB962C8B-B14F-4D97-AF65-F5344CB8AC3E}">
        <p14:creationId xmlns:p14="http://schemas.microsoft.com/office/powerpoint/2010/main" val="2098371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F8D364B5-4795-1C0B-DDAA-A628B05E1CF3}"/>
              </a:ext>
            </a:extLst>
          </p:cNvPr>
          <p:cNvSpPr>
            <a:spLocks noGrp="1"/>
          </p:cNvSpPr>
          <p:nvPr>
            <p:ph type="title"/>
          </p:nvPr>
        </p:nvSpPr>
        <p:spPr>
          <a:xfrm>
            <a:off x="2351314" y="365125"/>
            <a:ext cx="9550400" cy="1325563"/>
          </a:xfrm>
        </p:spPr>
        <p:txBody>
          <a:bodyPr/>
          <a:lstStyle/>
          <a:p>
            <a:pPr algn="ctr"/>
            <a:r>
              <a:rPr lang="pt-BR" dirty="0"/>
              <a:t>Distribuição de todas as USBs na Macrorregião</a:t>
            </a:r>
          </a:p>
        </p:txBody>
      </p:sp>
      <p:pic>
        <p:nvPicPr>
          <p:cNvPr id="48" name="Imagem 47">
            <a:extLst>
              <a:ext uri="{FF2B5EF4-FFF2-40B4-BE49-F238E27FC236}">
                <a16:creationId xmlns:a16="http://schemas.microsoft.com/office/drawing/2014/main" id="{D637E8D3-16C9-17F2-E4CB-E08805558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317" y="1632321"/>
            <a:ext cx="3491705" cy="5143815"/>
          </a:xfrm>
          <a:prstGeom prst="rect">
            <a:avLst/>
          </a:prstGeom>
        </p:spPr>
      </p:pic>
      <p:grpSp>
        <p:nvGrpSpPr>
          <p:cNvPr id="49" name="Agrupar 48">
            <a:extLst>
              <a:ext uri="{FF2B5EF4-FFF2-40B4-BE49-F238E27FC236}">
                <a16:creationId xmlns:a16="http://schemas.microsoft.com/office/drawing/2014/main" id="{57B3BF35-D43D-E7BE-06A3-07E46A0EC044}"/>
              </a:ext>
            </a:extLst>
          </p:cNvPr>
          <p:cNvGrpSpPr/>
          <p:nvPr/>
        </p:nvGrpSpPr>
        <p:grpSpPr>
          <a:xfrm>
            <a:off x="5814721" y="2586605"/>
            <a:ext cx="2950654" cy="3810873"/>
            <a:chOff x="4624551" y="2586605"/>
            <a:chExt cx="2950654" cy="3810873"/>
          </a:xfrm>
        </p:grpSpPr>
        <p:pic>
          <p:nvPicPr>
            <p:cNvPr id="50" name="Imagem 49">
              <a:extLst>
                <a:ext uri="{FF2B5EF4-FFF2-40B4-BE49-F238E27FC236}">
                  <a16:creationId xmlns:a16="http://schemas.microsoft.com/office/drawing/2014/main" id="{CCF538AC-F285-96A1-2425-EF399CC11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8675" y="5478958"/>
              <a:ext cx="342842" cy="197198"/>
            </a:xfrm>
            <a:prstGeom prst="rect">
              <a:avLst/>
            </a:prstGeom>
          </p:spPr>
        </p:pic>
        <p:pic>
          <p:nvPicPr>
            <p:cNvPr id="51" name="Imagem 50">
              <a:extLst>
                <a:ext uri="{FF2B5EF4-FFF2-40B4-BE49-F238E27FC236}">
                  <a16:creationId xmlns:a16="http://schemas.microsoft.com/office/drawing/2014/main" id="{7763802C-8C59-C226-24E8-251CFD876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8734" y="5522227"/>
              <a:ext cx="342842" cy="197198"/>
            </a:xfrm>
            <a:prstGeom prst="rect">
              <a:avLst/>
            </a:prstGeom>
          </p:spPr>
        </p:pic>
        <p:pic>
          <p:nvPicPr>
            <p:cNvPr id="52" name="Imagem 51">
              <a:extLst>
                <a:ext uri="{FF2B5EF4-FFF2-40B4-BE49-F238E27FC236}">
                  <a16:creationId xmlns:a16="http://schemas.microsoft.com/office/drawing/2014/main" id="{D5559AA3-E5E9-088E-64AA-CF4D67B2C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007" y="4948593"/>
              <a:ext cx="342842" cy="197198"/>
            </a:xfrm>
            <a:prstGeom prst="rect">
              <a:avLst/>
            </a:prstGeom>
          </p:spPr>
        </p:pic>
        <p:pic>
          <p:nvPicPr>
            <p:cNvPr id="53" name="Imagem 52">
              <a:extLst>
                <a:ext uri="{FF2B5EF4-FFF2-40B4-BE49-F238E27FC236}">
                  <a16:creationId xmlns:a16="http://schemas.microsoft.com/office/drawing/2014/main" id="{958371BF-8C95-6B02-F41A-77A6731DA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890" y="5047192"/>
              <a:ext cx="342842" cy="197198"/>
            </a:xfrm>
            <a:prstGeom prst="rect">
              <a:avLst/>
            </a:prstGeom>
          </p:spPr>
        </p:pic>
        <p:pic>
          <p:nvPicPr>
            <p:cNvPr id="54" name="Imagem 53">
              <a:extLst>
                <a:ext uri="{FF2B5EF4-FFF2-40B4-BE49-F238E27FC236}">
                  <a16:creationId xmlns:a16="http://schemas.microsoft.com/office/drawing/2014/main" id="{33CBA5FD-00F9-BCEE-764A-79B4A57CEE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916" y="4584690"/>
              <a:ext cx="342842" cy="197198"/>
            </a:xfrm>
            <a:prstGeom prst="rect">
              <a:avLst/>
            </a:prstGeom>
          </p:spPr>
        </p:pic>
        <p:pic>
          <p:nvPicPr>
            <p:cNvPr id="55" name="Imagem 54">
              <a:extLst>
                <a:ext uri="{FF2B5EF4-FFF2-40B4-BE49-F238E27FC236}">
                  <a16:creationId xmlns:a16="http://schemas.microsoft.com/office/drawing/2014/main" id="{7798D0BA-B181-D39E-1E40-B9E5869699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4453" y="5994456"/>
              <a:ext cx="342842" cy="197198"/>
            </a:xfrm>
            <a:prstGeom prst="rect">
              <a:avLst/>
            </a:prstGeom>
          </p:spPr>
        </p:pic>
        <p:pic>
          <p:nvPicPr>
            <p:cNvPr id="56" name="Imagem 55">
              <a:extLst>
                <a:ext uri="{FF2B5EF4-FFF2-40B4-BE49-F238E27FC236}">
                  <a16:creationId xmlns:a16="http://schemas.microsoft.com/office/drawing/2014/main" id="{F8FE7C8C-606C-CDA5-EFAB-84550CEC4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201" y="6031283"/>
              <a:ext cx="342842" cy="197198"/>
            </a:xfrm>
            <a:prstGeom prst="rect">
              <a:avLst/>
            </a:prstGeom>
          </p:spPr>
        </p:pic>
        <p:pic>
          <p:nvPicPr>
            <p:cNvPr id="57" name="Imagem 56">
              <a:extLst>
                <a:ext uri="{FF2B5EF4-FFF2-40B4-BE49-F238E27FC236}">
                  <a16:creationId xmlns:a16="http://schemas.microsoft.com/office/drawing/2014/main" id="{02768561-A02F-0942-4F96-327348D8F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3141" y="6072272"/>
              <a:ext cx="342842" cy="197198"/>
            </a:xfrm>
            <a:prstGeom prst="rect">
              <a:avLst/>
            </a:prstGeom>
          </p:spPr>
        </p:pic>
        <p:pic>
          <p:nvPicPr>
            <p:cNvPr id="58" name="Imagem 57">
              <a:extLst>
                <a:ext uri="{FF2B5EF4-FFF2-40B4-BE49-F238E27FC236}">
                  <a16:creationId xmlns:a16="http://schemas.microsoft.com/office/drawing/2014/main" id="{2BD0436E-313F-DC56-6109-B843D275B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445" y="6103885"/>
              <a:ext cx="342842" cy="197198"/>
            </a:xfrm>
            <a:prstGeom prst="rect">
              <a:avLst/>
            </a:prstGeom>
          </p:spPr>
        </p:pic>
        <p:pic>
          <p:nvPicPr>
            <p:cNvPr id="59" name="Imagem 58">
              <a:extLst>
                <a:ext uri="{FF2B5EF4-FFF2-40B4-BE49-F238E27FC236}">
                  <a16:creationId xmlns:a16="http://schemas.microsoft.com/office/drawing/2014/main" id="{DD810EEF-A3E8-EED6-974B-9CF8596B24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080" y="6148521"/>
              <a:ext cx="342842" cy="197198"/>
            </a:xfrm>
            <a:prstGeom prst="rect">
              <a:avLst/>
            </a:prstGeom>
          </p:spPr>
        </p:pic>
        <p:pic>
          <p:nvPicPr>
            <p:cNvPr id="60" name="Imagem 59">
              <a:extLst>
                <a:ext uri="{FF2B5EF4-FFF2-40B4-BE49-F238E27FC236}">
                  <a16:creationId xmlns:a16="http://schemas.microsoft.com/office/drawing/2014/main" id="{257526A5-496F-45E0-29DF-6CC1BDB7D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4611" y="6200280"/>
              <a:ext cx="342842" cy="197198"/>
            </a:xfrm>
            <a:prstGeom prst="rect">
              <a:avLst/>
            </a:prstGeom>
          </p:spPr>
        </p:pic>
        <p:pic>
          <p:nvPicPr>
            <p:cNvPr id="61" name="Imagem 60">
              <a:extLst>
                <a:ext uri="{FF2B5EF4-FFF2-40B4-BE49-F238E27FC236}">
                  <a16:creationId xmlns:a16="http://schemas.microsoft.com/office/drawing/2014/main" id="{15ADC533-DB6E-91BB-73AF-E8197E88E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6106" y="5808900"/>
              <a:ext cx="342842" cy="197198"/>
            </a:xfrm>
            <a:prstGeom prst="rect">
              <a:avLst/>
            </a:prstGeom>
          </p:spPr>
        </p:pic>
        <p:pic>
          <p:nvPicPr>
            <p:cNvPr id="62" name="Imagem 61">
              <a:extLst>
                <a:ext uri="{FF2B5EF4-FFF2-40B4-BE49-F238E27FC236}">
                  <a16:creationId xmlns:a16="http://schemas.microsoft.com/office/drawing/2014/main" id="{3C744FB9-C200-57AA-C7A4-7040CDF2D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093" y="5968596"/>
              <a:ext cx="342842" cy="197198"/>
            </a:xfrm>
            <a:prstGeom prst="rect">
              <a:avLst/>
            </a:prstGeom>
          </p:spPr>
        </p:pic>
        <p:pic>
          <p:nvPicPr>
            <p:cNvPr id="63" name="Imagem 62">
              <a:extLst>
                <a:ext uri="{FF2B5EF4-FFF2-40B4-BE49-F238E27FC236}">
                  <a16:creationId xmlns:a16="http://schemas.microsoft.com/office/drawing/2014/main" id="{BA731173-8E3D-5B4E-DBBA-82A8250AC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866" y="5672200"/>
              <a:ext cx="342842" cy="197198"/>
            </a:xfrm>
            <a:prstGeom prst="rect">
              <a:avLst/>
            </a:prstGeom>
          </p:spPr>
        </p:pic>
        <p:pic>
          <p:nvPicPr>
            <p:cNvPr id="64" name="Imagem 63">
              <a:extLst>
                <a:ext uri="{FF2B5EF4-FFF2-40B4-BE49-F238E27FC236}">
                  <a16:creationId xmlns:a16="http://schemas.microsoft.com/office/drawing/2014/main" id="{9FCC7AAD-6EA1-0F05-0FC4-33CF47F2E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858" y="5380104"/>
              <a:ext cx="342842" cy="197198"/>
            </a:xfrm>
            <a:prstGeom prst="rect">
              <a:avLst/>
            </a:prstGeom>
          </p:spPr>
        </p:pic>
        <p:pic>
          <p:nvPicPr>
            <p:cNvPr id="65" name="Imagem 64">
              <a:extLst>
                <a:ext uri="{FF2B5EF4-FFF2-40B4-BE49-F238E27FC236}">
                  <a16:creationId xmlns:a16="http://schemas.microsoft.com/office/drawing/2014/main" id="{9A407D0D-5580-F704-9385-EC9CEFF41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958" y="5555556"/>
              <a:ext cx="342842" cy="197198"/>
            </a:xfrm>
            <a:prstGeom prst="rect">
              <a:avLst/>
            </a:prstGeom>
          </p:spPr>
        </p:pic>
        <p:pic>
          <p:nvPicPr>
            <p:cNvPr id="66" name="Imagem 65">
              <a:extLst>
                <a:ext uri="{FF2B5EF4-FFF2-40B4-BE49-F238E27FC236}">
                  <a16:creationId xmlns:a16="http://schemas.microsoft.com/office/drawing/2014/main" id="{1047EE20-A59E-2582-1DDA-92828B0DA8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7537" y="5847652"/>
              <a:ext cx="342842" cy="197198"/>
            </a:xfrm>
            <a:prstGeom prst="rect">
              <a:avLst/>
            </a:prstGeom>
          </p:spPr>
        </p:pic>
        <p:pic>
          <p:nvPicPr>
            <p:cNvPr id="67" name="Imagem 66">
              <a:extLst>
                <a:ext uri="{FF2B5EF4-FFF2-40B4-BE49-F238E27FC236}">
                  <a16:creationId xmlns:a16="http://schemas.microsoft.com/office/drawing/2014/main" id="{15C1D222-51EC-C647-7CD1-A1A2BAE164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5217" y="6031283"/>
              <a:ext cx="385317" cy="232176"/>
            </a:xfrm>
            <a:prstGeom prst="rect">
              <a:avLst/>
            </a:prstGeom>
          </p:spPr>
        </p:pic>
        <p:pic>
          <p:nvPicPr>
            <p:cNvPr id="68" name="Imagem 67">
              <a:extLst>
                <a:ext uri="{FF2B5EF4-FFF2-40B4-BE49-F238E27FC236}">
                  <a16:creationId xmlns:a16="http://schemas.microsoft.com/office/drawing/2014/main" id="{F01E0C78-6452-8326-AEEC-C8BC7C3530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6461" y="6092939"/>
              <a:ext cx="385317" cy="232176"/>
            </a:xfrm>
            <a:prstGeom prst="rect">
              <a:avLst/>
            </a:prstGeom>
          </p:spPr>
        </p:pic>
        <p:pic>
          <p:nvPicPr>
            <p:cNvPr id="69" name="Imagem 68">
              <a:extLst>
                <a:ext uri="{FF2B5EF4-FFF2-40B4-BE49-F238E27FC236}">
                  <a16:creationId xmlns:a16="http://schemas.microsoft.com/office/drawing/2014/main" id="{546ABA5A-BBF0-D7B1-6074-3EDD36A70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727" y="4663079"/>
              <a:ext cx="342842" cy="197198"/>
            </a:xfrm>
            <a:prstGeom prst="rect">
              <a:avLst/>
            </a:prstGeom>
          </p:spPr>
        </p:pic>
        <p:pic>
          <p:nvPicPr>
            <p:cNvPr id="70" name="Imagem 69">
              <a:extLst>
                <a:ext uri="{FF2B5EF4-FFF2-40B4-BE49-F238E27FC236}">
                  <a16:creationId xmlns:a16="http://schemas.microsoft.com/office/drawing/2014/main" id="{C04EE230-F1DC-86DD-9CBB-83350982A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0569" y="4444804"/>
              <a:ext cx="342842" cy="197198"/>
            </a:xfrm>
            <a:prstGeom prst="rect">
              <a:avLst/>
            </a:prstGeom>
          </p:spPr>
        </p:pic>
        <p:pic>
          <p:nvPicPr>
            <p:cNvPr id="71" name="Imagem 70">
              <a:extLst>
                <a:ext uri="{FF2B5EF4-FFF2-40B4-BE49-F238E27FC236}">
                  <a16:creationId xmlns:a16="http://schemas.microsoft.com/office/drawing/2014/main" id="{DF4324DD-6E91-7BBB-4899-57D766A7A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3738" y="5115095"/>
              <a:ext cx="342842" cy="197198"/>
            </a:xfrm>
            <a:prstGeom prst="rect">
              <a:avLst/>
            </a:prstGeom>
          </p:spPr>
        </p:pic>
        <p:pic>
          <p:nvPicPr>
            <p:cNvPr id="72" name="Imagem 71">
              <a:extLst>
                <a:ext uri="{FF2B5EF4-FFF2-40B4-BE49-F238E27FC236}">
                  <a16:creationId xmlns:a16="http://schemas.microsoft.com/office/drawing/2014/main" id="{8D990FFA-C1E4-D8AE-E3DE-664C8A847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7747" y="4072342"/>
              <a:ext cx="342842" cy="197198"/>
            </a:xfrm>
            <a:prstGeom prst="rect">
              <a:avLst/>
            </a:prstGeom>
          </p:spPr>
        </p:pic>
        <p:pic>
          <p:nvPicPr>
            <p:cNvPr id="73" name="Imagem 72">
              <a:extLst>
                <a:ext uri="{FF2B5EF4-FFF2-40B4-BE49-F238E27FC236}">
                  <a16:creationId xmlns:a16="http://schemas.microsoft.com/office/drawing/2014/main" id="{C439BCA9-A36A-6A50-D163-5B9AED057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197" y="4876488"/>
              <a:ext cx="342842" cy="197198"/>
            </a:xfrm>
            <a:prstGeom prst="rect">
              <a:avLst/>
            </a:prstGeom>
          </p:spPr>
        </p:pic>
        <p:pic>
          <p:nvPicPr>
            <p:cNvPr id="74" name="Imagem 73">
              <a:extLst>
                <a:ext uri="{FF2B5EF4-FFF2-40B4-BE49-F238E27FC236}">
                  <a16:creationId xmlns:a16="http://schemas.microsoft.com/office/drawing/2014/main" id="{D171E28F-B375-7EC7-47AA-A139FB2B6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197" y="3646610"/>
              <a:ext cx="342842" cy="197198"/>
            </a:xfrm>
            <a:prstGeom prst="rect">
              <a:avLst/>
            </a:prstGeom>
          </p:spPr>
        </p:pic>
        <p:pic>
          <p:nvPicPr>
            <p:cNvPr id="75" name="Imagem 74">
              <a:extLst>
                <a:ext uri="{FF2B5EF4-FFF2-40B4-BE49-F238E27FC236}">
                  <a16:creationId xmlns:a16="http://schemas.microsoft.com/office/drawing/2014/main" id="{DC62F621-E5E7-93EF-23D9-78C7B350E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3317" y="5312293"/>
              <a:ext cx="385317" cy="232176"/>
            </a:xfrm>
            <a:prstGeom prst="rect">
              <a:avLst/>
            </a:prstGeom>
          </p:spPr>
        </p:pic>
        <p:pic>
          <p:nvPicPr>
            <p:cNvPr id="76" name="Imagem 75">
              <a:extLst>
                <a:ext uri="{FF2B5EF4-FFF2-40B4-BE49-F238E27FC236}">
                  <a16:creationId xmlns:a16="http://schemas.microsoft.com/office/drawing/2014/main" id="{E451A7C6-079B-A016-25F7-AA4AB1EE4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200" y="3436762"/>
              <a:ext cx="342842" cy="197198"/>
            </a:xfrm>
            <a:prstGeom prst="rect">
              <a:avLst/>
            </a:prstGeom>
          </p:spPr>
        </p:pic>
        <p:pic>
          <p:nvPicPr>
            <p:cNvPr id="77" name="Imagem 76">
              <a:extLst>
                <a:ext uri="{FF2B5EF4-FFF2-40B4-BE49-F238E27FC236}">
                  <a16:creationId xmlns:a16="http://schemas.microsoft.com/office/drawing/2014/main" id="{37281E1B-A906-4657-20DE-A224B057E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517" y="4336081"/>
              <a:ext cx="342842" cy="197198"/>
            </a:xfrm>
            <a:prstGeom prst="rect">
              <a:avLst/>
            </a:prstGeom>
          </p:spPr>
        </p:pic>
        <p:pic>
          <p:nvPicPr>
            <p:cNvPr id="78" name="Imagem 77">
              <a:extLst>
                <a:ext uri="{FF2B5EF4-FFF2-40B4-BE49-F238E27FC236}">
                  <a16:creationId xmlns:a16="http://schemas.microsoft.com/office/drawing/2014/main" id="{FC2291E8-531F-52B5-7065-9F776703AE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9521" y="4072342"/>
              <a:ext cx="342842" cy="197198"/>
            </a:xfrm>
            <a:prstGeom prst="rect">
              <a:avLst/>
            </a:prstGeom>
          </p:spPr>
        </p:pic>
        <p:pic>
          <p:nvPicPr>
            <p:cNvPr id="79" name="Imagem 78">
              <a:extLst>
                <a:ext uri="{FF2B5EF4-FFF2-40B4-BE49-F238E27FC236}">
                  <a16:creationId xmlns:a16="http://schemas.microsoft.com/office/drawing/2014/main" id="{CCA20EEB-B201-55E4-83D2-DF3216B20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579" y="4073755"/>
              <a:ext cx="342842" cy="197198"/>
            </a:xfrm>
            <a:prstGeom prst="rect">
              <a:avLst/>
            </a:prstGeom>
          </p:spPr>
        </p:pic>
        <p:pic>
          <p:nvPicPr>
            <p:cNvPr id="80" name="Imagem 79">
              <a:extLst>
                <a:ext uri="{FF2B5EF4-FFF2-40B4-BE49-F238E27FC236}">
                  <a16:creationId xmlns:a16="http://schemas.microsoft.com/office/drawing/2014/main" id="{F50DEE4F-A61A-CAC0-08E7-168229F19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363" y="3734301"/>
              <a:ext cx="342842" cy="197198"/>
            </a:xfrm>
            <a:prstGeom prst="rect">
              <a:avLst/>
            </a:prstGeom>
          </p:spPr>
        </p:pic>
        <p:pic>
          <p:nvPicPr>
            <p:cNvPr id="81" name="Imagem 80">
              <a:extLst>
                <a:ext uri="{FF2B5EF4-FFF2-40B4-BE49-F238E27FC236}">
                  <a16:creationId xmlns:a16="http://schemas.microsoft.com/office/drawing/2014/main" id="{19515DF0-E3CE-BE15-7A2C-404B57804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621" y="3832900"/>
              <a:ext cx="342842" cy="197198"/>
            </a:xfrm>
            <a:prstGeom prst="rect">
              <a:avLst/>
            </a:prstGeom>
          </p:spPr>
        </p:pic>
        <p:pic>
          <p:nvPicPr>
            <p:cNvPr id="82" name="Imagem 81">
              <a:extLst>
                <a:ext uri="{FF2B5EF4-FFF2-40B4-BE49-F238E27FC236}">
                  <a16:creationId xmlns:a16="http://schemas.microsoft.com/office/drawing/2014/main" id="{CAAEA2AE-E88A-9CE1-D10C-B13ACF95E1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72" y="2675503"/>
              <a:ext cx="342842" cy="197198"/>
            </a:xfrm>
            <a:prstGeom prst="rect">
              <a:avLst/>
            </a:prstGeom>
          </p:spPr>
        </p:pic>
        <p:pic>
          <p:nvPicPr>
            <p:cNvPr id="83" name="Imagem 82">
              <a:extLst>
                <a:ext uri="{FF2B5EF4-FFF2-40B4-BE49-F238E27FC236}">
                  <a16:creationId xmlns:a16="http://schemas.microsoft.com/office/drawing/2014/main" id="{24219422-E6A3-3B57-963E-7936F783E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9918" y="2872701"/>
              <a:ext cx="342842" cy="197198"/>
            </a:xfrm>
            <a:prstGeom prst="rect">
              <a:avLst/>
            </a:prstGeom>
          </p:spPr>
        </p:pic>
        <p:pic>
          <p:nvPicPr>
            <p:cNvPr id="84" name="Imagem 83">
              <a:extLst>
                <a:ext uri="{FF2B5EF4-FFF2-40B4-BE49-F238E27FC236}">
                  <a16:creationId xmlns:a16="http://schemas.microsoft.com/office/drawing/2014/main" id="{744E5A90-0F64-A590-7DA1-B574779BD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942" y="3026947"/>
              <a:ext cx="342842" cy="197198"/>
            </a:xfrm>
            <a:prstGeom prst="rect">
              <a:avLst/>
            </a:prstGeom>
          </p:spPr>
        </p:pic>
        <p:pic>
          <p:nvPicPr>
            <p:cNvPr id="85" name="Imagem 84">
              <a:extLst>
                <a:ext uri="{FF2B5EF4-FFF2-40B4-BE49-F238E27FC236}">
                  <a16:creationId xmlns:a16="http://schemas.microsoft.com/office/drawing/2014/main" id="{BE698F33-8708-53EE-CB66-9A4AAD616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551" y="3207133"/>
              <a:ext cx="342842" cy="197198"/>
            </a:xfrm>
            <a:prstGeom prst="rect">
              <a:avLst/>
            </a:prstGeom>
          </p:spPr>
        </p:pic>
        <p:pic>
          <p:nvPicPr>
            <p:cNvPr id="86" name="Imagem 85">
              <a:extLst>
                <a:ext uri="{FF2B5EF4-FFF2-40B4-BE49-F238E27FC236}">
                  <a16:creationId xmlns:a16="http://schemas.microsoft.com/office/drawing/2014/main" id="{C652C521-AC02-E94C-D0DB-9276EECCF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905" y="3069899"/>
              <a:ext cx="342842" cy="197198"/>
            </a:xfrm>
            <a:prstGeom prst="rect">
              <a:avLst/>
            </a:prstGeom>
          </p:spPr>
        </p:pic>
        <p:pic>
          <p:nvPicPr>
            <p:cNvPr id="87" name="Imagem 86">
              <a:extLst>
                <a:ext uri="{FF2B5EF4-FFF2-40B4-BE49-F238E27FC236}">
                  <a16:creationId xmlns:a16="http://schemas.microsoft.com/office/drawing/2014/main" id="{868FBFFE-2652-F95C-22D9-B234F6F24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5091" y="3160616"/>
              <a:ext cx="342842" cy="197198"/>
            </a:xfrm>
            <a:prstGeom prst="rect">
              <a:avLst/>
            </a:prstGeom>
          </p:spPr>
        </p:pic>
        <p:pic>
          <p:nvPicPr>
            <p:cNvPr id="88" name="Imagem 87">
              <a:extLst>
                <a:ext uri="{FF2B5EF4-FFF2-40B4-BE49-F238E27FC236}">
                  <a16:creationId xmlns:a16="http://schemas.microsoft.com/office/drawing/2014/main" id="{D4B5AB5C-0894-22D9-BD3F-E695D520D9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579" y="2931839"/>
              <a:ext cx="342842" cy="197198"/>
            </a:xfrm>
            <a:prstGeom prst="rect">
              <a:avLst/>
            </a:prstGeom>
          </p:spPr>
        </p:pic>
        <p:pic>
          <p:nvPicPr>
            <p:cNvPr id="89" name="Imagem 88">
              <a:extLst>
                <a:ext uri="{FF2B5EF4-FFF2-40B4-BE49-F238E27FC236}">
                  <a16:creationId xmlns:a16="http://schemas.microsoft.com/office/drawing/2014/main" id="{106BA2BA-615B-CBB2-5486-8ACAD57BA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370" y="2685204"/>
              <a:ext cx="342842" cy="197198"/>
            </a:xfrm>
            <a:prstGeom prst="rect">
              <a:avLst/>
            </a:prstGeom>
          </p:spPr>
        </p:pic>
        <p:pic>
          <p:nvPicPr>
            <p:cNvPr id="90" name="Imagem 89">
              <a:extLst>
                <a:ext uri="{FF2B5EF4-FFF2-40B4-BE49-F238E27FC236}">
                  <a16:creationId xmlns:a16="http://schemas.microsoft.com/office/drawing/2014/main" id="{9D1AE80A-D4D5-6821-68E2-20C254135F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702" y="2586605"/>
              <a:ext cx="342842" cy="197198"/>
            </a:xfrm>
            <a:prstGeom prst="rect">
              <a:avLst/>
            </a:prstGeom>
          </p:spPr>
        </p:pic>
        <p:pic>
          <p:nvPicPr>
            <p:cNvPr id="91" name="Imagem 90">
              <a:extLst>
                <a:ext uri="{FF2B5EF4-FFF2-40B4-BE49-F238E27FC236}">
                  <a16:creationId xmlns:a16="http://schemas.microsoft.com/office/drawing/2014/main" id="{1D01B13C-8737-2D8D-E2E5-4D7FA0A79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8100" y="3305732"/>
              <a:ext cx="342842" cy="197198"/>
            </a:xfrm>
            <a:prstGeom prst="rect">
              <a:avLst/>
            </a:prstGeom>
          </p:spPr>
        </p:pic>
      </p:grpSp>
    </p:spTree>
    <p:extLst>
      <p:ext uri="{BB962C8B-B14F-4D97-AF65-F5344CB8AC3E}">
        <p14:creationId xmlns:p14="http://schemas.microsoft.com/office/powerpoint/2010/main" val="3609993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7EC51B74-DD6C-A3CA-8C41-ABBA328B5586}"/>
              </a:ext>
            </a:extLst>
          </p:cNvPr>
          <p:cNvSpPr>
            <a:spLocks noGrp="1"/>
          </p:cNvSpPr>
          <p:nvPr>
            <p:ph type="title"/>
          </p:nvPr>
        </p:nvSpPr>
        <p:spPr>
          <a:xfrm>
            <a:off x="2467428" y="234499"/>
            <a:ext cx="9347201" cy="1325563"/>
          </a:xfrm>
        </p:spPr>
        <p:txBody>
          <a:bodyPr/>
          <a:lstStyle/>
          <a:p>
            <a:pPr algn="ctr"/>
            <a:r>
              <a:rPr lang="pt-BR" dirty="0"/>
              <a:t>Área de cobertura das USBs na Macrorregião</a:t>
            </a:r>
          </a:p>
        </p:txBody>
      </p:sp>
      <p:pic>
        <p:nvPicPr>
          <p:cNvPr id="227" name="Imagem 226">
            <a:extLst>
              <a:ext uri="{FF2B5EF4-FFF2-40B4-BE49-F238E27FC236}">
                <a16:creationId xmlns:a16="http://schemas.microsoft.com/office/drawing/2014/main" id="{522B7784-0418-713D-DE92-AE9AD9C59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632" y="5052846"/>
            <a:ext cx="809625" cy="819150"/>
          </a:xfrm>
          <a:prstGeom prst="rect">
            <a:avLst/>
          </a:prstGeom>
        </p:spPr>
      </p:pic>
      <p:grpSp>
        <p:nvGrpSpPr>
          <p:cNvPr id="254" name="Agrupar 253">
            <a:extLst>
              <a:ext uri="{FF2B5EF4-FFF2-40B4-BE49-F238E27FC236}">
                <a16:creationId xmlns:a16="http://schemas.microsoft.com/office/drawing/2014/main" id="{3A8F2B84-3B0E-2548-B96E-349418372562}"/>
              </a:ext>
            </a:extLst>
          </p:cNvPr>
          <p:cNvGrpSpPr/>
          <p:nvPr/>
        </p:nvGrpSpPr>
        <p:grpSpPr>
          <a:xfrm>
            <a:off x="6016387" y="1500241"/>
            <a:ext cx="3491705" cy="5143815"/>
            <a:chOff x="6016387" y="1500241"/>
            <a:chExt cx="3491705" cy="5143815"/>
          </a:xfrm>
        </p:grpSpPr>
        <p:pic>
          <p:nvPicPr>
            <p:cNvPr id="129" name="Imagem 128">
              <a:extLst>
                <a:ext uri="{FF2B5EF4-FFF2-40B4-BE49-F238E27FC236}">
                  <a16:creationId xmlns:a16="http://schemas.microsoft.com/office/drawing/2014/main" id="{9DBFA2EA-80E6-1974-C38A-0AEEED131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6387" y="1500241"/>
              <a:ext cx="3491705" cy="5143815"/>
            </a:xfrm>
            <a:prstGeom prst="rect">
              <a:avLst/>
            </a:prstGeom>
          </p:spPr>
        </p:pic>
        <p:grpSp>
          <p:nvGrpSpPr>
            <p:cNvPr id="130" name="Agrupar 129">
              <a:extLst>
                <a:ext uri="{FF2B5EF4-FFF2-40B4-BE49-F238E27FC236}">
                  <a16:creationId xmlns:a16="http://schemas.microsoft.com/office/drawing/2014/main" id="{9E21FB9D-FDCF-F6CB-FE45-0A65DFE2D9E7}"/>
                </a:ext>
              </a:extLst>
            </p:cNvPr>
            <p:cNvGrpSpPr/>
            <p:nvPr/>
          </p:nvGrpSpPr>
          <p:grpSpPr>
            <a:xfrm>
              <a:off x="6290791" y="2454525"/>
              <a:ext cx="2950654" cy="3810873"/>
              <a:chOff x="4624551" y="2586605"/>
              <a:chExt cx="2950654" cy="3810873"/>
            </a:xfrm>
          </p:grpSpPr>
          <p:pic>
            <p:nvPicPr>
              <p:cNvPr id="131" name="Imagem 130">
                <a:extLst>
                  <a:ext uri="{FF2B5EF4-FFF2-40B4-BE49-F238E27FC236}">
                    <a16:creationId xmlns:a16="http://schemas.microsoft.com/office/drawing/2014/main" id="{60F3CF70-5D7C-F96A-0671-408BFC4F6D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8675" y="5478958"/>
                <a:ext cx="342842" cy="197198"/>
              </a:xfrm>
              <a:prstGeom prst="rect">
                <a:avLst/>
              </a:prstGeom>
            </p:spPr>
          </p:pic>
          <p:pic>
            <p:nvPicPr>
              <p:cNvPr id="132" name="Imagem 131">
                <a:extLst>
                  <a:ext uri="{FF2B5EF4-FFF2-40B4-BE49-F238E27FC236}">
                    <a16:creationId xmlns:a16="http://schemas.microsoft.com/office/drawing/2014/main" id="{CF0DF53D-BF2A-84AE-7DEE-BB20178A2F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8734" y="5522227"/>
                <a:ext cx="342842" cy="197198"/>
              </a:xfrm>
              <a:prstGeom prst="rect">
                <a:avLst/>
              </a:prstGeom>
            </p:spPr>
          </p:pic>
          <p:pic>
            <p:nvPicPr>
              <p:cNvPr id="133" name="Imagem 132">
                <a:extLst>
                  <a:ext uri="{FF2B5EF4-FFF2-40B4-BE49-F238E27FC236}">
                    <a16:creationId xmlns:a16="http://schemas.microsoft.com/office/drawing/2014/main" id="{DD3339EF-07E9-CB91-4C11-9FE02D256B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007" y="4948593"/>
                <a:ext cx="342842" cy="197198"/>
              </a:xfrm>
              <a:prstGeom prst="rect">
                <a:avLst/>
              </a:prstGeom>
            </p:spPr>
          </p:pic>
          <p:pic>
            <p:nvPicPr>
              <p:cNvPr id="134" name="Imagem 133">
                <a:extLst>
                  <a:ext uri="{FF2B5EF4-FFF2-40B4-BE49-F238E27FC236}">
                    <a16:creationId xmlns:a16="http://schemas.microsoft.com/office/drawing/2014/main" id="{95CA3B27-8334-024F-D388-2CF18D408A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8890" y="5047192"/>
                <a:ext cx="342842" cy="197198"/>
              </a:xfrm>
              <a:prstGeom prst="rect">
                <a:avLst/>
              </a:prstGeom>
            </p:spPr>
          </p:pic>
          <p:pic>
            <p:nvPicPr>
              <p:cNvPr id="135" name="Imagem 134">
                <a:extLst>
                  <a:ext uri="{FF2B5EF4-FFF2-40B4-BE49-F238E27FC236}">
                    <a16:creationId xmlns:a16="http://schemas.microsoft.com/office/drawing/2014/main" id="{243A8EE7-EBEB-5AAD-73A7-C516D0CD3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7916" y="4584690"/>
                <a:ext cx="342842" cy="197198"/>
              </a:xfrm>
              <a:prstGeom prst="rect">
                <a:avLst/>
              </a:prstGeom>
            </p:spPr>
          </p:pic>
          <p:pic>
            <p:nvPicPr>
              <p:cNvPr id="136" name="Imagem 135">
                <a:extLst>
                  <a:ext uri="{FF2B5EF4-FFF2-40B4-BE49-F238E27FC236}">
                    <a16:creationId xmlns:a16="http://schemas.microsoft.com/office/drawing/2014/main" id="{22D4F7AF-EEA7-E58D-8F23-61281097A7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4453" y="5994456"/>
                <a:ext cx="342842" cy="197198"/>
              </a:xfrm>
              <a:prstGeom prst="rect">
                <a:avLst/>
              </a:prstGeom>
            </p:spPr>
          </p:pic>
          <p:pic>
            <p:nvPicPr>
              <p:cNvPr id="137" name="Imagem 136">
                <a:extLst>
                  <a:ext uri="{FF2B5EF4-FFF2-40B4-BE49-F238E27FC236}">
                    <a16:creationId xmlns:a16="http://schemas.microsoft.com/office/drawing/2014/main" id="{0602C057-2201-25C3-BF7B-54B7E01C6A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201" y="6031283"/>
                <a:ext cx="342842" cy="197198"/>
              </a:xfrm>
              <a:prstGeom prst="rect">
                <a:avLst/>
              </a:prstGeom>
            </p:spPr>
          </p:pic>
          <p:pic>
            <p:nvPicPr>
              <p:cNvPr id="138" name="Imagem 137">
                <a:extLst>
                  <a:ext uri="{FF2B5EF4-FFF2-40B4-BE49-F238E27FC236}">
                    <a16:creationId xmlns:a16="http://schemas.microsoft.com/office/drawing/2014/main" id="{F81E3AD8-DAF1-8806-FE2B-C208B4C6E8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3141" y="6072272"/>
                <a:ext cx="342842" cy="197198"/>
              </a:xfrm>
              <a:prstGeom prst="rect">
                <a:avLst/>
              </a:prstGeom>
            </p:spPr>
          </p:pic>
          <p:pic>
            <p:nvPicPr>
              <p:cNvPr id="139" name="Imagem 138">
                <a:extLst>
                  <a:ext uri="{FF2B5EF4-FFF2-40B4-BE49-F238E27FC236}">
                    <a16:creationId xmlns:a16="http://schemas.microsoft.com/office/drawing/2014/main" id="{03D1049A-23FB-0DAA-DCE4-E6BE59AC97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2445" y="6103885"/>
                <a:ext cx="342842" cy="197198"/>
              </a:xfrm>
              <a:prstGeom prst="rect">
                <a:avLst/>
              </a:prstGeom>
            </p:spPr>
          </p:pic>
          <p:pic>
            <p:nvPicPr>
              <p:cNvPr id="140" name="Imagem 139">
                <a:extLst>
                  <a:ext uri="{FF2B5EF4-FFF2-40B4-BE49-F238E27FC236}">
                    <a16:creationId xmlns:a16="http://schemas.microsoft.com/office/drawing/2014/main" id="{E084DFFE-B18F-71C3-CF93-FA1A0C9ED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080" y="6148521"/>
                <a:ext cx="342842" cy="197198"/>
              </a:xfrm>
              <a:prstGeom prst="rect">
                <a:avLst/>
              </a:prstGeom>
            </p:spPr>
          </p:pic>
          <p:pic>
            <p:nvPicPr>
              <p:cNvPr id="141" name="Imagem 140">
                <a:extLst>
                  <a:ext uri="{FF2B5EF4-FFF2-40B4-BE49-F238E27FC236}">
                    <a16:creationId xmlns:a16="http://schemas.microsoft.com/office/drawing/2014/main" id="{B6E7D751-80B5-699A-368E-44F97E3BC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611" y="6200280"/>
                <a:ext cx="342842" cy="197198"/>
              </a:xfrm>
              <a:prstGeom prst="rect">
                <a:avLst/>
              </a:prstGeom>
            </p:spPr>
          </p:pic>
          <p:pic>
            <p:nvPicPr>
              <p:cNvPr id="142" name="Imagem 141">
                <a:extLst>
                  <a:ext uri="{FF2B5EF4-FFF2-40B4-BE49-F238E27FC236}">
                    <a16:creationId xmlns:a16="http://schemas.microsoft.com/office/drawing/2014/main" id="{4447509A-C451-78D1-5C4F-22BD4B2ED4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6106" y="5808900"/>
                <a:ext cx="342842" cy="197198"/>
              </a:xfrm>
              <a:prstGeom prst="rect">
                <a:avLst/>
              </a:prstGeom>
            </p:spPr>
          </p:pic>
          <p:pic>
            <p:nvPicPr>
              <p:cNvPr id="143" name="Imagem 142">
                <a:extLst>
                  <a:ext uri="{FF2B5EF4-FFF2-40B4-BE49-F238E27FC236}">
                    <a16:creationId xmlns:a16="http://schemas.microsoft.com/office/drawing/2014/main" id="{2B93CD15-A0F7-7080-4DD8-21FA7C2CA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093" y="5968596"/>
                <a:ext cx="342842" cy="197198"/>
              </a:xfrm>
              <a:prstGeom prst="rect">
                <a:avLst/>
              </a:prstGeom>
            </p:spPr>
          </p:pic>
          <p:pic>
            <p:nvPicPr>
              <p:cNvPr id="144" name="Imagem 143">
                <a:extLst>
                  <a:ext uri="{FF2B5EF4-FFF2-40B4-BE49-F238E27FC236}">
                    <a16:creationId xmlns:a16="http://schemas.microsoft.com/office/drawing/2014/main" id="{D71D9359-9A6E-3718-00AF-6A6E706D3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3866" y="5672200"/>
                <a:ext cx="342842" cy="197198"/>
              </a:xfrm>
              <a:prstGeom prst="rect">
                <a:avLst/>
              </a:prstGeom>
            </p:spPr>
          </p:pic>
          <p:pic>
            <p:nvPicPr>
              <p:cNvPr id="145" name="Imagem 144">
                <a:extLst>
                  <a:ext uri="{FF2B5EF4-FFF2-40B4-BE49-F238E27FC236}">
                    <a16:creationId xmlns:a16="http://schemas.microsoft.com/office/drawing/2014/main" id="{F9562A83-4F1B-0451-FBAF-9D01E5D1E0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858" y="5380104"/>
                <a:ext cx="342842" cy="197198"/>
              </a:xfrm>
              <a:prstGeom prst="rect">
                <a:avLst/>
              </a:prstGeom>
            </p:spPr>
          </p:pic>
          <p:pic>
            <p:nvPicPr>
              <p:cNvPr id="146" name="Imagem 145">
                <a:extLst>
                  <a:ext uri="{FF2B5EF4-FFF2-40B4-BE49-F238E27FC236}">
                    <a16:creationId xmlns:a16="http://schemas.microsoft.com/office/drawing/2014/main" id="{71703AD1-0979-0E5B-81C4-FCD26409C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958" y="5555556"/>
                <a:ext cx="342842" cy="197198"/>
              </a:xfrm>
              <a:prstGeom prst="rect">
                <a:avLst/>
              </a:prstGeom>
            </p:spPr>
          </p:pic>
          <p:pic>
            <p:nvPicPr>
              <p:cNvPr id="147" name="Imagem 146">
                <a:extLst>
                  <a:ext uri="{FF2B5EF4-FFF2-40B4-BE49-F238E27FC236}">
                    <a16:creationId xmlns:a16="http://schemas.microsoft.com/office/drawing/2014/main" id="{D367634F-3D0C-AFFE-A698-D57B8D74B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537" y="5847652"/>
                <a:ext cx="342842" cy="197198"/>
              </a:xfrm>
              <a:prstGeom prst="rect">
                <a:avLst/>
              </a:prstGeom>
            </p:spPr>
          </p:pic>
          <p:pic>
            <p:nvPicPr>
              <p:cNvPr id="148" name="Imagem 147">
                <a:extLst>
                  <a:ext uri="{FF2B5EF4-FFF2-40B4-BE49-F238E27FC236}">
                    <a16:creationId xmlns:a16="http://schemas.microsoft.com/office/drawing/2014/main" id="{2E6A2C30-936E-73DD-F671-9AA6692DA0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5217" y="6031283"/>
                <a:ext cx="385317" cy="232176"/>
              </a:xfrm>
              <a:prstGeom prst="rect">
                <a:avLst/>
              </a:prstGeom>
            </p:spPr>
          </p:pic>
          <p:pic>
            <p:nvPicPr>
              <p:cNvPr id="149" name="Imagem 148">
                <a:extLst>
                  <a:ext uri="{FF2B5EF4-FFF2-40B4-BE49-F238E27FC236}">
                    <a16:creationId xmlns:a16="http://schemas.microsoft.com/office/drawing/2014/main" id="{DD590101-CBB0-45E5-1BDE-5FB1BBD0C5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6461" y="6092939"/>
                <a:ext cx="385317" cy="232176"/>
              </a:xfrm>
              <a:prstGeom prst="rect">
                <a:avLst/>
              </a:prstGeom>
            </p:spPr>
          </p:pic>
          <p:pic>
            <p:nvPicPr>
              <p:cNvPr id="150" name="Imagem 149">
                <a:extLst>
                  <a:ext uri="{FF2B5EF4-FFF2-40B4-BE49-F238E27FC236}">
                    <a16:creationId xmlns:a16="http://schemas.microsoft.com/office/drawing/2014/main" id="{1A657456-514D-73AC-58F4-703B260A1D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727" y="4663079"/>
                <a:ext cx="342842" cy="197198"/>
              </a:xfrm>
              <a:prstGeom prst="rect">
                <a:avLst/>
              </a:prstGeom>
            </p:spPr>
          </p:pic>
          <p:pic>
            <p:nvPicPr>
              <p:cNvPr id="151" name="Imagem 150">
                <a:extLst>
                  <a:ext uri="{FF2B5EF4-FFF2-40B4-BE49-F238E27FC236}">
                    <a16:creationId xmlns:a16="http://schemas.microsoft.com/office/drawing/2014/main" id="{015D024F-06F3-A446-C8EA-7A16B49A58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569" y="4444804"/>
                <a:ext cx="342842" cy="197198"/>
              </a:xfrm>
              <a:prstGeom prst="rect">
                <a:avLst/>
              </a:prstGeom>
            </p:spPr>
          </p:pic>
          <p:pic>
            <p:nvPicPr>
              <p:cNvPr id="152" name="Imagem 151">
                <a:extLst>
                  <a:ext uri="{FF2B5EF4-FFF2-40B4-BE49-F238E27FC236}">
                    <a16:creationId xmlns:a16="http://schemas.microsoft.com/office/drawing/2014/main" id="{0FF573B7-3214-3738-A20F-1D564CBD9A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738" y="5115095"/>
                <a:ext cx="342842" cy="197198"/>
              </a:xfrm>
              <a:prstGeom prst="rect">
                <a:avLst/>
              </a:prstGeom>
            </p:spPr>
          </p:pic>
          <p:pic>
            <p:nvPicPr>
              <p:cNvPr id="153" name="Imagem 152">
                <a:extLst>
                  <a:ext uri="{FF2B5EF4-FFF2-40B4-BE49-F238E27FC236}">
                    <a16:creationId xmlns:a16="http://schemas.microsoft.com/office/drawing/2014/main" id="{8840555B-FD96-905E-F61E-A4BA55B0E9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747" y="4072342"/>
                <a:ext cx="342842" cy="197198"/>
              </a:xfrm>
              <a:prstGeom prst="rect">
                <a:avLst/>
              </a:prstGeom>
            </p:spPr>
          </p:pic>
          <p:pic>
            <p:nvPicPr>
              <p:cNvPr id="154" name="Imagem 153">
                <a:extLst>
                  <a:ext uri="{FF2B5EF4-FFF2-40B4-BE49-F238E27FC236}">
                    <a16:creationId xmlns:a16="http://schemas.microsoft.com/office/drawing/2014/main" id="{E25FE940-D47C-3BE4-8289-60B14FF120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7197" y="4876488"/>
                <a:ext cx="342842" cy="197198"/>
              </a:xfrm>
              <a:prstGeom prst="rect">
                <a:avLst/>
              </a:prstGeom>
            </p:spPr>
          </p:pic>
          <p:pic>
            <p:nvPicPr>
              <p:cNvPr id="155" name="Imagem 154">
                <a:extLst>
                  <a:ext uri="{FF2B5EF4-FFF2-40B4-BE49-F238E27FC236}">
                    <a16:creationId xmlns:a16="http://schemas.microsoft.com/office/drawing/2014/main" id="{1CED3244-1424-C533-C0A0-AC9A9C4698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197" y="3646610"/>
                <a:ext cx="342842" cy="197198"/>
              </a:xfrm>
              <a:prstGeom prst="rect">
                <a:avLst/>
              </a:prstGeom>
            </p:spPr>
          </p:pic>
          <p:pic>
            <p:nvPicPr>
              <p:cNvPr id="156" name="Imagem 155">
                <a:extLst>
                  <a:ext uri="{FF2B5EF4-FFF2-40B4-BE49-F238E27FC236}">
                    <a16:creationId xmlns:a16="http://schemas.microsoft.com/office/drawing/2014/main" id="{600BC5B5-344E-413B-C1C8-9D6F3B7235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3317" y="5312293"/>
                <a:ext cx="385317" cy="232176"/>
              </a:xfrm>
              <a:prstGeom prst="rect">
                <a:avLst/>
              </a:prstGeom>
            </p:spPr>
          </p:pic>
          <p:pic>
            <p:nvPicPr>
              <p:cNvPr id="157" name="Imagem 156">
                <a:extLst>
                  <a:ext uri="{FF2B5EF4-FFF2-40B4-BE49-F238E27FC236}">
                    <a16:creationId xmlns:a16="http://schemas.microsoft.com/office/drawing/2014/main" id="{CAF02116-2638-354C-EFAF-6AEA16EA11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2200" y="3436762"/>
                <a:ext cx="342842" cy="197198"/>
              </a:xfrm>
              <a:prstGeom prst="rect">
                <a:avLst/>
              </a:prstGeom>
            </p:spPr>
          </p:pic>
          <p:pic>
            <p:nvPicPr>
              <p:cNvPr id="158" name="Imagem 157">
                <a:extLst>
                  <a:ext uri="{FF2B5EF4-FFF2-40B4-BE49-F238E27FC236}">
                    <a16:creationId xmlns:a16="http://schemas.microsoft.com/office/drawing/2014/main" id="{6AA57D6A-44AC-6AEB-EAAC-04AECD2596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517" y="4336081"/>
                <a:ext cx="342842" cy="197198"/>
              </a:xfrm>
              <a:prstGeom prst="rect">
                <a:avLst/>
              </a:prstGeom>
            </p:spPr>
          </p:pic>
          <p:pic>
            <p:nvPicPr>
              <p:cNvPr id="159" name="Imagem 158">
                <a:extLst>
                  <a:ext uri="{FF2B5EF4-FFF2-40B4-BE49-F238E27FC236}">
                    <a16:creationId xmlns:a16="http://schemas.microsoft.com/office/drawing/2014/main" id="{8C2D19C4-1D6E-0F13-FB81-7DEB0C2F5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9521" y="4072342"/>
                <a:ext cx="342842" cy="197198"/>
              </a:xfrm>
              <a:prstGeom prst="rect">
                <a:avLst/>
              </a:prstGeom>
            </p:spPr>
          </p:pic>
          <p:pic>
            <p:nvPicPr>
              <p:cNvPr id="160" name="Imagem 159">
                <a:extLst>
                  <a:ext uri="{FF2B5EF4-FFF2-40B4-BE49-F238E27FC236}">
                    <a16:creationId xmlns:a16="http://schemas.microsoft.com/office/drawing/2014/main" id="{01623092-D0A1-D8BD-E636-0B2ACB02BC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579" y="4073755"/>
                <a:ext cx="342842" cy="197198"/>
              </a:xfrm>
              <a:prstGeom prst="rect">
                <a:avLst/>
              </a:prstGeom>
            </p:spPr>
          </p:pic>
          <p:pic>
            <p:nvPicPr>
              <p:cNvPr id="161" name="Imagem 160">
                <a:extLst>
                  <a:ext uri="{FF2B5EF4-FFF2-40B4-BE49-F238E27FC236}">
                    <a16:creationId xmlns:a16="http://schemas.microsoft.com/office/drawing/2014/main" id="{6A6596EF-1F73-9CCB-B084-9FCEFF7A1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2363" y="3734301"/>
                <a:ext cx="342842" cy="197198"/>
              </a:xfrm>
              <a:prstGeom prst="rect">
                <a:avLst/>
              </a:prstGeom>
            </p:spPr>
          </p:pic>
          <p:pic>
            <p:nvPicPr>
              <p:cNvPr id="162" name="Imagem 161">
                <a:extLst>
                  <a:ext uri="{FF2B5EF4-FFF2-40B4-BE49-F238E27FC236}">
                    <a16:creationId xmlns:a16="http://schemas.microsoft.com/office/drawing/2014/main" id="{B95FAFEA-FC45-B7DB-B2F9-5E7FB641A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621" y="3832900"/>
                <a:ext cx="342842" cy="197198"/>
              </a:xfrm>
              <a:prstGeom prst="rect">
                <a:avLst/>
              </a:prstGeom>
            </p:spPr>
          </p:pic>
          <p:pic>
            <p:nvPicPr>
              <p:cNvPr id="163" name="Imagem 162">
                <a:extLst>
                  <a:ext uri="{FF2B5EF4-FFF2-40B4-BE49-F238E27FC236}">
                    <a16:creationId xmlns:a16="http://schemas.microsoft.com/office/drawing/2014/main" id="{02653D76-B938-9D34-4FE6-AD699E94B9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72" y="2675503"/>
                <a:ext cx="342842" cy="197198"/>
              </a:xfrm>
              <a:prstGeom prst="rect">
                <a:avLst/>
              </a:prstGeom>
            </p:spPr>
          </p:pic>
          <p:pic>
            <p:nvPicPr>
              <p:cNvPr id="164" name="Imagem 163">
                <a:extLst>
                  <a:ext uri="{FF2B5EF4-FFF2-40B4-BE49-F238E27FC236}">
                    <a16:creationId xmlns:a16="http://schemas.microsoft.com/office/drawing/2014/main" id="{C7166EF2-F174-06FE-256E-45A3BAD46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918" y="2872701"/>
                <a:ext cx="342842" cy="197198"/>
              </a:xfrm>
              <a:prstGeom prst="rect">
                <a:avLst/>
              </a:prstGeom>
            </p:spPr>
          </p:pic>
          <p:pic>
            <p:nvPicPr>
              <p:cNvPr id="165" name="Imagem 164">
                <a:extLst>
                  <a:ext uri="{FF2B5EF4-FFF2-40B4-BE49-F238E27FC236}">
                    <a16:creationId xmlns:a16="http://schemas.microsoft.com/office/drawing/2014/main" id="{22B5FFA5-3AC1-5250-CBFF-32C3D5524D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942" y="3026947"/>
                <a:ext cx="342842" cy="197198"/>
              </a:xfrm>
              <a:prstGeom prst="rect">
                <a:avLst/>
              </a:prstGeom>
            </p:spPr>
          </p:pic>
          <p:pic>
            <p:nvPicPr>
              <p:cNvPr id="166" name="Imagem 165">
                <a:extLst>
                  <a:ext uri="{FF2B5EF4-FFF2-40B4-BE49-F238E27FC236}">
                    <a16:creationId xmlns:a16="http://schemas.microsoft.com/office/drawing/2014/main" id="{17AEA425-5074-6CBB-A90B-6D33091886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4551" y="3207133"/>
                <a:ext cx="342842" cy="197198"/>
              </a:xfrm>
              <a:prstGeom prst="rect">
                <a:avLst/>
              </a:prstGeom>
            </p:spPr>
          </p:pic>
          <p:pic>
            <p:nvPicPr>
              <p:cNvPr id="167" name="Imagem 166">
                <a:extLst>
                  <a:ext uri="{FF2B5EF4-FFF2-40B4-BE49-F238E27FC236}">
                    <a16:creationId xmlns:a16="http://schemas.microsoft.com/office/drawing/2014/main" id="{AA7B4BF2-94B1-18E5-A68D-A04855C1AB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1905" y="3069899"/>
                <a:ext cx="342842" cy="197198"/>
              </a:xfrm>
              <a:prstGeom prst="rect">
                <a:avLst/>
              </a:prstGeom>
            </p:spPr>
          </p:pic>
          <p:pic>
            <p:nvPicPr>
              <p:cNvPr id="168" name="Imagem 167">
                <a:extLst>
                  <a:ext uri="{FF2B5EF4-FFF2-40B4-BE49-F238E27FC236}">
                    <a16:creationId xmlns:a16="http://schemas.microsoft.com/office/drawing/2014/main" id="{04C6BB2A-861E-7C0A-EC81-7DB87DE5B7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091" y="3160616"/>
                <a:ext cx="342842" cy="197198"/>
              </a:xfrm>
              <a:prstGeom prst="rect">
                <a:avLst/>
              </a:prstGeom>
            </p:spPr>
          </p:pic>
          <p:pic>
            <p:nvPicPr>
              <p:cNvPr id="169" name="Imagem 168">
                <a:extLst>
                  <a:ext uri="{FF2B5EF4-FFF2-40B4-BE49-F238E27FC236}">
                    <a16:creationId xmlns:a16="http://schemas.microsoft.com/office/drawing/2014/main" id="{5D5AF460-2CA2-7AD2-C31A-B6F12D69FA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579" y="2931839"/>
                <a:ext cx="342842" cy="197198"/>
              </a:xfrm>
              <a:prstGeom prst="rect">
                <a:avLst/>
              </a:prstGeom>
            </p:spPr>
          </p:pic>
          <p:pic>
            <p:nvPicPr>
              <p:cNvPr id="170" name="Imagem 169">
                <a:extLst>
                  <a:ext uri="{FF2B5EF4-FFF2-40B4-BE49-F238E27FC236}">
                    <a16:creationId xmlns:a16="http://schemas.microsoft.com/office/drawing/2014/main" id="{754B386B-5B20-B556-9CD4-46FA25EB65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1370" y="2685204"/>
                <a:ext cx="342842" cy="197198"/>
              </a:xfrm>
              <a:prstGeom prst="rect">
                <a:avLst/>
              </a:prstGeom>
            </p:spPr>
          </p:pic>
          <p:pic>
            <p:nvPicPr>
              <p:cNvPr id="171" name="Imagem 170">
                <a:extLst>
                  <a:ext uri="{FF2B5EF4-FFF2-40B4-BE49-F238E27FC236}">
                    <a16:creationId xmlns:a16="http://schemas.microsoft.com/office/drawing/2014/main" id="{0033280C-BFA9-1B8F-7619-E097D87CD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7702" y="2586605"/>
                <a:ext cx="342842" cy="197198"/>
              </a:xfrm>
              <a:prstGeom prst="rect">
                <a:avLst/>
              </a:prstGeom>
            </p:spPr>
          </p:pic>
          <p:pic>
            <p:nvPicPr>
              <p:cNvPr id="172" name="Imagem 171">
                <a:extLst>
                  <a:ext uri="{FF2B5EF4-FFF2-40B4-BE49-F238E27FC236}">
                    <a16:creationId xmlns:a16="http://schemas.microsoft.com/office/drawing/2014/main" id="{78690C14-5FAF-2D2B-39DE-16CD0600EE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100" y="3305732"/>
                <a:ext cx="342842" cy="197198"/>
              </a:xfrm>
              <a:prstGeom prst="rect">
                <a:avLst/>
              </a:prstGeom>
            </p:spPr>
          </p:pic>
        </p:grpSp>
        <p:grpSp>
          <p:nvGrpSpPr>
            <p:cNvPr id="173" name="Agrupar 172">
              <a:extLst>
                <a:ext uri="{FF2B5EF4-FFF2-40B4-BE49-F238E27FC236}">
                  <a16:creationId xmlns:a16="http://schemas.microsoft.com/office/drawing/2014/main" id="{08253EB1-B176-4371-A504-721A875202C3}"/>
                </a:ext>
              </a:extLst>
            </p:cNvPr>
            <p:cNvGrpSpPr/>
            <p:nvPr/>
          </p:nvGrpSpPr>
          <p:grpSpPr>
            <a:xfrm>
              <a:off x="6290791" y="2454525"/>
              <a:ext cx="2779233" cy="916325"/>
              <a:chOff x="4624551" y="2586605"/>
              <a:chExt cx="2779233" cy="916325"/>
            </a:xfrm>
          </p:grpSpPr>
          <p:pic>
            <p:nvPicPr>
              <p:cNvPr id="174" name="Imagem 173">
                <a:extLst>
                  <a:ext uri="{FF2B5EF4-FFF2-40B4-BE49-F238E27FC236}">
                    <a16:creationId xmlns:a16="http://schemas.microsoft.com/office/drawing/2014/main" id="{306BB688-3878-6219-00AE-7685D6300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72" y="2675503"/>
                <a:ext cx="342842" cy="197198"/>
              </a:xfrm>
              <a:prstGeom prst="rect">
                <a:avLst/>
              </a:prstGeom>
            </p:spPr>
          </p:pic>
          <p:pic>
            <p:nvPicPr>
              <p:cNvPr id="175" name="Imagem 174">
                <a:extLst>
                  <a:ext uri="{FF2B5EF4-FFF2-40B4-BE49-F238E27FC236}">
                    <a16:creationId xmlns:a16="http://schemas.microsoft.com/office/drawing/2014/main" id="{826EBD12-F7A8-2DD7-4C7D-4ADFCB19DD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918" y="2872701"/>
                <a:ext cx="342842" cy="197198"/>
              </a:xfrm>
              <a:prstGeom prst="rect">
                <a:avLst/>
              </a:prstGeom>
            </p:spPr>
          </p:pic>
          <p:pic>
            <p:nvPicPr>
              <p:cNvPr id="176" name="Imagem 175">
                <a:extLst>
                  <a:ext uri="{FF2B5EF4-FFF2-40B4-BE49-F238E27FC236}">
                    <a16:creationId xmlns:a16="http://schemas.microsoft.com/office/drawing/2014/main" id="{95EAEA63-5E5D-C394-FB79-D34DF000E2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942" y="3026947"/>
                <a:ext cx="342842" cy="197198"/>
              </a:xfrm>
              <a:prstGeom prst="rect">
                <a:avLst/>
              </a:prstGeom>
            </p:spPr>
          </p:pic>
          <p:pic>
            <p:nvPicPr>
              <p:cNvPr id="177" name="Imagem 176">
                <a:extLst>
                  <a:ext uri="{FF2B5EF4-FFF2-40B4-BE49-F238E27FC236}">
                    <a16:creationId xmlns:a16="http://schemas.microsoft.com/office/drawing/2014/main" id="{4DD1D90D-7671-4EF8-6C11-58232DB0E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4551" y="3207133"/>
                <a:ext cx="342842" cy="197198"/>
              </a:xfrm>
              <a:prstGeom prst="rect">
                <a:avLst/>
              </a:prstGeom>
            </p:spPr>
          </p:pic>
          <p:pic>
            <p:nvPicPr>
              <p:cNvPr id="178" name="Imagem 177">
                <a:extLst>
                  <a:ext uri="{FF2B5EF4-FFF2-40B4-BE49-F238E27FC236}">
                    <a16:creationId xmlns:a16="http://schemas.microsoft.com/office/drawing/2014/main" id="{6358E5D5-6170-2868-611C-FF8BB4308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1905" y="3069899"/>
                <a:ext cx="342842" cy="197198"/>
              </a:xfrm>
              <a:prstGeom prst="rect">
                <a:avLst/>
              </a:prstGeom>
            </p:spPr>
          </p:pic>
          <p:pic>
            <p:nvPicPr>
              <p:cNvPr id="179" name="Imagem 178">
                <a:extLst>
                  <a:ext uri="{FF2B5EF4-FFF2-40B4-BE49-F238E27FC236}">
                    <a16:creationId xmlns:a16="http://schemas.microsoft.com/office/drawing/2014/main" id="{AE428D8D-E952-2DC4-6F81-FFDB9E991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091" y="3160616"/>
                <a:ext cx="342842" cy="197198"/>
              </a:xfrm>
              <a:prstGeom prst="rect">
                <a:avLst/>
              </a:prstGeom>
            </p:spPr>
          </p:pic>
          <p:pic>
            <p:nvPicPr>
              <p:cNvPr id="180" name="Imagem 179">
                <a:extLst>
                  <a:ext uri="{FF2B5EF4-FFF2-40B4-BE49-F238E27FC236}">
                    <a16:creationId xmlns:a16="http://schemas.microsoft.com/office/drawing/2014/main" id="{CEDEA44E-C078-C0B0-AE97-9E71EF7606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579" y="2931839"/>
                <a:ext cx="342842" cy="197198"/>
              </a:xfrm>
              <a:prstGeom prst="rect">
                <a:avLst/>
              </a:prstGeom>
            </p:spPr>
          </p:pic>
          <p:pic>
            <p:nvPicPr>
              <p:cNvPr id="181" name="Imagem 180">
                <a:extLst>
                  <a:ext uri="{FF2B5EF4-FFF2-40B4-BE49-F238E27FC236}">
                    <a16:creationId xmlns:a16="http://schemas.microsoft.com/office/drawing/2014/main" id="{DF13F60F-041A-AD0B-BF25-468CFDA416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1370" y="2685204"/>
                <a:ext cx="342842" cy="197198"/>
              </a:xfrm>
              <a:prstGeom prst="rect">
                <a:avLst/>
              </a:prstGeom>
            </p:spPr>
          </p:pic>
          <p:pic>
            <p:nvPicPr>
              <p:cNvPr id="182" name="Imagem 181">
                <a:extLst>
                  <a:ext uri="{FF2B5EF4-FFF2-40B4-BE49-F238E27FC236}">
                    <a16:creationId xmlns:a16="http://schemas.microsoft.com/office/drawing/2014/main" id="{D301C4A9-A95D-B6A5-0E3D-4721BEFC8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7702" y="2586605"/>
                <a:ext cx="342842" cy="197198"/>
              </a:xfrm>
              <a:prstGeom prst="rect">
                <a:avLst/>
              </a:prstGeom>
            </p:spPr>
          </p:pic>
          <p:pic>
            <p:nvPicPr>
              <p:cNvPr id="183" name="Imagem 182">
                <a:extLst>
                  <a:ext uri="{FF2B5EF4-FFF2-40B4-BE49-F238E27FC236}">
                    <a16:creationId xmlns:a16="http://schemas.microsoft.com/office/drawing/2014/main" id="{3256D8E1-85D8-3066-CF96-34D738531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100" y="3305732"/>
                <a:ext cx="342842" cy="197198"/>
              </a:xfrm>
              <a:prstGeom prst="rect">
                <a:avLst/>
              </a:prstGeom>
            </p:spPr>
          </p:pic>
        </p:grpSp>
        <p:grpSp>
          <p:nvGrpSpPr>
            <p:cNvPr id="184" name="Agrupar 183">
              <a:extLst>
                <a:ext uri="{FF2B5EF4-FFF2-40B4-BE49-F238E27FC236}">
                  <a16:creationId xmlns:a16="http://schemas.microsoft.com/office/drawing/2014/main" id="{48169ADB-FA66-DE5F-94A3-0DC959E0D47D}"/>
                </a:ext>
              </a:extLst>
            </p:cNvPr>
            <p:cNvGrpSpPr/>
            <p:nvPr/>
          </p:nvGrpSpPr>
          <p:grpSpPr>
            <a:xfrm>
              <a:off x="7367757" y="3304682"/>
              <a:ext cx="1873688" cy="1096517"/>
              <a:chOff x="5701517" y="3436762"/>
              <a:chExt cx="1873688" cy="1096517"/>
            </a:xfrm>
          </p:grpSpPr>
          <p:pic>
            <p:nvPicPr>
              <p:cNvPr id="185" name="Imagem 184">
                <a:extLst>
                  <a:ext uri="{FF2B5EF4-FFF2-40B4-BE49-F238E27FC236}">
                    <a16:creationId xmlns:a16="http://schemas.microsoft.com/office/drawing/2014/main" id="{AA0C4616-D707-BC63-05BE-58061B9D5E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2200" y="3436762"/>
                <a:ext cx="342842" cy="197198"/>
              </a:xfrm>
              <a:prstGeom prst="rect">
                <a:avLst/>
              </a:prstGeom>
            </p:spPr>
          </p:pic>
          <p:pic>
            <p:nvPicPr>
              <p:cNvPr id="186" name="Imagem 185">
                <a:extLst>
                  <a:ext uri="{FF2B5EF4-FFF2-40B4-BE49-F238E27FC236}">
                    <a16:creationId xmlns:a16="http://schemas.microsoft.com/office/drawing/2014/main" id="{34C008A9-B624-49F1-BF40-C82CAFD788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517" y="4336081"/>
                <a:ext cx="342842" cy="197198"/>
              </a:xfrm>
              <a:prstGeom prst="rect">
                <a:avLst/>
              </a:prstGeom>
            </p:spPr>
          </p:pic>
          <p:pic>
            <p:nvPicPr>
              <p:cNvPr id="187" name="Imagem 186">
                <a:extLst>
                  <a:ext uri="{FF2B5EF4-FFF2-40B4-BE49-F238E27FC236}">
                    <a16:creationId xmlns:a16="http://schemas.microsoft.com/office/drawing/2014/main" id="{91755541-868A-41CE-7D53-8B2EE042D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9521" y="4072342"/>
                <a:ext cx="342842" cy="197198"/>
              </a:xfrm>
              <a:prstGeom prst="rect">
                <a:avLst/>
              </a:prstGeom>
            </p:spPr>
          </p:pic>
          <p:pic>
            <p:nvPicPr>
              <p:cNvPr id="188" name="Imagem 187">
                <a:extLst>
                  <a:ext uri="{FF2B5EF4-FFF2-40B4-BE49-F238E27FC236}">
                    <a16:creationId xmlns:a16="http://schemas.microsoft.com/office/drawing/2014/main" id="{21409EA5-7A69-E046-FEE1-AF1E33B87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579" y="4073755"/>
                <a:ext cx="342842" cy="197198"/>
              </a:xfrm>
              <a:prstGeom prst="rect">
                <a:avLst/>
              </a:prstGeom>
            </p:spPr>
          </p:pic>
          <p:pic>
            <p:nvPicPr>
              <p:cNvPr id="189" name="Imagem 188">
                <a:extLst>
                  <a:ext uri="{FF2B5EF4-FFF2-40B4-BE49-F238E27FC236}">
                    <a16:creationId xmlns:a16="http://schemas.microsoft.com/office/drawing/2014/main" id="{80E0317F-068F-1322-767C-ACD5B8E3C6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2363" y="3734301"/>
                <a:ext cx="342842" cy="197198"/>
              </a:xfrm>
              <a:prstGeom prst="rect">
                <a:avLst/>
              </a:prstGeom>
            </p:spPr>
          </p:pic>
          <p:pic>
            <p:nvPicPr>
              <p:cNvPr id="190" name="Imagem 189">
                <a:extLst>
                  <a:ext uri="{FF2B5EF4-FFF2-40B4-BE49-F238E27FC236}">
                    <a16:creationId xmlns:a16="http://schemas.microsoft.com/office/drawing/2014/main" id="{D229347B-6C95-6ECD-F4A3-41462C1F92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621" y="3832900"/>
                <a:ext cx="342842" cy="197198"/>
              </a:xfrm>
              <a:prstGeom prst="rect">
                <a:avLst/>
              </a:prstGeom>
            </p:spPr>
          </p:pic>
        </p:grpSp>
        <p:grpSp>
          <p:nvGrpSpPr>
            <p:cNvPr id="191" name="Agrupar 190">
              <a:extLst>
                <a:ext uri="{FF2B5EF4-FFF2-40B4-BE49-F238E27FC236}">
                  <a16:creationId xmlns:a16="http://schemas.microsoft.com/office/drawing/2014/main" id="{08568B99-BFAC-A7E0-54BE-9C7884B3F034}"/>
                </a:ext>
              </a:extLst>
            </p:cNvPr>
            <p:cNvGrpSpPr/>
            <p:nvPr/>
          </p:nvGrpSpPr>
          <p:grpSpPr>
            <a:xfrm>
              <a:off x="7024915" y="4452610"/>
              <a:ext cx="1932174" cy="1134735"/>
              <a:chOff x="5329039" y="4532692"/>
              <a:chExt cx="1932174" cy="1134735"/>
            </a:xfrm>
          </p:grpSpPr>
          <p:pic>
            <p:nvPicPr>
              <p:cNvPr id="192" name="Imagem 191">
                <a:extLst>
                  <a:ext uri="{FF2B5EF4-FFF2-40B4-BE49-F238E27FC236}">
                    <a16:creationId xmlns:a16="http://schemas.microsoft.com/office/drawing/2014/main" id="{8F22DD5C-6FE3-21B8-140E-74423DF4FA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039" y="5426960"/>
                <a:ext cx="342842" cy="197198"/>
              </a:xfrm>
              <a:prstGeom prst="rect">
                <a:avLst/>
              </a:prstGeom>
            </p:spPr>
          </p:pic>
          <p:pic>
            <p:nvPicPr>
              <p:cNvPr id="193" name="Imagem 192">
                <a:extLst>
                  <a:ext uri="{FF2B5EF4-FFF2-40B4-BE49-F238E27FC236}">
                    <a16:creationId xmlns:a16="http://schemas.microsoft.com/office/drawing/2014/main" id="{42E8C1EA-FE89-613D-3B66-679CCB59D5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9098" y="5470229"/>
                <a:ext cx="342842" cy="197198"/>
              </a:xfrm>
              <a:prstGeom prst="rect">
                <a:avLst/>
              </a:prstGeom>
            </p:spPr>
          </p:pic>
          <p:pic>
            <p:nvPicPr>
              <p:cNvPr id="194" name="Imagem 193">
                <a:extLst>
                  <a:ext uri="{FF2B5EF4-FFF2-40B4-BE49-F238E27FC236}">
                    <a16:creationId xmlns:a16="http://schemas.microsoft.com/office/drawing/2014/main" id="{D9D0E445-1D97-880E-1F5C-CEAF7C05F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8371" y="4896595"/>
                <a:ext cx="342842" cy="197198"/>
              </a:xfrm>
              <a:prstGeom prst="rect">
                <a:avLst/>
              </a:prstGeom>
            </p:spPr>
          </p:pic>
          <p:pic>
            <p:nvPicPr>
              <p:cNvPr id="195" name="Imagem 194">
                <a:extLst>
                  <a:ext uri="{FF2B5EF4-FFF2-40B4-BE49-F238E27FC236}">
                    <a16:creationId xmlns:a16="http://schemas.microsoft.com/office/drawing/2014/main" id="{D83DC47D-8D2F-E68D-8B8B-D9333338E4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9254" y="4995194"/>
                <a:ext cx="342842" cy="197198"/>
              </a:xfrm>
              <a:prstGeom prst="rect">
                <a:avLst/>
              </a:prstGeom>
            </p:spPr>
          </p:pic>
          <p:pic>
            <p:nvPicPr>
              <p:cNvPr id="196" name="Imagem 195">
                <a:extLst>
                  <a:ext uri="{FF2B5EF4-FFF2-40B4-BE49-F238E27FC236}">
                    <a16:creationId xmlns:a16="http://schemas.microsoft.com/office/drawing/2014/main" id="{A656D773-DA2D-545C-757E-B8EB14DBB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280" y="4532692"/>
                <a:ext cx="342842" cy="197198"/>
              </a:xfrm>
              <a:prstGeom prst="rect">
                <a:avLst/>
              </a:prstGeom>
            </p:spPr>
          </p:pic>
        </p:grpSp>
        <p:grpSp>
          <p:nvGrpSpPr>
            <p:cNvPr id="197" name="Agrupar 196">
              <a:extLst>
                <a:ext uri="{FF2B5EF4-FFF2-40B4-BE49-F238E27FC236}">
                  <a16:creationId xmlns:a16="http://schemas.microsoft.com/office/drawing/2014/main" id="{4DAB0BEB-7CE6-FFE6-B80D-5D5DB3E08AA1}"/>
                </a:ext>
              </a:extLst>
            </p:cNvPr>
            <p:cNvGrpSpPr/>
            <p:nvPr/>
          </p:nvGrpSpPr>
          <p:grpSpPr>
            <a:xfrm>
              <a:off x="7690693" y="5248024"/>
              <a:ext cx="1034495" cy="1017374"/>
              <a:chOff x="5938451" y="5387494"/>
              <a:chExt cx="1034495" cy="1017374"/>
            </a:xfrm>
          </p:grpSpPr>
          <p:pic>
            <p:nvPicPr>
              <p:cNvPr id="198" name="Imagem 197">
                <a:extLst>
                  <a:ext uri="{FF2B5EF4-FFF2-40B4-BE49-F238E27FC236}">
                    <a16:creationId xmlns:a16="http://schemas.microsoft.com/office/drawing/2014/main" id="{4EEE1581-A1C2-9541-F3EA-28A8C67DB9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8451" y="6001846"/>
                <a:ext cx="342842" cy="197198"/>
              </a:xfrm>
              <a:prstGeom prst="rect">
                <a:avLst/>
              </a:prstGeom>
            </p:spPr>
          </p:pic>
          <p:pic>
            <p:nvPicPr>
              <p:cNvPr id="199" name="Imagem 198">
                <a:extLst>
                  <a:ext uri="{FF2B5EF4-FFF2-40B4-BE49-F238E27FC236}">
                    <a16:creationId xmlns:a16="http://schemas.microsoft.com/office/drawing/2014/main" id="{517D189D-9E12-2D3D-E0CF-C4F2BF95C1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199" y="6038673"/>
                <a:ext cx="342842" cy="197198"/>
              </a:xfrm>
              <a:prstGeom prst="rect">
                <a:avLst/>
              </a:prstGeom>
            </p:spPr>
          </p:pic>
          <p:pic>
            <p:nvPicPr>
              <p:cNvPr id="200" name="Imagem 199">
                <a:extLst>
                  <a:ext uri="{FF2B5EF4-FFF2-40B4-BE49-F238E27FC236}">
                    <a16:creationId xmlns:a16="http://schemas.microsoft.com/office/drawing/2014/main" id="{136D99D1-EF33-0401-B2B6-FAFB4BBF1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139" y="6079662"/>
                <a:ext cx="342842" cy="197198"/>
              </a:xfrm>
              <a:prstGeom prst="rect">
                <a:avLst/>
              </a:prstGeom>
            </p:spPr>
          </p:pic>
          <p:pic>
            <p:nvPicPr>
              <p:cNvPr id="201" name="Imagem 200">
                <a:extLst>
                  <a:ext uri="{FF2B5EF4-FFF2-40B4-BE49-F238E27FC236}">
                    <a16:creationId xmlns:a16="http://schemas.microsoft.com/office/drawing/2014/main" id="{F7E8A057-8410-934B-E5A6-E896F149DF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6443" y="6111275"/>
                <a:ext cx="342842" cy="197198"/>
              </a:xfrm>
              <a:prstGeom prst="rect">
                <a:avLst/>
              </a:prstGeom>
            </p:spPr>
          </p:pic>
          <p:pic>
            <p:nvPicPr>
              <p:cNvPr id="202" name="Imagem 201">
                <a:extLst>
                  <a:ext uri="{FF2B5EF4-FFF2-40B4-BE49-F238E27FC236}">
                    <a16:creationId xmlns:a16="http://schemas.microsoft.com/office/drawing/2014/main" id="{9F022914-CEC1-3654-352F-E27B77D78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0078" y="6155911"/>
                <a:ext cx="342842" cy="197198"/>
              </a:xfrm>
              <a:prstGeom prst="rect">
                <a:avLst/>
              </a:prstGeom>
            </p:spPr>
          </p:pic>
          <p:pic>
            <p:nvPicPr>
              <p:cNvPr id="203" name="Imagem 202">
                <a:extLst>
                  <a:ext uri="{FF2B5EF4-FFF2-40B4-BE49-F238E27FC236}">
                    <a16:creationId xmlns:a16="http://schemas.microsoft.com/office/drawing/2014/main" id="{73817F43-C314-C7C4-6B69-D28A388E9C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609" y="6207670"/>
                <a:ext cx="342842" cy="197198"/>
              </a:xfrm>
              <a:prstGeom prst="rect">
                <a:avLst/>
              </a:prstGeom>
            </p:spPr>
          </p:pic>
          <p:pic>
            <p:nvPicPr>
              <p:cNvPr id="204" name="Imagem 203">
                <a:extLst>
                  <a:ext uri="{FF2B5EF4-FFF2-40B4-BE49-F238E27FC236}">
                    <a16:creationId xmlns:a16="http://schemas.microsoft.com/office/drawing/2014/main" id="{C8306B0C-50EA-3E27-5F7E-65240643E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104" y="5816290"/>
                <a:ext cx="342842" cy="197198"/>
              </a:xfrm>
              <a:prstGeom prst="rect">
                <a:avLst/>
              </a:prstGeom>
            </p:spPr>
          </p:pic>
          <p:pic>
            <p:nvPicPr>
              <p:cNvPr id="205" name="Imagem 204">
                <a:extLst>
                  <a:ext uri="{FF2B5EF4-FFF2-40B4-BE49-F238E27FC236}">
                    <a16:creationId xmlns:a16="http://schemas.microsoft.com/office/drawing/2014/main" id="{F7AA6563-40F3-2153-7A22-CD41F8D34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5091" y="5975986"/>
                <a:ext cx="342842" cy="197198"/>
              </a:xfrm>
              <a:prstGeom prst="rect">
                <a:avLst/>
              </a:prstGeom>
            </p:spPr>
          </p:pic>
          <p:pic>
            <p:nvPicPr>
              <p:cNvPr id="206" name="Imagem 205">
                <a:extLst>
                  <a:ext uri="{FF2B5EF4-FFF2-40B4-BE49-F238E27FC236}">
                    <a16:creationId xmlns:a16="http://schemas.microsoft.com/office/drawing/2014/main" id="{A2F49B23-76FE-117C-1054-AD959606A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7864" y="5679590"/>
                <a:ext cx="342842" cy="197198"/>
              </a:xfrm>
              <a:prstGeom prst="rect">
                <a:avLst/>
              </a:prstGeom>
            </p:spPr>
          </p:pic>
          <p:pic>
            <p:nvPicPr>
              <p:cNvPr id="207" name="Imagem 206">
                <a:extLst>
                  <a:ext uri="{FF2B5EF4-FFF2-40B4-BE49-F238E27FC236}">
                    <a16:creationId xmlns:a16="http://schemas.microsoft.com/office/drawing/2014/main" id="{C7308BB4-C335-5DDE-36F3-2C137D8AD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856" y="5387494"/>
                <a:ext cx="342842" cy="197198"/>
              </a:xfrm>
              <a:prstGeom prst="rect">
                <a:avLst/>
              </a:prstGeom>
            </p:spPr>
          </p:pic>
          <p:pic>
            <p:nvPicPr>
              <p:cNvPr id="208" name="Imagem 207">
                <a:extLst>
                  <a:ext uri="{FF2B5EF4-FFF2-40B4-BE49-F238E27FC236}">
                    <a16:creationId xmlns:a16="http://schemas.microsoft.com/office/drawing/2014/main" id="{4F3C8663-D12D-0146-432D-46FFD9F2F4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2956" y="5562946"/>
                <a:ext cx="342842" cy="197198"/>
              </a:xfrm>
              <a:prstGeom prst="rect">
                <a:avLst/>
              </a:prstGeom>
            </p:spPr>
          </p:pic>
          <p:pic>
            <p:nvPicPr>
              <p:cNvPr id="209" name="Imagem 208">
                <a:extLst>
                  <a:ext uri="{FF2B5EF4-FFF2-40B4-BE49-F238E27FC236}">
                    <a16:creationId xmlns:a16="http://schemas.microsoft.com/office/drawing/2014/main" id="{8E9D5F49-7C3D-50DB-171D-B338CFA887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1535" y="5855042"/>
                <a:ext cx="342842" cy="197198"/>
              </a:xfrm>
              <a:prstGeom prst="rect">
                <a:avLst/>
              </a:prstGeom>
            </p:spPr>
          </p:pic>
        </p:grpSp>
        <p:grpSp>
          <p:nvGrpSpPr>
            <p:cNvPr id="210" name="Agrupar 209">
              <a:extLst>
                <a:ext uri="{FF2B5EF4-FFF2-40B4-BE49-F238E27FC236}">
                  <a16:creationId xmlns:a16="http://schemas.microsoft.com/office/drawing/2014/main" id="{DBB0C415-1378-5CBB-7C3D-BB1F981D3CE2}"/>
                </a:ext>
              </a:extLst>
            </p:cNvPr>
            <p:cNvGrpSpPr/>
            <p:nvPr/>
          </p:nvGrpSpPr>
          <p:grpSpPr>
            <a:xfrm>
              <a:off x="7921457" y="5899203"/>
              <a:ext cx="486561" cy="293832"/>
              <a:chOff x="8535675" y="4113334"/>
              <a:chExt cx="716771" cy="433172"/>
            </a:xfrm>
          </p:grpSpPr>
          <p:pic>
            <p:nvPicPr>
              <p:cNvPr id="211" name="Imagem 210">
                <a:extLst>
                  <a:ext uri="{FF2B5EF4-FFF2-40B4-BE49-F238E27FC236}">
                    <a16:creationId xmlns:a16="http://schemas.microsoft.com/office/drawing/2014/main" id="{3838CEE7-9BE5-531F-CE3D-F28840B2FC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5675" y="4113334"/>
                <a:ext cx="567625" cy="342278"/>
              </a:xfrm>
              <a:prstGeom prst="rect">
                <a:avLst/>
              </a:prstGeom>
            </p:spPr>
          </p:pic>
          <p:pic>
            <p:nvPicPr>
              <p:cNvPr id="212" name="Imagem 211">
                <a:extLst>
                  <a:ext uri="{FF2B5EF4-FFF2-40B4-BE49-F238E27FC236}">
                    <a16:creationId xmlns:a16="http://schemas.microsoft.com/office/drawing/2014/main" id="{63DA1F9F-3816-744B-5E84-9D4F4F2C0F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4821" y="4204228"/>
                <a:ext cx="567625" cy="342278"/>
              </a:xfrm>
              <a:prstGeom prst="rect">
                <a:avLst/>
              </a:prstGeom>
            </p:spPr>
          </p:pic>
        </p:grpSp>
        <p:grpSp>
          <p:nvGrpSpPr>
            <p:cNvPr id="213" name="Agrupar 212">
              <a:extLst>
                <a:ext uri="{FF2B5EF4-FFF2-40B4-BE49-F238E27FC236}">
                  <a16:creationId xmlns:a16="http://schemas.microsoft.com/office/drawing/2014/main" id="{8A0341D8-8703-5097-ADD6-29D11472C4AF}"/>
                </a:ext>
              </a:extLst>
            </p:cNvPr>
            <p:cNvGrpSpPr/>
            <p:nvPr/>
          </p:nvGrpSpPr>
          <p:grpSpPr>
            <a:xfrm>
              <a:off x="6583987" y="3514530"/>
              <a:ext cx="920887" cy="1897859"/>
              <a:chOff x="4917747" y="3646610"/>
              <a:chExt cx="920887" cy="1897859"/>
            </a:xfrm>
          </p:grpSpPr>
          <p:pic>
            <p:nvPicPr>
              <p:cNvPr id="214" name="Imagem 213">
                <a:extLst>
                  <a:ext uri="{FF2B5EF4-FFF2-40B4-BE49-F238E27FC236}">
                    <a16:creationId xmlns:a16="http://schemas.microsoft.com/office/drawing/2014/main" id="{01C63715-D12E-AFA5-6367-AE98EA93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7727" y="4663079"/>
                <a:ext cx="342842" cy="197198"/>
              </a:xfrm>
              <a:prstGeom prst="rect">
                <a:avLst/>
              </a:prstGeom>
            </p:spPr>
          </p:pic>
          <p:pic>
            <p:nvPicPr>
              <p:cNvPr id="215" name="Imagem 214">
                <a:extLst>
                  <a:ext uri="{FF2B5EF4-FFF2-40B4-BE49-F238E27FC236}">
                    <a16:creationId xmlns:a16="http://schemas.microsoft.com/office/drawing/2014/main" id="{73EC87C9-227D-134C-BD5D-82D26648D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0569" y="4444804"/>
                <a:ext cx="342842" cy="197198"/>
              </a:xfrm>
              <a:prstGeom prst="rect">
                <a:avLst/>
              </a:prstGeom>
            </p:spPr>
          </p:pic>
          <p:pic>
            <p:nvPicPr>
              <p:cNvPr id="216" name="Imagem 215">
                <a:extLst>
                  <a:ext uri="{FF2B5EF4-FFF2-40B4-BE49-F238E27FC236}">
                    <a16:creationId xmlns:a16="http://schemas.microsoft.com/office/drawing/2014/main" id="{6F89E9EF-5071-92EF-8143-F22928AE5A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738" y="5115095"/>
                <a:ext cx="342842" cy="197198"/>
              </a:xfrm>
              <a:prstGeom prst="rect">
                <a:avLst/>
              </a:prstGeom>
            </p:spPr>
          </p:pic>
          <p:pic>
            <p:nvPicPr>
              <p:cNvPr id="217" name="Imagem 216">
                <a:extLst>
                  <a:ext uri="{FF2B5EF4-FFF2-40B4-BE49-F238E27FC236}">
                    <a16:creationId xmlns:a16="http://schemas.microsoft.com/office/drawing/2014/main" id="{337E3343-A294-AC76-DBA9-308807A390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747" y="4072342"/>
                <a:ext cx="342842" cy="197198"/>
              </a:xfrm>
              <a:prstGeom prst="rect">
                <a:avLst/>
              </a:prstGeom>
            </p:spPr>
          </p:pic>
          <p:pic>
            <p:nvPicPr>
              <p:cNvPr id="218" name="Imagem 217">
                <a:extLst>
                  <a:ext uri="{FF2B5EF4-FFF2-40B4-BE49-F238E27FC236}">
                    <a16:creationId xmlns:a16="http://schemas.microsoft.com/office/drawing/2014/main" id="{45D28746-56DF-A784-DB92-AC9027DEA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7197" y="4876488"/>
                <a:ext cx="342842" cy="197198"/>
              </a:xfrm>
              <a:prstGeom prst="rect">
                <a:avLst/>
              </a:prstGeom>
            </p:spPr>
          </p:pic>
          <p:pic>
            <p:nvPicPr>
              <p:cNvPr id="219" name="Imagem 218">
                <a:extLst>
                  <a:ext uri="{FF2B5EF4-FFF2-40B4-BE49-F238E27FC236}">
                    <a16:creationId xmlns:a16="http://schemas.microsoft.com/office/drawing/2014/main" id="{1B302E3C-E808-5055-9CB4-DA9A102BDA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197" y="3646610"/>
                <a:ext cx="342842" cy="197198"/>
              </a:xfrm>
              <a:prstGeom prst="rect">
                <a:avLst/>
              </a:prstGeom>
            </p:spPr>
          </p:pic>
          <p:pic>
            <p:nvPicPr>
              <p:cNvPr id="220" name="Imagem 219">
                <a:extLst>
                  <a:ext uri="{FF2B5EF4-FFF2-40B4-BE49-F238E27FC236}">
                    <a16:creationId xmlns:a16="http://schemas.microsoft.com/office/drawing/2014/main" id="{4DF8729D-04CE-2E04-CD4D-31FFCD076C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3317" y="5312293"/>
                <a:ext cx="385317" cy="232176"/>
              </a:xfrm>
              <a:prstGeom prst="rect">
                <a:avLst/>
              </a:prstGeom>
            </p:spPr>
          </p:pic>
        </p:grpSp>
        <p:pic>
          <p:nvPicPr>
            <p:cNvPr id="221" name="Imagem 220">
              <a:extLst>
                <a:ext uri="{FF2B5EF4-FFF2-40B4-BE49-F238E27FC236}">
                  <a16:creationId xmlns:a16="http://schemas.microsoft.com/office/drawing/2014/main" id="{AD8C775E-BDB7-BBBE-007B-563AD9F12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1774" y="2202473"/>
              <a:ext cx="809625" cy="819150"/>
            </a:xfrm>
            <a:prstGeom prst="rect">
              <a:avLst/>
            </a:prstGeom>
          </p:spPr>
        </p:pic>
        <p:pic>
          <p:nvPicPr>
            <p:cNvPr id="222" name="Imagem 221">
              <a:extLst>
                <a:ext uri="{FF2B5EF4-FFF2-40B4-BE49-F238E27FC236}">
                  <a16:creationId xmlns:a16="http://schemas.microsoft.com/office/drawing/2014/main" id="{7C7E434A-E10E-D161-A505-7311983E2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084" y="2123023"/>
              <a:ext cx="809625" cy="819150"/>
            </a:xfrm>
            <a:prstGeom prst="rect">
              <a:avLst/>
            </a:prstGeom>
          </p:spPr>
        </p:pic>
        <p:pic>
          <p:nvPicPr>
            <p:cNvPr id="223" name="Imagem 222">
              <a:extLst>
                <a:ext uri="{FF2B5EF4-FFF2-40B4-BE49-F238E27FC236}">
                  <a16:creationId xmlns:a16="http://schemas.microsoft.com/office/drawing/2014/main" id="{3E2990C5-58B1-C1DF-765C-2AFC8D7E8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037" y="2405807"/>
              <a:ext cx="809625" cy="819150"/>
            </a:xfrm>
            <a:prstGeom prst="rect">
              <a:avLst/>
            </a:prstGeom>
          </p:spPr>
        </p:pic>
        <p:pic>
          <p:nvPicPr>
            <p:cNvPr id="224" name="Imagem 223">
              <a:extLst>
                <a:ext uri="{FF2B5EF4-FFF2-40B4-BE49-F238E27FC236}">
                  <a16:creationId xmlns:a16="http://schemas.microsoft.com/office/drawing/2014/main" id="{6DB7B034-87F0-01C8-9164-10688478F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550" y="2787107"/>
              <a:ext cx="809625" cy="819150"/>
            </a:xfrm>
            <a:prstGeom prst="rect">
              <a:avLst/>
            </a:prstGeom>
          </p:spPr>
        </p:pic>
        <p:pic>
          <p:nvPicPr>
            <p:cNvPr id="225" name="Imagem 224">
              <a:extLst>
                <a:ext uri="{FF2B5EF4-FFF2-40B4-BE49-F238E27FC236}">
                  <a16:creationId xmlns:a16="http://schemas.microsoft.com/office/drawing/2014/main" id="{C31047AE-A105-4A31-3DC5-D95BD61CB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781" y="2227789"/>
              <a:ext cx="809625" cy="819150"/>
            </a:xfrm>
            <a:prstGeom prst="rect">
              <a:avLst/>
            </a:prstGeom>
          </p:spPr>
        </p:pic>
        <p:pic>
          <p:nvPicPr>
            <p:cNvPr id="226" name="Imagem 225">
              <a:extLst>
                <a:ext uri="{FF2B5EF4-FFF2-40B4-BE49-F238E27FC236}">
                  <a16:creationId xmlns:a16="http://schemas.microsoft.com/office/drawing/2014/main" id="{E9597F30-900D-D4A7-6624-240153E00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713" y="2585127"/>
              <a:ext cx="809625" cy="819150"/>
            </a:xfrm>
            <a:prstGeom prst="rect">
              <a:avLst/>
            </a:prstGeom>
          </p:spPr>
        </p:pic>
        <p:pic>
          <p:nvPicPr>
            <p:cNvPr id="228" name="Imagem 227">
              <a:extLst>
                <a:ext uri="{FF2B5EF4-FFF2-40B4-BE49-F238E27FC236}">
                  <a16:creationId xmlns:a16="http://schemas.microsoft.com/office/drawing/2014/main" id="{2CD5E341-56A5-74AD-EC70-F71BFF737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6294" y="2666283"/>
              <a:ext cx="809625" cy="819150"/>
            </a:xfrm>
            <a:prstGeom prst="rect">
              <a:avLst/>
            </a:prstGeom>
          </p:spPr>
        </p:pic>
        <p:pic>
          <p:nvPicPr>
            <p:cNvPr id="229" name="Imagem 228">
              <a:extLst>
                <a:ext uri="{FF2B5EF4-FFF2-40B4-BE49-F238E27FC236}">
                  <a16:creationId xmlns:a16="http://schemas.microsoft.com/office/drawing/2014/main" id="{86818F2A-B947-B1BA-0741-7ABD1A7B5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03" y="2922528"/>
              <a:ext cx="809625" cy="819150"/>
            </a:xfrm>
            <a:prstGeom prst="rect">
              <a:avLst/>
            </a:prstGeom>
          </p:spPr>
        </p:pic>
        <p:pic>
          <p:nvPicPr>
            <p:cNvPr id="230" name="Imagem 229">
              <a:extLst>
                <a:ext uri="{FF2B5EF4-FFF2-40B4-BE49-F238E27FC236}">
                  <a16:creationId xmlns:a16="http://schemas.microsoft.com/office/drawing/2014/main" id="{FA1367BB-0841-6000-6F5D-181AFD929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4049" y="2657884"/>
              <a:ext cx="809625" cy="819150"/>
            </a:xfrm>
            <a:prstGeom prst="rect">
              <a:avLst/>
            </a:prstGeom>
          </p:spPr>
        </p:pic>
        <p:pic>
          <p:nvPicPr>
            <p:cNvPr id="231" name="Imagem 230">
              <a:extLst>
                <a:ext uri="{FF2B5EF4-FFF2-40B4-BE49-F238E27FC236}">
                  <a16:creationId xmlns:a16="http://schemas.microsoft.com/office/drawing/2014/main" id="{DFF977DE-3F4E-91C5-5641-5ECBD3E29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658" y="2962050"/>
              <a:ext cx="809625" cy="819150"/>
            </a:xfrm>
            <a:prstGeom prst="rect">
              <a:avLst/>
            </a:prstGeom>
          </p:spPr>
        </p:pic>
        <p:pic>
          <p:nvPicPr>
            <p:cNvPr id="232" name="Imagem 231">
              <a:extLst>
                <a:ext uri="{FF2B5EF4-FFF2-40B4-BE49-F238E27FC236}">
                  <a16:creationId xmlns:a16="http://schemas.microsoft.com/office/drawing/2014/main" id="{4E9834B8-05F6-AE00-55CE-00386C615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504" y="3227426"/>
              <a:ext cx="809625" cy="819150"/>
            </a:xfrm>
            <a:prstGeom prst="rect">
              <a:avLst/>
            </a:prstGeom>
          </p:spPr>
        </p:pic>
        <p:pic>
          <p:nvPicPr>
            <p:cNvPr id="233" name="Imagem 232">
              <a:extLst>
                <a:ext uri="{FF2B5EF4-FFF2-40B4-BE49-F238E27FC236}">
                  <a16:creationId xmlns:a16="http://schemas.microsoft.com/office/drawing/2014/main" id="{E7B9B384-3099-7991-1B70-81EF30B57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458" y="3620794"/>
              <a:ext cx="809625" cy="819150"/>
            </a:xfrm>
            <a:prstGeom prst="rect">
              <a:avLst/>
            </a:prstGeom>
          </p:spPr>
        </p:pic>
        <p:pic>
          <p:nvPicPr>
            <p:cNvPr id="234" name="Imagem 233">
              <a:extLst>
                <a:ext uri="{FF2B5EF4-FFF2-40B4-BE49-F238E27FC236}">
                  <a16:creationId xmlns:a16="http://schemas.microsoft.com/office/drawing/2014/main" id="{47EBCA0B-7D82-452F-EF46-A0C70B6B8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518" y="3384756"/>
              <a:ext cx="809625" cy="819150"/>
            </a:xfrm>
            <a:prstGeom prst="rect">
              <a:avLst/>
            </a:prstGeom>
          </p:spPr>
        </p:pic>
        <p:pic>
          <p:nvPicPr>
            <p:cNvPr id="235" name="Imagem 234">
              <a:extLst>
                <a:ext uri="{FF2B5EF4-FFF2-40B4-BE49-F238E27FC236}">
                  <a16:creationId xmlns:a16="http://schemas.microsoft.com/office/drawing/2014/main" id="{7A07BEAA-44E8-2872-7AA2-7B02F80A2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774" y="3630699"/>
              <a:ext cx="809625" cy="819150"/>
            </a:xfrm>
            <a:prstGeom prst="rect">
              <a:avLst/>
            </a:prstGeom>
          </p:spPr>
        </p:pic>
        <p:pic>
          <p:nvPicPr>
            <p:cNvPr id="236" name="Imagem 235">
              <a:extLst>
                <a:ext uri="{FF2B5EF4-FFF2-40B4-BE49-F238E27FC236}">
                  <a16:creationId xmlns:a16="http://schemas.microsoft.com/office/drawing/2014/main" id="{B489C79A-C9AA-8316-D190-51155C198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045" y="3177866"/>
              <a:ext cx="809625" cy="819150"/>
            </a:xfrm>
            <a:prstGeom prst="rect">
              <a:avLst/>
            </a:prstGeom>
          </p:spPr>
        </p:pic>
        <p:pic>
          <p:nvPicPr>
            <p:cNvPr id="237" name="Imagem 236">
              <a:extLst>
                <a:ext uri="{FF2B5EF4-FFF2-40B4-BE49-F238E27FC236}">
                  <a16:creationId xmlns:a16="http://schemas.microsoft.com/office/drawing/2014/main" id="{8E14A7CA-F0F2-7081-9CB9-0079C43DF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24" y="3622797"/>
              <a:ext cx="809625" cy="819150"/>
            </a:xfrm>
            <a:prstGeom prst="rect">
              <a:avLst/>
            </a:prstGeom>
          </p:spPr>
        </p:pic>
        <p:pic>
          <p:nvPicPr>
            <p:cNvPr id="238" name="Imagem 237">
              <a:extLst>
                <a:ext uri="{FF2B5EF4-FFF2-40B4-BE49-F238E27FC236}">
                  <a16:creationId xmlns:a16="http://schemas.microsoft.com/office/drawing/2014/main" id="{87F0C6BA-BBED-0E77-8395-1C48F779E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172" y="3827636"/>
              <a:ext cx="809625" cy="819150"/>
            </a:xfrm>
            <a:prstGeom prst="rect">
              <a:avLst/>
            </a:prstGeom>
          </p:spPr>
        </p:pic>
        <p:pic>
          <p:nvPicPr>
            <p:cNvPr id="239" name="Imagem 238">
              <a:extLst>
                <a:ext uri="{FF2B5EF4-FFF2-40B4-BE49-F238E27FC236}">
                  <a16:creationId xmlns:a16="http://schemas.microsoft.com/office/drawing/2014/main" id="{C0180D9C-1330-298F-DF15-09A51B6BE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645" y="3974887"/>
              <a:ext cx="809625" cy="819150"/>
            </a:xfrm>
            <a:prstGeom prst="rect">
              <a:avLst/>
            </a:prstGeom>
          </p:spPr>
        </p:pic>
        <p:pic>
          <p:nvPicPr>
            <p:cNvPr id="240" name="Imagem 239">
              <a:extLst>
                <a:ext uri="{FF2B5EF4-FFF2-40B4-BE49-F238E27FC236}">
                  <a16:creationId xmlns:a16="http://schemas.microsoft.com/office/drawing/2014/main" id="{193D867D-81BB-F1A3-521C-7FA82DDC9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738" y="4201855"/>
              <a:ext cx="809625" cy="819150"/>
            </a:xfrm>
            <a:prstGeom prst="rect">
              <a:avLst/>
            </a:prstGeom>
          </p:spPr>
        </p:pic>
        <p:pic>
          <p:nvPicPr>
            <p:cNvPr id="241" name="Imagem 240">
              <a:extLst>
                <a:ext uri="{FF2B5EF4-FFF2-40B4-BE49-F238E27FC236}">
                  <a16:creationId xmlns:a16="http://schemas.microsoft.com/office/drawing/2014/main" id="{8DCFEDCC-F938-AAB3-E9CA-081A4F29E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967" y="4384462"/>
              <a:ext cx="809625" cy="819150"/>
            </a:xfrm>
            <a:prstGeom prst="rect">
              <a:avLst/>
            </a:prstGeom>
          </p:spPr>
        </p:pic>
        <p:pic>
          <p:nvPicPr>
            <p:cNvPr id="242" name="Imagem 241">
              <a:extLst>
                <a:ext uri="{FF2B5EF4-FFF2-40B4-BE49-F238E27FC236}">
                  <a16:creationId xmlns:a16="http://schemas.microsoft.com/office/drawing/2014/main" id="{0BA730D3-1082-6CDE-FC42-326594B2B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917" y="4611430"/>
              <a:ext cx="809625" cy="819150"/>
            </a:xfrm>
            <a:prstGeom prst="rect">
              <a:avLst/>
            </a:prstGeom>
          </p:spPr>
        </p:pic>
        <p:pic>
          <p:nvPicPr>
            <p:cNvPr id="243" name="Imagem 242">
              <a:extLst>
                <a:ext uri="{FF2B5EF4-FFF2-40B4-BE49-F238E27FC236}">
                  <a16:creationId xmlns:a16="http://schemas.microsoft.com/office/drawing/2014/main" id="{0B334851-9F0F-538D-E051-FE9F6D5BF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072" y="4987655"/>
              <a:ext cx="809625" cy="819150"/>
            </a:xfrm>
            <a:prstGeom prst="rect">
              <a:avLst/>
            </a:prstGeom>
          </p:spPr>
        </p:pic>
        <p:pic>
          <p:nvPicPr>
            <p:cNvPr id="244" name="Imagem 243">
              <a:extLst>
                <a:ext uri="{FF2B5EF4-FFF2-40B4-BE49-F238E27FC236}">
                  <a16:creationId xmlns:a16="http://schemas.microsoft.com/office/drawing/2014/main" id="{CE3CF09C-67EC-00D3-4BA6-3085062F9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1953" y="4110395"/>
              <a:ext cx="809625" cy="819150"/>
            </a:xfrm>
            <a:prstGeom prst="rect">
              <a:avLst/>
            </a:prstGeom>
          </p:spPr>
        </p:pic>
        <p:pic>
          <p:nvPicPr>
            <p:cNvPr id="245" name="Imagem 244">
              <a:extLst>
                <a:ext uri="{FF2B5EF4-FFF2-40B4-BE49-F238E27FC236}">
                  <a16:creationId xmlns:a16="http://schemas.microsoft.com/office/drawing/2014/main" id="{3779D68A-752E-11C7-F7E2-23476E2ED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382" y="4505537"/>
              <a:ext cx="809625" cy="819150"/>
            </a:xfrm>
            <a:prstGeom prst="rect">
              <a:avLst/>
            </a:prstGeom>
          </p:spPr>
        </p:pic>
        <p:pic>
          <p:nvPicPr>
            <p:cNvPr id="246" name="Imagem 245">
              <a:extLst>
                <a:ext uri="{FF2B5EF4-FFF2-40B4-BE49-F238E27FC236}">
                  <a16:creationId xmlns:a16="http://schemas.microsoft.com/office/drawing/2014/main" id="{B2AC158C-0990-6A97-9552-9EF70835B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039" y="4568337"/>
              <a:ext cx="809625" cy="819150"/>
            </a:xfrm>
            <a:prstGeom prst="rect">
              <a:avLst/>
            </a:prstGeom>
          </p:spPr>
        </p:pic>
        <p:pic>
          <p:nvPicPr>
            <p:cNvPr id="247" name="Imagem 246">
              <a:extLst>
                <a:ext uri="{FF2B5EF4-FFF2-40B4-BE49-F238E27FC236}">
                  <a16:creationId xmlns:a16="http://schemas.microsoft.com/office/drawing/2014/main" id="{CA0D95FA-B98C-297F-F77D-4B1EAE517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353" y="5054868"/>
              <a:ext cx="809625" cy="819150"/>
            </a:xfrm>
            <a:prstGeom prst="rect">
              <a:avLst/>
            </a:prstGeom>
          </p:spPr>
        </p:pic>
        <p:pic>
          <p:nvPicPr>
            <p:cNvPr id="248" name="Imagem 247">
              <a:extLst>
                <a:ext uri="{FF2B5EF4-FFF2-40B4-BE49-F238E27FC236}">
                  <a16:creationId xmlns:a16="http://schemas.microsoft.com/office/drawing/2014/main" id="{2C22C5BE-26E9-E2B4-2606-F64431E12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293" y="4900650"/>
              <a:ext cx="809625" cy="819150"/>
            </a:xfrm>
            <a:prstGeom prst="rect">
              <a:avLst/>
            </a:prstGeom>
          </p:spPr>
        </p:pic>
        <p:pic>
          <p:nvPicPr>
            <p:cNvPr id="249" name="Imagem 248">
              <a:extLst>
                <a:ext uri="{FF2B5EF4-FFF2-40B4-BE49-F238E27FC236}">
                  <a16:creationId xmlns:a16="http://schemas.microsoft.com/office/drawing/2014/main" id="{09BE0543-4692-2EE0-40D1-714B00005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122" y="5100992"/>
              <a:ext cx="809625" cy="819150"/>
            </a:xfrm>
            <a:prstGeom prst="rect">
              <a:avLst/>
            </a:prstGeom>
          </p:spPr>
        </p:pic>
        <p:pic>
          <p:nvPicPr>
            <p:cNvPr id="250" name="Imagem 249">
              <a:extLst>
                <a:ext uri="{FF2B5EF4-FFF2-40B4-BE49-F238E27FC236}">
                  <a16:creationId xmlns:a16="http://schemas.microsoft.com/office/drawing/2014/main" id="{C1A05E42-58AC-8D60-E397-2AF5DADB4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585" y="5346672"/>
              <a:ext cx="809625" cy="819150"/>
            </a:xfrm>
            <a:prstGeom prst="rect">
              <a:avLst/>
            </a:prstGeom>
          </p:spPr>
        </p:pic>
        <p:pic>
          <p:nvPicPr>
            <p:cNvPr id="251" name="Imagem 250">
              <a:extLst>
                <a:ext uri="{FF2B5EF4-FFF2-40B4-BE49-F238E27FC236}">
                  <a16:creationId xmlns:a16="http://schemas.microsoft.com/office/drawing/2014/main" id="{51621066-57F4-C51A-9635-A3988F46A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4020" y="5391308"/>
              <a:ext cx="809625" cy="819150"/>
            </a:xfrm>
            <a:prstGeom prst="rect">
              <a:avLst/>
            </a:prstGeom>
          </p:spPr>
        </p:pic>
        <p:pic>
          <p:nvPicPr>
            <p:cNvPr id="252" name="Imagem 251">
              <a:extLst>
                <a:ext uri="{FF2B5EF4-FFF2-40B4-BE49-F238E27FC236}">
                  <a16:creationId xmlns:a16="http://schemas.microsoft.com/office/drawing/2014/main" id="{FEEEF5EB-7759-F3D8-7640-28184BCCA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336" y="5682014"/>
              <a:ext cx="809625" cy="819150"/>
            </a:xfrm>
            <a:prstGeom prst="rect">
              <a:avLst/>
            </a:prstGeom>
          </p:spPr>
        </p:pic>
      </p:grpSp>
      <p:sp>
        <p:nvSpPr>
          <p:cNvPr id="253" name="CaixaDeTexto 252">
            <a:extLst>
              <a:ext uri="{FF2B5EF4-FFF2-40B4-BE49-F238E27FC236}">
                <a16:creationId xmlns:a16="http://schemas.microsoft.com/office/drawing/2014/main" id="{16E9674E-4E59-7E86-1EE0-92E51A17A6F8}"/>
              </a:ext>
            </a:extLst>
          </p:cNvPr>
          <p:cNvSpPr txBox="1"/>
          <p:nvPr/>
        </p:nvSpPr>
        <p:spPr>
          <a:xfrm>
            <a:off x="3783816" y="5324687"/>
            <a:ext cx="1255472" cy="400110"/>
          </a:xfrm>
          <a:prstGeom prst="rect">
            <a:avLst/>
          </a:prstGeom>
          <a:solidFill>
            <a:srgbClr val="FFFF00"/>
          </a:solidFill>
        </p:spPr>
        <p:txBody>
          <a:bodyPr wrap="none" rtlCol="0">
            <a:spAutoFit/>
          </a:bodyPr>
          <a:lstStyle/>
          <a:p>
            <a:r>
              <a:rPr lang="pt-BR" sz="2000" b="1" dirty="0"/>
              <a:t>TR 25 Min</a:t>
            </a:r>
          </a:p>
        </p:txBody>
      </p:sp>
    </p:spTree>
    <p:extLst>
      <p:ext uri="{BB962C8B-B14F-4D97-AF65-F5344CB8AC3E}">
        <p14:creationId xmlns:p14="http://schemas.microsoft.com/office/powerpoint/2010/main" val="2006739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5E91112A-1FC1-FEB1-F26D-C8BF03C2080B}"/>
              </a:ext>
            </a:extLst>
          </p:cNvPr>
          <p:cNvSpPr>
            <a:spLocks noGrp="1"/>
          </p:cNvSpPr>
          <p:nvPr>
            <p:ph type="title"/>
          </p:nvPr>
        </p:nvSpPr>
        <p:spPr>
          <a:xfrm>
            <a:off x="2515325" y="2249510"/>
            <a:ext cx="9550400" cy="1325563"/>
          </a:xfrm>
        </p:spPr>
        <p:txBody>
          <a:bodyPr>
            <a:normAutofit fontScale="90000"/>
          </a:bodyPr>
          <a:lstStyle/>
          <a:p>
            <a:pPr algn="ctr"/>
            <a:r>
              <a:rPr lang="pt-BR" sz="4800" b="1" dirty="0">
                <a:solidFill>
                  <a:srgbClr val="FF0000"/>
                </a:solidFill>
              </a:rPr>
              <a:t>SUPORTE AVANÇADO DE VIDA DO SAMU - USA</a:t>
            </a:r>
          </a:p>
        </p:txBody>
      </p:sp>
    </p:spTree>
    <p:extLst>
      <p:ext uri="{BB962C8B-B14F-4D97-AF65-F5344CB8AC3E}">
        <p14:creationId xmlns:p14="http://schemas.microsoft.com/office/powerpoint/2010/main" val="1006172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4" name="CaixaDeTexto 3">
            <a:extLst>
              <a:ext uri="{FF2B5EF4-FFF2-40B4-BE49-F238E27FC236}">
                <a16:creationId xmlns:a16="http://schemas.microsoft.com/office/drawing/2014/main" id="{2CB089DA-F3C4-A859-2E85-9E47190D76AF}"/>
              </a:ext>
            </a:extLst>
          </p:cNvPr>
          <p:cNvSpPr txBox="1"/>
          <p:nvPr/>
        </p:nvSpPr>
        <p:spPr>
          <a:xfrm>
            <a:off x="2529840" y="139115"/>
            <a:ext cx="9265920" cy="954107"/>
          </a:xfrm>
          <a:prstGeom prst="rect">
            <a:avLst/>
          </a:prstGeom>
          <a:noFill/>
        </p:spPr>
        <p:txBody>
          <a:bodyPr wrap="square">
            <a:spAutoFit/>
          </a:bodyPr>
          <a:lstStyle/>
          <a:p>
            <a:r>
              <a:rPr lang="pt-BR" sz="2800" b="1" dirty="0"/>
              <a:t>Estado atual e projeto para a macrorregião centro-norte, por região de saúde – </a:t>
            </a:r>
            <a:r>
              <a:rPr lang="pt-BR" sz="2800" b="1" dirty="0">
                <a:solidFill>
                  <a:srgbClr val="FF0000"/>
                </a:solidFill>
                <a:latin typeface="+mn-lt"/>
              </a:rPr>
              <a:t>UNIDADE DE SUPORTE AVANÇADO - USA</a:t>
            </a:r>
            <a:endParaRPr lang="pt-BR" sz="2800" dirty="0">
              <a:solidFill>
                <a:srgbClr val="FF0000"/>
              </a:solidFill>
            </a:endParaRPr>
          </a:p>
        </p:txBody>
      </p:sp>
      <p:graphicFrame>
        <p:nvGraphicFramePr>
          <p:cNvPr id="5" name="Tabela 4">
            <a:extLst>
              <a:ext uri="{FF2B5EF4-FFF2-40B4-BE49-F238E27FC236}">
                <a16:creationId xmlns:a16="http://schemas.microsoft.com/office/drawing/2014/main" id="{631AEFD1-9522-31D7-2EC7-DA5EA7424C6B}"/>
              </a:ext>
            </a:extLst>
          </p:cNvPr>
          <p:cNvGraphicFramePr>
            <a:graphicFrameLocks noGrp="1"/>
          </p:cNvGraphicFramePr>
          <p:nvPr>
            <p:extLst>
              <p:ext uri="{D42A27DB-BD31-4B8C-83A1-F6EECF244321}">
                <p14:modId xmlns:p14="http://schemas.microsoft.com/office/powerpoint/2010/main" val="1609052940"/>
              </p:ext>
            </p:extLst>
          </p:nvPr>
        </p:nvGraphicFramePr>
        <p:xfrm>
          <a:off x="2371619" y="1479344"/>
          <a:ext cx="9582362" cy="4569460"/>
        </p:xfrm>
        <a:graphic>
          <a:graphicData uri="http://schemas.openxmlformats.org/drawingml/2006/table">
            <a:tbl>
              <a:tblPr>
                <a:tableStyleId>{5C22544A-7EE6-4342-B048-85BDC9FD1C3A}</a:tableStyleId>
              </a:tblPr>
              <a:tblGrid>
                <a:gridCol w="3132694">
                  <a:extLst>
                    <a:ext uri="{9D8B030D-6E8A-4147-A177-3AD203B41FA5}">
                      <a16:colId xmlns:a16="http://schemas.microsoft.com/office/drawing/2014/main" val="60204567"/>
                    </a:ext>
                  </a:extLst>
                </a:gridCol>
                <a:gridCol w="3662376">
                  <a:extLst>
                    <a:ext uri="{9D8B030D-6E8A-4147-A177-3AD203B41FA5}">
                      <a16:colId xmlns:a16="http://schemas.microsoft.com/office/drawing/2014/main" val="1439852174"/>
                    </a:ext>
                  </a:extLst>
                </a:gridCol>
                <a:gridCol w="575976">
                  <a:extLst>
                    <a:ext uri="{9D8B030D-6E8A-4147-A177-3AD203B41FA5}">
                      <a16:colId xmlns:a16="http://schemas.microsoft.com/office/drawing/2014/main" val="3166493280"/>
                    </a:ext>
                  </a:extLst>
                </a:gridCol>
                <a:gridCol w="1105658">
                  <a:extLst>
                    <a:ext uri="{9D8B030D-6E8A-4147-A177-3AD203B41FA5}">
                      <a16:colId xmlns:a16="http://schemas.microsoft.com/office/drawing/2014/main" val="137845219"/>
                    </a:ext>
                  </a:extLst>
                </a:gridCol>
                <a:gridCol w="1105658">
                  <a:extLst>
                    <a:ext uri="{9D8B030D-6E8A-4147-A177-3AD203B41FA5}">
                      <a16:colId xmlns:a16="http://schemas.microsoft.com/office/drawing/2014/main" val="1468400556"/>
                    </a:ext>
                  </a:extLst>
                </a:gridCol>
              </a:tblGrid>
              <a:tr h="184150">
                <a:tc>
                  <a:txBody>
                    <a:bodyPr/>
                    <a:lstStyle/>
                    <a:p>
                      <a:pPr algn="l" fontAlgn="b"/>
                      <a:r>
                        <a:rPr lang="pt-BR" sz="1800" b="1" u="none" strike="noStrike" dirty="0">
                          <a:effectLst/>
                        </a:rPr>
                        <a:t> </a:t>
                      </a:r>
                      <a:endParaRPr lang="pt-BR"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pt-BR" sz="1800" b="1" u="none" strike="noStrike">
                          <a:effectLst/>
                        </a:rPr>
                        <a:t> </a:t>
                      </a:r>
                      <a:endParaRPr lang="pt-BR" sz="1800" b="1"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pt-BR" sz="1800" b="1" u="none" strike="noStrike">
                          <a:effectLst/>
                        </a:rPr>
                        <a:t> </a:t>
                      </a:r>
                      <a:endParaRPr lang="pt-BR" sz="18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pt-BR" sz="1800" b="1" u="none" strike="noStrike" dirty="0">
                          <a:solidFill>
                            <a:schemeClr val="accent1"/>
                          </a:solidFill>
                          <a:effectLst/>
                        </a:rPr>
                        <a:t>ATUAL</a:t>
                      </a:r>
                      <a:endParaRPr lang="pt-BR" sz="1800" b="1" i="0" u="none" strike="noStrike" dirty="0">
                        <a:solidFill>
                          <a:schemeClr val="accent1"/>
                        </a:solidFill>
                        <a:effectLst/>
                        <a:latin typeface="Calibri" panose="020F0502020204030204" pitchFamily="34" charset="0"/>
                      </a:endParaRPr>
                    </a:p>
                  </a:txBody>
                  <a:tcPr marL="6350" marR="6350" marT="6350" marB="0" anchor="b"/>
                </a:tc>
                <a:tc>
                  <a:txBody>
                    <a:bodyPr/>
                    <a:lstStyle/>
                    <a:p>
                      <a:pPr algn="ctr" fontAlgn="b"/>
                      <a:r>
                        <a:rPr lang="pt-BR" sz="1800" b="1" u="none" strike="noStrike" dirty="0">
                          <a:solidFill>
                            <a:srgbClr val="FF0000"/>
                          </a:solidFill>
                          <a:effectLst/>
                        </a:rPr>
                        <a:t>PROJETO</a:t>
                      </a:r>
                      <a:endParaRPr lang="pt-BR" sz="1800" b="1"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5086994"/>
                  </a:ext>
                </a:extLst>
              </a:tr>
              <a:tr h="184150">
                <a:tc>
                  <a:txBody>
                    <a:bodyPr/>
                    <a:lstStyle/>
                    <a:p>
                      <a:pPr algn="ctr" fontAlgn="ctr"/>
                      <a:r>
                        <a:rPr lang="pt-BR" sz="1800" b="1" u="none" strike="noStrike">
                          <a:effectLst/>
                        </a:rPr>
                        <a:t>REGIONAL </a:t>
                      </a:r>
                      <a:endParaRPr lang="pt-BR" sz="1800" b="1" i="0" u="none" strike="noStrike">
                        <a:solidFill>
                          <a:srgbClr val="000000"/>
                        </a:solidFill>
                        <a:effectLst/>
                        <a:latin typeface="Arial-BoldMT"/>
                      </a:endParaRPr>
                    </a:p>
                  </a:txBody>
                  <a:tcPr marL="6350" marR="6350" marT="6350" marB="0" anchor="ctr"/>
                </a:tc>
                <a:tc>
                  <a:txBody>
                    <a:bodyPr/>
                    <a:lstStyle/>
                    <a:p>
                      <a:pPr algn="ctr" fontAlgn="ctr"/>
                      <a:r>
                        <a:rPr lang="pt-BR" sz="1800" b="1" u="none" strike="noStrike">
                          <a:effectLst/>
                        </a:rPr>
                        <a:t>MUNICÍPIO </a:t>
                      </a:r>
                      <a:endParaRPr lang="pt-BR" sz="1800" b="1" i="0" u="none" strike="noStrike">
                        <a:solidFill>
                          <a:srgbClr val="000000"/>
                        </a:solidFill>
                        <a:effectLst/>
                        <a:latin typeface="Arial-BoldMT"/>
                      </a:endParaRPr>
                    </a:p>
                  </a:txBody>
                  <a:tcPr marL="6350" marR="6350" marT="6350" marB="0" anchor="ctr"/>
                </a:tc>
                <a:tc>
                  <a:txBody>
                    <a:bodyPr/>
                    <a:lstStyle/>
                    <a:p>
                      <a:pPr algn="ctr" fontAlgn="ctr"/>
                      <a:r>
                        <a:rPr lang="pt-BR" sz="1800" b="1" u="none" strike="noStrike">
                          <a:effectLst/>
                        </a:rPr>
                        <a:t> </a:t>
                      </a:r>
                      <a:endParaRPr lang="pt-BR" sz="1800" b="1" i="0" u="none" strike="noStrike">
                        <a:solidFill>
                          <a:srgbClr val="000000"/>
                        </a:solidFill>
                        <a:effectLst/>
                        <a:latin typeface="Arial-BoldMT"/>
                      </a:endParaRPr>
                    </a:p>
                  </a:txBody>
                  <a:tcPr marL="6350" marR="6350" marT="6350" marB="0" anchor="ctr"/>
                </a:tc>
                <a:tc>
                  <a:txBody>
                    <a:bodyPr/>
                    <a:lstStyle/>
                    <a:p>
                      <a:pPr algn="ctr" fontAlgn="ctr"/>
                      <a:r>
                        <a:rPr lang="pt-BR" sz="1800" b="1" u="none" strike="noStrike" dirty="0">
                          <a:solidFill>
                            <a:schemeClr val="accent1"/>
                          </a:solidFill>
                          <a:effectLst/>
                        </a:rPr>
                        <a:t>USA</a:t>
                      </a:r>
                      <a:endParaRPr lang="pt-BR" sz="1800" b="1" i="0" u="none" strike="noStrike" dirty="0">
                        <a:solidFill>
                          <a:schemeClr val="accent1"/>
                        </a:solidFill>
                        <a:effectLst/>
                        <a:latin typeface="Arial-BoldMT"/>
                      </a:endParaRPr>
                    </a:p>
                  </a:txBody>
                  <a:tcPr marL="6350" marR="6350" marT="6350" marB="0" anchor="ctr"/>
                </a:tc>
                <a:tc>
                  <a:txBody>
                    <a:bodyPr/>
                    <a:lstStyle/>
                    <a:p>
                      <a:pPr algn="ctr" fontAlgn="ctr"/>
                      <a:r>
                        <a:rPr lang="pt-BR" sz="1800" b="1" u="none" strike="noStrike" dirty="0">
                          <a:solidFill>
                            <a:srgbClr val="FF0000"/>
                          </a:solidFill>
                          <a:effectLst/>
                        </a:rPr>
                        <a:t>USA</a:t>
                      </a:r>
                      <a:endParaRPr lang="pt-BR" sz="1800" b="1" i="0" u="none" strike="noStrike" dirty="0">
                        <a:solidFill>
                          <a:srgbClr val="FF0000"/>
                        </a:solidFill>
                        <a:effectLst/>
                        <a:latin typeface="Arial-BoldMT"/>
                      </a:endParaRPr>
                    </a:p>
                  </a:txBody>
                  <a:tcPr marL="6350" marR="6350" marT="6350" marB="0" anchor="ctr"/>
                </a:tc>
                <a:extLst>
                  <a:ext uri="{0D108BD9-81ED-4DB2-BD59-A6C34878D82A}">
                    <a16:rowId xmlns:a16="http://schemas.microsoft.com/office/drawing/2014/main" val="2899788428"/>
                  </a:ext>
                </a:extLst>
              </a:tr>
              <a:tr h="184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i="0" u="none" strike="noStrike" dirty="0">
                          <a:solidFill>
                            <a:srgbClr val="00B050"/>
                          </a:solidFill>
                          <a:effectLst/>
                          <a:latin typeface="ArialMT"/>
                        </a:rPr>
                        <a:t>Norte</a:t>
                      </a:r>
                    </a:p>
                  </a:txBody>
                  <a:tcPr/>
                </a:tc>
                <a:tc>
                  <a:txBody>
                    <a:bodyPr/>
                    <a:lstStyle/>
                    <a:p>
                      <a:pPr algn="l" fontAlgn="ctr"/>
                      <a:r>
                        <a:rPr lang="pt-BR" sz="1800" b="1" u="none" strike="noStrike" dirty="0">
                          <a:effectLst/>
                        </a:rPr>
                        <a:t>PORANGATU </a:t>
                      </a:r>
                      <a:endParaRPr lang="pt-BR" sz="1800" b="1" i="0" u="none" strike="noStrike" dirty="0">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1</a:t>
                      </a:r>
                      <a:endParaRPr lang="pt-BR" sz="1800" b="1" i="0" u="none" strike="noStrike" dirty="0">
                        <a:solidFill>
                          <a:schemeClr val="accent1"/>
                        </a:solidFill>
                        <a:effectLst/>
                        <a:latin typeface="ArialMT"/>
                      </a:endParaRPr>
                    </a:p>
                  </a:txBody>
                  <a:tcPr marL="6350" marR="6350" marT="6350" marB="0" anchor="ctr"/>
                </a:tc>
                <a:tc>
                  <a:txBody>
                    <a:bodyPr/>
                    <a:lstStyle/>
                    <a:p>
                      <a:pPr algn="ctr" fontAlgn="ctr"/>
                      <a:r>
                        <a:rPr lang="pt-BR" sz="1800" b="1" u="none" strike="noStrike" dirty="0">
                          <a:solidFill>
                            <a:srgbClr val="FF0000"/>
                          </a:solidFill>
                          <a:effectLst/>
                        </a:rPr>
                        <a:t>1</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2544525623"/>
                  </a:ext>
                </a:extLst>
              </a:tr>
              <a:tr h="184150">
                <a:tc>
                  <a:txBody>
                    <a:bodyPr/>
                    <a:lstStyle/>
                    <a:p>
                      <a:pPr algn="l" fontAlgn="ctr"/>
                      <a:r>
                        <a:rPr lang="pt-BR" sz="1800" b="1" u="none" strike="noStrike" dirty="0">
                          <a:solidFill>
                            <a:srgbClr val="00B050"/>
                          </a:solidFill>
                          <a:effectLst/>
                        </a:rPr>
                        <a:t> </a:t>
                      </a:r>
                      <a:endParaRPr lang="pt-BR" sz="1800" b="1" i="0" u="none" strike="noStrike" dirty="0">
                        <a:solidFill>
                          <a:srgbClr val="00B05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 </a:t>
                      </a:r>
                      <a:endParaRPr lang="pt-BR" sz="1800" b="1" i="0" u="none" strike="noStrike" dirty="0">
                        <a:solidFill>
                          <a:schemeClr val="accent1"/>
                        </a:solidFill>
                        <a:effectLst/>
                        <a:latin typeface="ArialMT"/>
                      </a:endParaRPr>
                    </a:p>
                  </a:txBody>
                  <a:tcPr marL="6350" marR="6350" marT="6350" marB="0" anchor="ctr"/>
                </a:tc>
                <a:tc>
                  <a:txBody>
                    <a:bodyPr/>
                    <a:lstStyle/>
                    <a:p>
                      <a:pPr algn="ctr" fontAlgn="ctr"/>
                      <a:r>
                        <a:rPr lang="pt-BR" sz="1800" b="1" u="none" strike="noStrike" dirty="0">
                          <a:solidFill>
                            <a:srgbClr val="FF0000"/>
                          </a:solidFill>
                          <a:effectLst/>
                        </a:rPr>
                        <a:t> </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1119559522"/>
                  </a:ext>
                </a:extLst>
              </a:tr>
              <a:tr h="184150">
                <a:tc rowSpan="3">
                  <a:txBody>
                    <a:bodyPr/>
                    <a:lstStyle/>
                    <a:p>
                      <a:pPr algn="l" fontAlgn="ctr"/>
                      <a:r>
                        <a:rPr lang="pt-BR" sz="1800" b="1" u="none" strike="noStrike" dirty="0">
                          <a:solidFill>
                            <a:srgbClr val="00B050"/>
                          </a:solidFill>
                          <a:effectLst/>
                        </a:rPr>
                        <a:t>Pireneus </a:t>
                      </a:r>
                      <a:endParaRPr lang="pt-BR" sz="1800" b="1" i="0" u="none" strike="noStrike" dirty="0">
                        <a:solidFill>
                          <a:srgbClr val="00B050"/>
                        </a:solidFill>
                        <a:effectLst/>
                        <a:latin typeface="ArialMT"/>
                      </a:endParaRPr>
                    </a:p>
                  </a:txBody>
                  <a:tcPr marL="6350" marR="6350" marT="6350" marB="0" anchor="ctr"/>
                </a:tc>
                <a:tc>
                  <a:txBody>
                    <a:bodyPr/>
                    <a:lstStyle/>
                    <a:p>
                      <a:pPr algn="l" fontAlgn="ctr"/>
                      <a:r>
                        <a:rPr lang="pt-BR" sz="1800" b="1" u="none" strike="noStrike">
                          <a:effectLst/>
                        </a:rPr>
                        <a:t>ALEXÂNIA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1</a:t>
                      </a:r>
                      <a:endParaRPr lang="pt-BR" sz="1800" b="1" i="0" u="none" strike="noStrike" dirty="0">
                        <a:solidFill>
                          <a:schemeClr val="accent1"/>
                        </a:solidFill>
                        <a:effectLst/>
                        <a:latin typeface="ArialMT"/>
                      </a:endParaRPr>
                    </a:p>
                  </a:txBody>
                  <a:tcPr marL="6350" marR="6350" marT="6350" marB="0" anchor="ctr"/>
                </a:tc>
                <a:tc>
                  <a:txBody>
                    <a:bodyPr/>
                    <a:lstStyle/>
                    <a:p>
                      <a:pPr algn="ctr" fontAlgn="ctr"/>
                      <a:r>
                        <a:rPr lang="pt-BR" sz="1800" b="1" u="none" strike="noStrike" dirty="0">
                          <a:solidFill>
                            <a:srgbClr val="FF0000"/>
                          </a:solidFill>
                          <a:effectLst/>
                        </a:rPr>
                        <a:t>1</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3870105579"/>
                  </a:ext>
                </a:extLst>
              </a:tr>
              <a:tr h="254000">
                <a:tc vMerge="1">
                  <a:txBody>
                    <a:bodyPr/>
                    <a:lstStyle/>
                    <a:p>
                      <a:endParaRPr lang="pt-BR"/>
                    </a:p>
                  </a:txBody>
                  <a:tcPr/>
                </a:tc>
                <a:tc>
                  <a:txBody>
                    <a:bodyPr/>
                    <a:lstStyle/>
                    <a:p>
                      <a:pPr algn="l" fontAlgn="ctr"/>
                      <a:r>
                        <a:rPr lang="pt-BR" sz="1800" b="1" u="none" strike="noStrike">
                          <a:effectLst/>
                        </a:rPr>
                        <a:t>ANÁPOLIS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2</a:t>
                      </a:r>
                      <a:endParaRPr lang="pt-BR" sz="1800" b="1" i="0" u="none" strike="noStrike" dirty="0">
                        <a:solidFill>
                          <a:schemeClr val="accent1"/>
                        </a:solidFill>
                        <a:effectLst/>
                        <a:latin typeface="ArialMT"/>
                      </a:endParaRPr>
                    </a:p>
                  </a:txBody>
                  <a:tcPr marL="6350" marR="6350" marT="6350" marB="0" anchor="ctr"/>
                </a:tc>
                <a:tc>
                  <a:txBody>
                    <a:bodyPr/>
                    <a:lstStyle/>
                    <a:p>
                      <a:pPr algn="ctr" fontAlgn="ctr"/>
                      <a:r>
                        <a:rPr lang="pt-BR" sz="1800" b="1" u="none" strike="noStrike">
                          <a:solidFill>
                            <a:srgbClr val="FF0000"/>
                          </a:solidFill>
                          <a:effectLst/>
                        </a:rPr>
                        <a:t>2</a:t>
                      </a:r>
                      <a:endParaRPr lang="pt-BR" sz="1800" b="1" i="0" u="none" strike="noStrike">
                        <a:solidFill>
                          <a:srgbClr val="FF0000"/>
                        </a:solidFill>
                        <a:effectLst/>
                        <a:latin typeface="ArialMT"/>
                      </a:endParaRPr>
                    </a:p>
                  </a:txBody>
                  <a:tcPr marL="6350" marR="6350" marT="6350" marB="0" anchor="ctr"/>
                </a:tc>
                <a:extLst>
                  <a:ext uri="{0D108BD9-81ED-4DB2-BD59-A6C34878D82A}">
                    <a16:rowId xmlns:a16="http://schemas.microsoft.com/office/drawing/2014/main" val="1932741618"/>
                  </a:ext>
                </a:extLst>
              </a:tr>
              <a:tr h="184150">
                <a:tc vMerge="1">
                  <a:txBody>
                    <a:bodyPr/>
                    <a:lstStyle/>
                    <a:p>
                      <a:endParaRPr lang="pt-BR"/>
                    </a:p>
                  </a:txBody>
                  <a:tcPr/>
                </a:tc>
                <a:tc>
                  <a:txBody>
                    <a:bodyPr/>
                    <a:lstStyle/>
                    <a:p>
                      <a:pPr algn="l" fontAlgn="ctr"/>
                      <a:r>
                        <a:rPr lang="pt-BR" sz="1800" b="1" u="none" strike="noStrike">
                          <a:effectLst/>
                        </a:rPr>
                        <a:t>CORUMBA DE GOIAS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1</a:t>
                      </a:r>
                      <a:endParaRPr lang="pt-BR" sz="1800" b="1" i="0" u="none" strike="noStrike" dirty="0">
                        <a:solidFill>
                          <a:schemeClr val="accent1"/>
                        </a:solidFill>
                        <a:effectLst/>
                        <a:latin typeface="ArialMT"/>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1" u="none" strike="noStrike" dirty="0">
                          <a:solidFill>
                            <a:srgbClr val="FF0000"/>
                          </a:solidFill>
                          <a:effectLst/>
                        </a:rPr>
                        <a:t>1</a:t>
                      </a:r>
                      <a:endParaRPr lang="pt-BR" sz="1800" b="1" i="0" u="none" strike="noStrike" dirty="0">
                        <a:solidFill>
                          <a:srgbClr val="FF0000"/>
                        </a:solidFill>
                        <a:effectLst/>
                        <a:latin typeface="ArialMT"/>
                      </a:endParaRPr>
                    </a:p>
                    <a:p>
                      <a:pPr algn="ctr" fontAlgn="ctr"/>
                      <a:r>
                        <a:rPr lang="pt-BR" sz="1800" b="1" u="none" strike="noStrike" dirty="0">
                          <a:solidFill>
                            <a:srgbClr val="FF0000"/>
                          </a:solidFill>
                          <a:effectLst/>
                        </a:rPr>
                        <a:t> </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2232830493"/>
                  </a:ext>
                </a:extLst>
              </a:tr>
              <a:tr h="184150">
                <a:tc>
                  <a:txBody>
                    <a:bodyPr/>
                    <a:lstStyle/>
                    <a:p>
                      <a:pPr algn="l" fontAlgn="ctr"/>
                      <a:r>
                        <a:rPr lang="pt-BR" sz="1800" b="1" u="none" strike="noStrike" dirty="0">
                          <a:solidFill>
                            <a:srgbClr val="00B050"/>
                          </a:solidFill>
                          <a:effectLst/>
                        </a:rPr>
                        <a:t> </a:t>
                      </a:r>
                      <a:endParaRPr lang="pt-BR" sz="1800" b="1" i="0" u="none" strike="noStrike" dirty="0">
                        <a:solidFill>
                          <a:srgbClr val="00B05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b"/>
                      <a:r>
                        <a:rPr lang="pt-BR" sz="1800" b="1" u="none" strike="noStrike" dirty="0">
                          <a:solidFill>
                            <a:schemeClr val="accent1"/>
                          </a:solidFill>
                          <a:effectLst/>
                        </a:rPr>
                        <a:t> </a:t>
                      </a:r>
                      <a:endParaRPr lang="pt-BR" sz="1800" b="1" i="0" u="none" strike="noStrike" dirty="0">
                        <a:solidFill>
                          <a:schemeClr val="accent1"/>
                        </a:solidFill>
                        <a:effectLst/>
                        <a:latin typeface="Calibri" panose="020F0502020204030204" pitchFamily="34" charset="0"/>
                      </a:endParaRPr>
                    </a:p>
                  </a:txBody>
                  <a:tcPr marL="6350" marR="6350" marT="6350" marB="0" anchor="b"/>
                </a:tc>
                <a:tc>
                  <a:txBody>
                    <a:bodyPr/>
                    <a:lstStyle/>
                    <a:p>
                      <a:pPr algn="ctr" fontAlgn="ctr"/>
                      <a:r>
                        <a:rPr lang="pt-BR" sz="1800" b="1" u="none" strike="noStrike" dirty="0">
                          <a:solidFill>
                            <a:srgbClr val="FF0000"/>
                          </a:solidFill>
                          <a:effectLst/>
                        </a:rPr>
                        <a:t> </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3713347753"/>
                  </a:ext>
                </a:extLst>
              </a:tr>
              <a:tr h="254000">
                <a:tc rowSpan="2">
                  <a:txBody>
                    <a:bodyPr/>
                    <a:lstStyle/>
                    <a:p>
                      <a:pPr algn="l" fontAlgn="ctr"/>
                      <a:r>
                        <a:rPr lang="pt-BR" sz="1800" b="1" u="none" strike="noStrike" dirty="0">
                          <a:solidFill>
                            <a:srgbClr val="00B050"/>
                          </a:solidFill>
                          <a:effectLst/>
                        </a:rPr>
                        <a:t>São Patrício I </a:t>
                      </a:r>
                      <a:endParaRPr lang="pt-BR" sz="1800" b="1" i="0" u="none" strike="noStrike" dirty="0">
                        <a:solidFill>
                          <a:srgbClr val="00B050"/>
                        </a:solidFill>
                        <a:effectLst/>
                        <a:latin typeface="ArialMT"/>
                      </a:endParaRPr>
                    </a:p>
                  </a:txBody>
                  <a:tcPr marL="6350" marR="6350" marT="6350" marB="0" anchor="ctr"/>
                </a:tc>
                <a:tc>
                  <a:txBody>
                    <a:bodyPr/>
                    <a:lstStyle/>
                    <a:p>
                      <a:pPr algn="l" fontAlgn="ctr"/>
                      <a:r>
                        <a:rPr lang="pt-BR" sz="1800" b="1" u="none" strike="noStrike">
                          <a:effectLst/>
                        </a:rPr>
                        <a:t>CERES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1</a:t>
                      </a:r>
                      <a:endParaRPr lang="pt-BR" sz="1800" b="1" i="0" u="none" strike="noStrike" dirty="0">
                        <a:solidFill>
                          <a:schemeClr val="accent1"/>
                        </a:solidFill>
                        <a:effectLst/>
                        <a:latin typeface="ArialMT"/>
                      </a:endParaRPr>
                    </a:p>
                  </a:txBody>
                  <a:tcPr marL="6350" marR="6350" marT="6350" marB="0" anchor="ctr"/>
                </a:tc>
                <a:tc>
                  <a:txBody>
                    <a:bodyPr/>
                    <a:lstStyle/>
                    <a:p>
                      <a:pPr algn="ctr" fontAlgn="ctr"/>
                      <a:r>
                        <a:rPr lang="pt-BR" sz="1800" b="1" u="none" strike="noStrike" dirty="0">
                          <a:solidFill>
                            <a:srgbClr val="FF0000"/>
                          </a:solidFill>
                          <a:effectLst/>
                        </a:rPr>
                        <a:t>1</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2547240229"/>
                  </a:ext>
                </a:extLst>
              </a:tr>
              <a:tr h="203200">
                <a:tc vMerge="1">
                  <a:txBody>
                    <a:bodyPr/>
                    <a:lstStyle/>
                    <a:p>
                      <a:endParaRPr lang="pt-BR"/>
                    </a:p>
                  </a:txBody>
                  <a:tcPr/>
                </a:tc>
                <a:tc>
                  <a:txBody>
                    <a:bodyPr/>
                    <a:lstStyle/>
                    <a:p>
                      <a:pPr algn="l" fontAlgn="ctr"/>
                      <a:r>
                        <a:rPr lang="pt-BR" sz="1800" b="1" u="none" strike="noStrike">
                          <a:effectLst/>
                        </a:rPr>
                        <a:t>RUBIATABA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1</a:t>
                      </a:r>
                      <a:endParaRPr lang="pt-BR" sz="1800" b="1" i="0" u="none" strike="noStrike" dirty="0">
                        <a:solidFill>
                          <a:schemeClr val="accent1"/>
                        </a:solidFill>
                        <a:effectLst/>
                        <a:latin typeface="ArialMT"/>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1" u="none" strike="noStrike" dirty="0">
                          <a:solidFill>
                            <a:srgbClr val="FF0000"/>
                          </a:solidFill>
                          <a:effectLst/>
                        </a:rPr>
                        <a:t>1 </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426609725"/>
                  </a:ext>
                </a:extLst>
              </a:tr>
              <a:tr h="184150">
                <a:tc>
                  <a:txBody>
                    <a:bodyPr/>
                    <a:lstStyle/>
                    <a:p>
                      <a:pPr algn="l" fontAlgn="ctr"/>
                      <a:r>
                        <a:rPr lang="pt-BR" sz="1800" b="1" u="none" strike="noStrike" dirty="0">
                          <a:solidFill>
                            <a:srgbClr val="00B050"/>
                          </a:solidFill>
                          <a:effectLst/>
                        </a:rPr>
                        <a:t> </a:t>
                      </a:r>
                      <a:endParaRPr lang="pt-BR" sz="1800" b="1" i="0" u="none" strike="noStrike" dirty="0">
                        <a:solidFill>
                          <a:srgbClr val="00B05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 </a:t>
                      </a:r>
                      <a:endParaRPr lang="pt-BR" sz="1800" b="1" i="0" u="none" strike="noStrike" dirty="0">
                        <a:solidFill>
                          <a:schemeClr val="accent1"/>
                        </a:solidFill>
                        <a:effectLst/>
                        <a:latin typeface="ArialMT"/>
                      </a:endParaRPr>
                    </a:p>
                  </a:txBody>
                  <a:tcPr marL="6350" marR="6350" marT="6350" marB="0" anchor="ctr"/>
                </a:tc>
                <a:tc>
                  <a:txBody>
                    <a:bodyPr/>
                    <a:lstStyle/>
                    <a:p>
                      <a:pPr algn="ctr" fontAlgn="ctr"/>
                      <a:r>
                        <a:rPr lang="pt-BR" sz="1800" b="1" u="none" strike="noStrike" dirty="0">
                          <a:solidFill>
                            <a:srgbClr val="FF0000"/>
                          </a:solidFill>
                          <a:effectLst/>
                        </a:rPr>
                        <a:t> </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1821186546"/>
                  </a:ext>
                </a:extLst>
              </a:tr>
              <a:tr h="184150">
                <a:tc rowSpan="2">
                  <a:txBody>
                    <a:bodyPr/>
                    <a:lstStyle/>
                    <a:p>
                      <a:pPr algn="l" fontAlgn="ctr"/>
                      <a:r>
                        <a:rPr lang="pt-BR" sz="1800" b="1" u="none" strike="noStrike" dirty="0">
                          <a:solidFill>
                            <a:srgbClr val="00B050"/>
                          </a:solidFill>
                          <a:effectLst/>
                        </a:rPr>
                        <a:t>São Patrício II </a:t>
                      </a:r>
                      <a:endParaRPr lang="pt-BR" sz="1800" b="1" i="0" u="none" strike="noStrike" dirty="0">
                        <a:solidFill>
                          <a:srgbClr val="00B050"/>
                        </a:solidFill>
                        <a:effectLst/>
                        <a:latin typeface="ArialMT"/>
                      </a:endParaRPr>
                    </a:p>
                  </a:txBody>
                  <a:tcPr marL="6350" marR="6350" marT="6350" marB="0" anchor="ctr"/>
                </a:tc>
                <a:tc>
                  <a:txBody>
                    <a:bodyPr/>
                    <a:lstStyle/>
                    <a:p>
                      <a:pPr algn="l" fontAlgn="ctr"/>
                      <a:r>
                        <a:rPr lang="pt-BR" sz="1800" b="1" u="none" strike="noStrike">
                          <a:effectLst/>
                        </a:rPr>
                        <a:t>GOIANÉSIA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1</a:t>
                      </a:r>
                      <a:endParaRPr lang="pt-BR" sz="1800" b="1" i="0" u="none" strike="noStrike" dirty="0">
                        <a:solidFill>
                          <a:schemeClr val="accent1"/>
                        </a:solidFill>
                        <a:effectLst/>
                        <a:latin typeface="ArialMT"/>
                      </a:endParaRPr>
                    </a:p>
                  </a:txBody>
                  <a:tcPr marL="6350" marR="6350" marT="6350" marB="0" anchor="ctr"/>
                </a:tc>
                <a:tc>
                  <a:txBody>
                    <a:bodyPr/>
                    <a:lstStyle/>
                    <a:p>
                      <a:pPr algn="ctr" fontAlgn="ctr"/>
                      <a:r>
                        <a:rPr lang="pt-BR" sz="1800" b="1" u="none" strike="noStrike" dirty="0">
                          <a:solidFill>
                            <a:srgbClr val="FF0000"/>
                          </a:solidFill>
                          <a:effectLst/>
                        </a:rPr>
                        <a:t>1</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4007175428"/>
                  </a:ext>
                </a:extLst>
              </a:tr>
              <a:tr h="184150">
                <a:tc vMerge="1">
                  <a:txBody>
                    <a:bodyPr/>
                    <a:lstStyle/>
                    <a:p>
                      <a:endParaRPr lang="pt-BR"/>
                    </a:p>
                  </a:txBody>
                  <a:tcPr/>
                </a:tc>
                <a:tc>
                  <a:txBody>
                    <a:bodyPr/>
                    <a:lstStyle/>
                    <a:p>
                      <a:pPr algn="l" fontAlgn="ctr"/>
                      <a:r>
                        <a:rPr lang="pt-BR" sz="1800" b="1" u="none" strike="noStrike">
                          <a:effectLst/>
                        </a:rPr>
                        <a:t>JARAGUÁ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1</a:t>
                      </a:r>
                      <a:endParaRPr lang="pt-BR" sz="1800" b="1" i="0" u="none" strike="noStrike" dirty="0">
                        <a:solidFill>
                          <a:schemeClr val="accent1"/>
                        </a:solidFill>
                        <a:effectLst/>
                        <a:latin typeface="ArialMT"/>
                      </a:endParaRP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t-BR" sz="1800" b="1" u="none" strike="noStrike" dirty="0">
                          <a:solidFill>
                            <a:srgbClr val="FF0000"/>
                          </a:solidFill>
                          <a:effectLst/>
                        </a:rPr>
                        <a:t>1 </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2815662252"/>
                  </a:ext>
                </a:extLst>
              </a:tr>
              <a:tr h="190500">
                <a:tc>
                  <a:txBody>
                    <a:bodyPr/>
                    <a:lstStyle/>
                    <a:p>
                      <a:pPr algn="l" fontAlgn="ctr"/>
                      <a:r>
                        <a:rPr lang="pt-BR" sz="1800" b="1" u="none" strike="noStrike" dirty="0">
                          <a:solidFill>
                            <a:srgbClr val="00B050"/>
                          </a:solidFill>
                          <a:effectLst/>
                        </a:rPr>
                        <a:t> </a:t>
                      </a:r>
                      <a:endParaRPr lang="pt-BR" sz="1800" b="1" i="0" u="none" strike="noStrike" dirty="0">
                        <a:solidFill>
                          <a:srgbClr val="00B05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 </a:t>
                      </a:r>
                      <a:endParaRPr lang="pt-BR" sz="1800" b="1" i="0" u="none" strike="noStrike" dirty="0">
                        <a:solidFill>
                          <a:schemeClr val="accent1"/>
                        </a:solidFill>
                        <a:effectLst/>
                        <a:latin typeface="ArialMT"/>
                      </a:endParaRPr>
                    </a:p>
                  </a:txBody>
                  <a:tcPr marL="6350" marR="6350" marT="6350" marB="0" anchor="ctr"/>
                </a:tc>
                <a:tc>
                  <a:txBody>
                    <a:bodyPr/>
                    <a:lstStyle/>
                    <a:p>
                      <a:pPr algn="ctr" fontAlgn="ctr"/>
                      <a:r>
                        <a:rPr lang="pt-BR" sz="1800" b="1" u="none" strike="noStrike" dirty="0">
                          <a:solidFill>
                            <a:srgbClr val="FF0000"/>
                          </a:solidFill>
                          <a:effectLst/>
                        </a:rPr>
                        <a:t> </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1702302350"/>
                  </a:ext>
                </a:extLst>
              </a:tr>
              <a:tr h="190500">
                <a:tc>
                  <a:txBody>
                    <a:bodyPr/>
                    <a:lstStyle/>
                    <a:p>
                      <a:pPr algn="l" fontAlgn="ctr"/>
                      <a:r>
                        <a:rPr lang="pt-BR" sz="1800" b="1" u="none" strike="noStrike" dirty="0">
                          <a:solidFill>
                            <a:srgbClr val="00B050"/>
                          </a:solidFill>
                          <a:effectLst/>
                        </a:rPr>
                        <a:t>Serra da Mesa </a:t>
                      </a:r>
                      <a:endParaRPr lang="pt-BR" sz="1800" b="1" i="0" u="none" strike="noStrike" dirty="0">
                        <a:solidFill>
                          <a:srgbClr val="00B050"/>
                        </a:solidFill>
                        <a:effectLst/>
                        <a:latin typeface="ArialMT"/>
                      </a:endParaRPr>
                    </a:p>
                  </a:txBody>
                  <a:tcPr marL="6350" marR="6350" marT="6350" marB="0" anchor="ctr"/>
                </a:tc>
                <a:tc>
                  <a:txBody>
                    <a:bodyPr/>
                    <a:lstStyle/>
                    <a:p>
                      <a:pPr algn="l" fontAlgn="ctr"/>
                      <a:r>
                        <a:rPr lang="pt-BR" sz="1800" b="1" u="none" strike="noStrike">
                          <a:effectLst/>
                        </a:rPr>
                        <a:t>URUAÇU </a:t>
                      </a:r>
                      <a:endParaRPr lang="pt-BR" sz="1800" b="1" i="0" u="none" strike="noStrike">
                        <a:solidFill>
                          <a:srgbClr val="000000"/>
                        </a:solidFill>
                        <a:effectLst/>
                        <a:latin typeface="ArialMT"/>
                      </a:endParaRPr>
                    </a:p>
                  </a:txBody>
                  <a:tcPr marL="6350" marR="6350" marT="6350" marB="0" anchor="ctr"/>
                </a:tc>
                <a:tc>
                  <a:txBody>
                    <a:bodyPr/>
                    <a:lstStyle/>
                    <a:p>
                      <a:pPr algn="l" fontAlgn="ctr"/>
                      <a:r>
                        <a:rPr lang="pt-BR" sz="1800" b="1" u="none" strike="noStrike">
                          <a:effectLst/>
                        </a:rPr>
                        <a:t> </a:t>
                      </a:r>
                      <a:endParaRPr lang="pt-BR" sz="1800" b="1" i="0" u="none" strike="noStrike">
                        <a:solidFill>
                          <a:srgbClr val="000000"/>
                        </a:solidFill>
                        <a:effectLst/>
                        <a:latin typeface="ArialMT"/>
                      </a:endParaRPr>
                    </a:p>
                  </a:txBody>
                  <a:tcPr marL="6350" marR="6350" marT="6350" marB="0" anchor="ctr"/>
                </a:tc>
                <a:tc>
                  <a:txBody>
                    <a:bodyPr/>
                    <a:lstStyle/>
                    <a:p>
                      <a:pPr algn="ctr" fontAlgn="ctr"/>
                      <a:r>
                        <a:rPr lang="pt-BR" sz="1800" b="1" u="none" strike="noStrike" dirty="0">
                          <a:solidFill>
                            <a:schemeClr val="accent1"/>
                          </a:solidFill>
                          <a:effectLst/>
                        </a:rPr>
                        <a:t>1</a:t>
                      </a:r>
                      <a:endParaRPr lang="pt-BR" sz="1800" b="1" i="0" u="none" strike="noStrike" dirty="0">
                        <a:solidFill>
                          <a:schemeClr val="accent1"/>
                        </a:solidFill>
                        <a:effectLst/>
                        <a:latin typeface="ArialMT"/>
                      </a:endParaRPr>
                    </a:p>
                  </a:txBody>
                  <a:tcPr marL="6350" marR="6350" marT="6350" marB="0" anchor="ctr"/>
                </a:tc>
                <a:tc>
                  <a:txBody>
                    <a:bodyPr/>
                    <a:lstStyle/>
                    <a:p>
                      <a:pPr algn="ctr" fontAlgn="ctr"/>
                      <a:r>
                        <a:rPr lang="pt-BR" sz="1800" b="1" u="none" strike="noStrike" dirty="0">
                          <a:solidFill>
                            <a:srgbClr val="FF0000"/>
                          </a:solidFill>
                          <a:effectLst/>
                        </a:rPr>
                        <a:t>1</a:t>
                      </a:r>
                      <a:endParaRPr lang="pt-BR" sz="1800" b="1" i="0" u="none" strike="noStrike" dirty="0">
                        <a:solidFill>
                          <a:srgbClr val="FF0000"/>
                        </a:solidFill>
                        <a:effectLst/>
                        <a:latin typeface="ArialMT"/>
                      </a:endParaRPr>
                    </a:p>
                  </a:txBody>
                  <a:tcPr marL="6350" marR="6350" marT="6350" marB="0" anchor="ctr"/>
                </a:tc>
                <a:extLst>
                  <a:ext uri="{0D108BD9-81ED-4DB2-BD59-A6C34878D82A}">
                    <a16:rowId xmlns:a16="http://schemas.microsoft.com/office/drawing/2014/main" val="1558340863"/>
                  </a:ext>
                </a:extLst>
              </a:tr>
            </a:tbl>
          </a:graphicData>
        </a:graphic>
      </p:graphicFrame>
      <p:sp>
        <p:nvSpPr>
          <p:cNvPr id="6" name="CaixaDeTexto 5">
            <a:extLst>
              <a:ext uri="{FF2B5EF4-FFF2-40B4-BE49-F238E27FC236}">
                <a16:creationId xmlns:a16="http://schemas.microsoft.com/office/drawing/2014/main" id="{1CEC0DEB-B5A3-3529-8D92-B79C9AB2743B}"/>
              </a:ext>
            </a:extLst>
          </p:cNvPr>
          <p:cNvSpPr txBox="1"/>
          <p:nvPr/>
        </p:nvSpPr>
        <p:spPr>
          <a:xfrm>
            <a:off x="2371619" y="6268736"/>
            <a:ext cx="9582362" cy="369332"/>
          </a:xfrm>
          <a:prstGeom prst="rect">
            <a:avLst/>
          </a:prstGeom>
          <a:solidFill>
            <a:schemeClr val="bg1"/>
          </a:solidFill>
        </p:spPr>
        <p:txBody>
          <a:bodyPr wrap="square">
            <a:spAutoFit/>
          </a:bodyPr>
          <a:lstStyle/>
          <a:p>
            <a:r>
              <a:rPr lang="pt-BR" b="1" i="0" u="none" strike="noStrike" dirty="0">
                <a:solidFill>
                  <a:srgbClr val="000000"/>
                </a:solidFill>
                <a:effectLst/>
              </a:rPr>
              <a:t>TOTAL</a:t>
            </a:r>
            <a:r>
              <a:rPr lang="pt-BR" b="1" dirty="0"/>
              <a:t> </a:t>
            </a:r>
            <a:r>
              <a:rPr lang="pt-BR" b="1" i="0" u="none" strike="noStrike" dirty="0">
                <a:solidFill>
                  <a:srgbClr val="000000"/>
                </a:solidFill>
                <a:effectLst/>
              </a:rPr>
              <a:t> </a:t>
            </a:r>
            <a:r>
              <a:rPr lang="pt-BR" b="1" dirty="0"/>
              <a:t> </a:t>
            </a:r>
            <a:r>
              <a:rPr lang="pt-BR" b="1" i="0" u="none" strike="noStrike" dirty="0">
                <a:solidFill>
                  <a:srgbClr val="000000"/>
                </a:solidFill>
                <a:effectLst/>
              </a:rPr>
              <a:t> </a:t>
            </a:r>
            <a:r>
              <a:rPr lang="pt-BR" b="1" dirty="0"/>
              <a:t>                                                                                                                                     </a:t>
            </a:r>
            <a:r>
              <a:rPr lang="pt-BR" b="1" dirty="0">
                <a:solidFill>
                  <a:schemeClr val="accent5"/>
                </a:solidFill>
              </a:rPr>
              <a:t>10</a:t>
            </a:r>
            <a:r>
              <a:rPr lang="pt-BR" b="1" dirty="0"/>
              <a:t>                </a:t>
            </a:r>
            <a:r>
              <a:rPr lang="pt-BR" b="1" dirty="0">
                <a:solidFill>
                  <a:srgbClr val="FF0000"/>
                </a:solidFill>
              </a:rPr>
              <a:t>10 </a:t>
            </a:r>
          </a:p>
        </p:txBody>
      </p:sp>
    </p:spTree>
    <p:extLst>
      <p:ext uri="{BB962C8B-B14F-4D97-AF65-F5344CB8AC3E}">
        <p14:creationId xmlns:p14="http://schemas.microsoft.com/office/powerpoint/2010/main" val="2867980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3" name="Título 1">
            <a:extLst>
              <a:ext uri="{FF2B5EF4-FFF2-40B4-BE49-F238E27FC236}">
                <a16:creationId xmlns:a16="http://schemas.microsoft.com/office/drawing/2014/main" id="{8E7FF923-EFDD-24F4-0B34-BF32DE17658D}"/>
              </a:ext>
            </a:extLst>
          </p:cNvPr>
          <p:cNvSpPr>
            <a:spLocks noGrp="1"/>
          </p:cNvSpPr>
          <p:nvPr>
            <p:ph type="title"/>
          </p:nvPr>
        </p:nvSpPr>
        <p:spPr>
          <a:xfrm>
            <a:off x="2322286" y="730885"/>
            <a:ext cx="4361978" cy="1325563"/>
          </a:xfrm>
        </p:spPr>
        <p:txBody>
          <a:bodyPr>
            <a:normAutofit fontScale="90000"/>
          </a:bodyPr>
          <a:lstStyle/>
          <a:p>
            <a:r>
              <a:rPr lang="pt-BR" dirty="0" err="1"/>
              <a:t>USAs</a:t>
            </a:r>
            <a:r>
              <a:rPr lang="pt-BR" dirty="0"/>
              <a:t> – Distribuição na Macrorregião</a:t>
            </a:r>
          </a:p>
        </p:txBody>
      </p:sp>
      <p:pic>
        <p:nvPicPr>
          <p:cNvPr id="4" name="Imagem 3">
            <a:extLst>
              <a:ext uri="{FF2B5EF4-FFF2-40B4-BE49-F238E27FC236}">
                <a16:creationId xmlns:a16="http://schemas.microsoft.com/office/drawing/2014/main" id="{F6F07E89-64CD-689A-E47F-806FBC7DC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252" y="976381"/>
            <a:ext cx="3832964" cy="5309326"/>
          </a:xfrm>
          <a:prstGeom prst="rect">
            <a:avLst/>
          </a:prstGeom>
        </p:spPr>
      </p:pic>
      <p:pic>
        <p:nvPicPr>
          <p:cNvPr id="5" name="Imagem 4">
            <a:extLst>
              <a:ext uri="{FF2B5EF4-FFF2-40B4-BE49-F238E27FC236}">
                <a16:creationId xmlns:a16="http://schemas.microsoft.com/office/drawing/2014/main" id="{71A7DF4A-ED8C-3203-DAAD-757809087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6285" y="4572120"/>
            <a:ext cx="385599" cy="221791"/>
          </a:xfrm>
          <a:prstGeom prst="rect">
            <a:avLst/>
          </a:prstGeom>
        </p:spPr>
      </p:pic>
      <p:pic>
        <p:nvPicPr>
          <p:cNvPr id="6" name="Imagem 5">
            <a:extLst>
              <a:ext uri="{FF2B5EF4-FFF2-40B4-BE49-F238E27FC236}">
                <a16:creationId xmlns:a16="http://schemas.microsoft.com/office/drawing/2014/main" id="{7194E6CC-77F0-0EDE-BC29-1FE3C4F2FB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7798" y="4587568"/>
            <a:ext cx="383325" cy="221791"/>
          </a:xfrm>
          <a:prstGeom prst="rect">
            <a:avLst/>
          </a:prstGeom>
        </p:spPr>
      </p:pic>
      <p:pic>
        <p:nvPicPr>
          <p:cNvPr id="7" name="Imagem 6">
            <a:extLst>
              <a:ext uri="{FF2B5EF4-FFF2-40B4-BE49-F238E27FC236}">
                <a16:creationId xmlns:a16="http://schemas.microsoft.com/office/drawing/2014/main" id="{04E90AA1-682A-4419-0EA8-9614C1675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888" y="5123120"/>
            <a:ext cx="383325" cy="221791"/>
          </a:xfrm>
          <a:prstGeom prst="rect">
            <a:avLst/>
          </a:prstGeom>
        </p:spPr>
      </p:pic>
      <p:pic>
        <p:nvPicPr>
          <p:cNvPr id="8" name="Imagem 7">
            <a:extLst>
              <a:ext uri="{FF2B5EF4-FFF2-40B4-BE49-F238E27FC236}">
                <a16:creationId xmlns:a16="http://schemas.microsoft.com/office/drawing/2014/main" id="{4E795F3C-4490-EB2C-BBA2-0E2CF785D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2734" y="5856783"/>
            <a:ext cx="383325" cy="221791"/>
          </a:xfrm>
          <a:prstGeom prst="rect">
            <a:avLst/>
          </a:prstGeom>
        </p:spPr>
      </p:pic>
      <p:pic>
        <p:nvPicPr>
          <p:cNvPr id="9" name="Imagem 8">
            <a:extLst>
              <a:ext uri="{FF2B5EF4-FFF2-40B4-BE49-F238E27FC236}">
                <a16:creationId xmlns:a16="http://schemas.microsoft.com/office/drawing/2014/main" id="{86FF47F5-30B1-4A59-093F-8DD1D8D762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042" y="5329162"/>
            <a:ext cx="383325" cy="221791"/>
          </a:xfrm>
          <a:prstGeom prst="rect">
            <a:avLst/>
          </a:prstGeom>
        </p:spPr>
      </p:pic>
      <p:pic>
        <p:nvPicPr>
          <p:cNvPr id="10" name="Imagem 9">
            <a:extLst>
              <a:ext uri="{FF2B5EF4-FFF2-40B4-BE49-F238E27FC236}">
                <a16:creationId xmlns:a16="http://schemas.microsoft.com/office/drawing/2014/main" id="{4A802FB1-7925-B545-32A0-9D4130F43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7717" y="3559097"/>
            <a:ext cx="383325" cy="221791"/>
          </a:xfrm>
          <a:prstGeom prst="rect">
            <a:avLst/>
          </a:prstGeom>
        </p:spPr>
      </p:pic>
      <p:pic>
        <p:nvPicPr>
          <p:cNvPr id="11" name="Imagem 10">
            <a:extLst>
              <a:ext uri="{FF2B5EF4-FFF2-40B4-BE49-F238E27FC236}">
                <a16:creationId xmlns:a16="http://schemas.microsoft.com/office/drawing/2014/main" id="{DA817B97-F4D3-BE18-38C4-0DDF4274A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336" y="4350329"/>
            <a:ext cx="383325" cy="221791"/>
          </a:xfrm>
          <a:prstGeom prst="rect">
            <a:avLst/>
          </a:prstGeom>
        </p:spPr>
      </p:pic>
      <p:pic>
        <p:nvPicPr>
          <p:cNvPr id="12" name="Imagem 11">
            <a:extLst>
              <a:ext uri="{FF2B5EF4-FFF2-40B4-BE49-F238E27FC236}">
                <a16:creationId xmlns:a16="http://schemas.microsoft.com/office/drawing/2014/main" id="{6BC85E60-AD97-04B7-D58A-7F2CD189E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1123" y="5905778"/>
            <a:ext cx="383325" cy="221791"/>
          </a:xfrm>
          <a:prstGeom prst="rect">
            <a:avLst/>
          </a:prstGeom>
        </p:spPr>
      </p:pic>
      <p:pic>
        <p:nvPicPr>
          <p:cNvPr id="13" name="Imagem 12">
            <a:extLst>
              <a:ext uri="{FF2B5EF4-FFF2-40B4-BE49-F238E27FC236}">
                <a16:creationId xmlns:a16="http://schemas.microsoft.com/office/drawing/2014/main" id="{C4AF92E2-905D-4699-D74E-1D86D8AA90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467" y="2232614"/>
            <a:ext cx="383325" cy="221791"/>
          </a:xfrm>
          <a:prstGeom prst="rect">
            <a:avLst/>
          </a:prstGeom>
        </p:spPr>
      </p:pic>
      <p:pic>
        <p:nvPicPr>
          <p:cNvPr id="14" name="Imagem 13">
            <a:extLst>
              <a:ext uri="{FF2B5EF4-FFF2-40B4-BE49-F238E27FC236}">
                <a16:creationId xmlns:a16="http://schemas.microsoft.com/office/drawing/2014/main" id="{99F060F7-4BD2-70B7-D7A3-F0DEA39D9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5294" y="5550953"/>
            <a:ext cx="385599" cy="221791"/>
          </a:xfrm>
          <a:prstGeom prst="rect">
            <a:avLst/>
          </a:prstGeom>
        </p:spPr>
      </p:pic>
    </p:spTree>
    <p:extLst>
      <p:ext uri="{BB962C8B-B14F-4D97-AF65-F5344CB8AC3E}">
        <p14:creationId xmlns:p14="http://schemas.microsoft.com/office/powerpoint/2010/main" val="1867331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8D486A52-98AF-B111-F720-65B41564D24C}"/>
              </a:ext>
            </a:extLst>
          </p:cNvPr>
          <p:cNvSpPr>
            <a:spLocks noGrp="1"/>
          </p:cNvSpPr>
          <p:nvPr>
            <p:ph type="title"/>
          </p:nvPr>
        </p:nvSpPr>
        <p:spPr>
          <a:xfrm>
            <a:off x="2434336" y="730885"/>
            <a:ext cx="5855208" cy="1325563"/>
          </a:xfrm>
        </p:spPr>
        <p:txBody>
          <a:bodyPr/>
          <a:lstStyle/>
          <a:p>
            <a:r>
              <a:rPr lang="pt-BR" dirty="0" err="1"/>
              <a:t>USAs</a:t>
            </a:r>
            <a:r>
              <a:rPr lang="pt-BR" dirty="0"/>
              <a:t> – Cobertura na Macrorregião</a:t>
            </a:r>
          </a:p>
        </p:txBody>
      </p:sp>
      <p:sp>
        <p:nvSpPr>
          <p:cNvPr id="4" name="CaixaDeTexto 3">
            <a:extLst>
              <a:ext uri="{FF2B5EF4-FFF2-40B4-BE49-F238E27FC236}">
                <a16:creationId xmlns:a16="http://schemas.microsoft.com/office/drawing/2014/main" id="{27093D1A-F60C-ED80-0DEF-A3E88C980C77}"/>
              </a:ext>
            </a:extLst>
          </p:cNvPr>
          <p:cNvSpPr txBox="1"/>
          <p:nvPr/>
        </p:nvSpPr>
        <p:spPr>
          <a:xfrm>
            <a:off x="4334334" y="4864746"/>
            <a:ext cx="2217724" cy="400110"/>
          </a:xfrm>
          <a:prstGeom prst="rect">
            <a:avLst/>
          </a:prstGeom>
          <a:solidFill>
            <a:schemeClr val="accent6"/>
          </a:solidFill>
        </p:spPr>
        <p:txBody>
          <a:bodyPr wrap="square" rtlCol="0">
            <a:spAutoFit/>
          </a:bodyPr>
          <a:lstStyle/>
          <a:p>
            <a:r>
              <a:rPr lang="pt-BR" sz="2000" b="1" dirty="0"/>
              <a:t>TR MACRO 51 Min</a:t>
            </a:r>
          </a:p>
        </p:txBody>
      </p:sp>
      <p:pic>
        <p:nvPicPr>
          <p:cNvPr id="5" name="Imagem 4">
            <a:extLst>
              <a:ext uri="{FF2B5EF4-FFF2-40B4-BE49-F238E27FC236}">
                <a16:creationId xmlns:a16="http://schemas.microsoft.com/office/drawing/2014/main" id="{D39A421C-6942-3B03-30CB-BECAE9521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806" y="4200008"/>
            <a:ext cx="1609725" cy="1571625"/>
          </a:xfrm>
          <a:prstGeom prst="rect">
            <a:avLst/>
          </a:prstGeom>
        </p:spPr>
      </p:pic>
      <p:grpSp>
        <p:nvGrpSpPr>
          <p:cNvPr id="6" name="Agrupar 5">
            <a:extLst>
              <a:ext uri="{FF2B5EF4-FFF2-40B4-BE49-F238E27FC236}">
                <a16:creationId xmlns:a16="http://schemas.microsoft.com/office/drawing/2014/main" id="{5CBD2E8A-8CEC-E4F8-5833-A2FBD9A63129}"/>
              </a:ext>
            </a:extLst>
          </p:cNvPr>
          <p:cNvGrpSpPr/>
          <p:nvPr/>
        </p:nvGrpSpPr>
        <p:grpSpPr>
          <a:xfrm>
            <a:off x="8043532" y="976381"/>
            <a:ext cx="3832964" cy="5725966"/>
            <a:chOff x="6946252" y="976381"/>
            <a:chExt cx="3832964" cy="5725966"/>
          </a:xfrm>
        </p:grpSpPr>
        <p:pic>
          <p:nvPicPr>
            <p:cNvPr id="7" name="Imagem 6">
              <a:extLst>
                <a:ext uri="{FF2B5EF4-FFF2-40B4-BE49-F238E27FC236}">
                  <a16:creationId xmlns:a16="http://schemas.microsoft.com/office/drawing/2014/main" id="{35196963-7CDF-1611-3DF2-4A90B30FC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252" y="976381"/>
              <a:ext cx="3832964" cy="5309326"/>
            </a:xfrm>
            <a:prstGeom prst="rect">
              <a:avLst/>
            </a:prstGeom>
          </p:spPr>
        </p:pic>
        <p:pic>
          <p:nvPicPr>
            <p:cNvPr id="8" name="Imagem 7">
              <a:extLst>
                <a:ext uri="{FF2B5EF4-FFF2-40B4-BE49-F238E27FC236}">
                  <a16:creationId xmlns:a16="http://schemas.microsoft.com/office/drawing/2014/main" id="{4A6D0899-9995-292E-46C7-F454E4301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6285" y="4572120"/>
              <a:ext cx="385599" cy="221791"/>
            </a:xfrm>
            <a:prstGeom prst="rect">
              <a:avLst/>
            </a:prstGeom>
          </p:spPr>
        </p:pic>
        <p:pic>
          <p:nvPicPr>
            <p:cNvPr id="9" name="Imagem 8">
              <a:extLst>
                <a:ext uri="{FF2B5EF4-FFF2-40B4-BE49-F238E27FC236}">
                  <a16:creationId xmlns:a16="http://schemas.microsoft.com/office/drawing/2014/main" id="{67A252BB-F146-C36C-ABBA-13E0643C8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7798" y="4587568"/>
              <a:ext cx="383325" cy="221791"/>
            </a:xfrm>
            <a:prstGeom prst="rect">
              <a:avLst/>
            </a:prstGeom>
          </p:spPr>
        </p:pic>
        <p:pic>
          <p:nvPicPr>
            <p:cNvPr id="10" name="Imagem 9">
              <a:extLst>
                <a:ext uri="{FF2B5EF4-FFF2-40B4-BE49-F238E27FC236}">
                  <a16:creationId xmlns:a16="http://schemas.microsoft.com/office/drawing/2014/main" id="{055F43BF-803F-BC4E-8AA6-F5A437A13C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2888" y="5123120"/>
              <a:ext cx="383325" cy="221791"/>
            </a:xfrm>
            <a:prstGeom prst="rect">
              <a:avLst/>
            </a:prstGeom>
          </p:spPr>
        </p:pic>
        <p:pic>
          <p:nvPicPr>
            <p:cNvPr id="11" name="Imagem 10">
              <a:extLst>
                <a:ext uri="{FF2B5EF4-FFF2-40B4-BE49-F238E27FC236}">
                  <a16:creationId xmlns:a16="http://schemas.microsoft.com/office/drawing/2014/main" id="{47AFE1DE-EFD0-8962-FD6F-8F3B78830B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2734" y="5856783"/>
              <a:ext cx="383325" cy="221791"/>
            </a:xfrm>
            <a:prstGeom prst="rect">
              <a:avLst/>
            </a:prstGeom>
          </p:spPr>
        </p:pic>
        <p:pic>
          <p:nvPicPr>
            <p:cNvPr id="12" name="Imagem 11">
              <a:extLst>
                <a:ext uri="{FF2B5EF4-FFF2-40B4-BE49-F238E27FC236}">
                  <a16:creationId xmlns:a16="http://schemas.microsoft.com/office/drawing/2014/main" id="{588EB572-B1E9-131A-81BA-BC4FA4A881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1042" y="5329162"/>
              <a:ext cx="383325" cy="221791"/>
            </a:xfrm>
            <a:prstGeom prst="rect">
              <a:avLst/>
            </a:prstGeom>
          </p:spPr>
        </p:pic>
        <p:pic>
          <p:nvPicPr>
            <p:cNvPr id="13" name="Imagem 12">
              <a:extLst>
                <a:ext uri="{FF2B5EF4-FFF2-40B4-BE49-F238E27FC236}">
                  <a16:creationId xmlns:a16="http://schemas.microsoft.com/office/drawing/2014/main" id="{0706E6DA-0964-6BBE-5BBA-447E7BE9B5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7717" y="3559097"/>
              <a:ext cx="383325" cy="221791"/>
            </a:xfrm>
            <a:prstGeom prst="rect">
              <a:avLst/>
            </a:prstGeom>
          </p:spPr>
        </p:pic>
        <p:pic>
          <p:nvPicPr>
            <p:cNvPr id="14" name="Imagem 13">
              <a:extLst>
                <a:ext uri="{FF2B5EF4-FFF2-40B4-BE49-F238E27FC236}">
                  <a16:creationId xmlns:a16="http://schemas.microsoft.com/office/drawing/2014/main" id="{2411390C-D7F1-24AE-7B98-9D68F9B3D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336" y="4350329"/>
              <a:ext cx="383325" cy="221791"/>
            </a:xfrm>
            <a:prstGeom prst="rect">
              <a:avLst/>
            </a:prstGeom>
          </p:spPr>
        </p:pic>
        <p:pic>
          <p:nvPicPr>
            <p:cNvPr id="15" name="Imagem 14">
              <a:extLst>
                <a:ext uri="{FF2B5EF4-FFF2-40B4-BE49-F238E27FC236}">
                  <a16:creationId xmlns:a16="http://schemas.microsoft.com/office/drawing/2014/main" id="{5A5AB2BB-F150-1514-1764-397E91D65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1123" y="5905778"/>
              <a:ext cx="383325" cy="221791"/>
            </a:xfrm>
            <a:prstGeom prst="rect">
              <a:avLst/>
            </a:prstGeom>
          </p:spPr>
        </p:pic>
        <p:pic>
          <p:nvPicPr>
            <p:cNvPr id="16" name="Imagem 15">
              <a:extLst>
                <a:ext uri="{FF2B5EF4-FFF2-40B4-BE49-F238E27FC236}">
                  <a16:creationId xmlns:a16="http://schemas.microsoft.com/office/drawing/2014/main" id="{CE6949CF-2897-96C6-452A-8444D58B9B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2467" y="2232614"/>
              <a:ext cx="383325" cy="221791"/>
            </a:xfrm>
            <a:prstGeom prst="rect">
              <a:avLst/>
            </a:prstGeom>
          </p:spPr>
        </p:pic>
        <p:pic>
          <p:nvPicPr>
            <p:cNvPr id="17" name="Imagem 16">
              <a:extLst>
                <a:ext uri="{FF2B5EF4-FFF2-40B4-BE49-F238E27FC236}">
                  <a16:creationId xmlns:a16="http://schemas.microsoft.com/office/drawing/2014/main" id="{E77098D0-91DD-721F-E760-3DF44B5A6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5294" y="5550953"/>
              <a:ext cx="385599" cy="221791"/>
            </a:xfrm>
            <a:prstGeom prst="rect">
              <a:avLst/>
            </a:prstGeom>
          </p:spPr>
        </p:pic>
        <p:pic>
          <p:nvPicPr>
            <p:cNvPr id="18" name="Imagem 17">
              <a:extLst>
                <a:ext uri="{FF2B5EF4-FFF2-40B4-BE49-F238E27FC236}">
                  <a16:creationId xmlns:a16="http://schemas.microsoft.com/office/drawing/2014/main" id="{9A1DDFF7-3CD9-1EEB-6BBA-F77D459F1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266" y="1520943"/>
              <a:ext cx="1609725" cy="1571625"/>
            </a:xfrm>
            <a:prstGeom prst="rect">
              <a:avLst/>
            </a:prstGeom>
          </p:spPr>
        </p:pic>
        <p:pic>
          <p:nvPicPr>
            <p:cNvPr id="19" name="Imagem 18">
              <a:extLst>
                <a:ext uri="{FF2B5EF4-FFF2-40B4-BE49-F238E27FC236}">
                  <a16:creationId xmlns:a16="http://schemas.microsoft.com/office/drawing/2014/main" id="{A098A3E7-363E-A7D7-D28E-A06922278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597" y="2877552"/>
              <a:ext cx="1609725" cy="1571625"/>
            </a:xfrm>
            <a:prstGeom prst="rect">
              <a:avLst/>
            </a:prstGeom>
          </p:spPr>
        </p:pic>
        <p:pic>
          <p:nvPicPr>
            <p:cNvPr id="20" name="Imagem 19">
              <a:extLst>
                <a:ext uri="{FF2B5EF4-FFF2-40B4-BE49-F238E27FC236}">
                  <a16:creationId xmlns:a16="http://schemas.microsoft.com/office/drawing/2014/main" id="{719980CD-E23E-0D00-F756-A87BADFB8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573" y="3515715"/>
              <a:ext cx="1609725" cy="1571625"/>
            </a:xfrm>
            <a:prstGeom prst="rect">
              <a:avLst/>
            </a:prstGeom>
          </p:spPr>
        </p:pic>
        <p:pic>
          <p:nvPicPr>
            <p:cNvPr id="21" name="Imagem 20">
              <a:extLst>
                <a:ext uri="{FF2B5EF4-FFF2-40B4-BE49-F238E27FC236}">
                  <a16:creationId xmlns:a16="http://schemas.microsoft.com/office/drawing/2014/main" id="{1264AA27-6CCE-11C6-C6C3-97FD3555B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195" y="3828228"/>
              <a:ext cx="1609725" cy="1571625"/>
            </a:xfrm>
            <a:prstGeom prst="rect">
              <a:avLst/>
            </a:prstGeom>
          </p:spPr>
        </p:pic>
        <p:pic>
          <p:nvPicPr>
            <p:cNvPr id="22" name="Imagem 21">
              <a:extLst>
                <a:ext uri="{FF2B5EF4-FFF2-40B4-BE49-F238E27FC236}">
                  <a16:creationId xmlns:a16="http://schemas.microsoft.com/office/drawing/2014/main" id="{37A739C9-2861-D32D-8B4A-A7D629B4F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214" y="3751525"/>
              <a:ext cx="1609725" cy="1571625"/>
            </a:xfrm>
            <a:prstGeom prst="rect">
              <a:avLst/>
            </a:prstGeom>
          </p:spPr>
        </p:pic>
        <p:pic>
          <p:nvPicPr>
            <p:cNvPr id="23" name="Imagem 22">
              <a:extLst>
                <a:ext uri="{FF2B5EF4-FFF2-40B4-BE49-F238E27FC236}">
                  <a16:creationId xmlns:a16="http://schemas.microsoft.com/office/drawing/2014/main" id="{0111F0C1-0E6F-EC1E-5C1D-12F54F745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463" y="4365256"/>
              <a:ext cx="1609725" cy="1571625"/>
            </a:xfrm>
            <a:prstGeom prst="rect">
              <a:avLst/>
            </a:prstGeom>
          </p:spPr>
        </p:pic>
        <p:pic>
          <p:nvPicPr>
            <p:cNvPr id="24" name="Imagem 23">
              <a:extLst>
                <a:ext uri="{FF2B5EF4-FFF2-40B4-BE49-F238E27FC236}">
                  <a16:creationId xmlns:a16="http://schemas.microsoft.com/office/drawing/2014/main" id="{0AAE5C77-5997-9EA4-FCE1-390175868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192" y="4405094"/>
              <a:ext cx="1609725" cy="1571625"/>
            </a:xfrm>
            <a:prstGeom prst="rect">
              <a:avLst/>
            </a:prstGeom>
          </p:spPr>
        </p:pic>
        <p:pic>
          <p:nvPicPr>
            <p:cNvPr id="25" name="Imagem 24">
              <a:extLst>
                <a:ext uri="{FF2B5EF4-FFF2-40B4-BE49-F238E27FC236}">
                  <a16:creationId xmlns:a16="http://schemas.microsoft.com/office/drawing/2014/main" id="{427F3291-7897-4732-414C-C7C5810EA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867" y="4690743"/>
              <a:ext cx="1609725" cy="1571625"/>
            </a:xfrm>
            <a:prstGeom prst="rect">
              <a:avLst/>
            </a:prstGeom>
          </p:spPr>
        </p:pic>
        <p:pic>
          <p:nvPicPr>
            <p:cNvPr id="26" name="Imagem 25">
              <a:extLst>
                <a:ext uri="{FF2B5EF4-FFF2-40B4-BE49-F238E27FC236}">
                  <a16:creationId xmlns:a16="http://schemas.microsoft.com/office/drawing/2014/main" id="{3ABAC143-12FE-3CD0-E326-AAE55FA98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9463" y="5130722"/>
              <a:ext cx="1609725" cy="1571625"/>
            </a:xfrm>
            <a:prstGeom prst="rect">
              <a:avLst/>
            </a:prstGeom>
          </p:spPr>
        </p:pic>
      </p:grpSp>
    </p:spTree>
    <p:extLst>
      <p:ext uri="{BB962C8B-B14F-4D97-AF65-F5344CB8AC3E}">
        <p14:creationId xmlns:p14="http://schemas.microsoft.com/office/powerpoint/2010/main" val="1762251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0406F955-80A6-E4FF-73AF-87AD1C813772}"/>
              </a:ext>
            </a:extLst>
          </p:cNvPr>
          <p:cNvSpPr txBox="1">
            <a:spLocks/>
          </p:cNvSpPr>
          <p:nvPr/>
        </p:nvSpPr>
        <p:spPr>
          <a:xfrm>
            <a:off x="2326640" y="2174239"/>
            <a:ext cx="9641840" cy="13357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t>Orçamento</a:t>
            </a:r>
          </a:p>
        </p:txBody>
      </p:sp>
    </p:spTree>
    <p:extLst>
      <p:ext uri="{BB962C8B-B14F-4D97-AF65-F5344CB8AC3E}">
        <p14:creationId xmlns:p14="http://schemas.microsoft.com/office/powerpoint/2010/main" val="1420579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85292B51-BC96-86EB-B673-97B5A52A9AFA}"/>
              </a:ext>
            </a:extLst>
          </p:cNvPr>
          <p:cNvSpPr>
            <a:spLocks noGrp="1"/>
          </p:cNvSpPr>
          <p:nvPr>
            <p:ph type="title"/>
          </p:nvPr>
        </p:nvSpPr>
        <p:spPr>
          <a:xfrm>
            <a:off x="2458720" y="365125"/>
            <a:ext cx="8895080" cy="1325563"/>
          </a:xfrm>
        </p:spPr>
        <p:txBody>
          <a:bodyPr>
            <a:normAutofit/>
          </a:bodyPr>
          <a:lstStyle/>
          <a:p>
            <a:r>
              <a:rPr lang="pt-BR" dirty="0"/>
              <a:t>Orçamento   </a:t>
            </a:r>
            <a:r>
              <a:rPr lang="pt-BR" b="1" dirty="0">
                <a:solidFill>
                  <a:srgbClr val="FF0000"/>
                </a:solidFill>
              </a:rPr>
              <a:t>ATUAL</a:t>
            </a:r>
          </a:p>
        </p:txBody>
      </p:sp>
      <p:sp>
        <p:nvSpPr>
          <p:cNvPr id="4" name="CaixaDeTexto 3">
            <a:extLst>
              <a:ext uri="{FF2B5EF4-FFF2-40B4-BE49-F238E27FC236}">
                <a16:creationId xmlns:a16="http://schemas.microsoft.com/office/drawing/2014/main" id="{730CB562-FB82-0862-E6EC-78F88D8C8D76}"/>
              </a:ext>
            </a:extLst>
          </p:cNvPr>
          <p:cNvSpPr txBox="1"/>
          <p:nvPr/>
        </p:nvSpPr>
        <p:spPr>
          <a:xfrm>
            <a:off x="3423614" y="2273300"/>
            <a:ext cx="6224818" cy="2062103"/>
          </a:xfrm>
          <a:prstGeom prst="rect">
            <a:avLst/>
          </a:prstGeom>
          <a:noFill/>
        </p:spPr>
        <p:txBody>
          <a:bodyPr wrap="square">
            <a:spAutoFit/>
          </a:bodyPr>
          <a:lstStyle/>
          <a:p>
            <a:r>
              <a:rPr lang="pt-BR" sz="3200" b="1" dirty="0">
                <a:solidFill>
                  <a:srgbClr val="FF0000"/>
                </a:solidFill>
              </a:rPr>
              <a:t>10 </a:t>
            </a:r>
            <a:r>
              <a:rPr lang="pt-BR" sz="3200" b="1" dirty="0" err="1">
                <a:solidFill>
                  <a:srgbClr val="FF0000"/>
                </a:solidFill>
              </a:rPr>
              <a:t>USAs</a:t>
            </a:r>
            <a:endParaRPr lang="pt-BR" sz="3200" b="1" dirty="0">
              <a:solidFill>
                <a:srgbClr val="FF0000"/>
              </a:solidFill>
            </a:endParaRPr>
          </a:p>
          <a:p>
            <a:r>
              <a:rPr lang="pt-BR" sz="3200" b="1" dirty="0">
                <a:solidFill>
                  <a:srgbClr val="FF0000"/>
                </a:solidFill>
              </a:rPr>
              <a:t>31 USBs</a:t>
            </a:r>
          </a:p>
          <a:p>
            <a:r>
              <a:rPr lang="pt-BR" sz="3200" b="1" dirty="0">
                <a:solidFill>
                  <a:srgbClr val="FF0000"/>
                </a:solidFill>
              </a:rPr>
              <a:t>5 Motolâncias</a:t>
            </a:r>
          </a:p>
          <a:p>
            <a:r>
              <a:rPr lang="pt-BR" sz="3200" b="1" dirty="0">
                <a:solidFill>
                  <a:srgbClr val="FF0000"/>
                </a:solidFill>
              </a:rPr>
              <a:t>3 </a:t>
            </a:r>
            <a:r>
              <a:rPr lang="pt-BR" sz="3200" b="1" dirty="0" err="1">
                <a:solidFill>
                  <a:srgbClr val="FF0000"/>
                </a:solidFill>
              </a:rPr>
              <a:t>CRUs</a:t>
            </a:r>
            <a:endParaRPr lang="pt-BR" sz="3200" b="1" dirty="0">
              <a:solidFill>
                <a:srgbClr val="FF0000"/>
              </a:solidFill>
            </a:endParaRPr>
          </a:p>
        </p:txBody>
      </p:sp>
    </p:spTree>
    <p:extLst>
      <p:ext uri="{BB962C8B-B14F-4D97-AF65-F5344CB8AC3E}">
        <p14:creationId xmlns:p14="http://schemas.microsoft.com/office/powerpoint/2010/main" val="2408577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77147F24-04F4-1905-986B-DE07DB1E7FB8}"/>
              </a:ext>
            </a:extLst>
          </p:cNvPr>
          <p:cNvSpPr txBox="1">
            <a:spLocks/>
          </p:cNvSpPr>
          <p:nvPr/>
        </p:nvSpPr>
        <p:spPr>
          <a:xfrm>
            <a:off x="2214880" y="294005"/>
            <a:ext cx="9794240" cy="1047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t>CUSTO ATUAL DO SAMU</a:t>
            </a:r>
          </a:p>
        </p:txBody>
      </p:sp>
      <p:sp>
        <p:nvSpPr>
          <p:cNvPr id="4" name="Espaço Reservado para Conteúdo 2">
            <a:extLst>
              <a:ext uri="{FF2B5EF4-FFF2-40B4-BE49-F238E27FC236}">
                <a16:creationId xmlns:a16="http://schemas.microsoft.com/office/drawing/2014/main" id="{407703DD-430E-7E21-3818-509B8C3B7468}"/>
              </a:ext>
            </a:extLst>
          </p:cNvPr>
          <p:cNvSpPr txBox="1">
            <a:spLocks/>
          </p:cNvSpPr>
          <p:nvPr/>
        </p:nvSpPr>
        <p:spPr>
          <a:xfrm>
            <a:off x="2397760" y="1569549"/>
            <a:ext cx="9266105" cy="49944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000" b="1" dirty="0">
                <a:solidFill>
                  <a:srgbClr val="FF0000"/>
                </a:solidFill>
              </a:rPr>
              <a:t>Porangatu</a:t>
            </a:r>
          </a:p>
          <a:p>
            <a:endParaRPr lang="pt-BR" sz="3000" b="1" dirty="0">
              <a:solidFill>
                <a:srgbClr val="FFFF00"/>
              </a:solidFill>
            </a:endParaRPr>
          </a:p>
          <a:p>
            <a:r>
              <a:rPr lang="pt-BR" sz="2400" dirty="0"/>
              <a:t>44.317 </a:t>
            </a:r>
            <a:r>
              <a:rPr lang="pt-BR" sz="2400" dirty="0" err="1"/>
              <a:t>hab</a:t>
            </a:r>
            <a:endParaRPr lang="pt-BR" sz="2400" dirty="0"/>
          </a:p>
          <a:p>
            <a:endParaRPr lang="pt-BR" sz="2400" dirty="0"/>
          </a:p>
          <a:p>
            <a:r>
              <a:rPr lang="pt-BR" sz="2400" dirty="0"/>
              <a:t>1 USA </a:t>
            </a:r>
            <a:r>
              <a:rPr lang="pt-BR" sz="2400" dirty="0" err="1"/>
              <a:t>hab</a:t>
            </a:r>
            <a:endParaRPr lang="pt-BR" sz="2400" dirty="0"/>
          </a:p>
          <a:p>
            <a:r>
              <a:rPr lang="pt-BR" sz="2400" dirty="0"/>
              <a:t>2 USB </a:t>
            </a:r>
            <a:r>
              <a:rPr lang="pt-BR" sz="2400" dirty="0" err="1"/>
              <a:t>hab</a:t>
            </a:r>
            <a:endParaRPr lang="pt-BR" sz="2400" dirty="0"/>
          </a:p>
          <a:p>
            <a:r>
              <a:rPr lang="pt-BR" sz="2400" dirty="0"/>
              <a:t>1 moto </a:t>
            </a:r>
            <a:r>
              <a:rPr lang="pt-BR" sz="2400" dirty="0" err="1"/>
              <a:t>hab</a:t>
            </a:r>
            <a:endParaRPr lang="pt-BR" sz="2400" dirty="0"/>
          </a:p>
          <a:p>
            <a:r>
              <a:rPr lang="pt-BR" sz="2400" dirty="0"/>
              <a:t>1 CRU</a:t>
            </a:r>
          </a:p>
          <a:p>
            <a:endParaRPr lang="pt-BR" sz="2400" dirty="0"/>
          </a:p>
          <a:p>
            <a:r>
              <a:rPr lang="pt-BR" sz="2400" dirty="0"/>
              <a:t>Custo Mensal Estimado Atual já descontando repasse MS: </a:t>
            </a:r>
            <a:r>
              <a:rPr lang="pt-BR" sz="2400" dirty="0">
                <a:solidFill>
                  <a:srgbClr val="FF0000"/>
                </a:solidFill>
              </a:rPr>
              <a:t>R$ 1.252.975,33</a:t>
            </a:r>
          </a:p>
          <a:p>
            <a:r>
              <a:rPr lang="pt-BR" sz="2400" dirty="0"/>
              <a:t>População Norte e Serra da Mesa: 252.470 habitantes</a:t>
            </a:r>
          </a:p>
          <a:p>
            <a:r>
              <a:rPr lang="pt-BR" sz="2400" dirty="0"/>
              <a:t>Percapita nas Regiões  Norte e Serra da Mesa: </a:t>
            </a:r>
            <a:r>
              <a:rPr lang="pt-BR" sz="2400" b="1" dirty="0">
                <a:solidFill>
                  <a:srgbClr val="FF0000"/>
                </a:solidFill>
              </a:rPr>
              <a:t>R$ 4,96 /</a:t>
            </a:r>
            <a:r>
              <a:rPr lang="pt-BR" sz="2400" b="1" dirty="0" err="1">
                <a:solidFill>
                  <a:srgbClr val="FF0000"/>
                </a:solidFill>
              </a:rPr>
              <a:t>hab</a:t>
            </a:r>
            <a:r>
              <a:rPr lang="pt-BR" sz="2400" b="1" dirty="0">
                <a:solidFill>
                  <a:srgbClr val="FF0000"/>
                </a:solidFill>
              </a:rPr>
              <a:t>/mês</a:t>
            </a:r>
          </a:p>
        </p:txBody>
      </p:sp>
    </p:spTree>
    <p:extLst>
      <p:ext uri="{BB962C8B-B14F-4D97-AF65-F5344CB8AC3E}">
        <p14:creationId xmlns:p14="http://schemas.microsoft.com/office/powerpoint/2010/main" val="1621924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0911C2BC-DC9D-C082-B867-EEDC786D4607}"/>
              </a:ext>
            </a:extLst>
          </p:cNvPr>
          <p:cNvSpPr txBox="1">
            <a:spLocks/>
          </p:cNvSpPr>
          <p:nvPr/>
        </p:nvSpPr>
        <p:spPr>
          <a:xfrm>
            <a:off x="2162982" y="294005"/>
            <a:ext cx="9896938" cy="1047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t>CUSTO ATUAL DO SAMU</a:t>
            </a:r>
          </a:p>
        </p:txBody>
      </p:sp>
      <p:sp>
        <p:nvSpPr>
          <p:cNvPr id="4" name="Espaço Reservado para Conteúdo 2">
            <a:extLst>
              <a:ext uri="{FF2B5EF4-FFF2-40B4-BE49-F238E27FC236}">
                <a16:creationId xmlns:a16="http://schemas.microsoft.com/office/drawing/2014/main" id="{EEA281FB-0FEE-E90B-B6E4-9D446DCE1085}"/>
              </a:ext>
            </a:extLst>
          </p:cNvPr>
          <p:cNvSpPr txBox="1">
            <a:spLocks/>
          </p:cNvSpPr>
          <p:nvPr/>
        </p:nvSpPr>
        <p:spPr>
          <a:xfrm>
            <a:off x="2418080" y="1569549"/>
            <a:ext cx="9428480" cy="48119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000" b="1" dirty="0">
                <a:solidFill>
                  <a:srgbClr val="FF0000"/>
                </a:solidFill>
              </a:rPr>
              <a:t>Ceres</a:t>
            </a:r>
          </a:p>
          <a:p>
            <a:endParaRPr lang="pt-BR" sz="3000" b="1" dirty="0">
              <a:solidFill>
                <a:srgbClr val="FFFF00"/>
              </a:solidFill>
            </a:endParaRPr>
          </a:p>
          <a:p>
            <a:r>
              <a:rPr lang="pt-BR" sz="2400" dirty="0"/>
              <a:t>22.306 habitantes</a:t>
            </a:r>
          </a:p>
          <a:p>
            <a:endParaRPr lang="pt-BR" sz="2400" dirty="0"/>
          </a:p>
          <a:p>
            <a:r>
              <a:rPr lang="pt-BR" sz="2400" dirty="0"/>
              <a:t>1 USA qual</a:t>
            </a:r>
          </a:p>
          <a:p>
            <a:r>
              <a:rPr lang="pt-BR" sz="2400" dirty="0"/>
              <a:t>2 USB qual</a:t>
            </a:r>
          </a:p>
          <a:p>
            <a:r>
              <a:rPr lang="pt-BR" sz="2400" dirty="0"/>
              <a:t>1 moto </a:t>
            </a:r>
            <a:r>
              <a:rPr lang="pt-BR" sz="2400" dirty="0" err="1"/>
              <a:t>hab</a:t>
            </a:r>
            <a:endParaRPr lang="pt-BR" sz="2400" dirty="0"/>
          </a:p>
          <a:p>
            <a:r>
              <a:rPr lang="pt-BR" sz="2400" dirty="0"/>
              <a:t>1 CRU</a:t>
            </a:r>
          </a:p>
          <a:p>
            <a:endParaRPr lang="pt-BR" sz="2400" dirty="0"/>
          </a:p>
          <a:p>
            <a:r>
              <a:rPr lang="pt-BR" sz="2400" dirty="0"/>
              <a:t>Custo Mensal Estimado Atual já descontando repasse MS:</a:t>
            </a:r>
            <a:r>
              <a:rPr lang="pt-BR" sz="2400" dirty="0">
                <a:solidFill>
                  <a:srgbClr val="FF0000"/>
                </a:solidFill>
              </a:rPr>
              <a:t> R$ 1.188.062,43</a:t>
            </a:r>
          </a:p>
          <a:p>
            <a:r>
              <a:rPr lang="pt-BR" sz="2400" dirty="0"/>
              <a:t>População São Patrício I e São Patrício II: 348.337habitantes</a:t>
            </a:r>
          </a:p>
          <a:p>
            <a:r>
              <a:rPr lang="pt-BR" sz="2400" dirty="0"/>
              <a:t>Percapita nas Regiões São Patrício I e São Patrício II: </a:t>
            </a:r>
            <a:r>
              <a:rPr lang="pt-BR" sz="2400" b="1" dirty="0">
                <a:solidFill>
                  <a:srgbClr val="FF0000"/>
                </a:solidFill>
              </a:rPr>
              <a:t>R$ 3,41/</a:t>
            </a:r>
            <a:r>
              <a:rPr lang="pt-BR" sz="2400" b="1" dirty="0" err="1">
                <a:solidFill>
                  <a:srgbClr val="FF0000"/>
                </a:solidFill>
              </a:rPr>
              <a:t>hab</a:t>
            </a:r>
            <a:r>
              <a:rPr lang="pt-BR" sz="2400" b="1" dirty="0">
                <a:solidFill>
                  <a:srgbClr val="FF0000"/>
                </a:solidFill>
              </a:rPr>
              <a:t>/mês</a:t>
            </a:r>
          </a:p>
        </p:txBody>
      </p:sp>
    </p:spTree>
    <p:extLst>
      <p:ext uri="{BB962C8B-B14F-4D97-AF65-F5344CB8AC3E}">
        <p14:creationId xmlns:p14="http://schemas.microsoft.com/office/powerpoint/2010/main" val="353387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050A0508-F570-0002-A80E-268B8446B1F4}"/>
              </a:ext>
            </a:extLst>
          </p:cNvPr>
          <p:cNvSpPr>
            <a:spLocks noGrp="1"/>
          </p:cNvSpPr>
          <p:nvPr>
            <p:ph type="title"/>
          </p:nvPr>
        </p:nvSpPr>
        <p:spPr>
          <a:xfrm>
            <a:off x="2174240" y="647126"/>
            <a:ext cx="10017760" cy="1052709"/>
          </a:xfrm>
        </p:spPr>
        <p:txBody>
          <a:bodyPr>
            <a:normAutofit fontScale="90000"/>
          </a:bodyPr>
          <a:lstStyle/>
          <a:p>
            <a:pPr algn="ctr">
              <a:lnSpc>
                <a:spcPts val="3920"/>
              </a:lnSpc>
            </a:pPr>
            <a:r>
              <a:rPr lang="pt-BR" sz="4400" b="1" spc="-1" dirty="0">
                <a:solidFill>
                  <a:srgbClr val="000000"/>
                </a:solidFill>
                <a:latin typeface="Arial"/>
              </a:rPr>
              <a:t>SAMU 192</a:t>
            </a:r>
            <a:br>
              <a:rPr lang="pt-BR" sz="4400" b="1" spc="-1" dirty="0">
                <a:solidFill>
                  <a:srgbClr val="000000"/>
                </a:solidFill>
                <a:latin typeface="Arial"/>
              </a:rPr>
            </a:br>
            <a:r>
              <a:rPr lang="pt-BR" sz="4400" b="1" spc="-1" dirty="0">
                <a:solidFill>
                  <a:srgbClr val="000000"/>
                </a:solidFill>
                <a:latin typeface="Arial"/>
              </a:rPr>
              <a:t>INICIAL</a:t>
            </a:r>
            <a:endParaRPr lang="en-US" sz="4400" dirty="0">
              <a:solidFill>
                <a:srgbClr val="192954"/>
              </a:solidFill>
              <a:latin typeface="Kollektif Bold"/>
            </a:endParaRPr>
          </a:p>
        </p:txBody>
      </p:sp>
      <p:sp>
        <p:nvSpPr>
          <p:cNvPr id="4" name="Espaço Reservado para Conteúdo 3">
            <a:extLst>
              <a:ext uri="{FF2B5EF4-FFF2-40B4-BE49-F238E27FC236}">
                <a16:creationId xmlns:a16="http://schemas.microsoft.com/office/drawing/2014/main" id="{E56257B0-A9F2-CDC3-97DF-2B41AA8DDE76}"/>
              </a:ext>
            </a:extLst>
          </p:cNvPr>
          <p:cNvSpPr>
            <a:spLocks noGrp="1"/>
          </p:cNvSpPr>
          <p:nvPr>
            <p:ph idx="1"/>
          </p:nvPr>
        </p:nvSpPr>
        <p:spPr>
          <a:xfrm>
            <a:off x="2377440" y="2346960"/>
            <a:ext cx="9540240" cy="4145914"/>
          </a:xfrm>
        </p:spPr>
        <p:txBody>
          <a:bodyPr>
            <a:normAutofit/>
          </a:bodyPr>
          <a:lstStyle/>
          <a:p>
            <a:pPr algn="just"/>
            <a:r>
              <a:rPr lang="pt-BR" dirty="0"/>
              <a:t>Central de Regulação das Urgências</a:t>
            </a:r>
          </a:p>
          <a:p>
            <a:pPr algn="just"/>
            <a:r>
              <a:rPr lang="pt-BR" dirty="0"/>
              <a:t>Bases Descentralizadas</a:t>
            </a:r>
          </a:p>
          <a:p>
            <a:pPr algn="just"/>
            <a:r>
              <a:rPr lang="pt-BR" dirty="0"/>
              <a:t> Unidades móveis</a:t>
            </a:r>
          </a:p>
          <a:p>
            <a:pPr lvl="1" algn="just"/>
            <a:r>
              <a:rPr lang="pt-BR" dirty="0"/>
              <a:t>1. Unidade de Suporte Básico de Vida - USB Terrestre</a:t>
            </a:r>
          </a:p>
          <a:p>
            <a:pPr lvl="1" algn="just"/>
            <a:r>
              <a:rPr lang="pt-BR" dirty="0"/>
              <a:t>2. Unidade de Suporte Avançado de Vida - USA Terrestre</a:t>
            </a:r>
          </a:p>
          <a:p>
            <a:pPr lvl="1" algn="just"/>
            <a:r>
              <a:rPr lang="pt-BR" dirty="0"/>
              <a:t>3. </a:t>
            </a:r>
            <a:r>
              <a:rPr lang="pt-BR" dirty="0" err="1"/>
              <a:t>Motolância</a:t>
            </a:r>
            <a:endParaRPr lang="pt-BR" dirty="0"/>
          </a:p>
          <a:p>
            <a:pPr lvl="1" algn="just"/>
            <a:endParaRPr lang="pt-BR" dirty="0"/>
          </a:p>
          <a:p>
            <a:pPr algn="just"/>
            <a:endParaRPr lang="pt-BR" dirty="0"/>
          </a:p>
          <a:p>
            <a:pPr lvl="1" algn="just"/>
            <a:endParaRPr lang="pt-BR" dirty="0"/>
          </a:p>
          <a:p>
            <a:pPr algn="just"/>
            <a:endParaRPr lang="pt-BR" baseline="30000" dirty="0"/>
          </a:p>
          <a:p>
            <a:pPr algn="just"/>
            <a:endParaRPr lang="pt-BR" baseline="30000" dirty="0"/>
          </a:p>
          <a:p>
            <a:pPr algn="just"/>
            <a:endParaRPr lang="pt-BR" dirty="0"/>
          </a:p>
          <a:p>
            <a:pPr marL="0" indent="0" algn="just">
              <a:buNone/>
            </a:pPr>
            <a:endParaRPr lang="pt-BR" dirty="0"/>
          </a:p>
          <a:p>
            <a:pPr algn="just"/>
            <a:endParaRPr lang="pt-BR" dirty="0"/>
          </a:p>
        </p:txBody>
      </p:sp>
    </p:spTree>
    <p:extLst>
      <p:ext uri="{BB962C8B-B14F-4D97-AF65-F5344CB8AC3E}">
        <p14:creationId xmlns:p14="http://schemas.microsoft.com/office/powerpoint/2010/main" val="2456250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9EB9A5FE-828A-A189-C4C4-DE7F1FDAA0A4}"/>
              </a:ext>
            </a:extLst>
          </p:cNvPr>
          <p:cNvSpPr txBox="1">
            <a:spLocks/>
          </p:cNvSpPr>
          <p:nvPr/>
        </p:nvSpPr>
        <p:spPr>
          <a:xfrm>
            <a:off x="2387600" y="294005"/>
            <a:ext cx="9519920" cy="10471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t>CUSTO ATUAL DO SAMU</a:t>
            </a:r>
          </a:p>
        </p:txBody>
      </p:sp>
      <p:sp>
        <p:nvSpPr>
          <p:cNvPr id="4" name="Espaço Reservado para Conteúdo 2">
            <a:extLst>
              <a:ext uri="{FF2B5EF4-FFF2-40B4-BE49-F238E27FC236}">
                <a16:creationId xmlns:a16="http://schemas.microsoft.com/office/drawing/2014/main" id="{F832BD10-6B6B-F958-D43F-D3D5313A3FE3}"/>
              </a:ext>
            </a:extLst>
          </p:cNvPr>
          <p:cNvSpPr txBox="1">
            <a:spLocks/>
          </p:cNvSpPr>
          <p:nvPr/>
        </p:nvSpPr>
        <p:spPr>
          <a:xfrm>
            <a:off x="2387600" y="1569550"/>
            <a:ext cx="9519920" cy="443501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000" b="1" dirty="0">
                <a:solidFill>
                  <a:srgbClr val="FF0000"/>
                </a:solidFill>
              </a:rPr>
              <a:t>Anápolis</a:t>
            </a:r>
          </a:p>
          <a:p>
            <a:endParaRPr lang="pt-BR" sz="2400" dirty="0"/>
          </a:p>
          <a:p>
            <a:r>
              <a:rPr lang="pt-BR" sz="2400" dirty="0"/>
              <a:t>391.772 habitantes</a:t>
            </a:r>
          </a:p>
          <a:p>
            <a:r>
              <a:rPr lang="pt-BR" sz="2400" dirty="0"/>
              <a:t>2 USA qual</a:t>
            </a:r>
          </a:p>
          <a:p>
            <a:r>
              <a:rPr lang="pt-BR" sz="2400" dirty="0"/>
              <a:t>6 USB qual</a:t>
            </a:r>
          </a:p>
          <a:p>
            <a:r>
              <a:rPr lang="pt-BR" sz="2400" dirty="0"/>
              <a:t>2 moto </a:t>
            </a:r>
            <a:r>
              <a:rPr lang="pt-BR" sz="2400" dirty="0" err="1"/>
              <a:t>hab</a:t>
            </a:r>
            <a:endParaRPr lang="pt-BR" sz="2400" dirty="0"/>
          </a:p>
          <a:p>
            <a:r>
              <a:rPr lang="pt-BR" sz="2400" dirty="0"/>
              <a:t>1 CRU</a:t>
            </a:r>
          </a:p>
          <a:p>
            <a:endParaRPr lang="pt-BR" sz="2400" dirty="0"/>
          </a:p>
          <a:p>
            <a:r>
              <a:rPr lang="pt-BR" sz="2400" dirty="0"/>
              <a:t>Custo Mensal Estimado Atual já descontando repasse MS: </a:t>
            </a:r>
            <a:r>
              <a:rPr lang="pt-BR" sz="2400" dirty="0">
                <a:solidFill>
                  <a:srgbClr val="FF0000"/>
                </a:solidFill>
              </a:rPr>
              <a:t>R$ 1.729.991,35</a:t>
            </a:r>
          </a:p>
          <a:p>
            <a:r>
              <a:rPr lang="pt-BR" sz="2400" dirty="0"/>
              <a:t>População Região Pirineus: 538.825 habitantes</a:t>
            </a:r>
          </a:p>
          <a:p>
            <a:r>
              <a:rPr lang="pt-BR" sz="2400" dirty="0"/>
              <a:t>Percapita na Região Pirineus: </a:t>
            </a:r>
            <a:r>
              <a:rPr lang="pt-BR" sz="2400" b="1" dirty="0">
                <a:solidFill>
                  <a:srgbClr val="FF0000"/>
                </a:solidFill>
              </a:rPr>
              <a:t>3,21/</a:t>
            </a:r>
            <a:r>
              <a:rPr lang="pt-BR" sz="2400" b="1" dirty="0" err="1">
                <a:solidFill>
                  <a:srgbClr val="FF0000"/>
                </a:solidFill>
              </a:rPr>
              <a:t>hab</a:t>
            </a:r>
            <a:r>
              <a:rPr lang="pt-BR" sz="2400" b="1" dirty="0">
                <a:solidFill>
                  <a:srgbClr val="FF0000"/>
                </a:solidFill>
              </a:rPr>
              <a:t>/mês</a:t>
            </a:r>
          </a:p>
        </p:txBody>
      </p:sp>
    </p:spTree>
    <p:extLst>
      <p:ext uri="{BB962C8B-B14F-4D97-AF65-F5344CB8AC3E}">
        <p14:creationId xmlns:p14="http://schemas.microsoft.com/office/powerpoint/2010/main" val="1042231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C30EC943-27C1-7B89-F370-A29D1F17EB24}"/>
              </a:ext>
            </a:extLst>
          </p:cNvPr>
          <p:cNvSpPr txBox="1">
            <a:spLocks/>
          </p:cNvSpPr>
          <p:nvPr/>
        </p:nvSpPr>
        <p:spPr>
          <a:xfrm>
            <a:off x="2336800" y="294005"/>
            <a:ext cx="9621520" cy="104711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t>CUSTO ATUAL DO SAMU PARA OS MUNICÍPIOS DA MACRORREGIÃO</a:t>
            </a:r>
          </a:p>
        </p:txBody>
      </p:sp>
      <p:sp>
        <p:nvSpPr>
          <p:cNvPr id="4" name="Espaço Reservado para Conteúdo 2">
            <a:extLst>
              <a:ext uri="{FF2B5EF4-FFF2-40B4-BE49-F238E27FC236}">
                <a16:creationId xmlns:a16="http://schemas.microsoft.com/office/drawing/2014/main" id="{AA8AF57E-754B-EDC6-0D1F-16E162442DB8}"/>
              </a:ext>
            </a:extLst>
          </p:cNvPr>
          <p:cNvSpPr txBox="1">
            <a:spLocks/>
          </p:cNvSpPr>
          <p:nvPr/>
        </p:nvSpPr>
        <p:spPr>
          <a:xfrm>
            <a:off x="2336800" y="1716405"/>
            <a:ext cx="9621520" cy="58991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sz="2400" b="1" dirty="0"/>
              <a:t>Já descontados os repasses ministeriais e R$ 650.000,00 repassados pela SES</a:t>
            </a:r>
          </a:p>
        </p:txBody>
      </p:sp>
      <p:sp>
        <p:nvSpPr>
          <p:cNvPr id="5" name="Espaço Reservado para Conteúdo 2">
            <a:extLst>
              <a:ext uri="{FF2B5EF4-FFF2-40B4-BE49-F238E27FC236}">
                <a16:creationId xmlns:a16="http://schemas.microsoft.com/office/drawing/2014/main" id="{3C8E41FF-60AB-4663-1386-771784E0565D}"/>
              </a:ext>
            </a:extLst>
          </p:cNvPr>
          <p:cNvSpPr txBox="1">
            <a:spLocks/>
          </p:cNvSpPr>
          <p:nvPr/>
        </p:nvSpPr>
        <p:spPr>
          <a:xfrm>
            <a:off x="2479040" y="3429000"/>
            <a:ext cx="9387840" cy="158559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3200" b="1" dirty="0"/>
              <a:t>TOTAL: </a:t>
            </a:r>
            <a:r>
              <a:rPr lang="pt-BR" sz="3200" b="1" dirty="0">
                <a:solidFill>
                  <a:srgbClr val="FF0000"/>
                </a:solidFill>
              </a:rPr>
              <a:t>3.521.029,11</a:t>
            </a:r>
          </a:p>
          <a:p>
            <a:pPr marL="0" indent="0" algn="ctr">
              <a:buNone/>
            </a:pPr>
            <a:endParaRPr lang="pt-BR" b="1" dirty="0"/>
          </a:p>
          <a:p>
            <a:pPr algn="ctr"/>
            <a:r>
              <a:rPr lang="pt-BR" sz="2400" b="1" dirty="0">
                <a:solidFill>
                  <a:srgbClr val="FF0000"/>
                </a:solidFill>
              </a:rPr>
              <a:t>PERCAPITA NA MACRORREGIÃO</a:t>
            </a:r>
            <a:r>
              <a:rPr lang="pt-BR" sz="2400" b="1" dirty="0"/>
              <a:t>(31 USBs, 10 </a:t>
            </a:r>
            <a:r>
              <a:rPr lang="pt-BR" sz="2400" b="1" dirty="0" err="1"/>
              <a:t>USAs</a:t>
            </a:r>
            <a:r>
              <a:rPr lang="pt-BR" sz="2400" b="1" dirty="0"/>
              <a:t>, 5 MOTOS e 3 CRU):  </a:t>
            </a:r>
          </a:p>
          <a:p>
            <a:pPr algn="ctr"/>
            <a:r>
              <a:rPr lang="pt-BR" sz="2400" b="1" dirty="0">
                <a:solidFill>
                  <a:srgbClr val="FF0000"/>
                </a:solidFill>
              </a:rPr>
              <a:t>R$ 3,08 </a:t>
            </a:r>
            <a:r>
              <a:rPr lang="pt-BR" sz="2400" b="1" dirty="0" err="1">
                <a:solidFill>
                  <a:srgbClr val="FF0000"/>
                </a:solidFill>
              </a:rPr>
              <a:t>hab</a:t>
            </a:r>
            <a:r>
              <a:rPr lang="pt-BR" sz="2400" b="1" dirty="0">
                <a:solidFill>
                  <a:srgbClr val="FF0000"/>
                </a:solidFill>
              </a:rPr>
              <a:t>/mês</a:t>
            </a:r>
          </a:p>
        </p:txBody>
      </p:sp>
    </p:spTree>
    <p:extLst>
      <p:ext uri="{BB962C8B-B14F-4D97-AF65-F5344CB8AC3E}">
        <p14:creationId xmlns:p14="http://schemas.microsoft.com/office/powerpoint/2010/main" val="3888771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2068D5AA-5B7C-7667-A5C4-84CA60B577BD}"/>
              </a:ext>
            </a:extLst>
          </p:cNvPr>
          <p:cNvSpPr txBox="1">
            <a:spLocks/>
          </p:cNvSpPr>
          <p:nvPr/>
        </p:nvSpPr>
        <p:spPr>
          <a:xfrm>
            <a:off x="2481943" y="2235200"/>
            <a:ext cx="9274628"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t>PACTUAÇÃO TRIPARTITE COM SAMU MACRORREGIONAL</a:t>
            </a:r>
          </a:p>
        </p:txBody>
      </p:sp>
    </p:spTree>
    <p:extLst>
      <p:ext uri="{BB962C8B-B14F-4D97-AF65-F5344CB8AC3E}">
        <p14:creationId xmlns:p14="http://schemas.microsoft.com/office/powerpoint/2010/main" val="3412325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A4833D0B-CE10-D4AE-3CB3-F6EC45F7FC92}"/>
              </a:ext>
            </a:extLst>
          </p:cNvPr>
          <p:cNvSpPr>
            <a:spLocks noGrp="1"/>
          </p:cNvSpPr>
          <p:nvPr>
            <p:ph type="title"/>
          </p:nvPr>
        </p:nvSpPr>
        <p:spPr>
          <a:xfrm>
            <a:off x="2316480" y="365125"/>
            <a:ext cx="9712960" cy="1524000"/>
          </a:xfrm>
        </p:spPr>
        <p:txBody>
          <a:bodyPr>
            <a:normAutofit/>
          </a:bodyPr>
          <a:lstStyle/>
          <a:p>
            <a:pPr algn="ctr"/>
            <a:r>
              <a:rPr lang="pt-BR" dirty="0"/>
              <a:t>Repasses Ministeriais</a:t>
            </a:r>
            <a:endParaRPr lang="pt-BR" dirty="0">
              <a:solidFill>
                <a:srgbClr val="FF0000"/>
              </a:solidFill>
            </a:endParaRPr>
          </a:p>
        </p:txBody>
      </p:sp>
      <p:graphicFrame>
        <p:nvGraphicFramePr>
          <p:cNvPr id="4" name="Tabela 3">
            <a:extLst>
              <a:ext uri="{FF2B5EF4-FFF2-40B4-BE49-F238E27FC236}">
                <a16:creationId xmlns:a16="http://schemas.microsoft.com/office/drawing/2014/main" id="{0CBC2FC2-1901-1A5F-842D-4C857F4FEDBF}"/>
              </a:ext>
            </a:extLst>
          </p:cNvPr>
          <p:cNvGraphicFramePr>
            <a:graphicFrameLocks noGrp="1"/>
          </p:cNvGraphicFramePr>
          <p:nvPr>
            <p:extLst>
              <p:ext uri="{D42A27DB-BD31-4B8C-83A1-F6EECF244321}">
                <p14:modId xmlns:p14="http://schemas.microsoft.com/office/powerpoint/2010/main" val="685050097"/>
              </p:ext>
            </p:extLst>
          </p:nvPr>
        </p:nvGraphicFramePr>
        <p:xfrm>
          <a:off x="2418081" y="1889125"/>
          <a:ext cx="9468656" cy="3663117"/>
        </p:xfrm>
        <a:graphic>
          <a:graphicData uri="http://schemas.openxmlformats.org/drawingml/2006/table">
            <a:tbl>
              <a:tblPr>
                <a:tableStyleId>{5C22544A-7EE6-4342-B048-85BDC9FD1C3A}</a:tableStyleId>
              </a:tblPr>
              <a:tblGrid>
                <a:gridCol w="2695458">
                  <a:extLst>
                    <a:ext uri="{9D8B030D-6E8A-4147-A177-3AD203B41FA5}">
                      <a16:colId xmlns:a16="http://schemas.microsoft.com/office/drawing/2014/main" val="520435235"/>
                    </a:ext>
                  </a:extLst>
                </a:gridCol>
                <a:gridCol w="2971914">
                  <a:extLst>
                    <a:ext uri="{9D8B030D-6E8A-4147-A177-3AD203B41FA5}">
                      <a16:colId xmlns:a16="http://schemas.microsoft.com/office/drawing/2014/main" val="1683745529"/>
                    </a:ext>
                  </a:extLst>
                </a:gridCol>
                <a:gridCol w="3801284">
                  <a:extLst>
                    <a:ext uri="{9D8B030D-6E8A-4147-A177-3AD203B41FA5}">
                      <a16:colId xmlns:a16="http://schemas.microsoft.com/office/drawing/2014/main" val="3395723839"/>
                    </a:ext>
                  </a:extLst>
                </a:gridCol>
              </a:tblGrid>
              <a:tr h="641367">
                <a:tc>
                  <a:txBody>
                    <a:bodyPr/>
                    <a:lstStyle/>
                    <a:p>
                      <a:pPr algn="l" fontAlgn="ctr"/>
                      <a:r>
                        <a:rPr lang="pt-BR" sz="2000" u="none" strike="noStrike" dirty="0">
                          <a:effectLst/>
                        </a:rPr>
                        <a:t>Itens </a:t>
                      </a:r>
                      <a:endParaRPr lang="pt-BR" sz="2000" b="1" i="0" u="none" strike="noStrike" dirty="0">
                        <a:solidFill>
                          <a:srgbClr val="000000"/>
                        </a:solidFill>
                        <a:effectLst/>
                        <a:latin typeface="TimesNewRomanPS-BoldMT"/>
                      </a:endParaRPr>
                    </a:p>
                  </a:txBody>
                  <a:tcPr marL="0" marR="0" marT="0" marB="0" anchor="ctr"/>
                </a:tc>
                <a:tc>
                  <a:txBody>
                    <a:bodyPr/>
                    <a:lstStyle/>
                    <a:p>
                      <a:pPr algn="l" fontAlgn="ctr"/>
                      <a:r>
                        <a:rPr lang="pt-BR" sz="2000" u="none" strike="noStrike" dirty="0">
                          <a:effectLst/>
                        </a:rPr>
                        <a:t>Valor repassado pelo MS - Habilitado</a:t>
                      </a:r>
                      <a:endParaRPr lang="pt-BR" sz="2000" b="1" i="0" u="none" strike="noStrike" dirty="0">
                        <a:solidFill>
                          <a:srgbClr val="000000"/>
                        </a:solidFill>
                        <a:effectLst/>
                        <a:latin typeface="TimesNewRomanPS-BoldMT"/>
                      </a:endParaRPr>
                    </a:p>
                  </a:txBody>
                  <a:tcPr marL="0" marR="0" marT="0" marB="0" anchor="ctr"/>
                </a:tc>
                <a:tc>
                  <a:txBody>
                    <a:bodyPr/>
                    <a:lstStyle/>
                    <a:p>
                      <a:pPr algn="l" fontAlgn="ctr"/>
                      <a:r>
                        <a:rPr lang="pt-BR" sz="2000" u="none" strike="noStrike">
                          <a:effectLst/>
                        </a:rPr>
                        <a:t>Valor repassado pelo MS - Qualificado</a:t>
                      </a:r>
                      <a:endParaRPr lang="pt-BR" sz="2000" b="1" i="0" u="none" strike="noStrike">
                        <a:solidFill>
                          <a:srgbClr val="000000"/>
                        </a:solidFill>
                        <a:effectLst/>
                        <a:latin typeface="TimesNewRomanPS-BoldMT"/>
                      </a:endParaRPr>
                    </a:p>
                  </a:txBody>
                  <a:tcPr marL="0" marR="0" marT="0" marB="0" anchor="ctr"/>
                </a:tc>
                <a:extLst>
                  <a:ext uri="{0D108BD9-81ED-4DB2-BD59-A6C34878D82A}">
                    <a16:rowId xmlns:a16="http://schemas.microsoft.com/office/drawing/2014/main" val="3292380048"/>
                  </a:ext>
                </a:extLst>
              </a:tr>
              <a:tr h="641367">
                <a:tc>
                  <a:txBody>
                    <a:bodyPr/>
                    <a:lstStyle/>
                    <a:p>
                      <a:pPr algn="l" fontAlgn="ctr"/>
                      <a:r>
                        <a:rPr lang="pt-BR" sz="2000" u="none" strike="noStrike" dirty="0">
                          <a:effectLst/>
                        </a:rPr>
                        <a:t>Unidade de Suporte Avançado </a:t>
                      </a:r>
                      <a:endParaRPr lang="pt-BR" sz="2000" b="0" i="0" u="none" strike="noStrike" dirty="0">
                        <a:solidFill>
                          <a:srgbClr val="000000"/>
                        </a:solidFill>
                        <a:effectLst/>
                        <a:latin typeface="TimesNewRomanPSMT"/>
                      </a:endParaRPr>
                    </a:p>
                  </a:txBody>
                  <a:tcPr marL="0" marR="0" marT="0" marB="0" anchor="ctr"/>
                </a:tc>
                <a:tc>
                  <a:txBody>
                    <a:bodyPr/>
                    <a:lstStyle/>
                    <a:p>
                      <a:pPr algn="l" fontAlgn="ctr"/>
                      <a:r>
                        <a:rPr lang="pt-BR" sz="2000" u="none" strike="noStrike" dirty="0">
                          <a:effectLst/>
                        </a:rPr>
                        <a:t>R$ 50.050,00</a:t>
                      </a:r>
                      <a:endParaRPr lang="pt-BR" sz="2000" b="0" i="0" u="none" strike="noStrike" dirty="0">
                        <a:solidFill>
                          <a:srgbClr val="000000"/>
                        </a:solidFill>
                        <a:effectLst/>
                        <a:latin typeface="TimesNewRomanPSMT"/>
                      </a:endParaRPr>
                    </a:p>
                  </a:txBody>
                  <a:tcPr marL="0" marR="0" marT="0" marB="0" anchor="ctr"/>
                </a:tc>
                <a:tc>
                  <a:txBody>
                    <a:bodyPr/>
                    <a:lstStyle/>
                    <a:p>
                      <a:pPr algn="l" fontAlgn="ctr"/>
                      <a:r>
                        <a:rPr lang="pt-BR" sz="2000" u="none" strike="noStrike">
                          <a:effectLst/>
                        </a:rPr>
                        <a:t>R$ 62.687,30</a:t>
                      </a:r>
                      <a:endParaRPr lang="pt-BR" sz="2000" b="0" i="0" u="none" strike="noStrike">
                        <a:solidFill>
                          <a:srgbClr val="000000"/>
                        </a:solidFill>
                        <a:effectLst/>
                        <a:latin typeface="TimesNewRomanPSMT"/>
                      </a:endParaRPr>
                    </a:p>
                  </a:txBody>
                  <a:tcPr marL="0" marR="0" marT="0" marB="0" anchor="ctr"/>
                </a:tc>
                <a:extLst>
                  <a:ext uri="{0D108BD9-81ED-4DB2-BD59-A6C34878D82A}">
                    <a16:rowId xmlns:a16="http://schemas.microsoft.com/office/drawing/2014/main" val="1659412261"/>
                  </a:ext>
                </a:extLst>
              </a:tr>
              <a:tr h="427578">
                <a:tc>
                  <a:txBody>
                    <a:bodyPr/>
                    <a:lstStyle/>
                    <a:p>
                      <a:pPr algn="l" fontAlgn="ctr"/>
                      <a:r>
                        <a:rPr lang="pt-BR" sz="2000" u="none" strike="noStrike" dirty="0">
                          <a:effectLst/>
                        </a:rPr>
                        <a:t>Unidade de Suporte Básico </a:t>
                      </a:r>
                      <a:endParaRPr lang="pt-BR" sz="2000" b="0" i="0" u="none" strike="noStrike" dirty="0">
                        <a:solidFill>
                          <a:srgbClr val="000000"/>
                        </a:solidFill>
                        <a:effectLst/>
                        <a:latin typeface="TimesNewRomanPSMT"/>
                      </a:endParaRPr>
                    </a:p>
                  </a:txBody>
                  <a:tcPr marL="0" marR="0" marT="0" marB="0" anchor="ctr"/>
                </a:tc>
                <a:tc>
                  <a:txBody>
                    <a:bodyPr/>
                    <a:lstStyle/>
                    <a:p>
                      <a:pPr algn="l" fontAlgn="ctr"/>
                      <a:r>
                        <a:rPr lang="pt-BR" sz="2000" u="none" strike="noStrike" dirty="0">
                          <a:effectLst/>
                        </a:rPr>
                        <a:t>R$ 17.062,50</a:t>
                      </a:r>
                      <a:endParaRPr lang="pt-BR" sz="2000" b="0" i="0" u="none" strike="noStrike" dirty="0">
                        <a:solidFill>
                          <a:srgbClr val="000000"/>
                        </a:solidFill>
                        <a:effectLst/>
                        <a:latin typeface="TimesNewRomanPSMT"/>
                      </a:endParaRPr>
                    </a:p>
                  </a:txBody>
                  <a:tcPr marL="0" marR="0" marT="0" marB="0" anchor="ctr"/>
                </a:tc>
                <a:tc>
                  <a:txBody>
                    <a:bodyPr/>
                    <a:lstStyle/>
                    <a:p>
                      <a:pPr algn="l" fontAlgn="ctr"/>
                      <a:r>
                        <a:rPr lang="pt-BR" sz="2000" u="none" strike="noStrike">
                          <a:effectLst/>
                        </a:rPr>
                        <a:t>R$ 28.494,70</a:t>
                      </a:r>
                      <a:endParaRPr lang="pt-BR" sz="2000" b="0" i="0" u="none" strike="noStrike">
                        <a:solidFill>
                          <a:srgbClr val="000000"/>
                        </a:solidFill>
                        <a:effectLst/>
                        <a:latin typeface="TimesNewRomanPSMT"/>
                      </a:endParaRPr>
                    </a:p>
                  </a:txBody>
                  <a:tcPr marL="0" marR="0" marT="0" marB="0" anchor="ctr"/>
                </a:tc>
                <a:extLst>
                  <a:ext uri="{0D108BD9-81ED-4DB2-BD59-A6C34878D82A}">
                    <a16:rowId xmlns:a16="http://schemas.microsoft.com/office/drawing/2014/main" val="571527161"/>
                  </a:ext>
                </a:extLst>
              </a:tr>
              <a:tr h="412308">
                <a:tc>
                  <a:txBody>
                    <a:bodyPr/>
                    <a:lstStyle/>
                    <a:p>
                      <a:pPr algn="l" fontAlgn="ctr"/>
                      <a:r>
                        <a:rPr lang="pt-BR" sz="2000" u="none" strike="noStrike" dirty="0" err="1">
                          <a:effectLst/>
                        </a:rPr>
                        <a:t>Motolância</a:t>
                      </a:r>
                      <a:endParaRPr lang="pt-BR" sz="2000" b="0" i="0" u="none" strike="noStrike" dirty="0">
                        <a:solidFill>
                          <a:srgbClr val="000000"/>
                        </a:solidFill>
                        <a:effectLst/>
                        <a:latin typeface="TimesNewRomanPSMT"/>
                      </a:endParaRPr>
                    </a:p>
                  </a:txBody>
                  <a:tcPr marL="0" marR="0" marT="0" marB="0" anchor="ctr"/>
                </a:tc>
                <a:tc>
                  <a:txBody>
                    <a:bodyPr/>
                    <a:lstStyle/>
                    <a:p>
                      <a:pPr algn="l" fontAlgn="ctr"/>
                      <a:r>
                        <a:rPr lang="pt-BR" sz="2000" u="none" strike="noStrike" dirty="0">
                          <a:effectLst/>
                        </a:rPr>
                        <a:t>R$ 9.100</a:t>
                      </a:r>
                      <a:endParaRPr lang="pt-BR" sz="2000" b="0" i="0" u="none" strike="noStrike" dirty="0">
                        <a:solidFill>
                          <a:srgbClr val="000000"/>
                        </a:solidFill>
                        <a:effectLst/>
                        <a:latin typeface="TimesNewRomanPSMT"/>
                      </a:endParaRPr>
                    </a:p>
                  </a:txBody>
                  <a:tcPr marL="0" marR="0" marT="0" marB="0" anchor="ctr"/>
                </a:tc>
                <a:tc>
                  <a:txBody>
                    <a:bodyPr/>
                    <a:lstStyle/>
                    <a:p>
                      <a:pPr algn="l" fontAlgn="ctr"/>
                      <a:r>
                        <a:rPr lang="pt-BR" sz="2000" u="none" strike="noStrike" dirty="0">
                          <a:effectLst/>
                        </a:rPr>
                        <a:t>R$ 9.100</a:t>
                      </a:r>
                      <a:endParaRPr lang="pt-BR" sz="2000" b="0" i="0" u="none" strike="noStrike" dirty="0">
                        <a:solidFill>
                          <a:srgbClr val="000000"/>
                        </a:solidFill>
                        <a:effectLst/>
                        <a:latin typeface="TimesNewRomanPSMT"/>
                      </a:endParaRPr>
                    </a:p>
                  </a:txBody>
                  <a:tcPr marL="0" marR="0" marT="0" marB="0" anchor="ctr"/>
                </a:tc>
                <a:extLst>
                  <a:ext uri="{0D108BD9-81ED-4DB2-BD59-A6C34878D82A}">
                    <a16:rowId xmlns:a16="http://schemas.microsoft.com/office/drawing/2014/main" val="2579927676"/>
                  </a:ext>
                </a:extLst>
              </a:tr>
              <a:tr h="221424">
                <a:tc>
                  <a:txBody>
                    <a:bodyPr/>
                    <a:lstStyle/>
                    <a:p>
                      <a:pPr algn="l" fontAlgn="ctr"/>
                      <a:r>
                        <a:rPr lang="pt-BR" sz="2000" u="none" strike="noStrike">
                          <a:effectLst/>
                        </a:rPr>
                        <a:t>Ambulancha</a:t>
                      </a:r>
                      <a:endParaRPr lang="pt-BR" sz="2000" b="0" i="0" u="none" strike="noStrike">
                        <a:solidFill>
                          <a:srgbClr val="000000"/>
                        </a:solidFill>
                        <a:effectLst/>
                        <a:latin typeface="TimesNewRomanPSMT"/>
                      </a:endParaRPr>
                    </a:p>
                  </a:txBody>
                  <a:tcPr marL="0" marR="0" marT="0" marB="0" anchor="ctr"/>
                </a:tc>
                <a:tc>
                  <a:txBody>
                    <a:bodyPr/>
                    <a:lstStyle/>
                    <a:p>
                      <a:pPr algn="l" fontAlgn="ctr"/>
                      <a:r>
                        <a:rPr lang="pt-BR" sz="2000" u="none" strike="noStrike" dirty="0">
                          <a:effectLst/>
                        </a:rPr>
                        <a:t>R$ 58.500,00</a:t>
                      </a:r>
                      <a:endParaRPr lang="pt-BR" sz="2000" b="0" i="0" u="none" strike="noStrike" dirty="0">
                        <a:solidFill>
                          <a:srgbClr val="000000"/>
                        </a:solidFill>
                        <a:effectLst/>
                        <a:latin typeface="TimesNewRomanPSMT"/>
                      </a:endParaRPr>
                    </a:p>
                  </a:txBody>
                  <a:tcPr marL="0" marR="0" marT="0" marB="0" anchor="ctr"/>
                </a:tc>
                <a:tc>
                  <a:txBody>
                    <a:bodyPr/>
                    <a:lstStyle/>
                    <a:p>
                      <a:pPr algn="l" fontAlgn="ctr"/>
                      <a:r>
                        <a:rPr lang="pt-BR" sz="2000" u="none" strike="noStrike" dirty="0">
                          <a:effectLst/>
                        </a:rPr>
                        <a:t>R$ 97.500,00</a:t>
                      </a:r>
                      <a:endParaRPr lang="pt-BR" sz="2000" b="0" i="0" u="none" strike="noStrike" dirty="0">
                        <a:solidFill>
                          <a:srgbClr val="000000"/>
                        </a:solidFill>
                        <a:effectLst/>
                        <a:latin typeface="TimesNewRomanPSMT"/>
                      </a:endParaRPr>
                    </a:p>
                  </a:txBody>
                  <a:tcPr marL="0" marR="0" marT="0" marB="0" anchor="ctr"/>
                </a:tc>
                <a:extLst>
                  <a:ext uri="{0D108BD9-81ED-4DB2-BD59-A6C34878D82A}">
                    <a16:rowId xmlns:a16="http://schemas.microsoft.com/office/drawing/2014/main" val="1530220670"/>
                  </a:ext>
                </a:extLst>
              </a:tr>
              <a:tr h="412308">
                <a:tc>
                  <a:txBody>
                    <a:bodyPr/>
                    <a:lstStyle/>
                    <a:p>
                      <a:pPr algn="l" fontAlgn="ctr"/>
                      <a:r>
                        <a:rPr lang="pt-BR" sz="2000" u="none" strike="noStrike">
                          <a:effectLst/>
                        </a:rPr>
                        <a:t>Aeromédica</a:t>
                      </a:r>
                      <a:endParaRPr lang="pt-BR" sz="2000" b="0" i="0" u="none" strike="noStrike">
                        <a:solidFill>
                          <a:srgbClr val="000000"/>
                        </a:solidFill>
                        <a:effectLst/>
                        <a:latin typeface="TimesNewRomanPSMT"/>
                      </a:endParaRPr>
                    </a:p>
                  </a:txBody>
                  <a:tcPr marL="0" marR="0" marT="0" marB="0" anchor="ctr"/>
                </a:tc>
                <a:tc>
                  <a:txBody>
                    <a:bodyPr/>
                    <a:lstStyle/>
                    <a:p>
                      <a:pPr algn="l" fontAlgn="ctr"/>
                      <a:r>
                        <a:rPr lang="pt-BR" sz="2000" u="none" strike="noStrike" dirty="0">
                          <a:effectLst/>
                        </a:rPr>
                        <a:t>R$ 50.050,00</a:t>
                      </a:r>
                      <a:endParaRPr lang="pt-BR" sz="2000" b="0" i="0" u="none" strike="noStrike" dirty="0">
                        <a:solidFill>
                          <a:srgbClr val="000000"/>
                        </a:solidFill>
                        <a:effectLst/>
                        <a:latin typeface="TimesNewRomanPSMT"/>
                      </a:endParaRPr>
                    </a:p>
                  </a:txBody>
                  <a:tcPr marL="0" marR="0" marT="0" marB="0" anchor="ctr"/>
                </a:tc>
                <a:tc>
                  <a:txBody>
                    <a:bodyPr/>
                    <a:lstStyle/>
                    <a:p>
                      <a:pPr algn="l" fontAlgn="ctr"/>
                      <a:r>
                        <a:rPr lang="pt-BR" sz="2000" u="none" strike="noStrike" dirty="0">
                          <a:effectLst/>
                        </a:rPr>
                        <a:t>R$ 62.687,30</a:t>
                      </a:r>
                      <a:endParaRPr lang="pt-BR" sz="2000" b="0" i="0" u="none" strike="noStrike" dirty="0">
                        <a:solidFill>
                          <a:srgbClr val="000000"/>
                        </a:solidFill>
                        <a:effectLst/>
                        <a:latin typeface="TimesNewRomanPSMT"/>
                      </a:endParaRPr>
                    </a:p>
                  </a:txBody>
                  <a:tcPr marL="0" marR="0" marT="0" marB="0" anchor="ctr"/>
                </a:tc>
                <a:extLst>
                  <a:ext uri="{0D108BD9-81ED-4DB2-BD59-A6C34878D82A}">
                    <a16:rowId xmlns:a16="http://schemas.microsoft.com/office/drawing/2014/main" val="1885152935"/>
                  </a:ext>
                </a:extLst>
              </a:tr>
              <a:tr h="641367">
                <a:tc>
                  <a:txBody>
                    <a:bodyPr/>
                    <a:lstStyle/>
                    <a:p>
                      <a:pPr algn="l" fontAlgn="ctr"/>
                      <a:r>
                        <a:rPr lang="pt-BR" sz="2000" u="none" strike="noStrike">
                          <a:effectLst/>
                        </a:rPr>
                        <a:t>Veículo de Intervenção Rápida - VIR</a:t>
                      </a:r>
                      <a:endParaRPr lang="pt-BR" sz="2000" b="0" i="0" u="none" strike="noStrike">
                        <a:solidFill>
                          <a:srgbClr val="000000"/>
                        </a:solidFill>
                        <a:effectLst/>
                        <a:latin typeface="TimesNewRomanPSMT"/>
                      </a:endParaRPr>
                    </a:p>
                  </a:txBody>
                  <a:tcPr marL="0" marR="0" marT="0" marB="0" anchor="ctr"/>
                </a:tc>
                <a:tc>
                  <a:txBody>
                    <a:bodyPr/>
                    <a:lstStyle/>
                    <a:p>
                      <a:pPr algn="l" fontAlgn="ctr"/>
                      <a:r>
                        <a:rPr lang="pt-BR" sz="2000" u="none" strike="noStrike">
                          <a:effectLst/>
                        </a:rPr>
                        <a:t>R$ 50.050,00</a:t>
                      </a:r>
                      <a:endParaRPr lang="pt-BR" sz="2000" b="0" i="0" u="none" strike="noStrike">
                        <a:solidFill>
                          <a:srgbClr val="000000"/>
                        </a:solidFill>
                        <a:effectLst/>
                        <a:latin typeface="TimesNewRomanPSMT"/>
                      </a:endParaRPr>
                    </a:p>
                  </a:txBody>
                  <a:tcPr marL="0" marR="0" marT="0" marB="0" anchor="ctr"/>
                </a:tc>
                <a:tc>
                  <a:txBody>
                    <a:bodyPr/>
                    <a:lstStyle/>
                    <a:p>
                      <a:pPr algn="l" fontAlgn="ctr"/>
                      <a:r>
                        <a:rPr lang="pt-BR" sz="2000" u="none" strike="noStrike" dirty="0">
                          <a:effectLst/>
                        </a:rPr>
                        <a:t>R$ 62.687,30</a:t>
                      </a:r>
                      <a:endParaRPr lang="pt-BR" sz="2000" b="0" i="0" u="none" strike="noStrike" dirty="0">
                        <a:solidFill>
                          <a:srgbClr val="000000"/>
                        </a:solidFill>
                        <a:effectLst/>
                        <a:latin typeface="TimesNewRomanPSMT"/>
                      </a:endParaRPr>
                    </a:p>
                  </a:txBody>
                  <a:tcPr marL="0" marR="0" marT="0" marB="0" anchor="ctr"/>
                </a:tc>
                <a:extLst>
                  <a:ext uri="{0D108BD9-81ED-4DB2-BD59-A6C34878D82A}">
                    <a16:rowId xmlns:a16="http://schemas.microsoft.com/office/drawing/2014/main" val="563624634"/>
                  </a:ext>
                </a:extLst>
              </a:tr>
            </a:tbl>
          </a:graphicData>
        </a:graphic>
      </p:graphicFrame>
      <p:sp>
        <p:nvSpPr>
          <p:cNvPr id="5" name="Título 1">
            <a:extLst>
              <a:ext uri="{FF2B5EF4-FFF2-40B4-BE49-F238E27FC236}">
                <a16:creationId xmlns:a16="http://schemas.microsoft.com/office/drawing/2014/main" id="{86706E60-6699-0361-6548-9A348120E7C2}"/>
              </a:ext>
            </a:extLst>
          </p:cNvPr>
          <p:cNvSpPr txBox="1">
            <a:spLocks/>
          </p:cNvSpPr>
          <p:nvPr/>
        </p:nvSpPr>
        <p:spPr>
          <a:xfrm>
            <a:off x="2343065" y="5869184"/>
            <a:ext cx="8881799" cy="6236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pt-BR" sz="1800" b="1" kern="1800" cap="al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PORTARIA GM/MS Nº 958, DE 17 DE JULHO DE 2023</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0183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6A7EBBD2-4267-2F97-BE0D-1DBD75DAF86E}"/>
              </a:ext>
            </a:extLst>
          </p:cNvPr>
          <p:cNvSpPr>
            <a:spLocks noGrp="1"/>
          </p:cNvSpPr>
          <p:nvPr>
            <p:ph type="title"/>
          </p:nvPr>
        </p:nvSpPr>
        <p:spPr>
          <a:xfrm>
            <a:off x="2356702" y="136208"/>
            <a:ext cx="9652417" cy="965986"/>
          </a:xfrm>
        </p:spPr>
        <p:txBody>
          <a:bodyPr>
            <a:normAutofit/>
          </a:bodyPr>
          <a:lstStyle/>
          <a:p>
            <a:pPr algn="ctr"/>
            <a:r>
              <a:rPr lang="pt-BR" dirty="0"/>
              <a:t>Repasses Ministeriais - CRU</a:t>
            </a:r>
            <a:endParaRPr lang="pt-BR" dirty="0">
              <a:solidFill>
                <a:srgbClr val="FF0000"/>
              </a:solidFill>
            </a:endParaRPr>
          </a:p>
        </p:txBody>
      </p:sp>
      <p:graphicFrame>
        <p:nvGraphicFramePr>
          <p:cNvPr id="4" name="Tabela 3">
            <a:extLst>
              <a:ext uri="{FF2B5EF4-FFF2-40B4-BE49-F238E27FC236}">
                <a16:creationId xmlns:a16="http://schemas.microsoft.com/office/drawing/2014/main" id="{D0200795-575B-D272-DEF5-8DFE22AC5FEB}"/>
              </a:ext>
            </a:extLst>
          </p:cNvPr>
          <p:cNvGraphicFramePr>
            <a:graphicFrameLocks noGrp="1"/>
          </p:cNvGraphicFramePr>
          <p:nvPr>
            <p:extLst>
              <p:ext uri="{D42A27DB-BD31-4B8C-83A1-F6EECF244321}">
                <p14:modId xmlns:p14="http://schemas.microsoft.com/office/powerpoint/2010/main" val="540250372"/>
              </p:ext>
            </p:extLst>
          </p:nvPr>
        </p:nvGraphicFramePr>
        <p:xfrm>
          <a:off x="2356702" y="1250949"/>
          <a:ext cx="9652417" cy="4876800"/>
        </p:xfrm>
        <a:graphic>
          <a:graphicData uri="http://schemas.openxmlformats.org/drawingml/2006/table">
            <a:tbl>
              <a:tblPr>
                <a:tableStyleId>{5C22544A-7EE6-4342-B048-85BDC9FD1C3A}</a:tableStyleId>
              </a:tblPr>
              <a:tblGrid>
                <a:gridCol w="3027881">
                  <a:extLst>
                    <a:ext uri="{9D8B030D-6E8A-4147-A177-3AD203B41FA5}">
                      <a16:colId xmlns:a16="http://schemas.microsoft.com/office/drawing/2014/main" val="1527392687"/>
                    </a:ext>
                  </a:extLst>
                </a:gridCol>
                <a:gridCol w="1804056">
                  <a:extLst>
                    <a:ext uri="{9D8B030D-6E8A-4147-A177-3AD203B41FA5}">
                      <a16:colId xmlns:a16="http://schemas.microsoft.com/office/drawing/2014/main" val="466815945"/>
                    </a:ext>
                  </a:extLst>
                </a:gridCol>
                <a:gridCol w="1495247">
                  <a:extLst>
                    <a:ext uri="{9D8B030D-6E8A-4147-A177-3AD203B41FA5}">
                      <a16:colId xmlns:a16="http://schemas.microsoft.com/office/drawing/2014/main" val="487807547"/>
                    </a:ext>
                  </a:extLst>
                </a:gridCol>
                <a:gridCol w="1108411">
                  <a:extLst>
                    <a:ext uri="{9D8B030D-6E8A-4147-A177-3AD203B41FA5}">
                      <a16:colId xmlns:a16="http://schemas.microsoft.com/office/drawing/2014/main" val="584157597"/>
                    </a:ext>
                  </a:extLst>
                </a:gridCol>
                <a:gridCol w="1108411">
                  <a:extLst>
                    <a:ext uri="{9D8B030D-6E8A-4147-A177-3AD203B41FA5}">
                      <a16:colId xmlns:a16="http://schemas.microsoft.com/office/drawing/2014/main" val="2831213826"/>
                    </a:ext>
                  </a:extLst>
                </a:gridCol>
                <a:gridCol w="1108411">
                  <a:extLst>
                    <a:ext uri="{9D8B030D-6E8A-4147-A177-3AD203B41FA5}">
                      <a16:colId xmlns:a16="http://schemas.microsoft.com/office/drawing/2014/main" val="1650165306"/>
                    </a:ext>
                  </a:extLst>
                </a:gridCol>
              </a:tblGrid>
              <a:tr h="463550">
                <a:tc>
                  <a:txBody>
                    <a:bodyPr/>
                    <a:lstStyle/>
                    <a:p>
                      <a:pPr algn="ctr"/>
                      <a:r>
                        <a:rPr lang="pt-BR" sz="1400" dirty="0">
                          <a:effectLst/>
                        </a:rPr>
                        <a:t>POPULAÇÃO</a:t>
                      </a:r>
                    </a:p>
                  </a:txBody>
                  <a:tcPr marL="19050" marR="19050" marT="19050" marB="19050" anchor="ctr"/>
                </a:tc>
                <a:tc>
                  <a:txBody>
                    <a:bodyPr/>
                    <a:lstStyle/>
                    <a:p>
                      <a:pPr algn="ctr"/>
                      <a:r>
                        <a:rPr lang="pt-BR" sz="1400">
                          <a:effectLst/>
                        </a:rPr>
                        <a:t>MR</a:t>
                      </a:r>
                    </a:p>
                  </a:txBody>
                  <a:tcPr marL="19050" marR="19050" marT="19050" marB="19050" anchor="ctr"/>
                </a:tc>
                <a:tc>
                  <a:txBody>
                    <a:bodyPr/>
                    <a:lstStyle/>
                    <a:p>
                      <a:pPr algn="ctr"/>
                      <a:r>
                        <a:rPr lang="pt-BR" sz="1400">
                          <a:effectLst/>
                        </a:rPr>
                        <a:t>TARM</a:t>
                      </a:r>
                    </a:p>
                  </a:txBody>
                  <a:tcPr marL="19050" marR="19050" marT="19050" marB="19050" anchor="ctr"/>
                </a:tc>
                <a:tc>
                  <a:txBody>
                    <a:bodyPr/>
                    <a:lstStyle/>
                    <a:p>
                      <a:pPr algn="ctr"/>
                      <a:r>
                        <a:rPr lang="pt-BR" sz="1400">
                          <a:effectLst/>
                        </a:rPr>
                        <a:t>RO</a:t>
                      </a:r>
                    </a:p>
                  </a:txBody>
                  <a:tcPr marL="19050" marR="19050" marT="19050" marB="19050" anchor="ctr"/>
                </a:tc>
                <a:tc>
                  <a:txBody>
                    <a:bodyPr/>
                    <a:lstStyle/>
                    <a:p>
                      <a:pPr algn="ctr"/>
                      <a:r>
                        <a:rPr lang="pt-BR" sz="1400">
                          <a:effectLst/>
                        </a:rPr>
                        <a:t>REPASSE DO MS</a:t>
                      </a:r>
                      <a:br>
                        <a:rPr lang="pt-BR" sz="1400">
                          <a:effectLst/>
                        </a:rPr>
                      </a:br>
                      <a:r>
                        <a:rPr lang="pt-BR" sz="1400">
                          <a:effectLst/>
                        </a:rPr>
                        <a:t>(HABILITADA) R$</a:t>
                      </a:r>
                    </a:p>
                  </a:txBody>
                  <a:tcPr marL="19050" marR="19050" marT="19050" marB="19050" anchor="ctr"/>
                </a:tc>
                <a:tc>
                  <a:txBody>
                    <a:bodyPr/>
                    <a:lstStyle/>
                    <a:p>
                      <a:pPr algn="ctr"/>
                      <a:r>
                        <a:rPr lang="pt-BR" sz="1400">
                          <a:effectLst/>
                        </a:rPr>
                        <a:t>REPASSE DO MS</a:t>
                      </a:r>
                      <a:br>
                        <a:rPr lang="pt-BR" sz="1400">
                          <a:effectLst/>
                        </a:rPr>
                      </a:br>
                      <a:r>
                        <a:rPr lang="pt-BR" sz="1400">
                          <a:effectLst/>
                        </a:rPr>
                        <a:t>(HABILITADA E QUALIFICADA) R$</a:t>
                      </a:r>
                    </a:p>
                  </a:txBody>
                  <a:tcPr marL="19050" marR="19050" marT="19050" marB="19050" anchor="ctr"/>
                </a:tc>
                <a:extLst>
                  <a:ext uri="{0D108BD9-81ED-4DB2-BD59-A6C34878D82A}">
                    <a16:rowId xmlns:a16="http://schemas.microsoft.com/office/drawing/2014/main" val="1098050516"/>
                  </a:ext>
                </a:extLst>
              </a:tr>
              <a:tr h="190500">
                <a:tc>
                  <a:txBody>
                    <a:bodyPr/>
                    <a:lstStyle/>
                    <a:p>
                      <a:pPr algn="ctr"/>
                      <a:r>
                        <a:rPr lang="pt-BR" sz="1400">
                          <a:effectLst/>
                        </a:rPr>
                        <a:t>Até 350.000</a:t>
                      </a:r>
                    </a:p>
                  </a:txBody>
                  <a:tcPr marL="19050" marR="19050" marT="19050" marB="19050" anchor="ctr"/>
                </a:tc>
                <a:tc>
                  <a:txBody>
                    <a:bodyPr/>
                    <a:lstStyle/>
                    <a:p>
                      <a:pPr algn="ctr"/>
                      <a:r>
                        <a:rPr lang="pt-BR" sz="1400">
                          <a:effectLst/>
                        </a:rPr>
                        <a:t>2</a:t>
                      </a:r>
                    </a:p>
                  </a:txBody>
                  <a:tcPr marL="19050" marR="19050" marT="19050" marB="19050" anchor="ctr"/>
                </a:tc>
                <a:tc>
                  <a:txBody>
                    <a:bodyPr/>
                    <a:lstStyle/>
                    <a:p>
                      <a:pPr algn="ctr"/>
                      <a:r>
                        <a:rPr lang="pt-BR" sz="1400">
                          <a:effectLst/>
                        </a:rPr>
                        <a:t>3</a:t>
                      </a:r>
                    </a:p>
                  </a:txBody>
                  <a:tcPr marL="19050" marR="19050" marT="19050" marB="19050" anchor="ctr"/>
                </a:tc>
                <a:tc>
                  <a:txBody>
                    <a:bodyPr/>
                    <a:lstStyle/>
                    <a:p>
                      <a:pPr algn="ctr"/>
                      <a:r>
                        <a:rPr lang="pt-BR" sz="1400">
                          <a:effectLst/>
                        </a:rPr>
                        <a:t>2</a:t>
                      </a:r>
                    </a:p>
                  </a:txBody>
                  <a:tcPr marL="19050" marR="19050" marT="19050" marB="19050" anchor="ctr"/>
                </a:tc>
                <a:tc>
                  <a:txBody>
                    <a:bodyPr/>
                    <a:lstStyle/>
                    <a:p>
                      <a:pPr algn="r"/>
                      <a:r>
                        <a:rPr lang="pt-BR" sz="1400" dirty="0">
                          <a:effectLst/>
                        </a:rPr>
                        <a:t>54.600,00</a:t>
                      </a:r>
                    </a:p>
                  </a:txBody>
                  <a:tcPr marL="19050" marR="19050" marT="19050" marB="19050" anchor="ctr"/>
                </a:tc>
                <a:tc>
                  <a:txBody>
                    <a:bodyPr/>
                    <a:lstStyle/>
                    <a:p>
                      <a:pPr algn="r"/>
                      <a:r>
                        <a:rPr lang="pt-BR" sz="1400">
                          <a:effectLst/>
                        </a:rPr>
                        <a:t>68.386,50</a:t>
                      </a:r>
                    </a:p>
                  </a:txBody>
                  <a:tcPr marL="19050" marR="19050" marT="19050" marB="19050" anchor="ctr"/>
                </a:tc>
                <a:extLst>
                  <a:ext uri="{0D108BD9-81ED-4DB2-BD59-A6C34878D82A}">
                    <a16:rowId xmlns:a16="http://schemas.microsoft.com/office/drawing/2014/main" val="690197010"/>
                  </a:ext>
                </a:extLst>
              </a:tr>
              <a:tr h="0">
                <a:tc>
                  <a:txBody>
                    <a:bodyPr/>
                    <a:lstStyle/>
                    <a:p>
                      <a:pPr algn="ctr"/>
                      <a:r>
                        <a:rPr lang="pt-BR" sz="1400">
                          <a:effectLst/>
                        </a:rPr>
                        <a:t>350.001 a 700.000</a:t>
                      </a:r>
                    </a:p>
                  </a:txBody>
                  <a:tcPr marL="19050" marR="19050" marT="19050" marB="19050" anchor="ctr"/>
                </a:tc>
                <a:tc>
                  <a:txBody>
                    <a:bodyPr/>
                    <a:lstStyle/>
                    <a:p>
                      <a:pPr algn="ctr"/>
                      <a:r>
                        <a:rPr lang="pt-BR" sz="1400">
                          <a:effectLst/>
                        </a:rPr>
                        <a:t>4</a:t>
                      </a:r>
                    </a:p>
                  </a:txBody>
                  <a:tcPr marL="19050" marR="19050" marT="19050" marB="19050" anchor="ctr"/>
                </a:tc>
                <a:tc>
                  <a:txBody>
                    <a:bodyPr/>
                    <a:lstStyle/>
                    <a:p>
                      <a:pPr algn="ctr"/>
                      <a:r>
                        <a:rPr lang="pt-BR" sz="1400">
                          <a:effectLst/>
                        </a:rPr>
                        <a:t>5</a:t>
                      </a:r>
                    </a:p>
                  </a:txBody>
                  <a:tcPr marL="19050" marR="19050" marT="19050" marB="19050" anchor="ctr"/>
                </a:tc>
                <a:tc>
                  <a:txBody>
                    <a:bodyPr/>
                    <a:lstStyle/>
                    <a:p>
                      <a:pPr algn="ctr"/>
                      <a:r>
                        <a:rPr lang="pt-BR" sz="1400">
                          <a:effectLst/>
                        </a:rPr>
                        <a:t>2</a:t>
                      </a:r>
                    </a:p>
                  </a:txBody>
                  <a:tcPr marL="19050" marR="19050" marT="19050" marB="19050" anchor="ctr"/>
                </a:tc>
                <a:tc>
                  <a:txBody>
                    <a:bodyPr/>
                    <a:lstStyle/>
                    <a:p>
                      <a:pPr algn="r"/>
                      <a:r>
                        <a:rPr lang="pt-BR" sz="1400">
                          <a:effectLst/>
                        </a:rPr>
                        <a:t>89.180,00</a:t>
                      </a:r>
                    </a:p>
                  </a:txBody>
                  <a:tcPr marL="19050" marR="19050" marT="19050" marB="19050" anchor="ctr"/>
                </a:tc>
                <a:tc>
                  <a:txBody>
                    <a:bodyPr/>
                    <a:lstStyle/>
                    <a:p>
                      <a:pPr algn="r"/>
                      <a:r>
                        <a:rPr lang="pt-BR" sz="1400" dirty="0">
                          <a:effectLst/>
                        </a:rPr>
                        <a:t>111.697,95</a:t>
                      </a:r>
                    </a:p>
                  </a:txBody>
                  <a:tcPr marL="19050" marR="19050" marT="19050" marB="19050" anchor="ctr"/>
                </a:tc>
                <a:extLst>
                  <a:ext uri="{0D108BD9-81ED-4DB2-BD59-A6C34878D82A}">
                    <a16:rowId xmlns:a16="http://schemas.microsoft.com/office/drawing/2014/main" val="4205255295"/>
                  </a:ext>
                </a:extLst>
              </a:tr>
              <a:tr h="190500">
                <a:tc>
                  <a:txBody>
                    <a:bodyPr/>
                    <a:lstStyle/>
                    <a:p>
                      <a:pPr algn="ctr"/>
                      <a:r>
                        <a:rPr lang="pt-BR" sz="1400">
                          <a:effectLst/>
                        </a:rPr>
                        <a:t>700.001 a 1.500.000</a:t>
                      </a:r>
                    </a:p>
                  </a:txBody>
                  <a:tcPr marL="19050" marR="19050" marT="19050" marB="19050" anchor="ctr">
                    <a:solidFill>
                      <a:srgbClr val="FFFF00"/>
                    </a:solidFill>
                  </a:tcPr>
                </a:tc>
                <a:tc>
                  <a:txBody>
                    <a:bodyPr/>
                    <a:lstStyle/>
                    <a:p>
                      <a:pPr algn="ctr"/>
                      <a:r>
                        <a:rPr lang="pt-BR" sz="1400">
                          <a:effectLst/>
                        </a:rPr>
                        <a:t>5</a:t>
                      </a:r>
                    </a:p>
                  </a:txBody>
                  <a:tcPr marL="19050" marR="19050" marT="19050" marB="19050" anchor="ctr">
                    <a:solidFill>
                      <a:srgbClr val="FFFF00"/>
                    </a:solidFill>
                  </a:tcPr>
                </a:tc>
                <a:tc>
                  <a:txBody>
                    <a:bodyPr/>
                    <a:lstStyle/>
                    <a:p>
                      <a:pPr algn="ctr"/>
                      <a:r>
                        <a:rPr lang="pt-BR" sz="1400">
                          <a:effectLst/>
                        </a:rPr>
                        <a:t>8</a:t>
                      </a:r>
                    </a:p>
                  </a:txBody>
                  <a:tcPr marL="19050" marR="19050" marT="19050" marB="19050" anchor="ctr">
                    <a:solidFill>
                      <a:srgbClr val="FFFF00"/>
                    </a:solidFill>
                  </a:tcPr>
                </a:tc>
                <a:tc>
                  <a:txBody>
                    <a:bodyPr/>
                    <a:lstStyle/>
                    <a:p>
                      <a:pPr algn="ctr"/>
                      <a:r>
                        <a:rPr lang="pt-BR" sz="1400">
                          <a:effectLst/>
                        </a:rPr>
                        <a:t>2</a:t>
                      </a:r>
                    </a:p>
                  </a:txBody>
                  <a:tcPr marL="19050" marR="19050" marT="19050" marB="19050" anchor="ctr">
                    <a:solidFill>
                      <a:srgbClr val="FFFF00"/>
                    </a:solidFill>
                  </a:tcPr>
                </a:tc>
                <a:tc>
                  <a:txBody>
                    <a:bodyPr/>
                    <a:lstStyle/>
                    <a:p>
                      <a:pPr algn="r"/>
                      <a:r>
                        <a:rPr lang="pt-BR" sz="1400">
                          <a:effectLst/>
                        </a:rPr>
                        <a:t>116.480,00</a:t>
                      </a:r>
                    </a:p>
                  </a:txBody>
                  <a:tcPr marL="19050" marR="19050" marT="19050" marB="19050" anchor="ctr">
                    <a:solidFill>
                      <a:srgbClr val="FFFF00"/>
                    </a:solidFill>
                  </a:tcPr>
                </a:tc>
                <a:tc>
                  <a:txBody>
                    <a:bodyPr/>
                    <a:lstStyle/>
                    <a:p>
                      <a:pPr algn="r"/>
                      <a:r>
                        <a:rPr lang="pt-BR" sz="1400" dirty="0">
                          <a:effectLst/>
                        </a:rPr>
                        <a:t>145.891,20</a:t>
                      </a:r>
                    </a:p>
                  </a:txBody>
                  <a:tcPr marL="19050" marR="19050" marT="19050" marB="19050" anchor="ctr">
                    <a:solidFill>
                      <a:srgbClr val="FFFF00"/>
                    </a:solidFill>
                  </a:tcPr>
                </a:tc>
                <a:extLst>
                  <a:ext uri="{0D108BD9-81ED-4DB2-BD59-A6C34878D82A}">
                    <a16:rowId xmlns:a16="http://schemas.microsoft.com/office/drawing/2014/main" val="4211317018"/>
                  </a:ext>
                </a:extLst>
              </a:tr>
              <a:tr h="190500">
                <a:tc>
                  <a:txBody>
                    <a:bodyPr/>
                    <a:lstStyle/>
                    <a:p>
                      <a:pPr algn="ctr"/>
                      <a:r>
                        <a:rPr lang="pt-BR" sz="1400">
                          <a:effectLst/>
                        </a:rPr>
                        <a:t>1.500.001 a 2.000.000</a:t>
                      </a:r>
                    </a:p>
                  </a:txBody>
                  <a:tcPr marL="19050" marR="19050" marT="19050" marB="19050" anchor="ctr"/>
                </a:tc>
                <a:tc>
                  <a:txBody>
                    <a:bodyPr/>
                    <a:lstStyle/>
                    <a:p>
                      <a:pPr algn="ctr"/>
                      <a:r>
                        <a:rPr lang="pt-BR" sz="1400">
                          <a:effectLst/>
                        </a:rPr>
                        <a:t>7</a:t>
                      </a:r>
                    </a:p>
                  </a:txBody>
                  <a:tcPr marL="19050" marR="19050" marT="19050" marB="19050" anchor="ctr"/>
                </a:tc>
                <a:tc>
                  <a:txBody>
                    <a:bodyPr/>
                    <a:lstStyle/>
                    <a:p>
                      <a:pPr algn="ctr"/>
                      <a:r>
                        <a:rPr lang="pt-BR" sz="1400">
                          <a:effectLst/>
                        </a:rPr>
                        <a:t>11</a:t>
                      </a:r>
                    </a:p>
                  </a:txBody>
                  <a:tcPr marL="19050" marR="19050" marT="19050" marB="19050" anchor="ctr"/>
                </a:tc>
                <a:tc>
                  <a:txBody>
                    <a:bodyPr/>
                    <a:lstStyle/>
                    <a:p>
                      <a:pPr algn="ctr"/>
                      <a:r>
                        <a:rPr lang="pt-BR" sz="1400">
                          <a:effectLst/>
                        </a:rPr>
                        <a:t>2</a:t>
                      </a:r>
                    </a:p>
                  </a:txBody>
                  <a:tcPr marL="19050" marR="19050" marT="19050" marB="19050" anchor="ctr"/>
                </a:tc>
                <a:tc>
                  <a:txBody>
                    <a:bodyPr/>
                    <a:lstStyle/>
                    <a:p>
                      <a:pPr algn="r"/>
                      <a:r>
                        <a:rPr lang="pt-BR" sz="1400">
                          <a:effectLst/>
                        </a:rPr>
                        <a:t>143.780,00</a:t>
                      </a:r>
                    </a:p>
                  </a:txBody>
                  <a:tcPr marL="19050" marR="19050" marT="19050" marB="19050" anchor="ctr"/>
                </a:tc>
                <a:tc>
                  <a:txBody>
                    <a:bodyPr/>
                    <a:lstStyle/>
                    <a:p>
                      <a:pPr algn="r"/>
                      <a:r>
                        <a:rPr lang="pt-BR" sz="1400">
                          <a:effectLst/>
                        </a:rPr>
                        <a:t>180.084,45</a:t>
                      </a:r>
                    </a:p>
                  </a:txBody>
                  <a:tcPr marL="19050" marR="19050" marT="19050" marB="19050" anchor="ctr"/>
                </a:tc>
                <a:extLst>
                  <a:ext uri="{0D108BD9-81ED-4DB2-BD59-A6C34878D82A}">
                    <a16:rowId xmlns:a16="http://schemas.microsoft.com/office/drawing/2014/main" val="3850005110"/>
                  </a:ext>
                </a:extLst>
              </a:tr>
              <a:tr h="190500">
                <a:tc>
                  <a:txBody>
                    <a:bodyPr/>
                    <a:lstStyle/>
                    <a:p>
                      <a:pPr algn="ctr"/>
                      <a:r>
                        <a:rPr lang="pt-BR" sz="1400">
                          <a:effectLst/>
                        </a:rPr>
                        <a:t>2.000.001 a 2.500.000</a:t>
                      </a:r>
                    </a:p>
                  </a:txBody>
                  <a:tcPr marL="19050" marR="19050" marT="19050" marB="19050" anchor="ctr"/>
                </a:tc>
                <a:tc>
                  <a:txBody>
                    <a:bodyPr/>
                    <a:lstStyle/>
                    <a:p>
                      <a:pPr algn="ctr"/>
                      <a:r>
                        <a:rPr lang="pt-BR" sz="1400">
                          <a:effectLst/>
                        </a:rPr>
                        <a:t>9</a:t>
                      </a:r>
                    </a:p>
                  </a:txBody>
                  <a:tcPr marL="19050" marR="19050" marT="19050" marB="19050" anchor="ctr"/>
                </a:tc>
                <a:tc>
                  <a:txBody>
                    <a:bodyPr/>
                    <a:lstStyle/>
                    <a:p>
                      <a:pPr algn="ctr"/>
                      <a:r>
                        <a:rPr lang="pt-BR" sz="1400">
                          <a:effectLst/>
                        </a:rPr>
                        <a:t>13</a:t>
                      </a:r>
                    </a:p>
                  </a:txBody>
                  <a:tcPr marL="19050" marR="19050" marT="19050" marB="19050" anchor="ctr"/>
                </a:tc>
                <a:tc>
                  <a:txBody>
                    <a:bodyPr/>
                    <a:lstStyle/>
                    <a:p>
                      <a:pPr algn="ctr"/>
                      <a:r>
                        <a:rPr lang="pt-BR" sz="1400">
                          <a:effectLst/>
                        </a:rPr>
                        <a:t>3</a:t>
                      </a:r>
                    </a:p>
                  </a:txBody>
                  <a:tcPr marL="19050" marR="19050" marT="19050" marB="19050" anchor="ctr"/>
                </a:tc>
                <a:tc>
                  <a:txBody>
                    <a:bodyPr/>
                    <a:lstStyle/>
                    <a:p>
                      <a:pPr algn="r"/>
                      <a:r>
                        <a:rPr lang="pt-BR" sz="1400">
                          <a:effectLst/>
                        </a:rPr>
                        <a:t>171.080,00</a:t>
                      </a:r>
                    </a:p>
                  </a:txBody>
                  <a:tcPr marL="19050" marR="19050" marT="19050" marB="19050" anchor="ctr"/>
                </a:tc>
                <a:tc>
                  <a:txBody>
                    <a:bodyPr/>
                    <a:lstStyle/>
                    <a:p>
                      <a:pPr algn="r"/>
                      <a:r>
                        <a:rPr lang="pt-BR" sz="1400">
                          <a:effectLst/>
                        </a:rPr>
                        <a:t>214.277,70</a:t>
                      </a:r>
                    </a:p>
                  </a:txBody>
                  <a:tcPr marL="19050" marR="19050" marT="19050" marB="19050" anchor="ctr"/>
                </a:tc>
                <a:extLst>
                  <a:ext uri="{0D108BD9-81ED-4DB2-BD59-A6C34878D82A}">
                    <a16:rowId xmlns:a16="http://schemas.microsoft.com/office/drawing/2014/main" val="3589607854"/>
                  </a:ext>
                </a:extLst>
              </a:tr>
              <a:tr h="190500">
                <a:tc>
                  <a:txBody>
                    <a:bodyPr/>
                    <a:lstStyle/>
                    <a:p>
                      <a:pPr algn="ctr"/>
                      <a:r>
                        <a:rPr lang="pt-BR" sz="1400">
                          <a:effectLst/>
                        </a:rPr>
                        <a:t>2.500.001 a 3.000.000</a:t>
                      </a:r>
                    </a:p>
                  </a:txBody>
                  <a:tcPr marL="19050" marR="19050" marT="19050" marB="19050" anchor="ctr"/>
                </a:tc>
                <a:tc>
                  <a:txBody>
                    <a:bodyPr/>
                    <a:lstStyle/>
                    <a:p>
                      <a:pPr algn="ctr"/>
                      <a:r>
                        <a:rPr lang="pt-BR" sz="1400">
                          <a:effectLst/>
                        </a:rPr>
                        <a:t>11</a:t>
                      </a:r>
                    </a:p>
                  </a:txBody>
                  <a:tcPr marL="19050" marR="19050" marT="19050" marB="19050" anchor="ctr"/>
                </a:tc>
                <a:tc>
                  <a:txBody>
                    <a:bodyPr/>
                    <a:lstStyle/>
                    <a:p>
                      <a:pPr algn="ctr"/>
                      <a:r>
                        <a:rPr lang="pt-BR" sz="1400">
                          <a:effectLst/>
                        </a:rPr>
                        <a:t>15</a:t>
                      </a:r>
                    </a:p>
                  </a:txBody>
                  <a:tcPr marL="19050" marR="19050" marT="19050" marB="19050" anchor="ctr"/>
                </a:tc>
                <a:tc>
                  <a:txBody>
                    <a:bodyPr/>
                    <a:lstStyle/>
                    <a:p>
                      <a:pPr algn="ctr"/>
                      <a:r>
                        <a:rPr lang="pt-BR" sz="1400">
                          <a:effectLst/>
                        </a:rPr>
                        <a:t>4</a:t>
                      </a:r>
                    </a:p>
                  </a:txBody>
                  <a:tcPr marL="19050" marR="19050" marT="19050" marB="19050" anchor="ctr"/>
                </a:tc>
                <a:tc>
                  <a:txBody>
                    <a:bodyPr/>
                    <a:lstStyle/>
                    <a:p>
                      <a:pPr algn="r"/>
                      <a:r>
                        <a:rPr lang="pt-BR" sz="1400">
                          <a:effectLst/>
                        </a:rPr>
                        <a:t>198.380,00</a:t>
                      </a:r>
                    </a:p>
                  </a:txBody>
                  <a:tcPr marL="19050" marR="19050" marT="19050" marB="19050" anchor="ctr"/>
                </a:tc>
                <a:tc>
                  <a:txBody>
                    <a:bodyPr/>
                    <a:lstStyle/>
                    <a:p>
                      <a:pPr algn="r"/>
                      <a:r>
                        <a:rPr lang="pt-BR" sz="1400">
                          <a:effectLst/>
                        </a:rPr>
                        <a:t>248.470,95</a:t>
                      </a:r>
                    </a:p>
                  </a:txBody>
                  <a:tcPr marL="19050" marR="19050" marT="19050" marB="19050" anchor="ctr"/>
                </a:tc>
                <a:extLst>
                  <a:ext uri="{0D108BD9-81ED-4DB2-BD59-A6C34878D82A}">
                    <a16:rowId xmlns:a16="http://schemas.microsoft.com/office/drawing/2014/main" val="2741407690"/>
                  </a:ext>
                </a:extLst>
              </a:tr>
              <a:tr h="190500">
                <a:tc>
                  <a:txBody>
                    <a:bodyPr/>
                    <a:lstStyle/>
                    <a:p>
                      <a:pPr algn="ctr"/>
                      <a:r>
                        <a:rPr lang="pt-BR" sz="1400">
                          <a:effectLst/>
                        </a:rPr>
                        <a:t>3.000.001 a 3.750.000</a:t>
                      </a:r>
                    </a:p>
                  </a:txBody>
                  <a:tcPr marL="19050" marR="19050" marT="19050" marB="19050" anchor="ctr"/>
                </a:tc>
                <a:tc>
                  <a:txBody>
                    <a:bodyPr/>
                    <a:lstStyle/>
                    <a:p>
                      <a:pPr algn="ctr"/>
                      <a:r>
                        <a:rPr lang="pt-BR" sz="1400">
                          <a:effectLst/>
                        </a:rPr>
                        <a:t>12</a:t>
                      </a:r>
                    </a:p>
                  </a:txBody>
                  <a:tcPr marL="19050" marR="19050" marT="19050" marB="19050" anchor="ctr"/>
                </a:tc>
                <a:tc>
                  <a:txBody>
                    <a:bodyPr/>
                    <a:lstStyle/>
                    <a:p>
                      <a:pPr algn="ctr"/>
                      <a:r>
                        <a:rPr lang="pt-BR" sz="1400">
                          <a:effectLst/>
                        </a:rPr>
                        <a:t>17</a:t>
                      </a:r>
                    </a:p>
                  </a:txBody>
                  <a:tcPr marL="19050" marR="19050" marT="19050" marB="19050" anchor="ctr"/>
                </a:tc>
                <a:tc>
                  <a:txBody>
                    <a:bodyPr/>
                    <a:lstStyle/>
                    <a:p>
                      <a:pPr algn="ctr"/>
                      <a:r>
                        <a:rPr lang="pt-BR" sz="1400">
                          <a:effectLst/>
                        </a:rPr>
                        <a:t>5</a:t>
                      </a:r>
                    </a:p>
                  </a:txBody>
                  <a:tcPr marL="19050" marR="19050" marT="19050" marB="19050" anchor="ctr"/>
                </a:tc>
                <a:tc>
                  <a:txBody>
                    <a:bodyPr/>
                    <a:lstStyle/>
                    <a:p>
                      <a:pPr algn="r"/>
                      <a:r>
                        <a:rPr lang="pt-BR" sz="1400">
                          <a:effectLst/>
                        </a:rPr>
                        <a:t>225.680,00</a:t>
                      </a:r>
                    </a:p>
                  </a:txBody>
                  <a:tcPr marL="19050" marR="19050" marT="19050" marB="19050" anchor="ctr"/>
                </a:tc>
                <a:tc>
                  <a:txBody>
                    <a:bodyPr/>
                    <a:lstStyle/>
                    <a:p>
                      <a:pPr algn="r"/>
                      <a:r>
                        <a:rPr lang="pt-BR" sz="1400">
                          <a:effectLst/>
                        </a:rPr>
                        <a:t>282.664,20</a:t>
                      </a:r>
                    </a:p>
                  </a:txBody>
                  <a:tcPr marL="19050" marR="19050" marT="19050" marB="19050" anchor="ctr"/>
                </a:tc>
                <a:extLst>
                  <a:ext uri="{0D108BD9-81ED-4DB2-BD59-A6C34878D82A}">
                    <a16:rowId xmlns:a16="http://schemas.microsoft.com/office/drawing/2014/main" val="1301844449"/>
                  </a:ext>
                </a:extLst>
              </a:tr>
              <a:tr h="190500">
                <a:tc>
                  <a:txBody>
                    <a:bodyPr/>
                    <a:lstStyle/>
                    <a:p>
                      <a:pPr algn="ctr"/>
                      <a:r>
                        <a:rPr lang="pt-BR" sz="1400">
                          <a:effectLst/>
                        </a:rPr>
                        <a:t>3.750.001 a 4.500.000</a:t>
                      </a:r>
                    </a:p>
                  </a:txBody>
                  <a:tcPr marL="19050" marR="19050" marT="19050" marB="19050" anchor="ctr"/>
                </a:tc>
                <a:tc>
                  <a:txBody>
                    <a:bodyPr/>
                    <a:lstStyle/>
                    <a:p>
                      <a:pPr algn="ctr"/>
                      <a:r>
                        <a:rPr lang="pt-BR" sz="1400">
                          <a:effectLst/>
                        </a:rPr>
                        <a:t>14</a:t>
                      </a:r>
                    </a:p>
                  </a:txBody>
                  <a:tcPr marL="19050" marR="19050" marT="19050" marB="19050" anchor="ctr"/>
                </a:tc>
                <a:tc>
                  <a:txBody>
                    <a:bodyPr/>
                    <a:lstStyle/>
                    <a:p>
                      <a:pPr algn="ctr"/>
                      <a:r>
                        <a:rPr lang="pt-BR" sz="1400">
                          <a:effectLst/>
                        </a:rPr>
                        <a:t>22</a:t>
                      </a:r>
                    </a:p>
                  </a:txBody>
                  <a:tcPr marL="19050" marR="19050" marT="19050" marB="19050" anchor="ctr"/>
                </a:tc>
                <a:tc>
                  <a:txBody>
                    <a:bodyPr/>
                    <a:lstStyle/>
                    <a:p>
                      <a:pPr algn="ctr"/>
                      <a:r>
                        <a:rPr lang="pt-BR" sz="1400">
                          <a:effectLst/>
                        </a:rPr>
                        <a:t>7</a:t>
                      </a:r>
                    </a:p>
                  </a:txBody>
                  <a:tcPr marL="19050" marR="19050" marT="19050" marB="19050" anchor="ctr"/>
                </a:tc>
                <a:tc>
                  <a:txBody>
                    <a:bodyPr/>
                    <a:lstStyle/>
                    <a:p>
                      <a:pPr algn="r"/>
                      <a:r>
                        <a:rPr lang="pt-BR" sz="1400">
                          <a:effectLst/>
                        </a:rPr>
                        <a:t>252.980,00</a:t>
                      </a:r>
                    </a:p>
                  </a:txBody>
                  <a:tcPr marL="19050" marR="19050" marT="19050" marB="19050" anchor="ctr"/>
                </a:tc>
                <a:tc>
                  <a:txBody>
                    <a:bodyPr/>
                    <a:lstStyle/>
                    <a:p>
                      <a:pPr algn="r"/>
                      <a:r>
                        <a:rPr lang="pt-BR" sz="1400">
                          <a:effectLst/>
                        </a:rPr>
                        <a:t>316.857,45</a:t>
                      </a:r>
                    </a:p>
                  </a:txBody>
                  <a:tcPr marL="19050" marR="19050" marT="19050" marB="19050" anchor="ctr"/>
                </a:tc>
                <a:extLst>
                  <a:ext uri="{0D108BD9-81ED-4DB2-BD59-A6C34878D82A}">
                    <a16:rowId xmlns:a16="http://schemas.microsoft.com/office/drawing/2014/main" val="3094433559"/>
                  </a:ext>
                </a:extLst>
              </a:tr>
              <a:tr h="190500">
                <a:tc>
                  <a:txBody>
                    <a:bodyPr/>
                    <a:lstStyle/>
                    <a:p>
                      <a:pPr algn="ctr"/>
                      <a:r>
                        <a:rPr lang="pt-BR" sz="1400">
                          <a:effectLst/>
                        </a:rPr>
                        <a:t>4.500.001 a 5.250.000</a:t>
                      </a:r>
                    </a:p>
                  </a:txBody>
                  <a:tcPr marL="19050" marR="19050" marT="19050" marB="19050" anchor="ctr"/>
                </a:tc>
                <a:tc>
                  <a:txBody>
                    <a:bodyPr/>
                    <a:lstStyle/>
                    <a:p>
                      <a:pPr algn="ctr"/>
                      <a:r>
                        <a:rPr lang="pt-BR" sz="1400">
                          <a:effectLst/>
                        </a:rPr>
                        <a:t>16</a:t>
                      </a:r>
                    </a:p>
                  </a:txBody>
                  <a:tcPr marL="19050" marR="19050" marT="19050" marB="19050" anchor="ctr"/>
                </a:tc>
                <a:tc>
                  <a:txBody>
                    <a:bodyPr/>
                    <a:lstStyle/>
                    <a:p>
                      <a:pPr algn="ctr"/>
                      <a:r>
                        <a:rPr lang="pt-BR" sz="1400">
                          <a:effectLst/>
                        </a:rPr>
                        <a:t>26</a:t>
                      </a:r>
                    </a:p>
                  </a:txBody>
                  <a:tcPr marL="19050" marR="19050" marT="19050" marB="19050" anchor="ctr"/>
                </a:tc>
                <a:tc>
                  <a:txBody>
                    <a:bodyPr/>
                    <a:lstStyle/>
                    <a:p>
                      <a:pPr algn="ctr"/>
                      <a:r>
                        <a:rPr lang="pt-BR" sz="1400">
                          <a:effectLst/>
                        </a:rPr>
                        <a:t>8</a:t>
                      </a:r>
                    </a:p>
                  </a:txBody>
                  <a:tcPr marL="19050" marR="19050" marT="19050" marB="19050" anchor="ctr"/>
                </a:tc>
                <a:tc>
                  <a:txBody>
                    <a:bodyPr/>
                    <a:lstStyle/>
                    <a:p>
                      <a:pPr algn="r"/>
                      <a:r>
                        <a:rPr lang="pt-BR" sz="1400">
                          <a:effectLst/>
                        </a:rPr>
                        <a:t>280.280,00</a:t>
                      </a:r>
                    </a:p>
                  </a:txBody>
                  <a:tcPr marL="19050" marR="19050" marT="19050" marB="19050" anchor="ctr"/>
                </a:tc>
                <a:tc>
                  <a:txBody>
                    <a:bodyPr/>
                    <a:lstStyle/>
                    <a:p>
                      <a:pPr algn="r"/>
                      <a:r>
                        <a:rPr lang="pt-BR" sz="1400">
                          <a:effectLst/>
                        </a:rPr>
                        <a:t>351.050,70</a:t>
                      </a:r>
                    </a:p>
                  </a:txBody>
                  <a:tcPr marL="19050" marR="19050" marT="19050" marB="19050" anchor="ctr"/>
                </a:tc>
                <a:extLst>
                  <a:ext uri="{0D108BD9-81ED-4DB2-BD59-A6C34878D82A}">
                    <a16:rowId xmlns:a16="http://schemas.microsoft.com/office/drawing/2014/main" val="2614294993"/>
                  </a:ext>
                </a:extLst>
              </a:tr>
              <a:tr h="190500">
                <a:tc>
                  <a:txBody>
                    <a:bodyPr/>
                    <a:lstStyle/>
                    <a:p>
                      <a:pPr algn="ctr"/>
                      <a:r>
                        <a:rPr lang="pt-BR" sz="1400">
                          <a:effectLst/>
                        </a:rPr>
                        <a:t>5.250.001 a 6.000.000</a:t>
                      </a:r>
                    </a:p>
                  </a:txBody>
                  <a:tcPr marL="19050" marR="19050" marT="19050" marB="19050" anchor="ctr"/>
                </a:tc>
                <a:tc>
                  <a:txBody>
                    <a:bodyPr/>
                    <a:lstStyle/>
                    <a:p>
                      <a:pPr algn="ctr"/>
                      <a:r>
                        <a:rPr lang="pt-BR" sz="1400">
                          <a:effectLst/>
                        </a:rPr>
                        <a:t>18</a:t>
                      </a:r>
                    </a:p>
                  </a:txBody>
                  <a:tcPr marL="19050" marR="19050" marT="19050" marB="19050" anchor="ctr"/>
                </a:tc>
                <a:tc>
                  <a:txBody>
                    <a:bodyPr/>
                    <a:lstStyle/>
                    <a:p>
                      <a:pPr algn="ctr"/>
                      <a:r>
                        <a:rPr lang="pt-BR" sz="1400">
                          <a:effectLst/>
                        </a:rPr>
                        <a:t>30</a:t>
                      </a:r>
                    </a:p>
                  </a:txBody>
                  <a:tcPr marL="19050" marR="19050" marT="19050" marB="19050" anchor="ctr"/>
                </a:tc>
                <a:tc>
                  <a:txBody>
                    <a:bodyPr/>
                    <a:lstStyle/>
                    <a:p>
                      <a:pPr algn="ctr"/>
                      <a:r>
                        <a:rPr lang="pt-BR" sz="1400">
                          <a:effectLst/>
                        </a:rPr>
                        <a:t>10</a:t>
                      </a:r>
                    </a:p>
                  </a:txBody>
                  <a:tcPr marL="19050" marR="19050" marT="19050" marB="19050" anchor="ctr"/>
                </a:tc>
                <a:tc>
                  <a:txBody>
                    <a:bodyPr/>
                    <a:lstStyle/>
                    <a:p>
                      <a:pPr algn="r"/>
                      <a:r>
                        <a:rPr lang="pt-BR" sz="1400">
                          <a:effectLst/>
                        </a:rPr>
                        <a:t>307.580,00</a:t>
                      </a:r>
                    </a:p>
                  </a:txBody>
                  <a:tcPr marL="19050" marR="19050" marT="19050" marB="19050" anchor="ctr"/>
                </a:tc>
                <a:tc>
                  <a:txBody>
                    <a:bodyPr/>
                    <a:lstStyle/>
                    <a:p>
                      <a:pPr algn="r"/>
                      <a:r>
                        <a:rPr lang="pt-BR" sz="1400">
                          <a:effectLst/>
                        </a:rPr>
                        <a:t>385.243,95</a:t>
                      </a:r>
                    </a:p>
                  </a:txBody>
                  <a:tcPr marL="19050" marR="19050" marT="19050" marB="19050" anchor="ctr"/>
                </a:tc>
                <a:extLst>
                  <a:ext uri="{0D108BD9-81ED-4DB2-BD59-A6C34878D82A}">
                    <a16:rowId xmlns:a16="http://schemas.microsoft.com/office/drawing/2014/main" val="566797383"/>
                  </a:ext>
                </a:extLst>
              </a:tr>
              <a:tr h="190500">
                <a:tc>
                  <a:txBody>
                    <a:bodyPr/>
                    <a:lstStyle/>
                    <a:p>
                      <a:pPr algn="ctr"/>
                      <a:r>
                        <a:rPr lang="pt-BR" sz="1400">
                          <a:effectLst/>
                        </a:rPr>
                        <a:t>6.000.001 a 7.000.000</a:t>
                      </a:r>
                    </a:p>
                  </a:txBody>
                  <a:tcPr marL="19050" marR="19050" marT="19050" marB="19050" anchor="ctr"/>
                </a:tc>
                <a:tc>
                  <a:txBody>
                    <a:bodyPr/>
                    <a:lstStyle/>
                    <a:p>
                      <a:pPr algn="ctr"/>
                      <a:r>
                        <a:rPr lang="pt-BR" sz="1400">
                          <a:effectLst/>
                        </a:rPr>
                        <a:t>20</a:t>
                      </a:r>
                    </a:p>
                  </a:txBody>
                  <a:tcPr marL="19050" marR="19050" marT="19050" marB="19050" anchor="ctr"/>
                </a:tc>
                <a:tc>
                  <a:txBody>
                    <a:bodyPr/>
                    <a:lstStyle/>
                    <a:p>
                      <a:pPr algn="ctr"/>
                      <a:r>
                        <a:rPr lang="pt-BR" sz="1400">
                          <a:effectLst/>
                        </a:rPr>
                        <a:t>35</a:t>
                      </a:r>
                    </a:p>
                  </a:txBody>
                  <a:tcPr marL="19050" marR="19050" marT="19050" marB="19050" anchor="ctr"/>
                </a:tc>
                <a:tc>
                  <a:txBody>
                    <a:bodyPr/>
                    <a:lstStyle/>
                    <a:p>
                      <a:pPr algn="ctr"/>
                      <a:r>
                        <a:rPr lang="pt-BR" sz="1400">
                          <a:effectLst/>
                        </a:rPr>
                        <a:t>12</a:t>
                      </a:r>
                    </a:p>
                  </a:txBody>
                  <a:tcPr marL="19050" marR="19050" marT="19050" marB="19050" anchor="ctr"/>
                </a:tc>
                <a:tc>
                  <a:txBody>
                    <a:bodyPr/>
                    <a:lstStyle/>
                    <a:p>
                      <a:pPr algn="r"/>
                      <a:r>
                        <a:rPr lang="pt-BR" sz="1400">
                          <a:effectLst/>
                        </a:rPr>
                        <a:t>334.880,00</a:t>
                      </a:r>
                    </a:p>
                  </a:txBody>
                  <a:tcPr marL="19050" marR="19050" marT="19050" marB="19050" anchor="ctr"/>
                </a:tc>
                <a:tc>
                  <a:txBody>
                    <a:bodyPr/>
                    <a:lstStyle/>
                    <a:p>
                      <a:pPr algn="r"/>
                      <a:r>
                        <a:rPr lang="pt-BR" sz="1400">
                          <a:effectLst/>
                        </a:rPr>
                        <a:t>419.437,20</a:t>
                      </a:r>
                    </a:p>
                  </a:txBody>
                  <a:tcPr marL="19050" marR="19050" marT="19050" marB="19050" anchor="ctr"/>
                </a:tc>
                <a:extLst>
                  <a:ext uri="{0D108BD9-81ED-4DB2-BD59-A6C34878D82A}">
                    <a16:rowId xmlns:a16="http://schemas.microsoft.com/office/drawing/2014/main" val="3441716575"/>
                  </a:ext>
                </a:extLst>
              </a:tr>
              <a:tr h="190500">
                <a:tc>
                  <a:txBody>
                    <a:bodyPr/>
                    <a:lstStyle/>
                    <a:p>
                      <a:pPr algn="ctr"/>
                      <a:r>
                        <a:rPr lang="pt-BR" sz="1400">
                          <a:effectLst/>
                        </a:rPr>
                        <a:t>7.000.001 a 8.000.000</a:t>
                      </a:r>
                    </a:p>
                  </a:txBody>
                  <a:tcPr marL="19050" marR="19050" marT="19050" marB="19050" anchor="ctr"/>
                </a:tc>
                <a:tc>
                  <a:txBody>
                    <a:bodyPr/>
                    <a:lstStyle/>
                    <a:p>
                      <a:pPr algn="ctr"/>
                      <a:r>
                        <a:rPr lang="pt-BR" sz="1400">
                          <a:effectLst/>
                        </a:rPr>
                        <a:t>22</a:t>
                      </a:r>
                    </a:p>
                  </a:txBody>
                  <a:tcPr marL="19050" marR="19050" marT="19050" marB="19050" anchor="ctr"/>
                </a:tc>
                <a:tc>
                  <a:txBody>
                    <a:bodyPr/>
                    <a:lstStyle/>
                    <a:p>
                      <a:pPr algn="ctr"/>
                      <a:r>
                        <a:rPr lang="pt-BR" sz="1400">
                          <a:effectLst/>
                        </a:rPr>
                        <a:t>40</a:t>
                      </a:r>
                    </a:p>
                  </a:txBody>
                  <a:tcPr marL="19050" marR="19050" marT="19050" marB="19050" anchor="ctr"/>
                </a:tc>
                <a:tc>
                  <a:txBody>
                    <a:bodyPr/>
                    <a:lstStyle/>
                    <a:p>
                      <a:pPr algn="ctr"/>
                      <a:r>
                        <a:rPr lang="pt-BR" sz="1400">
                          <a:effectLst/>
                        </a:rPr>
                        <a:t>14</a:t>
                      </a:r>
                    </a:p>
                  </a:txBody>
                  <a:tcPr marL="19050" marR="19050" marT="19050" marB="19050" anchor="ctr"/>
                </a:tc>
                <a:tc>
                  <a:txBody>
                    <a:bodyPr/>
                    <a:lstStyle/>
                    <a:p>
                      <a:pPr algn="r"/>
                      <a:r>
                        <a:rPr lang="pt-BR" sz="1400">
                          <a:effectLst/>
                        </a:rPr>
                        <a:t>362.180,00</a:t>
                      </a:r>
                    </a:p>
                  </a:txBody>
                  <a:tcPr marL="19050" marR="19050" marT="19050" marB="19050" anchor="ctr"/>
                </a:tc>
                <a:tc>
                  <a:txBody>
                    <a:bodyPr/>
                    <a:lstStyle/>
                    <a:p>
                      <a:pPr algn="r"/>
                      <a:r>
                        <a:rPr lang="pt-BR" sz="1400">
                          <a:effectLst/>
                        </a:rPr>
                        <a:t>453.630,45</a:t>
                      </a:r>
                    </a:p>
                  </a:txBody>
                  <a:tcPr marL="19050" marR="19050" marT="19050" marB="19050" anchor="ctr"/>
                </a:tc>
                <a:extLst>
                  <a:ext uri="{0D108BD9-81ED-4DB2-BD59-A6C34878D82A}">
                    <a16:rowId xmlns:a16="http://schemas.microsoft.com/office/drawing/2014/main" val="2243659695"/>
                  </a:ext>
                </a:extLst>
              </a:tr>
              <a:tr h="190500">
                <a:tc>
                  <a:txBody>
                    <a:bodyPr/>
                    <a:lstStyle/>
                    <a:p>
                      <a:pPr algn="ctr"/>
                      <a:r>
                        <a:rPr lang="pt-BR" sz="1400">
                          <a:effectLst/>
                        </a:rPr>
                        <a:t>8.000.001 a 9.000.000</a:t>
                      </a:r>
                    </a:p>
                  </a:txBody>
                  <a:tcPr marL="19050" marR="19050" marT="19050" marB="19050" anchor="ctr"/>
                </a:tc>
                <a:tc>
                  <a:txBody>
                    <a:bodyPr/>
                    <a:lstStyle/>
                    <a:p>
                      <a:pPr algn="ctr"/>
                      <a:r>
                        <a:rPr lang="pt-BR" sz="1400">
                          <a:effectLst/>
                        </a:rPr>
                        <a:t>24</a:t>
                      </a:r>
                    </a:p>
                  </a:txBody>
                  <a:tcPr marL="19050" marR="19050" marT="19050" marB="19050" anchor="ctr"/>
                </a:tc>
                <a:tc>
                  <a:txBody>
                    <a:bodyPr/>
                    <a:lstStyle/>
                    <a:p>
                      <a:pPr algn="ctr"/>
                      <a:r>
                        <a:rPr lang="pt-BR" sz="1400">
                          <a:effectLst/>
                        </a:rPr>
                        <a:t>45</a:t>
                      </a:r>
                    </a:p>
                  </a:txBody>
                  <a:tcPr marL="19050" marR="19050" marT="19050" marB="19050" anchor="ctr"/>
                </a:tc>
                <a:tc>
                  <a:txBody>
                    <a:bodyPr/>
                    <a:lstStyle/>
                    <a:p>
                      <a:pPr algn="ctr"/>
                      <a:r>
                        <a:rPr lang="pt-BR" sz="1400">
                          <a:effectLst/>
                        </a:rPr>
                        <a:t>16</a:t>
                      </a:r>
                    </a:p>
                  </a:txBody>
                  <a:tcPr marL="19050" marR="19050" marT="19050" marB="19050" anchor="ctr"/>
                </a:tc>
                <a:tc>
                  <a:txBody>
                    <a:bodyPr/>
                    <a:lstStyle/>
                    <a:p>
                      <a:pPr algn="r"/>
                      <a:r>
                        <a:rPr lang="pt-BR" sz="1400">
                          <a:effectLst/>
                        </a:rPr>
                        <a:t>389.480,00</a:t>
                      </a:r>
                    </a:p>
                  </a:txBody>
                  <a:tcPr marL="19050" marR="19050" marT="19050" marB="19050" anchor="ctr"/>
                </a:tc>
                <a:tc>
                  <a:txBody>
                    <a:bodyPr/>
                    <a:lstStyle/>
                    <a:p>
                      <a:pPr algn="r"/>
                      <a:r>
                        <a:rPr lang="pt-BR" sz="1400">
                          <a:effectLst/>
                        </a:rPr>
                        <a:t>487.823,70</a:t>
                      </a:r>
                    </a:p>
                  </a:txBody>
                  <a:tcPr marL="19050" marR="19050" marT="19050" marB="19050" anchor="ctr"/>
                </a:tc>
                <a:extLst>
                  <a:ext uri="{0D108BD9-81ED-4DB2-BD59-A6C34878D82A}">
                    <a16:rowId xmlns:a16="http://schemas.microsoft.com/office/drawing/2014/main" val="2544216557"/>
                  </a:ext>
                </a:extLst>
              </a:tr>
              <a:tr h="234950">
                <a:tc>
                  <a:txBody>
                    <a:bodyPr/>
                    <a:lstStyle/>
                    <a:p>
                      <a:pPr algn="ctr"/>
                      <a:r>
                        <a:rPr lang="pt-BR" sz="1400">
                          <a:effectLst/>
                        </a:rPr>
                        <a:t>9.000.001 a 10.000.000</a:t>
                      </a:r>
                    </a:p>
                  </a:txBody>
                  <a:tcPr marL="19050" marR="19050" marT="19050" marB="19050" anchor="ctr"/>
                </a:tc>
                <a:tc>
                  <a:txBody>
                    <a:bodyPr/>
                    <a:lstStyle/>
                    <a:p>
                      <a:pPr algn="ctr"/>
                      <a:r>
                        <a:rPr lang="pt-BR" sz="1400">
                          <a:effectLst/>
                        </a:rPr>
                        <a:t>25</a:t>
                      </a:r>
                    </a:p>
                  </a:txBody>
                  <a:tcPr marL="19050" marR="19050" marT="19050" marB="19050" anchor="ctr"/>
                </a:tc>
                <a:tc>
                  <a:txBody>
                    <a:bodyPr/>
                    <a:lstStyle/>
                    <a:p>
                      <a:pPr algn="ctr"/>
                      <a:r>
                        <a:rPr lang="pt-BR" sz="1400">
                          <a:effectLst/>
                        </a:rPr>
                        <a:t>50</a:t>
                      </a:r>
                    </a:p>
                  </a:txBody>
                  <a:tcPr marL="19050" marR="19050" marT="19050" marB="19050" anchor="ctr"/>
                </a:tc>
                <a:tc>
                  <a:txBody>
                    <a:bodyPr/>
                    <a:lstStyle/>
                    <a:p>
                      <a:pPr algn="ctr"/>
                      <a:r>
                        <a:rPr lang="pt-BR" sz="1400">
                          <a:effectLst/>
                        </a:rPr>
                        <a:t>17</a:t>
                      </a:r>
                    </a:p>
                  </a:txBody>
                  <a:tcPr marL="19050" marR="19050" marT="19050" marB="19050" anchor="ctr"/>
                </a:tc>
                <a:tc>
                  <a:txBody>
                    <a:bodyPr/>
                    <a:lstStyle/>
                    <a:p>
                      <a:pPr algn="r"/>
                      <a:r>
                        <a:rPr lang="pt-BR" sz="1400">
                          <a:effectLst/>
                        </a:rPr>
                        <a:t>416.780,00</a:t>
                      </a:r>
                    </a:p>
                  </a:txBody>
                  <a:tcPr marL="19050" marR="19050" marT="19050" marB="19050" anchor="ctr"/>
                </a:tc>
                <a:tc>
                  <a:txBody>
                    <a:bodyPr/>
                    <a:lstStyle/>
                    <a:p>
                      <a:pPr algn="r"/>
                      <a:r>
                        <a:rPr lang="pt-BR" sz="1400">
                          <a:effectLst/>
                        </a:rPr>
                        <a:t>522.016,95</a:t>
                      </a:r>
                    </a:p>
                  </a:txBody>
                  <a:tcPr marL="19050" marR="19050" marT="19050" marB="19050" anchor="ctr"/>
                </a:tc>
                <a:extLst>
                  <a:ext uri="{0D108BD9-81ED-4DB2-BD59-A6C34878D82A}">
                    <a16:rowId xmlns:a16="http://schemas.microsoft.com/office/drawing/2014/main" val="2692699013"/>
                  </a:ext>
                </a:extLst>
              </a:tr>
              <a:tr h="228600">
                <a:tc>
                  <a:txBody>
                    <a:bodyPr/>
                    <a:lstStyle/>
                    <a:p>
                      <a:pPr algn="ctr"/>
                      <a:r>
                        <a:rPr lang="pt-BR" sz="1400">
                          <a:effectLst/>
                        </a:rPr>
                        <a:t>Acima de 10.000.001</a:t>
                      </a:r>
                    </a:p>
                  </a:txBody>
                  <a:tcPr marL="19050" marR="19050" marT="19050" marB="19050" anchor="ctr"/>
                </a:tc>
                <a:tc>
                  <a:txBody>
                    <a:bodyPr/>
                    <a:lstStyle/>
                    <a:p>
                      <a:pPr algn="ctr"/>
                      <a:r>
                        <a:rPr lang="pt-BR" sz="1400">
                          <a:effectLst/>
                        </a:rPr>
                        <a:t>27</a:t>
                      </a:r>
                    </a:p>
                  </a:txBody>
                  <a:tcPr marL="19050" marR="19050" marT="19050" marB="19050" anchor="ctr"/>
                </a:tc>
                <a:tc>
                  <a:txBody>
                    <a:bodyPr/>
                    <a:lstStyle/>
                    <a:p>
                      <a:pPr algn="ctr"/>
                      <a:r>
                        <a:rPr lang="pt-BR" sz="1400">
                          <a:effectLst/>
                        </a:rPr>
                        <a:t>56</a:t>
                      </a:r>
                    </a:p>
                  </a:txBody>
                  <a:tcPr marL="19050" marR="19050" marT="19050" marB="19050" anchor="ctr"/>
                </a:tc>
                <a:tc>
                  <a:txBody>
                    <a:bodyPr/>
                    <a:lstStyle/>
                    <a:p>
                      <a:pPr algn="ctr"/>
                      <a:r>
                        <a:rPr lang="pt-BR" sz="1400">
                          <a:effectLst/>
                        </a:rPr>
                        <a:t>19</a:t>
                      </a:r>
                    </a:p>
                  </a:txBody>
                  <a:tcPr marL="19050" marR="19050" marT="19050" marB="19050" anchor="ctr"/>
                </a:tc>
                <a:tc>
                  <a:txBody>
                    <a:bodyPr/>
                    <a:lstStyle/>
                    <a:p>
                      <a:pPr algn="r"/>
                      <a:r>
                        <a:rPr lang="pt-BR" sz="1400">
                          <a:effectLst/>
                        </a:rPr>
                        <a:t>444.080,00</a:t>
                      </a:r>
                    </a:p>
                  </a:txBody>
                  <a:tcPr marL="19050" marR="19050" marT="19050" marB="19050" anchor="ctr"/>
                </a:tc>
                <a:tc>
                  <a:txBody>
                    <a:bodyPr/>
                    <a:lstStyle/>
                    <a:p>
                      <a:pPr algn="r"/>
                      <a:r>
                        <a:rPr lang="pt-BR" sz="1400" dirty="0">
                          <a:effectLst/>
                        </a:rPr>
                        <a:t>556.210,20</a:t>
                      </a:r>
                    </a:p>
                  </a:txBody>
                  <a:tcPr marL="19050" marR="19050" marT="19050" marB="19050" anchor="ctr"/>
                </a:tc>
                <a:extLst>
                  <a:ext uri="{0D108BD9-81ED-4DB2-BD59-A6C34878D82A}">
                    <a16:rowId xmlns:a16="http://schemas.microsoft.com/office/drawing/2014/main" val="2325174251"/>
                  </a:ext>
                </a:extLst>
              </a:tr>
            </a:tbl>
          </a:graphicData>
        </a:graphic>
      </p:graphicFrame>
      <p:sp>
        <p:nvSpPr>
          <p:cNvPr id="5" name="Título 1">
            <a:extLst>
              <a:ext uri="{FF2B5EF4-FFF2-40B4-BE49-F238E27FC236}">
                <a16:creationId xmlns:a16="http://schemas.microsoft.com/office/drawing/2014/main" id="{7AFEA87A-927B-C79C-CAD3-906E783A0FAC}"/>
              </a:ext>
            </a:extLst>
          </p:cNvPr>
          <p:cNvSpPr txBox="1">
            <a:spLocks/>
          </p:cNvSpPr>
          <p:nvPr/>
        </p:nvSpPr>
        <p:spPr>
          <a:xfrm>
            <a:off x="2382835" y="6263957"/>
            <a:ext cx="8826055" cy="4578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r>
              <a:rPr lang="pt-BR" sz="1800" b="1" kern="1800" cap="all"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PORTARIA GM/MS Nº 958, DE 17 DE JULHO DE 2023</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2190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626F27FC-33AC-4A40-4680-3FA915538C23}"/>
              </a:ext>
            </a:extLst>
          </p:cNvPr>
          <p:cNvSpPr>
            <a:spLocks noGrp="1"/>
          </p:cNvSpPr>
          <p:nvPr>
            <p:ph type="title"/>
          </p:nvPr>
        </p:nvSpPr>
        <p:spPr>
          <a:xfrm>
            <a:off x="2367280" y="365125"/>
            <a:ext cx="9591040" cy="1325563"/>
          </a:xfrm>
        </p:spPr>
        <p:txBody>
          <a:bodyPr>
            <a:normAutofit/>
          </a:bodyPr>
          <a:lstStyle/>
          <a:p>
            <a:pPr algn="ctr"/>
            <a:r>
              <a:rPr lang="pt-BR" dirty="0"/>
              <a:t>Orçamento</a:t>
            </a:r>
          </a:p>
        </p:txBody>
      </p:sp>
      <p:sp>
        <p:nvSpPr>
          <p:cNvPr id="4" name="CaixaDeTexto 3">
            <a:extLst>
              <a:ext uri="{FF2B5EF4-FFF2-40B4-BE49-F238E27FC236}">
                <a16:creationId xmlns:a16="http://schemas.microsoft.com/office/drawing/2014/main" id="{1990D02F-5789-6260-4DEC-6E537220414D}"/>
              </a:ext>
            </a:extLst>
          </p:cNvPr>
          <p:cNvSpPr txBox="1"/>
          <p:nvPr/>
        </p:nvSpPr>
        <p:spPr>
          <a:xfrm>
            <a:off x="3359624" y="2273300"/>
            <a:ext cx="6711854" cy="3046988"/>
          </a:xfrm>
          <a:prstGeom prst="rect">
            <a:avLst/>
          </a:prstGeom>
          <a:noFill/>
        </p:spPr>
        <p:txBody>
          <a:bodyPr wrap="square">
            <a:spAutoFit/>
          </a:bodyPr>
          <a:lstStyle/>
          <a:p>
            <a:r>
              <a:rPr lang="pt-BR" sz="3200" b="1" dirty="0">
                <a:solidFill>
                  <a:srgbClr val="FF0000"/>
                </a:solidFill>
              </a:rPr>
              <a:t>10 </a:t>
            </a:r>
            <a:r>
              <a:rPr lang="pt-BR" sz="3200" b="1" dirty="0" err="1">
                <a:solidFill>
                  <a:srgbClr val="FF0000"/>
                </a:solidFill>
              </a:rPr>
              <a:t>USAs</a:t>
            </a:r>
            <a:endParaRPr lang="pt-BR" sz="3200" b="1" dirty="0">
              <a:solidFill>
                <a:srgbClr val="FF0000"/>
              </a:solidFill>
            </a:endParaRPr>
          </a:p>
          <a:p>
            <a:r>
              <a:rPr lang="pt-BR" sz="3200" b="1" dirty="0">
                <a:solidFill>
                  <a:srgbClr val="FF0000"/>
                </a:solidFill>
              </a:rPr>
              <a:t>40 USBs</a:t>
            </a:r>
          </a:p>
          <a:p>
            <a:r>
              <a:rPr lang="pt-BR" sz="3200" b="1" dirty="0">
                <a:solidFill>
                  <a:srgbClr val="FF0000"/>
                </a:solidFill>
              </a:rPr>
              <a:t>2 Motolâncias</a:t>
            </a:r>
          </a:p>
          <a:p>
            <a:r>
              <a:rPr lang="pt-BR" sz="3200" b="1" dirty="0">
                <a:solidFill>
                  <a:srgbClr val="FF0000"/>
                </a:solidFill>
              </a:rPr>
              <a:t>CRU</a:t>
            </a:r>
          </a:p>
          <a:p>
            <a:r>
              <a:rPr lang="pt-BR" sz="3200" b="1" dirty="0">
                <a:solidFill>
                  <a:srgbClr val="FF0000"/>
                </a:solidFill>
              </a:rPr>
              <a:t>NEP</a:t>
            </a:r>
          </a:p>
          <a:p>
            <a:r>
              <a:rPr lang="pt-BR" sz="3200" b="1" dirty="0">
                <a:solidFill>
                  <a:srgbClr val="FF0000"/>
                </a:solidFill>
              </a:rPr>
              <a:t>Consórcio</a:t>
            </a:r>
          </a:p>
        </p:txBody>
      </p:sp>
    </p:spTree>
    <p:extLst>
      <p:ext uri="{BB962C8B-B14F-4D97-AF65-F5344CB8AC3E}">
        <p14:creationId xmlns:p14="http://schemas.microsoft.com/office/powerpoint/2010/main" val="712627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9F794381-A55A-E621-7AA7-495C26742281}"/>
              </a:ext>
            </a:extLst>
          </p:cNvPr>
          <p:cNvSpPr>
            <a:spLocks noGrp="1"/>
          </p:cNvSpPr>
          <p:nvPr>
            <p:ph type="title"/>
          </p:nvPr>
        </p:nvSpPr>
        <p:spPr>
          <a:xfrm>
            <a:off x="2301240" y="365125"/>
            <a:ext cx="9514840" cy="1524000"/>
          </a:xfrm>
        </p:spPr>
        <p:txBody>
          <a:bodyPr>
            <a:normAutofit fontScale="90000"/>
          </a:bodyPr>
          <a:lstStyle/>
          <a:p>
            <a:pPr algn="ctr"/>
            <a:r>
              <a:rPr lang="pt-BR" dirty="0"/>
              <a:t>Orçamento – </a:t>
            </a:r>
            <a:r>
              <a:rPr lang="pt-BR" dirty="0">
                <a:solidFill>
                  <a:srgbClr val="FF0000"/>
                </a:solidFill>
              </a:rPr>
              <a:t>10 </a:t>
            </a:r>
            <a:r>
              <a:rPr lang="pt-BR" dirty="0" err="1">
                <a:solidFill>
                  <a:srgbClr val="FF0000"/>
                </a:solidFill>
              </a:rPr>
              <a:t>USAs</a:t>
            </a:r>
            <a:r>
              <a:rPr lang="pt-BR" dirty="0"/>
              <a:t>, </a:t>
            </a:r>
            <a:r>
              <a:rPr lang="pt-BR" dirty="0">
                <a:solidFill>
                  <a:srgbClr val="FF0000"/>
                </a:solidFill>
              </a:rPr>
              <a:t>40 USBs, 2 Motolâncias</a:t>
            </a:r>
            <a:r>
              <a:rPr lang="pt-BR" dirty="0"/>
              <a:t>, CRU, NEP, Consórcio, PJ</a:t>
            </a:r>
            <a:br>
              <a:rPr lang="pt-BR" dirty="0"/>
            </a:br>
            <a:r>
              <a:rPr lang="pt-BR" dirty="0"/>
              <a:t>UNIDADES </a:t>
            </a:r>
            <a:r>
              <a:rPr lang="pt-BR" dirty="0">
                <a:solidFill>
                  <a:srgbClr val="FF0000"/>
                </a:solidFill>
                <a:latin typeface="Aharoni" panose="02010803020104030203" pitchFamily="2" charset="-79"/>
                <a:cs typeface="Aharoni" panose="02010803020104030203" pitchFamily="2" charset="-79"/>
              </a:rPr>
              <a:t>NÃO HABILITADAS</a:t>
            </a:r>
          </a:p>
        </p:txBody>
      </p:sp>
      <p:graphicFrame>
        <p:nvGraphicFramePr>
          <p:cNvPr id="4" name="Tabela 3">
            <a:extLst>
              <a:ext uri="{FF2B5EF4-FFF2-40B4-BE49-F238E27FC236}">
                <a16:creationId xmlns:a16="http://schemas.microsoft.com/office/drawing/2014/main" id="{E10C573C-97A8-5A8C-1163-C158FC016DEE}"/>
              </a:ext>
            </a:extLst>
          </p:cNvPr>
          <p:cNvGraphicFramePr>
            <a:graphicFrameLocks noGrp="1"/>
          </p:cNvGraphicFramePr>
          <p:nvPr>
            <p:extLst>
              <p:ext uri="{D42A27DB-BD31-4B8C-83A1-F6EECF244321}">
                <p14:modId xmlns:p14="http://schemas.microsoft.com/office/powerpoint/2010/main" val="3568312301"/>
              </p:ext>
            </p:extLst>
          </p:nvPr>
        </p:nvGraphicFramePr>
        <p:xfrm>
          <a:off x="5201602" y="4981575"/>
          <a:ext cx="3533775" cy="914400"/>
        </p:xfrm>
        <a:graphic>
          <a:graphicData uri="http://schemas.openxmlformats.org/drawingml/2006/table">
            <a:tbl>
              <a:tblPr>
                <a:tableStyleId>{5C22544A-7EE6-4342-B048-85BDC9FD1C3A}</a:tableStyleId>
              </a:tblPr>
              <a:tblGrid>
                <a:gridCol w="1697791">
                  <a:extLst>
                    <a:ext uri="{9D8B030D-6E8A-4147-A177-3AD203B41FA5}">
                      <a16:colId xmlns:a16="http://schemas.microsoft.com/office/drawing/2014/main" val="453403299"/>
                    </a:ext>
                  </a:extLst>
                </a:gridCol>
                <a:gridCol w="1835984">
                  <a:extLst>
                    <a:ext uri="{9D8B030D-6E8A-4147-A177-3AD203B41FA5}">
                      <a16:colId xmlns:a16="http://schemas.microsoft.com/office/drawing/2014/main" val="164757463"/>
                    </a:ext>
                  </a:extLst>
                </a:gridCol>
              </a:tblGrid>
              <a:tr h="184150">
                <a:tc>
                  <a:txBody>
                    <a:bodyPr/>
                    <a:lstStyle/>
                    <a:p>
                      <a:pPr algn="l" fontAlgn="b"/>
                      <a:endParaRPr lang="pt-BR" sz="20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pt-BR" sz="2000" b="1" u="none" strike="noStrike">
                          <a:effectLst/>
                        </a:rPr>
                        <a:t>Percentual</a:t>
                      </a:r>
                      <a:endParaRPr lang="pt-BR" sz="20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28240536"/>
                  </a:ext>
                </a:extLst>
              </a:tr>
              <a:tr h="184150">
                <a:tc>
                  <a:txBody>
                    <a:bodyPr/>
                    <a:lstStyle/>
                    <a:p>
                      <a:pPr algn="l" fontAlgn="b"/>
                      <a:r>
                        <a:rPr lang="pt-BR" sz="2000" b="1" u="none" strike="noStrike">
                          <a:effectLst/>
                        </a:rPr>
                        <a:t>Profissionais</a:t>
                      </a:r>
                      <a:endParaRPr lang="pt-BR" sz="20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pt-BR" sz="2000" b="1" i="0" u="none" strike="noStrike" dirty="0">
                          <a:solidFill>
                            <a:srgbClr val="000000"/>
                          </a:solidFill>
                          <a:effectLst/>
                          <a:latin typeface="Times New Roman" panose="02020603050405020304" pitchFamily="18" charset="0"/>
                        </a:rPr>
                        <a:t>85,90</a:t>
                      </a:r>
                    </a:p>
                  </a:txBody>
                  <a:tcPr marL="0" marR="0" marT="0" marB="0" anchor="b"/>
                </a:tc>
                <a:extLst>
                  <a:ext uri="{0D108BD9-81ED-4DB2-BD59-A6C34878D82A}">
                    <a16:rowId xmlns:a16="http://schemas.microsoft.com/office/drawing/2014/main" val="896615898"/>
                  </a:ext>
                </a:extLst>
              </a:tr>
              <a:tr h="184150">
                <a:tc>
                  <a:txBody>
                    <a:bodyPr/>
                    <a:lstStyle/>
                    <a:p>
                      <a:pPr algn="l" fontAlgn="b"/>
                      <a:r>
                        <a:rPr lang="pt-BR" sz="2000" b="1" u="none" strike="noStrike">
                          <a:effectLst/>
                        </a:rPr>
                        <a:t>Insumos</a:t>
                      </a:r>
                      <a:endParaRPr lang="pt-BR" sz="2000" b="1"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pt-BR" sz="2000" b="1" i="0" u="none" strike="noStrike" dirty="0">
                          <a:solidFill>
                            <a:srgbClr val="000000"/>
                          </a:solidFill>
                          <a:effectLst/>
                          <a:latin typeface="Times New Roman" panose="02020603050405020304" pitchFamily="18" charset="0"/>
                        </a:rPr>
                        <a:t>14,10</a:t>
                      </a:r>
                    </a:p>
                  </a:txBody>
                  <a:tcPr marL="0" marR="0" marT="0" marB="0" anchor="b"/>
                </a:tc>
                <a:extLst>
                  <a:ext uri="{0D108BD9-81ED-4DB2-BD59-A6C34878D82A}">
                    <a16:rowId xmlns:a16="http://schemas.microsoft.com/office/drawing/2014/main" val="1425188420"/>
                  </a:ext>
                </a:extLst>
              </a:tr>
            </a:tbl>
          </a:graphicData>
        </a:graphic>
      </p:graphicFrame>
      <p:graphicFrame>
        <p:nvGraphicFramePr>
          <p:cNvPr id="5" name="Tabela 4">
            <a:extLst>
              <a:ext uri="{FF2B5EF4-FFF2-40B4-BE49-F238E27FC236}">
                <a16:creationId xmlns:a16="http://schemas.microsoft.com/office/drawing/2014/main" id="{7F3500C7-2E79-0E08-12E5-F86E7ACD4287}"/>
              </a:ext>
            </a:extLst>
          </p:cNvPr>
          <p:cNvGraphicFramePr>
            <a:graphicFrameLocks noGrp="1"/>
          </p:cNvGraphicFramePr>
          <p:nvPr>
            <p:extLst>
              <p:ext uri="{D42A27DB-BD31-4B8C-83A1-F6EECF244321}">
                <p14:modId xmlns:p14="http://schemas.microsoft.com/office/powerpoint/2010/main" val="2910403794"/>
              </p:ext>
            </p:extLst>
          </p:nvPr>
        </p:nvGraphicFramePr>
        <p:xfrm>
          <a:off x="4530089" y="2819400"/>
          <a:ext cx="4876800" cy="609600"/>
        </p:xfrm>
        <a:graphic>
          <a:graphicData uri="http://schemas.openxmlformats.org/drawingml/2006/table">
            <a:tbl>
              <a:tblPr>
                <a:tableStyleId>{5C22544A-7EE6-4342-B048-85BDC9FD1C3A}</a:tableStyleId>
              </a:tblPr>
              <a:tblGrid>
                <a:gridCol w="2499667">
                  <a:extLst>
                    <a:ext uri="{9D8B030D-6E8A-4147-A177-3AD203B41FA5}">
                      <a16:colId xmlns:a16="http://schemas.microsoft.com/office/drawing/2014/main" val="482333273"/>
                    </a:ext>
                  </a:extLst>
                </a:gridCol>
                <a:gridCol w="2377133">
                  <a:extLst>
                    <a:ext uri="{9D8B030D-6E8A-4147-A177-3AD203B41FA5}">
                      <a16:colId xmlns:a16="http://schemas.microsoft.com/office/drawing/2014/main" val="1759927437"/>
                    </a:ext>
                  </a:extLst>
                </a:gridCol>
              </a:tblGrid>
              <a:tr h="184150">
                <a:tc>
                  <a:txBody>
                    <a:bodyPr/>
                    <a:lstStyle/>
                    <a:p>
                      <a:pPr algn="l" fontAlgn="b"/>
                      <a:r>
                        <a:rPr lang="pt-BR" sz="2000" b="1" u="none" strike="noStrike" dirty="0">
                          <a:effectLst/>
                        </a:rPr>
                        <a:t>Anual</a:t>
                      </a:r>
                      <a:endParaRPr lang="pt-BR"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68.195.391,40 </a:t>
                      </a:r>
                    </a:p>
                  </a:txBody>
                  <a:tcPr marL="0" marR="0" marT="0" marB="0" anchor="b"/>
                </a:tc>
                <a:extLst>
                  <a:ext uri="{0D108BD9-81ED-4DB2-BD59-A6C34878D82A}">
                    <a16:rowId xmlns:a16="http://schemas.microsoft.com/office/drawing/2014/main" val="1013587828"/>
                  </a:ext>
                </a:extLst>
              </a:tr>
              <a:tr h="184150">
                <a:tc>
                  <a:txBody>
                    <a:bodyPr/>
                    <a:lstStyle/>
                    <a:p>
                      <a:pPr algn="l" fontAlgn="b"/>
                      <a:r>
                        <a:rPr lang="pt-BR" sz="2000" b="1" u="none" strike="noStrike">
                          <a:effectLst/>
                        </a:rPr>
                        <a:t>Mensal</a:t>
                      </a:r>
                      <a:endParaRPr lang="pt-BR" sz="20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5.682.949,28 </a:t>
                      </a:r>
                    </a:p>
                  </a:txBody>
                  <a:tcPr marL="0" marR="0" marT="0" marB="0" anchor="b"/>
                </a:tc>
                <a:extLst>
                  <a:ext uri="{0D108BD9-81ED-4DB2-BD59-A6C34878D82A}">
                    <a16:rowId xmlns:a16="http://schemas.microsoft.com/office/drawing/2014/main" val="1516366812"/>
                  </a:ext>
                </a:extLst>
              </a:tr>
            </a:tbl>
          </a:graphicData>
        </a:graphic>
      </p:graphicFrame>
    </p:spTree>
    <p:extLst>
      <p:ext uri="{BB962C8B-B14F-4D97-AF65-F5344CB8AC3E}">
        <p14:creationId xmlns:p14="http://schemas.microsoft.com/office/powerpoint/2010/main" val="1026034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F8F4A37B-6399-2486-F800-8D65474AA687}"/>
              </a:ext>
            </a:extLst>
          </p:cNvPr>
          <p:cNvSpPr>
            <a:spLocks noGrp="1"/>
          </p:cNvSpPr>
          <p:nvPr>
            <p:ph type="title"/>
          </p:nvPr>
        </p:nvSpPr>
        <p:spPr>
          <a:xfrm>
            <a:off x="2326640" y="365125"/>
            <a:ext cx="9604853" cy="1325563"/>
          </a:xfrm>
        </p:spPr>
        <p:txBody>
          <a:bodyPr>
            <a:normAutofit/>
          </a:bodyPr>
          <a:lstStyle/>
          <a:p>
            <a:pPr algn="ctr"/>
            <a:r>
              <a:rPr lang="pt-BR" dirty="0"/>
              <a:t>Orçamento</a:t>
            </a:r>
          </a:p>
        </p:txBody>
      </p:sp>
      <p:sp>
        <p:nvSpPr>
          <p:cNvPr id="4" name="CaixaDeTexto 3">
            <a:extLst>
              <a:ext uri="{FF2B5EF4-FFF2-40B4-BE49-F238E27FC236}">
                <a16:creationId xmlns:a16="http://schemas.microsoft.com/office/drawing/2014/main" id="{3C63F576-20F2-44E5-95F6-FDD7BE6E4B22}"/>
              </a:ext>
            </a:extLst>
          </p:cNvPr>
          <p:cNvSpPr txBox="1"/>
          <p:nvPr/>
        </p:nvSpPr>
        <p:spPr>
          <a:xfrm>
            <a:off x="2326639" y="3240682"/>
            <a:ext cx="9604853" cy="3046988"/>
          </a:xfrm>
          <a:prstGeom prst="rect">
            <a:avLst/>
          </a:prstGeom>
          <a:noFill/>
        </p:spPr>
        <p:txBody>
          <a:bodyPr wrap="square">
            <a:spAutoFit/>
          </a:bodyPr>
          <a:lstStyle/>
          <a:p>
            <a:pPr marL="514350" indent="-514350">
              <a:buAutoNum type="arabicParenR"/>
            </a:pPr>
            <a:r>
              <a:rPr lang="pt-BR" sz="3200" b="1" dirty="0"/>
              <a:t>2024 – Investimentos</a:t>
            </a:r>
          </a:p>
          <a:p>
            <a:pPr marL="514350" indent="-514350">
              <a:buAutoNum type="arabicParenR"/>
            </a:pPr>
            <a:r>
              <a:rPr lang="pt-BR" sz="3200" b="1" dirty="0"/>
              <a:t>6 primeiros meses de 2025 – Manutenção das habilitações atuais sem modificações das unidades incluídas ou ampliadas</a:t>
            </a:r>
          </a:p>
          <a:p>
            <a:pPr marL="514350" indent="-514350">
              <a:buAutoNum type="arabicParenR"/>
            </a:pPr>
            <a:r>
              <a:rPr lang="pt-BR" sz="3200" b="1" dirty="0"/>
              <a:t>6 últimos meses 2025 – todos habilitados</a:t>
            </a:r>
          </a:p>
          <a:p>
            <a:pPr marL="514350" indent="-514350">
              <a:buAutoNum type="arabicParenR"/>
            </a:pPr>
            <a:r>
              <a:rPr lang="pt-BR" sz="3200" b="1" dirty="0"/>
              <a:t>A partir de 2026 – tudo qualificado</a:t>
            </a:r>
          </a:p>
        </p:txBody>
      </p:sp>
      <p:sp>
        <p:nvSpPr>
          <p:cNvPr id="5" name="CaixaDeTexto 4">
            <a:extLst>
              <a:ext uri="{FF2B5EF4-FFF2-40B4-BE49-F238E27FC236}">
                <a16:creationId xmlns:a16="http://schemas.microsoft.com/office/drawing/2014/main" id="{D66F295E-5EE1-BDE4-1334-7D2A582995B7}"/>
              </a:ext>
            </a:extLst>
          </p:cNvPr>
          <p:cNvSpPr txBox="1"/>
          <p:nvPr/>
        </p:nvSpPr>
        <p:spPr>
          <a:xfrm>
            <a:off x="2326640" y="2204075"/>
            <a:ext cx="6097712" cy="523220"/>
          </a:xfrm>
          <a:prstGeom prst="rect">
            <a:avLst/>
          </a:prstGeom>
          <a:noFill/>
        </p:spPr>
        <p:txBody>
          <a:bodyPr wrap="square">
            <a:spAutoFit/>
          </a:bodyPr>
          <a:lstStyle/>
          <a:p>
            <a:r>
              <a:rPr lang="pt-BR" sz="2800" b="1" dirty="0"/>
              <a:t>4 Momentos</a:t>
            </a:r>
            <a:endParaRPr lang="pt-BR" sz="2800" dirty="0"/>
          </a:p>
        </p:txBody>
      </p:sp>
    </p:spTree>
    <p:extLst>
      <p:ext uri="{BB962C8B-B14F-4D97-AF65-F5344CB8AC3E}">
        <p14:creationId xmlns:p14="http://schemas.microsoft.com/office/powerpoint/2010/main" val="175119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1659CCBC-C2C1-D8EC-3844-E3F07C1027DE}"/>
              </a:ext>
            </a:extLst>
          </p:cNvPr>
          <p:cNvSpPr>
            <a:spLocks noGrp="1"/>
          </p:cNvSpPr>
          <p:nvPr>
            <p:ph type="title"/>
          </p:nvPr>
        </p:nvSpPr>
        <p:spPr>
          <a:xfrm>
            <a:off x="2468880" y="2327489"/>
            <a:ext cx="9418320" cy="1325563"/>
          </a:xfrm>
        </p:spPr>
        <p:txBody>
          <a:bodyPr>
            <a:normAutofit fontScale="90000"/>
          </a:bodyPr>
          <a:lstStyle/>
          <a:p>
            <a:pPr algn="ctr"/>
            <a:r>
              <a:rPr lang="pt-BR" b="1" dirty="0">
                <a:latin typeface="+mn-lt"/>
              </a:rPr>
              <a:t>Primeiro Momento</a:t>
            </a:r>
            <a:br>
              <a:rPr lang="pt-BR" b="1" dirty="0">
                <a:latin typeface="+mn-lt"/>
              </a:rPr>
            </a:br>
            <a:r>
              <a:rPr lang="pt-BR" b="1" dirty="0">
                <a:latin typeface="+mn-lt"/>
              </a:rPr>
              <a:t>2024</a:t>
            </a:r>
            <a:br>
              <a:rPr lang="pt-BR" b="1" dirty="0">
                <a:latin typeface="+mn-lt"/>
              </a:rPr>
            </a:br>
            <a:br>
              <a:rPr lang="pt-BR" b="1" dirty="0">
                <a:latin typeface="+mn-lt"/>
              </a:rPr>
            </a:br>
            <a:r>
              <a:rPr lang="pt-BR" b="1" dirty="0">
                <a:latin typeface="+mn-lt"/>
              </a:rPr>
              <a:t>Investimentos</a:t>
            </a:r>
          </a:p>
        </p:txBody>
      </p:sp>
    </p:spTree>
    <p:extLst>
      <p:ext uri="{BB962C8B-B14F-4D97-AF65-F5344CB8AC3E}">
        <p14:creationId xmlns:p14="http://schemas.microsoft.com/office/powerpoint/2010/main" val="2733773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C805535C-684A-55E8-F2C6-B93193B75C9C}"/>
              </a:ext>
            </a:extLst>
          </p:cNvPr>
          <p:cNvSpPr>
            <a:spLocks noGrp="1"/>
          </p:cNvSpPr>
          <p:nvPr>
            <p:ph type="title"/>
          </p:nvPr>
        </p:nvSpPr>
        <p:spPr>
          <a:xfrm>
            <a:off x="2377440" y="365125"/>
            <a:ext cx="9519920" cy="1325563"/>
          </a:xfrm>
        </p:spPr>
        <p:txBody>
          <a:bodyPr>
            <a:normAutofit fontScale="90000"/>
          </a:bodyPr>
          <a:lstStyle/>
          <a:p>
            <a:pPr algn="ctr"/>
            <a:r>
              <a:rPr lang="pt-BR" b="1" dirty="0"/>
              <a:t>Repasses Mensais no ano de 2024 de julho a dezembro</a:t>
            </a:r>
            <a:br>
              <a:rPr lang="pt-BR" b="1" dirty="0"/>
            </a:br>
            <a:r>
              <a:rPr lang="pt-BR" b="1" dirty="0"/>
              <a:t>UTILIZAÇÃO PARA </a:t>
            </a:r>
            <a:r>
              <a:rPr lang="pt-BR" b="1" dirty="0">
                <a:solidFill>
                  <a:srgbClr val="FF0000"/>
                </a:solidFill>
              </a:rPr>
              <a:t>INVESTIMENTOS</a:t>
            </a:r>
          </a:p>
        </p:txBody>
      </p:sp>
      <p:graphicFrame>
        <p:nvGraphicFramePr>
          <p:cNvPr id="4" name="Tabela 3">
            <a:extLst>
              <a:ext uri="{FF2B5EF4-FFF2-40B4-BE49-F238E27FC236}">
                <a16:creationId xmlns:a16="http://schemas.microsoft.com/office/drawing/2014/main" id="{FF8D6D5D-E58B-9D20-A53D-BCBDB8AAC14C}"/>
              </a:ext>
            </a:extLst>
          </p:cNvPr>
          <p:cNvGraphicFramePr>
            <a:graphicFrameLocks noGrp="1"/>
          </p:cNvGraphicFramePr>
          <p:nvPr>
            <p:extLst>
              <p:ext uri="{D42A27DB-BD31-4B8C-83A1-F6EECF244321}">
                <p14:modId xmlns:p14="http://schemas.microsoft.com/office/powerpoint/2010/main" val="4172680806"/>
              </p:ext>
            </p:extLst>
          </p:nvPr>
        </p:nvGraphicFramePr>
        <p:xfrm>
          <a:off x="3013075" y="2540635"/>
          <a:ext cx="8001001" cy="1524000"/>
        </p:xfrm>
        <a:graphic>
          <a:graphicData uri="http://schemas.openxmlformats.org/drawingml/2006/table">
            <a:tbl>
              <a:tblPr>
                <a:tableStyleId>{5C22544A-7EE6-4342-B048-85BDC9FD1C3A}</a:tableStyleId>
              </a:tblPr>
              <a:tblGrid>
                <a:gridCol w="2907271">
                  <a:extLst>
                    <a:ext uri="{9D8B030D-6E8A-4147-A177-3AD203B41FA5}">
                      <a16:colId xmlns:a16="http://schemas.microsoft.com/office/drawing/2014/main" val="2209521902"/>
                    </a:ext>
                  </a:extLst>
                </a:gridCol>
                <a:gridCol w="2162433">
                  <a:extLst>
                    <a:ext uri="{9D8B030D-6E8A-4147-A177-3AD203B41FA5}">
                      <a16:colId xmlns:a16="http://schemas.microsoft.com/office/drawing/2014/main" val="3345549313"/>
                    </a:ext>
                  </a:extLst>
                </a:gridCol>
                <a:gridCol w="1273432">
                  <a:extLst>
                    <a:ext uri="{9D8B030D-6E8A-4147-A177-3AD203B41FA5}">
                      <a16:colId xmlns:a16="http://schemas.microsoft.com/office/drawing/2014/main" val="4099542302"/>
                    </a:ext>
                  </a:extLst>
                </a:gridCol>
                <a:gridCol w="1657865">
                  <a:extLst>
                    <a:ext uri="{9D8B030D-6E8A-4147-A177-3AD203B41FA5}">
                      <a16:colId xmlns:a16="http://schemas.microsoft.com/office/drawing/2014/main" val="3817503773"/>
                    </a:ext>
                  </a:extLst>
                </a:gridCol>
              </a:tblGrid>
              <a:tr h="184150">
                <a:tc>
                  <a:txBody>
                    <a:bodyPr/>
                    <a:lstStyle/>
                    <a:p>
                      <a:pPr algn="l" fontAlgn="b"/>
                      <a:r>
                        <a:rPr lang="pt-BR" sz="2000" b="1" u="none" strike="noStrike" dirty="0">
                          <a:effectLst/>
                        </a:rPr>
                        <a:t> </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a:effectLst/>
                        </a:rPr>
                        <a:t>Valores</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a:effectLst/>
                        </a:rPr>
                        <a:t>Percentual</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a:effectLst/>
                        </a:rPr>
                        <a:t>Percapita mês</a:t>
                      </a:r>
                      <a:endParaRPr lang="pt-BR" sz="2000" b="1"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6266303"/>
                  </a:ext>
                </a:extLst>
              </a:tr>
              <a:tr h="184150">
                <a:tc>
                  <a:txBody>
                    <a:bodyPr/>
                    <a:lstStyle/>
                    <a:p>
                      <a:pPr algn="l" fontAlgn="b"/>
                      <a:r>
                        <a:rPr lang="pt-BR" sz="2000" b="1" u="none" strike="noStrike">
                          <a:effectLst/>
                        </a:rPr>
                        <a:t>MS</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a:effectLst/>
                        </a:rPr>
                        <a:t> R$                        -   </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a:effectLst/>
                        </a:rPr>
                        <a:t>0,00</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a:effectLst/>
                        </a:rPr>
                        <a:t> </a:t>
                      </a:r>
                      <a:endParaRPr lang="pt-BR" sz="2000" b="1"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80903221"/>
                  </a:ext>
                </a:extLst>
              </a:tr>
              <a:tr h="184150">
                <a:tc>
                  <a:txBody>
                    <a:bodyPr/>
                    <a:lstStyle/>
                    <a:p>
                      <a:pPr algn="l" fontAlgn="b"/>
                      <a:r>
                        <a:rPr lang="pt-BR" sz="2000" b="1" u="none" strike="noStrike" dirty="0">
                          <a:effectLst/>
                        </a:rPr>
                        <a:t>Municípios(25%)</a:t>
                      </a:r>
                      <a:endParaRPr lang="pt-BR" sz="2000" b="1" i="0" u="none" strike="noStrike" dirty="0">
                        <a:solidFill>
                          <a:srgbClr val="4472C4"/>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1.420.737,32 </a:t>
                      </a:r>
                    </a:p>
                  </a:txBody>
                  <a:tcPr marL="0" marR="0" marT="0" marB="0" anchor="b"/>
                </a:tc>
                <a:tc>
                  <a:txBody>
                    <a:bodyPr/>
                    <a:lstStyle/>
                    <a:p>
                      <a:pPr algn="ctr" fontAlgn="b"/>
                      <a:r>
                        <a:rPr lang="pt-BR" sz="2000" b="1" u="none" strike="noStrike">
                          <a:effectLst/>
                        </a:rPr>
                        <a:t>25,00</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dirty="0">
                          <a:effectLst/>
                        </a:rPr>
                        <a:t> R$           1,25 </a:t>
                      </a:r>
                      <a:endParaRPr lang="pt-BR"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49859054"/>
                  </a:ext>
                </a:extLst>
              </a:tr>
              <a:tr h="184150">
                <a:tc>
                  <a:txBody>
                    <a:bodyPr/>
                    <a:lstStyle/>
                    <a:p>
                      <a:pPr algn="l" fontAlgn="b"/>
                      <a:r>
                        <a:rPr lang="pt-BR" sz="2000" b="1" u="none" strike="noStrike">
                          <a:effectLst/>
                        </a:rPr>
                        <a:t>SES</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4.262.211,96 </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a:effectLst/>
                        </a:rPr>
                        <a:t>75,00</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a:effectLst/>
                        </a:rPr>
                        <a:t> </a:t>
                      </a:r>
                      <a:endParaRPr lang="pt-BR" sz="2000" b="1"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15217109"/>
                  </a:ext>
                </a:extLst>
              </a:tr>
              <a:tr h="184150">
                <a:tc>
                  <a:txBody>
                    <a:bodyPr/>
                    <a:lstStyle/>
                    <a:p>
                      <a:pPr algn="l" fontAlgn="b"/>
                      <a:r>
                        <a:rPr lang="pt-BR" sz="2000" b="1" u="none" strike="noStrike">
                          <a:effectLst/>
                        </a:rPr>
                        <a:t>TOTAL MÊS</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5.682.949,28</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a:effectLst/>
                        </a:rPr>
                        <a:t> </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a:t>
                      </a:r>
                      <a:endParaRPr lang="pt-BR"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0613736"/>
                  </a:ext>
                </a:extLst>
              </a:tr>
            </a:tbl>
          </a:graphicData>
        </a:graphic>
      </p:graphicFrame>
      <p:graphicFrame>
        <p:nvGraphicFramePr>
          <p:cNvPr id="5" name="Tabela 4">
            <a:extLst>
              <a:ext uri="{FF2B5EF4-FFF2-40B4-BE49-F238E27FC236}">
                <a16:creationId xmlns:a16="http://schemas.microsoft.com/office/drawing/2014/main" id="{F4BF2853-E4E4-11AC-F788-2C17C6034DFC}"/>
              </a:ext>
            </a:extLst>
          </p:cNvPr>
          <p:cNvGraphicFramePr>
            <a:graphicFrameLocks noGrp="1"/>
          </p:cNvGraphicFramePr>
          <p:nvPr>
            <p:extLst>
              <p:ext uri="{D42A27DB-BD31-4B8C-83A1-F6EECF244321}">
                <p14:modId xmlns:p14="http://schemas.microsoft.com/office/powerpoint/2010/main" val="4241997485"/>
              </p:ext>
            </p:extLst>
          </p:nvPr>
        </p:nvGraphicFramePr>
        <p:xfrm>
          <a:off x="4346575" y="4851717"/>
          <a:ext cx="5581650" cy="609600"/>
        </p:xfrm>
        <a:graphic>
          <a:graphicData uri="http://schemas.openxmlformats.org/drawingml/2006/table">
            <a:tbl>
              <a:tblPr>
                <a:tableStyleId>{5C22544A-7EE6-4342-B048-85BDC9FD1C3A}</a:tableStyleId>
              </a:tblPr>
              <a:tblGrid>
                <a:gridCol w="3200851">
                  <a:extLst>
                    <a:ext uri="{9D8B030D-6E8A-4147-A177-3AD203B41FA5}">
                      <a16:colId xmlns:a16="http://schemas.microsoft.com/office/drawing/2014/main" val="3977059368"/>
                    </a:ext>
                  </a:extLst>
                </a:gridCol>
                <a:gridCol w="2380799">
                  <a:extLst>
                    <a:ext uri="{9D8B030D-6E8A-4147-A177-3AD203B41FA5}">
                      <a16:colId xmlns:a16="http://schemas.microsoft.com/office/drawing/2014/main" val="982006789"/>
                    </a:ext>
                  </a:extLst>
                </a:gridCol>
              </a:tblGrid>
              <a:tr h="184150">
                <a:tc>
                  <a:txBody>
                    <a:bodyPr/>
                    <a:lstStyle/>
                    <a:p>
                      <a:pPr algn="l" fontAlgn="b"/>
                      <a:r>
                        <a:rPr lang="pt-BR" sz="2000" b="1" u="none" strike="noStrike" dirty="0">
                          <a:effectLst/>
                        </a:rPr>
                        <a:t>Investimento Municípios</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R$ 8.524.423,92 </a:t>
                      </a:r>
                    </a:p>
                  </a:txBody>
                  <a:tcPr marL="0" marR="0" marT="0" marB="0" anchor="b"/>
                </a:tc>
                <a:extLst>
                  <a:ext uri="{0D108BD9-81ED-4DB2-BD59-A6C34878D82A}">
                    <a16:rowId xmlns:a16="http://schemas.microsoft.com/office/drawing/2014/main" val="4124559934"/>
                  </a:ext>
                </a:extLst>
              </a:tr>
              <a:tr h="184150">
                <a:tc>
                  <a:txBody>
                    <a:bodyPr/>
                    <a:lstStyle/>
                    <a:p>
                      <a:pPr algn="l" fontAlgn="b"/>
                      <a:r>
                        <a:rPr lang="pt-BR" sz="2000" b="1" u="none" strike="noStrike">
                          <a:effectLst/>
                        </a:rPr>
                        <a:t>Investimento SES</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R$ 25.573.271,77 </a:t>
                      </a:r>
                      <a:endParaRPr lang="pt-BR"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3166333"/>
                  </a:ext>
                </a:extLst>
              </a:tr>
            </a:tbl>
          </a:graphicData>
        </a:graphic>
      </p:graphicFrame>
    </p:spTree>
    <p:extLst>
      <p:ext uri="{BB962C8B-B14F-4D97-AF65-F5344CB8AC3E}">
        <p14:creationId xmlns:p14="http://schemas.microsoft.com/office/powerpoint/2010/main" val="333793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mc:AlternateContent xmlns:mc="http://schemas.openxmlformats.org/markup-compatibility/2006" xmlns:pslz="http://schemas.microsoft.com/office/powerpoint/2016/slidezoom">
        <mc:Choice Requires="pslz">
          <p:graphicFrame>
            <p:nvGraphicFramePr>
              <p:cNvPr id="4" name="Zoom de Slide 3">
                <a:extLst>
                  <a:ext uri="{FF2B5EF4-FFF2-40B4-BE49-F238E27FC236}">
                    <a16:creationId xmlns:a16="http://schemas.microsoft.com/office/drawing/2014/main" id="{50C7F1C2-D557-BCE1-2701-E7E21F2A235A}"/>
                  </a:ext>
                </a:extLst>
              </p:cNvPr>
              <p:cNvGraphicFramePr>
                <a:graphicFrameLocks noChangeAspect="1"/>
              </p:cNvGraphicFramePr>
              <p:nvPr>
                <p:extLst>
                  <p:ext uri="{D42A27DB-BD31-4B8C-83A1-F6EECF244321}">
                    <p14:modId xmlns:p14="http://schemas.microsoft.com/office/powerpoint/2010/main" val="3519924431"/>
                  </p:ext>
                </p:extLst>
              </p:nvPr>
            </p:nvGraphicFramePr>
            <p:xfrm>
              <a:off x="-2336800" y="3623310"/>
              <a:ext cx="3048000" cy="1714500"/>
            </p:xfrm>
            <a:graphic>
              <a:graphicData uri="http://schemas.microsoft.com/office/powerpoint/2016/slidezoom">
                <pslz:sldZm>
                  <pslz:sldZmObj sldId="271" cId="64666996">
                    <pslz:zmPr id="{14405B7B-D468-4E90-B0F8-1376AFD5F0B0}"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4" name="Zoom de Slide 3">
                <a:hlinkClick r:id="rId4" action="ppaction://hlinksldjump"/>
                <a:extLst>
                  <a:ext uri="{FF2B5EF4-FFF2-40B4-BE49-F238E27FC236}">
                    <a16:creationId xmlns:a16="http://schemas.microsoft.com/office/drawing/2014/main" id="{50C7F1C2-D557-BCE1-2701-E7E21F2A235A}"/>
                  </a:ext>
                </a:extLst>
              </p:cNvPr>
              <p:cNvPicPr>
                <a:picLocks noGrp="1" noRot="1" noChangeAspect="1" noMove="1" noResize="1" noEditPoints="1" noAdjustHandles="1" noChangeArrowheads="1" noChangeShapeType="1"/>
              </p:cNvPicPr>
              <p:nvPr/>
            </p:nvPicPr>
            <p:blipFill>
              <a:blip r:embed="rId5"/>
              <a:stretch>
                <a:fillRect/>
              </a:stretch>
            </p:blipFill>
            <p:spPr>
              <a:xfrm>
                <a:off x="-2336800" y="3623310"/>
                <a:ext cx="3048000" cy="1714500"/>
              </a:xfrm>
              <a:prstGeom prst="rect">
                <a:avLst/>
              </a:prstGeom>
              <a:ln w="3175">
                <a:solidFill>
                  <a:prstClr val="ltGray"/>
                </a:solidFill>
              </a:ln>
            </p:spPr>
          </p:pic>
        </mc:Fallback>
      </mc:AlternateContent>
      <p:sp>
        <p:nvSpPr>
          <p:cNvPr id="5" name="Título 1">
            <a:extLst>
              <a:ext uri="{FF2B5EF4-FFF2-40B4-BE49-F238E27FC236}">
                <a16:creationId xmlns:a16="http://schemas.microsoft.com/office/drawing/2014/main" id="{E4A56414-805B-DCAD-EFC6-DDAC2D774C73}"/>
              </a:ext>
            </a:extLst>
          </p:cNvPr>
          <p:cNvSpPr>
            <a:spLocks noGrp="1"/>
          </p:cNvSpPr>
          <p:nvPr>
            <p:ph type="title"/>
          </p:nvPr>
        </p:nvSpPr>
        <p:spPr>
          <a:xfrm>
            <a:off x="2245360" y="365125"/>
            <a:ext cx="9621520" cy="1052709"/>
          </a:xfrm>
        </p:spPr>
        <p:txBody>
          <a:bodyPr>
            <a:normAutofit fontScale="90000"/>
          </a:bodyPr>
          <a:lstStyle/>
          <a:p>
            <a:pPr algn="ctr">
              <a:lnSpc>
                <a:spcPts val="3920"/>
              </a:lnSpc>
            </a:pPr>
            <a:r>
              <a:rPr lang="pt-BR" sz="4400" b="1" spc="-1" dirty="0">
                <a:solidFill>
                  <a:srgbClr val="000000"/>
                </a:solidFill>
                <a:latin typeface="Arial"/>
              </a:rPr>
              <a:t>PARÂMETROS PARA A PLANEJAMENTO DA RUE E DO SAMU </a:t>
            </a:r>
            <a:endParaRPr lang="en-US" sz="4400" dirty="0">
              <a:solidFill>
                <a:srgbClr val="192954"/>
              </a:solidFill>
              <a:latin typeface="Kollektif Bold"/>
            </a:endParaRPr>
          </a:p>
        </p:txBody>
      </p:sp>
      <p:sp>
        <p:nvSpPr>
          <p:cNvPr id="6" name="Espaço Reservado para Conteúdo 3">
            <a:extLst>
              <a:ext uri="{FF2B5EF4-FFF2-40B4-BE49-F238E27FC236}">
                <a16:creationId xmlns:a16="http://schemas.microsoft.com/office/drawing/2014/main" id="{B66A9717-3EE7-2156-18A1-B280994BB637}"/>
              </a:ext>
            </a:extLst>
          </p:cNvPr>
          <p:cNvSpPr>
            <a:spLocks noGrp="1"/>
          </p:cNvSpPr>
          <p:nvPr>
            <p:ph idx="1"/>
          </p:nvPr>
        </p:nvSpPr>
        <p:spPr>
          <a:xfrm>
            <a:off x="2438400" y="1633591"/>
            <a:ext cx="9428480" cy="5041529"/>
          </a:xfrm>
        </p:spPr>
        <p:txBody>
          <a:bodyPr>
            <a:normAutofit lnSpcReduction="10000"/>
          </a:bodyPr>
          <a:lstStyle/>
          <a:p>
            <a:pPr algn="just"/>
            <a:r>
              <a:rPr lang="pt-BR" dirty="0"/>
              <a:t>O </a:t>
            </a:r>
            <a:r>
              <a:rPr lang="pt-BR" dirty="0">
                <a:solidFill>
                  <a:srgbClr val="FF0000"/>
                </a:solidFill>
              </a:rPr>
              <a:t>município </a:t>
            </a:r>
            <a:r>
              <a:rPr lang="pt-BR" dirty="0" err="1">
                <a:solidFill>
                  <a:srgbClr val="FF0000"/>
                </a:solidFill>
              </a:rPr>
              <a:t>pólo</a:t>
            </a:r>
            <a:r>
              <a:rPr lang="pt-BR" dirty="0">
                <a:solidFill>
                  <a:srgbClr val="FF0000"/>
                </a:solidFill>
              </a:rPr>
              <a:t> da macrorregião sediará o Complexo Regulador Macrorregional</a:t>
            </a:r>
            <a:r>
              <a:rPr lang="pt-BR" dirty="0"/>
              <a:t>, contendo as Centrais de Regulação de Urgência e de Leitos</a:t>
            </a:r>
          </a:p>
          <a:p>
            <a:pPr algn="just"/>
            <a:r>
              <a:rPr lang="pt-BR" dirty="0"/>
              <a:t>O </a:t>
            </a:r>
            <a:r>
              <a:rPr lang="pt-BR" dirty="0" err="1">
                <a:solidFill>
                  <a:srgbClr val="FF0000"/>
                </a:solidFill>
              </a:rPr>
              <a:t>pólo</a:t>
            </a:r>
            <a:r>
              <a:rPr lang="pt-BR" dirty="0">
                <a:solidFill>
                  <a:srgbClr val="FF0000"/>
                </a:solidFill>
              </a:rPr>
              <a:t> da macrorregião deverá ter pelo menos uma Unidade de Suporte Avançado (USA) e  uma USB</a:t>
            </a:r>
            <a:r>
              <a:rPr lang="pt-BR" dirty="0"/>
              <a:t>;</a:t>
            </a:r>
          </a:p>
          <a:p>
            <a:pPr algn="just"/>
            <a:r>
              <a:rPr lang="pt-BR" dirty="0"/>
              <a:t>O </a:t>
            </a:r>
            <a:r>
              <a:rPr lang="pt-BR" dirty="0" err="1">
                <a:solidFill>
                  <a:srgbClr val="FF0000"/>
                </a:solidFill>
              </a:rPr>
              <a:t>pólo</a:t>
            </a:r>
            <a:r>
              <a:rPr lang="pt-BR" dirty="0">
                <a:solidFill>
                  <a:srgbClr val="FF0000"/>
                </a:solidFill>
              </a:rPr>
              <a:t> da região deverá ter pelo menos uma USB</a:t>
            </a:r>
            <a:r>
              <a:rPr lang="pt-BR" dirty="0"/>
              <a:t>;</a:t>
            </a:r>
          </a:p>
          <a:p>
            <a:pPr algn="just"/>
            <a:r>
              <a:rPr lang="pt-BR" dirty="0"/>
              <a:t>A </a:t>
            </a:r>
            <a:r>
              <a:rPr lang="pt-BR" dirty="0">
                <a:solidFill>
                  <a:srgbClr val="FF0000"/>
                </a:solidFill>
              </a:rPr>
              <a:t>localização das bases descentralizadas</a:t>
            </a:r>
            <a:r>
              <a:rPr lang="pt-BR" dirty="0"/>
              <a:t>, onde se situará pelo menos uma USB, obedecerá aos parâmetros de </a:t>
            </a:r>
            <a:r>
              <a:rPr lang="pt-BR" dirty="0">
                <a:solidFill>
                  <a:srgbClr val="FF0000"/>
                </a:solidFill>
              </a:rPr>
              <a:t>número de população, área de abrangência e tempo resposta</a:t>
            </a:r>
            <a:r>
              <a:rPr lang="pt-BR" dirty="0"/>
              <a:t>.</a:t>
            </a:r>
          </a:p>
          <a:p>
            <a:pPr algn="just"/>
            <a:r>
              <a:rPr lang="pt-BR" dirty="0"/>
              <a:t>O critério de raio de ação dessas bases considerará a velocidade média das vias de 60 Km/h nas rodovias de áreas não urbanas, e de 30 Km/h nas áreas urbanas </a:t>
            </a:r>
          </a:p>
          <a:p>
            <a:pPr lvl="1" algn="just"/>
            <a:endParaRPr lang="pt-BR" dirty="0"/>
          </a:p>
          <a:p>
            <a:pPr algn="just"/>
            <a:endParaRPr lang="pt-BR" dirty="0"/>
          </a:p>
          <a:p>
            <a:pPr lvl="1" algn="just"/>
            <a:endParaRPr lang="pt-BR" dirty="0"/>
          </a:p>
          <a:p>
            <a:pPr algn="just"/>
            <a:endParaRPr lang="pt-BR" baseline="30000" dirty="0"/>
          </a:p>
          <a:p>
            <a:pPr algn="just"/>
            <a:endParaRPr lang="pt-BR" baseline="30000" dirty="0"/>
          </a:p>
          <a:p>
            <a:pPr algn="just"/>
            <a:endParaRPr lang="pt-BR" dirty="0"/>
          </a:p>
          <a:p>
            <a:pPr marL="0" indent="0" algn="just">
              <a:buNone/>
            </a:pPr>
            <a:endParaRPr lang="pt-BR" dirty="0"/>
          </a:p>
          <a:p>
            <a:pPr algn="just"/>
            <a:endParaRPr lang="pt-BR" dirty="0"/>
          </a:p>
        </p:txBody>
      </p:sp>
    </p:spTree>
    <p:extLst>
      <p:ext uri="{BB962C8B-B14F-4D97-AF65-F5344CB8AC3E}">
        <p14:creationId xmlns:p14="http://schemas.microsoft.com/office/powerpoint/2010/main" val="64666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664BA7A6-5045-D83C-721B-9F7185D6020A}"/>
              </a:ext>
            </a:extLst>
          </p:cNvPr>
          <p:cNvSpPr>
            <a:spLocks noGrp="1"/>
          </p:cNvSpPr>
          <p:nvPr>
            <p:ph type="title"/>
          </p:nvPr>
        </p:nvSpPr>
        <p:spPr>
          <a:xfrm>
            <a:off x="2519680" y="2327489"/>
            <a:ext cx="9286240" cy="1325563"/>
          </a:xfrm>
        </p:spPr>
        <p:txBody>
          <a:bodyPr>
            <a:normAutofit fontScale="90000"/>
          </a:bodyPr>
          <a:lstStyle/>
          <a:p>
            <a:pPr algn="ctr"/>
            <a:r>
              <a:rPr lang="pt-BR" b="1" dirty="0">
                <a:latin typeface="+mn-lt"/>
              </a:rPr>
              <a:t>Segundo Momento</a:t>
            </a:r>
            <a:br>
              <a:rPr lang="pt-BR" b="1" dirty="0">
                <a:latin typeface="+mn-lt"/>
              </a:rPr>
            </a:br>
            <a:r>
              <a:rPr lang="pt-BR" b="1" dirty="0">
                <a:latin typeface="+mn-lt"/>
              </a:rPr>
              <a:t>2025</a:t>
            </a:r>
            <a:br>
              <a:rPr lang="pt-BR" b="1" dirty="0">
                <a:latin typeface="+mn-lt"/>
              </a:rPr>
            </a:br>
            <a:br>
              <a:rPr lang="pt-BR" b="1" dirty="0">
                <a:latin typeface="+mn-lt"/>
              </a:rPr>
            </a:br>
            <a:r>
              <a:rPr lang="pt-BR" b="1" dirty="0">
                <a:latin typeface="+mn-lt"/>
              </a:rPr>
              <a:t>6 primeiros meses SAMU(2025) – Sem habilitação das unidades novas</a:t>
            </a:r>
            <a:br>
              <a:rPr lang="pt-BR" b="1" dirty="0">
                <a:latin typeface="+mn-lt"/>
              </a:rPr>
            </a:br>
            <a:br>
              <a:rPr lang="pt-BR" b="1" dirty="0">
                <a:latin typeface="+mn-lt"/>
              </a:rPr>
            </a:br>
            <a:br>
              <a:rPr lang="pt-BR" b="1" dirty="0">
                <a:latin typeface="+mn-lt"/>
              </a:rPr>
            </a:br>
            <a:r>
              <a:rPr lang="pt-BR" sz="3100" b="1" dirty="0">
                <a:solidFill>
                  <a:srgbClr val="002060"/>
                </a:solidFill>
                <a:latin typeface="+mn-lt"/>
              </a:rPr>
              <a:t>A diminuição de valor neste período se dará mantendo as habilitações existentes</a:t>
            </a:r>
            <a:br>
              <a:rPr lang="pt-BR" b="1" dirty="0">
                <a:latin typeface="+mn-lt"/>
              </a:rPr>
            </a:br>
            <a:endParaRPr lang="pt-BR" b="1" dirty="0">
              <a:latin typeface="+mn-lt"/>
            </a:endParaRPr>
          </a:p>
        </p:txBody>
      </p:sp>
    </p:spTree>
    <p:extLst>
      <p:ext uri="{BB962C8B-B14F-4D97-AF65-F5344CB8AC3E}">
        <p14:creationId xmlns:p14="http://schemas.microsoft.com/office/powerpoint/2010/main" val="1027617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7EEEE251-2FBD-A6C8-2266-F7D92EF13240}"/>
              </a:ext>
            </a:extLst>
          </p:cNvPr>
          <p:cNvSpPr>
            <a:spLocks noGrp="1"/>
          </p:cNvSpPr>
          <p:nvPr>
            <p:ph type="title"/>
          </p:nvPr>
        </p:nvSpPr>
        <p:spPr>
          <a:xfrm>
            <a:off x="2407920" y="365125"/>
            <a:ext cx="9438640" cy="1325563"/>
          </a:xfrm>
        </p:spPr>
        <p:txBody>
          <a:bodyPr>
            <a:normAutofit/>
          </a:bodyPr>
          <a:lstStyle/>
          <a:p>
            <a:pPr algn="ctr"/>
            <a:r>
              <a:rPr lang="pt-BR" dirty="0"/>
              <a:t>Repasses atuais do Ministério da Saúde</a:t>
            </a:r>
          </a:p>
        </p:txBody>
      </p:sp>
      <p:pic>
        <p:nvPicPr>
          <p:cNvPr id="4" name="Imagem 3">
            <a:extLst>
              <a:ext uri="{FF2B5EF4-FFF2-40B4-BE49-F238E27FC236}">
                <a16:creationId xmlns:a16="http://schemas.microsoft.com/office/drawing/2014/main" id="{56AB6128-1BED-3B86-C409-8A9CDAA33032}"/>
              </a:ext>
            </a:extLst>
          </p:cNvPr>
          <p:cNvPicPr>
            <a:picLocks noChangeAspect="1"/>
          </p:cNvPicPr>
          <p:nvPr/>
        </p:nvPicPr>
        <p:blipFill>
          <a:blip r:embed="rId3"/>
          <a:stretch>
            <a:fillRect/>
          </a:stretch>
        </p:blipFill>
        <p:spPr>
          <a:xfrm>
            <a:off x="3978406" y="2055813"/>
            <a:ext cx="6758647" cy="3805872"/>
          </a:xfrm>
          <a:prstGeom prst="rect">
            <a:avLst/>
          </a:prstGeom>
        </p:spPr>
      </p:pic>
    </p:spTree>
    <p:extLst>
      <p:ext uri="{BB962C8B-B14F-4D97-AF65-F5344CB8AC3E}">
        <p14:creationId xmlns:p14="http://schemas.microsoft.com/office/powerpoint/2010/main" val="2304841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DEBC9B93-8314-E209-82D3-30C632E1D24E}"/>
              </a:ext>
            </a:extLst>
          </p:cNvPr>
          <p:cNvSpPr>
            <a:spLocks noGrp="1"/>
          </p:cNvSpPr>
          <p:nvPr>
            <p:ph type="title"/>
          </p:nvPr>
        </p:nvSpPr>
        <p:spPr>
          <a:xfrm>
            <a:off x="2296160" y="365125"/>
            <a:ext cx="9662160" cy="1325563"/>
          </a:xfrm>
        </p:spPr>
        <p:txBody>
          <a:bodyPr>
            <a:noAutofit/>
          </a:bodyPr>
          <a:lstStyle/>
          <a:p>
            <a:pPr algn="ctr"/>
            <a:r>
              <a:rPr lang="pt-BR" sz="3600" b="1" dirty="0"/>
              <a:t>6 primeiros meses de 2025</a:t>
            </a:r>
            <a:br>
              <a:rPr lang="pt-BR" sz="3600" b="1" dirty="0"/>
            </a:br>
            <a:r>
              <a:rPr lang="pt-BR" sz="3600" b="1" dirty="0"/>
              <a:t>Manutenção das habilitações atuais sem modificações das unidades incluídas ou ampliadas</a:t>
            </a:r>
          </a:p>
        </p:txBody>
      </p:sp>
      <p:graphicFrame>
        <p:nvGraphicFramePr>
          <p:cNvPr id="4" name="Tabela 3">
            <a:extLst>
              <a:ext uri="{FF2B5EF4-FFF2-40B4-BE49-F238E27FC236}">
                <a16:creationId xmlns:a16="http://schemas.microsoft.com/office/drawing/2014/main" id="{B29D8CB7-BE9D-2261-7617-0D8B8B34692B}"/>
              </a:ext>
            </a:extLst>
          </p:cNvPr>
          <p:cNvGraphicFramePr>
            <a:graphicFrameLocks noGrp="1"/>
          </p:cNvGraphicFramePr>
          <p:nvPr>
            <p:extLst>
              <p:ext uri="{D42A27DB-BD31-4B8C-83A1-F6EECF244321}">
                <p14:modId xmlns:p14="http://schemas.microsoft.com/office/powerpoint/2010/main" val="1685313183"/>
              </p:ext>
            </p:extLst>
          </p:nvPr>
        </p:nvGraphicFramePr>
        <p:xfrm>
          <a:off x="3451418" y="4968875"/>
          <a:ext cx="7351643" cy="1524000"/>
        </p:xfrm>
        <a:graphic>
          <a:graphicData uri="http://schemas.openxmlformats.org/drawingml/2006/table">
            <a:tbl>
              <a:tblPr>
                <a:tableStyleId>{5C22544A-7EE6-4342-B048-85BDC9FD1C3A}</a:tableStyleId>
              </a:tblPr>
              <a:tblGrid>
                <a:gridCol w="2671318">
                  <a:extLst>
                    <a:ext uri="{9D8B030D-6E8A-4147-A177-3AD203B41FA5}">
                      <a16:colId xmlns:a16="http://schemas.microsoft.com/office/drawing/2014/main" val="2209521902"/>
                    </a:ext>
                  </a:extLst>
                </a:gridCol>
                <a:gridCol w="1986931">
                  <a:extLst>
                    <a:ext uri="{9D8B030D-6E8A-4147-A177-3AD203B41FA5}">
                      <a16:colId xmlns:a16="http://schemas.microsoft.com/office/drawing/2014/main" val="3345549313"/>
                    </a:ext>
                  </a:extLst>
                </a:gridCol>
                <a:gridCol w="1170081">
                  <a:extLst>
                    <a:ext uri="{9D8B030D-6E8A-4147-A177-3AD203B41FA5}">
                      <a16:colId xmlns:a16="http://schemas.microsoft.com/office/drawing/2014/main" val="4099542302"/>
                    </a:ext>
                  </a:extLst>
                </a:gridCol>
                <a:gridCol w="1523313">
                  <a:extLst>
                    <a:ext uri="{9D8B030D-6E8A-4147-A177-3AD203B41FA5}">
                      <a16:colId xmlns:a16="http://schemas.microsoft.com/office/drawing/2014/main" val="3817503773"/>
                    </a:ext>
                  </a:extLst>
                </a:gridCol>
              </a:tblGrid>
              <a:tr h="184150">
                <a:tc>
                  <a:txBody>
                    <a:bodyPr/>
                    <a:lstStyle/>
                    <a:p>
                      <a:pPr algn="l" fontAlgn="b"/>
                      <a:r>
                        <a:rPr lang="pt-BR" sz="2000" b="1" u="none" strike="noStrike" dirty="0">
                          <a:effectLst/>
                        </a:rPr>
                        <a:t> </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dirty="0">
                          <a:effectLst/>
                        </a:rPr>
                        <a:t>Valores</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a:effectLst/>
                        </a:rPr>
                        <a:t>Percentual</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a:effectLst/>
                        </a:rPr>
                        <a:t>Percapita mês</a:t>
                      </a:r>
                      <a:endParaRPr lang="pt-BR" sz="2000" b="1"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6266303"/>
                  </a:ext>
                </a:extLst>
              </a:tr>
              <a:tr h="184150">
                <a:tc>
                  <a:txBody>
                    <a:bodyPr/>
                    <a:lstStyle/>
                    <a:p>
                      <a:pPr algn="l" fontAlgn="b"/>
                      <a:r>
                        <a:rPr lang="pt-BR" sz="2000" b="1" u="none" strike="noStrike" dirty="0">
                          <a:effectLst/>
                        </a:rPr>
                        <a:t>MS</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R$ 1.516.376,90  </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dirty="0">
                          <a:effectLst/>
                        </a:rPr>
                        <a:t>26,68</a:t>
                      </a:r>
                    </a:p>
                  </a:txBody>
                  <a:tcPr marL="0" marR="0" marT="0" marB="0" anchor="b"/>
                </a:tc>
                <a:tc>
                  <a:txBody>
                    <a:bodyPr/>
                    <a:lstStyle/>
                    <a:p>
                      <a:pPr algn="l" fontAlgn="b"/>
                      <a:r>
                        <a:rPr lang="pt-BR" sz="2000" b="1" u="none" strike="noStrike">
                          <a:effectLst/>
                        </a:rPr>
                        <a:t> </a:t>
                      </a:r>
                      <a:endParaRPr lang="pt-BR" sz="2000" b="1"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80903221"/>
                  </a:ext>
                </a:extLst>
              </a:tr>
              <a:tr h="184150">
                <a:tc>
                  <a:txBody>
                    <a:bodyPr/>
                    <a:lstStyle/>
                    <a:p>
                      <a:pPr algn="l" fontAlgn="b"/>
                      <a:r>
                        <a:rPr lang="pt-BR" sz="2000" b="1" u="none" strike="noStrike">
                          <a:effectLst/>
                        </a:rPr>
                        <a:t>Municípios(25%)</a:t>
                      </a:r>
                      <a:endParaRPr lang="pt-BR" sz="2000" b="1" i="0" u="none" strike="noStrike">
                        <a:solidFill>
                          <a:srgbClr val="4472C4"/>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R$ 1.420.737,32 </a:t>
                      </a:r>
                    </a:p>
                  </a:txBody>
                  <a:tcPr marL="0" marR="0" marT="0" marB="0" anchor="b"/>
                </a:tc>
                <a:tc>
                  <a:txBody>
                    <a:bodyPr/>
                    <a:lstStyle/>
                    <a:p>
                      <a:pPr algn="ctr" fontAlgn="b"/>
                      <a:r>
                        <a:rPr lang="pt-BR" sz="2000" b="1" u="none" strike="noStrike" dirty="0">
                          <a:effectLst/>
                        </a:rPr>
                        <a:t>25,00</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dirty="0">
                          <a:effectLst/>
                        </a:rPr>
                        <a:t> R$           1,25 </a:t>
                      </a:r>
                      <a:endParaRPr lang="pt-BR"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49859054"/>
                  </a:ext>
                </a:extLst>
              </a:tr>
              <a:tr h="184150">
                <a:tc>
                  <a:txBody>
                    <a:bodyPr/>
                    <a:lstStyle/>
                    <a:p>
                      <a:pPr algn="l" fontAlgn="b"/>
                      <a:r>
                        <a:rPr lang="pt-BR" sz="2000" b="1" u="none" strike="noStrike">
                          <a:effectLst/>
                        </a:rPr>
                        <a:t>SES</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2000" b="1" u="none" strike="noStrike" dirty="0">
                          <a:effectLst/>
                        </a:rPr>
                        <a:t> R$ 2.745.835,06  </a:t>
                      </a:r>
                    </a:p>
                  </a:txBody>
                  <a:tcPr marL="0" marR="0" marT="0" marB="0" anchor="b"/>
                </a:tc>
                <a:tc>
                  <a:txBody>
                    <a:bodyPr/>
                    <a:lstStyle/>
                    <a:p>
                      <a:pPr algn="ctr" fontAlgn="b"/>
                      <a:r>
                        <a:rPr lang="pt-BR" sz="2000" b="1" u="none" strike="noStrike" dirty="0">
                          <a:effectLst/>
                        </a:rPr>
                        <a:t>48,32</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a:effectLst/>
                        </a:rPr>
                        <a:t> </a:t>
                      </a:r>
                      <a:endParaRPr lang="pt-BR" sz="2000" b="1"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15217109"/>
                  </a:ext>
                </a:extLst>
              </a:tr>
              <a:tr h="184150">
                <a:tc>
                  <a:txBody>
                    <a:bodyPr/>
                    <a:lstStyle/>
                    <a:p>
                      <a:pPr algn="l" fontAlgn="b"/>
                      <a:r>
                        <a:rPr lang="pt-BR" sz="2000" b="1" u="none" strike="noStrike">
                          <a:effectLst/>
                        </a:rPr>
                        <a:t>TOTAL MÊS</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R$ 5.682.949,28 </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a:effectLst/>
                        </a:rPr>
                        <a:t> </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a:t>
                      </a:r>
                      <a:endParaRPr lang="pt-BR"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00613736"/>
                  </a:ext>
                </a:extLst>
              </a:tr>
            </a:tbl>
          </a:graphicData>
        </a:graphic>
      </p:graphicFrame>
      <p:sp>
        <p:nvSpPr>
          <p:cNvPr id="5" name="CaixaDeTexto 4">
            <a:extLst>
              <a:ext uri="{FF2B5EF4-FFF2-40B4-BE49-F238E27FC236}">
                <a16:creationId xmlns:a16="http://schemas.microsoft.com/office/drawing/2014/main" id="{C5BFC0C7-4C49-4EBC-0753-BAB9A892E352}"/>
              </a:ext>
            </a:extLst>
          </p:cNvPr>
          <p:cNvSpPr txBox="1"/>
          <p:nvPr/>
        </p:nvSpPr>
        <p:spPr>
          <a:xfrm>
            <a:off x="2848032" y="2541647"/>
            <a:ext cx="9006059" cy="1815882"/>
          </a:xfrm>
          <a:prstGeom prst="rect">
            <a:avLst/>
          </a:prstGeom>
          <a:noFill/>
        </p:spPr>
        <p:txBody>
          <a:bodyPr wrap="square">
            <a:spAutoFit/>
          </a:bodyPr>
          <a:lstStyle/>
          <a:p>
            <a:pPr marL="514350" indent="-514350">
              <a:buAutoNum type="arabicParenR"/>
            </a:pPr>
            <a:r>
              <a:rPr lang="pt-BR" sz="2800" dirty="0"/>
              <a:t>Menos duas </a:t>
            </a:r>
            <a:r>
              <a:rPr lang="pt-BR" sz="2800" dirty="0" err="1"/>
              <a:t>CRUs</a:t>
            </a:r>
            <a:r>
              <a:rPr lang="pt-BR" sz="2800" dirty="0"/>
              <a:t> – Porangatu e Ceres</a:t>
            </a:r>
          </a:p>
          <a:p>
            <a:pPr marL="514350" indent="-514350">
              <a:buAutoNum type="arabicParenR"/>
            </a:pPr>
            <a:r>
              <a:rPr lang="pt-BR" sz="2800" dirty="0"/>
              <a:t>Incremento de 9 USBs ainda não habilitadas</a:t>
            </a:r>
          </a:p>
          <a:p>
            <a:pPr marL="514350" indent="-514350">
              <a:buAutoNum type="arabicParenR"/>
            </a:pPr>
            <a:r>
              <a:rPr lang="pt-BR" sz="2800" dirty="0"/>
              <a:t>Aumento do porte da CRU de Anápolis, transformando-a em macrorregional</a:t>
            </a:r>
          </a:p>
        </p:txBody>
      </p:sp>
    </p:spTree>
    <p:extLst>
      <p:ext uri="{BB962C8B-B14F-4D97-AF65-F5344CB8AC3E}">
        <p14:creationId xmlns:p14="http://schemas.microsoft.com/office/powerpoint/2010/main" val="708121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94A84C00-4FAA-5699-8B0C-527802B49626}"/>
              </a:ext>
            </a:extLst>
          </p:cNvPr>
          <p:cNvSpPr>
            <a:spLocks noGrp="1"/>
          </p:cNvSpPr>
          <p:nvPr>
            <p:ph type="title"/>
          </p:nvPr>
        </p:nvSpPr>
        <p:spPr>
          <a:xfrm>
            <a:off x="2346960" y="2327489"/>
            <a:ext cx="9570720" cy="1325563"/>
          </a:xfrm>
        </p:spPr>
        <p:txBody>
          <a:bodyPr>
            <a:normAutofit fontScale="90000"/>
          </a:bodyPr>
          <a:lstStyle/>
          <a:p>
            <a:pPr algn="ctr"/>
            <a:r>
              <a:rPr lang="pt-BR" b="1" dirty="0">
                <a:latin typeface="+mn-lt"/>
              </a:rPr>
              <a:t>Terceiro Momento</a:t>
            </a:r>
            <a:br>
              <a:rPr lang="pt-BR" b="1" dirty="0">
                <a:latin typeface="+mn-lt"/>
              </a:rPr>
            </a:br>
            <a:r>
              <a:rPr lang="pt-BR" b="1" dirty="0">
                <a:latin typeface="+mn-lt"/>
              </a:rPr>
              <a:t>2025</a:t>
            </a:r>
            <a:br>
              <a:rPr lang="pt-BR" b="1" dirty="0">
                <a:latin typeface="+mn-lt"/>
              </a:rPr>
            </a:br>
            <a:br>
              <a:rPr lang="pt-BR" b="1" dirty="0">
                <a:latin typeface="+mn-lt"/>
              </a:rPr>
            </a:br>
            <a:r>
              <a:rPr lang="pt-BR" b="1" dirty="0">
                <a:latin typeface="+mn-lt"/>
              </a:rPr>
              <a:t>6 últimos meses SAMU(2025)</a:t>
            </a:r>
            <a:br>
              <a:rPr lang="pt-BR" b="1" dirty="0">
                <a:latin typeface="+mn-lt"/>
              </a:rPr>
            </a:br>
            <a:r>
              <a:rPr lang="pt-BR" b="1" dirty="0">
                <a:solidFill>
                  <a:srgbClr val="002060"/>
                </a:solidFill>
                <a:latin typeface="+mn-lt"/>
              </a:rPr>
              <a:t>COM HABILITAÇÃO DAS UNIDADES NOVAS</a:t>
            </a:r>
            <a:br>
              <a:rPr lang="pt-BR" b="1" dirty="0">
                <a:latin typeface="+mn-lt"/>
              </a:rPr>
            </a:br>
            <a:endParaRPr lang="pt-BR" b="1" dirty="0">
              <a:latin typeface="+mn-lt"/>
            </a:endParaRPr>
          </a:p>
        </p:txBody>
      </p:sp>
    </p:spTree>
    <p:extLst>
      <p:ext uri="{BB962C8B-B14F-4D97-AF65-F5344CB8AC3E}">
        <p14:creationId xmlns:p14="http://schemas.microsoft.com/office/powerpoint/2010/main" val="1069965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541E661D-7204-CE49-5B3A-E35DD3B034C7}"/>
              </a:ext>
            </a:extLst>
          </p:cNvPr>
          <p:cNvSpPr>
            <a:spLocks noGrp="1"/>
          </p:cNvSpPr>
          <p:nvPr>
            <p:ph type="title"/>
          </p:nvPr>
        </p:nvSpPr>
        <p:spPr>
          <a:xfrm>
            <a:off x="2296160" y="365125"/>
            <a:ext cx="9652000" cy="1524000"/>
          </a:xfrm>
        </p:spPr>
        <p:txBody>
          <a:bodyPr>
            <a:normAutofit fontScale="90000"/>
          </a:bodyPr>
          <a:lstStyle/>
          <a:p>
            <a:pPr algn="ctr"/>
            <a:r>
              <a:rPr lang="pt-BR" dirty="0"/>
              <a:t>Distribuição do Orçamento – 10 </a:t>
            </a:r>
            <a:r>
              <a:rPr lang="pt-BR" dirty="0" err="1"/>
              <a:t>USAs</a:t>
            </a:r>
            <a:r>
              <a:rPr lang="pt-BR" dirty="0"/>
              <a:t>, 40 USBs, 2 Motolâncias, CRU, NEP, Consórcio e PJ</a:t>
            </a:r>
            <a:br>
              <a:rPr lang="pt-BR" dirty="0"/>
            </a:br>
            <a:r>
              <a:rPr lang="pt-BR" dirty="0">
                <a:solidFill>
                  <a:srgbClr val="FF0000"/>
                </a:solidFill>
              </a:rPr>
              <a:t>UNIDADES </a:t>
            </a:r>
            <a:r>
              <a:rPr lang="pt-BR" dirty="0">
                <a:solidFill>
                  <a:srgbClr val="FF0000"/>
                </a:solidFill>
                <a:latin typeface="Aharoni" panose="02010803020104030203" pitchFamily="2" charset="-79"/>
                <a:cs typeface="Aharoni" panose="02010803020104030203" pitchFamily="2" charset="-79"/>
              </a:rPr>
              <a:t>NOVAS HABILITADAS</a:t>
            </a:r>
          </a:p>
        </p:txBody>
      </p:sp>
      <p:graphicFrame>
        <p:nvGraphicFramePr>
          <p:cNvPr id="4" name="Tabela 3">
            <a:extLst>
              <a:ext uri="{FF2B5EF4-FFF2-40B4-BE49-F238E27FC236}">
                <a16:creationId xmlns:a16="http://schemas.microsoft.com/office/drawing/2014/main" id="{A72C09A3-3244-AB83-E516-F3CB6CD90F1D}"/>
              </a:ext>
            </a:extLst>
          </p:cNvPr>
          <p:cNvGraphicFramePr>
            <a:graphicFrameLocks noGrp="1"/>
          </p:cNvGraphicFramePr>
          <p:nvPr>
            <p:extLst>
              <p:ext uri="{D42A27DB-BD31-4B8C-83A1-F6EECF244321}">
                <p14:modId xmlns:p14="http://schemas.microsoft.com/office/powerpoint/2010/main" val="1592298759"/>
              </p:ext>
            </p:extLst>
          </p:nvPr>
        </p:nvGraphicFramePr>
        <p:xfrm>
          <a:off x="2718711" y="2983139"/>
          <a:ext cx="8602871" cy="1524000"/>
        </p:xfrm>
        <a:graphic>
          <a:graphicData uri="http://schemas.openxmlformats.org/drawingml/2006/table">
            <a:tbl>
              <a:tblPr>
                <a:tableStyleId>{5C22544A-7EE6-4342-B048-85BDC9FD1C3A}</a:tableStyleId>
              </a:tblPr>
              <a:tblGrid>
                <a:gridCol w="3125968">
                  <a:extLst>
                    <a:ext uri="{9D8B030D-6E8A-4147-A177-3AD203B41FA5}">
                      <a16:colId xmlns:a16="http://schemas.microsoft.com/office/drawing/2014/main" val="2372936733"/>
                    </a:ext>
                  </a:extLst>
                </a:gridCol>
                <a:gridCol w="2325100">
                  <a:extLst>
                    <a:ext uri="{9D8B030D-6E8A-4147-A177-3AD203B41FA5}">
                      <a16:colId xmlns:a16="http://schemas.microsoft.com/office/drawing/2014/main" val="1341935455"/>
                    </a:ext>
                  </a:extLst>
                </a:gridCol>
                <a:gridCol w="1369227">
                  <a:extLst>
                    <a:ext uri="{9D8B030D-6E8A-4147-A177-3AD203B41FA5}">
                      <a16:colId xmlns:a16="http://schemas.microsoft.com/office/drawing/2014/main" val="1736939664"/>
                    </a:ext>
                  </a:extLst>
                </a:gridCol>
                <a:gridCol w="1782576">
                  <a:extLst>
                    <a:ext uri="{9D8B030D-6E8A-4147-A177-3AD203B41FA5}">
                      <a16:colId xmlns:a16="http://schemas.microsoft.com/office/drawing/2014/main" val="2076612403"/>
                    </a:ext>
                  </a:extLst>
                </a:gridCol>
              </a:tblGrid>
              <a:tr h="184150">
                <a:tc>
                  <a:txBody>
                    <a:bodyPr/>
                    <a:lstStyle/>
                    <a:p>
                      <a:pPr algn="l" fontAlgn="b"/>
                      <a:r>
                        <a:rPr lang="pt-BR" sz="2000" b="1" u="none" strike="noStrike">
                          <a:effectLst/>
                        </a:rPr>
                        <a:t> </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a:effectLst/>
                        </a:rPr>
                        <a:t>Valores</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a:effectLst/>
                        </a:rPr>
                        <a:t>Percentual</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a:effectLst/>
                        </a:rPr>
                        <a:t>Percapita mês</a:t>
                      </a:r>
                      <a:endParaRPr lang="pt-BR" sz="2000" b="1"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27574107"/>
                  </a:ext>
                </a:extLst>
              </a:tr>
              <a:tr h="184150">
                <a:tc>
                  <a:txBody>
                    <a:bodyPr/>
                    <a:lstStyle/>
                    <a:p>
                      <a:pPr algn="l" fontAlgn="b"/>
                      <a:r>
                        <a:rPr lang="pt-BR" sz="2000" b="1" u="none" strike="noStrike">
                          <a:effectLst/>
                        </a:rPr>
                        <a:t>MS</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R$ 1.704.133,60</a:t>
                      </a:r>
                    </a:p>
                  </a:txBody>
                  <a:tcPr marL="0" marR="0" marT="0" marB="0" anchor="b"/>
                </a:tc>
                <a:tc>
                  <a:txBody>
                    <a:bodyPr/>
                    <a:lstStyle/>
                    <a:p>
                      <a:pPr algn="ctr" fontAlgn="b"/>
                      <a:r>
                        <a:rPr lang="pt-BR" sz="2000" b="1" u="none" strike="noStrike" dirty="0">
                          <a:effectLst/>
                        </a:rPr>
                        <a:t>29,99</a:t>
                      </a:r>
                    </a:p>
                  </a:txBody>
                  <a:tcPr marL="0" marR="0" marT="0" marB="0" anchor="b"/>
                </a:tc>
                <a:tc>
                  <a:txBody>
                    <a:bodyPr/>
                    <a:lstStyle/>
                    <a:p>
                      <a:pPr algn="l" fontAlgn="b"/>
                      <a:r>
                        <a:rPr lang="pt-BR" sz="2000" b="1" u="none" strike="noStrike">
                          <a:effectLst/>
                        </a:rPr>
                        <a:t> </a:t>
                      </a:r>
                      <a:endParaRPr lang="pt-BR" sz="2000" b="1"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87428328"/>
                  </a:ext>
                </a:extLst>
              </a:tr>
              <a:tr h="184150">
                <a:tc>
                  <a:txBody>
                    <a:bodyPr/>
                    <a:lstStyle/>
                    <a:p>
                      <a:pPr algn="l" fontAlgn="b"/>
                      <a:r>
                        <a:rPr lang="pt-BR" sz="2000" b="1" u="none" strike="noStrike">
                          <a:effectLst/>
                        </a:rPr>
                        <a:t>Municípios(25%)</a:t>
                      </a:r>
                      <a:endParaRPr lang="pt-BR" sz="2000" b="1" i="0" u="none" strike="noStrike">
                        <a:solidFill>
                          <a:srgbClr val="4472C4"/>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R$ 1.420.737,32 </a:t>
                      </a:r>
                    </a:p>
                  </a:txBody>
                  <a:tcPr marL="0" marR="0" marT="0" marB="0" anchor="b"/>
                </a:tc>
                <a:tc>
                  <a:txBody>
                    <a:bodyPr/>
                    <a:lstStyle/>
                    <a:p>
                      <a:pPr algn="ctr" fontAlgn="b"/>
                      <a:r>
                        <a:rPr lang="pt-BR" sz="2000" b="1" u="none" strike="noStrike">
                          <a:effectLst/>
                        </a:rPr>
                        <a:t>25,00</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ctr" fontAlgn="b"/>
                      <a:r>
                        <a:rPr lang="pt-BR" sz="2000" b="1" u="none" strike="noStrike" dirty="0">
                          <a:effectLst/>
                        </a:rPr>
                        <a:t> R$           1,25 </a:t>
                      </a:r>
                      <a:endParaRPr lang="pt-BR"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366003"/>
                  </a:ext>
                </a:extLst>
              </a:tr>
              <a:tr h="184150">
                <a:tc>
                  <a:txBody>
                    <a:bodyPr/>
                    <a:lstStyle/>
                    <a:p>
                      <a:pPr algn="l" fontAlgn="b"/>
                      <a:r>
                        <a:rPr lang="pt-BR" sz="2000" b="1" u="none" strike="noStrike">
                          <a:effectLst/>
                        </a:rPr>
                        <a:t>SES</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a:t>
                      </a:r>
                      <a:r>
                        <a:rPr lang="pt-BR" sz="2000" b="1" u="none" strike="noStrike" dirty="0">
                          <a:solidFill>
                            <a:schemeClr val="tx1"/>
                          </a:solidFill>
                          <a:effectLst/>
                        </a:rPr>
                        <a:t> R$ 2.558.078,36 </a:t>
                      </a:r>
                    </a:p>
                  </a:txBody>
                  <a:tcPr marL="0" marR="0" marT="0" marB="0" anchor="b"/>
                </a:tc>
                <a:tc>
                  <a:txBody>
                    <a:bodyPr/>
                    <a:lstStyle/>
                    <a:p>
                      <a:pPr algn="ctr" fontAlgn="b"/>
                      <a:r>
                        <a:rPr lang="pt-BR" sz="2000" b="1" u="none" strike="noStrike" dirty="0">
                          <a:effectLst/>
                        </a:rPr>
                        <a:t>45,01</a:t>
                      </a:r>
                      <a:endParaRPr lang="pt-BR" sz="2000" b="1" i="0" u="none" strike="noStrike" dirty="0">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a:effectLst/>
                        </a:rPr>
                        <a:t> </a:t>
                      </a:r>
                      <a:endParaRPr lang="pt-BR" sz="2000" b="1" i="0" u="none" strike="noStrike">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18079119"/>
                  </a:ext>
                </a:extLst>
              </a:tr>
              <a:tr h="184150">
                <a:tc>
                  <a:txBody>
                    <a:bodyPr/>
                    <a:lstStyle/>
                    <a:p>
                      <a:pPr algn="l" fontAlgn="b"/>
                      <a:r>
                        <a:rPr lang="pt-BR" sz="2000" b="1" u="none" strike="noStrike">
                          <a:effectLst/>
                        </a:rPr>
                        <a:t>TOTAL MÊS</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R$ 5.682.949,28 </a:t>
                      </a:r>
                    </a:p>
                  </a:txBody>
                  <a:tcPr marL="0" marR="0" marT="0" marB="0" anchor="b"/>
                </a:tc>
                <a:tc>
                  <a:txBody>
                    <a:bodyPr/>
                    <a:lstStyle/>
                    <a:p>
                      <a:pPr algn="l" fontAlgn="b"/>
                      <a:r>
                        <a:rPr lang="pt-BR" sz="2000" b="1" u="none" strike="noStrike">
                          <a:effectLst/>
                        </a:rPr>
                        <a:t> </a:t>
                      </a:r>
                      <a:endParaRPr lang="pt-BR" sz="2000" b="1" i="0" u="none" strike="noStrike">
                        <a:solidFill>
                          <a:srgbClr val="FF0000"/>
                        </a:solidFill>
                        <a:effectLst/>
                        <a:latin typeface="Calibri" panose="020F0502020204030204" pitchFamily="34" charset="0"/>
                      </a:endParaRPr>
                    </a:p>
                  </a:txBody>
                  <a:tcPr marL="0" marR="0" marT="0" marB="0" anchor="b"/>
                </a:tc>
                <a:tc>
                  <a:txBody>
                    <a:bodyPr/>
                    <a:lstStyle/>
                    <a:p>
                      <a:pPr algn="l" fontAlgn="b"/>
                      <a:r>
                        <a:rPr lang="pt-BR" sz="2000" b="1" u="none" strike="noStrike" dirty="0">
                          <a:effectLst/>
                        </a:rPr>
                        <a:t> </a:t>
                      </a:r>
                      <a:endParaRPr lang="pt-BR" sz="20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9044879"/>
                  </a:ext>
                </a:extLst>
              </a:tr>
            </a:tbl>
          </a:graphicData>
        </a:graphic>
      </p:graphicFrame>
    </p:spTree>
    <p:extLst>
      <p:ext uri="{BB962C8B-B14F-4D97-AF65-F5344CB8AC3E}">
        <p14:creationId xmlns:p14="http://schemas.microsoft.com/office/powerpoint/2010/main" val="600785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43F35192-EA40-1F50-AF08-1262C2036DA1}"/>
              </a:ext>
            </a:extLst>
          </p:cNvPr>
          <p:cNvSpPr>
            <a:spLocks noGrp="1"/>
          </p:cNvSpPr>
          <p:nvPr>
            <p:ph type="title"/>
          </p:nvPr>
        </p:nvSpPr>
        <p:spPr>
          <a:xfrm>
            <a:off x="2407920" y="2327489"/>
            <a:ext cx="9540240" cy="1325563"/>
          </a:xfrm>
        </p:spPr>
        <p:txBody>
          <a:bodyPr>
            <a:normAutofit fontScale="90000"/>
          </a:bodyPr>
          <a:lstStyle/>
          <a:p>
            <a:pPr algn="ctr"/>
            <a:r>
              <a:rPr lang="pt-BR" b="1" dirty="0">
                <a:latin typeface="+mn-lt"/>
              </a:rPr>
              <a:t>Quarto Momento</a:t>
            </a:r>
            <a:br>
              <a:rPr lang="pt-BR" b="1" dirty="0">
                <a:latin typeface="+mn-lt"/>
              </a:rPr>
            </a:br>
            <a:r>
              <a:rPr lang="pt-BR" b="1" dirty="0">
                <a:latin typeface="+mn-lt"/>
              </a:rPr>
              <a:t>2026</a:t>
            </a:r>
            <a:br>
              <a:rPr lang="pt-BR" b="1" dirty="0">
                <a:latin typeface="+mn-lt"/>
              </a:rPr>
            </a:br>
            <a:br>
              <a:rPr lang="pt-BR" b="1" dirty="0">
                <a:latin typeface="+mn-lt"/>
              </a:rPr>
            </a:br>
            <a:r>
              <a:rPr lang="pt-BR" b="1" dirty="0">
                <a:solidFill>
                  <a:srgbClr val="FF0000"/>
                </a:solidFill>
                <a:latin typeface="+mn-lt"/>
              </a:rPr>
              <a:t>SAMU– COM QUALIFICAÇÃO</a:t>
            </a:r>
            <a:br>
              <a:rPr lang="pt-BR" b="1" dirty="0">
                <a:latin typeface="+mn-lt"/>
              </a:rPr>
            </a:br>
            <a:endParaRPr lang="pt-BR" b="1" dirty="0">
              <a:latin typeface="+mn-lt"/>
            </a:endParaRPr>
          </a:p>
        </p:txBody>
      </p:sp>
    </p:spTree>
    <p:extLst>
      <p:ext uri="{BB962C8B-B14F-4D97-AF65-F5344CB8AC3E}">
        <p14:creationId xmlns:p14="http://schemas.microsoft.com/office/powerpoint/2010/main" val="2989787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8B7EB4B6-13E4-423A-8E6A-710B59C212BA}"/>
              </a:ext>
            </a:extLst>
          </p:cNvPr>
          <p:cNvSpPr>
            <a:spLocks noGrp="1"/>
          </p:cNvSpPr>
          <p:nvPr>
            <p:ph type="title"/>
          </p:nvPr>
        </p:nvSpPr>
        <p:spPr>
          <a:xfrm>
            <a:off x="2438399" y="365125"/>
            <a:ext cx="9419771" cy="1524000"/>
          </a:xfrm>
        </p:spPr>
        <p:txBody>
          <a:bodyPr>
            <a:normAutofit/>
          </a:bodyPr>
          <a:lstStyle/>
          <a:p>
            <a:pPr algn="ctr"/>
            <a:r>
              <a:rPr lang="pt-BR" dirty="0"/>
              <a:t>Percapita municipal mensal por município (</a:t>
            </a:r>
            <a:r>
              <a:rPr lang="pt-BR" sz="4400" u="none" strike="noStrike" dirty="0">
                <a:effectLst/>
              </a:rPr>
              <a:t>NORTE)</a:t>
            </a:r>
            <a:endParaRPr lang="pt-BR" dirty="0">
              <a:solidFill>
                <a:srgbClr val="FF0000"/>
              </a:solidFill>
            </a:endParaRPr>
          </a:p>
        </p:txBody>
      </p:sp>
      <p:graphicFrame>
        <p:nvGraphicFramePr>
          <p:cNvPr id="5" name="Tabela 4">
            <a:extLst>
              <a:ext uri="{FF2B5EF4-FFF2-40B4-BE49-F238E27FC236}">
                <a16:creationId xmlns:a16="http://schemas.microsoft.com/office/drawing/2014/main" id="{0E1CB5B2-9D5C-3A10-A1C2-792C64115655}"/>
              </a:ext>
            </a:extLst>
          </p:cNvPr>
          <p:cNvGraphicFramePr>
            <a:graphicFrameLocks noGrp="1"/>
          </p:cNvGraphicFramePr>
          <p:nvPr>
            <p:extLst>
              <p:ext uri="{D42A27DB-BD31-4B8C-83A1-F6EECF244321}">
                <p14:modId xmlns:p14="http://schemas.microsoft.com/office/powerpoint/2010/main" val="1599106799"/>
              </p:ext>
            </p:extLst>
          </p:nvPr>
        </p:nvGraphicFramePr>
        <p:xfrm>
          <a:off x="3373844" y="2254250"/>
          <a:ext cx="7548880" cy="3502660"/>
        </p:xfrm>
        <a:graphic>
          <a:graphicData uri="http://schemas.openxmlformats.org/drawingml/2006/table">
            <a:tbl>
              <a:tblPr>
                <a:tableStyleId>{5C22544A-7EE6-4342-B048-85BDC9FD1C3A}</a:tableStyleId>
              </a:tblPr>
              <a:tblGrid>
                <a:gridCol w="4819205">
                  <a:extLst>
                    <a:ext uri="{9D8B030D-6E8A-4147-A177-3AD203B41FA5}">
                      <a16:colId xmlns:a16="http://schemas.microsoft.com/office/drawing/2014/main" val="1501438811"/>
                    </a:ext>
                  </a:extLst>
                </a:gridCol>
                <a:gridCol w="2729675">
                  <a:extLst>
                    <a:ext uri="{9D8B030D-6E8A-4147-A177-3AD203B41FA5}">
                      <a16:colId xmlns:a16="http://schemas.microsoft.com/office/drawing/2014/main" val="4222103218"/>
                    </a:ext>
                  </a:extLst>
                </a:gridCol>
              </a:tblGrid>
              <a:tr h="196850">
                <a:tc>
                  <a:txBody>
                    <a:bodyPr/>
                    <a:lstStyle/>
                    <a:p>
                      <a:pPr algn="l" fontAlgn="ctr"/>
                      <a:r>
                        <a:rPr lang="pt-BR" sz="1600" u="none" strike="noStrike">
                          <a:effectLst/>
                        </a:rPr>
                        <a:t>PORANGATU</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dirty="0">
                          <a:effectLst/>
                        </a:rPr>
                        <a:t> R$         55.396,25 </a:t>
                      </a:r>
                      <a:endParaRPr lang="pt-BR" sz="16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3463706543"/>
                  </a:ext>
                </a:extLst>
              </a:tr>
              <a:tr h="196850">
                <a:tc>
                  <a:txBody>
                    <a:bodyPr/>
                    <a:lstStyle/>
                    <a:p>
                      <a:pPr algn="l" fontAlgn="ctr"/>
                      <a:r>
                        <a:rPr lang="pt-BR" sz="1600" u="none" strike="noStrike">
                          <a:effectLst/>
                        </a:rPr>
                        <a:t>MINAÇU</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33.843,75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095660470"/>
                  </a:ext>
                </a:extLst>
              </a:tr>
              <a:tr h="196850">
                <a:tc>
                  <a:txBody>
                    <a:bodyPr/>
                    <a:lstStyle/>
                    <a:p>
                      <a:pPr algn="l" fontAlgn="ctr"/>
                      <a:r>
                        <a:rPr lang="pt-BR" sz="1600" u="none" strike="noStrike">
                          <a:effectLst/>
                        </a:rPr>
                        <a:t>SÃO MIGUEL DO ARAGUAIA</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27.375,00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084884688"/>
                  </a:ext>
                </a:extLst>
              </a:tr>
              <a:tr h="196850">
                <a:tc>
                  <a:txBody>
                    <a:bodyPr/>
                    <a:lstStyle/>
                    <a:p>
                      <a:pPr algn="l" fontAlgn="ctr"/>
                      <a:r>
                        <a:rPr lang="pt-BR" sz="1600" u="none" strike="noStrike" dirty="0">
                          <a:effectLst/>
                        </a:rPr>
                        <a:t>MUNDO NOVO</a:t>
                      </a:r>
                      <a:endParaRPr lang="pt-BR"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7.736,25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186097100"/>
                  </a:ext>
                </a:extLst>
              </a:tr>
              <a:tr h="196850">
                <a:tc>
                  <a:txBody>
                    <a:bodyPr/>
                    <a:lstStyle/>
                    <a:p>
                      <a:pPr algn="l" fontAlgn="ctr"/>
                      <a:r>
                        <a:rPr lang="pt-BR" sz="1600" u="none" strike="noStrike">
                          <a:effectLst/>
                        </a:rPr>
                        <a:t>FORMOSO</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5.825,00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095939561"/>
                  </a:ext>
                </a:extLst>
              </a:tr>
              <a:tr h="196850">
                <a:tc>
                  <a:txBody>
                    <a:bodyPr/>
                    <a:lstStyle/>
                    <a:p>
                      <a:pPr algn="l" fontAlgn="ctr"/>
                      <a:r>
                        <a:rPr lang="pt-BR" sz="1600" u="none" strike="noStrike">
                          <a:effectLst/>
                        </a:rPr>
                        <a:t>MONTIVIDIU DO NORTE</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4.723,75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919364507"/>
                  </a:ext>
                </a:extLst>
              </a:tr>
              <a:tr h="196850">
                <a:tc>
                  <a:txBody>
                    <a:bodyPr/>
                    <a:lstStyle/>
                    <a:p>
                      <a:pPr algn="l" fontAlgn="ctr"/>
                      <a:r>
                        <a:rPr lang="pt-BR" sz="1600" u="none" strike="noStrike">
                          <a:effectLst/>
                        </a:rPr>
                        <a:t>NOVO PLANALTO</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4.645,00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855544207"/>
                  </a:ext>
                </a:extLst>
              </a:tr>
              <a:tr h="196850">
                <a:tc>
                  <a:txBody>
                    <a:bodyPr/>
                    <a:lstStyle/>
                    <a:p>
                      <a:pPr algn="l" fontAlgn="ctr"/>
                      <a:r>
                        <a:rPr lang="pt-BR" sz="1600" u="none" strike="noStrike">
                          <a:effectLst/>
                        </a:rPr>
                        <a:t>CAMPINAÇU</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4.635,00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048291948"/>
                  </a:ext>
                </a:extLst>
              </a:tr>
              <a:tr h="196850">
                <a:tc>
                  <a:txBody>
                    <a:bodyPr/>
                    <a:lstStyle/>
                    <a:p>
                      <a:pPr algn="l" fontAlgn="ctr"/>
                      <a:r>
                        <a:rPr lang="pt-BR" sz="1600" u="none" strike="noStrike">
                          <a:effectLst/>
                        </a:rPr>
                        <a:t>MUTUNÓPOLIS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4.455,00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779488009"/>
                  </a:ext>
                </a:extLst>
              </a:tr>
              <a:tr h="196850">
                <a:tc>
                  <a:txBody>
                    <a:bodyPr/>
                    <a:lstStyle/>
                    <a:p>
                      <a:pPr algn="l" fontAlgn="ctr"/>
                      <a:r>
                        <a:rPr lang="pt-BR" sz="1600" u="none" strike="noStrike">
                          <a:effectLst/>
                        </a:rPr>
                        <a:t>BONÓPOLIS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4.123,75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179256639"/>
                  </a:ext>
                </a:extLst>
              </a:tr>
              <a:tr h="247650">
                <a:tc>
                  <a:txBody>
                    <a:bodyPr/>
                    <a:lstStyle/>
                    <a:p>
                      <a:pPr algn="l" fontAlgn="ctr"/>
                      <a:r>
                        <a:rPr lang="pt-BR" sz="1600" u="none" strike="noStrike">
                          <a:effectLst/>
                        </a:rPr>
                        <a:t>SANTA TEREZA DE GOIÁS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4.116,25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424291125"/>
                  </a:ext>
                </a:extLst>
              </a:tr>
              <a:tr h="196850">
                <a:tc>
                  <a:txBody>
                    <a:bodyPr/>
                    <a:lstStyle/>
                    <a:p>
                      <a:pPr algn="l" fontAlgn="ctr"/>
                      <a:r>
                        <a:rPr lang="pt-BR" sz="1600" u="none" strike="noStrike">
                          <a:effectLst/>
                        </a:rPr>
                        <a:t>ESTRELA DO NORTE</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4.006,25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376637765"/>
                  </a:ext>
                </a:extLst>
              </a:tr>
              <a:tr h="196850">
                <a:tc>
                  <a:txBody>
                    <a:bodyPr/>
                    <a:lstStyle/>
                    <a:p>
                      <a:pPr algn="l" fontAlgn="ctr"/>
                      <a:r>
                        <a:rPr lang="pt-BR" sz="1600" u="none" strike="noStrike">
                          <a:effectLst/>
                        </a:rPr>
                        <a:t>TROMBAS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3.900,00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873746558"/>
                  </a:ext>
                </a:extLst>
              </a:tr>
              <a:tr h="196850">
                <a:tc>
                  <a:txBody>
                    <a:bodyPr/>
                    <a:lstStyle/>
                    <a:p>
                      <a:pPr algn="l" fontAlgn="b"/>
                      <a:r>
                        <a:rPr lang="pt-BR" sz="1600" u="none" strike="noStrike" dirty="0" err="1">
                          <a:effectLst/>
                        </a:rPr>
                        <a:t>SubTotal</a:t>
                      </a:r>
                      <a:endParaRPr lang="pt-BR" sz="1600" b="0" i="0" u="none" strike="noStrike" dirty="0">
                        <a:effectLst/>
                        <a:latin typeface="Arial" panose="020B0604020202020204" pitchFamily="34" charset="0"/>
                      </a:endParaRPr>
                    </a:p>
                  </a:txBody>
                  <a:tcPr marL="6350" marR="6350" marT="6350" marB="0" anchor="b"/>
                </a:tc>
                <a:tc>
                  <a:txBody>
                    <a:bodyPr/>
                    <a:lstStyle/>
                    <a:p>
                      <a:pPr algn="ctr" fontAlgn="t"/>
                      <a:r>
                        <a:rPr lang="pt-BR" sz="1600" u="none" strike="noStrike" dirty="0">
                          <a:effectLst/>
                        </a:rPr>
                        <a:t> R$       164.781,25 </a:t>
                      </a:r>
                      <a:endParaRPr lang="pt-BR" sz="1600" b="0" i="0" u="none" strike="noStrike" dirty="0">
                        <a:effectLst/>
                        <a:latin typeface="Trebuchet MS" panose="020B0603020202020204" pitchFamily="34" charset="0"/>
                      </a:endParaRPr>
                    </a:p>
                  </a:txBody>
                  <a:tcPr marL="6350" marR="6350" marT="6350" marB="0"/>
                </a:tc>
                <a:extLst>
                  <a:ext uri="{0D108BD9-81ED-4DB2-BD59-A6C34878D82A}">
                    <a16:rowId xmlns:a16="http://schemas.microsoft.com/office/drawing/2014/main" val="3259361549"/>
                  </a:ext>
                </a:extLst>
              </a:tr>
            </a:tbl>
          </a:graphicData>
        </a:graphic>
      </p:graphicFrame>
    </p:spTree>
    <p:extLst>
      <p:ext uri="{BB962C8B-B14F-4D97-AF65-F5344CB8AC3E}">
        <p14:creationId xmlns:p14="http://schemas.microsoft.com/office/powerpoint/2010/main" val="3828635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8B7EB4B6-13E4-423A-8E6A-710B59C212BA}"/>
              </a:ext>
            </a:extLst>
          </p:cNvPr>
          <p:cNvSpPr>
            <a:spLocks noGrp="1"/>
          </p:cNvSpPr>
          <p:nvPr>
            <p:ph type="title"/>
          </p:nvPr>
        </p:nvSpPr>
        <p:spPr>
          <a:xfrm>
            <a:off x="2438399" y="365125"/>
            <a:ext cx="9419771" cy="1524000"/>
          </a:xfrm>
        </p:spPr>
        <p:txBody>
          <a:bodyPr>
            <a:normAutofit/>
          </a:bodyPr>
          <a:lstStyle/>
          <a:p>
            <a:pPr algn="ctr"/>
            <a:r>
              <a:rPr lang="pt-BR" dirty="0"/>
              <a:t>Percapita municipal mensal por município (</a:t>
            </a:r>
            <a:r>
              <a:rPr lang="pt-BR" sz="4400" u="none" strike="noStrike" dirty="0">
                <a:effectLst/>
              </a:rPr>
              <a:t>SERRA DA MESA)</a:t>
            </a:r>
            <a:endParaRPr lang="pt-BR" dirty="0">
              <a:solidFill>
                <a:srgbClr val="FF0000"/>
              </a:solidFill>
            </a:endParaRPr>
          </a:p>
        </p:txBody>
      </p:sp>
      <p:graphicFrame>
        <p:nvGraphicFramePr>
          <p:cNvPr id="6" name="Tabela 5">
            <a:extLst>
              <a:ext uri="{FF2B5EF4-FFF2-40B4-BE49-F238E27FC236}">
                <a16:creationId xmlns:a16="http://schemas.microsoft.com/office/drawing/2014/main" id="{3A272026-5994-5CF9-B595-8F49B10F7036}"/>
              </a:ext>
            </a:extLst>
          </p:cNvPr>
          <p:cNvGraphicFramePr>
            <a:graphicFrameLocks noGrp="1"/>
          </p:cNvGraphicFramePr>
          <p:nvPr>
            <p:extLst>
              <p:ext uri="{D42A27DB-BD31-4B8C-83A1-F6EECF244321}">
                <p14:modId xmlns:p14="http://schemas.microsoft.com/office/powerpoint/2010/main" val="305289719"/>
              </p:ext>
            </p:extLst>
          </p:nvPr>
        </p:nvGraphicFramePr>
        <p:xfrm>
          <a:off x="3373844" y="2780030"/>
          <a:ext cx="7548880" cy="2501900"/>
        </p:xfrm>
        <a:graphic>
          <a:graphicData uri="http://schemas.openxmlformats.org/drawingml/2006/table">
            <a:tbl>
              <a:tblPr>
                <a:tableStyleId>{5C22544A-7EE6-4342-B048-85BDC9FD1C3A}</a:tableStyleId>
              </a:tblPr>
              <a:tblGrid>
                <a:gridCol w="4825276">
                  <a:extLst>
                    <a:ext uri="{9D8B030D-6E8A-4147-A177-3AD203B41FA5}">
                      <a16:colId xmlns:a16="http://schemas.microsoft.com/office/drawing/2014/main" val="458845877"/>
                    </a:ext>
                  </a:extLst>
                </a:gridCol>
                <a:gridCol w="2723604">
                  <a:extLst>
                    <a:ext uri="{9D8B030D-6E8A-4147-A177-3AD203B41FA5}">
                      <a16:colId xmlns:a16="http://schemas.microsoft.com/office/drawing/2014/main" val="1477192919"/>
                    </a:ext>
                  </a:extLst>
                </a:gridCol>
              </a:tblGrid>
              <a:tr h="196850">
                <a:tc>
                  <a:txBody>
                    <a:bodyPr/>
                    <a:lstStyle/>
                    <a:p>
                      <a:pPr algn="l" fontAlgn="ctr"/>
                      <a:r>
                        <a:rPr lang="pt-BR" sz="1600" u="none" strike="noStrike">
                          <a:effectLst/>
                        </a:rPr>
                        <a:t>URUAÇU</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53.182,50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061372471"/>
                  </a:ext>
                </a:extLst>
              </a:tr>
              <a:tr h="196850">
                <a:tc>
                  <a:txBody>
                    <a:bodyPr/>
                    <a:lstStyle/>
                    <a:p>
                      <a:pPr algn="l" fontAlgn="ctr"/>
                      <a:r>
                        <a:rPr lang="pt-BR" sz="1600" u="none" strike="noStrike">
                          <a:effectLst/>
                        </a:rPr>
                        <a:t>NIQUELÂNDIA</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43.705,00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665736363"/>
                  </a:ext>
                </a:extLst>
              </a:tr>
              <a:tr h="196850">
                <a:tc>
                  <a:txBody>
                    <a:bodyPr/>
                    <a:lstStyle/>
                    <a:p>
                      <a:pPr algn="l" fontAlgn="ctr"/>
                      <a:r>
                        <a:rPr lang="pt-BR" sz="1600" u="none" strike="noStrike">
                          <a:effectLst/>
                        </a:rPr>
                        <a:t>CAMPINORTE</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15.637,50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032502437"/>
                  </a:ext>
                </a:extLst>
              </a:tr>
              <a:tr h="196850">
                <a:tc>
                  <a:txBody>
                    <a:bodyPr/>
                    <a:lstStyle/>
                    <a:p>
                      <a:pPr algn="l" fontAlgn="ctr"/>
                      <a:r>
                        <a:rPr lang="pt-BR" sz="1600" u="none" strike="noStrike">
                          <a:effectLst/>
                        </a:rPr>
                        <a:t>MARA ROSA</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13.375,00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768312174"/>
                  </a:ext>
                </a:extLst>
              </a:tr>
              <a:tr h="196850">
                <a:tc>
                  <a:txBody>
                    <a:bodyPr/>
                    <a:lstStyle/>
                    <a:p>
                      <a:pPr algn="l" fontAlgn="ctr"/>
                      <a:r>
                        <a:rPr lang="pt-BR" sz="1600" u="none" strike="noStrike">
                          <a:effectLst/>
                        </a:rPr>
                        <a:t>ALTO HORIZONTE</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7.590,00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877210150"/>
                  </a:ext>
                </a:extLst>
              </a:tr>
              <a:tr h="196850">
                <a:tc>
                  <a:txBody>
                    <a:bodyPr/>
                    <a:lstStyle/>
                    <a:p>
                      <a:pPr algn="l" fontAlgn="ctr"/>
                      <a:r>
                        <a:rPr lang="pt-BR" sz="1600" u="none" strike="noStrike">
                          <a:effectLst/>
                        </a:rPr>
                        <a:t>COLINAS DO SUL</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5.037,50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23280864"/>
                  </a:ext>
                </a:extLst>
              </a:tr>
              <a:tr h="196850">
                <a:tc>
                  <a:txBody>
                    <a:bodyPr/>
                    <a:lstStyle/>
                    <a:p>
                      <a:pPr algn="l" fontAlgn="ctr"/>
                      <a:r>
                        <a:rPr lang="pt-BR" sz="1600" u="none" strike="noStrike">
                          <a:effectLst/>
                        </a:rPr>
                        <a:t>HIDROLINA</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4.431,25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953086721"/>
                  </a:ext>
                </a:extLst>
              </a:tr>
              <a:tr h="196850">
                <a:tc>
                  <a:txBody>
                    <a:bodyPr/>
                    <a:lstStyle/>
                    <a:p>
                      <a:pPr algn="l" fontAlgn="ctr"/>
                      <a:r>
                        <a:rPr lang="pt-BR" sz="1600" u="none" strike="noStrike">
                          <a:effectLst/>
                        </a:rPr>
                        <a:t>AMARALINA</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4.085,00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268815142"/>
                  </a:ext>
                </a:extLst>
              </a:tr>
              <a:tr h="196850">
                <a:tc>
                  <a:txBody>
                    <a:bodyPr/>
                    <a:lstStyle/>
                    <a:p>
                      <a:pPr algn="l" fontAlgn="ctr"/>
                      <a:r>
                        <a:rPr lang="pt-BR" sz="1600" u="none" strike="noStrike">
                          <a:effectLst/>
                        </a:rPr>
                        <a:t>NOVA IGUAÇU DE GOIÁS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3.762,50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865502067"/>
                  </a:ext>
                </a:extLst>
              </a:tr>
              <a:tr h="196850">
                <a:tc>
                  <a:txBody>
                    <a:bodyPr/>
                    <a:lstStyle/>
                    <a:p>
                      <a:pPr algn="l" fontAlgn="b"/>
                      <a:r>
                        <a:rPr lang="pt-BR" sz="1600" u="none" strike="noStrike">
                          <a:effectLst/>
                        </a:rPr>
                        <a:t>SubTotal</a:t>
                      </a:r>
                      <a:endParaRPr lang="pt-BR" sz="1600" b="0" i="0" u="none" strike="noStrike">
                        <a:effectLst/>
                        <a:latin typeface="Arial" panose="020B0604020202020204" pitchFamily="34" charset="0"/>
                      </a:endParaRPr>
                    </a:p>
                  </a:txBody>
                  <a:tcPr marL="6350" marR="6350" marT="6350" marB="0" anchor="b"/>
                </a:tc>
                <a:tc>
                  <a:txBody>
                    <a:bodyPr/>
                    <a:lstStyle/>
                    <a:p>
                      <a:pPr algn="ctr" fontAlgn="t"/>
                      <a:r>
                        <a:rPr lang="pt-BR" sz="1600" u="none" strike="noStrike" dirty="0">
                          <a:effectLst/>
                        </a:rPr>
                        <a:t> R$       150.806,25 </a:t>
                      </a:r>
                      <a:endParaRPr lang="pt-BR" sz="1600" b="0" i="0" u="none" strike="noStrike" dirty="0">
                        <a:effectLst/>
                        <a:latin typeface="Trebuchet MS" panose="020B0603020202020204" pitchFamily="34" charset="0"/>
                      </a:endParaRPr>
                    </a:p>
                  </a:txBody>
                  <a:tcPr marL="6350" marR="6350" marT="6350" marB="0"/>
                </a:tc>
                <a:extLst>
                  <a:ext uri="{0D108BD9-81ED-4DB2-BD59-A6C34878D82A}">
                    <a16:rowId xmlns:a16="http://schemas.microsoft.com/office/drawing/2014/main" val="1014210313"/>
                  </a:ext>
                </a:extLst>
              </a:tr>
            </a:tbl>
          </a:graphicData>
        </a:graphic>
      </p:graphicFrame>
    </p:spTree>
    <p:extLst>
      <p:ext uri="{BB962C8B-B14F-4D97-AF65-F5344CB8AC3E}">
        <p14:creationId xmlns:p14="http://schemas.microsoft.com/office/powerpoint/2010/main" val="782712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8B7EB4B6-13E4-423A-8E6A-710B59C212BA}"/>
              </a:ext>
            </a:extLst>
          </p:cNvPr>
          <p:cNvSpPr>
            <a:spLocks noGrp="1"/>
          </p:cNvSpPr>
          <p:nvPr>
            <p:ph type="title"/>
          </p:nvPr>
        </p:nvSpPr>
        <p:spPr>
          <a:xfrm>
            <a:off x="2438399" y="365125"/>
            <a:ext cx="9419771" cy="1524000"/>
          </a:xfrm>
        </p:spPr>
        <p:txBody>
          <a:bodyPr>
            <a:normAutofit/>
          </a:bodyPr>
          <a:lstStyle/>
          <a:p>
            <a:pPr algn="ctr"/>
            <a:r>
              <a:rPr lang="pt-BR" dirty="0"/>
              <a:t>Percapita municipal mensal por município (</a:t>
            </a:r>
            <a:r>
              <a:rPr lang="pt-BR" sz="4400" u="none" strike="noStrike" dirty="0">
                <a:effectLst/>
              </a:rPr>
              <a:t>PIRENEUS)</a:t>
            </a:r>
            <a:endParaRPr lang="pt-BR" dirty="0">
              <a:solidFill>
                <a:srgbClr val="FF0000"/>
              </a:solidFill>
            </a:endParaRPr>
          </a:p>
        </p:txBody>
      </p:sp>
      <p:graphicFrame>
        <p:nvGraphicFramePr>
          <p:cNvPr id="6" name="Tabela 5">
            <a:extLst>
              <a:ext uri="{FF2B5EF4-FFF2-40B4-BE49-F238E27FC236}">
                <a16:creationId xmlns:a16="http://schemas.microsoft.com/office/drawing/2014/main" id="{F93985E9-5F5D-F496-E8E7-DA281BF38161}"/>
              </a:ext>
            </a:extLst>
          </p:cNvPr>
          <p:cNvGraphicFramePr>
            <a:graphicFrameLocks noGrp="1"/>
          </p:cNvGraphicFramePr>
          <p:nvPr>
            <p:extLst>
              <p:ext uri="{D42A27DB-BD31-4B8C-83A1-F6EECF244321}">
                <p14:modId xmlns:p14="http://schemas.microsoft.com/office/powerpoint/2010/main" val="1544085313"/>
              </p:ext>
            </p:extLst>
          </p:nvPr>
        </p:nvGraphicFramePr>
        <p:xfrm>
          <a:off x="3373844" y="2902267"/>
          <a:ext cx="7548880" cy="2752090"/>
        </p:xfrm>
        <a:graphic>
          <a:graphicData uri="http://schemas.openxmlformats.org/drawingml/2006/table">
            <a:tbl>
              <a:tblPr>
                <a:tableStyleId>{5C22544A-7EE6-4342-B048-85BDC9FD1C3A}</a:tableStyleId>
              </a:tblPr>
              <a:tblGrid>
                <a:gridCol w="4815116">
                  <a:extLst>
                    <a:ext uri="{9D8B030D-6E8A-4147-A177-3AD203B41FA5}">
                      <a16:colId xmlns:a16="http://schemas.microsoft.com/office/drawing/2014/main" val="10127760"/>
                    </a:ext>
                  </a:extLst>
                </a:gridCol>
                <a:gridCol w="2733764">
                  <a:extLst>
                    <a:ext uri="{9D8B030D-6E8A-4147-A177-3AD203B41FA5}">
                      <a16:colId xmlns:a16="http://schemas.microsoft.com/office/drawing/2014/main" val="3391359976"/>
                    </a:ext>
                  </a:extLst>
                </a:gridCol>
              </a:tblGrid>
              <a:tr h="196850">
                <a:tc>
                  <a:txBody>
                    <a:bodyPr/>
                    <a:lstStyle/>
                    <a:p>
                      <a:pPr algn="l" fontAlgn="ctr"/>
                      <a:r>
                        <a:rPr lang="pt-BR" sz="1600" u="none" strike="noStrike">
                          <a:effectLst/>
                        </a:rPr>
                        <a:t>ANÁPOLIS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498.586,25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330430434"/>
                  </a:ext>
                </a:extLst>
              </a:tr>
              <a:tr h="196850">
                <a:tc>
                  <a:txBody>
                    <a:bodyPr/>
                    <a:lstStyle/>
                    <a:p>
                      <a:pPr algn="l" fontAlgn="ctr"/>
                      <a:r>
                        <a:rPr lang="pt-BR" sz="1600" u="none" strike="noStrike">
                          <a:effectLst/>
                        </a:rPr>
                        <a:t>ALEXÂNIA</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33.760,00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501472018"/>
                  </a:ext>
                </a:extLst>
              </a:tr>
              <a:tr h="196850">
                <a:tc>
                  <a:txBody>
                    <a:bodyPr/>
                    <a:lstStyle/>
                    <a:p>
                      <a:pPr algn="l" fontAlgn="ctr"/>
                      <a:r>
                        <a:rPr lang="pt-BR" sz="1600" u="none" strike="noStrike">
                          <a:effectLst/>
                        </a:rPr>
                        <a:t>PIRENÓPOLIS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33.362,50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4204174473"/>
                  </a:ext>
                </a:extLst>
              </a:tr>
              <a:tr h="196850">
                <a:tc>
                  <a:txBody>
                    <a:bodyPr/>
                    <a:lstStyle/>
                    <a:p>
                      <a:pPr algn="l" fontAlgn="ctr"/>
                      <a:r>
                        <a:rPr lang="pt-BR" sz="1600" u="none" strike="noStrike">
                          <a:effectLst/>
                        </a:rPr>
                        <a:t>COCALZINHO DE GOIÁS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31.270,00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409104434"/>
                  </a:ext>
                </a:extLst>
              </a:tr>
              <a:tr h="238125">
                <a:tc>
                  <a:txBody>
                    <a:bodyPr/>
                    <a:lstStyle/>
                    <a:p>
                      <a:pPr algn="l" fontAlgn="ctr"/>
                      <a:r>
                        <a:rPr lang="pt-BR" sz="1600" u="none" strike="noStrike">
                          <a:effectLst/>
                        </a:rPr>
                        <a:t>ABADIÂNIA</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21.540,00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946666571"/>
                  </a:ext>
                </a:extLst>
              </a:tr>
              <a:tr h="196850">
                <a:tc>
                  <a:txBody>
                    <a:bodyPr/>
                    <a:lstStyle/>
                    <a:p>
                      <a:pPr algn="l" fontAlgn="ctr"/>
                      <a:r>
                        <a:rPr lang="pt-BR" sz="1600" u="none" strike="noStrike">
                          <a:effectLst/>
                        </a:rPr>
                        <a:t>GOIANÁPOLIS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17.458,75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74811888"/>
                  </a:ext>
                </a:extLst>
              </a:tr>
              <a:tr h="196850">
                <a:tc>
                  <a:txBody>
                    <a:bodyPr/>
                    <a:lstStyle/>
                    <a:p>
                      <a:pPr algn="l" fontAlgn="ctr"/>
                      <a:r>
                        <a:rPr lang="pt-BR" sz="1600" u="none" strike="noStrike">
                          <a:effectLst/>
                        </a:rPr>
                        <a:t>CORUMBÁ DE GOIÁS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13.202,50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658153946"/>
                  </a:ext>
                </a:extLst>
              </a:tr>
              <a:tr h="196850">
                <a:tc>
                  <a:txBody>
                    <a:bodyPr/>
                    <a:lstStyle/>
                    <a:p>
                      <a:pPr algn="l" fontAlgn="ctr"/>
                      <a:r>
                        <a:rPr lang="pt-BR" sz="1600" u="none" strike="noStrike">
                          <a:effectLst/>
                        </a:rPr>
                        <a:t>CAMPO LIMPO DE GOIÁS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10.101,25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182664476"/>
                  </a:ext>
                </a:extLst>
              </a:tr>
              <a:tr h="196850">
                <a:tc>
                  <a:txBody>
                    <a:bodyPr/>
                    <a:lstStyle/>
                    <a:p>
                      <a:pPr algn="l" fontAlgn="ctr"/>
                      <a:r>
                        <a:rPr lang="pt-BR" sz="1600" u="none" strike="noStrike">
                          <a:effectLst/>
                        </a:rPr>
                        <a:t>TEREZÓPOLIS DE GOIÁS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9.930,00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692152685"/>
                  </a:ext>
                </a:extLst>
              </a:tr>
              <a:tr h="196850">
                <a:tc>
                  <a:txBody>
                    <a:bodyPr/>
                    <a:lstStyle/>
                    <a:p>
                      <a:pPr algn="l" fontAlgn="ctr"/>
                      <a:r>
                        <a:rPr lang="pt-BR" sz="1600" u="none" strike="noStrike">
                          <a:effectLst/>
                        </a:rPr>
                        <a:t>GAMELEIRA DE GOIÁS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4.320,00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184185537"/>
                  </a:ext>
                </a:extLst>
              </a:tr>
              <a:tr h="196850">
                <a:tc>
                  <a:txBody>
                    <a:bodyPr/>
                    <a:lstStyle/>
                    <a:p>
                      <a:pPr algn="l" fontAlgn="b"/>
                      <a:r>
                        <a:rPr lang="pt-BR" sz="1600" u="none" strike="noStrike">
                          <a:effectLst/>
                        </a:rPr>
                        <a:t>Sub-total</a:t>
                      </a:r>
                      <a:endParaRPr lang="pt-BR" sz="1600" b="0" i="0" u="none" strike="noStrike">
                        <a:effectLst/>
                        <a:latin typeface="Arial" panose="020B0604020202020204" pitchFamily="34" charset="0"/>
                      </a:endParaRPr>
                    </a:p>
                  </a:txBody>
                  <a:tcPr marL="6350" marR="6350" marT="6350" marB="0" anchor="b"/>
                </a:tc>
                <a:tc>
                  <a:txBody>
                    <a:bodyPr/>
                    <a:lstStyle/>
                    <a:p>
                      <a:pPr algn="ctr" fontAlgn="t"/>
                      <a:r>
                        <a:rPr lang="pt-BR" sz="1600" u="none" strike="noStrike" dirty="0">
                          <a:effectLst/>
                        </a:rPr>
                        <a:t> R$       673.531,25 </a:t>
                      </a:r>
                      <a:endParaRPr lang="pt-BR" sz="1600" b="0" i="0" u="none" strike="noStrike" dirty="0">
                        <a:effectLst/>
                        <a:latin typeface="Trebuchet MS" panose="020B0603020202020204" pitchFamily="34" charset="0"/>
                      </a:endParaRPr>
                    </a:p>
                  </a:txBody>
                  <a:tcPr marL="6350" marR="6350" marT="6350" marB="0"/>
                </a:tc>
                <a:extLst>
                  <a:ext uri="{0D108BD9-81ED-4DB2-BD59-A6C34878D82A}">
                    <a16:rowId xmlns:a16="http://schemas.microsoft.com/office/drawing/2014/main" val="3874875597"/>
                  </a:ext>
                </a:extLst>
              </a:tr>
            </a:tbl>
          </a:graphicData>
        </a:graphic>
      </p:graphicFrame>
    </p:spTree>
    <p:extLst>
      <p:ext uri="{BB962C8B-B14F-4D97-AF65-F5344CB8AC3E}">
        <p14:creationId xmlns:p14="http://schemas.microsoft.com/office/powerpoint/2010/main" val="986897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8B7EB4B6-13E4-423A-8E6A-710B59C212BA}"/>
              </a:ext>
            </a:extLst>
          </p:cNvPr>
          <p:cNvSpPr>
            <a:spLocks noGrp="1"/>
          </p:cNvSpPr>
          <p:nvPr>
            <p:ph type="title"/>
          </p:nvPr>
        </p:nvSpPr>
        <p:spPr>
          <a:xfrm>
            <a:off x="2458719" y="74553"/>
            <a:ext cx="9419771" cy="1408807"/>
          </a:xfrm>
        </p:spPr>
        <p:txBody>
          <a:bodyPr>
            <a:normAutofit/>
          </a:bodyPr>
          <a:lstStyle/>
          <a:p>
            <a:pPr algn="ctr"/>
            <a:r>
              <a:rPr lang="pt-BR" dirty="0"/>
              <a:t>Percapita municipal mensal por município (</a:t>
            </a:r>
            <a:r>
              <a:rPr lang="pt-BR" sz="4400" u="none" strike="noStrike" dirty="0">
                <a:effectLst/>
              </a:rPr>
              <a:t>SÃO PATRÍCIO I)</a:t>
            </a:r>
            <a:endParaRPr lang="pt-BR" dirty="0">
              <a:solidFill>
                <a:srgbClr val="FF0000"/>
              </a:solidFill>
            </a:endParaRPr>
          </a:p>
        </p:txBody>
      </p:sp>
      <p:graphicFrame>
        <p:nvGraphicFramePr>
          <p:cNvPr id="4" name="Tabela 3">
            <a:extLst>
              <a:ext uri="{FF2B5EF4-FFF2-40B4-BE49-F238E27FC236}">
                <a16:creationId xmlns:a16="http://schemas.microsoft.com/office/drawing/2014/main" id="{03B70BFD-1A59-8E40-E721-58986D38A97F}"/>
              </a:ext>
            </a:extLst>
          </p:cNvPr>
          <p:cNvGraphicFramePr>
            <a:graphicFrameLocks noGrp="1"/>
          </p:cNvGraphicFramePr>
          <p:nvPr>
            <p:extLst>
              <p:ext uri="{D42A27DB-BD31-4B8C-83A1-F6EECF244321}">
                <p14:modId xmlns:p14="http://schemas.microsoft.com/office/powerpoint/2010/main" val="193023720"/>
              </p:ext>
            </p:extLst>
          </p:nvPr>
        </p:nvGraphicFramePr>
        <p:xfrm>
          <a:off x="3394164" y="1483360"/>
          <a:ext cx="7548880" cy="5259447"/>
        </p:xfrm>
        <a:graphic>
          <a:graphicData uri="http://schemas.openxmlformats.org/drawingml/2006/table">
            <a:tbl>
              <a:tblPr>
                <a:tableStyleId>{5C22544A-7EE6-4342-B048-85BDC9FD1C3A}</a:tableStyleId>
              </a:tblPr>
              <a:tblGrid>
                <a:gridCol w="4804956">
                  <a:extLst>
                    <a:ext uri="{9D8B030D-6E8A-4147-A177-3AD203B41FA5}">
                      <a16:colId xmlns:a16="http://schemas.microsoft.com/office/drawing/2014/main" val="3012544171"/>
                    </a:ext>
                  </a:extLst>
                </a:gridCol>
                <a:gridCol w="2743924">
                  <a:extLst>
                    <a:ext uri="{9D8B030D-6E8A-4147-A177-3AD203B41FA5}">
                      <a16:colId xmlns:a16="http://schemas.microsoft.com/office/drawing/2014/main" val="2676258428"/>
                    </a:ext>
                  </a:extLst>
                </a:gridCol>
              </a:tblGrid>
              <a:tr h="237173">
                <a:tc>
                  <a:txBody>
                    <a:bodyPr/>
                    <a:lstStyle/>
                    <a:p>
                      <a:pPr algn="l" fontAlgn="ctr"/>
                      <a:r>
                        <a:rPr lang="pt-BR" sz="1600" u="none" strike="noStrike">
                          <a:effectLst/>
                        </a:rPr>
                        <a:t>CERES</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27.557,50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434623568"/>
                  </a:ext>
                </a:extLst>
              </a:tr>
              <a:tr h="196063">
                <a:tc>
                  <a:txBody>
                    <a:bodyPr/>
                    <a:lstStyle/>
                    <a:p>
                      <a:pPr algn="l" fontAlgn="ctr"/>
                      <a:r>
                        <a:rPr lang="pt-BR" sz="1600" u="none" strike="noStrike">
                          <a:effectLst/>
                        </a:rPr>
                        <a:t>ITAPACI</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26.358,75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1188055049"/>
                  </a:ext>
                </a:extLst>
              </a:tr>
              <a:tr h="196063">
                <a:tc>
                  <a:txBody>
                    <a:bodyPr/>
                    <a:lstStyle/>
                    <a:p>
                      <a:pPr algn="l" fontAlgn="ctr"/>
                      <a:r>
                        <a:rPr lang="pt-BR" sz="1600" u="none" strike="noStrike">
                          <a:effectLst/>
                        </a:rPr>
                        <a:t>RUBIATABA</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24.735,00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2537098401"/>
                  </a:ext>
                </a:extLst>
              </a:tr>
              <a:tr h="196063">
                <a:tc>
                  <a:txBody>
                    <a:bodyPr/>
                    <a:lstStyle/>
                    <a:p>
                      <a:pPr algn="l" fontAlgn="ctr"/>
                      <a:r>
                        <a:rPr lang="pt-BR" sz="1600" u="none" strike="noStrike">
                          <a:effectLst/>
                        </a:rPr>
                        <a:t>CRIXÁS</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21.331,25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969312290"/>
                  </a:ext>
                </a:extLst>
              </a:tr>
              <a:tr h="196063">
                <a:tc>
                  <a:txBody>
                    <a:bodyPr/>
                    <a:lstStyle/>
                    <a:p>
                      <a:pPr algn="l" fontAlgn="ctr"/>
                      <a:r>
                        <a:rPr lang="pt-BR" sz="1600" u="none" strike="noStrike">
                          <a:effectLst/>
                        </a:rPr>
                        <a:t>URUANA</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17.161,25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3994838467"/>
                  </a:ext>
                </a:extLst>
              </a:tr>
              <a:tr h="196063">
                <a:tc>
                  <a:txBody>
                    <a:bodyPr/>
                    <a:lstStyle/>
                    <a:p>
                      <a:pPr algn="l" fontAlgn="ctr"/>
                      <a:r>
                        <a:rPr lang="pt-BR" sz="1600" u="none" strike="noStrike">
                          <a:effectLst/>
                        </a:rPr>
                        <a:t>RIALMA</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15.206,25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4251947439"/>
                  </a:ext>
                </a:extLst>
              </a:tr>
              <a:tr h="196063">
                <a:tc>
                  <a:txBody>
                    <a:bodyPr/>
                    <a:lstStyle/>
                    <a:p>
                      <a:pPr algn="l" fontAlgn="ctr"/>
                      <a:r>
                        <a:rPr lang="pt-BR" sz="1600" u="none" strike="noStrike">
                          <a:effectLst/>
                        </a:rPr>
                        <a:t>SANTA TEREZINHA DE GOIÁS</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13.306,25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1957263743"/>
                  </a:ext>
                </a:extLst>
              </a:tr>
              <a:tr h="196063">
                <a:tc>
                  <a:txBody>
                    <a:bodyPr/>
                    <a:lstStyle/>
                    <a:p>
                      <a:pPr algn="l" fontAlgn="ctr"/>
                      <a:r>
                        <a:rPr lang="pt-BR" sz="1600" u="none" strike="noStrike">
                          <a:effectLst/>
                        </a:rPr>
                        <a:t>CARMO DO RIO VERDE</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12.137,50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1129006088"/>
                  </a:ext>
                </a:extLst>
              </a:tr>
              <a:tr h="196063">
                <a:tc>
                  <a:txBody>
                    <a:bodyPr/>
                    <a:lstStyle/>
                    <a:p>
                      <a:pPr algn="l" fontAlgn="ctr"/>
                      <a:r>
                        <a:rPr lang="pt-BR" sz="1600" u="none" strike="noStrike">
                          <a:effectLst/>
                        </a:rPr>
                        <a:t>NOVA GLÓRIA</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10.387,50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4003646286"/>
                  </a:ext>
                </a:extLst>
              </a:tr>
              <a:tr h="256147">
                <a:tc>
                  <a:txBody>
                    <a:bodyPr/>
                    <a:lstStyle/>
                    <a:p>
                      <a:pPr algn="l" fontAlgn="ctr"/>
                      <a:r>
                        <a:rPr lang="pt-BR" sz="1600" u="none" strike="noStrike">
                          <a:effectLst/>
                        </a:rPr>
                        <a:t>SÃO LUIZ DO NORTE</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6.046,25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1485503385"/>
                  </a:ext>
                </a:extLst>
              </a:tr>
              <a:tr h="196063">
                <a:tc>
                  <a:txBody>
                    <a:bodyPr/>
                    <a:lstStyle/>
                    <a:p>
                      <a:pPr algn="l" fontAlgn="ctr"/>
                      <a:r>
                        <a:rPr lang="pt-BR" sz="1600" u="none" strike="noStrike">
                          <a:effectLst/>
                        </a:rPr>
                        <a:t>CAMPOS VERDES</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5.006,25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463340556"/>
                  </a:ext>
                </a:extLst>
              </a:tr>
              <a:tr h="196063">
                <a:tc>
                  <a:txBody>
                    <a:bodyPr/>
                    <a:lstStyle/>
                    <a:p>
                      <a:pPr algn="l" fontAlgn="ctr"/>
                      <a:r>
                        <a:rPr lang="pt-BR" sz="1600" u="none" strike="noStrike">
                          <a:effectLst/>
                        </a:rPr>
                        <a:t>RIANÁPOLIS</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4.975,00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2760315817"/>
                  </a:ext>
                </a:extLst>
              </a:tr>
              <a:tr h="196063">
                <a:tc>
                  <a:txBody>
                    <a:bodyPr/>
                    <a:lstStyle/>
                    <a:p>
                      <a:pPr algn="l" fontAlgn="ctr"/>
                      <a:r>
                        <a:rPr lang="pt-BR" sz="1600" u="none" strike="noStrike">
                          <a:effectLst/>
                        </a:rPr>
                        <a:t>SANTA ISABEL</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4.422,50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1204296241"/>
                  </a:ext>
                </a:extLst>
              </a:tr>
              <a:tr h="246660">
                <a:tc>
                  <a:txBody>
                    <a:bodyPr/>
                    <a:lstStyle/>
                    <a:p>
                      <a:pPr algn="l" fontAlgn="ctr"/>
                      <a:r>
                        <a:rPr lang="pt-BR" sz="1600" u="none" strike="noStrike">
                          <a:effectLst/>
                        </a:rPr>
                        <a:t>IPIRANGA DE GOIÁS</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3.648,75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1225881469"/>
                  </a:ext>
                </a:extLst>
              </a:tr>
              <a:tr h="196063">
                <a:tc>
                  <a:txBody>
                    <a:bodyPr/>
                    <a:lstStyle/>
                    <a:p>
                      <a:pPr algn="l" fontAlgn="ctr"/>
                      <a:r>
                        <a:rPr lang="pt-BR" sz="1600" u="none" strike="noStrike">
                          <a:effectLst/>
                        </a:rPr>
                        <a:t>UIRAPURU</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3.497,50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2137597882"/>
                  </a:ext>
                </a:extLst>
              </a:tr>
              <a:tr h="237173">
                <a:tc>
                  <a:txBody>
                    <a:bodyPr/>
                    <a:lstStyle/>
                    <a:p>
                      <a:pPr algn="l" fontAlgn="ctr"/>
                      <a:r>
                        <a:rPr lang="pt-BR" sz="1600" u="none" strike="noStrike">
                          <a:effectLst/>
                        </a:rPr>
                        <a:t>MORRO AGUDO DE GOIÁS</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3.070,00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4092440736"/>
                  </a:ext>
                </a:extLst>
              </a:tr>
              <a:tr h="237173">
                <a:tc>
                  <a:txBody>
                    <a:bodyPr/>
                    <a:lstStyle/>
                    <a:p>
                      <a:pPr algn="l" fontAlgn="ctr"/>
                      <a:r>
                        <a:rPr lang="pt-BR" sz="1600" u="none" strike="noStrike">
                          <a:effectLst/>
                        </a:rPr>
                        <a:t>NOVA AMÉRICA</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2.921,25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231397746"/>
                  </a:ext>
                </a:extLst>
              </a:tr>
              <a:tr h="196063">
                <a:tc>
                  <a:txBody>
                    <a:bodyPr/>
                    <a:lstStyle/>
                    <a:p>
                      <a:pPr algn="l" fontAlgn="ctr"/>
                      <a:r>
                        <a:rPr lang="pt-BR" sz="1600" u="none" strike="noStrike">
                          <a:effectLst/>
                        </a:rPr>
                        <a:t>PILAR DE GOIÁS</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2.910,00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3111089612"/>
                  </a:ext>
                </a:extLst>
              </a:tr>
              <a:tr h="196063">
                <a:tc>
                  <a:txBody>
                    <a:bodyPr/>
                    <a:lstStyle/>
                    <a:p>
                      <a:pPr algn="l" fontAlgn="ctr"/>
                      <a:r>
                        <a:rPr lang="pt-BR" sz="1600" u="none" strike="noStrike">
                          <a:effectLst/>
                        </a:rPr>
                        <a:t>GUARINOS</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2.701,25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3855176571"/>
                  </a:ext>
                </a:extLst>
              </a:tr>
              <a:tr h="196063">
                <a:tc>
                  <a:txBody>
                    <a:bodyPr/>
                    <a:lstStyle/>
                    <a:p>
                      <a:pPr algn="l" fontAlgn="ctr"/>
                      <a:r>
                        <a:rPr lang="pt-BR" sz="1600" u="none" strike="noStrike">
                          <a:effectLst/>
                        </a:rPr>
                        <a:t>SÃO PATRÍCIO</a:t>
                      </a:r>
                      <a:endParaRPr lang="pt-BR" sz="1600" b="0" i="0" u="none" strike="noStrike">
                        <a:solidFill>
                          <a:srgbClr val="000000"/>
                        </a:solidFill>
                        <a:effectLst/>
                        <a:latin typeface="Arial" panose="020B0604020202020204" pitchFamily="34" charset="0"/>
                      </a:endParaRPr>
                    </a:p>
                  </a:txBody>
                  <a:tcPr marL="6325" marR="6325" marT="6325" marB="0" anchor="ctr"/>
                </a:tc>
                <a:tc>
                  <a:txBody>
                    <a:bodyPr/>
                    <a:lstStyle/>
                    <a:p>
                      <a:pPr algn="ctr" fontAlgn="b"/>
                      <a:r>
                        <a:rPr lang="pt-BR" sz="1600" u="none" strike="noStrike">
                          <a:effectLst/>
                        </a:rPr>
                        <a:t> R$           2.678,75 </a:t>
                      </a:r>
                      <a:endParaRPr lang="pt-BR" sz="1600" b="0" i="0" u="none" strike="noStrike">
                        <a:effectLst/>
                        <a:latin typeface="Arial" panose="020B0604020202020204" pitchFamily="34" charset="0"/>
                      </a:endParaRPr>
                    </a:p>
                  </a:txBody>
                  <a:tcPr marL="6325" marR="6325" marT="6325" marB="0" anchor="b"/>
                </a:tc>
                <a:extLst>
                  <a:ext uri="{0D108BD9-81ED-4DB2-BD59-A6C34878D82A}">
                    <a16:rowId xmlns:a16="http://schemas.microsoft.com/office/drawing/2014/main" val="3179877808"/>
                  </a:ext>
                </a:extLst>
              </a:tr>
              <a:tr h="196063">
                <a:tc>
                  <a:txBody>
                    <a:bodyPr/>
                    <a:lstStyle/>
                    <a:p>
                      <a:pPr algn="l" fontAlgn="b"/>
                      <a:r>
                        <a:rPr lang="pt-BR" sz="1600" u="none" strike="noStrike" dirty="0" err="1">
                          <a:effectLst/>
                        </a:rPr>
                        <a:t>SubTotal</a:t>
                      </a:r>
                      <a:endParaRPr lang="pt-BR" sz="1600" b="0" i="0" u="none" strike="noStrike" dirty="0">
                        <a:effectLst/>
                        <a:latin typeface="Arial" panose="020B0604020202020204" pitchFamily="34" charset="0"/>
                      </a:endParaRPr>
                    </a:p>
                  </a:txBody>
                  <a:tcPr marL="6325" marR="6325" marT="6325" marB="0" anchor="b"/>
                </a:tc>
                <a:tc>
                  <a:txBody>
                    <a:bodyPr/>
                    <a:lstStyle/>
                    <a:p>
                      <a:pPr algn="ctr" fontAlgn="t"/>
                      <a:r>
                        <a:rPr lang="pt-BR" sz="1600" u="none" strike="noStrike" dirty="0">
                          <a:effectLst/>
                        </a:rPr>
                        <a:t> R$       210.058,75 </a:t>
                      </a:r>
                      <a:endParaRPr lang="pt-BR" sz="1600" b="0" i="0" u="none" strike="noStrike" dirty="0">
                        <a:effectLst/>
                        <a:latin typeface="Trebuchet MS" panose="020B0603020202020204" pitchFamily="34" charset="0"/>
                      </a:endParaRPr>
                    </a:p>
                  </a:txBody>
                  <a:tcPr marL="6325" marR="6325" marT="6325" marB="0"/>
                </a:tc>
                <a:extLst>
                  <a:ext uri="{0D108BD9-81ED-4DB2-BD59-A6C34878D82A}">
                    <a16:rowId xmlns:a16="http://schemas.microsoft.com/office/drawing/2014/main" val="3540166605"/>
                  </a:ext>
                </a:extLst>
              </a:tr>
            </a:tbl>
          </a:graphicData>
        </a:graphic>
      </p:graphicFrame>
    </p:spTree>
    <p:extLst>
      <p:ext uri="{BB962C8B-B14F-4D97-AF65-F5344CB8AC3E}">
        <p14:creationId xmlns:p14="http://schemas.microsoft.com/office/powerpoint/2010/main" val="224254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mc:AlternateContent xmlns:mc="http://schemas.openxmlformats.org/markup-compatibility/2006" xmlns:pslz="http://schemas.microsoft.com/office/powerpoint/2016/slidezoom">
        <mc:Choice Requires="pslz">
          <p:graphicFrame>
            <p:nvGraphicFramePr>
              <p:cNvPr id="4" name="Zoom de Slide 3">
                <a:extLst>
                  <a:ext uri="{FF2B5EF4-FFF2-40B4-BE49-F238E27FC236}">
                    <a16:creationId xmlns:a16="http://schemas.microsoft.com/office/drawing/2014/main" id="{50C7F1C2-D557-BCE1-2701-E7E21F2A235A}"/>
                  </a:ext>
                </a:extLst>
              </p:cNvPr>
              <p:cNvGraphicFramePr>
                <a:graphicFrameLocks noChangeAspect="1"/>
              </p:cNvGraphicFramePr>
              <p:nvPr/>
            </p:nvGraphicFramePr>
            <p:xfrm>
              <a:off x="-2336800" y="3623310"/>
              <a:ext cx="3048000" cy="1714500"/>
            </p:xfrm>
            <a:graphic>
              <a:graphicData uri="http://schemas.microsoft.com/office/powerpoint/2016/slidezoom">
                <pslz:sldZm>
                  <pslz:sldZmObj sldId="271" cId="64666996">
                    <pslz:zmPr id="{14405B7B-D468-4E90-B0F8-1376AFD5F0B0}"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4" name="Zoom de Slide 3">
                <a:hlinkClick r:id="rId4" action="ppaction://hlinksldjump"/>
                <a:extLst>
                  <a:ext uri="{FF2B5EF4-FFF2-40B4-BE49-F238E27FC236}">
                    <a16:creationId xmlns:a16="http://schemas.microsoft.com/office/drawing/2014/main" id="{50C7F1C2-D557-BCE1-2701-E7E21F2A235A}"/>
                  </a:ext>
                </a:extLst>
              </p:cNvPr>
              <p:cNvPicPr>
                <a:picLocks noGrp="1" noRot="1" noChangeAspect="1" noMove="1" noResize="1" noEditPoints="1" noAdjustHandles="1" noChangeArrowheads="1" noChangeShapeType="1"/>
              </p:cNvPicPr>
              <p:nvPr/>
            </p:nvPicPr>
            <p:blipFill>
              <a:blip r:embed="rId5"/>
              <a:stretch>
                <a:fillRect/>
              </a:stretch>
            </p:blipFill>
            <p:spPr>
              <a:xfrm>
                <a:off x="-2336800" y="3623310"/>
                <a:ext cx="3048000" cy="1714500"/>
              </a:xfrm>
              <a:prstGeom prst="rect">
                <a:avLst/>
              </a:prstGeom>
              <a:ln w="3175">
                <a:solidFill>
                  <a:prstClr val="ltGray"/>
                </a:solidFill>
              </a:ln>
            </p:spPr>
          </p:pic>
        </mc:Fallback>
      </mc:AlternateContent>
      <p:sp>
        <p:nvSpPr>
          <p:cNvPr id="5" name="Título 1">
            <a:extLst>
              <a:ext uri="{FF2B5EF4-FFF2-40B4-BE49-F238E27FC236}">
                <a16:creationId xmlns:a16="http://schemas.microsoft.com/office/drawing/2014/main" id="{E4A56414-805B-DCAD-EFC6-DDAC2D774C73}"/>
              </a:ext>
            </a:extLst>
          </p:cNvPr>
          <p:cNvSpPr>
            <a:spLocks noGrp="1"/>
          </p:cNvSpPr>
          <p:nvPr>
            <p:ph type="title"/>
          </p:nvPr>
        </p:nvSpPr>
        <p:spPr>
          <a:xfrm>
            <a:off x="2245360" y="365125"/>
            <a:ext cx="9621520" cy="1052709"/>
          </a:xfrm>
        </p:spPr>
        <p:txBody>
          <a:bodyPr>
            <a:normAutofit fontScale="90000"/>
          </a:bodyPr>
          <a:lstStyle/>
          <a:p>
            <a:pPr algn="ctr">
              <a:lnSpc>
                <a:spcPts val="3920"/>
              </a:lnSpc>
            </a:pPr>
            <a:r>
              <a:rPr lang="pt-BR" sz="4400" b="1" spc="-1" dirty="0">
                <a:solidFill>
                  <a:srgbClr val="000000"/>
                </a:solidFill>
                <a:latin typeface="Arial"/>
              </a:rPr>
              <a:t>PARÂMETROS PARA A PLANEJAMENTO DA RUE E DO SAMU </a:t>
            </a:r>
            <a:endParaRPr lang="en-US" sz="4400" dirty="0">
              <a:solidFill>
                <a:srgbClr val="192954"/>
              </a:solidFill>
              <a:latin typeface="Kollektif Bold"/>
            </a:endParaRPr>
          </a:p>
        </p:txBody>
      </p:sp>
      <p:sp>
        <p:nvSpPr>
          <p:cNvPr id="8" name="Espaço Reservado para Conteúdo 3">
            <a:extLst>
              <a:ext uri="{FF2B5EF4-FFF2-40B4-BE49-F238E27FC236}">
                <a16:creationId xmlns:a16="http://schemas.microsoft.com/office/drawing/2014/main" id="{BD30238D-0F2E-FAC2-0395-1207E0A69381}"/>
              </a:ext>
            </a:extLst>
          </p:cNvPr>
          <p:cNvSpPr>
            <a:spLocks noGrp="1"/>
          </p:cNvSpPr>
          <p:nvPr>
            <p:ph idx="1"/>
          </p:nvPr>
        </p:nvSpPr>
        <p:spPr>
          <a:xfrm>
            <a:off x="2346959" y="1633591"/>
            <a:ext cx="9621520" cy="5589534"/>
          </a:xfrm>
        </p:spPr>
        <p:txBody>
          <a:bodyPr>
            <a:normAutofit fontScale="92500" lnSpcReduction="10000"/>
          </a:bodyPr>
          <a:lstStyle/>
          <a:p>
            <a:pPr algn="just"/>
            <a:r>
              <a:rPr lang="pt-BR" sz="2400" dirty="0"/>
              <a:t>Os municípios que sediarão as bases descentralizadas devem estar localizados preferencialmente em interseções rodoviárias. Preferencialmente devem conseguir abranger pelo menos mais dois municípios.</a:t>
            </a:r>
          </a:p>
          <a:p>
            <a:pPr algn="just"/>
            <a:r>
              <a:rPr lang="pt-BR" sz="2400" dirty="0"/>
              <a:t>A base que contiver uma USA deverá também conter, pelo menos, uma USB;</a:t>
            </a:r>
          </a:p>
          <a:p>
            <a:pPr algn="just"/>
            <a:r>
              <a:rPr lang="pt-BR" sz="2400" dirty="0"/>
              <a:t>A distribuição geográfica(espacial), para o atendimento de grandes áreas com baixa densidade populacional, deverá atender princípios de malha viária e dar cobertura em áreas onde pelos critérios anteriores permaneceu com um vazio evidente, colocando  uma unidade do SAMU no município mais populoso desta área;</a:t>
            </a:r>
          </a:p>
          <a:p>
            <a:pPr algn="just"/>
            <a:r>
              <a:rPr lang="pt-BR" sz="2400" dirty="0">
                <a:solidFill>
                  <a:srgbClr val="FF0000"/>
                </a:solidFill>
              </a:rPr>
              <a:t>A proporção do financiamento tripartite será pactuada em CIB de acordo com a disponibilidade dos recursos financeiros dos municípios, do Ministério da Saúde,  da SES/GO e  legislações vigentes. Sendo o componente municipal de 25% do montante para custeio, distribuído de forma per capita na macrorregião, o componente federal derivado das portarias específicas e o componente estadual variável;</a:t>
            </a:r>
          </a:p>
          <a:p>
            <a:pPr algn="just"/>
            <a:r>
              <a:rPr lang="pt-BR" sz="2400" dirty="0"/>
              <a:t>O dimensionamento do serviço deverá obedecer a proposta do plano macrorregional de investimento e terá custeio tripartite;</a:t>
            </a:r>
          </a:p>
          <a:p>
            <a:pPr algn="just"/>
            <a:endParaRPr lang="pt-BR" sz="2400" dirty="0"/>
          </a:p>
          <a:p>
            <a:pPr lvl="1" algn="just"/>
            <a:endParaRPr lang="pt-BR" sz="2000" dirty="0"/>
          </a:p>
          <a:p>
            <a:pPr algn="just"/>
            <a:endParaRPr lang="pt-BR" sz="2400" baseline="30000" dirty="0"/>
          </a:p>
          <a:p>
            <a:pPr algn="just"/>
            <a:endParaRPr lang="pt-BR" sz="2400" baseline="30000" dirty="0"/>
          </a:p>
          <a:p>
            <a:pPr algn="just"/>
            <a:endParaRPr lang="pt-BR" sz="2400" dirty="0"/>
          </a:p>
          <a:p>
            <a:pPr marL="0" indent="0" algn="just">
              <a:buNone/>
            </a:pPr>
            <a:endParaRPr lang="pt-BR" sz="2400" dirty="0"/>
          </a:p>
          <a:p>
            <a:pPr algn="just"/>
            <a:endParaRPr lang="pt-BR" sz="2400" dirty="0"/>
          </a:p>
        </p:txBody>
      </p:sp>
    </p:spTree>
    <p:extLst>
      <p:ext uri="{BB962C8B-B14F-4D97-AF65-F5344CB8AC3E}">
        <p14:creationId xmlns:p14="http://schemas.microsoft.com/office/powerpoint/2010/main" val="2461858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8B7EB4B6-13E4-423A-8E6A-710B59C212BA}"/>
              </a:ext>
            </a:extLst>
          </p:cNvPr>
          <p:cNvSpPr>
            <a:spLocks noGrp="1"/>
          </p:cNvSpPr>
          <p:nvPr>
            <p:ph type="title"/>
          </p:nvPr>
        </p:nvSpPr>
        <p:spPr>
          <a:xfrm>
            <a:off x="2458719" y="74553"/>
            <a:ext cx="9419771" cy="1408807"/>
          </a:xfrm>
        </p:spPr>
        <p:txBody>
          <a:bodyPr>
            <a:normAutofit/>
          </a:bodyPr>
          <a:lstStyle/>
          <a:p>
            <a:pPr algn="ctr"/>
            <a:r>
              <a:rPr lang="pt-BR" dirty="0"/>
              <a:t>Percapita municipal mensal por município (</a:t>
            </a:r>
            <a:r>
              <a:rPr lang="pt-BR" sz="4400" u="none" strike="noStrike" dirty="0">
                <a:effectLst/>
              </a:rPr>
              <a:t>SÃO PATRÍCIO II)</a:t>
            </a:r>
            <a:endParaRPr lang="pt-BR" dirty="0">
              <a:solidFill>
                <a:srgbClr val="FF0000"/>
              </a:solidFill>
            </a:endParaRPr>
          </a:p>
        </p:txBody>
      </p:sp>
      <p:graphicFrame>
        <p:nvGraphicFramePr>
          <p:cNvPr id="5" name="Tabela 4">
            <a:extLst>
              <a:ext uri="{FF2B5EF4-FFF2-40B4-BE49-F238E27FC236}">
                <a16:creationId xmlns:a16="http://schemas.microsoft.com/office/drawing/2014/main" id="{53431776-3BD9-9C3C-D971-3A2747E45E01}"/>
              </a:ext>
            </a:extLst>
          </p:cNvPr>
          <p:cNvGraphicFramePr>
            <a:graphicFrameLocks noGrp="1"/>
          </p:cNvGraphicFramePr>
          <p:nvPr>
            <p:extLst>
              <p:ext uri="{D42A27DB-BD31-4B8C-83A1-F6EECF244321}">
                <p14:modId xmlns:p14="http://schemas.microsoft.com/office/powerpoint/2010/main" val="1010812634"/>
              </p:ext>
            </p:extLst>
          </p:nvPr>
        </p:nvGraphicFramePr>
        <p:xfrm>
          <a:off x="3394164" y="2481262"/>
          <a:ext cx="7548880" cy="2251710"/>
        </p:xfrm>
        <a:graphic>
          <a:graphicData uri="http://schemas.openxmlformats.org/drawingml/2006/table">
            <a:tbl>
              <a:tblPr>
                <a:tableStyleId>{5C22544A-7EE6-4342-B048-85BDC9FD1C3A}</a:tableStyleId>
              </a:tblPr>
              <a:tblGrid>
                <a:gridCol w="4815116">
                  <a:extLst>
                    <a:ext uri="{9D8B030D-6E8A-4147-A177-3AD203B41FA5}">
                      <a16:colId xmlns:a16="http://schemas.microsoft.com/office/drawing/2014/main" val="2100218001"/>
                    </a:ext>
                  </a:extLst>
                </a:gridCol>
                <a:gridCol w="2733764">
                  <a:extLst>
                    <a:ext uri="{9D8B030D-6E8A-4147-A177-3AD203B41FA5}">
                      <a16:colId xmlns:a16="http://schemas.microsoft.com/office/drawing/2014/main" val="21574377"/>
                    </a:ext>
                  </a:extLst>
                </a:gridCol>
              </a:tblGrid>
              <a:tr h="196850">
                <a:tc>
                  <a:txBody>
                    <a:bodyPr/>
                    <a:lstStyle/>
                    <a:p>
                      <a:pPr algn="l" fontAlgn="ctr"/>
                      <a:r>
                        <a:rPr lang="pt-BR" sz="1600" u="none" strike="noStrike">
                          <a:effectLst/>
                        </a:rPr>
                        <a:t>GOIANÉSIA</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92.133,75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228013632"/>
                  </a:ext>
                </a:extLst>
              </a:tr>
              <a:tr h="196850">
                <a:tc>
                  <a:txBody>
                    <a:bodyPr/>
                    <a:lstStyle/>
                    <a:p>
                      <a:pPr algn="l" fontAlgn="ctr"/>
                      <a:r>
                        <a:rPr lang="pt-BR" sz="1600" u="none" strike="noStrike">
                          <a:effectLst/>
                        </a:rPr>
                        <a:t>JARAGUÁ</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56.528,75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88784796"/>
                  </a:ext>
                </a:extLst>
              </a:tr>
              <a:tr h="196850">
                <a:tc>
                  <a:txBody>
                    <a:bodyPr/>
                    <a:lstStyle/>
                    <a:p>
                      <a:pPr algn="l" fontAlgn="ctr"/>
                      <a:r>
                        <a:rPr lang="pt-BR" sz="1600" u="none" strike="noStrike">
                          <a:effectLst/>
                        </a:rPr>
                        <a:t>PADRE BERNARDO</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43.708,75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037313997"/>
                  </a:ext>
                </a:extLst>
              </a:tr>
              <a:tr h="228600">
                <a:tc>
                  <a:txBody>
                    <a:bodyPr/>
                    <a:lstStyle/>
                    <a:p>
                      <a:pPr algn="l" fontAlgn="ctr"/>
                      <a:r>
                        <a:rPr lang="pt-BR" sz="1600" u="none" strike="noStrike">
                          <a:effectLst/>
                        </a:rPr>
                        <a:t>BARRO ALTO</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12.963,75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789060428"/>
                  </a:ext>
                </a:extLst>
              </a:tr>
              <a:tr h="196850">
                <a:tc>
                  <a:txBody>
                    <a:bodyPr/>
                    <a:lstStyle/>
                    <a:p>
                      <a:pPr algn="l" fontAlgn="ctr"/>
                      <a:r>
                        <a:rPr lang="pt-BR" sz="1600" u="none" strike="noStrike">
                          <a:effectLst/>
                        </a:rPr>
                        <a:t>VILA PROPÍCIO</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7.268,75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91981741"/>
                  </a:ext>
                </a:extLst>
              </a:tr>
              <a:tr h="247650">
                <a:tc>
                  <a:txBody>
                    <a:bodyPr/>
                    <a:lstStyle/>
                    <a:p>
                      <a:pPr algn="l" fontAlgn="ctr"/>
                      <a:r>
                        <a:rPr lang="pt-BR" sz="1600" u="none" strike="noStrike">
                          <a:effectLst/>
                        </a:rPr>
                        <a:t>ITAGUARU</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6.130,00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134193305"/>
                  </a:ext>
                </a:extLst>
              </a:tr>
              <a:tr h="196850">
                <a:tc>
                  <a:txBody>
                    <a:bodyPr/>
                    <a:lstStyle/>
                    <a:p>
                      <a:pPr algn="l" fontAlgn="ctr"/>
                      <a:r>
                        <a:rPr lang="pt-BR" sz="1600" u="none" strike="noStrike">
                          <a:effectLst/>
                        </a:rPr>
                        <a:t>SANTA RITA DO NOVO DESTINO</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3.361,25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1018888014"/>
                  </a:ext>
                </a:extLst>
              </a:tr>
              <a:tr h="196850">
                <a:tc>
                  <a:txBody>
                    <a:bodyPr/>
                    <a:lstStyle/>
                    <a:p>
                      <a:pPr algn="l" fontAlgn="ctr"/>
                      <a:r>
                        <a:rPr lang="pt-BR" sz="1600" u="none" strike="noStrike">
                          <a:effectLst/>
                        </a:rPr>
                        <a:t>MIMOSO DE GOIÁS</a:t>
                      </a:r>
                      <a:endParaRPr lang="pt-BR"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b"/>
                      <a:r>
                        <a:rPr lang="pt-BR" sz="1600" u="none" strike="noStrike">
                          <a:effectLst/>
                        </a:rPr>
                        <a:t> R$           3.267,50 </a:t>
                      </a:r>
                      <a:endParaRPr lang="pt-BR" sz="16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3296968"/>
                  </a:ext>
                </a:extLst>
              </a:tr>
              <a:tr h="238125">
                <a:tc>
                  <a:txBody>
                    <a:bodyPr/>
                    <a:lstStyle/>
                    <a:p>
                      <a:pPr algn="l" fontAlgn="b"/>
                      <a:r>
                        <a:rPr lang="pt-BR" sz="1600" u="none" strike="noStrike">
                          <a:effectLst/>
                        </a:rPr>
                        <a:t>Sub-total</a:t>
                      </a:r>
                      <a:endParaRPr lang="pt-BR" sz="1600" b="0" i="0" u="none" strike="noStrike">
                        <a:effectLst/>
                        <a:latin typeface="Arial" panose="020B0604020202020204" pitchFamily="34" charset="0"/>
                      </a:endParaRPr>
                    </a:p>
                  </a:txBody>
                  <a:tcPr marL="6350" marR="6350" marT="6350" marB="0" anchor="b"/>
                </a:tc>
                <a:tc>
                  <a:txBody>
                    <a:bodyPr/>
                    <a:lstStyle/>
                    <a:p>
                      <a:pPr algn="ctr" fontAlgn="t"/>
                      <a:r>
                        <a:rPr lang="pt-BR" sz="1600" u="none" strike="noStrike" dirty="0">
                          <a:effectLst/>
                        </a:rPr>
                        <a:t> R$       225.362,50 </a:t>
                      </a:r>
                      <a:endParaRPr lang="pt-BR" sz="1600" b="0" i="0" u="none" strike="noStrike" dirty="0">
                        <a:effectLst/>
                        <a:latin typeface="Trebuchet MS" panose="020B0603020202020204" pitchFamily="34" charset="0"/>
                      </a:endParaRPr>
                    </a:p>
                  </a:txBody>
                  <a:tcPr marL="6350" marR="6350" marT="6350" marB="0"/>
                </a:tc>
                <a:extLst>
                  <a:ext uri="{0D108BD9-81ED-4DB2-BD59-A6C34878D82A}">
                    <a16:rowId xmlns:a16="http://schemas.microsoft.com/office/drawing/2014/main" val="3401200060"/>
                  </a:ext>
                </a:extLst>
              </a:tr>
            </a:tbl>
          </a:graphicData>
        </a:graphic>
      </p:graphicFrame>
    </p:spTree>
    <p:extLst>
      <p:ext uri="{BB962C8B-B14F-4D97-AF65-F5344CB8AC3E}">
        <p14:creationId xmlns:p14="http://schemas.microsoft.com/office/powerpoint/2010/main" val="180474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3" name="Título 1">
            <a:extLst>
              <a:ext uri="{FF2B5EF4-FFF2-40B4-BE49-F238E27FC236}">
                <a16:creationId xmlns:a16="http://schemas.microsoft.com/office/drawing/2014/main" id="{8B7EB4B6-13E4-423A-8E6A-710B59C212BA}"/>
              </a:ext>
            </a:extLst>
          </p:cNvPr>
          <p:cNvSpPr>
            <a:spLocks noGrp="1"/>
          </p:cNvSpPr>
          <p:nvPr>
            <p:ph type="title"/>
          </p:nvPr>
        </p:nvSpPr>
        <p:spPr>
          <a:xfrm>
            <a:off x="2458719" y="2197993"/>
            <a:ext cx="9419771" cy="1408807"/>
          </a:xfrm>
        </p:spPr>
        <p:txBody>
          <a:bodyPr>
            <a:normAutofit/>
          </a:bodyPr>
          <a:lstStyle/>
          <a:p>
            <a:pPr algn="ctr"/>
            <a:r>
              <a:rPr lang="pt-BR" dirty="0"/>
              <a:t>Governança e Gestão da RUE</a:t>
            </a:r>
            <a:endParaRPr lang="pt-BR" dirty="0">
              <a:solidFill>
                <a:srgbClr val="FF0000"/>
              </a:solidFill>
            </a:endParaRPr>
          </a:p>
        </p:txBody>
      </p:sp>
    </p:spTree>
    <p:extLst>
      <p:ext uri="{BB962C8B-B14F-4D97-AF65-F5344CB8AC3E}">
        <p14:creationId xmlns:p14="http://schemas.microsoft.com/office/powerpoint/2010/main" val="2132632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8B7EB4B6-13E4-423A-8E6A-710B59C212BA}"/>
              </a:ext>
            </a:extLst>
          </p:cNvPr>
          <p:cNvSpPr>
            <a:spLocks noGrp="1"/>
          </p:cNvSpPr>
          <p:nvPr>
            <p:ph type="title"/>
          </p:nvPr>
        </p:nvSpPr>
        <p:spPr>
          <a:xfrm>
            <a:off x="2458719" y="74553"/>
            <a:ext cx="9419771" cy="1408807"/>
          </a:xfrm>
        </p:spPr>
        <p:txBody>
          <a:bodyPr>
            <a:normAutofit/>
          </a:bodyPr>
          <a:lstStyle/>
          <a:p>
            <a:pPr algn="ctr"/>
            <a:r>
              <a:rPr lang="pt-BR" dirty="0"/>
              <a:t>Acompanhamento do funcionamento da Rede de Urgência</a:t>
            </a:r>
            <a:endParaRPr lang="pt-BR" dirty="0">
              <a:solidFill>
                <a:srgbClr val="FF0000"/>
              </a:solidFill>
            </a:endParaRPr>
          </a:p>
        </p:txBody>
      </p:sp>
      <p:sp>
        <p:nvSpPr>
          <p:cNvPr id="4" name="Espaço Reservado para Conteúdo 3">
            <a:extLst>
              <a:ext uri="{FF2B5EF4-FFF2-40B4-BE49-F238E27FC236}">
                <a16:creationId xmlns:a16="http://schemas.microsoft.com/office/drawing/2014/main" id="{9D2FC81D-BFD7-E39F-EDAA-9905389DFBB8}"/>
              </a:ext>
            </a:extLst>
          </p:cNvPr>
          <p:cNvSpPr>
            <a:spLocks noGrp="1"/>
          </p:cNvSpPr>
          <p:nvPr>
            <p:ph idx="1"/>
          </p:nvPr>
        </p:nvSpPr>
        <p:spPr>
          <a:xfrm>
            <a:off x="2326640" y="2083282"/>
            <a:ext cx="9621520" cy="3687598"/>
          </a:xfrm>
        </p:spPr>
        <p:txBody>
          <a:bodyPr>
            <a:normAutofit/>
          </a:bodyPr>
          <a:lstStyle/>
          <a:p>
            <a:pPr marL="0" indent="0" algn="just">
              <a:buNone/>
            </a:pPr>
            <a:r>
              <a:rPr lang="pt-BR" sz="3200" dirty="0"/>
              <a:t>Gerenciamento:</a:t>
            </a:r>
          </a:p>
          <a:p>
            <a:pPr marL="0" indent="0" algn="just">
              <a:buNone/>
            </a:pPr>
            <a:r>
              <a:rPr lang="pt-BR" sz="3200" dirty="0"/>
              <a:t>	Comitê Gestor Macrorregional da RUE</a:t>
            </a:r>
          </a:p>
          <a:p>
            <a:pPr marL="0" indent="0" algn="just">
              <a:buNone/>
            </a:pPr>
            <a:endParaRPr lang="pt-BR" sz="3200" dirty="0"/>
          </a:p>
          <a:p>
            <a:pPr marL="0" indent="0" algn="just">
              <a:buNone/>
            </a:pPr>
            <a:r>
              <a:rPr lang="pt-BR" sz="3200" dirty="0"/>
              <a:t>Gestão dos fluxos e portas</a:t>
            </a:r>
          </a:p>
          <a:p>
            <a:pPr marL="0" indent="0" algn="just">
              <a:buNone/>
            </a:pPr>
            <a:r>
              <a:rPr lang="pt-BR" sz="3200" dirty="0"/>
              <a:t>	Central de Regulação de Urgência(SAMU)</a:t>
            </a:r>
          </a:p>
          <a:p>
            <a:pPr marL="0" indent="0" algn="just">
              <a:buNone/>
            </a:pPr>
            <a:r>
              <a:rPr lang="pt-BR" sz="3200" dirty="0"/>
              <a:t>	Central de Regulação de leitos macrorregional</a:t>
            </a:r>
            <a:endParaRPr lang="pt-BR" sz="2800" dirty="0"/>
          </a:p>
          <a:p>
            <a:pPr algn="just"/>
            <a:endParaRPr lang="pt-BR" sz="3200" baseline="30000" dirty="0"/>
          </a:p>
          <a:p>
            <a:pPr algn="just"/>
            <a:endParaRPr lang="pt-BR" sz="3200" baseline="30000" dirty="0"/>
          </a:p>
          <a:p>
            <a:pPr algn="just"/>
            <a:endParaRPr lang="pt-BR" sz="3200" dirty="0"/>
          </a:p>
          <a:p>
            <a:pPr marL="0" indent="0" algn="just">
              <a:buNone/>
            </a:pPr>
            <a:endParaRPr lang="pt-BR" sz="3200" dirty="0"/>
          </a:p>
          <a:p>
            <a:pPr algn="just"/>
            <a:endParaRPr lang="pt-BR" sz="3200" dirty="0"/>
          </a:p>
        </p:txBody>
      </p:sp>
    </p:spTree>
    <p:extLst>
      <p:ext uri="{BB962C8B-B14F-4D97-AF65-F5344CB8AC3E}">
        <p14:creationId xmlns:p14="http://schemas.microsoft.com/office/powerpoint/2010/main" val="4272615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26352"/>
            <a:ext cx="12198350" cy="6858000"/>
          </a:xfrm>
          <a:prstGeom prst="rect">
            <a:avLst/>
          </a:prstGeom>
        </p:spPr>
      </p:pic>
      <p:sp>
        <p:nvSpPr>
          <p:cNvPr id="9" name="Título 1">
            <a:extLst>
              <a:ext uri="{FF2B5EF4-FFF2-40B4-BE49-F238E27FC236}">
                <a16:creationId xmlns:a16="http://schemas.microsoft.com/office/drawing/2014/main" id="{9D51D9C1-71AC-228E-33ED-805B674601E4}"/>
              </a:ext>
            </a:extLst>
          </p:cNvPr>
          <p:cNvSpPr txBox="1">
            <a:spLocks/>
          </p:cNvSpPr>
          <p:nvPr/>
        </p:nvSpPr>
        <p:spPr>
          <a:xfrm>
            <a:off x="2489200" y="2113281"/>
            <a:ext cx="9316720" cy="15702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920"/>
              </a:lnSpc>
            </a:pPr>
            <a:r>
              <a:rPr lang="pt-BR" sz="3600" b="1" spc="-1" dirty="0">
                <a:solidFill>
                  <a:srgbClr val="000000"/>
                </a:solidFill>
                <a:latin typeface="Arial"/>
              </a:rPr>
              <a:t>COMITÊ GESTOR MACRORREGIONAL DA REDE DE URGÊNCIA E EMERGÊNCIA (RUE)</a:t>
            </a:r>
          </a:p>
        </p:txBody>
      </p:sp>
    </p:spTree>
    <p:extLst>
      <p:ext uri="{BB962C8B-B14F-4D97-AF65-F5344CB8AC3E}">
        <p14:creationId xmlns:p14="http://schemas.microsoft.com/office/powerpoint/2010/main" val="1804444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41FA27FF-1998-F2B8-1D7D-92C6BF03186E}"/>
              </a:ext>
            </a:extLst>
          </p:cNvPr>
          <p:cNvSpPr>
            <a:spLocks noGrp="1"/>
          </p:cNvSpPr>
          <p:nvPr>
            <p:ph type="title"/>
          </p:nvPr>
        </p:nvSpPr>
        <p:spPr>
          <a:xfrm>
            <a:off x="2326640" y="365125"/>
            <a:ext cx="9621520" cy="1052709"/>
          </a:xfrm>
        </p:spPr>
        <p:txBody>
          <a:bodyPr>
            <a:noAutofit/>
          </a:bodyPr>
          <a:lstStyle/>
          <a:p>
            <a:pPr algn="ctr">
              <a:lnSpc>
                <a:spcPts val="3920"/>
              </a:lnSpc>
            </a:pPr>
            <a:r>
              <a:rPr lang="pt-BR" sz="3600" b="1" spc="-1" dirty="0">
                <a:solidFill>
                  <a:srgbClr val="000000"/>
                </a:solidFill>
                <a:latin typeface="Arial"/>
              </a:rPr>
              <a:t>MONITORAMENTO E AVALIAÇÃO DAS REDES DE URGÊNCIA E EMERGÊNCIA</a:t>
            </a:r>
          </a:p>
        </p:txBody>
      </p:sp>
      <p:sp>
        <p:nvSpPr>
          <p:cNvPr id="4" name="Espaço Reservado para Conteúdo 3">
            <a:extLst>
              <a:ext uri="{FF2B5EF4-FFF2-40B4-BE49-F238E27FC236}">
                <a16:creationId xmlns:a16="http://schemas.microsoft.com/office/drawing/2014/main" id="{823D2F37-E19B-40B0-0F6C-B2AA56834963}"/>
              </a:ext>
            </a:extLst>
          </p:cNvPr>
          <p:cNvSpPr>
            <a:spLocks noGrp="1"/>
          </p:cNvSpPr>
          <p:nvPr>
            <p:ph idx="1"/>
          </p:nvPr>
        </p:nvSpPr>
        <p:spPr>
          <a:xfrm>
            <a:off x="2326640" y="2083282"/>
            <a:ext cx="9621520" cy="3687598"/>
          </a:xfrm>
        </p:spPr>
        <p:txBody>
          <a:bodyPr>
            <a:normAutofit fontScale="92500" lnSpcReduction="10000"/>
          </a:bodyPr>
          <a:lstStyle/>
          <a:p>
            <a:pPr algn="just"/>
            <a:r>
              <a:rPr lang="pt-BR" sz="3200" dirty="0"/>
              <a:t>O monitoramento da Rede de Urgência será de responsabilidade:</a:t>
            </a:r>
          </a:p>
          <a:p>
            <a:pPr marL="0" indent="0" algn="just">
              <a:buNone/>
            </a:pPr>
            <a:endParaRPr lang="pt-BR" sz="3200" dirty="0"/>
          </a:p>
          <a:p>
            <a:pPr lvl="1" algn="just"/>
            <a:r>
              <a:rPr lang="pt-BR" sz="2800" dirty="0"/>
              <a:t>Da Coordenação da Urgência e Emergência, da SES-GO;</a:t>
            </a:r>
          </a:p>
          <a:p>
            <a:pPr lvl="1" algn="just"/>
            <a:r>
              <a:rPr lang="pt-BR" sz="2800" dirty="0"/>
              <a:t>Da Superintendência de Regulação, Controle e Avaliação/SES-GO;</a:t>
            </a:r>
          </a:p>
          <a:p>
            <a:pPr lvl="1" algn="just"/>
            <a:r>
              <a:rPr lang="pt-BR" sz="2800" dirty="0"/>
              <a:t>Do Comitê Gestor Macrorregional da Rede de Urgência e Emergência.</a:t>
            </a:r>
          </a:p>
          <a:p>
            <a:pPr lvl="1" algn="just"/>
            <a:r>
              <a:rPr lang="pt-BR" sz="2800" dirty="0"/>
              <a:t>Da CIM;</a:t>
            </a:r>
          </a:p>
          <a:p>
            <a:pPr lvl="1" algn="just"/>
            <a:r>
              <a:rPr lang="pt-BR" sz="2800" dirty="0"/>
              <a:t>Das Comissões de Acompanhamento e Avaliação;</a:t>
            </a:r>
          </a:p>
          <a:p>
            <a:pPr lvl="1" algn="just"/>
            <a:endParaRPr lang="pt-BR" sz="2800" dirty="0"/>
          </a:p>
          <a:p>
            <a:pPr algn="just"/>
            <a:endParaRPr lang="pt-BR" sz="3200" baseline="30000" dirty="0"/>
          </a:p>
          <a:p>
            <a:pPr algn="just"/>
            <a:endParaRPr lang="pt-BR" sz="3200" baseline="30000" dirty="0"/>
          </a:p>
          <a:p>
            <a:pPr algn="just"/>
            <a:endParaRPr lang="pt-BR" sz="3200" dirty="0"/>
          </a:p>
          <a:p>
            <a:pPr marL="0" indent="0" algn="just">
              <a:buNone/>
            </a:pPr>
            <a:endParaRPr lang="pt-BR" sz="3200" dirty="0"/>
          </a:p>
          <a:p>
            <a:pPr algn="just"/>
            <a:endParaRPr lang="pt-BR" sz="3200" dirty="0"/>
          </a:p>
        </p:txBody>
      </p:sp>
    </p:spTree>
    <p:extLst>
      <p:ext uri="{BB962C8B-B14F-4D97-AF65-F5344CB8AC3E}">
        <p14:creationId xmlns:p14="http://schemas.microsoft.com/office/powerpoint/2010/main" val="596908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06A31151-44D6-71E6-4F22-3BA5715F1E88}"/>
              </a:ext>
            </a:extLst>
          </p:cNvPr>
          <p:cNvSpPr>
            <a:spLocks noGrp="1"/>
          </p:cNvSpPr>
          <p:nvPr>
            <p:ph type="title"/>
          </p:nvPr>
        </p:nvSpPr>
        <p:spPr>
          <a:xfrm>
            <a:off x="2661920" y="365125"/>
            <a:ext cx="8971280" cy="1052709"/>
          </a:xfrm>
        </p:spPr>
        <p:txBody>
          <a:bodyPr>
            <a:noAutofit/>
          </a:bodyPr>
          <a:lstStyle/>
          <a:p>
            <a:pPr algn="ctr">
              <a:lnSpc>
                <a:spcPts val="3920"/>
              </a:lnSpc>
            </a:pPr>
            <a:r>
              <a:rPr lang="pt-BR" sz="3600" b="1" spc="-1" dirty="0">
                <a:solidFill>
                  <a:srgbClr val="000000"/>
                </a:solidFill>
                <a:latin typeface="Arial"/>
              </a:rPr>
              <a:t>COMITÊ GESTOR MACRORREGIONAL DA RUE</a:t>
            </a:r>
          </a:p>
        </p:txBody>
      </p:sp>
      <p:sp>
        <p:nvSpPr>
          <p:cNvPr id="4" name="Espaço Reservado para Conteúdo 3">
            <a:extLst>
              <a:ext uri="{FF2B5EF4-FFF2-40B4-BE49-F238E27FC236}">
                <a16:creationId xmlns:a16="http://schemas.microsoft.com/office/drawing/2014/main" id="{67290F84-1912-A01F-561E-0800EFC6D287}"/>
              </a:ext>
            </a:extLst>
          </p:cNvPr>
          <p:cNvSpPr>
            <a:spLocks noGrp="1"/>
          </p:cNvSpPr>
          <p:nvPr>
            <p:ph idx="1"/>
          </p:nvPr>
        </p:nvSpPr>
        <p:spPr>
          <a:xfrm>
            <a:off x="2326639" y="1785991"/>
            <a:ext cx="9621520" cy="4859283"/>
          </a:xfrm>
        </p:spPr>
        <p:txBody>
          <a:bodyPr>
            <a:normAutofit fontScale="85000" lnSpcReduction="20000"/>
          </a:bodyPr>
          <a:lstStyle/>
          <a:p>
            <a:pPr algn="just"/>
            <a:r>
              <a:rPr lang="pt-BR" dirty="0"/>
              <a:t>Atua como câmara técnica consultiva para todas situação de urgência junto à Comissão </a:t>
            </a:r>
            <a:r>
              <a:rPr lang="pt-BR" dirty="0" err="1"/>
              <a:t>Intergestora</a:t>
            </a:r>
            <a:r>
              <a:rPr lang="pt-BR" dirty="0"/>
              <a:t> Macrorregional (CIM). </a:t>
            </a:r>
          </a:p>
          <a:p>
            <a:pPr algn="just"/>
            <a:r>
              <a:rPr lang="pt-BR" dirty="0"/>
              <a:t>Responsável pelo monitoramento e decisões executivas da RUE Macrorregional;</a:t>
            </a:r>
          </a:p>
          <a:p>
            <a:pPr algn="just"/>
            <a:r>
              <a:rPr lang="pt-BR" dirty="0"/>
              <a:t>Coordenado pela diretoria macrorregional de saúde ;</a:t>
            </a:r>
          </a:p>
          <a:p>
            <a:pPr algn="just"/>
            <a:r>
              <a:rPr lang="pt-BR" dirty="0"/>
              <a:t>Composto por:  gestores públicos da saúde, representantes do SAMU, regulação de leitos macrorregional (assistencial), especialistas, diretores dos hospitais de referência, representante da Atenção Primária, representante da vigilância em saúde, entre outros. Apenas gestores votam.</a:t>
            </a:r>
          </a:p>
          <a:p>
            <a:pPr algn="just"/>
            <a:r>
              <a:rPr lang="pt-BR" dirty="0"/>
              <a:t>Monitora e formula  proposições para a melhoria da rede de urgência; </a:t>
            </a:r>
          </a:p>
          <a:p>
            <a:pPr algn="just"/>
            <a:r>
              <a:rPr lang="pt-BR" dirty="0"/>
              <a:t>Discute e propõe repactuações dentro da rede, apura e analisa reclamações e divergências dentro da sua área de abrangência no que tange à rede de urgência e  acompanha a aplicação dos pactos, convênios e contratos para o pleno desempenho da Rede de Urgência e Emergência;</a:t>
            </a:r>
          </a:p>
          <a:p>
            <a:pPr lvl="1" algn="just"/>
            <a:endParaRPr lang="pt-BR" dirty="0"/>
          </a:p>
          <a:p>
            <a:pPr algn="just"/>
            <a:endParaRPr lang="pt-BR" baseline="30000" dirty="0"/>
          </a:p>
          <a:p>
            <a:pPr algn="just"/>
            <a:endParaRPr lang="pt-BR" baseline="30000" dirty="0"/>
          </a:p>
          <a:p>
            <a:pPr algn="just"/>
            <a:endParaRPr lang="pt-BR" dirty="0"/>
          </a:p>
          <a:p>
            <a:pPr marL="0" indent="0" algn="just">
              <a:buNone/>
            </a:pPr>
            <a:endParaRPr lang="pt-BR" dirty="0"/>
          </a:p>
          <a:p>
            <a:pPr algn="just"/>
            <a:endParaRPr lang="pt-BR" dirty="0"/>
          </a:p>
        </p:txBody>
      </p:sp>
    </p:spTree>
    <p:extLst>
      <p:ext uri="{BB962C8B-B14F-4D97-AF65-F5344CB8AC3E}">
        <p14:creationId xmlns:p14="http://schemas.microsoft.com/office/powerpoint/2010/main" val="783544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13A8AEAD-6133-EA8E-B82C-FD7DCD7A1052}"/>
              </a:ext>
            </a:extLst>
          </p:cNvPr>
          <p:cNvSpPr>
            <a:spLocks noGrp="1"/>
          </p:cNvSpPr>
          <p:nvPr>
            <p:ph type="title"/>
          </p:nvPr>
        </p:nvSpPr>
        <p:spPr>
          <a:xfrm>
            <a:off x="2481942" y="1878239"/>
            <a:ext cx="9376229" cy="1524000"/>
          </a:xfrm>
        </p:spPr>
        <p:txBody>
          <a:bodyPr>
            <a:normAutofit/>
          </a:bodyPr>
          <a:lstStyle/>
          <a:p>
            <a:pPr algn="ctr"/>
            <a:r>
              <a:rPr lang="pt-BR" b="1" dirty="0"/>
              <a:t>OBRIGADO</a:t>
            </a:r>
          </a:p>
        </p:txBody>
      </p:sp>
      <p:sp>
        <p:nvSpPr>
          <p:cNvPr id="4" name="Título 1">
            <a:extLst>
              <a:ext uri="{FF2B5EF4-FFF2-40B4-BE49-F238E27FC236}">
                <a16:creationId xmlns:a16="http://schemas.microsoft.com/office/drawing/2014/main" id="{A1156749-1CA0-0EF4-FD71-640F79457E31}"/>
              </a:ext>
            </a:extLst>
          </p:cNvPr>
          <p:cNvSpPr txBox="1">
            <a:spLocks/>
          </p:cNvSpPr>
          <p:nvPr/>
        </p:nvSpPr>
        <p:spPr>
          <a:xfrm>
            <a:off x="2481942" y="4702375"/>
            <a:ext cx="9376229" cy="152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600" dirty="0"/>
              <a:t>Cesar Augusto Soares Nitschke</a:t>
            </a:r>
          </a:p>
          <a:p>
            <a:pPr algn="ctr"/>
            <a:r>
              <a:rPr lang="pt-BR" sz="2800" dirty="0"/>
              <a:t>Email: </a:t>
            </a:r>
            <a:r>
              <a:rPr lang="pt-BR" sz="2800" dirty="0">
                <a:hlinkClick r:id="rId3">
                  <a:extLst>
                    <a:ext uri="{A12FA001-AC4F-418D-AE19-62706E023703}">
                      <ahyp:hlinkClr xmlns:ahyp="http://schemas.microsoft.com/office/drawing/2018/hyperlinkcolor" val="tx"/>
                    </a:ext>
                  </a:extLst>
                </a:hlinkClick>
              </a:rPr>
              <a:t>cesarnits@gmail.com</a:t>
            </a:r>
            <a:endParaRPr lang="pt-BR" sz="2800" dirty="0"/>
          </a:p>
          <a:p>
            <a:pPr algn="ctr"/>
            <a:r>
              <a:rPr lang="pt-BR" sz="2800" dirty="0"/>
              <a:t>Fone/whats: 048 999714448</a:t>
            </a:r>
          </a:p>
        </p:txBody>
      </p:sp>
    </p:spTree>
    <p:extLst>
      <p:ext uri="{BB962C8B-B14F-4D97-AF65-F5344CB8AC3E}">
        <p14:creationId xmlns:p14="http://schemas.microsoft.com/office/powerpoint/2010/main" val="3021809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399ADAB-6B30-4450-AF5F-DF635E465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786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8D0022C9-9AFC-3F97-7169-1022588E274E}"/>
              </a:ext>
            </a:extLst>
          </p:cNvPr>
          <p:cNvSpPr>
            <a:spLocks noGrp="1"/>
          </p:cNvSpPr>
          <p:nvPr>
            <p:ph type="title"/>
          </p:nvPr>
        </p:nvSpPr>
        <p:spPr>
          <a:xfrm>
            <a:off x="2407920" y="365125"/>
            <a:ext cx="9347200" cy="1052709"/>
          </a:xfrm>
        </p:spPr>
        <p:txBody>
          <a:bodyPr>
            <a:normAutofit fontScale="90000"/>
          </a:bodyPr>
          <a:lstStyle/>
          <a:p>
            <a:pPr algn="ctr">
              <a:lnSpc>
                <a:spcPts val="3920"/>
              </a:lnSpc>
            </a:pPr>
            <a:r>
              <a:rPr lang="pt-BR" sz="4400" b="1" spc="-1" dirty="0">
                <a:solidFill>
                  <a:srgbClr val="000000"/>
                </a:solidFill>
                <a:latin typeface="Arial"/>
              </a:rPr>
              <a:t>COMPLEXO REGULADOR DA SAÚDE</a:t>
            </a:r>
          </a:p>
        </p:txBody>
      </p:sp>
      <p:sp>
        <p:nvSpPr>
          <p:cNvPr id="4" name="Espaço Reservado para Conteúdo 3">
            <a:extLst>
              <a:ext uri="{FF2B5EF4-FFF2-40B4-BE49-F238E27FC236}">
                <a16:creationId xmlns:a16="http://schemas.microsoft.com/office/drawing/2014/main" id="{4DA73B9F-64F3-0FE2-45E3-C6D092F469CE}"/>
              </a:ext>
            </a:extLst>
          </p:cNvPr>
          <p:cNvSpPr>
            <a:spLocks noGrp="1"/>
          </p:cNvSpPr>
          <p:nvPr>
            <p:ph idx="1"/>
          </p:nvPr>
        </p:nvSpPr>
        <p:spPr>
          <a:xfrm>
            <a:off x="2336799" y="1633591"/>
            <a:ext cx="9540241" cy="4859283"/>
          </a:xfrm>
        </p:spPr>
        <p:txBody>
          <a:bodyPr>
            <a:normAutofit/>
          </a:bodyPr>
          <a:lstStyle/>
          <a:p>
            <a:pPr algn="just"/>
            <a:r>
              <a:rPr lang="pt-BR" dirty="0">
                <a:solidFill>
                  <a:srgbClr val="FF0000"/>
                </a:solidFill>
              </a:rPr>
              <a:t>Será administrado por um Consórcio Público  Intermunicipal Macrorregional responsável pelo Gerenciamento do SAMU-192</a:t>
            </a:r>
            <a:r>
              <a:rPr lang="pt-BR" dirty="0"/>
              <a:t>, através de convênio com a SES-GO,  e abrigará:</a:t>
            </a:r>
          </a:p>
          <a:p>
            <a:pPr lvl="1" algn="just"/>
            <a:r>
              <a:rPr lang="pt-BR" dirty="0"/>
              <a:t>Central de Regulação de Urgências do SAMU-192;</a:t>
            </a:r>
          </a:p>
          <a:p>
            <a:pPr lvl="1" algn="just"/>
            <a:r>
              <a:rPr lang="pt-BR" dirty="0"/>
              <a:t>Central de Regulação de Leitos(assistencial) Macrorregional;</a:t>
            </a:r>
          </a:p>
          <a:p>
            <a:pPr lvl="1" algn="just"/>
            <a:r>
              <a:rPr lang="pt-BR" dirty="0"/>
              <a:t>Unidades Móveis do SAMU e suas equipes alocadas junto ao Complexo;</a:t>
            </a:r>
          </a:p>
          <a:p>
            <a:pPr lvl="1" algn="just"/>
            <a:r>
              <a:rPr lang="pt-BR" dirty="0"/>
              <a:t>Núcleo de Educação Permanente em Urgência;</a:t>
            </a:r>
          </a:p>
          <a:p>
            <a:pPr lvl="1" algn="just"/>
            <a:r>
              <a:rPr lang="pt-BR" dirty="0"/>
              <a:t>Setor administrativo do Consórcio</a:t>
            </a:r>
          </a:p>
          <a:p>
            <a:pPr lvl="1" algn="just"/>
            <a:r>
              <a:rPr lang="pt-BR" dirty="0"/>
              <a:t>Outras centrais de atendimento às urgências como bombeiros, polícias e concessionárias através de convênios particulares entre elas, o consórcio e a SES-GO.</a:t>
            </a:r>
          </a:p>
          <a:p>
            <a:pPr lvl="1" algn="just"/>
            <a:endParaRPr lang="pt-BR" dirty="0"/>
          </a:p>
          <a:p>
            <a:pPr algn="just"/>
            <a:endParaRPr lang="pt-BR" baseline="30000" dirty="0"/>
          </a:p>
          <a:p>
            <a:pPr algn="just"/>
            <a:endParaRPr lang="pt-BR" baseline="30000" dirty="0"/>
          </a:p>
          <a:p>
            <a:pPr algn="just"/>
            <a:endParaRPr lang="pt-BR" dirty="0"/>
          </a:p>
          <a:p>
            <a:pPr marL="0" indent="0" algn="just">
              <a:buNone/>
            </a:pPr>
            <a:endParaRPr lang="pt-BR" dirty="0"/>
          </a:p>
          <a:p>
            <a:pPr algn="just"/>
            <a:endParaRPr lang="pt-BR" dirty="0"/>
          </a:p>
        </p:txBody>
      </p:sp>
    </p:spTree>
    <p:extLst>
      <p:ext uri="{BB962C8B-B14F-4D97-AF65-F5344CB8AC3E}">
        <p14:creationId xmlns:p14="http://schemas.microsoft.com/office/powerpoint/2010/main" val="82955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E16E09B2-571C-DD8C-C8AD-2F9668D63FCD}"/>
              </a:ext>
            </a:extLst>
          </p:cNvPr>
          <p:cNvSpPr>
            <a:spLocks noGrp="1"/>
          </p:cNvSpPr>
          <p:nvPr>
            <p:ph type="title"/>
          </p:nvPr>
        </p:nvSpPr>
        <p:spPr>
          <a:xfrm>
            <a:off x="2245360" y="2522695"/>
            <a:ext cx="9641840" cy="1325563"/>
          </a:xfrm>
        </p:spPr>
        <p:txBody>
          <a:bodyPr/>
          <a:lstStyle/>
          <a:p>
            <a:pPr algn="ctr"/>
            <a:r>
              <a:rPr lang="pt-BR" b="1" dirty="0">
                <a:latin typeface="Adobe Garamond Pro Bold" panose="02020702060506020403" pitchFamily="18" charset="0"/>
              </a:rPr>
              <a:t>MACRORREGIÃO CENTRO-NORTE</a:t>
            </a:r>
            <a:endParaRPr lang="pt-BR" dirty="0"/>
          </a:p>
        </p:txBody>
      </p:sp>
    </p:spTree>
    <p:extLst>
      <p:ext uri="{BB962C8B-B14F-4D97-AF65-F5344CB8AC3E}">
        <p14:creationId xmlns:p14="http://schemas.microsoft.com/office/powerpoint/2010/main" val="160686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E16E09B2-571C-DD8C-C8AD-2F9668D63FCD}"/>
              </a:ext>
            </a:extLst>
          </p:cNvPr>
          <p:cNvSpPr>
            <a:spLocks noGrp="1"/>
          </p:cNvSpPr>
          <p:nvPr>
            <p:ph type="title"/>
          </p:nvPr>
        </p:nvSpPr>
        <p:spPr>
          <a:xfrm>
            <a:off x="2296160" y="267175"/>
            <a:ext cx="9641840" cy="1325563"/>
          </a:xfrm>
        </p:spPr>
        <p:txBody>
          <a:bodyPr/>
          <a:lstStyle/>
          <a:p>
            <a:pPr algn="ctr"/>
            <a:r>
              <a:rPr lang="pt-BR" b="1" dirty="0">
                <a:latin typeface="Adobe Garamond Pro Bold" panose="02020702060506020403" pitchFamily="18" charset="0"/>
              </a:rPr>
              <a:t>MACRORREGIÃO CENTRO-NORTE</a:t>
            </a:r>
            <a:endParaRPr lang="pt-BR" dirty="0"/>
          </a:p>
        </p:txBody>
      </p:sp>
      <p:sp>
        <p:nvSpPr>
          <p:cNvPr id="4" name="Espaço Reservado para Conteúdo 3">
            <a:extLst>
              <a:ext uri="{FF2B5EF4-FFF2-40B4-BE49-F238E27FC236}">
                <a16:creationId xmlns:a16="http://schemas.microsoft.com/office/drawing/2014/main" id="{942CC24A-6B5A-0C3E-6D5A-B2536FD166F9}"/>
              </a:ext>
            </a:extLst>
          </p:cNvPr>
          <p:cNvSpPr>
            <a:spLocks noGrp="1"/>
          </p:cNvSpPr>
          <p:nvPr>
            <p:ph idx="1"/>
          </p:nvPr>
        </p:nvSpPr>
        <p:spPr>
          <a:xfrm>
            <a:off x="2468880" y="1825624"/>
            <a:ext cx="9469120" cy="4636135"/>
          </a:xfrm>
        </p:spPr>
        <p:txBody>
          <a:bodyPr>
            <a:normAutofit lnSpcReduction="10000"/>
          </a:bodyPr>
          <a:lstStyle/>
          <a:p>
            <a:r>
              <a:rPr lang="pt-BR" dirty="0"/>
              <a:t>População: 1.139.632 (Censo 2022)</a:t>
            </a:r>
          </a:p>
          <a:p>
            <a:endParaRPr lang="pt-BR" dirty="0"/>
          </a:p>
          <a:p>
            <a:r>
              <a:rPr lang="pt-BR" dirty="0"/>
              <a:t>Área: 80.996 Km</a:t>
            </a:r>
            <a:r>
              <a:rPr lang="pt-BR" baseline="30000" dirty="0"/>
              <a:t>2</a:t>
            </a:r>
          </a:p>
          <a:p>
            <a:endParaRPr lang="pt-BR" baseline="30000" dirty="0"/>
          </a:p>
          <a:p>
            <a:endParaRPr lang="pt-BR" baseline="30000" dirty="0"/>
          </a:p>
          <a:p>
            <a:r>
              <a:rPr lang="pt-BR" dirty="0"/>
              <a:t>5 Regiões de Saúde (60 municípios)</a:t>
            </a:r>
          </a:p>
          <a:p>
            <a:pPr lvl="1"/>
            <a:r>
              <a:rPr lang="pt-BR" dirty="0"/>
              <a:t>Norte</a:t>
            </a:r>
          </a:p>
          <a:p>
            <a:pPr lvl="1"/>
            <a:r>
              <a:rPr lang="pt-BR" dirty="0"/>
              <a:t>Pirineus</a:t>
            </a:r>
          </a:p>
          <a:p>
            <a:pPr lvl="1"/>
            <a:r>
              <a:rPr lang="pt-BR" dirty="0"/>
              <a:t>Serra da Mesa</a:t>
            </a:r>
          </a:p>
          <a:p>
            <a:pPr lvl="1"/>
            <a:r>
              <a:rPr lang="pt-BR" dirty="0"/>
              <a:t>São Patrício I</a:t>
            </a:r>
          </a:p>
          <a:p>
            <a:pPr lvl="1"/>
            <a:r>
              <a:rPr lang="pt-BR" dirty="0"/>
              <a:t>São Patrício II</a:t>
            </a:r>
          </a:p>
          <a:p>
            <a:pPr lvl="1"/>
            <a:endParaRPr lang="pt-BR" dirty="0"/>
          </a:p>
          <a:p>
            <a:endParaRPr lang="pt-BR" baseline="30000" dirty="0"/>
          </a:p>
          <a:p>
            <a:endParaRPr lang="pt-BR" baseline="30000" dirty="0"/>
          </a:p>
          <a:p>
            <a:endParaRPr lang="pt-BR" dirty="0"/>
          </a:p>
          <a:p>
            <a:pPr marL="0" indent="0">
              <a:buNone/>
            </a:pPr>
            <a:endParaRPr lang="pt-BR" dirty="0"/>
          </a:p>
          <a:p>
            <a:endParaRPr lang="pt-BR" dirty="0"/>
          </a:p>
        </p:txBody>
      </p:sp>
    </p:spTree>
    <p:extLst>
      <p:ext uri="{BB962C8B-B14F-4D97-AF65-F5344CB8AC3E}">
        <p14:creationId xmlns:p14="http://schemas.microsoft.com/office/powerpoint/2010/main" val="417544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B167-BFA7-0953-04DD-F78A6C175F42}"/>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id="{4E27FF22-22B8-D9BA-C00D-B1ADE2FF0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2198350" cy="6858000"/>
          </a:xfrm>
          <a:prstGeom prst="rect">
            <a:avLst/>
          </a:prstGeom>
        </p:spPr>
      </p:pic>
      <p:sp>
        <p:nvSpPr>
          <p:cNvPr id="3" name="Título 1">
            <a:extLst>
              <a:ext uri="{FF2B5EF4-FFF2-40B4-BE49-F238E27FC236}">
                <a16:creationId xmlns:a16="http://schemas.microsoft.com/office/drawing/2014/main" id="{9C2ECE5B-3AD5-0FA9-7D0B-6007D06472DF}"/>
              </a:ext>
            </a:extLst>
          </p:cNvPr>
          <p:cNvSpPr>
            <a:spLocks noGrp="1"/>
          </p:cNvSpPr>
          <p:nvPr>
            <p:ph type="title"/>
          </p:nvPr>
        </p:nvSpPr>
        <p:spPr>
          <a:xfrm>
            <a:off x="2296160" y="365125"/>
            <a:ext cx="9530080" cy="1325563"/>
          </a:xfrm>
        </p:spPr>
        <p:txBody>
          <a:bodyPr/>
          <a:lstStyle/>
          <a:p>
            <a:pPr algn="ctr"/>
            <a:r>
              <a:rPr lang="pt-BR" dirty="0"/>
              <a:t>REGIÕES DE SAÚDE DA MACRORREGIÃO CENTRO-NORTE</a:t>
            </a:r>
          </a:p>
        </p:txBody>
      </p:sp>
      <p:pic>
        <p:nvPicPr>
          <p:cNvPr id="4" name="Espaço Reservado para Conteúdo 8">
            <a:extLst>
              <a:ext uri="{FF2B5EF4-FFF2-40B4-BE49-F238E27FC236}">
                <a16:creationId xmlns:a16="http://schemas.microsoft.com/office/drawing/2014/main" id="{02B960B8-3304-C77A-E9F2-6FACA925FA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0" y="1548448"/>
            <a:ext cx="3657600" cy="5129421"/>
          </a:xfrm>
        </p:spPr>
      </p:pic>
    </p:spTree>
    <p:extLst>
      <p:ext uri="{BB962C8B-B14F-4D97-AF65-F5344CB8AC3E}">
        <p14:creationId xmlns:p14="http://schemas.microsoft.com/office/powerpoint/2010/main" val="36022804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TotalTime>
  <Words>2860</Words>
  <Application>Microsoft Office PowerPoint</Application>
  <PresentationFormat>Widescreen</PresentationFormat>
  <Paragraphs>897</Paragraphs>
  <Slides>57</Slides>
  <Notes>0</Notes>
  <HiddenSlides>0</HiddenSlides>
  <MMClips>0</MMClips>
  <ScaleCrop>false</ScaleCrop>
  <HeadingPairs>
    <vt:vector size="6" baseType="variant">
      <vt:variant>
        <vt:lpstr>Fontes usadas</vt:lpstr>
      </vt:variant>
      <vt:variant>
        <vt:i4>13</vt:i4>
      </vt:variant>
      <vt:variant>
        <vt:lpstr>Tema</vt:lpstr>
      </vt:variant>
      <vt:variant>
        <vt:i4>1</vt:i4>
      </vt:variant>
      <vt:variant>
        <vt:lpstr>Títulos de slides</vt:lpstr>
      </vt:variant>
      <vt:variant>
        <vt:i4>57</vt:i4>
      </vt:variant>
    </vt:vector>
  </HeadingPairs>
  <TitlesOfParts>
    <vt:vector size="71" baseType="lpstr">
      <vt:lpstr>Adobe Garamond Pro Bold</vt:lpstr>
      <vt:lpstr>Aharoni</vt:lpstr>
      <vt:lpstr>Arial</vt:lpstr>
      <vt:lpstr>Arial Black</vt:lpstr>
      <vt:lpstr>Arial-BoldMT</vt:lpstr>
      <vt:lpstr>ArialMT</vt:lpstr>
      <vt:lpstr>Calibri</vt:lpstr>
      <vt:lpstr>Calibri Light</vt:lpstr>
      <vt:lpstr>Kollektif Bold</vt:lpstr>
      <vt:lpstr>Times New Roman</vt:lpstr>
      <vt:lpstr>TimesNewRomanPS-BoldMT</vt:lpstr>
      <vt:lpstr>TimesNewRomanPSMT</vt:lpstr>
      <vt:lpstr>Trebuchet MS</vt:lpstr>
      <vt:lpstr>Tema do Office</vt:lpstr>
      <vt:lpstr>Apresentação do PowerPoint</vt:lpstr>
      <vt:lpstr>SERVIÇO DE ATENDIMENTO MÓVEL DE URGÊNCIA (SAMU 192) E SUA CENTRAL DE REGULAÇÃO MÉDICA DAS URGÊNCIAS</vt:lpstr>
      <vt:lpstr>SAMU 192 INICIAL</vt:lpstr>
      <vt:lpstr>PARÂMETROS PARA A PLANEJAMENTO DA RUE E DO SAMU </vt:lpstr>
      <vt:lpstr>PARÂMETROS PARA A PLANEJAMENTO DA RUE E DO SAMU </vt:lpstr>
      <vt:lpstr>COMPLEXO REGULADOR DA SAÚDE</vt:lpstr>
      <vt:lpstr>MACRORREGIÃO CENTRO-NORTE</vt:lpstr>
      <vt:lpstr>MACRORREGIÃO CENTRO-NORTE</vt:lpstr>
      <vt:lpstr>REGIÕES DE SAÚDE DA MACRORREGIÃO CENTRO-NORTE</vt:lpstr>
      <vt:lpstr>Situação atual do SAMU</vt:lpstr>
      <vt:lpstr>Apresentação do PowerPoint</vt:lpstr>
      <vt:lpstr>COMPONENTE SAMU MACRORREGIONALIZADO</vt:lpstr>
      <vt:lpstr>Apresentação do PowerPoint</vt:lpstr>
      <vt:lpstr>Apresentação do PowerPoint</vt:lpstr>
      <vt:lpstr>Apresentação do PowerPoint</vt:lpstr>
      <vt:lpstr>MOTOLÂNCIAS</vt:lpstr>
      <vt:lpstr>Apresentação do PowerPoint</vt:lpstr>
      <vt:lpstr>SUPORTE BÁSICO DE VIDA DO SAMU - USB</vt:lpstr>
      <vt:lpstr>Apresentação do PowerPoint</vt:lpstr>
      <vt:lpstr>Distribuição de todas as USBs na Macrorregião</vt:lpstr>
      <vt:lpstr>Área de cobertura das USBs na Macrorregião</vt:lpstr>
      <vt:lpstr>SUPORTE AVANÇADO DE VIDA DO SAMU - USA</vt:lpstr>
      <vt:lpstr>Apresentação do PowerPoint</vt:lpstr>
      <vt:lpstr>USAs – Distribuição na Macrorregião</vt:lpstr>
      <vt:lpstr>USAs – Cobertura na Macrorregião</vt:lpstr>
      <vt:lpstr>Apresentação do PowerPoint</vt:lpstr>
      <vt:lpstr>Orçamento   ATUAL</vt:lpstr>
      <vt:lpstr>Apresentação do PowerPoint</vt:lpstr>
      <vt:lpstr>Apresentação do PowerPoint</vt:lpstr>
      <vt:lpstr>Apresentação do PowerPoint</vt:lpstr>
      <vt:lpstr>Apresentação do PowerPoint</vt:lpstr>
      <vt:lpstr>Apresentação do PowerPoint</vt:lpstr>
      <vt:lpstr>Repasses Ministeriais</vt:lpstr>
      <vt:lpstr>Repasses Ministeriais - CRU</vt:lpstr>
      <vt:lpstr>Orçamento</vt:lpstr>
      <vt:lpstr>Orçamento – 10 USAs, 40 USBs, 2 Motolâncias, CRU, NEP, Consórcio, PJ UNIDADES NÃO HABILITADAS</vt:lpstr>
      <vt:lpstr>Orçamento</vt:lpstr>
      <vt:lpstr>Primeiro Momento 2024  Investimentos</vt:lpstr>
      <vt:lpstr>Repasses Mensais no ano de 2024 de julho a dezembro UTILIZAÇÃO PARA INVESTIMENTOS</vt:lpstr>
      <vt:lpstr>Segundo Momento 2025  6 primeiros meses SAMU(2025) – Sem habilitação das unidades novas   A diminuição de valor neste período se dará mantendo as habilitações existentes </vt:lpstr>
      <vt:lpstr>Repasses atuais do Ministério da Saúde</vt:lpstr>
      <vt:lpstr>6 primeiros meses de 2025 Manutenção das habilitações atuais sem modificações das unidades incluídas ou ampliadas</vt:lpstr>
      <vt:lpstr>Terceiro Momento 2025  6 últimos meses SAMU(2025) COM HABILITAÇÃO DAS UNIDADES NOVAS </vt:lpstr>
      <vt:lpstr>Distribuição do Orçamento – 10 USAs, 40 USBs, 2 Motolâncias, CRU, NEP, Consórcio e PJ UNIDADES NOVAS HABILITADAS</vt:lpstr>
      <vt:lpstr>Quarto Momento 2026  SAMU– COM QUALIFICAÇÃO </vt:lpstr>
      <vt:lpstr>Percapita municipal mensal por município (NORTE)</vt:lpstr>
      <vt:lpstr>Percapita municipal mensal por município (SERRA DA MESA)</vt:lpstr>
      <vt:lpstr>Percapita municipal mensal por município (PIRENEUS)</vt:lpstr>
      <vt:lpstr>Percapita municipal mensal por município (SÃO PATRÍCIO I)</vt:lpstr>
      <vt:lpstr>Percapita municipal mensal por município (SÃO PATRÍCIO II)</vt:lpstr>
      <vt:lpstr>Governança e Gestão da RUE</vt:lpstr>
      <vt:lpstr>Acompanhamento do funcionamento da Rede de Urgência</vt:lpstr>
      <vt:lpstr>Apresentação do PowerPoint</vt:lpstr>
      <vt:lpstr>MONITORAMENTO E AVALIAÇÃO DAS REDES DE URGÊNCIA E EMERGÊNCIA</vt:lpstr>
      <vt:lpstr>COMITÊ GESTOR MACRORREGIONAL DA RUE</vt:lpstr>
      <vt:lpstr>OBRIGADO</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User-PC</dc:creator>
  <cp:lastModifiedBy>COSEMSGO</cp:lastModifiedBy>
  <cp:revision>44</cp:revision>
  <dcterms:created xsi:type="dcterms:W3CDTF">2022-03-24T19:36:34Z</dcterms:created>
  <dcterms:modified xsi:type="dcterms:W3CDTF">2024-05-09T12:13:51Z</dcterms:modified>
</cp:coreProperties>
</file>