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6" r:id="rId3"/>
    <p:sldId id="349" r:id="rId4"/>
    <p:sldId id="350" r:id="rId5"/>
    <p:sldId id="265" r:id="rId6"/>
    <p:sldId id="270" r:id="rId7"/>
    <p:sldId id="351" r:id="rId8"/>
    <p:sldId id="263" r:id="rId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a" initials="M" lastIdx="2" clrIdx="0">
    <p:extLst>
      <p:ext uri="{19B8F6BF-5375-455C-9EA6-DF929625EA0E}">
        <p15:presenceInfo xmlns:p15="http://schemas.microsoft.com/office/powerpoint/2012/main" userId="Mic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65D4"/>
    <a:srgbClr val="DB9712"/>
    <a:srgbClr val="1B65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3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84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57F851-F053-415D-A3CA-32555F0FCBE3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B9980CEC-2C4F-4C76-BC6F-16C4C5986E23}">
      <dgm:prSet phldrT="[Texto]" custT="1"/>
      <dgm:spPr/>
      <dgm:t>
        <a:bodyPr/>
        <a:lstStyle/>
        <a:p>
          <a:r>
            <a:rPr lang="pt-BR" sz="2400" b="1" dirty="0">
              <a:solidFill>
                <a:srgbClr val="002060"/>
              </a:solidFill>
            </a:rPr>
            <a:t>SAMU-192</a:t>
          </a:r>
        </a:p>
      </dgm:t>
    </dgm:pt>
    <dgm:pt modelId="{AF64D322-B043-4FDA-AD90-2151D737839F}" type="parTrans" cxnId="{A2D7FCC3-7931-4140-83E1-DBCC28515FC4}">
      <dgm:prSet/>
      <dgm:spPr/>
      <dgm:t>
        <a:bodyPr/>
        <a:lstStyle/>
        <a:p>
          <a:endParaRPr lang="pt-BR" sz="1800">
            <a:solidFill>
              <a:srgbClr val="002060"/>
            </a:solidFill>
          </a:endParaRPr>
        </a:p>
      </dgm:t>
    </dgm:pt>
    <dgm:pt modelId="{CB28F499-3C81-405A-AB67-53996FF85D9F}" type="sibTrans" cxnId="{A2D7FCC3-7931-4140-83E1-DBCC28515FC4}">
      <dgm:prSet/>
      <dgm:spPr/>
      <dgm:t>
        <a:bodyPr/>
        <a:lstStyle/>
        <a:p>
          <a:endParaRPr lang="pt-BR" sz="1800">
            <a:solidFill>
              <a:srgbClr val="002060"/>
            </a:solidFill>
          </a:endParaRPr>
        </a:p>
      </dgm:t>
    </dgm:pt>
    <dgm:pt modelId="{7904D181-40E9-4C9C-B752-582AFC4F3C3E}">
      <dgm:prSet phldrT="[Texto]" custT="1"/>
      <dgm:spPr/>
      <dgm:t>
        <a:bodyPr/>
        <a:lstStyle/>
        <a:p>
          <a:r>
            <a:rPr lang="pt-BR" sz="1100" dirty="0">
              <a:solidFill>
                <a:srgbClr val="002060"/>
              </a:solidFill>
            </a:rPr>
            <a:t>Tempo-resposta de </a:t>
          </a:r>
          <a:r>
            <a:rPr lang="pt-BR" sz="1100" b="1" dirty="0">
              <a:solidFill>
                <a:srgbClr val="002060"/>
              </a:solidFill>
            </a:rPr>
            <a:t>100%</a:t>
          </a:r>
          <a:r>
            <a:rPr lang="pt-BR" sz="1100" dirty="0">
              <a:solidFill>
                <a:srgbClr val="002060"/>
              </a:solidFill>
            </a:rPr>
            <a:t> da população em até </a:t>
          </a:r>
          <a:r>
            <a:rPr lang="pt-BR" sz="1100" b="1" dirty="0">
              <a:solidFill>
                <a:srgbClr val="002060"/>
              </a:solidFill>
            </a:rPr>
            <a:t>60min </a:t>
          </a:r>
          <a:r>
            <a:rPr lang="pt-BR" sz="1100" dirty="0">
              <a:solidFill>
                <a:srgbClr val="002060"/>
              </a:solidFill>
            </a:rPr>
            <a:t>de um ponto de atenção fixo e não mais de </a:t>
          </a:r>
          <a:r>
            <a:rPr lang="pt-BR" sz="1100" b="1" dirty="0">
              <a:solidFill>
                <a:srgbClr val="002060"/>
              </a:solidFill>
            </a:rPr>
            <a:t>25min </a:t>
          </a:r>
          <a:r>
            <a:rPr lang="pt-BR" sz="1100" dirty="0">
              <a:solidFill>
                <a:srgbClr val="002060"/>
              </a:solidFill>
            </a:rPr>
            <a:t>de um ponto de atenção móvel.</a:t>
          </a:r>
        </a:p>
      </dgm:t>
    </dgm:pt>
    <dgm:pt modelId="{62055B4C-792E-4FE3-8D1F-56B6C9827D85}" type="parTrans" cxnId="{0240EACB-17AF-4A6C-8A63-CF18365E07DF}">
      <dgm:prSet/>
      <dgm:spPr/>
      <dgm:t>
        <a:bodyPr/>
        <a:lstStyle/>
        <a:p>
          <a:endParaRPr lang="pt-BR" sz="1800">
            <a:solidFill>
              <a:srgbClr val="002060"/>
            </a:solidFill>
          </a:endParaRPr>
        </a:p>
      </dgm:t>
    </dgm:pt>
    <dgm:pt modelId="{C2658895-6130-401F-9984-95DE8D56543F}" type="sibTrans" cxnId="{0240EACB-17AF-4A6C-8A63-CF18365E07DF}">
      <dgm:prSet/>
      <dgm:spPr/>
      <dgm:t>
        <a:bodyPr/>
        <a:lstStyle/>
        <a:p>
          <a:endParaRPr lang="pt-BR" sz="1800">
            <a:solidFill>
              <a:srgbClr val="002060"/>
            </a:solidFill>
          </a:endParaRPr>
        </a:p>
      </dgm:t>
    </dgm:pt>
    <dgm:pt modelId="{0BC047BF-68FD-41DA-B616-4DE77BA6DE67}">
      <dgm:prSet phldrT="[Texto]" custT="1"/>
      <dgm:spPr/>
      <dgm:t>
        <a:bodyPr/>
        <a:lstStyle/>
        <a:p>
          <a:r>
            <a:rPr lang="pt-BR" sz="1100" dirty="0">
              <a:solidFill>
                <a:srgbClr val="002060"/>
              </a:solidFill>
            </a:rPr>
            <a:t>Hierarquizado, Estratificado e Regionalizado, seguindo o desenho da Rede.</a:t>
          </a:r>
        </a:p>
      </dgm:t>
    </dgm:pt>
    <dgm:pt modelId="{EF12B70D-05F3-4671-B32E-A8F40F5F1D1C}" type="parTrans" cxnId="{2FC5C52A-0FD5-4DC6-8692-C7721A1D75EE}">
      <dgm:prSet/>
      <dgm:spPr/>
      <dgm:t>
        <a:bodyPr/>
        <a:lstStyle/>
        <a:p>
          <a:endParaRPr lang="pt-BR" sz="1800">
            <a:solidFill>
              <a:srgbClr val="002060"/>
            </a:solidFill>
          </a:endParaRPr>
        </a:p>
      </dgm:t>
    </dgm:pt>
    <dgm:pt modelId="{4D1E1E90-6206-47A6-A19A-30B76CF9FEFA}" type="sibTrans" cxnId="{2FC5C52A-0FD5-4DC6-8692-C7721A1D75EE}">
      <dgm:prSet/>
      <dgm:spPr/>
      <dgm:t>
        <a:bodyPr/>
        <a:lstStyle/>
        <a:p>
          <a:endParaRPr lang="pt-BR" sz="1800">
            <a:solidFill>
              <a:srgbClr val="002060"/>
            </a:solidFill>
          </a:endParaRPr>
        </a:p>
      </dgm:t>
    </dgm:pt>
    <dgm:pt modelId="{CC394CDE-2EC4-4867-9AE4-0E82F0E7AD1B}">
      <dgm:prSet phldrT="[Texto]" custT="1"/>
      <dgm:spPr/>
      <dgm:t>
        <a:bodyPr/>
        <a:lstStyle/>
        <a:p>
          <a:r>
            <a:rPr lang="pt-BR" sz="1100" dirty="0">
              <a:solidFill>
                <a:srgbClr val="002060"/>
              </a:solidFill>
            </a:rPr>
            <a:t>O Polo da Macrorregião sediará o complexo Macrorregional de Regulação, integrando-se à Regulação Estadual.</a:t>
          </a:r>
        </a:p>
      </dgm:t>
    </dgm:pt>
    <dgm:pt modelId="{75DF899C-AED6-452B-AD1A-91E7D434359D}" type="parTrans" cxnId="{84FD982A-5F0F-45AC-A423-7C3B6B4DAAA4}">
      <dgm:prSet/>
      <dgm:spPr/>
      <dgm:t>
        <a:bodyPr/>
        <a:lstStyle/>
        <a:p>
          <a:endParaRPr lang="pt-BR" sz="1800">
            <a:solidFill>
              <a:srgbClr val="002060"/>
            </a:solidFill>
          </a:endParaRPr>
        </a:p>
      </dgm:t>
    </dgm:pt>
    <dgm:pt modelId="{61C82730-2CE8-47D0-96AC-9CE39665170A}" type="sibTrans" cxnId="{84FD982A-5F0F-45AC-A423-7C3B6B4DAAA4}">
      <dgm:prSet/>
      <dgm:spPr/>
      <dgm:t>
        <a:bodyPr/>
        <a:lstStyle/>
        <a:p>
          <a:endParaRPr lang="pt-BR" sz="1800">
            <a:solidFill>
              <a:srgbClr val="002060"/>
            </a:solidFill>
          </a:endParaRPr>
        </a:p>
      </dgm:t>
    </dgm:pt>
    <dgm:pt modelId="{9B261545-3F55-4753-A1F6-61C0240DDB1E}">
      <dgm:prSet phldrT="[Texto]" custT="1"/>
      <dgm:spPr/>
      <dgm:t>
        <a:bodyPr/>
        <a:lstStyle/>
        <a:p>
          <a:r>
            <a:rPr lang="pt-BR" sz="1100" dirty="0">
              <a:solidFill>
                <a:srgbClr val="002060"/>
              </a:solidFill>
            </a:rPr>
            <a:t>O Polo da </a:t>
          </a:r>
          <a:r>
            <a:rPr lang="pt-BR" sz="1100" b="1" dirty="0">
              <a:solidFill>
                <a:srgbClr val="002060"/>
              </a:solidFill>
            </a:rPr>
            <a:t>macro </a:t>
          </a:r>
          <a:r>
            <a:rPr lang="pt-BR" sz="1100" dirty="0">
              <a:solidFill>
                <a:srgbClr val="002060"/>
              </a:solidFill>
            </a:rPr>
            <a:t>deverá ter: Pelo menos uma </a:t>
          </a:r>
          <a:r>
            <a:rPr lang="pt-BR" sz="1100" b="1" dirty="0">
              <a:solidFill>
                <a:srgbClr val="002060"/>
              </a:solidFill>
            </a:rPr>
            <a:t>USA</a:t>
          </a:r>
          <a:r>
            <a:rPr lang="pt-BR" sz="1100" dirty="0">
              <a:solidFill>
                <a:srgbClr val="002060"/>
              </a:solidFill>
            </a:rPr>
            <a:t> e uma </a:t>
          </a:r>
          <a:r>
            <a:rPr lang="pt-BR" sz="1100" b="1" dirty="0">
              <a:solidFill>
                <a:srgbClr val="002060"/>
              </a:solidFill>
            </a:rPr>
            <a:t>USB</a:t>
          </a:r>
          <a:r>
            <a:rPr lang="pt-BR" sz="1100" dirty="0">
              <a:solidFill>
                <a:srgbClr val="002060"/>
              </a:solidFill>
            </a:rPr>
            <a:t>.</a:t>
          </a:r>
        </a:p>
      </dgm:t>
    </dgm:pt>
    <dgm:pt modelId="{8E1095CD-9AF3-4ABC-8762-DE882C7A32B3}" type="parTrans" cxnId="{BE3CE57C-273A-47EE-AED0-04C4203C0692}">
      <dgm:prSet/>
      <dgm:spPr/>
      <dgm:t>
        <a:bodyPr/>
        <a:lstStyle/>
        <a:p>
          <a:endParaRPr lang="pt-BR" sz="1800">
            <a:solidFill>
              <a:srgbClr val="002060"/>
            </a:solidFill>
          </a:endParaRPr>
        </a:p>
      </dgm:t>
    </dgm:pt>
    <dgm:pt modelId="{FA5DC597-C84E-4F3F-9AFC-65081E8B69C8}" type="sibTrans" cxnId="{BE3CE57C-273A-47EE-AED0-04C4203C0692}">
      <dgm:prSet/>
      <dgm:spPr/>
      <dgm:t>
        <a:bodyPr/>
        <a:lstStyle/>
        <a:p>
          <a:endParaRPr lang="pt-BR" sz="1800">
            <a:solidFill>
              <a:srgbClr val="002060"/>
            </a:solidFill>
          </a:endParaRPr>
        </a:p>
      </dgm:t>
    </dgm:pt>
    <dgm:pt modelId="{B4197FAE-39B2-433C-B322-0A1A92083F62}">
      <dgm:prSet phldrT="[Texto]" custT="1"/>
      <dgm:spPr/>
      <dgm:t>
        <a:bodyPr/>
        <a:lstStyle/>
        <a:p>
          <a:r>
            <a:rPr lang="pt-BR" sz="1100" dirty="0">
              <a:solidFill>
                <a:srgbClr val="002060"/>
              </a:solidFill>
            </a:rPr>
            <a:t>O Polo da </a:t>
          </a:r>
          <a:r>
            <a:rPr lang="pt-BR" sz="1100" b="1" dirty="0">
              <a:solidFill>
                <a:srgbClr val="002060"/>
              </a:solidFill>
            </a:rPr>
            <a:t>região</a:t>
          </a:r>
          <a:r>
            <a:rPr lang="pt-BR" sz="1100" dirty="0">
              <a:solidFill>
                <a:srgbClr val="002060"/>
              </a:solidFill>
            </a:rPr>
            <a:t> deverá ter: Pelo menos uma </a:t>
          </a:r>
          <a:r>
            <a:rPr lang="pt-BR" sz="1100" b="1" dirty="0">
              <a:solidFill>
                <a:srgbClr val="002060"/>
              </a:solidFill>
            </a:rPr>
            <a:t>USB.</a:t>
          </a:r>
          <a:endParaRPr lang="pt-BR" sz="1100" dirty="0">
            <a:solidFill>
              <a:srgbClr val="002060"/>
            </a:solidFill>
          </a:endParaRPr>
        </a:p>
      </dgm:t>
    </dgm:pt>
    <dgm:pt modelId="{3F852175-C502-44A6-9FA3-AA202093BEE3}" type="parTrans" cxnId="{0B7CB84C-986E-4A86-BE29-47E996FB4323}">
      <dgm:prSet/>
      <dgm:spPr/>
      <dgm:t>
        <a:bodyPr/>
        <a:lstStyle/>
        <a:p>
          <a:endParaRPr lang="pt-BR" sz="1800">
            <a:solidFill>
              <a:srgbClr val="002060"/>
            </a:solidFill>
          </a:endParaRPr>
        </a:p>
      </dgm:t>
    </dgm:pt>
    <dgm:pt modelId="{BDDEDD71-781B-4748-BBA7-5675DE14222D}" type="sibTrans" cxnId="{0B7CB84C-986E-4A86-BE29-47E996FB4323}">
      <dgm:prSet/>
      <dgm:spPr/>
      <dgm:t>
        <a:bodyPr/>
        <a:lstStyle/>
        <a:p>
          <a:endParaRPr lang="pt-BR" sz="1800">
            <a:solidFill>
              <a:srgbClr val="002060"/>
            </a:solidFill>
          </a:endParaRPr>
        </a:p>
      </dgm:t>
    </dgm:pt>
    <dgm:pt modelId="{53CC5D6F-B4C1-443B-8894-ED3681758672}">
      <dgm:prSet phldrT="[Texto]" custT="1"/>
      <dgm:spPr/>
      <dgm:t>
        <a:bodyPr/>
        <a:lstStyle/>
        <a:p>
          <a:r>
            <a:rPr lang="pt-BR" sz="1100" b="1" dirty="0">
              <a:solidFill>
                <a:srgbClr val="002060"/>
              </a:solidFill>
            </a:rPr>
            <a:t>Localização:</a:t>
          </a:r>
          <a:r>
            <a:rPr lang="pt-BR" sz="1100" dirty="0">
              <a:solidFill>
                <a:srgbClr val="002060"/>
              </a:solidFill>
            </a:rPr>
            <a:t> número populacional; área de abrangência e tempo resposta.</a:t>
          </a:r>
        </a:p>
        <a:p>
          <a:r>
            <a:rPr lang="pt-BR" sz="1100" dirty="0">
              <a:solidFill>
                <a:srgbClr val="002060"/>
              </a:solidFill>
            </a:rPr>
            <a:t>Municípios em interseção rodoviária com pelo menos mais de dois municípios, não sendo limítrofes com outros estados ou macrorregiões. </a:t>
          </a:r>
        </a:p>
      </dgm:t>
    </dgm:pt>
    <dgm:pt modelId="{6C7E327E-B463-410F-A355-79D1A5B60C5B}" type="parTrans" cxnId="{6F78EA79-A14A-4E8A-AC7F-95FCE6B434FD}">
      <dgm:prSet/>
      <dgm:spPr/>
      <dgm:t>
        <a:bodyPr/>
        <a:lstStyle/>
        <a:p>
          <a:endParaRPr lang="pt-BR" sz="1800">
            <a:solidFill>
              <a:srgbClr val="002060"/>
            </a:solidFill>
          </a:endParaRPr>
        </a:p>
      </dgm:t>
    </dgm:pt>
    <dgm:pt modelId="{2FDFA284-C0C5-454A-B167-EE69AB095597}" type="sibTrans" cxnId="{6F78EA79-A14A-4E8A-AC7F-95FCE6B434FD}">
      <dgm:prSet/>
      <dgm:spPr/>
      <dgm:t>
        <a:bodyPr/>
        <a:lstStyle/>
        <a:p>
          <a:endParaRPr lang="pt-BR" sz="1800">
            <a:solidFill>
              <a:srgbClr val="002060"/>
            </a:solidFill>
          </a:endParaRPr>
        </a:p>
      </dgm:t>
    </dgm:pt>
    <dgm:pt modelId="{46CE9F84-44F2-41D4-82B3-A5FA28B9CFEA}">
      <dgm:prSet phldrT="[Texto]" custT="1"/>
      <dgm:spPr/>
      <dgm:t>
        <a:bodyPr/>
        <a:lstStyle/>
        <a:p>
          <a:r>
            <a:rPr lang="pt-BR" sz="1100" b="1" dirty="0">
              <a:solidFill>
                <a:srgbClr val="002060"/>
              </a:solidFill>
            </a:rPr>
            <a:t>Raio de ação</a:t>
          </a:r>
          <a:r>
            <a:rPr lang="pt-BR" sz="1100" dirty="0">
              <a:solidFill>
                <a:srgbClr val="002060"/>
              </a:solidFill>
            </a:rPr>
            <a:t>: 60km/h em rodovias urbanas não urbanas e 30km/h em urbanas.</a:t>
          </a:r>
        </a:p>
      </dgm:t>
    </dgm:pt>
    <dgm:pt modelId="{4AF56203-B5EA-43E9-B1FA-044D6CC38DB9}" type="parTrans" cxnId="{E9B2392C-AB81-4C7B-91DC-45D7D01F825C}">
      <dgm:prSet/>
      <dgm:spPr/>
      <dgm:t>
        <a:bodyPr/>
        <a:lstStyle/>
        <a:p>
          <a:endParaRPr lang="pt-BR" sz="1800">
            <a:solidFill>
              <a:srgbClr val="002060"/>
            </a:solidFill>
          </a:endParaRPr>
        </a:p>
      </dgm:t>
    </dgm:pt>
    <dgm:pt modelId="{9E01E97E-1854-4746-816C-F277103C4569}" type="sibTrans" cxnId="{E9B2392C-AB81-4C7B-91DC-45D7D01F825C}">
      <dgm:prSet/>
      <dgm:spPr/>
      <dgm:t>
        <a:bodyPr/>
        <a:lstStyle/>
        <a:p>
          <a:endParaRPr lang="pt-BR" sz="1800">
            <a:solidFill>
              <a:srgbClr val="002060"/>
            </a:solidFill>
          </a:endParaRPr>
        </a:p>
      </dgm:t>
    </dgm:pt>
    <dgm:pt modelId="{89E52CBB-E306-4C4F-BA4B-EFE3BFAE2931}">
      <dgm:prSet phldrT="[Texto]" custT="1"/>
      <dgm:spPr/>
      <dgm:t>
        <a:bodyPr/>
        <a:lstStyle/>
        <a:p>
          <a:r>
            <a:rPr lang="pt-BR" sz="1100" b="1" dirty="0">
              <a:solidFill>
                <a:srgbClr val="002060"/>
              </a:solidFill>
            </a:rPr>
            <a:t>Financiamento tripartite</a:t>
          </a:r>
          <a:r>
            <a:rPr lang="pt-BR" sz="1100" dirty="0">
              <a:solidFill>
                <a:srgbClr val="002060"/>
              </a:solidFill>
            </a:rPr>
            <a:t>: componente municipal de 25% do montante para custeio; componente estadual variável; e componente federal derivado de portarias específicas. </a:t>
          </a:r>
        </a:p>
      </dgm:t>
    </dgm:pt>
    <dgm:pt modelId="{A691E37B-D38C-4DAF-8D86-7F4D46554F1A}" type="parTrans" cxnId="{56BC4898-95E1-4302-96EC-24E57BA1479D}">
      <dgm:prSet/>
      <dgm:spPr/>
      <dgm:t>
        <a:bodyPr/>
        <a:lstStyle/>
        <a:p>
          <a:endParaRPr lang="pt-BR" sz="1800">
            <a:solidFill>
              <a:srgbClr val="002060"/>
            </a:solidFill>
          </a:endParaRPr>
        </a:p>
      </dgm:t>
    </dgm:pt>
    <dgm:pt modelId="{97346F08-7663-410F-B4FA-CE942E86238C}" type="sibTrans" cxnId="{56BC4898-95E1-4302-96EC-24E57BA1479D}">
      <dgm:prSet/>
      <dgm:spPr/>
      <dgm:t>
        <a:bodyPr/>
        <a:lstStyle/>
        <a:p>
          <a:endParaRPr lang="pt-BR" sz="1800">
            <a:solidFill>
              <a:srgbClr val="002060"/>
            </a:solidFill>
          </a:endParaRPr>
        </a:p>
      </dgm:t>
    </dgm:pt>
    <dgm:pt modelId="{0C7AA2A8-5544-41A0-8692-43326A3B82C3}">
      <dgm:prSet phldrT="[Texto]" custT="1"/>
      <dgm:spPr/>
      <dgm:t>
        <a:bodyPr/>
        <a:lstStyle/>
        <a:p>
          <a:r>
            <a:rPr lang="pt-BR" sz="1100" dirty="0">
              <a:solidFill>
                <a:srgbClr val="002060"/>
              </a:solidFill>
            </a:rPr>
            <a:t>SAMU Macrorregional: gerenciado por </a:t>
          </a:r>
          <a:r>
            <a:rPr lang="pt-BR" sz="1100" b="1" dirty="0">
              <a:solidFill>
                <a:srgbClr val="002060"/>
              </a:solidFill>
            </a:rPr>
            <a:t>Consórcio Público Intermunicipal Macrorregional</a:t>
          </a:r>
          <a:r>
            <a:rPr lang="pt-BR" sz="1100" dirty="0">
              <a:solidFill>
                <a:srgbClr val="002060"/>
              </a:solidFill>
            </a:rPr>
            <a:t>.</a:t>
          </a:r>
        </a:p>
      </dgm:t>
    </dgm:pt>
    <dgm:pt modelId="{EBDDA400-9A87-46E1-80F9-C239CF179726}" type="parTrans" cxnId="{D8D364F4-F395-47E5-B5C7-B2C0526D7037}">
      <dgm:prSet/>
      <dgm:spPr/>
      <dgm:t>
        <a:bodyPr/>
        <a:lstStyle/>
        <a:p>
          <a:endParaRPr lang="pt-BR" sz="1800">
            <a:solidFill>
              <a:srgbClr val="002060"/>
            </a:solidFill>
          </a:endParaRPr>
        </a:p>
      </dgm:t>
    </dgm:pt>
    <dgm:pt modelId="{8C6DBE4A-3793-4F68-A00F-D0ECF4B2B625}" type="sibTrans" cxnId="{D8D364F4-F395-47E5-B5C7-B2C0526D7037}">
      <dgm:prSet/>
      <dgm:spPr/>
      <dgm:t>
        <a:bodyPr/>
        <a:lstStyle/>
        <a:p>
          <a:endParaRPr lang="pt-BR" sz="1800">
            <a:solidFill>
              <a:srgbClr val="002060"/>
            </a:solidFill>
          </a:endParaRPr>
        </a:p>
      </dgm:t>
    </dgm:pt>
    <dgm:pt modelId="{BAAD1F34-572D-474A-AE3C-DB9180847E55}" type="pres">
      <dgm:prSet presAssocID="{6D57F851-F053-415D-A3CA-32555F0FCBE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E2E0876-10D2-4702-82E7-38EB2EF8C646}" type="pres">
      <dgm:prSet presAssocID="{B9980CEC-2C4F-4C76-BC6F-16C4C5986E23}" presName="root" presStyleCnt="0"/>
      <dgm:spPr/>
    </dgm:pt>
    <dgm:pt modelId="{B086B58D-C90D-4728-A240-DD32320A67CC}" type="pres">
      <dgm:prSet presAssocID="{B9980CEC-2C4F-4C76-BC6F-16C4C5986E23}" presName="rootComposite" presStyleCnt="0"/>
      <dgm:spPr/>
    </dgm:pt>
    <dgm:pt modelId="{E4B62740-6B3B-4AEE-BCD3-BFF19FB0CCDF}" type="pres">
      <dgm:prSet presAssocID="{B9980CEC-2C4F-4C76-BC6F-16C4C5986E23}" presName="rootText" presStyleLbl="node1" presStyleIdx="0" presStyleCnt="1" custScaleX="804325"/>
      <dgm:spPr/>
    </dgm:pt>
    <dgm:pt modelId="{6FBE258D-F07E-4526-8782-E24DF23FF7FA}" type="pres">
      <dgm:prSet presAssocID="{B9980CEC-2C4F-4C76-BC6F-16C4C5986E23}" presName="rootConnector" presStyleLbl="node1" presStyleIdx="0" presStyleCnt="1"/>
      <dgm:spPr/>
    </dgm:pt>
    <dgm:pt modelId="{433EC2CA-56C5-4AFC-B5EE-CAA5BE307528}" type="pres">
      <dgm:prSet presAssocID="{B9980CEC-2C4F-4C76-BC6F-16C4C5986E23}" presName="childShape" presStyleCnt="0"/>
      <dgm:spPr/>
    </dgm:pt>
    <dgm:pt modelId="{B09E5722-C5FB-4FC3-B88E-67D8B7658F3A}" type="pres">
      <dgm:prSet presAssocID="{62055B4C-792E-4FE3-8D1F-56B6C9827D85}" presName="Name13" presStyleLbl="parChTrans1D2" presStyleIdx="0" presStyleCnt="9"/>
      <dgm:spPr/>
    </dgm:pt>
    <dgm:pt modelId="{376E86E5-7809-46A7-A8E7-60F77F9DF61E}" type="pres">
      <dgm:prSet presAssocID="{7904D181-40E9-4C9C-B752-582AFC4F3C3E}" presName="childText" presStyleLbl="bgAcc1" presStyleIdx="0" presStyleCnt="9" custScaleX="1052456">
        <dgm:presLayoutVars>
          <dgm:bulletEnabled val="1"/>
        </dgm:presLayoutVars>
      </dgm:prSet>
      <dgm:spPr/>
    </dgm:pt>
    <dgm:pt modelId="{A020F145-4F8B-4681-BC8E-2F7C93F7612F}" type="pres">
      <dgm:prSet presAssocID="{EF12B70D-05F3-4671-B32E-A8F40F5F1D1C}" presName="Name13" presStyleLbl="parChTrans1D2" presStyleIdx="1" presStyleCnt="9"/>
      <dgm:spPr/>
    </dgm:pt>
    <dgm:pt modelId="{90F0D01A-E6F2-4176-B801-FB99258447B3}" type="pres">
      <dgm:prSet presAssocID="{0BC047BF-68FD-41DA-B616-4DE77BA6DE67}" presName="childText" presStyleLbl="bgAcc1" presStyleIdx="1" presStyleCnt="9" custScaleX="1052456">
        <dgm:presLayoutVars>
          <dgm:bulletEnabled val="1"/>
        </dgm:presLayoutVars>
      </dgm:prSet>
      <dgm:spPr/>
    </dgm:pt>
    <dgm:pt modelId="{16DE10EE-E741-4344-85DC-BB231E0B736D}" type="pres">
      <dgm:prSet presAssocID="{75DF899C-AED6-452B-AD1A-91E7D434359D}" presName="Name13" presStyleLbl="parChTrans1D2" presStyleIdx="2" presStyleCnt="9"/>
      <dgm:spPr/>
    </dgm:pt>
    <dgm:pt modelId="{BCF9B948-DB6E-4C98-93DD-826723199C59}" type="pres">
      <dgm:prSet presAssocID="{CC394CDE-2EC4-4867-9AE4-0E82F0E7AD1B}" presName="childText" presStyleLbl="bgAcc1" presStyleIdx="2" presStyleCnt="9" custScaleX="1050283">
        <dgm:presLayoutVars>
          <dgm:bulletEnabled val="1"/>
        </dgm:presLayoutVars>
      </dgm:prSet>
      <dgm:spPr/>
    </dgm:pt>
    <dgm:pt modelId="{03A29A8B-C415-45C5-AC02-87792477BCAA}" type="pres">
      <dgm:prSet presAssocID="{8E1095CD-9AF3-4ABC-8762-DE882C7A32B3}" presName="Name13" presStyleLbl="parChTrans1D2" presStyleIdx="3" presStyleCnt="9"/>
      <dgm:spPr/>
    </dgm:pt>
    <dgm:pt modelId="{3E6636A4-3D4D-4D4A-9891-8555DE925E61}" type="pres">
      <dgm:prSet presAssocID="{9B261545-3F55-4753-A1F6-61C0240DDB1E}" presName="childText" presStyleLbl="bgAcc1" presStyleIdx="3" presStyleCnt="9" custScaleX="1048109">
        <dgm:presLayoutVars>
          <dgm:bulletEnabled val="1"/>
        </dgm:presLayoutVars>
      </dgm:prSet>
      <dgm:spPr/>
    </dgm:pt>
    <dgm:pt modelId="{71771F63-DA0A-4F7E-ABD2-64DD04046F30}" type="pres">
      <dgm:prSet presAssocID="{3F852175-C502-44A6-9FA3-AA202093BEE3}" presName="Name13" presStyleLbl="parChTrans1D2" presStyleIdx="4" presStyleCnt="9"/>
      <dgm:spPr/>
    </dgm:pt>
    <dgm:pt modelId="{7C231E73-D2E9-4678-A5D5-FF037BEF3CD7}" type="pres">
      <dgm:prSet presAssocID="{B4197FAE-39B2-433C-B322-0A1A92083F62}" presName="childText" presStyleLbl="bgAcc1" presStyleIdx="4" presStyleCnt="9" custScaleX="1048109">
        <dgm:presLayoutVars>
          <dgm:bulletEnabled val="1"/>
        </dgm:presLayoutVars>
      </dgm:prSet>
      <dgm:spPr/>
    </dgm:pt>
    <dgm:pt modelId="{27887EC8-0C75-4A1A-83E1-DA820D6F09AB}" type="pres">
      <dgm:prSet presAssocID="{6C7E327E-B463-410F-A355-79D1A5B60C5B}" presName="Name13" presStyleLbl="parChTrans1D2" presStyleIdx="5" presStyleCnt="9"/>
      <dgm:spPr/>
    </dgm:pt>
    <dgm:pt modelId="{431B5AB6-79F3-406A-90B7-DC35C5B02B14}" type="pres">
      <dgm:prSet presAssocID="{53CC5D6F-B4C1-443B-8894-ED3681758672}" presName="childText" presStyleLbl="bgAcc1" presStyleIdx="5" presStyleCnt="9" custScaleX="1050282">
        <dgm:presLayoutVars>
          <dgm:bulletEnabled val="1"/>
        </dgm:presLayoutVars>
      </dgm:prSet>
      <dgm:spPr/>
    </dgm:pt>
    <dgm:pt modelId="{C5918D48-CB9A-41B6-8F71-39BDE00EAA43}" type="pres">
      <dgm:prSet presAssocID="{4AF56203-B5EA-43E9-B1FA-044D6CC38DB9}" presName="Name13" presStyleLbl="parChTrans1D2" presStyleIdx="6" presStyleCnt="9"/>
      <dgm:spPr/>
    </dgm:pt>
    <dgm:pt modelId="{4D66D227-F7A8-4010-B548-520473A303EF}" type="pres">
      <dgm:prSet presAssocID="{46CE9F84-44F2-41D4-82B3-A5FA28B9CFEA}" presName="childText" presStyleLbl="bgAcc1" presStyleIdx="6" presStyleCnt="9" custScaleX="1050282">
        <dgm:presLayoutVars>
          <dgm:bulletEnabled val="1"/>
        </dgm:presLayoutVars>
      </dgm:prSet>
      <dgm:spPr/>
    </dgm:pt>
    <dgm:pt modelId="{5C6B194B-5E3D-48F8-AD42-2DB32E5B536E}" type="pres">
      <dgm:prSet presAssocID="{A691E37B-D38C-4DAF-8D86-7F4D46554F1A}" presName="Name13" presStyleLbl="parChTrans1D2" presStyleIdx="7" presStyleCnt="9"/>
      <dgm:spPr/>
    </dgm:pt>
    <dgm:pt modelId="{7AD540C3-A5C0-42E1-AEA9-5D7FC61F0D4D}" type="pres">
      <dgm:prSet presAssocID="{89E52CBB-E306-4C4F-BA4B-EFE3BFAE2931}" presName="childText" presStyleLbl="bgAcc1" presStyleIdx="7" presStyleCnt="9" custScaleX="1050282">
        <dgm:presLayoutVars>
          <dgm:bulletEnabled val="1"/>
        </dgm:presLayoutVars>
      </dgm:prSet>
      <dgm:spPr/>
    </dgm:pt>
    <dgm:pt modelId="{929604C3-0920-4D76-AEC0-EA26A6B9634C}" type="pres">
      <dgm:prSet presAssocID="{EBDDA400-9A87-46E1-80F9-C239CF179726}" presName="Name13" presStyleLbl="parChTrans1D2" presStyleIdx="8" presStyleCnt="9"/>
      <dgm:spPr/>
    </dgm:pt>
    <dgm:pt modelId="{BC312FA2-3DAC-4077-A2B1-97F2956F3799}" type="pres">
      <dgm:prSet presAssocID="{0C7AA2A8-5544-41A0-8692-43326A3B82C3}" presName="childText" presStyleLbl="bgAcc1" presStyleIdx="8" presStyleCnt="9" custScaleX="1054629">
        <dgm:presLayoutVars>
          <dgm:bulletEnabled val="1"/>
        </dgm:presLayoutVars>
      </dgm:prSet>
      <dgm:spPr/>
    </dgm:pt>
  </dgm:ptLst>
  <dgm:cxnLst>
    <dgm:cxn modelId="{ECD0EA0A-1925-48B2-8B0E-C0B6CE1BFBE0}" type="presOf" srcId="{53CC5D6F-B4C1-443B-8894-ED3681758672}" destId="{431B5AB6-79F3-406A-90B7-DC35C5B02B14}" srcOrd="0" destOrd="0" presId="urn:microsoft.com/office/officeart/2005/8/layout/hierarchy3"/>
    <dgm:cxn modelId="{AD6F4F17-C1D1-40C9-A1E3-D96903D15E35}" type="presOf" srcId="{0C7AA2A8-5544-41A0-8692-43326A3B82C3}" destId="{BC312FA2-3DAC-4077-A2B1-97F2956F3799}" srcOrd="0" destOrd="0" presId="urn:microsoft.com/office/officeart/2005/8/layout/hierarchy3"/>
    <dgm:cxn modelId="{673DDF1D-1C76-4345-9C48-2F62AF28DEED}" type="presOf" srcId="{7904D181-40E9-4C9C-B752-582AFC4F3C3E}" destId="{376E86E5-7809-46A7-A8E7-60F77F9DF61E}" srcOrd="0" destOrd="0" presId="urn:microsoft.com/office/officeart/2005/8/layout/hierarchy3"/>
    <dgm:cxn modelId="{84B7432A-B8C7-453C-8D8A-2B49202EF1C0}" type="presOf" srcId="{46CE9F84-44F2-41D4-82B3-A5FA28B9CFEA}" destId="{4D66D227-F7A8-4010-B548-520473A303EF}" srcOrd="0" destOrd="0" presId="urn:microsoft.com/office/officeart/2005/8/layout/hierarchy3"/>
    <dgm:cxn modelId="{84FD982A-5F0F-45AC-A423-7C3B6B4DAAA4}" srcId="{B9980CEC-2C4F-4C76-BC6F-16C4C5986E23}" destId="{CC394CDE-2EC4-4867-9AE4-0E82F0E7AD1B}" srcOrd="2" destOrd="0" parTransId="{75DF899C-AED6-452B-AD1A-91E7D434359D}" sibTransId="{61C82730-2CE8-47D0-96AC-9CE39665170A}"/>
    <dgm:cxn modelId="{2FC5C52A-0FD5-4DC6-8692-C7721A1D75EE}" srcId="{B9980CEC-2C4F-4C76-BC6F-16C4C5986E23}" destId="{0BC047BF-68FD-41DA-B616-4DE77BA6DE67}" srcOrd="1" destOrd="0" parTransId="{EF12B70D-05F3-4671-B32E-A8F40F5F1D1C}" sibTransId="{4D1E1E90-6206-47A6-A19A-30B76CF9FEFA}"/>
    <dgm:cxn modelId="{E9B2392C-AB81-4C7B-91DC-45D7D01F825C}" srcId="{B9980CEC-2C4F-4C76-BC6F-16C4C5986E23}" destId="{46CE9F84-44F2-41D4-82B3-A5FA28B9CFEA}" srcOrd="6" destOrd="0" parTransId="{4AF56203-B5EA-43E9-B1FA-044D6CC38DB9}" sibTransId="{9E01E97E-1854-4746-816C-F277103C4569}"/>
    <dgm:cxn modelId="{73C57438-C4F8-46D9-9A2E-1699049ABAA1}" type="presOf" srcId="{0BC047BF-68FD-41DA-B616-4DE77BA6DE67}" destId="{90F0D01A-E6F2-4176-B801-FB99258447B3}" srcOrd="0" destOrd="0" presId="urn:microsoft.com/office/officeart/2005/8/layout/hierarchy3"/>
    <dgm:cxn modelId="{05672C5D-31EE-4062-B668-7148BECBDD5B}" type="presOf" srcId="{B4197FAE-39B2-433C-B322-0A1A92083F62}" destId="{7C231E73-D2E9-4678-A5D5-FF037BEF3CD7}" srcOrd="0" destOrd="0" presId="urn:microsoft.com/office/officeart/2005/8/layout/hierarchy3"/>
    <dgm:cxn modelId="{F6BE0162-DEB6-43A1-B9C9-C42513DB7D61}" type="presOf" srcId="{6D57F851-F053-415D-A3CA-32555F0FCBE3}" destId="{BAAD1F34-572D-474A-AE3C-DB9180847E55}" srcOrd="0" destOrd="0" presId="urn:microsoft.com/office/officeart/2005/8/layout/hierarchy3"/>
    <dgm:cxn modelId="{D972E146-9803-4653-8785-102830F431A4}" type="presOf" srcId="{4AF56203-B5EA-43E9-B1FA-044D6CC38DB9}" destId="{C5918D48-CB9A-41B6-8F71-39BDE00EAA43}" srcOrd="0" destOrd="0" presId="urn:microsoft.com/office/officeart/2005/8/layout/hierarchy3"/>
    <dgm:cxn modelId="{0B7CB84C-986E-4A86-BE29-47E996FB4323}" srcId="{B9980CEC-2C4F-4C76-BC6F-16C4C5986E23}" destId="{B4197FAE-39B2-433C-B322-0A1A92083F62}" srcOrd="4" destOrd="0" parTransId="{3F852175-C502-44A6-9FA3-AA202093BEE3}" sibTransId="{BDDEDD71-781B-4748-BBA7-5675DE14222D}"/>
    <dgm:cxn modelId="{D8A3D94E-EB88-428A-8AF2-944D97178AD3}" type="presOf" srcId="{9B261545-3F55-4753-A1F6-61C0240DDB1E}" destId="{3E6636A4-3D4D-4D4A-9891-8555DE925E61}" srcOrd="0" destOrd="0" presId="urn:microsoft.com/office/officeart/2005/8/layout/hierarchy3"/>
    <dgm:cxn modelId="{69FA4C54-2019-4F14-AFD1-9278ED58B474}" type="presOf" srcId="{B9980CEC-2C4F-4C76-BC6F-16C4C5986E23}" destId="{E4B62740-6B3B-4AEE-BCD3-BFF19FB0CCDF}" srcOrd="0" destOrd="0" presId="urn:microsoft.com/office/officeart/2005/8/layout/hierarchy3"/>
    <dgm:cxn modelId="{6F78EA79-A14A-4E8A-AC7F-95FCE6B434FD}" srcId="{B9980CEC-2C4F-4C76-BC6F-16C4C5986E23}" destId="{53CC5D6F-B4C1-443B-8894-ED3681758672}" srcOrd="5" destOrd="0" parTransId="{6C7E327E-B463-410F-A355-79D1A5B60C5B}" sibTransId="{2FDFA284-C0C5-454A-B167-EE69AB095597}"/>
    <dgm:cxn modelId="{BE3CE57C-273A-47EE-AED0-04C4203C0692}" srcId="{B9980CEC-2C4F-4C76-BC6F-16C4C5986E23}" destId="{9B261545-3F55-4753-A1F6-61C0240DDB1E}" srcOrd="3" destOrd="0" parTransId="{8E1095CD-9AF3-4ABC-8762-DE882C7A32B3}" sibTransId="{FA5DC597-C84E-4F3F-9AFC-65081E8B69C8}"/>
    <dgm:cxn modelId="{95200585-1B0D-4260-B174-4C0A781CF8E7}" type="presOf" srcId="{6C7E327E-B463-410F-A355-79D1A5B60C5B}" destId="{27887EC8-0C75-4A1A-83E1-DA820D6F09AB}" srcOrd="0" destOrd="0" presId="urn:microsoft.com/office/officeart/2005/8/layout/hierarchy3"/>
    <dgm:cxn modelId="{56BC4898-95E1-4302-96EC-24E57BA1479D}" srcId="{B9980CEC-2C4F-4C76-BC6F-16C4C5986E23}" destId="{89E52CBB-E306-4C4F-BA4B-EFE3BFAE2931}" srcOrd="7" destOrd="0" parTransId="{A691E37B-D38C-4DAF-8D86-7F4D46554F1A}" sibTransId="{97346F08-7663-410F-B4FA-CE942E86238C}"/>
    <dgm:cxn modelId="{A4E6229A-DDAB-4E53-8E19-A2FDA400F183}" type="presOf" srcId="{A691E37B-D38C-4DAF-8D86-7F4D46554F1A}" destId="{5C6B194B-5E3D-48F8-AD42-2DB32E5B536E}" srcOrd="0" destOrd="0" presId="urn:microsoft.com/office/officeart/2005/8/layout/hierarchy3"/>
    <dgm:cxn modelId="{77FD0BAD-56FD-4660-AD2C-6867FB3C97F2}" type="presOf" srcId="{8E1095CD-9AF3-4ABC-8762-DE882C7A32B3}" destId="{03A29A8B-C415-45C5-AC02-87792477BCAA}" srcOrd="0" destOrd="0" presId="urn:microsoft.com/office/officeart/2005/8/layout/hierarchy3"/>
    <dgm:cxn modelId="{43DBACB3-DABC-454F-AF9D-E61EF62656BC}" type="presOf" srcId="{B9980CEC-2C4F-4C76-BC6F-16C4C5986E23}" destId="{6FBE258D-F07E-4526-8782-E24DF23FF7FA}" srcOrd="1" destOrd="0" presId="urn:microsoft.com/office/officeart/2005/8/layout/hierarchy3"/>
    <dgm:cxn modelId="{A2D7FCC3-7931-4140-83E1-DBCC28515FC4}" srcId="{6D57F851-F053-415D-A3CA-32555F0FCBE3}" destId="{B9980CEC-2C4F-4C76-BC6F-16C4C5986E23}" srcOrd="0" destOrd="0" parTransId="{AF64D322-B043-4FDA-AD90-2151D737839F}" sibTransId="{CB28F499-3C81-405A-AB67-53996FF85D9F}"/>
    <dgm:cxn modelId="{D45866C4-1584-48BF-9C3A-38E8911DF907}" type="presOf" srcId="{75DF899C-AED6-452B-AD1A-91E7D434359D}" destId="{16DE10EE-E741-4344-85DC-BB231E0B736D}" srcOrd="0" destOrd="0" presId="urn:microsoft.com/office/officeart/2005/8/layout/hierarchy3"/>
    <dgm:cxn modelId="{DDD163C6-CF2C-4D9E-82B2-E757DC454FAC}" type="presOf" srcId="{3F852175-C502-44A6-9FA3-AA202093BEE3}" destId="{71771F63-DA0A-4F7E-ABD2-64DD04046F30}" srcOrd="0" destOrd="0" presId="urn:microsoft.com/office/officeart/2005/8/layout/hierarchy3"/>
    <dgm:cxn modelId="{43A03ACA-6F3F-4ED9-8062-2F2004A2807A}" type="presOf" srcId="{62055B4C-792E-4FE3-8D1F-56B6C9827D85}" destId="{B09E5722-C5FB-4FC3-B88E-67D8B7658F3A}" srcOrd="0" destOrd="0" presId="urn:microsoft.com/office/officeart/2005/8/layout/hierarchy3"/>
    <dgm:cxn modelId="{0240EACB-17AF-4A6C-8A63-CF18365E07DF}" srcId="{B9980CEC-2C4F-4C76-BC6F-16C4C5986E23}" destId="{7904D181-40E9-4C9C-B752-582AFC4F3C3E}" srcOrd="0" destOrd="0" parTransId="{62055B4C-792E-4FE3-8D1F-56B6C9827D85}" sibTransId="{C2658895-6130-401F-9984-95DE8D56543F}"/>
    <dgm:cxn modelId="{0CE83ADE-9986-4170-B087-FEE5D8FECFE6}" type="presOf" srcId="{EBDDA400-9A87-46E1-80F9-C239CF179726}" destId="{929604C3-0920-4D76-AEC0-EA26A6B9634C}" srcOrd="0" destOrd="0" presId="urn:microsoft.com/office/officeart/2005/8/layout/hierarchy3"/>
    <dgm:cxn modelId="{822DCCE6-9A54-46B8-9E41-5DD74E676019}" type="presOf" srcId="{EF12B70D-05F3-4671-B32E-A8F40F5F1D1C}" destId="{A020F145-4F8B-4681-BC8E-2F7C93F7612F}" srcOrd="0" destOrd="0" presId="urn:microsoft.com/office/officeart/2005/8/layout/hierarchy3"/>
    <dgm:cxn modelId="{D8D364F4-F395-47E5-B5C7-B2C0526D7037}" srcId="{B9980CEC-2C4F-4C76-BC6F-16C4C5986E23}" destId="{0C7AA2A8-5544-41A0-8692-43326A3B82C3}" srcOrd="8" destOrd="0" parTransId="{EBDDA400-9A87-46E1-80F9-C239CF179726}" sibTransId="{8C6DBE4A-3793-4F68-A00F-D0ECF4B2B625}"/>
    <dgm:cxn modelId="{C092E6FC-8FCB-47EF-92AC-9E1179D0FE27}" type="presOf" srcId="{CC394CDE-2EC4-4867-9AE4-0E82F0E7AD1B}" destId="{BCF9B948-DB6E-4C98-93DD-826723199C59}" srcOrd="0" destOrd="0" presId="urn:microsoft.com/office/officeart/2005/8/layout/hierarchy3"/>
    <dgm:cxn modelId="{D1A2A5FD-040E-43DA-B782-D4FC98800F24}" type="presOf" srcId="{89E52CBB-E306-4C4F-BA4B-EFE3BFAE2931}" destId="{7AD540C3-A5C0-42E1-AEA9-5D7FC61F0D4D}" srcOrd="0" destOrd="0" presId="urn:microsoft.com/office/officeart/2005/8/layout/hierarchy3"/>
    <dgm:cxn modelId="{8A2C4B14-B488-4EC4-BDBB-4D130526F529}" type="presParOf" srcId="{BAAD1F34-572D-474A-AE3C-DB9180847E55}" destId="{1E2E0876-10D2-4702-82E7-38EB2EF8C646}" srcOrd="0" destOrd="0" presId="urn:microsoft.com/office/officeart/2005/8/layout/hierarchy3"/>
    <dgm:cxn modelId="{ED4B2FC6-26E5-49D3-88D6-A0D5C72112E9}" type="presParOf" srcId="{1E2E0876-10D2-4702-82E7-38EB2EF8C646}" destId="{B086B58D-C90D-4728-A240-DD32320A67CC}" srcOrd="0" destOrd="0" presId="urn:microsoft.com/office/officeart/2005/8/layout/hierarchy3"/>
    <dgm:cxn modelId="{197F1E63-FB73-4714-A6EE-799832863B6D}" type="presParOf" srcId="{B086B58D-C90D-4728-A240-DD32320A67CC}" destId="{E4B62740-6B3B-4AEE-BCD3-BFF19FB0CCDF}" srcOrd="0" destOrd="0" presId="urn:microsoft.com/office/officeart/2005/8/layout/hierarchy3"/>
    <dgm:cxn modelId="{CF872D15-DB0A-4F56-AB92-3C49D985BF9E}" type="presParOf" srcId="{B086B58D-C90D-4728-A240-DD32320A67CC}" destId="{6FBE258D-F07E-4526-8782-E24DF23FF7FA}" srcOrd="1" destOrd="0" presId="urn:microsoft.com/office/officeart/2005/8/layout/hierarchy3"/>
    <dgm:cxn modelId="{537C1611-76EF-42DC-BC45-816BA8FB7CBE}" type="presParOf" srcId="{1E2E0876-10D2-4702-82E7-38EB2EF8C646}" destId="{433EC2CA-56C5-4AFC-B5EE-CAA5BE307528}" srcOrd="1" destOrd="0" presId="urn:microsoft.com/office/officeart/2005/8/layout/hierarchy3"/>
    <dgm:cxn modelId="{36691081-B67C-46A2-8F3A-B1F3E84CBE4C}" type="presParOf" srcId="{433EC2CA-56C5-4AFC-B5EE-CAA5BE307528}" destId="{B09E5722-C5FB-4FC3-B88E-67D8B7658F3A}" srcOrd="0" destOrd="0" presId="urn:microsoft.com/office/officeart/2005/8/layout/hierarchy3"/>
    <dgm:cxn modelId="{6DECCA9B-F62F-43EA-A48C-025792B47DF6}" type="presParOf" srcId="{433EC2CA-56C5-4AFC-B5EE-CAA5BE307528}" destId="{376E86E5-7809-46A7-A8E7-60F77F9DF61E}" srcOrd="1" destOrd="0" presId="urn:microsoft.com/office/officeart/2005/8/layout/hierarchy3"/>
    <dgm:cxn modelId="{694F14F6-804C-4D6F-8B15-ACE5A38D802A}" type="presParOf" srcId="{433EC2CA-56C5-4AFC-B5EE-CAA5BE307528}" destId="{A020F145-4F8B-4681-BC8E-2F7C93F7612F}" srcOrd="2" destOrd="0" presId="urn:microsoft.com/office/officeart/2005/8/layout/hierarchy3"/>
    <dgm:cxn modelId="{F8992437-BDD6-4D7F-AAC3-44C9C48E3D7B}" type="presParOf" srcId="{433EC2CA-56C5-4AFC-B5EE-CAA5BE307528}" destId="{90F0D01A-E6F2-4176-B801-FB99258447B3}" srcOrd="3" destOrd="0" presId="urn:microsoft.com/office/officeart/2005/8/layout/hierarchy3"/>
    <dgm:cxn modelId="{8A8440A1-B3D9-410F-8A02-DB5E5CAAE9A2}" type="presParOf" srcId="{433EC2CA-56C5-4AFC-B5EE-CAA5BE307528}" destId="{16DE10EE-E741-4344-85DC-BB231E0B736D}" srcOrd="4" destOrd="0" presId="urn:microsoft.com/office/officeart/2005/8/layout/hierarchy3"/>
    <dgm:cxn modelId="{E78AF54E-A1A3-4A05-B113-E894F46AA0BB}" type="presParOf" srcId="{433EC2CA-56C5-4AFC-B5EE-CAA5BE307528}" destId="{BCF9B948-DB6E-4C98-93DD-826723199C59}" srcOrd="5" destOrd="0" presId="urn:microsoft.com/office/officeart/2005/8/layout/hierarchy3"/>
    <dgm:cxn modelId="{4F67D09A-96E7-4E8F-A7B8-D29E54D60E5C}" type="presParOf" srcId="{433EC2CA-56C5-4AFC-B5EE-CAA5BE307528}" destId="{03A29A8B-C415-45C5-AC02-87792477BCAA}" srcOrd="6" destOrd="0" presId="urn:microsoft.com/office/officeart/2005/8/layout/hierarchy3"/>
    <dgm:cxn modelId="{80E675D4-F9C1-46B9-B0EE-A29C78F16901}" type="presParOf" srcId="{433EC2CA-56C5-4AFC-B5EE-CAA5BE307528}" destId="{3E6636A4-3D4D-4D4A-9891-8555DE925E61}" srcOrd="7" destOrd="0" presId="urn:microsoft.com/office/officeart/2005/8/layout/hierarchy3"/>
    <dgm:cxn modelId="{60F48FCA-1B20-4CE3-84D7-1850D615CBB6}" type="presParOf" srcId="{433EC2CA-56C5-4AFC-B5EE-CAA5BE307528}" destId="{71771F63-DA0A-4F7E-ABD2-64DD04046F30}" srcOrd="8" destOrd="0" presId="urn:microsoft.com/office/officeart/2005/8/layout/hierarchy3"/>
    <dgm:cxn modelId="{07F02474-64DE-4EE3-BE7B-A6443645E896}" type="presParOf" srcId="{433EC2CA-56C5-4AFC-B5EE-CAA5BE307528}" destId="{7C231E73-D2E9-4678-A5D5-FF037BEF3CD7}" srcOrd="9" destOrd="0" presId="urn:microsoft.com/office/officeart/2005/8/layout/hierarchy3"/>
    <dgm:cxn modelId="{3FF7E9A7-26E8-466E-A82C-78F0F5C4F5EB}" type="presParOf" srcId="{433EC2CA-56C5-4AFC-B5EE-CAA5BE307528}" destId="{27887EC8-0C75-4A1A-83E1-DA820D6F09AB}" srcOrd="10" destOrd="0" presId="urn:microsoft.com/office/officeart/2005/8/layout/hierarchy3"/>
    <dgm:cxn modelId="{554A6768-917D-4802-91D2-4874CD321CA5}" type="presParOf" srcId="{433EC2CA-56C5-4AFC-B5EE-CAA5BE307528}" destId="{431B5AB6-79F3-406A-90B7-DC35C5B02B14}" srcOrd="11" destOrd="0" presId="urn:microsoft.com/office/officeart/2005/8/layout/hierarchy3"/>
    <dgm:cxn modelId="{B34D369D-2F44-4025-8C23-486EB8564879}" type="presParOf" srcId="{433EC2CA-56C5-4AFC-B5EE-CAA5BE307528}" destId="{C5918D48-CB9A-41B6-8F71-39BDE00EAA43}" srcOrd="12" destOrd="0" presId="urn:microsoft.com/office/officeart/2005/8/layout/hierarchy3"/>
    <dgm:cxn modelId="{B385AFE5-4C36-42A4-B3C7-024886E4A7C5}" type="presParOf" srcId="{433EC2CA-56C5-4AFC-B5EE-CAA5BE307528}" destId="{4D66D227-F7A8-4010-B548-520473A303EF}" srcOrd="13" destOrd="0" presId="urn:microsoft.com/office/officeart/2005/8/layout/hierarchy3"/>
    <dgm:cxn modelId="{09BC6184-8B95-4E46-9CBF-504FA0C21E29}" type="presParOf" srcId="{433EC2CA-56C5-4AFC-B5EE-CAA5BE307528}" destId="{5C6B194B-5E3D-48F8-AD42-2DB32E5B536E}" srcOrd="14" destOrd="0" presId="urn:microsoft.com/office/officeart/2005/8/layout/hierarchy3"/>
    <dgm:cxn modelId="{B81575A8-4A06-438B-83E4-E76E91EC8925}" type="presParOf" srcId="{433EC2CA-56C5-4AFC-B5EE-CAA5BE307528}" destId="{7AD540C3-A5C0-42E1-AEA9-5D7FC61F0D4D}" srcOrd="15" destOrd="0" presId="urn:microsoft.com/office/officeart/2005/8/layout/hierarchy3"/>
    <dgm:cxn modelId="{DF82462F-E28E-4C2C-96BE-7D1CEB84EE59}" type="presParOf" srcId="{433EC2CA-56C5-4AFC-B5EE-CAA5BE307528}" destId="{929604C3-0920-4D76-AEC0-EA26A6B9634C}" srcOrd="16" destOrd="0" presId="urn:microsoft.com/office/officeart/2005/8/layout/hierarchy3"/>
    <dgm:cxn modelId="{1506CFDE-E5CE-4D28-88B3-27A9DDFC7978}" type="presParOf" srcId="{433EC2CA-56C5-4AFC-B5EE-CAA5BE307528}" destId="{BC312FA2-3DAC-4077-A2B1-97F2956F3799}" srcOrd="1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B62740-6B3B-4AEE-BCD3-BFF19FB0CCDF}">
      <dsp:nvSpPr>
        <dsp:cNvPr id="0" name=""/>
        <dsp:cNvSpPr/>
      </dsp:nvSpPr>
      <dsp:spPr>
        <a:xfrm>
          <a:off x="1078935" y="2753"/>
          <a:ext cx="7761596" cy="48249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solidFill>
                <a:srgbClr val="002060"/>
              </a:solidFill>
            </a:rPr>
            <a:t>SAMU-192</a:t>
          </a:r>
        </a:p>
      </dsp:txBody>
      <dsp:txXfrm>
        <a:off x="1093067" y="16885"/>
        <a:ext cx="7733332" cy="454227"/>
      </dsp:txXfrm>
    </dsp:sp>
    <dsp:sp modelId="{B09E5722-C5FB-4FC3-B88E-67D8B7658F3A}">
      <dsp:nvSpPr>
        <dsp:cNvPr id="0" name=""/>
        <dsp:cNvSpPr/>
      </dsp:nvSpPr>
      <dsp:spPr>
        <a:xfrm>
          <a:off x="1855095" y="485245"/>
          <a:ext cx="776159" cy="3618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1868"/>
              </a:lnTo>
              <a:lnTo>
                <a:pt x="776159" y="36186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6E86E5-7809-46A7-A8E7-60F77F9DF61E}">
      <dsp:nvSpPr>
        <dsp:cNvPr id="0" name=""/>
        <dsp:cNvSpPr/>
      </dsp:nvSpPr>
      <dsp:spPr>
        <a:xfrm>
          <a:off x="2631255" y="605867"/>
          <a:ext cx="8124813" cy="482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>
              <a:solidFill>
                <a:srgbClr val="002060"/>
              </a:solidFill>
            </a:rPr>
            <a:t>Tempo-resposta de </a:t>
          </a:r>
          <a:r>
            <a:rPr lang="pt-BR" sz="1100" b="1" kern="1200" dirty="0">
              <a:solidFill>
                <a:srgbClr val="002060"/>
              </a:solidFill>
            </a:rPr>
            <a:t>100%</a:t>
          </a:r>
          <a:r>
            <a:rPr lang="pt-BR" sz="1100" kern="1200" dirty="0">
              <a:solidFill>
                <a:srgbClr val="002060"/>
              </a:solidFill>
            </a:rPr>
            <a:t> da população em até </a:t>
          </a:r>
          <a:r>
            <a:rPr lang="pt-BR" sz="1100" b="1" kern="1200" dirty="0">
              <a:solidFill>
                <a:srgbClr val="002060"/>
              </a:solidFill>
            </a:rPr>
            <a:t>60min </a:t>
          </a:r>
          <a:r>
            <a:rPr lang="pt-BR" sz="1100" kern="1200" dirty="0">
              <a:solidFill>
                <a:srgbClr val="002060"/>
              </a:solidFill>
            </a:rPr>
            <a:t>de um ponto de atenção fixo e não mais de </a:t>
          </a:r>
          <a:r>
            <a:rPr lang="pt-BR" sz="1100" b="1" kern="1200" dirty="0">
              <a:solidFill>
                <a:srgbClr val="002060"/>
              </a:solidFill>
            </a:rPr>
            <a:t>25min </a:t>
          </a:r>
          <a:r>
            <a:rPr lang="pt-BR" sz="1100" kern="1200" dirty="0">
              <a:solidFill>
                <a:srgbClr val="002060"/>
              </a:solidFill>
            </a:rPr>
            <a:t>de um ponto de atenção móvel.</a:t>
          </a:r>
        </a:p>
      </dsp:txBody>
      <dsp:txXfrm>
        <a:off x="2645387" y="619999"/>
        <a:ext cx="8096549" cy="454227"/>
      </dsp:txXfrm>
    </dsp:sp>
    <dsp:sp modelId="{A020F145-4F8B-4681-BC8E-2F7C93F7612F}">
      <dsp:nvSpPr>
        <dsp:cNvPr id="0" name=""/>
        <dsp:cNvSpPr/>
      </dsp:nvSpPr>
      <dsp:spPr>
        <a:xfrm>
          <a:off x="1855095" y="485245"/>
          <a:ext cx="776159" cy="9649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4982"/>
              </a:lnTo>
              <a:lnTo>
                <a:pt x="776159" y="96498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F0D01A-E6F2-4176-B801-FB99258447B3}">
      <dsp:nvSpPr>
        <dsp:cNvPr id="0" name=""/>
        <dsp:cNvSpPr/>
      </dsp:nvSpPr>
      <dsp:spPr>
        <a:xfrm>
          <a:off x="2631255" y="1208982"/>
          <a:ext cx="8124813" cy="482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844818"/>
              <a:satOff val="-2177"/>
              <a:lumOff val="-1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>
              <a:solidFill>
                <a:srgbClr val="002060"/>
              </a:solidFill>
            </a:rPr>
            <a:t>Hierarquizado, Estratificado e Regionalizado, seguindo o desenho da Rede.</a:t>
          </a:r>
        </a:p>
      </dsp:txBody>
      <dsp:txXfrm>
        <a:off x="2645387" y="1223114"/>
        <a:ext cx="8096549" cy="454227"/>
      </dsp:txXfrm>
    </dsp:sp>
    <dsp:sp modelId="{16DE10EE-E741-4344-85DC-BB231E0B736D}">
      <dsp:nvSpPr>
        <dsp:cNvPr id="0" name=""/>
        <dsp:cNvSpPr/>
      </dsp:nvSpPr>
      <dsp:spPr>
        <a:xfrm>
          <a:off x="1855095" y="485245"/>
          <a:ext cx="776159" cy="15680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8096"/>
              </a:lnTo>
              <a:lnTo>
                <a:pt x="776159" y="156809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F9B948-DB6E-4C98-93DD-826723199C59}">
      <dsp:nvSpPr>
        <dsp:cNvPr id="0" name=""/>
        <dsp:cNvSpPr/>
      </dsp:nvSpPr>
      <dsp:spPr>
        <a:xfrm>
          <a:off x="2631255" y="1812096"/>
          <a:ext cx="8108038" cy="482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>
              <a:solidFill>
                <a:srgbClr val="002060"/>
              </a:solidFill>
            </a:rPr>
            <a:t>O Polo da Macrorregião sediará o complexo Macrorregional de Regulação, integrando-se à Regulação Estadual.</a:t>
          </a:r>
        </a:p>
      </dsp:txBody>
      <dsp:txXfrm>
        <a:off x="2645387" y="1826228"/>
        <a:ext cx="8079774" cy="454227"/>
      </dsp:txXfrm>
    </dsp:sp>
    <dsp:sp modelId="{03A29A8B-C415-45C5-AC02-87792477BCAA}">
      <dsp:nvSpPr>
        <dsp:cNvPr id="0" name=""/>
        <dsp:cNvSpPr/>
      </dsp:nvSpPr>
      <dsp:spPr>
        <a:xfrm>
          <a:off x="1855095" y="485245"/>
          <a:ext cx="776159" cy="21712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71210"/>
              </a:lnTo>
              <a:lnTo>
                <a:pt x="776159" y="217121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6636A4-3D4D-4D4A-9891-8555DE925E61}">
      <dsp:nvSpPr>
        <dsp:cNvPr id="0" name=""/>
        <dsp:cNvSpPr/>
      </dsp:nvSpPr>
      <dsp:spPr>
        <a:xfrm>
          <a:off x="2631255" y="2415210"/>
          <a:ext cx="8091255" cy="482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534453"/>
              <a:satOff val="-6532"/>
              <a:lumOff val="-4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>
              <a:solidFill>
                <a:srgbClr val="002060"/>
              </a:solidFill>
            </a:rPr>
            <a:t>O Polo da </a:t>
          </a:r>
          <a:r>
            <a:rPr lang="pt-BR" sz="1100" b="1" kern="1200" dirty="0">
              <a:solidFill>
                <a:srgbClr val="002060"/>
              </a:solidFill>
            </a:rPr>
            <a:t>macro </a:t>
          </a:r>
          <a:r>
            <a:rPr lang="pt-BR" sz="1100" kern="1200" dirty="0">
              <a:solidFill>
                <a:srgbClr val="002060"/>
              </a:solidFill>
            </a:rPr>
            <a:t>deverá ter: Pelo menos uma </a:t>
          </a:r>
          <a:r>
            <a:rPr lang="pt-BR" sz="1100" b="1" kern="1200" dirty="0">
              <a:solidFill>
                <a:srgbClr val="002060"/>
              </a:solidFill>
            </a:rPr>
            <a:t>USA</a:t>
          </a:r>
          <a:r>
            <a:rPr lang="pt-BR" sz="1100" kern="1200" dirty="0">
              <a:solidFill>
                <a:srgbClr val="002060"/>
              </a:solidFill>
            </a:rPr>
            <a:t> e uma </a:t>
          </a:r>
          <a:r>
            <a:rPr lang="pt-BR" sz="1100" b="1" kern="1200" dirty="0">
              <a:solidFill>
                <a:srgbClr val="002060"/>
              </a:solidFill>
            </a:rPr>
            <a:t>USB</a:t>
          </a:r>
          <a:r>
            <a:rPr lang="pt-BR" sz="1100" kern="1200" dirty="0">
              <a:solidFill>
                <a:srgbClr val="002060"/>
              </a:solidFill>
            </a:rPr>
            <a:t>.</a:t>
          </a:r>
        </a:p>
      </dsp:txBody>
      <dsp:txXfrm>
        <a:off x="2645387" y="2429342"/>
        <a:ext cx="8062991" cy="454227"/>
      </dsp:txXfrm>
    </dsp:sp>
    <dsp:sp modelId="{71771F63-DA0A-4F7E-ABD2-64DD04046F30}">
      <dsp:nvSpPr>
        <dsp:cNvPr id="0" name=""/>
        <dsp:cNvSpPr/>
      </dsp:nvSpPr>
      <dsp:spPr>
        <a:xfrm>
          <a:off x="1855095" y="485245"/>
          <a:ext cx="776159" cy="27743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74324"/>
              </a:lnTo>
              <a:lnTo>
                <a:pt x="776159" y="277432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231E73-D2E9-4678-A5D5-FF037BEF3CD7}">
      <dsp:nvSpPr>
        <dsp:cNvPr id="0" name=""/>
        <dsp:cNvSpPr/>
      </dsp:nvSpPr>
      <dsp:spPr>
        <a:xfrm>
          <a:off x="2631255" y="3018324"/>
          <a:ext cx="8091255" cy="482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>
              <a:solidFill>
                <a:srgbClr val="002060"/>
              </a:solidFill>
            </a:rPr>
            <a:t>O Polo da </a:t>
          </a:r>
          <a:r>
            <a:rPr lang="pt-BR" sz="1100" b="1" kern="1200" dirty="0">
              <a:solidFill>
                <a:srgbClr val="002060"/>
              </a:solidFill>
            </a:rPr>
            <a:t>região</a:t>
          </a:r>
          <a:r>
            <a:rPr lang="pt-BR" sz="1100" kern="1200" dirty="0">
              <a:solidFill>
                <a:srgbClr val="002060"/>
              </a:solidFill>
            </a:rPr>
            <a:t> deverá ter: Pelo menos uma </a:t>
          </a:r>
          <a:r>
            <a:rPr lang="pt-BR" sz="1100" b="1" kern="1200" dirty="0">
              <a:solidFill>
                <a:srgbClr val="002060"/>
              </a:solidFill>
            </a:rPr>
            <a:t>USB.</a:t>
          </a:r>
          <a:endParaRPr lang="pt-BR" sz="1100" kern="1200" dirty="0">
            <a:solidFill>
              <a:srgbClr val="002060"/>
            </a:solidFill>
          </a:endParaRPr>
        </a:p>
      </dsp:txBody>
      <dsp:txXfrm>
        <a:off x="2645387" y="3032456"/>
        <a:ext cx="8062991" cy="454227"/>
      </dsp:txXfrm>
    </dsp:sp>
    <dsp:sp modelId="{27887EC8-0C75-4A1A-83E1-DA820D6F09AB}">
      <dsp:nvSpPr>
        <dsp:cNvPr id="0" name=""/>
        <dsp:cNvSpPr/>
      </dsp:nvSpPr>
      <dsp:spPr>
        <a:xfrm>
          <a:off x="1855095" y="485245"/>
          <a:ext cx="776159" cy="33774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77439"/>
              </a:lnTo>
              <a:lnTo>
                <a:pt x="776159" y="337743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1B5AB6-79F3-406A-90B7-DC35C5B02B14}">
      <dsp:nvSpPr>
        <dsp:cNvPr id="0" name=""/>
        <dsp:cNvSpPr/>
      </dsp:nvSpPr>
      <dsp:spPr>
        <a:xfrm>
          <a:off x="2631255" y="3621438"/>
          <a:ext cx="8108030" cy="482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224089"/>
              <a:satOff val="-10887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>
              <a:solidFill>
                <a:srgbClr val="002060"/>
              </a:solidFill>
            </a:rPr>
            <a:t>Localização:</a:t>
          </a:r>
          <a:r>
            <a:rPr lang="pt-BR" sz="1100" kern="1200" dirty="0">
              <a:solidFill>
                <a:srgbClr val="002060"/>
              </a:solidFill>
            </a:rPr>
            <a:t> número populacional; área de abrangência e tempo resposta.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>
              <a:solidFill>
                <a:srgbClr val="002060"/>
              </a:solidFill>
            </a:rPr>
            <a:t>Municípios em interseção rodoviária com pelo menos mais de dois municípios, não sendo limítrofes com outros estados ou macrorregiões. </a:t>
          </a:r>
        </a:p>
      </dsp:txBody>
      <dsp:txXfrm>
        <a:off x="2645387" y="3635570"/>
        <a:ext cx="8079766" cy="454227"/>
      </dsp:txXfrm>
    </dsp:sp>
    <dsp:sp modelId="{C5918D48-CB9A-41B6-8F71-39BDE00EAA43}">
      <dsp:nvSpPr>
        <dsp:cNvPr id="0" name=""/>
        <dsp:cNvSpPr/>
      </dsp:nvSpPr>
      <dsp:spPr>
        <a:xfrm>
          <a:off x="1855095" y="485245"/>
          <a:ext cx="776159" cy="39805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80553"/>
              </a:lnTo>
              <a:lnTo>
                <a:pt x="776159" y="398055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66D227-F7A8-4010-B548-520473A303EF}">
      <dsp:nvSpPr>
        <dsp:cNvPr id="0" name=""/>
        <dsp:cNvSpPr/>
      </dsp:nvSpPr>
      <dsp:spPr>
        <a:xfrm>
          <a:off x="2631255" y="4224552"/>
          <a:ext cx="8108030" cy="482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>
              <a:solidFill>
                <a:srgbClr val="002060"/>
              </a:solidFill>
            </a:rPr>
            <a:t>Raio de ação</a:t>
          </a:r>
          <a:r>
            <a:rPr lang="pt-BR" sz="1100" kern="1200" dirty="0">
              <a:solidFill>
                <a:srgbClr val="002060"/>
              </a:solidFill>
            </a:rPr>
            <a:t>: 60km/h em rodovias urbanas não urbanas e 30km/h em urbanas.</a:t>
          </a:r>
        </a:p>
      </dsp:txBody>
      <dsp:txXfrm>
        <a:off x="2645387" y="4238684"/>
        <a:ext cx="8079766" cy="454227"/>
      </dsp:txXfrm>
    </dsp:sp>
    <dsp:sp modelId="{5C6B194B-5E3D-48F8-AD42-2DB32E5B536E}">
      <dsp:nvSpPr>
        <dsp:cNvPr id="0" name=""/>
        <dsp:cNvSpPr/>
      </dsp:nvSpPr>
      <dsp:spPr>
        <a:xfrm>
          <a:off x="1855095" y="485245"/>
          <a:ext cx="776159" cy="45836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83667"/>
              </a:lnTo>
              <a:lnTo>
                <a:pt x="776159" y="458366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D540C3-A5C0-42E1-AEA9-5D7FC61F0D4D}">
      <dsp:nvSpPr>
        <dsp:cNvPr id="0" name=""/>
        <dsp:cNvSpPr/>
      </dsp:nvSpPr>
      <dsp:spPr>
        <a:xfrm>
          <a:off x="2631255" y="4827666"/>
          <a:ext cx="8108030" cy="482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913725"/>
              <a:satOff val="-15242"/>
              <a:lumOff val="-102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>
              <a:solidFill>
                <a:srgbClr val="002060"/>
              </a:solidFill>
            </a:rPr>
            <a:t>Financiamento tripartite</a:t>
          </a:r>
          <a:r>
            <a:rPr lang="pt-BR" sz="1100" kern="1200" dirty="0">
              <a:solidFill>
                <a:srgbClr val="002060"/>
              </a:solidFill>
            </a:rPr>
            <a:t>: componente municipal de 25% do montante para custeio; componente estadual variável; e componente federal derivado de portarias específicas. </a:t>
          </a:r>
        </a:p>
      </dsp:txBody>
      <dsp:txXfrm>
        <a:off x="2645387" y="4841798"/>
        <a:ext cx="8079766" cy="454227"/>
      </dsp:txXfrm>
    </dsp:sp>
    <dsp:sp modelId="{929604C3-0920-4D76-AEC0-EA26A6B9634C}">
      <dsp:nvSpPr>
        <dsp:cNvPr id="0" name=""/>
        <dsp:cNvSpPr/>
      </dsp:nvSpPr>
      <dsp:spPr>
        <a:xfrm>
          <a:off x="1855095" y="485245"/>
          <a:ext cx="776159" cy="51867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86781"/>
              </a:lnTo>
              <a:lnTo>
                <a:pt x="776159" y="518678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312FA2-3DAC-4077-A2B1-97F2956F3799}">
      <dsp:nvSpPr>
        <dsp:cNvPr id="0" name=""/>
        <dsp:cNvSpPr/>
      </dsp:nvSpPr>
      <dsp:spPr>
        <a:xfrm>
          <a:off x="2631255" y="5430780"/>
          <a:ext cx="8141588" cy="482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>
              <a:solidFill>
                <a:srgbClr val="002060"/>
              </a:solidFill>
            </a:rPr>
            <a:t>SAMU Macrorregional: gerenciado por </a:t>
          </a:r>
          <a:r>
            <a:rPr lang="pt-BR" sz="1100" b="1" kern="1200" dirty="0">
              <a:solidFill>
                <a:srgbClr val="002060"/>
              </a:solidFill>
            </a:rPr>
            <a:t>Consórcio Público Intermunicipal Macrorregional</a:t>
          </a:r>
          <a:r>
            <a:rPr lang="pt-BR" sz="1100" kern="1200" dirty="0">
              <a:solidFill>
                <a:srgbClr val="002060"/>
              </a:solidFill>
            </a:rPr>
            <a:t>.</a:t>
          </a:r>
        </a:p>
      </dsp:txBody>
      <dsp:txXfrm>
        <a:off x="2645387" y="5444912"/>
        <a:ext cx="8113324" cy="4542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1AFCB2-EB32-4FD3-9F9A-90767E3B1B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F3136EC-0A80-4512-A8AF-AF2012FA14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A4F957E-329E-4B03-851E-9CEFC73EF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5456B-3605-42AF-BA0D-898EB080D63A}" type="datetimeFigureOut">
              <a:rPr lang="pt-BR" smtClean="0"/>
              <a:t>06/05/2024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B995FC5-6089-495C-9E30-7C241A5D3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3584D7D-F57E-4838-8760-55FB96D5D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ACD1-5054-4CA0-8572-2B456973C0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0466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7E08D0-C2E4-4111-90D9-DBDBA3439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C644B5F-08DC-4594-8C84-39803666D0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89D98CF-CA20-40CD-8C3D-277650B08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5456B-3605-42AF-BA0D-898EB080D63A}" type="datetimeFigureOut">
              <a:rPr lang="pt-BR" smtClean="0"/>
              <a:t>06/05/2024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31B9D6F-BF89-4D11-933F-72C46C7C7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578EF4B-0C05-417F-9688-ED38D98BF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ACD1-5054-4CA0-8572-2B456973C0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4368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9E5E989-543A-411D-BEDD-67B116F4DD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4CE99E0-9779-4543-82EB-9ACC7165FF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BE16640-4087-410D-93AC-BAEB9B18C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5456B-3605-42AF-BA0D-898EB080D63A}" type="datetimeFigureOut">
              <a:rPr lang="pt-BR" smtClean="0"/>
              <a:t>06/05/2024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D0D4D93-A3DB-4DA6-B7D7-E68455086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D70EB53-8A2E-4E86-8650-02978E855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ACD1-5054-4CA0-8572-2B456973C0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8537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3859F2-F69E-4C1D-9AD1-B2EC0A14A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3F461A1-B3EF-4A17-8E90-6F457672E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C4BDFDE-EAA5-4423-9A82-671C2F3F2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5456B-3605-42AF-BA0D-898EB080D63A}" type="datetimeFigureOut">
              <a:rPr lang="pt-BR" smtClean="0"/>
              <a:t>06/05/2024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6E521C3-58FC-497F-BB77-37E1F2CA3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FCA835A-552E-46C0-B7E8-8751758E4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ACD1-5054-4CA0-8572-2B456973C0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1582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4F1563-A353-4EB8-A21D-FF789FBCB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60A154D-2829-42CB-9141-7A7145F53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F449B56-84A9-4E1B-B383-89F764C24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5456B-3605-42AF-BA0D-898EB080D63A}" type="datetimeFigureOut">
              <a:rPr lang="pt-BR" smtClean="0"/>
              <a:t>06/05/2024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09871CF-44E0-45A4-AFC0-DC07EC10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4B8687D-CE1E-4EBA-8021-67EB51AC3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ACD1-5054-4CA0-8572-2B456973C0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8101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39B7C3-70F9-4646-9C84-E3EAA6BBC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F1A034B-7D8F-44C5-8691-1C65461B79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BA2AC0B-F3A5-4B56-BE0D-D40493531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4DB4AC1-438F-4E08-847A-5A919C3AE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5456B-3605-42AF-BA0D-898EB080D63A}" type="datetimeFigureOut">
              <a:rPr lang="pt-BR" smtClean="0"/>
              <a:t>06/05/2024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977F119-5F73-48CD-87F9-F80A49715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3673FED-948D-4DDC-8172-484D40EB9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ACD1-5054-4CA0-8572-2B456973C0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204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7D2F91-F455-4218-9389-4403B075F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C2B184F-4D27-4B96-9AE8-D20AB7B990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7FE489A-2BB1-4F1C-81A4-4EF497E310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CF22BC6-506C-4F08-83A6-F3EA5D6D9D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AAAF521-74E8-42D4-A5B2-C91EECFA58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6EE030D-BDCC-4AEF-8746-E58431DA6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5456B-3605-42AF-BA0D-898EB080D63A}" type="datetimeFigureOut">
              <a:rPr lang="pt-BR" smtClean="0"/>
              <a:t>06/05/2024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1B2D2CF-CCC4-4A3D-AD03-075A3BC77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D2400B2-9FE8-47A3-AE2D-A6D40FC26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ACD1-5054-4CA0-8572-2B456973C0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6926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1E0757-9E85-4A5A-846A-C7A397175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14773C1-ED30-40F3-9F71-9E273BE15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5456B-3605-42AF-BA0D-898EB080D63A}" type="datetimeFigureOut">
              <a:rPr lang="pt-BR" smtClean="0"/>
              <a:t>06/05/2024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6EDE644-DBB7-4DC7-941D-FB7EFDBFA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4CC2E72-7519-4414-B30F-614F687D4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ACD1-5054-4CA0-8572-2B456973C0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940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FE04957-3BA5-446A-A374-447F30B4F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5456B-3605-42AF-BA0D-898EB080D63A}" type="datetimeFigureOut">
              <a:rPr lang="pt-BR" smtClean="0"/>
              <a:t>06/05/2024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2322C8F-508A-4282-85BD-0AE1542BC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B748677-93C9-4937-AAD3-F785AE356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ACD1-5054-4CA0-8572-2B456973C0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2238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EF40CF-EF73-41E4-A143-F29BC0333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ABFA8DA-3C57-49EB-B10C-9747C9EF5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9F5F061-C60D-40A7-A089-306B4C812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C9C7B63-9E71-430F-9724-343D261B8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5456B-3605-42AF-BA0D-898EB080D63A}" type="datetimeFigureOut">
              <a:rPr lang="pt-BR" smtClean="0"/>
              <a:t>06/05/2024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8D1C3E1-ADA6-40D3-90AD-2239B1D6C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F600629-BE97-4237-8144-024FBDCB6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ACD1-5054-4CA0-8572-2B456973C0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9285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C272CE-067E-40F8-AF14-79129652A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BB44C3F-9896-4C24-804E-0F7FCFD320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95A46BC-E605-459A-BF7E-3CB6A633F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16E2CEA-C6C4-46DE-944F-08FB7D81B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5456B-3605-42AF-BA0D-898EB080D63A}" type="datetimeFigureOut">
              <a:rPr lang="pt-BR" smtClean="0"/>
              <a:t>06/05/2024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4F414A2-E145-40E0-92A5-86476CD6B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6A753AF-280D-44EB-98C0-E76B36733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ACD1-5054-4CA0-8572-2B456973C0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5962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7670398-7989-4EE5-B23E-A85B5ADD0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5571A27-A61E-40DF-B1DF-3FB07A549A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EA7E6FC-0BEB-474F-B6F5-853559EC58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5456B-3605-42AF-BA0D-898EB080D63A}" type="datetimeFigureOut">
              <a:rPr lang="pt-BR" smtClean="0"/>
              <a:t>06/05/2024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AE5FDCA-8850-4C28-AEF4-4B3EB54130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C0908D-0662-448F-A4E8-44BC683216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7ACD1-5054-4CA0-8572-2B456973C0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39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20C82EA1-68BA-311E-8525-26C5862A8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1219835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DB93A3B-40FF-30C4-1730-7FE7470B810D}"/>
              </a:ext>
            </a:extLst>
          </p:cNvPr>
          <p:cNvSpPr txBox="1"/>
          <p:nvPr/>
        </p:nvSpPr>
        <p:spPr>
          <a:xfrm>
            <a:off x="3135910" y="1488491"/>
            <a:ext cx="774065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500" dirty="0">
                <a:solidFill>
                  <a:srgbClr val="1B65D4"/>
                </a:solidFill>
                <a:latin typeface="Arial Black" panose="020B0A04020102020204" pitchFamily="34" charset="0"/>
              </a:rPr>
              <a:t> Política Estadual de Atenção às Urgências e Emergências do Estado de Goiás.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41CFCE0-53C8-83B7-3988-0DBAB11EFE32}"/>
              </a:ext>
            </a:extLst>
          </p:cNvPr>
          <p:cNvSpPr txBox="1"/>
          <p:nvPr/>
        </p:nvSpPr>
        <p:spPr>
          <a:xfrm>
            <a:off x="2867462" y="4685141"/>
            <a:ext cx="87675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i="1" dirty="0">
                <a:solidFill>
                  <a:srgbClr val="DB97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Patrícia Palmeira de Brito Fleury</a:t>
            </a:r>
          </a:p>
          <a:p>
            <a:r>
              <a:rPr lang="pt-BR" sz="3000" i="1" dirty="0">
                <a:solidFill>
                  <a:srgbClr val="1C65D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Presidente COSEMS|GO</a:t>
            </a:r>
          </a:p>
        </p:txBody>
      </p:sp>
    </p:spTree>
    <p:extLst>
      <p:ext uri="{BB962C8B-B14F-4D97-AF65-F5344CB8AC3E}">
        <p14:creationId xmlns:p14="http://schemas.microsoft.com/office/powerpoint/2010/main" val="763290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2AC7BCA-4C42-06BD-4B79-907BAB7CA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12198350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3BC4134-D43E-4AB5-88A2-5B13B9B2BFED}"/>
              </a:ext>
            </a:extLst>
          </p:cNvPr>
          <p:cNvSpPr txBox="1"/>
          <p:nvPr/>
        </p:nvSpPr>
        <p:spPr>
          <a:xfrm>
            <a:off x="4538444" y="36408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9A8F9C9-9B58-4C16-A147-15C3F6C49782}"/>
              </a:ext>
            </a:extLst>
          </p:cNvPr>
          <p:cNvSpPr txBox="1"/>
          <p:nvPr/>
        </p:nvSpPr>
        <p:spPr>
          <a:xfrm>
            <a:off x="4723175" y="3640822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E479E22-FC7B-483A-8644-A76033A84E2D}"/>
              </a:ext>
            </a:extLst>
          </p:cNvPr>
          <p:cNvSpPr txBox="1"/>
          <p:nvPr/>
        </p:nvSpPr>
        <p:spPr>
          <a:xfrm>
            <a:off x="4075543" y="226367"/>
            <a:ext cx="4040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4">
                    <a:lumMod val="75000"/>
                  </a:schemeClr>
                </a:solidFill>
              </a:rPr>
              <a:t>CARACTERIZAÇÃO DO ESTADO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63582E0-ADC9-4EBC-A0EC-6CA4B939C6CA}"/>
              </a:ext>
            </a:extLst>
          </p:cNvPr>
          <p:cNvSpPr txBox="1"/>
          <p:nvPr/>
        </p:nvSpPr>
        <p:spPr>
          <a:xfrm>
            <a:off x="807083" y="2117328"/>
            <a:ext cx="448731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2060"/>
                </a:solidFill>
              </a:rPr>
              <a:t>246</a:t>
            </a:r>
            <a:r>
              <a:rPr lang="pt-BR" sz="2400" dirty="0">
                <a:solidFill>
                  <a:srgbClr val="002060"/>
                </a:solidFill>
              </a:rPr>
              <a:t> municípios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2060"/>
                </a:solidFill>
              </a:rPr>
              <a:t>18</a:t>
            </a:r>
            <a:r>
              <a:rPr lang="pt-BR" sz="2400" dirty="0">
                <a:solidFill>
                  <a:srgbClr val="002060"/>
                </a:solidFill>
              </a:rPr>
              <a:t> Regiões de Saúde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2060"/>
                </a:solidFill>
              </a:rPr>
              <a:t>5</a:t>
            </a:r>
            <a:r>
              <a:rPr lang="pt-BR" sz="2400" dirty="0">
                <a:solidFill>
                  <a:srgbClr val="002060"/>
                </a:solidFill>
              </a:rPr>
              <a:t> Macrorregiões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pt-BR" sz="2400" dirty="0">
              <a:solidFill>
                <a:srgbClr val="002060"/>
              </a:solidFill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</a:rPr>
              <a:t>População Total: </a:t>
            </a:r>
            <a:r>
              <a:rPr lang="pt-BR" sz="2400" b="1" dirty="0">
                <a:solidFill>
                  <a:srgbClr val="002060"/>
                </a:solidFill>
              </a:rPr>
              <a:t>7.692.230</a:t>
            </a:r>
            <a:r>
              <a:rPr lang="pt-BR" sz="2400" dirty="0">
                <a:solidFill>
                  <a:srgbClr val="002060"/>
                </a:solidFill>
              </a:rPr>
              <a:t> Hab.</a:t>
            </a:r>
          </a:p>
          <a:p>
            <a:pPr fontAlgn="base"/>
            <a:r>
              <a:rPr lang="pt-BR" sz="1200" dirty="0">
                <a:solidFill>
                  <a:srgbClr val="002060"/>
                </a:solidFill>
              </a:rPr>
              <a:t>(Censo/IMB, 2023)</a:t>
            </a:r>
          </a:p>
          <a:p>
            <a:pPr fontAlgn="base"/>
            <a:r>
              <a:rPr lang="pt-BR" sz="2400" dirty="0">
                <a:solidFill>
                  <a:srgbClr val="002060"/>
                </a:solidFill>
              </a:rPr>
              <a:t> </a:t>
            </a:r>
          </a:p>
          <a:p>
            <a:endParaRPr lang="pt-BR" sz="3200" dirty="0">
              <a:solidFill>
                <a:srgbClr val="002060"/>
              </a:solidFill>
            </a:endParaRPr>
          </a:p>
        </p:txBody>
      </p:sp>
      <p:pic>
        <p:nvPicPr>
          <p:cNvPr id="13" name="Picture 2" descr="https://lh7-us.googleusercontent.com/nuzqGuKykbEqQVlOMYkjPRoqjyxn3JU53sCfudRp_b4pdUbQxpL46L86M8qK682OeuCqSQ-a8oFD9g66keKLT1IOoEufCtmBTpkryIwIGC-NYVUZXXyG5EGW8GorVuBV9HBRb23M8DI8RdaeQ7BPA2w">
            <a:extLst>
              <a:ext uri="{FF2B5EF4-FFF2-40B4-BE49-F238E27FC236}">
                <a16:creationId xmlns:a16="http://schemas.microsoft.com/office/drawing/2014/main" id="{4BB57A4F-EFF3-4F35-AF93-7D23D88FD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630" y="1243968"/>
            <a:ext cx="573405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lh7-us.googleusercontent.com/TOHs4K81VQvsXMQrT7eN3PtSidFIGnVExE5X_qrBmLrDvwL6BDFK2d8OtZ0uQYm5_19djvIlec1g3DFZVWmANx3iefFoJPggInZ7HAPQAYRpLCLvPK5JWYq5FcaSK2ak-enGvlNOuqxKYYmG87yoETE">
            <a:extLst>
              <a:ext uri="{FF2B5EF4-FFF2-40B4-BE49-F238E27FC236}">
                <a16:creationId xmlns:a16="http://schemas.microsoft.com/office/drawing/2014/main" id="{86D68726-2251-474B-9A25-FA46526AA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5602611"/>
            <a:ext cx="573405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745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2AC7BCA-4C42-06BD-4B79-907BAB7CA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12198350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3BC4134-D43E-4AB5-88A2-5B13B9B2BFED}"/>
              </a:ext>
            </a:extLst>
          </p:cNvPr>
          <p:cNvSpPr txBox="1"/>
          <p:nvPr/>
        </p:nvSpPr>
        <p:spPr>
          <a:xfrm>
            <a:off x="4538444" y="36408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9A8F9C9-9B58-4C16-A147-15C3F6C49782}"/>
              </a:ext>
            </a:extLst>
          </p:cNvPr>
          <p:cNvSpPr txBox="1"/>
          <p:nvPr/>
        </p:nvSpPr>
        <p:spPr>
          <a:xfrm>
            <a:off x="4723175" y="3640822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E479E22-FC7B-483A-8644-A76033A84E2D}"/>
              </a:ext>
            </a:extLst>
          </p:cNvPr>
          <p:cNvSpPr txBox="1"/>
          <p:nvPr/>
        </p:nvSpPr>
        <p:spPr>
          <a:xfrm>
            <a:off x="3062894" y="238125"/>
            <a:ext cx="7251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4">
                    <a:lumMod val="75000"/>
                  </a:schemeClr>
                </a:solidFill>
              </a:rPr>
              <a:t>CARACTERIZAÇÃO DA MACRORREGIÃO CENTRO-NORTE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61C59E4-A169-46A8-A720-5EA75494EBF7}"/>
              </a:ext>
            </a:extLst>
          </p:cNvPr>
          <p:cNvSpPr txBox="1"/>
          <p:nvPr/>
        </p:nvSpPr>
        <p:spPr>
          <a:xfrm>
            <a:off x="895746" y="937915"/>
            <a:ext cx="3866443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fontAlgn="base">
              <a:buFont typeface="Wingdings" panose="05000000000000000000" pitchFamily="2" charset="2"/>
              <a:buChar char="§"/>
            </a:pPr>
            <a:r>
              <a:rPr lang="pt-BR" sz="2400" b="1" dirty="0">
                <a:solidFill>
                  <a:srgbClr val="002060"/>
                </a:solidFill>
              </a:rPr>
              <a:t>5</a:t>
            </a:r>
            <a:r>
              <a:rPr lang="pt-BR" sz="2400" dirty="0">
                <a:solidFill>
                  <a:srgbClr val="002060"/>
                </a:solidFill>
              </a:rPr>
              <a:t> regiões de saúde: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pt-BR" sz="2400" i="1" dirty="0">
                <a:solidFill>
                  <a:srgbClr val="002060"/>
                </a:solidFill>
              </a:rPr>
              <a:t>Norte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pt-BR" sz="2400" i="1" dirty="0">
                <a:solidFill>
                  <a:srgbClr val="002060"/>
                </a:solidFill>
              </a:rPr>
              <a:t>Pirineus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pt-BR" sz="2400" i="1" dirty="0">
                <a:solidFill>
                  <a:srgbClr val="002060"/>
                </a:solidFill>
              </a:rPr>
              <a:t>Serra da Mesa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pt-BR" sz="2400" i="1" dirty="0">
                <a:solidFill>
                  <a:srgbClr val="002060"/>
                </a:solidFill>
              </a:rPr>
              <a:t>São Patrício I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pt-BR" sz="2400" i="1" dirty="0">
                <a:solidFill>
                  <a:srgbClr val="002060"/>
                </a:solidFill>
              </a:rPr>
              <a:t>São Patrício II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pt-BR" sz="2400" dirty="0">
              <a:solidFill>
                <a:srgbClr val="002060"/>
              </a:solidFill>
            </a:endParaRPr>
          </a:p>
          <a:p>
            <a:pPr marL="342900" indent="-342900" fontAlgn="base">
              <a:buFont typeface="Wingdings" panose="05000000000000000000" pitchFamily="2" charset="2"/>
              <a:buChar char="§"/>
            </a:pPr>
            <a:r>
              <a:rPr lang="pt-BR" sz="2400" b="1" dirty="0">
                <a:solidFill>
                  <a:srgbClr val="002060"/>
                </a:solidFill>
              </a:rPr>
              <a:t>3</a:t>
            </a:r>
            <a:r>
              <a:rPr lang="pt-BR" sz="2400" dirty="0">
                <a:solidFill>
                  <a:srgbClr val="002060"/>
                </a:solidFill>
              </a:rPr>
              <a:t> Apoiadoras COSEMS</a:t>
            </a:r>
          </a:p>
          <a:p>
            <a:pPr marL="342900" indent="-342900" fontAlgn="base">
              <a:buFont typeface="Wingdings" panose="05000000000000000000" pitchFamily="2" charset="2"/>
              <a:buChar char="§"/>
            </a:pPr>
            <a:r>
              <a:rPr lang="pt-BR" sz="2400" b="1" dirty="0">
                <a:solidFill>
                  <a:srgbClr val="002060"/>
                </a:solidFill>
              </a:rPr>
              <a:t>1</a:t>
            </a:r>
            <a:r>
              <a:rPr lang="pt-BR" sz="2400" dirty="0">
                <a:solidFill>
                  <a:srgbClr val="002060"/>
                </a:solidFill>
              </a:rPr>
              <a:t> Diretor Macro</a:t>
            </a:r>
          </a:p>
          <a:p>
            <a:pPr marL="342900" indent="-342900" fontAlgn="base">
              <a:buFont typeface="Wingdings" panose="05000000000000000000" pitchFamily="2" charset="2"/>
              <a:buChar char="§"/>
            </a:pPr>
            <a:r>
              <a:rPr lang="pt-BR" sz="2400" b="1" dirty="0">
                <a:solidFill>
                  <a:srgbClr val="002060"/>
                </a:solidFill>
              </a:rPr>
              <a:t>5</a:t>
            </a:r>
            <a:r>
              <a:rPr lang="pt-BR" sz="2400" dirty="0">
                <a:solidFill>
                  <a:srgbClr val="002060"/>
                </a:solidFill>
              </a:rPr>
              <a:t> Coordenadores CIR’s</a:t>
            </a:r>
          </a:p>
          <a:p>
            <a:pPr fontAlgn="base"/>
            <a:endParaRPr lang="pt-BR" sz="2400" dirty="0">
              <a:solidFill>
                <a:srgbClr val="002060"/>
              </a:solidFill>
            </a:endParaRPr>
          </a:p>
          <a:p>
            <a:pPr marL="342900" indent="-342900" fontAlgn="base">
              <a:buFont typeface="Wingdings" panose="05000000000000000000" pitchFamily="2" charset="2"/>
              <a:buChar char="§"/>
            </a:pPr>
            <a:r>
              <a:rPr lang="pt-BR" sz="2400" b="1" dirty="0">
                <a:solidFill>
                  <a:srgbClr val="002060"/>
                </a:solidFill>
              </a:rPr>
              <a:t>População</a:t>
            </a:r>
            <a:r>
              <a:rPr lang="pt-BR" sz="2400" dirty="0">
                <a:solidFill>
                  <a:srgbClr val="002060"/>
                </a:solidFill>
              </a:rPr>
              <a:t>: 1.139.632 hab.</a:t>
            </a:r>
          </a:p>
          <a:p>
            <a:pPr marL="342900" indent="-342900" fontAlgn="base">
              <a:buFont typeface="Wingdings" panose="05000000000000000000" pitchFamily="2" charset="2"/>
              <a:buChar char="§"/>
            </a:pPr>
            <a:r>
              <a:rPr lang="pt-BR" sz="2400" b="1" dirty="0">
                <a:solidFill>
                  <a:srgbClr val="002060"/>
                </a:solidFill>
              </a:rPr>
              <a:t>Municípios</a:t>
            </a:r>
            <a:r>
              <a:rPr lang="pt-BR" sz="2400" dirty="0">
                <a:solidFill>
                  <a:srgbClr val="002060"/>
                </a:solidFill>
              </a:rPr>
              <a:t>: 60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pt-BR" sz="2400" dirty="0">
              <a:solidFill>
                <a:srgbClr val="002060"/>
              </a:solidFill>
            </a:endParaRPr>
          </a:p>
        </p:txBody>
      </p:sp>
      <p:pic>
        <p:nvPicPr>
          <p:cNvPr id="10" name="Picture 2" descr="https://lh7-us.googleusercontent.com/0wLxgtE0PUD_6j1eXI8ZK090sV2BuJaVkNGGO7pwbj5A4_n_paSdLKg5Nse-6nbnnb6Ab4ogfz_PPxVk_-Kpq84rB4ntfn1z6HAml8W973bmk-NvavPp8l0onLa4FezxtEZ7n9g5kiIDeHyaoDUPCPE">
            <a:extLst>
              <a:ext uri="{FF2B5EF4-FFF2-40B4-BE49-F238E27FC236}">
                <a16:creationId xmlns:a16="http://schemas.microsoft.com/office/drawing/2014/main" id="{0A8B5ACC-07F4-4BBB-BCC4-C0FD662E2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721" y="1205792"/>
            <a:ext cx="573405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lh7-us.googleusercontent.com/yJDeULwyX2WfwG3j_mERjqwU8BCCChAX1yOf8NmzZ3kx7G1YIWzyVLRc3twrIFyyUTjSIpGBGeZOfCyTM5ScFGR5TxXUJ1D_xnzISg6tOAY-ukFiq58Xf2yIh4xW9x3a3WdwsS6YiG9oSyTBx0gfgWI">
            <a:extLst>
              <a:ext uri="{FF2B5EF4-FFF2-40B4-BE49-F238E27FC236}">
                <a16:creationId xmlns:a16="http://schemas.microsoft.com/office/drawing/2014/main" id="{414AF000-CEAD-4EB0-A1F8-0025B71C9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0" y="5463467"/>
            <a:ext cx="29146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163C6A31-8059-46E3-AA0C-891CA2E2E288}"/>
              </a:ext>
            </a:extLst>
          </p:cNvPr>
          <p:cNvSpPr/>
          <p:nvPr/>
        </p:nvSpPr>
        <p:spPr>
          <a:xfrm>
            <a:off x="8019875" y="998291"/>
            <a:ext cx="1812022" cy="26425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9010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2AC7BCA-4C42-06BD-4B79-907BAB7CA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12198350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3BC4134-D43E-4AB5-88A2-5B13B9B2BFED}"/>
              </a:ext>
            </a:extLst>
          </p:cNvPr>
          <p:cNvSpPr txBox="1"/>
          <p:nvPr/>
        </p:nvSpPr>
        <p:spPr>
          <a:xfrm>
            <a:off x="4538444" y="36408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9A8F9C9-9B58-4C16-A147-15C3F6C49782}"/>
              </a:ext>
            </a:extLst>
          </p:cNvPr>
          <p:cNvSpPr txBox="1"/>
          <p:nvPr/>
        </p:nvSpPr>
        <p:spPr>
          <a:xfrm>
            <a:off x="4723175" y="3640822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E479E22-FC7B-483A-8644-A76033A84E2D}"/>
              </a:ext>
            </a:extLst>
          </p:cNvPr>
          <p:cNvSpPr txBox="1"/>
          <p:nvPr/>
        </p:nvSpPr>
        <p:spPr>
          <a:xfrm>
            <a:off x="4075543" y="226367"/>
            <a:ext cx="4040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4">
                    <a:lumMod val="75000"/>
                  </a:schemeClr>
                </a:solidFill>
              </a:rPr>
              <a:t>CARACTERIZAÇÃO DO ESTADO</a:t>
            </a:r>
          </a:p>
        </p:txBody>
      </p:sp>
      <p:pic>
        <p:nvPicPr>
          <p:cNvPr id="12" name="Picture 4" descr="Atenção Primária à Saúde OPAS/OMS Organização, 60% OFF">
            <a:extLst>
              <a:ext uri="{FF2B5EF4-FFF2-40B4-BE49-F238E27FC236}">
                <a16:creationId xmlns:a16="http://schemas.microsoft.com/office/drawing/2014/main" id="{DEC6158A-6645-43B5-8859-ADB8692A6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24" y="1088701"/>
            <a:ext cx="7914567" cy="445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E6B05805-4902-42C0-AD52-B74CDBD8E859}"/>
              </a:ext>
            </a:extLst>
          </p:cNvPr>
          <p:cNvSpPr txBox="1"/>
          <p:nvPr/>
        </p:nvSpPr>
        <p:spPr>
          <a:xfrm>
            <a:off x="875332" y="1808793"/>
            <a:ext cx="2340299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pt-BR" sz="3200" b="1" dirty="0">
                <a:solidFill>
                  <a:srgbClr val="002060"/>
                </a:solidFill>
              </a:rPr>
              <a:t>93,51%</a:t>
            </a:r>
          </a:p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pt-BR" sz="3200" b="1" dirty="0">
              <a:solidFill>
                <a:srgbClr val="002060"/>
              </a:solidFill>
            </a:endParaRPr>
          </a:p>
          <a:p>
            <a:pPr algn="ctr" fontAlgn="base"/>
            <a:r>
              <a:rPr lang="pt-BR" sz="3200" dirty="0">
                <a:solidFill>
                  <a:srgbClr val="002060"/>
                </a:solidFill>
              </a:rPr>
              <a:t>De Cobertura da APS</a:t>
            </a:r>
          </a:p>
          <a:p>
            <a:endParaRPr lang="pt-BR" sz="3200" dirty="0">
              <a:solidFill>
                <a:srgbClr val="002060"/>
              </a:solidFill>
            </a:endParaRPr>
          </a:p>
          <a:p>
            <a:pPr algn="ctr"/>
            <a:r>
              <a:rPr lang="pt-BR" sz="900" dirty="0">
                <a:solidFill>
                  <a:srgbClr val="002060"/>
                </a:solidFill>
              </a:rPr>
              <a:t>(Fonte: https://indicadores.saude.go.gov.b)</a:t>
            </a:r>
          </a:p>
        </p:txBody>
      </p:sp>
    </p:spTree>
    <p:extLst>
      <p:ext uri="{BB962C8B-B14F-4D97-AF65-F5344CB8AC3E}">
        <p14:creationId xmlns:p14="http://schemas.microsoft.com/office/powerpoint/2010/main" val="2142433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2AC7BCA-4C42-06BD-4B79-907BAB7CA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12198350" cy="6858000"/>
          </a:xfrm>
          <a:prstGeom prst="rect">
            <a:avLst/>
          </a:prstGeom>
        </p:spPr>
      </p:pic>
      <p:pic>
        <p:nvPicPr>
          <p:cNvPr id="4" name="PolíƟca Estadual de Atenção às Urgências e Emergências do Estado de Goiás (1)">
            <a:hlinkClick r:id="" action="ppaction://media"/>
            <a:extLst>
              <a:ext uri="{FF2B5EF4-FFF2-40B4-BE49-F238E27FC236}">
                <a16:creationId xmlns:a16="http://schemas.microsoft.com/office/drawing/2014/main" id="{B01EE691-1508-4AB8-8433-ABA926134F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BA49AED-56F8-4C7D-9FB6-6ADD78BD6FCE}"/>
              </a:ext>
            </a:extLst>
          </p:cNvPr>
          <p:cNvSpPr txBox="1"/>
          <p:nvPr/>
        </p:nvSpPr>
        <p:spPr>
          <a:xfrm>
            <a:off x="5687736" y="2466363"/>
            <a:ext cx="4240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accent4">
                    <a:lumMod val="75000"/>
                  </a:schemeClr>
                </a:solidFill>
              </a:rPr>
              <a:t>Resolução nº 070/2024 – CIB, 03/04/2024.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3BC4134-D43E-4AB5-88A2-5B13B9B2BFED}"/>
              </a:ext>
            </a:extLst>
          </p:cNvPr>
          <p:cNvSpPr txBox="1"/>
          <p:nvPr/>
        </p:nvSpPr>
        <p:spPr>
          <a:xfrm>
            <a:off x="4538444" y="36408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9A8F9C9-9B58-4C16-A147-15C3F6C49782}"/>
              </a:ext>
            </a:extLst>
          </p:cNvPr>
          <p:cNvSpPr txBox="1"/>
          <p:nvPr/>
        </p:nvSpPr>
        <p:spPr>
          <a:xfrm>
            <a:off x="4723175" y="3640822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65BD809-C0B7-4EFF-9FA9-B59A23183508}"/>
              </a:ext>
            </a:extLst>
          </p:cNvPr>
          <p:cNvSpPr/>
          <p:nvPr/>
        </p:nvSpPr>
        <p:spPr>
          <a:xfrm>
            <a:off x="4009938" y="3129093"/>
            <a:ext cx="8103765" cy="3598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600" b="1" dirty="0">
                <a:solidFill>
                  <a:srgbClr val="002060"/>
                </a:solidFill>
              </a:rPr>
              <a:t>Universalidade</a:t>
            </a:r>
            <a:r>
              <a:rPr lang="pt-BR" sz="1600" dirty="0">
                <a:solidFill>
                  <a:srgbClr val="002060"/>
                </a:solidFill>
              </a:rPr>
              <a:t>, </a:t>
            </a:r>
            <a:r>
              <a:rPr lang="pt-BR" sz="1600" b="1" dirty="0">
                <a:solidFill>
                  <a:srgbClr val="002060"/>
                </a:solidFill>
              </a:rPr>
              <a:t>equidade</a:t>
            </a:r>
            <a:r>
              <a:rPr lang="pt-BR" sz="1600" dirty="0">
                <a:solidFill>
                  <a:srgbClr val="002060"/>
                </a:solidFill>
              </a:rPr>
              <a:t> e </a:t>
            </a:r>
            <a:r>
              <a:rPr lang="pt-BR" sz="1600" b="1" dirty="0">
                <a:solidFill>
                  <a:srgbClr val="002060"/>
                </a:solidFill>
              </a:rPr>
              <a:t>integralidade</a:t>
            </a:r>
            <a:r>
              <a:rPr lang="pt-BR" sz="1600" dirty="0">
                <a:solidFill>
                  <a:srgbClr val="002060"/>
                </a:solidFill>
              </a:rPr>
              <a:t> da atenção em todas as situações de urgência e emergência.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600" dirty="0">
                <a:solidFill>
                  <a:srgbClr val="002060"/>
                </a:solidFill>
              </a:rPr>
              <a:t>Ampliação do </a:t>
            </a:r>
            <a:r>
              <a:rPr lang="pt-BR" sz="1600" b="1" dirty="0">
                <a:solidFill>
                  <a:srgbClr val="002060"/>
                </a:solidFill>
              </a:rPr>
              <a:t>acesso</a:t>
            </a:r>
            <a:r>
              <a:rPr lang="pt-BR" sz="1600" dirty="0">
                <a:solidFill>
                  <a:srgbClr val="002060"/>
                </a:solidFill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600" dirty="0">
                <a:solidFill>
                  <a:srgbClr val="002060"/>
                </a:solidFill>
              </a:rPr>
              <a:t>Classificação de risco com </a:t>
            </a:r>
            <a:r>
              <a:rPr lang="pt-BR" sz="1600" b="1" dirty="0">
                <a:solidFill>
                  <a:srgbClr val="002060"/>
                </a:solidFill>
              </a:rPr>
              <a:t>linguagem única</a:t>
            </a:r>
            <a:r>
              <a:rPr lang="pt-BR" sz="1600" dirty="0">
                <a:solidFill>
                  <a:srgbClr val="002060"/>
                </a:solidFill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600" dirty="0">
                <a:solidFill>
                  <a:srgbClr val="002060"/>
                </a:solidFill>
              </a:rPr>
              <a:t>Caracterização de Urgência em </a:t>
            </a:r>
            <a:r>
              <a:rPr lang="pt-BR" sz="1600" b="1" dirty="0">
                <a:solidFill>
                  <a:srgbClr val="002060"/>
                </a:solidFill>
              </a:rPr>
              <a:t>menos de 24h</a:t>
            </a:r>
            <a:r>
              <a:rPr lang="pt-BR" sz="1600" dirty="0">
                <a:solidFill>
                  <a:srgbClr val="002060"/>
                </a:solidFill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600" b="1" dirty="0">
                <a:solidFill>
                  <a:srgbClr val="002060"/>
                </a:solidFill>
              </a:rPr>
              <a:t>Regionalização</a:t>
            </a:r>
            <a:r>
              <a:rPr lang="pt-BR" sz="1600" dirty="0">
                <a:solidFill>
                  <a:srgbClr val="002060"/>
                </a:solidFill>
              </a:rPr>
              <a:t> da saúde.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600" dirty="0">
                <a:solidFill>
                  <a:srgbClr val="002060"/>
                </a:solidFill>
              </a:rPr>
              <a:t>Regulação articulada entre os </a:t>
            </a:r>
            <a:r>
              <a:rPr lang="pt-BR" sz="1600" b="1" dirty="0">
                <a:solidFill>
                  <a:srgbClr val="002060"/>
                </a:solidFill>
              </a:rPr>
              <a:t>complexos reguladores </a:t>
            </a:r>
            <a:r>
              <a:rPr lang="pt-BR" sz="1600" dirty="0">
                <a:solidFill>
                  <a:srgbClr val="002060"/>
                </a:solidFill>
              </a:rPr>
              <a:t>no âmbito </a:t>
            </a:r>
            <a:r>
              <a:rPr lang="pt-BR" sz="1600" b="1" dirty="0">
                <a:solidFill>
                  <a:srgbClr val="002060"/>
                </a:solidFill>
              </a:rPr>
              <a:t>macrorregional</a:t>
            </a:r>
            <a:r>
              <a:rPr lang="pt-BR" sz="1600" dirty="0">
                <a:solidFill>
                  <a:srgbClr val="002060"/>
                </a:solidFill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600" b="1" dirty="0">
                <a:solidFill>
                  <a:srgbClr val="002060"/>
                </a:solidFill>
              </a:rPr>
              <a:t>Linhas de cuidado </a:t>
            </a:r>
            <a:r>
              <a:rPr lang="pt-BR" sz="1600" dirty="0">
                <a:solidFill>
                  <a:srgbClr val="002060"/>
                </a:solidFill>
              </a:rPr>
              <a:t>prioritárias (cardiovascular, cerebrovascular, traumatológica e sepse).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600" dirty="0">
                <a:solidFill>
                  <a:srgbClr val="002060"/>
                </a:solidFill>
              </a:rPr>
              <a:t>Articulação interfederativa:  </a:t>
            </a:r>
            <a:r>
              <a:rPr lang="pt-BR" sz="1600" b="1" dirty="0">
                <a:solidFill>
                  <a:srgbClr val="002060"/>
                </a:solidFill>
              </a:rPr>
              <a:t>Comitê Gestor Macrorregional das Redes de Atenção às Urgências Emergências</a:t>
            </a:r>
            <a:r>
              <a:rPr lang="pt-BR" sz="1600" dirty="0">
                <a:solidFill>
                  <a:srgbClr val="002060"/>
                </a:solidFill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600" dirty="0">
                <a:solidFill>
                  <a:srgbClr val="002060"/>
                </a:solidFill>
              </a:rPr>
              <a:t>Qualificação: </a:t>
            </a:r>
            <a:r>
              <a:rPr lang="pt-BR" sz="1600" b="1" dirty="0">
                <a:solidFill>
                  <a:srgbClr val="002060"/>
                </a:solidFill>
              </a:rPr>
              <a:t>EPS</a:t>
            </a:r>
            <a:r>
              <a:rPr lang="pt-BR" sz="1600" dirty="0">
                <a:solidFill>
                  <a:srgbClr val="002060"/>
                </a:solidFill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002060"/>
                </a:solidFill>
              </a:rPr>
              <a:t>Gerenciamento de SAMU 192 por </a:t>
            </a:r>
            <a:r>
              <a:rPr lang="pt-BR" b="1" dirty="0">
                <a:solidFill>
                  <a:srgbClr val="002060"/>
                </a:solidFill>
              </a:rPr>
              <a:t>Consórcio Público </a:t>
            </a:r>
            <a:r>
              <a:rPr lang="pt-BR" dirty="0">
                <a:solidFill>
                  <a:srgbClr val="002060"/>
                </a:solidFill>
              </a:rPr>
              <a:t>intermunicipal macrorregional.</a:t>
            </a:r>
          </a:p>
          <a:p>
            <a:pPr algn="just"/>
            <a:endParaRPr lang="pt-B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45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2AC7BCA-4C42-06BD-4B79-907BAB7CA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12198350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3BC4134-D43E-4AB5-88A2-5B13B9B2BFED}"/>
              </a:ext>
            </a:extLst>
          </p:cNvPr>
          <p:cNvSpPr txBox="1"/>
          <p:nvPr/>
        </p:nvSpPr>
        <p:spPr>
          <a:xfrm>
            <a:off x="4538444" y="36408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9A8F9C9-9B58-4C16-A147-15C3F6C49782}"/>
              </a:ext>
            </a:extLst>
          </p:cNvPr>
          <p:cNvSpPr txBox="1"/>
          <p:nvPr/>
        </p:nvSpPr>
        <p:spPr>
          <a:xfrm>
            <a:off x="4723175" y="3640822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pt-BR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FB4A9A2D-84D5-416D-902B-EDBCA8423F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1818822"/>
              </p:ext>
            </p:extLst>
          </p:nvPr>
        </p:nvGraphicFramePr>
        <p:xfrm>
          <a:off x="-253048" y="470987"/>
          <a:ext cx="11851780" cy="5916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4973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2AC7BCA-4C42-06BD-4B79-907BAB7CA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12198350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3BC4134-D43E-4AB5-88A2-5B13B9B2BFED}"/>
              </a:ext>
            </a:extLst>
          </p:cNvPr>
          <p:cNvSpPr txBox="1"/>
          <p:nvPr/>
        </p:nvSpPr>
        <p:spPr>
          <a:xfrm>
            <a:off x="4538444" y="36408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9A8F9C9-9B58-4C16-A147-15C3F6C49782}"/>
              </a:ext>
            </a:extLst>
          </p:cNvPr>
          <p:cNvSpPr txBox="1"/>
          <p:nvPr/>
        </p:nvSpPr>
        <p:spPr>
          <a:xfrm>
            <a:off x="4723175" y="3640822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pt-BR" dirty="0"/>
          </a:p>
        </p:txBody>
      </p:sp>
      <p:pic>
        <p:nvPicPr>
          <p:cNvPr id="3" name="Design sem nome (11)">
            <a:hlinkClick r:id="" action="ppaction://media"/>
            <a:extLst>
              <a:ext uri="{FF2B5EF4-FFF2-40B4-BE49-F238E27FC236}">
                <a16:creationId xmlns:a16="http://schemas.microsoft.com/office/drawing/2014/main" id="{E7AD2C87-CDC1-4FE4-BB25-4A7D3F0BCB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8BC4372-2D55-4B37-94C5-B2869D95ABBA}"/>
              </a:ext>
            </a:extLst>
          </p:cNvPr>
          <p:cNvSpPr txBox="1"/>
          <p:nvPr/>
        </p:nvSpPr>
        <p:spPr>
          <a:xfrm>
            <a:off x="1220971" y="1195243"/>
            <a:ext cx="103095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002060"/>
                </a:solidFill>
              </a:rPr>
              <a:t>A Urgência não é um momento de escolhas, mas de decisão.</a:t>
            </a:r>
          </a:p>
          <a:p>
            <a:pPr algn="r"/>
            <a:r>
              <a:rPr lang="pt-BR" i="1" dirty="0">
                <a:solidFill>
                  <a:srgbClr val="002060"/>
                </a:solidFill>
              </a:rPr>
              <a:t>Douglas Ferrari – Médico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3EF7881-B0D9-4685-A32F-F21FCF785F79}"/>
              </a:ext>
            </a:extLst>
          </p:cNvPr>
          <p:cNvSpPr txBox="1"/>
          <p:nvPr/>
        </p:nvSpPr>
        <p:spPr>
          <a:xfrm>
            <a:off x="5911269" y="42112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B0FED2D-DF0D-4E5C-A548-5A853F27FAA6}"/>
              </a:ext>
            </a:extLst>
          </p:cNvPr>
          <p:cNvSpPr txBox="1"/>
          <p:nvPr/>
        </p:nvSpPr>
        <p:spPr>
          <a:xfrm>
            <a:off x="3267373" y="4954871"/>
            <a:ext cx="57461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E a decisão começa agora!</a:t>
            </a:r>
          </a:p>
        </p:txBody>
      </p:sp>
    </p:spTree>
    <p:extLst>
      <p:ext uri="{BB962C8B-B14F-4D97-AF65-F5344CB8AC3E}">
        <p14:creationId xmlns:p14="http://schemas.microsoft.com/office/powerpoint/2010/main" val="230038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399ADAB-6B30-4450-AF5F-DF635E465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8649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400</Words>
  <Application>Microsoft Office PowerPoint</Application>
  <PresentationFormat>Widescreen</PresentationFormat>
  <Paragraphs>56</Paragraphs>
  <Slides>8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4" baseType="lpstr">
      <vt:lpstr>Arial</vt:lpstr>
      <vt:lpstr>Arial Black</vt:lpstr>
      <vt:lpstr>Calibri</vt:lpstr>
      <vt:lpstr>Calibri Light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User-PC</dc:creator>
  <cp:lastModifiedBy>COSEMSGO</cp:lastModifiedBy>
  <cp:revision>77</cp:revision>
  <dcterms:created xsi:type="dcterms:W3CDTF">2022-03-24T19:36:34Z</dcterms:created>
  <dcterms:modified xsi:type="dcterms:W3CDTF">2024-05-06T17:12:45Z</dcterms:modified>
</cp:coreProperties>
</file>