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</p:sldMasterIdLst>
  <p:notesMasterIdLst>
    <p:notesMasterId r:id="rId9"/>
  </p:notesMasterIdLst>
  <p:sldIdLst>
    <p:sldId id="256" r:id="rId3"/>
    <p:sldId id="570" r:id="rId4"/>
    <p:sldId id="583" r:id="rId5"/>
    <p:sldId id="586" r:id="rId6"/>
    <p:sldId id="585" r:id="rId7"/>
    <p:sldId id="268" r:id="rId8"/>
  </p:sldIdLst>
  <p:sldSz cx="12192000" cy="6858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57113-9672-43C0-AEF0-0FD7EEDD0681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5854AB-B816-46F2-9A46-B7FB457757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5377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5854AB-B816-46F2-9A46-B7FB4577578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1609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5854AB-B816-46F2-9A46-B7FB4577578C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339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5854AB-B816-46F2-9A46-B7FB4577578C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4737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523880" y="1645200"/>
            <a:ext cx="9141480" cy="13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645200"/>
            <a:ext cx="9141480" cy="13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523880" y="1645200"/>
            <a:ext cx="9141480" cy="13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22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523880" y="1645200"/>
            <a:ext cx="9141480" cy="13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523880" y="1645200"/>
            <a:ext cx="9141480" cy="13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523880" y="1645200"/>
            <a:ext cx="9141480" cy="13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1523880" y="1645200"/>
            <a:ext cx="9141480" cy="13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1523880" y="1645200"/>
            <a:ext cx="9141480" cy="620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23880" y="1645200"/>
            <a:ext cx="9141480" cy="13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523880" y="1645200"/>
            <a:ext cx="9141480" cy="13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1523880" y="1645200"/>
            <a:ext cx="9141480" cy="13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1523880" y="1645200"/>
            <a:ext cx="9141480" cy="13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1523880" y="1645200"/>
            <a:ext cx="9141480" cy="13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1523880" y="1645200"/>
            <a:ext cx="9141480" cy="13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1523880" y="1645200"/>
            <a:ext cx="9141480" cy="13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645200"/>
            <a:ext cx="9141480" cy="13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645200"/>
            <a:ext cx="9141480" cy="13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645200"/>
            <a:ext cx="9141480" cy="13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523880" y="1645200"/>
            <a:ext cx="9141480" cy="6208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23880" y="1645200"/>
            <a:ext cx="9141480" cy="13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523880" y="1645200"/>
            <a:ext cx="9141480" cy="13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523880" y="1645200"/>
            <a:ext cx="9141480" cy="13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23880" y="1645200"/>
            <a:ext cx="9141480" cy="13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t-BR" sz="18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8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523880" y="1645200"/>
            <a:ext cx="9141480" cy="1339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t-BR" sz="18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3"/>
          <p:cNvSpPr/>
          <p:nvPr/>
        </p:nvSpPr>
        <p:spPr>
          <a:xfrm>
            <a:off x="696180" y="777318"/>
            <a:ext cx="10799640" cy="310708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endParaRPr lang="pt-BR" sz="2800" b="1" spc="-1" dirty="0">
              <a:solidFill>
                <a:srgbClr val="000000"/>
              </a:solidFill>
              <a:latin typeface="Comic Sans MS"/>
              <a:ea typeface="DejaVu Sans"/>
            </a:endParaRPr>
          </a:p>
          <a:p>
            <a:pPr algn="ctr">
              <a:lnSpc>
                <a:spcPct val="100000"/>
              </a:lnSpc>
              <a:buNone/>
            </a:pPr>
            <a:endParaRPr lang="pt-BR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2800" b="1" strike="noStrike" spc="-1" dirty="0">
                <a:solidFill>
                  <a:srgbClr val="000000"/>
                </a:solidFill>
                <a:latin typeface="Comic Sans MS"/>
                <a:ea typeface="DejaVu Sans"/>
              </a:rPr>
              <a:t>Superintendência de Políticas e Atenção Integral </a:t>
            </a:r>
            <a:r>
              <a:rPr lang="pt-BR" sz="2800" b="1" spc="-1" dirty="0">
                <a:solidFill>
                  <a:srgbClr val="000000"/>
                </a:solidFill>
                <a:latin typeface="Comic Sans MS"/>
                <a:ea typeface="DejaVu Sans"/>
              </a:rPr>
              <a:t>à Saúde</a:t>
            </a:r>
          </a:p>
          <a:p>
            <a:pPr algn="ctr">
              <a:lnSpc>
                <a:spcPct val="100000"/>
              </a:lnSpc>
              <a:buNone/>
            </a:pPr>
            <a:endParaRPr lang="pt-BR" sz="2800" b="1" spc="-1" dirty="0">
              <a:solidFill>
                <a:srgbClr val="000000"/>
              </a:solidFill>
              <a:latin typeface="Comic Sans MS"/>
              <a:ea typeface="DejaVu Sans"/>
            </a:endParaRPr>
          </a:p>
          <a:p>
            <a:pPr algn="ctr"/>
            <a:r>
              <a:rPr lang="pt-BR" sz="2800" b="1" spc="-1" dirty="0">
                <a:latin typeface="Comic Sans MS"/>
              </a:rPr>
              <a:t>Gerência de Assistência Farmacêutica</a:t>
            </a:r>
          </a:p>
          <a:p>
            <a:pPr algn="ctr"/>
            <a:endParaRPr lang="pt-BR" sz="2800" b="1" spc="-1" dirty="0">
              <a:latin typeface="Comic Sans MS"/>
            </a:endParaRPr>
          </a:p>
          <a:p>
            <a:pPr algn="ctr"/>
            <a:r>
              <a:rPr lang="pt-BR" sz="2800" b="1" spc="-1" dirty="0">
                <a:latin typeface="Comic Sans MS"/>
              </a:rPr>
              <a:t>Centro Estadual de Medicação de Alto Custo Juarez Barbosa</a:t>
            </a:r>
          </a:p>
        </p:txBody>
      </p:sp>
      <p:pic>
        <p:nvPicPr>
          <p:cNvPr id="116" name="Imagem 78"/>
          <p:cNvPicPr/>
          <p:nvPr/>
        </p:nvPicPr>
        <p:blipFill>
          <a:blip r:embed="rId4"/>
          <a:stretch/>
        </p:blipFill>
        <p:spPr>
          <a:xfrm>
            <a:off x="4140000" y="5946840"/>
            <a:ext cx="3779280" cy="635400"/>
          </a:xfrm>
          <a:prstGeom prst="rect">
            <a:avLst/>
          </a:prstGeom>
          <a:ln w="0">
            <a:noFill/>
          </a:ln>
        </p:spPr>
      </p:pic>
      <p:sp>
        <p:nvSpPr>
          <p:cNvPr id="2" name="AutoShape 2">
            <a:extLst>
              <a:ext uri="{FF2B5EF4-FFF2-40B4-BE49-F238E27FC236}">
                <a16:creationId xmlns:a16="http://schemas.microsoft.com/office/drawing/2014/main" id="{B91D7A0C-B6BF-5C93-7201-5E748D5AFE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47482" y="1541907"/>
            <a:ext cx="9451628" cy="4025152"/>
          </a:xfrm>
        </p:spPr>
        <p:txBody>
          <a:bodyPr anchor="ctr">
            <a:normAutofit fontScale="25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pt-BR" sz="2000" b="1" dirty="0">
              <a:latin typeface="+mj-lt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2000" b="1" dirty="0">
              <a:latin typeface="+mj-lt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7200" dirty="0"/>
              <a:t>Demanda PROADI-SUS  - Einstein</a:t>
            </a:r>
          </a:p>
          <a:p>
            <a:pPr algn="just">
              <a:lnSpc>
                <a:spcPct val="150000"/>
              </a:lnSpc>
            </a:pPr>
            <a:r>
              <a:rPr lang="pt-BR" sz="7200" dirty="0">
                <a:solidFill>
                  <a:srgbClr val="000000"/>
                </a:solidFill>
                <a:ea typeface="Times New Roman" panose="02020603050405020304" pitchFamily="18" charset="0"/>
              </a:rPr>
              <a:t>Telemedicina – Assistência Médica Especializada (TELEAMES);</a:t>
            </a:r>
          </a:p>
          <a:p>
            <a:pPr algn="just">
              <a:lnSpc>
                <a:spcPct val="150000"/>
              </a:lnSpc>
            </a:pPr>
            <a:r>
              <a:rPr lang="pt-BR" sz="7200" dirty="0">
                <a:solidFill>
                  <a:srgbClr val="000000"/>
                </a:solidFill>
                <a:ea typeface="Times New Roman" panose="02020603050405020304" pitchFamily="18" charset="0"/>
              </a:rPr>
              <a:t>Medicamentos do Componente Especializado da Assistência Farmacêutica;</a:t>
            </a:r>
          </a:p>
          <a:p>
            <a:pPr algn="just">
              <a:lnSpc>
                <a:spcPct val="150000"/>
              </a:lnSpc>
            </a:pPr>
            <a:r>
              <a:rPr lang="pt-BR" sz="7200" dirty="0">
                <a:solidFill>
                  <a:srgbClr val="000000"/>
                </a:solidFill>
                <a:ea typeface="Times New Roman" panose="02020603050405020304" pitchFamily="18" charset="0"/>
              </a:rPr>
              <a:t>Prescrição pelo médico generalista mediante recomendação do médico especialista via telemedicina após uma avaliação e relatório.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45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pt-BR" sz="14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pt-BR" sz="1400" dirty="0"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2400" b="1" dirty="0"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endParaRPr lang="pt-BR" sz="3200" b="1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04815" lvl="1" indent="0">
              <a:buNone/>
            </a:pPr>
            <a:endParaRPr lang="pt-BR" sz="2000" b="1" dirty="0"/>
          </a:p>
        </p:txBody>
      </p:sp>
      <p:sp>
        <p:nvSpPr>
          <p:cNvPr id="4" name="Caixa de Texto 4096">
            <a:extLst>
              <a:ext uri="{FF2B5EF4-FFF2-40B4-BE49-F238E27FC236}">
                <a16:creationId xmlns:a16="http://schemas.microsoft.com/office/drawing/2014/main" id="{85A32DF6-7CBA-4089-AAB0-63F1AC3D7300}"/>
              </a:ext>
            </a:extLst>
          </p:cNvPr>
          <p:cNvSpPr/>
          <p:nvPr/>
        </p:nvSpPr>
        <p:spPr>
          <a:xfrm>
            <a:off x="696112" y="521365"/>
            <a:ext cx="10530873" cy="499177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t">
            <a:sp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t-BR" sz="2000" b="1" dirty="0">
                <a:latin typeface="+mj-lt"/>
                <a:cs typeface="Arial" panose="020B0604020202020204" pitchFamily="34" charset="0"/>
              </a:rPr>
              <a:t>Acesso a Medicamentos do Componente Especializado da Assistência Farmacêutica </a:t>
            </a:r>
          </a:p>
        </p:txBody>
      </p:sp>
    </p:spTree>
    <p:extLst>
      <p:ext uri="{BB962C8B-B14F-4D97-AF65-F5344CB8AC3E}">
        <p14:creationId xmlns:p14="http://schemas.microsoft.com/office/powerpoint/2010/main" val="3929329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1F2296C5-27B3-4D5B-A323-9293BC038E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7676" y="573354"/>
            <a:ext cx="9916648" cy="5463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811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65412" y="645459"/>
            <a:ext cx="9451628" cy="4025152"/>
          </a:xfrm>
        </p:spPr>
        <p:txBody>
          <a:bodyPr anchor="ctr">
            <a:normAutofit fontScale="25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pt-BR" sz="2000" b="1" dirty="0">
              <a:latin typeface="+mj-lt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2000" b="1" dirty="0">
              <a:latin typeface="+mj-lt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5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52 municípios adesão ao PROADI-SUS;</a:t>
            </a:r>
          </a:p>
          <a:p>
            <a:pPr algn="just">
              <a:lnSpc>
                <a:spcPct val="150000"/>
              </a:lnSpc>
            </a:pPr>
            <a:r>
              <a:rPr lang="pt-BR" sz="5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Pe</a:t>
            </a:r>
            <a:r>
              <a:rPr lang="pt-BR" sz="5600" dirty="0">
                <a:solidFill>
                  <a:srgbClr val="000000"/>
                </a:solidFill>
                <a:ea typeface="Times New Roman" panose="02020603050405020304" pitchFamily="18" charset="0"/>
              </a:rPr>
              <a:t>ríodo 2024 a 2026;</a:t>
            </a:r>
          </a:p>
          <a:p>
            <a:pPr algn="just">
              <a:lnSpc>
                <a:spcPct val="150000"/>
              </a:lnSpc>
            </a:pPr>
            <a:r>
              <a:rPr lang="pt-BR" sz="5600" dirty="0"/>
              <a:t>O município inserido no projeto;</a:t>
            </a:r>
          </a:p>
          <a:p>
            <a:pPr algn="just">
              <a:lnSpc>
                <a:spcPct val="150000"/>
              </a:lnSpc>
            </a:pPr>
            <a:r>
              <a:rPr lang="pt-BR" sz="5600" dirty="0"/>
              <a:t>Acompanhamento pela equipe da </a:t>
            </a:r>
            <a:r>
              <a:rPr lang="pt-BR" sz="5600" dirty="0">
                <a:solidFill>
                  <a:srgbClr val="000000"/>
                </a:solidFill>
                <a:ea typeface="Times New Roman" panose="02020603050405020304" pitchFamily="18" charset="0"/>
              </a:rPr>
              <a:t>TELEAMES;</a:t>
            </a:r>
          </a:p>
          <a:p>
            <a:pPr algn="just">
              <a:lnSpc>
                <a:spcPct val="150000"/>
              </a:lnSpc>
            </a:pPr>
            <a:r>
              <a:rPr lang="pt-BR" sz="5600" dirty="0">
                <a:solidFill>
                  <a:srgbClr val="000000"/>
                </a:solidFill>
              </a:rPr>
              <a:t>Município é responsável pela Assistência Especializada;</a:t>
            </a:r>
          </a:p>
          <a:p>
            <a:pPr algn="just">
              <a:lnSpc>
                <a:spcPct val="150000"/>
              </a:lnSpc>
            </a:pPr>
            <a:r>
              <a:rPr lang="pt-BR" sz="5600" dirty="0">
                <a:solidFill>
                  <a:srgbClr val="000000"/>
                </a:solidFill>
              </a:rPr>
              <a:t>Paciente inserido no sistema/rede;</a:t>
            </a:r>
          </a:p>
          <a:p>
            <a:pPr algn="just">
              <a:lnSpc>
                <a:spcPct val="150000"/>
              </a:lnSpc>
            </a:pPr>
            <a:r>
              <a:rPr lang="pt-BR" sz="5600" dirty="0">
                <a:solidFill>
                  <a:srgbClr val="000000"/>
                </a:solidFill>
              </a:rPr>
              <a:t>Abertura via Portal Expresso: https://goias.gov.br/saude/cemac-juarez-barbosa/abertura-de-processo-ou-alteracao-e-ou-inclusao-de-medicamentos/</a:t>
            </a:r>
            <a:endParaRPr lang="pt-BR" sz="5600" dirty="0"/>
          </a:p>
          <a:p>
            <a:pPr marL="0" indent="0" algn="just">
              <a:lnSpc>
                <a:spcPct val="150000"/>
              </a:lnSpc>
              <a:buNone/>
            </a:pPr>
            <a:endParaRPr lang="pt-BR" sz="45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pt-BR" sz="14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pt-BR" sz="1400" dirty="0"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2400" b="1" dirty="0"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endParaRPr lang="pt-BR" sz="3200" b="1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04815" lvl="1" indent="0">
              <a:buNone/>
            </a:pPr>
            <a:endParaRPr lang="pt-BR" sz="2000" b="1" dirty="0"/>
          </a:p>
        </p:txBody>
      </p:sp>
      <p:sp>
        <p:nvSpPr>
          <p:cNvPr id="4" name="Caixa de Texto 4096">
            <a:extLst>
              <a:ext uri="{FF2B5EF4-FFF2-40B4-BE49-F238E27FC236}">
                <a16:creationId xmlns:a16="http://schemas.microsoft.com/office/drawing/2014/main" id="{85A32DF6-7CBA-4089-AAB0-63F1AC3D7300}"/>
              </a:ext>
            </a:extLst>
          </p:cNvPr>
          <p:cNvSpPr/>
          <p:nvPr/>
        </p:nvSpPr>
        <p:spPr>
          <a:xfrm>
            <a:off x="902301" y="0"/>
            <a:ext cx="10530873" cy="499177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t">
            <a:sp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t-BR" sz="2000" b="1" dirty="0">
                <a:latin typeface="+mj-lt"/>
                <a:cs typeface="Arial" panose="020B0604020202020204" pitchFamily="34" charset="0"/>
              </a:rPr>
              <a:t>Acesso a Medicamentos do Componente Especializado da Assistência Farmacêutica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70943DD4-EC1E-422B-92CD-57727498D4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0957" y="3561834"/>
            <a:ext cx="5099903" cy="287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124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ixa de Texto 4096">
            <a:extLst>
              <a:ext uri="{FF2B5EF4-FFF2-40B4-BE49-F238E27FC236}">
                <a16:creationId xmlns:a16="http://schemas.microsoft.com/office/drawing/2014/main" id="{85A32DF6-7CBA-4089-AAB0-63F1AC3D7300}"/>
              </a:ext>
            </a:extLst>
          </p:cNvPr>
          <p:cNvSpPr/>
          <p:nvPr/>
        </p:nvSpPr>
        <p:spPr>
          <a:xfrm>
            <a:off x="4075306" y="521365"/>
            <a:ext cx="3772485" cy="499177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 anchor="t">
            <a:sp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t-BR" sz="2000" b="1" dirty="0">
                <a:latin typeface="+mj-lt"/>
                <a:cs typeface="Arial" panose="020B0604020202020204" pitchFamily="34" charset="0"/>
              </a:rPr>
              <a:t>52 Municípios – PROADI-SUS</a:t>
            </a:r>
          </a:p>
        </p:txBody>
      </p:sp>
      <p:pic>
        <p:nvPicPr>
          <p:cNvPr id="8" name="Espaço Reservado para Conteúdo 7">
            <a:extLst>
              <a:ext uri="{FF2B5EF4-FFF2-40B4-BE49-F238E27FC236}">
                <a16:creationId xmlns:a16="http://schemas.microsoft.com/office/drawing/2014/main" id="{BF5CDBBF-1CC7-4E61-9EA6-DDD00834D3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57822" y="1710405"/>
            <a:ext cx="4804592" cy="3706938"/>
          </a:xfr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CA9AFF76-A616-4594-94C5-FA956F7AE0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1542" y="1713899"/>
            <a:ext cx="5172636" cy="3703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281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ítulo 1_0"/>
          <p:cNvSpPr/>
          <p:nvPr/>
        </p:nvSpPr>
        <p:spPr>
          <a:xfrm>
            <a:off x="1524600" y="540000"/>
            <a:ext cx="8733960" cy="5996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90000"/>
              </a:lnSpc>
              <a:buNone/>
            </a:pPr>
            <a:endParaRPr lang="pt-BR" sz="18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buNone/>
            </a:pPr>
            <a:endParaRPr lang="pt-BR" sz="18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buNone/>
            </a:pPr>
            <a:r>
              <a:rPr lang="pt-BR" sz="4400" b="1" strike="noStrike" spc="-1" dirty="0">
                <a:solidFill>
                  <a:srgbClr val="FFD966"/>
                </a:solidFill>
                <a:latin typeface="Comic Sans MS"/>
                <a:ea typeface="DejaVu Sans"/>
              </a:rPr>
              <a:t>OBRIGADA!</a:t>
            </a:r>
            <a:br>
              <a:rPr dirty="0"/>
            </a:br>
            <a:br>
              <a:rPr dirty="0"/>
            </a:br>
            <a:endParaRPr lang="pt-BR" sz="44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buNone/>
            </a:pPr>
            <a:br>
              <a:rPr dirty="0"/>
            </a:br>
            <a:endParaRPr lang="pt-BR" sz="4400" b="0" strike="noStrike" spc="-1" dirty="0">
              <a:latin typeface="Arial"/>
            </a:endParaRPr>
          </a:p>
        </p:txBody>
      </p:sp>
      <p:pic>
        <p:nvPicPr>
          <p:cNvPr id="165" name="Imagem 2"/>
          <p:cNvPicPr/>
          <p:nvPr/>
        </p:nvPicPr>
        <p:blipFill>
          <a:blip r:embed="rId3"/>
          <a:stretch/>
        </p:blipFill>
        <p:spPr>
          <a:xfrm>
            <a:off x="4140360" y="5946840"/>
            <a:ext cx="3779280" cy="6354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1263</TotalTime>
  <Words>146</Words>
  <Application>Microsoft Office PowerPoint</Application>
  <PresentationFormat>Widescreen</PresentationFormat>
  <Paragraphs>44</Paragraphs>
  <Slides>6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6</vt:i4>
      </vt:variant>
    </vt:vector>
  </HeadingPairs>
  <TitlesOfParts>
    <vt:vector size="14" baseType="lpstr">
      <vt:lpstr>Arial</vt:lpstr>
      <vt:lpstr>Calibri</vt:lpstr>
      <vt:lpstr>Comic Sans MS</vt:lpstr>
      <vt:lpstr>Symbol</vt:lpstr>
      <vt:lpstr>Times New Roman</vt:lpstr>
      <vt:lpstr>Wingdings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THIAGO SILVA</dc:creator>
  <dc:description/>
  <cp:lastModifiedBy>Viviane de Cássia Troncha Martins</cp:lastModifiedBy>
  <cp:revision>153</cp:revision>
  <dcterms:created xsi:type="dcterms:W3CDTF">2020-01-06T14:50:00Z</dcterms:created>
  <dcterms:modified xsi:type="dcterms:W3CDTF">2024-06-14T10:55:36Z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r8>0</vt:r8>
  </property>
  <property fmtid="{D5CDD505-2E9C-101B-9397-08002B2CF9AE}" pid="3" name="HyperlinksChanged">
    <vt:bool>false</vt:bool>
  </property>
  <property fmtid="{D5CDD505-2E9C-101B-9397-08002B2CF9AE}" pid="4" name="ICV">
    <vt:lpwstr>3E97AFCACA2B43368A9DA2A5ACD8B292</vt:lpwstr>
  </property>
  <property fmtid="{D5CDD505-2E9C-101B-9397-08002B2CF9AE}" pid="5" name="KSOProductBuildVer">
    <vt:lpwstr>1046-11.2.0.11537</vt:lpwstr>
  </property>
  <property fmtid="{D5CDD505-2E9C-101B-9397-08002B2CF9AE}" pid="6" name="LinksUpToDate">
    <vt:bool>false</vt:bool>
  </property>
  <property fmtid="{D5CDD505-2E9C-101B-9397-08002B2CF9AE}" pid="7" name="MMClips">
    <vt:r8>0</vt:r8>
  </property>
  <property fmtid="{D5CDD505-2E9C-101B-9397-08002B2CF9AE}" pid="8" name="Notes">
    <vt:r8>0</vt:r8>
  </property>
  <property fmtid="{D5CDD505-2E9C-101B-9397-08002B2CF9AE}" pid="9" name="PresentationFormat">
    <vt:lpwstr>Widescreen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r8>9</vt:r8>
  </property>
</Properties>
</file>