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39" r:id="rId3"/>
    <p:sldId id="258" r:id="rId4"/>
    <p:sldId id="338" r:id="rId5"/>
    <p:sldId id="340" r:id="rId6"/>
    <p:sldId id="341" r:id="rId7"/>
    <p:sldId id="342"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14881389-9DCF-43C3-982B-6D3398E963B9}"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CD03F09-C9C4-42CB-B21F-3147184CD448}"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10AA4B75-648C-43F6-8AF3-E3E46D0069DD}"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794D57F0-B6CF-46B2-86E9-E64A8F6D11FD}"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36517DD1-64F5-4650-B8E2-E2DA7969F389}" type="slidenum">
              <a:t>‹nº›</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C0A29A6-3B94-48EA-BAEC-D96363F6A71E}"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8A25C506-F488-48AF-A40D-AE6F146073E7}"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7FD7678C-EC63-47D7-BC24-FD17C2B0EC2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160DDD0-6EAB-400D-B336-94402117D2CA}"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8713323-5158-4796-BE7E-028CCA74E5B0}"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876A398-4F28-4609-9F54-1DD8A0B224BF}"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pt-BR"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B0B1A1D-F7DC-49FA-B058-A3165DE46987}"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a:solidFill>
                  <a:srgbClr val="000000"/>
                </a:solidFill>
                <a:latin typeface="Calibri Light"/>
              </a:rPr>
              <a:t>Clique para editar o título Mestre</a:t>
            </a:r>
            <a:endParaRPr lang="pt-BR"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pt-BR" sz="2800" b="0" strike="noStrike" spc="-1">
                <a:solidFill>
                  <a:srgbClr val="000000"/>
                </a:solidFill>
                <a:latin typeface="Calibri"/>
              </a:rPr>
              <a:t>Clique para editar os estilos de texto Mestres</a:t>
            </a:r>
          </a:p>
          <a:p>
            <a:pPr marL="685800" lvl="1" indent="-228600">
              <a:lnSpc>
                <a:spcPct val="90000"/>
              </a:lnSpc>
              <a:spcBef>
                <a:spcPts val="499"/>
              </a:spcBef>
              <a:buClr>
                <a:srgbClr val="000000"/>
              </a:buClr>
              <a:buFont typeface="Arial"/>
              <a:buChar char="•"/>
            </a:pPr>
            <a:r>
              <a:rPr lang="pt-BR" sz="2400" b="0" strike="noStrike" spc="-1">
                <a:solidFill>
                  <a:srgbClr val="000000"/>
                </a:solidFill>
                <a:latin typeface="Calibri"/>
              </a:rPr>
              <a:t>Segundo nível</a:t>
            </a:r>
          </a:p>
          <a:p>
            <a:pPr marL="1143000" lvl="2" indent="-228600">
              <a:lnSpc>
                <a:spcPct val="90000"/>
              </a:lnSpc>
              <a:spcBef>
                <a:spcPts val="499"/>
              </a:spcBef>
              <a:buClr>
                <a:srgbClr val="000000"/>
              </a:buClr>
              <a:buFont typeface="Arial"/>
              <a:buChar char="•"/>
            </a:pPr>
            <a:r>
              <a:rPr lang="pt-BR" sz="2000" b="0" strike="noStrike" spc="-1">
                <a:solidFill>
                  <a:srgbClr val="000000"/>
                </a:solidFill>
                <a:latin typeface="Calibri"/>
              </a:rPr>
              <a:t>Terceiro nível</a:t>
            </a:r>
          </a:p>
          <a:p>
            <a:pPr marL="1600200" lvl="3" indent="-228600">
              <a:lnSpc>
                <a:spcPct val="90000"/>
              </a:lnSpc>
              <a:spcBef>
                <a:spcPts val="499"/>
              </a:spcBef>
              <a:buClr>
                <a:srgbClr val="000000"/>
              </a:buClr>
              <a:buFont typeface="Arial"/>
              <a:buChar char="•"/>
            </a:pPr>
            <a:r>
              <a:rPr lang="pt-BR" sz="1800" b="0" strike="noStrike" spc="-1">
                <a:solidFill>
                  <a:srgbClr val="000000"/>
                </a:solidFill>
                <a:latin typeface="Calibri"/>
              </a:rPr>
              <a:t>Quarto nível</a:t>
            </a:r>
          </a:p>
          <a:p>
            <a:pPr marL="2057400" lvl="4" indent="-228600">
              <a:lnSpc>
                <a:spcPct val="90000"/>
              </a:lnSpc>
              <a:spcBef>
                <a:spcPts val="499"/>
              </a:spcBef>
              <a:buClr>
                <a:srgbClr val="000000"/>
              </a:buClr>
              <a:buFont typeface="Arial"/>
              <a:buChar char="•"/>
            </a:pPr>
            <a:r>
              <a:rPr lang="pt-BR" sz="1800" b="0" strike="noStrike" spc="-1">
                <a:solidFill>
                  <a:srgbClr val="000000"/>
                </a:solidFill>
                <a:latin typeface="Calibri"/>
              </a:rPr>
              <a:t>Quinto nível</a:t>
            </a:r>
          </a:p>
        </p:txBody>
      </p:sp>
      <p:sp>
        <p:nvSpPr>
          <p:cNvPr id="2" name="PlaceHolder 3"/>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3" name="PlaceHolder 4"/>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4" name="PlaceHolder 5"/>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EDDD938-93F1-4E55-9F0C-CA09D84FEA1E}" type="slidenum">
              <a:rPr lang="pt-BR" sz="1200" b="0" strike="noStrike" spc="-1">
                <a:solidFill>
                  <a:srgbClr val="8B8B8B"/>
                </a:solidFill>
                <a:latin typeface="Calibri"/>
              </a:rPr>
              <a:t>‹nº›</a:t>
            </a:fld>
            <a:endParaRPr lang="pt-B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gif"/><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1" name="CaixaDeTexto 4"/>
          <p:cNvSpPr/>
          <p:nvPr/>
        </p:nvSpPr>
        <p:spPr>
          <a:xfrm>
            <a:off x="1248120" y="2418480"/>
            <a:ext cx="10123200" cy="6294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500" b="0" strike="noStrike" spc="-1" dirty="0">
                <a:solidFill>
                  <a:srgbClr val="FF0000"/>
                </a:solidFill>
                <a:latin typeface="Arial Black"/>
              </a:rPr>
              <a:t>REDE DE URGÊNCIA E EMERGÊNCIA</a:t>
            </a:r>
            <a:endParaRPr lang="pt-BR" sz="3500" b="0" strike="noStrike" spc="-1" dirty="0">
              <a:latin typeface="Arial"/>
            </a:endParaRPr>
          </a:p>
        </p:txBody>
      </p:sp>
      <p:sp>
        <p:nvSpPr>
          <p:cNvPr id="42" name="CaixaDeTexto 1"/>
          <p:cNvSpPr/>
          <p:nvPr/>
        </p:nvSpPr>
        <p:spPr>
          <a:xfrm>
            <a:off x="65160" y="5343840"/>
            <a:ext cx="1219176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000" b="0" i="1" strike="noStrike" spc="-1" dirty="0">
                <a:solidFill>
                  <a:srgbClr val="FF0000"/>
                </a:solidFill>
                <a:latin typeface="Arial"/>
              </a:rPr>
              <a:t>SECRETARIA DE ESTADO DA SAÚDE-GO</a:t>
            </a:r>
          </a:p>
          <a:p>
            <a:pPr algn="ctr">
              <a:lnSpc>
                <a:spcPct val="100000"/>
              </a:lnSpc>
              <a:buNone/>
            </a:pPr>
            <a:r>
              <a:rPr lang="pt-BR" sz="3000" i="1" spc="-1" dirty="0">
                <a:solidFill>
                  <a:srgbClr val="FF0000"/>
                </a:solidFill>
                <a:latin typeface="Arial"/>
              </a:rPr>
              <a:t>COSEMS - GO</a:t>
            </a:r>
            <a:endParaRPr lang="pt-BR" sz="3000" b="0" strike="noStrike" spc="-1" dirty="0">
              <a:latin typeface="Arial"/>
            </a:endParaRPr>
          </a:p>
        </p:txBody>
      </p:sp>
      <p:pic>
        <p:nvPicPr>
          <p:cNvPr id="43" name="Google Shape;63;p1"/>
          <p:cNvPicPr/>
          <p:nvPr/>
        </p:nvPicPr>
        <p:blipFill>
          <a:blip r:embed="rId2"/>
          <a:stretch/>
        </p:blipFill>
        <p:spPr>
          <a:xfrm>
            <a:off x="7837200" y="173160"/>
            <a:ext cx="3534120" cy="1368000"/>
          </a:xfrm>
          <a:prstGeom prst="rect">
            <a:avLst/>
          </a:prstGeom>
          <a:ln w="0">
            <a:noFill/>
          </a:ln>
        </p:spPr>
      </p:pic>
      <p:pic>
        <p:nvPicPr>
          <p:cNvPr id="44" name="Imagem 43"/>
          <p:cNvPicPr/>
          <p:nvPr/>
        </p:nvPicPr>
        <p:blipFill>
          <a:blip r:embed="rId3"/>
          <a:stretch/>
        </p:blipFill>
        <p:spPr>
          <a:xfrm>
            <a:off x="6227640" y="540000"/>
            <a:ext cx="1609560" cy="58068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a:solidFill>
                  <a:srgbClr val="000000"/>
                </a:solidFill>
                <a:latin typeface="Calibri Light"/>
              </a:rPr>
              <a:t>POLÍTICA DE URGÊNCIA DE GOIÁS</a:t>
            </a:r>
            <a:endParaRPr lang="pt-BR" sz="4400" b="0" strike="noStrike" spc="-1">
              <a:solidFill>
                <a:srgbClr val="000000"/>
              </a:solidFill>
              <a:latin typeface="Calibri"/>
            </a:endParaRPr>
          </a:p>
        </p:txBody>
      </p:sp>
      <p:sp>
        <p:nvSpPr>
          <p:cNvPr id="51" name="PlaceHolder 2"/>
          <p:cNvSpPr>
            <a:spLocks noGrp="1"/>
          </p:cNvSpPr>
          <p:nvPr>
            <p:ph/>
          </p:nvPr>
        </p:nvSpPr>
        <p:spPr>
          <a:xfrm>
            <a:off x="838080" y="2499480"/>
            <a:ext cx="10515240" cy="409428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Rede de Urgência e Emergência do Estado de Goiás será implementada, gradativamente, nas 05 macrorregiões, respeitando-se critérios epidemiológicos, densidade populacional e capacidade instalada.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priorização e ordem de implementação nas macrorregiões será pactuada em CIB.</a:t>
            </a: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gn="ctr">
              <a:lnSpc>
                <a:spcPts val="3920"/>
              </a:lnSpc>
              <a:buNone/>
            </a:pPr>
            <a:r>
              <a:rPr lang="pt-BR" sz="4400" b="1" strike="noStrike" spc="-1">
                <a:solidFill>
                  <a:srgbClr val="000000"/>
                </a:solidFill>
                <a:latin typeface="Arial"/>
              </a:rPr>
              <a:t>DIRETRIZES</a:t>
            </a:r>
            <a:endParaRPr lang="pt-BR" sz="4400" b="0" strike="noStrike" spc="-1">
              <a:solidFill>
                <a:srgbClr val="000000"/>
              </a:solidFill>
              <a:latin typeface="Calibri"/>
            </a:endParaRPr>
          </a:p>
        </p:txBody>
      </p:sp>
      <p:sp>
        <p:nvSpPr>
          <p:cNvPr id="53" name="PlaceHolder 2"/>
          <p:cNvSpPr>
            <a:spLocks noGrp="1"/>
          </p:cNvSpPr>
          <p:nvPr>
            <p:ph/>
          </p:nvPr>
        </p:nvSpPr>
        <p:spPr>
          <a:xfrm>
            <a:off x="1043640" y="1615680"/>
            <a:ext cx="10515240" cy="4094280"/>
          </a:xfrm>
          <a:prstGeom prst="rect">
            <a:avLst/>
          </a:prstGeom>
          <a:noFill/>
          <a:ln w="0">
            <a:noFill/>
          </a:ln>
        </p:spPr>
        <p:txBody>
          <a:bodyPr anchor="t">
            <a:normAutofit fontScale="97000"/>
          </a:bodyPr>
          <a:lstStyle/>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Universalidade, equidade e integralidade da atenção </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Acesso com acolhimento aos casos agudos, em todos os pontos de atenção(incluindo a atenção primária);</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Classificação de risco  com linguagem única em toda a rede;</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Caracterização da Urgência, como toda a situação aguda ou agudização de situação crônica com início em um tempo menor que 24h;</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Regionalização da saúde e atuação no território macrorregional;</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Regulação articulada entre todos os componentes da Rede de Urgência e Emergência (RUE) através da CRU.</a:t>
            </a:r>
          </a:p>
          <a:p>
            <a:pPr>
              <a:lnSpc>
                <a:spcPct val="90000"/>
              </a:lnSpc>
              <a:spcBef>
                <a:spcPts val="1417"/>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gn="just">
              <a:lnSpc>
                <a:spcPct val="90000"/>
              </a:lnSpc>
              <a:spcBef>
                <a:spcPts val="1001"/>
              </a:spcBef>
              <a:buNone/>
              <a:tabLst>
                <a:tab pos="0" algn="l"/>
              </a:tabLst>
            </a:pPr>
            <a:endParaRPr lang="pt-BR" sz="2800" b="0" strike="noStrike" spc="-1" dirty="0">
              <a:solidFill>
                <a:srgbClr val="000000"/>
              </a:solidFill>
              <a:latin typeface="Calibri"/>
            </a:endParaRPr>
          </a:p>
          <a:p>
            <a:pPr algn="just">
              <a:lnSpc>
                <a:spcPct val="90000"/>
              </a:lnSpc>
              <a:spcBef>
                <a:spcPts val="1001"/>
              </a:spcBef>
              <a:buNone/>
              <a:tabLst>
                <a:tab pos="0" algn="l"/>
              </a:tabLst>
            </a:pPr>
            <a:endParaRPr lang="pt-BR" sz="2800" b="0" strike="noStrike" spc="-1" dirty="0">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gn="ctr">
              <a:lnSpc>
                <a:spcPts val="3920"/>
              </a:lnSpc>
              <a:buNone/>
            </a:pPr>
            <a:r>
              <a:rPr lang="pt-BR" sz="4400" b="1" strike="noStrike" spc="-1">
                <a:solidFill>
                  <a:srgbClr val="000000"/>
                </a:solidFill>
                <a:latin typeface="Arial"/>
              </a:rPr>
              <a:t>DIRETRIZES</a:t>
            </a:r>
            <a:endParaRPr lang="pt-BR" sz="4400" b="0" strike="noStrike" spc="-1">
              <a:solidFill>
                <a:srgbClr val="000000"/>
              </a:solidFill>
              <a:latin typeface="Calibri"/>
            </a:endParaRPr>
          </a:p>
        </p:txBody>
      </p:sp>
      <p:sp>
        <p:nvSpPr>
          <p:cNvPr id="55" name="PlaceHolder 2"/>
          <p:cNvSpPr>
            <a:spLocks noGrp="1"/>
          </p:cNvSpPr>
          <p:nvPr>
            <p:ph/>
          </p:nvPr>
        </p:nvSpPr>
        <p:spPr>
          <a:xfrm>
            <a:off x="1043640" y="1863090"/>
            <a:ext cx="10515240" cy="417195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Gerenciamento do SAMU 192, por meio de consórcio público intermunicipal macrorregional; </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Articulação Inter federativa entre os diversos gestores desenvolvendo atuação solidária, responsável e compartilhada por meio das CIR, CIM e CIB com o apoio técnico-operacional do Comitê Gestor Macrorregional das Redes de Atenção à Urgências Emergências;</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Qualificação da assistência por meio da educação permanente das equipes de saúde do SUS na Atenção às Urgências, em acordo com os princípios da integralidade e humanização</a:t>
            </a:r>
          </a:p>
          <a:p>
            <a:pPr>
              <a:lnSpc>
                <a:spcPct val="90000"/>
              </a:lnSpc>
              <a:spcBef>
                <a:spcPts val="1417"/>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gn="just">
              <a:lnSpc>
                <a:spcPct val="90000"/>
              </a:lnSpc>
              <a:spcBef>
                <a:spcPts val="1001"/>
              </a:spcBef>
              <a:buNone/>
            </a:pPr>
            <a:endParaRPr lang="pt-BR" sz="2800" b="0" strike="noStrike" spc="-1" dirty="0">
              <a:solidFill>
                <a:srgbClr val="000000"/>
              </a:solidFill>
              <a:latin typeface="Calibri"/>
            </a:endParaRPr>
          </a:p>
          <a:p>
            <a:pPr algn="just">
              <a:lnSpc>
                <a:spcPct val="90000"/>
              </a:lnSpc>
              <a:spcBef>
                <a:spcPts val="1001"/>
              </a:spcBef>
              <a:buNone/>
              <a:tabLst>
                <a:tab pos="0" algn="l"/>
              </a:tabLst>
            </a:pPr>
            <a:endParaRPr lang="pt-BR" sz="2800" b="0" strike="noStrike" spc="-1" dirty="0">
              <a:solidFill>
                <a:srgbClr val="000000"/>
              </a:solidFill>
              <a:latin typeface="Calibri"/>
            </a:endParaRPr>
          </a:p>
          <a:p>
            <a:pPr algn="just">
              <a:lnSpc>
                <a:spcPct val="90000"/>
              </a:lnSpc>
              <a:spcBef>
                <a:spcPts val="1001"/>
              </a:spcBef>
              <a:buNone/>
              <a:tabLst>
                <a:tab pos="0" algn="l"/>
              </a:tabLst>
            </a:pPr>
            <a:endParaRPr lang="pt-BR" sz="2800" b="0" strike="noStrike" spc="-1" dirty="0">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gn="ctr">
              <a:lnSpc>
                <a:spcPts val="3920"/>
              </a:lnSpc>
              <a:buNone/>
            </a:pPr>
            <a:r>
              <a:rPr lang="pt-BR" sz="4400" b="1" strike="noStrike" spc="-1">
                <a:solidFill>
                  <a:srgbClr val="000000"/>
                </a:solidFill>
                <a:latin typeface="Arial"/>
              </a:rPr>
              <a:t>COMPONENTES DA REDE DE URGÊNCIA E EMERGÊNCIA</a:t>
            </a:r>
            <a:endParaRPr lang="pt-BR" sz="4400" b="0" strike="noStrike" spc="-1">
              <a:solidFill>
                <a:srgbClr val="000000"/>
              </a:solidFill>
              <a:latin typeface="Calibri"/>
            </a:endParaRPr>
          </a:p>
        </p:txBody>
      </p:sp>
      <p:sp>
        <p:nvSpPr>
          <p:cNvPr id="57" name="PlaceHolder 2"/>
          <p:cNvSpPr>
            <a:spLocks noGrp="1"/>
          </p:cNvSpPr>
          <p:nvPr>
            <p:ph/>
          </p:nvPr>
        </p:nvSpPr>
        <p:spPr>
          <a:xfrm>
            <a:off x="992160" y="2067840"/>
            <a:ext cx="10515240" cy="4094280"/>
          </a:xfrm>
          <a:prstGeom prst="rect">
            <a:avLst/>
          </a:prstGeom>
          <a:noFill/>
          <a:ln w="0">
            <a:noFill/>
          </a:ln>
        </p:spPr>
        <p:txBody>
          <a:bodyPr anchor="t">
            <a:normAutofit fontScale="91500" lnSpcReduction="20000"/>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Promoção, Prevenção e Vigilância à Saúde;</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Atenção Primária à Saúde;</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Serviço de Atendimento Móvel de Urgência (SAMU 192) e suas Central de Regulação Médica das Urgências;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 Unidades de Pronto Atendimento (UPA 24h) e o conjunto de serviços de urgência 24 horas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Componente hospitalar;</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Atenção domiciliar;</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Complexo Regulador;</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Comitê Gestor Macrorregional da Rede de Urgência e Emergência(RUE).</a:t>
            </a: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702440"/>
          </a:xfrm>
          <a:prstGeom prst="rect">
            <a:avLst/>
          </a:prstGeom>
          <a:noFill/>
          <a:ln w="0">
            <a:noFill/>
          </a:ln>
        </p:spPr>
        <p:txBody>
          <a:bodyPr anchor="ctr">
            <a:normAutofit fontScale="90000"/>
          </a:bodyPr>
          <a:lstStyle/>
          <a:p>
            <a:pPr algn="ctr">
              <a:lnSpc>
                <a:spcPts val="3920"/>
              </a:lnSpc>
              <a:buNone/>
            </a:pPr>
            <a:r>
              <a:rPr lang="pt-BR" sz="4400" b="1" strike="noStrike" spc="-1">
                <a:solidFill>
                  <a:srgbClr val="000000"/>
                </a:solidFill>
                <a:latin typeface="Arial"/>
              </a:rPr>
              <a:t>SERVIÇO DE ATENDIMENTO MÓVEL DE URGÊNCIA (SAMU 192) E SUA CENTRAL DE REGULAÇÃO MÉDICA DAS URGÊNCIAS</a:t>
            </a:r>
            <a:endParaRPr lang="pt-BR" sz="4400" b="0" strike="noStrike" spc="-1">
              <a:solidFill>
                <a:srgbClr val="000000"/>
              </a:solidFill>
              <a:latin typeface="Calibri"/>
            </a:endParaRPr>
          </a:p>
        </p:txBody>
      </p:sp>
      <p:sp>
        <p:nvSpPr>
          <p:cNvPr id="59" name="PlaceHolder 2"/>
          <p:cNvSpPr>
            <a:spLocks noGrp="1"/>
          </p:cNvSpPr>
          <p:nvPr>
            <p:ph/>
          </p:nvPr>
        </p:nvSpPr>
        <p:spPr>
          <a:xfrm>
            <a:off x="1022760" y="2250720"/>
            <a:ext cx="10515240" cy="4094280"/>
          </a:xfrm>
          <a:prstGeom prst="rect">
            <a:avLst/>
          </a:prstGeom>
          <a:noFill/>
          <a:ln w="0">
            <a:noFill/>
          </a:ln>
        </p:spPr>
        <p:txBody>
          <a:bodyPr anchor="t">
            <a:normAutofit fontScale="84500" lnSpcReduction="20000"/>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implantação do SAMU 192 macrorregional seguirá a diretrizes contidas na Portaria GM/MS nº 2.048 de 05/11/ 2002, nº  1.864, de 29/09/2003, nº 1.010, de 21/05/2012, e a metodologia empregada pela SES - GO para o atendimento de 100% da população em relação às urgências.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Implantação das CRU macrorregionais, a fim de ampliar e garantir o acesso às populações dos municípios;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No planejamento, deverá ser utilizado, prioritariamente, o parâmetro de tempo-resposta;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distribuição dos pontos de atenção levará em consideração a premissa do tempo-resposta de 100% da população adscrita em até 60 minutos de um ponto de atenção fixo e não mais de 25 minutos de um ponto de atenção móvel.</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 componente SAMU 192 deverá dispor de programa de educação permanente, através do Núcleo de Educação Permanente em Urgência.</a:t>
            </a: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65040"/>
            <a:ext cx="10515240" cy="1052280"/>
          </a:xfrm>
          <a:prstGeom prst="rect">
            <a:avLst/>
          </a:prstGeom>
          <a:noFill/>
          <a:ln w="0">
            <a:noFill/>
          </a:ln>
        </p:spPr>
        <p:txBody>
          <a:bodyPr anchor="ctr">
            <a:normAutofit/>
          </a:bodyPr>
          <a:lstStyle/>
          <a:p>
            <a:pPr algn="ctr">
              <a:lnSpc>
                <a:spcPts val="3920"/>
              </a:lnSpc>
              <a:buNone/>
            </a:pPr>
            <a:r>
              <a:rPr lang="pt-BR" sz="4400" b="1" strike="noStrike" spc="-1">
                <a:solidFill>
                  <a:srgbClr val="000000"/>
                </a:solidFill>
                <a:latin typeface="Arial"/>
              </a:rPr>
              <a:t>SAMU 192</a:t>
            </a:r>
            <a:endParaRPr lang="pt-BR" sz="4400" b="0" strike="noStrike" spc="-1">
              <a:solidFill>
                <a:srgbClr val="000000"/>
              </a:solidFill>
              <a:latin typeface="Calibri"/>
            </a:endParaRPr>
          </a:p>
        </p:txBody>
      </p:sp>
      <p:sp>
        <p:nvSpPr>
          <p:cNvPr id="61" name="PlaceHolder 2"/>
          <p:cNvSpPr>
            <a:spLocks noGrp="1"/>
          </p:cNvSpPr>
          <p:nvPr>
            <p:ph/>
          </p:nvPr>
        </p:nvSpPr>
        <p:spPr>
          <a:xfrm>
            <a:off x="992160" y="1633680"/>
            <a:ext cx="10515240" cy="485892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Central de Regulação das Urgências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Bases Descentralizadas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 Unidades móveis</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1. Unidade de Suporte Básico de Vida - USB Terrestre</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2. Unidade de Suporte Avançado de Vida - USA Terrestre</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3. Unidade de deslocamento fluvial: </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4. Motolância</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5. Veículo de Intervenção Rápida (VIR)</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6. Transporte aeromédico, através de aeronave de asas fixas ou de asas rotativas.</a:t>
            </a:r>
          </a:p>
          <a:p>
            <a:pPr>
              <a:lnSpc>
                <a:spcPct val="90000"/>
              </a:lnSpc>
              <a:spcBef>
                <a:spcPts val="1417"/>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nSpc>
                <a:spcPct val="90000"/>
              </a:lnSpc>
              <a:spcBef>
                <a:spcPts val="1417"/>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gn="just">
              <a:lnSpc>
                <a:spcPct val="90000"/>
              </a:lnSpc>
              <a:spcBef>
                <a:spcPts val="1001"/>
              </a:spcBef>
              <a:buNone/>
              <a:tabLst>
                <a:tab pos="0" algn="l"/>
              </a:tabLst>
            </a:pPr>
            <a:endParaRPr lang="pt-BR" sz="2400" b="0" strike="noStrike" spc="-1">
              <a:solidFill>
                <a:srgbClr val="000000"/>
              </a:solidFill>
              <a:latin typeface="Calibri"/>
            </a:endParaRPr>
          </a:p>
          <a:p>
            <a:pPr algn="just">
              <a:lnSpc>
                <a:spcPct val="90000"/>
              </a:lnSpc>
              <a:spcBef>
                <a:spcPts val="1001"/>
              </a:spcBef>
              <a:buNone/>
              <a:tabLst>
                <a:tab pos="0" algn="l"/>
              </a:tabLst>
            </a:pPr>
            <a:endParaRPr lang="pt-BR" sz="240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052280"/>
          </a:xfrm>
          <a:prstGeom prst="rect">
            <a:avLst/>
          </a:prstGeom>
          <a:noFill/>
          <a:ln w="0">
            <a:noFill/>
          </a:ln>
        </p:spPr>
        <p:txBody>
          <a:bodyPr anchor="ctr">
            <a:normAutofit fontScale="90000"/>
          </a:bodyPr>
          <a:lstStyle/>
          <a:p>
            <a:pPr algn="ctr">
              <a:lnSpc>
                <a:spcPts val="3920"/>
              </a:lnSpc>
              <a:buNone/>
            </a:pPr>
            <a:r>
              <a:rPr lang="pt-BR" sz="4400" b="1" strike="noStrike" spc="-1">
                <a:solidFill>
                  <a:srgbClr val="000000"/>
                </a:solidFill>
                <a:latin typeface="Arial"/>
              </a:rPr>
              <a:t>PARÂMETROS PARA A PLANEJAMENTO DA RUE E DO SAMU </a:t>
            </a:r>
            <a:endParaRPr lang="pt-BR" sz="4400" b="0" strike="noStrike" spc="-1">
              <a:solidFill>
                <a:srgbClr val="000000"/>
              </a:solidFill>
              <a:latin typeface="Calibri"/>
            </a:endParaRPr>
          </a:p>
        </p:txBody>
      </p:sp>
      <p:sp>
        <p:nvSpPr>
          <p:cNvPr id="63" name="PlaceHolder 2"/>
          <p:cNvSpPr>
            <a:spLocks noGrp="1"/>
          </p:cNvSpPr>
          <p:nvPr>
            <p:ph/>
          </p:nvPr>
        </p:nvSpPr>
        <p:spPr>
          <a:xfrm>
            <a:off x="992160" y="1633680"/>
            <a:ext cx="10515240" cy="4858920"/>
          </a:xfrm>
          <a:prstGeom prst="rect">
            <a:avLst/>
          </a:prstGeom>
          <a:noFill/>
          <a:ln w="0">
            <a:noFill/>
          </a:ln>
        </p:spPr>
        <p:txBody>
          <a:bodyPr anchor="t">
            <a:normAutofit fontScale="93500" lnSpcReduction="10000"/>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Rede de Atenção às Urgências e Emergências(RUE) será hierarquizada, estratificada e regionalizada;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 município polo da macrorregião sediará o Complexo Regulador Macrorregional, contendo as Centrais de Regulação de Urgência e de Leitos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 polo da macrorregião deverá ter pelo menos uma Unidade de Suporte Avançado (USA) e  uma USB;</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 polo da região deverá ter pelo menos uma USB;</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localização das bases descentralizadas, onde se situará pelo menos uma USB, obedecerá aos parâmetros de número de população, área de abrangência e tempo resposta.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 critério de raio de ação dessas bases considerará a velocidade média das vias de 60 Km/h nas rodovias de áreas não urbanas, e de 30 Km/h nas áreas urbanas </a:t>
            </a: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365040"/>
            <a:ext cx="10515240" cy="1052280"/>
          </a:xfrm>
          <a:prstGeom prst="rect">
            <a:avLst/>
          </a:prstGeom>
          <a:noFill/>
          <a:ln w="0">
            <a:noFill/>
          </a:ln>
        </p:spPr>
        <p:txBody>
          <a:bodyPr anchor="ctr">
            <a:normAutofit fontScale="90000"/>
          </a:bodyPr>
          <a:lstStyle/>
          <a:p>
            <a:pPr algn="ctr">
              <a:lnSpc>
                <a:spcPts val="3920"/>
              </a:lnSpc>
              <a:buNone/>
            </a:pPr>
            <a:r>
              <a:rPr lang="pt-BR" sz="4400" b="1" strike="noStrike" spc="-1">
                <a:solidFill>
                  <a:srgbClr val="000000"/>
                </a:solidFill>
                <a:latin typeface="Arial"/>
              </a:rPr>
              <a:t>PARÂMETROS PARA A PLANEJAMENTO DA RUE E DO SAMU </a:t>
            </a:r>
            <a:endParaRPr lang="pt-BR" sz="4400" b="0" strike="noStrike" spc="-1">
              <a:solidFill>
                <a:srgbClr val="000000"/>
              </a:solidFill>
              <a:latin typeface="Calibri"/>
            </a:endParaRPr>
          </a:p>
        </p:txBody>
      </p:sp>
      <p:sp>
        <p:nvSpPr>
          <p:cNvPr id="65" name="PlaceHolder 2"/>
          <p:cNvSpPr>
            <a:spLocks noGrp="1"/>
          </p:cNvSpPr>
          <p:nvPr>
            <p:ph/>
          </p:nvPr>
        </p:nvSpPr>
        <p:spPr>
          <a:xfrm>
            <a:off x="992160" y="1633680"/>
            <a:ext cx="10515240" cy="4858920"/>
          </a:xfrm>
          <a:prstGeom prst="rect">
            <a:avLst/>
          </a:prstGeom>
          <a:noFill/>
          <a:ln w="0">
            <a:noFill/>
          </a:ln>
        </p:spPr>
        <p:txBody>
          <a:bodyPr anchor="t">
            <a:normAutofit fontScale="83500" lnSpcReduction="10000"/>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Os municípios que sediarão as bases descentralizadas devem estar localizados preferencialmente em interseções rodoviárias. Preferencialmente devem conseguir abranger pelo menos mais dois municípios.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base que contiver uma USA deverá também conter, pelo menos, uma USB;</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distribuição geográfica(espacial), para o atendimento de grandes áreas com baixa densidade populacional, deverá atender princípios de malha viária e dar cobertura em áreas onde pelos critérios anteriores permaneceu com um vazio evidente, colocando  uma unidade do SAMU no município mais populoso desta área;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proporção do financiamento tripartite será pactuada em CIB de acordo com a disponibilidade dos recursos financeiros dos municípios, do Ministério da Saúde,  da SES/GO e  legislações vigentes. Sendo o componente municipal de 25% do montante para custeio, distribuído de forma per capita na macrorregião, o componente federal derivado das portarias específicas e o componente estadual variável;</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 dimensionamento do serviço deverá obedecer a proposta do plano macrorregional de investimento e terá custeio tripartite;</a:t>
            </a:r>
          </a:p>
          <a:p>
            <a:pPr algn="just">
              <a:lnSpc>
                <a:spcPct val="90000"/>
              </a:lnSpc>
              <a:spcBef>
                <a:spcPts val="1001"/>
              </a:spcBef>
              <a:buNone/>
            </a:pPr>
            <a:endParaRPr lang="pt-BR" sz="2800" b="0" strike="noStrike" spc="-1">
              <a:solidFill>
                <a:srgbClr val="000000"/>
              </a:solidFill>
              <a:latin typeface="Calibri"/>
            </a:endParaRP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052280"/>
          </a:xfrm>
          <a:prstGeom prst="rect">
            <a:avLst/>
          </a:prstGeom>
          <a:noFill/>
          <a:ln w="0">
            <a:noFill/>
          </a:ln>
        </p:spPr>
        <p:txBody>
          <a:bodyPr anchor="ctr">
            <a:normAutofit/>
          </a:bodyPr>
          <a:lstStyle/>
          <a:p>
            <a:pPr algn="ctr">
              <a:lnSpc>
                <a:spcPts val="3920"/>
              </a:lnSpc>
              <a:buNone/>
            </a:pPr>
            <a:r>
              <a:rPr lang="pt-BR" sz="4400" b="1" strike="noStrike" spc="-1">
                <a:solidFill>
                  <a:srgbClr val="000000"/>
                </a:solidFill>
                <a:latin typeface="Arial"/>
              </a:rPr>
              <a:t>COMPLEXO REGULADOR DA SAÚDE</a:t>
            </a:r>
            <a:endParaRPr lang="pt-BR" sz="4400" b="0" strike="noStrike" spc="-1">
              <a:solidFill>
                <a:srgbClr val="000000"/>
              </a:solidFill>
              <a:latin typeface="Calibri"/>
            </a:endParaRPr>
          </a:p>
        </p:txBody>
      </p:sp>
      <p:sp>
        <p:nvSpPr>
          <p:cNvPr id="67" name="PlaceHolder 2"/>
          <p:cNvSpPr>
            <a:spLocks noGrp="1"/>
          </p:cNvSpPr>
          <p:nvPr>
            <p:ph/>
          </p:nvPr>
        </p:nvSpPr>
        <p:spPr>
          <a:xfrm>
            <a:off x="992160" y="1633680"/>
            <a:ext cx="10515240" cy="485892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Será administrado por um Consórcio Público  Intermunicipal Macrorregional responsável pelo Gerenciamento do SAMU-192, através de convênio com a SES-GO,  e abrigará:</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Central de Regulação de Urgências do SAMU-192;</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Central de Regulação de Leitos(assistencial) Macrorregional;</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Unidades Móveis do SAMU e suas equipes alocadas junto ao Complexo;</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Núcleo de Educação Permanente em Urgência;</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Setor administrativo do Consórcio</a:t>
            </a:r>
          </a:p>
          <a:p>
            <a:pPr marL="685800" lvl="1" indent="-228600" algn="just">
              <a:lnSpc>
                <a:spcPct val="90000"/>
              </a:lnSpc>
              <a:spcBef>
                <a:spcPts val="499"/>
              </a:spcBef>
              <a:buClr>
                <a:srgbClr val="000000"/>
              </a:buClr>
              <a:buFont typeface="Arial"/>
              <a:buChar char="•"/>
            </a:pPr>
            <a:r>
              <a:rPr lang="pt-BR" sz="2400" b="0" strike="noStrike" spc="-1">
                <a:solidFill>
                  <a:srgbClr val="000000"/>
                </a:solidFill>
                <a:latin typeface="Calibri"/>
              </a:rPr>
              <a:t>Outras centrais de atendimento às urgências como bombeiros, polícias e concessionárias através de convênios particulares entre elas, o consórcio e a SES-GO.</a:t>
            </a:r>
          </a:p>
          <a:p>
            <a:pPr>
              <a:lnSpc>
                <a:spcPct val="90000"/>
              </a:lnSpc>
              <a:spcBef>
                <a:spcPts val="1417"/>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gn="just">
              <a:lnSpc>
                <a:spcPct val="90000"/>
              </a:lnSpc>
              <a:spcBef>
                <a:spcPts val="1001"/>
              </a:spcBef>
              <a:buNone/>
            </a:pPr>
            <a:endParaRPr lang="pt-BR" sz="2400" b="0" strike="noStrike" spc="-1">
              <a:solidFill>
                <a:srgbClr val="000000"/>
              </a:solidFill>
              <a:latin typeface="Calibri"/>
            </a:endParaRPr>
          </a:p>
          <a:p>
            <a:pPr algn="just">
              <a:lnSpc>
                <a:spcPct val="90000"/>
              </a:lnSpc>
              <a:spcBef>
                <a:spcPts val="1001"/>
              </a:spcBef>
              <a:buNone/>
              <a:tabLst>
                <a:tab pos="0" algn="l"/>
              </a:tabLst>
            </a:pPr>
            <a:endParaRPr lang="pt-BR" sz="2400" b="0" strike="noStrike" spc="-1">
              <a:solidFill>
                <a:srgbClr val="000000"/>
              </a:solidFill>
              <a:latin typeface="Calibri"/>
            </a:endParaRPr>
          </a:p>
          <a:p>
            <a:pPr algn="just">
              <a:lnSpc>
                <a:spcPct val="90000"/>
              </a:lnSpc>
              <a:spcBef>
                <a:spcPts val="1001"/>
              </a:spcBef>
              <a:buNone/>
              <a:tabLst>
                <a:tab pos="0" algn="l"/>
              </a:tabLst>
            </a:pPr>
            <a:endParaRPr lang="pt-BR" sz="2400" b="0" strike="noStrike" spc="-1">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052280"/>
          </a:xfrm>
          <a:prstGeom prst="rect">
            <a:avLst/>
          </a:prstGeom>
          <a:noFill/>
          <a:ln w="0">
            <a:noFill/>
          </a:ln>
        </p:spPr>
        <p:txBody>
          <a:bodyPr anchor="ctr">
            <a:normAutofit/>
          </a:bodyPr>
          <a:lstStyle/>
          <a:p>
            <a:pPr algn="ctr">
              <a:lnSpc>
                <a:spcPts val="3920"/>
              </a:lnSpc>
              <a:buNone/>
            </a:pPr>
            <a:r>
              <a:rPr lang="pt-BR" sz="4400" b="1" strike="noStrike" spc="-1">
                <a:solidFill>
                  <a:srgbClr val="000000"/>
                </a:solidFill>
                <a:latin typeface="Arial"/>
              </a:rPr>
              <a:t>COMPONENTE HOSPITALAR</a:t>
            </a:r>
            <a:endParaRPr lang="pt-BR" sz="4400" b="0" strike="noStrike" spc="-1">
              <a:solidFill>
                <a:srgbClr val="000000"/>
              </a:solidFill>
              <a:latin typeface="Calibri"/>
            </a:endParaRPr>
          </a:p>
        </p:txBody>
      </p:sp>
      <p:sp>
        <p:nvSpPr>
          <p:cNvPr id="69" name="PlaceHolder 2"/>
          <p:cNvSpPr>
            <a:spLocks noGrp="1"/>
          </p:cNvSpPr>
          <p:nvPr>
            <p:ph/>
          </p:nvPr>
        </p:nvSpPr>
        <p:spPr>
          <a:xfrm>
            <a:off x="992160" y="1633680"/>
            <a:ext cx="10515240" cy="485892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pt-BR" sz="3200" b="0" strike="noStrike" spc="-1">
                <a:solidFill>
                  <a:srgbClr val="000000"/>
                </a:solidFill>
                <a:latin typeface="Calibri"/>
              </a:rPr>
              <a:t>Critérios:</a:t>
            </a:r>
          </a:p>
          <a:p>
            <a:pPr marL="685800" lvl="1" indent="-228600" algn="just">
              <a:lnSpc>
                <a:spcPct val="90000"/>
              </a:lnSpc>
              <a:spcBef>
                <a:spcPts val="499"/>
              </a:spcBef>
              <a:buClr>
                <a:srgbClr val="000000"/>
              </a:buClr>
              <a:buFont typeface="Arial"/>
              <a:buChar char="•"/>
            </a:pPr>
            <a:r>
              <a:rPr lang="pt-BR" sz="2800" b="0" strike="noStrike" spc="-1">
                <a:solidFill>
                  <a:srgbClr val="000000"/>
                </a:solidFill>
                <a:latin typeface="Calibri"/>
              </a:rPr>
              <a:t>Pertencer à unidade hospitalar estratégica para a RUE que seja referência loco regional, regional ou macrorregional  realizando no mínimo 10% (dez por cento) dos atendimentos oriundos de outros municípios;</a:t>
            </a:r>
          </a:p>
          <a:p>
            <a:pPr marL="685800" lvl="1" indent="-228600" algn="just">
              <a:lnSpc>
                <a:spcPct val="90000"/>
              </a:lnSpc>
              <a:spcBef>
                <a:spcPts val="499"/>
              </a:spcBef>
              <a:buClr>
                <a:srgbClr val="000000"/>
              </a:buClr>
              <a:buFont typeface="Arial"/>
              <a:buChar char="•"/>
            </a:pPr>
            <a:r>
              <a:rPr lang="pt-BR" sz="2800" b="0" strike="noStrike" spc="-1">
                <a:solidFill>
                  <a:srgbClr val="000000"/>
                </a:solidFill>
                <a:latin typeface="Calibri"/>
              </a:rPr>
              <a:t>Contar com, no mínimo, 30 (trinta  leitos) cadastrados no SCNES, exceto para as salas de estabilização;</a:t>
            </a:r>
          </a:p>
          <a:p>
            <a:pPr marL="685800" lvl="1" indent="-228600" algn="just">
              <a:lnSpc>
                <a:spcPct val="90000"/>
              </a:lnSpc>
              <a:spcBef>
                <a:spcPts val="499"/>
              </a:spcBef>
              <a:buClr>
                <a:srgbClr val="000000"/>
              </a:buClr>
              <a:buFont typeface="Arial"/>
              <a:buChar char="•"/>
            </a:pPr>
            <a:r>
              <a:rPr lang="pt-BR" sz="2800" b="0" strike="noStrike" spc="-1">
                <a:solidFill>
                  <a:srgbClr val="000000"/>
                </a:solidFill>
                <a:latin typeface="Calibri"/>
              </a:rPr>
              <a:t>Na condição de hospital especializado, possuir habilitação em pelo menos uma das linhas de cuidado: cardiovascular, neurologia/neurocirurgia, traumato-ortopedia ou ser referência para o atendimento em pediatria.</a:t>
            </a: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dirty="0">
                <a:solidFill>
                  <a:srgbClr val="000000"/>
                </a:solidFill>
                <a:latin typeface="Calibri Light"/>
              </a:rPr>
              <a:t>PROBLEMAS NO ATENDIMENTO ÀS URGÊNCIAS EM GOIÁS</a:t>
            </a:r>
            <a:endParaRPr lang="pt-BR" sz="4400" b="0" strike="noStrike" spc="-1" dirty="0">
              <a:solidFill>
                <a:srgbClr val="000000"/>
              </a:solidFill>
              <a:latin typeface="Calibri"/>
            </a:endParaRPr>
          </a:p>
        </p:txBody>
      </p:sp>
      <p:sp>
        <p:nvSpPr>
          <p:cNvPr id="47" name="PlaceHolder 2"/>
          <p:cNvSpPr>
            <a:spLocks noGrp="1"/>
          </p:cNvSpPr>
          <p:nvPr>
            <p:ph/>
          </p:nvPr>
        </p:nvSpPr>
        <p:spPr>
          <a:xfrm>
            <a:off x="838080" y="1817370"/>
            <a:ext cx="10515240" cy="4776030"/>
          </a:xfrm>
          <a:prstGeom prst="rect">
            <a:avLst/>
          </a:prstGeom>
          <a:noFill/>
          <a:ln w="0">
            <a:noFill/>
          </a:ln>
        </p:spPr>
        <p:txBody>
          <a:bodyPr anchor="t">
            <a:normAutofit fontScale="88500" lnSpcReduction="20000"/>
          </a:bodyPr>
          <a:lstStyle/>
          <a:p>
            <a:pPr marL="228600" indent="-228600">
              <a:lnSpc>
                <a:spcPct val="90000"/>
              </a:lnSpc>
              <a:spcBef>
                <a:spcPts val="1001"/>
              </a:spcBef>
              <a:buClr>
                <a:srgbClr val="000000"/>
              </a:buClr>
              <a:buFont typeface="Arial"/>
              <a:buChar char="•"/>
            </a:pPr>
            <a:r>
              <a:rPr lang="pt-BR" sz="2800" b="0" strike="noStrike" spc="-1" dirty="0">
                <a:solidFill>
                  <a:srgbClr val="000000"/>
                </a:solidFill>
                <a:latin typeface="Calibri"/>
              </a:rPr>
              <a:t>SAMU:</a:t>
            </a:r>
          </a:p>
          <a:p>
            <a:pPr lvl="1">
              <a:spcBef>
                <a:spcPts val="1001"/>
              </a:spcBef>
              <a:buClr>
                <a:srgbClr val="000000"/>
              </a:buClr>
              <a:buFont typeface="Arial"/>
              <a:buChar char="•"/>
            </a:pPr>
            <a:r>
              <a:rPr lang="pt-BR" b="0" strike="noStrike" spc="-1" dirty="0">
                <a:solidFill>
                  <a:srgbClr val="000000"/>
                </a:solidFill>
                <a:latin typeface="Calibri"/>
              </a:rPr>
              <a:t>Acesso limitado, não atingindo 100% da população(concentrado nos municípios que tem SAMU)</a:t>
            </a:r>
          </a:p>
          <a:p>
            <a:pPr lvl="1">
              <a:spcBef>
                <a:spcPts val="1001"/>
              </a:spcBef>
              <a:buClr>
                <a:srgbClr val="000000"/>
              </a:buClr>
              <a:buFont typeface="Arial"/>
              <a:buChar char="•"/>
            </a:pPr>
            <a:r>
              <a:rPr lang="pt-BR" b="0" strike="noStrike" spc="-1" dirty="0">
                <a:solidFill>
                  <a:srgbClr val="000000"/>
                </a:solidFill>
                <a:latin typeface="Calibri"/>
              </a:rPr>
              <a:t>SAMUs gerenciados por alguns municípios e outros sem cobertura</a:t>
            </a:r>
          </a:p>
          <a:p>
            <a:pPr lvl="1">
              <a:spcBef>
                <a:spcPts val="1001"/>
              </a:spcBef>
              <a:buClr>
                <a:srgbClr val="000000"/>
              </a:buClr>
              <a:buFont typeface="Arial"/>
              <a:buChar char="•"/>
            </a:pPr>
            <a:r>
              <a:rPr lang="pt-BR" b="0" strike="noStrike" spc="-1" dirty="0">
                <a:solidFill>
                  <a:srgbClr val="000000"/>
                </a:solidFill>
                <a:latin typeface="Calibri"/>
              </a:rPr>
              <a:t>Centrais de regulação de </a:t>
            </a:r>
            <a:r>
              <a:rPr lang="pt-BR" b="0" strike="noStrike" spc="-1" dirty="0" err="1">
                <a:solidFill>
                  <a:srgbClr val="000000"/>
                </a:solidFill>
                <a:latin typeface="Calibri"/>
              </a:rPr>
              <a:t>urgênciamunicipais</a:t>
            </a:r>
            <a:r>
              <a:rPr lang="pt-BR" b="0" strike="noStrike" spc="-1" dirty="0">
                <a:solidFill>
                  <a:srgbClr val="000000"/>
                </a:solidFill>
                <a:latin typeface="Calibri"/>
              </a:rPr>
              <a:t> atendendo apenas seus municípios</a:t>
            </a:r>
          </a:p>
          <a:p>
            <a:pPr lvl="1">
              <a:spcBef>
                <a:spcPts val="1001"/>
              </a:spcBef>
              <a:buClr>
                <a:srgbClr val="000000"/>
              </a:buClr>
              <a:buFont typeface="Arial"/>
              <a:buChar char="•"/>
            </a:pPr>
            <a:r>
              <a:rPr lang="pt-BR" spc="-1" dirty="0">
                <a:solidFill>
                  <a:srgbClr val="000000"/>
                </a:solidFill>
                <a:latin typeface="Calibri"/>
              </a:rPr>
              <a:t>Unidades móveis</a:t>
            </a:r>
            <a:r>
              <a:rPr lang="pt-BR" b="0" strike="noStrike" spc="-1" dirty="0">
                <a:solidFill>
                  <a:srgbClr val="000000"/>
                </a:solidFill>
                <a:latin typeface="Calibri"/>
              </a:rPr>
              <a:t> distribuídas muitas vezes sem lógica populacional, de </a:t>
            </a:r>
            <a:r>
              <a:rPr lang="pt-BR" spc="-1" dirty="0">
                <a:solidFill>
                  <a:srgbClr val="000000"/>
                </a:solidFill>
                <a:latin typeface="Calibri"/>
              </a:rPr>
              <a:t>abrangência em áreas pouco populosas, e sem distribuição em vazios assistenciais</a:t>
            </a:r>
            <a:endParaRPr lang="pt-BR" b="0" strike="noStrike" spc="-1" dirty="0">
              <a:solidFill>
                <a:srgbClr val="000000"/>
              </a:solidFill>
              <a:latin typeface="Calibri"/>
            </a:endParaRPr>
          </a:p>
          <a:p>
            <a:pPr lvl="1">
              <a:spcBef>
                <a:spcPts val="1001"/>
              </a:spcBef>
              <a:buClr>
                <a:srgbClr val="000000"/>
              </a:buClr>
              <a:buFont typeface="Arial"/>
              <a:buChar char="•"/>
            </a:pPr>
            <a:r>
              <a:rPr lang="pt-BR" b="0" strike="noStrike" spc="-1" dirty="0">
                <a:solidFill>
                  <a:srgbClr val="000000"/>
                </a:solidFill>
                <a:latin typeface="Calibri"/>
              </a:rPr>
              <a:t>Custo elevado por estruturas distribuídas sem lógica de escala tanto financeira como de qualidade</a:t>
            </a:r>
          </a:p>
          <a:p>
            <a:pPr lvl="1">
              <a:spcBef>
                <a:spcPts val="1001"/>
              </a:spcBef>
              <a:buClr>
                <a:srgbClr val="000000"/>
              </a:buClr>
              <a:buFont typeface="Arial"/>
              <a:buChar char="•"/>
            </a:pPr>
            <a:r>
              <a:rPr lang="pt-BR" b="0" strike="noStrike" spc="-1" dirty="0">
                <a:solidFill>
                  <a:srgbClr val="000000"/>
                </a:solidFill>
                <a:latin typeface="Calibri"/>
              </a:rPr>
              <a:t>Custo elevado concentrado nos municípios sede do SAMU</a:t>
            </a:r>
          </a:p>
          <a:p>
            <a:pPr lvl="1">
              <a:spcBef>
                <a:spcPts val="1001"/>
              </a:spcBef>
              <a:buClr>
                <a:srgbClr val="000000"/>
              </a:buClr>
              <a:buFont typeface="Arial"/>
              <a:buChar char="•"/>
            </a:pPr>
            <a:r>
              <a:rPr lang="pt-BR" b="0" strike="noStrike" spc="-1" dirty="0">
                <a:solidFill>
                  <a:srgbClr val="000000"/>
                </a:solidFill>
                <a:latin typeface="Calibri"/>
              </a:rPr>
              <a:t>Impossibilidade de monitoração das respostas às urgências e de atuar para resolução dos problemas encontrados</a:t>
            </a:r>
          </a:p>
          <a:p>
            <a:pPr lvl="1">
              <a:spcBef>
                <a:spcPts val="1001"/>
              </a:spcBef>
              <a:buClr>
                <a:srgbClr val="000000"/>
              </a:buClr>
              <a:buFont typeface="Arial"/>
              <a:buChar char="•"/>
            </a:pPr>
            <a:r>
              <a:rPr lang="pt-BR" b="0" strike="noStrike" spc="-1" dirty="0">
                <a:solidFill>
                  <a:srgbClr val="000000"/>
                </a:solidFill>
                <a:latin typeface="Calibri"/>
              </a:rPr>
              <a:t>Ausência de capacitação de profissionais para atendimento às urgências e emergências pelo SAMU</a:t>
            </a:r>
          </a:p>
          <a:p>
            <a:pPr lvl="1">
              <a:spcBef>
                <a:spcPts val="1001"/>
              </a:spcBef>
              <a:buClr>
                <a:srgbClr val="000000"/>
              </a:buClr>
              <a:buFont typeface="Arial"/>
              <a:buChar char="•"/>
            </a:pPr>
            <a:r>
              <a:rPr lang="pt-BR" b="0" strike="noStrike" spc="-1" dirty="0">
                <a:solidFill>
                  <a:srgbClr val="000000"/>
                </a:solidFill>
                <a:latin typeface="Calibri"/>
              </a:rPr>
              <a:t>Problemas na gestão dos SAMU</a:t>
            </a:r>
          </a:p>
          <a:p>
            <a:pPr marL="457200" lvl="1" indent="0">
              <a:spcBef>
                <a:spcPts val="1001"/>
              </a:spcBef>
              <a:buClr>
                <a:srgbClr val="000000"/>
              </a:buClr>
              <a:buNone/>
            </a:pPr>
            <a:endParaRPr lang="pt-BR" b="0" strike="noStrike" spc="-1" dirty="0">
              <a:solidFill>
                <a:srgbClr val="000000"/>
              </a:solidFill>
              <a:latin typeface="Calibri"/>
            </a:endParaRPr>
          </a:p>
          <a:p>
            <a:pPr lvl="1">
              <a:spcBef>
                <a:spcPts val="1001"/>
              </a:spcBef>
              <a:buClr>
                <a:srgbClr val="000000"/>
              </a:buClr>
              <a:buFont typeface="Arial"/>
              <a:buChar char="•"/>
            </a:pPr>
            <a:endParaRPr lang="pt-BR" b="0" strike="noStrike" spc="-1" dirty="0">
              <a:solidFill>
                <a:srgbClr val="000000"/>
              </a:solidFill>
              <a:latin typeface="Calibri"/>
            </a:endParaRPr>
          </a:p>
          <a:p>
            <a:pPr lvl="1">
              <a:spcBef>
                <a:spcPts val="1001"/>
              </a:spcBef>
              <a:buClr>
                <a:srgbClr val="000000"/>
              </a:buClr>
              <a:buFont typeface="Arial"/>
              <a:buChar char="•"/>
            </a:pPr>
            <a:endParaRPr lang="pt-BR"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p:txBody>
      </p:sp>
    </p:spTree>
    <p:extLst>
      <p:ext uri="{BB962C8B-B14F-4D97-AF65-F5344CB8AC3E}">
        <p14:creationId xmlns:p14="http://schemas.microsoft.com/office/powerpoint/2010/main" val="197249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052280"/>
          </a:xfrm>
          <a:prstGeom prst="rect">
            <a:avLst/>
          </a:prstGeom>
          <a:noFill/>
          <a:ln w="0">
            <a:noFill/>
          </a:ln>
        </p:spPr>
        <p:txBody>
          <a:bodyPr anchor="ctr">
            <a:normAutofit fontScale="90000"/>
          </a:bodyPr>
          <a:lstStyle/>
          <a:p>
            <a:pPr algn="ctr">
              <a:lnSpc>
                <a:spcPts val="3920"/>
              </a:lnSpc>
              <a:buNone/>
            </a:pPr>
            <a:r>
              <a:rPr lang="pt-BR" sz="4400" b="1" strike="noStrike" spc="-1">
                <a:solidFill>
                  <a:srgbClr val="000000"/>
                </a:solidFill>
                <a:latin typeface="Arial"/>
              </a:rPr>
              <a:t>COMPONENTE HOSPITALAR - TIPOLOGIA</a:t>
            </a:r>
            <a:endParaRPr lang="pt-BR" sz="4400" b="0" strike="noStrike" spc="-1">
              <a:solidFill>
                <a:srgbClr val="000000"/>
              </a:solidFill>
              <a:latin typeface="Calibri"/>
            </a:endParaRPr>
          </a:p>
        </p:txBody>
      </p:sp>
      <p:graphicFrame>
        <p:nvGraphicFramePr>
          <p:cNvPr id="71" name="Tabela 4"/>
          <p:cNvGraphicFramePr/>
          <p:nvPr/>
        </p:nvGraphicFramePr>
        <p:xfrm>
          <a:off x="838080" y="1306440"/>
          <a:ext cx="10878840" cy="5472360"/>
        </p:xfrm>
        <a:graphic>
          <a:graphicData uri="http://schemas.openxmlformats.org/drawingml/2006/table">
            <a:tbl>
              <a:tblPr/>
              <a:tblGrid>
                <a:gridCol w="3108240">
                  <a:extLst>
                    <a:ext uri="{9D8B030D-6E8A-4147-A177-3AD203B41FA5}">
                      <a16:colId xmlns:a16="http://schemas.microsoft.com/office/drawing/2014/main" val="20000"/>
                    </a:ext>
                  </a:extLst>
                </a:gridCol>
                <a:gridCol w="7770600">
                  <a:extLst>
                    <a:ext uri="{9D8B030D-6E8A-4147-A177-3AD203B41FA5}">
                      <a16:colId xmlns:a16="http://schemas.microsoft.com/office/drawing/2014/main" val="20001"/>
                    </a:ext>
                  </a:extLst>
                </a:gridCol>
              </a:tblGrid>
              <a:tr h="944640">
                <a:tc>
                  <a:txBody>
                    <a:bodyPr/>
                    <a:lstStyle/>
                    <a:p>
                      <a:pPr>
                        <a:lnSpc>
                          <a:spcPct val="100000"/>
                        </a:lnSpc>
                        <a:buNone/>
                        <a:tabLst>
                          <a:tab pos="0" algn="l"/>
                        </a:tabLst>
                      </a:pPr>
                      <a:r>
                        <a:rPr lang="pt-BR" sz="1300" b="1" strike="noStrike" spc="-1">
                          <a:solidFill>
                            <a:srgbClr val="000000"/>
                          </a:solidFill>
                          <a:latin typeface="Calibri"/>
                        </a:rPr>
                        <a:t>HOSPITAL DE PRIMEIRO ATENDIMENTO COM SALA DE ESTABILIZAÇÃO</a:t>
                      </a:r>
                      <a:endParaRPr lang="pt-BR" sz="1300" b="0" strike="noStrike" spc="-1">
                        <a:latin typeface="Arial"/>
                      </a:endParaRPr>
                    </a:p>
                    <a:p>
                      <a:pPr>
                        <a:lnSpc>
                          <a:spcPct val="100000"/>
                        </a:lnSpc>
                        <a:buNone/>
                        <a:tabLst>
                          <a:tab pos="0" algn="l"/>
                        </a:tabLst>
                      </a:pPr>
                      <a:endParaRPr lang="pt-BR" sz="13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tc>
                  <a:txBody>
                    <a:bodyPr/>
                    <a:lstStyle/>
                    <a:p>
                      <a:pPr>
                        <a:lnSpc>
                          <a:spcPct val="100000"/>
                        </a:lnSpc>
                        <a:buNone/>
                      </a:pPr>
                      <a:endParaRPr lang="pt-BR" sz="1800" b="0" strike="noStrike" spc="-1">
                        <a:latin typeface="Arial"/>
                      </a:endParaRPr>
                    </a:p>
                    <a:p>
                      <a:pPr>
                        <a:lnSpc>
                          <a:spcPct val="100000"/>
                        </a:lnSpc>
                        <a:buNone/>
                      </a:pPr>
                      <a:r>
                        <a:rPr lang="pt-BR" sz="1600" b="0" strike="noStrike" spc="-1">
                          <a:solidFill>
                            <a:srgbClr val="000000"/>
                          </a:solidFill>
                          <a:latin typeface="Calibri"/>
                        </a:rPr>
                        <a:t>Hospitais de pequeno porte, com 10 a 50 </a:t>
                      </a:r>
                      <a:r>
                        <a:rPr lang="pt-BR" sz="1600" b="1" strike="noStrike" spc="-1">
                          <a:solidFill>
                            <a:srgbClr val="000000"/>
                          </a:solidFill>
                          <a:latin typeface="Calibri"/>
                        </a:rPr>
                        <a:t>leitos, </a:t>
                      </a:r>
                      <a:r>
                        <a:rPr lang="pt-BR" sz="1600" b="0" strike="noStrike" spc="-1">
                          <a:solidFill>
                            <a:srgbClr val="000000"/>
                          </a:solidFill>
                          <a:latin typeface="Calibri"/>
                        </a:rPr>
                        <a:t>situados em áreas de vazios assistenciais que estejam acima de </a:t>
                      </a:r>
                      <a:r>
                        <a:rPr lang="pt-BR" sz="1600" b="1" strike="noStrike" spc="-1">
                          <a:solidFill>
                            <a:srgbClr val="000000"/>
                          </a:solidFill>
                          <a:latin typeface="Calibri"/>
                        </a:rPr>
                        <a:t>50 minutos de uma referência hospitalar regional. </a:t>
                      </a:r>
                      <a:endParaRPr lang="pt-BR" sz="1600" b="0" strike="noStrike" spc="-1">
                        <a:latin typeface="Arial"/>
                      </a:endParaRPr>
                    </a:p>
                    <a:p>
                      <a:pPr>
                        <a:lnSpc>
                          <a:spcPct val="100000"/>
                        </a:lnSpc>
                        <a:buNone/>
                      </a:pP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extLst>
                  <a:ext uri="{0D108BD9-81ED-4DB2-BD59-A6C34878D82A}">
                    <a16:rowId xmlns:a16="http://schemas.microsoft.com/office/drawing/2014/main" val="10000"/>
                  </a:ext>
                </a:extLst>
              </a:tr>
              <a:tr h="1389240">
                <a:tc>
                  <a:txBody>
                    <a:bodyPr/>
                    <a:lstStyle/>
                    <a:p>
                      <a:pPr>
                        <a:lnSpc>
                          <a:spcPct val="100000"/>
                        </a:lnSpc>
                        <a:buNone/>
                      </a:pPr>
                      <a:r>
                        <a:rPr lang="pt-BR" sz="1200" b="1" strike="noStrike" spc="-1">
                          <a:solidFill>
                            <a:srgbClr val="000000"/>
                          </a:solidFill>
                          <a:latin typeface="Calibri"/>
                        </a:rPr>
                        <a:t>HOSPITAL GERAL</a:t>
                      </a:r>
                      <a:endParaRPr lang="pt-BR" sz="12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just">
                        <a:lnSpc>
                          <a:spcPct val="100000"/>
                        </a:lnSpc>
                        <a:buNone/>
                      </a:pPr>
                      <a:r>
                        <a:rPr lang="pt-BR" sz="1600" b="0" strike="noStrike" spc="-1">
                          <a:solidFill>
                            <a:srgbClr val="000000"/>
                          </a:solidFill>
                          <a:latin typeface="Calibri"/>
                        </a:rPr>
                        <a:t>Hospital regional de referência populacional </a:t>
                      </a:r>
                      <a:r>
                        <a:rPr lang="pt-BR" sz="1600" b="1" strike="noStrike" spc="-1">
                          <a:solidFill>
                            <a:srgbClr val="000000"/>
                          </a:solidFill>
                          <a:latin typeface="Calibri"/>
                        </a:rPr>
                        <a:t>acima de 100.000 habitantes.</a:t>
                      </a:r>
                      <a:endParaRPr lang="pt-BR" sz="1600" b="0" strike="noStrike" spc="-1">
                        <a:latin typeface="Arial"/>
                      </a:endParaRPr>
                    </a:p>
                    <a:p>
                      <a:pPr algn="just">
                        <a:lnSpc>
                          <a:spcPct val="100000"/>
                        </a:lnSpc>
                        <a:buNone/>
                      </a:pPr>
                      <a:r>
                        <a:rPr lang="pt-BR" sz="1600" b="0" strike="noStrike" spc="-1">
                          <a:solidFill>
                            <a:srgbClr val="000000"/>
                          </a:solidFill>
                          <a:latin typeface="Calibri"/>
                        </a:rPr>
                        <a:t>Plantão presencial 24 horas: </a:t>
                      </a:r>
                      <a:r>
                        <a:rPr lang="pt-BR" sz="1600" b="1" strike="noStrike" spc="-1">
                          <a:solidFill>
                            <a:srgbClr val="000000"/>
                          </a:solidFill>
                          <a:latin typeface="Calibri"/>
                        </a:rPr>
                        <a:t>Médico clínico e pediatra ou segundo médico clínico que atenda criança, enfermeiro e equipe de técnicos e auxiliares de enfermagem</a:t>
                      </a:r>
                      <a:r>
                        <a:rPr lang="pt-BR" sz="1600" b="0" strike="noStrike" spc="-1">
                          <a:solidFill>
                            <a:srgbClr val="000000"/>
                          </a:solidFill>
                          <a:latin typeface="Calibri"/>
                        </a:rPr>
                        <a:t>.</a:t>
                      </a:r>
                      <a:endParaRPr lang="pt-BR" sz="1600" b="0" strike="noStrike" spc="-1">
                        <a:latin typeface="Arial"/>
                      </a:endParaRPr>
                    </a:p>
                    <a:p>
                      <a:pPr algn="just">
                        <a:lnSpc>
                          <a:spcPct val="100000"/>
                        </a:lnSpc>
                        <a:buNone/>
                      </a:pPr>
                      <a:r>
                        <a:rPr lang="pt-BR" sz="1600" b="0" strike="noStrike" spc="-1">
                          <a:solidFill>
                            <a:srgbClr val="000000"/>
                          </a:solidFill>
                          <a:latin typeface="Calibri"/>
                        </a:rPr>
                        <a:t> Plantão </a:t>
                      </a:r>
                      <a:r>
                        <a:rPr lang="pt-BR" sz="1600" b="1" strike="noStrike" spc="-1">
                          <a:solidFill>
                            <a:srgbClr val="000000"/>
                          </a:solidFill>
                          <a:latin typeface="Calibri"/>
                        </a:rPr>
                        <a:t>médico alcançável das especialidades: cirurgião geral, traumato-ortopedista, anestesista, gineco-obstetra (se o hospital for referência para Maternidade), e pediatra (quando não houver plantão presencial do pediatra).</a:t>
                      </a: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extLst>
                  <a:ext uri="{0D108BD9-81ED-4DB2-BD59-A6C34878D82A}">
                    <a16:rowId xmlns:a16="http://schemas.microsoft.com/office/drawing/2014/main" val="10001"/>
                  </a:ext>
                </a:extLst>
              </a:tr>
              <a:tr h="1983600">
                <a:tc>
                  <a:txBody>
                    <a:bodyPr/>
                    <a:lstStyle/>
                    <a:p>
                      <a:pPr>
                        <a:lnSpc>
                          <a:spcPct val="100000"/>
                        </a:lnSpc>
                        <a:buNone/>
                        <a:tabLst>
                          <a:tab pos="0" algn="l"/>
                        </a:tabLst>
                      </a:pPr>
                      <a:r>
                        <a:rPr lang="pt-BR" sz="1200" b="1" strike="noStrike" spc="-1">
                          <a:solidFill>
                            <a:srgbClr val="000000"/>
                          </a:solidFill>
                          <a:latin typeface="Calibri"/>
                        </a:rPr>
                        <a:t>HOSPITAL ESPECIALIZADO TIPO I:</a:t>
                      </a:r>
                      <a:endParaRPr lang="pt-BR" sz="1200" b="0" strike="noStrike" spc="-1">
                        <a:latin typeface="Arial"/>
                      </a:endParaRPr>
                    </a:p>
                    <a:p>
                      <a:pPr>
                        <a:lnSpc>
                          <a:spcPct val="100000"/>
                        </a:lnSpc>
                        <a:buNone/>
                        <a:tabLst>
                          <a:tab pos="0" algn="l"/>
                        </a:tabLst>
                      </a:pPr>
                      <a:endParaRPr lang="pt-BR" sz="1200" b="0" strike="noStrike" spc="-1">
                        <a:latin typeface="Arial"/>
                      </a:endParaRPr>
                    </a:p>
                    <a:p>
                      <a:pPr>
                        <a:lnSpc>
                          <a:spcPct val="100000"/>
                        </a:lnSpc>
                        <a:buNone/>
                        <a:tabLst>
                          <a:tab pos="0" algn="l"/>
                        </a:tabLst>
                      </a:pPr>
                      <a:endParaRPr lang="pt-BR" sz="1200" b="0" strike="noStrike" spc="-1">
                        <a:latin typeface="Arial"/>
                      </a:endParaRPr>
                    </a:p>
                    <a:p>
                      <a:pPr>
                        <a:lnSpc>
                          <a:spcPct val="100000"/>
                        </a:lnSpc>
                        <a:buNone/>
                        <a:tabLst>
                          <a:tab pos="0" algn="l"/>
                        </a:tabLst>
                      </a:pPr>
                      <a:endParaRPr lang="pt-BR" sz="1200" b="0" strike="noStrike" spc="-1">
                        <a:latin typeface="Arial"/>
                      </a:endParaRPr>
                    </a:p>
                    <a:p>
                      <a:pPr>
                        <a:lnSpc>
                          <a:spcPct val="100000"/>
                        </a:lnSpc>
                        <a:buNone/>
                        <a:tabLst>
                          <a:tab pos="0" algn="l"/>
                        </a:tabLst>
                      </a:pPr>
                      <a:br/>
                      <a:endParaRPr lang="pt-BR" sz="1200" b="0" strike="noStrike" spc="-1">
                        <a:latin typeface="Arial"/>
                      </a:endParaRPr>
                    </a:p>
                    <a:p>
                      <a:pPr>
                        <a:lnSpc>
                          <a:spcPct val="100000"/>
                        </a:lnSpc>
                        <a:buNone/>
                        <a:tabLst>
                          <a:tab pos="0" algn="l"/>
                        </a:tabLst>
                      </a:pPr>
                      <a:endParaRPr lang="pt-BR" sz="12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tc>
                  <a:txBody>
                    <a:bodyPr/>
                    <a:lstStyle/>
                    <a:p>
                      <a:pPr>
                        <a:lnSpc>
                          <a:spcPct val="100000"/>
                        </a:lnSpc>
                        <a:buNone/>
                      </a:pPr>
                      <a:r>
                        <a:rPr lang="pt-BR" sz="1600" b="0" strike="noStrike" spc="-1">
                          <a:solidFill>
                            <a:srgbClr val="000000"/>
                          </a:solidFill>
                          <a:latin typeface="Calibri"/>
                        </a:rPr>
                        <a:t>Hospital de referência para</a:t>
                      </a:r>
                      <a:r>
                        <a:rPr lang="pt-BR" sz="1600" b="1" strike="noStrike" spc="-1">
                          <a:solidFill>
                            <a:srgbClr val="000000"/>
                          </a:solidFill>
                          <a:latin typeface="Calibri"/>
                        </a:rPr>
                        <a:t> uma ou mais regiões de saúde</a:t>
                      </a:r>
                      <a:r>
                        <a:rPr lang="pt-BR" sz="1600" b="0" strike="noStrike" spc="-1">
                          <a:solidFill>
                            <a:srgbClr val="000000"/>
                          </a:solidFill>
                          <a:latin typeface="Calibri"/>
                        </a:rPr>
                        <a:t>. Deve ter uma cobertura populacional acima de 200 mil habitantes. </a:t>
                      </a:r>
                      <a:endParaRPr lang="pt-BR" sz="1600" b="0" strike="noStrike" spc="-1">
                        <a:latin typeface="Arial"/>
                      </a:endParaRPr>
                    </a:p>
                    <a:p>
                      <a:pPr>
                        <a:lnSpc>
                          <a:spcPct val="100000"/>
                        </a:lnSpc>
                        <a:buNone/>
                      </a:pPr>
                      <a:r>
                        <a:rPr lang="pt-BR" sz="1600" b="0" strike="noStrike" spc="-1">
                          <a:solidFill>
                            <a:srgbClr val="000000"/>
                          </a:solidFill>
                          <a:latin typeface="Calibri"/>
                        </a:rPr>
                        <a:t>Deve </a:t>
                      </a:r>
                      <a:r>
                        <a:rPr lang="pt-BR" sz="1600" b="1" strike="noStrike" spc="-1">
                          <a:solidFill>
                            <a:srgbClr val="000000"/>
                          </a:solidFill>
                          <a:latin typeface="Calibri"/>
                        </a:rPr>
                        <a:t>possuir, no mínimo, um serviço de referência habilitado:</a:t>
                      </a:r>
                      <a:endParaRPr lang="pt-BR" sz="1600" b="0" strike="noStrike" spc="-1">
                        <a:latin typeface="Arial"/>
                      </a:endParaRPr>
                    </a:p>
                    <a:p>
                      <a:pPr>
                        <a:lnSpc>
                          <a:spcPct val="150000"/>
                        </a:lnSpc>
                        <a:buNone/>
                      </a:pPr>
                      <a:r>
                        <a:rPr lang="pt-BR" sz="1600" b="1" strike="noStrike" spc="-1">
                          <a:solidFill>
                            <a:srgbClr val="000000"/>
                          </a:solidFill>
                          <a:latin typeface="Calibri"/>
                        </a:rPr>
                        <a:t>HOSPITAL DE REFERÊNCIA AO TRAUMA NÍVEL I: </a:t>
                      </a:r>
                      <a:endParaRPr lang="pt-BR" sz="1600" b="0" strike="noStrike" spc="-1">
                        <a:latin typeface="Arial"/>
                      </a:endParaRPr>
                    </a:p>
                    <a:p>
                      <a:pPr>
                        <a:lnSpc>
                          <a:spcPct val="150000"/>
                        </a:lnSpc>
                        <a:buNone/>
                      </a:pPr>
                      <a:r>
                        <a:rPr lang="pt-BR" sz="1600" b="1" strike="noStrike" spc="-1">
                          <a:solidFill>
                            <a:srgbClr val="000000"/>
                          </a:solidFill>
                          <a:latin typeface="Calibri"/>
                        </a:rPr>
                        <a:t>HOSPITAL DE REFERÊNCIA ÀS DOENÇAS CARDIOVASCULARES NÍVEL I</a:t>
                      </a:r>
                      <a:endParaRPr lang="pt-BR" sz="1600" b="0" strike="noStrike" spc="-1">
                        <a:latin typeface="Arial"/>
                      </a:endParaRPr>
                    </a:p>
                    <a:p>
                      <a:pPr>
                        <a:lnSpc>
                          <a:spcPct val="150000"/>
                        </a:lnSpc>
                        <a:buNone/>
                      </a:pPr>
                      <a:r>
                        <a:rPr lang="pt-BR" sz="1600" b="1" strike="noStrike" spc="-1">
                          <a:solidFill>
                            <a:srgbClr val="000000"/>
                          </a:solidFill>
                          <a:latin typeface="Calibri"/>
                        </a:rPr>
                        <a:t>HOSPITAL DE REFERÊNCIA AO ACIDENTE VASCULAR CEREBRAL NÍVEL I</a:t>
                      </a: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extLst>
                  <a:ext uri="{0D108BD9-81ED-4DB2-BD59-A6C34878D82A}">
                    <a16:rowId xmlns:a16="http://schemas.microsoft.com/office/drawing/2014/main" val="10002"/>
                  </a:ext>
                </a:extLst>
              </a:tr>
              <a:tr h="837000">
                <a:tc>
                  <a:txBody>
                    <a:bodyPr/>
                    <a:lstStyle/>
                    <a:p>
                      <a:pPr>
                        <a:lnSpc>
                          <a:spcPct val="100000"/>
                        </a:lnSpc>
                        <a:buNone/>
                        <a:tabLst>
                          <a:tab pos="0" algn="l"/>
                        </a:tabLst>
                      </a:pPr>
                      <a:r>
                        <a:rPr lang="pt-BR" sz="1200" b="1" strike="noStrike" spc="-1">
                          <a:solidFill>
                            <a:srgbClr val="000000"/>
                          </a:solidFill>
                          <a:latin typeface="Calibri"/>
                        </a:rPr>
                        <a:t>HOSPITAL ESPECIALIZADO TIPO II (POLIVALENTE):</a:t>
                      </a:r>
                      <a:endParaRPr lang="pt-BR" sz="1200" b="0" strike="noStrike" spc="-1">
                        <a:latin typeface="Arial"/>
                      </a:endParaRPr>
                    </a:p>
                    <a:p>
                      <a:pPr>
                        <a:lnSpc>
                          <a:spcPct val="100000"/>
                        </a:lnSpc>
                        <a:buNone/>
                        <a:tabLst>
                          <a:tab pos="0" algn="l"/>
                        </a:tabLst>
                      </a:pPr>
                      <a:endParaRPr lang="pt-BR" sz="12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nSpc>
                          <a:spcPct val="100000"/>
                        </a:lnSpc>
                        <a:buNone/>
                      </a:pPr>
                      <a:r>
                        <a:rPr lang="pt-BR" sz="1600" b="0" strike="noStrike" spc="-1">
                          <a:solidFill>
                            <a:srgbClr val="000000"/>
                          </a:solidFill>
                          <a:latin typeface="Calibri"/>
                        </a:rPr>
                        <a:t>Hospital de referência que atenda </a:t>
                      </a:r>
                      <a:r>
                        <a:rPr lang="pt-BR" sz="1600" b="1" strike="noStrike" spc="-1">
                          <a:solidFill>
                            <a:srgbClr val="000000"/>
                          </a:solidFill>
                          <a:latin typeface="Calibri"/>
                        </a:rPr>
                        <a:t>no mínimo a uma macrorregião</a:t>
                      </a:r>
                      <a:endParaRPr lang="pt-BR" sz="1600" b="0" strike="noStrike" spc="-1">
                        <a:latin typeface="Arial"/>
                      </a:endParaRPr>
                    </a:p>
                    <a:p>
                      <a:pPr>
                        <a:lnSpc>
                          <a:spcPct val="100000"/>
                        </a:lnSpc>
                        <a:buNone/>
                      </a:pPr>
                      <a:r>
                        <a:rPr lang="pt-BR" sz="1600" b="0" strike="noStrike" spc="-1">
                          <a:solidFill>
                            <a:srgbClr val="000000"/>
                          </a:solidFill>
                          <a:latin typeface="Calibri"/>
                        </a:rPr>
                        <a:t>Deve ser referência para uma cobertura populacional </a:t>
                      </a:r>
                      <a:r>
                        <a:rPr lang="pt-BR" sz="1600" b="1" strike="noStrike" spc="-1">
                          <a:solidFill>
                            <a:srgbClr val="000000"/>
                          </a:solidFill>
                          <a:latin typeface="Calibri"/>
                        </a:rPr>
                        <a:t>a partir de 600 mil habitantes</a:t>
                      </a:r>
                      <a:endParaRPr lang="pt-BR" sz="1600" b="0" strike="noStrike" spc="-1">
                        <a:latin typeface="Arial"/>
                      </a:endParaRPr>
                    </a:p>
                    <a:p>
                      <a:pPr>
                        <a:lnSpc>
                          <a:spcPct val="100000"/>
                        </a:lnSpc>
                        <a:buNone/>
                      </a:pPr>
                      <a:r>
                        <a:rPr lang="pt-BR" sz="1600" b="0" strike="noStrike" spc="-1">
                          <a:solidFill>
                            <a:srgbClr val="000000"/>
                          </a:solidFill>
                          <a:latin typeface="Calibri"/>
                        </a:rPr>
                        <a:t>Deve possuir, </a:t>
                      </a:r>
                      <a:r>
                        <a:rPr lang="pt-BR" sz="1600" b="1" strike="noStrike" spc="-1">
                          <a:solidFill>
                            <a:srgbClr val="000000"/>
                          </a:solidFill>
                          <a:latin typeface="Calibri"/>
                        </a:rPr>
                        <a:t>no mínimo, dois serviços de referência habilitados em alta complexidade</a:t>
                      </a:r>
                      <a:r>
                        <a:rPr lang="pt-BR" sz="1600" b="0" strike="noStrike" spc="-1">
                          <a:solidFill>
                            <a:srgbClr val="000000"/>
                          </a:solidFill>
                          <a:latin typeface="Calibri"/>
                        </a:rPr>
                        <a:t>,</a:t>
                      </a: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838080" y="365040"/>
            <a:ext cx="10515240" cy="1052280"/>
          </a:xfrm>
          <a:prstGeom prst="rect">
            <a:avLst/>
          </a:prstGeom>
          <a:noFill/>
          <a:ln w="0">
            <a:noFill/>
          </a:ln>
        </p:spPr>
        <p:txBody>
          <a:bodyPr anchor="ctr">
            <a:noAutofit/>
          </a:bodyPr>
          <a:lstStyle/>
          <a:p>
            <a:pPr algn="ctr">
              <a:lnSpc>
                <a:spcPts val="3920"/>
              </a:lnSpc>
              <a:buNone/>
            </a:pPr>
            <a:r>
              <a:rPr lang="pt-BR" sz="3600" b="1" strike="noStrike" spc="-1">
                <a:solidFill>
                  <a:srgbClr val="000000"/>
                </a:solidFill>
                <a:latin typeface="Arial"/>
              </a:rPr>
              <a:t> DO INCENTIVO FINANCEIRO COMPLEMENTAR</a:t>
            </a:r>
            <a:endParaRPr lang="pt-BR" sz="3600" b="0" strike="noStrike" spc="-1">
              <a:solidFill>
                <a:srgbClr val="000000"/>
              </a:solidFill>
              <a:latin typeface="Calibri"/>
            </a:endParaRPr>
          </a:p>
        </p:txBody>
      </p:sp>
      <p:sp>
        <p:nvSpPr>
          <p:cNvPr id="73" name="PlaceHolder 2"/>
          <p:cNvSpPr>
            <a:spLocks noGrp="1"/>
          </p:cNvSpPr>
          <p:nvPr>
            <p:ph/>
          </p:nvPr>
        </p:nvSpPr>
        <p:spPr>
          <a:xfrm>
            <a:off x="992160" y="1633680"/>
            <a:ext cx="10515240" cy="4858920"/>
          </a:xfrm>
          <a:prstGeom prst="rect">
            <a:avLst/>
          </a:prstGeom>
          <a:noFill/>
          <a:ln w="0">
            <a:noFill/>
          </a:ln>
        </p:spPr>
        <p:txBody>
          <a:bodyPr anchor="t">
            <a:normAutofit fontScale="71000" lnSpcReduction="20000"/>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 Rede Hospitalar de Urgência e Emergência terá incentivo específico e pactuado junto à CIB, a ser repassado do Fundo Estadual de Saúde e do Fundo Nacional de Saúde, mediante assinatura de instrumento de contratualização para complementar o custeio das equipes, observados os seguintes critérios: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Complexidade dos serviços;</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Densidade tecnológica;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População adscrita;</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Equipe de assistência necessária; e</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Disponibilidade orçamentária de acordo com o plano de financiamento macrorregional</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Os hospitais credenciados e habilitados na Rede de Urgência e Emergência, bem como as UPA 24H, receberão incentivos financeiros federais conforme normatização vigente e incentivos estaduais complementares a serem definidos em instrumento específico, posteriormente.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As instituições só farão jus ao recebimento do incentivo após a efetiva implantação da Rede, obedecidos todos os requisitos dispostos e atestados pela Política Estadual de Urgência e Emergência e pelo Comitê Gestor Macrorregional das Urgências e Emergências.</a:t>
            </a: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052280"/>
          </a:xfrm>
          <a:prstGeom prst="rect">
            <a:avLst/>
          </a:prstGeom>
          <a:noFill/>
          <a:ln w="0">
            <a:noFill/>
          </a:ln>
        </p:spPr>
        <p:txBody>
          <a:bodyPr anchor="ctr">
            <a:noAutofit/>
          </a:bodyPr>
          <a:lstStyle/>
          <a:p>
            <a:pPr algn="ctr">
              <a:lnSpc>
                <a:spcPts val="3920"/>
              </a:lnSpc>
              <a:buNone/>
            </a:pPr>
            <a:r>
              <a:rPr lang="pt-BR" sz="3600" b="1" strike="noStrike" spc="-1">
                <a:solidFill>
                  <a:srgbClr val="000000"/>
                </a:solidFill>
                <a:latin typeface="Arial"/>
              </a:rPr>
              <a:t>COMITÊ GESTOR MACRORREGIONAL DA REDE DE URGÊNCIA E EMERGÊNCIA (RUE).</a:t>
            </a:r>
            <a:endParaRPr lang="pt-BR" sz="3600" b="0" strike="noStrike" spc="-1">
              <a:solidFill>
                <a:srgbClr val="000000"/>
              </a:solidFill>
              <a:latin typeface="Calibri"/>
            </a:endParaRPr>
          </a:p>
        </p:txBody>
      </p:sp>
      <p:sp>
        <p:nvSpPr>
          <p:cNvPr id="75" name="PlaceHolder 2"/>
          <p:cNvSpPr>
            <a:spLocks noGrp="1"/>
          </p:cNvSpPr>
          <p:nvPr>
            <p:ph/>
          </p:nvPr>
        </p:nvSpPr>
        <p:spPr>
          <a:xfrm>
            <a:off x="992160" y="1633680"/>
            <a:ext cx="10515240" cy="4858920"/>
          </a:xfrm>
          <a:prstGeom prst="rect">
            <a:avLst/>
          </a:prstGeom>
          <a:noFill/>
          <a:ln w="0">
            <a:noFill/>
          </a:ln>
        </p:spPr>
        <p:txBody>
          <a:bodyPr anchor="t">
            <a:normAutofit fontScale="84000" lnSpcReduction="10000"/>
          </a:bodyPr>
          <a:lstStyle/>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Atua como câmara técnica consultiva para todas situação de urgência junto à Comissão Intergestora Macrorregional (CIM).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Responsável pelo monitoramento e decisões executivas da RUE Macrorregional;</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Coordenado pela diretoria macrorregional de saúde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Composto por:  gestores públicos da saúde, representantes do SAMU, regulação de leitos macrorregional (assistencial), especialistas, diretores dos hospitais de referência, representante da Atenção Primária, representante da vigilância em saúde, entre outros. Apenas gestores votam.</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Monitora e formula  proposições para a melhoria da rede de urgência; </a:t>
            </a:r>
          </a:p>
          <a:p>
            <a:pPr marL="228600" indent="-228600" algn="just">
              <a:lnSpc>
                <a:spcPct val="90000"/>
              </a:lnSpc>
              <a:spcBef>
                <a:spcPts val="1001"/>
              </a:spcBef>
              <a:buClr>
                <a:srgbClr val="000000"/>
              </a:buClr>
              <a:buFont typeface="Arial"/>
              <a:buChar char="•"/>
            </a:pPr>
            <a:r>
              <a:rPr lang="pt-BR" sz="2800" b="0" strike="noStrike" spc="-1">
                <a:solidFill>
                  <a:srgbClr val="000000"/>
                </a:solidFill>
                <a:latin typeface="Calibri"/>
              </a:rPr>
              <a:t>Discute e propõe repactuações dentro da rede, apura e analisa reclamações e divergências dentro da sua área de abrangência no que tange à rede de urgência e  acompanha a aplicação dos pactos, convênios e contratos para o pleno desempenho da Rede de Urgência e Emergência;</a:t>
            </a:r>
          </a:p>
          <a:p>
            <a:pPr>
              <a:lnSpc>
                <a:spcPct val="90000"/>
              </a:lnSpc>
              <a:spcBef>
                <a:spcPts val="1417"/>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365040"/>
            <a:ext cx="10515240" cy="1052280"/>
          </a:xfrm>
          <a:prstGeom prst="rect">
            <a:avLst/>
          </a:prstGeom>
          <a:noFill/>
          <a:ln w="0">
            <a:noFill/>
          </a:ln>
        </p:spPr>
        <p:txBody>
          <a:bodyPr anchor="ctr">
            <a:noAutofit/>
          </a:bodyPr>
          <a:lstStyle/>
          <a:p>
            <a:pPr algn="ctr">
              <a:lnSpc>
                <a:spcPts val="3920"/>
              </a:lnSpc>
              <a:buNone/>
            </a:pPr>
            <a:r>
              <a:rPr lang="pt-BR" sz="3600" b="1" strike="noStrike" spc="-1">
                <a:solidFill>
                  <a:srgbClr val="000000"/>
                </a:solidFill>
                <a:latin typeface="Arial"/>
              </a:rPr>
              <a:t>MONITORAMENTO E AVALIAÇÃO DAS REDES DE URGÊNCIA E EMERGÊNCIA</a:t>
            </a:r>
            <a:endParaRPr lang="pt-BR" sz="3600" b="0" strike="noStrike" spc="-1">
              <a:solidFill>
                <a:srgbClr val="000000"/>
              </a:solidFill>
              <a:latin typeface="Calibri"/>
            </a:endParaRPr>
          </a:p>
        </p:txBody>
      </p:sp>
      <p:sp>
        <p:nvSpPr>
          <p:cNvPr id="77" name="PlaceHolder 2"/>
          <p:cNvSpPr>
            <a:spLocks noGrp="1"/>
          </p:cNvSpPr>
          <p:nvPr>
            <p:ph/>
          </p:nvPr>
        </p:nvSpPr>
        <p:spPr>
          <a:xfrm>
            <a:off x="838080" y="2083320"/>
            <a:ext cx="10515240" cy="2691000"/>
          </a:xfrm>
          <a:prstGeom prst="rect">
            <a:avLst/>
          </a:prstGeom>
          <a:noFill/>
          <a:ln w="0">
            <a:noFill/>
          </a:ln>
        </p:spPr>
        <p:txBody>
          <a:bodyPr anchor="t">
            <a:normAutofit fontScale="87500" lnSpcReduction="20000"/>
          </a:bodyPr>
          <a:lstStyle/>
          <a:p>
            <a:pPr marL="228600" indent="-228600" algn="just">
              <a:lnSpc>
                <a:spcPct val="90000"/>
              </a:lnSpc>
              <a:spcBef>
                <a:spcPts val="1001"/>
              </a:spcBef>
              <a:buClr>
                <a:srgbClr val="000000"/>
              </a:buClr>
              <a:buFont typeface="Arial"/>
              <a:buChar char="•"/>
            </a:pPr>
            <a:r>
              <a:rPr lang="pt-BR" sz="3200" b="0" strike="noStrike" spc="-1">
                <a:solidFill>
                  <a:srgbClr val="000000"/>
                </a:solidFill>
                <a:latin typeface="Calibri"/>
              </a:rPr>
              <a:t>O monitoramento da Rede de Urgência será de responsabilidade:</a:t>
            </a:r>
          </a:p>
          <a:p>
            <a:pPr algn="just">
              <a:lnSpc>
                <a:spcPct val="90000"/>
              </a:lnSpc>
              <a:spcBef>
                <a:spcPts val="1001"/>
              </a:spcBef>
              <a:buNone/>
              <a:tabLst>
                <a:tab pos="0" algn="l"/>
              </a:tabLst>
            </a:pPr>
            <a:endParaRPr lang="pt-BR" sz="3200" b="0" strike="noStrike" spc="-1">
              <a:solidFill>
                <a:srgbClr val="000000"/>
              </a:solidFill>
              <a:latin typeface="Calibri"/>
            </a:endParaRPr>
          </a:p>
          <a:p>
            <a:pPr marL="685800" lvl="1" indent="-228600" algn="just">
              <a:lnSpc>
                <a:spcPct val="90000"/>
              </a:lnSpc>
              <a:spcBef>
                <a:spcPts val="499"/>
              </a:spcBef>
              <a:buClr>
                <a:srgbClr val="000000"/>
              </a:buClr>
              <a:buFont typeface="Arial"/>
              <a:buChar char="•"/>
              <a:tabLst>
                <a:tab pos="0" algn="l"/>
              </a:tabLst>
            </a:pPr>
            <a:r>
              <a:rPr lang="pt-BR" sz="2800" b="0" strike="noStrike" spc="-1">
                <a:solidFill>
                  <a:srgbClr val="000000"/>
                </a:solidFill>
                <a:latin typeface="Calibri"/>
              </a:rPr>
              <a:t>Da Coordenação da Urgência e Emergência, da SES-GO;</a:t>
            </a:r>
          </a:p>
          <a:p>
            <a:pPr marL="685800" lvl="1" indent="-228600" algn="just">
              <a:lnSpc>
                <a:spcPct val="90000"/>
              </a:lnSpc>
              <a:spcBef>
                <a:spcPts val="499"/>
              </a:spcBef>
              <a:buClr>
                <a:srgbClr val="000000"/>
              </a:buClr>
              <a:buFont typeface="Arial"/>
              <a:buChar char="•"/>
              <a:tabLst>
                <a:tab pos="0" algn="l"/>
              </a:tabLst>
            </a:pPr>
            <a:r>
              <a:rPr lang="pt-BR" sz="2800" b="0" strike="noStrike" spc="-1">
                <a:solidFill>
                  <a:srgbClr val="000000"/>
                </a:solidFill>
                <a:latin typeface="Calibri"/>
              </a:rPr>
              <a:t>Da Superintendência de Regulação, Controle e Avaliação/SES-GO;</a:t>
            </a:r>
          </a:p>
          <a:p>
            <a:pPr marL="685800" lvl="1" indent="-228600" algn="just">
              <a:lnSpc>
                <a:spcPct val="90000"/>
              </a:lnSpc>
              <a:spcBef>
                <a:spcPts val="499"/>
              </a:spcBef>
              <a:buClr>
                <a:srgbClr val="000000"/>
              </a:buClr>
              <a:buFont typeface="Arial"/>
              <a:buChar char="•"/>
              <a:tabLst>
                <a:tab pos="0" algn="l"/>
              </a:tabLst>
            </a:pPr>
            <a:r>
              <a:rPr lang="pt-BR" sz="2800" b="0" strike="noStrike" spc="-1">
                <a:solidFill>
                  <a:srgbClr val="000000"/>
                </a:solidFill>
                <a:latin typeface="Calibri"/>
              </a:rPr>
              <a:t>Do Comitê Gestor Macrorregional da Rede de Urgência e Emergência.</a:t>
            </a:r>
          </a:p>
          <a:p>
            <a:pPr marL="685800" lvl="1" indent="-228600" algn="just">
              <a:lnSpc>
                <a:spcPct val="90000"/>
              </a:lnSpc>
              <a:spcBef>
                <a:spcPts val="499"/>
              </a:spcBef>
              <a:buClr>
                <a:srgbClr val="000000"/>
              </a:buClr>
              <a:buFont typeface="Arial"/>
              <a:buChar char="•"/>
              <a:tabLst>
                <a:tab pos="0" algn="l"/>
              </a:tabLst>
            </a:pPr>
            <a:r>
              <a:rPr lang="pt-BR" sz="2800" b="0" strike="noStrike" spc="-1">
                <a:solidFill>
                  <a:srgbClr val="000000"/>
                </a:solidFill>
                <a:latin typeface="Calibri"/>
              </a:rPr>
              <a:t>Da CIM;</a:t>
            </a:r>
          </a:p>
          <a:p>
            <a:pPr marL="685800" lvl="1" indent="-228600" algn="just">
              <a:lnSpc>
                <a:spcPct val="90000"/>
              </a:lnSpc>
              <a:spcBef>
                <a:spcPts val="499"/>
              </a:spcBef>
              <a:buClr>
                <a:srgbClr val="000000"/>
              </a:buClr>
              <a:buFont typeface="Arial"/>
              <a:buChar char="•"/>
              <a:tabLst>
                <a:tab pos="0" algn="l"/>
              </a:tabLst>
            </a:pPr>
            <a:r>
              <a:rPr lang="pt-BR" sz="2800" b="0" strike="noStrike" spc="-1">
                <a:solidFill>
                  <a:srgbClr val="000000"/>
                </a:solidFill>
                <a:latin typeface="Calibri"/>
              </a:rPr>
              <a:t>Das Comissões de Acompanhamento e Avaliação;</a:t>
            </a:r>
          </a:p>
          <a:p>
            <a:pPr>
              <a:lnSpc>
                <a:spcPct val="90000"/>
              </a:lnSpc>
              <a:spcBef>
                <a:spcPts val="1417"/>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a:p>
            <a:pPr algn="just">
              <a:lnSpc>
                <a:spcPct val="90000"/>
              </a:lnSpc>
              <a:spcBef>
                <a:spcPts val="1001"/>
              </a:spcBef>
              <a:buNone/>
              <a:tabLst>
                <a:tab pos="0" algn="l"/>
              </a:tabLst>
            </a:pPr>
            <a:endParaRPr lang="pt-BR" sz="280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78" name="CaixaDeTexto 4"/>
          <p:cNvSpPr/>
          <p:nvPr/>
        </p:nvSpPr>
        <p:spPr>
          <a:xfrm>
            <a:off x="1034280" y="2529000"/>
            <a:ext cx="10123200" cy="115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500" b="0" strike="noStrike" spc="-1">
                <a:solidFill>
                  <a:srgbClr val="FF0000"/>
                </a:solidFill>
                <a:latin typeface="Arial Black"/>
              </a:rPr>
              <a:t>PROJETO DA REDE DE URGÊNCIA NA MACRORREGIÃO CENTRO-NORTE</a:t>
            </a:r>
            <a:endParaRPr lang="pt-BR" sz="35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971640" y="2522520"/>
            <a:ext cx="10252440" cy="1325160"/>
          </a:xfrm>
          <a:prstGeom prst="rect">
            <a:avLst/>
          </a:prstGeom>
          <a:noFill/>
          <a:ln w="0">
            <a:noFill/>
          </a:ln>
        </p:spPr>
        <p:txBody>
          <a:bodyPr anchor="ctr">
            <a:noAutofit/>
          </a:bodyPr>
          <a:lstStyle/>
          <a:p>
            <a:pPr algn="ctr">
              <a:lnSpc>
                <a:spcPct val="90000"/>
              </a:lnSpc>
              <a:buNone/>
            </a:pPr>
            <a:r>
              <a:rPr lang="pt-BR" sz="4400" b="1" strike="noStrike" spc="-1">
                <a:solidFill>
                  <a:srgbClr val="000000"/>
                </a:solidFill>
                <a:latin typeface="Adobe Garamond Pro Bold"/>
              </a:rPr>
              <a:t>MACRORREGIÃO CENTRO-NORTE</a:t>
            </a:r>
            <a:endParaRPr lang="pt-BR" sz="4400" b="0" strike="noStrike" spc="-1">
              <a:solidFill>
                <a:srgbClr val="000000"/>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971640" y="267120"/>
            <a:ext cx="10263960" cy="1325160"/>
          </a:xfrm>
          <a:prstGeom prst="rect">
            <a:avLst/>
          </a:prstGeom>
          <a:noFill/>
          <a:ln w="0">
            <a:noFill/>
          </a:ln>
        </p:spPr>
        <p:txBody>
          <a:bodyPr anchor="ctr">
            <a:noAutofit/>
          </a:bodyPr>
          <a:lstStyle/>
          <a:p>
            <a:pPr algn="ctr">
              <a:lnSpc>
                <a:spcPct val="90000"/>
              </a:lnSpc>
              <a:buNone/>
            </a:pPr>
            <a:r>
              <a:rPr lang="pt-BR" sz="4400" b="1" strike="noStrike" spc="-1">
                <a:solidFill>
                  <a:srgbClr val="000000"/>
                </a:solidFill>
                <a:latin typeface="Adobe Garamond Pro Bold"/>
              </a:rPr>
              <a:t>MACRORREGIÃO CENTRO-NORTE</a:t>
            </a:r>
            <a:endParaRPr lang="pt-BR" sz="4400" b="0" strike="noStrike" spc="-1">
              <a:solidFill>
                <a:srgbClr val="000000"/>
              </a:solidFill>
              <a:latin typeface="Calibri"/>
            </a:endParaRPr>
          </a:p>
        </p:txBody>
      </p:sp>
      <p:sp>
        <p:nvSpPr>
          <p:cNvPr id="81" name="PlaceHolder 2"/>
          <p:cNvSpPr>
            <a:spLocks noGrp="1"/>
          </p:cNvSpPr>
          <p:nvPr>
            <p:ph/>
          </p:nvPr>
        </p:nvSpPr>
        <p:spPr>
          <a:xfrm>
            <a:off x="971640" y="1825560"/>
            <a:ext cx="10263960" cy="4635720"/>
          </a:xfrm>
          <a:prstGeom prst="rect">
            <a:avLst/>
          </a:prstGeom>
          <a:noFill/>
          <a:ln w="0">
            <a:noFill/>
          </a:ln>
        </p:spPr>
        <p:txBody>
          <a:bodyPr anchor="t">
            <a:normAutofit fontScale="95000" lnSpcReduction="10000"/>
          </a:bodyPr>
          <a:lstStyle/>
          <a:p>
            <a:pPr marL="228600" indent="-228600">
              <a:lnSpc>
                <a:spcPct val="90000"/>
              </a:lnSpc>
              <a:spcBef>
                <a:spcPts val="1001"/>
              </a:spcBef>
              <a:buClr>
                <a:srgbClr val="000000"/>
              </a:buClr>
              <a:buFont typeface="Arial"/>
              <a:buChar char="•"/>
            </a:pPr>
            <a:r>
              <a:rPr lang="pt-BR" sz="2800" b="0" strike="noStrike" spc="-1">
                <a:solidFill>
                  <a:srgbClr val="000000"/>
                </a:solidFill>
                <a:latin typeface="Calibri"/>
              </a:rPr>
              <a:t>População: 1.139.632 (Censo 2022)</a:t>
            </a:r>
          </a:p>
          <a:p>
            <a:pPr>
              <a:lnSpc>
                <a:spcPct val="90000"/>
              </a:lnSpc>
              <a:spcBef>
                <a:spcPts val="1001"/>
              </a:spcBef>
              <a:buNone/>
            </a:pPr>
            <a:endParaRPr lang="pt-BR" sz="2800" b="0" strike="noStrike" spc="-1">
              <a:solidFill>
                <a:srgbClr val="000000"/>
              </a:solidFill>
              <a:latin typeface="Calibri"/>
            </a:endParaRPr>
          </a:p>
          <a:p>
            <a:pPr marL="228600" indent="-228600">
              <a:lnSpc>
                <a:spcPct val="90000"/>
              </a:lnSpc>
              <a:spcBef>
                <a:spcPts val="1001"/>
              </a:spcBef>
              <a:buClr>
                <a:srgbClr val="000000"/>
              </a:buClr>
              <a:buFont typeface="Arial"/>
              <a:buChar char="•"/>
            </a:pPr>
            <a:r>
              <a:rPr lang="pt-BR" sz="2800" b="0" strike="noStrike" spc="-1">
                <a:solidFill>
                  <a:srgbClr val="000000"/>
                </a:solidFill>
                <a:latin typeface="Calibri"/>
              </a:rPr>
              <a:t>Área: 80.996 Km</a:t>
            </a:r>
            <a:r>
              <a:rPr lang="pt-BR" sz="2800" b="0" strike="noStrike" spc="-1" baseline="30000">
                <a:solidFill>
                  <a:srgbClr val="000000"/>
                </a:solidFill>
                <a:latin typeface="Calibri"/>
              </a:rPr>
              <a:t>2</a:t>
            </a:r>
            <a:endParaRPr lang="pt-BR" sz="2800" b="0" strike="noStrike" spc="-1">
              <a:solidFill>
                <a:srgbClr val="000000"/>
              </a:solidFill>
              <a:latin typeface="Calibri"/>
            </a:endParaRPr>
          </a:p>
          <a:p>
            <a:pPr>
              <a:lnSpc>
                <a:spcPct val="90000"/>
              </a:lnSpc>
              <a:spcBef>
                <a:spcPts val="1001"/>
              </a:spcBef>
              <a:buNone/>
            </a:pPr>
            <a:endParaRPr lang="pt-BR" sz="2800" b="0" strike="noStrike" spc="-1">
              <a:solidFill>
                <a:srgbClr val="000000"/>
              </a:solidFill>
              <a:latin typeface="Calibri"/>
            </a:endParaRPr>
          </a:p>
          <a:p>
            <a:pPr>
              <a:lnSpc>
                <a:spcPct val="90000"/>
              </a:lnSpc>
              <a:spcBef>
                <a:spcPts val="1001"/>
              </a:spcBef>
              <a:buNone/>
            </a:pPr>
            <a:endParaRPr lang="pt-BR" sz="2800" b="0" strike="noStrike" spc="-1">
              <a:solidFill>
                <a:srgbClr val="000000"/>
              </a:solidFill>
              <a:latin typeface="Calibri"/>
            </a:endParaRPr>
          </a:p>
          <a:p>
            <a:pPr marL="228600" indent="-228600">
              <a:lnSpc>
                <a:spcPct val="90000"/>
              </a:lnSpc>
              <a:spcBef>
                <a:spcPts val="1001"/>
              </a:spcBef>
              <a:buClr>
                <a:srgbClr val="000000"/>
              </a:buClr>
              <a:buFont typeface="Arial"/>
              <a:buChar char="•"/>
            </a:pPr>
            <a:r>
              <a:rPr lang="pt-BR" sz="2800" b="0" strike="noStrike" spc="-1">
                <a:solidFill>
                  <a:srgbClr val="000000"/>
                </a:solidFill>
                <a:latin typeface="Calibri"/>
              </a:rPr>
              <a:t>5 Regiões de Saúde (60 municípios)</a:t>
            </a:r>
          </a:p>
          <a:p>
            <a:pPr marL="685800" lvl="1" indent="-228600">
              <a:lnSpc>
                <a:spcPct val="90000"/>
              </a:lnSpc>
              <a:spcBef>
                <a:spcPts val="499"/>
              </a:spcBef>
              <a:buClr>
                <a:srgbClr val="000000"/>
              </a:buClr>
              <a:buFont typeface="Arial"/>
              <a:buChar char="•"/>
            </a:pPr>
            <a:r>
              <a:rPr lang="pt-BR" sz="2400" b="0" strike="noStrike" spc="-1">
                <a:solidFill>
                  <a:srgbClr val="000000"/>
                </a:solidFill>
                <a:latin typeface="Calibri"/>
              </a:rPr>
              <a:t>Norte</a:t>
            </a:r>
          </a:p>
          <a:p>
            <a:pPr marL="685800" lvl="1" indent="-228600">
              <a:lnSpc>
                <a:spcPct val="90000"/>
              </a:lnSpc>
              <a:spcBef>
                <a:spcPts val="499"/>
              </a:spcBef>
              <a:buClr>
                <a:srgbClr val="000000"/>
              </a:buClr>
              <a:buFont typeface="Arial"/>
              <a:buChar char="•"/>
            </a:pPr>
            <a:r>
              <a:rPr lang="pt-BR" sz="2400" b="0" strike="noStrike" spc="-1">
                <a:solidFill>
                  <a:srgbClr val="000000"/>
                </a:solidFill>
                <a:latin typeface="Calibri"/>
              </a:rPr>
              <a:t>Pirineus</a:t>
            </a:r>
          </a:p>
          <a:p>
            <a:pPr marL="685800" lvl="1" indent="-228600">
              <a:lnSpc>
                <a:spcPct val="90000"/>
              </a:lnSpc>
              <a:spcBef>
                <a:spcPts val="499"/>
              </a:spcBef>
              <a:buClr>
                <a:srgbClr val="000000"/>
              </a:buClr>
              <a:buFont typeface="Arial"/>
              <a:buChar char="•"/>
            </a:pPr>
            <a:r>
              <a:rPr lang="pt-BR" sz="2400" b="0" strike="noStrike" spc="-1">
                <a:solidFill>
                  <a:srgbClr val="000000"/>
                </a:solidFill>
                <a:latin typeface="Calibri"/>
              </a:rPr>
              <a:t>Serra da Mesa</a:t>
            </a:r>
          </a:p>
          <a:p>
            <a:pPr marL="685800" lvl="1" indent="-228600">
              <a:lnSpc>
                <a:spcPct val="90000"/>
              </a:lnSpc>
              <a:spcBef>
                <a:spcPts val="499"/>
              </a:spcBef>
              <a:buClr>
                <a:srgbClr val="000000"/>
              </a:buClr>
              <a:buFont typeface="Arial"/>
              <a:buChar char="•"/>
            </a:pPr>
            <a:r>
              <a:rPr lang="pt-BR" sz="2400" b="0" strike="noStrike" spc="-1">
                <a:solidFill>
                  <a:srgbClr val="000000"/>
                </a:solidFill>
                <a:latin typeface="Calibri"/>
              </a:rPr>
              <a:t>São Patrício I</a:t>
            </a:r>
          </a:p>
          <a:p>
            <a:pPr marL="685800" lvl="1" indent="-228600">
              <a:lnSpc>
                <a:spcPct val="90000"/>
              </a:lnSpc>
              <a:spcBef>
                <a:spcPts val="499"/>
              </a:spcBef>
              <a:buClr>
                <a:srgbClr val="000000"/>
              </a:buClr>
              <a:buFont typeface="Arial"/>
              <a:buChar char="•"/>
            </a:pPr>
            <a:r>
              <a:rPr lang="pt-BR" sz="2400" b="0" strike="noStrike" spc="-1">
                <a:solidFill>
                  <a:srgbClr val="000000"/>
                </a:solidFill>
                <a:latin typeface="Calibri"/>
              </a:rPr>
              <a:t>São Patrício II</a:t>
            </a:r>
          </a:p>
          <a:p>
            <a:pPr>
              <a:lnSpc>
                <a:spcPct val="90000"/>
              </a:lnSpc>
              <a:spcBef>
                <a:spcPts val="1417"/>
              </a:spcBef>
              <a:buNone/>
            </a:pPr>
            <a:endParaRPr lang="pt-BR" sz="2400" b="0" strike="noStrike" spc="-1">
              <a:solidFill>
                <a:srgbClr val="000000"/>
              </a:solidFill>
              <a:latin typeface="Calibri"/>
            </a:endParaRPr>
          </a:p>
          <a:p>
            <a:pPr>
              <a:lnSpc>
                <a:spcPct val="90000"/>
              </a:lnSpc>
              <a:spcBef>
                <a:spcPts val="1001"/>
              </a:spcBef>
              <a:buNone/>
            </a:pPr>
            <a:endParaRPr lang="pt-BR" sz="2400" b="0" strike="noStrike" spc="-1">
              <a:solidFill>
                <a:srgbClr val="000000"/>
              </a:solidFill>
              <a:latin typeface="Calibri"/>
            </a:endParaRPr>
          </a:p>
          <a:p>
            <a:pPr>
              <a:lnSpc>
                <a:spcPct val="90000"/>
              </a:lnSpc>
              <a:spcBef>
                <a:spcPts val="1001"/>
              </a:spcBef>
              <a:buNone/>
            </a:pPr>
            <a:endParaRPr lang="pt-BR" sz="2400" b="0" strike="noStrike" spc="-1">
              <a:solidFill>
                <a:srgbClr val="000000"/>
              </a:solidFill>
              <a:latin typeface="Calibri"/>
            </a:endParaRPr>
          </a:p>
          <a:p>
            <a:pPr>
              <a:lnSpc>
                <a:spcPct val="90000"/>
              </a:lnSpc>
              <a:spcBef>
                <a:spcPts val="1001"/>
              </a:spcBef>
              <a:buNone/>
            </a:pPr>
            <a:endParaRPr lang="pt-BR" sz="2400" b="0" strike="noStrike" spc="-1">
              <a:solidFill>
                <a:srgbClr val="000000"/>
              </a:solidFill>
              <a:latin typeface="Calibri"/>
            </a:endParaRPr>
          </a:p>
          <a:p>
            <a:pPr>
              <a:lnSpc>
                <a:spcPct val="90000"/>
              </a:lnSpc>
              <a:spcBef>
                <a:spcPts val="1001"/>
              </a:spcBef>
              <a:buNone/>
              <a:tabLst>
                <a:tab pos="0" algn="l"/>
              </a:tabLst>
            </a:pPr>
            <a:endParaRPr lang="pt-BR" sz="2400" b="0" strike="noStrike" spc="-1">
              <a:solidFill>
                <a:srgbClr val="000000"/>
              </a:solidFill>
              <a:latin typeface="Calibri"/>
            </a:endParaRPr>
          </a:p>
          <a:p>
            <a:pPr>
              <a:lnSpc>
                <a:spcPct val="90000"/>
              </a:lnSpc>
              <a:spcBef>
                <a:spcPts val="1001"/>
              </a:spcBef>
              <a:buNone/>
              <a:tabLst>
                <a:tab pos="0" algn="l"/>
              </a:tabLst>
            </a:pPr>
            <a:endParaRPr lang="pt-BR" sz="2400" b="0" strike="noStrike" spc="-1">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960120" y="365040"/>
            <a:ext cx="10286640" cy="1325160"/>
          </a:xfrm>
          <a:prstGeom prst="rect">
            <a:avLst/>
          </a:prstGeom>
          <a:noFill/>
          <a:ln w="0">
            <a:noFill/>
          </a:ln>
        </p:spPr>
        <p:txBody>
          <a:bodyPr anchor="ctr">
            <a:noAutofit/>
          </a:bodyPr>
          <a:lstStyle/>
          <a:p>
            <a:pPr algn="ctr">
              <a:lnSpc>
                <a:spcPct val="90000"/>
              </a:lnSpc>
              <a:buNone/>
            </a:pPr>
            <a:r>
              <a:rPr lang="pt-BR" sz="4400" b="0" strike="noStrike" spc="-1">
                <a:solidFill>
                  <a:srgbClr val="000000"/>
                </a:solidFill>
                <a:latin typeface="Calibri Light"/>
              </a:rPr>
              <a:t>REGIÕES DE SAÚDE DA MACRORREGIÃO CENTRO-NORTE</a:t>
            </a:r>
            <a:endParaRPr lang="pt-BR" sz="4400" b="0" strike="noStrike" spc="-1">
              <a:solidFill>
                <a:srgbClr val="000000"/>
              </a:solidFill>
              <a:latin typeface="Calibri"/>
            </a:endParaRPr>
          </a:p>
        </p:txBody>
      </p:sp>
      <p:pic>
        <p:nvPicPr>
          <p:cNvPr id="83" name="Espaço Reservado para Conteúdo 8"/>
          <p:cNvPicPr/>
          <p:nvPr/>
        </p:nvPicPr>
        <p:blipFill>
          <a:blip r:embed="rId2"/>
          <a:stretch/>
        </p:blipFill>
        <p:spPr>
          <a:xfrm>
            <a:off x="4198680" y="1548360"/>
            <a:ext cx="3657240" cy="512892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960120" y="263520"/>
            <a:ext cx="3588840" cy="132516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Situação atual do SAMU</a:t>
            </a:r>
            <a:endParaRPr lang="pt-BR" sz="4400" b="0" strike="noStrike" spc="-1">
              <a:solidFill>
                <a:srgbClr val="000000"/>
              </a:solidFill>
              <a:latin typeface="Calibri"/>
            </a:endParaRPr>
          </a:p>
        </p:txBody>
      </p:sp>
      <p:pic>
        <p:nvPicPr>
          <p:cNvPr id="85" name="Imagem 3"/>
          <p:cNvPicPr/>
          <p:nvPr/>
        </p:nvPicPr>
        <p:blipFill>
          <a:blip r:embed="rId2"/>
          <a:stretch/>
        </p:blipFill>
        <p:spPr>
          <a:xfrm>
            <a:off x="5079960" y="187920"/>
            <a:ext cx="6842880" cy="65577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86" name="Título 1"/>
          <p:cNvSpPr/>
          <p:nvPr/>
        </p:nvSpPr>
        <p:spPr>
          <a:xfrm>
            <a:off x="960120" y="202680"/>
            <a:ext cx="4928400" cy="25524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4400" b="0" strike="noStrike" spc="-1">
                <a:solidFill>
                  <a:srgbClr val="000000"/>
                </a:solidFill>
                <a:latin typeface="Calibri Light"/>
              </a:rPr>
              <a:t>Áreas de cobertura </a:t>
            </a:r>
            <a:r>
              <a:rPr lang="pt-BR" sz="4400" b="1" strike="noStrike" spc="-1">
                <a:solidFill>
                  <a:srgbClr val="000000"/>
                </a:solidFill>
                <a:latin typeface="Calibri Light"/>
              </a:rPr>
              <a:t>atual </a:t>
            </a:r>
            <a:r>
              <a:rPr lang="pt-BR" sz="4400" b="0" strike="noStrike" spc="-1">
                <a:solidFill>
                  <a:srgbClr val="000000"/>
                </a:solidFill>
                <a:latin typeface="Calibri Light"/>
              </a:rPr>
              <a:t>pelo </a:t>
            </a:r>
            <a:r>
              <a:rPr lang="pt-BR" sz="4400" b="1" strike="noStrike" spc="-1">
                <a:solidFill>
                  <a:srgbClr val="000000"/>
                </a:solidFill>
                <a:latin typeface="Calibri Light"/>
              </a:rPr>
              <a:t>SAMU</a:t>
            </a:r>
            <a:r>
              <a:rPr lang="pt-BR" sz="4400" b="0" strike="noStrike" spc="-1">
                <a:solidFill>
                  <a:srgbClr val="000000"/>
                </a:solidFill>
                <a:latin typeface="Calibri Light"/>
              </a:rPr>
              <a:t> com distância de 29Km(TR=29 min)</a:t>
            </a:r>
            <a:endParaRPr lang="pt-BR" sz="4400" b="0" strike="noStrike" spc="-1">
              <a:latin typeface="Arial"/>
            </a:endParaRPr>
          </a:p>
        </p:txBody>
      </p:sp>
      <p:pic>
        <p:nvPicPr>
          <p:cNvPr id="87" name="Imagem 3"/>
          <p:cNvPicPr/>
          <p:nvPr/>
        </p:nvPicPr>
        <p:blipFill>
          <a:blip r:embed="rId2"/>
          <a:stretch/>
        </p:blipFill>
        <p:spPr>
          <a:xfrm>
            <a:off x="6302880" y="0"/>
            <a:ext cx="5587560" cy="6857640"/>
          </a:xfrm>
          <a:prstGeom prst="rect">
            <a:avLst/>
          </a:prstGeom>
          <a:ln w="0">
            <a:noFill/>
          </a:ln>
        </p:spPr>
      </p:pic>
      <p:sp>
        <p:nvSpPr>
          <p:cNvPr id="88" name="Espaço Reservado para Conteúdo 2"/>
          <p:cNvSpPr/>
          <p:nvPr/>
        </p:nvSpPr>
        <p:spPr>
          <a:xfrm>
            <a:off x="3125160" y="5470920"/>
            <a:ext cx="2753280" cy="5774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228600" indent="-228600">
              <a:lnSpc>
                <a:spcPct val="90000"/>
              </a:lnSpc>
              <a:spcBef>
                <a:spcPts val="1001"/>
              </a:spcBef>
              <a:buClr>
                <a:srgbClr val="000000"/>
              </a:buClr>
              <a:buFont typeface="Arial"/>
              <a:buChar char="•"/>
            </a:pPr>
            <a:r>
              <a:rPr lang="pt-BR" sz="2800" b="0" strike="noStrike" spc="-1">
                <a:solidFill>
                  <a:srgbClr val="000000"/>
                </a:solidFill>
                <a:latin typeface="Calibri"/>
              </a:rPr>
              <a:t>RAIO DE 29 Km</a:t>
            </a:r>
            <a:endParaRPr lang="pt-BR" sz="2800" b="0" strike="noStrike" spc="-1">
              <a:latin typeface="Arial"/>
            </a:endParaRPr>
          </a:p>
        </p:txBody>
      </p:sp>
      <p:sp>
        <p:nvSpPr>
          <p:cNvPr id="89" name="Elipse 6"/>
          <p:cNvSpPr/>
          <p:nvPr/>
        </p:nvSpPr>
        <p:spPr>
          <a:xfrm>
            <a:off x="2329560" y="5216040"/>
            <a:ext cx="795600" cy="832320"/>
          </a:xfrm>
          <a:prstGeom prst="ellipse">
            <a:avLst/>
          </a:prstGeom>
          <a:solidFill>
            <a:srgbClr val="FF0000"/>
          </a:solidFill>
          <a:ln>
            <a:solidFill>
              <a:srgbClr val="1D3155"/>
            </a:solidFill>
          </a:ln>
        </p:spPr>
        <p:style>
          <a:lnRef idx="2">
            <a:schemeClr val="accent1">
              <a:shade val="15000"/>
            </a:schemeClr>
          </a:lnRef>
          <a:fillRef idx="1">
            <a:schemeClr val="accent1"/>
          </a:fillRef>
          <a:effectRef idx="0">
            <a:schemeClr val="accent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dirty="0">
                <a:solidFill>
                  <a:srgbClr val="000000"/>
                </a:solidFill>
                <a:latin typeface="Calibri Light"/>
              </a:rPr>
              <a:t>PROBLEMAS NO ATENDIMENTO ÀS URGÊNCIAS EM GOIÁS</a:t>
            </a:r>
            <a:endParaRPr lang="pt-BR" sz="4400" b="0" strike="noStrike" spc="-1" dirty="0">
              <a:solidFill>
                <a:srgbClr val="000000"/>
              </a:solidFill>
              <a:latin typeface="Calibri"/>
            </a:endParaRPr>
          </a:p>
        </p:txBody>
      </p:sp>
      <p:sp>
        <p:nvSpPr>
          <p:cNvPr id="47" name="PlaceHolder 2"/>
          <p:cNvSpPr>
            <a:spLocks noGrp="1"/>
          </p:cNvSpPr>
          <p:nvPr>
            <p:ph/>
          </p:nvPr>
        </p:nvSpPr>
        <p:spPr>
          <a:xfrm>
            <a:off x="838080" y="2052360"/>
            <a:ext cx="10515240" cy="4541040"/>
          </a:xfrm>
          <a:prstGeom prst="rect">
            <a:avLst/>
          </a:prstGeom>
          <a:noFill/>
          <a:ln w="0">
            <a:noFill/>
          </a:ln>
        </p:spPr>
        <p:txBody>
          <a:bodyPr anchor="t">
            <a:normAutofit fontScale="88500"/>
          </a:bodyPr>
          <a:lstStyle/>
          <a:p>
            <a:pPr marL="228600" indent="-228600">
              <a:lnSpc>
                <a:spcPct val="90000"/>
              </a:lnSpc>
              <a:spcBef>
                <a:spcPts val="1001"/>
              </a:spcBef>
              <a:buClr>
                <a:srgbClr val="000000"/>
              </a:buClr>
              <a:buFont typeface="Arial"/>
              <a:buChar char="•"/>
            </a:pPr>
            <a:r>
              <a:rPr lang="pt-BR" sz="2800" b="0" strike="noStrike" spc="-1" dirty="0">
                <a:solidFill>
                  <a:srgbClr val="000000"/>
                </a:solidFill>
                <a:latin typeface="Calibri"/>
              </a:rPr>
              <a:t>Rede hospitalar:</a:t>
            </a:r>
          </a:p>
          <a:p>
            <a:pPr lvl="1">
              <a:spcBef>
                <a:spcPts val="1001"/>
              </a:spcBef>
              <a:buClr>
                <a:srgbClr val="000000"/>
              </a:buClr>
              <a:buFont typeface="Arial"/>
              <a:buChar char="•"/>
            </a:pPr>
            <a:r>
              <a:rPr lang="pt-BR" b="0" strike="noStrike" spc="-1" dirty="0">
                <a:solidFill>
                  <a:srgbClr val="000000"/>
                </a:solidFill>
                <a:latin typeface="Calibri"/>
              </a:rPr>
              <a:t>Acesso limitado(principalmente aos hospitais com habilitação em alta complexidade), não atingindo 100% da população</a:t>
            </a:r>
          </a:p>
          <a:p>
            <a:pPr lvl="1">
              <a:spcBef>
                <a:spcPts val="1001"/>
              </a:spcBef>
              <a:buClr>
                <a:srgbClr val="000000"/>
              </a:buClr>
              <a:buFont typeface="Arial"/>
              <a:buChar char="•"/>
            </a:pPr>
            <a:r>
              <a:rPr lang="pt-BR" b="0" strike="noStrike" spc="-1" dirty="0">
                <a:solidFill>
                  <a:srgbClr val="000000"/>
                </a:solidFill>
                <a:latin typeface="Calibri"/>
              </a:rPr>
              <a:t>Grandes vazios assistenciais </a:t>
            </a:r>
          </a:p>
          <a:p>
            <a:pPr lvl="1">
              <a:spcBef>
                <a:spcPts val="1001"/>
              </a:spcBef>
              <a:buClr>
                <a:srgbClr val="000000"/>
              </a:buClr>
              <a:buFont typeface="Arial"/>
              <a:buChar char="•"/>
            </a:pPr>
            <a:r>
              <a:rPr lang="pt-BR" b="0" strike="noStrike" spc="-1" dirty="0">
                <a:solidFill>
                  <a:srgbClr val="000000"/>
                </a:solidFill>
                <a:latin typeface="Calibri"/>
              </a:rPr>
              <a:t>Ausência de fluxos pactuados dentro de uma região, dificultando a assistência  </a:t>
            </a:r>
          </a:p>
          <a:p>
            <a:pPr lvl="1">
              <a:spcBef>
                <a:spcPts val="1001"/>
              </a:spcBef>
              <a:buClr>
                <a:srgbClr val="000000"/>
              </a:buClr>
              <a:buFont typeface="Arial"/>
              <a:buChar char="•"/>
            </a:pPr>
            <a:r>
              <a:rPr lang="pt-BR" b="0" strike="noStrike" spc="-1" dirty="0">
                <a:solidFill>
                  <a:srgbClr val="000000"/>
                </a:solidFill>
                <a:latin typeface="Calibri"/>
              </a:rPr>
              <a:t>Ausência de capacitação de profissionais para atendimento às urgências e emergências</a:t>
            </a:r>
          </a:p>
          <a:p>
            <a:pPr lvl="1">
              <a:spcBef>
                <a:spcPts val="1001"/>
              </a:spcBef>
              <a:buClr>
                <a:srgbClr val="000000"/>
              </a:buClr>
              <a:buFont typeface="Arial"/>
              <a:buChar char="•"/>
            </a:pPr>
            <a:r>
              <a:rPr lang="pt-BR" spc="-1" dirty="0">
                <a:solidFill>
                  <a:srgbClr val="000000"/>
                </a:solidFill>
                <a:latin typeface="Calibri"/>
              </a:rPr>
              <a:t>Impossibilidade de monitoração das respostas às urgências</a:t>
            </a:r>
          </a:p>
          <a:p>
            <a:pPr lvl="1">
              <a:spcBef>
                <a:spcPts val="1001"/>
              </a:spcBef>
              <a:buClr>
                <a:srgbClr val="000000"/>
              </a:buClr>
              <a:buFont typeface="Arial"/>
              <a:buChar char="•"/>
            </a:pPr>
            <a:r>
              <a:rPr lang="pt-BR" spc="-1" dirty="0">
                <a:solidFill>
                  <a:srgbClr val="000000"/>
                </a:solidFill>
                <a:latin typeface="Calibri"/>
              </a:rPr>
              <a:t>Ausência de estrutura macrorregional para lidar com os problemas encontrados e resolvê-los ou encaminhar as soluções dos mesmos</a:t>
            </a:r>
          </a:p>
          <a:p>
            <a:pPr lvl="1">
              <a:spcBef>
                <a:spcPts val="1001"/>
              </a:spcBef>
              <a:buClr>
                <a:srgbClr val="000000"/>
              </a:buClr>
              <a:buFont typeface="Arial"/>
              <a:buChar char="•"/>
            </a:pPr>
            <a:r>
              <a:rPr lang="pt-BR" spc="-1" dirty="0">
                <a:solidFill>
                  <a:srgbClr val="000000"/>
                </a:solidFill>
                <a:latin typeface="Calibri"/>
              </a:rPr>
              <a:t>Ausência de estrutura de regulação de leitos macrorregional que atue com toda rede hospitalar(não apenas os hospitais próprios de um município ou os contratualizados pelo Estado de outro lado) definindo a resposta mais adequada às situações encontradas </a:t>
            </a:r>
          </a:p>
          <a:p>
            <a:pPr lvl="1">
              <a:spcBef>
                <a:spcPts val="1001"/>
              </a:spcBef>
              <a:buClr>
                <a:srgbClr val="000000"/>
              </a:buClr>
              <a:buFont typeface="Arial"/>
              <a:buChar char="•"/>
            </a:pPr>
            <a:endParaRPr lang="pt-BR"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960120" y="2556000"/>
            <a:ext cx="10263960" cy="1325160"/>
          </a:xfrm>
          <a:prstGeom prst="rect">
            <a:avLst/>
          </a:prstGeom>
          <a:noFill/>
          <a:ln w="0">
            <a:noFill/>
          </a:ln>
        </p:spPr>
        <p:txBody>
          <a:bodyPr anchor="ctr">
            <a:noAutofit/>
          </a:bodyPr>
          <a:lstStyle/>
          <a:p>
            <a:pPr algn="ctr">
              <a:lnSpc>
                <a:spcPct val="90000"/>
              </a:lnSpc>
              <a:buNone/>
            </a:pPr>
            <a:r>
              <a:rPr lang="pt-BR" sz="4400" b="1" strike="noStrike" spc="-1">
                <a:solidFill>
                  <a:srgbClr val="FF0000"/>
                </a:solidFill>
                <a:latin typeface="Aharoni"/>
              </a:rPr>
              <a:t>COMPONENTE SAMU MACRORREGIONALIZADO</a:t>
            </a:r>
            <a:endParaRPr lang="pt-BR" sz="4400" b="0" strike="noStrike" spc="-1">
              <a:solidFill>
                <a:srgbClr val="000000"/>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91" name="CaixaDeTexto 3"/>
          <p:cNvSpPr/>
          <p:nvPr/>
        </p:nvSpPr>
        <p:spPr>
          <a:xfrm>
            <a:off x="960120" y="275040"/>
            <a:ext cx="10226160" cy="137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2800" b="1" strike="noStrike" spc="-1">
                <a:solidFill>
                  <a:srgbClr val="000000"/>
                </a:solidFill>
                <a:latin typeface="Calibri"/>
              </a:rPr>
              <a:t>Estado atual e projeto para a macrorregião centro-norte, por região de saúde</a:t>
            </a:r>
            <a:br/>
            <a:r>
              <a:rPr lang="pt-BR" sz="2800" b="1" strike="noStrike" spc="-1">
                <a:solidFill>
                  <a:srgbClr val="FF0000"/>
                </a:solidFill>
                <a:latin typeface="Calibri"/>
              </a:rPr>
              <a:t>CENTRAL DE REGULAÇÃO DE URGÊNCIA - CRU</a:t>
            </a:r>
            <a:endParaRPr lang="pt-BR" sz="2800" b="0" strike="noStrike" spc="-1">
              <a:latin typeface="Arial"/>
            </a:endParaRPr>
          </a:p>
        </p:txBody>
      </p:sp>
      <p:graphicFrame>
        <p:nvGraphicFramePr>
          <p:cNvPr id="92" name="Tabela 4"/>
          <p:cNvGraphicFramePr/>
          <p:nvPr/>
        </p:nvGraphicFramePr>
        <p:xfrm>
          <a:off x="2142720" y="2466360"/>
          <a:ext cx="7797600" cy="2431800"/>
        </p:xfrm>
        <a:graphic>
          <a:graphicData uri="http://schemas.openxmlformats.org/drawingml/2006/table">
            <a:tbl>
              <a:tblPr/>
              <a:tblGrid>
                <a:gridCol w="3438360">
                  <a:extLst>
                    <a:ext uri="{9D8B030D-6E8A-4147-A177-3AD203B41FA5}">
                      <a16:colId xmlns:a16="http://schemas.microsoft.com/office/drawing/2014/main" val="20000"/>
                    </a:ext>
                  </a:extLst>
                </a:gridCol>
                <a:gridCol w="2517480">
                  <a:extLst>
                    <a:ext uri="{9D8B030D-6E8A-4147-A177-3AD203B41FA5}">
                      <a16:colId xmlns:a16="http://schemas.microsoft.com/office/drawing/2014/main" val="20001"/>
                    </a:ext>
                  </a:extLst>
                </a:gridCol>
                <a:gridCol w="1841760">
                  <a:extLst>
                    <a:ext uri="{9D8B030D-6E8A-4147-A177-3AD203B41FA5}">
                      <a16:colId xmlns:a16="http://schemas.microsoft.com/office/drawing/2014/main" val="20002"/>
                    </a:ext>
                  </a:extLst>
                </a:gridCol>
              </a:tblGrid>
              <a:tr h="366120">
                <a:tc>
                  <a:txBody>
                    <a:bodyPr/>
                    <a:lstStyle/>
                    <a:p>
                      <a:pPr>
                        <a:lnSpc>
                          <a:spcPct val="100000"/>
                        </a:lnSpc>
                        <a:buNone/>
                      </a:pPr>
                      <a:r>
                        <a:rPr lang="pt-BR" sz="2400" b="1" strike="noStrike" spc="-1">
                          <a:solidFill>
                            <a:srgbClr val="000000"/>
                          </a:solidFill>
                          <a:latin typeface="Calibri"/>
                        </a:rPr>
                        <a:t> </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400" b="1" strike="noStrike" spc="-1">
                          <a:solidFill>
                            <a:srgbClr val="000000"/>
                          </a:solidFill>
                          <a:latin typeface="Calibri"/>
                        </a:rPr>
                        <a:t> </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70C0"/>
                          </a:solidFill>
                          <a:latin typeface="Calibri"/>
                        </a:rPr>
                        <a:t>ATUAL</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366120">
                <a:tc>
                  <a:txBody>
                    <a:bodyPr/>
                    <a:lstStyle/>
                    <a:p>
                      <a:pPr algn="ctr">
                        <a:lnSpc>
                          <a:spcPct val="100000"/>
                        </a:lnSpc>
                        <a:buNone/>
                      </a:pPr>
                      <a:r>
                        <a:rPr lang="pt-BR" sz="2400" b="1" strike="noStrike" spc="-1">
                          <a:solidFill>
                            <a:srgbClr val="000000"/>
                          </a:solidFill>
                          <a:latin typeface="Calibri"/>
                        </a:rPr>
                        <a:t>REGIONAL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0000"/>
                          </a:solidFill>
                          <a:latin typeface="Calibri"/>
                        </a:rPr>
                        <a:t>MUNICÍPIO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70C0"/>
                          </a:solidFill>
                          <a:latin typeface="Calibri"/>
                        </a:rPr>
                        <a:t>CRU</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366120">
                <a:tc>
                  <a:txBody>
                    <a:bodyPr/>
                    <a:lstStyle/>
                    <a:p>
                      <a:pPr>
                        <a:lnSpc>
                          <a:spcPct val="100000"/>
                        </a:lnSpc>
                        <a:buNone/>
                      </a:pPr>
                      <a:r>
                        <a:rPr lang="pt-BR" sz="2400" b="1" strike="noStrike" spc="-1">
                          <a:solidFill>
                            <a:srgbClr val="000000"/>
                          </a:solidFill>
                          <a:latin typeface="Calibri"/>
                        </a:rPr>
                        <a:t>Norte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400" b="1" strike="noStrike" spc="-1">
                          <a:solidFill>
                            <a:srgbClr val="000000"/>
                          </a:solidFill>
                          <a:latin typeface="Calibri"/>
                        </a:rPr>
                        <a:t>PORANGATU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70C0"/>
                          </a:solidFill>
                          <a:latin typeface="Calibri"/>
                        </a:rPr>
                        <a:t>1</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366120">
                <a:tc>
                  <a:txBody>
                    <a:bodyPr/>
                    <a:lstStyle/>
                    <a:p>
                      <a:pPr>
                        <a:lnSpc>
                          <a:spcPct val="100000"/>
                        </a:lnSpc>
                        <a:buNone/>
                      </a:pPr>
                      <a:r>
                        <a:rPr lang="pt-BR" sz="2400" b="1" strike="noStrike" spc="-1">
                          <a:solidFill>
                            <a:srgbClr val="000000"/>
                          </a:solidFill>
                          <a:latin typeface="Calibri"/>
                        </a:rPr>
                        <a:t>Pireneus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400" b="1" strike="noStrike" spc="-1">
                          <a:solidFill>
                            <a:srgbClr val="000000"/>
                          </a:solidFill>
                          <a:latin typeface="Calibri"/>
                        </a:rPr>
                        <a:t>ANÁPOLIS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70C0"/>
                          </a:solidFill>
                          <a:latin typeface="Calibri"/>
                        </a:rPr>
                        <a:t>1</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603000">
                <a:tc>
                  <a:txBody>
                    <a:bodyPr/>
                    <a:lstStyle/>
                    <a:p>
                      <a:pPr>
                        <a:lnSpc>
                          <a:spcPct val="100000"/>
                        </a:lnSpc>
                        <a:buNone/>
                      </a:pPr>
                      <a:r>
                        <a:rPr lang="pt-BR" sz="2400" b="1" strike="noStrike" spc="-1">
                          <a:solidFill>
                            <a:srgbClr val="000000"/>
                          </a:solidFill>
                          <a:latin typeface="Calibri"/>
                        </a:rPr>
                        <a:t>São Patrício I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400" b="1" strike="noStrike" spc="-1">
                          <a:solidFill>
                            <a:srgbClr val="000000"/>
                          </a:solidFill>
                          <a:latin typeface="Calibri"/>
                        </a:rPr>
                        <a:t>CERES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70C0"/>
                          </a:solidFill>
                          <a:latin typeface="Calibri"/>
                        </a:rPr>
                        <a:t>1</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graphicFrame>
        <p:nvGraphicFramePr>
          <p:cNvPr id="93" name="Tabela 5"/>
          <p:cNvGraphicFramePr/>
          <p:nvPr/>
        </p:nvGraphicFramePr>
        <p:xfrm>
          <a:off x="2142720" y="5108760"/>
          <a:ext cx="7797600" cy="1371600"/>
        </p:xfrm>
        <a:graphic>
          <a:graphicData uri="http://schemas.openxmlformats.org/drawingml/2006/table">
            <a:tbl>
              <a:tblPr/>
              <a:tblGrid>
                <a:gridCol w="3438360">
                  <a:extLst>
                    <a:ext uri="{9D8B030D-6E8A-4147-A177-3AD203B41FA5}">
                      <a16:colId xmlns:a16="http://schemas.microsoft.com/office/drawing/2014/main" val="20000"/>
                    </a:ext>
                  </a:extLst>
                </a:gridCol>
                <a:gridCol w="2517480">
                  <a:extLst>
                    <a:ext uri="{9D8B030D-6E8A-4147-A177-3AD203B41FA5}">
                      <a16:colId xmlns:a16="http://schemas.microsoft.com/office/drawing/2014/main" val="20001"/>
                    </a:ext>
                  </a:extLst>
                </a:gridCol>
                <a:gridCol w="1841760">
                  <a:extLst>
                    <a:ext uri="{9D8B030D-6E8A-4147-A177-3AD203B41FA5}">
                      <a16:colId xmlns:a16="http://schemas.microsoft.com/office/drawing/2014/main" val="20002"/>
                    </a:ext>
                  </a:extLst>
                </a:gridCol>
              </a:tblGrid>
              <a:tr h="366120">
                <a:tc>
                  <a:txBody>
                    <a:bodyPr/>
                    <a:lstStyle/>
                    <a:p>
                      <a:pPr>
                        <a:lnSpc>
                          <a:spcPct val="100000"/>
                        </a:lnSpc>
                        <a:buNone/>
                      </a:pPr>
                      <a:r>
                        <a:rPr lang="pt-BR" sz="2400" b="1" strike="noStrike" spc="-1">
                          <a:solidFill>
                            <a:srgbClr val="000000"/>
                          </a:solidFill>
                          <a:latin typeface="Calibri"/>
                        </a:rPr>
                        <a:t> </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400" b="1" strike="noStrike" spc="-1">
                          <a:solidFill>
                            <a:srgbClr val="000000"/>
                          </a:solidFill>
                          <a:latin typeface="Calibri"/>
                        </a:rPr>
                        <a:t> </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FF0000"/>
                          </a:solidFill>
                          <a:latin typeface="Calibri"/>
                        </a:rPr>
                        <a:t>PROJETO</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366120">
                <a:tc>
                  <a:txBody>
                    <a:bodyPr/>
                    <a:lstStyle/>
                    <a:p>
                      <a:pPr algn="ctr">
                        <a:lnSpc>
                          <a:spcPct val="100000"/>
                        </a:lnSpc>
                        <a:buNone/>
                      </a:pPr>
                      <a:r>
                        <a:rPr lang="pt-BR" sz="2400" b="1" strike="noStrike" spc="-1">
                          <a:solidFill>
                            <a:srgbClr val="000000"/>
                          </a:solidFill>
                          <a:latin typeface="Calibri"/>
                        </a:rPr>
                        <a:t>MACRORREGIONAL</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000000"/>
                          </a:solidFill>
                          <a:latin typeface="Calibri"/>
                        </a:rPr>
                        <a:t>MUNICÍPIO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FF0000"/>
                          </a:solidFill>
                          <a:latin typeface="Calibri"/>
                        </a:rPr>
                        <a:t>CRU</a:t>
                      </a:r>
                      <a:endParaRPr lang="pt-BR" sz="24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366120">
                <a:tc>
                  <a:txBody>
                    <a:bodyPr/>
                    <a:lstStyle/>
                    <a:p>
                      <a:pPr>
                        <a:lnSpc>
                          <a:spcPct val="100000"/>
                        </a:lnSpc>
                        <a:buNone/>
                      </a:pPr>
                      <a:r>
                        <a:rPr lang="pt-BR" sz="2400" b="1" strike="noStrike" spc="-1">
                          <a:solidFill>
                            <a:srgbClr val="000000"/>
                          </a:solidFill>
                          <a:latin typeface="Calibri"/>
                        </a:rPr>
                        <a:t>Centro-Norte</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400" b="1" strike="noStrike" spc="-1">
                          <a:solidFill>
                            <a:srgbClr val="000000"/>
                          </a:solidFill>
                          <a:latin typeface="Calibri"/>
                        </a:rPr>
                        <a:t>ANÁPOLIS </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400" b="1" strike="noStrike" spc="-1">
                          <a:solidFill>
                            <a:srgbClr val="FF0000"/>
                          </a:solidFill>
                          <a:latin typeface="Calibri"/>
                        </a:rPr>
                        <a:t>1</a:t>
                      </a:r>
                      <a:endParaRPr lang="pt-BR" sz="24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94" name="CaixaDeTexto 4"/>
          <p:cNvSpPr/>
          <p:nvPr/>
        </p:nvSpPr>
        <p:spPr>
          <a:xfrm>
            <a:off x="937440" y="612720"/>
            <a:ext cx="1029816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600" b="1" strike="noStrike" spc="-1">
                <a:solidFill>
                  <a:srgbClr val="000000"/>
                </a:solidFill>
                <a:latin typeface="Calibri"/>
              </a:rPr>
              <a:t>COMPLEXO REGULADOR</a:t>
            </a:r>
            <a:endParaRPr lang="pt-BR" sz="3600" b="0" strike="noStrike" spc="-1">
              <a:latin typeface="Arial"/>
            </a:endParaRPr>
          </a:p>
        </p:txBody>
      </p:sp>
      <p:sp>
        <p:nvSpPr>
          <p:cNvPr id="95" name="CaixaDeTexto 5"/>
          <p:cNvSpPr/>
          <p:nvPr/>
        </p:nvSpPr>
        <p:spPr>
          <a:xfrm>
            <a:off x="937440" y="1486080"/>
            <a:ext cx="10298160" cy="427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gn="just">
              <a:lnSpc>
                <a:spcPct val="150000"/>
              </a:lnSpc>
              <a:buNone/>
            </a:pPr>
            <a:r>
              <a:rPr lang="pt-BR" sz="2200" b="0" strike="noStrike" spc="-1">
                <a:solidFill>
                  <a:srgbClr val="000000"/>
                </a:solidFill>
                <a:latin typeface="Arial"/>
                <a:ea typeface="Arial"/>
              </a:rPr>
              <a:t>Abrigará:</a:t>
            </a:r>
            <a:endParaRPr lang="pt-BR" sz="2200" b="0" strike="noStrike" spc="-1">
              <a:latin typeface="Arial"/>
            </a:endParaRPr>
          </a:p>
          <a:p>
            <a:pPr marL="343080" indent="-343080" algn="just">
              <a:lnSpc>
                <a:spcPct val="150000"/>
              </a:lnSpc>
              <a:buClr>
                <a:srgbClr val="000000"/>
              </a:buClr>
              <a:buFont typeface="Calibri Light"/>
              <a:buAutoNum type="arabicParenR"/>
            </a:pPr>
            <a:r>
              <a:rPr lang="pt-BR" sz="2200" b="0" strike="noStrike" spc="-1">
                <a:solidFill>
                  <a:srgbClr val="000000"/>
                </a:solidFill>
                <a:latin typeface="Arial"/>
                <a:ea typeface="Arial"/>
              </a:rPr>
              <a:t>Central de Regulação de Urgências do SAMU-192;</a:t>
            </a:r>
            <a:endParaRPr lang="pt-BR" sz="2200" b="0" strike="noStrike" spc="-1">
              <a:latin typeface="Arial"/>
            </a:endParaRPr>
          </a:p>
          <a:p>
            <a:pPr marL="343080" indent="-343080" algn="just">
              <a:lnSpc>
                <a:spcPct val="150000"/>
              </a:lnSpc>
              <a:buClr>
                <a:srgbClr val="000000"/>
              </a:buClr>
              <a:buFont typeface="Calibri Light"/>
              <a:buAutoNum type="arabicParenR"/>
            </a:pPr>
            <a:r>
              <a:rPr lang="pt-BR" sz="2200" b="0" strike="noStrike" spc="-1">
                <a:solidFill>
                  <a:srgbClr val="000000"/>
                </a:solidFill>
                <a:latin typeface="Arial"/>
                <a:ea typeface="Arial"/>
              </a:rPr>
              <a:t>Central de Regulação de Leitos(assistencial) Macrorregional;</a:t>
            </a:r>
            <a:endParaRPr lang="pt-BR" sz="2200" b="0" strike="noStrike" spc="-1">
              <a:latin typeface="Arial"/>
            </a:endParaRPr>
          </a:p>
          <a:p>
            <a:pPr marL="343080" indent="-343080" algn="just">
              <a:lnSpc>
                <a:spcPct val="150000"/>
              </a:lnSpc>
              <a:buClr>
                <a:srgbClr val="000000"/>
              </a:buClr>
              <a:buFont typeface="Calibri Light"/>
              <a:buAutoNum type="arabicParenR"/>
            </a:pPr>
            <a:r>
              <a:rPr lang="pt-BR" sz="2200" b="0" strike="noStrike" spc="-1">
                <a:solidFill>
                  <a:srgbClr val="000000"/>
                </a:solidFill>
                <a:latin typeface="Arial"/>
                <a:ea typeface="Arial"/>
              </a:rPr>
              <a:t>Unidades Móveis do SAMU e suas equipes alocadas junto ao Complexo;</a:t>
            </a:r>
            <a:endParaRPr lang="pt-BR" sz="2200" b="0" strike="noStrike" spc="-1">
              <a:latin typeface="Arial"/>
            </a:endParaRPr>
          </a:p>
          <a:p>
            <a:pPr marL="343080" indent="-343080" algn="just">
              <a:lnSpc>
                <a:spcPct val="150000"/>
              </a:lnSpc>
              <a:buClr>
                <a:srgbClr val="000000"/>
              </a:buClr>
              <a:buFont typeface="Calibri Light"/>
              <a:buAutoNum type="arabicParenR"/>
            </a:pPr>
            <a:r>
              <a:rPr lang="pt-BR" sz="2200" b="0" strike="noStrike" spc="-1">
                <a:solidFill>
                  <a:srgbClr val="000000"/>
                </a:solidFill>
                <a:latin typeface="Arial"/>
                <a:ea typeface="Arial"/>
              </a:rPr>
              <a:t>Núcleo de Educação Permanente em Urgência;</a:t>
            </a:r>
            <a:endParaRPr lang="pt-BR" sz="2200" b="0" strike="noStrike" spc="-1">
              <a:latin typeface="Arial"/>
            </a:endParaRPr>
          </a:p>
          <a:p>
            <a:pPr marL="343080" indent="-343080" algn="just">
              <a:lnSpc>
                <a:spcPct val="150000"/>
              </a:lnSpc>
              <a:buClr>
                <a:srgbClr val="000000"/>
              </a:buClr>
              <a:buFont typeface="Calibri Light"/>
              <a:buAutoNum type="arabicParenR"/>
            </a:pPr>
            <a:r>
              <a:rPr lang="pt-BR" sz="2200" b="0" strike="noStrike" spc="-1">
                <a:solidFill>
                  <a:srgbClr val="000000"/>
                </a:solidFill>
                <a:latin typeface="Arial"/>
                <a:ea typeface="Arial"/>
              </a:rPr>
              <a:t>A administração do Consórcio Público  Intermunicipal Macrorregional para o Gerenciamento do SAMU-192</a:t>
            </a:r>
            <a:endParaRPr lang="pt-BR" sz="2200" b="0" strike="noStrike" spc="-1">
              <a:latin typeface="Arial"/>
            </a:endParaRPr>
          </a:p>
          <a:p>
            <a:pPr>
              <a:lnSpc>
                <a:spcPct val="100000"/>
              </a:lnSpc>
              <a:buNone/>
            </a:pPr>
            <a:r>
              <a:rPr lang="pt-BR" sz="2200" b="0" strike="noStrike" spc="-1">
                <a:solidFill>
                  <a:srgbClr val="000000"/>
                </a:solidFill>
                <a:latin typeface="Arial"/>
                <a:ea typeface="Arial"/>
              </a:rPr>
              <a:t>6) Outras centrais de atendimento às urgências como bombeiros, polícias e concessionárias através de convênios particulares entre elas, o consórcio </a:t>
            </a:r>
            <a:endParaRPr lang="pt-BR" sz="22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96" name="CaixaDeTexto 4"/>
          <p:cNvSpPr/>
          <p:nvPr/>
        </p:nvSpPr>
        <p:spPr>
          <a:xfrm>
            <a:off x="971640" y="612720"/>
            <a:ext cx="102866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600" b="1" strike="noStrike" spc="-1">
                <a:solidFill>
                  <a:srgbClr val="000000"/>
                </a:solidFill>
                <a:latin typeface="Calibri"/>
              </a:rPr>
              <a:t>COMPLEXO REGULADOR</a:t>
            </a:r>
            <a:endParaRPr lang="pt-BR" sz="3600" b="0" strike="noStrike" spc="-1">
              <a:latin typeface="Arial"/>
            </a:endParaRPr>
          </a:p>
        </p:txBody>
      </p:sp>
      <p:pic>
        <p:nvPicPr>
          <p:cNvPr id="97" name="Imagem 2"/>
          <p:cNvPicPr/>
          <p:nvPr/>
        </p:nvPicPr>
        <p:blipFill>
          <a:blip r:embed="rId2"/>
          <a:stretch/>
        </p:blipFill>
        <p:spPr>
          <a:xfrm>
            <a:off x="6610320" y="4231800"/>
            <a:ext cx="3866760" cy="2175120"/>
          </a:xfrm>
          <a:prstGeom prst="rect">
            <a:avLst/>
          </a:prstGeom>
          <a:ln w="0">
            <a:noFill/>
          </a:ln>
        </p:spPr>
      </p:pic>
      <p:pic>
        <p:nvPicPr>
          <p:cNvPr id="98" name="Imagem 3"/>
          <p:cNvPicPr/>
          <p:nvPr/>
        </p:nvPicPr>
        <p:blipFill>
          <a:blip r:embed="rId3"/>
          <a:stretch/>
        </p:blipFill>
        <p:spPr>
          <a:xfrm>
            <a:off x="6678000" y="1774080"/>
            <a:ext cx="3799440" cy="2099160"/>
          </a:xfrm>
          <a:prstGeom prst="rect">
            <a:avLst/>
          </a:prstGeom>
          <a:ln w="0">
            <a:noFill/>
          </a:ln>
        </p:spPr>
      </p:pic>
      <p:pic>
        <p:nvPicPr>
          <p:cNvPr id="99" name="Imagem 6"/>
          <p:cNvPicPr/>
          <p:nvPr/>
        </p:nvPicPr>
        <p:blipFill>
          <a:blip r:embed="rId4"/>
          <a:stretch/>
        </p:blipFill>
        <p:spPr>
          <a:xfrm>
            <a:off x="1814400" y="4231800"/>
            <a:ext cx="3866760" cy="2175120"/>
          </a:xfrm>
          <a:prstGeom prst="rect">
            <a:avLst/>
          </a:prstGeom>
          <a:ln w="0">
            <a:noFill/>
          </a:ln>
        </p:spPr>
      </p:pic>
      <p:pic>
        <p:nvPicPr>
          <p:cNvPr id="100" name="Imagem 7"/>
          <p:cNvPicPr/>
          <p:nvPr/>
        </p:nvPicPr>
        <p:blipFill>
          <a:blip r:embed="rId5"/>
          <a:stretch/>
        </p:blipFill>
        <p:spPr>
          <a:xfrm>
            <a:off x="1814400" y="1736280"/>
            <a:ext cx="3866760" cy="2175120"/>
          </a:xfrm>
          <a:prstGeom prst="rect">
            <a:avLst/>
          </a:prstGeom>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971640" y="445680"/>
            <a:ext cx="10275120" cy="1031400"/>
          </a:xfrm>
          <a:prstGeom prst="rect">
            <a:avLst/>
          </a:prstGeom>
          <a:noFill/>
          <a:ln w="0">
            <a:noFill/>
          </a:ln>
        </p:spPr>
        <p:txBody>
          <a:bodyPr anchor="ctr">
            <a:normAutofit/>
          </a:bodyPr>
          <a:lstStyle/>
          <a:p>
            <a:pPr algn="ctr">
              <a:lnSpc>
                <a:spcPct val="90000"/>
              </a:lnSpc>
              <a:buNone/>
            </a:pPr>
            <a:r>
              <a:rPr lang="pt-BR" sz="4800" b="1" strike="noStrike" spc="-1">
                <a:solidFill>
                  <a:srgbClr val="002060"/>
                </a:solidFill>
                <a:latin typeface="Calibri Light"/>
              </a:rPr>
              <a:t>MOTOLÂNCIAS</a:t>
            </a:r>
            <a:endParaRPr lang="pt-BR" sz="4800" b="0" strike="noStrike" spc="-1">
              <a:solidFill>
                <a:srgbClr val="000000"/>
              </a:solidFill>
              <a:latin typeface="Calibri"/>
            </a:endParaRPr>
          </a:p>
        </p:txBody>
      </p:sp>
      <p:pic>
        <p:nvPicPr>
          <p:cNvPr id="102" name="Picture 2"/>
          <p:cNvPicPr/>
          <p:nvPr/>
        </p:nvPicPr>
        <p:blipFill>
          <a:blip r:embed="rId2"/>
          <a:stretch/>
        </p:blipFill>
        <p:spPr>
          <a:xfrm>
            <a:off x="3344760" y="2769120"/>
            <a:ext cx="5410440" cy="3262320"/>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103" name="CaixaDeTexto 3"/>
          <p:cNvSpPr/>
          <p:nvPr/>
        </p:nvSpPr>
        <p:spPr>
          <a:xfrm>
            <a:off x="960120" y="332280"/>
            <a:ext cx="1026396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600" b="1" strike="noStrike" spc="-1">
                <a:solidFill>
                  <a:srgbClr val="000000"/>
                </a:solidFill>
                <a:latin typeface="Calibri"/>
              </a:rPr>
              <a:t>Estado atual e projeto para a macrorregião centro-norte, por região de saúde - </a:t>
            </a:r>
            <a:r>
              <a:rPr lang="pt-BR" sz="3600" b="1" strike="noStrike" spc="-1">
                <a:solidFill>
                  <a:srgbClr val="FF0000"/>
                </a:solidFill>
                <a:latin typeface="Calibri"/>
              </a:rPr>
              <a:t>MOTOLÂNCIAS</a:t>
            </a:r>
            <a:endParaRPr lang="pt-BR" sz="3600" b="0" strike="noStrike" spc="-1">
              <a:latin typeface="Arial"/>
            </a:endParaRPr>
          </a:p>
        </p:txBody>
      </p:sp>
      <p:graphicFrame>
        <p:nvGraphicFramePr>
          <p:cNvPr id="104" name="Tabela 4"/>
          <p:cNvGraphicFramePr/>
          <p:nvPr>
            <p:extLst>
              <p:ext uri="{D42A27DB-BD31-4B8C-83A1-F6EECF244321}">
                <p14:modId xmlns:p14="http://schemas.microsoft.com/office/powerpoint/2010/main" val="347786181"/>
              </p:ext>
            </p:extLst>
          </p:nvPr>
        </p:nvGraphicFramePr>
        <p:xfrm>
          <a:off x="2262600" y="2963160"/>
          <a:ext cx="7869600" cy="3169920"/>
        </p:xfrm>
        <a:graphic>
          <a:graphicData uri="http://schemas.openxmlformats.org/drawingml/2006/table">
            <a:tbl>
              <a:tblPr/>
              <a:tblGrid>
                <a:gridCol w="2098440">
                  <a:extLst>
                    <a:ext uri="{9D8B030D-6E8A-4147-A177-3AD203B41FA5}">
                      <a16:colId xmlns:a16="http://schemas.microsoft.com/office/drawing/2014/main" val="20000"/>
                    </a:ext>
                  </a:extLst>
                </a:gridCol>
                <a:gridCol w="1573920">
                  <a:extLst>
                    <a:ext uri="{9D8B030D-6E8A-4147-A177-3AD203B41FA5}">
                      <a16:colId xmlns:a16="http://schemas.microsoft.com/office/drawing/2014/main" val="20001"/>
                    </a:ext>
                  </a:extLst>
                </a:gridCol>
                <a:gridCol w="557280">
                  <a:extLst>
                    <a:ext uri="{9D8B030D-6E8A-4147-A177-3AD203B41FA5}">
                      <a16:colId xmlns:a16="http://schemas.microsoft.com/office/drawing/2014/main" val="20002"/>
                    </a:ext>
                  </a:extLst>
                </a:gridCol>
                <a:gridCol w="1573920">
                  <a:extLst>
                    <a:ext uri="{9D8B030D-6E8A-4147-A177-3AD203B41FA5}">
                      <a16:colId xmlns:a16="http://schemas.microsoft.com/office/drawing/2014/main" val="20003"/>
                    </a:ext>
                  </a:extLst>
                </a:gridCol>
                <a:gridCol w="491760">
                  <a:extLst>
                    <a:ext uri="{9D8B030D-6E8A-4147-A177-3AD203B41FA5}">
                      <a16:colId xmlns:a16="http://schemas.microsoft.com/office/drawing/2014/main" val="20004"/>
                    </a:ext>
                  </a:extLst>
                </a:gridCol>
                <a:gridCol w="1574280">
                  <a:extLst>
                    <a:ext uri="{9D8B030D-6E8A-4147-A177-3AD203B41FA5}">
                      <a16:colId xmlns:a16="http://schemas.microsoft.com/office/drawing/2014/main" val="20005"/>
                    </a:ext>
                  </a:extLst>
                </a:gridCol>
              </a:tblGrid>
              <a:tr h="311400">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ATUAL</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AJUSTE</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311400">
                <a:tc>
                  <a:txBody>
                    <a:bodyPr/>
                    <a:lstStyle/>
                    <a:p>
                      <a:pPr>
                        <a:lnSpc>
                          <a:spcPct val="100000"/>
                        </a:lnSpc>
                        <a:buNone/>
                      </a:pPr>
                      <a:r>
                        <a:rPr lang="pt-BR" sz="2000" b="1" strike="noStrike" spc="-1" dirty="0">
                          <a:solidFill>
                            <a:srgbClr val="000000"/>
                          </a:solidFill>
                          <a:latin typeface="Calibri"/>
                        </a:rPr>
                        <a:t> </a:t>
                      </a:r>
                      <a:endParaRPr lang="pt-BR" sz="20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MOTO</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MOTO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MOTO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311400">
                <a:tc>
                  <a:txBody>
                    <a:bodyPr/>
                    <a:lstStyle/>
                    <a:p>
                      <a:pPr algn="ctr">
                        <a:lnSpc>
                          <a:spcPct val="100000"/>
                        </a:lnSpc>
                        <a:buNone/>
                      </a:pPr>
                      <a:r>
                        <a:rPr lang="pt-BR" sz="2000" b="1" strike="noStrike" spc="-1">
                          <a:solidFill>
                            <a:srgbClr val="000000"/>
                          </a:solidFill>
                          <a:latin typeface="Calibri"/>
                        </a:rPr>
                        <a:t>REGIONAL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MUNICÍPIO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QTD.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HAB.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311400">
                <a:tc>
                  <a:txBody>
                    <a:bodyPr/>
                    <a:lstStyle/>
                    <a:p>
                      <a:pPr>
                        <a:lnSpc>
                          <a:spcPct val="100000"/>
                        </a:lnSpc>
                        <a:buNone/>
                      </a:pPr>
                      <a:r>
                        <a:rPr lang="pt-BR" sz="2000" b="1" strike="noStrike" spc="-1">
                          <a:solidFill>
                            <a:srgbClr val="000000"/>
                          </a:solidFill>
                          <a:latin typeface="Calibri"/>
                        </a:rPr>
                        <a:t>Norte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PORANGATU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dirty="0">
                          <a:solidFill>
                            <a:srgbClr val="000000"/>
                          </a:solidFill>
                          <a:latin typeface="Calibri"/>
                        </a:rPr>
                        <a:t>2</a:t>
                      </a:r>
                      <a:endParaRPr lang="pt-BR" sz="20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dirty="0">
                          <a:solidFill>
                            <a:srgbClr val="000000"/>
                          </a:solidFill>
                          <a:latin typeface="Calibri"/>
                        </a:rPr>
                        <a:t>2 </a:t>
                      </a:r>
                      <a:endParaRPr lang="pt-BR" sz="20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311400">
                <a:tc>
                  <a:txBody>
                    <a:bodyPr/>
                    <a:lstStyle/>
                    <a:p>
                      <a:pPr>
                        <a:lnSpc>
                          <a:spcPct val="100000"/>
                        </a:lnSpc>
                        <a:buNone/>
                      </a:pPr>
                      <a:r>
                        <a:rPr lang="pt-BR" sz="2000" b="1" strike="noStrike" spc="-1">
                          <a:solidFill>
                            <a:srgbClr val="000000"/>
                          </a:solidFill>
                          <a:latin typeface="Calibri"/>
                        </a:rPr>
                        <a:t>Pireneus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ANÁPOLIS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311400">
                <a:tc>
                  <a:txBody>
                    <a:bodyPr/>
                    <a:lstStyle/>
                    <a:p>
                      <a:pPr>
                        <a:lnSpc>
                          <a:spcPct val="100000"/>
                        </a:lnSpc>
                        <a:buNone/>
                      </a:pPr>
                      <a:r>
                        <a:rPr lang="pt-BR" sz="2000" b="1" strike="noStrike" spc="-1">
                          <a:solidFill>
                            <a:srgbClr val="000000"/>
                          </a:solidFill>
                          <a:latin typeface="Calibri"/>
                        </a:rPr>
                        <a:t>São Patrício I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CERES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1</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311400">
                <a:tc>
                  <a:txBody>
                    <a:bodyPr/>
                    <a:lstStyle/>
                    <a:p>
                      <a:pPr>
                        <a:lnSpc>
                          <a:spcPct val="100000"/>
                        </a:lnSpc>
                        <a:buNone/>
                      </a:pPr>
                      <a:r>
                        <a:rPr lang="pt-BR" sz="2000" b="1" strike="noStrike" spc="-1">
                          <a:solidFill>
                            <a:srgbClr val="000000"/>
                          </a:solidFill>
                          <a:latin typeface="Calibri"/>
                        </a:rPr>
                        <a:t>São Patrício I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RUBIATABA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1</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311400">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dirty="0">
                          <a:solidFill>
                            <a:srgbClr val="000000"/>
                          </a:solidFill>
                          <a:latin typeface="Calibri"/>
                        </a:rPr>
                        <a:t>6</a:t>
                      </a:r>
                      <a:endParaRPr lang="pt-BR" sz="2000" b="0" strike="noStrike" spc="-1" dirty="0">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dirty="0">
                          <a:solidFill>
                            <a:srgbClr val="000000"/>
                          </a:solidFill>
                          <a:latin typeface="Calibri"/>
                        </a:rPr>
                        <a:t>4</a:t>
                      </a:r>
                      <a:endParaRPr lang="pt-BR" sz="2000" b="0" strike="noStrike" spc="-1" dirty="0">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928080" y="246600"/>
            <a:ext cx="10335240" cy="1325160"/>
          </a:xfrm>
          <a:prstGeom prst="rect">
            <a:avLst/>
          </a:prstGeom>
          <a:noFill/>
          <a:ln w="0">
            <a:noFill/>
          </a:ln>
        </p:spPr>
        <p:txBody>
          <a:bodyPr anchor="ctr">
            <a:normAutofit fontScale="96000"/>
          </a:bodyPr>
          <a:lstStyle/>
          <a:p>
            <a:pPr algn="ctr">
              <a:lnSpc>
                <a:spcPct val="90000"/>
              </a:lnSpc>
              <a:buNone/>
            </a:pPr>
            <a:r>
              <a:rPr lang="pt-BR" sz="4800" b="1" strike="noStrike" spc="-1">
                <a:solidFill>
                  <a:srgbClr val="002060"/>
                </a:solidFill>
                <a:latin typeface="Calibri Light"/>
              </a:rPr>
              <a:t>SUPORTE BÁSICO DE VIDA DO SAMU - USB</a:t>
            </a:r>
            <a:endParaRPr lang="pt-BR" sz="4800" b="0" strike="noStrike" spc="-1">
              <a:solidFill>
                <a:srgbClr val="000000"/>
              </a:solidFill>
              <a:latin typeface="Calibri"/>
            </a:endParaRPr>
          </a:p>
        </p:txBody>
      </p:sp>
      <p:pic>
        <p:nvPicPr>
          <p:cNvPr id="106" name="Imagem 3"/>
          <p:cNvPicPr/>
          <p:nvPr/>
        </p:nvPicPr>
        <p:blipFill>
          <a:blip r:embed="rId2"/>
          <a:stretch/>
        </p:blipFill>
        <p:spPr>
          <a:xfrm>
            <a:off x="1945440" y="1640520"/>
            <a:ext cx="8323560" cy="4787280"/>
          </a:xfrm>
          <a:prstGeom prst="rect">
            <a:avLst/>
          </a:prstGeom>
          <a:ln w="0">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107" name="CaixaDeTexto 3"/>
          <p:cNvSpPr/>
          <p:nvPr/>
        </p:nvSpPr>
        <p:spPr>
          <a:xfrm>
            <a:off x="960120" y="0"/>
            <a:ext cx="1030968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2800" b="1" strike="noStrike" spc="-1">
                <a:solidFill>
                  <a:srgbClr val="000000"/>
                </a:solidFill>
                <a:latin typeface="Calibri"/>
              </a:rPr>
              <a:t>Estado atual e projeto para a macrorregião centro-norte, por região de saúde – </a:t>
            </a:r>
            <a:r>
              <a:rPr lang="pt-BR" sz="2800" b="1" strike="noStrike" spc="-1">
                <a:solidFill>
                  <a:srgbClr val="FF0000"/>
                </a:solidFill>
                <a:latin typeface="Calibri"/>
              </a:rPr>
              <a:t>UNIDADES DE SUPORTE BÁSICO - USB</a:t>
            </a:r>
            <a:endParaRPr lang="pt-BR" sz="2800" b="0" strike="noStrike" spc="-1">
              <a:latin typeface="Arial"/>
            </a:endParaRPr>
          </a:p>
        </p:txBody>
      </p:sp>
      <p:sp>
        <p:nvSpPr>
          <p:cNvPr id="110" name="CaixaDeTexto 8"/>
          <p:cNvSpPr/>
          <p:nvPr/>
        </p:nvSpPr>
        <p:spPr>
          <a:xfrm>
            <a:off x="6836907" y="4880610"/>
            <a:ext cx="3624904" cy="306323"/>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pt-BR" sz="1400" b="1" strike="noStrike" spc="-1" dirty="0">
                <a:solidFill>
                  <a:srgbClr val="000000"/>
                </a:solidFill>
                <a:latin typeface="Calibri"/>
              </a:rPr>
              <a:t>TOTAL                                                   </a:t>
            </a:r>
            <a:r>
              <a:rPr lang="pt-BR" sz="1400" b="1" spc="-1" dirty="0">
                <a:solidFill>
                  <a:srgbClr val="000000"/>
                </a:solidFill>
                <a:latin typeface="Calibri"/>
              </a:rPr>
              <a:t>  </a:t>
            </a:r>
            <a:r>
              <a:rPr lang="pt-BR" sz="1400" b="1" strike="noStrike" spc="-1" dirty="0">
                <a:solidFill>
                  <a:srgbClr val="000000"/>
                </a:solidFill>
                <a:latin typeface="Calibri"/>
              </a:rPr>
              <a:t> </a:t>
            </a:r>
            <a:r>
              <a:rPr lang="pt-BR" sz="1400" b="1" strike="noStrike" spc="-1" dirty="0">
                <a:solidFill>
                  <a:srgbClr val="4472C4"/>
                </a:solidFill>
                <a:latin typeface="Calibri"/>
              </a:rPr>
              <a:t>31 </a:t>
            </a:r>
            <a:r>
              <a:rPr lang="pt-BR" sz="1400" b="1" strike="noStrike" spc="-1" dirty="0">
                <a:solidFill>
                  <a:srgbClr val="000000"/>
                </a:solidFill>
                <a:latin typeface="Calibri"/>
              </a:rPr>
              <a:t>         </a:t>
            </a:r>
            <a:r>
              <a:rPr lang="pt-BR" sz="1400" b="1" strike="noStrike" spc="-1" dirty="0">
                <a:solidFill>
                  <a:srgbClr val="FF0000"/>
                </a:solidFill>
                <a:latin typeface="Calibri"/>
              </a:rPr>
              <a:t>40</a:t>
            </a:r>
            <a:r>
              <a:rPr lang="pt-BR" sz="1400" b="1" strike="noStrike" spc="-1" dirty="0">
                <a:solidFill>
                  <a:srgbClr val="000000"/>
                </a:solidFill>
                <a:latin typeface="Calibri"/>
              </a:rPr>
              <a:t> </a:t>
            </a:r>
            <a:endParaRPr lang="pt-BR" sz="1400" b="0" strike="noStrike" spc="-1" dirty="0">
              <a:latin typeface="Arial"/>
            </a:endParaRPr>
          </a:p>
        </p:txBody>
      </p:sp>
      <p:pic>
        <p:nvPicPr>
          <p:cNvPr id="2" name="Imagem 1">
            <a:extLst>
              <a:ext uri="{FF2B5EF4-FFF2-40B4-BE49-F238E27FC236}">
                <a16:creationId xmlns:a16="http://schemas.microsoft.com/office/drawing/2014/main" id="{2E0059C7-85E4-2875-0AF1-CFE740FAB996}"/>
              </a:ext>
            </a:extLst>
          </p:cNvPr>
          <p:cNvPicPr>
            <a:picLocks noChangeAspect="1"/>
          </p:cNvPicPr>
          <p:nvPr/>
        </p:nvPicPr>
        <p:blipFill>
          <a:blip r:embed="rId2"/>
          <a:stretch>
            <a:fillRect/>
          </a:stretch>
        </p:blipFill>
        <p:spPr>
          <a:xfrm>
            <a:off x="1646616" y="943560"/>
            <a:ext cx="3624905" cy="5914440"/>
          </a:xfrm>
          <a:prstGeom prst="rect">
            <a:avLst/>
          </a:prstGeom>
        </p:spPr>
      </p:pic>
      <p:pic>
        <p:nvPicPr>
          <p:cNvPr id="4" name="Imagem 3">
            <a:extLst>
              <a:ext uri="{FF2B5EF4-FFF2-40B4-BE49-F238E27FC236}">
                <a16:creationId xmlns:a16="http://schemas.microsoft.com/office/drawing/2014/main" id="{08E24577-4F94-58C9-59B5-09752FFAEDE5}"/>
              </a:ext>
            </a:extLst>
          </p:cNvPr>
          <p:cNvPicPr>
            <a:picLocks noChangeAspect="1"/>
          </p:cNvPicPr>
          <p:nvPr/>
        </p:nvPicPr>
        <p:blipFill>
          <a:blip r:embed="rId3"/>
          <a:stretch>
            <a:fillRect/>
          </a:stretch>
        </p:blipFill>
        <p:spPr>
          <a:xfrm>
            <a:off x="6836907" y="1073242"/>
            <a:ext cx="3624906" cy="356200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960120" y="365040"/>
            <a:ext cx="10286640" cy="1325160"/>
          </a:xfrm>
          <a:prstGeom prst="rect">
            <a:avLst/>
          </a:prstGeom>
          <a:noFill/>
          <a:ln w="0">
            <a:noFill/>
          </a:ln>
        </p:spPr>
        <p:txBody>
          <a:bodyPr anchor="ctr">
            <a:noAutofit/>
          </a:bodyPr>
          <a:lstStyle/>
          <a:p>
            <a:pPr algn="ctr">
              <a:lnSpc>
                <a:spcPct val="90000"/>
              </a:lnSpc>
              <a:buNone/>
            </a:pPr>
            <a:r>
              <a:rPr lang="pt-BR" sz="4400" b="0" strike="noStrike" spc="-1">
                <a:solidFill>
                  <a:srgbClr val="000000"/>
                </a:solidFill>
                <a:latin typeface="Calibri Light"/>
              </a:rPr>
              <a:t>Distribuição de todas as USBs na Macrorregião</a:t>
            </a:r>
            <a:endParaRPr lang="pt-BR" sz="4400" b="0" strike="noStrike" spc="-1">
              <a:solidFill>
                <a:srgbClr val="000000"/>
              </a:solidFill>
              <a:latin typeface="Calibri"/>
            </a:endParaRPr>
          </a:p>
        </p:txBody>
      </p:sp>
      <p:grpSp>
        <p:nvGrpSpPr>
          <p:cNvPr id="112" name="Agrupar 3"/>
          <p:cNvGrpSpPr/>
          <p:nvPr/>
        </p:nvGrpSpPr>
        <p:grpSpPr>
          <a:xfrm>
            <a:off x="4408920" y="1632240"/>
            <a:ext cx="3491280" cy="5143320"/>
            <a:chOff x="4408920" y="1632240"/>
            <a:chExt cx="3491280" cy="5143320"/>
          </a:xfrm>
        </p:grpSpPr>
        <p:pic>
          <p:nvPicPr>
            <p:cNvPr id="113" name="Imagem 47"/>
            <p:cNvPicPr/>
            <p:nvPr/>
          </p:nvPicPr>
          <p:blipFill>
            <a:blip r:embed="rId2"/>
            <a:stretch/>
          </p:blipFill>
          <p:spPr>
            <a:xfrm>
              <a:off x="4408920" y="1632240"/>
              <a:ext cx="3491280" cy="5143320"/>
            </a:xfrm>
            <a:prstGeom prst="rect">
              <a:avLst/>
            </a:prstGeom>
            <a:ln w="0">
              <a:noFill/>
            </a:ln>
          </p:spPr>
        </p:pic>
        <p:grpSp>
          <p:nvGrpSpPr>
            <p:cNvPr id="114" name="Agrupar 48"/>
            <p:cNvGrpSpPr/>
            <p:nvPr/>
          </p:nvGrpSpPr>
          <p:grpSpPr>
            <a:xfrm>
              <a:off x="4683240" y="2586600"/>
              <a:ext cx="2950200" cy="3810600"/>
              <a:chOff x="4683240" y="2586600"/>
              <a:chExt cx="2950200" cy="3810600"/>
            </a:xfrm>
          </p:grpSpPr>
          <p:pic>
            <p:nvPicPr>
              <p:cNvPr id="115" name="Imagem 49"/>
              <p:cNvPicPr/>
              <p:nvPr/>
            </p:nvPicPr>
            <p:blipFill>
              <a:blip r:embed="rId3"/>
              <a:stretch/>
            </p:blipFill>
            <p:spPr>
              <a:xfrm>
                <a:off x="5417280" y="5478840"/>
                <a:ext cx="342360" cy="196920"/>
              </a:xfrm>
              <a:prstGeom prst="rect">
                <a:avLst/>
              </a:prstGeom>
              <a:ln w="0">
                <a:noFill/>
              </a:ln>
            </p:spPr>
          </p:pic>
          <p:pic>
            <p:nvPicPr>
              <p:cNvPr id="116" name="Imagem 50"/>
              <p:cNvPicPr/>
              <p:nvPr/>
            </p:nvPicPr>
            <p:blipFill>
              <a:blip r:embed="rId3"/>
              <a:stretch/>
            </p:blipFill>
            <p:spPr>
              <a:xfrm>
                <a:off x="5777280" y="5522400"/>
                <a:ext cx="342360" cy="196920"/>
              </a:xfrm>
              <a:prstGeom prst="rect">
                <a:avLst/>
              </a:prstGeom>
              <a:ln w="0">
                <a:noFill/>
              </a:ln>
            </p:spPr>
          </p:pic>
          <p:pic>
            <p:nvPicPr>
              <p:cNvPr id="117" name="Imagem 51"/>
              <p:cNvPicPr/>
              <p:nvPr/>
            </p:nvPicPr>
            <p:blipFill>
              <a:blip r:embed="rId3"/>
              <a:stretch/>
            </p:blipFill>
            <p:spPr>
              <a:xfrm>
                <a:off x="7006680" y="4948560"/>
                <a:ext cx="342360" cy="196920"/>
              </a:xfrm>
              <a:prstGeom prst="rect">
                <a:avLst/>
              </a:prstGeom>
              <a:ln w="0">
                <a:noFill/>
              </a:ln>
            </p:spPr>
          </p:pic>
          <p:pic>
            <p:nvPicPr>
              <p:cNvPr id="118" name="Imagem 52"/>
              <p:cNvPicPr/>
              <p:nvPr/>
            </p:nvPicPr>
            <p:blipFill>
              <a:blip r:embed="rId3"/>
              <a:stretch/>
            </p:blipFill>
            <p:spPr>
              <a:xfrm>
                <a:off x="6077520" y="5047200"/>
                <a:ext cx="342360" cy="196920"/>
              </a:xfrm>
              <a:prstGeom prst="rect">
                <a:avLst/>
              </a:prstGeom>
              <a:ln w="0">
                <a:noFill/>
              </a:ln>
            </p:spPr>
          </p:pic>
          <p:pic>
            <p:nvPicPr>
              <p:cNvPr id="119" name="Imagem 53"/>
              <p:cNvPicPr/>
              <p:nvPr/>
            </p:nvPicPr>
            <p:blipFill>
              <a:blip r:embed="rId3"/>
              <a:stretch/>
            </p:blipFill>
            <p:spPr>
              <a:xfrm>
                <a:off x="6266520" y="4584600"/>
                <a:ext cx="342360" cy="196920"/>
              </a:xfrm>
              <a:prstGeom prst="rect">
                <a:avLst/>
              </a:prstGeom>
              <a:ln w="0">
                <a:noFill/>
              </a:ln>
            </p:spPr>
          </p:pic>
          <p:pic>
            <p:nvPicPr>
              <p:cNvPr id="120" name="Imagem 54"/>
              <p:cNvPicPr/>
              <p:nvPr/>
            </p:nvPicPr>
            <p:blipFill>
              <a:blip r:embed="rId3"/>
              <a:stretch/>
            </p:blipFill>
            <p:spPr>
              <a:xfrm>
                <a:off x="6082920" y="5994360"/>
                <a:ext cx="342360" cy="196920"/>
              </a:xfrm>
              <a:prstGeom prst="rect">
                <a:avLst/>
              </a:prstGeom>
              <a:ln w="0">
                <a:noFill/>
              </a:ln>
            </p:spPr>
          </p:pic>
          <p:pic>
            <p:nvPicPr>
              <p:cNvPr id="121" name="Imagem 55"/>
              <p:cNvPicPr/>
              <p:nvPr/>
            </p:nvPicPr>
            <p:blipFill>
              <a:blip r:embed="rId3"/>
              <a:stretch/>
            </p:blipFill>
            <p:spPr>
              <a:xfrm>
                <a:off x="6153840" y="6031440"/>
                <a:ext cx="342360" cy="196920"/>
              </a:xfrm>
              <a:prstGeom prst="rect">
                <a:avLst/>
              </a:prstGeom>
              <a:ln w="0">
                <a:noFill/>
              </a:ln>
            </p:spPr>
          </p:pic>
          <p:pic>
            <p:nvPicPr>
              <p:cNvPr id="122" name="Imagem 56"/>
              <p:cNvPicPr/>
              <p:nvPr/>
            </p:nvPicPr>
            <p:blipFill>
              <a:blip r:embed="rId3"/>
              <a:stretch/>
            </p:blipFill>
            <p:spPr>
              <a:xfrm>
                <a:off x="6221880" y="6072120"/>
                <a:ext cx="342360" cy="196920"/>
              </a:xfrm>
              <a:prstGeom prst="rect">
                <a:avLst/>
              </a:prstGeom>
              <a:ln w="0">
                <a:noFill/>
              </a:ln>
            </p:spPr>
          </p:pic>
          <p:pic>
            <p:nvPicPr>
              <p:cNvPr id="123" name="Imagem 57"/>
              <p:cNvPicPr/>
              <p:nvPr/>
            </p:nvPicPr>
            <p:blipFill>
              <a:blip r:embed="rId3"/>
              <a:stretch/>
            </p:blipFill>
            <p:spPr>
              <a:xfrm>
                <a:off x="6291000" y="6103800"/>
                <a:ext cx="342360" cy="196920"/>
              </a:xfrm>
              <a:prstGeom prst="rect">
                <a:avLst/>
              </a:prstGeom>
              <a:ln w="0">
                <a:noFill/>
              </a:ln>
            </p:spPr>
          </p:pic>
          <p:pic>
            <p:nvPicPr>
              <p:cNvPr id="124" name="Imagem 58"/>
              <p:cNvPicPr/>
              <p:nvPr/>
            </p:nvPicPr>
            <p:blipFill>
              <a:blip r:embed="rId3"/>
              <a:stretch/>
            </p:blipFill>
            <p:spPr>
              <a:xfrm>
                <a:off x="6384600" y="6148440"/>
                <a:ext cx="342360" cy="196920"/>
              </a:xfrm>
              <a:prstGeom prst="rect">
                <a:avLst/>
              </a:prstGeom>
              <a:ln w="0">
                <a:noFill/>
              </a:ln>
            </p:spPr>
          </p:pic>
          <p:pic>
            <p:nvPicPr>
              <p:cNvPr id="125" name="Imagem 59"/>
              <p:cNvPicPr/>
              <p:nvPr/>
            </p:nvPicPr>
            <p:blipFill>
              <a:blip r:embed="rId3"/>
              <a:stretch/>
            </p:blipFill>
            <p:spPr>
              <a:xfrm>
                <a:off x="6453360" y="6200280"/>
                <a:ext cx="342360" cy="196920"/>
              </a:xfrm>
              <a:prstGeom prst="rect">
                <a:avLst/>
              </a:prstGeom>
              <a:ln w="0">
                <a:noFill/>
              </a:ln>
            </p:spPr>
          </p:pic>
          <p:pic>
            <p:nvPicPr>
              <p:cNvPr id="126" name="Imagem 60"/>
              <p:cNvPicPr/>
              <p:nvPr/>
            </p:nvPicPr>
            <p:blipFill>
              <a:blip r:embed="rId3"/>
              <a:stretch/>
            </p:blipFill>
            <p:spPr>
              <a:xfrm>
                <a:off x="6774840" y="5808960"/>
                <a:ext cx="342360" cy="196920"/>
              </a:xfrm>
              <a:prstGeom prst="rect">
                <a:avLst/>
              </a:prstGeom>
              <a:ln w="0">
                <a:noFill/>
              </a:ln>
            </p:spPr>
          </p:pic>
          <p:pic>
            <p:nvPicPr>
              <p:cNvPr id="127" name="Imagem 61"/>
              <p:cNvPicPr/>
              <p:nvPr/>
            </p:nvPicPr>
            <p:blipFill>
              <a:blip r:embed="rId3"/>
              <a:stretch/>
            </p:blipFill>
            <p:spPr>
              <a:xfrm>
                <a:off x="6579720" y="5968440"/>
                <a:ext cx="342360" cy="196920"/>
              </a:xfrm>
              <a:prstGeom prst="rect">
                <a:avLst/>
              </a:prstGeom>
              <a:ln w="0">
                <a:noFill/>
              </a:ln>
            </p:spPr>
          </p:pic>
          <p:pic>
            <p:nvPicPr>
              <p:cNvPr id="128" name="Imagem 62"/>
              <p:cNvPicPr/>
              <p:nvPr/>
            </p:nvPicPr>
            <p:blipFill>
              <a:blip r:embed="rId3"/>
              <a:stretch/>
            </p:blipFill>
            <p:spPr>
              <a:xfrm>
                <a:off x="6462360" y="5672160"/>
                <a:ext cx="342360" cy="196920"/>
              </a:xfrm>
              <a:prstGeom prst="rect">
                <a:avLst/>
              </a:prstGeom>
              <a:ln w="0">
                <a:noFill/>
              </a:ln>
            </p:spPr>
          </p:pic>
          <p:pic>
            <p:nvPicPr>
              <p:cNvPr id="129" name="Imagem 63"/>
              <p:cNvPicPr/>
              <p:nvPr/>
            </p:nvPicPr>
            <p:blipFill>
              <a:blip r:embed="rId3"/>
              <a:stretch/>
            </p:blipFill>
            <p:spPr>
              <a:xfrm>
                <a:off x="6488280" y="5380200"/>
                <a:ext cx="342360" cy="196920"/>
              </a:xfrm>
              <a:prstGeom prst="rect">
                <a:avLst/>
              </a:prstGeom>
              <a:ln w="0">
                <a:noFill/>
              </a:ln>
            </p:spPr>
          </p:pic>
          <p:pic>
            <p:nvPicPr>
              <p:cNvPr id="130" name="Imagem 64"/>
              <p:cNvPicPr/>
              <p:nvPr/>
            </p:nvPicPr>
            <p:blipFill>
              <a:blip r:embed="rId3"/>
              <a:stretch/>
            </p:blipFill>
            <p:spPr>
              <a:xfrm>
                <a:off x="6277680" y="5555520"/>
                <a:ext cx="342360" cy="196920"/>
              </a:xfrm>
              <a:prstGeom prst="rect">
                <a:avLst/>
              </a:prstGeom>
              <a:ln w="0">
                <a:noFill/>
              </a:ln>
            </p:spPr>
          </p:pic>
          <p:pic>
            <p:nvPicPr>
              <p:cNvPr id="131" name="Imagem 65"/>
              <p:cNvPicPr/>
              <p:nvPr/>
            </p:nvPicPr>
            <p:blipFill>
              <a:blip r:embed="rId3"/>
              <a:stretch/>
            </p:blipFill>
            <p:spPr>
              <a:xfrm>
                <a:off x="6105960" y="5847480"/>
                <a:ext cx="342360" cy="196920"/>
              </a:xfrm>
              <a:prstGeom prst="rect">
                <a:avLst/>
              </a:prstGeom>
              <a:ln w="0">
                <a:noFill/>
              </a:ln>
            </p:spPr>
          </p:pic>
          <p:pic>
            <p:nvPicPr>
              <p:cNvPr id="132" name="Imagem 66"/>
              <p:cNvPicPr/>
              <p:nvPr/>
            </p:nvPicPr>
            <p:blipFill>
              <a:blip r:embed="rId4"/>
              <a:stretch/>
            </p:blipFill>
            <p:spPr>
              <a:xfrm>
                <a:off x="6313680" y="6031440"/>
                <a:ext cx="384840" cy="231840"/>
              </a:xfrm>
              <a:prstGeom prst="rect">
                <a:avLst/>
              </a:prstGeom>
              <a:ln w="0">
                <a:noFill/>
              </a:ln>
            </p:spPr>
          </p:pic>
          <p:pic>
            <p:nvPicPr>
              <p:cNvPr id="133" name="Imagem 67"/>
              <p:cNvPicPr/>
              <p:nvPr/>
            </p:nvPicPr>
            <p:blipFill>
              <a:blip r:embed="rId4"/>
              <a:stretch/>
            </p:blipFill>
            <p:spPr>
              <a:xfrm>
                <a:off x="6415200" y="6093000"/>
                <a:ext cx="384840" cy="231840"/>
              </a:xfrm>
              <a:prstGeom prst="rect">
                <a:avLst/>
              </a:prstGeom>
              <a:ln w="0">
                <a:noFill/>
              </a:ln>
            </p:spPr>
          </p:pic>
          <p:pic>
            <p:nvPicPr>
              <p:cNvPr id="134" name="Imagem 68"/>
              <p:cNvPicPr/>
              <p:nvPr/>
            </p:nvPicPr>
            <p:blipFill>
              <a:blip r:embed="rId3"/>
              <a:stretch/>
            </p:blipFill>
            <p:spPr>
              <a:xfrm>
                <a:off x="5156280" y="4663080"/>
                <a:ext cx="342360" cy="196920"/>
              </a:xfrm>
              <a:prstGeom prst="rect">
                <a:avLst/>
              </a:prstGeom>
              <a:ln w="0">
                <a:noFill/>
              </a:ln>
            </p:spPr>
          </p:pic>
          <p:pic>
            <p:nvPicPr>
              <p:cNvPr id="135" name="Imagem 69"/>
              <p:cNvPicPr/>
              <p:nvPr/>
            </p:nvPicPr>
            <p:blipFill>
              <a:blip r:embed="rId3"/>
              <a:stretch/>
            </p:blipFill>
            <p:spPr>
              <a:xfrm>
                <a:off x="5499000" y="4444920"/>
                <a:ext cx="342360" cy="196920"/>
              </a:xfrm>
              <a:prstGeom prst="rect">
                <a:avLst/>
              </a:prstGeom>
              <a:ln w="0">
                <a:noFill/>
              </a:ln>
            </p:spPr>
          </p:pic>
          <p:pic>
            <p:nvPicPr>
              <p:cNvPr id="136" name="Imagem 70"/>
              <p:cNvPicPr/>
              <p:nvPr/>
            </p:nvPicPr>
            <p:blipFill>
              <a:blip r:embed="rId3"/>
              <a:stretch/>
            </p:blipFill>
            <p:spPr>
              <a:xfrm>
                <a:off x="5262480" y="5115240"/>
                <a:ext cx="342360" cy="196920"/>
              </a:xfrm>
              <a:prstGeom prst="rect">
                <a:avLst/>
              </a:prstGeom>
              <a:ln w="0">
                <a:noFill/>
              </a:ln>
            </p:spPr>
          </p:pic>
          <p:pic>
            <p:nvPicPr>
              <p:cNvPr id="137" name="Imagem 71"/>
              <p:cNvPicPr/>
              <p:nvPr/>
            </p:nvPicPr>
            <p:blipFill>
              <a:blip r:embed="rId3"/>
              <a:stretch/>
            </p:blipFill>
            <p:spPr>
              <a:xfrm>
                <a:off x="4976280" y="4072320"/>
                <a:ext cx="342360" cy="196920"/>
              </a:xfrm>
              <a:prstGeom prst="rect">
                <a:avLst/>
              </a:prstGeom>
              <a:ln w="0">
                <a:noFill/>
              </a:ln>
            </p:spPr>
          </p:pic>
          <p:pic>
            <p:nvPicPr>
              <p:cNvPr id="138" name="Imagem 72"/>
              <p:cNvPicPr/>
              <p:nvPr/>
            </p:nvPicPr>
            <p:blipFill>
              <a:blip r:embed="rId3"/>
              <a:stretch/>
            </p:blipFill>
            <p:spPr>
              <a:xfrm>
                <a:off x="5395680" y="4876560"/>
                <a:ext cx="342360" cy="196920"/>
              </a:xfrm>
              <a:prstGeom prst="rect">
                <a:avLst/>
              </a:prstGeom>
              <a:ln w="0">
                <a:noFill/>
              </a:ln>
            </p:spPr>
          </p:pic>
          <p:pic>
            <p:nvPicPr>
              <p:cNvPr id="139" name="Imagem 73"/>
              <p:cNvPicPr/>
              <p:nvPr/>
            </p:nvPicPr>
            <p:blipFill>
              <a:blip r:embed="rId3"/>
              <a:stretch/>
            </p:blipFill>
            <p:spPr>
              <a:xfrm>
                <a:off x="5044680" y="3646440"/>
                <a:ext cx="342360" cy="196920"/>
              </a:xfrm>
              <a:prstGeom prst="rect">
                <a:avLst/>
              </a:prstGeom>
              <a:ln w="0">
                <a:noFill/>
              </a:ln>
            </p:spPr>
          </p:pic>
          <p:pic>
            <p:nvPicPr>
              <p:cNvPr id="140" name="Imagem 74"/>
              <p:cNvPicPr/>
              <p:nvPr/>
            </p:nvPicPr>
            <p:blipFill>
              <a:blip r:embed="rId4"/>
              <a:stretch/>
            </p:blipFill>
            <p:spPr>
              <a:xfrm>
                <a:off x="5511960" y="5312160"/>
                <a:ext cx="384840" cy="231840"/>
              </a:xfrm>
              <a:prstGeom prst="rect">
                <a:avLst/>
              </a:prstGeom>
              <a:ln w="0">
                <a:noFill/>
              </a:ln>
            </p:spPr>
          </p:pic>
          <p:pic>
            <p:nvPicPr>
              <p:cNvPr id="141" name="Imagem 75"/>
              <p:cNvPicPr/>
              <p:nvPr/>
            </p:nvPicPr>
            <p:blipFill>
              <a:blip r:embed="rId3"/>
              <a:stretch/>
            </p:blipFill>
            <p:spPr>
              <a:xfrm>
                <a:off x="5870880" y="3436920"/>
                <a:ext cx="342360" cy="196920"/>
              </a:xfrm>
              <a:prstGeom prst="rect">
                <a:avLst/>
              </a:prstGeom>
              <a:ln w="0">
                <a:noFill/>
              </a:ln>
            </p:spPr>
          </p:pic>
          <p:pic>
            <p:nvPicPr>
              <p:cNvPr id="142" name="Imagem 76"/>
              <p:cNvPicPr/>
              <p:nvPr/>
            </p:nvPicPr>
            <p:blipFill>
              <a:blip r:embed="rId3"/>
              <a:stretch/>
            </p:blipFill>
            <p:spPr>
              <a:xfrm>
                <a:off x="5760000" y="4336200"/>
                <a:ext cx="342360" cy="196920"/>
              </a:xfrm>
              <a:prstGeom prst="rect">
                <a:avLst/>
              </a:prstGeom>
              <a:ln w="0">
                <a:noFill/>
              </a:ln>
            </p:spPr>
          </p:pic>
          <p:pic>
            <p:nvPicPr>
              <p:cNvPr id="143" name="Imagem 77"/>
              <p:cNvPicPr/>
              <p:nvPr/>
            </p:nvPicPr>
            <p:blipFill>
              <a:blip r:embed="rId3"/>
              <a:stretch/>
            </p:blipFill>
            <p:spPr>
              <a:xfrm>
                <a:off x="6818040" y="4072320"/>
                <a:ext cx="342360" cy="196920"/>
              </a:xfrm>
              <a:prstGeom prst="rect">
                <a:avLst/>
              </a:prstGeom>
              <a:ln w="0">
                <a:noFill/>
              </a:ln>
            </p:spPr>
          </p:pic>
          <p:pic>
            <p:nvPicPr>
              <p:cNvPr id="144" name="Imagem 78"/>
              <p:cNvPicPr/>
              <p:nvPr/>
            </p:nvPicPr>
            <p:blipFill>
              <a:blip r:embed="rId3"/>
              <a:stretch/>
            </p:blipFill>
            <p:spPr>
              <a:xfrm>
                <a:off x="5983200" y="4073760"/>
                <a:ext cx="342360" cy="196920"/>
              </a:xfrm>
              <a:prstGeom prst="rect">
                <a:avLst/>
              </a:prstGeom>
              <a:ln w="0">
                <a:noFill/>
              </a:ln>
            </p:spPr>
          </p:pic>
          <p:pic>
            <p:nvPicPr>
              <p:cNvPr id="145" name="Imagem 79"/>
              <p:cNvPicPr/>
              <p:nvPr/>
            </p:nvPicPr>
            <p:blipFill>
              <a:blip r:embed="rId3"/>
              <a:stretch/>
            </p:blipFill>
            <p:spPr>
              <a:xfrm>
                <a:off x="7291080" y="3734280"/>
                <a:ext cx="342360" cy="196920"/>
              </a:xfrm>
              <a:prstGeom prst="rect">
                <a:avLst/>
              </a:prstGeom>
              <a:ln w="0">
                <a:noFill/>
              </a:ln>
            </p:spPr>
          </p:pic>
          <p:pic>
            <p:nvPicPr>
              <p:cNvPr id="146" name="Imagem 80"/>
              <p:cNvPicPr/>
              <p:nvPr/>
            </p:nvPicPr>
            <p:blipFill>
              <a:blip r:embed="rId3"/>
              <a:stretch/>
            </p:blipFill>
            <p:spPr>
              <a:xfrm>
                <a:off x="6042240" y="3832920"/>
                <a:ext cx="342360" cy="196920"/>
              </a:xfrm>
              <a:prstGeom prst="rect">
                <a:avLst/>
              </a:prstGeom>
              <a:ln w="0">
                <a:noFill/>
              </a:ln>
            </p:spPr>
          </p:pic>
          <p:pic>
            <p:nvPicPr>
              <p:cNvPr id="147" name="Imagem 81"/>
              <p:cNvPicPr/>
              <p:nvPr/>
            </p:nvPicPr>
            <p:blipFill>
              <a:blip r:embed="rId3"/>
              <a:stretch/>
            </p:blipFill>
            <p:spPr>
              <a:xfrm>
                <a:off x="4846680" y="2675520"/>
                <a:ext cx="342360" cy="196920"/>
              </a:xfrm>
              <a:prstGeom prst="rect">
                <a:avLst/>
              </a:prstGeom>
              <a:ln w="0">
                <a:noFill/>
              </a:ln>
            </p:spPr>
          </p:pic>
          <p:pic>
            <p:nvPicPr>
              <p:cNvPr id="148" name="Imagem 82"/>
              <p:cNvPicPr/>
              <p:nvPr/>
            </p:nvPicPr>
            <p:blipFill>
              <a:blip r:embed="rId3"/>
              <a:stretch/>
            </p:blipFill>
            <p:spPr>
              <a:xfrm>
                <a:off x="6098400" y="2872800"/>
                <a:ext cx="342360" cy="196920"/>
              </a:xfrm>
              <a:prstGeom prst="rect">
                <a:avLst/>
              </a:prstGeom>
              <a:ln w="0">
                <a:noFill/>
              </a:ln>
            </p:spPr>
          </p:pic>
          <p:pic>
            <p:nvPicPr>
              <p:cNvPr id="149" name="Imagem 83"/>
              <p:cNvPicPr/>
              <p:nvPr/>
            </p:nvPicPr>
            <p:blipFill>
              <a:blip r:embed="rId3"/>
              <a:stretch/>
            </p:blipFill>
            <p:spPr>
              <a:xfrm>
                <a:off x="7119720" y="3026880"/>
                <a:ext cx="342360" cy="196920"/>
              </a:xfrm>
              <a:prstGeom prst="rect">
                <a:avLst/>
              </a:prstGeom>
              <a:ln w="0">
                <a:noFill/>
              </a:ln>
            </p:spPr>
          </p:pic>
          <p:pic>
            <p:nvPicPr>
              <p:cNvPr id="150" name="Imagem 84"/>
              <p:cNvPicPr/>
              <p:nvPr/>
            </p:nvPicPr>
            <p:blipFill>
              <a:blip r:embed="rId3"/>
              <a:stretch/>
            </p:blipFill>
            <p:spPr>
              <a:xfrm>
                <a:off x="4683240" y="3207240"/>
                <a:ext cx="342360" cy="196920"/>
              </a:xfrm>
              <a:prstGeom prst="rect">
                <a:avLst/>
              </a:prstGeom>
              <a:ln w="0">
                <a:noFill/>
              </a:ln>
            </p:spPr>
          </p:pic>
          <p:pic>
            <p:nvPicPr>
              <p:cNvPr id="151" name="Imagem 85"/>
              <p:cNvPicPr/>
              <p:nvPr/>
            </p:nvPicPr>
            <p:blipFill>
              <a:blip r:embed="rId3"/>
              <a:stretch/>
            </p:blipFill>
            <p:spPr>
              <a:xfrm>
                <a:off x="5290560" y="3069720"/>
                <a:ext cx="342360" cy="196920"/>
              </a:xfrm>
              <a:prstGeom prst="rect">
                <a:avLst/>
              </a:prstGeom>
              <a:ln w="0">
                <a:noFill/>
              </a:ln>
            </p:spPr>
          </p:pic>
          <p:pic>
            <p:nvPicPr>
              <p:cNvPr id="152" name="Imagem 86"/>
              <p:cNvPicPr/>
              <p:nvPr/>
            </p:nvPicPr>
            <p:blipFill>
              <a:blip r:embed="rId3"/>
              <a:stretch/>
            </p:blipFill>
            <p:spPr>
              <a:xfrm>
                <a:off x="6493680" y="3160440"/>
                <a:ext cx="342360" cy="196920"/>
              </a:xfrm>
              <a:prstGeom prst="rect">
                <a:avLst/>
              </a:prstGeom>
              <a:ln w="0">
                <a:noFill/>
              </a:ln>
            </p:spPr>
          </p:pic>
          <p:pic>
            <p:nvPicPr>
              <p:cNvPr id="153" name="Imagem 87"/>
              <p:cNvPicPr/>
              <p:nvPr/>
            </p:nvPicPr>
            <p:blipFill>
              <a:blip r:embed="rId3"/>
              <a:stretch/>
            </p:blipFill>
            <p:spPr>
              <a:xfrm>
                <a:off x="5983200" y="2931840"/>
                <a:ext cx="342360" cy="196920"/>
              </a:xfrm>
              <a:prstGeom prst="rect">
                <a:avLst/>
              </a:prstGeom>
              <a:ln w="0">
                <a:noFill/>
              </a:ln>
            </p:spPr>
          </p:pic>
          <p:pic>
            <p:nvPicPr>
              <p:cNvPr id="154" name="Imagem 88"/>
              <p:cNvPicPr/>
              <p:nvPr/>
            </p:nvPicPr>
            <p:blipFill>
              <a:blip r:embed="rId3"/>
              <a:stretch/>
            </p:blipFill>
            <p:spPr>
              <a:xfrm>
                <a:off x="6660000" y="2685240"/>
                <a:ext cx="342360" cy="196920"/>
              </a:xfrm>
              <a:prstGeom prst="rect">
                <a:avLst/>
              </a:prstGeom>
              <a:ln w="0">
                <a:noFill/>
              </a:ln>
            </p:spPr>
          </p:pic>
          <p:pic>
            <p:nvPicPr>
              <p:cNvPr id="155" name="Imagem 89"/>
              <p:cNvPicPr/>
              <p:nvPr/>
            </p:nvPicPr>
            <p:blipFill>
              <a:blip r:embed="rId3"/>
              <a:stretch/>
            </p:blipFill>
            <p:spPr>
              <a:xfrm>
                <a:off x="5596200" y="2586600"/>
                <a:ext cx="342360" cy="196920"/>
              </a:xfrm>
              <a:prstGeom prst="rect">
                <a:avLst/>
              </a:prstGeom>
              <a:ln w="0">
                <a:noFill/>
              </a:ln>
            </p:spPr>
          </p:pic>
          <p:pic>
            <p:nvPicPr>
              <p:cNvPr id="156" name="Imagem 90"/>
              <p:cNvPicPr/>
              <p:nvPr/>
            </p:nvPicPr>
            <p:blipFill>
              <a:blip r:embed="rId3"/>
              <a:stretch/>
            </p:blipFill>
            <p:spPr>
              <a:xfrm>
                <a:off x="6776640" y="3305880"/>
                <a:ext cx="342360" cy="196920"/>
              </a:xfrm>
              <a:prstGeom prst="rect">
                <a:avLst/>
              </a:prstGeom>
              <a:ln w="0">
                <a:noFill/>
              </a:ln>
            </p:spPr>
          </p:pic>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960120" y="234360"/>
            <a:ext cx="10286640" cy="1325160"/>
          </a:xfrm>
          <a:prstGeom prst="rect">
            <a:avLst/>
          </a:prstGeom>
          <a:noFill/>
          <a:ln w="0">
            <a:noFill/>
          </a:ln>
        </p:spPr>
        <p:txBody>
          <a:bodyPr anchor="ctr">
            <a:noAutofit/>
          </a:bodyPr>
          <a:lstStyle/>
          <a:p>
            <a:pPr algn="ctr">
              <a:lnSpc>
                <a:spcPct val="90000"/>
              </a:lnSpc>
              <a:buNone/>
            </a:pPr>
            <a:r>
              <a:rPr lang="pt-BR" sz="4400" b="0" strike="noStrike" spc="-1">
                <a:solidFill>
                  <a:srgbClr val="000000"/>
                </a:solidFill>
                <a:latin typeface="Calibri Light"/>
              </a:rPr>
              <a:t>Área de cobertura das USBs na Macrorregião</a:t>
            </a:r>
            <a:endParaRPr lang="pt-BR" sz="4400" b="0" strike="noStrike" spc="-1">
              <a:solidFill>
                <a:srgbClr val="000000"/>
              </a:solidFill>
              <a:latin typeface="Calibri"/>
            </a:endParaRPr>
          </a:p>
        </p:txBody>
      </p:sp>
      <p:pic>
        <p:nvPicPr>
          <p:cNvPr id="158" name="Imagem 226"/>
          <p:cNvPicPr/>
          <p:nvPr/>
        </p:nvPicPr>
        <p:blipFill>
          <a:blip r:embed="rId2"/>
          <a:stretch/>
        </p:blipFill>
        <p:spPr>
          <a:xfrm>
            <a:off x="1680840" y="5052960"/>
            <a:ext cx="809280" cy="818640"/>
          </a:xfrm>
          <a:prstGeom prst="rect">
            <a:avLst/>
          </a:prstGeom>
          <a:ln w="0">
            <a:noFill/>
          </a:ln>
        </p:spPr>
      </p:pic>
      <p:grpSp>
        <p:nvGrpSpPr>
          <p:cNvPr id="159" name="Agrupar 253"/>
          <p:cNvGrpSpPr/>
          <p:nvPr/>
        </p:nvGrpSpPr>
        <p:grpSpPr>
          <a:xfrm>
            <a:off x="4850640" y="1500120"/>
            <a:ext cx="3491280" cy="5143320"/>
            <a:chOff x="4850640" y="1500120"/>
            <a:chExt cx="3491280" cy="5143320"/>
          </a:xfrm>
        </p:grpSpPr>
        <p:pic>
          <p:nvPicPr>
            <p:cNvPr id="160" name="Imagem 128"/>
            <p:cNvPicPr/>
            <p:nvPr/>
          </p:nvPicPr>
          <p:blipFill>
            <a:blip r:embed="rId3"/>
            <a:stretch/>
          </p:blipFill>
          <p:spPr>
            <a:xfrm>
              <a:off x="4850640" y="1500120"/>
              <a:ext cx="3491280" cy="5143320"/>
            </a:xfrm>
            <a:prstGeom prst="rect">
              <a:avLst/>
            </a:prstGeom>
            <a:ln w="0">
              <a:noFill/>
            </a:ln>
          </p:spPr>
        </p:pic>
        <p:grpSp>
          <p:nvGrpSpPr>
            <p:cNvPr id="161" name="Agrupar 129"/>
            <p:cNvGrpSpPr/>
            <p:nvPr/>
          </p:nvGrpSpPr>
          <p:grpSpPr>
            <a:xfrm>
              <a:off x="5124960" y="2454480"/>
              <a:ext cx="2950200" cy="3810600"/>
              <a:chOff x="5124960" y="2454480"/>
              <a:chExt cx="2950200" cy="3810600"/>
            </a:xfrm>
          </p:grpSpPr>
          <p:pic>
            <p:nvPicPr>
              <p:cNvPr id="162" name="Imagem 130"/>
              <p:cNvPicPr/>
              <p:nvPr/>
            </p:nvPicPr>
            <p:blipFill>
              <a:blip r:embed="rId4"/>
              <a:stretch/>
            </p:blipFill>
            <p:spPr>
              <a:xfrm>
                <a:off x="5859000" y="5346720"/>
                <a:ext cx="342360" cy="196920"/>
              </a:xfrm>
              <a:prstGeom prst="rect">
                <a:avLst/>
              </a:prstGeom>
              <a:ln w="0">
                <a:noFill/>
              </a:ln>
            </p:spPr>
          </p:pic>
          <p:pic>
            <p:nvPicPr>
              <p:cNvPr id="163" name="Imagem 131"/>
              <p:cNvPicPr/>
              <p:nvPr/>
            </p:nvPicPr>
            <p:blipFill>
              <a:blip r:embed="rId4"/>
              <a:stretch/>
            </p:blipFill>
            <p:spPr>
              <a:xfrm>
                <a:off x="6219000" y="5390280"/>
                <a:ext cx="342360" cy="196920"/>
              </a:xfrm>
              <a:prstGeom prst="rect">
                <a:avLst/>
              </a:prstGeom>
              <a:ln w="0">
                <a:noFill/>
              </a:ln>
            </p:spPr>
          </p:pic>
          <p:pic>
            <p:nvPicPr>
              <p:cNvPr id="164" name="Imagem 132"/>
              <p:cNvPicPr/>
              <p:nvPr/>
            </p:nvPicPr>
            <p:blipFill>
              <a:blip r:embed="rId4"/>
              <a:stretch/>
            </p:blipFill>
            <p:spPr>
              <a:xfrm>
                <a:off x="7448400" y="4816440"/>
                <a:ext cx="342360" cy="196920"/>
              </a:xfrm>
              <a:prstGeom prst="rect">
                <a:avLst/>
              </a:prstGeom>
              <a:ln w="0">
                <a:noFill/>
              </a:ln>
            </p:spPr>
          </p:pic>
          <p:pic>
            <p:nvPicPr>
              <p:cNvPr id="165" name="Imagem 133"/>
              <p:cNvPicPr/>
              <p:nvPr/>
            </p:nvPicPr>
            <p:blipFill>
              <a:blip r:embed="rId4"/>
              <a:stretch/>
            </p:blipFill>
            <p:spPr>
              <a:xfrm>
                <a:off x="6519240" y="4915080"/>
                <a:ext cx="342360" cy="196920"/>
              </a:xfrm>
              <a:prstGeom prst="rect">
                <a:avLst/>
              </a:prstGeom>
              <a:ln w="0">
                <a:noFill/>
              </a:ln>
            </p:spPr>
          </p:pic>
          <p:pic>
            <p:nvPicPr>
              <p:cNvPr id="166" name="Imagem 134"/>
              <p:cNvPicPr/>
              <p:nvPr/>
            </p:nvPicPr>
            <p:blipFill>
              <a:blip r:embed="rId4"/>
              <a:stretch/>
            </p:blipFill>
            <p:spPr>
              <a:xfrm>
                <a:off x="6708240" y="4452480"/>
                <a:ext cx="342360" cy="196920"/>
              </a:xfrm>
              <a:prstGeom prst="rect">
                <a:avLst/>
              </a:prstGeom>
              <a:ln w="0">
                <a:noFill/>
              </a:ln>
            </p:spPr>
          </p:pic>
          <p:pic>
            <p:nvPicPr>
              <p:cNvPr id="167" name="Imagem 135"/>
              <p:cNvPicPr/>
              <p:nvPr/>
            </p:nvPicPr>
            <p:blipFill>
              <a:blip r:embed="rId4"/>
              <a:stretch/>
            </p:blipFill>
            <p:spPr>
              <a:xfrm>
                <a:off x="6525000" y="5862240"/>
                <a:ext cx="342360" cy="196920"/>
              </a:xfrm>
              <a:prstGeom prst="rect">
                <a:avLst/>
              </a:prstGeom>
              <a:ln w="0">
                <a:noFill/>
              </a:ln>
            </p:spPr>
          </p:pic>
          <p:pic>
            <p:nvPicPr>
              <p:cNvPr id="168" name="Imagem 136"/>
              <p:cNvPicPr/>
              <p:nvPr/>
            </p:nvPicPr>
            <p:blipFill>
              <a:blip r:embed="rId4"/>
              <a:stretch/>
            </p:blipFill>
            <p:spPr>
              <a:xfrm>
                <a:off x="6595560" y="5899320"/>
                <a:ext cx="342360" cy="196920"/>
              </a:xfrm>
              <a:prstGeom prst="rect">
                <a:avLst/>
              </a:prstGeom>
              <a:ln w="0">
                <a:noFill/>
              </a:ln>
            </p:spPr>
          </p:pic>
          <p:pic>
            <p:nvPicPr>
              <p:cNvPr id="169" name="Imagem 137"/>
              <p:cNvPicPr/>
              <p:nvPr/>
            </p:nvPicPr>
            <p:blipFill>
              <a:blip r:embed="rId4"/>
              <a:stretch/>
            </p:blipFill>
            <p:spPr>
              <a:xfrm>
                <a:off x="6663600" y="5940360"/>
                <a:ext cx="342360" cy="196920"/>
              </a:xfrm>
              <a:prstGeom prst="rect">
                <a:avLst/>
              </a:prstGeom>
              <a:ln w="0">
                <a:noFill/>
              </a:ln>
            </p:spPr>
          </p:pic>
          <p:pic>
            <p:nvPicPr>
              <p:cNvPr id="170" name="Imagem 138"/>
              <p:cNvPicPr/>
              <p:nvPr/>
            </p:nvPicPr>
            <p:blipFill>
              <a:blip r:embed="rId4"/>
              <a:stretch/>
            </p:blipFill>
            <p:spPr>
              <a:xfrm>
                <a:off x="6732720" y="5971680"/>
                <a:ext cx="342360" cy="196920"/>
              </a:xfrm>
              <a:prstGeom prst="rect">
                <a:avLst/>
              </a:prstGeom>
              <a:ln w="0">
                <a:noFill/>
              </a:ln>
            </p:spPr>
          </p:pic>
          <p:pic>
            <p:nvPicPr>
              <p:cNvPr id="171" name="Imagem 139"/>
              <p:cNvPicPr/>
              <p:nvPr/>
            </p:nvPicPr>
            <p:blipFill>
              <a:blip r:embed="rId4"/>
              <a:stretch/>
            </p:blipFill>
            <p:spPr>
              <a:xfrm>
                <a:off x="6826320" y="6016320"/>
                <a:ext cx="342360" cy="196920"/>
              </a:xfrm>
              <a:prstGeom prst="rect">
                <a:avLst/>
              </a:prstGeom>
              <a:ln w="0">
                <a:noFill/>
              </a:ln>
            </p:spPr>
          </p:pic>
          <p:pic>
            <p:nvPicPr>
              <p:cNvPr id="172" name="Imagem 140"/>
              <p:cNvPicPr/>
              <p:nvPr/>
            </p:nvPicPr>
            <p:blipFill>
              <a:blip r:embed="rId4"/>
              <a:stretch/>
            </p:blipFill>
            <p:spPr>
              <a:xfrm>
                <a:off x="6895080" y="6068160"/>
                <a:ext cx="342360" cy="196920"/>
              </a:xfrm>
              <a:prstGeom prst="rect">
                <a:avLst/>
              </a:prstGeom>
              <a:ln w="0">
                <a:noFill/>
              </a:ln>
            </p:spPr>
          </p:pic>
          <p:pic>
            <p:nvPicPr>
              <p:cNvPr id="173" name="Imagem 141"/>
              <p:cNvPicPr/>
              <p:nvPr/>
            </p:nvPicPr>
            <p:blipFill>
              <a:blip r:embed="rId4"/>
              <a:stretch/>
            </p:blipFill>
            <p:spPr>
              <a:xfrm>
                <a:off x="7216560" y="5676840"/>
                <a:ext cx="342360" cy="196920"/>
              </a:xfrm>
              <a:prstGeom prst="rect">
                <a:avLst/>
              </a:prstGeom>
              <a:ln w="0">
                <a:noFill/>
              </a:ln>
            </p:spPr>
          </p:pic>
          <p:pic>
            <p:nvPicPr>
              <p:cNvPr id="174" name="Imagem 142"/>
              <p:cNvPicPr/>
              <p:nvPr/>
            </p:nvPicPr>
            <p:blipFill>
              <a:blip r:embed="rId4"/>
              <a:stretch/>
            </p:blipFill>
            <p:spPr>
              <a:xfrm>
                <a:off x="7021440" y="5836680"/>
                <a:ext cx="342360" cy="196920"/>
              </a:xfrm>
              <a:prstGeom prst="rect">
                <a:avLst/>
              </a:prstGeom>
              <a:ln w="0">
                <a:noFill/>
              </a:ln>
            </p:spPr>
          </p:pic>
          <p:pic>
            <p:nvPicPr>
              <p:cNvPr id="175" name="Imagem 143"/>
              <p:cNvPicPr/>
              <p:nvPr/>
            </p:nvPicPr>
            <p:blipFill>
              <a:blip r:embed="rId4"/>
              <a:stretch/>
            </p:blipFill>
            <p:spPr>
              <a:xfrm>
                <a:off x="6904080" y="5540040"/>
                <a:ext cx="342360" cy="196920"/>
              </a:xfrm>
              <a:prstGeom prst="rect">
                <a:avLst/>
              </a:prstGeom>
              <a:ln w="0">
                <a:noFill/>
              </a:ln>
            </p:spPr>
          </p:pic>
          <p:pic>
            <p:nvPicPr>
              <p:cNvPr id="176" name="Imagem 144"/>
              <p:cNvPicPr/>
              <p:nvPr/>
            </p:nvPicPr>
            <p:blipFill>
              <a:blip r:embed="rId4"/>
              <a:stretch/>
            </p:blipFill>
            <p:spPr>
              <a:xfrm>
                <a:off x="6930360" y="5248080"/>
                <a:ext cx="342360" cy="196920"/>
              </a:xfrm>
              <a:prstGeom prst="rect">
                <a:avLst/>
              </a:prstGeom>
              <a:ln w="0">
                <a:noFill/>
              </a:ln>
            </p:spPr>
          </p:pic>
          <p:pic>
            <p:nvPicPr>
              <p:cNvPr id="177" name="Imagem 145"/>
              <p:cNvPicPr/>
              <p:nvPr/>
            </p:nvPicPr>
            <p:blipFill>
              <a:blip r:embed="rId4"/>
              <a:stretch/>
            </p:blipFill>
            <p:spPr>
              <a:xfrm>
                <a:off x="6719400" y="5423400"/>
                <a:ext cx="342360" cy="196920"/>
              </a:xfrm>
              <a:prstGeom prst="rect">
                <a:avLst/>
              </a:prstGeom>
              <a:ln w="0">
                <a:noFill/>
              </a:ln>
            </p:spPr>
          </p:pic>
          <p:pic>
            <p:nvPicPr>
              <p:cNvPr id="178" name="Imagem 146"/>
              <p:cNvPicPr/>
              <p:nvPr/>
            </p:nvPicPr>
            <p:blipFill>
              <a:blip r:embed="rId4"/>
              <a:stretch/>
            </p:blipFill>
            <p:spPr>
              <a:xfrm>
                <a:off x="6548040" y="5715720"/>
                <a:ext cx="342360" cy="196920"/>
              </a:xfrm>
              <a:prstGeom prst="rect">
                <a:avLst/>
              </a:prstGeom>
              <a:ln w="0">
                <a:noFill/>
              </a:ln>
            </p:spPr>
          </p:pic>
          <p:pic>
            <p:nvPicPr>
              <p:cNvPr id="179" name="Imagem 147"/>
              <p:cNvPicPr/>
              <p:nvPr/>
            </p:nvPicPr>
            <p:blipFill>
              <a:blip r:embed="rId5"/>
              <a:stretch/>
            </p:blipFill>
            <p:spPr>
              <a:xfrm>
                <a:off x="6755760" y="5899320"/>
                <a:ext cx="384840" cy="231840"/>
              </a:xfrm>
              <a:prstGeom prst="rect">
                <a:avLst/>
              </a:prstGeom>
              <a:ln w="0">
                <a:noFill/>
              </a:ln>
            </p:spPr>
          </p:pic>
          <p:pic>
            <p:nvPicPr>
              <p:cNvPr id="180" name="Imagem 148"/>
              <p:cNvPicPr/>
              <p:nvPr/>
            </p:nvPicPr>
            <p:blipFill>
              <a:blip r:embed="rId5"/>
              <a:stretch/>
            </p:blipFill>
            <p:spPr>
              <a:xfrm>
                <a:off x="6856920" y="5960880"/>
                <a:ext cx="384840" cy="231840"/>
              </a:xfrm>
              <a:prstGeom prst="rect">
                <a:avLst/>
              </a:prstGeom>
              <a:ln w="0">
                <a:noFill/>
              </a:ln>
            </p:spPr>
          </p:pic>
          <p:pic>
            <p:nvPicPr>
              <p:cNvPr id="181" name="Imagem 149"/>
              <p:cNvPicPr/>
              <p:nvPr/>
            </p:nvPicPr>
            <p:blipFill>
              <a:blip r:embed="rId4"/>
              <a:stretch/>
            </p:blipFill>
            <p:spPr>
              <a:xfrm>
                <a:off x="5598000" y="4530960"/>
                <a:ext cx="342360" cy="196920"/>
              </a:xfrm>
              <a:prstGeom prst="rect">
                <a:avLst/>
              </a:prstGeom>
              <a:ln w="0">
                <a:noFill/>
              </a:ln>
            </p:spPr>
          </p:pic>
          <p:pic>
            <p:nvPicPr>
              <p:cNvPr id="182" name="Imagem 150"/>
              <p:cNvPicPr/>
              <p:nvPr/>
            </p:nvPicPr>
            <p:blipFill>
              <a:blip r:embed="rId4"/>
              <a:stretch/>
            </p:blipFill>
            <p:spPr>
              <a:xfrm>
                <a:off x="5941080" y="4312800"/>
                <a:ext cx="342360" cy="196920"/>
              </a:xfrm>
              <a:prstGeom prst="rect">
                <a:avLst/>
              </a:prstGeom>
              <a:ln w="0">
                <a:noFill/>
              </a:ln>
            </p:spPr>
          </p:pic>
          <p:pic>
            <p:nvPicPr>
              <p:cNvPr id="183" name="Imagem 151"/>
              <p:cNvPicPr/>
              <p:nvPr/>
            </p:nvPicPr>
            <p:blipFill>
              <a:blip r:embed="rId4"/>
              <a:stretch/>
            </p:blipFill>
            <p:spPr>
              <a:xfrm>
                <a:off x="5704200" y="4983120"/>
                <a:ext cx="342360" cy="196920"/>
              </a:xfrm>
              <a:prstGeom prst="rect">
                <a:avLst/>
              </a:prstGeom>
              <a:ln w="0">
                <a:noFill/>
              </a:ln>
            </p:spPr>
          </p:pic>
          <p:pic>
            <p:nvPicPr>
              <p:cNvPr id="184" name="Imagem 152"/>
              <p:cNvPicPr/>
              <p:nvPr/>
            </p:nvPicPr>
            <p:blipFill>
              <a:blip r:embed="rId4"/>
              <a:stretch/>
            </p:blipFill>
            <p:spPr>
              <a:xfrm>
                <a:off x="5418000" y="3940200"/>
                <a:ext cx="342360" cy="196920"/>
              </a:xfrm>
              <a:prstGeom prst="rect">
                <a:avLst/>
              </a:prstGeom>
              <a:ln w="0">
                <a:noFill/>
              </a:ln>
            </p:spPr>
          </p:pic>
          <p:pic>
            <p:nvPicPr>
              <p:cNvPr id="185" name="Imagem 153"/>
              <p:cNvPicPr/>
              <p:nvPr/>
            </p:nvPicPr>
            <p:blipFill>
              <a:blip r:embed="rId4"/>
              <a:stretch/>
            </p:blipFill>
            <p:spPr>
              <a:xfrm>
                <a:off x="5837400" y="4744440"/>
                <a:ext cx="342360" cy="196920"/>
              </a:xfrm>
              <a:prstGeom prst="rect">
                <a:avLst/>
              </a:prstGeom>
              <a:ln w="0">
                <a:noFill/>
              </a:ln>
            </p:spPr>
          </p:pic>
          <p:pic>
            <p:nvPicPr>
              <p:cNvPr id="186" name="Imagem 154"/>
              <p:cNvPicPr/>
              <p:nvPr/>
            </p:nvPicPr>
            <p:blipFill>
              <a:blip r:embed="rId4"/>
              <a:stretch/>
            </p:blipFill>
            <p:spPr>
              <a:xfrm>
                <a:off x="5486400" y="3514680"/>
                <a:ext cx="342360" cy="196920"/>
              </a:xfrm>
              <a:prstGeom prst="rect">
                <a:avLst/>
              </a:prstGeom>
              <a:ln w="0">
                <a:noFill/>
              </a:ln>
            </p:spPr>
          </p:pic>
          <p:pic>
            <p:nvPicPr>
              <p:cNvPr id="187" name="Imagem 155"/>
              <p:cNvPicPr/>
              <p:nvPr/>
            </p:nvPicPr>
            <p:blipFill>
              <a:blip r:embed="rId5"/>
              <a:stretch/>
            </p:blipFill>
            <p:spPr>
              <a:xfrm>
                <a:off x="5953680" y="5180040"/>
                <a:ext cx="384840" cy="231840"/>
              </a:xfrm>
              <a:prstGeom prst="rect">
                <a:avLst/>
              </a:prstGeom>
              <a:ln w="0">
                <a:noFill/>
              </a:ln>
            </p:spPr>
          </p:pic>
          <p:pic>
            <p:nvPicPr>
              <p:cNvPr id="188" name="Imagem 156"/>
              <p:cNvPicPr/>
              <p:nvPr/>
            </p:nvPicPr>
            <p:blipFill>
              <a:blip r:embed="rId4"/>
              <a:stretch/>
            </p:blipFill>
            <p:spPr>
              <a:xfrm>
                <a:off x="6312600" y="3304800"/>
                <a:ext cx="342360" cy="196920"/>
              </a:xfrm>
              <a:prstGeom prst="rect">
                <a:avLst/>
              </a:prstGeom>
              <a:ln w="0">
                <a:noFill/>
              </a:ln>
            </p:spPr>
          </p:pic>
          <p:pic>
            <p:nvPicPr>
              <p:cNvPr id="189" name="Imagem 157"/>
              <p:cNvPicPr/>
              <p:nvPr/>
            </p:nvPicPr>
            <p:blipFill>
              <a:blip r:embed="rId4"/>
              <a:stretch/>
            </p:blipFill>
            <p:spPr>
              <a:xfrm>
                <a:off x="6201720" y="4204080"/>
                <a:ext cx="342360" cy="196920"/>
              </a:xfrm>
              <a:prstGeom prst="rect">
                <a:avLst/>
              </a:prstGeom>
              <a:ln w="0">
                <a:noFill/>
              </a:ln>
            </p:spPr>
          </p:pic>
          <p:pic>
            <p:nvPicPr>
              <p:cNvPr id="190" name="Imagem 158"/>
              <p:cNvPicPr/>
              <p:nvPr/>
            </p:nvPicPr>
            <p:blipFill>
              <a:blip r:embed="rId4"/>
              <a:stretch/>
            </p:blipFill>
            <p:spPr>
              <a:xfrm>
                <a:off x="7259760" y="3940200"/>
                <a:ext cx="342360" cy="196920"/>
              </a:xfrm>
              <a:prstGeom prst="rect">
                <a:avLst/>
              </a:prstGeom>
              <a:ln w="0">
                <a:noFill/>
              </a:ln>
            </p:spPr>
          </p:pic>
          <p:pic>
            <p:nvPicPr>
              <p:cNvPr id="191" name="Imagem 159"/>
              <p:cNvPicPr/>
              <p:nvPr/>
            </p:nvPicPr>
            <p:blipFill>
              <a:blip r:embed="rId4"/>
              <a:stretch/>
            </p:blipFill>
            <p:spPr>
              <a:xfrm>
                <a:off x="6424920" y="3941640"/>
                <a:ext cx="342360" cy="196920"/>
              </a:xfrm>
              <a:prstGeom prst="rect">
                <a:avLst/>
              </a:prstGeom>
              <a:ln w="0">
                <a:noFill/>
              </a:ln>
            </p:spPr>
          </p:pic>
          <p:pic>
            <p:nvPicPr>
              <p:cNvPr id="192" name="Imagem 160"/>
              <p:cNvPicPr/>
              <p:nvPr/>
            </p:nvPicPr>
            <p:blipFill>
              <a:blip r:embed="rId4"/>
              <a:stretch/>
            </p:blipFill>
            <p:spPr>
              <a:xfrm>
                <a:off x="7732800" y="3602160"/>
                <a:ext cx="342360" cy="196920"/>
              </a:xfrm>
              <a:prstGeom prst="rect">
                <a:avLst/>
              </a:prstGeom>
              <a:ln w="0">
                <a:noFill/>
              </a:ln>
            </p:spPr>
          </p:pic>
          <p:pic>
            <p:nvPicPr>
              <p:cNvPr id="193" name="Imagem 161"/>
              <p:cNvPicPr/>
              <p:nvPr/>
            </p:nvPicPr>
            <p:blipFill>
              <a:blip r:embed="rId4"/>
              <a:stretch/>
            </p:blipFill>
            <p:spPr>
              <a:xfrm>
                <a:off x="6483960" y="3700800"/>
                <a:ext cx="342360" cy="196920"/>
              </a:xfrm>
              <a:prstGeom prst="rect">
                <a:avLst/>
              </a:prstGeom>
              <a:ln w="0">
                <a:noFill/>
              </a:ln>
            </p:spPr>
          </p:pic>
          <p:pic>
            <p:nvPicPr>
              <p:cNvPr id="194" name="Imagem 162"/>
              <p:cNvPicPr/>
              <p:nvPr/>
            </p:nvPicPr>
            <p:blipFill>
              <a:blip r:embed="rId4"/>
              <a:stretch/>
            </p:blipFill>
            <p:spPr>
              <a:xfrm>
                <a:off x="5288400" y="2543400"/>
                <a:ext cx="342360" cy="196920"/>
              </a:xfrm>
              <a:prstGeom prst="rect">
                <a:avLst/>
              </a:prstGeom>
              <a:ln w="0">
                <a:noFill/>
              </a:ln>
            </p:spPr>
          </p:pic>
          <p:pic>
            <p:nvPicPr>
              <p:cNvPr id="195" name="Imagem 163"/>
              <p:cNvPicPr/>
              <p:nvPr/>
            </p:nvPicPr>
            <p:blipFill>
              <a:blip r:embed="rId4"/>
              <a:stretch/>
            </p:blipFill>
            <p:spPr>
              <a:xfrm>
                <a:off x="6540120" y="2740680"/>
                <a:ext cx="342360" cy="196920"/>
              </a:xfrm>
              <a:prstGeom prst="rect">
                <a:avLst/>
              </a:prstGeom>
              <a:ln w="0">
                <a:noFill/>
              </a:ln>
            </p:spPr>
          </p:pic>
          <p:pic>
            <p:nvPicPr>
              <p:cNvPr id="196" name="Imagem 164"/>
              <p:cNvPicPr/>
              <p:nvPr/>
            </p:nvPicPr>
            <p:blipFill>
              <a:blip r:embed="rId4"/>
              <a:stretch/>
            </p:blipFill>
            <p:spPr>
              <a:xfrm>
                <a:off x="7561440" y="2894760"/>
                <a:ext cx="342360" cy="196920"/>
              </a:xfrm>
              <a:prstGeom prst="rect">
                <a:avLst/>
              </a:prstGeom>
              <a:ln w="0">
                <a:noFill/>
              </a:ln>
            </p:spPr>
          </p:pic>
          <p:pic>
            <p:nvPicPr>
              <p:cNvPr id="197" name="Imagem 165"/>
              <p:cNvPicPr/>
              <p:nvPr/>
            </p:nvPicPr>
            <p:blipFill>
              <a:blip r:embed="rId4"/>
              <a:stretch/>
            </p:blipFill>
            <p:spPr>
              <a:xfrm>
                <a:off x="5124960" y="3075120"/>
                <a:ext cx="342360" cy="196920"/>
              </a:xfrm>
              <a:prstGeom prst="rect">
                <a:avLst/>
              </a:prstGeom>
              <a:ln w="0">
                <a:noFill/>
              </a:ln>
            </p:spPr>
          </p:pic>
          <p:pic>
            <p:nvPicPr>
              <p:cNvPr id="198" name="Imagem 166"/>
              <p:cNvPicPr/>
              <p:nvPr/>
            </p:nvPicPr>
            <p:blipFill>
              <a:blip r:embed="rId4"/>
              <a:stretch/>
            </p:blipFill>
            <p:spPr>
              <a:xfrm>
                <a:off x="5732280" y="2937960"/>
                <a:ext cx="342360" cy="196920"/>
              </a:xfrm>
              <a:prstGeom prst="rect">
                <a:avLst/>
              </a:prstGeom>
              <a:ln w="0">
                <a:noFill/>
              </a:ln>
            </p:spPr>
          </p:pic>
          <p:pic>
            <p:nvPicPr>
              <p:cNvPr id="199" name="Imagem 167"/>
              <p:cNvPicPr/>
              <p:nvPr/>
            </p:nvPicPr>
            <p:blipFill>
              <a:blip r:embed="rId4"/>
              <a:stretch/>
            </p:blipFill>
            <p:spPr>
              <a:xfrm>
                <a:off x="6935400" y="3028680"/>
                <a:ext cx="342360" cy="196920"/>
              </a:xfrm>
              <a:prstGeom prst="rect">
                <a:avLst/>
              </a:prstGeom>
              <a:ln w="0">
                <a:noFill/>
              </a:ln>
            </p:spPr>
          </p:pic>
          <p:pic>
            <p:nvPicPr>
              <p:cNvPr id="200" name="Imagem 168"/>
              <p:cNvPicPr/>
              <p:nvPr/>
            </p:nvPicPr>
            <p:blipFill>
              <a:blip r:embed="rId4"/>
              <a:stretch/>
            </p:blipFill>
            <p:spPr>
              <a:xfrm>
                <a:off x="6424920" y="2799720"/>
                <a:ext cx="342360" cy="196920"/>
              </a:xfrm>
              <a:prstGeom prst="rect">
                <a:avLst/>
              </a:prstGeom>
              <a:ln w="0">
                <a:noFill/>
              </a:ln>
            </p:spPr>
          </p:pic>
          <p:pic>
            <p:nvPicPr>
              <p:cNvPr id="201" name="Imagem 169"/>
              <p:cNvPicPr/>
              <p:nvPr/>
            </p:nvPicPr>
            <p:blipFill>
              <a:blip r:embed="rId4"/>
              <a:stretch/>
            </p:blipFill>
            <p:spPr>
              <a:xfrm>
                <a:off x="7101720" y="2553120"/>
                <a:ext cx="342360" cy="196920"/>
              </a:xfrm>
              <a:prstGeom prst="rect">
                <a:avLst/>
              </a:prstGeom>
              <a:ln w="0">
                <a:noFill/>
              </a:ln>
            </p:spPr>
          </p:pic>
          <p:pic>
            <p:nvPicPr>
              <p:cNvPr id="202" name="Imagem 170"/>
              <p:cNvPicPr/>
              <p:nvPr/>
            </p:nvPicPr>
            <p:blipFill>
              <a:blip r:embed="rId4"/>
              <a:stretch/>
            </p:blipFill>
            <p:spPr>
              <a:xfrm>
                <a:off x="6037920" y="2454480"/>
                <a:ext cx="342360" cy="196920"/>
              </a:xfrm>
              <a:prstGeom prst="rect">
                <a:avLst/>
              </a:prstGeom>
              <a:ln w="0">
                <a:noFill/>
              </a:ln>
            </p:spPr>
          </p:pic>
          <p:pic>
            <p:nvPicPr>
              <p:cNvPr id="203" name="Imagem 171"/>
              <p:cNvPicPr/>
              <p:nvPr/>
            </p:nvPicPr>
            <p:blipFill>
              <a:blip r:embed="rId4"/>
              <a:stretch/>
            </p:blipFill>
            <p:spPr>
              <a:xfrm>
                <a:off x="7218360" y="3173760"/>
                <a:ext cx="342360" cy="196920"/>
              </a:xfrm>
              <a:prstGeom prst="rect">
                <a:avLst/>
              </a:prstGeom>
              <a:ln w="0">
                <a:noFill/>
              </a:ln>
            </p:spPr>
          </p:pic>
        </p:grpSp>
        <p:grpSp>
          <p:nvGrpSpPr>
            <p:cNvPr id="204" name="Agrupar 172"/>
            <p:cNvGrpSpPr/>
            <p:nvPr/>
          </p:nvGrpSpPr>
          <p:grpSpPr>
            <a:xfrm>
              <a:off x="5124960" y="2454480"/>
              <a:ext cx="2778840" cy="916200"/>
              <a:chOff x="5124960" y="2454480"/>
              <a:chExt cx="2778840" cy="916200"/>
            </a:xfrm>
          </p:grpSpPr>
          <p:pic>
            <p:nvPicPr>
              <p:cNvPr id="205" name="Imagem 173"/>
              <p:cNvPicPr/>
              <p:nvPr/>
            </p:nvPicPr>
            <p:blipFill>
              <a:blip r:embed="rId4"/>
              <a:stretch/>
            </p:blipFill>
            <p:spPr>
              <a:xfrm>
                <a:off x="5288400" y="2543400"/>
                <a:ext cx="342360" cy="196920"/>
              </a:xfrm>
              <a:prstGeom prst="rect">
                <a:avLst/>
              </a:prstGeom>
              <a:ln w="0">
                <a:noFill/>
              </a:ln>
            </p:spPr>
          </p:pic>
          <p:pic>
            <p:nvPicPr>
              <p:cNvPr id="206" name="Imagem 174"/>
              <p:cNvPicPr/>
              <p:nvPr/>
            </p:nvPicPr>
            <p:blipFill>
              <a:blip r:embed="rId4"/>
              <a:stretch/>
            </p:blipFill>
            <p:spPr>
              <a:xfrm>
                <a:off x="6540120" y="2740680"/>
                <a:ext cx="342360" cy="196920"/>
              </a:xfrm>
              <a:prstGeom prst="rect">
                <a:avLst/>
              </a:prstGeom>
              <a:ln w="0">
                <a:noFill/>
              </a:ln>
            </p:spPr>
          </p:pic>
          <p:pic>
            <p:nvPicPr>
              <p:cNvPr id="207" name="Imagem 175"/>
              <p:cNvPicPr/>
              <p:nvPr/>
            </p:nvPicPr>
            <p:blipFill>
              <a:blip r:embed="rId4"/>
              <a:stretch/>
            </p:blipFill>
            <p:spPr>
              <a:xfrm>
                <a:off x="7561440" y="2894760"/>
                <a:ext cx="342360" cy="196920"/>
              </a:xfrm>
              <a:prstGeom prst="rect">
                <a:avLst/>
              </a:prstGeom>
              <a:ln w="0">
                <a:noFill/>
              </a:ln>
            </p:spPr>
          </p:pic>
          <p:pic>
            <p:nvPicPr>
              <p:cNvPr id="208" name="Imagem 176"/>
              <p:cNvPicPr/>
              <p:nvPr/>
            </p:nvPicPr>
            <p:blipFill>
              <a:blip r:embed="rId4"/>
              <a:stretch/>
            </p:blipFill>
            <p:spPr>
              <a:xfrm>
                <a:off x="5124960" y="3075120"/>
                <a:ext cx="342360" cy="196920"/>
              </a:xfrm>
              <a:prstGeom prst="rect">
                <a:avLst/>
              </a:prstGeom>
              <a:ln w="0">
                <a:noFill/>
              </a:ln>
            </p:spPr>
          </p:pic>
          <p:pic>
            <p:nvPicPr>
              <p:cNvPr id="209" name="Imagem 177"/>
              <p:cNvPicPr/>
              <p:nvPr/>
            </p:nvPicPr>
            <p:blipFill>
              <a:blip r:embed="rId4"/>
              <a:stretch/>
            </p:blipFill>
            <p:spPr>
              <a:xfrm>
                <a:off x="5732280" y="2937960"/>
                <a:ext cx="342360" cy="196920"/>
              </a:xfrm>
              <a:prstGeom prst="rect">
                <a:avLst/>
              </a:prstGeom>
              <a:ln w="0">
                <a:noFill/>
              </a:ln>
            </p:spPr>
          </p:pic>
          <p:pic>
            <p:nvPicPr>
              <p:cNvPr id="210" name="Imagem 178"/>
              <p:cNvPicPr/>
              <p:nvPr/>
            </p:nvPicPr>
            <p:blipFill>
              <a:blip r:embed="rId4"/>
              <a:stretch/>
            </p:blipFill>
            <p:spPr>
              <a:xfrm>
                <a:off x="6935400" y="3028680"/>
                <a:ext cx="342360" cy="196920"/>
              </a:xfrm>
              <a:prstGeom prst="rect">
                <a:avLst/>
              </a:prstGeom>
              <a:ln w="0">
                <a:noFill/>
              </a:ln>
            </p:spPr>
          </p:pic>
          <p:pic>
            <p:nvPicPr>
              <p:cNvPr id="211" name="Imagem 179"/>
              <p:cNvPicPr/>
              <p:nvPr/>
            </p:nvPicPr>
            <p:blipFill>
              <a:blip r:embed="rId4"/>
              <a:stretch/>
            </p:blipFill>
            <p:spPr>
              <a:xfrm>
                <a:off x="6424920" y="2799720"/>
                <a:ext cx="342360" cy="196920"/>
              </a:xfrm>
              <a:prstGeom prst="rect">
                <a:avLst/>
              </a:prstGeom>
              <a:ln w="0">
                <a:noFill/>
              </a:ln>
            </p:spPr>
          </p:pic>
          <p:pic>
            <p:nvPicPr>
              <p:cNvPr id="212" name="Imagem 180"/>
              <p:cNvPicPr/>
              <p:nvPr/>
            </p:nvPicPr>
            <p:blipFill>
              <a:blip r:embed="rId4"/>
              <a:stretch/>
            </p:blipFill>
            <p:spPr>
              <a:xfrm>
                <a:off x="7101720" y="2553120"/>
                <a:ext cx="342360" cy="196920"/>
              </a:xfrm>
              <a:prstGeom prst="rect">
                <a:avLst/>
              </a:prstGeom>
              <a:ln w="0">
                <a:noFill/>
              </a:ln>
            </p:spPr>
          </p:pic>
          <p:pic>
            <p:nvPicPr>
              <p:cNvPr id="213" name="Imagem 181"/>
              <p:cNvPicPr/>
              <p:nvPr/>
            </p:nvPicPr>
            <p:blipFill>
              <a:blip r:embed="rId4"/>
              <a:stretch/>
            </p:blipFill>
            <p:spPr>
              <a:xfrm>
                <a:off x="6037920" y="2454480"/>
                <a:ext cx="342360" cy="196920"/>
              </a:xfrm>
              <a:prstGeom prst="rect">
                <a:avLst/>
              </a:prstGeom>
              <a:ln w="0">
                <a:noFill/>
              </a:ln>
            </p:spPr>
          </p:pic>
          <p:pic>
            <p:nvPicPr>
              <p:cNvPr id="214" name="Imagem 182"/>
              <p:cNvPicPr/>
              <p:nvPr/>
            </p:nvPicPr>
            <p:blipFill>
              <a:blip r:embed="rId4"/>
              <a:stretch/>
            </p:blipFill>
            <p:spPr>
              <a:xfrm>
                <a:off x="7218360" y="3173760"/>
                <a:ext cx="342360" cy="196920"/>
              </a:xfrm>
              <a:prstGeom prst="rect">
                <a:avLst/>
              </a:prstGeom>
              <a:ln w="0">
                <a:noFill/>
              </a:ln>
            </p:spPr>
          </p:pic>
        </p:grpSp>
        <p:grpSp>
          <p:nvGrpSpPr>
            <p:cNvPr id="215" name="Agrupar 183"/>
            <p:cNvGrpSpPr/>
            <p:nvPr/>
          </p:nvGrpSpPr>
          <p:grpSpPr>
            <a:xfrm>
              <a:off x="6201720" y="3304800"/>
              <a:ext cx="1873440" cy="1096200"/>
              <a:chOff x="6201720" y="3304800"/>
              <a:chExt cx="1873440" cy="1096200"/>
            </a:xfrm>
          </p:grpSpPr>
          <p:pic>
            <p:nvPicPr>
              <p:cNvPr id="216" name="Imagem 184"/>
              <p:cNvPicPr/>
              <p:nvPr/>
            </p:nvPicPr>
            <p:blipFill>
              <a:blip r:embed="rId4"/>
              <a:stretch/>
            </p:blipFill>
            <p:spPr>
              <a:xfrm>
                <a:off x="6312600" y="3304800"/>
                <a:ext cx="342360" cy="196920"/>
              </a:xfrm>
              <a:prstGeom prst="rect">
                <a:avLst/>
              </a:prstGeom>
              <a:ln w="0">
                <a:noFill/>
              </a:ln>
            </p:spPr>
          </p:pic>
          <p:pic>
            <p:nvPicPr>
              <p:cNvPr id="217" name="Imagem 185"/>
              <p:cNvPicPr/>
              <p:nvPr/>
            </p:nvPicPr>
            <p:blipFill>
              <a:blip r:embed="rId4"/>
              <a:stretch/>
            </p:blipFill>
            <p:spPr>
              <a:xfrm>
                <a:off x="6201720" y="4204080"/>
                <a:ext cx="342360" cy="196920"/>
              </a:xfrm>
              <a:prstGeom prst="rect">
                <a:avLst/>
              </a:prstGeom>
              <a:ln w="0">
                <a:noFill/>
              </a:ln>
            </p:spPr>
          </p:pic>
          <p:pic>
            <p:nvPicPr>
              <p:cNvPr id="218" name="Imagem 186"/>
              <p:cNvPicPr/>
              <p:nvPr/>
            </p:nvPicPr>
            <p:blipFill>
              <a:blip r:embed="rId4"/>
              <a:stretch/>
            </p:blipFill>
            <p:spPr>
              <a:xfrm>
                <a:off x="7259760" y="3940200"/>
                <a:ext cx="342360" cy="196920"/>
              </a:xfrm>
              <a:prstGeom prst="rect">
                <a:avLst/>
              </a:prstGeom>
              <a:ln w="0">
                <a:noFill/>
              </a:ln>
            </p:spPr>
          </p:pic>
          <p:pic>
            <p:nvPicPr>
              <p:cNvPr id="219" name="Imagem 187"/>
              <p:cNvPicPr/>
              <p:nvPr/>
            </p:nvPicPr>
            <p:blipFill>
              <a:blip r:embed="rId4"/>
              <a:stretch/>
            </p:blipFill>
            <p:spPr>
              <a:xfrm>
                <a:off x="6424920" y="3941640"/>
                <a:ext cx="342360" cy="196920"/>
              </a:xfrm>
              <a:prstGeom prst="rect">
                <a:avLst/>
              </a:prstGeom>
              <a:ln w="0">
                <a:noFill/>
              </a:ln>
            </p:spPr>
          </p:pic>
          <p:pic>
            <p:nvPicPr>
              <p:cNvPr id="220" name="Imagem 188"/>
              <p:cNvPicPr/>
              <p:nvPr/>
            </p:nvPicPr>
            <p:blipFill>
              <a:blip r:embed="rId4"/>
              <a:stretch/>
            </p:blipFill>
            <p:spPr>
              <a:xfrm>
                <a:off x="7732800" y="3602160"/>
                <a:ext cx="342360" cy="196920"/>
              </a:xfrm>
              <a:prstGeom prst="rect">
                <a:avLst/>
              </a:prstGeom>
              <a:ln w="0">
                <a:noFill/>
              </a:ln>
            </p:spPr>
          </p:pic>
          <p:pic>
            <p:nvPicPr>
              <p:cNvPr id="221" name="Imagem 189"/>
              <p:cNvPicPr/>
              <p:nvPr/>
            </p:nvPicPr>
            <p:blipFill>
              <a:blip r:embed="rId4"/>
              <a:stretch/>
            </p:blipFill>
            <p:spPr>
              <a:xfrm>
                <a:off x="6483960" y="3700800"/>
                <a:ext cx="342360" cy="196920"/>
              </a:xfrm>
              <a:prstGeom prst="rect">
                <a:avLst/>
              </a:prstGeom>
              <a:ln w="0">
                <a:noFill/>
              </a:ln>
            </p:spPr>
          </p:pic>
        </p:grpSp>
        <p:grpSp>
          <p:nvGrpSpPr>
            <p:cNvPr id="222" name="Agrupar 190"/>
            <p:cNvGrpSpPr/>
            <p:nvPr/>
          </p:nvGrpSpPr>
          <p:grpSpPr>
            <a:xfrm>
              <a:off x="5859000" y="4452480"/>
              <a:ext cx="1931760" cy="1134720"/>
              <a:chOff x="5859000" y="4452480"/>
              <a:chExt cx="1931760" cy="1134720"/>
            </a:xfrm>
          </p:grpSpPr>
          <p:pic>
            <p:nvPicPr>
              <p:cNvPr id="223" name="Imagem 191"/>
              <p:cNvPicPr/>
              <p:nvPr/>
            </p:nvPicPr>
            <p:blipFill>
              <a:blip r:embed="rId4"/>
              <a:stretch/>
            </p:blipFill>
            <p:spPr>
              <a:xfrm>
                <a:off x="5859000" y="5346720"/>
                <a:ext cx="342360" cy="196920"/>
              </a:xfrm>
              <a:prstGeom prst="rect">
                <a:avLst/>
              </a:prstGeom>
              <a:ln w="0">
                <a:noFill/>
              </a:ln>
            </p:spPr>
          </p:pic>
          <p:pic>
            <p:nvPicPr>
              <p:cNvPr id="224" name="Imagem 192"/>
              <p:cNvPicPr/>
              <p:nvPr/>
            </p:nvPicPr>
            <p:blipFill>
              <a:blip r:embed="rId4"/>
              <a:stretch/>
            </p:blipFill>
            <p:spPr>
              <a:xfrm>
                <a:off x="6219000" y="5390280"/>
                <a:ext cx="342360" cy="196920"/>
              </a:xfrm>
              <a:prstGeom prst="rect">
                <a:avLst/>
              </a:prstGeom>
              <a:ln w="0">
                <a:noFill/>
              </a:ln>
            </p:spPr>
          </p:pic>
          <p:pic>
            <p:nvPicPr>
              <p:cNvPr id="225" name="Imagem 193"/>
              <p:cNvPicPr/>
              <p:nvPr/>
            </p:nvPicPr>
            <p:blipFill>
              <a:blip r:embed="rId4"/>
              <a:stretch/>
            </p:blipFill>
            <p:spPr>
              <a:xfrm>
                <a:off x="7448400" y="4816440"/>
                <a:ext cx="342360" cy="196920"/>
              </a:xfrm>
              <a:prstGeom prst="rect">
                <a:avLst/>
              </a:prstGeom>
              <a:ln w="0">
                <a:noFill/>
              </a:ln>
            </p:spPr>
          </p:pic>
          <p:pic>
            <p:nvPicPr>
              <p:cNvPr id="226" name="Imagem 194"/>
              <p:cNvPicPr/>
              <p:nvPr/>
            </p:nvPicPr>
            <p:blipFill>
              <a:blip r:embed="rId4"/>
              <a:stretch/>
            </p:blipFill>
            <p:spPr>
              <a:xfrm>
                <a:off x="6519240" y="4915080"/>
                <a:ext cx="342360" cy="196920"/>
              </a:xfrm>
              <a:prstGeom prst="rect">
                <a:avLst/>
              </a:prstGeom>
              <a:ln w="0">
                <a:noFill/>
              </a:ln>
            </p:spPr>
          </p:pic>
          <p:pic>
            <p:nvPicPr>
              <p:cNvPr id="227" name="Imagem 195"/>
              <p:cNvPicPr/>
              <p:nvPr/>
            </p:nvPicPr>
            <p:blipFill>
              <a:blip r:embed="rId4"/>
              <a:stretch/>
            </p:blipFill>
            <p:spPr>
              <a:xfrm>
                <a:off x="6708240" y="4452480"/>
                <a:ext cx="342360" cy="196920"/>
              </a:xfrm>
              <a:prstGeom prst="rect">
                <a:avLst/>
              </a:prstGeom>
              <a:ln w="0">
                <a:noFill/>
              </a:ln>
            </p:spPr>
          </p:pic>
        </p:grpSp>
        <p:grpSp>
          <p:nvGrpSpPr>
            <p:cNvPr id="228" name="Agrupar 196"/>
            <p:cNvGrpSpPr/>
            <p:nvPr/>
          </p:nvGrpSpPr>
          <p:grpSpPr>
            <a:xfrm>
              <a:off x="6525000" y="5248080"/>
              <a:ext cx="1033920" cy="1017000"/>
              <a:chOff x="6525000" y="5248080"/>
              <a:chExt cx="1033920" cy="1017000"/>
            </a:xfrm>
          </p:grpSpPr>
          <p:pic>
            <p:nvPicPr>
              <p:cNvPr id="229" name="Imagem 197"/>
              <p:cNvPicPr/>
              <p:nvPr/>
            </p:nvPicPr>
            <p:blipFill>
              <a:blip r:embed="rId4"/>
              <a:stretch/>
            </p:blipFill>
            <p:spPr>
              <a:xfrm>
                <a:off x="6525000" y="5862240"/>
                <a:ext cx="342360" cy="196920"/>
              </a:xfrm>
              <a:prstGeom prst="rect">
                <a:avLst/>
              </a:prstGeom>
              <a:ln w="0">
                <a:noFill/>
              </a:ln>
            </p:spPr>
          </p:pic>
          <p:pic>
            <p:nvPicPr>
              <p:cNvPr id="230" name="Imagem 198"/>
              <p:cNvPicPr/>
              <p:nvPr/>
            </p:nvPicPr>
            <p:blipFill>
              <a:blip r:embed="rId4"/>
              <a:stretch/>
            </p:blipFill>
            <p:spPr>
              <a:xfrm>
                <a:off x="6595560" y="5899320"/>
                <a:ext cx="342360" cy="196920"/>
              </a:xfrm>
              <a:prstGeom prst="rect">
                <a:avLst/>
              </a:prstGeom>
              <a:ln w="0">
                <a:noFill/>
              </a:ln>
            </p:spPr>
          </p:pic>
          <p:pic>
            <p:nvPicPr>
              <p:cNvPr id="231" name="Imagem 199"/>
              <p:cNvPicPr/>
              <p:nvPr/>
            </p:nvPicPr>
            <p:blipFill>
              <a:blip r:embed="rId4"/>
              <a:stretch/>
            </p:blipFill>
            <p:spPr>
              <a:xfrm>
                <a:off x="6663600" y="5940360"/>
                <a:ext cx="342360" cy="196920"/>
              </a:xfrm>
              <a:prstGeom prst="rect">
                <a:avLst/>
              </a:prstGeom>
              <a:ln w="0">
                <a:noFill/>
              </a:ln>
            </p:spPr>
          </p:pic>
          <p:pic>
            <p:nvPicPr>
              <p:cNvPr id="232" name="Imagem 200"/>
              <p:cNvPicPr/>
              <p:nvPr/>
            </p:nvPicPr>
            <p:blipFill>
              <a:blip r:embed="rId4"/>
              <a:stretch/>
            </p:blipFill>
            <p:spPr>
              <a:xfrm>
                <a:off x="6732720" y="5971680"/>
                <a:ext cx="342360" cy="196920"/>
              </a:xfrm>
              <a:prstGeom prst="rect">
                <a:avLst/>
              </a:prstGeom>
              <a:ln w="0">
                <a:noFill/>
              </a:ln>
            </p:spPr>
          </p:pic>
          <p:pic>
            <p:nvPicPr>
              <p:cNvPr id="233" name="Imagem 201"/>
              <p:cNvPicPr/>
              <p:nvPr/>
            </p:nvPicPr>
            <p:blipFill>
              <a:blip r:embed="rId4"/>
              <a:stretch/>
            </p:blipFill>
            <p:spPr>
              <a:xfrm>
                <a:off x="6826320" y="6016320"/>
                <a:ext cx="342360" cy="196920"/>
              </a:xfrm>
              <a:prstGeom prst="rect">
                <a:avLst/>
              </a:prstGeom>
              <a:ln w="0">
                <a:noFill/>
              </a:ln>
            </p:spPr>
          </p:pic>
          <p:pic>
            <p:nvPicPr>
              <p:cNvPr id="234" name="Imagem 202"/>
              <p:cNvPicPr/>
              <p:nvPr/>
            </p:nvPicPr>
            <p:blipFill>
              <a:blip r:embed="rId4"/>
              <a:stretch/>
            </p:blipFill>
            <p:spPr>
              <a:xfrm>
                <a:off x="6895080" y="6068160"/>
                <a:ext cx="342360" cy="196920"/>
              </a:xfrm>
              <a:prstGeom prst="rect">
                <a:avLst/>
              </a:prstGeom>
              <a:ln w="0">
                <a:noFill/>
              </a:ln>
            </p:spPr>
          </p:pic>
          <p:pic>
            <p:nvPicPr>
              <p:cNvPr id="235" name="Imagem 203"/>
              <p:cNvPicPr/>
              <p:nvPr/>
            </p:nvPicPr>
            <p:blipFill>
              <a:blip r:embed="rId4"/>
              <a:stretch/>
            </p:blipFill>
            <p:spPr>
              <a:xfrm>
                <a:off x="7216560" y="5676840"/>
                <a:ext cx="342360" cy="196920"/>
              </a:xfrm>
              <a:prstGeom prst="rect">
                <a:avLst/>
              </a:prstGeom>
              <a:ln w="0">
                <a:noFill/>
              </a:ln>
            </p:spPr>
          </p:pic>
          <p:pic>
            <p:nvPicPr>
              <p:cNvPr id="236" name="Imagem 204"/>
              <p:cNvPicPr/>
              <p:nvPr/>
            </p:nvPicPr>
            <p:blipFill>
              <a:blip r:embed="rId4"/>
              <a:stretch/>
            </p:blipFill>
            <p:spPr>
              <a:xfrm>
                <a:off x="7021440" y="5836680"/>
                <a:ext cx="342360" cy="196920"/>
              </a:xfrm>
              <a:prstGeom prst="rect">
                <a:avLst/>
              </a:prstGeom>
              <a:ln w="0">
                <a:noFill/>
              </a:ln>
            </p:spPr>
          </p:pic>
          <p:pic>
            <p:nvPicPr>
              <p:cNvPr id="237" name="Imagem 205"/>
              <p:cNvPicPr/>
              <p:nvPr/>
            </p:nvPicPr>
            <p:blipFill>
              <a:blip r:embed="rId4"/>
              <a:stretch/>
            </p:blipFill>
            <p:spPr>
              <a:xfrm>
                <a:off x="6904080" y="5540040"/>
                <a:ext cx="342360" cy="196920"/>
              </a:xfrm>
              <a:prstGeom prst="rect">
                <a:avLst/>
              </a:prstGeom>
              <a:ln w="0">
                <a:noFill/>
              </a:ln>
            </p:spPr>
          </p:pic>
          <p:pic>
            <p:nvPicPr>
              <p:cNvPr id="238" name="Imagem 206"/>
              <p:cNvPicPr/>
              <p:nvPr/>
            </p:nvPicPr>
            <p:blipFill>
              <a:blip r:embed="rId4"/>
              <a:stretch/>
            </p:blipFill>
            <p:spPr>
              <a:xfrm>
                <a:off x="6930360" y="5248080"/>
                <a:ext cx="342360" cy="196920"/>
              </a:xfrm>
              <a:prstGeom prst="rect">
                <a:avLst/>
              </a:prstGeom>
              <a:ln w="0">
                <a:noFill/>
              </a:ln>
            </p:spPr>
          </p:pic>
          <p:pic>
            <p:nvPicPr>
              <p:cNvPr id="239" name="Imagem 207"/>
              <p:cNvPicPr/>
              <p:nvPr/>
            </p:nvPicPr>
            <p:blipFill>
              <a:blip r:embed="rId4"/>
              <a:stretch/>
            </p:blipFill>
            <p:spPr>
              <a:xfrm>
                <a:off x="6719400" y="5423400"/>
                <a:ext cx="342360" cy="196920"/>
              </a:xfrm>
              <a:prstGeom prst="rect">
                <a:avLst/>
              </a:prstGeom>
              <a:ln w="0">
                <a:noFill/>
              </a:ln>
            </p:spPr>
          </p:pic>
          <p:pic>
            <p:nvPicPr>
              <p:cNvPr id="240" name="Imagem 208"/>
              <p:cNvPicPr/>
              <p:nvPr/>
            </p:nvPicPr>
            <p:blipFill>
              <a:blip r:embed="rId4"/>
              <a:stretch/>
            </p:blipFill>
            <p:spPr>
              <a:xfrm>
                <a:off x="6548040" y="5715720"/>
                <a:ext cx="342360" cy="196920"/>
              </a:xfrm>
              <a:prstGeom prst="rect">
                <a:avLst/>
              </a:prstGeom>
              <a:ln w="0">
                <a:noFill/>
              </a:ln>
            </p:spPr>
          </p:pic>
        </p:grpSp>
        <p:grpSp>
          <p:nvGrpSpPr>
            <p:cNvPr id="241" name="Agrupar 209"/>
            <p:cNvGrpSpPr/>
            <p:nvPr/>
          </p:nvGrpSpPr>
          <p:grpSpPr>
            <a:xfrm>
              <a:off x="6755760" y="5899320"/>
              <a:ext cx="486000" cy="293400"/>
              <a:chOff x="6755760" y="5899320"/>
              <a:chExt cx="486000" cy="293400"/>
            </a:xfrm>
          </p:grpSpPr>
          <p:pic>
            <p:nvPicPr>
              <p:cNvPr id="242" name="Imagem 210"/>
              <p:cNvPicPr/>
              <p:nvPr/>
            </p:nvPicPr>
            <p:blipFill>
              <a:blip r:embed="rId5"/>
              <a:stretch/>
            </p:blipFill>
            <p:spPr>
              <a:xfrm>
                <a:off x="6755760" y="5899320"/>
                <a:ext cx="384840" cy="231840"/>
              </a:xfrm>
              <a:prstGeom prst="rect">
                <a:avLst/>
              </a:prstGeom>
              <a:ln w="0">
                <a:noFill/>
              </a:ln>
            </p:spPr>
          </p:pic>
          <p:pic>
            <p:nvPicPr>
              <p:cNvPr id="243" name="Imagem 211"/>
              <p:cNvPicPr/>
              <p:nvPr/>
            </p:nvPicPr>
            <p:blipFill>
              <a:blip r:embed="rId5"/>
              <a:stretch/>
            </p:blipFill>
            <p:spPr>
              <a:xfrm>
                <a:off x="6856920" y="5960880"/>
                <a:ext cx="384840" cy="231840"/>
              </a:xfrm>
              <a:prstGeom prst="rect">
                <a:avLst/>
              </a:prstGeom>
              <a:ln w="0">
                <a:noFill/>
              </a:ln>
            </p:spPr>
          </p:pic>
        </p:grpSp>
        <p:grpSp>
          <p:nvGrpSpPr>
            <p:cNvPr id="244" name="Agrupar 212"/>
            <p:cNvGrpSpPr/>
            <p:nvPr/>
          </p:nvGrpSpPr>
          <p:grpSpPr>
            <a:xfrm>
              <a:off x="5418000" y="3514680"/>
              <a:ext cx="920520" cy="1897200"/>
              <a:chOff x="5418000" y="3514680"/>
              <a:chExt cx="920520" cy="1897200"/>
            </a:xfrm>
          </p:grpSpPr>
          <p:pic>
            <p:nvPicPr>
              <p:cNvPr id="245" name="Imagem 213"/>
              <p:cNvPicPr/>
              <p:nvPr/>
            </p:nvPicPr>
            <p:blipFill>
              <a:blip r:embed="rId4"/>
              <a:stretch/>
            </p:blipFill>
            <p:spPr>
              <a:xfrm>
                <a:off x="5598000" y="4530960"/>
                <a:ext cx="342360" cy="196920"/>
              </a:xfrm>
              <a:prstGeom prst="rect">
                <a:avLst/>
              </a:prstGeom>
              <a:ln w="0">
                <a:noFill/>
              </a:ln>
            </p:spPr>
          </p:pic>
          <p:pic>
            <p:nvPicPr>
              <p:cNvPr id="246" name="Imagem 214"/>
              <p:cNvPicPr/>
              <p:nvPr/>
            </p:nvPicPr>
            <p:blipFill>
              <a:blip r:embed="rId4"/>
              <a:stretch/>
            </p:blipFill>
            <p:spPr>
              <a:xfrm>
                <a:off x="5941080" y="4312800"/>
                <a:ext cx="342360" cy="196920"/>
              </a:xfrm>
              <a:prstGeom prst="rect">
                <a:avLst/>
              </a:prstGeom>
              <a:ln w="0">
                <a:noFill/>
              </a:ln>
            </p:spPr>
          </p:pic>
          <p:pic>
            <p:nvPicPr>
              <p:cNvPr id="247" name="Imagem 215"/>
              <p:cNvPicPr/>
              <p:nvPr/>
            </p:nvPicPr>
            <p:blipFill>
              <a:blip r:embed="rId4"/>
              <a:stretch/>
            </p:blipFill>
            <p:spPr>
              <a:xfrm>
                <a:off x="5704200" y="4983120"/>
                <a:ext cx="342360" cy="196920"/>
              </a:xfrm>
              <a:prstGeom prst="rect">
                <a:avLst/>
              </a:prstGeom>
              <a:ln w="0">
                <a:noFill/>
              </a:ln>
            </p:spPr>
          </p:pic>
          <p:pic>
            <p:nvPicPr>
              <p:cNvPr id="248" name="Imagem 216"/>
              <p:cNvPicPr/>
              <p:nvPr/>
            </p:nvPicPr>
            <p:blipFill>
              <a:blip r:embed="rId4"/>
              <a:stretch/>
            </p:blipFill>
            <p:spPr>
              <a:xfrm>
                <a:off x="5418000" y="3940200"/>
                <a:ext cx="342360" cy="196920"/>
              </a:xfrm>
              <a:prstGeom prst="rect">
                <a:avLst/>
              </a:prstGeom>
              <a:ln w="0">
                <a:noFill/>
              </a:ln>
            </p:spPr>
          </p:pic>
          <p:pic>
            <p:nvPicPr>
              <p:cNvPr id="249" name="Imagem 217"/>
              <p:cNvPicPr/>
              <p:nvPr/>
            </p:nvPicPr>
            <p:blipFill>
              <a:blip r:embed="rId4"/>
              <a:stretch/>
            </p:blipFill>
            <p:spPr>
              <a:xfrm>
                <a:off x="5837400" y="4744440"/>
                <a:ext cx="342360" cy="196920"/>
              </a:xfrm>
              <a:prstGeom prst="rect">
                <a:avLst/>
              </a:prstGeom>
              <a:ln w="0">
                <a:noFill/>
              </a:ln>
            </p:spPr>
          </p:pic>
          <p:pic>
            <p:nvPicPr>
              <p:cNvPr id="250" name="Imagem 218"/>
              <p:cNvPicPr/>
              <p:nvPr/>
            </p:nvPicPr>
            <p:blipFill>
              <a:blip r:embed="rId4"/>
              <a:stretch/>
            </p:blipFill>
            <p:spPr>
              <a:xfrm>
                <a:off x="5486400" y="3514680"/>
                <a:ext cx="342360" cy="196920"/>
              </a:xfrm>
              <a:prstGeom prst="rect">
                <a:avLst/>
              </a:prstGeom>
              <a:ln w="0">
                <a:noFill/>
              </a:ln>
            </p:spPr>
          </p:pic>
          <p:pic>
            <p:nvPicPr>
              <p:cNvPr id="251" name="Imagem 219"/>
              <p:cNvPicPr/>
              <p:nvPr/>
            </p:nvPicPr>
            <p:blipFill>
              <a:blip r:embed="rId5"/>
              <a:stretch/>
            </p:blipFill>
            <p:spPr>
              <a:xfrm>
                <a:off x="5953680" y="5180040"/>
                <a:ext cx="384840" cy="231840"/>
              </a:xfrm>
              <a:prstGeom prst="rect">
                <a:avLst/>
              </a:prstGeom>
              <a:ln w="0">
                <a:noFill/>
              </a:ln>
            </p:spPr>
          </p:pic>
        </p:grpSp>
        <p:pic>
          <p:nvPicPr>
            <p:cNvPr id="252" name="Imagem 220"/>
            <p:cNvPicPr/>
            <p:nvPr/>
          </p:nvPicPr>
          <p:blipFill>
            <a:blip r:embed="rId2"/>
            <a:stretch/>
          </p:blipFill>
          <p:spPr>
            <a:xfrm>
              <a:off x="5065920" y="2202480"/>
              <a:ext cx="809280" cy="818640"/>
            </a:xfrm>
            <a:prstGeom prst="rect">
              <a:avLst/>
            </a:prstGeom>
            <a:ln w="0">
              <a:noFill/>
            </a:ln>
          </p:spPr>
        </p:pic>
        <p:pic>
          <p:nvPicPr>
            <p:cNvPr id="253" name="Imagem 221"/>
            <p:cNvPicPr/>
            <p:nvPr/>
          </p:nvPicPr>
          <p:blipFill>
            <a:blip r:embed="rId2"/>
            <a:stretch/>
          </p:blipFill>
          <p:spPr>
            <a:xfrm>
              <a:off x="5869080" y="2122920"/>
              <a:ext cx="809280" cy="818640"/>
            </a:xfrm>
            <a:prstGeom prst="rect">
              <a:avLst/>
            </a:prstGeom>
            <a:ln w="0">
              <a:noFill/>
            </a:ln>
          </p:spPr>
        </p:pic>
        <p:pic>
          <p:nvPicPr>
            <p:cNvPr id="254" name="Imagem 222"/>
            <p:cNvPicPr/>
            <p:nvPr/>
          </p:nvPicPr>
          <p:blipFill>
            <a:blip r:embed="rId2"/>
            <a:stretch/>
          </p:blipFill>
          <p:spPr>
            <a:xfrm>
              <a:off x="6300000" y="2405880"/>
              <a:ext cx="809280" cy="818640"/>
            </a:xfrm>
            <a:prstGeom prst="rect">
              <a:avLst/>
            </a:prstGeom>
            <a:ln w="0">
              <a:noFill/>
            </a:ln>
          </p:spPr>
        </p:pic>
        <p:pic>
          <p:nvPicPr>
            <p:cNvPr id="255" name="Imagem 223"/>
            <p:cNvPicPr/>
            <p:nvPr/>
          </p:nvPicPr>
          <p:blipFill>
            <a:blip r:embed="rId2"/>
            <a:stretch/>
          </p:blipFill>
          <p:spPr>
            <a:xfrm>
              <a:off x="4935600" y="2787120"/>
              <a:ext cx="809280" cy="818640"/>
            </a:xfrm>
            <a:prstGeom prst="rect">
              <a:avLst/>
            </a:prstGeom>
            <a:ln w="0">
              <a:noFill/>
            </a:ln>
          </p:spPr>
        </p:pic>
        <p:pic>
          <p:nvPicPr>
            <p:cNvPr id="256" name="Imagem 224"/>
            <p:cNvPicPr/>
            <p:nvPr/>
          </p:nvPicPr>
          <p:blipFill>
            <a:blip r:embed="rId2"/>
            <a:stretch/>
          </p:blipFill>
          <p:spPr>
            <a:xfrm>
              <a:off x="6887880" y="2227680"/>
              <a:ext cx="809280" cy="818640"/>
            </a:xfrm>
            <a:prstGeom prst="rect">
              <a:avLst/>
            </a:prstGeom>
            <a:ln w="0">
              <a:noFill/>
            </a:ln>
          </p:spPr>
        </p:pic>
        <p:pic>
          <p:nvPicPr>
            <p:cNvPr id="257" name="Imagem 225"/>
            <p:cNvPicPr/>
            <p:nvPr/>
          </p:nvPicPr>
          <p:blipFill>
            <a:blip r:embed="rId2"/>
            <a:stretch/>
          </p:blipFill>
          <p:spPr>
            <a:xfrm>
              <a:off x="7412760" y="2585160"/>
              <a:ext cx="809280" cy="818640"/>
            </a:xfrm>
            <a:prstGeom prst="rect">
              <a:avLst/>
            </a:prstGeom>
            <a:ln w="0">
              <a:noFill/>
            </a:ln>
          </p:spPr>
        </p:pic>
        <p:pic>
          <p:nvPicPr>
            <p:cNvPr id="258" name="Imagem 227"/>
            <p:cNvPicPr/>
            <p:nvPr/>
          </p:nvPicPr>
          <p:blipFill>
            <a:blip r:embed="rId2"/>
            <a:stretch/>
          </p:blipFill>
          <p:spPr>
            <a:xfrm>
              <a:off x="6690600" y="2666160"/>
              <a:ext cx="809280" cy="818640"/>
            </a:xfrm>
            <a:prstGeom prst="rect">
              <a:avLst/>
            </a:prstGeom>
            <a:ln w="0">
              <a:noFill/>
            </a:ln>
          </p:spPr>
        </p:pic>
        <p:pic>
          <p:nvPicPr>
            <p:cNvPr id="259" name="Imagem 228"/>
            <p:cNvPicPr/>
            <p:nvPr/>
          </p:nvPicPr>
          <p:blipFill>
            <a:blip r:embed="rId2"/>
            <a:stretch/>
          </p:blipFill>
          <p:spPr>
            <a:xfrm>
              <a:off x="7051680" y="2922480"/>
              <a:ext cx="809280" cy="818640"/>
            </a:xfrm>
            <a:prstGeom prst="rect">
              <a:avLst/>
            </a:prstGeom>
            <a:ln w="0">
              <a:noFill/>
            </a:ln>
          </p:spPr>
        </p:pic>
        <p:pic>
          <p:nvPicPr>
            <p:cNvPr id="260" name="Imagem 229"/>
            <p:cNvPicPr/>
            <p:nvPr/>
          </p:nvPicPr>
          <p:blipFill>
            <a:blip r:embed="rId2"/>
            <a:stretch/>
          </p:blipFill>
          <p:spPr>
            <a:xfrm>
              <a:off x="5528160" y="2657880"/>
              <a:ext cx="809280" cy="818640"/>
            </a:xfrm>
            <a:prstGeom prst="rect">
              <a:avLst/>
            </a:prstGeom>
            <a:ln w="0">
              <a:noFill/>
            </a:ln>
          </p:spPr>
        </p:pic>
        <p:pic>
          <p:nvPicPr>
            <p:cNvPr id="261" name="Imagem 230"/>
            <p:cNvPicPr/>
            <p:nvPr/>
          </p:nvPicPr>
          <p:blipFill>
            <a:blip r:embed="rId2"/>
            <a:stretch/>
          </p:blipFill>
          <p:spPr>
            <a:xfrm>
              <a:off x="6128640" y="2962080"/>
              <a:ext cx="809280" cy="818640"/>
            </a:xfrm>
            <a:prstGeom prst="rect">
              <a:avLst/>
            </a:prstGeom>
            <a:ln w="0">
              <a:noFill/>
            </a:ln>
          </p:spPr>
        </p:pic>
        <p:pic>
          <p:nvPicPr>
            <p:cNvPr id="262" name="Imagem 231"/>
            <p:cNvPicPr/>
            <p:nvPr/>
          </p:nvPicPr>
          <p:blipFill>
            <a:blip r:embed="rId2"/>
            <a:stretch/>
          </p:blipFill>
          <p:spPr>
            <a:xfrm>
              <a:off x="7511760" y="3227400"/>
              <a:ext cx="809280" cy="818640"/>
            </a:xfrm>
            <a:prstGeom prst="rect">
              <a:avLst/>
            </a:prstGeom>
            <a:ln w="0">
              <a:noFill/>
            </a:ln>
          </p:spPr>
        </p:pic>
        <p:pic>
          <p:nvPicPr>
            <p:cNvPr id="263" name="Imagem 232"/>
            <p:cNvPicPr/>
            <p:nvPr/>
          </p:nvPicPr>
          <p:blipFill>
            <a:blip r:embed="rId2"/>
            <a:stretch/>
          </p:blipFill>
          <p:spPr>
            <a:xfrm>
              <a:off x="7048440" y="3620880"/>
              <a:ext cx="809280" cy="818640"/>
            </a:xfrm>
            <a:prstGeom prst="rect">
              <a:avLst/>
            </a:prstGeom>
            <a:ln w="0">
              <a:noFill/>
            </a:ln>
          </p:spPr>
        </p:pic>
        <p:pic>
          <p:nvPicPr>
            <p:cNvPr id="264" name="Imagem 233"/>
            <p:cNvPicPr/>
            <p:nvPr/>
          </p:nvPicPr>
          <p:blipFill>
            <a:blip r:embed="rId2"/>
            <a:stretch/>
          </p:blipFill>
          <p:spPr>
            <a:xfrm>
              <a:off x="6264720" y="3384720"/>
              <a:ext cx="809280" cy="818640"/>
            </a:xfrm>
            <a:prstGeom prst="rect">
              <a:avLst/>
            </a:prstGeom>
            <a:ln w="0">
              <a:noFill/>
            </a:ln>
          </p:spPr>
        </p:pic>
        <p:pic>
          <p:nvPicPr>
            <p:cNvPr id="265" name="Imagem 234"/>
            <p:cNvPicPr/>
            <p:nvPr/>
          </p:nvPicPr>
          <p:blipFill>
            <a:blip r:embed="rId2"/>
            <a:stretch/>
          </p:blipFill>
          <p:spPr>
            <a:xfrm>
              <a:off x="6247800" y="3630600"/>
              <a:ext cx="809280" cy="818640"/>
            </a:xfrm>
            <a:prstGeom prst="rect">
              <a:avLst/>
            </a:prstGeom>
            <a:ln w="0">
              <a:noFill/>
            </a:ln>
          </p:spPr>
        </p:pic>
        <p:pic>
          <p:nvPicPr>
            <p:cNvPr id="266" name="Imagem 235"/>
            <p:cNvPicPr/>
            <p:nvPr/>
          </p:nvPicPr>
          <p:blipFill>
            <a:blip r:embed="rId2"/>
            <a:stretch/>
          </p:blipFill>
          <p:spPr>
            <a:xfrm>
              <a:off x="5253120" y="3177720"/>
              <a:ext cx="809280" cy="818640"/>
            </a:xfrm>
            <a:prstGeom prst="rect">
              <a:avLst/>
            </a:prstGeom>
            <a:ln w="0">
              <a:noFill/>
            </a:ln>
          </p:spPr>
        </p:pic>
        <p:pic>
          <p:nvPicPr>
            <p:cNvPr id="267" name="Imagem 236"/>
            <p:cNvPicPr/>
            <p:nvPr/>
          </p:nvPicPr>
          <p:blipFill>
            <a:blip r:embed="rId2"/>
            <a:stretch/>
          </p:blipFill>
          <p:spPr>
            <a:xfrm>
              <a:off x="5226480" y="3622680"/>
              <a:ext cx="809280" cy="818640"/>
            </a:xfrm>
            <a:prstGeom prst="rect">
              <a:avLst/>
            </a:prstGeom>
            <a:ln w="0">
              <a:noFill/>
            </a:ln>
          </p:spPr>
        </p:pic>
        <p:pic>
          <p:nvPicPr>
            <p:cNvPr id="268" name="Imagem 237"/>
            <p:cNvPicPr/>
            <p:nvPr/>
          </p:nvPicPr>
          <p:blipFill>
            <a:blip r:embed="rId2"/>
            <a:stretch/>
          </p:blipFill>
          <p:spPr>
            <a:xfrm>
              <a:off x="5980320" y="3827520"/>
              <a:ext cx="809280" cy="818640"/>
            </a:xfrm>
            <a:prstGeom prst="rect">
              <a:avLst/>
            </a:prstGeom>
            <a:ln w="0">
              <a:noFill/>
            </a:ln>
          </p:spPr>
        </p:pic>
        <p:pic>
          <p:nvPicPr>
            <p:cNvPr id="269" name="Imagem 238"/>
            <p:cNvPicPr/>
            <p:nvPr/>
          </p:nvPicPr>
          <p:blipFill>
            <a:blip r:embed="rId2"/>
            <a:stretch/>
          </p:blipFill>
          <p:spPr>
            <a:xfrm>
              <a:off x="5744880" y="3974760"/>
              <a:ext cx="809280" cy="818640"/>
            </a:xfrm>
            <a:prstGeom prst="rect">
              <a:avLst/>
            </a:prstGeom>
            <a:ln w="0">
              <a:noFill/>
            </a:ln>
          </p:spPr>
        </p:pic>
        <p:pic>
          <p:nvPicPr>
            <p:cNvPr id="270" name="Imagem 239"/>
            <p:cNvPicPr/>
            <p:nvPr/>
          </p:nvPicPr>
          <p:blipFill>
            <a:blip r:embed="rId2"/>
            <a:stretch/>
          </p:blipFill>
          <p:spPr>
            <a:xfrm>
              <a:off x="5400000" y="4201920"/>
              <a:ext cx="809280" cy="818640"/>
            </a:xfrm>
            <a:prstGeom prst="rect">
              <a:avLst/>
            </a:prstGeom>
            <a:ln w="0">
              <a:noFill/>
            </a:ln>
          </p:spPr>
        </p:pic>
        <p:pic>
          <p:nvPicPr>
            <p:cNvPr id="271" name="Imagem 240"/>
            <p:cNvPicPr/>
            <p:nvPr/>
          </p:nvPicPr>
          <p:blipFill>
            <a:blip r:embed="rId2"/>
            <a:stretch/>
          </p:blipFill>
          <p:spPr>
            <a:xfrm>
              <a:off x="5598000" y="4384440"/>
              <a:ext cx="809280" cy="818640"/>
            </a:xfrm>
            <a:prstGeom prst="rect">
              <a:avLst/>
            </a:prstGeom>
            <a:ln w="0">
              <a:noFill/>
            </a:ln>
          </p:spPr>
        </p:pic>
        <p:pic>
          <p:nvPicPr>
            <p:cNvPr id="272" name="Imagem 241"/>
            <p:cNvPicPr/>
            <p:nvPr/>
          </p:nvPicPr>
          <p:blipFill>
            <a:blip r:embed="rId2"/>
            <a:stretch/>
          </p:blipFill>
          <p:spPr>
            <a:xfrm>
              <a:off x="5497920" y="4611600"/>
              <a:ext cx="809280" cy="818640"/>
            </a:xfrm>
            <a:prstGeom prst="rect">
              <a:avLst/>
            </a:prstGeom>
            <a:ln w="0">
              <a:noFill/>
            </a:ln>
          </p:spPr>
        </p:pic>
        <p:pic>
          <p:nvPicPr>
            <p:cNvPr id="273" name="Imagem 242"/>
            <p:cNvPicPr/>
            <p:nvPr/>
          </p:nvPicPr>
          <p:blipFill>
            <a:blip r:embed="rId2"/>
            <a:stretch/>
          </p:blipFill>
          <p:spPr>
            <a:xfrm>
              <a:off x="5634360" y="4987800"/>
              <a:ext cx="809280" cy="818640"/>
            </a:xfrm>
            <a:prstGeom prst="rect">
              <a:avLst/>
            </a:prstGeom>
            <a:ln w="0">
              <a:noFill/>
            </a:ln>
          </p:spPr>
        </p:pic>
        <p:pic>
          <p:nvPicPr>
            <p:cNvPr id="274" name="Imagem 243"/>
            <p:cNvPicPr/>
            <p:nvPr/>
          </p:nvPicPr>
          <p:blipFill>
            <a:blip r:embed="rId2"/>
            <a:stretch/>
          </p:blipFill>
          <p:spPr>
            <a:xfrm>
              <a:off x="6476040" y="4110480"/>
              <a:ext cx="809280" cy="818640"/>
            </a:xfrm>
            <a:prstGeom prst="rect">
              <a:avLst/>
            </a:prstGeom>
            <a:ln w="0">
              <a:noFill/>
            </a:ln>
          </p:spPr>
        </p:pic>
        <p:pic>
          <p:nvPicPr>
            <p:cNvPr id="275" name="Imagem 244"/>
            <p:cNvPicPr/>
            <p:nvPr/>
          </p:nvPicPr>
          <p:blipFill>
            <a:blip r:embed="rId2"/>
            <a:stretch/>
          </p:blipFill>
          <p:spPr>
            <a:xfrm>
              <a:off x="7227360" y="4505400"/>
              <a:ext cx="809280" cy="818640"/>
            </a:xfrm>
            <a:prstGeom prst="rect">
              <a:avLst/>
            </a:prstGeom>
            <a:ln w="0">
              <a:noFill/>
            </a:ln>
          </p:spPr>
        </p:pic>
        <p:pic>
          <p:nvPicPr>
            <p:cNvPr id="276" name="Imagem 245"/>
            <p:cNvPicPr/>
            <p:nvPr/>
          </p:nvPicPr>
          <p:blipFill>
            <a:blip r:embed="rId2"/>
            <a:stretch/>
          </p:blipFill>
          <p:spPr>
            <a:xfrm>
              <a:off x="6312240" y="4568400"/>
              <a:ext cx="809280" cy="818640"/>
            </a:xfrm>
            <a:prstGeom prst="rect">
              <a:avLst/>
            </a:prstGeom>
            <a:ln w="0">
              <a:noFill/>
            </a:ln>
          </p:spPr>
        </p:pic>
        <p:pic>
          <p:nvPicPr>
            <p:cNvPr id="277" name="Imagem 246"/>
            <p:cNvPicPr/>
            <p:nvPr/>
          </p:nvPicPr>
          <p:blipFill>
            <a:blip r:embed="rId2"/>
            <a:stretch/>
          </p:blipFill>
          <p:spPr>
            <a:xfrm>
              <a:off x="6039360" y="5054760"/>
              <a:ext cx="809280" cy="818640"/>
            </a:xfrm>
            <a:prstGeom prst="rect">
              <a:avLst/>
            </a:prstGeom>
            <a:ln w="0">
              <a:noFill/>
            </a:ln>
          </p:spPr>
        </p:pic>
        <p:pic>
          <p:nvPicPr>
            <p:cNvPr id="278" name="Imagem 247"/>
            <p:cNvPicPr/>
            <p:nvPr/>
          </p:nvPicPr>
          <p:blipFill>
            <a:blip r:embed="rId2"/>
            <a:stretch/>
          </p:blipFill>
          <p:spPr>
            <a:xfrm>
              <a:off x="6743520" y="4900680"/>
              <a:ext cx="809280" cy="818640"/>
            </a:xfrm>
            <a:prstGeom prst="rect">
              <a:avLst/>
            </a:prstGeom>
            <a:ln w="0">
              <a:noFill/>
            </a:ln>
          </p:spPr>
        </p:pic>
        <p:pic>
          <p:nvPicPr>
            <p:cNvPr id="279" name="Imagem 248"/>
            <p:cNvPicPr/>
            <p:nvPr/>
          </p:nvPicPr>
          <p:blipFill>
            <a:blip r:embed="rId2"/>
            <a:stretch/>
          </p:blipFill>
          <p:spPr>
            <a:xfrm>
              <a:off x="6512400" y="5100840"/>
              <a:ext cx="809280" cy="818640"/>
            </a:xfrm>
            <a:prstGeom prst="rect">
              <a:avLst/>
            </a:prstGeom>
            <a:ln w="0">
              <a:noFill/>
            </a:ln>
          </p:spPr>
        </p:pic>
        <p:pic>
          <p:nvPicPr>
            <p:cNvPr id="280" name="Imagem 249"/>
            <p:cNvPicPr/>
            <p:nvPr/>
          </p:nvPicPr>
          <p:blipFill>
            <a:blip r:embed="rId2"/>
            <a:stretch/>
          </p:blipFill>
          <p:spPr>
            <a:xfrm>
              <a:off x="7034760" y="5346720"/>
              <a:ext cx="809280" cy="818640"/>
            </a:xfrm>
            <a:prstGeom prst="rect">
              <a:avLst/>
            </a:prstGeom>
            <a:ln w="0">
              <a:noFill/>
            </a:ln>
          </p:spPr>
        </p:pic>
        <p:pic>
          <p:nvPicPr>
            <p:cNvPr id="281" name="Imagem 250"/>
            <p:cNvPicPr/>
            <p:nvPr/>
          </p:nvPicPr>
          <p:blipFill>
            <a:blip r:embed="rId2"/>
            <a:stretch/>
          </p:blipFill>
          <p:spPr>
            <a:xfrm>
              <a:off x="6378120" y="5391360"/>
              <a:ext cx="809280" cy="818640"/>
            </a:xfrm>
            <a:prstGeom prst="rect">
              <a:avLst/>
            </a:prstGeom>
            <a:ln w="0">
              <a:noFill/>
            </a:ln>
          </p:spPr>
        </p:pic>
        <p:pic>
          <p:nvPicPr>
            <p:cNvPr id="282" name="Imagem 251"/>
            <p:cNvPicPr/>
            <p:nvPr/>
          </p:nvPicPr>
          <p:blipFill>
            <a:blip r:embed="rId2"/>
            <a:stretch/>
          </p:blipFill>
          <p:spPr>
            <a:xfrm>
              <a:off x="6675480" y="5681880"/>
              <a:ext cx="809280" cy="818640"/>
            </a:xfrm>
            <a:prstGeom prst="rect">
              <a:avLst/>
            </a:prstGeom>
            <a:ln w="0">
              <a:noFill/>
            </a:ln>
          </p:spPr>
        </p:pic>
      </p:grpSp>
      <p:sp>
        <p:nvSpPr>
          <p:cNvPr id="283" name="CaixaDeTexto 252"/>
          <p:cNvSpPr/>
          <p:nvPr/>
        </p:nvSpPr>
        <p:spPr>
          <a:xfrm>
            <a:off x="2621520" y="5324760"/>
            <a:ext cx="1247760" cy="39528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2000" b="1" strike="noStrike" spc="-1">
                <a:solidFill>
                  <a:srgbClr val="000000"/>
                </a:solidFill>
                <a:latin typeface="Calibri"/>
              </a:rPr>
              <a:t>TR 25 Min</a:t>
            </a:r>
            <a:endParaRPr lang="pt-BR" sz="20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dirty="0">
                <a:solidFill>
                  <a:srgbClr val="000000"/>
                </a:solidFill>
                <a:latin typeface="Calibri Light"/>
              </a:rPr>
              <a:t>COMO RESOLVER ESTES PROBLEMAS?</a:t>
            </a:r>
            <a:endParaRPr lang="pt-BR" sz="4400" b="0" strike="noStrike" spc="-1" dirty="0">
              <a:solidFill>
                <a:srgbClr val="000000"/>
              </a:solidFill>
              <a:latin typeface="Calibri"/>
            </a:endParaRPr>
          </a:p>
        </p:txBody>
      </p:sp>
      <p:sp>
        <p:nvSpPr>
          <p:cNvPr id="47" name="PlaceHolder 2"/>
          <p:cNvSpPr>
            <a:spLocks noGrp="1"/>
          </p:cNvSpPr>
          <p:nvPr>
            <p:ph/>
          </p:nvPr>
        </p:nvSpPr>
        <p:spPr>
          <a:xfrm>
            <a:off x="838080" y="2052360"/>
            <a:ext cx="10515240" cy="4541040"/>
          </a:xfrm>
          <a:prstGeom prst="rect">
            <a:avLst/>
          </a:prstGeom>
          <a:noFill/>
          <a:ln w="0">
            <a:noFill/>
          </a:ln>
        </p:spPr>
        <p:txBody>
          <a:bodyPr anchor="t">
            <a:normAutofit fontScale="96000" lnSpcReduction="10000"/>
          </a:bodyPr>
          <a:lstStyle/>
          <a:p>
            <a:pPr marL="228600" indent="-228600">
              <a:lnSpc>
                <a:spcPct val="90000"/>
              </a:lnSpc>
              <a:spcBef>
                <a:spcPts val="1001"/>
              </a:spcBef>
              <a:buClr>
                <a:srgbClr val="000000"/>
              </a:buClr>
              <a:buFont typeface="Arial"/>
              <a:buChar char="•"/>
            </a:pPr>
            <a:r>
              <a:rPr lang="pt-BR" sz="2800" b="0" strike="noStrike" spc="-1" dirty="0">
                <a:solidFill>
                  <a:srgbClr val="000000"/>
                </a:solidFill>
                <a:latin typeface="Calibri"/>
              </a:rPr>
              <a:t>PARA MELHORAR O SAMU:</a:t>
            </a:r>
          </a:p>
          <a:p>
            <a:pPr lvl="1">
              <a:spcBef>
                <a:spcPts val="1001"/>
              </a:spcBef>
              <a:buClr>
                <a:srgbClr val="000000"/>
              </a:buClr>
              <a:buFont typeface="Arial"/>
              <a:buChar char="•"/>
            </a:pPr>
            <a:r>
              <a:rPr lang="pt-BR" spc="-1" dirty="0">
                <a:solidFill>
                  <a:srgbClr val="000000"/>
                </a:solidFill>
                <a:latin typeface="Calibri"/>
              </a:rPr>
              <a:t>CRIAÇÃO DE UM SAMU MACRORREGIONAL COM COBERTURA EM TODA A MACRORREGIÃO COM TEMPO-RESPOSTAS SATISFATÓRIOS</a:t>
            </a:r>
          </a:p>
          <a:p>
            <a:pPr lvl="1">
              <a:spcBef>
                <a:spcPts val="1001"/>
              </a:spcBef>
              <a:buClr>
                <a:srgbClr val="000000"/>
              </a:buClr>
              <a:buFont typeface="Arial"/>
              <a:buChar char="•"/>
            </a:pPr>
            <a:r>
              <a:rPr lang="pt-BR" spc="-1" dirty="0">
                <a:solidFill>
                  <a:srgbClr val="000000"/>
                </a:solidFill>
                <a:latin typeface="Calibri"/>
              </a:rPr>
              <a:t>CRIAÇÃO DE UMA ESTRUTURA PÚBLICA(NÃO TERCERIZADA) PARA O GERENCIAMENTO DO SAMU, MELHORANDO A GESTÃO</a:t>
            </a:r>
          </a:p>
          <a:p>
            <a:pPr lvl="1">
              <a:spcBef>
                <a:spcPts val="1001"/>
              </a:spcBef>
              <a:buClr>
                <a:srgbClr val="000000"/>
              </a:buClr>
              <a:buFont typeface="Arial"/>
              <a:buChar char="•"/>
            </a:pPr>
            <a:r>
              <a:rPr lang="pt-BR" spc="-1" dirty="0">
                <a:solidFill>
                  <a:srgbClr val="000000"/>
                </a:solidFill>
                <a:latin typeface="Calibri"/>
              </a:rPr>
              <a:t>MELHORIA DA CAPACITAÇÃO DOS PROFISSIONAIS ATRAVÉS DE UM NÚCLEO DE EDUCAÇÃO PERMANENTE(NEP) INSTALADO JUNTO AO COMPLEXO REGULADOR</a:t>
            </a:r>
          </a:p>
          <a:p>
            <a:pPr lvl="1">
              <a:spcBef>
                <a:spcPts val="1001"/>
              </a:spcBef>
              <a:buClr>
                <a:srgbClr val="000000"/>
              </a:buClr>
              <a:buFont typeface="Arial"/>
              <a:buChar char="•"/>
            </a:pPr>
            <a:r>
              <a:rPr lang="pt-BR" spc="-1" dirty="0">
                <a:solidFill>
                  <a:srgbClr val="000000"/>
                </a:solidFill>
                <a:latin typeface="Calibri"/>
              </a:rPr>
              <a:t>FINANCIAMENTO DE CUSTEIO DIVIDIDO ENTRE MUNICÍPIOS, ESTADO E MINISTÉRIO DA SAÚDE</a:t>
            </a:r>
          </a:p>
          <a:p>
            <a:pPr lvl="1">
              <a:spcBef>
                <a:spcPts val="1001"/>
              </a:spcBef>
              <a:buClr>
                <a:srgbClr val="000000"/>
              </a:buClr>
              <a:buFont typeface="Arial"/>
              <a:buChar char="•"/>
            </a:pPr>
            <a:r>
              <a:rPr lang="pt-BR" b="0" strike="noStrike" spc="-1" dirty="0">
                <a:solidFill>
                  <a:srgbClr val="000000"/>
                </a:solidFill>
                <a:latin typeface="Calibri"/>
              </a:rPr>
              <a:t>MONITORIZAÇÃO E RESOLUÇÃO DOS PROBLEMAS OU ENCAMINHAMENTO DA SOLUÇÃO DOS MESMOS, POR ESTRUTURA DE GOVERNANÇA MACRORREGIONAL(COMITÊ GESTOR DE URGÊNCIA E SIM)</a:t>
            </a:r>
            <a:endParaRPr lang="pt-BR"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p:txBody>
      </p:sp>
    </p:spTree>
    <p:extLst>
      <p:ext uri="{BB962C8B-B14F-4D97-AF65-F5344CB8AC3E}">
        <p14:creationId xmlns:p14="http://schemas.microsoft.com/office/powerpoint/2010/main" val="2784454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284" name="PlaceHolder 1"/>
          <p:cNvSpPr>
            <a:spLocks noGrp="1"/>
          </p:cNvSpPr>
          <p:nvPr>
            <p:ph type="title"/>
          </p:nvPr>
        </p:nvSpPr>
        <p:spPr>
          <a:xfrm>
            <a:off x="971640" y="2249640"/>
            <a:ext cx="10252440" cy="1325160"/>
          </a:xfrm>
          <a:prstGeom prst="rect">
            <a:avLst/>
          </a:prstGeom>
          <a:noFill/>
          <a:ln w="0">
            <a:noFill/>
          </a:ln>
        </p:spPr>
        <p:txBody>
          <a:bodyPr anchor="ctr">
            <a:normAutofit fontScale="90000"/>
          </a:bodyPr>
          <a:lstStyle/>
          <a:p>
            <a:pPr algn="ctr">
              <a:lnSpc>
                <a:spcPct val="90000"/>
              </a:lnSpc>
              <a:buNone/>
            </a:pPr>
            <a:r>
              <a:rPr lang="pt-BR" sz="4800" b="1" strike="noStrike" spc="-1">
                <a:solidFill>
                  <a:srgbClr val="FF0000"/>
                </a:solidFill>
                <a:latin typeface="Calibri Light"/>
              </a:rPr>
              <a:t>SUPORTE AVANÇADO DE VIDA DO SAMU - USA</a:t>
            </a:r>
            <a:endParaRPr lang="pt-BR" sz="4800" b="0" strike="noStrike" spc="-1">
              <a:solidFill>
                <a:srgbClr val="000000"/>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285" name="CaixaDeTexto 3"/>
          <p:cNvSpPr/>
          <p:nvPr/>
        </p:nvSpPr>
        <p:spPr>
          <a:xfrm>
            <a:off x="971640" y="138960"/>
            <a:ext cx="1027512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2800" b="1" strike="noStrike" spc="-1">
                <a:solidFill>
                  <a:srgbClr val="000000"/>
                </a:solidFill>
                <a:latin typeface="Calibri"/>
              </a:rPr>
              <a:t>Estado atual e projeto para a macrorregião centro-norte, por região de saúde – </a:t>
            </a:r>
            <a:r>
              <a:rPr lang="pt-BR" sz="2800" b="1" strike="noStrike" spc="-1">
                <a:solidFill>
                  <a:srgbClr val="FF0000"/>
                </a:solidFill>
                <a:latin typeface="Calibri"/>
              </a:rPr>
              <a:t>UNIDADE DE SUPORTE AVANÇADO - USA</a:t>
            </a:r>
            <a:endParaRPr lang="pt-BR" sz="2800" b="0" strike="noStrike" spc="-1">
              <a:latin typeface="Arial"/>
            </a:endParaRPr>
          </a:p>
        </p:txBody>
      </p:sp>
      <p:sp>
        <p:nvSpPr>
          <p:cNvPr id="287" name="CaixaDeTexto 5"/>
          <p:cNvSpPr/>
          <p:nvPr/>
        </p:nvSpPr>
        <p:spPr>
          <a:xfrm>
            <a:off x="2000250" y="6268680"/>
            <a:ext cx="8513370" cy="367878"/>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pt-BR" sz="1800" b="1" strike="noStrike" spc="-1" dirty="0">
                <a:solidFill>
                  <a:srgbClr val="000000"/>
                </a:solidFill>
                <a:latin typeface="Calibri"/>
              </a:rPr>
              <a:t>TOTAL                                                                                                                         </a:t>
            </a:r>
            <a:r>
              <a:rPr lang="pt-BR" sz="1800" b="1" strike="noStrike" spc="-1" dirty="0">
                <a:solidFill>
                  <a:srgbClr val="5B9BD5"/>
                </a:solidFill>
                <a:latin typeface="Calibri"/>
              </a:rPr>
              <a:t>10</a:t>
            </a:r>
            <a:r>
              <a:rPr lang="pt-BR" sz="1800" b="1" strike="noStrike" spc="-1" dirty="0">
                <a:solidFill>
                  <a:srgbClr val="000000"/>
                </a:solidFill>
                <a:latin typeface="Calibri"/>
              </a:rPr>
              <a:t>             </a:t>
            </a:r>
            <a:r>
              <a:rPr lang="pt-BR" sz="1800" b="1" strike="noStrike" spc="-1" dirty="0">
                <a:solidFill>
                  <a:srgbClr val="FF0000"/>
                </a:solidFill>
                <a:latin typeface="Calibri"/>
              </a:rPr>
              <a:t>10 </a:t>
            </a:r>
            <a:endParaRPr lang="pt-BR" sz="1800" b="0" strike="noStrike" spc="-1" dirty="0">
              <a:latin typeface="Arial"/>
            </a:endParaRPr>
          </a:p>
        </p:txBody>
      </p:sp>
      <p:pic>
        <p:nvPicPr>
          <p:cNvPr id="2" name="Imagem 1">
            <a:extLst>
              <a:ext uri="{FF2B5EF4-FFF2-40B4-BE49-F238E27FC236}">
                <a16:creationId xmlns:a16="http://schemas.microsoft.com/office/drawing/2014/main" id="{9A53BC00-BAB0-EBF0-04E8-68EF3C7E7457}"/>
              </a:ext>
            </a:extLst>
          </p:cNvPr>
          <p:cNvPicPr>
            <a:picLocks noChangeAspect="1"/>
          </p:cNvPicPr>
          <p:nvPr/>
        </p:nvPicPr>
        <p:blipFill>
          <a:blip r:embed="rId2"/>
          <a:stretch>
            <a:fillRect/>
          </a:stretch>
        </p:blipFill>
        <p:spPr>
          <a:xfrm>
            <a:off x="2000250" y="995282"/>
            <a:ext cx="8513370" cy="527339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288" name="PlaceHolder 1"/>
          <p:cNvSpPr>
            <a:spLocks noGrp="1"/>
          </p:cNvSpPr>
          <p:nvPr>
            <p:ph type="title"/>
          </p:nvPr>
        </p:nvSpPr>
        <p:spPr>
          <a:xfrm>
            <a:off x="971640" y="730800"/>
            <a:ext cx="4823280" cy="1325160"/>
          </a:xfrm>
          <a:prstGeom prst="rect">
            <a:avLst/>
          </a:prstGeom>
          <a:noFill/>
          <a:ln w="0">
            <a:noFill/>
          </a:ln>
        </p:spPr>
        <p:txBody>
          <a:bodyPr anchor="ctr">
            <a:normAutofit/>
          </a:bodyPr>
          <a:lstStyle/>
          <a:p>
            <a:pPr>
              <a:lnSpc>
                <a:spcPct val="90000"/>
              </a:lnSpc>
              <a:buNone/>
            </a:pPr>
            <a:r>
              <a:rPr lang="pt-BR" sz="4400" b="0" strike="noStrike" spc="-1">
                <a:solidFill>
                  <a:srgbClr val="000000"/>
                </a:solidFill>
                <a:latin typeface="Calibri Light"/>
              </a:rPr>
              <a:t>USAs – Distribuição na Macrorregião</a:t>
            </a:r>
            <a:endParaRPr lang="pt-BR" sz="4400" b="0" strike="noStrike" spc="-1">
              <a:solidFill>
                <a:srgbClr val="000000"/>
              </a:solidFill>
              <a:latin typeface="Calibri"/>
            </a:endParaRPr>
          </a:p>
        </p:txBody>
      </p:sp>
      <p:pic>
        <p:nvPicPr>
          <p:cNvPr id="289" name="Imagem 3"/>
          <p:cNvPicPr/>
          <p:nvPr/>
        </p:nvPicPr>
        <p:blipFill>
          <a:blip r:embed="rId2"/>
          <a:stretch/>
        </p:blipFill>
        <p:spPr>
          <a:xfrm>
            <a:off x="6946200" y="976320"/>
            <a:ext cx="3832560" cy="5308920"/>
          </a:xfrm>
          <a:prstGeom prst="rect">
            <a:avLst/>
          </a:prstGeom>
          <a:ln w="0">
            <a:noFill/>
          </a:ln>
        </p:spPr>
      </p:pic>
      <p:pic>
        <p:nvPicPr>
          <p:cNvPr id="290" name="Imagem 4"/>
          <p:cNvPicPr/>
          <p:nvPr/>
        </p:nvPicPr>
        <p:blipFill>
          <a:blip r:embed="rId3"/>
          <a:stretch/>
        </p:blipFill>
        <p:spPr>
          <a:xfrm>
            <a:off x="7976160" y="4572000"/>
            <a:ext cx="385200" cy="221400"/>
          </a:xfrm>
          <a:prstGeom prst="rect">
            <a:avLst/>
          </a:prstGeom>
          <a:ln w="0">
            <a:noFill/>
          </a:ln>
        </p:spPr>
      </p:pic>
      <p:pic>
        <p:nvPicPr>
          <p:cNvPr id="291" name="Imagem 5"/>
          <p:cNvPicPr/>
          <p:nvPr/>
        </p:nvPicPr>
        <p:blipFill>
          <a:blip r:embed="rId3"/>
          <a:stretch/>
        </p:blipFill>
        <p:spPr>
          <a:xfrm>
            <a:off x="8647920" y="4587480"/>
            <a:ext cx="383040" cy="221400"/>
          </a:xfrm>
          <a:prstGeom prst="rect">
            <a:avLst/>
          </a:prstGeom>
          <a:ln w="0">
            <a:noFill/>
          </a:ln>
        </p:spPr>
      </p:pic>
      <p:pic>
        <p:nvPicPr>
          <p:cNvPr id="292" name="Imagem 6"/>
          <p:cNvPicPr/>
          <p:nvPr/>
        </p:nvPicPr>
        <p:blipFill>
          <a:blip r:embed="rId3"/>
          <a:stretch/>
        </p:blipFill>
        <p:spPr>
          <a:xfrm>
            <a:off x="8292960" y="5123160"/>
            <a:ext cx="383040" cy="221400"/>
          </a:xfrm>
          <a:prstGeom prst="rect">
            <a:avLst/>
          </a:prstGeom>
          <a:ln w="0">
            <a:noFill/>
          </a:ln>
        </p:spPr>
      </p:pic>
      <p:pic>
        <p:nvPicPr>
          <p:cNvPr id="293" name="Imagem 7"/>
          <p:cNvPicPr/>
          <p:nvPr/>
        </p:nvPicPr>
        <p:blipFill>
          <a:blip r:embed="rId3"/>
          <a:stretch/>
        </p:blipFill>
        <p:spPr>
          <a:xfrm>
            <a:off x="8862840" y="5856840"/>
            <a:ext cx="383040" cy="221400"/>
          </a:xfrm>
          <a:prstGeom prst="rect">
            <a:avLst/>
          </a:prstGeom>
          <a:ln w="0">
            <a:noFill/>
          </a:ln>
        </p:spPr>
      </p:pic>
      <p:pic>
        <p:nvPicPr>
          <p:cNvPr id="294" name="Imagem 8"/>
          <p:cNvPicPr/>
          <p:nvPr/>
        </p:nvPicPr>
        <p:blipFill>
          <a:blip r:embed="rId3"/>
          <a:stretch/>
        </p:blipFill>
        <p:spPr>
          <a:xfrm>
            <a:off x="8961120" y="5329080"/>
            <a:ext cx="383040" cy="221400"/>
          </a:xfrm>
          <a:prstGeom prst="rect">
            <a:avLst/>
          </a:prstGeom>
          <a:ln w="0">
            <a:noFill/>
          </a:ln>
        </p:spPr>
      </p:pic>
      <p:pic>
        <p:nvPicPr>
          <p:cNvPr id="295" name="Imagem 9"/>
          <p:cNvPicPr/>
          <p:nvPr/>
        </p:nvPicPr>
        <p:blipFill>
          <a:blip r:embed="rId3"/>
          <a:stretch/>
        </p:blipFill>
        <p:spPr>
          <a:xfrm>
            <a:off x="8577720" y="3558960"/>
            <a:ext cx="383040" cy="221400"/>
          </a:xfrm>
          <a:prstGeom prst="rect">
            <a:avLst/>
          </a:prstGeom>
          <a:ln w="0">
            <a:noFill/>
          </a:ln>
        </p:spPr>
      </p:pic>
      <p:pic>
        <p:nvPicPr>
          <p:cNvPr id="296" name="Imagem 10"/>
          <p:cNvPicPr/>
          <p:nvPr/>
        </p:nvPicPr>
        <p:blipFill>
          <a:blip r:embed="rId3"/>
          <a:stretch/>
        </p:blipFill>
        <p:spPr>
          <a:xfrm>
            <a:off x="7800480" y="4350240"/>
            <a:ext cx="383040" cy="221400"/>
          </a:xfrm>
          <a:prstGeom prst="rect">
            <a:avLst/>
          </a:prstGeom>
          <a:ln w="0">
            <a:noFill/>
          </a:ln>
        </p:spPr>
      </p:pic>
      <p:pic>
        <p:nvPicPr>
          <p:cNvPr id="297" name="Imagem 11"/>
          <p:cNvPicPr/>
          <p:nvPr/>
        </p:nvPicPr>
        <p:blipFill>
          <a:blip r:embed="rId3"/>
          <a:stretch/>
        </p:blipFill>
        <p:spPr>
          <a:xfrm>
            <a:off x="9030960" y="5905800"/>
            <a:ext cx="383040" cy="221400"/>
          </a:xfrm>
          <a:prstGeom prst="rect">
            <a:avLst/>
          </a:prstGeom>
          <a:ln w="0">
            <a:noFill/>
          </a:ln>
        </p:spPr>
      </p:pic>
      <p:pic>
        <p:nvPicPr>
          <p:cNvPr id="298" name="Imagem 12"/>
          <p:cNvPicPr/>
          <p:nvPr/>
        </p:nvPicPr>
        <p:blipFill>
          <a:blip r:embed="rId3"/>
          <a:stretch/>
        </p:blipFill>
        <p:spPr>
          <a:xfrm>
            <a:off x="8742600" y="2232720"/>
            <a:ext cx="383040" cy="221400"/>
          </a:xfrm>
          <a:prstGeom prst="rect">
            <a:avLst/>
          </a:prstGeom>
          <a:ln w="0">
            <a:noFill/>
          </a:ln>
        </p:spPr>
      </p:pic>
      <p:pic>
        <p:nvPicPr>
          <p:cNvPr id="299" name="Imagem 13"/>
          <p:cNvPicPr/>
          <p:nvPr/>
        </p:nvPicPr>
        <p:blipFill>
          <a:blip r:embed="rId3"/>
          <a:stretch/>
        </p:blipFill>
        <p:spPr>
          <a:xfrm>
            <a:off x="9385200" y="5550840"/>
            <a:ext cx="385200" cy="22140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983160" y="730800"/>
            <a:ext cx="4948920" cy="1325160"/>
          </a:xfrm>
          <a:prstGeom prst="rect">
            <a:avLst/>
          </a:prstGeom>
          <a:noFill/>
          <a:ln w="0">
            <a:noFill/>
          </a:ln>
        </p:spPr>
        <p:txBody>
          <a:bodyPr anchor="ctr">
            <a:noAutofit/>
          </a:bodyPr>
          <a:lstStyle/>
          <a:p>
            <a:pPr>
              <a:lnSpc>
                <a:spcPct val="90000"/>
              </a:lnSpc>
              <a:buNone/>
            </a:pPr>
            <a:r>
              <a:rPr lang="pt-BR" sz="4400" b="0" strike="noStrike" spc="-1">
                <a:solidFill>
                  <a:srgbClr val="000000"/>
                </a:solidFill>
                <a:latin typeface="Calibri Light"/>
              </a:rPr>
              <a:t>USAs – Cobertura na Macrorregião</a:t>
            </a:r>
            <a:endParaRPr lang="pt-BR" sz="4400" b="0" strike="noStrike" spc="-1">
              <a:solidFill>
                <a:srgbClr val="000000"/>
              </a:solidFill>
              <a:latin typeface="Calibri"/>
            </a:endParaRPr>
          </a:p>
        </p:txBody>
      </p:sp>
      <p:sp>
        <p:nvSpPr>
          <p:cNvPr id="301" name="CaixaDeTexto 3"/>
          <p:cNvSpPr/>
          <p:nvPr/>
        </p:nvSpPr>
        <p:spPr>
          <a:xfrm>
            <a:off x="3477240" y="4864680"/>
            <a:ext cx="2217240" cy="39528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2000" b="1" strike="noStrike" spc="-1">
                <a:solidFill>
                  <a:srgbClr val="000000"/>
                </a:solidFill>
                <a:latin typeface="Calibri"/>
              </a:rPr>
              <a:t>TR MACRO 51 Min</a:t>
            </a:r>
            <a:endParaRPr lang="pt-BR" sz="2000" b="0" strike="noStrike" spc="-1">
              <a:latin typeface="Arial"/>
            </a:endParaRPr>
          </a:p>
        </p:txBody>
      </p:sp>
      <p:pic>
        <p:nvPicPr>
          <p:cNvPr id="302" name="Imagem 4"/>
          <p:cNvPicPr/>
          <p:nvPr/>
        </p:nvPicPr>
        <p:blipFill>
          <a:blip r:embed="rId2"/>
          <a:stretch/>
        </p:blipFill>
        <p:spPr>
          <a:xfrm>
            <a:off x="1720440" y="4200120"/>
            <a:ext cx="1609200" cy="1571400"/>
          </a:xfrm>
          <a:prstGeom prst="rect">
            <a:avLst/>
          </a:prstGeom>
          <a:ln w="0">
            <a:noFill/>
          </a:ln>
        </p:spPr>
      </p:pic>
      <p:grpSp>
        <p:nvGrpSpPr>
          <p:cNvPr id="303" name="Agrupar 5"/>
          <p:cNvGrpSpPr/>
          <p:nvPr/>
        </p:nvGrpSpPr>
        <p:grpSpPr>
          <a:xfrm>
            <a:off x="7186320" y="976320"/>
            <a:ext cx="3832560" cy="5725800"/>
            <a:chOff x="7186320" y="976320"/>
            <a:chExt cx="3832560" cy="5725800"/>
          </a:xfrm>
        </p:grpSpPr>
        <p:pic>
          <p:nvPicPr>
            <p:cNvPr id="304" name="Imagem 6"/>
            <p:cNvPicPr/>
            <p:nvPr/>
          </p:nvPicPr>
          <p:blipFill>
            <a:blip r:embed="rId3"/>
            <a:stretch/>
          </p:blipFill>
          <p:spPr>
            <a:xfrm>
              <a:off x="7186320" y="976320"/>
              <a:ext cx="3832560" cy="5308920"/>
            </a:xfrm>
            <a:prstGeom prst="rect">
              <a:avLst/>
            </a:prstGeom>
            <a:ln w="0">
              <a:noFill/>
            </a:ln>
          </p:spPr>
        </p:pic>
        <p:pic>
          <p:nvPicPr>
            <p:cNvPr id="305" name="Imagem 7"/>
            <p:cNvPicPr/>
            <p:nvPr/>
          </p:nvPicPr>
          <p:blipFill>
            <a:blip r:embed="rId4"/>
            <a:stretch/>
          </p:blipFill>
          <p:spPr>
            <a:xfrm>
              <a:off x="8216280" y="4572000"/>
              <a:ext cx="385200" cy="221400"/>
            </a:xfrm>
            <a:prstGeom prst="rect">
              <a:avLst/>
            </a:prstGeom>
            <a:ln w="0">
              <a:noFill/>
            </a:ln>
          </p:spPr>
        </p:pic>
        <p:pic>
          <p:nvPicPr>
            <p:cNvPr id="306" name="Imagem 8"/>
            <p:cNvPicPr/>
            <p:nvPr/>
          </p:nvPicPr>
          <p:blipFill>
            <a:blip r:embed="rId4"/>
            <a:stretch/>
          </p:blipFill>
          <p:spPr>
            <a:xfrm>
              <a:off x="8887680" y="4587480"/>
              <a:ext cx="383040" cy="221400"/>
            </a:xfrm>
            <a:prstGeom prst="rect">
              <a:avLst/>
            </a:prstGeom>
            <a:ln w="0">
              <a:noFill/>
            </a:ln>
          </p:spPr>
        </p:pic>
        <p:pic>
          <p:nvPicPr>
            <p:cNvPr id="307" name="Imagem 9"/>
            <p:cNvPicPr/>
            <p:nvPr/>
          </p:nvPicPr>
          <p:blipFill>
            <a:blip r:embed="rId4"/>
            <a:stretch/>
          </p:blipFill>
          <p:spPr>
            <a:xfrm>
              <a:off x="8533080" y="5123160"/>
              <a:ext cx="383040" cy="221400"/>
            </a:xfrm>
            <a:prstGeom prst="rect">
              <a:avLst/>
            </a:prstGeom>
            <a:ln w="0">
              <a:noFill/>
            </a:ln>
          </p:spPr>
        </p:pic>
        <p:pic>
          <p:nvPicPr>
            <p:cNvPr id="308" name="Imagem 10"/>
            <p:cNvPicPr/>
            <p:nvPr/>
          </p:nvPicPr>
          <p:blipFill>
            <a:blip r:embed="rId4"/>
            <a:stretch/>
          </p:blipFill>
          <p:spPr>
            <a:xfrm>
              <a:off x="9102600" y="5856840"/>
              <a:ext cx="383040" cy="221400"/>
            </a:xfrm>
            <a:prstGeom prst="rect">
              <a:avLst/>
            </a:prstGeom>
            <a:ln w="0">
              <a:noFill/>
            </a:ln>
          </p:spPr>
        </p:pic>
        <p:pic>
          <p:nvPicPr>
            <p:cNvPr id="309" name="Imagem 11"/>
            <p:cNvPicPr/>
            <p:nvPr/>
          </p:nvPicPr>
          <p:blipFill>
            <a:blip r:embed="rId4"/>
            <a:stretch/>
          </p:blipFill>
          <p:spPr>
            <a:xfrm>
              <a:off x="9201240" y="5329080"/>
              <a:ext cx="383040" cy="221400"/>
            </a:xfrm>
            <a:prstGeom prst="rect">
              <a:avLst/>
            </a:prstGeom>
            <a:ln w="0">
              <a:noFill/>
            </a:ln>
          </p:spPr>
        </p:pic>
        <p:pic>
          <p:nvPicPr>
            <p:cNvPr id="310" name="Imagem 12"/>
            <p:cNvPicPr/>
            <p:nvPr/>
          </p:nvPicPr>
          <p:blipFill>
            <a:blip r:embed="rId4"/>
            <a:stretch/>
          </p:blipFill>
          <p:spPr>
            <a:xfrm>
              <a:off x="8817840" y="3558960"/>
              <a:ext cx="383040" cy="221400"/>
            </a:xfrm>
            <a:prstGeom prst="rect">
              <a:avLst/>
            </a:prstGeom>
            <a:ln w="0">
              <a:noFill/>
            </a:ln>
          </p:spPr>
        </p:pic>
        <p:pic>
          <p:nvPicPr>
            <p:cNvPr id="311" name="Imagem 13"/>
            <p:cNvPicPr/>
            <p:nvPr/>
          </p:nvPicPr>
          <p:blipFill>
            <a:blip r:embed="rId4"/>
            <a:stretch/>
          </p:blipFill>
          <p:spPr>
            <a:xfrm>
              <a:off x="8040240" y="4350240"/>
              <a:ext cx="383040" cy="221400"/>
            </a:xfrm>
            <a:prstGeom prst="rect">
              <a:avLst/>
            </a:prstGeom>
            <a:ln w="0">
              <a:noFill/>
            </a:ln>
          </p:spPr>
        </p:pic>
        <p:pic>
          <p:nvPicPr>
            <p:cNvPr id="312" name="Imagem 14"/>
            <p:cNvPicPr/>
            <p:nvPr/>
          </p:nvPicPr>
          <p:blipFill>
            <a:blip r:embed="rId4"/>
            <a:stretch/>
          </p:blipFill>
          <p:spPr>
            <a:xfrm>
              <a:off x="9271080" y="5905800"/>
              <a:ext cx="383040" cy="221400"/>
            </a:xfrm>
            <a:prstGeom prst="rect">
              <a:avLst/>
            </a:prstGeom>
            <a:ln w="0">
              <a:noFill/>
            </a:ln>
          </p:spPr>
        </p:pic>
        <p:pic>
          <p:nvPicPr>
            <p:cNvPr id="313" name="Imagem 15"/>
            <p:cNvPicPr/>
            <p:nvPr/>
          </p:nvPicPr>
          <p:blipFill>
            <a:blip r:embed="rId4"/>
            <a:stretch/>
          </p:blipFill>
          <p:spPr>
            <a:xfrm>
              <a:off x="8982360" y="2232720"/>
              <a:ext cx="383040" cy="221400"/>
            </a:xfrm>
            <a:prstGeom prst="rect">
              <a:avLst/>
            </a:prstGeom>
            <a:ln w="0">
              <a:noFill/>
            </a:ln>
          </p:spPr>
        </p:pic>
        <p:pic>
          <p:nvPicPr>
            <p:cNvPr id="314" name="Imagem 16"/>
            <p:cNvPicPr/>
            <p:nvPr/>
          </p:nvPicPr>
          <p:blipFill>
            <a:blip r:embed="rId4"/>
            <a:stretch/>
          </p:blipFill>
          <p:spPr>
            <a:xfrm>
              <a:off x="9625320" y="5550840"/>
              <a:ext cx="385200" cy="221400"/>
            </a:xfrm>
            <a:prstGeom prst="rect">
              <a:avLst/>
            </a:prstGeom>
            <a:ln w="0">
              <a:noFill/>
            </a:ln>
          </p:spPr>
        </p:pic>
        <p:pic>
          <p:nvPicPr>
            <p:cNvPr id="315" name="Imagem 17"/>
            <p:cNvPicPr/>
            <p:nvPr/>
          </p:nvPicPr>
          <p:blipFill>
            <a:blip r:embed="rId2"/>
            <a:stretch/>
          </p:blipFill>
          <p:spPr>
            <a:xfrm>
              <a:off x="8369280" y="1521000"/>
              <a:ext cx="1609200" cy="1571400"/>
            </a:xfrm>
            <a:prstGeom prst="rect">
              <a:avLst/>
            </a:prstGeom>
            <a:ln w="0">
              <a:noFill/>
            </a:ln>
          </p:spPr>
        </p:pic>
        <p:pic>
          <p:nvPicPr>
            <p:cNvPr id="316" name="Imagem 18"/>
            <p:cNvPicPr/>
            <p:nvPr/>
          </p:nvPicPr>
          <p:blipFill>
            <a:blip r:embed="rId2"/>
            <a:stretch/>
          </p:blipFill>
          <p:spPr>
            <a:xfrm>
              <a:off x="8274600" y="2877480"/>
              <a:ext cx="1609200" cy="1571400"/>
            </a:xfrm>
            <a:prstGeom prst="rect">
              <a:avLst/>
            </a:prstGeom>
            <a:ln w="0">
              <a:noFill/>
            </a:ln>
          </p:spPr>
        </p:pic>
        <p:pic>
          <p:nvPicPr>
            <p:cNvPr id="317" name="Imagem 19"/>
            <p:cNvPicPr/>
            <p:nvPr/>
          </p:nvPicPr>
          <p:blipFill>
            <a:blip r:embed="rId2"/>
            <a:stretch/>
          </p:blipFill>
          <p:spPr>
            <a:xfrm>
              <a:off x="7474680" y="3515760"/>
              <a:ext cx="1609200" cy="1571400"/>
            </a:xfrm>
            <a:prstGeom prst="rect">
              <a:avLst/>
            </a:prstGeom>
            <a:ln w="0">
              <a:noFill/>
            </a:ln>
          </p:spPr>
        </p:pic>
        <p:pic>
          <p:nvPicPr>
            <p:cNvPr id="318" name="Imagem 20"/>
            <p:cNvPicPr/>
            <p:nvPr/>
          </p:nvPicPr>
          <p:blipFill>
            <a:blip r:embed="rId2"/>
            <a:stretch/>
          </p:blipFill>
          <p:spPr>
            <a:xfrm>
              <a:off x="7725240" y="3828240"/>
              <a:ext cx="1609200" cy="1571400"/>
            </a:xfrm>
            <a:prstGeom prst="rect">
              <a:avLst/>
            </a:prstGeom>
            <a:ln w="0">
              <a:noFill/>
            </a:ln>
          </p:spPr>
        </p:pic>
        <p:pic>
          <p:nvPicPr>
            <p:cNvPr id="319" name="Imagem 21"/>
            <p:cNvPicPr/>
            <p:nvPr/>
          </p:nvPicPr>
          <p:blipFill>
            <a:blip r:embed="rId2"/>
            <a:stretch/>
          </p:blipFill>
          <p:spPr>
            <a:xfrm>
              <a:off x="8387280" y="3751560"/>
              <a:ext cx="1609200" cy="1571400"/>
            </a:xfrm>
            <a:prstGeom prst="rect">
              <a:avLst/>
            </a:prstGeom>
            <a:ln w="0">
              <a:noFill/>
            </a:ln>
          </p:spPr>
        </p:pic>
        <p:pic>
          <p:nvPicPr>
            <p:cNvPr id="320" name="Imagem 22"/>
            <p:cNvPicPr/>
            <p:nvPr/>
          </p:nvPicPr>
          <p:blipFill>
            <a:blip r:embed="rId2"/>
            <a:stretch/>
          </p:blipFill>
          <p:spPr>
            <a:xfrm>
              <a:off x="7853400" y="4365360"/>
              <a:ext cx="1609200" cy="1571400"/>
            </a:xfrm>
            <a:prstGeom prst="rect">
              <a:avLst/>
            </a:prstGeom>
            <a:ln w="0">
              <a:noFill/>
            </a:ln>
          </p:spPr>
        </p:pic>
        <p:pic>
          <p:nvPicPr>
            <p:cNvPr id="321" name="Imagem 23"/>
            <p:cNvPicPr/>
            <p:nvPr/>
          </p:nvPicPr>
          <p:blipFill>
            <a:blip r:embed="rId2"/>
            <a:stretch/>
          </p:blipFill>
          <p:spPr>
            <a:xfrm>
              <a:off x="8594280" y="4404960"/>
              <a:ext cx="1609200" cy="1571400"/>
            </a:xfrm>
            <a:prstGeom prst="rect">
              <a:avLst/>
            </a:prstGeom>
            <a:ln w="0">
              <a:noFill/>
            </a:ln>
          </p:spPr>
        </p:pic>
        <p:pic>
          <p:nvPicPr>
            <p:cNvPr id="322" name="Imagem 24"/>
            <p:cNvPicPr/>
            <p:nvPr/>
          </p:nvPicPr>
          <p:blipFill>
            <a:blip r:embed="rId2"/>
            <a:stretch/>
          </p:blipFill>
          <p:spPr>
            <a:xfrm>
              <a:off x="9167040" y="4690800"/>
              <a:ext cx="1609200" cy="1571400"/>
            </a:xfrm>
            <a:prstGeom prst="rect">
              <a:avLst/>
            </a:prstGeom>
            <a:ln w="0">
              <a:noFill/>
            </a:ln>
          </p:spPr>
        </p:pic>
        <p:pic>
          <p:nvPicPr>
            <p:cNvPr id="323" name="Imagem 25"/>
            <p:cNvPicPr/>
            <p:nvPr/>
          </p:nvPicPr>
          <p:blipFill>
            <a:blip r:embed="rId2"/>
            <a:stretch/>
          </p:blipFill>
          <p:spPr>
            <a:xfrm>
              <a:off x="8429400" y="5130720"/>
              <a:ext cx="1609200" cy="1571400"/>
            </a:xfrm>
            <a:prstGeom prst="rect">
              <a:avLst/>
            </a:prstGeom>
            <a:ln w="0">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24" name="Título 1"/>
          <p:cNvSpPr/>
          <p:nvPr/>
        </p:nvSpPr>
        <p:spPr>
          <a:xfrm>
            <a:off x="971640" y="2174400"/>
            <a:ext cx="10240920" cy="13352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buNone/>
            </a:pPr>
            <a:r>
              <a:rPr lang="pt-BR" sz="4400" b="1" strike="noStrike" spc="-1">
                <a:solidFill>
                  <a:srgbClr val="000000"/>
                </a:solidFill>
                <a:latin typeface="Calibri Light"/>
              </a:rPr>
              <a:t>Orçamento</a:t>
            </a:r>
            <a:endParaRPr lang="pt-BR" sz="4400" b="0" strike="noStrike" spc="-1">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25" name="PlaceHolder 1"/>
          <p:cNvSpPr>
            <a:spLocks noGrp="1"/>
          </p:cNvSpPr>
          <p:nvPr>
            <p:ph type="title"/>
          </p:nvPr>
        </p:nvSpPr>
        <p:spPr>
          <a:xfrm>
            <a:off x="960120" y="365040"/>
            <a:ext cx="10275120" cy="1325160"/>
          </a:xfrm>
          <a:prstGeom prst="rect">
            <a:avLst/>
          </a:prstGeom>
          <a:noFill/>
          <a:ln w="0">
            <a:noFill/>
          </a:ln>
        </p:spPr>
        <p:txBody>
          <a:bodyPr anchor="ctr">
            <a:normAutofit/>
          </a:bodyPr>
          <a:lstStyle/>
          <a:p>
            <a:pPr>
              <a:lnSpc>
                <a:spcPct val="90000"/>
              </a:lnSpc>
              <a:buNone/>
            </a:pPr>
            <a:r>
              <a:rPr lang="pt-BR" sz="4400" b="0" strike="noStrike" spc="-1">
                <a:solidFill>
                  <a:srgbClr val="000000"/>
                </a:solidFill>
                <a:latin typeface="Calibri Light"/>
              </a:rPr>
              <a:t>Orçamento   </a:t>
            </a:r>
            <a:r>
              <a:rPr lang="pt-BR" sz="4400" b="1" strike="noStrike" spc="-1">
                <a:solidFill>
                  <a:srgbClr val="FF0000"/>
                </a:solidFill>
                <a:latin typeface="Calibri Light"/>
              </a:rPr>
              <a:t>ATUAL</a:t>
            </a:r>
            <a:endParaRPr lang="pt-BR" sz="4400" b="0" strike="noStrike" spc="-1">
              <a:solidFill>
                <a:srgbClr val="000000"/>
              </a:solidFill>
              <a:latin typeface="Calibri"/>
            </a:endParaRPr>
          </a:p>
        </p:txBody>
      </p:sp>
      <p:sp>
        <p:nvSpPr>
          <p:cNvPr id="326" name="CaixaDeTexto 3"/>
          <p:cNvSpPr/>
          <p:nvPr/>
        </p:nvSpPr>
        <p:spPr>
          <a:xfrm>
            <a:off x="3423600" y="2696040"/>
            <a:ext cx="6224400" cy="204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3200" b="1" strike="noStrike" spc="-1">
                <a:solidFill>
                  <a:srgbClr val="FF0000"/>
                </a:solidFill>
                <a:latin typeface="Calibri"/>
              </a:rPr>
              <a:t>10 USAs</a:t>
            </a:r>
            <a:endParaRPr lang="pt-BR" sz="3200" b="0" strike="noStrike" spc="-1">
              <a:latin typeface="Arial"/>
            </a:endParaRPr>
          </a:p>
          <a:p>
            <a:pPr>
              <a:lnSpc>
                <a:spcPct val="100000"/>
              </a:lnSpc>
              <a:buNone/>
            </a:pPr>
            <a:r>
              <a:rPr lang="pt-BR" sz="3200" b="1" strike="noStrike" spc="-1">
                <a:solidFill>
                  <a:srgbClr val="FF0000"/>
                </a:solidFill>
                <a:latin typeface="Calibri"/>
              </a:rPr>
              <a:t>31 USBs</a:t>
            </a:r>
            <a:endParaRPr lang="pt-BR" sz="3200" b="0" strike="noStrike" spc="-1">
              <a:latin typeface="Arial"/>
            </a:endParaRPr>
          </a:p>
          <a:p>
            <a:pPr>
              <a:lnSpc>
                <a:spcPct val="100000"/>
              </a:lnSpc>
              <a:buNone/>
            </a:pPr>
            <a:r>
              <a:rPr lang="pt-BR" sz="3200" b="1" strike="noStrike" spc="-1">
                <a:solidFill>
                  <a:srgbClr val="FF0000"/>
                </a:solidFill>
                <a:latin typeface="Calibri"/>
              </a:rPr>
              <a:t>5 Motolâncias</a:t>
            </a:r>
            <a:endParaRPr lang="pt-BR" sz="3200" b="0" strike="noStrike" spc="-1">
              <a:latin typeface="Arial"/>
            </a:endParaRPr>
          </a:p>
          <a:p>
            <a:pPr>
              <a:lnSpc>
                <a:spcPct val="100000"/>
              </a:lnSpc>
              <a:buNone/>
            </a:pPr>
            <a:r>
              <a:rPr lang="pt-BR" sz="3200" b="1" strike="noStrike" spc="-1">
                <a:solidFill>
                  <a:srgbClr val="FF0000"/>
                </a:solidFill>
                <a:latin typeface="Calibri"/>
              </a:rPr>
              <a:t>3 CRUs</a:t>
            </a:r>
            <a:endParaRPr lang="pt-BR" sz="3200" b="0" strike="noStrike" spc="-1">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27" name="Título 1"/>
          <p:cNvSpPr/>
          <p:nvPr/>
        </p:nvSpPr>
        <p:spPr>
          <a:xfrm>
            <a:off x="960120" y="294120"/>
            <a:ext cx="10263960" cy="10468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buNone/>
            </a:pPr>
            <a:r>
              <a:rPr lang="pt-BR" sz="4400" b="1" strike="noStrike" spc="-1">
                <a:solidFill>
                  <a:srgbClr val="000000"/>
                </a:solidFill>
                <a:latin typeface="Calibri Light"/>
              </a:rPr>
              <a:t>CUSTO ATUAL DO SAMU</a:t>
            </a:r>
            <a:endParaRPr lang="pt-BR" sz="4400" b="0" strike="noStrike" spc="-1">
              <a:latin typeface="Arial"/>
            </a:endParaRPr>
          </a:p>
        </p:txBody>
      </p:sp>
      <p:sp>
        <p:nvSpPr>
          <p:cNvPr id="328" name="Espaço Reservado para Conteúdo 2"/>
          <p:cNvSpPr/>
          <p:nvPr/>
        </p:nvSpPr>
        <p:spPr>
          <a:xfrm>
            <a:off x="2397600" y="1569600"/>
            <a:ext cx="9265680" cy="49939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9000" lnSpcReduction="10000"/>
          </a:bodyPr>
          <a:lstStyle/>
          <a:p>
            <a:pPr marL="228600" indent="-228600">
              <a:lnSpc>
                <a:spcPct val="90000"/>
              </a:lnSpc>
              <a:spcBef>
                <a:spcPts val="1001"/>
              </a:spcBef>
              <a:buClr>
                <a:srgbClr val="FF0000"/>
              </a:buClr>
              <a:buFont typeface="Arial"/>
              <a:buChar char="•"/>
            </a:pPr>
            <a:r>
              <a:rPr lang="pt-BR" sz="3000" b="1" strike="noStrike" spc="-1">
                <a:solidFill>
                  <a:srgbClr val="FF0000"/>
                </a:solidFill>
                <a:latin typeface="Calibri"/>
              </a:rPr>
              <a:t>Porangatu</a:t>
            </a:r>
            <a:endParaRPr lang="pt-BR" sz="3000" b="0" strike="noStrike" spc="-1">
              <a:latin typeface="Arial"/>
            </a:endParaRPr>
          </a:p>
          <a:p>
            <a:pPr>
              <a:lnSpc>
                <a:spcPct val="90000"/>
              </a:lnSpc>
              <a:spcBef>
                <a:spcPts val="1001"/>
              </a:spcBef>
              <a:buNone/>
            </a:pPr>
            <a:endParaRPr lang="pt-BR" sz="30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44.317 hab.</a:t>
            </a:r>
            <a:endParaRPr lang="pt-BR" sz="2400" b="0" strike="noStrike" spc="-1">
              <a:latin typeface="Arial"/>
            </a:endParaRPr>
          </a:p>
          <a:p>
            <a:pPr>
              <a:lnSpc>
                <a:spcPct val="90000"/>
              </a:lnSpc>
              <a:spcBef>
                <a:spcPts val="1001"/>
              </a:spcBef>
              <a:buNone/>
            </a:pP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USA hab.</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2 USB hab.</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moto hab.</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CRU</a:t>
            </a:r>
            <a:endParaRPr lang="pt-BR" sz="2400" b="0" strike="noStrike" spc="-1">
              <a:latin typeface="Arial"/>
            </a:endParaRPr>
          </a:p>
          <a:p>
            <a:pPr>
              <a:lnSpc>
                <a:spcPct val="90000"/>
              </a:lnSpc>
              <a:spcBef>
                <a:spcPts val="1001"/>
              </a:spcBef>
              <a:buNone/>
            </a:pP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Custo Mensal Estimado Atual já descontando repasse MS: </a:t>
            </a:r>
            <a:r>
              <a:rPr lang="pt-BR" sz="2400" b="0" strike="noStrike" spc="-1">
                <a:solidFill>
                  <a:srgbClr val="FF0000"/>
                </a:solidFill>
                <a:latin typeface="Calibri"/>
              </a:rPr>
              <a:t>R$ 1.252.975,33</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População Norte e Serra da Mesa: 252.470 habitantes</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Percapita nas Regiões  Norte e Serra da Mesa: </a:t>
            </a:r>
            <a:r>
              <a:rPr lang="pt-BR" sz="2400" b="1" strike="noStrike" spc="-1">
                <a:solidFill>
                  <a:srgbClr val="FF0000"/>
                </a:solidFill>
                <a:latin typeface="Calibri"/>
              </a:rPr>
              <a:t>R$ 4,96 /hab./mês</a:t>
            </a:r>
            <a:endParaRPr lang="pt-BR" sz="2400" b="0" strike="noStrike" spc="-1">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29" name="Título 1"/>
          <p:cNvSpPr/>
          <p:nvPr/>
        </p:nvSpPr>
        <p:spPr>
          <a:xfrm>
            <a:off x="960120" y="294120"/>
            <a:ext cx="10275120" cy="10468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buNone/>
            </a:pPr>
            <a:r>
              <a:rPr lang="pt-BR" sz="4400" b="1" strike="noStrike" spc="-1">
                <a:solidFill>
                  <a:srgbClr val="000000"/>
                </a:solidFill>
                <a:latin typeface="Calibri Light"/>
              </a:rPr>
              <a:t>CUSTO ATUAL DO SAMU</a:t>
            </a:r>
            <a:endParaRPr lang="pt-BR" sz="4400" b="0" strike="noStrike" spc="-1">
              <a:latin typeface="Arial"/>
            </a:endParaRPr>
          </a:p>
        </p:txBody>
      </p:sp>
      <p:sp>
        <p:nvSpPr>
          <p:cNvPr id="330" name="Espaço Reservado para Conteúdo 2"/>
          <p:cNvSpPr/>
          <p:nvPr/>
        </p:nvSpPr>
        <p:spPr>
          <a:xfrm>
            <a:off x="2418120" y="1569600"/>
            <a:ext cx="9428040" cy="481176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2500" lnSpcReduction="20000"/>
          </a:bodyPr>
          <a:lstStyle/>
          <a:p>
            <a:pPr marL="228600" indent="-228600">
              <a:lnSpc>
                <a:spcPct val="90000"/>
              </a:lnSpc>
              <a:spcBef>
                <a:spcPts val="1001"/>
              </a:spcBef>
              <a:buClr>
                <a:srgbClr val="FF0000"/>
              </a:buClr>
              <a:buFont typeface="Arial"/>
              <a:buChar char="•"/>
            </a:pPr>
            <a:r>
              <a:rPr lang="pt-BR" sz="3000" b="1" strike="noStrike" spc="-1">
                <a:solidFill>
                  <a:srgbClr val="FF0000"/>
                </a:solidFill>
                <a:latin typeface="Calibri"/>
              </a:rPr>
              <a:t>Ceres</a:t>
            </a:r>
            <a:endParaRPr lang="pt-BR" sz="3000" b="0" strike="noStrike" spc="-1">
              <a:latin typeface="Arial"/>
            </a:endParaRPr>
          </a:p>
          <a:p>
            <a:pPr>
              <a:lnSpc>
                <a:spcPct val="90000"/>
              </a:lnSpc>
              <a:spcBef>
                <a:spcPts val="1001"/>
              </a:spcBef>
              <a:buNone/>
            </a:pPr>
            <a:endParaRPr lang="pt-BR" sz="30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22.306 habitantes</a:t>
            </a:r>
            <a:endParaRPr lang="pt-BR" sz="2400" b="0" strike="noStrike" spc="-1">
              <a:latin typeface="Arial"/>
            </a:endParaRPr>
          </a:p>
          <a:p>
            <a:pPr>
              <a:lnSpc>
                <a:spcPct val="90000"/>
              </a:lnSpc>
              <a:spcBef>
                <a:spcPts val="1001"/>
              </a:spcBef>
              <a:buNone/>
            </a:pP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USA qual</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2 USB qual</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moto hab.</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CRU</a:t>
            </a:r>
            <a:endParaRPr lang="pt-BR" sz="2400" b="0" strike="noStrike" spc="-1">
              <a:latin typeface="Arial"/>
            </a:endParaRPr>
          </a:p>
          <a:p>
            <a:pPr>
              <a:lnSpc>
                <a:spcPct val="90000"/>
              </a:lnSpc>
              <a:spcBef>
                <a:spcPts val="1001"/>
              </a:spcBef>
              <a:buNone/>
            </a:pP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Custo Mensal Estimado Atual já descontando repasse MS:</a:t>
            </a:r>
            <a:r>
              <a:rPr lang="pt-BR" sz="2400" b="0" strike="noStrike" spc="-1">
                <a:solidFill>
                  <a:srgbClr val="FF0000"/>
                </a:solidFill>
                <a:latin typeface="Calibri"/>
              </a:rPr>
              <a:t> R$ 1.188.062,43</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População São Patrício I e São Patrício II: 348.337habitantes</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Percapita nas Regiões São Patrício I e São Patrício II: </a:t>
            </a:r>
            <a:r>
              <a:rPr lang="pt-BR" sz="2400" b="1" strike="noStrike" spc="-1">
                <a:solidFill>
                  <a:srgbClr val="FF0000"/>
                </a:solidFill>
                <a:latin typeface="Calibri"/>
              </a:rPr>
              <a:t>R$ 3,41/hab./mês</a:t>
            </a:r>
            <a:endParaRPr lang="pt-BR" sz="2400" b="0" strike="noStrike" spc="-1">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31" name="Título 1"/>
          <p:cNvSpPr/>
          <p:nvPr/>
        </p:nvSpPr>
        <p:spPr>
          <a:xfrm>
            <a:off x="948600" y="294120"/>
            <a:ext cx="10286640" cy="10468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buNone/>
            </a:pPr>
            <a:r>
              <a:rPr lang="pt-BR" sz="4400" b="1" strike="noStrike" spc="-1">
                <a:solidFill>
                  <a:srgbClr val="000000"/>
                </a:solidFill>
                <a:latin typeface="Calibri Light"/>
              </a:rPr>
              <a:t>CUSTO ATUAL DO SAMU</a:t>
            </a:r>
            <a:endParaRPr lang="pt-BR" sz="4400" b="0" strike="noStrike" spc="-1">
              <a:latin typeface="Arial"/>
            </a:endParaRPr>
          </a:p>
        </p:txBody>
      </p:sp>
      <p:sp>
        <p:nvSpPr>
          <p:cNvPr id="332" name="Espaço Reservado para Conteúdo 2"/>
          <p:cNvSpPr/>
          <p:nvPr/>
        </p:nvSpPr>
        <p:spPr>
          <a:xfrm>
            <a:off x="2387520" y="1569600"/>
            <a:ext cx="9519480" cy="443448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7000" lnSpcReduction="10000"/>
          </a:bodyPr>
          <a:lstStyle/>
          <a:p>
            <a:pPr marL="228600" indent="-228600">
              <a:lnSpc>
                <a:spcPct val="90000"/>
              </a:lnSpc>
              <a:spcBef>
                <a:spcPts val="1001"/>
              </a:spcBef>
              <a:buClr>
                <a:srgbClr val="FF0000"/>
              </a:buClr>
              <a:buFont typeface="Arial"/>
              <a:buChar char="•"/>
            </a:pPr>
            <a:r>
              <a:rPr lang="pt-BR" sz="3000" b="1" strike="noStrike" spc="-1">
                <a:solidFill>
                  <a:srgbClr val="FF0000"/>
                </a:solidFill>
                <a:latin typeface="Calibri"/>
              </a:rPr>
              <a:t>Anápolis</a:t>
            </a:r>
            <a:endParaRPr lang="pt-BR" sz="3000" b="0" strike="noStrike" spc="-1">
              <a:latin typeface="Arial"/>
            </a:endParaRPr>
          </a:p>
          <a:p>
            <a:pPr>
              <a:lnSpc>
                <a:spcPct val="90000"/>
              </a:lnSpc>
              <a:spcBef>
                <a:spcPts val="1001"/>
              </a:spcBef>
              <a:buNone/>
            </a:pPr>
            <a:endParaRPr lang="pt-BR" sz="30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391.772 habitantes</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2 USA qual</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6 USB qual</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2 moto hab.</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1 CRU</a:t>
            </a:r>
            <a:endParaRPr lang="pt-BR" sz="2400" b="0" strike="noStrike" spc="-1">
              <a:latin typeface="Arial"/>
            </a:endParaRPr>
          </a:p>
          <a:p>
            <a:pPr>
              <a:lnSpc>
                <a:spcPct val="90000"/>
              </a:lnSpc>
              <a:spcBef>
                <a:spcPts val="1001"/>
              </a:spcBef>
              <a:buNone/>
            </a:pP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Custo Mensal Estimado Atual já descontando repasse MS: </a:t>
            </a:r>
            <a:r>
              <a:rPr lang="pt-BR" sz="2400" b="0" strike="noStrike" spc="-1">
                <a:solidFill>
                  <a:srgbClr val="FF0000"/>
                </a:solidFill>
                <a:latin typeface="Calibri"/>
              </a:rPr>
              <a:t>R$ 1.729.991,35</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População Região Pirineus: 538.825 habitantes</a:t>
            </a:r>
            <a:endParaRPr lang="pt-BR" sz="2400" b="0" strike="noStrike" spc="-1">
              <a:latin typeface="Arial"/>
            </a:endParaRPr>
          </a:p>
          <a:p>
            <a:pPr marL="228600" indent="-228600">
              <a:lnSpc>
                <a:spcPct val="90000"/>
              </a:lnSpc>
              <a:spcBef>
                <a:spcPts val="1001"/>
              </a:spcBef>
              <a:buClr>
                <a:srgbClr val="000000"/>
              </a:buClr>
              <a:buFont typeface="Arial"/>
              <a:buChar char="•"/>
            </a:pPr>
            <a:r>
              <a:rPr lang="pt-BR" sz="2400" b="0" strike="noStrike" spc="-1">
                <a:solidFill>
                  <a:srgbClr val="000000"/>
                </a:solidFill>
                <a:latin typeface="Calibri"/>
              </a:rPr>
              <a:t>Percapita na Região Pirineus: </a:t>
            </a:r>
            <a:r>
              <a:rPr lang="pt-BR" sz="2400" b="1" strike="noStrike" spc="-1">
                <a:solidFill>
                  <a:srgbClr val="FF0000"/>
                </a:solidFill>
                <a:latin typeface="Calibri"/>
              </a:rPr>
              <a:t>3,21/hab./mês</a:t>
            </a:r>
            <a:endParaRPr lang="pt-BR" sz="2400" b="0" strike="noStrike" spc="-1">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33" name="Título 1"/>
          <p:cNvSpPr/>
          <p:nvPr/>
        </p:nvSpPr>
        <p:spPr>
          <a:xfrm>
            <a:off x="948600" y="294120"/>
            <a:ext cx="10286640" cy="104688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6500" lnSpcReduction="10000"/>
          </a:bodyPr>
          <a:lstStyle/>
          <a:p>
            <a:pPr algn="ctr">
              <a:lnSpc>
                <a:spcPct val="90000"/>
              </a:lnSpc>
              <a:buNone/>
            </a:pPr>
            <a:r>
              <a:rPr lang="pt-BR" sz="4400" b="1" strike="noStrike" spc="-1">
                <a:solidFill>
                  <a:srgbClr val="000000"/>
                </a:solidFill>
                <a:latin typeface="Calibri Light"/>
              </a:rPr>
              <a:t>CUSTO ATUAL DO SAMU PARA OS MUNICÍPIOS DA MACRORREGIÃO</a:t>
            </a:r>
            <a:endParaRPr lang="pt-BR" sz="4400" b="0" strike="noStrike" spc="-1">
              <a:latin typeface="Arial"/>
            </a:endParaRPr>
          </a:p>
        </p:txBody>
      </p:sp>
      <p:sp>
        <p:nvSpPr>
          <p:cNvPr id="334" name="Espaço Reservado para Conteúdo 2"/>
          <p:cNvSpPr/>
          <p:nvPr/>
        </p:nvSpPr>
        <p:spPr>
          <a:xfrm>
            <a:off x="1422360" y="1716480"/>
            <a:ext cx="9621000" cy="58968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7000"/>
          </a:bodyPr>
          <a:lstStyle/>
          <a:p>
            <a:pPr marL="228600" indent="-228600" algn="ctr">
              <a:lnSpc>
                <a:spcPct val="90000"/>
              </a:lnSpc>
              <a:spcBef>
                <a:spcPts val="1001"/>
              </a:spcBef>
              <a:buClr>
                <a:srgbClr val="000000"/>
              </a:buClr>
              <a:buFont typeface="Arial"/>
              <a:buChar char="•"/>
            </a:pPr>
            <a:r>
              <a:rPr lang="pt-BR" sz="2400" b="1" strike="noStrike" spc="-1">
                <a:solidFill>
                  <a:srgbClr val="000000"/>
                </a:solidFill>
                <a:latin typeface="Calibri"/>
              </a:rPr>
              <a:t>Já descontados os repasses ministeriais e R$ 650.000,00 repassados pela SES</a:t>
            </a:r>
            <a:endParaRPr lang="pt-BR" sz="2400" b="0" strike="noStrike" spc="-1">
              <a:latin typeface="Arial"/>
            </a:endParaRPr>
          </a:p>
        </p:txBody>
      </p:sp>
      <p:sp>
        <p:nvSpPr>
          <p:cNvPr id="335" name="Espaço Reservado para Conteúdo 2"/>
          <p:cNvSpPr/>
          <p:nvPr/>
        </p:nvSpPr>
        <p:spPr>
          <a:xfrm>
            <a:off x="1564560" y="3429000"/>
            <a:ext cx="9387360" cy="158508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7500" lnSpcReduction="20000"/>
          </a:bodyPr>
          <a:lstStyle/>
          <a:p>
            <a:pPr algn="ctr">
              <a:lnSpc>
                <a:spcPct val="90000"/>
              </a:lnSpc>
              <a:spcBef>
                <a:spcPts val="1001"/>
              </a:spcBef>
              <a:buNone/>
              <a:tabLst>
                <a:tab pos="0" algn="l"/>
              </a:tabLst>
            </a:pPr>
            <a:r>
              <a:rPr lang="pt-BR" sz="3200" b="1" strike="noStrike" spc="-1">
                <a:solidFill>
                  <a:srgbClr val="000000"/>
                </a:solidFill>
                <a:latin typeface="Calibri"/>
              </a:rPr>
              <a:t>TOTAL: </a:t>
            </a:r>
            <a:r>
              <a:rPr lang="pt-BR" sz="3200" b="1" strike="noStrike" spc="-1">
                <a:solidFill>
                  <a:srgbClr val="FF0000"/>
                </a:solidFill>
                <a:latin typeface="Calibri"/>
              </a:rPr>
              <a:t>3.521.029,11</a:t>
            </a:r>
            <a:endParaRPr lang="pt-BR" sz="3200" b="0" strike="noStrike" spc="-1">
              <a:latin typeface="Arial"/>
            </a:endParaRPr>
          </a:p>
          <a:p>
            <a:pPr algn="ctr">
              <a:lnSpc>
                <a:spcPct val="90000"/>
              </a:lnSpc>
              <a:spcBef>
                <a:spcPts val="1001"/>
              </a:spcBef>
              <a:buNone/>
              <a:tabLst>
                <a:tab pos="0" algn="l"/>
              </a:tabLst>
            </a:pPr>
            <a:endParaRPr lang="pt-BR" sz="3200" b="0" strike="noStrike" spc="-1">
              <a:latin typeface="Arial"/>
            </a:endParaRPr>
          </a:p>
          <a:p>
            <a:pPr marL="228600" indent="-228600" algn="ctr">
              <a:lnSpc>
                <a:spcPct val="90000"/>
              </a:lnSpc>
              <a:spcBef>
                <a:spcPts val="1001"/>
              </a:spcBef>
              <a:buClr>
                <a:srgbClr val="FF0000"/>
              </a:buClr>
              <a:buFont typeface="Arial"/>
              <a:buChar char="•"/>
              <a:tabLst>
                <a:tab pos="0" algn="l"/>
              </a:tabLst>
            </a:pPr>
            <a:r>
              <a:rPr lang="pt-BR" sz="2400" b="1" strike="noStrike" spc="-1">
                <a:solidFill>
                  <a:srgbClr val="FF0000"/>
                </a:solidFill>
                <a:latin typeface="Calibri"/>
              </a:rPr>
              <a:t>PERCAPITA NA MACRORREGIÃO</a:t>
            </a:r>
            <a:r>
              <a:rPr lang="pt-BR" sz="2400" b="1" strike="noStrike" spc="-1">
                <a:solidFill>
                  <a:srgbClr val="000000"/>
                </a:solidFill>
                <a:latin typeface="Calibri"/>
              </a:rPr>
              <a:t>(31 USBs, 10 USAs, 5 MOTOS e 3 CRU):  </a:t>
            </a:r>
            <a:endParaRPr lang="pt-BR" sz="2400" b="0" strike="noStrike" spc="-1">
              <a:latin typeface="Arial"/>
            </a:endParaRPr>
          </a:p>
          <a:p>
            <a:pPr marL="228600" indent="-228600" algn="ctr">
              <a:lnSpc>
                <a:spcPct val="90000"/>
              </a:lnSpc>
              <a:spcBef>
                <a:spcPts val="1001"/>
              </a:spcBef>
              <a:buClr>
                <a:srgbClr val="FF0000"/>
              </a:buClr>
              <a:buFont typeface="Arial"/>
              <a:buChar char="•"/>
              <a:tabLst>
                <a:tab pos="0" algn="l"/>
              </a:tabLst>
            </a:pPr>
            <a:r>
              <a:rPr lang="pt-BR" sz="2400" b="1" strike="noStrike" spc="-1">
                <a:solidFill>
                  <a:srgbClr val="FF0000"/>
                </a:solidFill>
                <a:latin typeface="Calibri"/>
              </a:rPr>
              <a:t>R$ 3,08 hab./mês</a:t>
            </a:r>
            <a:endParaRPr lang="pt-BR" sz="2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dirty="0">
                <a:solidFill>
                  <a:srgbClr val="000000"/>
                </a:solidFill>
                <a:latin typeface="Calibri Light"/>
              </a:rPr>
              <a:t>COMO RESOLVER ESTES PROBLEMAS?</a:t>
            </a:r>
            <a:endParaRPr lang="pt-BR" sz="4400" b="0" strike="noStrike" spc="-1" dirty="0">
              <a:solidFill>
                <a:srgbClr val="000000"/>
              </a:solidFill>
              <a:latin typeface="Calibri"/>
            </a:endParaRPr>
          </a:p>
        </p:txBody>
      </p:sp>
      <p:sp>
        <p:nvSpPr>
          <p:cNvPr id="47" name="PlaceHolder 2"/>
          <p:cNvSpPr>
            <a:spLocks noGrp="1"/>
          </p:cNvSpPr>
          <p:nvPr>
            <p:ph/>
          </p:nvPr>
        </p:nvSpPr>
        <p:spPr>
          <a:xfrm>
            <a:off x="838080" y="2052360"/>
            <a:ext cx="10515240" cy="4541040"/>
          </a:xfrm>
          <a:prstGeom prst="rect">
            <a:avLst/>
          </a:prstGeom>
          <a:noFill/>
          <a:ln w="0">
            <a:noFill/>
          </a:ln>
        </p:spPr>
        <p:txBody>
          <a:bodyPr anchor="t">
            <a:normAutofit fontScale="96000" lnSpcReduction="10000"/>
          </a:bodyPr>
          <a:lstStyle/>
          <a:p>
            <a:pPr marL="228600" indent="-228600">
              <a:lnSpc>
                <a:spcPct val="90000"/>
              </a:lnSpc>
              <a:spcBef>
                <a:spcPts val="1001"/>
              </a:spcBef>
              <a:buClr>
                <a:srgbClr val="000000"/>
              </a:buClr>
              <a:buFont typeface="Arial"/>
              <a:buChar char="•"/>
            </a:pPr>
            <a:r>
              <a:rPr lang="pt-BR" sz="2800" b="0" strike="noStrike" spc="-1" dirty="0">
                <a:solidFill>
                  <a:srgbClr val="000000"/>
                </a:solidFill>
                <a:latin typeface="Calibri"/>
              </a:rPr>
              <a:t>PARA MELHORAR A COBERTURA E MONITORIZAÇÃO DAS PORTAS HOSPITALARES:</a:t>
            </a:r>
          </a:p>
          <a:p>
            <a:pPr lvl="1">
              <a:spcBef>
                <a:spcPts val="1001"/>
              </a:spcBef>
              <a:buClr>
                <a:srgbClr val="000000"/>
              </a:buClr>
              <a:buFont typeface="Arial"/>
              <a:buChar char="•"/>
            </a:pPr>
            <a:r>
              <a:rPr lang="pt-BR" spc="-1" dirty="0">
                <a:solidFill>
                  <a:srgbClr val="000000"/>
                </a:solidFill>
                <a:latin typeface="Calibri"/>
              </a:rPr>
              <a:t>REDISTRIBUIÇÃO DE PORTAS HOSPITALARES ESPECÍFICAS PARA ATENDIMENTO ÀS URGÊNCIAS</a:t>
            </a:r>
          </a:p>
          <a:p>
            <a:pPr lvl="1">
              <a:spcBef>
                <a:spcPts val="1001"/>
              </a:spcBef>
              <a:buClr>
                <a:srgbClr val="000000"/>
              </a:buClr>
              <a:buFont typeface="Arial"/>
              <a:buChar char="•"/>
            </a:pPr>
            <a:r>
              <a:rPr lang="pt-BR" spc="-1" dirty="0">
                <a:solidFill>
                  <a:srgbClr val="000000"/>
                </a:solidFill>
                <a:latin typeface="Calibri"/>
              </a:rPr>
              <a:t>RETIPOLOGIA HOSPITALAR PARA A GARANTIA DO ATENDIMENTO ÀS URGÊNCIAS</a:t>
            </a:r>
          </a:p>
          <a:p>
            <a:pPr lvl="1">
              <a:spcBef>
                <a:spcPts val="1001"/>
              </a:spcBef>
              <a:buClr>
                <a:srgbClr val="000000"/>
              </a:buClr>
              <a:buFont typeface="Arial"/>
              <a:buChar char="•"/>
            </a:pPr>
            <a:r>
              <a:rPr lang="pt-BR" b="0" strike="noStrike" spc="-1" dirty="0">
                <a:solidFill>
                  <a:srgbClr val="000000"/>
                </a:solidFill>
                <a:latin typeface="Calibri"/>
              </a:rPr>
              <a:t>UTILIZAÇÃO DE TODA A REDE SUS PARA RESPOSTA ÀS URGÊNCIAS ATRAVÉS DA CENTRAL DE REGULAÇÃO DE URGÊNCIA MACRORREGIONAL E DE UMA REGULAÇÃO DE LEITOS MACRORREGIONAL</a:t>
            </a:r>
          </a:p>
          <a:p>
            <a:pPr lvl="1">
              <a:spcBef>
                <a:spcPts val="1001"/>
              </a:spcBef>
              <a:buClr>
                <a:srgbClr val="000000"/>
              </a:buClr>
              <a:buFont typeface="Arial"/>
              <a:buChar char="•"/>
            </a:pPr>
            <a:r>
              <a:rPr lang="pt-BR" spc="-1" dirty="0">
                <a:solidFill>
                  <a:srgbClr val="000000"/>
                </a:solidFill>
                <a:latin typeface="Calibri"/>
              </a:rPr>
              <a:t>INCENTIVO FINANCEIRO PELO ESTADO ACRESCIDO AO CUSTEIO PROVENIENTE DO MINISTÉRIO DA SAÚDE</a:t>
            </a:r>
          </a:p>
          <a:p>
            <a:pPr lvl="1">
              <a:spcBef>
                <a:spcPts val="1001"/>
              </a:spcBef>
              <a:buClr>
                <a:srgbClr val="000000"/>
              </a:buClr>
              <a:buFont typeface="Arial"/>
              <a:buChar char="•"/>
            </a:pPr>
            <a:r>
              <a:rPr lang="pt-BR" b="0" strike="noStrike" spc="-1" dirty="0">
                <a:solidFill>
                  <a:srgbClr val="000000"/>
                </a:solidFill>
                <a:latin typeface="Calibri"/>
              </a:rPr>
              <a:t>MONITORIZAÇÃO E RESOLUÇÃO DOS PROBLEMAS OU ENCAMINHAMENTO DA SOLUÇÃO DOS MESMOS, POR ESTRUTURA DE GOVERNANÇA MACRORREGIONAL(COMITÊ GESTOR DE URGÊNCIA E SIM)</a:t>
            </a:r>
            <a:endParaRPr lang="pt-BR"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p:txBody>
      </p:sp>
    </p:spTree>
    <p:extLst>
      <p:ext uri="{BB962C8B-B14F-4D97-AF65-F5344CB8AC3E}">
        <p14:creationId xmlns:p14="http://schemas.microsoft.com/office/powerpoint/2010/main" val="2682950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36" name="Título 1"/>
          <p:cNvSpPr/>
          <p:nvPr/>
        </p:nvSpPr>
        <p:spPr>
          <a:xfrm>
            <a:off x="971640" y="2235240"/>
            <a:ext cx="10275120" cy="2387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buNone/>
            </a:pPr>
            <a:r>
              <a:rPr lang="pt-BR" sz="4400" b="1" strike="noStrike" spc="-1">
                <a:solidFill>
                  <a:srgbClr val="000000"/>
                </a:solidFill>
                <a:latin typeface="Calibri Light"/>
              </a:rPr>
              <a:t>PACTUAÇÃO TRIPARTITE COM SAMU MACRORREGIONAL</a:t>
            </a:r>
            <a:endParaRPr lang="pt-BR" sz="44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37" name="PlaceHolder 1"/>
          <p:cNvSpPr>
            <a:spLocks noGrp="1"/>
          </p:cNvSpPr>
          <p:nvPr>
            <p:ph type="title"/>
          </p:nvPr>
        </p:nvSpPr>
        <p:spPr>
          <a:xfrm>
            <a:off x="948600" y="365040"/>
            <a:ext cx="10298160" cy="152352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Repasses Ministeriais</a:t>
            </a:r>
            <a:endParaRPr lang="pt-BR" sz="4400" b="0" strike="noStrike" spc="-1">
              <a:solidFill>
                <a:srgbClr val="000000"/>
              </a:solidFill>
              <a:latin typeface="Calibri"/>
            </a:endParaRPr>
          </a:p>
        </p:txBody>
      </p:sp>
      <p:graphicFrame>
        <p:nvGraphicFramePr>
          <p:cNvPr id="338" name="Tabela 3"/>
          <p:cNvGraphicFramePr/>
          <p:nvPr/>
        </p:nvGraphicFramePr>
        <p:xfrm>
          <a:off x="1412280" y="1889280"/>
          <a:ext cx="9468360" cy="4024800"/>
        </p:xfrm>
        <a:graphic>
          <a:graphicData uri="http://schemas.openxmlformats.org/drawingml/2006/table">
            <a:tbl>
              <a:tblPr/>
              <a:tblGrid>
                <a:gridCol w="269532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801240">
                  <a:extLst>
                    <a:ext uri="{9D8B030D-6E8A-4147-A177-3AD203B41FA5}">
                      <a16:colId xmlns:a16="http://schemas.microsoft.com/office/drawing/2014/main" val="20002"/>
                    </a:ext>
                  </a:extLst>
                </a:gridCol>
              </a:tblGrid>
              <a:tr h="641160">
                <a:tc>
                  <a:txBody>
                    <a:bodyPr/>
                    <a:lstStyle/>
                    <a:p>
                      <a:pPr>
                        <a:lnSpc>
                          <a:spcPct val="100000"/>
                        </a:lnSpc>
                        <a:buNone/>
                      </a:pPr>
                      <a:r>
                        <a:rPr lang="pt-BR" sz="2000" b="0" strike="noStrike" spc="-1">
                          <a:solidFill>
                            <a:srgbClr val="000000"/>
                          </a:solidFill>
                          <a:latin typeface="Calibri"/>
                        </a:rPr>
                        <a:t>Itens </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Valor repassado pelo MS - Habilitado</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Valor repassado pelo MS - Qualificado</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641160">
                <a:tc>
                  <a:txBody>
                    <a:bodyPr/>
                    <a:lstStyle/>
                    <a:p>
                      <a:pPr>
                        <a:lnSpc>
                          <a:spcPct val="100000"/>
                        </a:lnSpc>
                        <a:buNone/>
                      </a:pPr>
                      <a:r>
                        <a:rPr lang="pt-BR" sz="2000" b="0" strike="noStrike" spc="-1">
                          <a:solidFill>
                            <a:srgbClr val="000000"/>
                          </a:solidFill>
                          <a:latin typeface="Calibri"/>
                        </a:rPr>
                        <a:t>Unidade de Suporte Avançado </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R$ 50.050,00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R$ 62.687,30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509400">
                <a:tc>
                  <a:txBody>
                    <a:bodyPr/>
                    <a:lstStyle/>
                    <a:p>
                      <a:pPr>
                        <a:lnSpc>
                          <a:spcPct val="100000"/>
                        </a:lnSpc>
                        <a:buNone/>
                      </a:pPr>
                      <a:r>
                        <a:rPr lang="pt-BR" sz="2000" b="0" strike="noStrike" spc="-1">
                          <a:solidFill>
                            <a:srgbClr val="000000"/>
                          </a:solidFill>
                          <a:latin typeface="Calibri"/>
                        </a:rPr>
                        <a:t>Unidade de Suporte Básico </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R$ 17.062,50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R$ 28.494,70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412200">
                <a:tc>
                  <a:txBody>
                    <a:bodyPr/>
                    <a:lstStyle/>
                    <a:p>
                      <a:pPr>
                        <a:lnSpc>
                          <a:spcPct val="100000"/>
                        </a:lnSpc>
                        <a:buNone/>
                      </a:pPr>
                      <a:r>
                        <a:rPr lang="pt-BR" sz="2000" b="0" strike="noStrike" spc="-1">
                          <a:solidFill>
                            <a:srgbClr val="000000"/>
                          </a:solidFill>
                          <a:latin typeface="Calibri"/>
                        </a:rPr>
                        <a:t>Motolância</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R$ 9.100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R$ 9.100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54880">
                <a:tc>
                  <a:txBody>
                    <a:bodyPr/>
                    <a:lstStyle/>
                    <a:p>
                      <a:pPr>
                        <a:lnSpc>
                          <a:spcPct val="100000"/>
                        </a:lnSpc>
                        <a:buNone/>
                      </a:pPr>
                      <a:r>
                        <a:rPr lang="pt-BR" sz="2000" b="0" strike="noStrike" spc="-1">
                          <a:solidFill>
                            <a:srgbClr val="000000"/>
                          </a:solidFill>
                          <a:latin typeface="Calibri"/>
                        </a:rPr>
                        <a:t>Ambulancha</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R$ 58.500,00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R$ 97.500,00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412200">
                <a:tc>
                  <a:txBody>
                    <a:bodyPr/>
                    <a:lstStyle/>
                    <a:p>
                      <a:pPr>
                        <a:lnSpc>
                          <a:spcPct val="100000"/>
                        </a:lnSpc>
                        <a:buNone/>
                      </a:pPr>
                      <a:r>
                        <a:rPr lang="pt-BR" sz="2000" b="0" strike="noStrike" spc="-1">
                          <a:solidFill>
                            <a:srgbClr val="000000"/>
                          </a:solidFill>
                          <a:latin typeface="Calibri"/>
                        </a:rPr>
                        <a:t>Aeromédica</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R$ 50.050,00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R$ 62.687,30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641160">
                <a:tc>
                  <a:txBody>
                    <a:bodyPr/>
                    <a:lstStyle/>
                    <a:p>
                      <a:pPr>
                        <a:lnSpc>
                          <a:spcPct val="100000"/>
                        </a:lnSpc>
                        <a:buNone/>
                      </a:pPr>
                      <a:r>
                        <a:rPr lang="pt-BR" sz="2000" b="0" strike="noStrike" spc="-1">
                          <a:solidFill>
                            <a:srgbClr val="000000"/>
                          </a:solidFill>
                          <a:latin typeface="Calibri"/>
                        </a:rPr>
                        <a:t>Veículo de Intervenção Rápida - VIR</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R$ 50.050,00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0" strike="noStrike" spc="-1">
                          <a:solidFill>
                            <a:srgbClr val="000000"/>
                          </a:solidFill>
                          <a:latin typeface="Calibri"/>
                        </a:rPr>
                        <a:t>R$ 62.687,30</a:t>
                      </a:r>
                      <a:endParaRPr lang="pt-BR" sz="2000" b="0" strike="noStrike" spc="-1">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bl>
          </a:graphicData>
        </a:graphic>
      </p:graphicFrame>
      <p:sp>
        <p:nvSpPr>
          <p:cNvPr id="339" name="Título 1"/>
          <p:cNvSpPr/>
          <p:nvPr/>
        </p:nvSpPr>
        <p:spPr>
          <a:xfrm>
            <a:off x="1337400" y="5869080"/>
            <a:ext cx="8881560" cy="623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107000"/>
              </a:lnSpc>
              <a:spcAft>
                <a:spcPts val="799"/>
              </a:spcAft>
              <a:buNone/>
            </a:pPr>
            <a:r>
              <a:rPr lang="pt-BR" sz="1800" b="1" strike="noStrike" cap="all" spc="-1">
                <a:solidFill>
                  <a:srgbClr val="000000"/>
                </a:solidFill>
                <a:latin typeface="Arial"/>
                <a:ea typeface="Times New Roman"/>
              </a:rPr>
              <a:t>PORTARIA GM/MS Nº 958, DE 17 DE JULHO DE 2023</a:t>
            </a:r>
            <a:endParaRPr lang="pt-BR" sz="1800" b="0" strike="noStrike" spc="-1">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40" name="PlaceHolder 1"/>
          <p:cNvSpPr>
            <a:spLocks noGrp="1"/>
          </p:cNvSpPr>
          <p:nvPr>
            <p:ph type="title"/>
          </p:nvPr>
        </p:nvSpPr>
        <p:spPr>
          <a:xfrm>
            <a:off x="960120" y="136080"/>
            <a:ext cx="10248480" cy="965520"/>
          </a:xfrm>
          <a:prstGeom prst="rect">
            <a:avLst/>
          </a:prstGeom>
          <a:noFill/>
          <a:ln w="0">
            <a:noFill/>
          </a:ln>
        </p:spPr>
        <p:txBody>
          <a:bodyPr anchor="ctr">
            <a:normAutofit/>
          </a:bodyPr>
          <a:lstStyle/>
          <a:p>
            <a:pPr algn="ctr">
              <a:lnSpc>
                <a:spcPct val="90000"/>
              </a:lnSpc>
              <a:buNone/>
            </a:pPr>
            <a:r>
              <a:rPr lang="pt-BR" sz="4400" b="0" strike="noStrike" spc="-1" dirty="0">
                <a:solidFill>
                  <a:srgbClr val="000000"/>
                </a:solidFill>
                <a:latin typeface="Calibri Light"/>
              </a:rPr>
              <a:t>Repasses Ministeriais - CRU</a:t>
            </a:r>
            <a:endParaRPr lang="pt-BR" sz="4400" b="0" strike="noStrike" spc="-1" dirty="0">
              <a:solidFill>
                <a:srgbClr val="000000"/>
              </a:solidFill>
              <a:latin typeface="Calibri"/>
            </a:endParaRPr>
          </a:p>
        </p:txBody>
      </p:sp>
      <p:sp>
        <p:nvSpPr>
          <p:cNvPr id="342" name="Título 1"/>
          <p:cNvSpPr/>
          <p:nvPr/>
        </p:nvSpPr>
        <p:spPr>
          <a:xfrm>
            <a:off x="1388520" y="6264000"/>
            <a:ext cx="8825760" cy="4575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107000"/>
              </a:lnSpc>
              <a:spcAft>
                <a:spcPts val="799"/>
              </a:spcAft>
              <a:buNone/>
            </a:pPr>
            <a:r>
              <a:rPr lang="pt-BR" sz="1800" b="1" strike="noStrike" cap="all" spc="-1">
                <a:solidFill>
                  <a:srgbClr val="000000"/>
                </a:solidFill>
                <a:latin typeface="Arial"/>
                <a:ea typeface="Times New Roman"/>
              </a:rPr>
              <a:t>PORTARIA GM/MS Nº 958, DE 17 DE JULHO DE 2023</a:t>
            </a:r>
            <a:endParaRPr lang="pt-BR" sz="1800" b="0" strike="noStrike" spc="-1">
              <a:latin typeface="Arial"/>
            </a:endParaRPr>
          </a:p>
        </p:txBody>
      </p:sp>
      <p:pic>
        <p:nvPicPr>
          <p:cNvPr id="2" name="Imagem 1">
            <a:extLst>
              <a:ext uri="{FF2B5EF4-FFF2-40B4-BE49-F238E27FC236}">
                <a16:creationId xmlns:a16="http://schemas.microsoft.com/office/drawing/2014/main" id="{86B92D05-A73F-6CA9-3ECC-7AE745977C38}"/>
              </a:ext>
            </a:extLst>
          </p:cNvPr>
          <p:cNvPicPr>
            <a:picLocks noChangeAspect="1"/>
          </p:cNvPicPr>
          <p:nvPr/>
        </p:nvPicPr>
        <p:blipFill>
          <a:blip r:embed="rId2"/>
          <a:stretch>
            <a:fillRect/>
          </a:stretch>
        </p:blipFill>
        <p:spPr>
          <a:xfrm>
            <a:off x="983400" y="891268"/>
            <a:ext cx="10225200" cy="537273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43" name="PlaceHolder 1"/>
          <p:cNvSpPr>
            <a:spLocks noGrp="1"/>
          </p:cNvSpPr>
          <p:nvPr>
            <p:ph type="title"/>
          </p:nvPr>
        </p:nvSpPr>
        <p:spPr>
          <a:xfrm>
            <a:off x="971640" y="365040"/>
            <a:ext cx="10275120" cy="132516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Orçamento</a:t>
            </a:r>
            <a:endParaRPr lang="pt-BR" sz="4400" b="0" strike="noStrike" spc="-1">
              <a:solidFill>
                <a:srgbClr val="000000"/>
              </a:solidFill>
              <a:latin typeface="Calibri"/>
            </a:endParaRPr>
          </a:p>
        </p:txBody>
      </p:sp>
      <p:sp>
        <p:nvSpPr>
          <p:cNvPr id="344" name="CaixaDeTexto 3"/>
          <p:cNvSpPr/>
          <p:nvPr/>
        </p:nvSpPr>
        <p:spPr>
          <a:xfrm>
            <a:off x="3359520" y="2273400"/>
            <a:ext cx="6711480" cy="301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3200" b="1" strike="noStrike" spc="-1">
                <a:solidFill>
                  <a:srgbClr val="FF0000"/>
                </a:solidFill>
                <a:latin typeface="Calibri"/>
              </a:rPr>
              <a:t>10 USAs</a:t>
            </a:r>
            <a:endParaRPr lang="pt-BR" sz="3200" b="0" strike="noStrike" spc="-1">
              <a:latin typeface="Arial"/>
            </a:endParaRPr>
          </a:p>
          <a:p>
            <a:pPr>
              <a:lnSpc>
                <a:spcPct val="100000"/>
              </a:lnSpc>
              <a:buNone/>
            </a:pPr>
            <a:r>
              <a:rPr lang="pt-BR" sz="3200" b="1" strike="noStrike" spc="-1">
                <a:solidFill>
                  <a:srgbClr val="FF0000"/>
                </a:solidFill>
                <a:latin typeface="Calibri"/>
              </a:rPr>
              <a:t>40 USBs</a:t>
            </a:r>
            <a:endParaRPr lang="pt-BR" sz="3200" b="0" strike="noStrike" spc="-1">
              <a:latin typeface="Arial"/>
            </a:endParaRPr>
          </a:p>
          <a:p>
            <a:pPr>
              <a:lnSpc>
                <a:spcPct val="100000"/>
              </a:lnSpc>
              <a:buNone/>
            </a:pPr>
            <a:r>
              <a:rPr lang="pt-BR" sz="3200" b="1" strike="noStrike" spc="-1">
                <a:solidFill>
                  <a:srgbClr val="FF0000"/>
                </a:solidFill>
                <a:latin typeface="Calibri"/>
              </a:rPr>
              <a:t>2 Motolâncias</a:t>
            </a:r>
            <a:endParaRPr lang="pt-BR" sz="3200" b="0" strike="noStrike" spc="-1">
              <a:latin typeface="Arial"/>
            </a:endParaRPr>
          </a:p>
          <a:p>
            <a:pPr>
              <a:lnSpc>
                <a:spcPct val="100000"/>
              </a:lnSpc>
              <a:buNone/>
            </a:pPr>
            <a:r>
              <a:rPr lang="pt-BR" sz="3200" b="1" strike="noStrike" spc="-1">
                <a:solidFill>
                  <a:srgbClr val="FF0000"/>
                </a:solidFill>
                <a:latin typeface="Calibri"/>
              </a:rPr>
              <a:t>CRU</a:t>
            </a:r>
            <a:endParaRPr lang="pt-BR" sz="3200" b="0" strike="noStrike" spc="-1">
              <a:latin typeface="Arial"/>
            </a:endParaRPr>
          </a:p>
          <a:p>
            <a:pPr>
              <a:lnSpc>
                <a:spcPct val="100000"/>
              </a:lnSpc>
              <a:buNone/>
            </a:pPr>
            <a:r>
              <a:rPr lang="pt-BR" sz="3200" b="1" strike="noStrike" spc="-1">
                <a:solidFill>
                  <a:srgbClr val="FF0000"/>
                </a:solidFill>
                <a:latin typeface="Calibri"/>
              </a:rPr>
              <a:t>NEP</a:t>
            </a:r>
            <a:endParaRPr lang="pt-BR" sz="3200" b="0" strike="noStrike" spc="-1">
              <a:latin typeface="Arial"/>
            </a:endParaRPr>
          </a:p>
          <a:p>
            <a:pPr>
              <a:lnSpc>
                <a:spcPct val="100000"/>
              </a:lnSpc>
              <a:buNone/>
            </a:pPr>
            <a:r>
              <a:rPr lang="pt-BR" sz="3200" b="1" strike="noStrike" spc="-1">
                <a:solidFill>
                  <a:srgbClr val="FF0000"/>
                </a:solidFill>
                <a:latin typeface="Calibri"/>
              </a:rPr>
              <a:t>Consórcio</a:t>
            </a:r>
            <a:endParaRPr lang="pt-BR" sz="3200" b="0" strike="noStrike" spc="-1">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45" name="PlaceHolder 1"/>
          <p:cNvSpPr>
            <a:spLocks noGrp="1"/>
          </p:cNvSpPr>
          <p:nvPr>
            <p:ph type="title"/>
          </p:nvPr>
        </p:nvSpPr>
        <p:spPr>
          <a:xfrm>
            <a:off x="948600" y="365040"/>
            <a:ext cx="10309680" cy="1523520"/>
          </a:xfrm>
          <a:prstGeom prst="rect">
            <a:avLst/>
          </a:prstGeom>
          <a:noFill/>
          <a:ln w="0">
            <a:noFill/>
          </a:ln>
        </p:spPr>
        <p:txBody>
          <a:bodyPr anchor="ctr">
            <a:normAutofit fontScale="90000"/>
          </a:bodyPr>
          <a:lstStyle/>
          <a:p>
            <a:pPr algn="ctr">
              <a:lnSpc>
                <a:spcPct val="90000"/>
              </a:lnSpc>
              <a:buNone/>
            </a:pPr>
            <a:r>
              <a:rPr lang="pt-BR" sz="4400" b="0" strike="noStrike" spc="-1">
                <a:solidFill>
                  <a:srgbClr val="000000"/>
                </a:solidFill>
                <a:latin typeface="Calibri Light"/>
              </a:rPr>
              <a:t>Orçamento – </a:t>
            </a:r>
            <a:r>
              <a:rPr lang="pt-BR" sz="4400" b="0" strike="noStrike" spc="-1">
                <a:solidFill>
                  <a:srgbClr val="FF0000"/>
                </a:solidFill>
                <a:latin typeface="Calibri Light"/>
              </a:rPr>
              <a:t>10 USAs</a:t>
            </a:r>
            <a:r>
              <a:rPr lang="pt-BR" sz="4400" b="0" strike="noStrike" spc="-1">
                <a:solidFill>
                  <a:srgbClr val="000000"/>
                </a:solidFill>
                <a:latin typeface="Calibri Light"/>
              </a:rPr>
              <a:t>, </a:t>
            </a:r>
            <a:r>
              <a:rPr lang="pt-BR" sz="4400" b="0" strike="noStrike" spc="-1">
                <a:solidFill>
                  <a:srgbClr val="FF0000"/>
                </a:solidFill>
                <a:latin typeface="Calibri Light"/>
              </a:rPr>
              <a:t>40 USBs, 2 Motolâncias</a:t>
            </a:r>
            <a:r>
              <a:rPr lang="pt-BR" sz="4400" b="0" strike="noStrike" spc="-1">
                <a:solidFill>
                  <a:srgbClr val="000000"/>
                </a:solidFill>
                <a:latin typeface="Calibri Light"/>
              </a:rPr>
              <a:t>, CRU, NEP, Consórcio, PJ</a:t>
            </a:r>
            <a:br/>
            <a:r>
              <a:rPr lang="pt-BR" sz="4400" b="0" strike="noStrike" spc="-1">
                <a:solidFill>
                  <a:srgbClr val="000000"/>
                </a:solidFill>
                <a:latin typeface="Calibri Light"/>
              </a:rPr>
              <a:t>UNIDADES </a:t>
            </a:r>
            <a:r>
              <a:rPr lang="pt-BR" sz="4400" b="0" strike="noStrike" spc="-1">
                <a:solidFill>
                  <a:srgbClr val="FF0000"/>
                </a:solidFill>
                <a:latin typeface="Aharoni"/>
              </a:rPr>
              <a:t>NÃO HABILITADAS</a:t>
            </a:r>
            <a:endParaRPr lang="pt-BR" sz="4400" b="0" strike="noStrike" spc="-1">
              <a:solidFill>
                <a:srgbClr val="000000"/>
              </a:solidFill>
              <a:latin typeface="Calibri"/>
            </a:endParaRPr>
          </a:p>
        </p:txBody>
      </p:sp>
      <p:graphicFrame>
        <p:nvGraphicFramePr>
          <p:cNvPr id="346" name="Tabela 3"/>
          <p:cNvGraphicFramePr/>
          <p:nvPr/>
        </p:nvGraphicFramePr>
        <p:xfrm>
          <a:off x="3944160" y="4981680"/>
          <a:ext cx="3533400" cy="1188720"/>
        </p:xfrm>
        <a:graphic>
          <a:graphicData uri="http://schemas.openxmlformats.org/drawingml/2006/table">
            <a:tbl>
              <a:tblPr/>
              <a:tblGrid>
                <a:gridCol w="1697760">
                  <a:extLst>
                    <a:ext uri="{9D8B030D-6E8A-4147-A177-3AD203B41FA5}">
                      <a16:colId xmlns:a16="http://schemas.microsoft.com/office/drawing/2014/main" val="20000"/>
                    </a:ext>
                  </a:extLst>
                </a:gridCol>
                <a:gridCol w="1835640">
                  <a:extLst>
                    <a:ext uri="{9D8B030D-6E8A-4147-A177-3AD203B41FA5}">
                      <a16:colId xmlns:a16="http://schemas.microsoft.com/office/drawing/2014/main" val="20001"/>
                    </a:ext>
                  </a:extLst>
                </a:gridCol>
              </a:tblGrid>
              <a:tr h="254880">
                <a:tc>
                  <a:txBody>
                    <a:bodyPr/>
                    <a:lstStyle/>
                    <a:p>
                      <a:endParaRPr lang="pt-B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Percentual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82240">
                <a:tc>
                  <a:txBody>
                    <a:bodyPr/>
                    <a:lstStyle/>
                    <a:p>
                      <a:pPr>
                        <a:lnSpc>
                          <a:spcPct val="100000"/>
                        </a:lnSpc>
                        <a:buNone/>
                      </a:pPr>
                      <a:r>
                        <a:rPr lang="pt-BR" sz="2000" b="1" strike="noStrike" spc="-1">
                          <a:solidFill>
                            <a:srgbClr val="000000"/>
                          </a:solidFill>
                          <a:latin typeface="Calibri"/>
                        </a:rPr>
                        <a:t>Profissionais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Times New Roman"/>
                        </a:rPr>
                        <a:t>85,90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82240">
                <a:tc>
                  <a:txBody>
                    <a:bodyPr/>
                    <a:lstStyle/>
                    <a:p>
                      <a:pPr>
                        <a:lnSpc>
                          <a:spcPct val="100000"/>
                        </a:lnSpc>
                        <a:buNone/>
                      </a:pPr>
                      <a:r>
                        <a:rPr lang="pt-BR" sz="2000" b="1" strike="noStrike" spc="-1">
                          <a:solidFill>
                            <a:srgbClr val="000000"/>
                          </a:solidFill>
                          <a:latin typeface="Calibri"/>
                        </a:rPr>
                        <a:t>Insumos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Times New Roman"/>
                        </a:rPr>
                        <a:t>14,10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bl>
          </a:graphicData>
        </a:graphic>
      </p:graphicFrame>
      <p:graphicFrame>
        <p:nvGraphicFramePr>
          <p:cNvPr id="347" name="Tabela 4"/>
          <p:cNvGraphicFramePr/>
          <p:nvPr/>
        </p:nvGraphicFramePr>
        <p:xfrm>
          <a:off x="3272760" y="2819520"/>
          <a:ext cx="4876560" cy="792480"/>
        </p:xfrm>
        <a:graphic>
          <a:graphicData uri="http://schemas.openxmlformats.org/drawingml/2006/table">
            <a:tbl>
              <a:tblPr/>
              <a:tblGrid>
                <a:gridCol w="2499480">
                  <a:extLst>
                    <a:ext uri="{9D8B030D-6E8A-4147-A177-3AD203B41FA5}">
                      <a16:colId xmlns:a16="http://schemas.microsoft.com/office/drawing/2014/main" val="20000"/>
                    </a:ext>
                  </a:extLst>
                </a:gridCol>
                <a:gridCol w="2377080">
                  <a:extLst>
                    <a:ext uri="{9D8B030D-6E8A-4147-A177-3AD203B41FA5}">
                      <a16:colId xmlns:a16="http://schemas.microsoft.com/office/drawing/2014/main" val="20001"/>
                    </a:ext>
                  </a:extLst>
                </a:gridCol>
              </a:tblGrid>
              <a:tr h="254880">
                <a:tc>
                  <a:txBody>
                    <a:bodyPr/>
                    <a:lstStyle/>
                    <a:p>
                      <a:pPr>
                        <a:lnSpc>
                          <a:spcPct val="100000"/>
                        </a:lnSpc>
                        <a:buNone/>
                      </a:pPr>
                      <a:r>
                        <a:rPr lang="pt-BR" sz="2000" b="1" strike="noStrike" spc="-1">
                          <a:solidFill>
                            <a:srgbClr val="000000"/>
                          </a:solidFill>
                          <a:latin typeface="Calibri"/>
                        </a:rPr>
                        <a:t>Anual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68.195.391,40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54880">
                <a:tc>
                  <a:txBody>
                    <a:bodyPr/>
                    <a:lstStyle/>
                    <a:p>
                      <a:pPr>
                        <a:lnSpc>
                          <a:spcPct val="100000"/>
                        </a:lnSpc>
                        <a:buNone/>
                      </a:pPr>
                      <a:r>
                        <a:rPr lang="pt-BR" sz="2000" b="1" strike="noStrike" spc="-1">
                          <a:solidFill>
                            <a:srgbClr val="000000"/>
                          </a:solidFill>
                          <a:latin typeface="Calibri"/>
                        </a:rPr>
                        <a:t>Mensal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5.682.949,28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48" name="PlaceHolder 1"/>
          <p:cNvSpPr>
            <a:spLocks noGrp="1"/>
          </p:cNvSpPr>
          <p:nvPr>
            <p:ph type="title"/>
          </p:nvPr>
        </p:nvSpPr>
        <p:spPr>
          <a:xfrm>
            <a:off x="960120" y="365040"/>
            <a:ext cx="10275120" cy="132516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Orçamento</a:t>
            </a:r>
            <a:endParaRPr lang="pt-BR" sz="4400" b="0" strike="noStrike" spc="-1">
              <a:solidFill>
                <a:srgbClr val="000000"/>
              </a:solidFill>
              <a:latin typeface="Calibri"/>
            </a:endParaRPr>
          </a:p>
        </p:txBody>
      </p:sp>
      <p:sp>
        <p:nvSpPr>
          <p:cNvPr id="349" name="CaixaDeTexto 3"/>
          <p:cNvSpPr/>
          <p:nvPr/>
        </p:nvSpPr>
        <p:spPr>
          <a:xfrm>
            <a:off x="2326680" y="3240720"/>
            <a:ext cx="9604440" cy="301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14440" indent="-514440">
              <a:lnSpc>
                <a:spcPct val="100000"/>
              </a:lnSpc>
              <a:buClr>
                <a:srgbClr val="000000"/>
              </a:buClr>
              <a:buFont typeface="StarSymbol"/>
              <a:buAutoNum type="arabicParenR"/>
            </a:pPr>
            <a:r>
              <a:rPr lang="pt-BR" sz="3200" b="1" strike="noStrike" spc="-1">
                <a:solidFill>
                  <a:srgbClr val="000000"/>
                </a:solidFill>
                <a:latin typeface="Calibri"/>
              </a:rPr>
              <a:t>2024 – Investimentos</a:t>
            </a:r>
            <a:endParaRPr lang="pt-BR" sz="3200" b="0" strike="noStrike" spc="-1">
              <a:latin typeface="Arial"/>
            </a:endParaRPr>
          </a:p>
          <a:p>
            <a:pPr marL="514440" indent="-514440">
              <a:lnSpc>
                <a:spcPct val="100000"/>
              </a:lnSpc>
              <a:buClr>
                <a:srgbClr val="000000"/>
              </a:buClr>
              <a:buFont typeface="StarSymbol"/>
              <a:buAutoNum type="arabicParenR"/>
            </a:pPr>
            <a:r>
              <a:rPr lang="pt-BR" sz="3200" b="1" strike="noStrike" spc="-1">
                <a:solidFill>
                  <a:srgbClr val="000000"/>
                </a:solidFill>
                <a:latin typeface="Calibri"/>
              </a:rPr>
              <a:t>6 primeiros meses de 2025 – Manutenção das habilitações atuais sem modificações das unidades incluídas ou ampliadas</a:t>
            </a:r>
            <a:endParaRPr lang="pt-BR" sz="3200" b="0" strike="noStrike" spc="-1">
              <a:latin typeface="Arial"/>
            </a:endParaRPr>
          </a:p>
          <a:p>
            <a:pPr marL="514440" indent="-514440">
              <a:lnSpc>
                <a:spcPct val="100000"/>
              </a:lnSpc>
              <a:buClr>
                <a:srgbClr val="000000"/>
              </a:buClr>
              <a:buFont typeface="StarSymbol"/>
              <a:buAutoNum type="arabicParenR"/>
            </a:pPr>
            <a:r>
              <a:rPr lang="pt-BR" sz="3200" b="1" strike="noStrike" spc="-1">
                <a:solidFill>
                  <a:srgbClr val="000000"/>
                </a:solidFill>
                <a:latin typeface="Calibri"/>
              </a:rPr>
              <a:t>6 últimos meses 2025 – todos habilitados</a:t>
            </a:r>
            <a:endParaRPr lang="pt-BR" sz="3200" b="0" strike="noStrike" spc="-1">
              <a:latin typeface="Arial"/>
            </a:endParaRPr>
          </a:p>
          <a:p>
            <a:pPr marL="514440" indent="-514440">
              <a:lnSpc>
                <a:spcPct val="100000"/>
              </a:lnSpc>
              <a:buClr>
                <a:srgbClr val="000000"/>
              </a:buClr>
              <a:buFont typeface="StarSymbol"/>
              <a:buAutoNum type="arabicParenR"/>
            </a:pPr>
            <a:r>
              <a:rPr lang="pt-BR" sz="3200" b="1" strike="noStrike" spc="-1">
                <a:solidFill>
                  <a:srgbClr val="000000"/>
                </a:solidFill>
                <a:latin typeface="Calibri"/>
              </a:rPr>
              <a:t>A partir de 2026 – tudo qualificado</a:t>
            </a:r>
            <a:endParaRPr lang="pt-BR" sz="3200" b="0" strike="noStrike" spc="-1">
              <a:latin typeface="Arial"/>
            </a:endParaRPr>
          </a:p>
        </p:txBody>
      </p:sp>
      <p:sp>
        <p:nvSpPr>
          <p:cNvPr id="350" name="CaixaDeTexto 4"/>
          <p:cNvSpPr/>
          <p:nvPr/>
        </p:nvSpPr>
        <p:spPr>
          <a:xfrm>
            <a:off x="2326680" y="2203920"/>
            <a:ext cx="60973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2800" b="1" strike="noStrike" spc="-1">
                <a:solidFill>
                  <a:srgbClr val="000000"/>
                </a:solidFill>
                <a:latin typeface="Calibri"/>
              </a:rPr>
              <a:t>4 Momentos</a:t>
            </a:r>
            <a:endParaRPr lang="pt-BR" sz="2800" b="0" strike="noStrike" spc="-1">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51" name="PlaceHolder 1"/>
          <p:cNvSpPr>
            <a:spLocks noGrp="1"/>
          </p:cNvSpPr>
          <p:nvPr>
            <p:ph type="title"/>
          </p:nvPr>
        </p:nvSpPr>
        <p:spPr>
          <a:xfrm>
            <a:off x="971640" y="2327400"/>
            <a:ext cx="10275120" cy="1325160"/>
          </a:xfrm>
          <a:prstGeom prst="rect">
            <a:avLst/>
          </a:prstGeom>
          <a:noFill/>
          <a:ln w="0">
            <a:noFill/>
          </a:ln>
        </p:spPr>
        <p:txBody>
          <a:bodyPr anchor="ctr">
            <a:normAutofit fontScale="90000"/>
          </a:bodyPr>
          <a:lstStyle/>
          <a:p>
            <a:pPr algn="ctr">
              <a:lnSpc>
                <a:spcPct val="90000"/>
              </a:lnSpc>
              <a:buNone/>
            </a:pPr>
            <a:r>
              <a:rPr lang="pt-BR" sz="4400" b="1" strike="noStrike" spc="-1">
                <a:solidFill>
                  <a:srgbClr val="000000"/>
                </a:solidFill>
                <a:latin typeface="Calibri"/>
              </a:rPr>
              <a:t>Primeiro Momento</a:t>
            </a:r>
            <a:br/>
            <a:r>
              <a:rPr lang="pt-BR" sz="4400" b="1" strike="noStrike" spc="-1">
                <a:solidFill>
                  <a:srgbClr val="000000"/>
                </a:solidFill>
                <a:latin typeface="Calibri"/>
              </a:rPr>
              <a:t>2024</a:t>
            </a:r>
            <a:br/>
            <a:br/>
            <a:r>
              <a:rPr lang="pt-BR" sz="4400" b="1" strike="noStrike" spc="-1">
                <a:solidFill>
                  <a:srgbClr val="000000"/>
                </a:solidFill>
                <a:latin typeface="Calibri"/>
              </a:rPr>
              <a:t>Investimentos</a:t>
            </a:r>
            <a:endParaRPr lang="pt-BR" sz="4400" b="0" strike="noStrike" spc="-1">
              <a:solidFill>
                <a:srgbClr val="000000"/>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937440" y="365040"/>
            <a:ext cx="10309680" cy="1325160"/>
          </a:xfrm>
          <a:prstGeom prst="rect">
            <a:avLst/>
          </a:prstGeom>
          <a:noFill/>
          <a:ln w="0">
            <a:noFill/>
          </a:ln>
        </p:spPr>
        <p:txBody>
          <a:bodyPr anchor="ctr">
            <a:normAutofit fontScale="90000"/>
          </a:bodyPr>
          <a:lstStyle/>
          <a:p>
            <a:pPr algn="ctr">
              <a:lnSpc>
                <a:spcPct val="90000"/>
              </a:lnSpc>
              <a:buNone/>
            </a:pPr>
            <a:r>
              <a:rPr lang="pt-BR" sz="4400" b="1" strike="noStrike" spc="-1">
                <a:solidFill>
                  <a:srgbClr val="000000"/>
                </a:solidFill>
                <a:latin typeface="Calibri Light"/>
              </a:rPr>
              <a:t>Repasses Mensais no ano de 2024 de julho a dezembro</a:t>
            </a:r>
            <a:br/>
            <a:r>
              <a:rPr lang="pt-BR" sz="4400" b="1" strike="noStrike" spc="-1">
                <a:solidFill>
                  <a:srgbClr val="000000"/>
                </a:solidFill>
                <a:latin typeface="Calibri Light"/>
              </a:rPr>
              <a:t>UTILIZAÇÃO PARA </a:t>
            </a:r>
            <a:r>
              <a:rPr lang="pt-BR" sz="4400" b="1" strike="noStrike" spc="-1">
                <a:solidFill>
                  <a:srgbClr val="FF0000"/>
                </a:solidFill>
                <a:latin typeface="Calibri Light"/>
              </a:rPr>
              <a:t>INVESTIMENTOS</a:t>
            </a:r>
            <a:endParaRPr lang="pt-BR" sz="4400" b="0" strike="noStrike" spc="-1">
              <a:solidFill>
                <a:srgbClr val="000000"/>
              </a:solidFill>
              <a:latin typeface="Calibri"/>
            </a:endParaRPr>
          </a:p>
        </p:txBody>
      </p:sp>
      <p:graphicFrame>
        <p:nvGraphicFramePr>
          <p:cNvPr id="353" name="Tabela 3"/>
          <p:cNvGraphicFramePr/>
          <p:nvPr/>
        </p:nvGraphicFramePr>
        <p:xfrm>
          <a:off x="2030040" y="2540520"/>
          <a:ext cx="8000640" cy="2286000"/>
        </p:xfrm>
        <a:graphic>
          <a:graphicData uri="http://schemas.openxmlformats.org/drawingml/2006/table">
            <a:tbl>
              <a:tblPr/>
              <a:tblGrid>
                <a:gridCol w="2907000">
                  <a:extLst>
                    <a:ext uri="{9D8B030D-6E8A-4147-A177-3AD203B41FA5}">
                      <a16:colId xmlns:a16="http://schemas.microsoft.com/office/drawing/2014/main" val="20000"/>
                    </a:ext>
                  </a:extLst>
                </a:gridCol>
                <a:gridCol w="2162160">
                  <a:extLst>
                    <a:ext uri="{9D8B030D-6E8A-4147-A177-3AD203B41FA5}">
                      <a16:colId xmlns:a16="http://schemas.microsoft.com/office/drawing/2014/main" val="20001"/>
                    </a:ext>
                  </a:extLst>
                </a:gridCol>
                <a:gridCol w="1273320">
                  <a:extLst>
                    <a:ext uri="{9D8B030D-6E8A-4147-A177-3AD203B41FA5}">
                      <a16:colId xmlns:a16="http://schemas.microsoft.com/office/drawing/2014/main" val="20002"/>
                    </a:ext>
                  </a:extLst>
                </a:gridCol>
                <a:gridCol w="1658160">
                  <a:extLst>
                    <a:ext uri="{9D8B030D-6E8A-4147-A177-3AD203B41FA5}">
                      <a16:colId xmlns:a16="http://schemas.microsoft.com/office/drawing/2014/main" val="20003"/>
                    </a:ext>
                  </a:extLst>
                </a:gridCol>
              </a:tblGrid>
              <a:tr h="254880">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Valores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Percentual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Percapita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54880">
                <a:tc>
                  <a:txBody>
                    <a:bodyPr/>
                    <a:lstStyle/>
                    <a:p>
                      <a:pPr>
                        <a:lnSpc>
                          <a:spcPct val="100000"/>
                        </a:lnSpc>
                        <a:buNone/>
                      </a:pPr>
                      <a:r>
                        <a:rPr lang="pt-BR" sz="2000" b="1" strike="noStrike" spc="-1">
                          <a:solidFill>
                            <a:srgbClr val="000000"/>
                          </a:solidFill>
                          <a:latin typeface="Calibri"/>
                        </a:rPr>
                        <a:t>MS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0,00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54880">
                <a:tc>
                  <a:txBody>
                    <a:bodyPr/>
                    <a:lstStyle/>
                    <a:p>
                      <a:pPr>
                        <a:lnSpc>
                          <a:spcPct val="100000"/>
                        </a:lnSpc>
                        <a:buNone/>
                      </a:pPr>
                      <a:r>
                        <a:rPr lang="pt-BR" sz="2000" b="1" strike="noStrike" spc="-1">
                          <a:solidFill>
                            <a:srgbClr val="000000"/>
                          </a:solidFill>
                          <a:latin typeface="Calibri"/>
                        </a:rPr>
                        <a:t>Municípios(25%)</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1.420.737,32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25,00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R$           1,25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54880">
                <a:tc>
                  <a:txBody>
                    <a:bodyPr/>
                    <a:lstStyle/>
                    <a:p>
                      <a:pPr>
                        <a:lnSpc>
                          <a:spcPct val="100000"/>
                        </a:lnSpc>
                        <a:buNone/>
                      </a:pPr>
                      <a:r>
                        <a:rPr lang="pt-BR" sz="2000" b="1" strike="noStrike" spc="-1">
                          <a:solidFill>
                            <a:srgbClr val="000000"/>
                          </a:solidFill>
                          <a:latin typeface="Calibri"/>
                        </a:rPr>
                        <a:t>SES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4.262.211,96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75,00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54880">
                <a:tc>
                  <a:txBody>
                    <a:bodyPr/>
                    <a:lstStyle/>
                    <a:p>
                      <a:pPr>
                        <a:lnSpc>
                          <a:spcPct val="100000"/>
                        </a:lnSpc>
                        <a:buNone/>
                      </a:pPr>
                      <a:r>
                        <a:rPr lang="pt-BR" sz="2000" b="1" strike="noStrike" spc="-1">
                          <a:solidFill>
                            <a:srgbClr val="000000"/>
                          </a:solidFill>
                          <a:latin typeface="Calibri"/>
                        </a:rPr>
                        <a:t>TOTAL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5.682.949,28</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graphicFrame>
        <p:nvGraphicFramePr>
          <p:cNvPr id="354" name="Tabela 4"/>
          <p:cNvGraphicFramePr/>
          <p:nvPr>
            <p:extLst>
              <p:ext uri="{D42A27DB-BD31-4B8C-83A1-F6EECF244321}">
                <p14:modId xmlns:p14="http://schemas.microsoft.com/office/powerpoint/2010/main" val="626087416"/>
              </p:ext>
            </p:extLst>
          </p:nvPr>
        </p:nvGraphicFramePr>
        <p:xfrm>
          <a:off x="3466350" y="5280600"/>
          <a:ext cx="5581440" cy="792480"/>
        </p:xfrm>
        <a:graphic>
          <a:graphicData uri="http://schemas.openxmlformats.org/drawingml/2006/table">
            <a:tbl>
              <a:tblPr/>
              <a:tblGrid>
                <a:gridCol w="3200760">
                  <a:extLst>
                    <a:ext uri="{9D8B030D-6E8A-4147-A177-3AD203B41FA5}">
                      <a16:colId xmlns:a16="http://schemas.microsoft.com/office/drawing/2014/main" val="20000"/>
                    </a:ext>
                  </a:extLst>
                </a:gridCol>
                <a:gridCol w="2380680">
                  <a:extLst>
                    <a:ext uri="{9D8B030D-6E8A-4147-A177-3AD203B41FA5}">
                      <a16:colId xmlns:a16="http://schemas.microsoft.com/office/drawing/2014/main" val="20001"/>
                    </a:ext>
                  </a:extLst>
                </a:gridCol>
              </a:tblGrid>
              <a:tr h="254880">
                <a:tc>
                  <a:txBody>
                    <a:bodyPr/>
                    <a:lstStyle/>
                    <a:p>
                      <a:pPr>
                        <a:lnSpc>
                          <a:spcPct val="100000"/>
                        </a:lnSpc>
                        <a:buNone/>
                      </a:pPr>
                      <a:r>
                        <a:rPr lang="pt-BR" sz="2000" b="1" strike="noStrike" spc="-1" dirty="0">
                          <a:solidFill>
                            <a:srgbClr val="000000"/>
                          </a:solidFill>
                          <a:latin typeface="Calibri"/>
                        </a:rPr>
                        <a:t>Investimento Municípios</a:t>
                      </a:r>
                      <a:endParaRPr lang="pt-BR" sz="2000" b="0" strike="noStrike" spc="-1" dirty="0">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R$ 8.524.423,92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54880">
                <a:tc>
                  <a:txBody>
                    <a:bodyPr/>
                    <a:lstStyle/>
                    <a:p>
                      <a:pPr>
                        <a:lnSpc>
                          <a:spcPct val="100000"/>
                        </a:lnSpc>
                        <a:buNone/>
                      </a:pPr>
                      <a:r>
                        <a:rPr lang="pt-BR" sz="2000" b="1" strike="noStrike" spc="-1">
                          <a:solidFill>
                            <a:srgbClr val="000000"/>
                          </a:solidFill>
                          <a:latin typeface="Calibri"/>
                        </a:rPr>
                        <a:t>Investimento SES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dirty="0">
                          <a:solidFill>
                            <a:srgbClr val="000000"/>
                          </a:solidFill>
                          <a:latin typeface="Calibri"/>
                        </a:rPr>
                        <a:t> R$ 25.573.271,77 </a:t>
                      </a:r>
                      <a:endParaRPr lang="pt-BR" sz="2000" b="0" strike="noStrike" spc="-1" dirty="0">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55" name="PlaceHolder 1"/>
          <p:cNvSpPr>
            <a:spLocks noGrp="1"/>
          </p:cNvSpPr>
          <p:nvPr>
            <p:ph type="title"/>
          </p:nvPr>
        </p:nvSpPr>
        <p:spPr>
          <a:xfrm>
            <a:off x="960120" y="2327400"/>
            <a:ext cx="10298160" cy="1325160"/>
          </a:xfrm>
          <a:prstGeom prst="rect">
            <a:avLst/>
          </a:prstGeom>
          <a:noFill/>
          <a:ln w="0">
            <a:noFill/>
          </a:ln>
        </p:spPr>
        <p:txBody>
          <a:bodyPr anchor="ctr">
            <a:normAutofit fontScale="90000"/>
          </a:bodyPr>
          <a:lstStyle/>
          <a:p>
            <a:pPr algn="ctr">
              <a:lnSpc>
                <a:spcPct val="90000"/>
              </a:lnSpc>
              <a:buNone/>
            </a:pPr>
            <a:r>
              <a:rPr lang="pt-BR" sz="4400" b="1" strike="noStrike" spc="-1">
                <a:solidFill>
                  <a:srgbClr val="000000"/>
                </a:solidFill>
                <a:latin typeface="Calibri"/>
              </a:rPr>
              <a:t>Segundo Momento</a:t>
            </a:r>
            <a:br/>
            <a:r>
              <a:rPr lang="pt-BR" sz="4400" b="1" strike="noStrike" spc="-1">
                <a:solidFill>
                  <a:srgbClr val="000000"/>
                </a:solidFill>
                <a:latin typeface="Calibri"/>
              </a:rPr>
              <a:t>2025</a:t>
            </a:r>
            <a:br/>
            <a:br/>
            <a:r>
              <a:rPr lang="pt-BR" sz="4400" b="1" strike="noStrike" spc="-1">
                <a:solidFill>
                  <a:srgbClr val="000000"/>
                </a:solidFill>
                <a:latin typeface="Calibri"/>
              </a:rPr>
              <a:t>6 primeiros meses SAMU(2025) – Sem habilitação das unidades novas</a:t>
            </a:r>
            <a:br/>
            <a:br/>
            <a:br/>
            <a:r>
              <a:rPr lang="pt-BR" sz="3100" b="1" strike="noStrike" spc="-1">
                <a:solidFill>
                  <a:srgbClr val="002060"/>
                </a:solidFill>
                <a:latin typeface="Calibri"/>
              </a:rPr>
              <a:t>A diminuição de valor neste período se dará mantendo as habilitações existentes</a:t>
            </a:r>
            <a:br/>
            <a:endParaRPr lang="pt-BR" sz="3100" b="0" strike="noStrike" spc="-1">
              <a:solidFill>
                <a:srgbClr val="000000"/>
              </a:solidFill>
              <a:latin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56" name="PlaceHolder 1"/>
          <p:cNvSpPr>
            <a:spLocks noGrp="1"/>
          </p:cNvSpPr>
          <p:nvPr>
            <p:ph type="title"/>
          </p:nvPr>
        </p:nvSpPr>
        <p:spPr>
          <a:xfrm>
            <a:off x="948600" y="365040"/>
            <a:ext cx="10275120" cy="132516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Repasses atuais do Ministério da Saúde</a:t>
            </a:r>
            <a:endParaRPr lang="pt-BR" sz="4400" b="0" strike="noStrike" spc="-1">
              <a:solidFill>
                <a:srgbClr val="000000"/>
              </a:solidFill>
              <a:latin typeface="Calibri"/>
            </a:endParaRPr>
          </a:p>
        </p:txBody>
      </p:sp>
      <p:pic>
        <p:nvPicPr>
          <p:cNvPr id="357" name="Imagem 3"/>
          <p:cNvPicPr/>
          <p:nvPr/>
        </p:nvPicPr>
        <p:blipFill>
          <a:blip r:embed="rId2"/>
          <a:stretch/>
        </p:blipFill>
        <p:spPr>
          <a:xfrm>
            <a:off x="2823840" y="2273040"/>
            <a:ext cx="6758280" cy="38055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dirty="0">
                <a:solidFill>
                  <a:srgbClr val="000000"/>
                </a:solidFill>
                <a:latin typeface="Calibri Light"/>
              </a:rPr>
              <a:t>COMO RESOLVER ESTES PROBLEMAS?</a:t>
            </a:r>
            <a:endParaRPr lang="pt-BR" sz="4400" b="0" strike="noStrike" spc="-1" dirty="0">
              <a:solidFill>
                <a:srgbClr val="000000"/>
              </a:solidFill>
              <a:latin typeface="Calibri"/>
            </a:endParaRPr>
          </a:p>
        </p:txBody>
      </p:sp>
      <p:sp>
        <p:nvSpPr>
          <p:cNvPr id="47" name="PlaceHolder 2"/>
          <p:cNvSpPr>
            <a:spLocks noGrp="1"/>
          </p:cNvSpPr>
          <p:nvPr>
            <p:ph/>
          </p:nvPr>
        </p:nvSpPr>
        <p:spPr>
          <a:xfrm>
            <a:off x="445770" y="2052360"/>
            <a:ext cx="11304270" cy="4541040"/>
          </a:xfrm>
          <a:prstGeom prst="rect">
            <a:avLst/>
          </a:prstGeom>
          <a:noFill/>
          <a:ln w="0">
            <a:noFill/>
          </a:ln>
        </p:spPr>
        <p:txBody>
          <a:bodyPr anchor="t">
            <a:normAutofit fontScale="96000"/>
          </a:bodyPr>
          <a:lstStyle/>
          <a:p>
            <a:pPr marL="228600" indent="-228600">
              <a:lnSpc>
                <a:spcPct val="90000"/>
              </a:lnSpc>
              <a:spcBef>
                <a:spcPts val="1001"/>
              </a:spcBef>
              <a:buClr>
                <a:srgbClr val="000000"/>
              </a:buClr>
              <a:buFont typeface="Arial"/>
              <a:buChar char="•"/>
            </a:pPr>
            <a:r>
              <a:rPr lang="pt-BR" sz="3300" b="0" strike="noStrike" spc="-1" dirty="0">
                <a:solidFill>
                  <a:srgbClr val="000000"/>
                </a:solidFill>
                <a:latin typeface="Calibri"/>
              </a:rPr>
              <a:t>O SEGREDO É A </a:t>
            </a:r>
            <a:r>
              <a:rPr lang="pt-BR" sz="3300" b="1" strike="noStrike" spc="-1" dirty="0">
                <a:solidFill>
                  <a:srgbClr val="000000"/>
                </a:solidFill>
                <a:latin typeface="Calibri"/>
              </a:rPr>
              <a:t>COLABORAÇÃO/SOLIDARI</a:t>
            </a:r>
            <a:r>
              <a:rPr lang="pt-BR" sz="3300" b="0" strike="noStrike" spc="-1" dirty="0">
                <a:solidFill>
                  <a:srgbClr val="000000"/>
                </a:solidFill>
                <a:latin typeface="Calibri"/>
              </a:rPr>
              <a:t> DE TODOS PARA COM TODOS</a:t>
            </a:r>
          </a:p>
          <a:p>
            <a:pPr marL="0" indent="0">
              <a:lnSpc>
                <a:spcPct val="90000"/>
              </a:lnSpc>
              <a:spcBef>
                <a:spcPts val="1001"/>
              </a:spcBef>
              <a:buClr>
                <a:srgbClr val="000000"/>
              </a:buClr>
              <a:buNone/>
            </a:pPr>
            <a:endParaRPr lang="pt-BR" sz="2800" b="0" strike="noStrike" spc="-1" dirty="0">
              <a:solidFill>
                <a:srgbClr val="000000"/>
              </a:solidFill>
              <a:latin typeface="Calibri"/>
            </a:endParaRPr>
          </a:p>
          <a:p>
            <a:pPr lvl="1">
              <a:spcBef>
                <a:spcPts val="1001"/>
              </a:spcBef>
              <a:buClr>
                <a:srgbClr val="000000"/>
              </a:buClr>
              <a:buFont typeface="Arial"/>
              <a:buChar char="•"/>
            </a:pPr>
            <a:r>
              <a:rPr lang="pt-BR" b="0" strike="noStrike" spc="-1" dirty="0">
                <a:solidFill>
                  <a:srgbClr val="000000"/>
                </a:solidFill>
                <a:latin typeface="Calibri"/>
              </a:rPr>
              <a:t>NA DISTRIBUIÇÃO DOS PONTOS FIXOS E MÓVEIS</a:t>
            </a:r>
          </a:p>
          <a:p>
            <a:pPr lvl="1">
              <a:spcBef>
                <a:spcPts val="1001"/>
              </a:spcBef>
              <a:buClr>
                <a:srgbClr val="000000"/>
              </a:buClr>
              <a:buFont typeface="Arial"/>
              <a:buChar char="•"/>
            </a:pPr>
            <a:r>
              <a:rPr lang="pt-BR" spc="-1" dirty="0">
                <a:solidFill>
                  <a:srgbClr val="000000"/>
                </a:solidFill>
                <a:latin typeface="Calibri"/>
              </a:rPr>
              <a:t>NA GESTÃO DOS RECURSOS</a:t>
            </a:r>
          </a:p>
          <a:p>
            <a:pPr lvl="1">
              <a:spcBef>
                <a:spcPts val="1001"/>
              </a:spcBef>
              <a:buClr>
                <a:srgbClr val="000000"/>
              </a:buClr>
              <a:buFont typeface="Arial"/>
              <a:buChar char="•"/>
            </a:pPr>
            <a:r>
              <a:rPr lang="pt-BR" spc="-1" dirty="0">
                <a:solidFill>
                  <a:srgbClr val="000000"/>
                </a:solidFill>
                <a:latin typeface="Calibri"/>
              </a:rPr>
              <a:t>NA ACEITAÇÃO DE CRITÉRIOS TÉCNICOS QUE ATENDAM EQUITATIVAMENTE A TODOS</a:t>
            </a:r>
          </a:p>
          <a:p>
            <a:pPr lvl="1">
              <a:spcBef>
                <a:spcPts val="1001"/>
              </a:spcBef>
              <a:buClr>
                <a:srgbClr val="000000"/>
              </a:buClr>
              <a:buFont typeface="Arial"/>
              <a:buChar char="•"/>
            </a:pPr>
            <a:r>
              <a:rPr lang="pt-BR" b="0" strike="noStrike" spc="-1" dirty="0">
                <a:solidFill>
                  <a:srgbClr val="000000"/>
                </a:solidFill>
                <a:latin typeface="Calibri"/>
              </a:rPr>
              <a:t>NO FINANCIAMENTO, DE INVESTIMENTO E CUSTEIO</a:t>
            </a:r>
          </a:p>
          <a:p>
            <a:pPr lvl="1">
              <a:spcBef>
                <a:spcPts val="1001"/>
              </a:spcBef>
              <a:buClr>
                <a:srgbClr val="000000"/>
              </a:buClr>
              <a:buFont typeface="Arial"/>
              <a:buChar char="•"/>
            </a:pPr>
            <a:r>
              <a:rPr lang="pt-BR" spc="-1" dirty="0">
                <a:solidFill>
                  <a:srgbClr val="000000"/>
                </a:solidFill>
                <a:latin typeface="Calibri"/>
              </a:rPr>
              <a:t>NA MONITORIZAÇÃO DA REDE</a:t>
            </a:r>
            <a:endParaRPr lang="pt-BR"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p:txBody>
      </p:sp>
    </p:spTree>
    <p:extLst>
      <p:ext uri="{BB962C8B-B14F-4D97-AF65-F5344CB8AC3E}">
        <p14:creationId xmlns:p14="http://schemas.microsoft.com/office/powerpoint/2010/main" val="2418866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960120" y="365040"/>
            <a:ext cx="10263960" cy="1325160"/>
          </a:xfrm>
          <a:prstGeom prst="rect">
            <a:avLst/>
          </a:prstGeom>
          <a:noFill/>
          <a:ln w="0">
            <a:noFill/>
          </a:ln>
        </p:spPr>
        <p:txBody>
          <a:bodyPr anchor="ctr">
            <a:noAutofit/>
          </a:bodyPr>
          <a:lstStyle/>
          <a:p>
            <a:pPr algn="ctr">
              <a:lnSpc>
                <a:spcPct val="90000"/>
              </a:lnSpc>
              <a:buNone/>
            </a:pPr>
            <a:r>
              <a:rPr lang="pt-BR" sz="3600" b="1" strike="noStrike" spc="-1">
                <a:solidFill>
                  <a:srgbClr val="000000"/>
                </a:solidFill>
                <a:latin typeface="Calibri Light"/>
              </a:rPr>
              <a:t>6 primeiros meses de 2025</a:t>
            </a:r>
            <a:br/>
            <a:r>
              <a:rPr lang="pt-BR" sz="3600" b="1" strike="noStrike" spc="-1">
                <a:solidFill>
                  <a:srgbClr val="000000"/>
                </a:solidFill>
                <a:latin typeface="Calibri Light"/>
              </a:rPr>
              <a:t>Manutenção das habilitações atuais sem modificações das unidades incluídas ou ampliadas</a:t>
            </a:r>
            <a:endParaRPr lang="pt-BR" sz="3600" b="0" strike="noStrike" spc="-1">
              <a:solidFill>
                <a:srgbClr val="000000"/>
              </a:solidFill>
              <a:latin typeface="Calibri"/>
            </a:endParaRPr>
          </a:p>
        </p:txBody>
      </p:sp>
      <p:graphicFrame>
        <p:nvGraphicFramePr>
          <p:cNvPr id="359" name="Tabela 3"/>
          <p:cNvGraphicFramePr/>
          <p:nvPr>
            <p:extLst>
              <p:ext uri="{D42A27DB-BD31-4B8C-83A1-F6EECF244321}">
                <p14:modId xmlns:p14="http://schemas.microsoft.com/office/powerpoint/2010/main" val="2989356919"/>
              </p:ext>
            </p:extLst>
          </p:nvPr>
        </p:nvGraphicFramePr>
        <p:xfrm>
          <a:off x="2416500" y="4042890"/>
          <a:ext cx="7351200" cy="2590800"/>
        </p:xfrm>
        <a:graphic>
          <a:graphicData uri="http://schemas.openxmlformats.org/drawingml/2006/table">
            <a:tbl>
              <a:tblPr/>
              <a:tblGrid>
                <a:gridCol w="2671200">
                  <a:extLst>
                    <a:ext uri="{9D8B030D-6E8A-4147-A177-3AD203B41FA5}">
                      <a16:colId xmlns:a16="http://schemas.microsoft.com/office/drawing/2014/main" val="20000"/>
                    </a:ext>
                  </a:extLst>
                </a:gridCol>
                <a:gridCol w="1986840">
                  <a:extLst>
                    <a:ext uri="{9D8B030D-6E8A-4147-A177-3AD203B41FA5}">
                      <a16:colId xmlns:a16="http://schemas.microsoft.com/office/drawing/2014/main" val="20001"/>
                    </a:ext>
                  </a:extLst>
                </a:gridCol>
                <a:gridCol w="1170000">
                  <a:extLst>
                    <a:ext uri="{9D8B030D-6E8A-4147-A177-3AD203B41FA5}">
                      <a16:colId xmlns:a16="http://schemas.microsoft.com/office/drawing/2014/main" val="20002"/>
                    </a:ext>
                  </a:extLst>
                </a:gridCol>
                <a:gridCol w="1523160">
                  <a:extLst>
                    <a:ext uri="{9D8B030D-6E8A-4147-A177-3AD203B41FA5}">
                      <a16:colId xmlns:a16="http://schemas.microsoft.com/office/drawing/2014/main" val="20003"/>
                    </a:ext>
                  </a:extLst>
                </a:gridCol>
              </a:tblGrid>
              <a:tr h="368700">
                <a:tc>
                  <a:txBody>
                    <a:bodyPr/>
                    <a:lstStyle/>
                    <a:p>
                      <a:pPr>
                        <a:lnSpc>
                          <a:spcPct val="100000"/>
                        </a:lnSpc>
                        <a:buNone/>
                      </a:pPr>
                      <a:r>
                        <a:rPr lang="pt-BR" sz="2000" b="1" strike="noStrike" spc="-1" dirty="0">
                          <a:solidFill>
                            <a:srgbClr val="000000"/>
                          </a:solidFill>
                          <a:latin typeface="Calibri"/>
                        </a:rPr>
                        <a:t> </a:t>
                      </a:r>
                      <a:endParaRPr lang="pt-BR" sz="2000" b="0" strike="noStrike" spc="-1" dirty="0">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Valores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Percentual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Percapita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54880">
                <a:tc>
                  <a:txBody>
                    <a:bodyPr/>
                    <a:lstStyle/>
                    <a:p>
                      <a:pPr>
                        <a:lnSpc>
                          <a:spcPct val="100000"/>
                        </a:lnSpc>
                        <a:buNone/>
                      </a:pPr>
                      <a:r>
                        <a:rPr lang="pt-BR" sz="2000" b="1" strike="noStrike" spc="-1">
                          <a:solidFill>
                            <a:srgbClr val="000000"/>
                          </a:solidFill>
                          <a:latin typeface="Calibri"/>
                        </a:rPr>
                        <a:t>MS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R$ 1.516.376,90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26,68</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54880">
                <a:tc>
                  <a:txBody>
                    <a:bodyPr/>
                    <a:lstStyle/>
                    <a:p>
                      <a:pPr>
                        <a:lnSpc>
                          <a:spcPct val="100000"/>
                        </a:lnSpc>
                        <a:buNone/>
                      </a:pPr>
                      <a:r>
                        <a:rPr lang="pt-BR" sz="2000" b="1" strike="noStrike" spc="-1">
                          <a:solidFill>
                            <a:srgbClr val="000000"/>
                          </a:solidFill>
                          <a:latin typeface="Calibri"/>
                        </a:rPr>
                        <a:t>Municípios(25%)</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R$ 1.420.737,32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25,00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R$           1,25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54880">
                <a:tc>
                  <a:txBody>
                    <a:bodyPr/>
                    <a:lstStyle/>
                    <a:p>
                      <a:pPr>
                        <a:lnSpc>
                          <a:spcPct val="100000"/>
                        </a:lnSpc>
                        <a:buNone/>
                      </a:pPr>
                      <a:r>
                        <a:rPr lang="pt-BR" sz="2000" b="1" strike="noStrike" spc="-1">
                          <a:solidFill>
                            <a:srgbClr val="000000"/>
                          </a:solidFill>
                          <a:latin typeface="Calibri"/>
                        </a:rPr>
                        <a:t>SES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tabLst>
                          <a:tab pos="0" algn="l"/>
                        </a:tabLst>
                      </a:pPr>
                      <a:r>
                        <a:rPr lang="pt-BR" sz="2000" b="1" strike="noStrike" spc="-1">
                          <a:solidFill>
                            <a:srgbClr val="000000"/>
                          </a:solidFill>
                          <a:latin typeface="Calibri"/>
                        </a:rPr>
                        <a:t> R$ 2.745.835,06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48,32</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54880">
                <a:tc>
                  <a:txBody>
                    <a:bodyPr/>
                    <a:lstStyle/>
                    <a:p>
                      <a:pPr>
                        <a:lnSpc>
                          <a:spcPct val="100000"/>
                        </a:lnSpc>
                        <a:buNone/>
                      </a:pPr>
                      <a:r>
                        <a:rPr lang="pt-BR" sz="2000" b="1" strike="noStrike" spc="-1">
                          <a:solidFill>
                            <a:srgbClr val="000000"/>
                          </a:solidFill>
                          <a:latin typeface="Calibri"/>
                        </a:rPr>
                        <a:t>TOTAL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R$ 5.682.949,28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dirty="0">
                          <a:solidFill>
                            <a:srgbClr val="000000"/>
                          </a:solidFill>
                          <a:latin typeface="Calibri"/>
                        </a:rPr>
                        <a:t> </a:t>
                      </a:r>
                      <a:endParaRPr lang="pt-BR" sz="2000" b="0" strike="noStrike" spc="-1" dirty="0">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sp>
        <p:nvSpPr>
          <p:cNvPr id="360" name="CaixaDeTexto 4"/>
          <p:cNvSpPr/>
          <p:nvPr/>
        </p:nvSpPr>
        <p:spPr>
          <a:xfrm>
            <a:off x="1739430" y="2036745"/>
            <a:ext cx="9005760" cy="179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14440" indent="-514440">
              <a:lnSpc>
                <a:spcPct val="100000"/>
              </a:lnSpc>
              <a:buClr>
                <a:srgbClr val="000000"/>
              </a:buClr>
              <a:buFont typeface="StarSymbol"/>
              <a:buAutoNum type="arabicParenR"/>
            </a:pPr>
            <a:r>
              <a:rPr lang="pt-BR" sz="2800" b="0" strike="noStrike" spc="-1" dirty="0">
                <a:solidFill>
                  <a:srgbClr val="000000"/>
                </a:solidFill>
                <a:latin typeface="Calibri"/>
              </a:rPr>
              <a:t>Menos duas </a:t>
            </a:r>
            <a:r>
              <a:rPr lang="pt-BR" sz="2800" b="0" strike="noStrike" spc="-1" dirty="0" err="1">
                <a:solidFill>
                  <a:srgbClr val="000000"/>
                </a:solidFill>
                <a:latin typeface="Calibri"/>
              </a:rPr>
              <a:t>CRUs</a:t>
            </a:r>
            <a:r>
              <a:rPr lang="pt-BR" sz="2800" b="0" strike="noStrike" spc="-1" dirty="0">
                <a:solidFill>
                  <a:srgbClr val="000000"/>
                </a:solidFill>
                <a:latin typeface="Calibri"/>
              </a:rPr>
              <a:t> – Porangatu e Ceres</a:t>
            </a:r>
            <a:endParaRPr lang="pt-BR" sz="2800" b="0" strike="noStrike" spc="-1" dirty="0">
              <a:latin typeface="Arial"/>
            </a:endParaRPr>
          </a:p>
          <a:p>
            <a:pPr marL="514440" indent="-514440">
              <a:lnSpc>
                <a:spcPct val="100000"/>
              </a:lnSpc>
              <a:buClr>
                <a:srgbClr val="000000"/>
              </a:buClr>
              <a:buFont typeface="StarSymbol"/>
              <a:buAutoNum type="arabicParenR"/>
            </a:pPr>
            <a:r>
              <a:rPr lang="pt-BR" sz="2800" b="0" strike="noStrike" spc="-1" dirty="0">
                <a:solidFill>
                  <a:srgbClr val="000000"/>
                </a:solidFill>
                <a:latin typeface="Calibri"/>
              </a:rPr>
              <a:t>Incremento de 9 USBs ainda não habilitadas</a:t>
            </a:r>
            <a:endParaRPr lang="pt-BR" sz="2800" b="0" strike="noStrike" spc="-1" dirty="0">
              <a:latin typeface="Arial"/>
            </a:endParaRPr>
          </a:p>
          <a:p>
            <a:pPr marL="514440" indent="-514440">
              <a:lnSpc>
                <a:spcPct val="100000"/>
              </a:lnSpc>
              <a:buClr>
                <a:srgbClr val="000000"/>
              </a:buClr>
              <a:buFont typeface="StarSymbol"/>
              <a:buAutoNum type="arabicParenR"/>
            </a:pPr>
            <a:r>
              <a:rPr lang="pt-BR" sz="2800" b="0" strike="noStrike" spc="-1" dirty="0">
                <a:solidFill>
                  <a:srgbClr val="000000"/>
                </a:solidFill>
                <a:latin typeface="Calibri"/>
              </a:rPr>
              <a:t>Aumento do porte da CRU de Anápolis, transformando-a em macrorregional</a:t>
            </a:r>
            <a:endParaRPr lang="pt-BR" sz="2800" b="0" strike="noStrike" spc="-1" dirty="0">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61" name="PlaceHolder 1"/>
          <p:cNvSpPr>
            <a:spLocks noGrp="1"/>
          </p:cNvSpPr>
          <p:nvPr>
            <p:ph type="title"/>
          </p:nvPr>
        </p:nvSpPr>
        <p:spPr>
          <a:xfrm>
            <a:off x="994320" y="2327400"/>
            <a:ext cx="10240920" cy="1325160"/>
          </a:xfrm>
          <a:prstGeom prst="rect">
            <a:avLst/>
          </a:prstGeom>
          <a:noFill/>
          <a:ln w="0">
            <a:noFill/>
          </a:ln>
        </p:spPr>
        <p:txBody>
          <a:bodyPr anchor="ctr">
            <a:normAutofit fontScale="90000"/>
          </a:bodyPr>
          <a:lstStyle/>
          <a:p>
            <a:pPr algn="ctr">
              <a:lnSpc>
                <a:spcPct val="90000"/>
              </a:lnSpc>
              <a:buNone/>
            </a:pPr>
            <a:r>
              <a:rPr lang="pt-BR" sz="4400" b="1" strike="noStrike" spc="-1">
                <a:solidFill>
                  <a:srgbClr val="000000"/>
                </a:solidFill>
                <a:latin typeface="Calibri"/>
              </a:rPr>
              <a:t>Terceiro Momento</a:t>
            </a:r>
            <a:br/>
            <a:r>
              <a:rPr lang="pt-BR" sz="4400" b="1" strike="noStrike" spc="-1">
                <a:solidFill>
                  <a:srgbClr val="000000"/>
                </a:solidFill>
                <a:latin typeface="Calibri"/>
              </a:rPr>
              <a:t>2025</a:t>
            </a:r>
            <a:br/>
            <a:br/>
            <a:r>
              <a:rPr lang="pt-BR" sz="4400" b="1" strike="noStrike" spc="-1">
                <a:solidFill>
                  <a:srgbClr val="000000"/>
                </a:solidFill>
                <a:latin typeface="Calibri"/>
              </a:rPr>
              <a:t>6 últimos meses SAMU(2025)</a:t>
            </a:r>
            <a:br/>
            <a:r>
              <a:rPr lang="pt-BR" sz="4400" b="1" strike="noStrike" spc="-1">
                <a:solidFill>
                  <a:srgbClr val="002060"/>
                </a:solidFill>
                <a:latin typeface="Calibri"/>
              </a:rPr>
              <a:t>COM HABILITAÇÃO DAS UNIDADES NOVAS</a:t>
            </a:r>
            <a:br/>
            <a:endParaRPr lang="pt-BR" sz="4400" b="0" strike="noStrike" spc="-1">
              <a:solidFill>
                <a:srgbClr val="000000"/>
              </a:solidFill>
              <a:latin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960120" y="365040"/>
            <a:ext cx="10361160" cy="1523520"/>
          </a:xfrm>
          <a:prstGeom prst="rect">
            <a:avLst/>
          </a:prstGeom>
          <a:noFill/>
          <a:ln w="0">
            <a:noFill/>
          </a:ln>
        </p:spPr>
        <p:txBody>
          <a:bodyPr anchor="ctr">
            <a:normAutofit fontScale="90000"/>
          </a:bodyPr>
          <a:lstStyle/>
          <a:p>
            <a:pPr algn="ctr">
              <a:lnSpc>
                <a:spcPct val="90000"/>
              </a:lnSpc>
              <a:buNone/>
            </a:pPr>
            <a:r>
              <a:rPr lang="pt-BR" sz="4400" b="0" strike="noStrike" spc="-1">
                <a:solidFill>
                  <a:srgbClr val="000000"/>
                </a:solidFill>
                <a:latin typeface="Calibri Light"/>
              </a:rPr>
              <a:t>Distribuição do Orçamento – 10 USAs, 40 USBs, 2 Motolâncias, CRU, NEP, Consórcio e PJ</a:t>
            </a:r>
            <a:br/>
            <a:r>
              <a:rPr lang="pt-BR" sz="4400" b="0" strike="noStrike" spc="-1">
                <a:solidFill>
                  <a:srgbClr val="FF0000"/>
                </a:solidFill>
                <a:latin typeface="Calibri Light"/>
              </a:rPr>
              <a:t>UNIDADES </a:t>
            </a:r>
            <a:r>
              <a:rPr lang="pt-BR" sz="4400" b="0" strike="noStrike" spc="-1">
                <a:solidFill>
                  <a:srgbClr val="FF0000"/>
                </a:solidFill>
                <a:latin typeface="Aharoni"/>
              </a:rPr>
              <a:t>NOVAS HABILITADAS</a:t>
            </a:r>
            <a:endParaRPr lang="pt-BR" sz="4400" b="0" strike="noStrike" spc="-1">
              <a:solidFill>
                <a:srgbClr val="000000"/>
              </a:solidFill>
              <a:latin typeface="Calibri"/>
            </a:endParaRPr>
          </a:p>
        </p:txBody>
      </p:sp>
      <p:graphicFrame>
        <p:nvGraphicFramePr>
          <p:cNvPr id="363" name="Tabela 3"/>
          <p:cNvGraphicFramePr/>
          <p:nvPr/>
        </p:nvGraphicFramePr>
        <p:xfrm>
          <a:off x="1838520" y="3165840"/>
          <a:ext cx="8602560" cy="1981200"/>
        </p:xfrm>
        <a:graphic>
          <a:graphicData uri="http://schemas.openxmlformats.org/drawingml/2006/table">
            <a:tbl>
              <a:tblPr/>
              <a:tblGrid>
                <a:gridCol w="3125880">
                  <a:extLst>
                    <a:ext uri="{9D8B030D-6E8A-4147-A177-3AD203B41FA5}">
                      <a16:colId xmlns:a16="http://schemas.microsoft.com/office/drawing/2014/main" val="20000"/>
                    </a:ext>
                  </a:extLst>
                </a:gridCol>
                <a:gridCol w="2324880">
                  <a:extLst>
                    <a:ext uri="{9D8B030D-6E8A-4147-A177-3AD203B41FA5}">
                      <a16:colId xmlns:a16="http://schemas.microsoft.com/office/drawing/2014/main" val="20001"/>
                    </a:ext>
                  </a:extLst>
                </a:gridCol>
                <a:gridCol w="1369080">
                  <a:extLst>
                    <a:ext uri="{9D8B030D-6E8A-4147-A177-3AD203B41FA5}">
                      <a16:colId xmlns:a16="http://schemas.microsoft.com/office/drawing/2014/main" val="20002"/>
                    </a:ext>
                  </a:extLst>
                </a:gridCol>
                <a:gridCol w="1782720">
                  <a:extLst>
                    <a:ext uri="{9D8B030D-6E8A-4147-A177-3AD203B41FA5}">
                      <a16:colId xmlns:a16="http://schemas.microsoft.com/office/drawing/2014/main" val="20003"/>
                    </a:ext>
                  </a:extLst>
                </a:gridCol>
              </a:tblGrid>
              <a:tr h="254880">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Valores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Percentual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Percapita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54880">
                <a:tc>
                  <a:txBody>
                    <a:bodyPr/>
                    <a:lstStyle/>
                    <a:p>
                      <a:pPr>
                        <a:lnSpc>
                          <a:spcPct val="100000"/>
                        </a:lnSpc>
                        <a:buNone/>
                      </a:pPr>
                      <a:r>
                        <a:rPr lang="pt-BR" sz="2000" b="1" strike="noStrike" spc="-1">
                          <a:solidFill>
                            <a:srgbClr val="000000"/>
                          </a:solidFill>
                          <a:latin typeface="Calibri"/>
                        </a:rPr>
                        <a:t>MS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R$ 1.704.133,60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29,99</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54880">
                <a:tc>
                  <a:txBody>
                    <a:bodyPr/>
                    <a:lstStyle/>
                    <a:p>
                      <a:pPr>
                        <a:lnSpc>
                          <a:spcPct val="100000"/>
                        </a:lnSpc>
                        <a:buNone/>
                      </a:pPr>
                      <a:r>
                        <a:rPr lang="pt-BR" sz="2000" b="1" strike="noStrike" spc="-1">
                          <a:solidFill>
                            <a:srgbClr val="000000"/>
                          </a:solidFill>
                          <a:latin typeface="Calibri"/>
                        </a:rPr>
                        <a:t>Municípios(25%)</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R$ 1.420.737,32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25,00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R$           1,25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54880">
                <a:tc>
                  <a:txBody>
                    <a:bodyPr/>
                    <a:lstStyle/>
                    <a:p>
                      <a:pPr>
                        <a:lnSpc>
                          <a:spcPct val="100000"/>
                        </a:lnSpc>
                        <a:buNone/>
                      </a:pPr>
                      <a:r>
                        <a:rPr lang="pt-BR" sz="2000" b="1" strike="noStrike" spc="-1">
                          <a:solidFill>
                            <a:srgbClr val="000000"/>
                          </a:solidFill>
                          <a:latin typeface="Calibri"/>
                        </a:rPr>
                        <a:t>SES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R$ 2.558.078,36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45,01</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54880">
                <a:tc>
                  <a:txBody>
                    <a:bodyPr/>
                    <a:lstStyle/>
                    <a:p>
                      <a:pPr>
                        <a:lnSpc>
                          <a:spcPct val="100000"/>
                        </a:lnSpc>
                        <a:buNone/>
                      </a:pPr>
                      <a:r>
                        <a:rPr lang="pt-BR" sz="2000" b="1" strike="noStrike" spc="-1">
                          <a:solidFill>
                            <a:srgbClr val="000000"/>
                          </a:solidFill>
                          <a:latin typeface="Calibri"/>
                        </a:rPr>
                        <a:t>TOTAL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R$ 5.682.949,28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64" name="PlaceHolder 1"/>
          <p:cNvSpPr>
            <a:spLocks noGrp="1"/>
          </p:cNvSpPr>
          <p:nvPr>
            <p:ph type="title"/>
          </p:nvPr>
        </p:nvSpPr>
        <p:spPr>
          <a:xfrm>
            <a:off x="948600" y="2327400"/>
            <a:ext cx="10286640" cy="1325160"/>
          </a:xfrm>
          <a:prstGeom prst="rect">
            <a:avLst/>
          </a:prstGeom>
          <a:noFill/>
          <a:ln w="0">
            <a:noFill/>
          </a:ln>
        </p:spPr>
        <p:txBody>
          <a:bodyPr anchor="ctr">
            <a:normAutofit fontScale="90000"/>
          </a:bodyPr>
          <a:lstStyle/>
          <a:p>
            <a:pPr algn="ctr">
              <a:lnSpc>
                <a:spcPct val="90000"/>
              </a:lnSpc>
              <a:buNone/>
            </a:pPr>
            <a:r>
              <a:rPr lang="pt-BR" sz="4400" b="1" strike="noStrike" spc="-1">
                <a:solidFill>
                  <a:srgbClr val="000000"/>
                </a:solidFill>
                <a:latin typeface="Calibri"/>
              </a:rPr>
              <a:t>Quarto Momento</a:t>
            </a:r>
            <a:br/>
            <a:r>
              <a:rPr lang="pt-BR" sz="4400" b="1" strike="noStrike" spc="-1">
                <a:solidFill>
                  <a:srgbClr val="000000"/>
                </a:solidFill>
                <a:latin typeface="Calibri"/>
              </a:rPr>
              <a:t>2026</a:t>
            </a:r>
            <a:br/>
            <a:br/>
            <a:r>
              <a:rPr lang="pt-BR" sz="4400" b="1" strike="noStrike" spc="-1">
                <a:solidFill>
                  <a:srgbClr val="FF0000"/>
                </a:solidFill>
                <a:latin typeface="Calibri"/>
              </a:rPr>
              <a:t>SAMU– COM QUALIFICAÇÃO</a:t>
            </a:r>
            <a:br/>
            <a:endParaRPr lang="pt-BR" sz="4400" b="0" strike="noStrike" spc="-1">
              <a:solidFill>
                <a:srgbClr val="000000"/>
              </a:solidFill>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graphicFrame>
        <p:nvGraphicFramePr>
          <p:cNvPr id="365" name="Tabela 4"/>
          <p:cNvGraphicFramePr/>
          <p:nvPr/>
        </p:nvGraphicFramePr>
        <p:xfrm>
          <a:off x="1593000" y="3311640"/>
          <a:ext cx="9006120" cy="1981200"/>
        </p:xfrm>
        <a:graphic>
          <a:graphicData uri="http://schemas.openxmlformats.org/drawingml/2006/table">
            <a:tbl>
              <a:tblPr/>
              <a:tblGrid>
                <a:gridCol w="3272400">
                  <a:extLst>
                    <a:ext uri="{9D8B030D-6E8A-4147-A177-3AD203B41FA5}">
                      <a16:colId xmlns:a16="http://schemas.microsoft.com/office/drawing/2014/main" val="20000"/>
                    </a:ext>
                  </a:extLst>
                </a:gridCol>
                <a:gridCol w="2433960">
                  <a:extLst>
                    <a:ext uri="{9D8B030D-6E8A-4147-A177-3AD203B41FA5}">
                      <a16:colId xmlns:a16="http://schemas.microsoft.com/office/drawing/2014/main" val="20001"/>
                    </a:ext>
                  </a:extLst>
                </a:gridCol>
                <a:gridCol w="1433160">
                  <a:extLst>
                    <a:ext uri="{9D8B030D-6E8A-4147-A177-3AD203B41FA5}">
                      <a16:colId xmlns:a16="http://schemas.microsoft.com/office/drawing/2014/main" val="20002"/>
                    </a:ext>
                  </a:extLst>
                </a:gridCol>
                <a:gridCol w="1866600">
                  <a:extLst>
                    <a:ext uri="{9D8B030D-6E8A-4147-A177-3AD203B41FA5}">
                      <a16:colId xmlns:a16="http://schemas.microsoft.com/office/drawing/2014/main" val="20003"/>
                    </a:ext>
                  </a:extLst>
                </a:gridCol>
              </a:tblGrid>
              <a:tr h="254880">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Valores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Percentual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Percapita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54880">
                <a:tc>
                  <a:txBody>
                    <a:bodyPr/>
                    <a:lstStyle/>
                    <a:p>
                      <a:pPr>
                        <a:lnSpc>
                          <a:spcPct val="100000"/>
                        </a:lnSpc>
                        <a:buNone/>
                      </a:pPr>
                      <a:r>
                        <a:rPr lang="pt-BR" sz="2000" b="1" strike="noStrike" spc="-1">
                          <a:solidFill>
                            <a:srgbClr val="000000"/>
                          </a:solidFill>
                          <a:latin typeface="Calibri"/>
                        </a:rPr>
                        <a:t>MS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R$ 1.930.752,20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33,97</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54880">
                <a:tc>
                  <a:txBody>
                    <a:bodyPr/>
                    <a:lstStyle/>
                    <a:p>
                      <a:pPr>
                        <a:lnSpc>
                          <a:spcPct val="100000"/>
                        </a:lnSpc>
                        <a:buNone/>
                      </a:pPr>
                      <a:r>
                        <a:rPr lang="pt-BR" sz="2000" b="1" strike="noStrike" spc="-1">
                          <a:solidFill>
                            <a:srgbClr val="000000"/>
                          </a:solidFill>
                          <a:latin typeface="Calibri"/>
                        </a:rPr>
                        <a:t>Municípios(25%)</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R$ 1.420.737,32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25,00</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 R$           1,25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54880">
                <a:tc>
                  <a:txBody>
                    <a:bodyPr/>
                    <a:lstStyle/>
                    <a:p>
                      <a:pPr>
                        <a:lnSpc>
                          <a:spcPct val="100000"/>
                        </a:lnSpc>
                        <a:buNone/>
                      </a:pPr>
                      <a:r>
                        <a:rPr lang="pt-BR" sz="2000" b="1" strike="noStrike" spc="-1">
                          <a:solidFill>
                            <a:srgbClr val="000000"/>
                          </a:solidFill>
                          <a:latin typeface="Calibri"/>
                        </a:rPr>
                        <a:t>SES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R$ 2.331.459,76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41,03</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54880">
                <a:tc>
                  <a:txBody>
                    <a:bodyPr/>
                    <a:lstStyle/>
                    <a:p>
                      <a:pPr>
                        <a:lnSpc>
                          <a:spcPct val="100000"/>
                        </a:lnSpc>
                        <a:buNone/>
                      </a:pPr>
                      <a:r>
                        <a:rPr lang="pt-BR" sz="2000" b="1" strike="noStrike" spc="-1">
                          <a:solidFill>
                            <a:srgbClr val="000000"/>
                          </a:solidFill>
                          <a:latin typeface="Calibri"/>
                        </a:rPr>
                        <a:t>TOTAL MÊS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R$ 5.682.949,28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sp>
        <p:nvSpPr>
          <p:cNvPr id="366" name="Título 1"/>
          <p:cNvSpPr/>
          <p:nvPr/>
        </p:nvSpPr>
        <p:spPr>
          <a:xfrm>
            <a:off x="1009800" y="444960"/>
            <a:ext cx="10361160" cy="152352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5500" lnSpcReduction="10000"/>
          </a:bodyPr>
          <a:lstStyle/>
          <a:p>
            <a:pPr algn="ctr">
              <a:lnSpc>
                <a:spcPct val="90000"/>
              </a:lnSpc>
              <a:buNone/>
            </a:pPr>
            <a:r>
              <a:rPr lang="pt-BR" sz="4400" b="0" strike="noStrike" spc="-1">
                <a:solidFill>
                  <a:srgbClr val="000000"/>
                </a:solidFill>
                <a:latin typeface="Calibri Light"/>
              </a:rPr>
              <a:t>Distribuição do Orçamento – 10 USAs, 40 USBs, 2 Motolâncias, CRU, NEP, Consórcio e PJ</a:t>
            </a:r>
            <a:br/>
            <a:r>
              <a:rPr lang="pt-BR" sz="4400" b="0" strike="noStrike" spc="-1">
                <a:solidFill>
                  <a:srgbClr val="FF0000"/>
                </a:solidFill>
                <a:latin typeface="Calibri Light"/>
              </a:rPr>
              <a:t>TODAS AS </a:t>
            </a:r>
            <a:r>
              <a:rPr lang="pt-BR" sz="4400" b="1" strike="noStrike" spc="-1">
                <a:solidFill>
                  <a:srgbClr val="FF0000"/>
                </a:solidFill>
                <a:latin typeface="Aharoni"/>
              </a:rPr>
              <a:t>UNIDADES QUALIFICADAS</a:t>
            </a:r>
            <a:endParaRPr lang="pt-BR" sz="4400" b="0" strike="noStrike" spc="-1">
              <a:latin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67" name="PlaceHolder 1"/>
          <p:cNvSpPr>
            <a:spLocks noGrp="1"/>
          </p:cNvSpPr>
          <p:nvPr>
            <p:ph type="title"/>
          </p:nvPr>
        </p:nvSpPr>
        <p:spPr>
          <a:xfrm>
            <a:off x="960120" y="365040"/>
            <a:ext cx="10286640" cy="152352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Percapita municipal mensal por município (NORTE)</a:t>
            </a:r>
            <a:endParaRPr lang="pt-BR" sz="4400" b="0" strike="noStrike" spc="-1">
              <a:solidFill>
                <a:srgbClr val="000000"/>
              </a:solidFill>
              <a:latin typeface="Calibri"/>
            </a:endParaRPr>
          </a:p>
        </p:txBody>
      </p:sp>
      <p:graphicFrame>
        <p:nvGraphicFramePr>
          <p:cNvPr id="368" name="Tabela 4"/>
          <p:cNvGraphicFramePr/>
          <p:nvPr>
            <p:extLst>
              <p:ext uri="{D42A27DB-BD31-4B8C-83A1-F6EECF244321}">
                <p14:modId xmlns:p14="http://schemas.microsoft.com/office/powerpoint/2010/main" val="467383765"/>
              </p:ext>
            </p:extLst>
          </p:nvPr>
        </p:nvGraphicFramePr>
        <p:xfrm>
          <a:off x="2329200" y="1888560"/>
          <a:ext cx="7548480" cy="4693920"/>
        </p:xfrm>
        <a:graphic>
          <a:graphicData uri="http://schemas.openxmlformats.org/drawingml/2006/table">
            <a:tbl>
              <a:tblPr/>
              <a:tblGrid>
                <a:gridCol w="4818960">
                  <a:extLst>
                    <a:ext uri="{9D8B030D-6E8A-4147-A177-3AD203B41FA5}">
                      <a16:colId xmlns:a16="http://schemas.microsoft.com/office/drawing/2014/main" val="20000"/>
                    </a:ext>
                  </a:extLst>
                </a:gridCol>
                <a:gridCol w="2729520">
                  <a:extLst>
                    <a:ext uri="{9D8B030D-6E8A-4147-A177-3AD203B41FA5}">
                      <a16:colId xmlns:a16="http://schemas.microsoft.com/office/drawing/2014/main" val="20001"/>
                    </a:ext>
                  </a:extLst>
                </a:gridCol>
              </a:tblGrid>
              <a:tr h="209160">
                <a:tc>
                  <a:txBody>
                    <a:bodyPr/>
                    <a:lstStyle/>
                    <a:p>
                      <a:pPr>
                        <a:lnSpc>
                          <a:spcPct val="100000"/>
                        </a:lnSpc>
                        <a:buNone/>
                      </a:pPr>
                      <a:r>
                        <a:rPr lang="pt-BR" sz="1600" b="0" strike="noStrike" spc="-1">
                          <a:solidFill>
                            <a:srgbClr val="000000"/>
                          </a:solidFill>
                          <a:latin typeface="Calibri"/>
                        </a:rPr>
                        <a:t>PORANGATU</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55.396,25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09160">
                <a:tc>
                  <a:txBody>
                    <a:bodyPr/>
                    <a:lstStyle/>
                    <a:p>
                      <a:pPr>
                        <a:lnSpc>
                          <a:spcPct val="100000"/>
                        </a:lnSpc>
                        <a:buNone/>
                      </a:pPr>
                      <a:r>
                        <a:rPr lang="pt-BR" sz="1600" b="0" strike="noStrike" spc="-1">
                          <a:solidFill>
                            <a:srgbClr val="000000"/>
                          </a:solidFill>
                          <a:latin typeface="Calibri"/>
                        </a:rPr>
                        <a:t>MINAÇU</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33.843,75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09160">
                <a:tc>
                  <a:txBody>
                    <a:bodyPr/>
                    <a:lstStyle/>
                    <a:p>
                      <a:pPr>
                        <a:lnSpc>
                          <a:spcPct val="100000"/>
                        </a:lnSpc>
                        <a:buNone/>
                      </a:pPr>
                      <a:r>
                        <a:rPr lang="pt-BR" sz="1600" b="0" strike="noStrike" spc="-1" dirty="0">
                          <a:solidFill>
                            <a:srgbClr val="000000"/>
                          </a:solidFill>
                          <a:latin typeface="Calibri"/>
                        </a:rPr>
                        <a:t>SÃO MIGUEL DO ARAGUAIA</a:t>
                      </a:r>
                      <a:endParaRPr lang="pt-BR" sz="16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27.375,00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09160">
                <a:tc>
                  <a:txBody>
                    <a:bodyPr/>
                    <a:lstStyle/>
                    <a:p>
                      <a:pPr>
                        <a:lnSpc>
                          <a:spcPct val="100000"/>
                        </a:lnSpc>
                        <a:buNone/>
                      </a:pPr>
                      <a:r>
                        <a:rPr lang="pt-BR" sz="1600" b="0" strike="noStrike" spc="-1">
                          <a:solidFill>
                            <a:srgbClr val="000000"/>
                          </a:solidFill>
                          <a:latin typeface="Calibri"/>
                        </a:rPr>
                        <a:t>MUNDO NOVO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7.736,25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09160">
                <a:tc>
                  <a:txBody>
                    <a:bodyPr/>
                    <a:lstStyle/>
                    <a:p>
                      <a:pPr>
                        <a:lnSpc>
                          <a:spcPct val="100000"/>
                        </a:lnSpc>
                        <a:buNone/>
                      </a:pPr>
                      <a:r>
                        <a:rPr lang="pt-BR" sz="1600" b="0" strike="noStrike" spc="-1">
                          <a:solidFill>
                            <a:srgbClr val="000000"/>
                          </a:solidFill>
                          <a:latin typeface="Calibri"/>
                        </a:rPr>
                        <a:t>FORMOSO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5.825,00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209160">
                <a:tc>
                  <a:txBody>
                    <a:bodyPr/>
                    <a:lstStyle/>
                    <a:p>
                      <a:pPr>
                        <a:lnSpc>
                          <a:spcPct val="100000"/>
                        </a:lnSpc>
                        <a:buNone/>
                      </a:pPr>
                      <a:r>
                        <a:rPr lang="pt-BR" sz="1600" b="0" strike="noStrike" spc="-1">
                          <a:solidFill>
                            <a:srgbClr val="000000"/>
                          </a:solidFill>
                          <a:latin typeface="Calibri"/>
                        </a:rPr>
                        <a:t>MONTIVIDIU DO NORTE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4.723,75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209160">
                <a:tc>
                  <a:txBody>
                    <a:bodyPr/>
                    <a:lstStyle/>
                    <a:p>
                      <a:pPr>
                        <a:lnSpc>
                          <a:spcPct val="100000"/>
                        </a:lnSpc>
                        <a:buNone/>
                      </a:pPr>
                      <a:r>
                        <a:rPr lang="pt-BR" sz="1600" b="0" strike="noStrike" spc="-1">
                          <a:solidFill>
                            <a:srgbClr val="000000"/>
                          </a:solidFill>
                          <a:latin typeface="Calibri"/>
                        </a:rPr>
                        <a:t>NOVO PLANALTO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4.645,00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209160">
                <a:tc>
                  <a:txBody>
                    <a:bodyPr/>
                    <a:lstStyle/>
                    <a:p>
                      <a:pPr>
                        <a:lnSpc>
                          <a:spcPct val="100000"/>
                        </a:lnSpc>
                        <a:buNone/>
                      </a:pPr>
                      <a:r>
                        <a:rPr lang="pt-BR" sz="1600" b="0" strike="noStrike" spc="-1">
                          <a:solidFill>
                            <a:srgbClr val="000000"/>
                          </a:solidFill>
                          <a:latin typeface="Calibri"/>
                        </a:rPr>
                        <a:t>CAMPINAÇU</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4.635,00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r h="209160">
                <a:tc>
                  <a:txBody>
                    <a:bodyPr/>
                    <a:lstStyle/>
                    <a:p>
                      <a:pPr>
                        <a:lnSpc>
                          <a:spcPct val="100000"/>
                        </a:lnSpc>
                        <a:buNone/>
                      </a:pPr>
                      <a:r>
                        <a:rPr lang="pt-BR" sz="1600" b="0" strike="noStrike" spc="-1">
                          <a:solidFill>
                            <a:srgbClr val="000000"/>
                          </a:solidFill>
                          <a:latin typeface="Calibri"/>
                        </a:rPr>
                        <a:t>MUTUNÓPOLIS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4.455,00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8"/>
                  </a:ext>
                </a:extLst>
              </a:tr>
              <a:tr h="209160">
                <a:tc>
                  <a:txBody>
                    <a:bodyPr/>
                    <a:lstStyle/>
                    <a:p>
                      <a:pPr>
                        <a:lnSpc>
                          <a:spcPct val="100000"/>
                        </a:lnSpc>
                        <a:buNone/>
                      </a:pPr>
                      <a:r>
                        <a:rPr lang="pt-BR" sz="1600" b="0" strike="noStrike" spc="-1">
                          <a:solidFill>
                            <a:srgbClr val="000000"/>
                          </a:solidFill>
                          <a:latin typeface="Calibri"/>
                        </a:rPr>
                        <a:t>BONÓPOLIS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4.123,75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9"/>
                  </a:ext>
                </a:extLst>
              </a:tr>
              <a:tr h="247320">
                <a:tc>
                  <a:txBody>
                    <a:bodyPr/>
                    <a:lstStyle/>
                    <a:p>
                      <a:pPr>
                        <a:lnSpc>
                          <a:spcPct val="100000"/>
                        </a:lnSpc>
                        <a:buNone/>
                      </a:pPr>
                      <a:r>
                        <a:rPr lang="pt-BR" sz="1600" b="0" strike="noStrike" spc="-1">
                          <a:solidFill>
                            <a:srgbClr val="000000"/>
                          </a:solidFill>
                          <a:latin typeface="Calibri"/>
                        </a:rPr>
                        <a:t>SANTA TEREZA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4.116,25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0"/>
                  </a:ext>
                </a:extLst>
              </a:tr>
              <a:tr h="209160">
                <a:tc>
                  <a:txBody>
                    <a:bodyPr/>
                    <a:lstStyle/>
                    <a:p>
                      <a:pPr>
                        <a:lnSpc>
                          <a:spcPct val="100000"/>
                        </a:lnSpc>
                        <a:buNone/>
                      </a:pPr>
                      <a:r>
                        <a:rPr lang="pt-BR" sz="1600" b="0" strike="noStrike" spc="-1">
                          <a:solidFill>
                            <a:srgbClr val="000000"/>
                          </a:solidFill>
                          <a:latin typeface="Calibri"/>
                        </a:rPr>
                        <a:t>ESTRELA DO NORTE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4.006,25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1"/>
                  </a:ext>
                </a:extLst>
              </a:tr>
              <a:tr h="209160">
                <a:tc>
                  <a:txBody>
                    <a:bodyPr/>
                    <a:lstStyle/>
                    <a:p>
                      <a:pPr>
                        <a:lnSpc>
                          <a:spcPct val="100000"/>
                        </a:lnSpc>
                        <a:buNone/>
                      </a:pPr>
                      <a:r>
                        <a:rPr lang="pt-BR" sz="1600" b="0" strike="noStrike" spc="-1">
                          <a:solidFill>
                            <a:srgbClr val="000000"/>
                          </a:solidFill>
                          <a:latin typeface="Calibri"/>
                        </a:rPr>
                        <a:t>TROMBAS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3.900,00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2"/>
                  </a:ext>
                </a:extLst>
              </a:tr>
              <a:tr h="209160">
                <a:tc>
                  <a:txBody>
                    <a:bodyPr/>
                    <a:lstStyle/>
                    <a:p>
                      <a:pPr>
                        <a:lnSpc>
                          <a:spcPct val="100000"/>
                        </a:lnSpc>
                        <a:buNone/>
                      </a:pPr>
                      <a:r>
                        <a:rPr lang="pt-BR" sz="1600" b="0" strike="noStrike" spc="-1">
                          <a:solidFill>
                            <a:srgbClr val="000000"/>
                          </a:solidFill>
                          <a:latin typeface="Calibri"/>
                        </a:rPr>
                        <a:t>Subtotal</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dirty="0">
                          <a:solidFill>
                            <a:srgbClr val="000000"/>
                          </a:solidFill>
                          <a:latin typeface="Calibri"/>
                        </a:rPr>
                        <a:t> R$       164.781,25 </a:t>
                      </a:r>
                      <a:endParaRPr lang="pt-BR" sz="1600" b="0" strike="noStrike" spc="-1" dirty="0">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69" name="PlaceHolder 1"/>
          <p:cNvSpPr>
            <a:spLocks noGrp="1"/>
          </p:cNvSpPr>
          <p:nvPr>
            <p:ph type="title"/>
          </p:nvPr>
        </p:nvSpPr>
        <p:spPr>
          <a:xfrm>
            <a:off x="971640" y="365040"/>
            <a:ext cx="10263600" cy="152352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Percapita municipal mensal por município (SERRA DA MESA)</a:t>
            </a:r>
            <a:endParaRPr lang="pt-BR" sz="4400" b="0" strike="noStrike" spc="-1">
              <a:solidFill>
                <a:srgbClr val="000000"/>
              </a:solidFill>
              <a:latin typeface="Calibri"/>
            </a:endParaRPr>
          </a:p>
        </p:txBody>
      </p:sp>
      <p:graphicFrame>
        <p:nvGraphicFramePr>
          <p:cNvPr id="370" name="Tabela 5"/>
          <p:cNvGraphicFramePr/>
          <p:nvPr/>
        </p:nvGraphicFramePr>
        <p:xfrm>
          <a:off x="2436480" y="2779920"/>
          <a:ext cx="7548480" cy="3352800"/>
        </p:xfrm>
        <a:graphic>
          <a:graphicData uri="http://schemas.openxmlformats.org/drawingml/2006/table">
            <a:tbl>
              <a:tblPr/>
              <a:tblGrid>
                <a:gridCol w="4825080">
                  <a:extLst>
                    <a:ext uri="{9D8B030D-6E8A-4147-A177-3AD203B41FA5}">
                      <a16:colId xmlns:a16="http://schemas.microsoft.com/office/drawing/2014/main" val="20000"/>
                    </a:ext>
                  </a:extLst>
                </a:gridCol>
                <a:gridCol w="2723400">
                  <a:extLst>
                    <a:ext uri="{9D8B030D-6E8A-4147-A177-3AD203B41FA5}">
                      <a16:colId xmlns:a16="http://schemas.microsoft.com/office/drawing/2014/main" val="20001"/>
                    </a:ext>
                  </a:extLst>
                </a:gridCol>
              </a:tblGrid>
              <a:tr h="209160">
                <a:tc>
                  <a:txBody>
                    <a:bodyPr/>
                    <a:lstStyle/>
                    <a:p>
                      <a:pPr>
                        <a:lnSpc>
                          <a:spcPct val="100000"/>
                        </a:lnSpc>
                        <a:buNone/>
                      </a:pPr>
                      <a:r>
                        <a:rPr lang="pt-BR" sz="1600" b="0" strike="noStrike" spc="-1">
                          <a:solidFill>
                            <a:srgbClr val="000000"/>
                          </a:solidFill>
                          <a:latin typeface="Calibri"/>
                        </a:rPr>
                        <a:t>URUAÇU</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53.182,50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09160">
                <a:tc>
                  <a:txBody>
                    <a:bodyPr/>
                    <a:lstStyle/>
                    <a:p>
                      <a:pPr>
                        <a:lnSpc>
                          <a:spcPct val="100000"/>
                        </a:lnSpc>
                        <a:buNone/>
                      </a:pPr>
                      <a:r>
                        <a:rPr lang="pt-BR" sz="1600" b="0" strike="noStrike" spc="-1">
                          <a:solidFill>
                            <a:srgbClr val="000000"/>
                          </a:solidFill>
                          <a:latin typeface="Calibri"/>
                        </a:rPr>
                        <a:t>NIQUELÂNDIA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43.705,00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09160">
                <a:tc>
                  <a:txBody>
                    <a:bodyPr/>
                    <a:lstStyle/>
                    <a:p>
                      <a:pPr>
                        <a:lnSpc>
                          <a:spcPct val="100000"/>
                        </a:lnSpc>
                        <a:buNone/>
                      </a:pPr>
                      <a:r>
                        <a:rPr lang="pt-BR" sz="1600" b="0" strike="noStrike" spc="-1">
                          <a:solidFill>
                            <a:srgbClr val="000000"/>
                          </a:solidFill>
                          <a:latin typeface="Calibri"/>
                        </a:rPr>
                        <a:t>CAMPINORTE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15.637,50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09160">
                <a:tc>
                  <a:txBody>
                    <a:bodyPr/>
                    <a:lstStyle/>
                    <a:p>
                      <a:pPr>
                        <a:lnSpc>
                          <a:spcPct val="100000"/>
                        </a:lnSpc>
                        <a:buNone/>
                      </a:pPr>
                      <a:r>
                        <a:rPr lang="pt-BR" sz="1600" b="0" strike="noStrike" spc="-1">
                          <a:solidFill>
                            <a:srgbClr val="000000"/>
                          </a:solidFill>
                          <a:latin typeface="Calibri"/>
                        </a:rPr>
                        <a:t>MARA ROSA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13.375,00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09160">
                <a:tc>
                  <a:txBody>
                    <a:bodyPr/>
                    <a:lstStyle/>
                    <a:p>
                      <a:pPr>
                        <a:lnSpc>
                          <a:spcPct val="100000"/>
                        </a:lnSpc>
                        <a:buNone/>
                      </a:pPr>
                      <a:r>
                        <a:rPr lang="pt-BR" sz="1600" b="0" strike="noStrike" spc="-1">
                          <a:solidFill>
                            <a:srgbClr val="000000"/>
                          </a:solidFill>
                          <a:latin typeface="Calibri"/>
                        </a:rPr>
                        <a:t>ALTO HORIZONTE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7.590,00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209160">
                <a:tc>
                  <a:txBody>
                    <a:bodyPr/>
                    <a:lstStyle/>
                    <a:p>
                      <a:pPr>
                        <a:lnSpc>
                          <a:spcPct val="100000"/>
                        </a:lnSpc>
                        <a:buNone/>
                      </a:pPr>
                      <a:r>
                        <a:rPr lang="pt-BR" sz="1600" b="0" strike="noStrike" spc="-1">
                          <a:solidFill>
                            <a:srgbClr val="000000"/>
                          </a:solidFill>
                          <a:latin typeface="Calibri"/>
                        </a:rPr>
                        <a:t>COLINAS DO SUL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5.037,50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209160">
                <a:tc>
                  <a:txBody>
                    <a:bodyPr/>
                    <a:lstStyle/>
                    <a:p>
                      <a:pPr>
                        <a:lnSpc>
                          <a:spcPct val="100000"/>
                        </a:lnSpc>
                        <a:buNone/>
                      </a:pPr>
                      <a:r>
                        <a:rPr lang="pt-BR" sz="1600" b="0" strike="noStrike" spc="-1">
                          <a:solidFill>
                            <a:srgbClr val="000000"/>
                          </a:solidFill>
                          <a:latin typeface="Calibri"/>
                        </a:rPr>
                        <a:t>HIDROLINA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4.431,25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209160">
                <a:tc>
                  <a:txBody>
                    <a:bodyPr/>
                    <a:lstStyle/>
                    <a:p>
                      <a:pPr>
                        <a:lnSpc>
                          <a:spcPct val="100000"/>
                        </a:lnSpc>
                        <a:buNone/>
                      </a:pPr>
                      <a:r>
                        <a:rPr lang="pt-BR" sz="1600" b="0" strike="noStrike" spc="-1">
                          <a:solidFill>
                            <a:srgbClr val="000000"/>
                          </a:solidFill>
                          <a:latin typeface="Calibri"/>
                        </a:rPr>
                        <a:t>AMARALINA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4.085,00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r h="209160">
                <a:tc>
                  <a:txBody>
                    <a:bodyPr/>
                    <a:lstStyle/>
                    <a:p>
                      <a:pPr>
                        <a:lnSpc>
                          <a:spcPct val="100000"/>
                        </a:lnSpc>
                        <a:buNone/>
                      </a:pPr>
                      <a:r>
                        <a:rPr lang="pt-BR" sz="1600" b="0" strike="noStrike" spc="-1">
                          <a:solidFill>
                            <a:srgbClr val="000000"/>
                          </a:solidFill>
                          <a:latin typeface="Calibri"/>
                        </a:rPr>
                        <a:t>NOVA IGUAÇU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3.762,50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8"/>
                  </a:ext>
                </a:extLst>
              </a:tr>
              <a:tr h="209160">
                <a:tc>
                  <a:txBody>
                    <a:bodyPr/>
                    <a:lstStyle/>
                    <a:p>
                      <a:pPr>
                        <a:lnSpc>
                          <a:spcPct val="100000"/>
                        </a:lnSpc>
                        <a:buNone/>
                      </a:pPr>
                      <a:r>
                        <a:rPr lang="pt-BR" sz="1600" b="0" strike="noStrike" spc="-1">
                          <a:solidFill>
                            <a:srgbClr val="000000"/>
                          </a:solidFill>
                          <a:latin typeface="Calibri"/>
                        </a:rPr>
                        <a:t>Subtotal</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150.806,25 </a:t>
                      </a:r>
                      <a:endParaRPr lang="pt-BR" sz="1600" b="0" strike="noStrike" spc="-1">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71" name="PlaceHolder 1"/>
          <p:cNvSpPr>
            <a:spLocks noGrp="1"/>
          </p:cNvSpPr>
          <p:nvPr>
            <p:ph type="title"/>
          </p:nvPr>
        </p:nvSpPr>
        <p:spPr>
          <a:xfrm>
            <a:off x="971640" y="365040"/>
            <a:ext cx="10263600" cy="152352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Percapita municipal mensal por município (PIRENEUS)</a:t>
            </a:r>
            <a:endParaRPr lang="pt-BR" sz="4400" b="0" strike="noStrike" spc="-1">
              <a:solidFill>
                <a:srgbClr val="000000"/>
              </a:solidFill>
              <a:latin typeface="Calibri"/>
            </a:endParaRPr>
          </a:p>
        </p:txBody>
      </p:sp>
      <p:graphicFrame>
        <p:nvGraphicFramePr>
          <p:cNvPr id="372" name="Tabela 5"/>
          <p:cNvGraphicFramePr/>
          <p:nvPr/>
        </p:nvGraphicFramePr>
        <p:xfrm>
          <a:off x="2310840" y="2902320"/>
          <a:ext cx="7548480" cy="3688080"/>
        </p:xfrm>
        <a:graphic>
          <a:graphicData uri="http://schemas.openxmlformats.org/drawingml/2006/table">
            <a:tbl>
              <a:tblPr/>
              <a:tblGrid>
                <a:gridCol w="4815000">
                  <a:extLst>
                    <a:ext uri="{9D8B030D-6E8A-4147-A177-3AD203B41FA5}">
                      <a16:colId xmlns:a16="http://schemas.microsoft.com/office/drawing/2014/main" val="20000"/>
                    </a:ext>
                  </a:extLst>
                </a:gridCol>
                <a:gridCol w="2733480">
                  <a:extLst>
                    <a:ext uri="{9D8B030D-6E8A-4147-A177-3AD203B41FA5}">
                      <a16:colId xmlns:a16="http://schemas.microsoft.com/office/drawing/2014/main" val="20001"/>
                    </a:ext>
                  </a:extLst>
                </a:gridCol>
              </a:tblGrid>
              <a:tr h="209160">
                <a:tc>
                  <a:txBody>
                    <a:bodyPr/>
                    <a:lstStyle/>
                    <a:p>
                      <a:pPr>
                        <a:lnSpc>
                          <a:spcPct val="100000"/>
                        </a:lnSpc>
                        <a:buNone/>
                      </a:pPr>
                      <a:r>
                        <a:rPr lang="pt-BR" sz="1600" b="0" strike="noStrike" spc="-1">
                          <a:solidFill>
                            <a:srgbClr val="000000"/>
                          </a:solidFill>
                          <a:latin typeface="Calibri"/>
                        </a:rPr>
                        <a:t>ANÁPOLIS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498.586,25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09160">
                <a:tc>
                  <a:txBody>
                    <a:bodyPr/>
                    <a:lstStyle/>
                    <a:p>
                      <a:pPr>
                        <a:lnSpc>
                          <a:spcPct val="100000"/>
                        </a:lnSpc>
                        <a:buNone/>
                      </a:pPr>
                      <a:r>
                        <a:rPr lang="pt-BR" sz="1600" b="0" strike="noStrike" spc="-1">
                          <a:solidFill>
                            <a:srgbClr val="000000"/>
                          </a:solidFill>
                          <a:latin typeface="Calibri"/>
                        </a:rPr>
                        <a:t>ALEXÂNIA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33.760,00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09160">
                <a:tc>
                  <a:txBody>
                    <a:bodyPr/>
                    <a:lstStyle/>
                    <a:p>
                      <a:pPr>
                        <a:lnSpc>
                          <a:spcPct val="100000"/>
                        </a:lnSpc>
                        <a:buNone/>
                      </a:pPr>
                      <a:r>
                        <a:rPr lang="pt-BR" sz="1600" b="0" strike="noStrike" spc="-1">
                          <a:solidFill>
                            <a:srgbClr val="000000"/>
                          </a:solidFill>
                          <a:latin typeface="Calibri"/>
                        </a:rPr>
                        <a:t>PIRENÓPOLIS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33.362,50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09160">
                <a:tc>
                  <a:txBody>
                    <a:bodyPr/>
                    <a:lstStyle/>
                    <a:p>
                      <a:pPr>
                        <a:lnSpc>
                          <a:spcPct val="100000"/>
                        </a:lnSpc>
                        <a:buNone/>
                      </a:pPr>
                      <a:r>
                        <a:rPr lang="pt-BR" sz="1600" b="0" strike="noStrike" spc="-1">
                          <a:solidFill>
                            <a:srgbClr val="000000"/>
                          </a:solidFill>
                          <a:latin typeface="Calibri"/>
                        </a:rPr>
                        <a:t>COCALZINHO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31.270,00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37960">
                <a:tc>
                  <a:txBody>
                    <a:bodyPr/>
                    <a:lstStyle/>
                    <a:p>
                      <a:pPr>
                        <a:lnSpc>
                          <a:spcPct val="100000"/>
                        </a:lnSpc>
                        <a:buNone/>
                      </a:pPr>
                      <a:r>
                        <a:rPr lang="pt-BR" sz="1600" b="0" strike="noStrike" spc="-1">
                          <a:solidFill>
                            <a:srgbClr val="000000"/>
                          </a:solidFill>
                          <a:latin typeface="Calibri"/>
                        </a:rPr>
                        <a:t>ABADIÂNIA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21.540,00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209160">
                <a:tc>
                  <a:txBody>
                    <a:bodyPr/>
                    <a:lstStyle/>
                    <a:p>
                      <a:pPr>
                        <a:lnSpc>
                          <a:spcPct val="100000"/>
                        </a:lnSpc>
                        <a:buNone/>
                      </a:pPr>
                      <a:r>
                        <a:rPr lang="pt-BR" sz="1600" b="0" strike="noStrike" spc="-1">
                          <a:solidFill>
                            <a:srgbClr val="000000"/>
                          </a:solidFill>
                          <a:latin typeface="Calibri"/>
                        </a:rPr>
                        <a:t>GOIANÁPOLIS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17.458,75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209160">
                <a:tc>
                  <a:txBody>
                    <a:bodyPr/>
                    <a:lstStyle/>
                    <a:p>
                      <a:pPr>
                        <a:lnSpc>
                          <a:spcPct val="100000"/>
                        </a:lnSpc>
                        <a:buNone/>
                      </a:pPr>
                      <a:r>
                        <a:rPr lang="pt-BR" sz="1600" b="0" strike="noStrike" spc="-1">
                          <a:solidFill>
                            <a:srgbClr val="000000"/>
                          </a:solidFill>
                          <a:latin typeface="Calibri"/>
                        </a:rPr>
                        <a:t>CORUMBÁ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13.202,50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209160">
                <a:tc>
                  <a:txBody>
                    <a:bodyPr/>
                    <a:lstStyle/>
                    <a:p>
                      <a:pPr>
                        <a:lnSpc>
                          <a:spcPct val="100000"/>
                        </a:lnSpc>
                        <a:buNone/>
                      </a:pPr>
                      <a:r>
                        <a:rPr lang="pt-BR" sz="1600" b="0" strike="noStrike" spc="-1">
                          <a:solidFill>
                            <a:srgbClr val="000000"/>
                          </a:solidFill>
                          <a:latin typeface="Calibri"/>
                        </a:rPr>
                        <a:t>CAMPO LIMPO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10.101,25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r h="209160">
                <a:tc>
                  <a:txBody>
                    <a:bodyPr/>
                    <a:lstStyle/>
                    <a:p>
                      <a:pPr>
                        <a:lnSpc>
                          <a:spcPct val="100000"/>
                        </a:lnSpc>
                        <a:buNone/>
                      </a:pPr>
                      <a:r>
                        <a:rPr lang="pt-BR" sz="1600" b="0" strike="noStrike" spc="-1">
                          <a:solidFill>
                            <a:srgbClr val="000000"/>
                          </a:solidFill>
                          <a:latin typeface="Calibri"/>
                        </a:rPr>
                        <a:t>TEREZÓPOLIS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9.930,00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8"/>
                  </a:ext>
                </a:extLst>
              </a:tr>
              <a:tr h="209160">
                <a:tc>
                  <a:txBody>
                    <a:bodyPr/>
                    <a:lstStyle/>
                    <a:p>
                      <a:pPr>
                        <a:lnSpc>
                          <a:spcPct val="100000"/>
                        </a:lnSpc>
                        <a:buNone/>
                      </a:pPr>
                      <a:r>
                        <a:rPr lang="pt-BR" sz="1600" b="0" strike="noStrike" spc="-1">
                          <a:solidFill>
                            <a:srgbClr val="000000"/>
                          </a:solidFill>
                          <a:latin typeface="Calibri"/>
                        </a:rPr>
                        <a:t>GAMELEIRA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4.320,00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9"/>
                  </a:ext>
                </a:extLst>
              </a:tr>
              <a:tr h="209160">
                <a:tc>
                  <a:txBody>
                    <a:bodyPr/>
                    <a:lstStyle/>
                    <a:p>
                      <a:pPr>
                        <a:lnSpc>
                          <a:spcPct val="100000"/>
                        </a:lnSpc>
                        <a:buNone/>
                      </a:pPr>
                      <a:r>
                        <a:rPr lang="pt-BR" sz="1600" b="0" strike="noStrike" spc="-1">
                          <a:solidFill>
                            <a:srgbClr val="000000"/>
                          </a:solidFill>
                          <a:latin typeface="Calibri"/>
                        </a:rPr>
                        <a:t>Subtotal</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673.531,25 </a:t>
                      </a:r>
                      <a:endParaRPr lang="pt-BR" sz="1600" b="0" strike="noStrike" spc="-1">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73" name="PlaceHolder 1"/>
          <p:cNvSpPr>
            <a:spLocks noGrp="1"/>
          </p:cNvSpPr>
          <p:nvPr>
            <p:ph type="title"/>
          </p:nvPr>
        </p:nvSpPr>
        <p:spPr>
          <a:xfrm>
            <a:off x="983160" y="74520"/>
            <a:ext cx="10263600" cy="668430"/>
          </a:xfrm>
          <a:prstGeom prst="rect">
            <a:avLst/>
          </a:prstGeom>
          <a:noFill/>
          <a:ln w="0">
            <a:noFill/>
          </a:ln>
        </p:spPr>
        <p:txBody>
          <a:bodyPr anchor="ctr">
            <a:normAutofit/>
          </a:bodyPr>
          <a:lstStyle/>
          <a:p>
            <a:pPr algn="ctr">
              <a:lnSpc>
                <a:spcPct val="90000"/>
              </a:lnSpc>
              <a:buNone/>
            </a:pPr>
            <a:r>
              <a:rPr lang="pt-BR" sz="3200" b="0" strike="noStrike" spc="-1" dirty="0">
                <a:solidFill>
                  <a:srgbClr val="000000"/>
                </a:solidFill>
                <a:latin typeface="Calibri Light"/>
              </a:rPr>
              <a:t>Percapita municipal mensal por município (SÃO PATRÍCIO I)</a:t>
            </a:r>
            <a:endParaRPr lang="pt-BR" sz="3200" b="0" strike="noStrike" spc="-1" dirty="0">
              <a:solidFill>
                <a:srgbClr val="000000"/>
              </a:solidFill>
              <a:latin typeface="Calibri"/>
            </a:endParaRPr>
          </a:p>
        </p:txBody>
      </p:sp>
      <p:pic>
        <p:nvPicPr>
          <p:cNvPr id="2" name="Imagem 1">
            <a:extLst>
              <a:ext uri="{FF2B5EF4-FFF2-40B4-BE49-F238E27FC236}">
                <a16:creationId xmlns:a16="http://schemas.microsoft.com/office/drawing/2014/main" id="{5D4EA912-433F-2782-4DFC-57B8DF035414}"/>
              </a:ext>
            </a:extLst>
          </p:cNvPr>
          <p:cNvPicPr>
            <a:picLocks noChangeAspect="1"/>
          </p:cNvPicPr>
          <p:nvPr/>
        </p:nvPicPr>
        <p:blipFill>
          <a:blip r:embed="rId2"/>
          <a:stretch>
            <a:fillRect/>
          </a:stretch>
        </p:blipFill>
        <p:spPr>
          <a:xfrm>
            <a:off x="2804627" y="617220"/>
            <a:ext cx="6620665" cy="624078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75" name="PlaceHolder 1"/>
          <p:cNvSpPr>
            <a:spLocks noGrp="1"/>
          </p:cNvSpPr>
          <p:nvPr>
            <p:ph type="title"/>
          </p:nvPr>
        </p:nvSpPr>
        <p:spPr>
          <a:xfrm>
            <a:off x="971640" y="74520"/>
            <a:ext cx="10309320" cy="1408320"/>
          </a:xfrm>
          <a:prstGeom prst="rect">
            <a:avLst/>
          </a:prstGeom>
          <a:noFill/>
          <a:ln w="0">
            <a:noFill/>
          </a:ln>
        </p:spPr>
        <p:txBody>
          <a:bodyPr anchor="ctr">
            <a:normAutofit/>
          </a:bodyPr>
          <a:lstStyle/>
          <a:p>
            <a:pPr algn="ctr">
              <a:lnSpc>
                <a:spcPct val="90000"/>
              </a:lnSpc>
              <a:buNone/>
            </a:pPr>
            <a:r>
              <a:rPr lang="pt-BR" sz="4400" b="0" strike="noStrike" spc="-1">
                <a:solidFill>
                  <a:srgbClr val="000000"/>
                </a:solidFill>
                <a:latin typeface="Calibri Light"/>
              </a:rPr>
              <a:t>Percapita municipal mensal por município (SÃO PATRÍCIO II)</a:t>
            </a:r>
            <a:endParaRPr lang="pt-BR" sz="4400" b="0" strike="noStrike" spc="-1">
              <a:solidFill>
                <a:srgbClr val="000000"/>
              </a:solidFill>
              <a:latin typeface="Calibri"/>
            </a:endParaRPr>
          </a:p>
        </p:txBody>
      </p:sp>
      <p:graphicFrame>
        <p:nvGraphicFramePr>
          <p:cNvPr id="376" name="Tabela 4"/>
          <p:cNvGraphicFramePr/>
          <p:nvPr/>
        </p:nvGraphicFramePr>
        <p:xfrm>
          <a:off x="2433960" y="2481120"/>
          <a:ext cx="7548480" cy="3017520"/>
        </p:xfrm>
        <a:graphic>
          <a:graphicData uri="http://schemas.openxmlformats.org/drawingml/2006/table">
            <a:tbl>
              <a:tblPr/>
              <a:tblGrid>
                <a:gridCol w="4815000">
                  <a:extLst>
                    <a:ext uri="{9D8B030D-6E8A-4147-A177-3AD203B41FA5}">
                      <a16:colId xmlns:a16="http://schemas.microsoft.com/office/drawing/2014/main" val="20000"/>
                    </a:ext>
                  </a:extLst>
                </a:gridCol>
                <a:gridCol w="2733480">
                  <a:extLst>
                    <a:ext uri="{9D8B030D-6E8A-4147-A177-3AD203B41FA5}">
                      <a16:colId xmlns:a16="http://schemas.microsoft.com/office/drawing/2014/main" val="20001"/>
                    </a:ext>
                  </a:extLst>
                </a:gridCol>
              </a:tblGrid>
              <a:tr h="209160">
                <a:tc>
                  <a:txBody>
                    <a:bodyPr/>
                    <a:lstStyle/>
                    <a:p>
                      <a:pPr>
                        <a:lnSpc>
                          <a:spcPct val="100000"/>
                        </a:lnSpc>
                        <a:buNone/>
                      </a:pPr>
                      <a:r>
                        <a:rPr lang="pt-BR" sz="1600" b="0" strike="noStrike" spc="-1">
                          <a:solidFill>
                            <a:srgbClr val="000000"/>
                          </a:solidFill>
                          <a:latin typeface="Calibri"/>
                        </a:rPr>
                        <a:t>GOIANÉSIA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92.133,75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209160">
                <a:tc>
                  <a:txBody>
                    <a:bodyPr/>
                    <a:lstStyle/>
                    <a:p>
                      <a:pPr>
                        <a:lnSpc>
                          <a:spcPct val="100000"/>
                        </a:lnSpc>
                        <a:buNone/>
                      </a:pPr>
                      <a:r>
                        <a:rPr lang="pt-BR" sz="1600" b="0" strike="noStrike" spc="-1">
                          <a:solidFill>
                            <a:srgbClr val="000000"/>
                          </a:solidFill>
                          <a:latin typeface="Calibri"/>
                        </a:rPr>
                        <a:t>JARAGUÁ</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56.528,75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209160">
                <a:tc>
                  <a:txBody>
                    <a:bodyPr/>
                    <a:lstStyle/>
                    <a:p>
                      <a:pPr>
                        <a:lnSpc>
                          <a:spcPct val="100000"/>
                        </a:lnSpc>
                        <a:buNone/>
                      </a:pPr>
                      <a:r>
                        <a:rPr lang="pt-BR" sz="1600" b="0" strike="noStrike" spc="-1">
                          <a:solidFill>
                            <a:srgbClr val="000000"/>
                          </a:solidFill>
                          <a:latin typeface="Calibri"/>
                        </a:rPr>
                        <a:t>PADRE BERNARDO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43.708,75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228600">
                <a:tc>
                  <a:txBody>
                    <a:bodyPr/>
                    <a:lstStyle/>
                    <a:p>
                      <a:pPr>
                        <a:lnSpc>
                          <a:spcPct val="100000"/>
                        </a:lnSpc>
                        <a:buNone/>
                      </a:pPr>
                      <a:r>
                        <a:rPr lang="pt-BR" sz="1600" b="0" strike="noStrike" spc="-1">
                          <a:solidFill>
                            <a:srgbClr val="000000"/>
                          </a:solidFill>
                          <a:latin typeface="Calibri"/>
                        </a:rPr>
                        <a:t>BARRO ALTO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12.963,75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209160">
                <a:tc>
                  <a:txBody>
                    <a:bodyPr/>
                    <a:lstStyle/>
                    <a:p>
                      <a:pPr>
                        <a:lnSpc>
                          <a:spcPct val="100000"/>
                        </a:lnSpc>
                        <a:buNone/>
                      </a:pPr>
                      <a:r>
                        <a:rPr lang="pt-BR" sz="1600" b="0" strike="noStrike" spc="-1">
                          <a:solidFill>
                            <a:srgbClr val="000000"/>
                          </a:solidFill>
                          <a:latin typeface="Calibri"/>
                        </a:rPr>
                        <a:t>VILA PROPÍCIO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7.268,75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247320">
                <a:tc>
                  <a:txBody>
                    <a:bodyPr/>
                    <a:lstStyle/>
                    <a:p>
                      <a:pPr>
                        <a:lnSpc>
                          <a:spcPct val="100000"/>
                        </a:lnSpc>
                        <a:buNone/>
                      </a:pPr>
                      <a:r>
                        <a:rPr lang="pt-BR" sz="1600" b="0" strike="noStrike" spc="-1">
                          <a:solidFill>
                            <a:srgbClr val="000000"/>
                          </a:solidFill>
                          <a:latin typeface="Calibri"/>
                        </a:rPr>
                        <a:t>ITAGUARU</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6.130,00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209160">
                <a:tc>
                  <a:txBody>
                    <a:bodyPr/>
                    <a:lstStyle/>
                    <a:p>
                      <a:pPr>
                        <a:lnSpc>
                          <a:spcPct val="100000"/>
                        </a:lnSpc>
                        <a:buNone/>
                      </a:pPr>
                      <a:r>
                        <a:rPr lang="pt-BR" sz="1600" b="0" strike="noStrike" spc="-1">
                          <a:solidFill>
                            <a:srgbClr val="000000"/>
                          </a:solidFill>
                          <a:latin typeface="Calibri"/>
                        </a:rPr>
                        <a:t>SANTA RITA DO NOVO DESTINO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3.361,25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209160">
                <a:tc>
                  <a:txBody>
                    <a:bodyPr/>
                    <a:lstStyle/>
                    <a:p>
                      <a:pPr>
                        <a:lnSpc>
                          <a:spcPct val="100000"/>
                        </a:lnSpc>
                        <a:buNone/>
                      </a:pPr>
                      <a:r>
                        <a:rPr lang="pt-BR" sz="1600" b="0" strike="noStrike" spc="-1">
                          <a:solidFill>
                            <a:srgbClr val="000000"/>
                          </a:solidFill>
                          <a:latin typeface="Calibri"/>
                        </a:rPr>
                        <a:t>MIMOSO DE GOIÁS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3.267,50 </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r h="237960">
                <a:tc>
                  <a:txBody>
                    <a:bodyPr/>
                    <a:lstStyle/>
                    <a:p>
                      <a:pPr>
                        <a:lnSpc>
                          <a:spcPct val="100000"/>
                        </a:lnSpc>
                        <a:buNone/>
                      </a:pPr>
                      <a:r>
                        <a:rPr lang="pt-BR" sz="1600" b="0" strike="noStrike" spc="-1">
                          <a:solidFill>
                            <a:srgbClr val="000000"/>
                          </a:solidFill>
                          <a:latin typeface="Calibri"/>
                        </a:rPr>
                        <a:t>Subtotal</a:t>
                      </a:r>
                      <a:endParaRPr lang="pt-BR" sz="1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Calibri"/>
                        </a:rPr>
                        <a:t> R$       225.362,50 </a:t>
                      </a:r>
                      <a:endParaRPr lang="pt-BR" sz="1600" b="0" strike="noStrike" spc="-1">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dirty="0">
                <a:solidFill>
                  <a:srgbClr val="000000"/>
                </a:solidFill>
                <a:latin typeface="Calibri Light"/>
              </a:rPr>
              <a:t>COMO RESOLVER ESTES PROBLEMAS?</a:t>
            </a:r>
            <a:endParaRPr lang="pt-BR" sz="4400" b="0" strike="noStrike" spc="-1" dirty="0">
              <a:solidFill>
                <a:srgbClr val="000000"/>
              </a:solidFill>
              <a:latin typeface="Calibri"/>
            </a:endParaRPr>
          </a:p>
        </p:txBody>
      </p:sp>
      <p:sp>
        <p:nvSpPr>
          <p:cNvPr id="47" name="PlaceHolder 2"/>
          <p:cNvSpPr>
            <a:spLocks noGrp="1"/>
          </p:cNvSpPr>
          <p:nvPr>
            <p:ph/>
          </p:nvPr>
        </p:nvSpPr>
        <p:spPr>
          <a:xfrm>
            <a:off x="1131570" y="2788920"/>
            <a:ext cx="10081260" cy="3804480"/>
          </a:xfrm>
          <a:prstGeom prst="rect">
            <a:avLst/>
          </a:prstGeom>
          <a:noFill/>
          <a:ln w="0">
            <a:noFill/>
          </a:ln>
        </p:spPr>
        <p:txBody>
          <a:bodyPr anchor="t">
            <a:normAutofit fontScale="96000"/>
          </a:bodyPr>
          <a:lstStyle/>
          <a:p>
            <a:pPr marL="228600" indent="-228600">
              <a:lnSpc>
                <a:spcPct val="90000"/>
              </a:lnSpc>
              <a:spcBef>
                <a:spcPts val="1001"/>
              </a:spcBef>
              <a:buClr>
                <a:srgbClr val="000000"/>
              </a:buClr>
              <a:buFont typeface="Arial"/>
              <a:buChar char="•"/>
            </a:pPr>
            <a:r>
              <a:rPr lang="pt-BR" sz="3300" b="0" strike="noStrike" spc="-1" dirty="0">
                <a:solidFill>
                  <a:srgbClr val="000000"/>
                </a:solidFill>
                <a:latin typeface="Calibri"/>
              </a:rPr>
              <a:t>A </a:t>
            </a:r>
            <a:r>
              <a:rPr lang="pt-BR" sz="3300" b="1" strike="noStrike" spc="-1" dirty="0">
                <a:solidFill>
                  <a:srgbClr val="000000"/>
                </a:solidFill>
                <a:latin typeface="Calibri"/>
              </a:rPr>
              <a:t>COLABORAÇÃO</a:t>
            </a:r>
            <a:r>
              <a:rPr lang="pt-BR" sz="3300" b="0" strike="noStrike" spc="-1" dirty="0">
                <a:solidFill>
                  <a:srgbClr val="000000"/>
                </a:solidFill>
                <a:latin typeface="Calibri"/>
              </a:rPr>
              <a:t> TRIPARTITE</a:t>
            </a:r>
          </a:p>
          <a:p>
            <a:pPr lvl="1">
              <a:spcBef>
                <a:spcPts val="1001"/>
              </a:spcBef>
              <a:buClr>
                <a:srgbClr val="000000"/>
              </a:buClr>
              <a:buFont typeface="Arial"/>
              <a:buChar char="•"/>
            </a:pPr>
            <a:r>
              <a:rPr lang="pt-BR" sz="2900" spc="-1" dirty="0">
                <a:solidFill>
                  <a:srgbClr val="000000"/>
                </a:solidFill>
                <a:latin typeface="Calibri"/>
              </a:rPr>
              <a:t>MS</a:t>
            </a:r>
          </a:p>
          <a:p>
            <a:pPr lvl="1">
              <a:spcBef>
                <a:spcPts val="1001"/>
              </a:spcBef>
              <a:buClr>
                <a:srgbClr val="000000"/>
              </a:buClr>
              <a:buFont typeface="Arial"/>
              <a:buChar char="•"/>
            </a:pPr>
            <a:r>
              <a:rPr lang="pt-BR" sz="2900" b="0" strike="noStrike" spc="-1" dirty="0">
                <a:solidFill>
                  <a:srgbClr val="000000"/>
                </a:solidFill>
                <a:latin typeface="Calibri"/>
              </a:rPr>
              <a:t>ESTADO</a:t>
            </a:r>
          </a:p>
          <a:p>
            <a:pPr lvl="1">
              <a:spcBef>
                <a:spcPts val="1001"/>
              </a:spcBef>
              <a:buClr>
                <a:srgbClr val="000000"/>
              </a:buClr>
              <a:buFont typeface="Arial"/>
              <a:buChar char="•"/>
            </a:pPr>
            <a:r>
              <a:rPr lang="pt-BR" sz="2900" spc="-1" dirty="0">
                <a:solidFill>
                  <a:srgbClr val="000000"/>
                </a:solidFill>
                <a:latin typeface="Calibri"/>
              </a:rPr>
              <a:t>MUNICÍPIOS</a:t>
            </a:r>
            <a:endParaRPr lang="pt-BR" sz="2900" b="0" strike="noStrike" spc="-1" dirty="0">
              <a:solidFill>
                <a:srgbClr val="000000"/>
              </a:solidFill>
              <a:latin typeface="Calibri"/>
            </a:endParaRPr>
          </a:p>
          <a:p>
            <a:pPr marL="0" indent="0">
              <a:lnSpc>
                <a:spcPct val="90000"/>
              </a:lnSpc>
              <a:spcBef>
                <a:spcPts val="1001"/>
              </a:spcBef>
              <a:buClr>
                <a:srgbClr val="000000"/>
              </a:buClr>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417"/>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a:p>
            <a:pPr>
              <a:lnSpc>
                <a:spcPct val="90000"/>
              </a:lnSpc>
              <a:spcBef>
                <a:spcPts val="1001"/>
              </a:spcBef>
              <a:buNone/>
              <a:tabLst>
                <a:tab pos="0" algn="l"/>
              </a:tabLst>
            </a:pPr>
            <a:endParaRPr lang="pt-BR" sz="2800" b="0" strike="noStrike" spc="-1" dirty="0">
              <a:solidFill>
                <a:srgbClr val="000000"/>
              </a:solidFill>
              <a:latin typeface="Calibri"/>
            </a:endParaRPr>
          </a:p>
        </p:txBody>
      </p:sp>
    </p:spTree>
    <p:extLst>
      <p:ext uri="{BB962C8B-B14F-4D97-AF65-F5344CB8AC3E}">
        <p14:creationId xmlns:p14="http://schemas.microsoft.com/office/powerpoint/2010/main" val="3481243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77" name="PlaceHolder 1"/>
          <p:cNvSpPr>
            <a:spLocks noGrp="1"/>
          </p:cNvSpPr>
          <p:nvPr>
            <p:ph type="title"/>
          </p:nvPr>
        </p:nvSpPr>
        <p:spPr>
          <a:xfrm>
            <a:off x="971640" y="74520"/>
            <a:ext cx="10309320" cy="1408320"/>
          </a:xfrm>
          <a:prstGeom prst="rect">
            <a:avLst/>
          </a:prstGeom>
          <a:noFill/>
          <a:ln w="0">
            <a:noFill/>
          </a:ln>
        </p:spPr>
        <p:txBody>
          <a:bodyPr anchor="ctr">
            <a:normAutofit/>
          </a:bodyPr>
          <a:lstStyle/>
          <a:p>
            <a:pPr algn="ctr">
              <a:lnSpc>
                <a:spcPct val="90000"/>
              </a:lnSpc>
              <a:buNone/>
            </a:pPr>
            <a:r>
              <a:rPr lang="pt-BR" sz="4400" b="1" strike="noStrike" spc="-1">
                <a:solidFill>
                  <a:srgbClr val="000000"/>
                </a:solidFill>
                <a:latin typeface="Calibri Light"/>
              </a:rPr>
              <a:t>Custo por unidade adicionada</a:t>
            </a:r>
            <a:endParaRPr lang="pt-BR" sz="4400" b="0" strike="noStrike" spc="-1">
              <a:solidFill>
                <a:srgbClr val="000000"/>
              </a:solidFill>
              <a:latin typeface="Calibri"/>
            </a:endParaRPr>
          </a:p>
        </p:txBody>
      </p:sp>
      <p:graphicFrame>
        <p:nvGraphicFramePr>
          <p:cNvPr id="378" name="Tabela 3"/>
          <p:cNvGraphicFramePr/>
          <p:nvPr/>
        </p:nvGraphicFramePr>
        <p:xfrm>
          <a:off x="971640" y="2680920"/>
          <a:ext cx="10000800" cy="3139440"/>
        </p:xfrm>
        <a:graphic>
          <a:graphicData uri="http://schemas.openxmlformats.org/drawingml/2006/table">
            <a:tbl>
              <a:tblPr/>
              <a:tblGrid>
                <a:gridCol w="2556360">
                  <a:extLst>
                    <a:ext uri="{9D8B030D-6E8A-4147-A177-3AD203B41FA5}">
                      <a16:colId xmlns:a16="http://schemas.microsoft.com/office/drawing/2014/main" val="20000"/>
                    </a:ext>
                  </a:extLst>
                </a:gridCol>
                <a:gridCol w="3722040">
                  <a:extLst>
                    <a:ext uri="{9D8B030D-6E8A-4147-A177-3AD203B41FA5}">
                      <a16:colId xmlns:a16="http://schemas.microsoft.com/office/drawing/2014/main" val="20001"/>
                    </a:ext>
                  </a:extLst>
                </a:gridCol>
                <a:gridCol w="3722400">
                  <a:extLst>
                    <a:ext uri="{9D8B030D-6E8A-4147-A177-3AD203B41FA5}">
                      <a16:colId xmlns:a16="http://schemas.microsoft.com/office/drawing/2014/main" val="20002"/>
                    </a:ext>
                  </a:extLst>
                </a:gridCol>
              </a:tblGrid>
              <a:tr h="717120">
                <a:tc>
                  <a:txBody>
                    <a:bodyPr/>
                    <a:lstStyle/>
                    <a:p>
                      <a:endParaRPr lang="pt-B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800" b="0" strike="noStrike" spc="-1">
                          <a:solidFill>
                            <a:srgbClr val="FF0000"/>
                          </a:solidFill>
                          <a:latin typeface="Calibri"/>
                        </a:rPr>
                        <a:t>CUSTO MENSAL ADICIONAL</a:t>
                      </a:r>
                      <a:endParaRPr lang="pt-BR" sz="2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800" b="0" strike="noStrike" spc="-1">
                          <a:solidFill>
                            <a:srgbClr val="0070C0"/>
                          </a:solidFill>
                          <a:latin typeface="Calibri"/>
                        </a:rPr>
                        <a:t>CUSTO MENSAL PERCAPITA ADICIONAL</a:t>
                      </a:r>
                      <a:endParaRPr lang="pt-BR" sz="2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464040">
                <a:tc>
                  <a:txBody>
                    <a:bodyPr/>
                    <a:lstStyle/>
                    <a:p>
                      <a:endParaRPr lang="pt-B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3600" b="1" strike="noStrike" spc="-1">
                          <a:solidFill>
                            <a:srgbClr val="FF0000"/>
                          </a:solidFill>
                          <a:latin typeface="Calibri"/>
                        </a:rPr>
                        <a:t>SES</a:t>
                      </a:r>
                      <a:endParaRPr lang="pt-BR" sz="3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3600" b="1" strike="noStrike" spc="-1">
                          <a:solidFill>
                            <a:srgbClr val="0070C0"/>
                          </a:solidFill>
                          <a:latin typeface="Calibri"/>
                        </a:rPr>
                        <a:t>MUNICÍPIOS</a:t>
                      </a:r>
                      <a:endParaRPr lang="pt-BR" sz="36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361800">
                <a:tc>
                  <a:txBody>
                    <a:bodyPr/>
                    <a:lstStyle/>
                    <a:p>
                      <a:pPr>
                        <a:lnSpc>
                          <a:spcPct val="100000"/>
                        </a:lnSpc>
                        <a:buNone/>
                      </a:pPr>
                      <a:r>
                        <a:rPr lang="pt-BR" sz="2800" b="0" strike="noStrike" spc="-1">
                          <a:solidFill>
                            <a:srgbClr val="000000"/>
                          </a:solidFill>
                          <a:latin typeface="Calibri"/>
                        </a:rPr>
                        <a:t>USB</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gn="ctr">
                        <a:lnSpc>
                          <a:spcPct val="100000"/>
                        </a:lnSpc>
                        <a:buNone/>
                      </a:pPr>
                      <a:r>
                        <a:rPr lang="pt-BR" sz="2800" b="0" strike="noStrike" spc="-1">
                          <a:solidFill>
                            <a:srgbClr val="FF0000"/>
                          </a:solidFill>
                          <a:latin typeface="Calibri"/>
                        </a:rPr>
                        <a:t> R$              10.081,44 </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gn="ctr">
                        <a:lnSpc>
                          <a:spcPct val="100000"/>
                        </a:lnSpc>
                        <a:buNone/>
                      </a:pPr>
                      <a:r>
                        <a:rPr lang="pt-BR" sz="2800" b="1" strike="noStrike" spc="-1">
                          <a:solidFill>
                            <a:srgbClr val="0070C0"/>
                          </a:solidFill>
                          <a:latin typeface="Calibri"/>
                        </a:rPr>
                        <a:t>0,10%</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extLst>
                  <a:ext uri="{0D108BD9-81ED-4DB2-BD59-A6C34878D82A}">
                    <a16:rowId xmlns:a16="http://schemas.microsoft.com/office/drawing/2014/main" val="10002"/>
                  </a:ext>
                </a:extLst>
              </a:tr>
              <a:tr h="361800">
                <a:tc>
                  <a:txBody>
                    <a:bodyPr/>
                    <a:lstStyle/>
                    <a:p>
                      <a:pPr>
                        <a:lnSpc>
                          <a:spcPct val="100000"/>
                        </a:lnSpc>
                        <a:buNone/>
                      </a:pPr>
                      <a:r>
                        <a:rPr lang="pt-BR" sz="2800" b="0" strike="noStrike" spc="-1">
                          <a:solidFill>
                            <a:srgbClr val="000000"/>
                          </a:solidFill>
                          <a:latin typeface="Calibri"/>
                        </a:rPr>
                        <a:t>USA</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C5E0B4"/>
                    </a:solidFill>
                  </a:tcPr>
                </a:tc>
                <a:tc>
                  <a:txBody>
                    <a:bodyPr/>
                    <a:lstStyle/>
                    <a:p>
                      <a:pPr algn="ctr">
                        <a:lnSpc>
                          <a:spcPct val="100000"/>
                        </a:lnSpc>
                        <a:buNone/>
                      </a:pPr>
                      <a:r>
                        <a:rPr lang="pt-BR" sz="2800" b="0" strike="noStrike" spc="-1">
                          <a:solidFill>
                            <a:srgbClr val="FF0000"/>
                          </a:solidFill>
                          <a:latin typeface="Calibri"/>
                        </a:rPr>
                        <a:t> R$              83.814,58 </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C5E0B4"/>
                    </a:solidFill>
                  </a:tcPr>
                </a:tc>
                <a:tc>
                  <a:txBody>
                    <a:bodyPr/>
                    <a:lstStyle/>
                    <a:p>
                      <a:pPr algn="ctr">
                        <a:lnSpc>
                          <a:spcPct val="100000"/>
                        </a:lnSpc>
                        <a:buNone/>
                      </a:pPr>
                      <a:r>
                        <a:rPr lang="pt-BR" sz="2800" b="1" strike="noStrike" spc="-1">
                          <a:solidFill>
                            <a:srgbClr val="0070C0"/>
                          </a:solidFill>
                          <a:latin typeface="Calibri"/>
                        </a:rPr>
                        <a:t>0,40%</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C5E0B4"/>
                    </a:solidFill>
                  </a:tcPr>
                </a:tc>
                <a:extLst>
                  <a:ext uri="{0D108BD9-81ED-4DB2-BD59-A6C34878D82A}">
                    <a16:rowId xmlns:a16="http://schemas.microsoft.com/office/drawing/2014/main" val="10003"/>
                  </a:ext>
                </a:extLst>
              </a:tr>
              <a:tr h="361800">
                <a:tc>
                  <a:txBody>
                    <a:bodyPr/>
                    <a:lstStyle/>
                    <a:p>
                      <a:pPr>
                        <a:lnSpc>
                          <a:spcPct val="100000"/>
                        </a:lnSpc>
                        <a:buNone/>
                      </a:pPr>
                      <a:r>
                        <a:rPr lang="pt-BR" sz="2800" b="0" strike="noStrike" spc="-1">
                          <a:solidFill>
                            <a:srgbClr val="000000"/>
                          </a:solidFill>
                          <a:latin typeface="Calibri"/>
                        </a:rPr>
                        <a:t>MOTOLÂNCIA</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F8CBAD"/>
                    </a:solidFill>
                  </a:tcPr>
                </a:tc>
                <a:tc>
                  <a:txBody>
                    <a:bodyPr/>
                    <a:lstStyle/>
                    <a:p>
                      <a:pPr algn="ctr">
                        <a:lnSpc>
                          <a:spcPct val="100000"/>
                        </a:lnSpc>
                        <a:buNone/>
                      </a:pPr>
                      <a:r>
                        <a:rPr lang="pt-BR" sz="2800" b="0" strike="noStrike" spc="-1">
                          <a:solidFill>
                            <a:srgbClr val="FF0000"/>
                          </a:solidFill>
                          <a:latin typeface="Calibri"/>
                        </a:rPr>
                        <a:t> R$              15.952,56 </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F8CBAD"/>
                    </a:solidFill>
                  </a:tcPr>
                </a:tc>
                <a:tc>
                  <a:txBody>
                    <a:bodyPr/>
                    <a:lstStyle/>
                    <a:p>
                      <a:pPr algn="ctr">
                        <a:lnSpc>
                          <a:spcPct val="100000"/>
                        </a:lnSpc>
                        <a:buNone/>
                      </a:pPr>
                      <a:r>
                        <a:rPr lang="pt-BR" sz="2800" b="1" strike="noStrike" spc="-1">
                          <a:solidFill>
                            <a:srgbClr val="0070C0"/>
                          </a:solidFill>
                          <a:latin typeface="Calibri"/>
                        </a:rPr>
                        <a:t>0,10%</a:t>
                      </a:r>
                      <a:endParaRPr lang="pt-BR" sz="2800" b="0" strike="noStrike" spc="-1">
                        <a:latin typeface="Arial"/>
                      </a:endParaRPr>
                    </a:p>
                  </a:txBody>
                  <a:tcPr marL="6120" marR="6120" anchor="b">
                    <a:lnL w="12240">
                      <a:solidFill>
                        <a:srgbClr val="FFFFFF"/>
                      </a:solidFill>
                    </a:lnL>
                    <a:lnR w="12240">
                      <a:solidFill>
                        <a:srgbClr val="FFFFFF"/>
                      </a:solidFill>
                    </a:lnR>
                    <a:lnT w="12240">
                      <a:solidFill>
                        <a:srgbClr val="FFFFFF"/>
                      </a:solidFill>
                    </a:lnT>
                    <a:lnB w="12240">
                      <a:solidFill>
                        <a:srgbClr val="FFFFFF"/>
                      </a:solidFill>
                    </a:lnB>
                    <a:solidFill>
                      <a:srgbClr val="F8CBAD"/>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79" name="PlaceHolder 1"/>
          <p:cNvSpPr>
            <a:spLocks noGrp="1"/>
          </p:cNvSpPr>
          <p:nvPr>
            <p:ph type="title"/>
          </p:nvPr>
        </p:nvSpPr>
        <p:spPr>
          <a:xfrm>
            <a:off x="971640" y="74520"/>
            <a:ext cx="10309320" cy="1408320"/>
          </a:xfrm>
          <a:prstGeom prst="rect">
            <a:avLst/>
          </a:prstGeom>
          <a:noFill/>
          <a:ln w="0">
            <a:noFill/>
          </a:ln>
        </p:spPr>
        <p:txBody>
          <a:bodyPr anchor="ctr">
            <a:normAutofit/>
          </a:bodyPr>
          <a:lstStyle/>
          <a:p>
            <a:pPr algn="ctr">
              <a:lnSpc>
                <a:spcPct val="90000"/>
              </a:lnSpc>
              <a:buNone/>
            </a:pPr>
            <a:r>
              <a:rPr lang="pt-BR" sz="4400" b="1" strike="noStrike" spc="-1">
                <a:solidFill>
                  <a:srgbClr val="000000"/>
                </a:solidFill>
                <a:latin typeface="Calibri Light"/>
              </a:rPr>
              <a:t>PROPOSTA PARA AUMENTO DAS USAS NA MACRORREGIÃO</a:t>
            </a:r>
            <a:endParaRPr lang="pt-BR" sz="4400" b="0" strike="noStrike" spc="-1">
              <a:solidFill>
                <a:srgbClr val="000000"/>
              </a:solidFill>
              <a:latin typeface="Calibri"/>
            </a:endParaRPr>
          </a:p>
        </p:txBody>
      </p:sp>
      <p:sp>
        <p:nvSpPr>
          <p:cNvPr id="380" name="PlaceHolder 2"/>
          <p:cNvSpPr>
            <a:spLocks noGrp="1"/>
          </p:cNvSpPr>
          <p:nvPr>
            <p:ph/>
          </p:nvPr>
        </p:nvSpPr>
        <p:spPr>
          <a:xfrm>
            <a:off x="971640" y="2666160"/>
            <a:ext cx="10252440" cy="368712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pt-BR" sz="3200" b="0" strike="noStrike" spc="-1">
                <a:solidFill>
                  <a:srgbClr val="000000"/>
                </a:solidFill>
                <a:latin typeface="Calibri"/>
              </a:rPr>
              <a:t>1 USA EM SÃO MIGUEL DO ARAGUAIA</a:t>
            </a:r>
          </a:p>
          <a:p>
            <a:pPr algn="just">
              <a:lnSpc>
                <a:spcPct val="90000"/>
              </a:lnSpc>
              <a:spcBef>
                <a:spcPts val="1001"/>
              </a:spcBef>
              <a:buNone/>
            </a:pPr>
            <a:endParaRPr lang="pt-BR" sz="3200" b="0" strike="noStrike" spc="-1">
              <a:solidFill>
                <a:srgbClr val="000000"/>
              </a:solidFill>
              <a:latin typeface="Calibri"/>
            </a:endParaRPr>
          </a:p>
          <a:p>
            <a:pPr marL="228600" indent="-228600" algn="just">
              <a:lnSpc>
                <a:spcPct val="90000"/>
              </a:lnSpc>
              <a:spcBef>
                <a:spcPts val="1001"/>
              </a:spcBef>
              <a:buClr>
                <a:srgbClr val="000000"/>
              </a:buClr>
              <a:buFont typeface="Arial"/>
              <a:buChar char="•"/>
            </a:pPr>
            <a:r>
              <a:rPr lang="pt-BR" sz="3200" b="0" strike="noStrike" spc="-1">
                <a:solidFill>
                  <a:srgbClr val="000000"/>
                </a:solidFill>
                <a:latin typeface="Calibri"/>
              </a:rPr>
              <a:t>1 USA EM NIQUELÂNDIA</a:t>
            </a:r>
          </a:p>
          <a:p>
            <a:pPr>
              <a:lnSpc>
                <a:spcPct val="90000"/>
              </a:lnSpc>
              <a:spcBef>
                <a:spcPts val="1417"/>
              </a:spcBef>
              <a:buNone/>
            </a:pPr>
            <a:endParaRPr lang="pt-BR" sz="3200" b="0" strike="noStrike" spc="-1">
              <a:solidFill>
                <a:srgbClr val="000000"/>
              </a:solidFill>
              <a:latin typeface="Calibri"/>
            </a:endParaRPr>
          </a:p>
          <a:p>
            <a:pPr algn="just">
              <a:lnSpc>
                <a:spcPct val="90000"/>
              </a:lnSpc>
              <a:spcBef>
                <a:spcPts val="1001"/>
              </a:spcBef>
              <a:buNone/>
            </a:pPr>
            <a:endParaRPr lang="pt-BR" sz="3200" b="0" strike="noStrike" spc="-1">
              <a:solidFill>
                <a:srgbClr val="000000"/>
              </a:solidFill>
              <a:latin typeface="Calibri"/>
            </a:endParaRPr>
          </a:p>
          <a:p>
            <a:pPr algn="just">
              <a:lnSpc>
                <a:spcPct val="90000"/>
              </a:lnSpc>
              <a:spcBef>
                <a:spcPts val="1001"/>
              </a:spcBef>
              <a:buNone/>
            </a:pPr>
            <a:endParaRPr lang="pt-BR" sz="3200" b="0" strike="noStrike" spc="-1">
              <a:solidFill>
                <a:srgbClr val="000000"/>
              </a:solidFill>
              <a:latin typeface="Calibri"/>
            </a:endParaRPr>
          </a:p>
          <a:p>
            <a:pPr algn="just">
              <a:lnSpc>
                <a:spcPct val="90000"/>
              </a:lnSpc>
              <a:spcBef>
                <a:spcPts val="1001"/>
              </a:spcBef>
              <a:buNone/>
            </a:pPr>
            <a:endParaRPr lang="pt-BR" sz="3200" b="0" strike="noStrike" spc="-1">
              <a:solidFill>
                <a:srgbClr val="000000"/>
              </a:solidFill>
              <a:latin typeface="Calibri"/>
            </a:endParaRPr>
          </a:p>
          <a:p>
            <a:pPr algn="just">
              <a:lnSpc>
                <a:spcPct val="90000"/>
              </a:lnSpc>
              <a:spcBef>
                <a:spcPts val="1001"/>
              </a:spcBef>
              <a:buNone/>
              <a:tabLst>
                <a:tab pos="0" algn="l"/>
              </a:tabLst>
            </a:pPr>
            <a:endParaRPr lang="pt-BR" sz="3200" b="0" strike="noStrike" spc="-1">
              <a:solidFill>
                <a:srgbClr val="000000"/>
              </a:solidFill>
              <a:latin typeface="Calibri"/>
            </a:endParaRPr>
          </a:p>
          <a:p>
            <a:pPr algn="just">
              <a:lnSpc>
                <a:spcPct val="90000"/>
              </a:lnSpc>
              <a:spcBef>
                <a:spcPts val="1001"/>
              </a:spcBef>
              <a:buNone/>
              <a:tabLst>
                <a:tab pos="0" algn="l"/>
              </a:tabLst>
            </a:pPr>
            <a:endParaRPr lang="pt-BR" sz="3200" b="0" strike="noStrike" spc="-1">
              <a:solidFill>
                <a:srgbClr val="000000"/>
              </a:solidFill>
              <a:latin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381" name="PlaceHolder 1"/>
          <p:cNvSpPr>
            <a:spLocks noGrp="1"/>
          </p:cNvSpPr>
          <p:nvPr>
            <p:ph type="title"/>
          </p:nvPr>
        </p:nvSpPr>
        <p:spPr>
          <a:xfrm>
            <a:off x="941040" y="135720"/>
            <a:ext cx="10309320" cy="759600"/>
          </a:xfrm>
          <a:prstGeom prst="rect">
            <a:avLst/>
          </a:prstGeom>
          <a:noFill/>
          <a:ln w="0">
            <a:noFill/>
          </a:ln>
        </p:spPr>
        <p:txBody>
          <a:bodyPr anchor="ctr">
            <a:normAutofit/>
          </a:bodyPr>
          <a:lstStyle/>
          <a:p>
            <a:pPr algn="ctr">
              <a:lnSpc>
                <a:spcPct val="90000"/>
              </a:lnSpc>
              <a:buNone/>
            </a:pPr>
            <a:r>
              <a:rPr lang="pt-BR" sz="4400" b="1" strike="noStrike" spc="-1">
                <a:solidFill>
                  <a:srgbClr val="000000"/>
                </a:solidFill>
                <a:latin typeface="Calibri Light"/>
              </a:rPr>
              <a:t>COBERTURAS</a:t>
            </a:r>
            <a:endParaRPr lang="pt-BR" sz="4400" b="0" strike="noStrike" spc="-1">
              <a:solidFill>
                <a:srgbClr val="000000"/>
              </a:solidFill>
              <a:latin typeface="Calibri"/>
            </a:endParaRPr>
          </a:p>
        </p:txBody>
      </p:sp>
      <p:grpSp>
        <p:nvGrpSpPr>
          <p:cNvPr id="382" name="Agrupar 5"/>
          <p:cNvGrpSpPr/>
          <p:nvPr/>
        </p:nvGrpSpPr>
        <p:grpSpPr>
          <a:xfrm>
            <a:off x="1188720" y="1577160"/>
            <a:ext cx="2880720" cy="4804560"/>
            <a:chOff x="1188720" y="1577160"/>
            <a:chExt cx="2880720" cy="4804560"/>
          </a:xfrm>
        </p:grpSpPr>
        <p:pic>
          <p:nvPicPr>
            <p:cNvPr id="383" name="Imagem 6"/>
            <p:cNvPicPr/>
            <p:nvPr/>
          </p:nvPicPr>
          <p:blipFill>
            <a:blip r:embed="rId2"/>
            <a:stretch/>
          </p:blipFill>
          <p:spPr>
            <a:xfrm>
              <a:off x="1188720" y="1577160"/>
              <a:ext cx="2880720" cy="4455000"/>
            </a:xfrm>
            <a:prstGeom prst="rect">
              <a:avLst/>
            </a:prstGeom>
            <a:ln w="0">
              <a:noFill/>
            </a:ln>
          </p:spPr>
        </p:pic>
        <p:pic>
          <p:nvPicPr>
            <p:cNvPr id="384" name="Imagem 7"/>
            <p:cNvPicPr/>
            <p:nvPr/>
          </p:nvPicPr>
          <p:blipFill>
            <a:blip r:embed="rId3"/>
            <a:stretch/>
          </p:blipFill>
          <p:spPr>
            <a:xfrm>
              <a:off x="1963080" y="4594680"/>
              <a:ext cx="289440" cy="185760"/>
            </a:xfrm>
            <a:prstGeom prst="rect">
              <a:avLst/>
            </a:prstGeom>
            <a:ln w="0">
              <a:noFill/>
            </a:ln>
          </p:spPr>
        </p:pic>
        <p:pic>
          <p:nvPicPr>
            <p:cNvPr id="385" name="Imagem 8"/>
            <p:cNvPicPr/>
            <p:nvPr/>
          </p:nvPicPr>
          <p:blipFill>
            <a:blip r:embed="rId3"/>
            <a:stretch/>
          </p:blipFill>
          <p:spPr>
            <a:xfrm>
              <a:off x="2467800" y="4607640"/>
              <a:ext cx="287640" cy="185760"/>
            </a:xfrm>
            <a:prstGeom prst="rect">
              <a:avLst/>
            </a:prstGeom>
            <a:ln w="0">
              <a:noFill/>
            </a:ln>
          </p:spPr>
        </p:pic>
        <p:pic>
          <p:nvPicPr>
            <p:cNvPr id="386" name="Imagem 9"/>
            <p:cNvPicPr/>
            <p:nvPr/>
          </p:nvPicPr>
          <p:blipFill>
            <a:blip r:embed="rId3"/>
            <a:stretch/>
          </p:blipFill>
          <p:spPr>
            <a:xfrm>
              <a:off x="2201040" y="5056920"/>
              <a:ext cx="287640" cy="185760"/>
            </a:xfrm>
            <a:prstGeom prst="rect">
              <a:avLst/>
            </a:prstGeom>
            <a:ln w="0">
              <a:noFill/>
            </a:ln>
          </p:spPr>
        </p:pic>
        <p:pic>
          <p:nvPicPr>
            <p:cNvPr id="387" name="Imagem 10"/>
            <p:cNvPicPr/>
            <p:nvPr/>
          </p:nvPicPr>
          <p:blipFill>
            <a:blip r:embed="rId3"/>
            <a:stretch/>
          </p:blipFill>
          <p:spPr>
            <a:xfrm>
              <a:off x="2629440" y="5672880"/>
              <a:ext cx="287640" cy="185760"/>
            </a:xfrm>
            <a:prstGeom prst="rect">
              <a:avLst/>
            </a:prstGeom>
            <a:ln w="0">
              <a:noFill/>
            </a:ln>
          </p:spPr>
        </p:pic>
        <p:pic>
          <p:nvPicPr>
            <p:cNvPr id="388" name="Imagem 11"/>
            <p:cNvPicPr/>
            <p:nvPr/>
          </p:nvPicPr>
          <p:blipFill>
            <a:blip r:embed="rId3"/>
            <a:stretch/>
          </p:blipFill>
          <p:spPr>
            <a:xfrm>
              <a:off x="2703240" y="5230080"/>
              <a:ext cx="287640" cy="185760"/>
            </a:xfrm>
            <a:prstGeom prst="rect">
              <a:avLst/>
            </a:prstGeom>
            <a:ln w="0">
              <a:noFill/>
            </a:ln>
          </p:spPr>
        </p:pic>
        <p:pic>
          <p:nvPicPr>
            <p:cNvPr id="389" name="Imagem 12"/>
            <p:cNvPicPr/>
            <p:nvPr/>
          </p:nvPicPr>
          <p:blipFill>
            <a:blip r:embed="rId3"/>
            <a:stretch/>
          </p:blipFill>
          <p:spPr>
            <a:xfrm>
              <a:off x="2414880" y="3744720"/>
              <a:ext cx="287640" cy="185760"/>
            </a:xfrm>
            <a:prstGeom prst="rect">
              <a:avLst/>
            </a:prstGeom>
            <a:ln w="0">
              <a:noFill/>
            </a:ln>
          </p:spPr>
        </p:pic>
        <p:pic>
          <p:nvPicPr>
            <p:cNvPr id="390" name="Imagem 13"/>
            <p:cNvPicPr/>
            <p:nvPr/>
          </p:nvPicPr>
          <p:blipFill>
            <a:blip r:embed="rId3"/>
            <a:stretch/>
          </p:blipFill>
          <p:spPr>
            <a:xfrm>
              <a:off x="1830600" y="4408560"/>
              <a:ext cx="287640" cy="185760"/>
            </a:xfrm>
            <a:prstGeom prst="rect">
              <a:avLst/>
            </a:prstGeom>
            <a:ln w="0">
              <a:noFill/>
            </a:ln>
          </p:spPr>
        </p:pic>
        <p:pic>
          <p:nvPicPr>
            <p:cNvPr id="391" name="Imagem 14"/>
            <p:cNvPicPr/>
            <p:nvPr/>
          </p:nvPicPr>
          <p:blipFill>
            <a:blip r:embed="rId3"/>
            <a:stretch/>
          </p:blipFill>
          <p:spPr>
            <a:xfrm>
              <a:off x="2755800" y="5713920"/>
              <a:ext cx="287640" cy="185760"/>
            </a:xfrm>
            <a:prstGeom prst="rect">
              <a:avLst/>
            </a:prstGeom>
            <a:ln w="0">
              <a:noFill/>
            </a:ln>
          </p:spPr>
        </p:pic>
        <p:pic>
          <p:nvPicPr>
            <p:cNvPr id="392" name="Imagem 15"/>
            <p:cNvPicPr/>
            <p:nvPr/>
          </p:nvPicPr>
          <p:blipFill>
            <a:blip r:embed="rId3"/>
            <a:stretch/>
          </p:blipFill>
          <p:spPr>
            <a:xfrm>
              <a:off x="2538720" y="2631600"/>
              <a:ext cx="287640" cy="185760"/>
            </a:xfrm>
            <a:prstGeom prst="rect">
              <a:avLst/>
            </a:prstGeom>
            <a:ln w="0">
              <a:noFill/>
            </a:ln>
          </p:spPr>
        </p:pic>
        <p:pic>
          <p:nvPicPr>
            <p:cNvPr id="393" name="Imagem 16"/>
            <p:cNvPicPr/>
            <p:nvPr/>
          </p:nvPicPr>
          <p:blipFill>
            <a:blip r:embed="rId3"/>
            <a:stretch/>
          </p:blipFill>
          <p:spPr>
            <a:xfrm>
              <a:off x="3022200" y="5416200"/>
              <a:ext cx="289440" cy="185760"/>
            </a:xfrm>
            <a:prstGeom prst="rect">
              <a:avLst/>
            </a:prstGeom>
            <a:ln w="0">
              <a:noFill/>
            </a:ln>
          </p:spPr>
        </p:pic>
        <p:pic>
          <p:nvPicPr>
            <p:cNvPr id="394" name="Imagem 17"/>
            <p:cNvPicPr/>
            <p:nvPr/>
          </p:nvPicPr>
          <p:blipFill>
            <a:blip r:embed="rId4"/>
            <a:stretch/>
          </p:blipFill>
          <p:spPr>
            <a:xfrm>
              <a:off x="2077920" y="2034360"/>
              <a:ext cx="1209600" cy="1318320"/>
            </a:xfrm>
            <a:prstGeom prst="rect">
              <a:avLst/>
            </a:prstGeom>
            <a:ln w="0">
              <a:noFill/>
            </a:ln>
          </p:spPr>
        </p:pic>
        <p:pic>
          <p:nvPicPr>
            <p:cNvPr id="395" name="Imagem 18"/>
            <p:cNvPicPr/>
            <p:nvPr/>
          </p:nvPicPr>
          <p:blipFill>
            <a:blip r:embed="rId4"/>
            <a:stretch/>
          </p:blipFill>
          <p:spPr>
            <a:xfrm>
              <a:off x="2006640" y="3172680"/>
              <a:ext cx="1209600" cy="1318320"/>
            </a:xfrm>
            <a:prstGeom prst="rect">
              <a:avLst/>
            </a:prstGeom>
            <a:ln w="0">
              <a:noFill/>
            </a:ln>
          </p:spPr>
        </p:pic>
        <p:pic>
          <p:nvPicPr>
            <p:cNvPr id="396" name="Imagem 19"/>
            <p:cNvPicPr/>
            <p:nvPr/>
          </p:nvPicPr>
          <p:blipFill>
            <a:blip r:embed="rId4"/>
            <a:stretch/>
          </p:blipFill>
          <p:spPr>
            <a:xfrm>
              <a:off x="1405440" y="3708360"/>
              <a:ext cx="1209600" cy="1318320"/>
            </a:xfrm>
            <a:prstGeom prst="rect">
              <a:avLst/>
            </a:prstGeom>
            <a:ln w="0">
              <a:noFill/>
            </a:ln>
          </p:spPr>
        </p:pic>
        <p:pic>
          <p:nvPicPr>
            <p:cNvPr id="397" name="Imagem 20"/>
            <p:cNvPicPr/>
            <p:nvPr/>
          </p:nvPicPr>
          <p:blipFill>
            <a:blip r:embed="rId4"/>
            <a:stretch/>
          </p:blipFill>
          <p:spPr>
            <a:xfrm>
              <a:off x="1593720" y="3970440"/>
              <a:ext cx="1209600" cy="1318320"/>
            </a:xfrm>
            <a:prstGeom prst="rect">
              <a:avLst/>
            </a:prstGeom>
            <a:ln w="0">
              <a:noFill/>
            </a:ln>
          </p:spPr>
        </p:pic>
        <p:pic>
          <p:nvPicPr>
            <p:cNvPr id="398" name="Imagem 21"/>
            <p:cNvPicPr/>
            <p:nvPr/>
          </p:nvPicPr>
          <p:blipFill>
            <a:blip r:embed="rId4"/>
            <a:stretch/>
          </p:blipFill>
          <p:spPr>
            <a:xfrm>
              <a:off x="2091600" y="3906000"/>
              <a:ext cx="1209600" cy="1318320"/>
            </a:xfrm>
            <a:prstGeom prst="rect">
              <a:avLst/>
            </a:prstGeom>
            <a:ln w="0">
              <a:noFill/>
            </a:ln>
          </p:spPr>
        </p:pic>
        <p:pic>
          <p:nvPicPr>
            <p:cNvPr id="399" name="Imagem 22"/>
            <p:cNvPicPr/>
            <p:nvPr/>
          </p:nvPicPr>
          <p:blipFill>
            <a:blip r:embed="rId4"/>
            <a:stretch/>
          </p:blipFill>
          <p:spPr>
            <a:xfrm>
              <a:off x="1690200" y="4421160"/>
              <a:ext cx="1209600" cy="1318320"/>
            </a:xfrm>
            <a:prstGeom prst="rect">
              <a:avLst/>
            </a:prstGeom>
            <a:ln w="0">
              <a:noFill/>
            </a:ln>
          </p:spPr>
        </p:pic>
        <p:pic>
          <p:nvPicPr>
            <p:cNvPr id="400" name="Imagem 23"/>
            <p:cNvPicPr/>
            <p:nvPr/>
          </p:nvPicPr>
          <p:blipFill>
            <a:blip r:embed="rId4"/>
            <a:stretch/>
          </p:blipFill>
          <p:spPr>
            <a:xfrm>
              <a:off x="2247120" y="4454640"/>
              <a:ext cx="1209600" cy="1318320"/>
            </a:xfrm>
            <a:prstGeom prst="rect">
              <a:avLst/>
            </a:prstGeom>
            <a:ln w="0">
              <a:noFill/>
            </a:ln>
          </p:spPr>
        </p:pic>
        <p:pic>
          <p:nvPicPr>
            <p:cNvPr id="401" name="Imagem 24"/>
            <p:cNvPicPr/>
            <p:nvPr/>
          </p:nvPicPr>
          <p:blipFill>
            <a:blip r:embed="rId4"/>
            <a:stretch/>
          </p:blipFill>
          <p:spPr>
            <a:xfrm>
              <a:off x="2677320" y="4694400"/>
              <a:ext cx="1209600" cy="1318320"/>
            </a:xfrm>
            <a:prstGeom prst="rect">
              <a:avLst/>
            </a:prstGeom>
            <a:ln w="0">
              <a:noFill/>
            </a:ln>
          </p:spPr>
        </p:pic>
        <p:pic>
          <p:nvPicPr>
            <p:cNvPr id="402" name="Imagem 25"/>
            <p:cNvPicPr/>
            <p:nvPr/>
          </p:nvPicPr>
          <p:blipFill>
            <a:blip r:embed="rId4"/>
            <a:stretch/>
          </p:blipFill>
          <p:spPr>
            <a:xfrm>
              <a:off x="2123280" y="5063400"/>
              <a:ext cx="1209600" cy="1318320"/>
            </a:xfrm>
            <a:prstGeom prst="rect">
              <a:avLst/>
            </a:prstGeom>
            <a:ln w="0">
              <a:noFill/>
            </a:ln>
          </p:spPr>
        </p:pic>
      </p:grpSp>
      <p:sp>
        <p:nvSpPr>
          <p:cNvPr id="403" name="Título 1"/>
          <p:cNvSpPr/>
          <p:nvPr/>
        </p:nvSpPr>
        <p:spPr>
          <a:xfrm>
            <a:off x="725040" y="753840"/>
            <a:ext cx="3904560" cy="96696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5000" lnSpcReduction="10000"/>
          </a:bodyPr>
          <a:lstStyle/>
          <a:p>
            <a:pPr algn="ctr">
              <a:lnSpc>
                <a:spcPct val="90000"/>
              </a:lnSpc>
              <a:buNone/>
            </a:pPr>
            <a:r>
              <a:rPr lang="pt-BR" sz="4400" b="1" strike="noStrike" spc="-1">
                <a:solidFill>
                  <a:srgbClr val="000000"/>
                </a:solidFill>
                <a:latin typeface="Calibri Light"/>
              </a:rPr>
              <a:t>ATUAL (TR 51 MIN)</a:t>
            </a:r>
            <a:endParaRPr lang="pt-BR" sz="4400" b="0" strike="noStrike" spc="-1">
              <a:latin typeface="Arial"/>
            </a:endParaRPr>
          </a:p>
        </p:txBody>
      </p:sp>
      <p:grpSp>
        <p:nvGrpSpPr>
          <p:cNvPr id="404" name="Agrupar 27"/>
          <p:cNvGrpSpPr/>
          <p:nvPr/>
        </p:nvGrpSpPr>
        <p:grpSpPr>
          <a:xfrm>
            <a:off x="7980120" y="1577160"/>
            <a:ext cx="3017520" cy="4849200"/>
            <a:chOff x="7980120" y="1577160"/>
            <a:chExt cx="3017520" cy="4849200"/>
          </a:xfrm>
        </p:grpSpPr>
        <p:grpSp>
          <p:nvGrpSpPr>
            <p:cNvPr id="405" name="Agrupar 28"/>
            <p:cNvGrpSpPr/>
            <p:nvPr/>
          </p:nvGrpSpPr>
          <p:grpSpPr>
            <a:xfrm>
              <a:off x="8172360" y="1577160"/>
              <a:ext cx="2825280" cy="4849200"/>
              <a:chOff x="8172360" y="1577160"/>
              <a:chExt cx="2825280" cy="4849200"/>
            </a:xfrm>
          </p:grpSpPr>
          <p:pic>
            <p:nvPicPr>
              <p:cNvPr id="406" name="Imagem 31"/>
              <p:cNvPicPr/>
              <p:nvPr/>
            </p:nvPicPr>
            <p:blipFill>
              <a:blip r:embed="rId2"/>
              <a:stretch/>
            </p:blipFill>
            <p:spPr>
              <a:xfrm>
                <a:off x="8172360" y="1577160"/>
                <a:ext cx="2825280" cy="4496400"/>
              </a:xfrm>
              <a:prstGeom prst="rect">
                <a:avLst/>
              </a:prstGeom>
              <a:ln w="0">
                <a:noFill/>
              </a:ln>
            </p:spPr>
          </p:pic>
          <p:pic>
            <p:nvPicPr>
              <p:cNvPr id="407" name="Imagem 32"/>
              <p:cNvPicPr/>
              <p:nvPr/>
            </p:nvPicPr>
            <p:blipFill>
              <a:blip r:embed="rId3"/>
              <a:stretch/>
            </p:blipFill>
            <p:spPr>
              <a:xfrm>
                <a:off x="8931600" y="4622760"/>
                <a:ext cx="284040" cy="187560"/>
              </a:xfrm>
              <a:prstGeom prst="rect">
                <a:avLst/>
              </a:prstGeom>
              <a:ln w="0">
                <a:noFill/>
              </a:ln>
            </p:spPr>
          </p:pic>
          <p:pic>
            <p:nvPicPr>
              <p:cNvPr id="408" name="Imagem 33"/>
              <p:cNvPicPr/>
              <p:nvPr/>
            </p:nvPicPr>
            <p:blipFill>
              <a:blip r:embed="rId3"/>
              <a:stretch/>
            </p:blipFill>
            <p:spPr>
              <a:xfrm>
                <a:off x="9426600" y="4635720"/>
                <a:ext cx="282240" cy="187560"/>
              </a:xfrm>
              <a:prstGeom prst="rect">
                <a:avLst/>
              </a:prstGeom>
              <a:ln w="0">
                <a:noFill/>
              </a:ln>
            </p:spPr>
          </p:pic>
          <p:pic>
            <p:nvPicPr>
              <p:cNvPr id="409" name="Imagem 34"/>
              <p:cNvPicPr/>
              <p:nvPr/>
            </p:nvPicPr>
            <p:blipFill>
              <a:blip r:embed="rId3"/>
              <a:stretch/>
            </p:blipFill>
            <p:spPr>
              <a:xfrm>
                <a:off x="9164880" y="5089320"/>
                <a:ext cx="282240" cy="187560"/>
              </a:xfrm>
              <a:prstGeom prst="rect">
                <a:avLst/>
              </a:prstGeom>
              <a:ln w="0">
                <a:noFill/>
              </a:ln>
            </p:spPr>
          </p:pic>
          <p:pic>
            <p:nvPicPr>
              <p:cNvPr id="410" name="Imagem 35"/>
              <p:cNvPicPr/>
              <p:nvPr/>
            </p:nvPicPr>
            <p:blipFill>
              <a:blip r:embed="rId3"/>
              <a:stretch/>
            </p:blipFill>
            <p:spPr>
              <a:xfrm>
                <a:off x="9585000" y="5710680"/>
                <a:ext cx="282240" cy="187560"/>
              </a:xfrm>
              <a:prstGeom prst="rect">
                <a:avLst/>
              </a:prstGeom>
              <a:ln w="0">
                <a:noFill/>
              </a:ln>
            </p:spPr>
          </p:pic>
          <p:pic>
            <p:nvPicPr>
              <p:cNvPr id="411" name="Imagem 36"/>
              <p:cNvPicPr/>
              <p:nvPr/>
            </p:nvPicPr>
            <p:blipFill>
              <a:blip r:embed="rId3"/>
              <a:stretch/>
            </p:blipFill>
            <p:spPr>
              <a:xfrm>
                <a:off x="9657360" y="5263920"/>
                <a:ext cx="282240" cy="187560"/>
              </a:xfrm>
              <a:prstGeom prst="rect">
                <a:avLst/>
              </a:prstGeom>
              <a:ln w="0">
                <a:noFill/>
              </a:ln>
            </p:spPr>
          </p:pic>
          <p:pic>
            <p:nvPicPr>
              <p:cNvPr id="412" name="Imagem 37"/>
              <p:cNvPicPr/>
              <p:nvPr/>
            </p:nvPicPr>
            <p:blipFill>
              <a:blip r:embed="rId3"/>
              <a:stretch/>
            </p:blipFill>
            <p:spPr>
              <a:xfrm>
                <a:off x="9374760" y="3764880"/>
                <a:ext cx="282240" cy="187560"/>
              </a:xfrm>
              <a:prstGeom prst="rect">
                <a:avLst/>
              </a:prstGeom>
              <a:ln w="0">
                <a:noFill/>
              </a:ln>
            </p:spPr>
          </p:pic>
          <p:pic>
            <p:nvPicPr>
              <p:cNvPr id="413" name="Imagem 38"/>
              <p:cNvPicPr/>
              <p:nvPr/>
            </p:nvPicPr>
            <p:blipFill>
              <a:blip r:embed="rId3"/>
              <a:stretch/>
            </p:blipFill>
            <p:spPr>
              <a:xfrm>
                <a:off x="8801640" y="4434840"/>
                <a:ext cx="282240" cy="187560"/>
              </a:xfrm>
              <a:prstGeom prst="rect">
                <a:avLst/>
              </a:prstGeom>
              <a:ln w="0">
                <a:noFill/>
              </a:ln>
            </p:spPr>
          </p:pic>
          <p:pic>
            <p:nvPicPr>
              <p:cNvPr id="414" name="Imagem 39"/>
              <p:cNvPicPr/>
              <p:nvPr/>
            </p:nvPicPr>
            <p:blipFill>
              <a:blip r:embed="rId3"/>
              <a:stretch/>
            </p:blipFill>
            <p:spPr>
              <a:xfrm>
                <a:off x="9709200" y="5752080"/>
                <a:ext cx="282240" cy="187560"/>
              </a:xfrm>
              <a:prstGeom prst="rect">
                <a:avLst/>
              </a:prstGeom>
              <a:ln w="0">
                <a:noFill/>
              </a:ln>
            </p:spPr>
          </p:pic>
          <p:pic>
            <p:nvPicPr>
              <p:cNvPr id="415" name="Imagem 40"/>
              <p:cNvPicPr/>
              <p:nvPr/>
            </p:nvPicPr>
            <p:blipFill>
              <a:blip r:embed="rId3"/>
              <a:stretch/>
            </p:blipFill>
            <p:spPr>
              <a:xfrm>
                <a:off x="9496440" y="2641320"/>
                <a:ext cx="282240" cy="187560"/>
              </a:xfrm>
              <a:prstGeom prst="rect">
                <a:avLst/>
              </a:prstGeom>
              <a:ln w="0">
                <a:noFill/>
              </a:ln>
            </p:spPr>
          </p:pic>
          <p:pic>
            <p:nvPicPr>
              <p:cNvPr id="416" name="Imagem 41"/>
              <p:cNvPicPr/>
              <p:nvPr/>
            </p:nvPicPr>
            <p:blipFill>
              <a:blip r:embed="rId3"/>
              <a:stretch/>
            </p:blipFill>
            <p:spPr>
              <a:xfrm>
                <a:off x="9970200" y="5451840"/>
                <a:ext cx="284040" cy="187560"/>
              </a:xfrm>
              <a:prstGeom prst="rect">
                <a:avLst/>
              </a:prstGeom>
              <a:ln w="0">
                <a:noFill/>
              </a:ln>
            </p:spPr>
          </p:pic>
          <p:pic>
            <p:nvPicPr>
              <p:cNvPr id="417" name="Imagem 42"/>
              <p:cNvPicPr/>
              <p:nvPr/>
            </p:nvPicPr>
            <p:blipFill>
              <a:blip r:embed="rId4"/>
              <a:stretch/>
            </p:blipFill>
            <p:spPr>
              <a:xfrm>
                <a:off x="9044280" y="2038680"/>
                <a:ext cx="1186200" cy="1330560"/>
              </a:xfrm>
              <a:prstGeom prst="rect">
                <a:avLst/>
              </a:prstGeom>
              <a:ln w="0">
                <a:noFill/>
              </a:ln>
            </p:spPr>
          </p:pic>
          <p:pic>
            <p:nvPicPr>
              <p:cNvPr id="418" name="Imagem 43"/>
              <p:cNvPicPr/>
              <p:nvPr/>
            </p:nvPicPr>
            <p:blipFill>
              <a:blip r:embed="rId4"/>
              <a:stretch/>
            </p:blipFill>
            <p:spPr>
              <a:xfrm>
                <a:off x="8974440" y="3187440"/>
                <a:ext cx="1186200" cy="1330560"/>
              </a:xfrm>
              <a:prstGeom prst="rect">
                <a:avLst/>
              </a:prstGeom>
              <a:ln w="0">
                <a:noFill/>
              </a:ln>
            </p:spPr>
          </p:pic>
          <p:pic>
            <p:nvPicPr>
              <p:cNvPr id="419" name="Imagem 44"/>
              <p:cNvPicPr/>
              <p:nvPr/>
            </p:nvPicPr>
            <p:blipFill>
              <a:blip r:embed="rId4"/>
              <a:stretch/>
            </p:blipFill>
            <p:spPr>
              <a:xfrm>
                <a:off x="8384760" y="3727800"/>
                <a:ext cx="1186200" cy="1330560"/>
              </a:xfrm>
              <a:prstGeom prst="rect">
                <a:avLst/>
              </a:prstGeom>
              <a:ln w="0">
                <a:noFill/>
              </a:ln>
            </p:spPr>
          </p:pic>
          <p:pic>
            <p:nvPicPr>
              <p:cNvPr id="420" name="Imagem 45"/>
              <p:cNvPicPr/>
              <p:nvPr/>
            </p:nvPicPr>
            <p:blipFill>
              <a:blip r:embed="rId4"/>
              <a:stretch/>
            </p:blipFill>
            <p:spPr>
              <a:xfrm>
                <a:off x="8569440" y="3992760"/>
                <a:ext cx="1186200" cy="1330560"/>
              </a:xfrm>
              <a:prstGeom prst="rect">
                <a:avLst/>
              </a:prstGeom>
              <a:ln w="0">
                <a:noFill/>
              </a:ln>
            </p:spPr>
          </p:pic>
          <p:pic>
            <p:nvPicPr>
              <p:cNvPr id="421" name="Imagem 46"/>
              <p:cNvPicPr/>
              <p:nvPr/>
            </p:nvPicPr>
            <p:blipFill>
              <a:blip r:embed="rId4"/>
              <a:stretch/>
            </p:blipFill>
            <p:spPr>
              <a:xfrm>
                <a:off x="9057600" y="3927600"/>
                <a:ext cx="1186200" cy="1330560"/>
              </a:xfrm>
              <a:prstGeom prst="rect">
                <a:avLst/>
              </a:prstGeom>
              <a:ln w="0">
                <a:noFill/>
              </a:ln>
            </p:spPr>
          </p:pic>
          <p:pic>
            <p:nvPicPr>
              <p:cNvPr id="422" name="Imagem 47"/>
              <p:cNvPicPr/>
              <p:nvPr/>
            </p:nvPicPr>
            <p:blipFill>
              <a:blip r:embed="rId4"/>
              <a:stretch/>
            </p:blipFill>
            <p:spPr>
              <a:xfrm>
                <a:off x="8664120" y="4447440"/>
                <a:ext cx="1186200" cy="1330560"/>
              </a:xfrm>
              <a:prstGeom prst="rect">
                <a:avLst/>
              </a:prstGeom>
              <a:ln w="0">
                <a:noFill/>
              </a:ln>
            </p:spPr>
          </p:pic>
          <p:pic>
            <p:nvPicPr>
              <p:cNvPr id="423" name="Imagem 48"/>
              <p:cNvPicPr/>
              <p:nvPr/>
            </p:nvPicPr>
            <p:blipFill>
              <a:blip r:embed="rId4"/>
              <a:stretch/>
            </p:blipFill>
            <p:spPr>
              <a:xfrm>
                <a:off x="9209880" y="4481280"/>
                <a:ext cx="1186200" cy="1330560"/>
              </a:xfrm>
              <a:prstGeom prst="rect">
                <a:avLst/>
              </a:prstGeom>
              <a:ln w="0">
                <a:noFill/>
              </a:ln>
            </p:spPr>
          </p:pic>
          <p:pic>
            <p:nvPicPr>
              <p:cNvPr id="424" name="Imagem 49"/>
              <p:cNvPicPr/>
              <p:nvPr/>
            </p:nvPicPr>
            <p:blipFill>
              <a:blip r:embed="rId4"/>
              <a:stretch/>
            </p:blipFill>
            <p:spPr>
              <a:xfrm>
                <a:off x="9632160" y="4723200"/>
                <a:ext cx="1186200" cy="1330560"/>
              </a:xfrm>
              <a:prstGeom prst="rect">
                <a:avLst/>
              </a:prstGeom>
              <a:ln w="0">
                <a:noFill/>
              </a:ln>
            </p:spPr>
          </p:pic>
          <p:pic>
            <p:nvPicPr>
              <p:cNvPr id="425" name="Imagem 50"/>
              <p:cNvPicPr/>
              <p:nvPr/>
            </p:nvPicPr>
            <p:blipFill>
              <a:blip r:embed="rId4"/>
              <a:stretch/>
            </p:blipFill>
            <p:spPr>
              <a:xfrm>
                <a:off x="9088560" y="5095800"/>
                <a:ext cx="1186200" cy="1330560"/>
              </a:xfrm>
              <a:prstGeom prst="rect">
                <a:avLst/>
              </a:prstGeom>
              <a:ln w="0">
                <a:noFill/>
              </a:ln>
            </p:spPr>
          </p:pic>
        </p:grpSp>
        <p:pic>
          <p:nvPicPr>
            <p:cNvPr id="426" name="Imagem 29"/>
            <p:cNvPicPr/>
            <p:nvPr/>
          </p:nvPicPr>
          <p:blipFill>
            <a:blip r:embed="rId4"/>
            <a:stretch/>
          </p:blipFill>
          <p:spPr>
            <a:xfrm>
              <a:off x="9810720" y="3164760"/>
              <a:ext cx="1186200" cy="1330560"/>
            </a:xfrm>
            <a:prstGeom prst="rect">
              <a:avLst/>
            </a:prstGeom>
            <a:ln w="0">
              <a:noFill/>
            </a:ln>
          </p:spPr>
        </p:pic>
        <p:pic>
          <p:nvPicPr>
            <p:cNvPr id="427" name="Imagem 30"/>
            <p:cNvPicPr/>
            <p:nvPr/>
          </p:nvPicPr>
          <p:blipFill>
            <a:blip r:embed="rId4"/>
            <a:stretch/>
          </p:blipFill>
          <p:spPr>
            <a:xfrm>
              <a:off x="7980120" y="1910520"/>
              <a:ext cx="1186200" cy="1330560"/>
            </a:xfrm>
            <a:prstGeom prst="rect">
              <a:avLst/>
            </a:prstGeom>
            <a:ln w="0">
              <a:noFill/>
            </a:ln>
          </p:spPr>
        </p:pic>
      </p:grpSp>
      <p:sp>
        <p:nvSpPr>
          <p:cNvPr id="428" name="Título 1"/>
          <p:cNvSpPr/>
          <p:nvPr/>
        </p:nvSpPr>
        <p:spPr>
          <a:xfrm>
            <a:off x="6981840" y="790200"/>
            <a:ext cx="4785480" cy="96696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5500" lnSpcReduction="20000"/>
          </a:bodyPr>
          <a:lstStyle/>
          <a:p>
            <a:pPr algn="ctr">
              <a:lnSpc>
                <a:spcPct val="90000"/>
              </a:lnSpc>
              <a:buNone/>
            </a:pPr>
            <a:r>
              <a:rPr lang="pt-BR" sz="4400" b="1" strike="noStrike" spc="-1">
                <a:solidFill>
                  <a:srgbClr val="000000"/>
                </a:solidFill>
                <a:latin typeface="Calibri Light"/>
              </a:rPr>
              <a:t>AMPLIAÇÃO (TR 46 MIN)</a:t>
            </a:r>
            <a:endParaRPr lang="pt-BR" sz="4400" b="0" strike="noStrike" spc="-1">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29" name="PlaceHolder 1"/>
          <p:cNvSpPr>
            <a:spLocks noGrp="1"/>
          </p:cNvSpPr>
          <p:nvPr>
            <p:ph type="title"/>
          </p:nvPr>
        </p:nvSpPr>
        <p:spPr>
          <a:xfrm>
            <a:off x="941040" y="520560"/>
            <a:ext cx="10309320" cy="759600"/>
          </a:xfrm>
          <a:prstGeom prst="rect">
            <a:avLst/>
          </a:prstGeom>
          <a:noFill/>
          <a:ln w="0">
            <a:noFill/>
          </a:ln>
        </p:spPr>
        <p:txBody>
          <a:bodyPr anchor="ctr">
            <a:normAutofit fontScale="90000"/>
          </a:bodyPr>
          <a:lstStyle/>
          <a:p>
            <a:pPr algn="ctr">
              <a:lnSpc>
                <a:spcPct val="90000"/>
              </a:lnSpc>
              <a:buNone/>
            </a:pPr>
            <a:r>
              <a:rPr lang="pt-BR" sz="4400" b="1" strike="noStrike" spc="-1">
                <a:solidFill>
                  <a:srgbClr val="000000"/>
                </a:solidFill>
                <a:latin typeface="Calibri Light"/>
              </a:rPr>
              <a:t>SOLICITAÇÕES JÁ FEITAS E QUE DEVEM SER REANALISADAS</a:t>
            </a:r>
            <a:endParaRPr lang="pt-BR" sz="4400" b="0" strike="noStrike" spc="-1">
              <a:solidFill>
                <a:srgbClr val="000000"/>
              </a:solidFill>
              <a:latin typeface="Calibri"/>
            </a:endParaRPr>
          </a:p>
        </p:txBody>
      </p:sp>
      <p:sp>
        <p:nvSpPr>
          <p:cNvPr id="430" name="Título 1"/>
          <p:cNvSpPr/>
          <p:nvPr/>
        </p:nvSpPr>
        <p:spPr>
          <a:xfrm>
            <a:off x="1579320" y="2158920"/>
            <a:ext cx="9939240" cy="428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4000" b="1" strike="noStrike" spc="-1">
                <a:solidFill>
                  <a:srgbClr val="FF0000"/>
                </a:solidFill>
                <a:latin typeface="Calibri Light"/>
              </a:rPr>
              <a:t>1 USA – ANÁPOLIS (????)</a:t>
            </a:r>
            <a:endParaRPr lang="pt-BR" sz="4000" b="0" strike="noStrike" spc="-1">
              <a:latin typeface="Arial"/>
            </a:endParaRPr>
          </a:p>
          <a:p>
            <a:pPr>
              <a:lnSpc>
                <a:spcPct val="90000"/>
              </a:lnSpc>
              <a:buNone/>
            </a:pPr>
            <a:endParaRPr lang="pt-BR" sz="4000" b="0" strike="noStrike" spc="-1">
              <a:latin typeface="Arial"/>
            </a:endParaRPr>
          </a:p>
          <a:p>
            <a:pPr>
              <a:lnSpc>
                <a:spcPct val="90000"/>
              </a:lnSpc>
              <a:buNone/>
            </a:pPr>
            <a:r>
              <a:rPr lang="pt-BR" sz="4000" b="1" strike="noStrike" spc="-1">
                <a:solidFill>
                  <a:srgbClr val="FF0000"/>
                </a:solidFill>
                <a:latin typeface="Calibri Light"/>
              </a:rPr>
              <a:t>1 USA – ABADIÂNIA (????)</a:t>
            </a:r>
            <a:endParaRPr lang="pt-BR" sz="4000" b="0" strike="noStrike" spc="-1">
              <a:latin typeface="Arial"/>
            </a:endParaRPr>
          </a:p>
          <a:p>
            <a:pPr>
              <a:lnSpc>
                <a:spcPct val="90000"/>
              </a:lnSpc>
              <a:buNone/>
            </a:pPr>
            <a:endParaRPr lang="pt-BR" sz="4000" b="0" strike="noStrike" spc="-1">
              <a:latin typeface="Arial"/>
            </a:endParaRPr>
          </a:p>
          <a:p>
            <a:pPr>
              <a:lnSpc>
                <a:spcPct val="90000"/>
              </a:lnSpc>
              <a:buNone/>
            </a:pPr>
            <a:r>
              <a:rPr lang="pt-BR" sz="4000" b="1" strike="noStrike" spc="-1">
                <a:solidFill>
                  <a:srgbClr val="0070C0"/>
                </a:solidFill>
                <a:latin typeface="Calibri Light"/>
              </a:rPr>
              <a:t>1 USB – CAMPINAÇU (NO PROJETO MACRO)</a:t>
            </a:r>
            <a:endParaRPr lang="pt-BR" sz="4000" b="0" strike="noStrike" spc="-1">
              <a:latin typeface="Arial"/>
            </a:endParaRPr>
          </a:p>
          <a:p>
            <a:pPr>
              <a:lnSpc>
                <a:spcPct val="90000"/>
              </a:lnSpc>
              <a:buNone/>
            </a:pPr>
            <a:endParaRPr lang="pt-BR" sz="4000" b="0" strike="noStrike" spc="-1">
              <a:latin typeface="Arial"/>
            </a:endParaRPr>
          </a:p>
          <a:p>
            <a:pPr>
              <a:lnSpc>
                <a:spcPct val="90000"/>
              </a:lnSpc>
              <a:buNone/>
            </a:pPr>
            <a:r>
              <a:rPr lang="pt-BR" sz="4000" b="1" strike="noStrike" spc="-1">
                <a:solidFill>
                  <a:srgbClr val="0070C0"/>
                </a:solidFill>
                <a:latin typeface="Calibri Light"/>
              </a:rPr>
              <a:t>1 USB – GOIANÁPOLIS (????)</a:t>
            </a:r>
            <a:endParaRPr lang="pt-BR" sz="4000" b="0" strike="noStrike" spc="-1">
              <a:latin typeface="Arial"/>
            </a:endParaRPr>
          </a:p>
          <a:p>
            <a:pPr>
              <a:lnSpc>
                <a:spcPct val="90000"/>
              </a:lnSpc>
              <a:buNone/>
            </a:pPr>
            <a:endParaRPr lang="pt-BR" sz="4000" b="0" strike="noStrike" spc="-1">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31" name="PlaceHolder 1"/>
          <p:cNvSpPr>
            <a:spLocks noGrp="1"/>
          </p:cNvSpPr>
          <p:nvPr>
            <p:ph type="title"/>
          </p:nvPr>
        </p:nvSpPr>
        <p:spPr>
          <a:xfrm>
            <a:off x="956880" y="2556000"/>
            <a:ext cx="10228320" cy="1325160"/>
          </a:xfrm>
          <a:prstGeom prst="rect">
            <a:avLst/>
          </a:prstGeom>
          <a:noFill/>
          <a:ln w="0">
            <a:noFill/>
          </a:ln>
        </p:spPr>
        <p:txBody>
          <a:bodyPr anchor="ctr">
            <a:normAutofit fontScale="90000"/>
          </a:bodyPr>
          <a:lstStyle/>
          <a:p>
            <a:pPr algn="ctr">
              <a:lnSpc>
                <a:spcPct val="90000"/>
              </a:lnSpc>
              <a:buNone/>
            </a:pPr>
            <a:r>
              <a:rPr lang="pt-BR" sz="4400" b="1" strike="noStrike" spc="-1">
                <a:solidFill>
                  <a:srgbClr val="FF0000"/>
                </a:solidFill>
                <a:latin typeface="Aharoni"/>
              </a:rPr>
              <a:t>COMPONENTE HOSPITALAR COM PORTAS DE URGÊNCIA INCENTIVADAS</a:t>
            </a:r>
            <a:endParaRPr lang="pt-BR" sz="4400" b="0" strike="noStrike" spc="-1">
              <a:solidFill>
                <a:srgbClr val="000000"/>
              </a:solidFill>
              <a:latin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32" name="PlaceHolder 1"/>
          <p:cNvSpPr>
            <a:spLocks noGrp="1"/>
          </p:cNvSpPr>
          <p:nvPr>
            <p:ph type="title"/>
          </p:nvPr>
        </p:nvSpPr>
        <p:spPr>
          <a:xfrm>
            <a:off x="965880" y="365040"/>
            <a:ext cx="10263600" cy="941040"/>
          </a:xfrm>
          <a:prstGeom prst="rect">
            <a:avLst/>
          </a:prstGeom>
          <a:noFill/>
          <a:ln w="0">
            <a:noFill/>
          </a:ln>
        </p:spPr>
        <p:txBody>
          <a:bodyPr anchor="ctr">
            <a:normAutofit/>
          </a:bodyPr>
          <a:lstStyle/>
          <a:p>
            <a:pPr algn="ctr">
              <a:lnSpc>
                <a:spcPct val="90000"/>
              </a:lnSpc>
              <a:buNone/>
            </a:pPr>
            <a:r>
              <a:rPr lang="pt-BR" sz="3600" b="1" strike="noStrike" spc="-1">
                <a:solidFill>
                  <a:srgbClr val="000000"/>
                </a:solidFill>
                <a:latin typeface="Arial"/>
              </a:rPr>
              <a:t>COMPONENTE HOSPITALAR - TIPOLOGIA</a:t>
            </a:r>
            <a:endParaRPr lang="pt-BR" sz="3600" b="0" strike="noStrike" spc="-1">
              <a:solidFill>
                <a:srgbClr val="000000"/>
              </a:solidFill>
              <a:latin typeface="Calibri"/>
            </a:endParaRPr>
          </a:p>
        </p:txBody>
      </p:sp>
      <p:graphicFrame>
        <p:nvGraphicFramePr>
          <p:cNvPr id="433" name="Tabela 4"/>
          <p:cNvGraphicFramePr/>
          <p:nvPr/>
        </p:nvGraphicFramePr>
        <p:xfrm>
          <a:off x="838080" y="1306440"/>
          <a:ext cx="10878840" cy="5472360"/>
        </p:xfrm>
        <a:graphic>
          <a:graphicData uri="http://schemas.openxmlformats.org/drawingml/2006/table">
            <a:tbl>
              <a:tblPr/>
              <a:tblGrid>
                <a:gridCol w="3108240">
                  <a:extLst>
                    <a:ext uri="{9D8B030D-6E8A-4147-A177-3AD203B41FA5}">
                      <a16:colId xmlns:a16="http://schemas.microsoft.com/office/drawing/2014/main" val="20000"/>
                    </a:ext>
                  </a:extLst>
                </a:gridCol>
                <a:gridCol w="7770600">
                  <a:extLst>
                    <a:ext uri="{9D8B030D-6E8A-4147-A177-3AD203B41FA5}">
                      <a16:colId xmlns:a16="http://schemas.microsoft.com/office/drawing/2014/main" val="20001"/>
                    </a:ext>
                  </a:extLst>
                </a:gridCol>
              </a:tblGrid>
              <a:tr h="944640">
                <a:tc>
                  <a:txBody>
                    <a:bodyPr/>
                    <a:lstStyle/>
                    <a:p>
                      <a:pPr>
                        <a:lnSpc>
                          <a:spcPct val="100000"/>
                        </a:lnSpc>
                        <a:buNone/>
                        <a:tabLst>
                          <a:tab pos="0" algn="l"/>
                        </a:tabLst>
                      </a:pPr>
                      <a:r>
                        <a:rPr lang="pt-BR" sz="1300" b="1" strike="noStrike" spc="-1">
                          <a:solidFill>
                            <a:srgbClr val="000000"/>
                          </a:solidFill>
                          <a:latin typeface="Calibri"/>
                        </a:rPr>
                        <a:t>HOSPITAL DE PRIMEIRO ATENDIMENTO COM SALA DE ESTABILIZAÇÃO</a:t>
                      </a:r>
                      <a:endParaRPr lang="pt-BR" sz="1300" b="0" strike="noStrike" spc="-1">
                        <a:latin typeface="Arial"/>
                      </a:endParaRPr>
                    </a:p>
                    <a:p>
                      <a:pPr>
                        <a:lnSpc>
                          <a:spcPct val="100000"/>
                        </a:lnSpc>
                        <a:buNone/>
                        <a:tabLst>
                          <a:tab pos="0" algn="l"/>
                        </a:tabLst>
                      </a:pPr>
                      <a:endParaRPr lang="pt-BR" sz="13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tc>
                  <a:txBody>
                    <a:bodyPr/>
                    <a:lstStyle/>
                    <a:p>
                      <a:pPr>
                        <a:lnSpc>
                          <a:spcPct val="100000"/>
                        </a:lnSpc>
                        <a:buNone/>
                      </a:pPr>
                      <a:endParaRPr lang="pt-BR" sz="1800" b="0" strike="noStrike" spc="-1">
                        <a:latin typeface="Arial"/>
                      </a:endParaRPr>
                    </a:p>
                    <a:p>
                      <a:pPr>
                        <a:lnSpc>
                          <a:spcPct val="100000"/>
                        </a:lnSpc>
                        <a:buNone/>
                      </a:pPr>
                      <a:r>
                        <a:rPr lang="pt-BR" sz="1600" b="0" strike="noStrike" spc="-1">
                          <a:solidFill>
                            <a:srgbClr val="000000"/>
                          </a:solidFill>
                          <a:latin typeface="Calibri"/>
                        </a:rPr>
                        <a:t>Hospitais de pequeno porte, com 10 a 50 </a:t>
                      </a:r>
                      <a:r>
                        <a:rPr lang="pt-BR" sz="1600" b="1" strike="noStrike" spc="-1">
                          <a:solidFill>
                            <a:srgbClr val="000000"/>
                          </a:solidFill>
                          <a:latin typeface="Calibri"/>
                        </a:rPr>
                        <a:t>leitos, </a:t>
                      </a:r>
                      <a:r>
                        <a:rPr lang="pt-BR" sz="1600" b="0" strike="noStrike" spc="-1">
                          <a:solidFill>
                            <a:srgbClr val="000000"/>
                          </a:solidFill>
                          <a:latin typeface="Calibri"/>
                        </a:rPr>
                        <a:t>situados em áreas de vazios assistenciais que estejam acima de </a:t>
                      </a:r>
                      <a:r>
                        <a:rPr lang="pt-BR" sz="1600" b="1" strike="noStrike" spc="-1">
                          <a:solidFill>
                            <a:srgbClr val="000000"/>
                          </a:solidFill>
                          <a:latin typeface="Calibri"/>
                        </a:rPr>
                        <a:t>50 minutos de uma referência hospitalar regional. </a:t>
                      </a:r>
                      <a:endParaRPr lang="pt-BR" sz="1600" b="0" strike="noStrike" spc="-1">
                        <a:latin typeface="Arial"/>
                      </a:endParaRPr>
                    </a:p>
                    <a:p>
                      <a:pPr>
                        <a:lnSpc>
                          <a:spcPct val="100000"/>
                        </a:lnSpc>
                        <a:buNone/>
                      </a:pP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extLst>
                  <a:ext uri="{0D108BD9-81ED-4DB2-BD59-A6C34878D82A}">
                    <a16:rowId xmlns:a16="http://schemas.microsoft.com/office/drawing/2014/main" val="10000"/>
                  </a:ext>
                </a:extLst>
              </a:tr>
              <a:tr h="1389240">
                <a:tc>
                  <a:txBody>
                    <a:bodyPr/>
                    <a:lstStyle/>
                    <a:p>
                      <a:pPr>
                        <a:lnSpc>
                          <a:spcPct val="100000"/>
                        </a:lnSpc>
                        <a:buNone/>
                      </a:pPr>
                      <a:r>
                        <a:rPr lang="pt-BR" sz="1200" b="1" strike="noStrike" spc="-1">
                          <a:solidFill>
                            <a:srgbClr val="000000"/>
                          </a:solidFill>
                          <a:latin typeface="Calibri"/>
                        </a:rPr>
                        <a:t>HOSPITAL GERAL</a:t>
                      </a:r>
                      <a:endParaRPr lang="pt-BR" sz="12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just">
                        <a:lnSpc>
                          <a:spcPct val="100000"/>
                        </a:lnSpc>
                        <a:buNone/>
                      </a:pPr>
                      <a:r>
                        <a:rPr lang="pt-BR" sz="1600" b="0" strike="noStrike" spc="-1">
                          <a:solidFill>
                            <a:srgbClr val="000000"/>
                          </a:solidFill>
                          <a:latin typeface="Calibri"/>
                        </a:rPr>
                        <a:t>Hospital regional de referência populacional </a:t>
                      </a:r>
                      <a:r>
                        <a:rPr lang="pt-BR" sz="1600" b="1" strike="noStrike" spc="-1">
                          <a:solidFill>
                            <a:srgbClr val="000000"/>
                          </a:solidFill>
                          <a:latin typeface="Calibri"/>
                        </a:rPr>
                        <a:t>acima de 100.000 habitantes.</a:t>
                      </a:r>
                      <a:endParaRPr lang="pt-BR" sz="1600" b="0" strike="noStrike" spc="-1">
                        <a:latin typeface="Arial"/>
                      </a:endParaRPr>
                    </a:p>
                    <a:p>
                      <a:pPr algn="just">
                        <a:lnSpc>
                          <a:spcPct val="100000"/>
                        </a:lnSpc>
                        <a:buNone/>
                      </a:pPr>
                      <a:r>
                        <a:rPr lang="pt-BR" sz="1600" b="0" strike="noStrike" spc="-1">
                          <a:solidFill>
                            <a:srgbClr val="000000"/>
                          </a:solidFill>
                          <a:latin typeface="Calibri"/>
                        </a:rPr>
                        <a:t>Plantão presencial 24 horas: </a:t>
                      </a:r>
                      <a:r>
                        <a:rPr lang="pt-BR" sz="1600" b="1" strike="noStrike" spc="-1">
                          <a:solidFill>
                            <a:srgbClr val="000000"/>
                          </a:solidFill>
                          <a:latin typeface="Calibri"/>
                        </a:rPr>
                        <a:t>Médico clínico e pediatra ou segundo médico clínico que atenda criança, enfermeiro e equipe de técnicos e auxiliares de enfermagem</a:t>
                      </a:r>
                      <a:r>
                        <a:rPr lang="pt-BR" sz="1600" b="0" strike="noStrike" spc="-1">
                          <a:solidFill>
                            <a:srgbClr val="000000"/>
                          </a:solidFill>
                          <a:latin typeface="Calibri"/>
                        </a:rPr>
                        <a:t>.</a:t>
                      </a:r>
                      <a:endParaRPr lang="pt-BR" sz="1600" b="0" strike="noStrike" spc="-1">
                        <a:latin typeface="Arial"/>
                      </a:endParaRPr>
                    </a:p>
                    <a:p>
                      <a:pPr algn="just">
                        <a:lnSpc>
                          <a:spcPct val="100000"/>
                        </a:lnSpc>
                        <a:buNone/>
                      </a:pPr>
                      <a:r>
                        <a:rPr lang="pt-BR" sz="1600" b="0" strike="noStrike" spc="-1">
                          <a:solidFill>
                            <a:srgbClr val="000000"/>
                          </a:solidFill>
                          <a:latin typeface="Calibri"/>
                        </a:rPr>
                        <a:t> Plantão </a:t>
                      </a:r>
                      <a:r>
                        <a:rPr lang="pt-BR" sz="1600" b="1" strike="noStrike" spc="-1">
                          <a:solidFill>
                            <a:srgbClr val="000000"/>
                          </a:solidFill>
                          <a:latin typeface="Calibri"/>
                        </a:rPr>
                        <a:t>médico alcançável das especialidades: cirurgião geral, traumato-ortopedista, anestesista, gineco-obstetra (se o hospital for referência para Maternidade), e pediatra (quando não houver plantão presencial do pediatra).</a:t>
                      </a: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extLst>
                  <a:ext uri="{0D108BD9-81ED-4DB2-BD59-A6C34878D82A}">
                    <a16:rowId xmlns:a16="http://schemas.microsoft.com/office/drawing/2014/main" val="10001"/>
                  </a:ext>
                </a:extLst>
              </a:tr>
              <a:tr h="1983600">
                <a:tc>
                  <a:txBody>
                    <a:bodyPr/>
                    <a:lstStyle/>
                    <a:p>
                      <a:pPr>
                        <a:lnSpc>
                          <a:spcPct val="100000"/>
                        </a:lnSpc>
                        <a:buNone/>
                        <a:tabLst>
                          <a:tab pos="0" algn="l"/>
                        </a:tabLst>
                      </a:pPr>
                      <a:r>
                        <a:rPr lang="pt-BR" sz="1200" b="1" strike="noStrike" spc="-1">
                          <a:solidFill>
                            <a:srgbClr val="000000"/>
                          </a:solidFill>
                          <a:latin typeface="Calibri"/>
                        </a:rPr>
                        <a:t>HOSPITAL ESPECIALIZADO TIPO I:</a:t>
                      </a:r>
                      <a:endParaRPr lang="pt-BR" sz="1200" b="0" strike="noStrike" spc="-1">
                        <a:latin typeface="Arial"/>
                      </a:endParaRPr>
                    </a:p>
                    <a:p>
                      <a:pPr>
                        <a:lnSpc>
                          <a:spcPct val="100000"/>
                        </a:lnSpc>
                        <a:buNone/>
                        <a:tabLst>
                          <a:tab pos="0" algn="l"/>
                        </a:tabLst>
                      </a:pPr>
                      <a:endParaRPr lang="pt-BR" sz="1200" b="0" strike="noStrike" spc="-1">
                        <a:latin typeface="Arial"/>
                      </a:endParaRPr>
                    </a:p>
                    <a:p>
                      <a:pPr>
                        <a:lnSpc>
                          <a:spcPct val="100000"/>
                        </a:lnSpc>
                        <a:buNone/>
                        <a:tabLst>
                          <a:tab pos="0" algn="l"/>
                        </a:tabLst>
                      </a:pPr>
                      <a:endParaRPr lang="pt-BR" sz="1200" b="0" strike="noStrike" spc="-1">
                        <a:latin typeface="Arial"/>
                      </a:endParaRPr>
                    </a:p>
                    <a:p>
                      <a:pPr>
                        <a:lnSpc>
                          <a:spcPct val="100000"/>
                        </a:lnSpc>
                        <a:buNone/>
                        <a:tabLst>
                          <a:tab pos="0" algn="l"/>
                        </a:tabLst>
                      </a:pPr>
                      <a:endParaRPr lang="pt-BR" sz="1200" b="0" strike="noStrike" spc="-1">
                        <a:latin typeface="Arial"/>
                      </a:endParaRPr>
                    </a:p>
                    <a:p>
                      <a:pPr>
                        <a:lnSpc>
                          <a:spcPct val="100000"/>
                        </a:lnSpc>
                        <a:buNone/>
                        <a:tabLst>
                          <a:tab pos="0" algn="l"/>
                        </a:tabLst>
                      </a:pPr>
                      <a:br/>
                      <a:endParaRPr lang="pt-BR" sz="1200" b="0" strike="noStrike" spc="-1">
                        <a:latin typeface="Arial"/>
                      </a:endParaRPr>
                    </a:p>
                    <a:p>
                      <a:pPr>
                        <a:lnSpc>
                          <a:spcPct val="100000"/>
                        </a:lnSpc>
                        <a:buNone/>
                        <a:tabLst>
                          <a:tab pos="0" algn="l"/>
                        </a:tabLst>
                      </a:pPr>
                      <a:endParaRPr lang="pt-BR" sz="12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tc>
                  <a:txBody>
                    <a:bodyPr/>
                    <a:lstStyle/>
                    <a:p>
                      <a:pPr>
                        <a:lnSpc>
                          <a:spcPct val="100000"/>
                        </a:lnSpc>
                        <a:buNone/>
                      </a:pPr>
                      <a:r>
                        <a:rPr lang="pt-BR" sz="1600" b="0" strike="noStrike" spc="-1">
                          <a:solidFill>
                            <a:srgbClr val="000000"/>
                          </a:solidFill>
                          <a:latin typeface="Calibri"/>
                        </a:rPr>
                        <a:t>Hospital de referência para</a:t>
                      </a:r>
                      <a:r>
                        <a:rPr lang="pt-BR" sz="1600" b="1" strike="noStrike" spc="-1">
                          <a:solidFill>
                            <a:srgbClr val="000000"/>
                          </a:solidFill>
                          <a:latin typeface="Calibri"/>
                        </a:rPr>
                        <a:t> uma ou mais regiões de saúde</a:t>
                      </a:r>
                      <a:r>
                        <a:rPr lang="pt-BR" sz="1600" b="0" strike="noStrike" spc="-1">
                          <a:solidFill>
                            <a:srgbClr val="000000"/>
                          </a:solidFill>
                          <a:latin typeface="Calibri"/>
                        </a:rPr>
                        <a:t>. Deve ter uma cobertura populacional acima de 200 mil habitantes. </a:t>
                      </a:r>
                      <a:endParaRPr lang="pt-BR" sz="1600" b="0" strike="noStrike" spc="-1">
                        <a:latin typeface="Arial"/>
                      </a:endParaRPr>
                    </a:p>
                    <a:p>
                      <a:pPr>
                        <a:lnSpc>
                          <a:spcPct val="100000"/>
                        </a:lnSpc>
                        <a:buNone/>
                      </a:pPr>
                      <a:r>
                        <a:rPr lang="pt-BR" sz="1600" b="0" strike="noStrike" spc="-1">
                          <a:solidFill>
                            <a:srgbClr val="000000"/>
                          </a:solidFill>
                          <a:latin typeface="Calibri"/>
                        </a:rPr>
                        <a:t>Deve </a:t>
                      </a:r>
                      <a:r>
                        <a:rPr lang="pt-BR" sz="1600" b="1" strike="noStrike" spc="-1">
                          <a:solidFill>
                            <a:srgbClr val="000000"/>
                          </a:solidFill>
                          <a:latin typeface="Calibri"/>
                        </a:rPr>
                        <a:t>possuir, no mínimo, um serviço de referência habilitado:</a:t>
                      </a:r>
                      <a:endParaRPr lang="pt-BR" sz="1600" b="0" strike="noStrike" spc="-1">
                        <a:latin typeface="Arial"/>
                      </a:endParaRPr>
                    </a:p>
                    <a:p>
                      <a:pPr>
                        <a:lnSpc>
                          <a:spcPct val="150000"/>
                        </a:lnSpc>
                        <a:buNone/>
                      </a:pPr>
                      <a:r>
                        <a:rPr lang="pt-BR" sz="1600" b="1" strike="noStrike" spc="-1">
                          <a:solidFill>
                            <a:srgbClr val="000000"/>
                          </a:solidFill>
                          <a:latin typeface="Calibri"/>
                        </a:rPr>
                        <a:t>HOSPITAL DE REFERÊNCIA AO TRAUMA NÍVEL I: </a:t>
                      </a:r>
                      <a:endParaRPr lang="pt-BR" sz="1600" b="0" strike="noStrike" spc="-1">
                        <a:latin typeface="Arial"/>
                      </a:endParaRPr>
                    </a:p>
                    <a:p>
                      <a:pPr>
                        <a:lnSpc>
                          <a:spcPct val="150000"/>
                        </a:lnSpc>
                        <a:buNone/>
                      </a:pPr>
                      <a:r>
                        <a:rPr lang="pt-BR" sz="1600" b="1" strike="noStrike" spc="-1">
                          <a:solidFill>
                            <a:srgbClr val="000000"/>
                          </a:solidFill>
                          <a:latin typeface="Calibri"/>
                        </a:rPr>
                        <a:t>HOSPITAL DE REFERÊNCIA ÀS DOENÇAS CARDIOVASCULARES NÍVEL I</a:t>
                      </a:r>
                      <a:endParaRPr lang="pt-BR" sz="1600" b="0" strike="noStrike" spc="-1">
                        <a:latin typeface="Arial"/>
                      </a:endParaRPr>
                    </a:p>
                    <a:p>
                      <a:pPr>
                        <a:lnSpc>
                          <a:spcPct val="150000"/>
                        </a:lnSpc>
                        <a:buNone/>
                      </a:pPr>
                      <a:r>
                        <a:rPr lang="pt-BR" sz="1600" b="1" strike="noStrike" spc="-1">
                          <a:solidFill>
                            <a:srgbClr val="000000"/>
                          </a:solidFill>
                          <a:latin typeface="Calibri"/>
                        </a:rPr>
                        <a:t>HOSPITAL DE REFERÊNCIA AO ACIDENTE VASCULAR CEREBRAL NÍVEL I</a:t>
                      </a: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C5E0B4"/>
                    </a:solidFill>
                  </a:tcPr>
                </a:tc>
                <a:extLst>
                  <a:ext uri="{0D108BD9-81ED-4DB2-BD59-A6C34878D82A}">
                    <a16:rowId xmlns:a16="http://schemas.microsoft.com/office/drawing/2014/main" val="10002"/>
                  </a:ext>
                </a:extLst>
              </a:tr>
              <a:tr h="837000">
                <a:tc>
                  <a:txBody>
                    <a:bodyPr/>
                    <a:lstStyle/>
                    <a:p>
                      <a:pPr>
                        <a:lnSpc>
                          <a:spcPct val="100000"/>
                        </a:lnSpc>
                        <a:buNone/>
                        <a:tabLst>
                          <a:tab pos="0" algn="l"/>
                        </a:tabLst>
                      </a:pPr>
                      <a:r>
                        <a:rPr lang="pt-BR" sz="1200" b="1" strike="noStrike" spc="-1">
                          <a:solidFill>
                            <a:srgbClr val="000000"/>
                          </a:solidFill>
                          <a:latin typeface="Calibri"/>
                        </a:rPr>
                        <a:t>HOSPITAL ESPECIALIZADO TIPO II (POLIVALENTE):</a:t>
                      </a:r>
                      <a:endParaRPr lang="pt-BR" sz="1200" b="0" strike="noStrike" spc="-1">
                        <a:latin typeface="Arial"/>
                      </a:endParaRPr>
                    </a:p>
                    <a:p>
                      <a:pPr>
                        <a:lnSpc>
                          <a:spcPct val="100000"/>
                        </a:lnSpc>
                        <a:buNone/>
                        <a:tabLst>
                          <a:tab pos="0" algn="l"/>
                        </a:tabLst>
                      </a:pPr>
                      <a:endParaRPr lang="pt-BR" sz="12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nSpc>
                          <a:spcPct val="100000"/>
                        </a:lnSpc>
                        <a:buNone/>
                      </a:pPr>
                      <a:r>
                        <a:rPr lang="pt-BR" sz="1600" b="0" strike="noStrike" spc="-1">
                          <a:solidFill>
                            <a:srgbClr val="000000"/>
                          </a:solidFill>
                          <a:latin typeface="Calibri"/>
                        </a:rPr>
                        <a:t>Hospital de referência que atenda </a:t>
                      </a:r>
                      <a:r>
                        <a:rPr lang="pt-BR" sz="1600" b="1" strike="noStrike" spc="-1">
                          <a:solidFill>
                            <a:srgbClr val="000000"/>
                          </a:solidFill>
                          <a:latin typeface="Calibri"/>
                        </a:rPr>
                        <a:t>no mínimo a uma macrorregião</a:t>
                      </a:r>
                      <a:endParaRPr lang="pt-BR" sz="1600" b="0" strike="noStrike" spc="-1">
                        <a:latin typeface="Arial"/>
                      </a:endParaRPr>
                    </a:p>
                    <a:p>
                      <a:pPr>
                        <a:lnSpc>
                          <a:spcPct val="100000"/>
                        </a:lnSpc>
                        <a:buNone/>
                      </a:pPr>
                      <a:r>
                        <a:rPr lang="pt-BR" sz="1600" b="0" strike="noStrike" spc="-1">
                          <a:solidFill>
                            <a:srgbClr val="000000"/>
                          </a:solidFill>
                          <a:latin typeface="Calibri"/>
                        </a:rPr>
                        <a:t>Deve ser referência para uma cobertura populacional </a:t>
                      </a:r>
                      <a:r>
                        <a:rPr lang="pt-BR" sz="1600" b="1" strike="noStrike" spc="-1">
                          <a:solidFill>
                            <a:srgbClr val="000000"/>
                          </a:solidFill>
                          <a:latin typeface="Calibri"/>
                        </a:rPr>
                        <a:t>a partir de 600 mil habitantes</a:t>
                      </a:r>
                      <a:endParaRPr lang="pt-BR" sz="1600" b="0" strike="noStrike" spc="-1">
                        <a:latin typeface="Arial"/>
                      </a:endParaRPr>
                    </a:p>
                    <a:p>
                      <a:pPr>
                        <a:lnSpc>
                          <a:spcPct val="100000"/>
                        </a:lnSpc>
                        <a:buNone/>
                      </a:pPr>
                      <a:r>
                        <a:rPr lang="pt-BR" sz="1600" b="0" strike="noStrike" spc="-1">
                          <a:solidFill>
                            <a:srgbClr val="000000"/>
                          </a:solidFill>
                          <a:latin typeface="Calibri"/>
                        </a:rPr>
                        <a:t>Deve possuir, </a:t>
                      </a:r>
                      <a:r>
                        <a:rPr lang="pt-BR" sz="1600" b="1" strike="noStrike" spc="-1">
                          <a:solidFill>
                            <a:srgbClr val="000000"/>
                          </a:solidFill>
                          <a:latin typeface="Calibri"/>
                        </a:rPr>
                        <a:t>no mínimo, dois serviços de referência habilitados em alta complexidade</a:t>
                      </a:r>
                      <a:r>
                        <a:rPr lang="pt-BR" sz="1600" b="0" strike="noStrike" spc="-1">
                          <a:solidFill>
                            <a:srgbClr val="000000"/>
                          </a:solidFill>
                          <a:latin typeface="Calibri"/>
                        </a:rPr>
                        <a:t>,</a:t>
                      </a:r>
                      <a:endParaRPr lang="pt-BR" sz="1600" b="0" strike="noStrike" spc="-1">
                        <a:latin typeface="Arial"/>
                      </a:endParaRPr>
                    </a:p>
                  </a:txBody>
                  <a:tcPr marL="60840" marR="608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965880" y="365040"/>
            <a:ext cx="10263600" cy="1523520"/>
          </a:xfrm>
          <a:prstGeom prst="rect">
            <a:avLst/>
          </a:prstGeom>
          <a:noFill/>
          <a:ln w="0">
            <a:noFill/>
          </a:ln>
        </p:spPr>
        <p:txBody>
          <a:bodyPr anchor="ctr">
            <a:normAutofit/>
          </a:bodyPr>
          <a:lstStyle/>
          <a:p>
            <a:pPr algn="ctr">
              <a:lnSpc>
                <a:spcPct val="90000"/>
              </a:lnSpc>
              <a:buNone/>
            </a:pPr>
            <a:r>
              <a:rPr lang="pt-BR" sz="4400" b="1" strike="noStrike" spc="-1">
                <a:solidFill>
                  <a:srgbClr val="FF0000"/>
                </a:solidFill>
                <a:latin typeface="Calibri Light"/>
              </a:rPr>
              <a:t>Incentivo financeiro da SES </a:t>
            </a:r>
            <a:r>
              <a:rPr lang="pt-BR" sz="4400" b="1" strike="noStrike" spc="-1">
                <a:solidFill>
                  <a:srgbClr val="000000"/>
                </a:solidFill>
                <a:latin typeface="Calibri Light"/>
              </a:rPr>
              <a:t>de acordo com a tipologia hospitalar</a:t>
            </a:r>
            <a:endParaRPr lang="pt-BR" sz="4400" b="0" strike="noStrike" spc="-1">
              <a:solidFill>
                <a:srgbClr val="000000"/>
              </a:solidFill>
              <a:latin typeface="Calibri"/>
            </a:endParaRPr>
          </a:p>
        </p:txBody>
      </p:sp>
      <p:graphicFrame>
        <p:nvGraphicFramePr>
          <p:cNvPr id="435" name="Tabela 3"/>
          <p:cNvGraphicFramePr/>
          <p:nvPr>
            <p:extLst>
              <p:ext uri="{D42A27DB-BD31-4B8C-83A1-F6EECF244321}">
                <p14:modId xmlns:p14="http://schemas.microsoft.com/office/powerpoint/2010/main" val="87574314"/>
              </p:ext>
            </p:extLst>
          </p:nvPr>
        </p:nvGraphicFramePr>
        <p:xfrm>
          <a:off x="2573640" y="2027520"/>
          <a:ext cx="7098480" cy="3976560"/>
        </p:xfrm>
        <a:graphic>
          <a:graphicData uri="http://schemas.openxmlformats.org/drawingml/2006/table">
            <a:tbl>
              <a:tblPr/>
              <a:tblGrid>
                <a:gridCol w="3405960">
                  <a:extLst>
                    <a:ext uri="{9D8B030D-6E8A-4147-A177-3AD203B41FA5}">
                      <a16:colId xmlns:a16="http://schemas.microsoft.com/office/drawing/2014/main" val="20000"/>
                    </a:ext>
                  </a:extLst>
                </a:gridCol>
                <a:gridCol w="3692520">
                  <a:extLst>
                    <a:ext uri="{9D8B030D-6E8A-4147-A177-3AD203B41FA5}">
                      <a16:colId xmlns:a16="http://schemas.microsoft.com/office/drawing/2014/main" val="20001"/>
                    </a:ext>
                  </a:extLst>
                </a:gridCol>
              </a:tblGrid>
              <a:tr h="626760">
                <a:tc>
                  <a:txBody>
                    <a:bodyPr/>
                    <a:lstStyle/>
                    <a:p>
                      <a:pPr>
                        <a:lnSpc>
                          <a:spcPct val="100000"/>
                        </a:lnSpc>
                        <a:buNone/>
                      </a:pPr>
                      <a:r>
                        <a:rPr lang="pt-BR" sz="2000" b="1" strike="noStrike" spc="-1">
                          <a:solidFill>
                            <a:srgbClr val="000000"/>
                          </a:solidFill>
                          <a:latin typeface="Calibri"/>
                        </a:rPr>
                        <a:t>Hospitais</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2000" b="1" strike="noStrike" spc="-1">
                          <a:solidFill>
                            <a:srgbClr val="000000"/>
                          </a:solidFill>
                          <a:latin typeface="Calibri"/>
                        </a:rPr>
                        <a:t>Valor incentivo mensal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669960">
                <a:tc>
                  <a:txBody>
                    <a:bodyPr/>
                    <a:lstStyle/>
                    <a:p>
                      <a:pPr>
                        <a:lnSpc>
                          <a:spcPct val="100000"/>
                        </a:lnSpc>
                        <a:buNone/>
                      </a:pPr>
                      <a:r>
                        <a:rPr lang="pt-BR" sz="2000" b="1" strike="noStrike" spc="-1">
                          <a:solidFill>
                            <a:srgbClr val="000000"/>
                          </a:solidFill>
                          <a:latin typeface="Calibri"/>
                        </a:rPr>
                        <a:t>Primeiro Atendimento</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50.000,00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669960">
                <a:tc>
                  <a:txBody>
                    <a:bodyPr/>
                    <a:lstStyle/>
                    <a:p>
                      <a:pPr>
                        <a:lnSpc>
                          <a:spcPct val="100000"/>
                        </a:lnSpc>
                        <a:buNone/>
                      </a:pPr>
                      <a:r>
                        <a:rPr lang="pt-BR" sz="2000" b="1" strike="noStrike" spc="-1">
                          <a:solidFill>
                            <a:srgbClr val="000000"/>
                          </a:solidFill>
                          <a:latin typeface="Calibri"/>
                        </a:rPr>
                        <a:t>Geral</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75.000,00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669960">
                <a:tc>
                  <a:txBody>
                    <a:bodyPr/>
                    <a:lstStyle/>
                    <a:p>
                      <a:pPr>
                        <a:lnSpc>
                          <a:spcPct val="100000"/>
                        </a:lnSpc>
                        <a:buNone/>
                      </a:pPr>
                      <a:r>
                        <a:rPr lang="pt-BR" sz="2000" b="1" strike="noStrike" spc="-1" dirty="0">
                          <a:solidFill>
                            <a:srgbClr val="000000"/>
                          </a:solidFill>
                          <a:latin typeface="Calibri"/>
                        </a:rPr>
                        <a:t>Tipo I</a:t>
                      </a:r>
                      <a:endParaRPr lang="pt-BR" sz="2000" b="0" strike="noStrike" spc="-1" dirty="0">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100.000,00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669960">
                <a:tc>
                  <a:txBody>
                    <a:bodyPr/>
                    <a:lstStyle/>
                    <a:p>
                      <a:pPr>
                        <a:lnSpc>
                          <a:spcPct val="100000"/>
                        </a:lnSpc>
                        <a:buNone/>
                      </a:pPr>
                      <a:r>
                        <a:rPr lang="pt-BR" sz="2000" b="1" strike="noStrike" spc="-1">
                          <a:solidFill>
                            <a:srgbClr val="000000"/>
                          </a:solidFill>
                          <a:latin typeface="Calibri"/>
                        </a:rPr>
                        <a:t>Tipo II</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a:solidFill>
                            <a:srgbClr val="000000"/>
                          </a:solidFill>
                          <a:latin typeface="Calibri"/>
                        </a:rPr>
                        <a:t> R$                150.000,00 </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669960">
                <a:tc>
                  <a:txBody>
                    <a:bodyPr/>
                    <a:lstStyle/>
                    <a:p>
                      <a:pPr>
                        <a:lnSpc>
                          <a:spcPct val="100000"/>
                        </a:lnSpc>
                        <a:buNone/>
                      </a:pPr>
                      <a:r>
                        <a:rPr lang="pt-BR" sz="2000" b="1" strike="noStrike" spc="-1">
                          <a:solidFill>
                            <a:srgbClr val="000000"/>
                          </a:solidFill>
                          <a:latin typeface="Calibri"/>
                        </a:rPr>
                        <a:t>Tipo II(3 hab.)</a:t>
                      </a:r>
                      <a:endParaRPr lang="pt-BR" sz="2000" b="0" strike="noStrike" spc="-1">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2000" b="1" strike="noStrike" spc="-1" dirty="0">
                          <a:solidFill>
                            <a:srgbClr val="000000"/>
                          </a:solidFill>
                          <a:latin typeface="Calibri"/>
                        </a:rPr>
                        <a:t> R$                300.000,00 </a:t>
                      </a:r>
                      <a:endParaRPr lang="pt-BR" sz="2000" b="0" strike="noStrike" spc="-1" dirty="0">
                        <a:latin typeface="Arial"/>
                      </a:endParaRPr>
                    </a:p>
                  </a:txBody>
                  <a:tcPr anchor="b">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36" name="PlaceHolder 1"/>
          <p:cNvSpPr>
            <a:spLocks noGrp="1"/>
          </p:cNvSpPr>
          <p:nvPr>
            <p:ph type="title"/>
          </p:nvPr>
        </p:nvSpPr>
        <p:spPr>
          <a:xfrm>
            <a:off x="946440" y="365040"/>
            <a:ext cx="10406880" cy="1325160"/>
          </a:xfrm>
          <a:prstGeom prst="rect">
            <a:avLst/>
          </a:prstGeom>
          <a:noFill/>
          <a:ln w="0">
            <a:noFill/>
          </a:ln>
        </p:spPr>
        <p:txBody>
          <a:bodyPr anchor="ctr">
            <a:noAutofit/>
          </a:bodyPr>
          <a:lstStyle/>
          <a:p>
            <a:pPr algn="ctr">
              <a:lnSpc>
                <a:spcPct val="90000"/>
              </a:lnSpc>
              <a:buNone/>
            </a:pPr>
            <a:r>
              <a:rPr lang="pt-BR" sz="4400" b="1" strike="noStrike" spc="-1">
                <a:solidFill>
                  <a:srgbClr val="000000"/>
                </a:solidFill>
                <a:latin typeface="Calibri Light"/>
              </a:rPr>
              <a:t>HOSPITAIS </a:t>
            </a:r>
            <a:r>
              <a:rPr lang="pt-BR" sz="4400" b="1" strike="noStrike" spc="-1">
                <a:solidFill>
                  <a:srgbClr val="FF0000"/>
                </a:solidFill>
                <a:latin typeface="Calibri Light"/>
              </a:rPr>
              <a:t>TIPO II</a:t>
            </a:r>
            <a:br/>
            <a:r>
              <a:rPr lang="pt-BR" sz="4400" b="1" strike="noStrike" spc="-1">
                <a:solidFill>
                  <a:srgbClr val="000000"/>
                </a:solidFill>
                <a:latin typeface="Calibri Light"/>
              </a:rPr>
              <a:t>ABRANGÊNCIA MACRORREGIONAL</a:t>
            </a:r>
            <a:endParaRPr lang="pt-BR" sz="4400" b="0" strike="noStrike" spc="-1">
              <a:solidFill>
                <a:srgbClr val="000000"/>
              </a:solidFill>
              <a:latin typeface="Calibri"/>
            </a:endParaRPr>
          </a:p>
        </p:txBody>
      </p:sp>
      <p:graphicFrame>
        <p:nvGraphicFramePr>
          <p:cNvPr id="437" name="Tabela 3"/>
          <p:cNvGraphicFramePr/>
          <p:nvPr>
            <p:extLst>
              <p:ext uri="{D42A27DB-BD31-4B8C-83A1-F6EECF244321}">
                <p14:modId xmlns:p14="http://schemas.microsoft.com/office/powerpoint/2010/main" val="4166748479"/>
              </p:ext>
            </p:extLst>
          </p:nvPr>
        </p:nvGraphicFramePr>
        <p:xfrm>
          <a:off x="1806120" y="2743200"/>
          <a:ext cx="8857440" cy="1828800"/>
        </p:xfrm>
        <a:graphic>
          <a:graphicData uri="http://schemas.openxmlformats.org/drawingml/2006/table">
            <a:tbl>
              <a:tblPr/>
              <a:tblGrid>
                <a:gridCol w="1108800">
                  <a:extLst>
                    <a:ext uri="{9D8B030D-6E8A-4147-A177-3AD203B41FA5}">
                      <a16:colId xmlns:a16="http://schemas.microsoft.com/office/drawing/2014/main" val="20000"/>
                    </a:ext>
                  </a:extLst>
                </a:gridCol>
                <a:gridCol w="2548620">
                  <a:extLst>
                    <a:ext uri="{9D8B030D-6E8A-4147-A177-3AD203B41FA5}">
                      <a16:colId xmlns:a16="http://schemas.microsoft.com/office/drawing/2014/main" val="20001"/>
                    </a:ext>
                  </a:extLst>
                </a:gridCol>
                <a:gridCol w="1132740">
                  <a:extLst>
                    <a:ext uri="{9D8B030D-6E8A-4147-A177-3AD203B41FA5}">
                      <a16:colId xmlns:a16="http://schemas.microsoft.com/office/drawing/2014/main" val="20002"/>
                    </a:ext>
                  </a:extLst>
                </a:gridCol>
                <a:gridCol w="2380680">
                  <a:extLst>
                    <a:ext uri="{9D8B030D-6E8A-4147-A177-3AD203B41FA5}">
                      <a16:colId xmlns:a16="http://schemas.microsoft.com/office/drawing/2014/main" val="20003"/>
                    </a:ext>
                  </a:extLst>
                </a:gridCol>
                <a:gridCol w="1686600">
                  <a:extLst>
                    <a:ext uri="{9D8B030D-6E8A-4147-A177-3AD203B41FA5}">
                      <a16:colId xmlns:a16="http://schemas.microsoft.com/office/drawing/2014/main" val="20004"/>
                    </a:ext>
                  </a:extLst>
                </a:gridCol>
              </a:tblGrid>
              <a:tr h="696600">
                <a:tc>
                  <a:txBody>
                    <a:bodyPr/>
                    <a:lstStyle/>
                    <a:p>
                      <a:pPr>
                        <a:lnSpc>
                          <a:spcPct val="100000"/>
                        </a:lnSpc>
                        <a:buNone/>
                      </a:pPr>
                      <a:r>
                        <a:rPr lang="pt-BR" sz="1800" b="1" strike="noStrike" spc="-1">
                          <a:solidFill>
                            <a:srgbClr val="000000"/>
                          </a:solidFill>
                          <a:latin typeface="Calibri"/>
                        </a:rPr>
                        <a:t>URUAÇU</a:t>
                      </a:r>
                      <a:endParaRPr lang="pt-BR" sz="1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800" b="0" strike="noStrike" spc="-1">
                          <a:solidFill>
                            <a:srgbClr val="000000"/>
                          </a:solidFill>
                          <a:latin typeface="Calibri"/>
                        </a:rPr>
                        <a:t>HOSPITAL ESTADUAL DO CENTRO NORTE GOIANO - HCN</a:t>
                      </a:r>
                      <a:endParaRPr lang="pt-BR" sz="1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800" b="0" strike="noStrike" spc="-1" dirty="0">
                          <a:solidFill>
                            <a:srgbClr val="000000"/>
                          </a:solidFill>
                          <a:latin typeface="Calibri"/>
                        </a:rPr>
                        <a:t>ESTADUAL</a:t>
                      </a:r>
                      <a:endParaRPr lang="pt-BR" sz="18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Arial"/>
                        </a:rPr>
                        <a:t>JÁ CONTRATUALIZADO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800" b="0" strike="noStrike" spc="-1">
                          <a:solidFill>
                            <a:srgbClr val="000000"/>
                          </a:solidFill>
                          <a:latin typeface="Calibri"/>
                        </a:rPr>
                        <a:t>MÉDIA E ALTA COMPLEXIDADE</a:t>
                      </a:r>
                      <a:endParaRPr lang="pt-BR" sz="1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696600">
                <a:tc>
                  <a:txBody>
                    <a:bodyPr/>
                    <a:lstStyle/>
                    <a:p>
                      <a:pPr>
                        <a:lnSpc>
                          <a:spcPct val="100000"/>
                        </a:lnSpc>
                        <a:buNone/>
                      </a:pPr>
                      <a:r>
                        <a:rPr lang="pt-BR" sz="1800" b="1" strike="noStrike" spc="-1">
                          <a:solidFill>
                            <a:srgbClr val="000000"/>
                          </a:solidFill>
                          <a:latin typeface="Calibri"/>
                        </a:rPr>
                        <a:t>ANÁPOLIS</a:t>
                      </a:r>
                      <a:endParaRPr lang="pt-BR" sz="1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800" b="0" strike="noStrike" spc="-1">
                          <a:solidFill>
                            <a:srgbClr val="000000"/>
                          </a:solidFill>
                          <a:latin typeface="Calibri"/>
                        </a:rPr>
                        <a:t>HOSPITAL ESTADUAL DE ANAPOLIS DR HENRIQUE SANTILLO</a:t>
                      </a:r>
                      <a:endParaRPr lang="pt-BR" sz="18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800" b="0" strike="noStrike" spc="-1" dirty="0">
                          <a:solidFill>
                            <a:srgbClr val="000000"/>
                          </a:solidFill>
                          <a:latin typeface="Calibri"/>
                        </a:rPr>
                        <a:t>ESTADUAL</a:t>
                      </a:r>
                      <a:endParaRPr lang="pt-BR" sz="18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600" b="0" strike="noStrike" spc="-1">
                          <a:solidFill>
                            <a:srgbClr val="000000"/>
                          </a:solidFill>
                          <a:latin typeface="Arial"/>
                        </a:rPr>
                        <a:t>JÁ CONTRATUALIZADO</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800" b="0" strike="noStrike" spc="-1" dirty="0">
                          <a:solidFill>
                            <a:srgbClr val="000000"/>
                          </a:solidFill>
                          <a:latin typeface="Calibri"/>
                        </a:rPr>
                        <a:t>MÉDIA E ALTA COMPLEXIDADE</a:t>
                      </a:r>
                      <a:endParaRPr lang="pt-BR" sz="18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pic>
        <p:nvPicPr>
          <p:cNvPr id="438" name="Espaço Reservado para Conteúdo 4"/>
          <p:cNvPicPr/>
          <p:nvPr/>
        </p:nvPicPr>
        <p:blipFill>
          <a:blip r:embed="rId2"/>
          <a:stretch/>
        </p:blipFill>
        <p:spPr>
          <a:xfrm>
            <a:off x="4414320" y="-394920"/>
            <a:ext cx="6227640" cy="7647840"/>
          </a:xfrm>
          <a:prstGeom prst="rect">
            <a:avLst/>
          </a:prstGeom>
          <a:ln w="0">
            <a:noFill/>
          </a:ln>
        </p:spPr>
      </p:pic>
      <p:sp>
        <p:nvSpPr>
          <p:cNvPr id="439" name="Sinal de Adição 3"/>
          <p:cNvSpPr/>
          <p:nvPr/>
        </p:nvSpPr>
        <p:spPr>
          <a:xfrm>
            <a:off x="1638360" y="5511960"/>
            <a:ext cx="558360" cy="534600"/>
          </a:xfrm>
          <a:prstGeom prst="mathPlus">
            <a:avLst>
              <a:gd name="adj1" fmla="val 23520"/>
            </a:avLst>
          </a:prstGeom>
          <a:solidFill>
            <a:srgbClr val="00B0F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40" name="Sinal de Adição 4"/>
          <p:cNvSpPr/>
          <p:nvPr/>
        </p:nvSpPr>
        <p:spPr>
          <a:xfrm>
            <a:off x="7132320" y="3161520"/>
            <a:ext cx="558360" cy="534600"/>
          </a:xfrm>
          <a:prstGeom prst="mathPlus">
            <a:avLst>
              <a:gd name="adj1" fmla="val 23520"/>
            </a:avLst>
          </a:prstGeom>
          <a:solidFill>
            <a:srgbClr val="00B0F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41" name="Sinal de Adição 5"/>
          <p:cNvSpPr/>
          <p:nvPr/>
        </p:nvSpPr>
        <p:spPr>
          <a:xfrm>
            <a:off x="7414200" y="5919840"/>
            <a:ext cx="558360" cy="534600"/>
          </a:xfrm>
          <a:prstGeom prst="mathPlus">
            <a:avLst>
              <a:gd name="adj1" fmla="val 23520"/>
            </a:avLst>
          </a:prstGeom>
          <a:solidFill>
            <a:srgbClr val="00B0F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42" name="CaixaDeTexto 6"/>
          <p:cNvSpPr/>
          <p:nvPr/>
        </p:nvSpPr>
        <p:spPr>
          <a:xfrm>
            <a:off x="2288880" y="5594760"/>
            <a:ext cx="17996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TIPO II</a:t>
            </a:r>
            <a:endParaRPr lang="pt-BR" sz="1800" b="0" strike="noStrike" spc="-1">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43" name="PlaceHolder 1"/>
          <p:cNvSpPr>
            <a:spLocks noGrp="1"/>
          </p:cNvSpPr>
          <p:nvPr>
            <p:ph type="title"/>
          </p:nvPr>
        </p:nvSpPr>
        <p:spPr>
          <a:xfrm>
            <a:off x="946440" y="365040"/>
            <a:ext cx="10314720" cy="1325160"/>
          </a:xfrm>
          <a:prstGeom prst="rect">
            <a:avLst/>
          </a:prstGeom>
          <a:noFill/>
          <a:ln w="0">
            <a:noFill/>
          </a:ln>
        </p:spPr>
        <p:txBody>
          <a:bodyPr anchor="ctr">
            <a:noAutofit/>
          </a:bodyPr>
          <a:lstStyle/>
          <a:p>
            <a:pPr algn="ctr">
              <a:lnSpc>
                <a:spcPct val="90000"/>
              </a:lnSpc>
              <a:buNone/>
            </a:pPr>
            <a:r>
              <a:rPr lang="pt-BR" sz="4400" b="1" strike="noStrike" spc="-1">
                <a:solidFill>
                  <a:srgbClr val="000000"/>
                </a:solidFill>
                <a:latin typeface="Calibri Light"/>
              </a:rPr>
              <a:t>HOSPITAIS </a:t>
            </a:r>
            <a:r>
              <a:rPr lang="pt-BR" sz="4400" b="1" strike="noStrike" spc="-1">
                <a:solidFill>
                  <a:srgbClr val="FF0000"/>
                </a:solidFill>
                <a:latin typeface="Calibri Light"/>
              </a:rPr>
              <a:t>TIPO I</a:t>
            </a:r>
            <a:br/>
            <a:r>
              <a:rPr lang="pt-BR" sz="4400" b="1" strike="noStrike" spc="-1">
                <a:solidFill>
                  <a:srgbClr val="000000"/>
                </a:solidFill>
                <a:latin typeface="Calibri Light"/>
              </a:rPr>
              <a:t>ABRANGÊNCIA REGIONAL</a:t>
            </a:r>
            <a:endParaRPr lang="pt-BR" sz="4400" b="0" strike="noStrike" spc="-1">
              <a:solidFill>
                <a:srgbClr val="000000"/>
              </a:solidFill>
              <a:latin typeface="Calibri"/>
            </a:endParaRPr>
          </a:p>
        </p:txBody>
      </p:sp>
      <p:graphicFrame>
        <p:nvGraphicFramePr>
          <p:cNvPr id="444" name="Tabela 3"/>
          <p:cNvGraphicFramePr/>
          <p:nvPr/>
        </p:nvGraphicFramePr>
        <p:xfrm>
          <a:off x="1663200" y="2717640"/>
          <a:ext cx="8835840" cy="2316480"/>
        </p:xfrm>
        <a:graphic>
          <a:graphicData uri="http://schemas.openxmlformats.org/drawingml/2006/table">
            <a:tbl>
              <a:tblPr/>
              <a:tblGrid>
                <a:gridCol w="1965240">
                  <a:extLst>
                    <a:ext uri="{9D8B030D-6E8A-4147-A177-3AD203B41FA5}">
                      <a16:colId xmlns:a16="http://schemas.microsoft.com/office/drawing/2014/main" val="20000"/>
                    </a:ext>
                  </a:extLst>
                </a:gridCol>
                <a:gridCol w="2656800">
                  <a:extLst>
                    <a:ext uri="{9D8B030D-6E8A-4147-A177-3AD203B41FA5}">
                      <a16:colId xmlns:a16="http://schemas.microsoft.com/office/drawing/2014/main" val="20001"/>
                    </a:ext>
                  </a:extLst>
                </a:gridCol>
                <a:gridCol w="1273320">
                  <a:extLst>
                    <a:ext uri="{9D8B030D-6E8A-4147-A177-3AD203B41FA5}">
                      <a16:colId xmlns:a16="http://schemas.microsoft.com/office/drawing/2014/main" val="20002"/>
                    </a:ext>
                  </a:extLst>
                </a:gridCol>
                <a:gridCol w="1257480">
                  <a:extLst>
                    <a:ext uri="{9D8B030D-6E8A-4147-A177-3AD203B41FA5}">
                      <a16:colId xmlns:a16="http://schemas.microsoft.com/office/drawing/2014/main" val="20003"/>
                    </a:ext>
                  </a:extLst>
                </a:gridCol>
                <a:gridCol w="1683000">
                  <a:extLst>
                    <a:ext uri="{9D8B030D-6E8A-4147-A177-3AD203B41FA5}">
                      <a16:colId xmlns:a16="http://schemas.microsoft.com/office/drawing/2014/main" val="20004"/>
                    </a:ext>
                  </a:extLst>
                </a:gridCol>
              </a:tblGrid>
              <a:tr h="411840">
                <a:tc>
                  <a:txBody>
                    <a:bodyPr/>
                    <a:lstStyle/>
                    <a:p>
                      <a:pPr>
                        <a:lnSpc>
                          <a:spcPct val="100000"/>
                        </a:lnSpc>
                        <a:buNone/>
                      </a:pPr>
                      <a:r>
                        <a:rPr lang="pt-BR" sz="1600" b="1" strike="noStrike" spc="-1">
                          <a:solidFill>
                            <a:srgbClr val="000000"/>
                          </a:solidFill>
                          <a:latin typeface="Calibri"/>
                        </a:rPr>
                        <a:t>ANÁPOLIS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SANTA CASA DE MISERICÓRDIA DE ANÁPOLIS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GERAL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MUNICIPAL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MÉDIA E ALTA COMPLEXIDADE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0"/>
                  </a:ext>
                </a:extLst>
              </a:tr>
              <a:tr h="411840">
                <a:tc>
                  <a:txBody>
                    <a:bodyPr/>
                    <a:lstStyle/>
                    <a:p>
                      <a:pPr>
                        <a:lnSpc>
                          <a:spcPct val="100000"/>
                        </a:lnSpc>
                        <a:buNone/>
                      </a:pPr>
                      <a:r>
                        <a:rPr lang="pt-BR" sz="1600" b="1" strike="noStrike" spc="-1">
                          <a:solidFill>
                            <a:srgbClr val="000000"/>
                          </a:solidFill>
                          <a:latin typeface="Calibri"/>
                        </a:rPr>
                        <a:t>ANÁPOLIS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EVANGÉLICO GOIANO S.A.</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GERAL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MUNICIPAL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MÉDIA E ALTA COMPLEXIDADE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411840">
                <a:tc>
                  <a:txBody>
                    <a:bodyPr/>
                    <a:lstStyle/>
                    <a:p>
                      <a:pPr>
                        <a:lnSpc>
                          <a:spcPct val="100000"/>
                        </a:lnSpc>
                        <a:buNone/>
                      </a:pPr>
                      <a:r>
                        <a:rPr lang="pt-BR" sz="1600" b="1" strike="noStrike" spc="-1">
                          <a:solidFill>
                            <a:srgbClr val="000000"/>
                          </a:solidFill>
                          <a:latin typeface="Calibri"/>
                        </a:rPr>
                        <a:t>CERES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ORTOPÉDICO DE CERES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GERAL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MUNICIPAL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MÉDIA E ALTA COMPLEXIDADE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411840">
                <a:tc>
                  <a:txBody>
                    <a:bodyPr/>
                    <a:lstStyle/>
                    <a:p>
                      <a:pPr>
                        <a:lnSpc>
                          <a:spcPct val="100000"/>
                        </a:lnSpc>
                        <a:buNone/>
                      </a:pPr>
                      <a:r>
                        <a:rPr lang="pt-BR" sz="1600" b="1" strike="noStrike" spc="-1">
                          <a:solidFill>
                            <a:srgbClr val="000000"/>
                          </a:solidFill>
                          <a:latin typeface="Calibri"/>
                        </a:rPr>
                        <a:t>CERES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DR. DOMINGOS MENDES</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HOSPITAL GERAL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MUNICIPAL</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600" b="0" strike="noStrike" spc="-1">
                          <a:solidFill>
                            <a:srgbClr val="000000"/>
                          </a:solidFill>
                          <a:latin typeface="Calibri"/>
                        </a:rPr>
                        <a:t>MÉDIA COMPLEXIDADE</a:t>
                      </a:r>
                      <a:endParaRPr lang="pt-BR" sz="16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5" name="CaixaDeTexto 4"/>
          <p:cNvSpPr/>
          <p:nvPr/>
        </p:nvSpPr>
        <p:spPr>
          <a:xfrm>
            <a:off x="1034280" y="2529000"/>
            <a:ext cx="10123200" cy="62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3500" b="0" strike="noStrike" spc="-1">
                <a:solidFill>
                  <a:srgbClr val="FF0000"/>
                </a:solidFill>
                <a:latin typeface="Arial Black"/>
              </a:rPr>
              <a:t>POLÍTICA DE URGÊNCIA DE GOIÁS</a:t>
            </a:r>
            <a:endParaRPr lang="pt-BR" sz="3500" b="0" strike="noStrike" spc="-1">
              <a:latin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pic>
        <p:nvPicPr>
          <p:cNvPr id="445" name="Espaço Reservado para Conteúdo 4"/>
          <p:cNvPicPr/>
          <p:nvPr/>
        </p:nvPicPr>
        <p:blipFill>
          <a:blip r:embed="rId2"/>
          <a:stretch/>
        </p:blipFill>
        <p:spPr>
          <a:xfrm>
            <a:off x="4295160" y="-394920"/>
            <a:ext cx="6227640" cy="7647840"/>
          </a:xfrm>
          <a:prstGeom prst="rect">
            <a:avLst/>
          </a:prstGeom>
          <a:ln w="0">
            <a:noFill/>
          </a:ln>
        </p:spPr>
      </p:pic>
      <p:sp>
        <p:nvSpPr>
          <p:cNvPr id="446" name="Sinal de Adição 3"/>
          <p:cNvSpPr/>
          <p:nvPr/>
        </p:nvSpPr>
        <p:spPr>
          <a:xfrm>
            <a:off x="1834200" y="539928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47" name="Sinal de Adição 4"/>
          <p:cNvSpPr/>
          <p:nvPr/>
        </p:nvSpPr>
        <p:spPr>
          <a:xfrm>
            <a:off x="6183000" y="435852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48" name="Sinal de Adição 5"/>
          <p:cNvSpPr/>
          <p:nvPr/>
        </p:nvSpPr>
        <p:spPr>
          <a:xfrm>
            <a:off x="6396480" y="438732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49" name="Sinal de Adição 6"/>
          <p:cNvSpPr/>
          <p:nvPr/>
        </p:nvSpPr>
        <p:spPr>
          <a:xfrm>
            <a:off x="7015680" y="316152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50" name="Sinal de Adição 7"/>
          <p:cNvSpPr/>
          <p:nvPr/>
        </p:nvSpPr>
        <p:spPr>
          <a:xfrm>
            <a:off x="7409520" y="599436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51" name="CaixaDeTexto 8"/>
          <p:cNvSpPr/>
          <p:nvPr/>
        </p:nvSpPr>
        <p:spPr>
          <a:xfrm>
            <a:off x="2524320" y="5482440"/>
            <a:ext cx="174168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TIPO I</a:t>
            </a:r>
            <a:endParaRPr lang="pt-BR" sz="1800" b="0" strike="noStrike" spc="-1">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52" name="PlaceHolder 1"/>
          <p:cNvSpPr>
            <a:spLocks noGrp="1"/>
          </p:cNvSpPr>
          <p:nvPr>
            <p:ph type="title"/>
          </p:nvPr>
        </p:nvSpPr>
        <p:spPr>
          <a:xfrm>
            <a:off x="930540" y="-126450"/>
            <a:ext cx="10330920" cy="1325160"/>
          </a:xfrm>
          <a:prstGeom prst="rect">
            <a:avLst/>
          </a:prstGeom>
          <a:noFill/>
          <a:ln w="0">
            <a:noFill/>
          </a:ln>
        </p:spPr>
        <p:txBody>
          <a:bodyPr anchor="ctr">
            <a:noAutofit/>
          </a:bodyPr>
          <a:lstStyle/>
          <a:p>
            <a:pPr algn="ctr">
              <a:lnSpc>
                <a:spcPct val="90000"/>
              </a:lnSpc>
              <a:buNone/>
            </a:pPr>
            <a:r>
              <a:rPr lang="pt-BR" sz="4400" b="1" strike="noStrike" spc="-1" dirty="0">
                <a:solidFill>
                  <a:srgbClr val="000000"/>
                </a:solidFill>
                <a:latin typeface="Calibri Light"/>
              </a:rPr>
              <a:t>HOSPITAIS </a:t>
            </a:r>
            <a:r>
              <a:rPr lang="pt-BR" sz="4400" b="1" strike="noStrike" spc="-1" dirty="0">
                <a:solidFill>
                  <a:srgbClr val="FF0000"/>
                </a:solidFill>
                <a:latin typeface="Calibri Light"/>
              </a:rPr>
              <a:t>GERAIS</a:t>
            </a:r>
            <a:br>
              <a:rPr dirty="0"/>
            </a:br>
            <a:r>
              <a:rPr lang="pt-BR" sz="4400" b="1" strike="noStrike" spc="-1" dirty="0">
                <a:solidFill>
                  <a:srgbClr val="000000"/>
                </a:solidFill>
                <a:latin typeface="Calibri Light"/>
              </a:rPr>
              <a:t>ABRANGÊNCIA REGIONAL</a:t>
            </a:r>
            <a:endParaRPr lang="pt-BR" sz="4400" b="0" strike="noStrike" spc="-1" dirty="0">
              <a:solidFill>
                <a:srgbClr val="000000"/>
              </a:solidFill>
              <a:latin typeface="Calibri"/>
            </a:endParaRPr>
          </a:p>
        </p:txBody>
      </p:sp>
      <p:graphicFrame>
        <p:nvGraphicFramePr>
          <p:cNvPr id="453" name="Tabela 3"/>
          <p:cNvGraphicFramePr/>
          <p:nvPr>
            <p:extLst>
              <p:ext uri="{D42A27DB-BD31-4B8C-83A1-F6EECF244321}">
                <p14:modId xmlns:p14="http://schemas.microsoft.com/office/powerpoint/2010/main" val="2427484171"/>
              </p:ext>
            </p:extLst>
          </p:nvPr>
        </p:nvGraphicFramePr>
        <p:xfrm>
          <a:off x="1627470" y="1198710"/>
          <a:ext cx="9492120" cy="5537122"/>
        </p:xfrm>
        <a:graphic>
          <a:graphicData uri="http://schemas.openxmlformats.org/drawingml/2006/table">
            <a:tbl>
              <a:tblPr/>
              <a:tblGrid>
                <a:gridCol w="1771200">
                  <a:extLst>
                    <a:ext uri="{9D8B030D-6E8A-4147-A177-3AD203B41FA5}">
                      <a16:colId xmlns:a16="http://schemas.microsoft.com/office/drawing/2014/main" val="20000"/>
                    </a:ext>
                  </a:extLst>
                </a:gridCol>
                <a:gridCol w="4121280">
                  <a:extLst>
                    <a:ext uri="{9D8B030D-6E8A-4147-A177-3AD203B41FA5}">
                      <a16:colId xmlns:a16="http://schemas.microsoft.com/office/drawing/2014/main" val="20001"/>
                    </a:ext>
                  </a:extLst>
                </a:gridCol>
                <a:gridCol w="1580760">
                  <a:extLst>
                    <a:ext uri="{9D8B030D-6E8A-4147-A177-3AD203B41FA5}">
                      <a16:colId xmlns:a16="http://schemas.microsoft.com/office/drawing/2014/main" val="20002"/>
                    </a:ext>
                  </a:extLst>
                </a:gridCol>
                <a:gridCol w="2018880">
                  <a:extLst>
                    <a:ext uri="{9D8B030D-6E8A-4147-A177-3AD203B41FA5}">
                      <a16:colId xmlns:a16="http://schemas.microsoft.com/office/drawing/2014/main" val="20003"/>
                    </a:ext>
                  </a:extLst>
                </a:gridCol>
              </a:tblGrid>
              <a:tr h="354660">
                <a:tc rowSpan="2">
                  <a:txBody>
                    <a:bodyPr/>
                    <a:lstStyle/>
                    <a:p>
                      <a:pPr algn="ctr">
                        <a:lnSpc>
                          <a:spcPct val="100000"/>
                        </a:lnSpc>
                        <a:buNone/>
                      </a:pPr>
                      <a:r>
                        <a:rPr lang="pt-BR" sz="1400" b="0" strike="noStrike" spc="-1">
                          <a:solidFill>
                            <a:srgbClr val="000000"/>
                          </a:solidFill>
                          <a:latin typeface="Calibri"/>
                        </a:rPr>
                        <a:t>MUNICÍPIO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tc gridSpan="3">
                  <a:txBody>
                    <a:bodyPr/>
                    <a:lstStyle/>
                    <a:p>
                      <a:pPr algn="ctr">
                        <a:lnSpc>
                          <a:spcPct val="100000"/>
                        </a:lnSpc>
                        <a:buNone/>
                      </a:pPr>
                      <a:r>
                        <a:rPr lang="pt-BR" sz="1400" b="0" strike="noStrike" spc="-1">
                          <a:solidFill>
                            <a:srgbClr val="000000"/>
                          </a:solidFill>
                          <a:latin typeface="Calibri"/>
                        </a:rPr>
                        <a:t>UNIDADES HOSPITALARES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hMerge="1">
                  <a:txBody>
                    <a:bodyPr/>
                    <a:lstStyle/>
                    <a:p>
                      <a:endParaRPr lang="pt-BR"/>
                    </a:p>
                  </a:txBody>
                  <a:tcPr marL="90000" marR="90000">
                    <a:solidFill>
                      <a:srgbClr val="729FCF"/>
                    </a:solidFill>
                  </a:tcPr>
                </a:tc>
                <a:tc hMerge="1">
                  <a:txBody>
                    <a:bodyPr/>
                    <a:lstStyle/>
                    <a:p>
                      <a:endParaRPr lang="pt-BR"/>
                    </a:p>
                  </a:txBody>
                  <a:tcPr marL="90000" marR="90000">
                    <a:solidFill>
                      <a:srgbClr val="729FCF"/>
                    </a:solidFill>
                  </a:tcPr>
                </a:tc>
                <a:extLst>
                  <a:ext uri="{0D108BD9-81ED-4DB2-BD59-A6C34878D82A}">
                    <a16:rowId xmlns:a16="http://schemas.microsoft.com/office/drawing/2014/main" val="10000"/>
                  </a:ext>
                </a:extLst>
              </a:tr>
              <a:tr h="319106">
                <a:tc vMerge="1">
                  <a:txBody>
                    <a:bodyPr/>
                    <a:lstStyle/>
                    <a:p>
                      <a:endParaRPr lang="pt-BR"/>
                    </a:p>
                  </a:txBody>
                  <a:tcPr marL="90000" marR="90000">
                    <a:solidFill>
                      <a:srgbClr val="729FCF"/>
                    </a:solidFill>
                  </a:tcPr>
                </a:tc>
                <a:tc>
                  <a:txBody>
                    <a:bodyPr/>
                    <a:lstStyle/>
                    <a:p>
                      <a:pPr algn="ctr">
                        <a:lnSpc>
                          <a:spcPct val="100000"/>
                        </a:lnSpc>
                        <a:buNone/>
                      </a:pPr>
                      <a:r>
                        <a:rPr lang="pt-BR" sz="1400" b="0" strike="noStrike" spc="-1">
                          <a:solidFill>
                            <a:srgbClr val="000000"/>
                          </a:solidFill>
                          <a:latin typeface="Calibri"/>
                        </a:rPr>
                        <a:t>NOME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tc>
                  <a:txBody>
                    <a:bodyPr/>
                    <a:lstStyle/>
                    <a:p>
                      <a:pPr algn="ctr">
                        <a:lnSpc>
                          <a:spcPct val="100000"/>
                        </a:lnSpc>
                        <a:buNone/>
                      </a:pPr>
                      <a:r>
                        <a:rPr lang="pt-BR" sz="1400" b="0" strike="noStrike" spc="-1">
                          <a:solidFill>
                            <a:srgbClr val="000000"/>
                          </a:solidFill>
                          <a:latin typeface="Calibri"/>
                        </a:rPr>
                        <a:t>GESTÃO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tc>
                  <a:txBody>
                    <a:bodyPr/>
                    <a:lstStyle/>
                    <a:p>
                      <a:pPr algn="ctr">
                        <a:lnSpc>
                          <a:spcPct val="100000"/>
                        </a:lnSpc>
                        <a:buNone/>
                      </a:pPr>
                      <a:r>
                        <a:rPr lang="pt-BR" sz="1400" b="0" strike="noStrike" spc="-1">
                          <a:solidFill>
                            <a:srgbClr val="000000"/>
                          </a:solidFill>
                          <a:latin typeface="Calibri"/>
                        </a:rPr>
                        <a:t>NÍVEL DE ATENÇÃO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extLst>
                  <a:ext uri="{0D108BD9-81ED-4DB2-BD59-A6C34878D82A}">
                    <a16:rowId xmlns:a16="http://schemas.microsoft.com/office/drawing/2014/main" val="10001"/>
                  </a:ext>
                </a:extLst>
              </a:tr>
              <a:tr h="542481">
                <a:tc>
                  <a:txBody>
                    <a:bodyPr/>
                    <a:lstStyle/>
                    <a:p>
                      <a:pPr algn="l" fontAlgn="ctr"/>
                      <a:r>
                        <a:rPr lang="pt-B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PORANGATU</a:t>
                      </a:r>
                    </a:p>
                  </a:txBody>
                  <a:tcPr marL="6350" marR="6350" marT="6350"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tc>
                  <a:txBody>
                    <a:bodyPr/>
                    <a:lstStyle/>
                    <a:p>
                      <a:pPr algn="l" fontAlgn="ctr"/>
                      <a:r>
                        <a:rPr lang="pt-B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 MUNICIPAL HENRIQUE ANTÔNIO SANTILO</a:t>
                      </a:r>
                    </a:p>
                  </a:txBody>
                  <a:tcPr marL="6350" marR="6350" marT="6350"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a:t>
                      </a:r>
                    </a:p>
                  </a:txBody>
                  <a:tcPr marL="6350" marR="6350" marT="6350"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MÉDIA COMPLEXIDADE</a:t>
                      </a:r>
                      <a:endParaRPr lang="pt-BR" sz="1400" b="0" strike="noStrike" spc="-1" dirty="0">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EBF4"/>
                    </a:solidFill>
                  </a:tcPr>
                </a:tc>
                <a:extLst>
                  <a:ext uri="{0D108BD9-81ED-4DB2-BD59-A6C34878D82A}">
                    <a16:rowId xmlns:a16="http://schemas.microsoft.com/office/drawing/2014/main" val="2947593155"/>
                  </a:ext>
                </a:extLst>
              </a:tr>
              <a:tr h="542481">
                <a:tc>
                  <a:txBody>
                    <a:bodyPr/>
                    <a:lstStyle/>
                    <a:p>
                      <a:pPr>
                        <a:lnSpc>
                          <a:spcPct val="100000"/>
                        </a:lnSpc>
                        <a:buNone/>
                      </a:pPr>
                      <a:r>
                        <a:rPr lang="pt-BR" sz="1400" b="0" strike="noStrike" spc="-1" dirty="0">
                          <a:solidFill>
                            <a:srgbClr val="000000"/>
                          </a:solidFill>
                          <a:latin typeface="Calibri"/>
                        </a:rPr>
                        <a:t>SÃO MIGUEL DO ARAGUAIA</a:t>
                      </a:r>
                      <a:endParaRPr lang="pt-BR" sz="1400" b="0" strike="noStrike" spc="-1" dirty="0">
                        <a:latin typeface="Arial"/>
                      </a:endParaRPr>
                    </a:p>
                  </a:txBody>
                  <a:tcPr marL="6120" marR="612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ADAILTON DO AMARAL</a:t>
                      </a:r>
                      <a:endParaRPr lang="pt-BR" sz="1400" b="0" strike="noStrike" spc="-1">
                        <a:latin typeface="Arial"/>
                      </a:endParaRPr>
                    </a:p>
                  </a:txBody>
                  <a:tcPr marL="6120" marR="612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tc>
                  <a:txBody>
                    <a:bodyPr/>
                    <a:lstStyle/>
                    <a:p>
                      <a:pPr>
                        <a:lnSpc>
                          <a:spcPct val="100000"/>
                        </a:lnSpc>
                        <a:buNone/>
                      </a:pPr>
                      <a:r>
                        <a:rPr lang="pt-BR" sz="1400" b="0" strike="noStrike" spc="-1" dirty="0">
                          <a:solidFill>
                            <a:srgbClr val="000000"/>
                          </a:solidFill>
                          <a:latin typeface="Calibri"/>
                        </a:rPr>
                        <a:t>MÉDIA COMPLEXIDADE</a:t>
                      </a:r>
                      <a:endParaRPr lang="pt-BR" sz="1400" b="0" strike="noStrike" spc="-1" dirty="0">
                        <a:latin typeface="Arial"/>
                      </a:endParaRPr>
                    </a:p>
                  </a:txBody>
                  <a:tcPr marL="6120" marR="612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extLst>
                  <a:ext uri="{0D108BD9-81ED-4DB2-BD59-A6C34878D82A}">
                    <a16:rowId xmlns:a16="http://schemas.microsoft.com/office/drawing/2014/main" val="10002"/>
                  </a:ext>
                </a:extLst>
              </a:tr>
              <a:tr h="377651">
                <a:tc>
                  <a:txBody>
                    <a:bodyPr/>
                    <a:lstStyle/>
                    <a:p>
                      <a:pPr>
                        <a:lnSpc>
                          <a:spcPct val="100000"/>
                        </a:lnSpc>
                        <a:buNone/>
                      </a:pPr>
                      <a:r>
                        <a:rPr lang="pt-BR" sz="1400" b="0" strike="noStrike" spc="-1">
                          <a:solidFill>
                            <a:srgbClr val="000000"/>
                          </a:solidFill>
                          <a:latin typeface="Calibri"/>
                        </a:rPr>
                        <a:t>NIQUELÂNDIA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SANTA EFIGÊNIA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377651">
                <a:tc>
                  <a:txBody>
                    <a:bodyPr/>
                    <a:lstStyle/>
                    <a:p>
                      <a:pPr>
                        <a:lnSpc>
                          <a:spcPct val="100000"/>
                        </a:lnSpc>
                        <a:buNone/>
                      </a:pPr>
                      <a:r>
                        <a:rPr lang="pt-BR" sz="1400" b="0" strike="noStrike" spc="-1">
                          <a:solidFill>
                            <a:srgbClr val="000000"/>
                          </a:solidFill>
                          <a:latin typeface="Calibri"/>
                        </a:rPr>
                        <a:t>ALEXÂNIA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ALEXÂNIA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566476">
                <a:tc>
                  <a:txBody>
                    <a:bodyPr/>
                    <a:lstStyle/>
                    <a:p>
                      <a:pPr>
                        <a:lnSpc>
                          <a:spcPct val="100000"/>
                        </a:lnSpc>
                        <a:buNone/>
                      </a:pPr>
                      <a:r>
                        <a:rPr lang="pt-BR" sz="1400" b="0" strike="noStrike" spc="-1">
                          <a:solidFill>
                            <a:srgbClr val="000000"/>
                          </a:solidFill>
                          <a:latin typeface="Calibri"/>
                        </a:rPr>
                        <a:t>PIRENÓPOLIS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ESTADUAL DE PIRENÓPOLIS ERNESTINA LOPES JAIME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ESTADUAL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 E ATENÇÃO BÁSICA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377651">
                <a:tc>
                  <a:txBody>
                    <a:bodyPr/>
                    <a:lstStyle/>
                    <a:p>
                      <a:pPr>
                        <a:lnSpc>
                          <a:spcPct val="100000"/>
                        </a:lnSpc>
                        <a:buNone/>
                      </a:pPr>
                      <a:r>
                        <a:rPr lang="pt-BR" sz="1400" b="0" strike="noStrike" spc="-1">
                          <a:solidFill>
                            <a:srgbClr val="000000"/>
                          </a:solidFill>
                          <a:latin typeface="Calibri"/>
                        </a:rPr>
                        <a:t>CERES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PIO X</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377651">
                <a:tc>
                  <a:txBody>
                    <a:bodyPr/>
                    <a:lstStyle/>
                    <a:p>
                      <a:pPr>
                        <a:lnSpc>
                          <a:spcPct val="100000"/>
                        </a:lnSpc>
                        <a:buNone/>
                      </a:pPr>
                      <a:r>
                        <a:rPr lang="pt-BR" sz="1400" b="0" strike="noStrike" spc="-1">
                          <a:solidFill>
                            <a:srgbClr val="000000"/>
                          </a:solidFill>
                          <a:latin typeface="Calibri"/>
                        </a:rPr>
                        <a:t>CRIXÁS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CRIXÁS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r h="377651">
                <a:tc>
                  <a:txBody>
                    <a:bodyPr/>
                    <a:lstStyle/>
                    <a:p>
                      <a:pPr>
                        <a:lnSpc>
                          <a:spcPct val="100000"/>
                        </a:lnSpc>
                        <a:buNone/>
                      </a:pPr>
                      <a:r>
                        <a:rPr lang="pt-BR" sz="1400" b="0" strike="noStrike" spc="-1">
                          <a:solidFill>
                            <a:srgbClr val="000000"/>
                          </a:solidFill>
                          <a:latin typeface="Calibri"/>
                        </a:rPr>
                        <a:t>ITAPACI</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DR JOSÉ PEIXOTO DA  SILVEIRA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8"/>
                  </a:ext>
                </a:extLst>
              </a:tr>
              <a:tr h="377651">
                <a:tc>
                  <a:txBody>
                    <a:bodyPr/>
                    <a:lstStyle/>
                    <a:p>
                      <a:pPr>
                        <a:lnSpc>
                          <a:spcPct val="100000"/>
                        </a:lnSpc>
                        <a:buNone/>
                      </a:pPr>
                      <a:r>
                        <a:rPr lang="pt-BR" sz="1400" b="0" strike="noStrike" spc="-1">
                          <a:solidFill>
                            <a:srgbClr val="000000"/>
                          </a:solidFill>
                          <a:latin typeface="Calibri"/>
                        </a:rPr>
                        <a:t>RUBIATABA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RUBIATABA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9"/>
                  </a:ext>
                </a:extLst>
              </a:tr>
              <a:tr h="377651">
                <a:tc>
                  <a:txBody>
                    <a:bodyPr/>
                    <a:lstStyle/>
                    <a:p>
                      <a:pPr>
                        <a:lnSpc>
                          <a:spcPct val="100000"/>
                        </a:lnSpc>
                        <a:buNone/>
                      </a:pPr>
                      <a:r>
                        <a:rPr lang="pt-BR" sz="1400" b="0" strike="noStrike" spc="-1">
                          <a:solidFill>
                            <a:srgbClr val="000000"/>
                          </a:solidFill>
                          <a:latin typeface="Calibri"/>
                        </a:rPr>
                        <a:t>GOIANÉSIA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IRMÃ FANY DURAN</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0"/>
                  </a:ext>
                </a:extLst>
              </a:tr>
              <a:tr h="568361">
                <a:tc>
                  <a:txBody>
                    <a:bodyPr/>
                    <a:lstStyle/>
                    <a:p>
                      <a:pPr>
                        <a:lnSpc>
                          <a:spcPct val="100000"/>
                        </a:lnSpc>
                        <a:buNone/>
                      </a:pPr>
                      <a:r>
                        <a:rPr lang="pt-BR" sz="1400" b="0" strike="noStrike" spc="-1">
                          <a:solidFill>
                            <a:srgbClr val="000000"/>
                          </a:solidFill>
                          <a:latin typeface="Calibri"/>
                        </a:rPr>
                        <a:t>JARAGUÁ</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ESTADUAL DE JARAGUÁ SANDINO DE AMORIM</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ESTADUAL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dirty="0">
                          <a:solidFill>
                            <a:srgbClr val="000000"/>
                          </a:solidFill>
                          <a:latin typeface="Calibri"/>
                        </a:rPr>
                        <a:t>MÉDIA COMPLEXIDADE</a:t>
                      </a:r>
                      <a:endParaRPr lang="pt-BR" sz="14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pic>
        <p:nvPicPr>
          <p:cNvPr id="454" name="Espaço Reservado para Conteúdo 4"/>
          <p:cNvPicPr/>
          <p:nvPr/>
        </p:nvPicPr>
        <p:blipFill>
          <a:blip r:embed="rId2"/>
          <a:stretch/>
        </p:blipFill>
        <p:spPr>
          <a:xfrm>
            <a:off x="4747680" y="-394920"/>
            <a:ext cx="6227640" cy="7647840"/>
          </a:xfrm>
          <a:prstGeom prst="rect">
            <a:avLst/>
          </a:prstGeom>
          <a:ln w="0">
            <a:noFill/>
          </a:ln>
        </p:spPr>
      </p:pic>
      <p:grpSp>
        <p:nvGrpSpPr>
          <p:cNvPr id="455" name="Agrupar 3"/>
          <p:cNvGrpSpPr/>
          <p:nvPr/>
        </p:nvGrpSpPr>
        <p:grpSpPr>
          <a:xfrm>
            <a:off x="5736600" y="1173600"/>
            <a:ext cx="2404080" cy="854640"/>
            <a:chOff x="5736600" y="1173600"/>
            <a:chExt cx="2404080" cy="854640"/>
          </a:xfrm>
        </p:grpSpPr>
        <p:sp>
          <p:nvSpPr>
            <p:cNvPr id="456" name="Sinal de Adição 4"/>
            <p:cNvSpPr/>
            <p:nvPr/>
          </p:nvSpPr>
          <p:spPr>
            <a:xfrm>
              <a:off x="5736600" y="117360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57" name="Sinal de Adição 5"/>
            <p:cNvSpPr/>
            <p:nvPr/>
          </p:nvSpPr>
          <p:spPr>
            <a:xfrm>
              <a:off x="7582320" y="149364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sp>
        <p:nvSpPr>
          <p:cNvPr id="458" name="Sinal de Adição 6"/>
          <p:cNvSpPr/>
          <p:nvPr/>
        </p:nvSpPr>
        <p:spPr>
          <a:xfrm>
            <a:off x="1977480" y="513576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59" name="Sinal de Adição 7"/>
          <p:cNvSpPr/>
          <p:nvPr/>
        </p:nvSpPr>
        <p:spPr>
          <a:xfrm>
            <a:off x="8624520" y="32155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nvGrpSpPr>
          <p:cNvPr id="460" name="Agrupar 8"/>
          <p:cNvGrpSpPr/>
          <p:nvPr/>
        </p:nvGrpSpPr>
        <p:grpSpPr>
          <a:xfrm>
            <a:off x="7669800" y="5333400"/>
            <a:ext cx="1290960" cy="906120"/>
            <a:chOff x="7669800" y="5333400"/>
            <a:chExt cx="1290960" cy="906120"/>
          </a:xfrm>
        </p:grpSpPr>
        <p:sp>
          <p:nvSpPr>
            <p:cNvPr id="461" name="Sinal de Adição 9"/>
            <p:cNvSpPr/>
            <p:nvPr/>
          </p:nvSpPr>
          <p:spPr>
            <a:xfrm>
              <a:off x="8402400" y="57049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62" name="Sinal de Adição 10"/>
            <p:cNvSpPr/>
            <p:nvPr/>
          </p:nvSpPr>
          <p:spPr>
            <a:xfrm>
              <a:off x="7669800" y="533340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463" name="Agrupar 11"/>
          <p:cNvGrpSpPr/>
          <p:nvPr/>
        </p:nvGrpSpPr>
        <p:grpSpPr>
          <a:xfrm>
            <a:off x="6119280" y="3161520"/>
            <a:ext cx="1299960" cy="1736640"/>
            <a:chOff x="6119280" y="3161520"/>
            <a:chExt cx="1299960" cy="1736640"/>
          </a:xfrm>
        </p:grpSpPr>
        <p:sp>
          <p:nvSpPr>
            <p:cNvPr id="464" name="Sinal de Adição 12"/>
            <p:cNvSpPr/>
            <p:nvPr/>
          </p:nvSpPr>
          <p:spPr>
            <a:xfrm>
              <a:off x="6119280" y="31615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65" name="Sinal de Adição 13"/>
            <p:cNvSpPr/>
            <p:nvPr/>
          </p:nvSpPr>
          <p:spPr>
            <a:xfrm>
              <a:off x="6769440" y="384336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66" name="Sinal de Adição 14"/>
            <p:cNvSpPr/>
            <p:nvPr/>
          </p:nvSpPr>
          <p:spPr>
            <a:xfrm>
              <a:off x="6678000" y="436356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67" name="Sinal de Adição 15"/>
            <p:cNvSpPr/>
            <p:nvPr/>
          </p:nvSpPr>
          <p:spPr>
            <a:xfrm>
              <a:off x="6860880" y="43135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68" name="Sinal de Adição 16"/>
            <p:cNvSpPr/>
            <p:nvPr/>
          </p:nvSpPr>
          <p:spPr>
            <a:xfrm>
              <a:off x="6352920" y="413604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469" name="Agrupar 17"/>
          <p:cNvGrpSpPr/>
          <p:nvPr/>
        </p:nvGrpSpPr>
        <p:grpSpPr>
          <a:xfrm>
            <a:off x="7048800" y="4443120"/>
            <a:ext cx="986400" cy="1197360"/>
            <a:chOff x="7048800" y="4443120"/>
            <a:chExt cx="986400" cy="1197360"/>
          </a:xfrm>
        </p:grpSpPr>
        <p:sp>
          <p:nvSpPr>
            <p:cNvPr id="470" name="Sinal de Adição 18"/>
            <p:cNvSpPr/>
            <p:nvPr/>
          </p:nvSpPr>
          <p:spPr>
            <a:xfrm>
              <a:off x="7048800" y="510588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71" name="Sinal de Adição 19"/>
            <p:cNvSpPr/>
            <p:nvPr/>
          </p:nvSpPr>
          <p:spPr>
            <a:xfrm>
              <a:off x="7476840" y="44431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sp>
        <p:nvSpPr>
          <p:cNvPr id="472" name="CaixaDeTexto 20"/>
          <p:cNvSpPr/>
          <p:nvPr/>
        </p:nvSpPr>
        <p:spPr>
          <a:xfrm>
            <a:off x="2684160" y="5239080"/>
            <a:ext cx="18698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GERAIS</a:t>
            </a:r>
            <a:endParaRPr lang="pt-BR" sz="1800" b="0" strike="noStrike" spc="-1">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73" name="PlaceHolder 1"/>
          <p:cNvSpPr>
            <a:spLocks noGrp="1"/>
          </p:cNvSpPr>
          <p:nvPr>
            <p:ph type="title"/>
          </p:nvPr>
        </p:nvSpPr>
        <p:spPr>
          <a:xfrm>
            <a:off x="962640" y="365040"/>
            <a:ext cx="10298520" cy="1325160"/>
          </a:xfrm>
          <a:prstGeom prst="rect">
            <a:avLst/>
          </a:prstGeom>
          <a:noFill/>
          <a:ln w="0">
            <a:noFill/>
          </a:ln>
        </p:spPr>
        <p:txBody>
          <a:bodyPr anchor="ctr">
            <a:noAutofit/>
          </a:bodyPr>
          <a:lstStyle/>
          <a:p>
            <a:pPr algn="ctr">
              <a:lnSpc>
                <a:spcPct val="90000"/>
              </a:lnSpc>
              <a:buNone/>
            </a:pPr>
            <a:r>
              <a:rPr lang="pt-BR" sz="3600" b="1" strike="noStrike" spc="-1">
                <a:solidFill>
                  <a:srgbClr val="000000"/>
                </a:solidFill>
                <a:latin typeface="Calibri Light"/>
              </a:rPr>
              <a:t>HOSPITAIS DE </a:t>
            </a:r>
            <a:r>
              <a:rPr lang="pt-BR" sz="3600" b="1" strike="noStrike" spc="-1">
                <a:solidFill>
                  <a:srgbClr val="FF0000"/>
                </a:solidFill>
                <a:latin typeface="Calibri Light"/>
              </a:rPr>
              <a:t>PRIMEIRO ATENDIMENTO COM SALA DE ESTABILIZAÇÃO</a:t>
            </a:r>
            <a:br/>
            <a:r>
              <a:rPr lang="pt-BR" sz="3600" b="1" strike="noStrike" spc="-1">
                <a:solidFill>
                  <a:srgbClr val="000000"/>
                </a:solidFill>
                <a:latin typeface="Calibri Light"/>
              </a:rPr>
              <a:t>ABRANGÊNCIA LOCO-REGIONAL</a:t>
            </a:r>
            <a:endParaRPr lang="pt-BR" sz="3600" b="0" strike="noStrike" spc="-1">
              <a:solidFill>
                <a:srgbClr val="000000"/>
              </a:solidFill>
              <a:latin typeface="Calibri"/>
            </a:endParaRPr>
          </a:p>
        </p:txBody>
      </p:sp>
      <p:graphicFrame>
        <p:nvGraphicFramePr>
          <p:cNvPr id="474" name="Tabela 3"/>
          <p:cNvGraphicFramePr/>
          <p:nvPr/>
        </p:nvGraphicFramePr>
        <p:xfrm>
          <a:off x="1455120" y="2055960"/>
          <a:ext cx="9480960" cy="4681680"/>
        </p:xfrm>
        <a:graphic>
          <a:graphicData uri="http://schemas.openxmlformats.org/drawingml/2006/table">
            <a:tbl>
              <a:tblPr/>
              <a:tblGrid>
                <a:gridCol w="1611000">
                  <a:extLst>
                    <a:ext uri="{9D8B030D-6E8A-4147-A177-3AD203B41FA5}">
                      <a16:colId xmlns:a16="http://schemas.microsoft.com/office/drawing/2014/main" val="20000"/>
                    </a:ext>
                  </a:extLst>
                </a:gridCol>
                <a:gridCol w="4804200">
                  <a:extLst>
                    <a:ext uri="{9D8B030D-6E8A-4147-A177-3AD203B41FA5}">
                      <a16:colId xmlns:a16="http://schemas.microsoft.com/office/drawing/2014/main" val="20001"/>
                    </a:ext>
                  </a:extLst>
                </a:gridCol>
                <a:gridCol w="1251360">
                  <a:extLst>
                    <a:ext uri="{9D8B030D-6E8A-4147-A177-3AD203B41FA5}">
                      <a16:colId xmlns:a16="http://schemas.microsoft.com/office/drawing/2014/main" val="20002"/>
                    </a:ext>
                  </a:extLst>
                </a:gridCol>
                <a:gridCol w="1814400">
                  <a:extLst>
                    <a:ext uri="{9D8B030D-6E8A-4147-A177-3AD203B41FA5}">
                      <a16:colId xmlns:a16="http://schemas.microsoft.com/office/drawing/2014/main" val="20003"/>
                    </a:ext>
                  </a:extLst>
                </a:gridCol>
              </a:tblGrid>
              <a:tr h="185040">
                <a:tc rowSpan="2">
                  <a:txBody>
                    <a:bodyPr/>
                    <a:lstStyle/>
                    <a:p>
                      <a:pPr algn="ctr">
                        <a:lnSpc>
                          <a:spcPct val="100000"/>
                        </a:lnSpc>
                        <a:buNone/>
                      </a:pPr>
                      <a:r>
                        <a:rPr lang="pt-BR" sz="1400" b="0" strike="noStrike" spc="-1">
                          <a:solidFill>
                            <a:srgbClr val="000000"/>
                          </a:solidFill>
                          <a:latin typeface="Calibri"/>
                        </a:rPr>
                        <a:t>MUNICÍPIO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gridSpan="3">
                  <a:txBody>
                    <a:bodyPr/>
                    <a:lstStyle/>
                    <a:p>
                      <a:pPr algn="ctr">
                        <a:lnSpc>
                          <a:spcPct val="100000"/>
                        </a:lnSpc>
                        <a:buNone/>
                      </a:pPr>
                      <a:r>
                        <a:rPr lang="pt-BR" sz="1400" b="0" strike="noStrike" spc="-1">
                          <a:solidFill>
                            <a:srgbClr val="000000"/>
                          </a:solidFill>
                          <a:latin typeface="Calibri"/>
                        </a:rPr>
                        <a:t>UNIDADES HOSPITALARES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hMerge="1">
                  <a:txBody>
                    <a:bodyPr/>
                    <a:lstStyle/>
                    <a:p>
                      <a:endParaRPr lang="pt-BR"/>
                    </a:p>
                  </a:txBody>
                  <a:tcPr marL="90000" marR="90000">
                    <a:solidFill>
                      <a:srgbClr val="729FCF"/>
                    </a:solidFill>
                  </a:tcPr>
                </a:tc>
                <a:tc hMerge="1">
                  <a:txBody>
                    <a:bodyPr/>
                    <a:lstStyle/>
                    <a:p>
                      <a:endParaRPr lang="pt-BR"/>
                    </a:p>
                  </a:txBody>
                  <a:tcPr marL="90000" marR="90000">
                    <a:solidFill>
                      <a:srgbClr val="729FCF"/>
                    </a:solidFill>
                  </a:tcPr>
                </a:tc>
                <a:extLst>
                  <a:ext uri="{0D108BD9-81ED-4DB2-BD59-A6C34878D82A}">
                    <a16:rowId xmlns:a16="http://schemas.microsoft.com/office/drawing/2014/main" val="10000"/>
                  </a:ext>
                </a:extLst>
              </a:tr>
              <a:tr h="185040">
                <a:tc vMerge="1">
                  <a:txBody>
                    <a:bodyPr/>
                    <a:lstStyle/>
                    <a:p>
                      <a:endParaRPr lang="pt-BR"/>
                    </a:p>
                  </a:txBody>
                  <a:tcPr marL="90000" marR="90000">
                    <a:solidFill>
                      <a:srgbClr val="729FCF"/>
                    </a:solidFill>
                  </a:tcPr>
                </a:tc>
                <a:tc>
                  <a:txBody>
                    <a:bodyPr/>
                    <a:lstStyle/>
                    <a:p>
                      <a:pPr algn="ctr">
                        <a:lnSpc>
                          <a:spcPct val="100000"/>
                        </a:lnSpc>
                        <a:buNone/>
                      </a:pPr>
                      <a:r>
                        <a:rPr lang="pt-BR" sz="1400" b="0" strike="noStrike" spc="-1">
                          <a:solidFill>
                            <a:srgbClr val="000000"/>
                          </a:solidFill>
                          <a:latin typeface="Calibri"/>
                        </a:rPr>
                        <a:t>NOME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GESTÃO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NÍVEL DE ATENÇÃO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1"/>
                  </a:ext>
                </a:extLst>
              </a:tr>
              <a:tr h="355320">
                <a:tc>
                  <a:txBody>
                    <a:bodyPr/>
                    <a:lstStyle/>
                    <a:p>
                      <a:pPr>
                        <a:lnSpc>
                          <a:spcPct val="100000"/>
                        </a:lnSpc>
                        <a:buNone/>
                      </a:pPr>
                      <a:r>
                        <a:rPr lang="pt-BR" sz="1400" b="0" strike="noStrike" spc="-1">
                          <a:solidFill>
                            <a:srgbClr val="000000"/>
                          </a:solidFill>
                          <a:latin typeface="Calibri"/>
                        </a:rPr>
                        <a:t>CAMPINAÇU</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SÃO MARCOS CAMPINAÇU</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533160">
                <a:tc>
                  <a:txBody>
                    <a:bodyPr/>
                    <a:lstStyle/>
                    <a:p>
                      <a:pPr>
                        <a:lnSpc>
                          <a:spcPct val="100000"/>
                        </a:lnSpc>
                        <a:buNone/>
                      </a:pPr>
                      <a:r>
                        <a:rPr lang="pt-BR" sz="1400" b="0" strike="noStrike" spc="-1">
                          <a:solidFill>
                            <a:srgbClr val="000000"/>
                          </a:solidFill>
                          <a:latin typeface="Calibri"/>
                        </a:rPr>
                        <a:t>MINAÇU</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DR EDNALDO BARBOSA MACHADO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3"/>
                  </a:ext>
                </a:extLst>
              </a:tr>
              <a:tr h="355320">
                <a:tc>
                  <a:txBody>
                    <a:bodyPr/>
                    <a:lstStyle/>
                    <a:p>
                      <a:pPr>
                        <a:lnSpc>
                          <a:spcPct val="100000"/>
                        </a:lnSpc>
                        <a:buNone/>
                      </a:pPr>
                      <a:r>
                        <a:rPr lang="pt-BR" sz="1400" b="0" strike="noStrike" spc="-1">
                          <a:solidFill>
                            <a:srgbClr val="000000"/>
                          </a:solidFill>
                          <a:latin typeface="Calibri"/>
                        </a:rPr>
                        <a:t>MUNDO NOVO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MUNDO NOVO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r h="355320">
                <a:tc>
                  <a:txBody>
                    <a:bodyPr/>
                    <a:lstStyle/>
                    <a:p>
                      <a:pPr>
                        <a:lnSpc>
                          <a:spcPct val="100000"/>
                        </a:lnSpc>
                        <a:buNone/>
                      </a:pPr>
                      <a:r>
                        <a:rPr lang="pt-BR" sz="1400" b="0" strike="noStrike" spc="-1">
                          <a:solidFill>
                            <a:srgbClr val="000000"/>
                          </a:solidFill>
                          <a:latin typeface="Calibri"/>
                        </a:rPr>
                        <a:t>TROMBAS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TROMBAS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5"/>
                  </a:ext>
                </a:extLst>
              </a:tr>
              <a:tr h="533160">
                <a:tc>
                  <a:txBody>
                    <a:bodyPr/>
                    <a:lstStyle/>
                    <a:p>
                      <a:pPr>
                        <a:lnSpc>
                          <a:spcPct val="100000"/>
                        </a:lnSpc>
                        <a:buNone/>
                      </a:pPr>
                      <a:r>
                        <a:rPr lang="pt-BR" sz="1400" b="0" strike="noStrike" spc="-1">
                          <a:solidFill>
                            <a:srgbClr val="000000"/>
                          </a:solidFill>
                          <a:latin typeface="Calibri"/>
                        </a:rPr>
                        <a:t>MARA ROSA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JOSÉ  INOCENCIO DE OLIVEIRA DE MARA ROSA (22 leitos)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6"/>
                  </a:ext>
                </a:extLst>
              </a:tr>
              <a:tr h="533160">
                <a:tc>
                  <a:txBody>
                    <a:bodyPr/>
                    <a:lstStyle/>
                    <a:p>
                      <a:pPr>
                        <a:lnSpc>
                          <a:spcPct val="100000"/>
                        </a:lnSpc>
                        <a:buNone/>
                      </a:pPr>
                      <a:r>
                        <a:rPr lang="pt-BR" sz="1400" b="0" strike="noStrike" spc="-1">
                          <a:solidFill>
                            <a:srgbClr val="000000"/>
                          </a:solidFill>
                          <a:latin typeface="Calibri"/>
                        </a:rPr>
                        <a:t>HIDROLINA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DOUGLAS FAUSTINO MACHADO (28 leitos)</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7"/>
                  </a:ext>
                </a:extLst>
              </a:tr>
              <a:tr h="355320">
                <a:tc>
                  <a:txBody>
                    <a:bodyPr/>
                    <a:lstStyle/>
                    <a:p>
                      <a:pPr>
                        <a:lnSpc>
                          <a:spcPct val="100000"/>
                        </a:lnSpc>
                        <a:buNone/>
                      </a:pPr>
                      <a:r>
                        <a:rPr lang="pt-BR" sz="1400" b="0" strike="noStrike" spc="-1">
                          <a:solidFill>
                            <a:srgbClr val="000000"/>
                          </a:solidFill>
                          <a:latin typeface="Calibri"/>
                        </a:rPr>
                        <a:t>BARRO ALTO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BARRO ALTO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8"/>
                  </a:ext>
                </a:extLst>
              </a:tr>
              <a:tr h="533160">
                <a:tc>
                  <a:txBody>
                    <a:bodyPr/>
                    <a:lstStyle/>
                    <a:p>
                      <a:pPr>
                        <a:lnSpc>
                          <a:spcPct val="100000"/>
                        </a:lnSpc>
                        <a:buNone/>
                      </a:pPr>
                      <a:r>
                        <a:rPr lang="pt-BR" sz="1400" b="0" strike="noStrike" spc="-1">
                          <a:solidFill>
                            <a:srgbClr val="000000"/>
                          </a:solidFill>
                          <a:latin typeface="Calibri"/>
                        </a:rPr>
                        <a:t>PADRE BERNARDO</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DRA MARIA MÁRCIA GONZAGA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COMPLEXIDADE E ATENÇÃO BÁSICA</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9"/>
                  </a:ext>
                </a:extLst>
              </a:tr>
              <a:tr h="363600">
                <a:tc>
                  <a:txBody>
                    <a:bodyPr/>
                    <a:lstStyle/>
                    <a:p>
                      <a:pPr>
                        <a:lnSpc>
                          <a:spcPct val="100000"/>
                        </a:lnSpc>
                        <a:buNone/>
                      </a:pPr>
                      <a:r>
                        <a:rPr lang="pt-BR" sz="1400" b="0" strike="noStrike" spc="-1">
                          <a:solidFill>
                            <a:srgbClr val="000000"/>
                          </a:solidFill>
                          <a:latin typeface="Calibri"/>
                        </a:rPr>
                        <a:t>ITAGUARU</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HOSPITAL MUNICIPAL DE ITAGUARU</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buNone/>
                      </a:pPr>
                      <a:r>
                        <a:rPr lang="pt-BR" sz="1400" b="0" strike="noStrike" spc="-1">
                          <a:solidFill>
                            <a:srgbClr val="000000"/>
                          </a:solidFill>
                          <a:latin typeface="Calibri"/>
                        </a:rPr>
                        <a:t>MUNICIPAL</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pPr>
                      <a:r>
                        <a:rPr lang="pt-BR" sz="1400" b="0" strike="noStrike" spc="-1">
                          <a:solidFill>
                            <a:srgbClr val="000000"/>
                          </a:solidFill>
                          <a:latin typeface="Calibri"/>
                        </a:rPr>
                        <a:t>MÉDIA E ALTA COMPLEXIDADE</a:t>
                      </a:r>
                      <a:endParaRPr lang="pt-BR"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pic>
        <p:nvPicPr>
          <p:cNvPr id="475" name="Espaço Reservado para Conteúdo 4"/>
          <p:cNvPicPr/>
          <p:nvPr/>
        </p:nvPicPr>
        <p:blipFill>
          <a:blip r:embed="rId2"/>
          <a:stretch/>
        </p:blipFill>
        <p:spPr>
          <a:xfrm>
            <a:off x="4492440" y="-394920"/>
            <a:ext cx="6227640" cy="7647840"/>
          </a:xfrm>
          <a:prstGeom prst="rect">
            <a:avLst/>
          </a:prstGeom>
          <a:ln w="0">
            <a:noFill/>
          </a:ln>
        </p:spPr>
      </p:pic>
      <p:sp>
        <p:nvSpPr>
          <p:cNvPr id="476" name="Sinal de Adição 3"/>
          <p:cNvSpPr/>
          <p:nvPr/>
        </p:nvSpPr>
        <p:spPr>
          <a:xfrm>
            <a:off x="5359680" y="187776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77" name="Sinal de Adição 4"/>
          <p:cNvSpPr/>
          <p:nvPr/>
        </p:nvSpPr>
        <p:spPr>
          <a:xfrm>
            <a:off x="7948080" y="161028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78" name="Sinal de Adição 5"/>
          <p:cNvSpPr/>
          <p:nvPr/>
        </p:nvSpPr>
        <p:spPr>
          <a:xfrm>
            <a:off x="8815320" y="161028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79" name="Sinal de Adição 6"/>
          <p:cNvSpPr/>
          <p:nvPr/>
        </p:nvSpPr>
        <p:spPr>
          <a:xfrm>
            <a:off x="8207640" y="214524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0" name="Sinal de Adição 7"/>
          <p:cNvSpPr/>
          <p:nvPr/>
        </p:nvSpPr>
        <p:spPr>
          <a:xfrm>
            <a:off x="1600560" y="543384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1" name="Sinal de Adição 8"/>
          <p:cNvSpPr/>
          <p:nvPr/>
        </p:nvSpPr>
        <p:spPr>
          <a:xfrm>
            <a:off x="6694200" y="356616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2" name="Sinal de Adição 9"/>
          <p:cNvSpPr/>
          <p:nvPr/>
        </p:nvSpPr>
        <p:spPr>
          <a:xfrm>
            <a:off x="7222680" y="244296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3" name="Sinal de Adição 10"/>
          <p:cNvSpPr/>
          <p:nvPr/>
        </p:nvSpPr>
        <p:spPr>
          <a:xfrm>
            <a:off x="8593560" y="430740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4" name="Sinal de Adição 11"/>
          <p:cNvSpPr/>
          <p:nvPr/>
        </p:nvSpPr>
        <p:spPr>
          <a:xfrm>
            <a:off x="7606440" y="385740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5" name="Sinal de Adição 12"/>
          <p:cNvSpPr/>
          <p:nvPr/>
        </p:nvSpPr>
        <p:spPr>
          <a:xfrm>
            <a:off x="6341760" y="509112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86" name="CaixaDeTexto 13"/>
          <p:cNvSpPr/>
          <p:nvPr/>
        </p:nvSpPr>
        <p:spPr>
          <a:xfrm>
            <a:off x="2271960" y="5516640"/>
            <a:ext cx="3878280" cy="63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DE PRIMEIRO ATENDIMENTO</a:t>
            </a:r>
            <a:endParaRPr lang="pt-BR" sz="1800" b="0" strike="noStrike" spc="-1">
              <a:latin typeface="Arial"/>
            </a:endParaRPr>
          </a:p>
          <a:p>
            <a:pPr>
              <a:lnSpc>
                <a:spcPct val="100000"/>
              </a:lnSpc>
              <a:buNone/>
            </a:pPr>
            <a:r>
              <a:rPr lang="pt-BR" sz="1800" b="0" strike="noStrike" spc="-1">
                <a:solidFill>
                  <a:srgbClr val="000000"/>
                </a:solidFill>
                <a:latin typeface="Calibri"/>
              </a:rPr>
              <a:t>COM SALA DE ESTABILIZAÇÃO</a:t>
            </a:r>
            <a:endParaRPr lang="pt-BR" sz="1800" b="0" strike="noStrike" spc="-1">
              <a:latin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pic>
        <p:nvPicPr>
          <p:cNvPr id="487" name="Espaço Reservado para Conteúdo 4"/>
          <p:cNvPicPr/>
          <p:nvPr/>
        </p:nvPicPr>
        <p:blipFill>
          <a:blip r:embed="rId2"/>
          <a:stretch/>
        </p:blipFill>
        <p:spPr>
          <a:xfrm>
            <a:off x="4645800" y="-394920"/>
            <a:ext cx="6227640" cy="7647840"/>
          </a:xfrm>
          <a:prstGeom prst="rect">
            <a:avLst/>
          </a:prstGeom>
          <a:ln w="0">
            <a:noFill/>
          </a:ln>
        </p:spPr>
      </p:pic>
      <p:grpSp>
        <p:nvGrpSpPr>
          <p:cNvPr id="488" name="Agrupar 3"/>
          <p:cNvGrpSpPr/>
          <p:nvPr/>
        </p:nvGrpSpPr>
        <p:grpSpPr>
          <a:xfrm>
            <a:off x="5513400" y="1173600"/>
            <a:ext cx="4014000" cy="1506240"/>
            <a:chOff x="5513400" y="1173600"/>
            <a:chExt cx="4014000" cy="1506240"/>
          </a:xfrm>
        </p:grpSpPr>
        <p:grpSp>
          <p:nvGrpSpPr>
            <p:cNvPr id="489" name="Agrupar 4"/>
            <p:cNvGrpSpPr/>
            <p:nvPr/>
          </p:nvGrpSpPr>
          <p:grpSpPr>
            <a:xfrm>
              <a:off x="5513400" y="1610280"/>
              <a:ext cx="4014000" cy="1069560"/>
              <a:chOff x="5513400" y="1610280"/>
              <a:chExt cx="4014000" cy="1069560"/>
            </a:xfrm>
          </p:grpSpPr>
          <p:sp>
            <p:nvSpPr>
              <p:cNvPr id="490" name="Sinal de Adição 8"/>
              <p:cNvSpPr/>
              <p:nvPr/>
            </p:nvSpPr>
            <p:spPr>
              <a:xfrm>
                <a:off x="5513400" y="187776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91" name="Sinal de Adição 9"/>
              <p:cNvSpPr/>
              <p:nvPr/>
            </p:nvSpPr>
            <p:spPr>
              <a:xfrm>
                <a:off x="8101800" y="161028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92" name="Sinal de Adição 10"/>
              <p:cNvSpPr/>
              <p:nvPr/>
            </p:nvSpPr>
            <p:spPr>
              <a:xfrm>
                <a:off x="8969040" y="161028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93" name="Sinal de Adição 11"/>
              <p:cNvSpPr/>
              <p:nvPr/>
            </p:nvSpPr>
            <p:spPr>
              <a:xfrm>
                <a:off x="8361360" y="214524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494" name="Agrupar 5"/>
            <p:cNvGrpSpPr/>
            <p:nvPr/>
          </p:nvGrpSpPr>
          <p:grpSpPr>
            <a:xfrm>
              <a:off x="5635080" y="1173600"/>
              <a:ext cx="2403720" cy="854640"/>
              <a:chOff x="5635080" y="1173600"/>
              <a:chExt cx="2403720" cy="854640"/>
            </a:xfrm>
          </p:grpSpPr>
          <p:sp>
            <p:nvSpPr>
              <p:cNvPr id="495" name="Sinal de Adição 6"/>
              <p:cNvSpPr/>
              <p:nvPr/>
            </p:nvSpPr>
            <p:spPr>
              <a:xfrm>
                <a:off x="5635080" y="117360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96" name="Sinal de Adição 7"/>
              <p:cNvSpPr/>
              <p:nvPr/>
            </p:nvSpPr>
            <p:spPr>
              <a:xfrm>
                <a:off x="7480440" y="149364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grpSp>
        <p:nvGrpSpPr>
          <p:cNvPr id="497" name="Agrupar 12"/>
          <p:cNvGrpSpPr/>
          <p:nvPr/>
        </p:nvGrpSpPr>
        <p:grpSpPr>
          <a:xfrm>
            <a:off x="6847560" y="2442960"/>
            <a:ext cx="2233800" cy="1657800"/>
            <a:chOff x="6847560" y="2442960"/>
            <a:chExt cx="2233800" cy="1657800"/>
          </a:xfrm>
        </p:grpSpPr>
        <p:sp>
          <p:nvSpPr>
            <p:cNvPr id="498" name="Sinal de Adição 13"/>
            <p:cNvSpPr/>
            <p:nvPr/>
          </p:nvSpPr>
          <p:spPr>
            <a:xfrm>
              <a:off x="6847560" y="356616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499" name="Sinal de Adição 14"/>
            <p:cNvSpPr/>
            <p:nvPr/>
          </p:nvSpPr>
          <p:spPr>
            <a:xfrm>
              <a:off x="7376400" y="244296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00" name="Sinal de Adição 15"/>
            <p:cNvSpPr/>
            <p:nvPr/>
          </p:nvSpPr>
          <p:spPr>
            <a:xfrm>
              <a:off x="8523000" y="32155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501" name="Agrupar 16"/>
          <p:cNvGrpSpPr/>
          <p:nvPr/>
        </p:nvGrpSpPr>
        <p:grpSpPr>
          <a:xfrm>
            <a:off x="7568280" y="5333400"/>
            <a:ext cx="1290960" cy="906120"/>
            <a:chOff x="7568280" y="5333400"/>
            <a:chExt cx="1290960" cy="906120"/>
          </a:xfrm>
        </p:grpSpPr>
        <p:sp>
          <p:nvSpPr>
            <p:cNvPr id="502" name="Sinal de Adição 17"/>
            <p:cNvSpPr/>
            <p:nvPr/>
          </p:nvSpPr>
          <p:spPr>
            <a:xfrm>
              <a:off x="8300880" y="57049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03" name="Sinal de Adição 18"/>
            <p:cNvSpPr/>
            <p:nvPr/>
          </p:nvSpPr>
          <p:spPr>
            <a:xfrm>
              <a:off x="7568280" y="533340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504" name="Agrupar 19"/>
          <p:cNvGrpSpPr/>
          <p:nvPr/>
        </p:nvGrpSpPr>
        <p:grpSpPr>
          <a:xfrm>
            <a:off x="6017760" y="3161520"/>
            <a:ext cx="1299600" cy="1736640"/>
            <a:chOff x="6017760" y="3161520"/>
            <a:chExt cx="1299600" cy="1736640"/>
          </a:xfrm>
        </p:grpSpPr>
        <p:sp>
          <p:nvSpPr>
            <p:cNvPr id="505" name="Sinal de Adição 20"/>
            <p:cNvSpPr/>
            <p:nvPr/>
          </p:nvSpPr>
          <p:spPr>
            <a:xfrm>
              <a:off x="6017760" y="31615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06" name="Sinal de Adição 21"/>
            <p:cNvSpPr/>
            <p:nvPr/>
          </p:nvSpPr>
          <p:spPr>
            <a:xfrm>
              <a:off x="6667920" y="384336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07" name="Sinal de Adição 22"/>
            <p:cNvSpPr/>
            <p:nvPr/>
          </p:nvSpPr>
          <p:spPr>
            <a:xfrm>
              <a:off x="6576480" y="436356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08" name="Sinal de Adição 23"/>
            <p:cNvSpPr/>
            <p:nvPr/>
          </p:nvSpPr>
          <p:spPr>
            <a:xfrm>
              <a:off x="6759000" y="43135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09" name="Sinal de Adição 24"/>
            <p:cNvSpPr/>
            <p:nvPr/>
          </p:nvSpPr>
          <p:spPr>
            <a:xfrm>
              <a:off x="6251400" y="413604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510" name="Agrupar 25"/>
          <p:cNvGrpSpPr/>
          <p:nvPr/>
        </p:nvGrpSpPr>
        <p:grpSpPr>
          <a:xfrm>
            <a:off x="6495120" y="3857400"/>
            <a:ext cx="2810520" cy="1768320"/>
            <a:chOff x="6495120" y="3857400"/>
            <a:chExt cx="2810520" cy="1768320"/>
          </a:xfrm>
        </p:grpSpPr>
        <p:sp>
          <p:nvSpPr>
            <p:cNvPr id="511" name="Sinal de Adição 26"/>
            <p:cNvSpPr/>
            <p:nvPr/>
          </p:nvSpPr>
          <p:spPr>
            <a:xfrm>
              <a:off x="8747280" y="430740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12" name="Sinal de Adição 27"/>
            <p:cNvSpPr/>
            <p:nvPr/>
          </p:nvSpPr>
          <p:spPr>
            <a:xfrm>
              <a:off x="7760160" y="385740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13" name="Sinal de Adição 28"/>
            <p:cNvSpPr/>
            <p:nvPr/>
          </p:nvSpPr>
          <p:spPr>
            <a:xfrm>
              <a:off x="6495120" y="509112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grpSp>
        <p:nvGrpSpPr>
          <p:cNvPr id="514" name="Agrupar 29"/>
          <p:cNvGrpSpPr/>
          <p:nvPr/>
        </p:nvGrpSpPr>
        <p:grpSpPr>
          <a:xfrm>
            <a:off x="6947280" y="4443120"/>
            <a:ext cx="986400" cy="1197360"/>
            <a:chOff x="6947280" y="4443120"/>
            <a:chExt cx="986400" cy="1197360"/>
          </a:xfrm>
        </p:grpSpPr>
        <p:sp>
          <p:nvSpPr>
            <p:cNvPr id="515" name="Sinal de Adição 30"/>
            <p:cNvSpPr/>
            <p:nvPr/>
          </p:nvSpPr>
          <p:spPr>
            <a:xfrm>
              <a:off x="6947280" y="510588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16" name="Sinal de Adição 31"/>
            <p:cNvSpPr/>
            <p:nvPr/>
          </p:nvSpPr>
          <p:spPr>
            <a:xfrm>
              <a:off x="7375320" y="444312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grpSp>
      <p:sp>
        <p:nvSpPr>
          <p:cNvPr id="517" name="Sinal de Adição 32"/>
          <p:cNvSpPr/>
          <p:nvPr/>
        </p:nvSpPr>
        <p:spPr>
          <a:xfrm>
            <a:off x="6533640" y="435852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18" name="Sinal de Adição 33"/>
          <p:cNvSpPr/>
          <p:nvPr/>
        </p:nvSpPr>
        <p:spPr>
          <a:xfrm>
            <a:off x="6747120" y="438732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19" name="Sinal de Adição 34"/>
          <p:cNvSpPr/>
          <p:nvPr/>
        </p:nvSpPr>
        <p:spPr>
          <a:xfrm>
            <a:off x="7366320" y="316152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0" name="Sinal de Adição 35"/>
          <p:cNvSpPr/>
          <p:nvPr/>
        </p:nvSpPr>
        <p:spPr>
          <a:xfrm>
            <a:off x="7760160" y="599436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1" name="Sinal de Adição 36"/>
          <p:cNvSpPr/>
          <p:nvPr/>
        </p:nvSpPr>
        <p:spPr>
          <a:xfrm>
            <a:off x="7363800" y="3161520"/>
            <a:ext cx="558360" cy="534600"/>
          </a:xfrm>
          <a:prstGeom prst="mathPlus">
            <a:avLst>
              <a:gd name="adj1" fmla="val 23520"/>
            </a:avLst>
          </a:prstGeom>
          <a:solidFill>
            <a:srgbClr val="00B0F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2" name="Sinal de Adição 37"/>
          <p:cNvSpPr/>
          <p:nvPr/>
        </p:nvSpPr>
        <p:spPr>
          <a:xfrm>
            <a:off x="7645680" y="5919840"/>
            <a:ext cx="558360" cy="534600"/>
          </a:xfrm>
          <a:prstGeom prst="mathPlus">
            <a:avLst>
              <a:gd name="adj1" fmla="val 23520"/>
            </a:avLst>
          </a:prstGeom>
          <a:solidFill>
            <a:srgbClr val="00B0F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3" name="Sinal de Adição 38"/>
          <p:cNvSpPr/>
          <p:nvPr/>
        </p:nvSpPr>
        <p:spPr>
          <a:xfrm>
            <a:off x="1716480" y="402696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4" name="CaixaDeTexto 39"/>
          <p:cNvSpPr/>
          <p:nvPr/>
        </p:nvSpPr>
        <p:spPr>
          <a:xfrm>
            <a:off x="2406960" y="4109760"/>
            <a:ext cx="174168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TIPO I</a:t>
            </a:r>
            <a:endParaRPr lang="pt-BR" sz="1800" b="0" strike="noStrike" spc="-1">
              <a:latin typeface="Arial"/>
            </a:endParaRPr>
          </a:p>
        </p:txBody>
      </p:sp>
      <p:sp>
        <p:nvSpPr>
          <p:cNvPr id="525" name="Sinal de Adição 40"/>
          <p:cNvSpPr/>
          <p:nvPr/>
        </p:nvSpPr>
        <p:spPr>
          <a:xfrm>
            <a:off x="1740240" y="3383640"/>
            <a:ext cx="558360" cy="534600"/>
          </a:xfrm>
          <a:prstGeom prst="mathPlus">
            <a:avLst>
              <a:gd name="adj1" fmla="val 23520"/>
            </a:avLst>
          </a:prstGeom>
          <a:solidFill>
            <a:srgbClr val="00B0F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6" name="CaixaDeTexto 41"/>
          <p:cNvSpPr/>
          <p:nvPr/>
        </p:nvSpPr>
        <p:spPr>
          <a:xfrm>
            <a:off x="2390760" y="3466440"/>
            <a:ext cx="17996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TIPO II</a:t>
            </a:r>
            <a:endParaRPr lang="pt-BR" sz="1800" b="0" strike="noStrike" spc="-1">
              <a:latin typeface="Arial"/>
            </a:endParaRPr>
          </a:p>
        </p:txBody>
      </p:sp>
      <p:sp>
        <p:nvSpPr>
          <p:cNvPr id="527" name="Sinal de Adição 42"/>
          <p:cNvSpPr/>
          <p:nvPr/>
        </p:nvSpPr>
        <p:spPr>
          <a:xfrm>
            <a:off x="1717920" y="4754880"/>
            <a:ext cx="558360" cy="534600"/>
          </a:xfrm>
          <a:prstGeom prst="mathPlus">
            <a:avLst>
              <a:gd name="adj1" fmla="val 23520"/>
            </a:avLst>
          </a:prstGeom>
          <a:solidFill>
            <a:schemeClr val="accent6"/>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28" name="CaixaDeTexto 43"/>
          <p:cNvSpPr/>
          <p:nvPr/>
        </p:nvSpPr>
        <p:spPr>
          <a:xfrm>
            <a:off x="2424600" y="4857840"/>
            <a:ext cx="18698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GERAIS</a:t>
            </a:r>
            <a:endParaRPr lang="pt-BR" sz="1800" b="0" strike="noStrike" spc="-1">
              <a:latin typeface="Arial"/>
            </a:endParaRPr>
          </a:p>
        </p:txBody>
      </p:sp>
      <p:sp>
        <p:nvSpPr>
          <p:cNvPr id="529" name="Sinal de Adição 44"/>
          <p:cNvSpPr/>
          <p:nvPr/>
        </p:nvSpPr>
        <p:spPr>
          <a:xfrm>
            <a:off x="1740240" y="5445000"/>
            <a:ext cx="558360" cy="534600"/>
          </a:xfrm>
          <a:prstGeom prst="mathPlus">
            <a:avLst>
              <a:gd name="adj1" fmla="val 23520"/>
            </a:avLst>
          </a:prstGeom>
          <a:solidFill>
            <a:srgbClr val="FF0000"/>
          </a:solidFill>
          <a:ln w="28575">
            <a:solidFill>
              <a:srgbClr val="1D3155"/>
            </a:solidFill>
          </a:ln>
        </p:spPr>
        <p:style>
          <a:lnRef idx="2">
            <a:schemeClr val="accent1">
              <a:shade val="15000"/>
            </a:schemeClr>
          </a:lnRef>
          <a:fillRef idx="1">
            <a:schemeClr val="accent1"/>
          </a:fillRef>
          <a:effectRef idx="0">
            <a:schemeClr val="accent1"/>
          </a:effectRef>
          <a:fontRef idx="minor"/>
        </p:style>
      </p:sp>
      <p:sp>
        <p:nvSpPr>
          <p:cNvPr id="530" name="CaixaDeTexto 45"/>
          <p:cNvSpPr/>
          <p:nvPr/>
        </p:nvSpPr>
        <p:spPr>
          <a:xfrm>
            <a:off x="2411640" y="5527800"/>
            <a:ext cx="3878280" cy="63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0" strike="noStrike" spc="-1">
                <a:solidFill>
                  <a:srgbClr val="000000"/>
                </a:solidFill>
                <a:latin typeface="Calibri"/>
              </a:rPr>
              <a:t>HOSPITAIS DE PRIMEIRO ATENDIMENTO</a:t>
            </a:r>
            <a:endParaRPr lang="pt-BR" sz="1800" b="0" strike="noStrike" spc="-1">
              <a:latin typeface="Arial"/>
            </a:endParaRPr>
          </a:p>
          <a:p>
            <a:pPr>
              <a:lnSpc>
                <a:spcPct val="100000"/>
              </a:lnSpc>
              <a:buNone/>
            </a:pPr>
            <a:r>
              <a:rPr lang="pt-BR" sz="1800" b="0" strike="noStrike" spc="-1">
                <a:solidFill>
                  <a:srgbClr val="000000"/>
                </a:solidFill>
                <a:latin typeface="Calibri"/>
              </a:rPr>
              <a:t>COM SALA DE ESTABILIZAÇÃO</a:t>
            </a:r>
            <a:endParaRPr lang="pt-BR" sz="1800" b="0" strike="noStrike" spc="-1">
              <a:latin typeface="Arial"/>
            </a:endParaRPr>
          </a:p>
        </p:txBody>
      </p:sp>
      <p:sp>
        <p:nvSpPr>
          <p:cNvPr id="531" name="Sinal de Adição 46"/>
          <p:cNvSpPr/>
          <p:nvPr/>
        </p:nvSpPr>
        <p:spPr>
          <a:xfrm>
            <a:off x="7484760" y="6088680"/>
            <a:ext cx="558360" cy="534600"/>
          </a:xfrm>
          <a:prstGeom prst="mathPlus">
            <a:avLst>
              <a:gd name="adj1" fmla="val 23520"/>
            </a:avLst>
          </a:prstGeom>
          <a:solidFill>
            <a:srgbClr val="7030A0"/>
          </a:solidFill>
          <a:ln w="28575">
            <a:solidFill>
              <a:srgbClr val="1D3155"/>
            </a:solidFill>
          </a:ln>
        </p:spPr>
        <p:style>
          <a:lnRef idx="2">
            <a:schemeClr val="accent1">
              <a:shade val="15000"/>
            </a:schemeClr>
          </a:lnRef>
          <a:fillRef idx="1">
            <a:schemeClr val="accent1"/>
          </a:fillRef>
          <a:effectRef idx="0">
            <a:schemeClr val="accent1"/>
          </a:effectRef>
          <a:fontRef idx="minor"/>
        </p:style>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32" name="Título 1"/>
          <p:cNvSpPr/>
          <p:nvPr/>
        </p:nvSpPr>
        <p:spPr>
          <a:xfrm>
            <a:off x="952560" y="1819440"/>
            <a:ext cx="10286640" cy="2387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buNone/>
            </a:pPr>
            <a:r>
              <a:rPr lang="pt-BR" sz="4400" b="1" strike="noStrike" spc="-1">
                <a:solidFill>
                  <a:srgbClr val="000000"/>
                </a:solidFill>
                <a:latin typeface="Calibri Light"/>
              </a:rPr>
              <a:t>Orçamento</a:t>
            </a:r>
            <a:endParaRPr lang="pt-BR" sz="4400" b="0" strike="noStrike" spc="-1">
              <a:latin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533" name="PlaceHolder 1"/>
          <p:cNvSpPr>
            <a:spLocks noGrp="1"/>
          </p:cNvSpPr>
          <p:nvPr>
            <p:ph type="title"/>
          </p:nvPr>
        </p:nvSpPr>
        <p:spPr>
          <a:xfrm>
            <a:off x="948600" y="365040"/>
            <a:ext cx="10286640" cy="1523520"/>
          </a:xfrm>
          <a:prstGeom prst="rect">
            <a:avLst/>
          </a:prstGeom>
          <a:noFill/>
          <a:ln w="0">
            <a:noFill/>
          </a:ln>
        </p:spPr>
        <p:txBody>
          <a:bodyPr anchor="ctr">
            <a:normAutofit fontScale="90000"/>
          </a:bodyPr>
          <a:lstStyle/>
          <a:p>
            <a:pPr algn="ctr">
              <a:lnSpc>
                <a:spcPct val="90000"/>
              </a:lnSpc>
              <a:buNone/>
            </a:pPr>
            <a:r>
              <a:rPr lang="pt-BR" sz="4400" b="0" strike="noStrike" spc="-1">
                <a:solidFill>
                  <a:srgbClr val="000000"/>
                </a:solidFill>
                <a:latin typeface="Calibri Light"/>
              </a:rPr>
              <a:t>Estimativa de custeio das portas hospitalares de urgência da REDE SUS para a melhoria do atendimento de urgência </a:t>
            </a:r>
            <a:endParaRPr lang="pt-BR" sz="4400" b="0" strike="noStrike" spc="-1">
              <a:solidFill>
                <a:srgbClr val="000000"/>
              </a:solidFill>
              <a:latin typeface="Calibri"/>
            </a:endParaRPr>
          </a:p>
        </p:txBody>
      </p:sp>
      <p:sp>
        <p:nvSpPr>
          <p:cNvPr id="534" name="Título 1"/>
          <p:cNvSpPr/>
          <p:nvPr/>
        </p:nvSpPr>
        <p:spPr>
          <a:xfrm>
            <a:off x="948600" y="3444840"/>
            <a:ext cx="10286640" cy="152352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7000" lnSpcReduction="10000"/>
          </a:bodyPr>
          <a:lstStyle/>
          <a:p>
            <a:pPr algn="ctr">
              <a:lnSpc>
                <a:spcPct val="90000"/>
              </a:lnSpc>
              <a:buNone/>
            </a:pPr>
            <a:r>
              <a:rPr lang="pt-BR" sz="4400" b="1" strike="noStrike" spc="-1">
                <a:solidFill>
                  <a:srgbClr val="FF0000"/>
                </a:solidFill>
                <a:latin typeface="Aharoni"/>
              </a:rPr>
              <a:t>A partir de setembro de 2024 (Comitê Gestor)</a:t>
            </a:r>
            <a:endParaRPr lang="pt-BR" sz="4400" b="0" strike="noStrike" spc="-1">
              <a:latin typeface="Arial"/>
            </a:endParaRPr>
          </a:p>
          <a:p>
            <a:pPr algn="ctr">
              <a:lnSpc>
                <a:spcPct val="90000"/>
              </a:lnSpc>
              <a:buNone/>
            </a:pPr>
            <a:endParaRPr lang="pt-BR" sz="4400" b="0" strike="noStrike" spc="-1">
              <a:latin typeface="Arial"/>
            </a:endParaRPr>
          </a:p>
          <a:p>
            <a:pPr algn="ctr">
              <a:lnSpc>
                <a:spcPct val="90000"/>
              </a:lnSpc>
              <a:buNone/>
            </a:pPr>
            <a:r>
              <a:rPr lang="pt-BR" sz="4400" b="1" strike="noStrike" spc="-1">
                <a:solidFill>
                  <a:srgbClr val="FF0000"/>
                </a:solidFill>
                <a:latin typeface="Calibri"/>
              </a:rPr>
              <a:t>R$ 1.425.000,00 /mês</a:t>
            </a:r>
            <a:endParaRPr lang="pt-BR" sz="4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CC"/>
            </a:gs>
            <a:gs pos="100000">
              <a:srgbClr val="ABC0E4"/>
            </a:gs>
          </a:gsLst>
          <a:lin ang="5400000"/>
        </a:gra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pt-BR" sz="4400" b="0" strike="noStrike" spc="-1">
                <a:solidFill>
                  <a:srgbClr val="000000"/>
                </a:solidFill>
                <a:latin typeface="Calibri Light"/>
              </a:rPr>
              <a:t>POLÍTICA DE URGÊNCIA DE GOIÁS</a:t>
            </a:r>
            <a:endParaRPr lang="pt-BR" sz="4400" b="0" strike="noStrike" spc="-1">
              <a:solidFill>
                <a:srgbClr val="000000"/>
              </a:solidFill>
              <a:latin typeface="Calibri"/>
            </a:endParaRPr>
          </a:p>
        </p:txBody>
      </p:sp>
      <p:sp>
        <p:nvSpPr>
          <p:cNvPr id="49" name="PlaceHolder 2"/>
          <p:cNvSpPr>
            <a:spLocks noGrp="1"/>
          </p:cNvSpPr>
          <p:nvPr>
            <p:ph/>
          </p:nvPr>
        </p:nvSpPr>
        <p:spPr>
          <a:xfrm>
            <a:off x="746640" y="1567710"/>
            <a:ext cx="10515240" cy="5082840"/>
          </a:xfrm>
          <a:prstGeom prst="rect">
            <a:avLst/>
          </a:prstGeom>
          <a:noFill/>
          <a:ln w="0">
            <a:noFill/>
          </a:ln>
        </p:spPr>
        <p:txBody>
          <a:bodyPr anchor="t">
            <a:normAutofit fontScale="62000" lnSpcReduction="20000"/>
          </a:bodyPr>
          <a:lstStyle/>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Objetivo</a:t>
            </a:r>
          </a:p>
          <a:p>
            <a:pPr algn="just">
              <a:lnSpc>
                <a:spcPct val="90000"/>
              </a:lnSpc>
              <a:spcBef>
                <a:spcPts val="1001"/>
              </a:spcBef>
              <a:buNone/>
            </a:pPr>
            <a:endParaRPr lang="pt-BR" sz="2800" b="0" strike="noStrike" spc="-1" dirty="0">
              <a:solidFill>
                <a:srgbClr val="000000"/>
              </a:solidFill>
              <a:latin typeface="Calibri"/>
            </a:endParaRP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Formar uma rede de atenção às urgências para:</a:t>
            </a:r>
          </a:p>
          <a:p>
            <a:pPr marL="685800" lvl="1" indent="-228600" algn="just">
              <a:lnSpc>
                <a:spcPct val="90000"/>
              </a:lnSpc>
              <a:spcBef>
                <a:spcPts val="499"/>
              </a:spcBef>
              <a:buClr>
                <a:srgbClr val="000000"/>
              </a:buClr>
              <a:buFont typeface="Arial"/>
              <a:buChar char="•"/>
            </a:pPr>
            <a:r>
              <a:rPr lang="pt-BR" sz="2400" b="0" strike="noStrike" spc="-1" dirty="0">
                <a:solidFill>
                  <a:srgbClr val="000000"/>
                </a:solidFill>
                <a:latin typeface="Calibri"/>
              </a:rPr>
              <a:t>Melhoria do acesso(acesso de 100% das pessoas em até 60 min)</a:t>
            </a:r>
          </a:p>
          <a:p>
            <a:pPr marL="685800" lvl="1" indent="-228600" algn="just">
              <a:lnSpc>
                <a:spcPct val="90000"/>
              </a:lnSpc>
              <a:spcBef>
                <a:spcPts val="499"/>
              </a:spcBef>
              <a:buClr>
                <a:srgbClr val="000000"/>
              </a:buClr>
              <a:buFont typeface="Arial"/>
              <a:buChar char="•"/>
            </a:pPr>
            <a:r>
              <a:rPr lang="pt-BR" sz="2400" b="0" strike="noStrike" spc="-1" dirty="0">
                <a:solidFill>
                  <a:srgbClr val="000000"/>
                </a:solidFill>
                <a:latin typeface="Calibri"/>
              </a:rPr>
              <a:t>Melhoria da qualidade (fluxos pré-pactuados, treinamento dos profissionais de todos os pontos de atenção, linha de cuidado estabelecidas</a:t>
            </a:r>
          </a:p>
          <a:p>
            <a:pPr>
              <a:lnSpc>
                <a:spcPct val="90000"/>
              </a:lnSpc>
              <a:spcBef>
                <a:spcPts val="1417"/>
              </a:spcBef>
              <a:buNone/>
            </a:pPr>
            <a:endParaRPr lang="pt-BR" sz="2400" b="0" strike="noStrike" spc="-1" dirty="0">
              <a:solidFill>
                <a:srgbClr val="000000"/>
              </a:solidFill>
              <a:latin typeface="Calibri"/>
            </a:endParaRP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SAMU Macrorregional (CRU para toda a macrorregião com atendimento a 100% da população da macrorregião) com tempo-resposta satisfatórios</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Central de regulação de leitos macrorregional como braço macrorregional da regulação estadual</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Núcleo de educação permanente</a:t>
            </a:r>
          </a:p>
          <a:p>
            <a:pPr marL="228600" indent="-228600" algn="just">
              <a:lnSpc>
                <a:spcPct val="90000"/>
              </a:lnSpc>
              <a:spcBef>
                <a:spcPts val="1001"/>
              </a:spcBef>
              <a:buClr>
                <a:srgbClr val="000000"/>
              </a:buClr>
              <a:buFont typeface="Arial"/>
              <a:buChar char="•"/>
            </a:pPr>
            <a:r>
              <a:rPr lang="pt-BR" sz="2800" b="0" strike="noStrike" spc="-1" dirty="0">
                <a:solidFill>
                  <a:srgbClr val="000000"/>
                </a:solidFill>
                <a:latin typeface="Calibri"/>
              </a:rPr>
              <a:t>Consórcio Público Intermunicipal Macrorregional para o gerenciamento do SAMU</a:t>
            </a:r>
          </a:p>
          <a:p>
            <a:pPr algn="just">
              <a:lnSpc>
                <a:spcPct val="90000"/>
              </a:lnSpc>
              <a:spcBef>
                <a:spcPts val="1001"/>
              </a:spcBef>
              <a:buNone/>
            </a:pPr>
            <a:endParaRPr lang="pt-BR" sz="2800" b="0" strike="noStrike" spc="-1" dirty="0">
              <a:solidFill>
                <a:srgbClr val="000000"/>
              </a:solidFill>
              <a:latin typeface="Calibri"/>
            </a:endParaRPr>
          </a:p>
          <a:p>
            <a:pPr marL="228600" indent="-228600" algn="just">
              <a:lnSpc>
                <a:spcPct val="90000"/>
              </a:lnSpc>
              <a:spcBef>
                <a:spcPts val="1001"/>
              </a:spcBef>
              <a:buClr>
                <a:srgbClr val="000000"/>
              </a:buClr>
              <a:buFont typeface="Arial"/>
              <a:buChar char="•"/>
            </a:pPr>
            <a:r>
              <a:rPr lang="pt-BR" sz="2800" b="0" strike="noStrike" spc="-1" dirty="0" err="1">
                <a:solidFill>
                  <a:srgbClr val="000000"/>
                </a:solidFill>
                <a:latin typeface="Calibri"/>
              </a:rPr>
              <a:t>Re-tipologia</a:t>
            </a:r>
            <a:r>
              <a:rPr lang="pt-BR" sz="2800" b="0" strike="noStrike" spc="-1" dirty="0">
                <a:solidFill>
                  <a:srgbClr val="000000"/>
                </a:solidFill>
                <a:latin typeface="Calibri"/>
              </a:rPr>
              <a:t> hospitalar com incentivo pela SES Goiás e MS para portas hospitalares estratégicas com no máximo 60min de distância para acesso</a:t>
            </a:r>
          </a:p>
          <a:p>
            <a:pPr marL="685800" lvl="1" indent="-228600" algn="just">
              <a:lnSpc>
                <a:spcPct val="90000"/>
              </a:lnSpc>
              <a:spcBef>
                <a:spcPts val="499"/>
              </a:spcBef>
              <a:buClr>
                <a:srgbClr val="000000"/>
              </a:buClr>
              <a:buFont typeface="Arial"/>
              <a:buChar char="•"/>
            </a:pPr>
            <a:r>
              <a:rPr lang="pt-BR" sz="2400" b="0" strike="noStrike" spc="-1" dirty="0">
                <a:solidFill>
                  <a:srgbClr val="000000"/>
                </a:solidFill>
                <a:latin typeface="Calibri"/>
              </a:rPr>
              <a:t>Hospitais de primeiro atendimento com sala de estabilização (loco-regional)</a:t>
            </a:r>
          </a:p>
          <a:p>
            <a:pPr marL="685800" lvl="1" indent="-228600" algn="just">
              <a:lnSpc>
                <a:spcPct val="90000"/>
              </a:lnSpc>
              <a:spcBef>
                <a:spcPts val="499"/>
              </a:spcBef>
              <a:buClr>
                <a:srgbClr val="000000"/>
              </a:buClr>
              <a:buFont typeface="Arial"/>
              <a:buChar char="•"/>
            </a:pPr>
            <a:r>
              <a:rPr lang="pt-BR" sz="2400" b="0" strike="noStrike" spc="-1" dirty="0">
                <a:solidFill>
                  <a:srgbClr val="000000"/>
                </a:solidFill>
                <a:latin typeface="Calibri"/>
              </a:rPr>
              <a:t>Hospitais Gerais (regional)</a:t>
            </a:r>
          </a:p>
          <a:p>
            <a:pPr marL="685800" lvl="1" indent="-228600" algn="just">
              <a:lnSpc>
                <a:spcPct val="90000"/>
              </a:lnSpc>
              <a:spcBef>
                <a:spcPts val="499"/>
              </a:spcBef>
              <a:buClr>
                <a:srgbClr val="000000"/>
              </a:buClr>
              <a:buFont typeface="Arial"/>
              <a:buChar char="•"/>
            </a:pPr>
            <a:r>
              <a:rPr lang="pt-BR" sz="2400" b="0" strike="noStrike" spc="-1" dirty="0">
                <a:solidFill>
                  <a:srgbClr val="000000"/>
                </a:solidFill>
                <a:latin typeface="Calibri"/>
              </a:rPr>
              <a:t>Hospitais especializados tipo I (regional)</a:t>
            </a:r>
          </a:p>
          <a:p>
            <a:pPr marL="685800" lvl="1" indent="-228600" algn="just">
              <a:lnSpc>
                <a:spcPct val="90000"/>
              </a:lnSpc>
              <a:spcBef>
                <a:spcPts val="499"/>
              </a:spcBef>
              <a:buClr>
                <a:srgbClr val="000000"/>
              </a:buClr>
              <a:buFont typeface="Arial"/>
              <a:buChar char="•"/>
            </a:pPr>
            <a:r>
              <a:rPr lang="pt-BR" sz="2400" b="0" strike="noStrike" spc="-1" dirty="0">
                <a:solidFill>
                  <a:srgbClr val="000000"/>
                </a:solidFill>
                <a:latin typeface="Calibri"/>
              </a:rPr>
              <a:t>Hospitais especializados tipo II (macrorregional)</a:t>
            </a:r>
          </a:p>
          <a:p>
            <a:pPr>
              <a:lnSpc>
                <a:spcPct val="90000"/>
              </a:lnSpc>
              <a:spcBef>
                <a:spcPts val="1417"/>
              </a:spcBef>
              <a:buNone/>
            </a:pPr>
            <a:endParaRPr lang="pt-BR" sz="2400" b="0" strike="noStrike" spc="-1" dirty="0">
              <a:solidFill>
                <a:srgbClr val="000000"/>
              </a:solidFill>
              <a:latin typeface="Calibri"/>
            </a:endParaRPr>
          </a:p>
          <a:p>
            <a:pPr algn="just">
              <a:lnSpc>
                <a:spcPct val="90000"/>
              </a:lnSpc>
              <a:spcBef>
                <a:spcPts val="1001"/>
              </a:spcBef>
              <a:buNone/>
            </a:pPr>
            <a:endParaRPr lang="pt-BR" sz="2400" b="0" strike="noStrike" spc="-1" dirty="0">
              <a:solidFill>
                <a:srgbClr val="000000"/>
              </a:solidFill>
              <a:latin typeface="Calibri"/>
            </a:endParaRPr>
          </a:p>
          <a:p>
            <a:pPr>
              <a:lnSpc>
                <a:spcPct val="90000"/>
              </a:lnSpc>
              <a:spcBef>
                <a:spcPts val="1417"/>
              </a:spcBef>
              <a:buNone/>
            </a:pPr>
            <a:endParaRPr lang="pt-BR" sz="2400" b="0" strike="noStrike" spc="-1" dirty="0">
              <a:solidFill>
                <a:srgbClr val="000000"/>
              </a:solidFill>
              <a:latin typeface="Calibri"/>
            </a:endParaRPr>
          </a:p>
          <a:p>
            <a:pPr algn="just">
              <a:lnSpc>
                <a:spcPct val="90000"/>
              </a:lnSpc>
              <a:spcBef>
                <a:spcPts val="1001"/>
              </a:spcBef>
              <a:buNone/>
            </a:pPr>
            <a:endParaRPr lang="pt-BR" sz="2400" b="0" strike="noStrike" spc="-1" dirty="0">
              <a:solidFill>
                <a:srgbClr val="000000"/>
              </a:solidFill>
              <a:latin typeface="Calibri"/>
            </a:endParaRPr>
          </a:p>
          <a:p>
            <a:pPr algn="just">
              <a:lnSpc>
                <a:spcPct val="90000"/>
              </a:lnSpc>
              <a:spcBef>
                <a:spcPts val="1001"/>
              </a:spcBef>
              <a:buNone/>
            </a:pPr>
            <a:endParaRPr lang="pt-BR" sz="2400" b="0" strike="noStrike" spc="-1" dirty="0">
              <a:solidFill>
                <a:srgbClr val="000000"/>
              </a:solidFill>
              <a:latin typeface="Calibri"/>
            </a:endParaRPr>
          </a:p>
          <a:p>
            <a:pPr algn="just">
              <a:lnSpc>
                <a:spcPct val="90000"/>
              </a:lnSpc>
              <a:spcBef>
                <a:spcPts val="1001"/>
              </a:spcBef>
              <a:buNone/>
            </a:pPr>
            <a:endParaRPr lang="pt-BR" sz="2400" b="0" strike="noStrike" spc="-1" dirty="0">
              <a:solidFill>
                <a:srgbClr val="000000"/>
              </a:solidFill>
              <a:latin typeface="Calibri"/>
            </a:endParaRPr>
          </a:p>
          <a:p>
            <a:pPr algn="just">
              <a:lnSpc>
                <a:spcPct val="90000"/>
              </a:lnSpc>
              <a:spcBef>
                <a:spcPts val="1001"/>
              </a:spcBef>
              <a:buNone/>
              <a:tabLst>
                <a:tab pos="0" algn="l"/>
              </a:tabLst>
            </a:pPr>
            <a:endParaRPr lang="pt-BR" sz="2400" b="0" strike="noStrike" spc="-1" dirty="0">
              <a:solidFill>
                <a:srgbClr val="000000"/>
              </a:solidFill>
              <a:latin typeface="Calibri"/>
            </a:endParaRPr>
          </a:p>
          <a:p>
            <a:pPr algn="just">
              <a:lnSpc>
                <a:spcPct val="90000"/>
              </a:lnSpc>
              <a:spcBef>
                <a:spcPts val="1001"/>
              </a:spcBef>
              <a:buNone/>
              <a:tabLst>
                <a:tab pos="0" algn="l"/>
              </a:tabLst>
            </a:pPr>
            <a:endParaRPr lang="pt-BR" sz="2400" b="0" strike="noStrike" spc="-1" dirty="0">
              <a:solidFill>
                <a:srgbClr val="000000"/>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4509</Words>
  <Application>Microsoft Office PowerPoint</Application>
  <PresentationFormat>Widescreen</PresentationFormat>
  <Paragraphs>912</Paragraphs>
  <Slides>87</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87</vt:i4>
      </vt:variant>
    </vt:vector>
  </HeadingPairs>
  <TitlesOfParts>
    <vt:vector size="96" baseType="lpstr">
      <vt:lpstr>Adobe Garamond Pro Bold</vt:lpstr>
      <vt:lpstr>Aharoni</vt:lpstr>
      <vt:lpstr>Arial</vt:lpstr>
      <vt:lpstr>Arial Black</vt:lpstr>
      <vt:lpstr>Calibri</vt:lpstr>
      <vt:lpstr>Calibri Light</vt:lpstr>
      <vt:lpstr>StarSymbol</vt:lpstr>
      <vt:lpstr>Times New Roman</vt:lpstr>
      <vt:lpstr>Office Theme</vt:lpstr>
      <vt:lpstr>Apresentação do PowerPoint</vt:lpstr>
      <vt:lpstr>PROBLEMAS NO ATENDIMENTO ÀS URGÊNCIAS EM GOIÁS</vt:lpstr>
      <vt:lpstr>PROBLEMAS NO ATENDIMENTO ÀS URGÊNCIAS EM GOIÁS</vt:lpstr>
      <vt:lpstr>COMO RESOLVER ESTES PROBLEMAS?</vt:lpstr>
      <vt:lpstr>COMO RESOLVER ESTES PROBLEMAS?</vt:lpstr>
      <vt:lpstr>COMO RESOLVER ESTES PROBLEMAS?</vt:lpstr>
      <vt:lpstr>COMO RESOLVER ESTES PROBLEMAS?</vt:lpstr>
      <vt:lpstr>Apresentação do PowerPoint</vt:lpstr>
      <vt:lpstr>POLÍTICA DE URGÊNCIA DE GOIÁS</vt:lpstr>
      <vt:lpstr>POLÍTICA DE URGÊNCIA DE GOIÁS</vt:lpstr>
      <vt:lpstr>DIRETRIZES</vt:lpstr>
      <vt:lpstr>DIRETRIZES</vt:lpstr>
      <vt:lpstr>COMPONENTES DA REDE DE URGÊNCIA E EMERGÊNCIA</vt:lpstr>
      <vt:lpstr>SERVIÇO DE ATENDIMENTO MÓVEL DE URGÊNCIA (SAMU 192) E SUA CENTRAL DE REGULAÇÃO MÉDICA DAS URGÊNCIAS</vt:lpstr>
      <vt:lpstr>SAMU 192</vt:lpstr>
      <vt:lpstr>PARÂMETROS PARA A PLANEJAMENTO DA RUE E DO SAMU </vt:lpstr>
      <vt:lpstr>PARÂMETROS PARA A PLANEJAMENTO DA RUE E DO SAMU </vt:lpstr>
      <vt:lpstr>COMPLEXO REGULADOR DA SAÚDE</vt:lpstr>
      <vt:lpstr>COMPONENTE HOSPITALAR</vt:lpstr>
      <vt:lpstr>COMPONENTE HOSPITALAR - TIPOLOGIA</vt:lpstr>
      <vt:lpstr> DO INCENTIVO FINANCEIRO COMPLEMENTAR</vt:lpstr>
      <vt:lpstr>COMITÊ GESTOR MACRORREGIONAL DA REDE DE URGÊNCIA E EMERGÊNCIA (RUE).</vt:lpstr>
      <vt:lpstr>MONITORAMENTO E AVALIAÇÃO DAS REDES DE URGÊNCIA E EMERGÊNCIA</vt:lpstr>
      <vt:lpstr>Apresentação do PowerPoint</vt:lpstr>
      <vt:lpstr>MACRORREGIÃO CENTRO-NORTE</vt:lpstr>
      <vt:lpstr>MACRORREGIÃO CENTRO-NORTE</vt:lpstr>
      <vt:lpstr>REGIÕES DE SAÚDE DA MACRORREGIÃO CENTRO-NORTE</vt:lpstr>
      <vt:lpstr>Situação atual do SAMU</vt:lpstr>
      <vt:lpstr>Apresentação do PowerPoint</vt:lpstr>
      <vt:lpstr>COMPONENTE SAMU MACRORREGIONALIZADO</vt:lpstr>
      <vt:lpstr>Apresentação do PowerPoint</vt:lpstr>
      <vt:lpstr>Apresentação do PowerPoint</vt:lpstr>
      <vt:lpstr>Apresentação do PowerPoint</vt:lpstr>
      <vt:lpstr>MOTOLÂNCIAS</vt:lpstr>
      <vt:lpstr>Apresentação do PowerPoint</vt:lpstr>
      <vt:lpstr>SUPORTE BÁSICO DE VIDA DO SAMU - USB</vt:lpstr>
      <vt:lpstr>Apresentação do PowerPoint</vt:lpstr>
      <vt:lpstr>Distribuição de todas as USBs na Macrorregião</vt:lpstr>
      <vt:lpstr>Área de cobertura das USBs na Macrorregião</vt:lpstr>
      <vt:lpstr>SUPORTE AVANÇADO DE VIDA DO SAMU - USA</vt:lpstr>
      <vt:lpstr>Apresentação do PowerPoint</vt:lpstr>
      <vt:lpstr>USAs – Distribuição na Macrorregião</vt:lpstr>
      <vt:lpstr>USAs – Cobertura na Macrorregião</vt:lpstr>
      <vt:lpstr>Apresentação do PowerPoint</vt:lpstr>
      <vt:lpstr>Orçamento   ATUAL</vt:lpstr>
      <vt:lpstr>Apresentação do PowerPoint</vt:lpstr>
      <vt:lpstr>Apresentação do PowerPoint</vt:lpstr>
      <vt:lpstr>Apresentação do PowerPoint</vt:lpstr>
      <vt:lpstr>Apresentação do PowerPoint</vt:lpstr>
      <vt:lpstr>Apresentação do PowerPoint</vt:lpstr>
      <vt:lpstr>Repasses Ministeriais</vt:lpstr>
      <vt:lpstr>Repasses Ministeriais - CRU</vt:lpstr>
      <vt:lpstr>Orçamento</vt:lpstr>
      <vt:lpstr>Orçamento – 10 USAs, 40 USBs, 2 Motolâncias, CRU, NEP, Consórcio, PJ UNIDADES NÃO HABILITADAS</vt:lpstr>
      <vt:lpstr>Orçamento</vt:lpstr>
      <vt:lpstr>Primeiro Momento 2024  Investimentos</vt:lpstr>
      <vt:lpstr>Repasses Mensais no ano de 2024 de julho a dezembro UTILIZAÇÃO PARA INVESTIMENTOS</vt:lpstr>
      <vt:lpstr>Segundo Momento 2025  6 primeiros meses SAMU(2025) – Sem habilitação das unidades novas   A diminuição de valor neste período se dará mantendo as habilitações existentes </vt:lpstr>
      <vt:lpstr>Repasses atuais do Ministério da Saúde</vt:lpstr>
      <vt:lpstr>6 primeiros meses de 2025 Manutenção das habilitações atuais sem modificações das unidades incluídas ou ampliadas</vt:lpstr>
      <vt:lpstr>Terceiro Momento 2025  6 últimos meses SAMU(2025) COM HABILITAÇÃO DAS UNIDADES NOVAS </vt:lpstr>
      <vt:lpstr>Distribuição do Orçamento – 10 USAs, 40 USBs, 2 Motolâncias, CRU, NEP, Consórcio e PJ UNIDADES NOVAS HABILITADAS</vt:lpstr>
      <vt:lpstr>Quarto Momento 2026  SAMU– COM QUALIFICAÇÃO </vt:lpstr>
      <vt:lpstr>Apresentação do PowerPoint</vt:lpstr>
      <vt:lpstr>Percapita municipal mensal por município (NORTE)</vt:lpstr>
      <vt:lpstr>Percapita municipal mensal por município (SERRA DA MESA)</vt:lpstr>
      <vt:lpstr>Percapita municipal mensal por município (PIRENEUS)</vt:lpstr>
      <vt:lpstr>Percapita municipal mensal por município (SÃO PATRÍCIO I)</vt:lpstr>
      <vt:lpstr>Percapita municipal mensal por município (SÃO PATRÍCIO II)</vt:lpstr>
      <vt:lpstr>Custo por unidade adicionada</vt:lpstr>
      <vt:lpstr>PROPOSTA PARA AUMENTO DAS USAS NA MACRORREGIÃO</vt:lpstr>
      <vt:lpstr>COBERTURAS</vt:lpstr>
      <vt:lpstr>SOLICITAÇÕES JÁ FEITAS E QUE DEVEM SER REANALISADAS</vt:lpstr>
      <vt:lpstr>COMPONENTE HOSPITALAR COM PORTAS DE URGÊNCIA INCENTIVADAS</vt:lpstr>
      <vt:lpstr>COMPONENTE HOSPITALAR - TIPOLOGIA</vt:lpstr>
      <vt:lpstr>Incentivo financeiro da SES de acordo com a tipologia hospitalar</vt:lpstr>
      <vt:lpstr>HOSPITAIS TIPO II ABRANGÊNCIA MACRORREGIONAL</vt:lpstr>
      <vt:lpstr>Apresentação do PowerPoint</vt:lpstr>
      <vt:lpstr>HOSPITAIS TIPO I ABRANGÊNCIA REGIONAL</vt:lpstr>
      <vt:lpstr>Apresentação do PowerPoint</vt:lpstr>
      <vt:lpstr>HOSPITAIS GERAIS ABRANGÊNCIA REGIONAL</vt:lpstr>
      <vt:lpstr>Apresentação do PowerPoint</vt:lpstr>
      <vt:lpstr>HOSPITAIS DE PRIMEIRO ATENDIMENTO COM SALA DE ESTABILIZAÇÃO ABRANGÊNCIA LOCO-REGIONAL</vt:lpstr>
      <vt:lpstr>Apresentação do PowerPoint</vt:lpstr>
      <vt:lpstr>Apresentação do PowerPoint</vt:lpstr>
      <vt:lpstr>Apresentação do PowerPoint</vt:lpstr>
      <vt:lpstr>Estimativa de custeio das portas hospitalares de urgência da REDE SUS para a melhoria do atendimento de urgência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CESAR NITSCHKE</dc:creator>
  <dc:description/>
  <cp:lastModifiedBy>CESAR NITSCHKE</cp:lastModifiedBy>
  <cp:revision>11</cp:revision>
  <dcterms:created xsi:type="dcterms:W3CDTF">2024-05-22T21:11:50Z</dcterms:created>
  <dcterms:modified xsi:type="dcterms:W3CDTF">2024-07-09T03:05:49Z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88</vt:i4>
  </property>
</Properties>
</file>