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rimo" panose="020B0604020202020204" charset="0"/>
      <p:regular r:id="rId10"/>
    </p:embeddedFont>
    <p:embeddedFont>
      <p:font typeface="Arimo Bold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nva Sans Bold" panose="020B0604020202020204" charset="0"/>
      <p:regular r:id="rId16"/>
    </p:embeddedFont>
    <p:embeddedFont>
      <p:font typeface="Oswald Bold" panose="020B0604020202020204" charset="0"/>
      <p:regular r:id="rId17"/>
    </p:embeddedFont>
    <p:embeddedFont>
      <p:font typeface="Public Sans" panose="020B0604020202020204" charset="0"/>
      <p:regular r:id="rId18"/>
    </p:embeddedFont>
    <p:embeddedFont>
      <p:font typeface="Public Sans Bold" panose="020B0604020202020204" charset="0"/>
      <p:regular r:id="rId19"/>
    </p:embeddedFont>
    <p:embeddedFont>
      <p:font typeface="Public Sans Heavy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svg"/><Relationship Id="rId5" Type="http://schemas.openxmlformats.org/officeDocument/2006/relationships/image" Target="../media/image12.pn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9.jpe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11" Type="http://schemas.openxmlformats.org/officeDocument/2006/relationships/image" Target="../media/image39.sv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5.png"/><Relationship Id="rId7" Type="http://schemas.openxmlformats.org/officeDocument/2006/relationships/image" Target="../media/image4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ndicadores.saude.go.gov.br/public/ist.html" TargetMode="External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7065308"/>
            <a:ext cx="3221692" cy="3221692"/>
          </a:xfrm>
          <a:custGeom>
            <a:avLst/>
            <a:gdLst/>
            <a:ahLst/>
            <a:cxnLst/>
            <a:rect l="l" t="t" r="r" b="b"/>
            <a:pathLst>
              <a:path w="3221692" h="3221692">
                <a:moveTo>
                  <a:pt x="0" y="0"/>
                </a:moveTo>
                <a:lnTo>
                  <a:pt x="3221692" y="0"/>
                </a:lnTo>
                <a:lnTo>
                  <a:pt x="3221692" y="3221692"/>
                </a:lnTo>
                <a:lnTo>
                  <a:pt x="0" y="32216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030037" y="-3900123"/>
            <a:ext cx="22291132" cy="22291132"/>
          </a:xfrm>
          <a:custGeom>
            <a:avLst/>
            <a:gdLst/>
            <a:ahLst/>
            <a:cxnLst/>
            <a:rect l="l" t="t" r="r" b="b"/>
            <a:pathLst>
              <a:path w="22291132" h="22291132">
                <a:moveTo>
                  <a:pt x="0" y="0"/>
                </a:moveTo>
                <a:lnTo>
                  <a:pt x="22291132" y="0"/>
                </a:lnTo>
                <a:lnTo>
                  <a:pt x="22291132" y="22291131"/>
                </a:lnTo>
                <a:lnTo>
                  <a:pt x="0" y="22291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11136547" y="3489581"/>
            <a:ext cx="7151453" cy="7151453"/>
          </a:xfrm>
          <a:custGeom>
            <a:avLst/>
            <a:gdLst/>
            <a:ahLst/>
            <a:cxnLst/>
            <a:rect l="l" t="t" r="r" b="b"/>
            <a:pathLst>
              <a:path w="7151453" h="7151453">
                <a:moveTo>
                  <a:pt x="0" y="0"/>
                </a:moveTo>
                <a:lnTo>
                  <a:pt x="7151453" y="0"/>
                </a:lnTo>
                <a:lnTo>
                  <a:pt x="7151453" y="7151453"/>
                </a:lnTo>
                <a:lnTo>
                  <a:pt x="0" y="71514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10800000">
            <a:off x="16048515" y="8537339"/>
            <a:ext cx="2239485" cy="1749661"/>
            <a:chOff x="0" y="0"/>
            <a:chExt cx="2985980" cy="233288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86024" cy="2332863"/>
            </a:xfrm>
            <a:custGeom>
              <a:avLst/>
              <a:gdLst/>
              <a:ahLst/>
              <a:cxnLst/>
              <a:rect l="l" t="t" r="r" b="b"/>
              <a:pathLst>
                <a:path w="2986024" h="2332863">
                  <a:moveTo>
                    <a:pt x="0" y="0"/>
                  </a:moveTo>
                  <a:lnTo>
                    <a:pt x="2986024" y="0"/>
                  </a:lnTo>
                  <a:lnTo>
                    <a:pt x="2986024" y="2332863"/>
                  </a:lnTo>
                  <a:lnTo>
                    <a:pt x="0" y="2332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47" r="1" b="-48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181912" y="3192465"/>
            <a:ext cx="10119112" cy="3743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8"/>
              </a:lnSpc>
            </a:pPr>
            <a:r>
              <a:rPr lang="en-US" sz="6999">
                <a:solidFill>
                  <a:srgbClr val="36438E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Perfil Epidemiológico da Sífilis no Estado de Goiás</a:t>
            </a:r>
          </a:p>
          <a:p>
            <a:pPr algn="l">
              <a:lnSpc>
                <a:spcPts val="7349"/>
              </a:lnSpc>
            </a:pPr>
            <a:endParaRPr lang="en-US" sz="6999">
              <a:solidFill>
                <a:srgbClr val="36438E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534588" y="6314738"/>
            <a:ext cx="5102532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36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Comissão Intergestora Bipartite - CIB</a:t>
            </a:r>
          </a:p>
          <a:p>
            <a:pPr algn="l">
              <a:lnSpc>
                <a:spcPts val="2520"/>
              </a:lnSpc>
            </a:pPr>
            <a:r>
              <a:rPr lang="en-US" sz="1800" spc="36">
                <a:solidFill>
                  <a:srgbClr val="163A92"/>
                </a:solidFill>
                <a:latin typeface="Public Sans Heavy"/>
                <a:ea typeface="Public Sans Heavy"/>
                <a:cs typeface="Public Sans Heavy"/>
                <a:sym typeface="Public Sans Heavy"/>
              </a:rPr>
              <a:t>22 de Agosto de 2024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98017" y="1028700"/>
            <a:ext cx="3486765" cy="1098331"/>
            <a:chOff x="0" y="0"/>
            <a:chExt cx="4649020" cy="1464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48962" cy="1464437"/>
            </a:xfrm>
            <a:custGeom>
              <a:avLst/>
              <a:gdLst/>
              <a:ahLst/>
              <a:cxnLst/>
              <a:rect l="l" t="t" r="r" b="b"/>
              <a:pathLst>
                <a:path w="4648962" h="1464437">
                  <a:moveTo>
                    <a:pt x="0" y="0"/>
                  </a:moveTo>
                  <a:lnTo>
                    <a:pt x="4648962" y="0"/>
                  </a:lnTo>
                  <a:lnTo>
                    <a:pt x="4648962" y="1464437"/>
                  </a:lnTo>
                  <a:lnTo>
                    <a:pt x="0" y="14644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8" r="-1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3813003" y="8537353"/>
            <a:ext cx="8641249" cy="1211137"/>
            <a:chOff x="0" y="0"/>
            <a:chExt cx="10571559" cy="1614849"/>
          </a:xfrm>
        </p:grpSpPr>
        <p:sp>
          <p:nvSpPr>
            <p:cNvPr id="12" name="TextBox 12"/>
            <p:cNvSpPr txBox="1"/>
            <p:nvPr/>
          </p:nvSpPr>
          <p:spPr>
            <a:xfrm>
              <a:off x="1904107" y="-57150"/>
              <a:ext cx="6763345" cy="459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u="none" strike="noStrike" dirty="0" err="1">
                  <a:solidFill>
                    <a:srgbClr val="163A92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Superintendência</a:t>
              </a:r>
              <a:r>
                <a:rPr lang="en-US" sz="2000" u="none" strike="noStrike" dirty="0">
                  <a:solidFill>
                    <a:srgbClr val="163A92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 de </a:t>
              </a:r>
              <a:r>
                <a:rPr lang="en-US" sz="2000" u="none" strike="noStrike" dirty="0" err="1">
                  <a:solidFill>
                    <a:srgbClr val="163A92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Vigilância</a:t>
              </a:r>
              <a:r>
                <a:rPr lang="en-US" sz="2000" u="none" strike="noStrike" dirty="0">
                  <a:solidFill>
                    <a:srgbClr val="163A92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 </a:t>
              </a:r>
              <a:r>
                <a:rPr lang="en-US" sz="2000" u="none" strike="noStrike" dirty="0" err="1">
                  <a:solidFill>
                    <a:srgbClr val="163A92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em</a:t>
              </a:r>
              <a:r>
                <a:rPr lang="en-US" sz="2000" u="none" strike="noStrike" dirty="0">
                  <a:solidFill>
                    <a:srgbClr val="163A92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 </a:t>
              </a:r>
              <a:r>
                <a:rPr lang="en-US" sz="2000" u="none" strike="noStrike" dirty="0" err="1">
                  <a:solidFill>
                    <a:srgbClr val="163A92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Saúde</a:t>
              </a:r>
              <a:r>
                <a:rPr lang="en-US" sz="2000" u="none" strike="noStrike" dirty="0">
                  <a:solidFill>
                    <a:srgbClr val="163A92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548213"/>
              <a:ext cx="10571559" cy="459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dirty="0" err="1">
                  <a:solidFill>
                    <a:srgbClr val="163A92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Gerência</a:t>
              </a:r>
              <a:r>
                <a:rPr lang="en-US" sz="2000" dirty="0">
                  <a:solidFill>
                    <a:srgbClr val="163A92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 de </a:t>
              </a:r>
              <a:r>
                <a:rPr lang="en-US" sz="2000" dirty="0" err="1">
                  <a:solidFill>
                    <a:srgbClr val="163A92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Vigilância</a:t>
              </a:r>
              <a:r>
                <a:rPr lang="en-US" sz="2000" dirty="0">
                  <a:solidFill>
                    <a:srgbClr val="163A92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 </a:t>
              </a:r>
              <a:r>
                <a:rPr lang="en-US" sz="2000" dirty="0" err="1">
                  <a:solidFill>
                    <a:srgbClr val="163A92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Epidemiológica</a:t>
              </a:r>
              <a:r>
                <a:rPr lang="en-US" sz="2000" dirty="0">
                  <a:solidFill>
                    <a:srgbClr val="163A92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 de </a:t>
              </a:r>
              <a:r>
                <a:rPr lang="en-US" sz="2000" dirty="0" err="1">
                  <a:solidFill>
                    <a:srgbClr val="163A92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Doenças</a:t>
              </a:r>
              <a:r>
                <a:rPr lang="en-US" sz="2000" dirty="0">
                  <a:solidFill>
                    <a:srgbClr val="163A92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 </a:t>
              </a:r>
              <a:r>
                <a:rPr lang="en-US" sz="2000" dirty="0" err="1">
                  <a:solidFill>
                    <a:srgbClr val="163A92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Transmissíveis</a:t>
              </a:r>
              <a:endParaRPr lang="en-US" sz="2000" dirty="0">
                <a:solidFill>
                  <a:srgbClr val="163A92"/>
                </a:solidFill>
                <a:latin typeface="Public Sans Bold"/>
                <a:ea typeface="Public Sans Bold"/>
                <a:cs typeface="Public Sans Bold"/>
                <a:sym typeface="Public Sans Bold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922027" y="1155536"/>
              <a:ext cx="5818981" cy="459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163A92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Coordenação de Vigilância das IST´s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928" y="3004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r="-6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030651" y="7005425"/>
            <a:ext cx="184903" cy="192074"/>
            <a:chOff x="0" y="0"/>
            <a:chExt cx="164961" cy="1713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4961" cy="171359"/>
            </a:xfrm>
            <a:custGeom>
              <a:avLst/>
              <a:gdLst/>
              <a:ahLst/>
              <a:cxnLst/>
              <a:rect l="l" t="t" r="r" b="b"/>
              <a:pathLst>
                <a:path w="164961" h="171359">
                  <a:moveTo>
                    <a:pt x="0" y="0"/>
                  </a:moveTo>
                  <a:lnTo>
                    <a:pt x="164961" y="0"/>
                  </a:lnTo>
                  <a:lnTo>
                    <a:pt x="164961" y="171359"/>
                  </a:lnTo>
                  <a:lnTo>
                    <a:pt x="0" y="171359"/>
                  </a:lnTo>
                  <a:close/>
                </a:path>
              </a:pathLst>
            </a:custGeom>
            <a:solidFill>
              <a:srgbClr val="E9F2F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64961" cy="2189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086" y="1635638"/>
            <a:ext cx="8641673" cy="403172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857725" y="-61290"/>
            <a:ext cx="12225084" cy="100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Sífilis Adquirida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324225" y="1402007"/>
            <a:ext cx="7643603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Série Histórica - Taxa de Detecção x Número de Casos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518" y="591516"/>
            <a:ext cx="9070021" cy="549286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16456" y="9629005"/>
            <a:ext cx="1231106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FONTE: SINAN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72282" y="4202265"/>
            <a:ext cx="612387" cy="282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5"/>
              </a:lnSpc>
              <a:spcBef>
                <a:spcPct val="0"/>
              </a:spcBef>
            </a:pPr>
            <a:r>
              <a:rPr lang="en-US" sz="1611">
                <a:solidFill>
                  <a:srgbClr val="F7F9FA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5.385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175083" y="4299644"/>
            <a:ext cx="669785" cy="282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5"/>
              </a:lnSpc>
              <a:spcBef>
                <a:spcPct val="0"/>
              </a:spcBef>
            </a:pPr>
            <a:r>
              <a:rPr lang="en-US" sz="1611">
                <a:solidFill>
                  <a:srgbClr val="F7F9FA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4.342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35282" y="4079851"/>
            <a:ext cx="694418" cy="282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5"/>
              </a:lnSpc>
              <a:spcBef>
                <a:spcPct val="0"/>
              </a:spcBef>
            </a:pPr>
            <a:r>
              <a:rPr lang="en-US" sz="1611">
                <a:solidFill>
                  <a:srgbClr val="F7F9FA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6.783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579878" y="3835024"/>
            <a:ext cx="602986" cy="282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5"/>
              </a:lnSpc>
              <a:spcBef>
                <a:spcPct val="0"/>
              </a:spcBef>
            </a:pPr>
            <a:r>
              <a:rPr lang="en-US" sz="1611">
                <a:solidFill>
                  <a:srgbClr val="F7F9FA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8.332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700767" y="3490986"/>
            <a:ext cx="653085" cy="282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5"/>
              </a:lnSpc>
              <a:spcBef>
                <a:spcPct val="0"/>
              </a:spcBef>
            </a:pPr>
            <a:r>
              <a:rPr lang="en-US" sz="1611">
                <a:solidFill>
                  <a:srgbClr val="F7F9FA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10.199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913083" y="4202265"/>
            <a:ext cx="597034" cy="282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5"/>
              </a:lnSpc>
              <a:spcBef>
                <a:spcPct val="0"/>
              </a:spcBef>
            </a:pPr>
            <a:r>
              <a:rPr lang="en-US" sz="1611">
                <a:solidFill>
                  <a:srgbClr val="F7F9FA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3.519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029945" y="3375876"/>
            <a:ext cx="612387" cy="211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31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77,6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077483" y="3605845"/>
            <a:ext cx="679346" cy="1991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5"/>
              </a:lnSpc>
              <a:spcBef>
                <a:spcPct val="0"/>
              </a:spcBef>
            </a:pPr>
            <a:r>
              <a:rPr lang="en-US" sz="121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61,9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159519" y="3003766"/>
            <a:ext cx="694419" cy="1991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5"/>
              </a:lnSpc>
              <a:spcBef>
                <a:spcPct val="0"/>
              </a:spcBef>
            </a:pPr>
            <a:r>
              <a:rPr lang="en-US" sz="121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96,7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569239" y="2660821"/>
            <a:ext cx="602987" cy="1991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5"/>
              </a:lnSpc>
              <a:spcBef>
                <a:spcPct val="0"/>
              </a:spcBef>
            </a:pPr>
            <a:r>
              <a:rPr lang="en-US" sz="121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118,7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918761" y="2137062"/>
            <a:ext cx="653085" cy="1991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5"/>
              </a:lnSpc>
              <a:spcBef>
                <a:spcPct val="0"/>
              </a:spcBef>
            </a:pPr>
            <a:r>
              <a:rPr lang="en-US" sz="121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145,3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355275" y="3411118"/>
            <a:ext cx="653085" cy="1991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5"/>
              </a:lnSpc>
              <a:spcBef>
                <a:spcPct val="0"/>
              </a:spcBef>
            </a:pPr>
            <a:r>
              <a:rPr lang="en-US" sz="121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74,8</a:t>
            </a:r>
          </a:p>
        </p:txBody>
      </p:sp>
      <p:sp>
        <p:nvSpPr>
          <p:cNvPr id="23" name="TextBox 23"/>
          <p:cNvSpPr txBox="1"/>
          <p:nvPr/>
        </p:nvSpPr>
        <p:spPr>
          <a:xfrm rot="-5400000">
            <a:off x="3815815" y="3404572"/>
            <a:ext cx="2005793" cy="24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24"/>
              </a:lnSpc>
              <a:spcBef>
                <a:spcPct val="0"/>
              </a:spcBef>
            </a:pPr>
            <a:r>
              <a:rPr lang="en-US" sz="1445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Acumulado de casos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342978" y="5105400"/>
            <a:ext cx="3254577" cy="24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24"/>
              </a:lnSpc>
              <a:spcBef>
                <a:spcPct val="0"/>
              </a:spcBef>
            </a:pPr>
            <a:r>
              <a:rPr lang="en-US" sz="1445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Ano de Notificação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6456" y="9983970"/>
            <a:ext cx="3043566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*Dados Preliminares até 30/06/2024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316961" y="6202999"/>
            <a:ext cx="3017169" cy="3315005"/>
            <a:chOff x="0" y="0"/>
            <a:chExt cx="4022892" cy="4420006"/>
          </a:xfrm>
        </p:grpSpPr>
        <p:sp>
          <p:nvSpPr>
            <p:cNvPr id="27" name="Freeform 27"/>
            <p:cNvSpPr/>
            <p:nvPr/>
          </p:nvSpPr>
          <p:spPr>
            <a:xfrm>
              <a:off x="749733" y="0"/>
              <a:ext cx="1193672" cy="1640787"/>
            </a:xfrm>
            <a:custGeom>
              <a:avLst/>
              <a:gdLst/>
              <a:ahLst/>
              <a:cxnLst/>
              <a:rect l="l" t="t" r="r" b="b"/>
              <a:pathLst>
                <a:path w="1193672" h="1640787">
                  <a:moveTo>
                    <a:pt x="0" y="0"/>
                  </a:moveTo>
                  <a:lnTo>
                    <a:pt x="1193673" y="0"/>
                  </a:lnTo>
                  <a:lnTo>
                    <a:pt x="1193673" y="1640787"/>
                  </a:lnTo>
                  <a:lnTo>
                    <a:pt x="0" y="16407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2079364" y="0"/>
              <a:ext cx="1193672" cy="1640787"/>
            </a:xfrm>
            <a:custGeom>
              <a:avLst/>
              <a:gdLst/>
              <a:ahLst/>
              <a:cxnLst/>
              <a:rect l="l" t="t" r="r" b="b"/>
              <a:pathLst>
                <a:path w="1193672" h="1640787">
                  <a:moveTo>
                    <a:pt x="0" y="0"/>
                  </a:moveTo>
                  <a:lnTo>
                    <a:pt x="1193672" y="0"/>
                  </a:lnTo>
                  <a:lnTo>
                    <a:pt x="1193672" y="1640787"/>
                  </a:lnTo>
                  <a:lnTo>
                    <a:pt x="0" y="16407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1346569" y="511658"/>
              <a:ext cx="1297058" cy="1782898"/>
            </a:xfrm>
            <a:custGeom>
              <a:avLst/>
              <a:gdLst/>
              <a:ahLst/>
              <a:cxnLst/>
              <a:rect l="l" t="t" r="r" b="b"/>
              <a:pathLst>
                <a:path w="1297058" h="1782898">
                  <a:moveTo>
                    <a:pt x="0" y="0"/>
                  </a:moveTo>
                  <a:lnTo>
                    <a:pt x="1297058" y="0"/>
                  </a:lnTo>
                  <a:lnTo>
                    <a:pt x="1297058" y="1782897"/>
                  </a:lnTo>
                  <a:lnTo>
                    <a:pt x="0" y="1782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0" y="2492696"/>
              <a:ext cx="4022892" cy="926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803"/>
                </a:lnSpc>
                <a:spcBef>
                  <a:spcPct val="0"/>
                </a:spcBef>
              </a:pPr>
              <a:r>
                <a:rPr lang="en-US" sz="4145">
                  <a:solidFill>
                    <a:srgbClr val="0C9251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3.519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31609" y="3381029"/>
              <a:ext cx="3759673" cy="10389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90"/>
                </a:lnSpc>
                <a:spcBef>
                  <a:spcPct val="0"/>
                </a:spcBef>
              </a:pPr>
              <a:r>
                <a:rPr lang="en-US" sz="1921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Casos Novos </a:t>
              </a:r>
            </a:p>
            <a:p>
              <a:pPr algn="ctr">
                <a:lnSpc>
                  <a:spcPts val="3810"/>
                </a:lnSpc>
                <a:spcBef>
                  <a:spcPct val="0"/>
                </a:spcBef>
              </a:pPr>
              <a:r>
                <a:rPr lang="en-US" sz="2721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2024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524630" y="6516477"/>
            <a:ext cx="3818348" cy="2842094"/>
            <a:chOff x="0" y="0"/>
            <a:chExt cx="5091131" cy="3789459"/>
          </a:xfrm>
        </p:grpSpPr>
        <p:sp>
          <p:nvSpPr>
            <p:cNvPr id="33" name="Freeform 33"/>
            <p:cNvSpPr/>
            <p:nvPr/>
          </p:nvSpPr>
          <p:spPr>
            <a:xfrm>
              <a:off x="884824" y="0"/>
              <a:ext cx="2795471" cy="2456520"/>
            </a:xfrm>
            <a:custGeom>
              <a:avLst/>
              <a:gdLst/>
              <a:ahLst/>
              <a:cxnLst/>
              <a:rect l="l" t="t" r="r" b="b"/>
              <a:pathLst>
                <a:path w="2795471" h="2456520">
                  <a:moveTo>
                    <a:pt x="0" y="0"/>
                  </a:moveTo>
                  <a:lnTo>
                    <a:pt x="2795471" y="0"/>
                  </a:lnTo>
                  <a:lnTo>
                    <a:pt x="2795471" y="2456520"/>
                  </a:lnTo>
                  <a:lnTo>
                    <a:pt x="0" y="2456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353993" y="2484040"/>
              <a:ext cx="4383144" cy="901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763"/>
                </a:lnSpc>
                <a:spcBef>
                  <a:spcPct val="0"/>
                </a:spcBef>
              </a:pPr>
              <a:r>
                <a:rPr lang="en-US" sz="4116">
                  <a:solidFill>
                    <a:srgbClr val="0C9251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68,7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3372095"/>
              <a:ext cx="5091131" cy="417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96"/>
                </a:lnSpc>
                <a:spcBef>
                  <a:spcPct val="0"/>
                </a:spcBef>
              </a:pPr>
              <a:r>
                <a:rPr lang="en-US" sz="1926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Casos/100.000 habitantes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7898388" y="6680327"/>
            <a:ext cx="2495278" cy="2577973"/>
            <a:chOff x="0" y="0"/>
            <a:chExt cx="3327037" cy="3437297"/>
          </a:xfrm>
        </p:grpSpPr>
        <p:sp>
          <p:nvSpPr>
            <p:cNvPr id="37" name="Freeform 37"/>
            <p:cNvSpPr/>
            <p:nvPr/>
          </p:nvSpPr>
          <p:spPr>
            <a:xfrm>
              <a:off x="1018131" y="0"/>
              <a:ext cx="1290775" cy="1290775"/>
            </a:xfrm>
            <a:custGeom>
              <a:avLst/>
              <a:gdLst/>
              <a:ahLst/>
              <a:cxnLst/>
              <a:rect l="l" t="t" r="r" b="b"/>
              <a:pathLst>
                <a:path w="1290775" h="1290775">
                  <a:moveTo>
                    <a:pt x="0" y="0"/>
                  </a:moveTo>
                  <a:lnTo>
                    <a:pt x="1290775" y="0"/>
                  </a:lnTo>
                  <a:lnTo>
                    <a:pt x="1290775" y="1290775"/>
                  </a:lnTo>
                  <a:lnTo>
                    <a:pt x="0" y="1290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TextBox 38"/>
            <p:cNvSpPr txBox="1"/>
            <p:nvPr/>
          </p:nvSpPr>
          <p:spPr>
            <a:xfrm>
              <a:off x="0" y="1473670"/>
              <a:ext cx="3327037" cy="14991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88"/>
                </a:lnSpc>
              </a:pPr>
              <a:r>
                <a:rPr lang="en-US" sz="3277">
                  <a:solidFill>
                    <a:srgbClr val="0C9251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2.249</a:t>
              </a:r>
            </a:p>
            <a:p>
              <a:pPr marL="0" lvl="0" indent="0" algn="ctr">
                <a:lnSpc>
                  <a:spcPts val="4588"/>
                </a:lnSpc>
                <a:spcBef>
                  <a:spcPct val="0"/>
                </a:spcBef>
              </a:pPr>
              <a:r>
                <a:rPr lang="en-US" sz="3277">
                  <a:solidFill>
                    <a:srgbClr val="4B5A69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63,9%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108844" y="3019694"/>
              <a:ext cx="3109349" cy="417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86"/>
                </a:lnSpc>
                <a:spcBef>
                  <a:spcPct val="0"/>
                </a:spcBef>
              </a:pPr>
              <a:r>
                <a:rPr lang="en-US" sz="1919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Sexo Masculino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2447711" y="1891530"/>
              <a:ext cx="624484" cy="255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54"/>
                </a:lnSpc>
                <a:spcBef>
                  <a:spcPct val="0"/>
                </a:spcBef>
              </a:pPr>
              <a:r>
                <a:rPr lang="en-US" sz="1181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Casos 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544531" y="6652680"/>
            <a:ext cx="2423298" cy="2605620"/>
            <a:chOff x="0" y="0"/>
            <a:chExt cx="3231063" cy="3474160"/>
          </a:xfrm>
        </p:grpSpPr>
        <p:sp>
          <p:nvSpPr>
            <p:cNvPr id="42" name="Freeform 42"/>
            <p:cNvSpPr/>
            <p:nvPr/>
          </p:nvSpPr>
          <p:spPr>
            <a:xfrm>
              <a:off x="1089826" y="0"/>
              <a:ext cx="1051411" cy="1518283"/>
            </a:xfrm>
            <a:custGeom>
              <a:avLst/>
              <a:gdLst/>
              <a:ahLst/>
              <a:cxnLst/>
              <a:rect l="l" t="t" r="r" b="b"/>
              <a:pathLst>
                <a:path w="1051411" h="1518283">
                  <a:moveTo>
                    <a:pt x="0" y="0"/>
                  </a:moveTo>
                  <a:lnTo>
                    <a:pt x="1051411" y="0"/>
                  </a:lnTo>
                  <a:lnTo>
                    <a:pt x="1051411" y="1518283"/>
                  </a:lnTo>
                  <a:lnTo>
                    <a:pt x="0" y="15182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TextBox 43"/>
            <p:cNvSpPr txBox="1"/>
            <p:nvPr/>
          </p:nvSpPr>
          <p:spPr>
            <a:xfrm>
              <a:off x="0" y="1561607"/>
              <a:ext cx="3231063" cy="1457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56"/>
                </a:lnSpc>
              </a:pPr>
              <a:r>
                <a:rPr lang="en-US" sz="3182">
                  <a:solidFill>
                    <a:srgbClr val="0C9251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1.259 </a:t>
              </a:r>
            </a:p>
            <a:p>
              <a:pPr marL="0" lvl="0" indent="0" algn="ctr">
                <a:lnSpc>
                  <a:spcPts val="4456"/>
                </a:lnSpc>
                <a:spcBef>
                  <a:spcPct val="0"/>
                </a:spcBef>
              </a:pPr>
              <a:r>
                <a:rPr lang="en-US" sz="3182">
                  <a:solidFill>
                    <a:srgbClr val="4B5A69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35,8%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05705" y="3063858"/>
              <a:ext cx="3019654" cy="410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86"/>
                </a:lnSpc>
                <a:spcBef>
                  <a:spcPct val="0"/>
                </a:spcBef>
              </a:pPr>
              <a:r>
                <a:rPr lang="en-US" sz="1919" u="none" strike="noStrike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Sexo Feminino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2298255" y="1958317"/>
              <a:ext cx="606469" cy="2583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06"/>
                </a:lnSpc>
                <a:spcBef>
                  <a:spcPct val="0"/>
                </a:spcBef>
              </a:pPr>
              <a:r>
                <a:rPr lang="en-US" sz="1147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Casos 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2370098" y="6655287"/>
            <a:ext cx="2712710" cy="2603013"/>
            <a:chOff x="0" y="0"/>
            <a:chExt cx="3616947" cy="3470683"/>
          </a:xfrm>
        </p:grpSpPr>
        <p:sp>
          <p:nvSpPr>
            <p:cNvPr id="47" name="Freeform 47"/>
            <p:cNvSpPr/>
            <p:nvPr/>
          </p:nvSpPr>
          <p:spPr>
            <a:xfrm>
              <a:off x="1438036" y="0"/>
              <a:ext cx="1309104" cy="1309104"/>
            </a:xfrm>
            <a:custGeom>
              <a:avLst/>
              <a:gdLst/>
              <a:ahLst/>
              <a:cxnLst/>
              <a:rect l="l" t="t" r="r" b="b"/>
              <a:pathLst>
                <a:path w="1309104" h="1309104">
                  <a:moveTo>
                    <a:pt x="0" y="0"/>
                  </a:moveTo>
                  <a:lnTo>
                    <a:pt x="1309104" y="0"/>
                  </a:lnTo>
                  <a:lnTo>
                    <a:pt x="1309104" y="1309104"/>
                  </a:lnTo>
                  <a:lnTo>
                    <a:pt x="0" y="1309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TextBox 48"/>
            <p:cNvSpPr txBox="1"/>
            <p:nvPr/>
          </p:nvSpPr>
          <p:spPr>
            <a:xfrm>
              <a:off x="0" y="1531937"/>
              <a:ext cx="3293803" cy="1494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42"/>
                </a:lnSpc>
              </a:pPr>
              <a:r>
                <a:rPr lang="en-US" sz="3244">
                  <a:solidFill>
                    <a:srgbClr val="0C9251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11 </a:t>
              </a:r>
            </a:p>
            <a:p>
              <a:pPr marL="0" lvl="0" indent="0" algn="ctr">
                <a:lnSpc>
                  <a:spcPts val="4542"/>
                </a:lnSpc>
                <a:spcBef>
                  <a:spcPct val="0"/>
                </a:spcBef>
              </a:pPr>
              <a:r>
                <a:rPr lang="en-US" sz="3244">
                  <a:solidFill>
                    <a:srgbClr val="4B5A69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         0,3%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538659" y="3051892"/>
              <a:ext cx="3078288" cy="418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86"/>
                </a:lnSpc>
                <a:spcBef>
                  <a:spcPct val="0"/>
                </a:spcBef>
              </a:pPr>
              <a:r>
                <a:rPr lang="en-US" sz="1919" u="none" strike="noStrike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 Sexo Ignorado 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895771" y="1883120"/>
              <a:ext cx="618246" cy="253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  <a:spcBef>
                  <a:spcPct val="0"/>
                </a:spcBef>
              </a:pPr>
              <a:r>
                <a:rPr lang="en-US" sz="1169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Casos 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r="-60"/>
            </a:stretch>
          </a:blip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62" y="1642545"/>
            <a:ext cx="8558790" cy="40179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229" y="1382650"/>
            <a:ext cx="9070021" cy="373596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299307" y="5637870"/>
            <a:ext cx="2538455" cy="3752841"/>
            <a:chOff x="0" y="0"/>
            <a:chExt cx="3384607" cy="5003788"/>
          </a:xfrm>
        </p:grpSpPr>
        <p:sp>
          <p:nvSpPr>
            <p:cNvPr id="6" name="Freeform 6"/>
            <p:cNvSpPr/>
            <p:nvPr/>
          </p:nvSpPr>
          <p:spPr>
            <a:xfrm>
              <a:off x="318281" y="0"/>
              <a:ext cx="2913583" cy="2938101"/>
            </a:xfrm>
            <a:custGeom>
              <a:avLst/>
              <a:gdLst/>
              <a:ahLst/>
              <a:cxnLst/>
              <a:rect l="l" t="t" r="r" b="b"/>
              <a:pathLst>
                <a:path w="2913583" h="2938101">
                  <a:moveTo>
                    <a:pt x="0" y="0"/>
                  </a:moveTo>
                  <a:lnTo>
                    <a:pt x="2913583" y="0"/>
                  </a:lnTo>
                  <a:lnTo>
                    <a:pt x="2913583" y="2938101"/>
                  </a:lnTo>
                  <a:lnTo>
                    <a:pt x="0" y="2938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228836" y="2976201"/>
              <a:ext cx="2998989" cy="906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763"/>
                </a:lnSpc>
                <a:spcBef>
                  <a:spcPct val="0"/>
                </a:spcBef>
              </a:pPr>
              <a:r>
                <a:rPr lang="en-US" sz="4116" u="none" strike="noStrike">
                  <a:solidFill>
                    <a:srgbClr val="0C9251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1.337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964971"/>
              <a:ext cx="3384607" cy="1038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96"/>
                </a:lnSpc>
                <a:spcBef>
                  <a:spcPct val="0"/>
                </a:spcBef>
              </a:pPr>
              <a:r>
                <a:rPr lang="en-US" sz="1926" u="none" strike="noStrike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Casos Novos</a:t>
              </a:r>
            </a:p>
            <a:p>
              <a:pPr marL="0" lvl="0" indent="0" algn="ctr">
                <a:lnSpc>
                  <a:spcPts val="3816"/>
                </a:lnSpc>
                <a:spcBef>
                  <a:spcPct val="0"/>
                </a:spcBef>
              </a:pPr>
              <a:r>
                <a:rPr lang="en-US" sz="2726" u="none" strike="noStrike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2024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117990" y="5907797"/>
            <a:ext cx="3461888" cy="3350503"/>
            <a:chOff x="0" y="0"/>
            <a:chExt cx="4615850" cy="4467338"/>
          </a:xfrm>
        </p:grpSpPr>
        <p:sp>
          <p:nvSpPr>
            <p:cNvPr id="10" name="Freeform 10"/>
            <p:cNvSpPr/>
            <p:nvPr/>
          </p:nvSpPr>
          <p:spPr>
            <a:xfrm flipH="1">
              <a:off x="1720614" y="0"/>
              <a:ext cx="1174622" cy="3004848"/>
            </a:xfrm>
            <a:custGeom>
              <a:avLst/>
              <a:gdLst/>
              <a:ahLst/>
              <a:cxnLst/>
              <a:rect l="l" t="t" r="r" b="b"/>
              <a:pathLst>
                <a:path w="1174622" h="3004848">
                  <a:moveTo>
                    <a:pt x="1174622" y="0"/>
                  </a:moveTo>
                  <a:lnTo>
                    <a:pt x="0" y="0"/>
                  </a:lnTo>
                  <a:lnTo>
                    <a:pt x="0" y="3004848"/>
                  </a:lnTo>
                  <a:lnTo>
                    <a:pt x="1174622" y="3004848"/>
                  </a:lnTo>
                  <a:lnTo>
                    <a:pt x="1174622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1317779" y="3052039"/>
              <a:ext cx="1980292" cy="909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763"/>
                </a:lnSpc>
                <a:spcBef>
                  <a:spcPct val="0"/>
                </a:spcBef>
              </a:pPr>
              <a:r>
                <a:rPr lang="en-US" sz="4116" u="none" strike="noStrike">
                  <a:solidFill>
                    <a:srgbClr val="0C9251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31,7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4049974"/>
              <a:ext cx="4615850" cy="417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96"/>
                </a:lnSpc>
                <a:spcBef>
                  <a:spcPct val="0"/>
                </a:spcBef>
              </a:pPr>
              <a:r>
                <a:rPr lang="en-US" sz="1926" u="none" strike="noStrike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Casos/1.000 Nascidos Vivos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4410" y="5819966"/>
            <a:ext cx="5843528" cy="4009846"/>
          </a:xfrm>
          <a:prstGeom prst="rect">
            <a:avLst/>
          </a:prstGeom>
        </p:spPr>
      </p:pic>
      <p:sp>
        <p:nvSpPr>
          <p:cNvPr id="14" name="Freeform 14"/>
          <p:cNvSpPr/>
          <p:nvPr/>
        </p:nvSpPr>
        <p:spPr>
          <a:xfrm rot="-10800000">
            <a:off x="14795658" y="6210739"/>
            <a:ext cx="302653" cy="1614151"/>
          </a:xfrm>
          <a:custGeom>
            <a:avLst/>
            <a:gdLst/>
            <a:ahLst/>
            <a:cxnLst/>
            <a:rect l="l" t="t" r="r" b="b"/>
            <a:pathLst>
              <a:path w="302653" h="1614151">
                <a:moveTo>
                  <a:pt x="0" y="0"/>
                </a:moveTo>
                <a:lnTo>
                  <a:pt x="302653" y="0"/>
                </a:lnTo>
                <a:lnTo>
                  <a:pt x="302653" y="1614151"/>
                </a:lnTo>
                <a:lnTo>
                  <a:pt x="0" y="16141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73227" y="180423"/>
            <a:ext cx="12225084" cy="100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Sífilis em Gestantes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324225" y="1402007"/>
            <a:ext cx="7643603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Série Histórica - Taxa de Detecção x Número de Casos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28898" y="9679940"/>
            <a:ext cx="1231106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FONTE: SINAN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072282" y="4202265"/>
            <a:ext cx="612387" cy="282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5"/>
              </a:lnSpc>
              <a:spcBef>
                <a:spcPct val="0"/>
              </a:spcBef>
            </a:pPr>
            <a:r>
              <a:rPr lang="en-US" sz="1611">
                <a:solidFill>
                  <a:srgbClr val="F7F9FA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2.108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191783" y="4202265"/>
            <a:ext cx="636386" cy="282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5"/>
              </a:lnSpc>
              <a:spcBef>
                <a:spcPct val="0"/>
              </a:spcBef>
            </a:pPr>
            <a:r>
              <a:rPr lang="en-US" sz="1611">
                <a:solidFill>
                  <a:srgbClr val="F7F9FA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1.976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335282" y="4079851"/>
            <a:ext cx="694418" cy="282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5"/>
              </a:lnSpc>
              <a:spcBef>
                <a:spcPct val="0"/>
              </a:spcBef>
            </a:pPr>
            <a:r>
              <a:rPr lang="en-US" sz="1611">
                <a:solidFill>
                  <a:srgbClr val="F7F9FA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2.325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579878" y="3809661"/>
            <a:ext cx="602986" cy="282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5"/>
              </a:lnSpc>
              <a:spcBef>
                <a:spcPct val="0"/>
              </a:spcBef>
            </a:pPr>
            <a:r>
              <a:rPr lang="en-US" sz="1611">
                <a:solidFill>
                  <a:srgbClr val="F7F9FA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2.773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700767" y="3490986"/>
            <a:ext cx="653085" cy="282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5"/>
              </a:lnSpc>
              <a:spcBef>
                <a:spcPct val="0"/>
              </a:spcBef>
            </a:pPr>
            <a:r>
              <a:rPr lang="en-US" sz="1611">
                <a:solidFill>
                  <a:srgbClr val="F7F9FA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3.092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879398" y="4202265"/>
            <a:ext cx="634561" cy="282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5"/>
              </a:lnSpc>
              <a:spcBef>
                <a:spcPct val="0"/>
              </a:spcBef>
            </a:pPr>
            <a:r>
              <a:rPr lang="en-US" sz="1611">
                <a:solidFill>
                  <a:srgbClr val="F7F9FA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1.337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063515" y="3601756"/>
            <a:ext cx="602987" cy="211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  <a:spcBef>
                <a:spcPct val="0"/>
              </a:spcBef>
            </a:pPr>
            <a:r>
              <a:rPr lang="en-US" sz="131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957988" y="2623302"/>
            <a:ext cx="636386" cy="1991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5"/>
              </a:lnSpc>
              <a:spcBef>
                <a:spcPct val="0"/>
              </a:spcBef>
            </a:pPr>
            <a:r>
              <a:rPr lang="en-US" sz="121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23,2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375531" y="2318038"/>
            <a:ext cx="432024" cy="1991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5"/>
              </a:lnSpc>
              <a:spcBef>
                <a:spcPct val="0"/>
              </a:spcBef>
            </a:pPr>
            <a:r>
              <a:rPr lang="en-US" sz="121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27,7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487692" y="2062839"/>
            <a:ext cx="602987" cy="2067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5"/>
              </a:lnSpc>
              <a:spcBef>
                <a:spcPct val="0"/>
              </a:spcBef>
            </a:pPr>
            <a:r>
              <a:rPr lang="en-US" sz="121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31,9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717332" y="1908794"/>
            <a:ext cx="653085" cy="1991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5"/>
              </a:lnSpc>
              <a:spcBef>
                <a:spcPct val="0"/>
              </a:spcBef>
            </a:pPr>
            <a:r>
              <a:rPr lang="en-US" sz="121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34,7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194233" y="3745338"/>
            <a:ext cx="634561" cy="1991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5"/>
              </a:lnSpc>
              <a:spcBef>
                <a:spcPct val="0"/>
              </a:spcBef>
            </a:pPr>
            <a:r>
              <a:rPr lang="en-US" sz="121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33</a:t>
            </a:r>
          </a:p>
        </p:txBody>
      </p:sp>
      <p:sp>
        <p:nvSpPr>
          <p:cNvPr id="30" name="TextBox 30"/>
          <p:cNvSpPr txBox="1"/>
          <p:nvPr/>
        </p:nvSpPr>
        <p:spPr>
          <a:xfrm rot="-5400000">
            <a:off x="3815815" y="3404572"/>
            <a:ext cx="2005793" cy="24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24"/>
              </a:lnSpc>
              <a:spcBef>
                <a:spcPct val="0"/>
              </a:spcBef>
            </a:pPr>
            <a:r>
              <a:rPr lang="en-US" sz="1445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Acumulado de casos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342978" y="5105400"/>
            <a:ext cx="3254577" cy="24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24"/>
              </a:lnSpc>
              <a:spcBef>
                <a:spcPct val="0"/>
              </a:spcBef>
            </a:pPr>
            <a:r>
              <a:rPr lang="en-US" sz="1445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Ano de Diagnóstico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32009" y="9980672"/>
            <a:ext cx="3728254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*Dados Preliminares até 30/06/2024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475398" y="5709693"/>
            <a:ext cx="5178034" cy="348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36"/>
              </a:lnSpc>
              <a:spcBef>
                <a:spcPct val="0"/>
              </a:spcBef>
            </a:pPr>
            <a:r>
              <a:rPr lang="en-US" sz="2026" u="none" strike="noStrik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Período Gestacional de Diagnóstico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778777" y="6480250"/>
            <a:ext cx="837127" cy="323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7"/>
              </a:lnSpc>
              <a:spcBef>
                <a:spcPct val="0"/>
              </a:spcBef>
            </a:pPr>
            <a:r>
              <a:rPr lang="en-US" sz="1869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43,6%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525619" y="7208660"/>
            <a:ext cx="837127" cy="323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7"/>
              </a:lnSpc>
              <a:spcBef>
                <a:spcPct val="0"/>
              </a:spcBef>
            </a:pPr>
            <a:r>
              <a:rPr lang="en-US" sz="1869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27,5%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210761" y="7846962"/>
            <a:ext cx="837127" cy="323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7"/>
              </a:lnSpc>
              <a:spcBef>
                <a:spcPct val="0"/>
              </a:spcBef>
            </a:pPr>
            <a:r>
              <a:rPr lang="en-US" sz="1869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26,2%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316174" y="8590039"/>
            <a:ext cx="837127" cy="323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7"/>
              </a:lnSpc>
              <a:spcBef>
                <a:spcPct val="0"/>
              </a:spcBef>
            </a:pPr>
            <a:r>
              <a:rPr lang="en-US" sz="1869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2,7%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5403111" y="6575500"/>
            <a:ext cx="2554772" cy="111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47"/>
              </a:lnSpc>
            </a:pPr>
            <a:r>
              <a:rPr lang="en-US" sz="7673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rPr>
              <a:t>71,7%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150405" y="9666702"/>
            <a:ext cx="2005793" cy="24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24"/>
              </a:lnSpc>
              <a:spcBef>
                <a:spcPct val="0"/>
              </a:spcBef>
            </a:pPr>
            <a:r>
              <a:rPr lang="en-US" sz="1445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Acumulado de casos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57" b="-335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90805" y="-83499"/>
            <a:ext cx="18436442" cy="10370499"/>
          </a:xfrm>
          <a:custGeom>
            <a:avLst/>
            <a:gdLst/>
            <a:ahLst/>
            <a:cxnLst/>
            <a:rect l="l" t="t" r="r" b="b"/>
            <a:pathLst>
              <a:path w="18436442" h="10370499">
                <a:moveTo>
                  <a:pt x="0" y="0"/>
                </a:moveTo>
                <a:lnTo>
                  <a:pt x="18436442" y="0"/>
                </a:lnTo>
                <a:lnTo>
                  <a:pt x="18436442" y="10370499"/>
                </a:lnTo>
                <a:lnTo>
                  <a:pt x="0" y="103704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903430" y="1028700"/>
            <a:ext cx="2696174" cy="3780791"/>
            <a:chOff x="0" y="0"/>
            <a:chExt cx="3594898" cy="50410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94898" cy="3584828"/>
            </a:xfrm>
            <a:custGeom>
              <a:avLst/>
              <a:gdLst/>
              <a:ahLst/>
              <a:cxnLst/>
              <a:rect l="l" t="t" r="r" b="b"/>
              <a:pathLst>
                <a:path w="3594898" h="3584828">
                  <a:moveTo>
                    <a:pt x="0" y="0"/>
                  </a:moveTo>
                  <a:lnTo>
                    <a:pt x="3594898" y="0"/>
                  </a:lnTo>
                  <a:lnTo>
                    <a:pt x="3594898" y="3584828"/>
                  </a:lnTo>
                  <a:lnTo>
                    <a:pt x="0" y="3584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3594609"/>
              <a:ext cx="3546408" cy="9018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767"/>
                </a:lnSpc>
                <a:spcBef>
                  <a:spcPct val="0"/>
                </a:spcBef>
              </a:pPr>
              <a:r>
                <a:rPr lang="en-US" sz="4119">
                  <a:solidFill>
                    <a:srgbClr val="0C9251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275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16021" y="4601592"/>
              <a:ext cx="3314366" cy="439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1"/>
                </a:lnSpc>
                <a:spcBef>
                  <a:spcPct val="0"/>
                </a:spcBef>
              </a:pPr>
              <a:r>
                <a:rPr lang="en-US" sz="1929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Casos Novos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609346" y="1378236"/>
            <a:ext cx="3461888" cy="3431255"/>
            <a:chOff x="0" y="0"/>
            <a:chExt cx="4615850" cy="4575007"/>
          </a:xfrm>
        </p:grpSpPr>
        <p:sp>
          <p:nvSpPr>
            <p:cNvPr id="9" name="TextBox 9"/>
            <p:cNvSpPr txBox="1"/>
            <p:nvPr/>
          </p:nvSpPr>
          <p:spPr>
            <a:xfrm>
              <a:off x="1046735" y="3102473"/>
              <a:ext cx="1980292" cy="901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763"/>
                </a:lnSpc>
                <a:spcBef>
                  <a:spcPct val="0"/>
                </a:spcBef>
              </a:pPr>
              <a:r>
                <a:rPr lang="en-US" sz="4116">
                  <a:solidFill>
                    <a:srgbClr val="0C9251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8,1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157643"/>
              <a:ext cx="4615850" cy="417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96"/>
                </a:lnSpc>
                <a:spcBef>
                  <a:spcPct val="0"/>
                </a:spcBef>
              </a:pPr>
              <a:r>
                <a:rPr lang="en-US" sz="1926" u="none" strike="noStrike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Casos/1.000 Nascidos Vivos</a:t>
              </a:r>
            </a:p>
          </p:txBody>
        </p:sp>
        <p:sp>
          <p:nvSpPr>
            <p:cNvPr id="11" name="Freeform 11"/>
            <p:cNvSpPr/>
            <p:nvPr/>
          </p:nvSpPr>
          <p:spPr>
            <a:xfrm>
              <a:off x="589316" y="0"/>
              <a:ext cx="2706298" cy="2726748"/>
            </a:xfrm>
            <a:custGeom>
              <a:avLst/>
              <a:gdLst/>
              <a:ahLst/>
              <a:cxnLst/>
              <a:rect l="l" t="t" r="r" b="b"/>
              <a:pathLst>
                <a:path w="2706298" h="2726748">
                  <a:moveTo>
                    <a:pt x="0" y="0"/>
                  </a:moveTo>
                  <a:lnTo>
                    <a:pt x="2706298" y="0"/>
                  </a:lnTo>
                  <a:lnTo>
                    <a:pt x="2706298" y="2726748"/>
                  </a:lnTo>
                  <a:lnTo>
                    <a:pt x="0" y="2726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3269078" y="1194069"/>
            <a:ext cx="1631573" cy="163157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ADBCBD"/>
              </a:solidFill>
              <a:prstDash val="sysDot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43276" tIns="43276" rIns="43276" bIns="4327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466238" y="1376041"/>
            <a:ext cx="1514086" cy="1512194"/>
          </a:xfrm>
          <a:custGeom>
            <a:avLst/>
            <a:gdLst/>
            <a:ahLst/>
            <a:cxnLst/>
            <a:rect l="l" t="t" r="r" b="b"/>
            <a:pathLst>
              <a:path w="1514086" h="1512194">
                <a:moveTo>
                  <a:pt x="0" y="0"/>
                </a:moveTo>
                <a:lnTo>
                  <a:pt x="1514086" y="0"/>
                </a:lnTo>
                <a:lnTo>
                  <a:pt x="1514086" y="1512194"/>
                </a:lnTo>
                <a:lnTo>
                  <a:pt x="0" y="15121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35000"/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3466238" y="1376041"/>
            <a:ext cx="1237253" cy="1237253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76B3E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43276" tIns="43276" rIns="43276" bIns="4327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848564" y="1172972"/>
            <a:ext cx="157518" cy="163627"/>
            <a:chOff x="0" y="0"/>
            <a:chExt cx="164961" cy="17135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64961" cy="171359"/>
            </a:xfrm>
            <a:custGeom>
              <a:avLst/>
              <a:gdLst/>
              <a:ahLst/>
              <a:cxnLst/>
              <a:rect l="l" t="t" r="r" b="b"/>
              <a:pathLst>
                <a:path w="164961" h="171359">
                  <a:moveTo>
                    <a:pt x="0" y="0"/>
                  </a:moveTo>
                  <a:lnTo>
                    <a:pt x="164961" y="0"/>
                  </a:lnTo>
                  <a:lnTo>
                    <a:pt x="164961" y="171359"/>
                  </a:lnTo>
                  <a:lnTo>
                    <a:pt x="0" y="171359"/>
                  </a:lnTo>
                  <a:close/>
                </a:path>
              </a:pathLst>
            </a:custGeom>
            <a:solidFill>
              <a:srgbClr val="F1F7F9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164961" cy="218984"/>
            </a:xfrm>
            <a:prstGeom prst="rect">
              <a:avLst/>
            </a:prstGeom>
          </p:spPr>
          <p:txBody>
            <a:bodyPr lIns="43276" tIns="43276" rIns="43276" bIns="4327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 rot="-5376001">
            <a:off x="12809614" y="1617723"/>
            <a:ext cx="1688270" cy="850466"/>
          </a:xfrm>
          <a:custGeom>
            <a:avLst/>
            <a:gdLst/>
            <a:ahLst/>
            <a:cxnLst/>
            <a:rect l="l" t="t" r="r" b="b"/>
            <a:pathLst>
              <a:path w="1688270" h="850466">
                <a:moveTo>
                  <a:pt x="0" y="0"/>
                </a:moveTo>
                <a:lnTo>
                  <a:pt x="1688270" y="0"/>
                </a:lnTo>
                <a:lnTo>
                  <a:pt x="1688270" y="850466"/>
                </a:lnTo>
                <a:lnTo>
                  <a:pt x="0" y="8504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3818013" y="1578867"/>
            <a:ext cx="533703" cy="928179"/>
          </a:xfrm>
          <a:custGeom>
            <a:avLst/>
            <a:gdLst/>
            <a:ahLst/>
            <a:cxnLst/>
            <a:rect l="l" t="t" r="r" b="b"/>
            <a:pathLst>
              <a:path w="533703" h="928179">
                <a:moveTo>
                  <a:pt x="0" y="0"/>
                </a:moveTo>
                <a:lnTo>
                  <a:pt x="533703" y="0"/>
                </a:lnTo>
                <a:lnTo>
                  <a:pt x="533703" y="928179"/>
                </a:lnTo>
                <a:lnTo>
                  <a:pt x="0" y="9281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2655002" y="3006314"/>
            <a:ext cx="2727230" cy="695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67"/>
              </a:lnSpc>
              <a:spcBef>
                <a:spcPct val="0"/>
              </a:spcBef>
            </a:pPr>
            <a:r>
              <a:rPr lang="en-US" sz="4119">
                <a:solidFill>
                  <a:srgbClr val="0C9251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434744" y="3782442"/>
            <a:ext cx="3167746" cy="1027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6"/>
              </a:lnSpc>
            </a:pPr>
            <a:r>
              <a:rPr lang="en-US" sz="194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Óbitos</a:t>
            </a:r>
          </a:p>
          <a:p>
            <a:pPr algn="ctr">
              <a:lnSpc>
                <a:spcPts val="2716"/>
              </a:lnSpc>
            </a:pPr>
            <a:r>
              <a:rPr lang="en-US" sz="194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01 Região Central</a:t>
            </a:r>
          </a:p>
          <a:p>
            <a:pPr algn="ctr">
              <a:lnSpc>
                <a:spcPts val="2716"/>
              </a:lnSpc>
              <a:spcBef>
                <a:spcPct val="0"/>
              </a:spcBef>
            </a:pPr>
            <a:r>
              <a:rPr lang="en-US" sz="194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01 Região Sul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1020" y="5682338"/>
            <a:ext cx="6392166" cy="455629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87835" y="5717540"/>
            <a:ext cx="3504909" cy="422198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074425" y="5805246"/>
            <a:ext cx="4991029" cy="4018877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1156284" y="9764266"/>
            <a:ext cx="1231106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FONTE: SINAN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23263" y="10023981"/>
            <a:ext cx="3728254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*Dados Preliminares até 30/06/2024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031458" y="19048"/>
            <a:ext cx="12225084" cy="100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Sífilis Congênita 2024*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28700" y="5357727"/>
            <a:ext cx="5007385" cy="647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00"/>
              </a:lnSpc>
            </a:pPr>
            <a:r>
              <a:rPr lang="en-US" sz="2272">
                <a:solidFill>
                  <a:srgbClr val="276B3E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Período de Diagnóstico da Sífilis Materna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795333" y="5383283"/>
            <a:ext cx="3428488" cy="333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00"/>
              </a:lnSpc>
              <a:spcBef>
                <a:spcPct val="0"/>
              </a:spcBef>
            </a:pPr>
            <a:r>
              <a:rPr lang="en-US" sz="2272" u="none" strike="noStrike">
                <a:solidFill>
                  <a:srgbClr val="276B3E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Realizou Pré-natal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655002" y="5357727"/>
            <a:ext cx="4161538" cy="727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26"/>
              </a:lnSpc>
            </a:pPr>
            <a:r>
              <a:rPr lang="en-US" sz="2569">
                <a:solidFill>
                  <a:srgbClr val="276B3E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Esquema de Tratamento Materno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771837" y="7159398"/>
            <a:ext cx="499646" cy="282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5"/>
              </a:lnSpc>
              <a:spcBef>
                <a:spcPct val="0"/>
              </a:spcBef>
            </a:pPr>
            <a:r>
              <a:rPr lang="en-US" sz="1611">
                <a:solidFill>
                  <a:srgbClr val="FAFAFA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64%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031458" y="7922385"/>
            <a:ext cx="655645" cy="282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5"/>
              </a:lnSpc>
              <a:spcBef>
                <a:spcPct val="0"/>
              </a:spcBef>
            </a:pPr>
            <a:r>
              <a:rPr lang="en-US" sz="1611">
                <a:solidFill>
                  <a:srgbClr val="FAFAFA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25,5%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385114" y="8291882"/>
            <a:ext cx="599844" cy="282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5"/>
              </a:lnSpc>
              <a:spcBef>
                <a:spcPct val="0"/>
              </a:spcBef>
            </a:pPr>
            <a:r>
              <a:rPr lang="en-US" sz="1611">
                <a:solidFill>
                  <a:srgbClr val="FAFAFA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9,1%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644314" y="8169468"/>
            <a:ext cx="783541" cy="282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5"/>
              </a:lnSpc>
              <a:spcBef>
                <a:spcPct val="0"/>
              </a:spcBef>
            </a:pPr>
            <a:r>
              <a:rPr lang="en-US" sz="1611">
                <a:solidFill>
                  <a:srgbClr val="FAFAFA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1,5%</a:t>
            </a:r>
          </a:p>
        </p:txBody>
      </p:sp>
      <p:sp>
        <p:nvSpPr>
          <p:cNvPr id="39" name="TextBox 39"/>
          <p:cNvSpPr txBox="1"/>
          <p:nvPr/>
        </p:nvSpPr>
        <p:spPr>
          <a:xfrm rot="-5400000">
            <a:off x="-103710" y="7317812"/>
            <a:ext cx="2005793" cy="24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24"/>
              </a:lnSpc>
              <a:spcBef>
                <a:spcPct val="0"/>
              </a:spcBef>
            </a:pPr>
            <a:r>
              <a:rPr lang="en-US" sz="1445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Acumulado de casos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r="-6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030651" y="7005425"/>
            <a:ext cx="184903" cy="192074"/>
            <a:chOff x="0" y="0"/>
            <a:chExt cx="164961" cy="1713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4961" cy="171359"/>
            </a:xfrm>
            <a:custGeom>
              <a:avLst/>
              <a:gdLst/>
              <a:ahLst/>
              <a:cxnLst/>
              <a:rect l="l" t="t" r="r" b="b"/>
              <a:pathLst>
                <a:path w="164961" h="171359">
                  <a:moveTo>
                    <a:pt x="0" y="0"/>
                  </a:moveTo>
                  <a:lnTo>
                    <a:pt x="164961" y="0"/>
                  </a:lnTo>
                  <a:lnTo>
                    <a:pt x="164961" y="171359"/>
                  </a:lnTo>
                  <a:lnTo>
                    <a:pt x="0" y="171359"/>
                  </a:lnTo>
                  <a:close/>
                </a:path>
              </a:pathLst>
            </a:custGeom>
            <a:solidFill>
              <a:srgbClr val="E9F2F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64961" cy="2189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9288" y="9641521"/>
            <a:ext cx="1231106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FONTE: SINAN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24789" y="10046335"/>
            <a:ext cx="3124737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*Dados Preliminares até 30/06/2024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2794043" y="539039"/>
            <a:ext cx="157518" cy="163627"/>
            <a:chOff x="0" y="0"/>
            <a:chExt cx="164961" cy="17135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4961" cy="171359"/>
            </a:xfrm>
            <a:custGeom>
              <a:avLst/>
              <a:gdLst/>
              <a:ahLst/>
              <a:cxnLst/>
              <a:rect l="l" t="t" r="r" b="b"/>
              <a:pathLst>
                <a:path w="164961" h="171359">
                  <a:moveTo>
                    <a:pt x="0" y="0"/>
                  </a:moveTo>
                  <a:lnTo>
                    <a:pt x="164961" y="0"/>
                  </a:lnTo>
                  <a:lnTo>
                    <a:pt x="164961" y="171359"/>
                  </a:lnTo>
                  <a:lnTo>
                    <a:pt x="0" y="171359"/>
                  </a:lnTo>
                  <a:close/>
                </a:path>
              </a:pathLst>
            </a:custGeom>
            <a:solidFill>
              <a:srgbClr val="F1F7F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64961" cy="218984"/>
            </a:xfrm>
            <a:prstGeom prst="rect">
              <a:avLst/>
            </a:prstGeom>
          </p:spPr>
          <p:txBody>
            <a:bodyPr lIns="43276" tIns="43276" rIns="43276" bIns="4327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031458" y="189092"/>
            <a:ext cx="12225084" cy="58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Investigação Epidemiológica da Sífilis Congênita 2024*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537580" y="2433542"/>
            <a:ext cx="2097210" cy="2085867"/>
            <a:chOff x="0" y="0"/>
            <a:chExt cx="2796280" cy="2781156"/>
          </a:xfrm>
        </p:grpSpPr>
        <p:grpSp>
          <p:nvGrpSpPr>
            <p:cNvPr id="13" name="Group 13"/>
            <p:cNvGrpSpPr/>
            <p:nvPr/>
          </p:nvGrpSpPr>
          <p:grpSpPr>
            <a:xfrm>
              <a:off x="2073373" y="332006"/>
              <a:ext cx="246537" cy="256098"/>
              <a:chOff x="0" y="0"/>
              <a:chExt cx="164961" cy="17135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64961" cy="171359"/>
              </a:xfrm>
              <a:custGeom>
                <a:avLst/>
                <a:gdLst/>
                <a:ahLst/>
                <a:cxnLst/>
                <a:rect l="l" t="t" r="r" b="b"/>
                <a:pathLst>
                  <a:path w="164961" h="171359">
                    <a:moveTo>
                      <a:pt x="0" y="0"/>
                    </a:moveTo>
                    <a:lnTo>
                      <a:pt x="164961" y="0"/>
                    </a:lnTo>
                    <a:lnTo>
                      <a:pt x="164961" y="171359"/>
                    </a:lnTo>
                    <a:lnTo>
                      <a:pt x="0" y="171359"/>
                    </a:lnTo>
                    <a:close/>
                  </a:path>
                </a:pathLst>
              </a:custGeom>
              <a:solidFill>
                <a:srgbClr val="ECF4F7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164961" cy="2189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426524" y="414362"/>
              <a:ext cx="2369756" cy="2366794"/>
            </a:xfrm>
            <a:custGeom>
              <a:avLst/>
              <a:gdLst/>
              <a:ahLst/>
              <a:cxnLst/>
              <a:rect l="l" t="t" r="r" b="b"/>
              <a:pathLst>
                <a:path w="2369756" h="2366794">
                  <a:moveTo>
                    <a:pt x="0" y="0"/>
                  </a:moveTo>
                  <a:lnTo>
                    <a:pt x="2369756" y="0"/>
                  </a:lnTo>
                  <a:lnTo>
                    <a:pt x="2369756" y="2366794"/>
                  </a:lnTo>
                  <a:lnTo>
                    <a:pt x="0" y="2366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5000"/>
              </a:blip>
              <a:stretch>
                <a:fillRect/>
              </a:stretch>
            </a:blipFill>
          </p:spPr>
        </p:sp>
        <p:grpSp>
          <p:nvGrpSpPr>
            <p:cNvPr id="17" name="Group 17"/>
            <p:cNvGrpSpPr/>
            <p:nvPr/>
          </p:nvGrpSpPr>
          <p:grpSpPr>
            <a:xfrm>
              <a:off x="54725" y="84827"/>
              <a:ext cx="2553639" cy="2553639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ADBCBD"/>
                </a:solidFill>
                <a:prstDash val="sysDot"/>
                <a:miter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94042" y="376262"/>
              <a:ext cx="1936474" cy="1936474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F0F4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153842" y="0"/>
              <a:ext cx="246537" cy="256098"/>
              <a:chOff x="0" y="0"/>
              <a:chExt cx="164961" cy="171359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64961" cy="171359"/>
              </a:xfrm>
              <a:custGeom>
                <a:avLst/>
                <a:gdLst/>
                <a:ahLst/>
                <a:cxnLst/>
                <a:rect l="l" t="t" r="r" b="b"/>
                <a:pathLst>
                  <a:path w="164961" h="171359">
                    <a:moveTo>
                      <a:pt x="0" y="0"/>
                    </a:moveTo>
                    <a:lnTo>
                      <a:pt x="164961" y="0"/>
                    </a:lnTo>
                    <a:lnTo>
                      <a:pt x="164961" y="171359"/>
                    </a:lnTo>
                    <a:lnTo>
                      <a:pt x="0" y="171359"/>
                    </a:lnTo>
                    <a:close/>
                  </a:path>
                </a:pathLst>
              </a:custGeom>
              <a:solidFill>
                <a:srgbClr val="F7F9FA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47625"/>
                <a:ext cx="164961" cy="2189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6" name="Freeform 26"/>
            <p:cNvSpPr/>
            <p:nvPr/>
          </p:nvSpPr>
          <p:spPr>
            <a:xfrm rot="-5376001">
              <a:off x="-646433" y="693274"/>
              <a:ext cx="2642377" cy="1331097"/>
            </a:xfrm>
            <a:custGeom>
              <a:avLst/>
              <a:gdLst/>
              <a:ahLst/>
              <a:cxnLst/>
              <a:rect l="l" t="t" r="r" b="b"/>
              <a:pathLst>
                <a:path w="2642377" h="1331097">
                  <a:moveTo>
                    <a:pt x="0" y="0"/>
                  </a:moveTo>
                  <a:lnTo>
                    <a:pt x="2642377" y="0"/>
                  </a:lnTo>
                  <a:lnTo>
                    <a:pt x="2642377" y="1331097"/>
                  </a:lnTo>
                  <a:lnTo>
                    <a:pt x="0" y="13310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7" name="TextBox 27"/>
          <p:cNvSpPr txBox="1"/>
          <p:nvPr/>
        </p:nvSpPr>
        <p:spPr>
          <a:xfrm>
            <a:off x="1124286" y="2871692"/>
            <a:ext cx="2659806" cy="929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87"/>
              </a:lnSpc>
              <a:spcBef>
                <a:spcPct val="0"/>
              </a:spcBef>
            </a:pPr>
            <a:r>
              <a:rPr lang="en-US" sz="5419">
                <a:solidFill>
                  <a:srgbClr val="0C9251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183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73192" y="1394264"/>
            <a:ext cx="3785870" cy="490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1"/>
              </a:lnSpc>
              <a:spcBef>
                <a:spcPct val="0"/>
              </a:spcBef>
            </a:pPr>
            <a:r>
              <a:rPr lang="en-US" sz="2829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Casos Investigados</a:t>
            </a: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182" y="6183409"/>
            <a:ext cx="4202552" cy="2960209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4480855" y="6580448"/>
            <a:ext cx="603332" cy="323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7"/>
              </a:lnSpc>
              <a:spcBef>
                <a:spcPct val="0"/>
              </a:spcBef>
            </a:pPr>
            <a:r>
              <a:rPr lang="en-US" sz="1869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27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031458" y="7078522"/>
            <a:ext cx="603332" cy="323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7"/>
              </a:lnSpc>
              <a:spcBef>
                <a:spcPct val="0"/>
              </a:spcBef>
            </a:pPr>
            <a:r>
              <a:rPr lang="en-US" sz="1869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96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975376" y="8155229"/>
            <a:ext cx="468663" cy="323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7"/>
              </a:lnSpc>
              <a:spcBef>
                <a:spcPct val="0"/>
              </a:spcBef>
            </a:pPr>
            <a:r>
              <a:rPr lang="en-US" sz="1869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333124" y="7615888"/>
            <a:ext cx="603332" cy="323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7"/>
              </a:lnSpc>
              <a:spcBef>
                <a:spcPct val="0"/>
              </a:spcBef>
            </a:pPr>
            <a:r>
              <a:rPr lang="en-US" sz="1869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40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85358" y="5877275"/>
            <a:ext cx="4161538" cy="282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6"/>
              </a:lnSpc>
            </a:pPr>
            <a:r>
              <a:rPr lang="en-US" sz="1969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Esquema de Tratamento Materno </a:t>
            </a:r>
          </a:p>
        </p:txBody>
      </p:sp>
      <p:pic>
        <p:nvPicPr>
          <p:cNvPr id="35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1462" y="6183786"/>
            <a:ext cx="4198034" cy="2959456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9026329" y="6580448"/>
            <a:ext cx="603332" cy="323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7"/>
              </a:lnSpc>
              <a:spcBef>
                <a:spcPct val="0"/>
              </a:spcBef>
            </a:pPr>
            <a:r>
              <a:rPr lang="en-US" sz="1869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158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662312" y="7107224"/>
            <a:ext cx="436335" cy="323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7"/>
              </a:lnSpc>
              <a:spcBef>
                <a:spcPct val="0"/>
              </a:spcBef>
            </a:pPr>
            <a:r>
              <a:rPr lang="en-US" sz="1869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18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444145" y="7615888"/>
            <a:ext cx="436335" cy="323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7"/>
              </a:lnSpc>
              <a:spcBef>
                <a:spcPct val="0"/>
              </a:spcBef>
            </a:pPr>
            <a:r>
              <a:rPr lang="en-US" sz="1869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5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444145" y="8120841"/>
            <a:ext cx="436335" cy="323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7"/>
              </a:lnSpc>
              <a:spcBef>
                <a:spcPct val="0"/>
              </a:spcBef>
            </a:pPr>
            <a:r>
              <a:rPr lang="en-US" sz="1869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951079" y="5877275"/>
            <a:ext cx="4528931" cy="282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6"/>
              </a:lnSpc>
            </a:pPr>
            <a:r>
              <a:rPr lang="en-US" sz="1969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Teste Treponêmico Parto/Curetagem</a:t>
            </a:r>
          </a:p>
        </p:txBody>
      </p:sp>
      <p:pic>
        <p:nvPicPr>
          <p:cNvPr id="41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97329" y="6109373"/>
            <a:ext cx="5090983" cy="3108281"/>
          </a:xfrm>
          <a:prstGeom prst="rect">
            <a:avLst/>
          </a:prstGeom>
        </p:spPr>
      </p:pic>
      <p:sp>
        <p:nvSpPr>
          <p:cNvPr id="42" name="TextBox 42"/>
          <p:cNvSpPr txBox="1"/>
          <p:nvPr/>
        </p:nvSpPr>
        <p:spPr>
          <a:xfrm>
            <a:off x="15256542" y="6485997"/>
            <a:ext cx="603332" cy="323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7"/>
              </a:lnSpc>
              <a:spcBef>
                <a:spcPct val="0"/>
              </a:spcBef>
            </a:pPr>
            <a:r>
              <a:rPr lang="en-US" sz="1869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100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847567" y="6969048"/>
            <a:ext cx="603332" cy="323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7"/>
              </a:lnSpc>
              <a:spcBef>
                <a:spcPct val="0"/>
              </a:spcBef>
            </a:pPr>
            <a:r>
              <a:rPr lang="en-US" sz="1869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32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675188" y="7354874"/>
            <a:ext cx="603332" cy="323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7"/>
              </a:lnSpc>
              <a:spcBef>
                <a:spcPct val="0"/>
              </a:spcBef>
            </a:pPr>
            <a:r>
              <a:rPr lang="en-US" sz="1869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23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545901" y="7754065"/>
            <a:ext cx="603332" cy="323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7"/>
              </a:lnSpc>
              <a:spcBef>
                <a:spcPct val="0"/>
              </a:spcBef>
            </a:pPr>
            <a:r>
              <a:rPr lang="en-US" sz="1869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12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3373522" y="8155229"/>
            <a:ext cx="603332" cy="323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7"/>
              </a:lnSpc>
              <a:spcBef>
                <a:spcPct val="0"/>
              </a:spcBef>
            </a:pPr>
            <a:r>
              <a:rPr lang="en-US" sz="1869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9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1583102" y="5877275"/>
            <a:ext cx="4528931" cy="282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6"/>
              </a:lnSpc>
            </a:pPr>
            <a:r>
              <a:rPr lang="en-US" sz="1969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Esquema de Tratamento do RN</a:t>
            </a:r>
          </a:p>
        </p:txBody>
      </p:sp>
      <p:pic>
        <p:nvPicPr>
          <p:cNvPr id="48" name="Picture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15717" y="1997133"/>
            <a:ext cx="3932268" cy="3693481"/>
          </a:xfrm>
          <a:prstGeom prst="rect">
            <a:avLst/>
          </a:prstGeom>
        </p:spPr>
      </p:pic>
      <p:sp>
        <p:nvSpPr>
          <p:cNvPr id="49" name="TextBox 49"/>
          <p:cNvSpPr txBox="1"/>
          <p:nvPr/>
        </p:nvSpPr>
        <p:spPr>
          <a:xfrm>
            <a:off x="13675188" y="1536314"/>
            <a:ext cx="2458168" cy="282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6"/>
              </a:lnSpc>
            </a:pPr>
            <a:r>
              <a:rPr lang="en-US" sz="1969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Evolução do Caso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3675188" y="2173281"/>
            <a:ext cx="603332" cy="323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7"/>
              </a:lnSpc>
              <a:spcBef>
                <a:spcPct val="0"/>
              </a:spcBef>
            </a:pPr>
            <a:r>
              <a:rPr lang="en-US" sz="1869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176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4278519" y="3290675"/>
            <a:ext cx="603332" cy="323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7"/>
              </a:lnSpc>
              <a:spcBef>
                <a:spcPct val="0"/>
              </a:spcBef>
            </a:pPr>
            <a:r>
              <a:rPr lang="en-US" sz="1869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4860732" y="3290675"/>
            <a:ext cx="603332" cy="323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7"/>
              </a:lnSpc>
              <a:spcBef>
                <a:spcPct val="0"/>
              </a:spcBef>
            </a:pPr>
            <a:r>
              <a:rPr lang="en-US" sz="1869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5313632" y="3290675"/>
            <a:ext cx="603332" cy="323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7"/>
              </a:lnSpc>
              <a:spcBef>
                <a:spcPct val="0"/>
              </a:spcBef>
            </a:pPr>
            <a:r>
              <a:rPr lang="en-US" sz="1869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5916964" y="3306883"/>
            <a:ext cx="603332" cy="323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7"/>
              </a:lnSpc>
              <a:spcBef>
                <a:spcPct val="0"/>
              </a:spcBef>
            </a:pPr>
            <a:r>
              <a:rPr lang="en-US" sz="1869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1</a:t>
            </a:r>
          </a:p>
        </p:txBody>
      </p:sp>
      <p:pic>
        <p:nvPicPr>
          <p:cNvPr id="55" name="Picture 5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6034" y="1949624"/>
            <a:ext cx="2355187" cy="3255390"/>
          </a:xfrm>
          <a:prstGeom prst="rect">
            <a:avLst/>
          </a:prstGeom>
        </p:spPr>
      </p:pic>
      <p:sp>
        <p:nvSpPr>
          <p:cNvPr id="56" name="TextBox 56"/>
          <p:cNvSpPr txBox="1"/>
          <p:nvPr/>
        </p:nvSpPr>
        <p:spPr>
          <a:xfrm>
            <a:off x="5433685" y="1439283"/>
            <a:ext cx="3460150" cy="548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6"/>
              </a:lnSpc>
              <a:spcBef>
                <a:spcPct val="0"/>
              </a:spcBef>
            </a:pPr>
            <a:r>
              <a:rPr lang="en-US" sz="1969" u="none" strike="noStrik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Atende Critério de Notificação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027173" y="3796249"/>
            <a:ext cx="603332" cy="323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7"/>
              </a:lnSpc>
              <a:spcBef>
                <a:spcPct val="0"/>
              </a:spcBef>
            </a:pPr>
            <a:r>
              <a:rPr lang="en-US" sz="1869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168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6830718" y="2790666"/>
            <a:ext cx="392909" cy="323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7"/>
              </a:lnSpc>
              <a:spcBef>
                <a:spcPct val="0"/>
              </a:spcBef>
            </a:pPr>
            <a:r>
              <a:rPr lang="en-US" sz="1869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15</a:t>
            </a:r>
          </a:p>
        </p:txBody>
      </p:sp>
      <p:grpSp>
        <p:nvGrpSpPr>
          <p:cNvPr id="59" name="Group 59"/>
          <p:cNvGrpSpPr/>
          <p:nvPr/>
        </p:nvGrpSpPr>
        <p:grpSpPr>
          <a:xfrm>
            <a:off x="3723642" y="3514491"/>
            <a:ext cx="1514427" cy="1472783"/>
            <a:chOff x="0" y="0"/>
            <a:chExt cx="2019236" cy="1963710"/>
          </a:xfrm>
        </p:grpSpPr>
        <p:grpSp>
          <p:nvGrpSpPr>
            <p:cNvPr id="60" name="Group 60"/>
            <p:cNvGrpSpPr/>
            <p:nvPr/>
          </p:nvGrpSpPr>
          <p:grpSpPr>
            <a:xfrm>
              <a:off x="462842" y="248803"/>
              <a:ext cx="246537" cy="256098"/>
              <a:chOff x="0" y="0"/>
              <a:chExt cx="164961" cy="171359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164961" cy="171359"/>
              </a:xfrm>
              <a:custGeom>
                <a:avLst/>
                <a:gdLst/>
                <a:ahLst/>
                <a:cxnLst/>
                <a:rect l="l" t="t" r="r" b="b"/>
                <a:pathLst>
                  <a:path w="164961" h="171359">
                    <a:moveTo>
                      <a:pt x="0" y="0"/>
                    </a:moveTo>
                    <a:lnTo>
                      <a:pt x="164961" y="0"/>
                    </a:lnTo>
                    <a:lnTo>
                      <a:pt x="164961" y="171359"/>
                    </a:lnTo>
                    <a:lnTo>
                      <a:pt x="0" y="171359"/>
                    </a:lnTo>
                    <a:close/>
                  </a:path>
                </a:pathLst>
              </a:custGeom>
              <a:solidFill>
                <a:srgbClr val="F8FAFB"/>
              </a:solidFill>
            </p:spPr>
          </p:sp>
          <p:sp>
            <p:nvSpPr>
              <p:cNvPr id="62" name="TextBox 62"/>
              <p:cNvSpPr txBox="1"/>
              <p:nvPr/>
            </p:nvSpPr>
            <p:spPr>
              <a:xfrm>
                <a:off x="0" y="-47625"/>
                <a:ext cx="164961" cy="2189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3" name="Group 63"/>
            <p:cNvGrpSpPr/>
            <p:nvPr/>
          </p:nvGrpSpPr>
          <p:grpSpPr>
            <a:xfrm>
              <a:off x="39105" y="37019"/>
              <a:ext cx="1824730" cy="1824730"/>
              <a:chOff x="0" y="0"/>
              <a:chExt cx="812800" cy="81280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ADBCBD"/>
                </a:solidFill>
                <a:prstDash val="sysDot"/>
                <a:miter/>
              </a:ln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6300" tIns="36300" rIns="36300" bIns="363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6" name="Freeform 66"/>
            <p:cNvSpPr/>
            <p:nvPr/>
          </p:nvSpPr>
          <p:spPr>
            <a:xfrm>
              <a:off x="325901" y="272492"/>
              <a:ext cx="1693334" cy="1691218"/>
            </a:xfrm>
            <a:custGeom>
              <a:avLst/>
              <a:gdLst/>
              <a:ahLst/>
              <a:cxnLst/>
              <a:rect l="l" t="t" r="r" b="b"/>
              <a:pathLst>
                <a:path w="1693334" h="1691218">
                  <a:moveTo>
                    <a:pt x="0" y="0"/>
                  </a:moveTo>
                  <a:lnTo>
                    <a:pt x="1693335" y="0"/>
                  </a:lnTo>
                  <a:lnTo>
                    <a:pt x="1693335" y="1691218"/>
                  </a:lnTo>
                  <a:lnTo>
                    <a:pt x="0" y="16912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5000"/>
              </a:blip>
              <a:stretch>
                <a:fillRect/>
              </a:stretch>
            </a:blipFill>
          </p:spPr>
        </p:sp>
        <p:grpSp>
          <p:nvGrpSpPr>
            <p:cNvPr id="67" name="Group 67"/>
            <p:cNvGrpSpPr/>
            <p:nvPr/>
          </p:nvGrpSpPr>
          <p:grpSpPr>
            <a:xfrm>
              <a:off x="281567" y="245268"/>
              <a:ext cx="1383728" cy="1383728"/>
              <a:chOff x="0" y="0"/>
              <a:chExt cx="812800" cy="812800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5D9"/>
              </a:solidFill>
            </p:spPr>
          </p:sp>
          <p:sp>
            <p:nvSpPr>
              <p:cNvPr id="69" name="TextBox 6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6300" tIns="36300" rIns="36300" bIns="363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0" name="Freeform 70"/>
            <p:cNvSpPr/>
            <p:nvPr/>
          </p:nvSpPr>
          <p:spPr>
            <a:xfrm rot="-5376001">
              <a:off x="-461916" y="471791"/>
              <a:ext cx="1888139" cy="951150"/>
            </a:xfrm>
            <a:custGeom>
              <a:avLst/>
              <a:gdLst/>
              <a:ahLst/>
              <a:cxnLst/>
              <a:rect l="l" t="t" r="r" b="b"/>
              <a:pathLst>
                <a:path w="1888139" h="951150">
                  <a:moveTo>
                    <a:pt x="0" y="0"/>
                  </a:moveTo>
                  <a:lnTo>
                    <a:pt x="1888139" y="0"/>
                  </a:lnTo>
                  <a:lnTo>
                    <a:pt x="1888139" y="951150"/>
                  </a:lnTo>
                  <a:lnTo>
                    <a:pt x="0" y="951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1" name="TextBox 71"/>
            <p:cNvSpPr txBox="1"/>
            <p:nvPr/>
          </p:nvSpPr>
          <p:spPr>
            <a:xfrm>
              <a:off x="325901" y="303765"/>
              <a:ext cx="1195982" cy="1203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587"/>
                </a:lnSpc>
                <a:spcBef>
                  <a:spcPct val="0"/>
                </a:spcBef>
              </a:pPr>
              <a:r>
                <a:rPr lang="en-US" sz="5419">
                  <a:solidFill>
                    <a:srgbClr val="0C9251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10</a:t>
              </a:r>
            </a:p>
          </p:txBody>
        </p:sp>
      </p:grpSp>
      <p:sp>
        <p:nvSpPr>
          <p:cNvPr id="72" name="TextBox 72"/>
          <p:cNvSpPr txBox="1"/>
          <p:nvPr/>
        </p:nvSpPr>
        <p:spPr>
          <a:xfrm>
            <a:off x="3660781" y="2996797"/>
            <a:ext cx="1640149" cy="341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1"/>
              </a:lnSpc>
              <a:spcBef>
                <a:spcPct val="0"/>
              </a:spcBef>
            </a:pPr>
            <a:r>
              <a:rPr lang="en-US" sz="1929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Descartados</a:t>
            </a:r>
          </a:p>
        </p:txBody>
      </p:sp>
      <p:pic>
        <p:nvPicPr>
          <p:cNvPr id="73" name="Picture 7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13379" y="2150452"/>
            <a:ext cx="3075388" cy="2516141"/>
          </a:xfrm>
          <a:prstGeom prst="rect">
            <a:avLst/>
          </a:prstGeom>
        </p:spPr>
      </p:pic>
      <p:sp>
        <p:nvSpPr>
          <p:cNvPr id="74" name="TextBox 74"/>
          <p:cNvSpPr txBox="1"/>
          <p:nvPr/>
        </p:nvSpPr>
        <p:spPr>
          <a:xfrm>
            <a:off x="9327995" y="1536314"/>
            <a:ext cx="2641865" cy="282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6"/>
              </a:lnSpc>
              <a:spcBef>
                <a:spcPct val="0"/>
              </a:spcBef>
            </a:pPr>
            <a:r>
              <a:rPr lang="en-US" sz="1969" u="none" strike="noStrik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Notificação Materna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0449407" y="3926904"/>
            <a:ext cx="603332" cy="323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7"/>
              </a:lnSpc>
              <a:spcBef>
                <a:spcPct val="0"/>
              </a:spcBef>
            </a:pPr>
            <a:r>
              <a:rPr lang="en-US" sz="1869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131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0045596" y="2652490"/>
            <a:ext cx="603332" cy="323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7"/>
              </a:lnSpc>
              <a:spcBef>
                <a:spcPct val="0"/>
              </a:spcBef>
            </a:pPr>
            <a:r>
              <a:rPr lang="en-US" sz="1869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52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2206810" y="9114736"/>
            <a:ext cx="2005793" cy="24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24"/>
              </a:lnSpc>
              <a:spcBef>
                <a:spcPct val="0"/>
              </a:spcBef>
            </a:pPr>
            <a:r>
              <a:rPr lang="en-US" sz="1445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Acumulado de casos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7163760" y="9114736"/>
            <a:ext cx="2005793" cy="24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24"/>
              </a:lnSpc>
              <a:spcBef>
                <a:spcPct val="0"/>
              </a:spcBef>
            </a:pPr>
            <a:r>
              <a:rPr lang="en-US" sz="1445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Acumulado de casos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2672291" y="9009273"/>
            <a:ext cx="2005793" cy="24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24"/>
              </a:lnSpc>
              <a:spcBef>
                <a:spcPct val="0"/>
              </a:spcBef>
            </a:pPr>
            <a:r>
              <a:rPr lang="en-US" sz="1445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Acumulado de casos</a:t>
            </a:r>
          </a:p>
        </p:txBody>
      </p:sp>
      <p:sp>
        <p:nvSpPr>
          <p:cNvPr id="80" name="TextBox 80"/>
          <p:cNvSpPr txBox="1"/>
          <p:nvPr/>
        </p:nvSpPr>
        <p:spPr>
          <a:xfrm rot="-5400000">
            <a:off x="11959333" y="2762741"/>
            <a:ext cx="2005793" cy="24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24"/>
              </a:lnSpc>
              <a:spcBef>
                <a:spcPct val="0"/>
              </a:spcBef>
            </a:pPr>
            <a:r>
              <a:rPr lang="en-US" sz="1445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Acumulado de casos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r="-6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030651" y="7005425"/>
            <a:ext cx="184903" cy="192074"/>
            <a:chOff x="0" y="0"/>
            <a:chExt cx="164961" cy="1713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4961" cy="171359"/>
            </a:xfrm>
            <a:custGeom>
              <a:avLst/>
              <a:gdLst/>
              <a:ahLst/>
              <a:cxnLst/>
              <a:rect l="l" t="t" r="r" b="b"/>
              <a:pathLst>
                <a:path w="164961" h="171359">
                  <a:moveTo>
                    <a:pt x="0" y="0"/>
                  </a:moveTo>
                  <a:lnTo>
                    <a:pt x="164961" y="0"/>
                  </a:lnTo>
                  <a:lnTo>
                    <a:pt x="164961" y="171359"/>
                  </a:lnTo>
                  <a:lnTo>
                    <a:pt x="0" y="171359"/>
                  </a:lnTo>
                  <a:close/>
                </a:path>
              </a:pathLst>
            </a:custGeom>
            <a:solidFill>
              <a:srgbClr val="E9F2F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64961" cy="2189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0" y="9658221"/>
            <a:ext cx="1231106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FONTE: SINAN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10046335"/>
            <a:ext cx="312706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*Dados Preliminares até 30/06/2024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2794043" y="539039"/>
            <a:ext cx="157518" cy="163627"/>
            <a:chOff x="0" y="0"/>
            <a:chExt cx="164961" cy="17135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4961" cy="171359"/>
            </a:xfrm>
            <a:custGeom>
              <a:avLst/>
              <a:gdLst/>
              <a:ahLst/>
              <a:cxnLst/>
              <a:rect l="l" t="t" r="r" b="b"/>
              <a:pathLst>
                <a:path w="164961" h="171359">
                  <a:moveTo>
                    <a:pt x="0" y="0"/>
                  </a:moveTo>
                  <a:lnTo>
                    <a:pt x="164961" y="0"/>
                  </a:lnTo>
                  <a:lnTo>
                    <a:pt x="164961" y="171359"/>
                  </a:lnTo>
                  <a:lnTo>
                    <a:pt x="0" y="171359"/>
                  </a:lnTo>
                  <a:close/>
                </a:path>
              </a:pathLst>
            </a:custGeom>
            <a:solidFill>
              <a:srgbClr val="F1F7F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64961" cy="218984"/>
            </a:xfrm>
            <a:prstGeom prst="rect">
              <a:avLst/>
            </a:prstGeom>
          </p:spPr>
          <p:txBody>
            <a:bodyPr lIns="43276" tIns="43276" rIns="43276" bIns="4327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031458" y="150992"/>
            <a:ext cx="12225084" cy="100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Sífilis Congênita 2024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38636" y="1407160"/>
            <a:ext cx="14576593" cy="364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96"/>
              </a:lnSpc>
              <a:spcBef>
                <a:spcPct val="0"/>
              </a:spcBef>
            </a:pPr>
            <a:r>
              <a:rPr lang="en-US" sz="2140" u="none" strike="noStrik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N° DE CASOS DIAGNOSTICADOS SEGUNDO MUNICÍPIO E REGIÃO DE SAÚDE DE RESIDÊNCIA, GOIÁS, 2024*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508531" y="2257661"/>
            <a:ext cx="2714222" cy="3074435"/>
            <a:chOff x="0" y="0"/>
            <a:chExt cx="3618963" cy="4099247"/>
          </a:xfrm>
        </p:grpSpPr>
        <p:sp>
          <p:nvSpPr>
            <p:cNvPr id="14" name="TextBox 14"/>
            <p:cNvSpPr txBox="1"/>
            <p:nvPr/>
          </p:nvSpPr>
          <p:spPr>
            <a:xfrm>
              <a:off x="13178" y="2545039"/>
              <a:ext cx="1861674" cy="3816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14"/>
                </a:lnSpc>
                <a:spcBef>
                  <a:spcPct val="0"/>
                </a:spcBef>
              </a:pPr>
              <a:r>
                <a:rPr lang="en-US" sz="1653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Nerópolis (2)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3178" y="2941389"/>
              <a:ext cx="3605785" cy="3816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14"/>
                </a:lnSpc>
                <a:spcBef>
                  <a:spcPct val="0"/>
                </a:spcBef>
              </a:pPr>
              <a:r>
                <a:rPr lang="en-US" sz="1653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Santa Bárbara de Goiás (1)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1738" y="506453"/>
              <a:ext cx="2745811" cy="3816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14"/>
                </a:lnSpc>
                <a:spcBef>
                  <a:spcPct val="0"/>
                </a:spcBef>
              </a:pPr>
              <a:r>
                <a:rPr lang="en-US" sz="1653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Abadia de Goiás (6)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930457"/>
              <a:ext cx="1931053" cy="3816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14"/>
                </a:lnSpc>
                <a:spcBef>
                  <a:spcPct val="0"/>
                </a:spcBef>
              </a:pPr>
              <a:r>
                <a:rPr lang="en-US" sz="1653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Goiânia (96)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1738" y="1354462"/>
              <a:ext cx="1314366" cy="3816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14"/>
                </a:lnSpc>
                <a:spcBef>
                  <a:spcPct val="0"/>
                </a:spcBef>
              </a:pPr>
              <a:r>
                <a:rPr lang="en-US" sz="1653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Guapó (2)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1738" y="2141048"/>
              <a:ext cx="1419392" cy="3816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14"/>
                </a:lnSpc>
                <a:spcBef>
                  <a:spcPct val="0"/>
                </a:spcBef>
              </a:pPr>
              <a:r>
                <a:rPr lang="en-US" sz="1653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Nazário (1)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3178" y="3323614"/>
              <a:ext cx="3605785" cy="3816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14"/>
                </a:lnSpc>
                <a:spcBef>
                  <a:spcPct val="0"/>
                </a:spcBef>
              </a:pPr>
              <a:r>
                <a:rPr lang="en-US" sz="1653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Santo Antônio de Goiás (1)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3717618"/>
              <a:ext cx="1854644" cy="3816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14"/>
                </a:lnSpc>
                <a:spcBef>
                  <a:spcPct val="0"/>
                </a:spcBef>
              </a:pPr>
              <a:r>
                <a:rPr lang="en-US" sz="1653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Trindade (11)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7825" y="-57150"/>
              <a:ext cx="2605425" cy="525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31"/>
                </a:lnSpc>
                <a:spcBef>
                  <a:spcPct val="0"/>
                </a:spcBef>
              </a:pPr>
              <a:r>
                <a:rPr lang="en-US" sz="2307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Central (121)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6825" y="1747044"/>
              <a:ext cx="1674797" cy="3816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14"/>
                </a:lnSpc>
                <a:spcBef>
                  <a:spcPct val="0"/>
                </a:spcBef>
              </a:pPr>
              <a:r>
                <a:rPr lang="en-US" sz="1653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Inhumas (1)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4774333" y="2210036"/>
            <a:ext cx="1905546" cy="357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4"/>
              </a:lnSpc>
              <a:spcBef>
                <a:spcPct val="0"/>
              </a:spcBef>
            </a:pPr>
            <a:r>
              <a:rPr lang="en-US" sz="2052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Centro Sul (23)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720247" y="2613070"/>
            <a:ext cx="2461281" cy="267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5"/>
              </a:lnSpc>
              <a:spcBef>
                <a:spcPct val="0"/>
              </a:spcBef>
            </a:pPr>
            <a:r>
              <a:rPr lang="en-US" sz="1596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Aparecida de Goiânia (10)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774333" y="2926865"/>
            <a:ext cx="822189" cy="267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5"/>
              </a:lnSpc>
              <a:spcBef>
                <a:spcPct val="0"/>
              </a:spcBef>
            </a:pPr>
            <a:r>
              <a:rPr lang="en-US" sz="1596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Edéia (1)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777749" y="3208790"/>
            <a:ext cx="2223033" cy="267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5"/>
              </a:lnSpc>
              <a:spcBef>
                <a:spcPct val="0"/>
              </a:spcBef>
            </a:pPr>
            <a:r>
              <a:rPr lang="en-US" sz="1596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Leopoldo de Bulhôes (1)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777749" y="3510499"/>
            <a:ext cx="1401638" cy="267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5"/>
              </a:lnSpc>
              <a:spcBef>
                <a:spcPct val="0"/>
              </a:spcBef>
            </a:pPr>
            <a:r>
              <a:rPr lang="en-US" sz="1596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Mairipotaba (1)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784385" y="3815390"/>
            <a:ext cx="1037026" cy="267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5"/>
              </a:lnSpc>
              <a:spcBef>
                <a:spcPct val="0"/>
              </a:spcBef>
            </a:pPr>
            <a:r>
              <a:rPr lang="en-US" sz="1596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Orizona (3)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811218" y="4427137"/>
            <a:ext cx="1157576" cy="267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5"/>
              </a:lnSpc>
              <a:spcBef>
                <a:spcPct val="0"/>
              </a:spcBef>
            </a:pPr>
            <a:r>
              <a:rPr lang="en-US" sz="1596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Pontalina (1)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791010" y="4742691"/>
            <a:ext cx="2006459" cy="267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5"/>
              </a:lnSpc>
              <a:spcBef>
                <a:spcPct val="0"/>
              </a:spcBef>
            </a:pPr>
            <a:r>
              <a:rPr lang="en-US" sz="1596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Senador Canedo (4)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841148" y="5033387"/>
            <a:ext cx="1313240" cy="267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5"/>
              </a:lnSpc>
              <a:spcBef>
                <a:spcPct val="0"/>
              </a:spcBef>
            </a:pPr>
            <a:r>
              <a:rPr lang="en-US" sz="1596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Vianópolis (1)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784385" y="4110400"/>
            <a:ext cx="1407598" cy="267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5"/>
              </a:lnSpc>
              <a:spcBef>
                <a:spcPct val="0"/>
              </a:spcBef>
            </a:pPr>
            <a:r>
              <a:rPr lang="en-US" sz="1596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Piracanjuba (1)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520567" y="2210036"/>
            <a:ext cx="2333253" cy="371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  <a:spcBef>
                <a:spcPct val="0"/>
              </a:spcBef>
            </a:pPr>
            <a:r>
              <a:rPr lang="en-US" sz="225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Rio Vermelho (5)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521320" y="2691974"/>
            <a:ext cx="907533" cy="299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  <a:spcBef>
                <a:spcPct val="0"/>
              </a:spcBef>
            </a:pPr>
            <a:r>
              <a:rPr lang="en-US" sz="175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Goiás (2)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520567" y="3675386"/>
            <a:ext cx="1599428" cy="299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  <a:spcBef>
                <a:spcPct val="0"/>
              </a:spcBef>
            </a:pPr>
            <a:r>
              <a:rPr lang="en-US" sz="175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Mozarlândia (1)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520567" y="3374983"/>
            <a:ext cx="1118076" cy="299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  <a:spcBef>
                <a:spcPct val="0"/>
              </a:spcBef>
            </a:pPr>
            <a:r>
              <a:rPr lang="en-US" sz="175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Jussara (1)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520567" y="3004892"/>
            <a:ext cx="1480497" cy="299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  <a:spcBef>
                <a:spcPct val="0"/>
              </a:spcBef>
            </a:pPr>
            <a:r>
              <a:rPr lang="en-US" sz="175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Itapuranga (1)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7467270" y="4425778"/>
            <a:ext cx="2235497" cy="1024407"/>
            <a:chOff x="0" y="0"/>
            <a:chExt cx="2980663" cy="1365876"/>
          </a:xfrm>
        </p:grpSpPr>
        <p:sp>
          <p:nvSpPr>
            <p:cNvPr id="40" name="TextBox 40"/>
            <p:cNvSpPr txBox="1"/>
            <p:nvPr/>
          </p:nvSpPr>
          <p:spPr>
            <a:xfrm>
              <a:off x="0" y="-57150"/>
              <a:ext cx="2012115" cy="475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55"/>
                </a:lnSpc>
                <a:spcBef>
                  <a:spcPct val="0"/>
                </a:spcBef>
              </a:pPr>
              <a:r>
                <a:rPr lang="en-US" sz="2182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Oeste II (3) 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522257"/>
              <a:ext cx="1722961" cy="363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6"/>
                </a:lnSpc>
                <a:spcBef>
                  <a:spcPct val="0"/>
                </a:spcBef>
              </a:pPr>
              <a:r>
                <a:rPr lang="en-US" sz="1697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Adelândia (1)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1002009"/>
              <a:ext cx="2980663" cy="363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6"/>
                </a:lnSpc>
                <a:spcBef>
                  <a:spcPct val="0"/>
                </a:spcBef>
              </a:pPr>
              <a:r>
                <a:rPr lang="en-US" sz="1697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Palmeiras de Goiás (2)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0137381" y="2257661"/>
            <a:ext cx="2606147" cy="2164116"/>
            <a:chOff x="0" y="0"/>
            <a:chExt cx="3474862" cy="2885488"/>
          </a:xfrm>
        </p:grpSpPr>
        <p:sp>
          <p:nvSpPr>
            <p:cNvPr id="44" name="TextBox 44"/>
            <p:cNvSpPr txBox="1"/>
            <p:nvPr/>
          </p:nvSpPr>
          <p:spPr>
            <a:xfrm>
              <a:off x="33264" y="-47625"/>
              <a:ext cx="3425351" cy="4934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95"/>
                </a:lnSpc>
                <a:spcBef>
                  <a:spcPct val="0"/>
                </a:spcBef>
              </a:pPr>
              <a:r>
                <a:rPr lang="en-US" sz="2210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Entorno Sul  (37) 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141529" y="1017333"/>
              <a:ext cx="1947145" cy="407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25"/>
                </a:lnSpc>
                <a:spcBef>
                  <a:spcPct val="0"/>
                </a:spcBef>
              </a:pPr>
              <a:r>
                <a:rPr lang="en-US" sz="1875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Cristalina (4)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41529" y="1486077"/>
              <a:ext cx="1902944" cy="407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25"/>
                </a:lnSpc>
                <a:spcBef>
                  <a:spcPct val="0"/>
                </a:spcBef>
              </a:pPr>
              <a:r>
                <a:rPr lang="en-US" sz="1875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Luziânia (27)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41529" y="2477991"/>
              <a:ext cx="3333333" cy="407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25"/>
                </a:lnSpc>
                <a:spcBef>
                  <a:spcPct val="0"/>
                </a:spcBef>
              </a:pPr>
              <a:r>
                <a:rPr lang="en-US" sz="1875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Valparaíso de Goiás (1)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41529" y="1948013"/>
              <a:ext cx="2195670" cy="407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25"/>
                </a:lnSpc>
                <a:spcBef>
                  <a:spcPct val="0"/>
                </a:spcBef>
              </a:pPr>
              <a:r>
                <a:rPr lang="en-US" sz="1875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Novo Gama (4)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564478"/>
              <a:ext cx="3224459" cy="407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25"/>
                </a:lnSpc>
                <a:spcBef>
                  <a:spcPct val="0"/>
                </a:spcBef>
              </a:pPr>
              <a:r>
                <a:rPr lang="en-US" sz="1875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Cidade Ocidental (1)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3246211" y="2257661"/>
            <a:ext cx="2665986" cy="2231538"/>
            <a:chOff x="0" y="0"/>
            <a:chExt cx="3554648" cy="2975384"/>
          </a:xfrm>
        </p:grpSpPr>
        <p:sp>
          <p:nvSpPr>
            <p:cNvPr id="51" name="TextBox 51"/>
            <p:cNvSpPr txBox="1"/>
            <p:nvPr/>
          </p:nvSpPr>
          <p:spPr>
            <a:xfrm>
              <a:off x="22148" y="-47625"/>
              <a:ext cx="2629172" cy="5012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76"/>
                </a:lnSpc>
                <a:spcBef>
                  <a:spcPct val="0"/>
                </a:spcBef>
              </a:pPr>
              <a:r>
                <a:rPr lang="en-US" sz="2268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Pireneus (18) 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45315" y="902642"/>
              <a:ext cx="1902106" cy="3915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8"/>
                </a:lnSpc>
                <a:spcBef>
                  <a:spcPct val="0"/>
                </a:spcBef>
              </a:pPr>
              <a:r>
                <a:rPr lang="en-US" sz="1841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Anápolis (12)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482348"/>
              <a:ext cx="1803495" cy="3915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8"/>
                </a:lnSpc>
                <a:spcBef>
                  <a:spcPct val="0"/>
                </a:spcBef>
              </a:pPr>
              <a:r>
                <a:rPr lang="en-US" sz="1841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Alexânia (1)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52342" y="1322937"/>
              <a:ext cx="3502306" cy="3915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8"/>
                </a:lnSpc>
                <a:spcBef>
                  <a:spcPct val="0"/>
                </a:spcBef>
              </a:pPr>
              <a:r>
                <a:rPr lang="en-US" sz="1841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Cocalzinho de Goiás (2)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1743231"/>
              <a:ext cx="3210648" cy="3915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8"/>
                </a:lnSpc>
                <a:spcBef>
                  <a:spcPct val="0"/>
                </a:spcBef>
              </a:pPr>
              <a:r>
                <a:rPr lang="en-US" sz="1841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Corumbá de Goiás (1)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35377" y="2163526"/>
              <a:ext cx="2232103" cy="3915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8"/>
                </a:lnSpc>
                <a:spcBef>
                  <a:spcPct val="0"/>
                </a:spcBef>
              </a:pPr>
              <a:r>
                <a:rPr lang="en-US" sz="1841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Goianápolis (1)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45315" y="2583820"/>
              <a:ext cx="2232103" cy="3915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8"/>
                </a:lnSpc>
                <a:spcBef>
                  <a:spcPct val="0"/>
                </a:spcBef>
              </a:pPr>
              <a:r>
                <a:rPr lang="en-US" sz="1841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Pirenópolis (1)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13321007" y="5955916"/>
            <a:ext cx="2775125" cy="1470495"/>
            <a:chOff x="0" y="0"/>
            <a:chExt cx="3700167" cy="1960660"/>
          </a:xfrm>
        </p:grpSpPr>
        <p:sp>
          <p:nvSpPr>
            <p:cNvPr id="59" name="TextBox 59"/>
            <p:cNvSpPr txBox="1"/>
            <p:nvPr/>
          </p:nvSpPr>
          <p:spPr>
            <a:xfrm>
              <a:off x="62140" y="-47625"/>
              <a:ext cx="3638027" cy="475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9"/>
                </a:lnSpc>
                <a:spcBef>
                  <a:spcPct val="0"/>
                </a:spcBef>
              </a:pPr>
              <a:r>
                <a:rPr lang="en-US" sz="2228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Estrada de Ferro (11) 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0" y="383690"/>
              <a:ext cx="1703174" cy="3802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6"/>
                </a:lnSpc>
                <a:spcBef>
                  <a:spcPct val="0"/>
                </a:spcBef>
              </a:pPr>
              <a:r>
                <a:rPr lang="en-US" sz="1733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Catalão (5)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62140" y="784393"/>
              <a:ext cx="1572501" cy="3802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6"/>
                </a:lnSpc>
                <a:spcBef>
                  <a:spcPct val="0"/>
                </a:spcBef>
              </a:pPr>
              <a:r>
                <a:rPr lang="en-US" sz="1733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Ipameri (3)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82328" y="1580409"/>
              <a:ext cx="1234289" cy="3802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6"/>
                </a:lnSpc>
                <a:spcBef>
                  <a:spcPct val="0"/>
                </a:spcBef>
              </a:pPr>
              <a:r>
                <a:rPr lang="en-US" sz="1733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Urutaí (1)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62140" y="1185097"/>
              <a:ext cx="2121884" cy="3802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6"/>
                </a:lnSpc>
                <a:spcBef>
                  <a:spcPct val="0"/>
                </a:spcBef>
              </a:pPr>
              <a:r>
                <a:rPr lang="en-US" sz="1733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Pires do Rio (2)</a:t>
              </a: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617053" y="5674247"/>
            <a:ext cx="2453301" cy="1692896"/>
            <a:chOff x="0" y="0"/>
            <a:chExt cx="3271068" cy="2257194"/>
          </a:xfrm>
        </p:grpSpPr>
        <p:sp>
          <p:nvSpPr>
            <p:cNvPr id="65" name="TextBox 65"/>
            <p:cNvSpPr txBox="1"/>
            <p:nvPr/>
          </p:nvSpPr>
          <p:spPr>
            <a:xfrm>
              <a:off x="22119" y="-57150"/>
              <a:ext cx="3248949" cy="4686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1"/>
                </a:lnSpc>
                <a:spcBef>
                  <a:spcPct val="0"/>
                </a:spcBef>
              </a:pPr>
              <a:r>
                <a:rPr lang="en-US" sz="2144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Entorno Norte (22) 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28308" y="557363"/>
              <a:ext cx="2833696" cy="367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4"/>
                </a:lnSpc>
                <a:spcBef>
                  <a:spcPct val="0"/>
                </a:spcBef>
              </a:pPr>
              <a:r>
                <a:rPr lang="en-US" sz="1667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Água Fria de Goiás (1)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0" y="981791"/>
              <a:ext cx="3221131" cy="367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4"/>
                </a:lnSpc>
                <a:spcBef>
                  <a:spcPct val="0"/>
                </a:spcBef>
              </a:pPr>
              <a:r>
                <a:rPr lang="en-US" sz="1667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Alto Paraíso de Goiás (2)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22119" y="1457231"/>
              <a:ext cx="1683553" cy="367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4"/>
                </a:lnSpc>
                <a:spcBef>
                  <a:spcPct val="0"/>
                </a:spcBef>
              </a:pPr>
              <a:r>
                <a:rPr lang="en-US" sz="1667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Formosa (15)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22119" y="1889510"/>
              <a:ext cx="1759863" cy="367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4"/>
                </a:lnSpc>
                <a:spcBef>
                  <a:spcPct val="0"/>
                </a:spcBef>
              </a:pPr>
              <a:r>
                <a:rPr lang="en-US" sz="1667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Planaltina (4)</a:t>
              </a: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137381" y="4766807"/>
            <a:ext cx="2537181" cy="907440"/>
            <a:chOff x="0" y="0"/>
            <a:chExt cx="3382907" cy="1209920"/>
          </a:xfrm>
        </p:grpSpPr>
        <p:sp>
          <p:nvSpPr>
            <p:cNvPr id="71" name="TextBox 71"/>
            <p:cNvSpPr txBox="1"/>
            <p:nvPr/>
          </p:nvSpPr>
          <p:spPr>
            <a:xfrm>
              <a:off x="0" y="-47625"/>
              <a:ext cx="3382907" cy="453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63"/>
                </a:lnSpc>
                <a:spcBef>
                  <a:spcPct val="0"/>
                </a:spcBef>
              </a:pPr>
              <a:r>
                <a:rPr lang="en-US" sz="2116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São Patrício II (7) 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181257" y="440754"/>
              <a:ext cx="1793145" cy="363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04"/>
                </a:lnSpc>
                <a:spcBef>
                  <a:spcPct val="0"/>
                </a:spcBef>
              </a:pPr>
              <a:r>
                <a:rPr lang="en-US" sz="1646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Goianésia (4)</a:t>
              </a:r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181257" y="846330"/>
              <a:ext cx="2632277" cy="363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04"/>
                </a:lnSpc>
                <a:spcBef>
                  <a:spcPct val="0"/>
                </a:spcBef>
              </a:pPr>
              <a:r>
                <a:rPr lang="en-US" sz="1646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Padre Bernardo (3)</a:t>
              </a: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4785936" y="5674247"/>
            <a:ext cx="1882475" cy="1211671"/>
            <a:chOff x="0" y="0"/>
            <a:chExt cx="2509967" cy="1615562"/>
          </a:xfrm>
        </p:grpSpPr>
        <p:sp>
          <p:nvSpPr>
            <p:cNvPr id="75" name="TextBox 75"/>
            <p:cNvSpPr txBox="1"/>
            <p:nvPr/>
          </p:nvSpPr>
          <p:spPr>
            <a:xfrm>
              <a:off x="0" y="-57150"/>
              <a:ext cx="2509967" cy="4714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22"/>
                </a:lnSpc>
                <a:spcBef>
                  <a:spcPct val="0"/>
                </a:spcBef>
              </a:pPr>
              <a:r>
                <a:rPr lang="en-US" sz="2158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Sudoeste I  (3) </a:t>
              </a:r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0" y="404416"/>
              <a:ext cx="1644159" cy="3698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50"/>
                </a:lnSpc>
                <a:spcBef>
                  <a:spcPct val="0"/>
                </a:spcBef>
              </a:pPr>
              <a:r>
                <a:rPr lang="en-US" sz="1679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Acreúna (1)</a:t>
              </a:r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79541" y="1245701"/>
              <a:ext cx="1743118" cy="3698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50"/>
                </a:lnSpc>
                <a:spcBef>
                  <a:spcPct val="0"/>
                </a:spcBef>
              </a:pPr>
              <a:r>
                <a:rPr lang="en-US" sz="1679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Rio Verde (1)</a:t>
              </a:r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79541" y="800436"/>
              <a:ext cx="2002504" cy="3698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50"/>
                </a:lnSpc>
                <a:spcBef>
                  <a:spcPct val="0"/>
                </a:spcBef>
              </a:pPr>
              <a:r>
                <a:rPr lang="en-US" sz="1679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Quirinópolis (1)</a:t>
              </a:r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7520567" y="5769950"/>
            <a:ext cx="2112362" cy="575216"/>
            <a:chOff x="0" y="0"/>
            <a:chExt cx="2816483" cy="766955"/>
          </a:xfrm>
        </p:grpSpPr>
        <p:sp>
          <p:nvSpPr>
            <p:cNvPr id="80" name="TextBox 80"/>
            <p:cNvSpPr txBox="1"/>
            <p:nvPr/>
          </p:nvSpPr>
          <p:spPr>
            <a:xfrm>
              <a:off x="0" y="-47625"/>
              <a:ext cx="2816483" cy="438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54"/>
                </a:lnSpc>
                <a:spcBef>
                  <a:spcPct val="0"/>
                </a:spcBef>
              </a:pPr>
              <a:r>
                <a:rPr lang="en-US" sz="2039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São Patrício I  (1) </a:t>
              </a:r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0" y="424503"/>
              <a:ext cx="1311988" cy="342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20"/>
                </a:lnSpc>
                <a:spcBef>
                  <a:spcPct val="0"/>
                </a:spcBef>
              </a:pPr>
              <a:r>
                <a:rPr lang="en-US" sz="1585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Uruana (1)</a:t>
              </a:r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4785936" y="7367143"/>
            <a:ext cx="2016608" cy="709726"/>
            <a:chOff x="0" y="0"/>
            <a:chExt cx="2688811" cy="946302"/>
          </a:xfrm>
        </p:grpSpPr>
        <p:sp>
          <p:nvSpPr>
            <p:cNvPr id="83" name="TextBox 83"/>
            <p:cNvSpPr txBox="1"/>
            <p:nvPr/>
          </p:nvSpPr>
          <p:spPr>
            <a:xfrm>
              <a:off x="0" y="-57150"/>
              <a:ext cx="2688811" cy="4784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3"/>
                </a:lnSpc>
                <a:spcBef>
                  <a:spcPct val="0"/>
                </a:spcBef>
              </a:pPr>
              <a:r>
                <a:rPr lang="en-US" sz="2195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Nordeste I  (1) </a:t>
              </a:r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64550" y="580509"/>
              <a:ext cx="2329547" cy="36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90"/>
                </a:lnSpc>
                <a:spcBef>
                  <a:spcPct val="0"/>
                </a:spcBef>
              </a:pPr>
              <a:r>
                <a:rPr lang="en-US" sz="1707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Campos Belos (1)</a:t>
              </a: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4785936" y="8562645"/>
            <a:ext cx="1892960" cy="961054"/>
            <a:chOff x="0" y="0"/>
            <a:chExt cx="2523947" cy="1281405"/>
          </a:xfrm>
        </p:grpSpPr>
        <p:sp>
          <p:nvSpPr>
            <p:cNvPr id="86" name="TextBox 86"/>
            <p:cNvSpPr txBox="1"/>
            <p:nvPr/>
          </p:nvSpPr>
          <p:spPr>
            <a:xfrm>
              <a:off x="78886" y="542579"/>
              <a:ext cx="1201381" cy="345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3"/>
                </a:lnSpc>
                <a:spcBef>
                  <a:spcPct val="0"/>
                </a:spcBef>
              </a:pPr>
              <a:r>
                <a:rPr lang="en-US" sz="1602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Iaciara (1)</a:t>
              </a:r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53194" y="935705"/>
              <a:ext cx="2235894" cy="345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3"/>
                </a:lnSpc>
                <a:spcBef>
                  <a:spcPct val="0"/>
                </a:spcBef>
              </a:pPr>
              <a:r>
                <a:rPr lang="en-US" sz="1602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São Domingos (1)</a:t>
              </a:r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0" y="-47625"/>
              <a:ext cx="2523947" cy="443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85"/>
                </a:lnSpc>
                <a:spcBef>
                  <a:spcPct val="0"/>
                </a:spcBef>
              </a:pPr>
              <a:r>
                <a:rPr lang="en-US" sz="2060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Nordeste II  (2) </a:t>
              </a:r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13401004" y="4974974"/>
            <a:ext cx="2615131" cy="650655"/>
            <a:chOff x="0" y="0"/>
            <a:chExt cx="3486842" cy="867540"/>
          </a:xfrm>
        </p:grpSpPr>
        <p:sp>
          <p:nvSpPr>
            <p:cNvPr id="90" name="TextBox 90"/>
            <p:cNvSpPr txBox="1"/>
            <p:nvPr/>
          </p:nvSpPr>
          <p:spPr>
            <a:xfrm>
              <a:off x="0" y="-57150"/>
              <a:ext cx="3486842" cy="475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54"/>
                </a:lnSpc>
                <a:spcBef>
                  <a:spcPct val="0"/>
                </a:spcBef>
              </a:pPr>
              <a:r>
                <a:rPr lang="en-US" sz="2181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Serra da Mesa  (3) </a:t>
              </a:r>
            </a:p>
          </p:txBody>
        </p:sp>
        <p:sp>
          <p:nvSpPr>
            <p:cNvPr id="91" name="TextBox 91"/>
            <p:cNvSpPr txBox="1"/>
            <p:nvPr/>
          </p:nvSpPr>
          <p:spPr>
            <a:xfrm>
              <a:off x="15107" y="503768"/>
              <a:ext cx="1661695" cy="363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5"/>
                </a:lnSpc>
                <a:spcBef>
                  <a:spcPct val="0"/>
                </a:spcBef>
              </a:pPr>
              <a:r>
                <a:rPr lang="en-US" sz="1696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Uruaçu (3)</a:t>
              </a:r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7520567" y="6736709"/>
            <a:ext cx="2112362" cy="894002"/>
            <a:chOff x="0" y="0"/>
            <a:chExt cx="2816483" cy="1192003"/>
          </a:xfrm>
        </p:grpSpPr>
        <p:sp>
          <p:nvSpPr>
            <p:cNvPr id="93" name="TextBox 93"/>
            <p:cNvSpPr txBox="1"/>
            <p:nvPr/>
          </p:nvSpPr>
          <p:spPr>
            <a:xfrm>
              <a:off x="0" y="-57150"/>
              <a:ext cx="2765667" cy="458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27"/>
                </a:lnSpc>
                <a:spcBef>
                  <a:spcPct val="0"/>
                </a:spcBef>
              </a:pPr>
              <a:r>
                <a:rPr lang="en-US" sz="2091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Sudoeste II  (8) 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>
              <a:off x="0" y="441070"/>
              <a:ext cx="2816483" cy="350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7"/>
                </a:lnSpc>
                <a:spcBef>
                  <a:spcPct val="0"/>
                </a:spcBef>
              </a:pPr>
              <a:r>
                <a:rPr lang="en-US" sz="1626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Chapadão do Céu (1)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52516" y="841751"/>
              <a:ext cx="1168885" cy="350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7"/>
                </a:lnSpc>
                <a:spcBef>
                  <a:spcPct val="0"/>
                </a:spcBef>
              </a:pPr>
              <a:r>
                <a:rPr lang="en-US" sz="1626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Jataí (7)</a:t>
              </a:r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1567279" y="7710043"/>
            <a:ext cx="1464179" cy="1141009"/>
            <a:chOff x="0" y="0"/>
            <a:chExt cx="1952239" cy="1521345"/>
          </a:xfrm>
        </p:grpSpPr>
        <p:sp>
          <p:nvSpPr>
            <p:cNvPr id="97" name="TextBox 97"/>
            <p:cNvSpPr txBox="1"/>
            <p:nvPr/>
          </p:nvSpPr>
          <p:spPr>
            <a:xfrm>
              <a:off x="0" y="-57150"/>
              <a:ext cx="1907117" cy="478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0"/>
                </a:lnSpc>
                <a:spcBef>
                  <a:spcPct val="0"/>
                </a:spcBef>
              </a:pPr>
              <a:r>
                <a:rPr lang="en-US" sz="2193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Oeste I (3) 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0" y="604996"/>
              <a:ext cx="1952239" cy="3654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8"/>
                </a:lnSpc>
                <a:spcBef>
                  <a:spcPct val="0"/>
                </a:spcBef>
              </a:pPr>
              <a:r>
                <a:rPr lang="en-US" sz="1705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Aragarças (2)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>
              <a:off x="98451" y="1155876"/>
              <a:ext cx="1054244" cy="3654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8"/>
                </a:lnSpc>
                <a:spcBef>
                  <a:spcPct val="0"/>
                </a:spcBef>
              </a:pPr>
              <a:r>
                <a:rPr lang="en-US" sz="1705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Iporá (1)</a:t>
              </a:r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10347304" y="6151298"/>
            <a:ext cx="2470906" cy="950164"/>
            <a:chOff x="0" y="0"/>
            <a:chExt cx="3294542" cy="1266885"/>
          </a:xfrm>
        </p:grpSpPr>
        <p:sp>
          <p:nvSpPr>
            <p:cNvPr id="101" name="TextBox 101"/>
            <p:cNvSpPr txBox="1"/>
            <p:nvPr/>
          </p:nvSpPr>
          <p:spPr>
            <a:xfrm>
              <a:off x="0" y="-57150"/>
              <a:ext cx="1303044" cy="4765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59"/>
                </a:lnSpc>
                <a:spcBef>
                  <a:spcPct val="0"/>
                </a:spcBef>
              </a:pPr>
              <a:r>
                <a:rPr lang="en-US" sz="2185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Sul (7) 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>
              <a:off x="0" y="483795"/>
              <a:ext cx="3294542" cy="3643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9"/>
                </a:lnSpc>
                <a:spcBef>
                  <a:spcPct val="0"/>
                </a:spcBef>
              </a:pPr>
              <a:r>
                <a:rPr lang="en-US" sz="1699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Bom Jesus de Goiás (4)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>
              <a:off x="96469" y="902552"/>
              <a:ext cx="1890605" cy="3643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9"/>
                </a:lnSpc>
                <a:spcBef>
                  <a:spcPct val="0"/>
                </a:spcBef>
              </a:pPr>
              <a:r>
                <a:rPr lang="en-US" sz="1699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Itumbiara (3)</a:t>
              </a:r>
            </a:p>
          </p:txBody>
        </p:sp>
      </p:grpSp>
      <p:grpSp>
        <p:nvGrpSpPr>
          <p:cNvPr id="104" name="Group 104"/>
          <p:cNvGrpSpPr/>
          <p:nvPr/>
        </p:nvGrpSpPr>
        <p:grpSpPr>
          <a:xfrm>
            <a:off x="7520567" y="8530807"/>
            <a:ext cx="1346354" cy="640490"/>
            <a:chOff x="0" y="0"/>
            <a:chExt cx="1795139" cy="853986"/>
          </a:xfrm>
        </p:grpSpPr>
        <p:sp>
          <p:nvSpPr>
            <p:cNvPr id="105" name="TextBox 105"/>
            <p:cNvSpPr txBox="1"/>
            <p:nvPr/>
          </p:nvSpPr>
          <p:spPr>
            <a:xfrm>
              <a:off x="0" y="-57150"/>
              <a:ext cx="1605910" cy="482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01"/>
                </a:lnSpc>
                <a:spcBef>
                  <a:spcPct val="0"/>
                </a:spcBef>
              </a:pPr>
              <a:r>
                <a:rPr lang="en-US" sz="2215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Norte (1) </a:t>
              </a:r>
            </a:p>
          </p:txBody>
        </p:sp>
        <p:sp>
          <p:nvSpPr>
            <p:cNvPr id="106" name="TextBox 106"/>
            <p:cNvSpPr txBox="1"/>
            <p:nvPr/>
          </p:nvSpPr>
          <p:spPr>
            <a:xfrm>
              <a:off x="0" y="475731"/>
              <a:ext cx="1795139" cy="378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11"/>
                </a:lnSpc>
                <a:spcBef>
                  <a:spcPct val="0"/>
                </a:spcBef>
              </a:pPr>
              <a:r>
                <a:rPr lang="en-US" sz="1722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Porangatu (1)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r="-6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49518" y="3586673"/>
            <a:ext cx="10212422" cy="4869464"/>
          </a:xfrm>
          <a:custGeom>
            <a:avLst/>
            <a:gdLst/>
            <a:ahLst/>
            <a:cxnLst/>
            <a:rect l="l" t="t" r="r" b="b"/>
            <a:pathLst>
              <a:path w="10212422" h="4869464">
                <a:moveTo>
                  <a:pt x="0" y="0"/>
                </a:moveTo>
                <a:lnTo>
                  <a:pt x="10212422" y="0"/>
                </a:lnTo>
                <a:lnTo>
                  <a:pt x="10212422" y="4869464"/>
                </a:lnTo>
                <a:lnTo>
                  <a:pt x="0" y="48694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013939" y="3481557"/>
            <a:ext cx="4861268" cy="4861268"/>
          </a:xfrm>
          <a:custGeom>
            <a:avLst/>
            <a:gdLst/>
            <a:ahLst/>
            <a:cxnLst/>
            <a:rect l="l" t="t" r="r" b="b"/>
            <a:pathLst>
              <a:path w="4861268" h="4861268">
                <a:moveTo>
                  <a:pt x="0" y="0"/>
                </a:moveTo>
                <a:lnTo>
                  <a:pt x="4861268" y="0"/>
                </a:lnTo>
                <a:lnTo>
                  <a:pt x="4861268" y="4861269"/>
                </a:lnTo>
                <a:lnTo>
                  <a:pt x="0" y="48612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49129" y="295160"/>
            <a:ext cx="16998632" cy="60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5"/>
              </a:lnSpc>
            </a:pPr>
            <a:r>
              <a:rPr lang="en-US" sz="3439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Painel de Vigilância das Infecções Sexualmente Transmissíveis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6805" y="9678107"/>
            <a:ext cx="5328962" cy="434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780"/>
              </a:lnSpc>
              <a:spcBef>
                <a:spcPct val="0"/>
              </a:spcBef>
            </a:pPr>
            <a:r>
              <a:rPr lang="en-US" sz="1272" u="none" strike="noStrik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Fonte: Coordenação de Vigilância das IST´s/SUVISA</a:t>
            </a:r>
          </a:p>
          <a:p>
            <a:pPr marL="0" lvl="0" indent="0" algn="just">
              <a:lnSpc>
                <a:spcPts val="1780"/>
              </a:lnSpc>
              <a:spcBef>
                <a:spcPct val="0"/>
              </a:spcBef>
            </a:pPr>
            <a:endParaRPr lang="en-US" sz="1272" u="none" strike="noStrike">
              <a:solidFill>
                <a:srgbClr val="00000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115485" y="1468180"/>
            <a:ext cx="10057030" cy="592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4"/>
              </a:lnSpc>
            </a:pPr>
            <a:r>
              <a:rPr lang="en-US" sz="3303" u="sng">
                <a:solidFill>
                  <a:srgbClr val="004AAD"/>
                </a:solidFill>
                <a:latin typeface="Arimo"/>
                <a:ea typeface="Arimo"/>
                <a:cs typeface="Arimo"/>
                <a:sym typeface="Arimo"/>
                <a:hlinkClick r:id="rId5" tooltip="https://indicadores.saude.go.gov.br/public/ist.html"/>
              </a:rPr>
              <a:t>https://indicadores.saude.go.gov.br/public/ist.html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9F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22181" y="3679256"/>
            <a:ext cx="6043638" cy="1901228"/>
            <a:chOff x="0" y="0"/>
            <a:chExt cx="8058184" cy="25349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58150" cy="2534920"/>
            </a:xfrm>
            <a:custGeom>
              <a:avLst/>
              <a:gdLst/>
              <a:ahLst/>
              <a:cxnLst/>
              <a:rect l="l" t="t" r="r" b="b"/>
              <a:pathLst>
                <a:path w="8058150" h="2534920">
                  <a:moveTo>
                    <a:pt x="0" y="0"/>
                  </a:moveTo>
                  <a:lnTo>
                    <a:pt x="8058150" y="0"/>
                  </a:lnTo>
                  <a:lnTo>
                    <a:pt x="8058150" y="2534920"/>
                  </a:lnTo>
                  <a:lnTo>
                    <a:pt x="0" y="2534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0" r="-31" b="-1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5321053" y="6500590"/>
            <a:ext cx="7645894" cy="85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87"/>
              </a:lnSpc>
            </a:pPr>
            <a:r>
              <a:rPr lang="en-US" sz="6084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Obrigado!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736</Words>
  <Application>Microsoft Office PowerPoint</Application>
  <PresentationFormat>Personalizar</PresentationFormat>
  <Paragraphs>215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8" baseType="lpstr">
      <vt:lpstr>Calibri</vt:lpstr>
      <vt:lpstr>Public Sans Bold</vt:lpstr>
      <vt:lpstr>Canva Sans Bold</vt:lpstr>
      <vt:lpstr>Arial</vt:lpstr>
      <vt:lpstr>Public Sans</vt:lpstr>
      <vt:lpstr>Arimo Bold</vt:lpstr>
      <vt:lpstr>Public Sans Heavy</vt:lpstr>
      <vt:lpstr>Arimo</vt:lpstr>
      <vt:lpstr>Oswald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Perfil Epidemiológico da Sífilis 2024 para CIB</dc:title>
  <dc:creator>Claudia de Gouveia Franco</dc:creator>
  <cp:lastModifiedBy>Claudia de Gouveia Franco</cp:lastModifiedBy>
  <cp:revision>2</cp:revision>
  <dcterms:created xsi:type="dcterms:W3CDTF">2006-08-16T00:00:00Z</dcterms:created>
  <dcterms:modified xsi:type="dcterms:W3CDTF">2024-08-21T16:59:43Z</dcterms:modified>
  <dc:identifier>DAGOfJN99kw</dc:identifier>
</cp:coreProperties>
</file>